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84" r:id="rId5"/>
    <p:sldId id="259" r:id="rId6"/>
    <p:sldId id="260" r:id="rId7"/>
    <p:sldId id="261" r:id="rId8"/>
    <p:sldId id="262" r:id="rId9"/>
    <p:sldId id="263" r:id="rId10"/>
    <p:sldId id="264" r:id="rId11"/>
    <p:sldId id="268" r:id="rId12"/>
    <p:sldId id="280" r:id="rId13"/>
    <p:sldId id="276" r:id="rId14"/>
    <p:sldId id="272" r:id="rId15"/>
    <p:sldId id="285" r:id="rId16"/>
    <p:sldId id="289" r:id="rId17"/>
    <p:sldId id="286" r:id="rId18"/>
    <p:sldId id="287" r:id="rId19"/>
    <p:sldId id="28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97" autoAdjust="0"/>
  </p:normalViewPr>
  <p:slideViewPr>
    <p:cSldViewPr>
      <p:cViewPr varScale="1">
        <p:scale>
          <a:sx n="71" d="100"/>
          <a:sy n="71" d="100"/>
        </p:scale>
        <p:origin x="-1968" y="-112"/>
      </p:cViewPr>
      <p:guideLst>
        <p:guide orient="horz" pos="2160"/>
        <p:guide pos="2880"/>
      </p:guideLst>
    </p:cSldViewPr>
  </p:slideViewPr>
  <p:notesTextViewPr>
    <p:cViewPr>
      <p:scale>
        <a:sx n="1" d="1"/>
        <a:sy n="1" d="1"/>
      </p:scale>
      <p:origin x="0" y="0"/>
    </p:cViewPr>
  </p:notesTextViewPr>
  <p:notesViewPr>
    <p:cSldViewPr>
      <p:cViewPr varScale="1">
        <p:scale>
          <a:sx n="116" d="100"/>
          <a:sy n="116" d="100"/>
        </p:scale>
        <p:origin x="-413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1.xml"/><Relationship Id="rId3"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Math</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Keep It</c:v>
                </c:pt>
                <c:pt idx="1">
                  <c:v>Needs Review</c:v>
                </c:pt>
                <c:pt idx="2">
                  <c:v>Remove It</c:v>
                </c:pt>
              </c:strCache>
            </c:strRef>
          </c:cat>
          <c:val>
            <c:numRef>
              <c:f>Sheet1!$B$2:$B$5</c:f>
              <c:numCache>
                <c:formatCode>#,##0</c:formatCode>
                <c:ptCount val="4"/>
                <c:pt idx="0">
                  <c:v>35600.0</c:v>
                </c:pt>
                <c:pt idx="1">
                  <c:v>5000.0</c:v>
                </c:pt>
                <c:pt idx="2">
                  <c:v>3000.0</c:v>
                </c:pt>
              </c:numCache>
            </c:numRef>
          </c:val>
        </c:ser>
        <c:ser>
          <c:idx val="1"/>
          <c:order val="1"/>
          <c:tx>
            <c:strRef>
              <c:f>Sheet1!$C$1</c:f>
              <c:strCache>
                <c:ptCount val="1"/>
                <c:pt idx="0">
                  <c:v>ELA</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Keep It</c:v>
                </c:pt>
                <c:pt idx="1">
                  <c:v>Needs Review</c:v>
                </c:pt>
                <c:pt idx="2">
                  <c:v>Remove It</c:v>
                </c:pt>
              </c:strCache>
            </c:strRef>
          </c:cat>
          <c:val>
            <c:numRef>
              <c:f>Sheet1!$C$2:$C$5</c:f>
              <c:numCache>
                <c:formatCode>#,##0</c:formatCode>
                <c:ptCount val="4"/>
                <c:pt idx="0">
                  <c:v>68000.0</c:v>
                </c:pt>
                <c:pt idx="1">
                  <c:v>8000.0</c:v>
                </c:pt>
                <c:pt idx="2">
                  <c:v>3500.0</c:v>
                </c:pt>
              </c:numCache>
            </c:numRef>
          </c:val>
        </c:ser>
        <c:dLbls>
          <c:dLblPos val="outEnd"/>
          <c:showLegendKey val="0"/>
          <c:showVal val="1"/>
          <c:showCatName val="0"/>
          <c:showSerName val="0"/>
          <c:showPercent val="0"/>
          <c:showBubbleSize val="0"/>
        </c:dLbls>
        <c:gapWidth val="100"/>
        <c:overlap val="-24"/>
        <c:axId val="-2135427608"/>
        <c:axId val="-2135167608"/>
      </c:barChart>
      <c:catAx>
        <c:axId val="-21354276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135167608"/>
        <c:crosses val="autoZero"/>
        <c:auto val="1"/>
        <c:lblAlgn val="ctr"/>
        <c:lblOffset val="100"/>
        <c:noMultiLvlLbl val="0"/>
      </c:catAx>
      <c:valAx>
        <c:axId val="-213516760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135427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5B75805-61C2-4008-B1DC-C26E003F0E22}" type="datetimeFigureOut">
              <a:rPr lang="en-US" smtClean="0"/>
              <a:t>4/24/15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F203EF1-7AD1-42BB-91FE-B87C41AE0A9F}" type="slidenum">
              <a:rPr lang="en-US" smtClean="0"/>
              <a:t>‹#›</a:t>
            </a:fld>
            <a:endParaRPr lang="en-US"/>
          </a:p>
        </p:txBody>
      </p:sp>
    </p:spTree>
    <p:extLst>
      <p:ext uri="{BB962C8B-B14F-4D97-AF65-F5344CB8AC3E}">
        <p14:creationId xmlns:p14="http://schemas.microsoft.com/office/powerpoint/2010/main" val="863309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1460F9-0A60-4FD2-9D46-042A20A12DB0}" type="datetimeFigureOut">
              <a:rPr lang="en-US" smtClean="0"/>
              <a:t>4/24/15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8931C3-05F0-44DA-96AD-214995C891EB}" type="slidenum">
              <a:rPr lang="en-US" smtClean="0"/>
              <a:t>‹#›</a:t>
            </a:fld>
            <a:endParaRPr lang="en-US"/>
          </a:p>
        </p:txBody>
      </p:sp>
    </p:spTree>
    <p:extLst>
      <p:ext uri="{BB962C8B-B14F-4D97-AF65-F5344CB8AC3E}">
        <p14:creationId xmlns:p14="http://schemas.microsoft.com/office/powerpoint/2010/main" val="701796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8931C3-05F0-44DA-96AD-214995C891EB}" type="slidenum">
              <a:rPr lang="en-US" smtClean="0"/>
              <a:t>1</a:t>
            </a:fld>
            <a:endParaRPr lang="en-US"/>
          </a:p>
        </p:txBody>
      </p:sp>
    </p:spTree>
    <p:extLst>
      <p:ext uri="{BB962C8B-B14F-4D97-AF65-F5344CB8AC3E}">
        <p14:creationId xmlns:p14="http://schemas.microsoft.com/office/powerpoint/2010/main" val="211196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931C3-05F0-44DA-96AD-214995C891EB}" type="slidenum">
              <a:rPr lang="en-US" smtClean="0"/>
              <a:t>2</a:t>
            </a:fld>
            <a:endParaRPr lang="en-US"/>
          </a:p>
        </p:txBody>
      </p:sp>
    </p:spTree>
    <p:extLst>
      <p:ext uri="{BB962C8B-B14F-4D97-AF65-F5344CB8AC3E}">
        <p14:creationId xmlns:p14="http://schemas.microsoft.com/office/powerpoint/2010/main" val="87143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931C3-05F0-44DA-96AD-214995C891EB}" type="slidenum">
              <a:rPr lang="en-US" smtClean="0"/>
              <a:t>3</a:t>
            </a:fld>
            <a:endParaRPr lang="en-US"/>
          </a:p>
        </p:txBody>
      </p:sp>
    </p:spTree>
    <p:extLst>
      <p:ext uri="{BB962C8B-B14F-4D97-AF65-F5344CB8AC3E}">
        <p14:creationId xmlns:p14="http://schemas.microsoft.com/office/powerpoint/2010/main" val="2740396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8931C3-05F0-44DA-96AD-214995C891EB}" type="slidenum">
              <a:rPr lang="en-US" smtClean="0"/>
              <a:t>4</a:t>
            </a:fld>
            <a:endParaRPr lang="en-US"/>
          </a:p>
        </p:txBody>
      </p:sp>
    </p:spTree>
    <p:extLst>
      <p:ext uri="{BB962C8B-B14F-4D97-AF65-F5344CB8AC3E}">
        <p14:creationId xmlns:p14="http://schemas.microsoft.com/office/powerpoint/2010/main" val="345021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10,545 students did not graduate</a:t>
            </a:r>
            <a:r>
              <a:rPr lang="en-US" sz="1100" b="1" baseline="0" dirty="0" smtClean="0"/>
              <a:t> from high school: </a:t>
            </a:r>
            <a:r>
              <a:rPr lang="en-US" sz="1100" b="0" baseline="0" dirty="0" smtClean="0"/>
              <a:t>This is the number of students who did not graduate on-time with a regular diploma (the parameters we use for all of our graduation rate calculations). </a:t>
            </a:r>
          </a:p>
          <a:p>
            <a:endParaRPr lang="en-US" sz="1100" b="0" baseline="0" dirty="0" smtClean="0"/>
          </a:p>
          <a:p>
            <a:r>
              <a:rPr lang="en-US" sz="1100" b="1" baseline="0" dirty="0" smtClean="0"/>
              <a:t>22,234 students graduated from high school and entered the workforce:</a:t>
            </a:r>
            <a:r>
              <a:rPr lang="en-US" sz="1100" b="0" baseline="0" dirty="0" smtClean="0"/>
              <a:t> This is based on students who graduated from high school with a regular, on-time diploma, and have no postsecondary experience to date. </a:t>
            </a:r>
          </a:p>
          <a:p>
            <a:endParaRPr lang="en-US" sz="1100" b="0" baseline="0" dirty="0" smtClean="0"/>
          </a:p>
          <a:p>
            <a:r>
              <a:rPr lang="en-US" sz="1100" b="1" baseline="0" dirty="0" smtClean="0"/>
              <a:t>Earn an average salary of $9,030 annually</a:t>
            </a:r>
            <a:r>
              <a:rPr lang="en-US" sz="1100" b="0" baseline="0" dirty="0" smtClean="0"/>
              <a:t>: We have labor/income data on 14,745 of the 22,234 students listed above; this group makes an average salary of $9,030 and has a 16 percent chance of earning above minimum wage for the year. The other approx. 7,500 individuals for whom we don’t have data could be unemployed out of state, </a:t>
            </a:r>
            <a:r>
              <a:rPr lang="en-US" sz="1100" dirty="0"/>
              <a:t>working out of state, in the federal government, in the military, self-employed, or in a job that otherwise does not pay into unemployment insurance</a:t>
            </a:r>
            <a:r>
              <a:rPr lang="en-US" sz="1100" b="0" baseline="0" dirty="0" smtClean="0"/>
              <a:t>. </a:t>
            </a:r>
          </a:p>
          <a:p>
            <a:r>
              <a:rPr lang="en-US" sz="1100" b="0" baseline="0" dirty="0" smtClean="0"/>
              <a:t>- This is data for the first year after graduation. This is calculated by looking at actual earnings over four quarters (or one year). The business rules are set to give students two quarters after high school graduation in which to look for a job, and then looks at their actual earnings over the next four quarters. </a:t>
            </a:r>
          </a:p>
          <a:p>
            <a:endParaRPr lang="en-US" sz="1100" b="0" baseline="0" dirty="0" smtClean="0"/>
          </a:p>
          <a:p>
            <a:r>
              <a:rPr lang="en-US" sz="1100" b="1" baseline="0" dirty="0" smtClean="0"/>
              <a:t>40,235 students enrolled in postsecondary: </a:t>
            </a:r>
            <a:r>
              <a:rPr lang="en-US" sz="1100" b="0" baseline="0" dirty="0" smtClean="0"/>
              <a:t>This figure includes public and private institutions, in-state and out-of-state, four-year, two-year and technical colleges (TCATs and some out of state ones as well). There is only a small number of institutions not picked up in our data, primarily small, private, proprietary schools and out-of-state community colleges. Of these students, 60 percent are enrolled in four-year programs, 36 percent in two-year programs, and 4 percent in technical colleges. </a:t>
            </a:r>
          </a:p>
          <a:p>
            <a:endParaRPr lang="en-US" sz="1100" b="0" baseline="0" dirty="0" smtClean="0"/>
          </a:p>
          <a:p>
            <a:pPr defTabSz="931774">
              <a:defRPr/>
            </a:pPr>
            <a:r>
              <a:rPr lang="en-US" sz="1100" b="1" baseline="0" dirty="0" smtClean="0"/>
              <a:t>58 percent were still enrolled in one year: </a:t>
            </a:r>
            <a:r>
              <a:rPr lang="en-US" sz="1100" b="0" baseline="0" dirty="0" smtClean="0"/>
              <a:t>Of the 35,055 students who enrolled immediately after graduation, 58 percent are still enrolled one year later. </a:t>
            </a:r>
            <a:r>
              <a:rPr lang="en-US" sz="1100" dirty="0"/>
              <a:t>This pulls out the students who already earned a degree or certificate from both the numerator and denominator.</a:t>
            </a:r>
            <a:endParaRPr lang="en-US" sz="1100" b="0" baseline="0" dirty="0" smtClean="0"/>
          </a:p>
          <a:p>
            <a:endParaRPr lang="en-US" sz="1100" b="0" baseline="0" dirty="0" smtClean="0"/>
          </a:p>
          <a:p>
            <a:r>
              <a:rPr lang="en-US" sz="1100" b="1" baseline="0" dirty="0" smtClean="0"/>
              <a:t>3,514 had completed a certificate or degree within three years:</a:t>
            </a:r>
            <a:r>
              <a:rPr lang="en-US" sz="1100" b="0" baseline="0" dirty="0" smtClean="0"/>
              <a:t> Because these students graduated high school in 2011, we only have data from three years out at this moment in time (this summer, we would have data from four years out). There are many students who could still be working toward a four-year degree, but note that 40 percent of students attending postsecondary enrolled in either two-year programs or technical colleges. </a:t>
            </a:r>
            <a:endParaRPr lang="en-US" sz="1100" b="1" dirty="0"/>
          </a:p>
        </p:txBody>
      </p:sp>
      <p:sp>
        <p:nvSpPr>
          <p:cNvPr id="4" name="Slide Number Placeholder 3"/>
          <p:cNvSpPr>
            <a:spLocks noGrp="1"/>
          </p:cNvSpPr>
          <p:nvPr>
            <p:ph type="sldNum" sz="quarter" idx="10"/>
          </p:nvPr>
        </p:nvSpPr>
        <p:spPr/>
        <p:txBody>
          <a:bodyPr/>
          <a:lstStyle/>
          <a:p>
            <a:fld id="{B78931C3-05F0-44DA-96AD-214995C891EB}" type="slidenum">
              <a:rPr lang="en-US" smtClean="0"/>
              <a:t>5</a:t>
            </a:fld>
            <a:endParaRPr lang="en-US"/>
          </a:p>
        </p:txBody>
      </p:sp>
    </p:spTree>
    <p:extLst>
      <p:ext uri="{BB962C8B-B14F-4D97-AF65-F5344CB8AC3E}">
        <p14:creationId xmlns:p14="http://schemas.microsoft.com/office/powerpoint/2010/main" val="1658351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931C3-05F0-44DA-96AD-214995C891EB}" type="slidenum">
              <a:rPr lang="en-US" smtClean="0"/>
              <a:t>6</a:t>
            </a:fld>
            <a:endParaRPr lang="en-US"/>
          </a:p>
        </p:txBody>
      </p:sp>
    </p:spTree>
    <p:extLst>
      <p:ext uri="{BB962C8B-B14F-4D97-AF65-F5344CB8AC3E}">
        <p14:creationId xmlns:p14="http://schemas.microsoft.com/office/powerpoint/2010/main" val="1271603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931C3-05F0-44DA-96AD-214995C891EB}" type="slidenum">
              <a:rPr lang="en-US" smtClean="0"/>
              <a:t>7</a:t>
            </a:fld>
            <a:endParaRPr lang="en-US"/>
          </a:p>
        </p:txBody>
      </p:sp>
    </p:spTree>
    <p:extLst>
      <p:ext uri="{BB962C8B-B14F-4D97-AF65-F5344CB8AC3E}">
        <p14:creationId xmlns:p14="http://schemas.microsoft.com/office/powerpoint/2010/main" val="137150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931C3-05F0-44DA-96AD-214995C891EB}" type="slidenum">
              <a:rPr lang="en-US" smtClean="0"/>
              <a:t>8</a:t>
            </a:fld>
            <a:endParaRPr lang="en-US"/>
          </a:p>
        </p:txBody>
      </p:sp>
    </p:spTree>
    <p:extLst>
      <p:ext uri="{BB962C8B-B14F-4D97-AF65-F5344CB8AC3E}">
        <p14:creationId xmlns:p14="http://schemas.microsoft.com/office/powerpoint/2010/main" val="3597377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931C3-05F0-44DA-96AD-214995C891EB}" type="slidenum">
              <a:rPr lang="en-US" smtClean="0"/>
              <a:t>9</a:t>
            </a:fld>
            <a:endParaRPr lang="en-US"/>
          </a:p>
        </p:txBody>
      </p:sp>
    </p:spTree>
    <p:extLst>
      <p:ext uri="{BB962C8B-B14F-4D97-AF65-F5344CB8AC3E}">
        <p14:creationId xmlns:p14="http://schemas.microsoft.com/office/powerpoint/2010/main" val="4287063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2590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028567"/>
            <a:ext cx="7772400" cy="1238633"/>
          </a:xfrm>
        </p:spPr>
        <p:txBody>
          <a:bodyPr>
            <a:normAutofit/>
          </a:bodyPr>
          <a:lstStyle>
            <a:lvl1pPr>
              <a:defRPr sz="3600"/>
            </a:lvl1pPr>
          </a:lstStyle>
          <a:p>
            <a:endParaRPr lang="en-US" dirty="0"/>
          </a:p>
        </p:txBody>
      </p:sp>
      <p:sp>
        <p:nvSpPr>
          <p:cNvPr id="8" name="Rectangle 7"/>
          <p:cNvSpPr/>
          <p:nvPr userDrawn="1"/>
        </p:nvSpPr>
        <p:spPr>
          <a:xfrm>
            <a:off x="0" y="2590800"/>
            <a:ext cx="9144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018" y="2636519"/>
            <a:ext cx="914400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3018" y="2682238"/>
            <a:ext cx="9144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2727957"/>
            <a:ext cx="9144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ca18555\Dropbox\TDOE\_TDOE Branding\Raster Logos\SecondaryLogo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68060" y="1640752"/>
            <a:ext cx="4013915" cy="798232"/>
          </a:xfrm>
          <a:prstGeom prst="rect">
            <a:avLst/>
          </a:prstGeom>
          <a:noFill/>
          <a:extLst>
            <a:ext uri="{909E8E84-426E-40dd-AFC4-6F175D3DCCD1}">
              <a14:hiddenFill xmlns:a14="http://schemas.microsoft.com/office/drawing/2010/main">
                <a:solidFill>
                  <a:srgbClr val="FFFFFF"/>
                </a:solidFill>
              </a14:hiddenFill>
            </a:ext>
          </a:extLst>
        </p:spPr>
      </p:pic>
      <p:sp>
        <p:nvSpPr>
          <p:cNvPr id="19" name="Footer Placeholder 18"/>
          <p:cNvSpPr>
            <a:spLocks noGrp="1"/>
          </p:cNvSpPr>
          <p:nvPr>
            <p:ph type="ftr" sz="quarter" idx="11"/>
          </p:nvPr>
        </p:nvSpPr>
        <p:spPr>
          <a:xfrm>
            <a:off x="3124200" y="6172200"/>
            <a:ext cx="2895600" cy="549275"/>
          </a:xfrm>
        </p:spPr>
        <p:txBody>
          <a:bodyPr/>
          <a:lstStyle>
            <a:lvl1pPr>
              <a:defRPr sz="1600" cap="all" baseline="0"/>
            </a:lvl1pPr>
          </a:lstStyle>
          <a:p>
            <a:endParaRPr lang="en-US" dirty="0"/>
          </a:p>
        </p:txBody>
      </p:sp>
    </p:spTree>
    <p:extLst>
      <p:ext uri="{BB962C8B-B14F-4D97-AF65-F5344CB8AC3E}">
        <p14:creationId xmlns:p14="http://schemas.microsoft.com/office/powerpoint/2010/main" val="276335111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mamble">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lvl1pPr>
              <a:defRPr sz="2400" spc="-50" baseline="0">
                <a:solidFill>
                  <a:schemeClr val="bg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8"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Tree>
    <p:extLst>
      <p:ext uri="{BB962C8B-B14F-4D97-AF65-F5344CB8AC3E}">
        <p14:creationId xmlns:p14="http://schemas.microsoft.com/office/powerpoint/2010/main" val="874010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Premamble">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8"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
        <p:nvSpPr>
          <p:cNvPr id="9" name="Content Placeholder 2"/>
          <p:cNvSpPr>
            <a:spLocks noGrp="1"/>
          </p:cNvSpPr>
          <p:nvPr>
            <p:ph idx="1"/>
          </p:nvPr>
        </p:nvSpPr>
        <p:spPr>
          <a:xfrm>
            <a:off x="457200" y="1600200"/>
            <a:ext cx="8229600" cy="4525963"/>
          </a:xfrm>
        </p:spPr>
        <p:txBody>
          <a:bodyPr/>
          <a:lstStyle>
            <a:lvl1pPr marL="342900" indent="-342900">
              <a:buClr>
                <a:schemeClr val="accent2"/>
              </a:buClr>
              <a:buSzPct val="90000"/>
              <a:buFont typeface="Wingdings" panose="05000000000000000000" pitchFamily="2" charset="2"/>
              <a:buChar cha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274638"/>
            <a:ext cx="8229600" cy="1143000"/>
          </a:xfrm>
        </p:spPr>
        <p:txBody>
          <a:bodyPr>
            <a:normAutofit/>
          </a:bodyPr>
          <a:lstStyle>
            <a:lvl1pPr>
              <a:defRPr sz="2400" spc="-50"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21925957"/>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orities Re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27013" indent="-227013">
              <a:lnSpc>
                <a:spcPts val="2200"/>
              </a:lnSpc>
              <a:spcBef>
                <a:spcPts val="0"/>
              </a:spcBef>
              <a:spcAft>
                <a:spcPts val="1200"/>
              </a:spcAft>
              <a:buClr>
                <a:schemeClr val="accent2"/>
              </a:buClr>
              <a:buSzPct val="90000"/>
              <a:buFont typeface="Wingdings" panose="05000000000000000000" pitchFamily="2" charset="2"/>
              <a:buChar char="«"/>
              <a:defRPr sz="1600" baseline="0">
                <a:latin typeface="Arial" panose="020B0604020202020204" pitchFamily="34" charset="0"/>
                <a:ea typeface="Open Sans" panose="020B0606030504020204" pitchFamily="34" charset="0"/>
                <a:cs typeface="Arial" panose="020B0604020202020204" pitchFamily="34" charset="0"/>
              </a:defRPr>
            </a:lvl1pPr>
            <a:lvl2pPr>
              <a:defRPr sz="1800">
                <a:latin typeface="Open Sans" panose="020B0606030504020204" pitchFamily="34" charset="0"/>
                <a:ea typeface="Open Sans" panose="020B0606030504020204" pitchFamily="34" charset="0"/>
                <a:cs typeface="Open Sans" panose="020B0606030504020204" pitchFamily="34" charset="0"/>
              </a:defRPr>
            </a:lvl2pPr>
            <a:lvl3pPr>
              <a:defRPr sz="16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7" name="Rectangle 6"/>
          <p:cNvSpPr/>
          <p:nvPr userDrawn="1"/>
        </p:nvSpPr>
        <p:spPr>
          <a:xfrm rot="5400000">
            <a:off x="-3276603" y="3276599"/>
            <a:ext cx="6858003" cy="3048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5400000">
            <a:off x="5562598" y="3276601"/>
            <a:ext cx="6858003" cy="3048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
        <p:nvSpPr>
          <p:cNvPr id="10" name="Title 1"/>
          <p:cNvSpPr>
            <a:spLocks noGrp="1"/>
          </p:cNvSpPr>
          <p:nvPr>
            <p:ph type="title"/>
          </p:nvPr>
        </p:nvSpPr>
        <p:spPr>
          <a:xfrm>
            <a:off x="457200" y="885825"/>
            <a:ext cx="8229600" cy="531811"/>
          </a:xfrm>
        </p:spPr>
        <p:txBody>
          <a:bodyPr/>
          <a:lstStyle>
            <a:lvl1pPr>
              <a:defRPr spc="-50" baseline="0">
                <a:solidFill>
                  <a:schemeClr val="accent2"/>
                </a:solidFill>
              </a:defRPr>
            </a:lvl1pPr>
          </a:lstStyle>
          <a:p>
            <a:r>
              <a:rPr lang="en-US" dirty="0" smtClean="0"/>
              <a:t>Click to edit Master title style</a:t>
            </a:r>
            <a:endParaRPr lang="en-US" dirty="0"/>
          </a:p>
        </p:txBody>
      </p:sp>
      <p:sp>
        <p:nvSpPr>
          <p:cNvPr id="11" name="Freeform 6"/>
          <p:cNvSpPr>
            <a:spLocks/>
          </p:cNvSpPr>
          <p:nvPr userDrawn="1"/>
        </p:nvSpPr>
        <p:spPr bwMode="auto">
          <a:xfrm>
            <a:off x="4346295" y="635000"/>
            <a:ext cx="209550" cy="250825"/>
          </a:xfrm>
          <a:custGeom>
            <a:avLst/>
            <a:gdLst>
              <a:gd name="T0" fmla="*/ 0 w 132"/>
              <a:gd name="T1" fmla="*/ 158 h 158"/>
              <a:gd name="T2" fmla="*/ 132 w 132"/>
              <a:gd name="T3" fmla="*/ 60 h 158"/>
              <a:gd name="T4" fmla="*/ 50 w 132"/>
              <a:gd name="T5" fmla="*/ 0 h 158"/>
              <a:gd name="T6" fmla="*/ 0 w 132"/>
              <a:gd name="T7" fmla="*/ 158 h 158"/>
            </a:gdLst>
            <a:ahLst/>
            <a:cxnLst>
              <a:cxn ang="0">
                <a:pos x="T0" y="T1"/>
              </a:cxn>
              <a:cxn ang="0">
                <a:pos x="T2" y="T3"/>
              </a:cxn>
              <a:cxn ang="0">
                <a:pos x="T4" y="T5"/>
              </a:cxn>
              <a:cxn ang="0">
                <a:pos x="T6" y="T7"/>
              </a:cxn>
            </a:cxnLst>
            <a:rect l="0" t="0" r="r" b="b"/>
            <a:pathLst>
              <a:path w="132" h="158">
                <a:moveTo>
                  <a:pt x="0" y="158"/>
                </a:moveTo>
                <a:lnTo>
                  <a:pt x="132" y="60"/>
                </a:lnTo>
                <a:lnTo>
                  <a:pt x="50" y="0"/>
                </a:lnTo>
                <a:lnTo>
                  <a:pt x="0" y="158"/>
                </a:lnTo>
                <a:close/>
              </a:path>
            </a:pathLst>
          </a:custGeom>
          <a:solidFill>
            <a:srgbClr val="771113"/>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p:cNvSpPr>
            <a:spLocks/>
          </p:cNvSpPr>
          <p:nvPr userDrawn="1"/>
        </p:nvSpPr>
        <p:spPr bwMode="auto">
          <a:xfrm>
            <a:off x="4559020" y="635000"/>
            <a:ext cx="212725" cy="250825"/>
          </a:xfrm>
          <a:custGeom>
            <a:avLst/>
            <a:gdLst>
              <a:gd name="T0" fmla="*/ 82 w 134"/>
              <a:gd name="T1" fmla="*/ 0 h 158"/>
              <a:gd name="T2" fmla="*/ 0 w 134"/>
              <a:gd name="T3" fmla="*/ 60 h 158"/>
              <a:gd name="T4" fmla="*/ 134 w 134"/>
              <a:gd name="T5" fmla="*/ 158 h 158"/>
              <a:gd name="T6" fmla="*/ 82 w 134"/>
              <a:gd name="T7" fmla="*/ 0 h 158"/>
            </a:gdLst>
            <a:ahLst/>
            <a:cxnLst>
              <a:cxn ang="0">
                <a:pos x="T0" y="T1"/>
              </a:cxn>
              <a:cxn ang="0">
                <a:pos x="T2" y="T3"/>
              </a:cxn>
              <a:cxn ang="0">
                <a:pos x="T4" y="T5"/>
              </a:cxn>
              <a:cxn ang="0">
                <a:pos x="T6" y="T7"/>
              </a:cxn>
            </a:cxnLst>
            <a:rect l="0" t="0" r="r" b="b"/>
            <a:pathLst>
              <a:path w="134" h="158">
                <a:moveTo>
                  <a:pt x="82" y="0"/>
                </a:moveTo>
                <a:lnTo>
                  <a:pt x="0" y="60"/>
                </a:lnTo>
                <a:lnTo>
                  <a:pt x="134" y="158"/>
                </a:lnTo>
                <a:lnTo>
                  <a:pt x="82" y="0"/>
                </a:lnTo>
                <a:close/>
              </a:path>
            </a:pathLst>
          </a:custGeom>
          <a:solidFill>
            <a:srgbClr val="F68C59">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userDrawn="1"/>
        </p:nvSpPr>
        <p:spPr bwMode="auto">
          <a:xfrm>
            <a:off x="4476470" y="228600"/>
            <a:ext cx="161925" cy="250825"/>
          </a:xfrm>
          <a:custGeom>
            <a:avLst/>
            <a:gdLst>
              <a:gd name="T0" fmla="*/ 0 w 102"/>
              <a:gd name="T1" fmla="*/ 158 h 158"/>
              <a:gd name="T2" fmla="*/ 102 w 102"/>
              <a:gd name="T3" fmla="*/ 158 h 158"/>
              <a:gd name="T4" fmla="*/ 52 w 102"/>
              <a:gd name="T5" fmla="*/ 0 h 158"/>
              <a:gd name="T6" fmla="*/ 0 w 102"/>
              <a:gd name="T7" fmla="*/ 158 h 158"/>
            </a:gdLst>
            <a:ahLst/>
            <a:cxnLst>
              <a:cxn ang="0">
                <a:pos x="T0" y="T1"/>
              </a:cxn>
              <a:cxn ang="0">
                <a:pos x="T2" y="T3"/>
              </a:cxn>
              <a:cxn ang="0">
                <a:pos x="T4" y="T5"/>
              </a:cxn>
              <a:cxn ang="0">
                <a:pos x="T6" y="T7"/>
              </a:cxn>
            </a:cxnLst>
            <a:rect l="0" t="0" r="r" b="b"/>
            <a:pathLst>
              <a:path w="102" h="158">
                <a:moveTo>
                  <a:pt x="0" y="158"/>
                </a:moveTo>
                <a:lnTo>
                  <a:pt x="102" y="158"/>
                </a:lnTo>
                <a:lnTo>
                  <a:pt x="52" y="0"/>
                </a:lnTo>
                <a:lnTo>
                  <a:pt x="0" y="158"/>
                </a:lnTo>
                <a:close/>
              </a:path>
            </a:pathLst>
          </a:custGeom>
          <a:solidFill>
            <a:srgbClr val="7C9858">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p:cNvSpPr>
          <p:nvPr userDrawn="1"/>
        </p:nvSpPr>
        <p:spPr bwMode="auto">
          <a:xfrm>
            <a:off x="4212945" y="479425"/>
            <a:ext cx="263525" cy="152400"/>
          </a:xfrm>
          <a:custGeom>
            <a:avLst/>
            <a:gdLst>
              <a:gd name="T0" fmla="*/ 134 w 166"/>
              <a:gd name="T1" fmla="*/ 96 h 96"/>
              <a:gd name="T2" fmla="*/ 166 w 166"/>
              <a:gd name="T3" fmla="*/ 0 h 96"/>
              <a:gd name="T4" fmla="*/ 0 w 166"/>
              <a:gd name="T5" fmla="*/ 0 h 96"/>
              <a:gd name="T6" fmla="*/ 134 w 166"/>
              <a:gd name="T7" fmla="*/ 96 h 96"/>
            </a:gdLst>
            <a:ahLst/>
            <a:cxnLst>
              <a:cxn ang="0">
                <a:pos x="T0" y="T1"/>
              </a:cxn>
              <a:cxn ang="0">
                <a:pos x="T2" y="T3"/>
              </a:cxn>
              <a:cxn ang="0">
                <a:pos x="T4" y="T5"/>
              </a:cxn>
              <a:cxn ang="0">
                <a:pos x="T6" y="T7"/>
              </a:cxn>
            </a:cxnLst>
            <a:rect l="0" t="0" r="r" b="b"/>
            <a:pathLst>
              <a:path w="166" h="96">
                <a:moveTo>
                  <a:pt x="134" y="96"/>
                </a:moveTo>
                <a:lnTo>
                  <a:pt x="166" y="0"/>
                </a:lnTo>
                <a:lnTo>
                  <a:pt x="0" y="0"/>
                </a:lnTo>
                <a:lnTo>
                  <a:pt x="134" y="96"/>
                </a:lnTo>
                <a:close/>
              </a:path>
            </a:pathLst>
          </a:custGeom>
          <a:solidFill>
            <a:srgbClr val="002D6A">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userDrawn="1"/>
        </p:nvSpPr>
        <p:spPr bwMode="auto">
          <a:xfrm>
            <a:off x="4641570" y="479425"/>
            <a:ext cx="260350" cy="152400"/>
          </a:xfrm>
          <a:custGeom>
            <a:avLst/>
            <a:gdLst>
              <a:gd name="T0" fmla="*/ 164 w 164"/>
              <a:gd name="T1" fmla="*/ 0 h 96"/>
              <a:gd name="T2" fmla="*/ 0 w 164"/>
              <a:gd name="T3" fmla="*/ 0 h 96"/>
              <a:gd name="T4" fmla="*/ 32 w 164"/>
              <a:gd name="T5" fmla="*/ 96 h 96"/>
              <a:gd name="T6" fmla="*/ 164 w 164"/>
              <a:gd name="T7" fmla="*/ 0 h 96"/>
            </a:gdLst>
            <a:ahLst/>
            <a:cxnLst>
              <a:cxn ang="0">
                <a:pos x="T0" y="T1"/>
              </a:cxn>
              <a:cxn ang="0">
                <a:pos x="T2" y="T3"/>
              </a:cxn>
              <a:cxn ang="0">
                <a:pos x="T4" y="T5"/>
              </a:cxn>
              <a:cxn ang="0">
                <a:pos x="T6" y="T7"/>
              </a:cxn>
            </a:cxnLst>
            <a:rect l="0" t="0" r="r" b="b"/>
            <a:pathLst>
              <a:path w="164" h="96">
                <a:moveTo>
                  <a:pt x="164" y="0"/>
                </a:moveTo>
                <a:lnTo>
                  <a:pt x="0" y="0"/>
                </a:lnTo>
                <a:lnTo>
                  <a:pt x="32" y="96"/>
                </a:lnTo>
                <a:lnTo>
                  <a:pt x="164" y="0"/>
                </a:lnTo>
                <a:close/>
              </a:path>
            </a:pathLst>
          </a:custGeom>
          <a:solidFill>
            <a:srgbClr val="0065A4">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54431483"/>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orities Dark Blu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27013" indent="-227013">
              <a:lnSpc>
                <a:spcPts val="2200"/>
              </a:lnSpc>
              <a:spcBef>
                <a:spcPts val="0"/>
              </a:spcBef>
              <a:spcAft>
                <a:spcPts val="1200"/>
              </a:spcAft>
              <a:buClr>
                <a:schemeClr val="accent6"/>
              </a:buClr>
              <a:buSzPct val="90000"/>
              <a:buFont typeface="Wingdings" panose="05000000000000000000" pitchFamily="2" charset="2"/>
              <a:buChar char="«"/>
              <a:defRPr sz="1600" baseline="0">
                <a:latin typeface="Arial" panose="020B0604020202020204" pitchFamily="34" charset="0"/>
                <a:ea typeface="Open Sans" panose="020B0606030504020204" pitchFamily="34" charset="0"/>
                <a:cs typeface="Arial" panose="020B0604020202020204" pitchFamily="34" charset="0"/>
              </a:defRPr>
            </a:lvl1pPr>
            <a:lvl2pPr>
              <a:defRPr sz="1800">
                <a:latin typeface="PermianSlabSerifTypeface" pitchFamily="50" charset="0"/>
              </a:defRPr>
            </a:lvl2pPr>
            <a:lvl3pPr>
              <a:defRPr sz="1600">
                <a:latin typeface="PermianSlabSerifTypeface" pitchFamily="50" charset="0"/>
              </a:defRPr>
            </a:lvl3pPr>
            <a:lvl4pPr>
              <a:defRPr sz="1400">
                <a:latin typeface="PermianSlabSerifTypeface" pitchFamily="50" charset="0"/>
              </a:defRPr>
            </a:lvl4pPr>
            <a:lvl5pPr>
              <a:defRPr sz="1400">
                <a:latin typeface="PermianSlabSerifTypeface" pitchFamily="50" charset="0"/>
              </a:defRPr>
            </a:lvl5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7" name="Rectangle 6"/>
          <p:cNvSpPr/>
          <p:nvPr userDrawn="1"/>
        </p:nvSpPr>
        <p:spPr>
          <a:xfrm rot="5400000">
            <a:off x="-3276603" y="3276599"/>
            <a:ext cx="6858003" cy="30480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5400000">
            <a:off x="5562598" y="3276601"/>
            <a:ext cx="6858003" cy="30480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
        <p:nvSpPr>
          <p:cNvPr id="12" name="Freeform 6"/>
          <p:cNvSpPr>
            <a:spLocks/>
          </p:cNvSpPr>
          <p:nvPr userDrawn="1"/>
        </p:nvSpPr>
        <p:spPr bwMode="auto">
          <a:xfrm>
            <a:off x="4346295" y="635000"/>
            <a:ext cx="209550" cy="250825"/>
          </a:xfrm>
          <a:custGeom>
            <a:avLst/>
            <a:gdLst>
              <a:gd name="T0" fmla="*/ 0 w 132"/>
              <a:gd name="T1" fmla="*/ 158 h 158"/>
              <a:gd name="T2" fmla="*/ 132 w 132"/>
              <a:gd name="T3" fmla="*/ 60 h 158"/>
              <a:gd name="T4" fmla="*/ 50 w 132"/>
              <a:gd name="T5" fmla="*/ 0 h 158"/>
              <a:gd name="T6" fmla="*/ 0 w 132"/>
              <a:gd name="T7" fmla="*/ 158 h 158"/>
            </a:gdLst>
            <a:ahLst/>
            <a:cxnLst>
              <a:cxn ang="0">
                <a:pos x="T0" y="T1"/>
              </a:cxn>
              <a:cxn ang="0">
                <a:pos x="T2" y="T3"/>
              </a:cxn>
              <a:cxn ang="0">
                <a:pos x="T4" y="T5"/>
              </a:cxn>
              <a:cxn ang="0">
                <a:pos x="T6" y="T7"/>
              </a:cxn>
            </a:cxnLst>
            <a:rect l="0" t="0" r="r" b="b"/>
            <a:pathLst>
              <a:path w="132" h="158">
                <a:moveTo>
                  <a:pt x="0" y="158"/>
                </a:moveTo>
                <a:lnTo>
                  <a:pt x="132" y="60"/>
                </a:lnTo>
                <a:lnTo>
                  <a:pt x="50" y="0"/>
                </a:lnTo>
                <a:lnTo>
                  <a:pt x="0" y="158"/>
                </a:lnTo>
                <a:close/>
              </a:path>
            </a:pathLst>
          </a:custGeom>
          <a:solidFill>
            <a:srgbClr val="771113">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userDrawn="1"/>
        </p:nvSpPr>
        <p:spPr bwMode="auto">
          <a:xfrm>
            <a:off x="4559020" y="635000"/>
            <a:ext cx="212725" cy="250825"/>
          </a:xfrm>
          <a:custGeom>
            <a:avLst/>
            <a:gdLst>
              <a:gd name="T0" fmla="*/ 82 w 134"/>
              <a:gd name="T1" fmla="*/ 0 h 158"/>
              <a:gd name="T2" fmla="*/ 0 w 134"/>
              <a:gd name="T3" fmla="*/ 60 h 158"/>
              <a:gd name="T4" fmla="*/ 134 w 134"/>
              <a:gd name="T5" fmla="*/ 158 h 158"/>
              <a:gd name="T6" fmla="*/ 82 w 134"/>
              <a:gd name="T7" fmla="*/ 0 h 158"/>
            </a:gdLst>
            <a:ahLst/>
            <a:cxnLst>
              <a:cxn ang="0">
                <a:pos x="T0" y="T1"/>
              </a:cxn>
              <a:cxn ang="0">
                <a:pos x="T2" y="T3"/>
              </a:cxn>
              <a:cxn ang="0">
                <a:pos x="T4" y="T5"/>
              </a:cxn>
              <a:cxn ang="0">
                <a:pos x="T6" y="T7"/>
              </a:cxn>
            </a:cxnLst>
            <a:rect l="0" t="0" r="r" b="b"/>
            <a:pathLst>
              <a:path w="134" h="158">
                <a:moveTo>
                  <a:pt x="82" y="0"/>
                </a:moveTo>
                <a:lnTo>
                  <a:pt x="0" y="60"/>
                </a:lnTo>
                <a:lnTo>
                  <a:pt x="134" y="158"/>
                </a:lnTo>
                <a:lnTo>
                  <a:pt x="82" y="0"/>
                </a:lnTo>
                <a:close/>
              </a:path>
            </a:pathLst>
          </a:custGeom>
          <a:solidFill>
            <a:srgbClr val="F68C59">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4476470" y="228600"/>
            <a:ext cx="161925" cy="250825"/>
          </a:xfrm>
          <a:custGeom>
            <a:avLst/>
            <a:gdLst>
              <a:gd name="T0" fmla="*/ 0 w 102"/>
              <a:gd name="T1" fmla="*/ 158 h 158"/>
              <a:gd name="T2" fmla="*/ 102 w 102"/>
              <a:gd name="T3" fmla="*/ 158 h 158"/>
              <a:gd name="T4" fmla="*/ 52 w 102"/>
              <a:gd name="T5" fmla="*/ 0 h 158"/>
              <a:gd name="T6" fmla="*/ 0 w 102"/>
              <a:gd name="T7" fmla="*/ 158 h 158"/>
            </a:gdLst>
            <a:ahLst/>
            <a:cxnLst>
              <a:cxn ang="0">
                <a:pos x="T0" y="T1"/>
              </a:cxn>
              <a:cxn ang="0">
                <a:pos x="T2" y="T3"/>
              </a:cxn>
              <a:cxn ang="0">
                <a:pos x="T4" y="T5"/>
              </a:cxn>
              <a:cxn ang="0">
                <a:pos x="T6" y="T7"/>
              </a:cxn>
            </a:cxnLst>
            <a:rect l="0" t="0" r="r" b="b"/>
            <a:pathLst>
              <a:path w="102" h="158">
                <a:moveTo>
                  <a:pt x="0" y="158"/>
                </a:moveTo>
                <a:lnTo>
                  <a:pt x="102" y="158"/>
                </a:lnTo>
                <a:lnTo>
                  <a:pt x="52" y="0"/>
                </a:lnTo>
                <a:lnTo>
                  <a:pt x="0" y="158"/>
                </a:lnTo>
                <a:close/>
              </a:path>
            </a:pathLst>
          </a:custGeom>
          <a:solidFill>
            <a:srgbClr val="7C9858">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4212945" y="479425"/>
            <a:ext cx="263525" cy="152400"/>
          </a:xfrm>
          <a:custGeom>
            <a:avLst/>
            <a:gdLst>
              <a:gd name="T0" fmla="*/ 134 w 166"/>
              <a:gd name="T1" fmla="*/ 96 h 96"/>
              <a:gd name="T2" fmla="*/ 166 w 166"/>
              <a:gd name="T3" fmla="*/ 0 h 96"/>
              <a:gd name="T4" fmla="*/ 0 w 166"/>
              <a:gd name="T5" fmla="*/ 0 h 96"/>
              <a:gd name="T6" fmla="*/ 134 w 166"/>
              <a:gd name="T7" fmla="*/ 96 h 96"/>
            </a:gdLst>
            <a:ahLst/>
            <a:cxnLst>
              <a:cxn ang="0">
                <a:pos x="T0" y="T1"/>
              </a:cxn>
              <a:cxn ang="0">
                <a:pos x="T2" y="T3"/>
              </a:cxn>
              <a:cxn ang="0">
                <a:pos x="T4" y="T5"/>
              </a:cxn>
              <a:cxn ang="0">
                <a:pos x="T6" y="T7"/>
              </a:cxn>
            </a:cxnLst>
            <a:rect l="0" t="0" r="r" b="b"/>
            <a:pathLst>
              <a:path w="166" h="96">
                <a:moveTo>
                  <a:pt x="134" y="96"/>
                </a:moveTo>
                <a:lnTo>
                  <a:pt x="166" y="0"/>
                </a:lnTo>
                <a:lnTo>
                  <a:pt x="0" y="0"/>
                </a:lnTo>
                <a:lnTo>
                  <a:pt x="134" y="96"/>
                </a:lnTo>
                <a:close/>
              </a:path>
            </a:pathLst>
          </a:custGeom>
          <a:solidFill>
            <a:srgbClr val="002D6A"/>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4641570" y="479425"/>
            <a:ext cx="260350" cy="152400"/>
          </a:xfrm>
          <a:custGeom>
            <a:avLst/>
            <a:gdLst>
              <a:gd name="T0" fmla="*/ 164 w 164"/>
              <a:gd name="T1" fmla="*/ 0 h 96"/>
              <a:gd name="T2" fmla="*/ 0 w 164"/>
              <a:gd name="T3" fmla="*/ 0 h 96"/>
              <a:gd name="T4" fmla="*/ 32 w 164"/>
              <a:gd name="T5" fmla="*/ 96 h 96"/>
              <a:gd name="T6" fmla="*/ 164 w 164"/>
              <a:gd name="T7" fmla="*/ 0 h 96"/>
            </a:gdLst>
            <a:ahLst/>
            <a:cxnLst>
              <a:cxn ang="0">
                <a:pos x="T0" y="T1"/>
              </a:cxn>
              <a:cxn ang="0">
                <a:pos x="T2" y="T3"/>
              </a:cxn>
              <a:cxn ang="0">
                <a:pos x="T4" y="T5"/>
              </a:cxn>
              <a:cxn ang="0">
                <a:pos x="T6" y="T7"/>
              </a:cxn>
            </a:cxnLst>
            <a:rect l="0" t="0" r="r" b="b"/>
            <a:pathLst>
              <a:path w="164" h="96">
                <a:moveTo>
                  <a:pt x="164" y="0"/>
                </a:moveTo>
                <a:lnTo>
                  <a:pt x="0" y="0"/>
                </a:lnTo>
                <a:lnTo>
                  <a:pt x="32" y="96"/>
                </a:lnTo>
                <a:lnTo>
                  <a:pt x="164" y="0"/>
                </a:lnTo>
                <a:close/>
              </a:path>
            </a:pathLst>
          </a:custGeom>
          <a:solidFill>
            <a:srgbClr val="0065A4">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Title 1"/>
          <p:cNvSpPr>
            <a:spLocks noGrp="1"/>
          </p:cNvSpPr>
          <p:nvPr>
            <p:ph type="title"/>
          </p:nvPr>
        </p:nvSpPr>
        <p:spPr>
          <a:xfrm>
            <a:off x="457200" y="885825"/>
            <a:ext cx="8229600" cy="531811"/>
          </a:xfrm>
        </p:spPr>
        <p:txBody>
          <a:bodyPr/>
          <a:lstStyle>
            <a:lvl1pPr>
              <a:defRPr spc="-50" baseline="0">
                <a:solidFill>
                  <a:schemeClr val="accent6"/>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71227350"/>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iorities Oran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27013" indent="-227013">
              <a:lnSpc>
                <a:spcPts val="2200"/>
              </a:lnSpc>
              <a:spcBef>
                <a:spcPts val="0"/>
              </a:spcBef>
              <a:spcAft>
                <a:spcPts val="1200"/>
              </a:spcAft>
              <a:buClr>
                <a:schemeClr val="accent4"/>
              </a:buClr>
              <a:buSzPct val="90000"/>
              <a:buFont typeface="Wingdings" panose="05000000000000000000" pitchFamily="2" charset="2"/>
              <a:buChar char="«"/>
              <a:defRPr sz="1600">
                <a:latin typeface="Arial" panose="020B0604020202020204" pitchFamily="34" charset="0"/>
                <a:ea typeface="Open Sans" panose="020B0606030504020204" pitchFamily="34" charset="0"/>
                <a:cs typeface="Arial" panose="020B0604020202020204" pitchFamily="34" charset="0"/>
              </a:defRPr>
            </a:lvl1pPr>
            <a:lvl2pPr>
              <a:defRPr sz="1800">
                <a:latin typeface="PermianSlabSerifTypeface" pitchFamily="50" charset="0"/>
              </a:defRPr>
            </a:lvl2pPr>
            <a:lvl3pPr>
              <a:defRPr sz="1600">
                <a:latin typeface="PermianSlabSerifTypeface" pitchFamily="50" charset="0"/>
              </a:defRPr>
            </a:lvl3pPr>
            <a:lvl4pPr>
              <a:defRPr sz="1400">
                <a:latin typeface="PermianSlabSerifTypeface" pitchFamily="50" charset="0"/>
              </a:defRPr>
            </a:lvl4pPr>
            <a:lvl5pPr>
              <a:defRPr sz="1400">
                <a:latin typeface="PermianSlabSerifTypeface" pitchFamily="50" charset="0"/>
              </a:defRPr>
            </a:lvl5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7" name="Rectangle 6"/>
          <p:cNvSpPr/>
          <p:nvPr userDrawn="1"/>
        </p:nvSpPr>
        <p:spPr>
          <a:xfrm rot="5400000">
            <a:off x="-3276603" y="3276599"/>
            <a:ext cx="6858003" cy="3048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5400000">
            <a:off x="5562598" y="3276601"/>
            <a:ext cx="6858003" cy="3048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
        <p:nvSpPr>
          <p:cNvPr id="13" name="Freeform 6"/>
          <p:cNvSpPr>
            <a:spLocks/>
          </p:cNvSpPr>
          <p:nvPr userDrawn="1"/>
        </p:nvSpPr>
        <p:spPr bwMode="auto">
          <a:xfrm>
            <a:off x="4346295" y="635000"/>
            <a:ext cx="209550" cy="250825"/>
          </a:xfrm>
          <a:custGeom>
            <a:avLst/>
            <a:gdLst>
              <a:gd name="T0" fmla="*/ 0 w 132"/>
              <a:gd name="T1" fmla="*/ 158 h 158"/>
              <a:gd name="T2" fmla="*/ 132 w 132"/>
              <a:gd name="T3" fmla="*/ 60 h 158"/>
              <a:gd name="T4" fmla="*/ 50 w 132"/>
              <a:gd name="T5" fmla="*/ 0 h 158"/>
              <a:gd name="T6" fmla="*/ 0 w 132"/>
              <a:gd name="T7" fmla="*/ 158 h 158"/>
            </a:gdLst>
            <a:ahLst/>
            <a:cxnLst>
              <a:cxn ang="0">
                <a:pos x="T0" y="T1"/>
              </a:cxn>
              <a:cxn ang="0">
                <a:pos x="T2" y="T3"/>
              </a:cxn>
              <a:cxn ang="0">
                <a:pos x="T4" y="T5"/>
              </a:cxn>
              <a:cxn ang="0">
                <a:pos x="T6" y="T7"/>
              </a:cxn>
            </a:cxnLst>
            <a:rect l="0" t="0" r="r" b="b"/>
            <a:pathLst>
              <a:path w="132" h="158">
                <a:moveTo>
                  <a:pt x="0" y="158"/>
                </a:moveTo>
                <a:lnTo>
                  <a:pt x="132" y="60"/>
                </a:lnTo>
                <a:lnTo>
                  <a:pt x="50" y="0"/>
                </a:lnTo>
                <a:lnTo>
                  <a:pt x="0" y="158"/>
                </a:lnTo>
                <a:close/>
              </a:path>
            </a:pathLst>
          </a:custGeom>
          <a:solidFill>
            <a:srgbClr val="771113">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4559020" y="635000"/>
            <a:ext cx="212725" cy="250825"/>
          </a:xfrm>
          <a:custGeom>
            <a:avLst/>
            <a:gdLst>
              <a:gd name="T0" fmla="*/ 82 w 134"/>
              <a:gd name="T1" fmla="*/ 0 h 158"/>
              <a:gd name="T2" fmla="*/ 0 w 134"/>
              <a:gd name="T3" fmla="*/ 60 h 158"/>
              <a:gd name="T4" fmla="*/ 134 w 134"/>
              <a:gd name="T5" fmla="*/ 158 h 158"/>
              <a:gd name="T6" fmla="*/ 82 w 134"/>
              <a:gd name="T7" fmla="*/ 0 h 158"/>
            </a:gdLst>
            <a:ahLst/>
            <a:cxnLst>
              <a:cxn ang="0">
                <a:pos x="T0" y="T1"/>
              </a:cxn>
              <a:cxn ang="0">
                <a:pos x="T2" y="T3"/>
              </a:cxn>
              <a:cxn ang="0">
                <a:pos x="T4" y="T5"/>
              </a:cxn>
              <a:cxn ang="0">
                <a:pos x="T6" y="T7"/>
              </a:cxn>
            </a:cxnLst>
            <a:rect l="0" t="0" r="r" b="b"/>
            <a:pathLst>
              <a:path w="134" h="158">
                <a:moveTo>
                  <a:pt x="82" y="0"/>
                </a:moveTo>
                <a:lnTo>
                  <a:pt x="0" y="60"/>
                </a:lnTo>
                <a:lnTo>
                  <a:pt x="134" y="158"/>
                </a:lnTo>
                <a:lnTo>
                  <a:pt x="82" y="0"/>
                </a:lnTo>
                <a:close/>
              </a:path>
            </a:pathLst>
          </a:custGeom>
          <a:solidFill>
            <a:srgbClr val="F68C59"/>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4476470" y="228600"/>
            <a:ext cx="161925" cy="250825"/>
          </a:xfrm>
          <a:custGeom>
            <a:avLst/>
            <a:gdLst>
              <a:gd name="T0" fmla="*/ 0 w 102"/>
              <a:gd name="T1" fmla="*/ 158 h 158"/>
              <a:gd name="T2" fmla="*/ 102 w 102"/>
              <a:gd name="T3" fmla="*/ 158 h 158"/>
              <a:gd name="T4" fmla="*/ 52 w 102"/>
              <a:gd name="T5" fmla="*/ 0 h 158"/>
              <a:gd name="T6" fmla="*/ 0 w 102"/>
              <a:gd name="T7" fmla="*/ 158 h 158"/>
            </a:gdLst>
            <a:ahLst/>
            <a:cxnLst>
              <a:cxn ang="0">
                <a:pos x="T0" y="T1"/>
              </a:cxn>
              <a:cxn ang="0">
                <a:pos x="T2" y="T3"/>
              </a:cxn>
              <a:cxn ang="0">
                <a:pos x="T4" y="T5"/>
              </a:cxn>
              <a:cxn ang="0">
                <a:pos x="T6" y="T7"/>
              </a:cxn>
            </a:cxnLst>
            <a:rect l="0" t="0" r="r" b="b"/>
            <a:pathLst>
              <a:path w="102" h="158">
                <a:moveTo>
                  <a:pt x="0" y="158"/>
                </a:moveTo>
                <a:lnTo>
                  <a:pt x="102" y="158"/>
                </a:lnTo>
                <a:lnTo>
                  <a:pt x="52" y="0"/>
                </a:lnTo>
                <a:lnTo>
                  <a:pt x="0" y="158"/>
                </a:lnTo>
                <a:close/>
              </a:path>
            </a:pathLst>
          </a:custGeom>
          <a:solidFill>
            <a:srgbClr val="7C9858">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4212945" y="479425"/>
            <a:ext cx="263525" cy="152400"/>
          </a:xfrm>
          <a:custGeom>
            <a:avLst/>
            <a:gdLst>
              <a:gd name="T0" fmla="*/ 134 w 166"/>
              <a:gd name="T1" fmla="*/ 96 h 96"/>
              <a:gd name="T2" fmla="*/ 166 w 166"/>
              <a:gd name="T3" fmla="*/ 0 h 96"/>
              <a:gd name="T4" fmla="*/ 0 w 166"/>
              <a:gd name="T5" fmla="*/ 0 h 96"/>
              <a:gd name="T6" fmla="*/ 134 w 166"/>
              <a:gd name="T7" fmla="*/ 96 h 96"/>
            </a:gdLst>
            <a:ahLst/>
            <a:cxnLst>
              <a:cxn ang="0">
                <a:pos x="T0" y="T1"/>
              </a:cxn>
              <a:cxn ang="0">
                <a:pos x="T2" y="T3"/>
              </a:cxn>
              <a:cxn ang="0">
                <a:pos x="T4" y="T5"/>
              </a:cxn>
              <a:cxn ang="0">
                <a:pos x="T6" y="T7"/>
              </a:cxn>
            </a:cxnLst>
            <a:rect l="0" t="0" r="r" b="b"/>
            <a:pathLst>
              <a:path w="166" h="96">
                <a:moveTo>
                  <a:pt x="134" y="96"/>
                </a:moveTo>
                <a:lnTo>
                  <a:pt x="166" y="0"/>
                </a:lnTo>
                <a:lnTo>
                  <a:pt x="0" y="0"/>
                </a:lnTo>
                <a:lnTo>
                  <a:pt x="134" y="96"/>
                </a:lnTo>
                <a:close/>
              </a:path>
            </a:pathLst>
          </a:custGeom>
          <a:solidFill>
            <a:srgbClr val="002D6A">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4641570" y="479425"/>
            <a:ext cx="260350" cy="152400"/>
          </a:xfrm>
          <a:custGeom>
            <a:avLst/>
            <a:gdLst>
              <a:gd name="T0" fmla="*/ 164 w 164"/>
              <a:gd name="T1" fmla="*/ 0 h 96"/>
              <a:gd name="T2" fmla="*/ 0 w 164"/>
              <a:gd name="T3" fmla="*/ 0 h 96"/>
              <a:gd name="T4" fmla="*/ 32 w 164"/>
              <a:gd name="T5" fmla="*/ 96 h 96"/>
              <a:gd name="T6" fmla="*/ 164 w 164"/>
              <a:gd name="T7" fmla="*/ 0 h 96"/>
            </a:gdLst>
            <a:ahLst/>
            <a:cxnLst>
              <a:cxn ang="0">
                <a:pos x="T0" y="T1"/>
              </a:cxn>
              <a:cxn ang="0">
                <a:pos x="T2" y="T3"/>
              </a:cxn>
              <a:cxn ang="0">
                <a:pos x="T4" y="T5"/>
              </a:cxn>
              <a:cxn ang="0">
                <a:pos x="T6" y="T7"/>
              </a:cxn>
            </a:cxnLst>
            <a:rect l="0" t="0" r="r" b="b"/>
            <a:pathLst>
              <a:path w="164" h="96">
                <a:moveTo>
                  <a:pt x="164" y="0"/>
                </a:moveTo>
                <a:lnTo>
                  <a:pt x="0" y="0"/>
                </a:lnTo>
                <a:lnTo>
                  <a:pt x="32" y="96"/>
                </a:lnTo>
                <a:lnTo>
                  <a:pt x="164" y="0"/>
                </a:lnTo>
                <a:close/>
              </a:path>
            </a:pathLst>
          </a:custGeom>
          <a:solidFill>
            <a:srgbClr val="0065A4">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Title 1"/>
          <p:cNvSpPr>
            <a:spLocks noGrp="1"/>
          </p:cNvSpPr>
          <p:nvPr>
            <p:ph type="title"/>
          </p:nvPr>
        </p:nvSpPr>
        <p:spPr>
          <a:xfrm>
            <a:off x="457200" y="885825"/>
            <a:ext cx="8229600" cy="531811"/>
          </a:xfrm>
        </p:spPr>
        <p:txBody>
          <a:bodyPr/>
          <a:lstStyle>
            <a:lvl1pPr>
              <a:defRPr spc="-50" baseline="0">
                <a:solidFill>
                  <a:schemeClr val="accent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84220681"/>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iorities Light Blu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27013" indent="-227013">
              <a:lnSpc>
                <a:spcPts val="2200"/>
              </a:lnSpc>
              <a:spcBef>
                <a:spcPts val="0"/>
              </a:spcBef>
              <a:spcAft>
                <a:spcPts val="1200"/>
              </a:spcAft>
              <a:buClr>
                <a:schemeClr val="accent1"/>
              </a:buClr>
              <a:buSzPct val="90000"/>
              <a:buFont typeface="Wingdings" panose="05000000000000000000" pitchFamily="2" charset="2"/>
              <a:buChar char="«"/>
              <a:defRPr sz="1600">
                <a:latin typeface="Arial" panose="020B0604020202020204" pitchFamily="34" charset="0"/>
                <a:ea typeface="Open Sans" panose="020B0606030504020204" pitchFamily="34" charset="0"/>
                <a:cs typeface="Arial" panose="020B0604020202020204" pitchFamily="34" charset="0"/>
              </a:defRPr>
            </a:lvl1pPr>
            <a:lvl2pPr>
              <a:defRPr sz="1800">
                <a:latin typeface="PermianSlabSerifTypeface" pitchFamily="50" charset="0"/>
              </a:defRPr>
            </a:lvl2pPr>
            <a:lvl3pPr>
              <a:defRPr sz="1600">
                <a:latin typeface="PermianSlabSerifTypeface" pitchFamily="50" charset="0"/>
              </a:defRPr>
            </a:lvl3pPr>
            <a:lvl4pPr>
              <a:defRPr sz="1400">
                <a:latin typeface="PermianSlabSerifTypeface" pitchFamily="50" charset="0"/>
              </a:defRPr>
            </a:lvl4pPr>
            <a:lvl5pPr>
              <a:defRPr sz="1400">
                <a:latin typeface="PermianSlabSerifTypeface" pitchFamily="50" charset="0"/>
              </a:defRPr>
            </a:lvl5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7" name="Rectangle 6"/>
          <p:cNvSpPr/>
          <p:nvPr userDrawn="1"/>
        </p:nvSpPr>
        <p:spPr>
          <a:xfrm rot="5400000">
            <a:off x="-3276603" y="3276599"/>
            <a:ext cx="6858003" cy="304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5400000">
            <a:off x="5562598" y="3276601"/>
            <a:ext cx="6858003" cy="304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
        <p:nvSpPr>
          <p:cNvPr id="12" name="Freeform 6"/>
          <p:cNvSpPr>
            <a:spLocks/>
          </p:cNvSpPr>
          <p:nvPr userDrawn="1"/>
        </p:nvSpPr>
        <p:spPr bwMode="auto">
          <a:xfrm>
            <a:off x="4346295" y="635000"/>
            <a:ext cx="209550" cy="250825"/>
          </a:xfrm>
          <a:custGeom>
            <a:avLst/>
            <a:gdLst>
              <a:gd name="T0" fmla="*/ 0 w 132"/>
              <a:gd name="T1" fmla="*/ 158 h 158"/>
              <a:gd name="T2" fmla="*/ 132 w 132"/>
              <a:gd name="T3" fmla="*/ 60 h 158"/>
              <a:gd name="T4" fmla="*/ 50 w 132"/>
              <a:gd name="T5" fmla="*/ 0 h 158"/>
              <a:gd name="T6" fmla="*/ 0 w 132"/>
              <a:gd name="T7" fmla="*/ 158 h 158"/>
            </a:gdLst>
            <a:ahLst/>
            <a:cxnLst>
              <a:cxn ang="0">
                <a:pos x="T0" y="T1"/>
              </a:cxn>
              <a:cxn ang="0">
                <a:pos x="T2" y="T3"/>
              </a:cxn>
              <a:cxn ang="0">
                <a:pos x="T4" y="T5"/>
              </a:cxn>
              <a:cxn ang="0">
                <a:pos x="T6" y="T7"/>
              </a:cxn>
            </a:cxnLst>
            <a:rect l="0" t="0" r="r" b="b"/>
            <a:pathLst>
              <a:path w="132" h="158">
                <a:moveTo>
                  <a:pt x="0" y="158"/>
                </a:moveTo>
                <a:lnTo>
                  <a:pt x="132" y="60"/>
                </a:lnTo>
                <a:lnTo>
                  <a:pt x="50" y="0"/>
                </a:lnTo>
                <a:lnTo>
                  <a:pt x="0" y="158"/>
                </a:lnTo>
                <a:close/>
              </a:path>
            </a:pathLst>
          </a:custGeom>
          <a:solidFill>
            <a:srgbClr val="771113">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userDrawn="1"/>
        </p:nvSpPr>
        <p:spPr bwMode="auto">
          <a:xfrm>
            <a:off x="4559020" y="635000"/>
            <a:ext cx="212725" cy="250825"/>
          </a:xfrm>
          <a:custGeom>
            <a:avLst/>
            <a:gdLst>
              <a:gd name="T0" fmla="*/ 82 w 134"/>
              <a:gd name="T1" fmla="*/ 0 h 158"/>
              <a:gd name="T2" fmla="*/ 0 w 134"/>
              <a:gd name="T3" fmla="*/ 60 h 158"/>
              <a:gd name="T4" fmla="*/ 134 w 134"/>
              <a:gd name="T5" fmla="*/ 158 h 158"/>
              <a:gd name="T6" fmla="*/ 82 w 134"/>
              <a:gd name="T7" fmla="*/ 0 h 158"/>
            </a:gdLst>
            <a:ahLst/>
            <a:cxnLst>
              <a:cxn ang="0">
                <a:pos x="T0" y="T1"/>
              </a:cxn>
              <a:cxn ang="0">
                <a:pos x="T2" y="T3"/>
              </a:cxn>
              <a:cxn ang="0">
                <a:pos x="T4" y="T5"/>
              </a:cxn>
              <a:cxn ang="0">
                <a:pos x="T6" y="T7"/>
              </a:cxn>
            </a:cxnLst>
            <a:rect l="0" t="0" r="r" b="b"/>
            <a:pathLst>
              <a:path w="134" h="158">
                <a:moveTo>
                  <a:pt x="82" y="0"/>
                </a:moveTo>
                <a:lnTo>
                  <a:pt x="0" y="60"/>
                </a:lnTo>
                <a:lnTo>
                  <a:pt x="134" y="158"/>
                </a:lnTo>
                <a:lnTo>
                  <a:pt x="82" y="0"/>
                </a:lnTo>
                <a:close/>
              </a:path>
            </a:pathLst>
          </a:custGeom>
          <a:solidFill>
            <a:srgbClr val="F68C59">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4476470" y="228600"/>
            <a:ext cx="161925" cy="250825"/>
          </a:xfrm>
          <a:custGeom>
            <a:avLst/>
            <a:gdLst>
              <a:gd name="T0" fmla="*/ 0 w 102"/>
              <a:gd name="T1" fmla="*/ 158 h 158"/>
              <a:gd name="T2" fmla="*/ 102 w 102"/>
              <a:gd name="T3" fmla="*/ 158 h 158"/>
              <a:gd name="T4" fmla="*/ 52 w 102"/>
              <a:gd name="T5" fmla="*/ 0 h 158"/>
              <a:gd name="T6" fmla="*/ 0 w 102"/>
              <a:gd name="T7" fmla="*/ 158 h 158"/>
            </a:gdLst>
            <a:ahLst/>
            <a:cxnLst>
              <a:cxn ang="0">
                <a:pos x="T0" y="T1"/>
              </a:cxn>
              <a:cxn ang="0">
                <a:pos x="T2" y="T3"/>
              </a:cxn>
              <a:cxn ang="0">
                <a:pos x="T4" y="T5"/>
              </a:cxn>
              <a:cxn ang="0">
                <a:pos x="T6" y="T7"/>
              </a:cxn>
            </a:cxnLst>
            <a:rect l="0" t="0" r="r" b="b"/>
            <a:pathLst>
              <a:path w="102" h="158">
                <a:moveTo>
                  <a:pt x="0" y="158"/>
                </a:moveTo>
                <a:lnTo>
                  <a:pt x="102" y="158"/>
                </a:lnTo>
                <a:lnTo>
                  <a:pt x="52" y="0"/>
                </a:lnTo>
                <a:lnTo>
                  <a:pt x="0" y="158"/>
                </a:lnTo>
                <a:close/>
              </a:path>
            </a:pathLst>
          </a:custGeom>
          <a:solidFill>
            <a:srgbClr val="7C9858">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4212945" y="479425"/>
            <a:ext cx="263525" cy="152400"/>
          </a:xfrm>
          <a:custGeom>
            <a:avLst/>
            <a:gdLst>
              <a:gd name="T0" fmla="*/ 134 w 166"/>
              <a:gd name="T1" fmla="*/ 96 h 96"/>
              <a:gd name="T2" fmla="*/ 166 w 166"/>
              <a:gd name="T3" fmla="*/ 0 h 96"/>
              <a:gd name="T4" fmla="*/ 0 w 166"/>
              <a:gd name="T5" fmla="*/ 0 h 96"/>
              <a:gd name="T6" fmla="*/ 134 w 166"/>
              <a:gd name="T7" fmla="*/ 96 h 96"/>
            </a:gdLst>
            <a:ahLst/>
            <a:cxnLst>
              <a:cxn ang="0">
                <a:pos x="T0" y="T1"/>
              </a:cxn>
              <a:cxn ang="0">
                <a:pos x="T2" y="T3"/>
              </a:cxn>
              <a:cxn ang="0">
                <a:pos x="T4" y="T5"/>
              </a:cxn>
              <a:cxn ang="0">
                <a:pos x="T6" y="T7"/>
              </a:cxn>
            </a:cxnLst>
            <a:rect l="0" t="0" r="r" b="b"/>
            <a:pathLst>
              <a:path w="166" h="96">
                <a:moveTo>
                  <a:pt x="134" y="96"/>
                </a:moveTo>
                <a:lnTo>
                  <a:pt x="166" y="0"/>
                </a:lnTo>
                <a:lnTo>
                  <a:pt x="0" y="0"/>
                </a:lnTo>
                <a:lnTo>
                  <a:pt x="134" y="96"/>
                </a:lnTo>
                <a:close/>
              </a:path>
            </a:pathLst>
          </a:custGeom>
          <a:solidFill>
            <a:srgbClr val="002D6A">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4641570" y="479425"/>
            <a:ext cx="260350" cy="152400"/>
          </a:xfrm>
          <a:custGeom>
            <a:avLst/>
            <a:gdLst>
              <a:gd name="T0" fmla="*/ 164 w 164"/>
              <a:gd name="T1" fmla="*/ 0 h 96"/>
              <a:gd name="T2" fmla="*/ 0 w 164"/>
              <a:gd name="T3" fmla="*/ 0 h 96"/>
              <a:gd name="T4" fmla="*/ 32 w 164"/>
              <a:gd name="T5" fmla="*/ 96 h 96"/>
              <a:gd name="T6" fmla="*/ 164 w 164"/>
              <a:gd name="T7" fmla="*/ 0 h 96"/>
            </a:gdLst>
            <a:ahLst/>
            <a:cxnLst>
              <a:cxn ang="0">
                <a:pos x="T0" y="T1"/>
              </a:cxn>
              <a:cxn ang="0">
                <a:pos x="T2" y="T3"/>
              </a:cxn>
              <a:cxn ang="0">
                <a:pos x="T4" y="T5"/>
              </a:cxn>
              <a:cxn ang="0">
                <a:pos x="T6" y="T7"/>
              </a:cxn>
            </a:cxnLst>
            <a:rect l="0" t="0" r="r" b="b"/>
            <a:pathLst>
              <a:path w="164" h="96">
                <a:moveTo>
                  <a:pt x="164" y="0"/>
                </a:moveTo>
                <a:lnTo>
                  <a:pt x="0" y="0"/>
                </a:lnTo>
                <a:lnTo>
                  <a:pt x="32" y="96"/>
                </a:lnTo>
                <a:lnTo>
                  <a:pt x="164" y="0"/>
                </a:lnTo>
                <a:close/>
              </a:path>
            </a:pathLst>
          </a:custGeom>
          <a:solidFill>
            <a:srgbClr val="0065A4"/>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Title 1"/>
          <p:cNvSpPr>
            <a:spLocks noGrp="1"/>
          </p:cNvSpPr>
          <p:nvPr>
            <p:ph type="title"/>
          </p:nvPr>
        </p:nvSpPr>
        <p:spPr>
          <a:xfrm>
            <a:off x="457200" y="885825"/>
            <a:ext cx="8229600" cy="531811"/>
          </a:xfrm>
        </p:spPr>
        <p:txBody>
          <a:bodyPr/>
          <a:lstStyle>
            <a:lvl1pPr>
              <a:defRPr spc="-50" baseline="0">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72168925"/>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iorities Green">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27013" indent="-227013">
              <a:lnSpc>
                <a:spcPts val="2200"/>
              </a:lnSpc>
              <a:spcBef>
                <a:spcPts val="0"/>
              </a:spcBef>
              <a:spcAft>
                <a:spcPts val="1200"/>
              </a:spcAft>
              <a:buClr>
                <a:schemeClr val="accent3"/>
              </a:buClr>
              <a:buSzPct val="90000"/>
              <a:buFont typeface="Wingdings" panose="05000000000000000000" pitchFamily="2" charset="2"/>
              <a:buChar char="«"/>
              <a:defRPr sz="1600">
                <a:latin typeface="Arial" panose="020B0604020202020204" pitchFamily="34" charset="0"/>
                <a:ea typeface="Open Sans" panose="020B0606030504020204" pitchFamily="34" charset="0"/>
                <a:cs typeface="Arial" panose="020B0604020202020204" pitchFamily="34" charset="0"/>
              </a:defRPr>
            </a:lvl1pPr>
            <a:lvl2pPr>
              <a:defRPr sz="1800">
                <a:latin typeface="PermianSlabSerifTypeface" pitchFamily="50" charset="0"/>
              </a:defRPr>
            </a:lvl2pPr>
            <a:lvl3pPr>
              <a:defRPr sz="1600">
                <a:latin typeface="PermianSlabSerifTypeface" pitchFamily="50" charset="0"/>
              </a:defRPr>
            </a:lvl3pPr>
            <a:lvl4pPr>
              <a:defRPr sz="1400">
                <a:latin typeface="PermianSlabSerifTypeface" pitchFamily="50" charset="0"/>
              </a:defRPr>
            </a:lvl4pPr>
            <a:lvl5pPr>
              <a:defRPr sz="1400">
                <a:latin typeface="PermianSlabSerifTypeface" pitchFamily="50"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457200" y="6356350"/>
            <a:ext cx="5562600" cy="365125"/>
          </a:xfrm>
        </p:spPr>
        <p:txBody>
          <a:bodyPr/>
          <a:lstStyle>
            <a:lvl1pPr algn="l">
              <a:defRPr/>
            </a:lvl1pPr>
          </a:lstStyle>
          <a:p>
            <a:endParaRPr lang="en-US" dirty="0"/>
          </a:p>
        </p:txBody>
      </p:sp>
      <p:sp>
        <p:nvSpPr>
          <p:cNvPr id="6" name="Slide Number Placeholder 5"/>
          <p:cNvSpPr>
            <a:spLocks noGrp="1"/>
          </p:cNvSpPr>
          <p:nvPr>
            <p:ph type="sldNum" sz="quarter" idx="12"/>
          </p:nvPr>
        </p:nvSpPr>
        <p:spPr/>
        <p:txBody>
          <a:bodyPr/>
          <a:lstStyle/>
          <a:p>
            <a:fld id="{AF29F5D3-D0D0-4DC6-91DE-509863E50AE6}" type="slidenum">
              <a:rPr lang="en-US" smtClean="0"/>
              <a:t>‹#›</a:t>
            </a:fld>
            <a:endParaRPr lang="en-US"/>
          </a:p>
        </p:txBody>
      </p:sp>
      <p:sp>
        <p:nvSpPr>
          <p:cNvPr id="7" name="Rectangle 6"/>
          <p:cNvSpPr/>
          <p:nvPr userDrawn="1"/>
        </p:nvSpPr>
        <p:spPr>
          <a:xfrm rot="5400000">
            <a:off x="-3276603" y="3276599"/>
            <a:ext cx="6858003" cy="3048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5400000">
            <a:off x="5562598" y="3276601"/>
            <a:ext cx="6858003" cy="3048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utoShape 4"/>
          <p:cNvSpPr>
            <a:spLocks noChangeAspect="1" noChangeArrowheads="1" noTextEdit="1"/>
          </p:cNvSpPr>
          <p:nvPr userDrawn="1"/>
        </p:nvSpPr>
        <p:spPr bwMode="auto">
          <a:xfrm>
            <a:off x="4267200" y="152400"/>
            <a:ext cx="6889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6"/>
          <p:cNvSpPr>
            <a:spLocks/>
          </p:cNvSpPr>
          <p:nvPr userDrawn="1"/>
        </p:nvSpPr>
        <p:spPr bwMode="auto">
          <a:xfrm>
            <a:off x="4346295" y="635000"/>
            <a:ext cx="209550" cy="250825"/>
          </a:xfrm>
          <a:custGeom>
            <a:avLst/>
            <a:gdLst>
              <a:gd name="T0" fmla="*/ 0 w 132"/>
              <a:gd name="T1" fmla="*/ 158 h 158"/>
              <a:gd name="T2" fmla="*/ 132 w 132"/>
              <a:gd name="T3" fmla="*/ 60 h 158"/>
              <a:gd name="T4" fmla="*/ 50 w 132"/>
              <a:gd name="T5" fmla="*/ 0 h 158"/>
              <a:gd name="T6" fmla="*/ 0 w 132"/>
              <a:gd name="T7" fmla="*/ 158 h 158"/>
            </a:gdLst>
            <a:ahLst/>
            <a:cxnLst>
              <a:cxn ang="0">
                <a:pos x="T0" y="T1"/>
              </a:cxn>
              <a:cxn ang="0">
                <a:pos x="T2" y="T3"/>
              </a:cxn>
              <a:cxn ang="0">
                <a:pos x="T4" y="T5"/>
              </a:cxn>
              <a:cxn ang="0">
                <a:pos x="T6" y="T7"/>
              </a:cxn>
            </a:cxnLst>
            <a:rect l="0" t="0" r="r" b="b"/>
            <a:pathLst>
              <a:path w="132" h="158">
                <a:moveTo>
                  <a:pt x="0" y="158"/>
                </a:moveTo>
                <a:lnTo>
                  <a:pt x="132" y="60"/>
                </a:lnTo>
                <a:lnTo>
                  <a:pt x="50" y="0"/>
                </a:lnTo>
                <a:lnTo>
                  <a:pt x="0" y="158"/>
                </a:lnTo>
                <a:close/>
              </a:path>
            </a:pathLst>
          </a:custGeom>
          <a:solidFill>
            <a:srgbClr val="771113">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userDrawn="1"/>
        </p:nvSpPr>
        <p:spPr bwMode="auto">
          <a:xfrm>
            <a:off x="4559020" y="635000"/>
            <a:ext cx="212725" cy="250825"/>
          </a:xfrm>
          <a:custGeom>
            <a:avLst/>
            <a:gdLst>
              <a:gd name="T0" fmla="*/ 82 w 134"/>
              <a:gd name="T1" fmla="*/ 0 h 158"/>
              <a:gd name="T2" fmla="*/ 0 w 134"/>
              <a:gd name="T3" fmla="*/ 60 h 158"/>
              <a:gd name="T4" fmla="*/ 134 w 134"/>
              <a:gd name="T5" fmla="*/ 158 h 158"/>
              <a:gd name="T6" fmla="*/ 82 w 134"/>
              <a:gd name="T7" fmla="*/ 0 h 158"/>
            </a:gdLst>
            <a:ahLst/>
            <a:cxnLst>
              <a:cxn ang="0">
                <a:pos x="T0" y="T1"/>
              </a:cxn>
              <a:cxn ang="0">
                <a:pos x="T2" y="T3"/>
              </a:cxn>
              <a:cxn ang="0">
                <a:pos x="T4" y="T5"/>
              </a:cxn>
              <a:cxn ang="0">
                <a:pos x="T6" y="T7"/>
              </a:cxn>
            </a:cxnLst>
            <a:rect l="0" t="0" r="r" b="b"/>
            <a:pathLst>
              <a:path w="134" h="158">
                <a:moveTo>
                  <a:pt x="82" y="0"/>
                </a:moveTo>
                <a:lnTo>
                  <a:pt x="0" y="60"/>
                </a:lnTo>
                <a:lnTo>
                  <a:pt x="134" y="158"/>
                </a:lnTo>
                <a:lnTo>
                  <a:pt x="82" y="0"/>
                </a:lnTo>
                <a:close/>
              </a:path>
            </a:pathLst>
          </a:custGeom>
          <a:solidFill>
            <a:srgbClr val="F68C59">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4476470" y="228600"/>
            <a:ext cx="161925" cy="250825"/>
          </a:xfrm>
          <a:custGeom>
            <a:avLst/>
            <a:gdLst>
              <a:gd name="T0" fmla="*/ 0 w 102"/>
              <a:gd name="T1" fmla="*/ 158 h 158"/>
              <a:gd name="T2" fmla="*/ 102 w 102"/>
              <a:gd name="T3" fmla="*/ 158 h 158"/>
              <a:gd name="T4" fmla="*/ 52 w 102"/>
              <a:gd name="T5" fmla="*/ 0 h 158"/>
              <a:gd name="T6" fmla="*/ 0 w 102"/>
              <a:gd name="T7" fmla="*/ 158 h 158"/>
            </a:gdLst>
            <a:ahLst/>
            <a:cxnLst>
              <a:cxn ang="0">
                <a:pos x="T0" y="T1"/>
              </a:cxn>
              <a:cxn ang="0">
                <a:pos x="T2" y="T3"/>
              </a:cxn>
              <a:cxn ang="0">
                <a:pos x="T4" y="T5"/>
              </a:cxn>
              <a:cxn ang="0">
                <a:pos x="T6" y="T7"/>
              </a:cxn>
            </a:cxnLst>
            <a:rect l="0" t="0" r="r" b="b"/>
            <a:pathLst>
              <a:path w="102" h="158">
                <a:moveTo>
                  <a:pt x="0" y="158"/>
                </a:moveTo>
                <a:lnTo>
                  <a:pt x="102" y="158"/>
                </a:lnTo>
                <a:lnTo>
                  <a:pt x="52" y="0"/>
                </a:lnTo>
                <a:lnTo>
                  <a:pt x="0" y="158"/>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4212945" y="479425"/>
            <a:ext cx="263525" cy="152400"/>
          </a:xfrm>
          <a:custGeom>
            <a:avLst/>
            <a:gdLst>
              <a:gd name="T0" fmla="*/ 134 w 166"/>
              <a:gd name="T1" fmla="*/ 96 h 96"/>
              <a:gd name="T2" fmla="*/ 166 w 166"/>
              <a:gd name="T3" fmla="*/ 0 h 96"/>
              <a:gd name="T4" fmla="*/ 0 w 166"/>
              <a:gd name="T5" fmla="*/ 0 h 96"/>
              <a:gd name="T6" fmla="*/ 134 w 166"/>
              <a:gd name="T7" fmla="*/ 96 h 96"/>
            </a:gdLst>
            <a:ahLst/>
            <a:cxnLst>
              <a:cxn ang="0">
                <a:pos x="T0" y="T1"/>
              </a:cxn>
              <a:cxn ang="0">
                <a:pos x="T2" y="T3"/>
              </a:cxn>
              <a:cxn ang="0">
                <a:pos x="T4" y="T5"/>
              </a:cxn>
              <a:cxn ang="0">
                <a:pos x="T6" y="T7"/>
              </a:cxn>
            </a:cxnLst>
            <a:rect l="0" t="0" r="r" b="b"/>
            <a:pathLst>
              <a:path w="166" h="96">
                <a:moveTo>
                  <a:pt x="134" y="96"/>
                </a:moveTo>
                <a:lnTo>
                  <a:pt x="166" y="0"/>
                </a:lnTo>
                <a:lnTo>
                  <a:pt x="0" y="0"/>
                </a:lnTo>
                <a:lnTo>
                  <a:pt x="134" y="96"/>
                </a:lnTo>
                <a:close/>
              </a:path>
            </a:pathLst>
          </a:custGeom>
          <a:solidFill>
            <a:srgbClr val="002D6A">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4641570" y="479425"/>
            <a:ext cx="260350" cy="152400"/>
          </a:xfrm>
          <a:custGeom>
            <a:avLst/>
            <a:gdLst>
              <a:gd name="T0" fmla="*/ 164 w 164"/>
              <a:gd name="T1" fmla="*/ 0 h 96"/>
              <a:gd name="T2" fmla="*/ 0 w 164"/>
              <a:gd name="T3" fmla="*/ 0 h 96"/>
              <a:gd name="T4" fmla="*/ 32 w 164"/>
              <a:gd name="T5" fmla="*/ 96 h 96"/>
              <a:gd name="T6" fmla="*/ 164 w 164"/>
              <a:gd name="T7" fmla="*/ 0 h 96"/>
            </a:gdLst>
            <a:ahLst/>
            <a:cxnLst>
              <a:cxn ang="0">
                <a:pos x="T0" y="T1"/>
              </a:cxn>
              <a:cxn ang="0">
                <a:pos x="T2" y="T3"/>
              </a:cxn>
              <a:cxn ang="0">
                <a:pos x="T4" y="T5"/>
              </a:cxn>
              <a:cxn ang="0">
                <a:pos x="T6" y="T7"/>
              </a:cxn>
            </a:cxnLst>
            <a:rect l="0" t="0" r="r" b="b"/>
            <a:pathLst>
              <a:path w="164" h="96">
                <a:moveTo>
                  <a:pt x="164" y="0"/>
                </a:moveTo>
                <a:lnTo>
                  <a:pt x="0" y="0"/>
                </a:lnTo>
                <a:lnTo>
                  <a:pt x="32" y="96"/>
                </a:lnTo>
                <a:lnTo>
                  <a:pt x="164" y="0"/>
                </a:lnTo>
                <a:close/>
              </a:path>
            </a:pathLst>
          </a:custGeom>
          <a:solidFill>
            <a:srgbClr val="0065A4">
              <a:alpha val="30000"/>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Title 1"/>
          <p:cNvSpPr>
            <a:spLocks noGrp="1"/>
          </p:cNvSpPr>
          <p:nvPr>
            <p:ph type="title"/>
          </p:nvPr>
        </p:nvSpPr>
        <p:spPr>
          <a:xfrm>
            <a:off x="457200" y="885825"/>
            <a:ext cx="8229600" cy="531811"/>
          </a:xfrm>
        </p:spPr>
        <p:txBody>
          <a:bodyPr/>
          <a:lstStyle>
            <a:lvl1pPr>
              <a:defRPr spc="-50" baseline="0">
                <a:solidFill>
                  <a:schemeClr val="accent3"/>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0043621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250D6-3542-482E-B800-88B40AE3914C}" type="datetimeFigureOut">
              <a:rPr lang="en-US" smtClean="0"/>
              <a:t>4/24/15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F5D3-D0D0-4DC6-91DE-509863E50AE6}" type="slidenum">
              <a:rPr lang="en-US" smtClean="0"/>
              <a:t>‹#›</a:t>
            </a:fld>
            <a:endParaRPr lang="en-US"/>
          </a:p>
        </p:txBody>
      </p:sp>
    </p:spTree>
    <p:extLst>
      <p:ext uri="{BB962C8B-B14F-4D97-AF65-F5344CB8AC3E}">
        <p14:creationId xmlns:p14="http://schemas.microsoft.com/office/powerpoint/2010/main" val="103322094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50" r:id="rId4"/>
    <p:sldLayoutId id="2147483661" r:id="rId5"/>
    <p:sldLayoutId id="2147483662" r:id="rId6"/>
    <p:sldLayoutId id="2147483663" r:id="rId7"/>
    <p:sldLayoutId id="2147483664" r:id="rId8"/>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2800" b="1" i="0" kern="1200" spc="-70" baseline="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0" i="0" u="none"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b="0" i="0" u="none" kern="1200">
          <a:solidFill>
            <a:schemeClr val="tx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b="0" i="0" u="none" kern="1200">
          <a:solidFill>
            <a:schemeClr val="tx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tn.gov/standardsrevie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200400"/>
            <a:ext cx="7772400" cy="1467233"/>
          </a:xfrm>
        </p:spPr>
        <p:txBody>
          <a:bodyPr>
            <a:normAutofit/>
          </a:bodyPr>
          <a:lstStyle/>
          <a:p>
            <a:r>
              <a:rPr lang="en-US" dirty="0" smtClean="0"/>
              <a:t>Our Next Chapter </a:t>
            </a:r>
            <a:r>
              <a:rPr lang="en-US" dirty="0" smtClean="0"/>
              <a:t/>
            </a:r>
            <a:br>
              <a:rPr lang="en-US" dirty="0" smtClean="0"/>
            </a:br>
            <a:endParaRPr lang="en-US" sz="2000" dirty="0"/>
          </a:p>
        </p:txBody>
      </p:sp>
      <p:sp>
        <p:nvSpPr>
          <p:cNvPr id="2" name="TextBox 1"/>
          <p:cNvSpPr txBox="1"/>
          <p:nvPr/>
        </p:nvSpPr>
        <p:spPr>
          <a:xfrm>
            <a:off x="1685109" y="4495800"/>
            <a:ext cx="5945508" cy="1877437"/>
          </a:xfrm>
          <a:prstGeom prst="rect">
            <a:avLst/>
          </a:prstGeom>
          <a:noFill/>
        </p:spPr>
        <p:txBody>
          <a:bodyPr wrap="none" rtlCol="0">
            <a:spAutoFit/>
          </a:bodyPr>
          <a:lstStyle/>
          <a:p>
            <a:pPr algn="ctr"/>
            <a:r>
              <a:rPr lang="en-US" sz="2400" b="1" dirty="0" smtClean="0">
                <a:latin typeface="Georgia"/>
                <a:cs typeface="Georgia"/>
              </a:rPr>
              <a:t>Dr. Candice McQueen</a:t>
            </a:r>
          </a:p>
          <a:p>
            <a:pPr algn="ctr"/>
            <a:r>
              <a:rPr lang="en-US" sz="2400" b="1" dirty="0" smtClean="0">
                <a:latin typeface="Georgia"/>
                <a:cs typeface="Georgia"/>
              </a:rPr>
              <a:t>Commissioner of Education</a:t>
            </a:r>
          </a:p>
          <a:p>
            <a:pPr algn="ctr"/>
            <a:endParaRPr lang="en-US" sz="2800" b="1" dirty="0">
              <a:latin typeface="Georgia"/>
              <a:cs typeface="Georgia"/>
            </a:endParaRPr>
          </a:p>
          <a:p>
            <a:pPr algn="ctr"/>
            <a:r>
              <a:rPr lang="en-US" sz="2000" b="1" dirty="0" smtClean="0">
                <a:latin typeface="Georgia"/>
                <a:cs typeface="Georgia"/>
              </a:rPr>
              <a:t>Attendance Supervisors’ Spring Conference</a:t>
            </a:r>
            <a:endParaRPr lang="en-US" sz="2000" b="1" dirty="0" smtClean="0">
              <a:latin typeface="Georgia"/>
              <a:cs typeface="Georgia"/>
            </a:endParaRPr>
          </a:p>
          <a:p>
            <a:pPr algn="ctr"/>
            <a:r>
              <a:rPr lang="en-US" sz="2000" b="1" dirty="0" smtClean="0">
                <a:latin typeface="Georgia"/>
                <a:cs typeface="Georgia"/>
              </a:rPr>
              <a:t>April 24, </a:t>
            </a:r>
            <a:r>
              <a:rPr lang="en-US" sz="2000" b="1" dirty="0" smtClean="0">
                <a:latin typeface="Georgia"/>
                <a:cs typeface="Georgia"/>
              </a:rPr>
              <a:t>2015</a:t>
            </a:r>
            <a:endParaRPr lang="en-US" sz="2000" b="1" dirty="0">
              <a:latin typeface="Georgia"/>
              <a:cs typeface="Georgia"/>
            </a:endParaRPr>
          </a:p>
        </p:txBody>
      </p:sp>
    </p:spTree>
    <p:extLst>
      <p:ext uri="{BB962C8B-B14F-4D97-AF65-F5344CB8AC3E}">
        <p14:creationId xmlns:p14="http://schemas.microsoft.com/office/powerpoint/2010/main" val="15657232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1"/>
            <a:ext cx="8229600" cy="685800"/>
          </a:xfrm>
        </p:spPr>
        <p:txBody>
          <a:bodyPr>
            <a:normAutofit/>
          </a:bodyPr>
          <a:lstStyle/>
          <a:p>
            <a:pPr marL="0" indent="0" algn="ctr">
              <a:buNone/>
            </a:pPr>
            <a:r>
              <a:rPr lang="en-US" sz="2800" baseline="30000" dirty="0" smtClean="0">
                <a:solidFill>
                  <a:schemeClr val="accent2"/>
                </a:solidFill>
                <a:latin typeface="Arial" panose="020B0604020202020204" pitchFamily="34" charset="0"/>
                <a:cs typeface="Arial" panose="020B0604020202020204" pitchFamily="34" charset="0"/>
              </a:rPr>
              <a:t>Ensure students are building the necessary skills </a:t>
            </a:r>
            <a:br>
              <a:rPr lang="en-US" sz="2800" baseline="30000" dirty="0" smtClean="0">
                <a:solidFill>
                  <a:schemeClr val="accent2"/>
                </a:solidFill>
                <a:latin typeface="Arial" panose="020B0604020202020204" pitchFamily="34" charset="0"/>
                <a:cs typeface="Arial" panose="020B0604020202020204" pitchFamily="34" charset="0"/>
              </a:rPr>
            </a:br>
            <a:r>
              <a:rPr lang="en-US" sz="2800" baseline="30000" dirty="0" smtClean="0">
                <a:solidFill>
                  <a:schemeClr val="accent2"/>
                </a:solidFill>
                <a:latin typeface="Arial" panose="020B0604020202020204" pitchFamily="34" charset="0"/>
                <a:cs typeface="Arial" panose="020B0604020202020204" pitchFamily="34" charset="0"/>
              </a:rPr>
              <a:t>in early grades to be ready for future success</a:t>
            </a:r>
            <a:endParaRPr lang="en-US" sz="2800" baseline="30000" dirty="0">
              <a:solidFill>
                <a:schemeClr val="accent2"/>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smtClean="0"/>
              <a:t>Early Foundations</a:t>
            </a:r>
            <a:endParaRPr lang="en-US" dirty="0"/>
          </a:p>
        </p:txBody>
      </p:sp>
      <p:sp>
        <p:nvSpPr>
          <p:cNvPr id="5" name="Content Placeholder 3"/>
          <p:cNvSpPr txBox="1">
            <a:spLocks/>
          </p:cNvSpPr>
          <p:nvPr/>
        </p:nvSpPr>
        <p:spPr>
          <a:xfrm>
            <a:off x="1143000" y="2362200"/>
            <a:ext cx="6858000" cy="44314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2"/>
              </a:buClr>
              <a:buSzPct val="90000"/>
              <a:buFont typeface="Wingdings" panose="05000000000000000000" pitchFamily="2" charset="2"/>
              <a:buChar char="«"/>
              <a:defRPr sz="24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0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18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7013" indent="-227013">
              <a:lnSpc>
                <a:spcPts val="2200"/>
              </a:lnSpc>
              <a:spcBef>
                <a:spcPts val="0"/>
              </a:spcBef>
              <a:spcAft>
                <a:spcPts val="1200"/>
              </a:spcAft>
            </a:pPr>
            <a:r>
              <a:rPr lang="en-US" sz="1600" dirty="0" smtClean="0">
                <a:latin typeface="Arial" panose="020B0604020202020204" pitchFamily="34" charset="0"/>
                <a:cs typeface="Arial" panose="020B0604020202020204" pitchFamily="34" charset="0"/>
              </a:rPr>
              <a:t>Foundational skills, particularly basic literacy and numeracy, are critical for everything that follows. Third grade reading levels are highly predictive of both K-12 and postsecondary success. </a:t>
            </a:r>
          </a:p>
          <a:p>
            <a:pPr marL="227013" indent="-227013">
              <a:lnSpc>
                <a:spcPts val="2200"/>
              </a:lnSpc>
              <a:spcBef>
                <a:spcPts val="0"/>
              </a:spcBef>
              <a:spcAft>
                <a:spcPts val="1200"/>
              </a:spcAft>
            </a:pPr>
            <a:r>
              <a:rPr lang="en-US" sz="1600" dirty="0" smtClean="0">
                <a:latin typeface="Arial" panose="020B0604020202020204" pitchFamily="34" charset="0"/>
                <a:cs typeface="Arial" panose="020B0604020202020204" pitchFamily="34" charset="0"/>
              </a:rPr>
              <a:t>Tennessee currently spends more than $250 million annually in federal and state funds on pre-kindergarten, Head Start, and state-subsidized child care, but we do not know whether these students are ready for day one of kindergarten. </a:t>
            </a:r>
          </a:p>
          <a:p>
            <a:pPr marL="227013" indent="-227013">
              <a:lnSpc>
                <a:spcPts val="2200"/>
              </a:lnSpc>
              <a:spcBef>
                <a:spcPts val="0"/>
              </a:spcBef>
              <a:spcAft>
                <a:spcPts val="1200"/>
              </a:spcAft>
            </a:pPr>
            <a:r>
              <a:rPr lang="en-US" sz="1600" dirty="0" smtClean="0">
                <a:latin typeface="Arial" panose="020B0604020202020204" pitchFamily="34" charset="0"/>
                <a:cs typeface="Arial" panose="020B0604020202020204" pitchFamily="34" charset="0"/>
              </a:rPr>
              <a:t>Kindergarten through second grade are crucial, yet we lack a strong measure of student progress and adult impact.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4486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1"/>
            <a:ext cx="8229600" cy="685800"/>
          </a:xfrm>
        </p:spPr>
        <p:txBody>
          <a:bodyPr>
            <a:normAutofit/>
          </a:bodyPr>
          <a:lstStyle/>
          <a:p>
            <a:pPr marL="0" indent="0" algn="ctr">
              <a:buNone/>
            </a:pPr>
            <a:r>
              <a:rPr lang="en-US" sz="2800" baseline="30000" dirty="0" smtClean="0">
                <a:solidFill>
                  <a:schemeClr val="accent6"/>
                </a:solidFill>
                <a:latin typeface="Arial" panose="020B0604020202020204" pitchFamily="34" charset="0"/>
                <a:cs typeface="Arial" panose="020B0604020202020204" pitchFamily="34" charset="0"/>
              </a:rPr>
              <a:t>Strategically support the preparation and development </a:t>
            </a:r>
            <a:br>
              <a:rPr lang="en-US" sz="2800" baseline="30000" dirty="0" smtClean="0">
                <a:solidFill>
                  <a:schemeClr val="accent6"/>
                </a:solidFill>
                <a:latin typeface="Arial" panose="020B0604020202020204" pitchFamily="34" charset="0"/>
                <a:cs typeface="Arial" panose="020B0604020202020204" pitchFamily="34" charset="0"/>
              </a:rPr>
            </a:br>
            <a:r>
              <a:rPr lang="en-US" sz="2800" baseline="30000" dirty="0" smtClean="0">
                <a:solidFill>
                  <a:schemeClr val="accent6"/>
                </a:solidFill>
                <a:latin typeface="Arial" panose="020B0604020202020204" pitchFamily="34" charset="0"/>
                <a:cs typeface="Arial" panose="020B0604020202020204" pitchFamily="34" charset="0"/>
              </a:rPr>
              <a:t>of a strong educator workforce in Tennessee</a:t>
            </a:r>
            <a:endParaRPr lang="en-US" sz="2800" baseline="30000" dirty="0">
              <a:solidFill>
                <a:schemeClr val="accent6"/>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Support Educators</a:t>
            </a:r>
            <a:endParaRPr lang="en-US" dirty="0"/>
          </a:p>
        </p:txBody>
      </p:sp>
      <p:sp>
        <p:nvSpPr>
          <p:cNvPr id="5" name="Content Placeholder 3"/>
          <p:cNvSpPr txBox="1">
            <a:spLocks/>
          </p:cNvSpPr>
          <p:nvPr/>
        </p:nvSpPr>
        <p:spPr>
          <a:xfrm>
            <a:off x="1143000" y="2362200"/>
            <a:ext cx="6858000" cy="44314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2"/>
              </a:buClr>
              <a:buSzPct val="90000"/>
              <a:buFont typeface="Wingdings" panose="05000000000000000000" pitchFamily="2" charset="2"/>
              <a:buChar char="«"/>
              <a:defRPr sz="24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0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18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7013" indent="-227013">
              <a:lnSpc>
                <a:spcPts val="2200"/>
              </a:lnSpc>
              <a:spcBef>
                <a:spcPts val="0"/>
              </a:spcBef>
              <a:spcAft>
                <a:spcPts val="1200"/>
              </a:spcAft>
              <a:buClr>
                <a:schemeClr val="accent6"/>
              </a:buClr>
            </a:pPr>
            <a:r>
              <a:rPr lang="en-US" sz="1600" dirty="0" smtClean="0">
                <a:latin typeface="Arial" panose="020B0604020202020204" pitchFamily="34" charset="0"/>
                <a:cs typeface="Arial" panose="020B0604020202020204" pitchFamily="34" charset="0"/>
              </a:rPr>
              <a:t>All teachers have performance evaluations, but many continue to lack access to effective tools to get better.</a:t>
            </a:r>
          </a:p>
          <a:p>
            <a:pPr marL="227013" indent="-227013">
              <a:lnSpc>
                <a:spcPts val="2200"/>
              </a:lnSpc>
              <a:spcBef>
                <a:spcPts val="0"/>
              </a:spcBef>
              <a:spcAft>
                <a:spcPts val="1200"/>
              </a:spcAft>
              <a:buClr>
                <a:schemeClr val="accent6"/>
              </a:buClr>
            </a:pPr>
            <a:r>
              <a:rPr lang="en-US" sz="1600" dirty="0" smtClean="0">
                <a:latin typeface="Arial" panose="020B0604020202020204" pitchFamily="34" charset="0"/>
                <a:cs typeface="Arial" panose="020B0604020202020204" pitchFamily="34" charset="0"/>
              </a:rPr>
              <a:t>When teachers and leaders receive effective professional development, results for students improve.  </a:t>
            </a:r>
          </a:p>
          <a:p>
            <a:pPr marL="227013" indent="-227013">
              <a:lnSpc>
                <a:spcPts val="2200"/>
              </a:lnSpc>
              <a:spcBef>
                <a:spcPts val="0"/>
              </a:spcBef>
              <a:spcAft>
                <a:spcPts val="1200"/>
              </a:spcAft>
              <a:buClr>
                <a:schemeClr val="accent6"/>
              </a:buClr>
            </a:pPr>
            <a:r>
              <a:rPr lang="en-US" sz="1600" dirty="0" smtClean="0">
                <a:latin typeface="Arial" panose="020B0604020202020204" pitchFamily="34" charset="0"/>
                <a:cs typeface="Arial" panose="020B0604020202020204" pitchFamily="34" charset="0"/>
              </a:rPr>
              <a:t>Student attendance and other non-academic factors have a significant impact on academic achievement. We can better leverage and coordinate our efforts to help address these factors and support educators in advancing student learning.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6896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lgn="ctr">
              <a:buNone/>
            </a:pPr>
            <a:r>
              <a:rPr lang="en-US" sz="2800" baseline="30000" dirty="0" smtClean="0">
                <a:solidFill>
                  <a:schemeClr val="accent3"/>
                </a:solidFill>
                <a:latin typeface="Arial" panose="020B0604020202020204" pitchFamily="34" charset="0"/>
                <a:cs typeface="Arial" panose="020B0604020202020204" pitchFamily="34" charset="0"/>
              </a:rPr>
              <a:t>Provide individualized support and additional </a:t>
            </a:r>
            <a:br>
              <a:rPr lang="en-US" sz="2800" baseline="30000" dirty="0" smtClean="0">
                <a:solidFill>
                  <a:schemeClr val="accent3"/>
                </a:solidFill>
                <a:latin typeface="Arial" panose="020B0604020202020204" pitchFamily="34" charset="0"/>
                <a:cs typeface="Arial" panose="020B0604020202020204" pitchFamily="34" charset="0"/>
              </a:rPr>
            </a:br>
            <a:r>
              <a:rPr lang="en-US" sz="2800" baseline="30000" dirty="0" smtClean="0">
                <a:solidFill>
                  <a:schemeClr val="accent3"/>
                </a:solidFill>
                <a:latin typeface="Arial" panose="020B0604020202020204" pitchFamily="34" charset="0"/>
                <a:cs typeface="Arial" panose="020B0604020202020204" pitchFamily="34" charset="0"/>
              </a:rPr>
              <a:t>opportunities for students who are furthest behind</a:t>
            </a:r>
            <a:endParaRPr lang="en-US" sz="2800" baseline="30000" dirty="0">
              <a:solidFill>
                <a:schemeClr val="accent3"/>
              </a:solidFill>
              <a:latin typeface="Arial" panose="020B0604020202020204" pitchFamily="34" charset="0"/>
              <a:cs typeface="Arial" panose="020B0604020202020204" pitchFamily="34" charset="0"/>
            </a:endParaRPr>
          </a:p>
        </p:txBody>
      </p:sp>
      <p:sp>
        <p:nvSpPr>
          <p:cNvPr id="7" name="Title 2"/>
          <p:cNvSpPr>
            <a:spLocks noGrp="1"/>
          </p:cNvSpPr>
          <p:nvPr>
            <p:ph type="title"/>
          </p:nvPr>
        </p:nvSpPr>
        <p:spPr/>
        <p:txBody>
          <a:bodyPr/>
          <a:lstStyle/>
          <a:p>
            <a:r>
              <a:rPr lang="en-US" dirty="0" smtClean="0"/>
              <a:t>All Means All</a:t>
            </a:r>
            <a:endParaRPr lang="en-US" dirty="0"/>
          </a:p>
        </p:txBody>
      </p:sp>
      <p:sp>
        <p:nvSpPr>
          <p:cNvPr id="5" name="Content Placeholder 3"/>
          <p:cNvSpPr txBox="1">
            <a:spLocks/>
          </p:cNvSpPr>
          <p:nvPr/>
        </p:nvSpPr>
        <p:spPr>
          <a:xfrm>
            <a:off x="1143000" y="2283245"/>
            <a:ext cx="6858000" cy="42699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2"/>
              </a:buClr>
              <a:buSzPct val="90000"/>
              <a:buFont typeface="Wingdings" panose="05000000000000000000" pitchFamily="2" charset="2"/>
              <a:buChar char="«"/>
              <a:defRPr sz="24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0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18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7013" indent="-227013">
              <a:lnSpc>
                <a:spcPts val="2200"/>
              </a:lnSpc>
              <a:spcBef>
                <a:spcPts val="0"/>
              </a:spcBef>
              <a:spcAft>
                <a:spcPts val="1200"/>
              </a:spcAft>
              <a:buClr>
                <a:schemeClr val="accent3"/>
              </a:buClr>
            </a:pPr>
            <a:r>
              <a:rPr lang="en-US" sz="1600" dirty="0" smtClean="0">
                <a:latin typeface="Arial" panose="020B0604020202020204" pitchFamily="34" charset="0"/>
                <a:cs typeface="Arial" panose="020B0604020202020204" pitchFamily="34" charset="0"/>
              </a:rPr>
              <a:t>A majority of Tennessee students are economically disadvantaged, and large numbers are members of racial minority or other high need groups. Tennessee cannot succeed as a state unless these students are successful. </a:t>
            </a:r>
          </a:p>
          <a:p>
            <a:pPr marL="227013" indent="-227013">
              <a:lnSpc>
                <a:spcPts val="2200"/>
              </a:lnSpc>
              <a:spcBef>
                <a:spcPts val="0"/>
              </a:spcBef>
              <a:spcAft>
                <a:spcPts val="1200"/>
              </a:spcAft>
              <a:buClr>
                <a:schemeClr val="accent3"/>
              </a:buClr>
            </a:pPr>
            <a:r>
              <a:rPr lang="en-US" sz="1600" dirty="0" smtClean="0">
                <a:latin typeface="Arial" panose="020B0604020202020204" pitchFamily="34" charset="0"/>
                <a:cs typeface="Arial" panose="020B0604020202020204" pitchFamily="34" charset="0"/>
              </a:rPr>
              <a:t>Economically disadvantaged and African American students made massive strides in the last several years. However, major gaps still exist for these students.  </a:t>
            </a:r>
          </a:p>
          <a:p>
            <a:pPr marL="227013" indent="-227013">
              <a:lnSpc>
                <a:spcPts val="2200"/>
              </a:lnSpc>
              <a:spcBef>
                <a:spcPts val="0"/>
              </a:spcBef>
              <a:spcAft>
                <a:spcPts val="1200"/>
              </a:spcAft>
              <a:buClr>
                <a:schemeClr val="accent3"/>
              </a:buClr>
            </a:pPr>
            <a:r>
              <a:rPr lang="en-US" sz="1600" dirty="0" smtClean="0">
                <a:latin typeface="Arial" panose="020B0604020202020204" pitchFamily="34" charset="0"/>
                <a:cs typeface="Arial" panose="020B0604020202020204" pitchFamily="34" charset="0"/>
              </a:rPr>
              <a:t>Students with disabilities and English learners have made limited gains. The state must provide more support to ensure these students grow.</a:t>
            </a:r>
          </a:p>
          <a:p>
            <a:pPr marL="227013" indent="-227013">
              <a:lnSpc>
                <a:spcPts val="2200"/>
              </a:lnSpc>
              <a:spcBef>
                <a:spcPts val="0"/>
              </a:spcBef>
              <a:spcAft>
                <a:spcPts val="1200"/>
              </a:spcAft>
              <a:buClr>
                <a:schemeClr val="accent3"/>
              </a:buClr>
            </a:pPr>
            <a:r>
              <a:rPr lang="en-US" sz="1600" dirty="0" smtClean="0">
                <a:latin typeface="Arial" panose="020B0604020202020204" pitchFamily="34" charset="0"/>
                <a:cs typeface="Arial" panose="020B0604020202020204" pitchFamily="34" charset="0"/>
              </a:rPr>
              <a:t>Large numbers of students remain stuck in failing schools. While the ASD and the Shelby County </a:t>
            </a:r>
            <a:r>
              <a:rPr lang="en-US" sz="1600" dirty="0" err="1" smtClean="0">
                <a:latin typeface="Arial" panose="020B0604020202020204" pitchFamily="34" charset="0"/>
                <a:cs typeface="Arial" panose="020B0604020202020204" pitchFamily="34" charset="0"/>
              </a:rPr>
              <a:t>iZone</a:t>
            </a:r>
            <a:r>
              <a:rPr lang="en-US" sz="1600" dirty="0" smtClean="0">
                <a:latin typeface="Arial" panose="020B0604020202020204" pitchFamily="34" charset="0"/>
                <a:cs typeface="Arial" panose="020B0604020202020204" pitchFamily="34" charset="0"/>
              </a:rPr>
              <a:t> show promise in changing these schools’ trajectory, more—and faster—intervention is needed for schools in the bottom five percent of the state.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53902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1"/>
            <a:ext cx="8229600" cy="1133880"/>
          </a:xfrm>
        </p:spPr>
        <p:txBody>
          <a:bodyPr>
            <a:normAutofit/>
          </a:bodyPr>
          <a:lstStyle/>
          <a:p>
            <a:pPr marL="0" indent="0" algn="ctr">
              <a:buNone/>
            </a:pPr>
            <a:r>
              <a:rPr lang="en-US" sz="2800" baseline="30000" dirty="0" smtClean="0">
                <a:solidFill>
                  <a:schemeClr val="accent1"/>
                </a:solidFill>
                <a:latin typeface="Arial" panose="020B0604020202020204" pitchFamily="34" charset="0"/>
                <a:cs typeface="Arial" panose="020B0604020202020204" pitchFamily="34" charset="0"/>
              </a:rPr>
              <a:t>Provide districts with the data, support, and autonomy </a:t>
            </a:r>
            <a:br>
              <a:rPr lang="en-US" sz="2800" baseline="30000" dirty="0" smtClean="0">
                <a:solidFill>
                  <a:schemeClr val="accent1"/>
                </a:solidFill>
                <a:latin typeface="Arial" panose="020B0604020202020204" pitchFamily="34" charset="0"/>
                <a:cs typeface="Arial" panose="020B0604020202020204" pitchFamily="34" charset="0"/>
              </a:rPr>
            </a:br>
            <a:r>
              <a:rPr lang="en-US" sz="2800" baseline="30000" dirty="0" smtClean="0">
                <a:solidFill>
                  <a:schemeClr val="accent1"/>
                </a:solidFill>
                <a:latin typeface="Arial" panose="020B0604020202020204" pitchFamily="34" charset="0"/>
                <a:cs typeface="Arial" panose="020B0604020202020204" pitchFamily="34" charset="0"/>
              </a:rPr>
              <a:t>they need to make the best decisions for their students</a:t>
            </a:r>
            <a:endParaRPr lang="en-US" sz="2800" baseline="30000" dirty="0">
              <a:solidFill>
                <a:schemeClr val="accent1"/>
              </a:solidFill>
              <a:latin typeface="Arial" panose="020B0604020202020204" pitchFamily="34" charset="0"/>
              <a:cs typeface="Arial" panose="020B0604020202020204" pitchFamily="34" charset="0"/>
            </a:endParaRPr>
          </a:p>
        </p:txBody>
      </p:sp>
      <p:sp>
        <p:nvSpPr>
          <p:cNvPr id="5" name="Content Placeholder 3"/>
          <p:cNvSpPr txBox="1">
            <a:spLocks/>
          </p:cNvSpPr>
          <p:nvPr/>
        </p:nvSpPr>
        <p:spPr>
          <a:xfrm>
            <a:off x="1143000" y="2438400"/>
            <a:ext cx="6858000" cy="42699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2"/>
              </a:buClr>
              <a:buSzPct val="90000"/>
              <a:buFont typeface="Wingdings" panose="05000000000000000000" pitchFamily="2" charset="2"/>
              <a:buChar char="«"/>
              <a:defRPr sz="24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0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18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7013" indent="-227013">
              <a:lnSpc>
                <a:spcPts val="2200"/>
              </a:lnSpc>
              <a:spcBef>
                <a:spcPts val="0"/>
              </a:spcBef>
              <a:spcAft>
                <a:spcPts val="1200"/>
              </a:spcAft>
              <a:buClr>
                <a:schemeClr val="accent1"/>
              </a:buClr>
            </a:pPr>
            <a:r>
              <a:rPr lang="en-US" sz="1600" dirty="0" smtClean="0">
                <a:latin typeface="Arial" panose="020B0604020202020204" pitchFamily="34" charset="0"/>
                <a:cs typeface="Arial" panose="020B0604020202020204" pitchFamily="34" charset="0"/>
              </a:rPr>
              <a:t>Tennessee’s districts and schools vary greatly in size, demographics, opportunities and challenges. </a:t>
            </a:r>
          </a:p>
          <a:p>
            <a:pPr marL="227013" indent="-227013">
              <a:lnSpc>
                <a:spcPts val="2200"/>
              </a:lnSpc>
              <a:spcBef>
                <a:spcPts val="0"/>
              </a:spcBef>
              <a:spcAft>
                <a:spcPts val="1200"/>
              </a:spcAft>
              <a:buClr>
                <a:schemeClr val="accent1"/>
              </a:buClr>
            </a:pPr>
            <a:r>
              <a:rPr lang="en-US" sz="1600" dirty="0" smtClean="0">
                <a:latin typeface="Arial" panose="020B0604020202020204" pitchFamily="34" charset="0"/>
                <a:cs typeface="Arial" panose="020B0604020202020204" pitchFamily="34" charset="0"/>
              </a:rPr>
              <a:t>Districts are best positioned to make informed decisions about how to manage and support their schools and educators. </a:t>
            </a:r>
          </a:p>
          <a:p>
            <a:pPr marL="227013" indent="-227013">
              <a:lnSpc>
                <a:spcPts val="2200"/>
              </a:lnSpc>
              <a:spcBef>
                <a:spcPts val="0"/>
              </a:spcBef>
              <a:spcAft>
                <a:spcPts val="1200"/>
              </a:spcAft>
              <a:buClr>
                <a:schemeClr val="accent1"/>
              </a:buClr>
            </a:pPr>
            <a:r>
              <a:rPr lang="en-US" sz="1600" dirty="0" smtClean="0">
                <a:latin typeface="Arial" panose="020B0604020202020204" pitchFamily="34" charset="0"/>
                <a:cs typeface="Arial" panose="020B0604020202020204" pitchFamily="34" charset="0"/>
              </a:rPr>
              <a:t>High performing districts should have more opportunities for earned autonomy.</a:t>
            </a:r>
          </a:p>
          <a:p>
            <a:pPr marL="227013" indent="-227013">
              <a:lnSpc>
                <a:spcPts val="2200"/>
              </a:lnSpc>
              <a:spcBef>
                <a:spcPts val="0"/>
              </a:spcBef>
              <a:spcAft>
                <a:spcPts val="1200"/>
              </a:spcAft>
              <a:buClr>
                <a:schemeClr val="accent1"/>
              </a:buClr>
            </a:pPr>
            <a:r>
              <a:rPr lang="en-US" sz="1600" dirty="0" smtClean="0">
                <a:latin typeface="Arial" panose="020B0604020202020204" pitchFamily="34" charset="0"/>
                <a:cs typeface="Arial" panose="020B0604020202020204" pitchFamily="34" charset="0"/>
              </a:rPr>
              <a:t>Some districts have started to differentiate retention, performance pay and career trajectories/leadership pipelines, but these efforts need to accelerate.</a:t>
            </a:r>
            <a:endParaRPr lang="en-US" dirty="0">
              <a:latin typeface="Arial" panose="020B0604020202020204" pitchFamily="34" charset="0"/>
              <a:cs typeface="Arial" panose="020B0604020202020204" pitchFamily="34" charset="0"/>
            </a:endParaRPr>
          </a:p>
        </p:txBody>
      </p:sp>
      <p:sp>
        <p:nvSpPr>
          <p:cNvPr id="7" name="Title 2"/>
          <p:cNvSpPr>
            <a:spLocks noGrp="1"/>
          </p:cNvSpPr>
          <p:nvPr>
            <p:ph type="title"/>
          </p:nvPr>
        </p:nvSpPr>
        <p:spPr>
          <a:xfrm>
            <a:off x="457200" y="885825"/>
            <a:ext cx="8229600" cy="531811"/>
          </a:xfrm>
        </p:spPr>
        <p:txBody>
          <a:bodyPr/>
          <a:lstStyle/>
          <a:p>
            <a:r>
              <a:rPr lang="en-US" dirty="0" smtClean="0"/>
              <a:t>Empower Districts</a:t>
            </a:r>
            <a:endParaRPr lang="en-US" dirty="0"/>
          </a:p>
        </p:txBody>
      </p:sp>
    </p:spTree>
    <p:extLst>
      <p:ext uri="{BB962C8B-B14F-4D97-AF65-F5344CB8AC3E}">
        <p14:creationId xmlns:p14="http://schemas.microsoft.com/office/powerpoint/2010/main" val="9504407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9900" y="1873250"/>
            <a:ext cx="8229600" cy="4467225"/>
          </a:xfrm>
        </p:spPr>
        <p:txBody>
          <a:bodyPr>
            <a:normAutofit/>
          </a:bodyPr>
          <a:lstStyle/>
          <a:p>
            <a:pPr marL="0" indent="0" algn="ctr">
              <a:buNone/>
            </a:pPr>
            <a:r>
              <a:rPr lang="en-US" sz="2800" baseline="30000" dirty="0" smtClean="0">
                <a:solidFill>
                  <a:schemeClr val="accent4"/>
                </a:solidFill>
                <a:latin typeface="Arial" panose="020B0604020202020204" pitchFamily="34" charset="0"/>
                <a:cs typeface="Arial" panose="020B0604020202020204" pitchFamily="34" charset="0"/>
              </a:rPr>
              <a:t>Ensure high schools prepare significantly</a:t>
            </a:r>
            <a:br>
              <a:rPr lang="en-US" sz="2800" baseline="30000" dirty="0" smtClean="0">
                <a:solidFill>
                  <a:schemeClr val="accent4"/>
                </a:solidFill>
                <a:latin typeface="Arial" panose="020B0604020202020204" pitchFamily="34" charset="0"/>
                <a:cs typeface="Arial" panose="020B0604020202020204" pitchFamily="34" charset="0"/>
              </a:rPr>
            </a:br>
            <a:r>
              <a:rPr lang="en-US" sz="2800" baseline="30000" dirty="0" smtClean="0">
                <a:solidFill>
                  <a:schemeClr val="accent4"/>
                </a:solidFill>
                <a:latin typeface="Arial" panose="020B0604020202020204" pitchFamily="34" charset="0"/>
                <a:cs typeface="Arial" panose="020B0604020202020204" pitchFamily="34" charset="0"/>
              </a:rPr>
              <a:t>more students for postsecondary </a:t>
            </a:r>
            <a:endParaRPr lang="en-US" sz="2800" baseline="30000" dirty="0">
              <a:solidFill>
                <a:schemeClr val="accent4"/>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838200"/>
            <a:ext cx="8229600" cy="1019175"/>
          </a:xfrm>
        </p:spPr>
        <p:txBody>
          <a:bodyPr/>
          <a:lstStyle/>
          <a:p>
            <a:pPr>
              <a:lnSpc>
                <a:spcPts val="2700"/>
              </a:lnSpc>
            </a:pPr>
            <a:r>
              <a:rPr lang="en-US" dirty="0" smtClean="0"/>
              <a:t>High School and</a:t>
            </a:r>
            <a:br>
              <a:rPr lang="en-US" dirty="0" smtClean="0"/>
            </a:br>
            <a:r>
              <a:rPr lang="en-US" dirty="0" smtClean="0"/>
              <a:t>Bridge to Postsecondary</a:t>
            </a:r>
            <a:endParaRPr lang="en-US" dirty="0"/>
          </a:p>
        </p:txBody>
      </p:sp>
      <p:sp>
        <p:nvSpPr>
          <p:cNvPr id="5" name="Content Placeholder 3"/>
          <p:cNvSpPr txBox="1">
            <a:spLocks/>
          </p:cNvSpPr>
          <p:nvPr/>
        </p:nvSpPr>
        <p:spPr>
          <a:xfrm>
            <a:off x="1143000" y="2731325"/>
            <a:ext cx="6858000" cy="37456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2"/>
              </a:buClr>
              <a:buSzPct val="90000"/>
              <a:buFont typeface="Wingdings" panose="05000000000000000000" pitchFamily="2" charset="2"/>
              <a:buChar char="«"/>
              <a:defRPr sz="24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0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18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1600" b="0" i="0" u="none"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7013" indent="-227013">
              <a:lnSpc>
                <a:spcPts val="2200"/>
              </a:lnSpc>
              <a:spcBef>
                <a:spcPts val="0"/>
              </a:spcBef>
              <a:spcAft>
                <a:spcPts val="1200"/>
              </a:spcAft>
              <a:buClr>
                <a:schemeClr val="accent4"/>
              </a:buClr>
            </a:pPr>
            <a:r>
              <a:rPr lang="en-US" sz="1600" dirty="0" smtClean="0">
                <a:latin typeface="Arial" panose="020B0604020202020204" pitchFamily="34" charset="0"/>
                <a:cs typeface="Arial" panose="020B0604020202020204" pitchFamily="34" charset="0"/>
              </a:rPr>
              <a:t>High schools have become much stronger at graduating students, but lack the data to track students beyond graduation.  </a:t>
            </a:r>
          </a:p>
          <a:p>
            <a:pPr marL="227013" indent="-227013">
              <a:lnSpc>
                <a:spcPts val="2200"/>
              </a:lnSpc>
              <a:spcBef>
                <a:spcPts val="0"/>
              </a:spcBef>
              <a:spcAft>
                <a:spcPts val="1200"/>
              </a:spcAft>
              <a:buClr>
                <a:schemeClr val="accent4"/>
              </a:buClr>
            </a:pPr>
            <a:r>
              <a:rPr lang="en-US" sz="1600" dirty="0" smtClean="0">
                <a:latin typeface="Arial" panose="020B0604020202020204" pitchFamily="34" charset="0"/>
                <a:cs typeface="Arial" panose="020B0604020202020204" pitchFamily="34" charset="0"/>
              </a:rPr>
              <a:t>High schools are not advancing student skill levels sufficiently; eighth grade scores almost fully predict 12th grade outcomes. </a:t>
            </a:r>
          </a:p>
          <a:p>
            <a:pPr marL="227013" indent="-227013">
              <a:lnSpc>
                <a:spcPts val="2200"/>
              </a:lnSpc>
              <a:spcBef>
                <a:spcPts val="0"/>
              </a:spcBef>
              <a:spcAft>
                <a:spcPts val="1200"/>
              </a:spcAft>
              <a:buClr>
                <a:schemeClr val="accent4"/>
              </a:buClr>
            </a:pPr>
            <a:r>
              <a:rPr lang="en-US" sz="1600" dirty="0" smtClean="0">
                <a:latin typeface="Arial" panose="020B0604020202020204" pitchFamily="34" charset="0"/>
                <a:cs typeface="Arial" panose="020B0604020202020204" pitchFamily="34" charset="0"/>
              </a:rPr>
              <a:t>Many students have insufficient access to rigorous courses</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that prepare them for postsecondary and are aligned to workforce needs.</a:t>
            </a:r>
          </a:p>
          <a:p>
            <a:pPr marL="227013" indent="-227013">
              <a:lnSpc>
                <a:spcPts val="2200"/>
              </a:lnSpc>
              <a:spcBef>
                <a:spcPts val="0"/>
              </a:spcBef>
              <a:spcAft>
                <a:spcPts val="1200"/>
              </a:spcAft>
              <a:buClr>
                <a:schemeClr val="accent4"/>
              </a:buClr>
            </a:pPr>
            <a:r>
              <a:rPr lang="en-US" sz="1600" dirty="0" smtClean="0">
                <a:latin typeface="Arial" panose="020B0604020202020204" pitchFamily="34" charset="0"/>
                <a:cs typeface="Arial" panose="020B0604020202020204" pitchFamily="34" charset="0"/>
              </a:rPr>
              <a:t>The handoff between high school and postsecondary is weak. Too many students lack the necessary support and guidance to negotiate this transition.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6666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Opportunity to share feedback on the state’s current academic standards in math and English language arts; open to every Tennessean.</a:t>
            </a:r>
          </a:p>
          <a:p>
            <a:pPr marL="0" indent="0">
              <a:buNone/>
            </a:pPr>
            <a:endParaRPr lang="en-US" dirty="0" smtClean="0"/>
          </a:p>
          <a:p>
            <a:r>
              <a:rPr lang="en-US" dirty="0" smtClean="0"/>
              <a:t>Specific comments on the more than 2,000 individual state standards in math and English Language Arts can be provided at </a:t>
            </a:r>
            <a:r>
              <a:rPr lang="en-US" dirty="0" smtClean="0">
                <a:hlinkClick r:id="rId2"/>
              </a:rPr>
              <a:t>www.tn.gov/standardsreview</a:t>
            </a:r>
            <a:endParaRPr lang="en-US" dirty="0" smtClean="0"/>
          </a:p>
          <a:p>
            <a:endParaRPr lang="en-US" dirty="0"/>
          </a:p>
          <a:p>
            <a:r>
              <a:rPr lang="en-US" dirty="0" smtClean="0"/>
              <a:t>To date, we have received more than </a:t>
            </a:r>
            <a:r>
              <a:rPr lang="en-US" b="1" dirty="0" smtClean="0">
                <a:solidFill>
                  <a:schemeClr val="accent2">
                    <a:lumMod val="75000"/>
                  </a:schemeClr>
                </a:solidFill>
              </a:rPr>
              <a:t>125,000</a:t>
            </a:r>
            <a:r>
              <a:rPr lang="en-US" dirty="0" smtClean="0"/>
              <a:t> comments from more than </a:t>
            </a:r>
            <a:r>
              <a:rPr lang="en-US" b="1" dirty="0" smtClean="0">
                <a:solidFill>
                  <a:schemeClr val="accent2">
                    <a:lumMod val="75000"/>
                  </a:schemeClr>
                </a:solidFill>
              </a:rPr>
              <a:t>2,800</a:t>
            </a:r>
            <a:r>
              <a:rPr lang="en-US" dirty="0" smtClean="0"/>
              <a:t> reviewers.</a:t>
            </a:r>
            <a:endParaRPr lang="en-US" dirty="0"/>
          </a:p>
        </p:txBody>
      </p:sp>
      <p:sp>
        <p:nvSpPr>
          <p:cNvPr id="3" name="Title 2"/>
          <p:cNvSpPr>
            <a:spLocks noGrp="1"/>
          </p:cNvSpPr>
          <p:nvPr>
            <p:ph type="title"/>
          </p:nvPr>
        </p:nvSpPr>
        <p:spPr/>
        <p:txBody>
          <a:bodyPr/>
          <a:lstStyle/>
          <a:p>
            <a:r>
              <a:rPr lang="en-US" dirty="0" smtClean="0"/>
              <a:t>Standards Review and Development Process</a:t>
            </a:r>
            <a:endParaRPr lang="en-US" dirty="0"/>
          </a:p>
        </p:txBody>
      </p:sp>
    </p:spTree>
    <p:extLst>
      <p:ext uri="{BB962C8B-B14F-4D97-AF65-F5344CB8AC3E}">
        <p14:creationId xmlns:p14="http://schemas.microsoft.com/office/powerpoint/2010/main" val="190210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732881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en-US" dirty="0" smtClean="0"/>
              <a:t>Feedback Distribution</a:t>
            </a:r>
            <a:endParaRPr lang="en-US" dirty="0"/>
          </a:p>
        </p:txBody>
      </p:sp>
    </p:spTree>
    <p:extLst>
      <p:ext uri="{BB962C8B-B14F-4D97-AF65-F5344CB8AC3E}">
        <p14:creationId xmlns:p14="http://schemas.microsoft.com/office/powerpoint/2010/main" val="915921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Georgia"/>
                <a:cs typeface="Georgia"/>
              </a:rPr>
              <a:t>The review website is open for comments through the end of April</a:t>
            </a:r>
          </a:p>
          <a:p>
            <a:pPr marL="0" indent="0">
              <a:buNone/>
            </a:pPr>
            <a:endParaRPr lang="en-US" dirty="0" smtClean="0">
              <a:latin typeface="Georgia"/>
              <a:cs typeface="Georgia"/>
            </a:endParaRPr>
          </a:p>
          <a:p>
            <a:r>
              <a:rPr lang="en-US" dirty="0" smtClean="0">
                <a:latin typeface="Georgia"/>
                <a:cs typeface="Georgia"/>
              </a:rPr>
              <a:t>The Southern Regional Education Board (SREB) will collect comments from the website</a:t>
            </a:r>
          </a:p>
          <a:p>
            <a:pPr marL="0" indent="0">
              <a:buNone/>
            </a:pPr>
            <a:endParaRPr lang="en-US" dirty="0" smtClean="0">
              <a:latin typeface="Georgia"/>
              <a:cs typeface="Georgia"/>
            </a:endParaRPr>
          </a:p>
          <a:p>
            <a:r>
              <a:rPr lang="en-US" dirty="0" smtClean="0">
                <a:latin typeface="Georgia"/>
                <a:cs typeface="Georgia"/>
              </a:rPr>
              <a:t>Six content-specific advisory teams, made up of Tennessee educators, will review and analyze the comments collected from the website</a:t>
            </a:r>
            <a:endParaRPr lang="en-US" dirty="0">
              <a:latin typeface="Georgia"/>
              <a:cs typeface="Georgia"/>
            </a:endParaRPr>
          </a:p>
        </p:txBody>
      </p:sp>
      <p:sp>
        <p:nvSpPr>
          <p:cNvPr id="3" name="Title 2"/>
          <p:cNvSpPr>
            <a:spLocks noGrp="1"/>
          </p:cNvSpPr>
          <p:nvPr>
            <p:ph type="title"/>
          </p:nvPr>
        </p:nvSpPr>
        <p:spPr/>
        <p:txBody>
          <a:bodyPr/>
          <a:lstStyle/>
          <a:p>
            <a:r>
              <a:rPr lang="en-US" dirty="0" smtClean="0"/>
              <a:t>What happens with public comments?</a:t>
            </a:r>
            <a:endParaRPr lang="en-US" dirty="0"/>
          </a:p>
        </p:txBody>
      </p:sp>
    </p:spTree>
    <p:extLst>
      <p:ext uri="{BB962C8B-B14F-4D97-AF65-F5344CB8AC3E}">
        <p14:creationId xmlns:p14="http://schemas.microsoft.com/office/powerpoint/2010/main" val="244042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Georgia"/>
                <a:cs typeface="Georgia"/>
              </a:rPr>
              <a:t>Advisory teams will then share their findings with two committees of Tennessee educators, one committee for math and one for English Language Arts</a:t>
            </a:r>
          </a:p>
          <a:p>
            <a:endParaRPr lang="en-US" dirty="0">
              <a:latin typeface="Georgia"/>
              <a:cs typeface="Georgia"/>
            </a:endParaRPr>
          </a:p>
          <a:p>
            <a:r>
              <a:rPr lang="en-US" dirty="0" smtClean="0">
                <a:latin typeface="Georgia"/>
                <a:cs typeface="Georgia"/>
              </a:rPr>
              <a:t>These committees will make recommendations to </a:t>
            </a:r>
            <a:r>
              <a:rPr lang="en-US" dirty="0" smtClean="0">
                <a:latin typeface="Georgia"/>
                <a:cs typeface="Georgia"/>
              </a:rPr>
              <a:t>a new committee appointed by the Governor, </a:t>
            </a:r>
            <a:r>
              <a:rPr lang="en-US" dirty="0" smtClean="0">
                <a:latin typeface="Georgia"/>
                <a:cs typeface="Georgia"/>
              </a:rPr>
              <a:t>Speaker of the House, and Lieutenant Governor.  Then, this group will make final recommendations to the </a:t>
            </a:r>
            <a:r>
              <a:rPr lang="en-US" dirty="0" smtClean="0">
                <a:latin typeface="Georgia"/>
                <a:cs typeface="Georgia"/>
              </a:rPr>
              <a:t>State </a:t>
            </a:r>
            <a:r>
              <a:rPr lang="en-US" dirty="0" smtClean="0">
                <a:latin typeface="Georgia"/>
                <a:cs typeface="Georgia"/>
              </a:rPr>
              <a:t>Board of Education on how we can best revise and develop the standards based on the feedback collected from the public review</a:t>
            </a:r>
            <a:endParaRPr lang="en-US" dirty="0">
              <a:latin typeface="Georgia"/>
              <a:cs typeface="Georgia"/>
            </a:endParaRPr>
          </a:p>
        </p:txBody>
      </p:sp>
      <p:sp>
        <p:nvSpPr>
          <p:cNvPr id="3" name="Title 2"/>
          <p:cNvSpPr>
            <a:spLocks noGrp="1"/>
          </p:cNvSpPr>
          <p:nvPr>
            <p:ph type="title"/>
          </p:nvPr>
        </p:nvSpPr>
        <p:spPr/>
        <p:txBody>
          <a:bodyPr/>
          <a:lstStyle/>
          <a:p>
            <a:r>
              <a:rPr lang="en-US" dirty="0" smtClean="0"/>
              <a:t>What happens with public </a:t>
            </a:r>
            <a:r>
              <a:rPr lang="en-US" dirty="0"/>
              <a:t>c</a:t>
            </a:r>
            <a:r>
              <a:rPr lang="en-US" dirty="0" smtClean="0"/>
              <a:t>omments?</a:t>
            </a:r>
            <a:endParaRPr lang="en-US" dirty="0"/>
          </a:p>
        </p:txBody>
      </p:sp>
    </p:spTree>
    <p:extLst>
      <p:ext uri="{BB962C8B-B14F-4D97-AF65-F5344CB8AC3E}">
        <p14:creationId xmlns:p14="http://schemas.microsoft.com/office/powerpoint/2010/main" val="3681804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600200"/>
            <a:ext cx="8229600" cy="4525963"/>
          </a:xfrm>
        </p:spPr>
        <p:txBody>
          <a:bodyPr/>
          <a:lstStyle/>
          <a:p>
            <a:pPr marL="0" indent="0">
              <a:buNone/>
            </a:pPr>
            <a:endParaRPr lang="en-US" dirty="0" smtClean="0">
              <a:solidFill>
                <a:schemeClr val="accent2">
                  <a:lumMod val="75000"/>
                </a:schemeClr>
              </a:solidFill>
              <a:latin typeface="Georgia" panose="02040502050405020303" pitchFamily="18" charset="0"/>
            </a:endParaRPr>
          </a:p>
          <a:p>
            <a:pPr marL="0" indent="0">
              <a:buNone/>
            </a:pPr>
            <a:endParaRPr lang="en-US" dirty="0">
              <a:latin typeface="Georgia" panose="02040502050405020303" pitchFamily="18" charset="0"/>
            </a:endParaRPr>
          </a:p>
        </p:txBody>
      </p:sp>
      <p:sp>
        <p:nvSpPr>
          <p:cNvPr id="3" name="Title 2"/>
          <p:cNvSpPr>
            <a:spLocks noGrp="1"/>
          </p:cNvSpPr>
          <p:nvPr>
            <p:ph type="title"/>
          </p:nvPr>
        </p:nvSpPr>
        <p:spPr/>
        <p:txBody>
          <a:bodyPr/>
          <a:lstStyle/>
          <a:p>
            <a:r>
              <a:rPr lang="en-US" dirty="0" smtClean="0"/>
              <a:t>Questions?</a:t>
            </a:r>
            <a:endParaRPr lang="en-US" dirty="0"/>
          </a:p>
        </p:txBody>
      </p:sp>
      <p:sp>
        <p:nvSpPr>
          <p:cNvPr id="4" name="TextBox 3"/>
          <p:cNvSpPr txBox="1"/>
          <p:nvPr/>
        </p:nvSpPr>
        <p:spPr>
          <a:xfrm>
            <a:off x="457200" y="1752600"/>
            <a:ext cx="8305800" cy="2677656"/>
          </a:xfrm>
          <a:prstGeom prst="rect">
            <a:avLst/>
          </a:prstGeom>
          <a:noFill/>
        </p:spPr>
        <p:txBody>
          <a:bodyPr wrap="square" rtlCol="0">
            <a:spAutoFit/>
          </a:bodyPr>
          <a:lstStyle/>
          <a:p>
            <a:r>
              <a:rPr lang="en-US" sz="2400" u="sng" dirty="0">
                <a:latin typeface="Georgia"/>
                <a:cs typeface="Georgia"/>
              </a:rPr>
              <a:t>For more information:</a:t>
            </a:r>
          </a:p>
          <a:p>
            <a:endParaRPr lang="en-US" sz="2400" b="1" dirty="0">
              <a:latin typeface="Georgia"/>
              <a:cs typeface="Georgia"/>
            </a:endParaRPr>
          </a:p>
          <a:p>
            <a:r>
              <a:rPr lang="en-US" sz="2400" dirty="0">
                <a:latin typeface="Georgia"/>
                <a:cs typeface="Georgia"/>
              </a:rPr>
              <a:t>Check out our </a:t>
            </a:r>
            <a:r>
              <a:rPr lang="en-US" sz="2400" dirty="0" smtClean="0">
                <a:latin typeface="Georgia"/>
                <a:cs typeface="Georgia"/>
              </a:rPr>
              <a:t>website: </a:t>
            </a:r>
            <a:r>
              <a:rPr lang="en-US" sz="2400" dirty="0" smtClean="0">
                <a:solidFill>
                  <a:schemeClr val="accent2">
                    <a:lumMod val="75000"/>
                  </a:schemeClr>
                </a:solidFill>
                <a:latin typeface="Georgia"/>
                <a:cs typeface="Georgia"/>
              </a:rPr>
              <a:t>tn.gov/education</a:t>
            </a:r>
            <a:endParaRPr lang="en-US" sz="2400" dirty="0">
              <a:solidFill>
                <a:schemeClr val="accent2">
                  <a:lumMod val="75000"/>
                </a:schemeClr>
              </a:solidFill>
              <a:latin typeface="Georgia"/>
              <a:cs typeface="Georgia"/>
            </a:endParaRPr>
          </a:p>
          <a:p>
            <a:endParaRPr lang="en-US" sz="2400" b="1" dirty="0">
              <a:latin typeface="Georgia"/>
              <a:cs typeface="Georgia"/>
            </a:endParaRPr>
          </a:p>
          <a:p>
            <a:r>
              <a:rPr lang="en-US" sz="2400" dirty="0">
                <a:latin typeface="Georgia"/>
                <a:cs typeface="Georgia"/>
              </a:rPr>
              <a:t>Read our blog: </a:t>
            </a:r>
            <a:r>
              <a:rPr lang="en-US" sz="2400" dirty="0">
                <a:solidFill>
                  <a:schemeClr val="accent2">
                    <a:lumMod val="75000"/>
                  </a:schemeClr>
                </a:solidFill>
                <a:latin typeface="Georgia"/>
                <a:cs typeface="Georgia"/>
              </a:rPr>
              <a:t>tnclassroomchronicles.org</a:t>
            </a:r>
          </a:p>
          <a:p>
            <a:endParaRPr lang="en-US" sz="2400" dirty="0">
              <a:solidFill>
                <a:schemeClr val="accent2">
                  <a:lumMod val="75000"/>
                </a:schemeClr>
              </a:solidFill>
              <a:latin typeface="Georgia"/>
              <a:cs typeface="Georgia"/>
            </a:endParaRPr>
          </a:p>
          <a:p>
            <a:r>
              <a:rPr lang="en-US" sz="2400" dirty="0">
                <a:latin typeface="Georgia"/>
                <a:cs typeface="Georgia"/>
              </a:rPr>
              <a:t>Follow us on Twitter: </a:t>
            </a:r>
            <a:r>
              <a:rPr lang="en-US" sz="2400" dirty="0">
                <a:solidFill>
                  <a:schemeClr val="accent2">
                    <a:lumMod val="75000"/>
                  </a:schemeClr>
                </a:solidFill>
                <a:latin typeface="Georgia"/>
                <a:cs typeface="Georgia"/>
              </a:rPr>
              <a:t>twitter.com/</a:t>
            </a:r>
            <a:r>
              <a:rPr lang="en-US" sz="2400" dirty="0" err="1">
                <a:solidFill>
                  <a:schemeClr val="accent2">
                    <a:lumMod val="75000"/>
                  </a:schemeClr>
                </a:solidFill>
                <a:latin typeface="Georgia"/>
                <a:cs typeface="Georgia"/>
              </a:rPr>
              <a:t>tnedu</a:t>
            </a:r>
            <a:r>
              <a:rPr lang="en-US" sz="2400" dirty="0">
                <a:latin typeface="Georgia"/>
                <a:cs typeface="Georgia"/>
              </a:rPr>
              <a:t> </a:t>
            </a:r>
          </a:p>
        </p:txBody>
      </p:sp>
    </p:spTree>
    <p:extLst>
      <p:ext uri="{BB962C8B-B14F-4D97-AF65-F5344CB8AC3E}">
        <p14:creationId xmlns:p14="http://schemas.microsoft.com/office/powerpoint/2010/main" val="158118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3" name="Group 85"/>
          <p:cNvGrpSpPr>
            <a:grpSpLocks noChangeAspect="1"/>
          </p:cNvGrpSpPr>
          <p:nvPr/>
        </p:nvGrpSpPr>
        <p:grpSpPr bwMode="auto">
          <a:xfrm>
            <a:off x="990600" y="2587625"/>
            <a:ext cx="2600325" cy="1069975"/>
            <a:chOff x="2090" y="1764"/>
            <a:chExt cx="1638" cy="674"/>
          </a:xfrm>
        </p:grpSpPr>
        <p:sp>
          <p:nvSpPr>
            <p:cNvPr id="1078" name="Freeform 86"/>
            <p:cNvSpPr>
              <a:spLocks/>
            </p:cNvSpPr>
            <p:nvPr/>
          </p:nvSpPr>
          <p:spPr bwMode="auto">
            <a:xfrm>
              <a:off x="2090" y="1942"/>
              <a:ext cx="888" cy="408"/>
            </a:xfrm>
            <a:custGeom>
              <a:avLst/>
              <a:gdLst>
                <a:gd name="T0" fmla="*/ 788 w 888"/>
                <a:gd name="T1" fmla="*/ 52 h 408"/>
                <a:gd name="T2" fmla="*/ 820 w 888"/>
                <a:gd name="T3" fmla="*/ 14 h 408"/>
                <a:gd name="T4" fmla="*/ 476 w 888"/>
                <a:gd name="T5" fmla="*/ 12 h 408"/>
                <a:gd name="T6" fmla="*/ 464 w 888"/>
                <a:gd name="T7" fmla="*/ 0 h 408"/>
                <a:gd name="T8" fmla="*/ 426 w 888"/>
                <a:gd name="T9" fmla="*/ 0 h 408"/>
                <a:gd name="T10" fmla="*/ 430 w 888"/>
                <a:gd name="T11" fmla="*/ 30 h 408"/>
                <a:gd name="T12" fmla="*/ 428 w 888"/>
                <a:gd name="T13" fmla="*/ 44 h 408"/>
                <a:gd name="T14" fmla="*/ 324 w 888"/>
                <a:gd name="T15" fmla="*/ 44 h 408"/>
                <a:gd name="T16" fmla="*/ 252 w 888"/>
                <a:gd name="T17" fmla="*/ 44 h 408"/>
                <a:gd name="T18" fmla="*/ 170 w 888"/>
                <a:gd name="T19" fmla="*/ 44 h 408"/>
                <a:gd name="T20" fmla="*/ 160 w 888"/>
                <a:gd name="T21" fmla="*/ 58 h 408"/>
                <a:gd name="T22" fmla="*/ 146 w 888"/>
                <a:gd name="T23" fmla="*/ 48 h 408"/>
                <a:gd name="T24" fmla="*/ 142 w 888"/>
                <a:gd name="T25" fmla="*/ 52 h 408"/>
                <a:gd name="T26" fmla="*/ 142 w 888"/>
                <a:gd name="T27" fmla="*/ 58 h 408"/>
                <a:gd name="T28" fmla="*/ 146 w 888"/>
                <a:gd name="T29" fmla="*/ 66 h 408"/>
                <a:gd name="T30" fmla="*/ 146 w 888"/>
                <a:gd name="T31" fmla="*/ 80 h 408"/>
                <a:gd name="T32" fmla="*/ 134 w 888"/>
                <a:gd name="T33" fmla="*/ 86 h 408"/>
                <a:gd name="T34" fmla="*/ 132 w 888"/>
                <a:gd name="T35" fmla="*/ 94 h 408"/>
                <a:gd name="T36" fmla="*/ 134 w 888"/>
                <a:gd name="T37" fmla="*/ 100 h 408"/>
                <a:gd name="T38" fmla="*/ 136 w 888"/>
                <a:gd name="T39" fmla="*/ 112 h 408"/>
                <a:gd name="T40" fmla="*/ 128 w 888"/>
                <a:gd name="T41" fmla="*/ 110 h 408"/>
                <a:gd name="T42" fmla="*/ 118 w 888"/>
                <a:gd name="T43" fmla="*/ 110 h 408"/>
                <a:gd name="T44" fmla="*/ 114 w 888"/>
                <a:gd name="T45" fmla="*/ 116 h 408"/>
                <a:gd name="T46" fmla="*/ 114 w 888"/>
                <a:gd name="T47" fmla="*/ 122 h 408"/>
                <a:gd name="T48" fmla="*/ 122 w 888"/>
                <a:gd name="T49" fmla="*/ 130 h 408"/>
                <a:gd name="T50" fmla="*/ 126 w 888"/>
                <a:gd name="T51" fmla="*/ 130 h 408"/>
                <a:gd name="T52" fmla="*/ 128 w 888"/>
                <a:gd name="T53" fmla="*/ 134 h 408"/>
                <a:gd name="T54" fmla="*/ 128 w 888"/>
                <a:gd name="T55" fmla="*/ 142 h 408"/>
                <a:gd name="T56" fmla="*/ 108 w 888"/>
                <a:gd name="T57" fmla="*/ 164 h 408"/>
                <a:gd name="T58" fmla="*/ 108 w 888"/>
                <a:gd name="T59" fmla="*/ 176 h 408"/>
                <a:gd name="T60" fmla="*/ 114 w 888"/>
                <a:gd name="T61" fmla="*/ 182 h 408"/>
                <a:gd name="T62" fmla="*/ 114 w 888"/>
                <a:gd name="T63" fmla="*/ 192 h 408"/>
                <a:gd name="T64" fmla="*/ 106 w 888"/>
                <a:gd name="T65" fmla="*/ 196 h 408"/>
                <a:gd name="T66" fmla="*/ 104 w 888"/>
                <a:gd name="T67" fmla="*/ 216 h 408"/>
                <a:gd name="T68" fmla="*/ 84 w 888"/>
                <a:gd name="T69" fmla="*/ 228 h 408"/>
                <a:gd name="T70" fmla="*/ 72 w 888"/>
                <a:gd name="T71" fmla="*/ 228 h 408"/>
                <a:gd name="T72" fmla="*/ 64 w 888"/>
                <a:gd name="T73" fmla="*/ 236 h 408"/>
                <a:gd name="T74" fmla="*/ 64 w 888"/>
                <a:gd name="T75" fmla="*/ 248 h 408"/>
                <a:gd name="T76" fmla="*/ 84 w 888"/>
                <a:gd name="T77" fmla="*/ 254 h 408"/>
                <a:gd name="T78" fmla="*/ 74 w 888"/>
                <a:gd name="T79" fmla="*/ 260 h 408"/>
                <a:gd name="T80" fmla="*/ 76 w 888"/>
                <a:gd name="T81" fmla="*/ 274 h 408"/>
                <a:gd name="T82" fmla="*/ 66 w 888"/>
                <a:gd name="T83" fmla="*/ 286 h 408"/>
                <a:gd name="T84" fmla="*/ 48 w 888"/>
                <a:gd name="T85" fmla="*/ 286 h 408"/>
                <a:gd name="T86" fmla="*/ 48 w 888"/>
                <a:gd name="T87" fmla="*/ 296 h 408"/>
                <a:gd name="T88" fmla="*/ 50 w 888"/>
                <a:gd name="T89" fmla="*/ 300 h 408"/>
                <a:gd name="T90" fmla="*/ 50 w 888"/>
                <a:gd name="T91" fmla="*/ 310 h 408"/>
                <a:gd name="T92" fmla="*/ 36 w 888"/>
                <a:gd name="T93" fmla="*/ 316 h 408"/>
                <a:gd name="T94" fmla="*/ 34 w 888"/>
                <a:gd name="T95" fmla="*/ 322 h 408"/>
                <a:gd name="T96" fmla="*/ 34 w 888"/>
                <a:gd name="T97" fmla="*/ 340 h 408"/>
                <a:gd name="T98" fmla="*/ 40 w 888"/>
                <a:gd name="T99" fmla="*/ 350 h 408"/>
                <a:gd name="T100" fmla="*/ 40 w 888"/>
                <a:gd name="T101" fmla="*/ 362 h 408"/>
                <a:gd name="T102" fmla="*/ 42 w 888"/>
                <a:gd name="T103" fmla="*/ 374 h 408"/>
                <a:gd name="T104" fmla="*/ 20 w 888"/>
                <a:gd name="T105" fmla="*/ 392 h 408"/>
                <a:gd name="T106" fmla="*/ 0 w 888"/>
                <a:gd name="T107" fmla="*/ 392 h 408"/>
                <a:gd name="T108" fmla="*/ 0 w 888"/>
                <a:gd name="T109" fmla="*/ 408 h 408"/>
                <a:gd name="T110" fmla="*/ 888 w 888"/>
                <a:gd name="T111" fmla="*/ 408 h 408"/>
                <a:gd name="T112" fmla="*/ 888 w 888"/>
                <a:gd name="T113" fmla="*/ 52 h 408"/>
                <a:gd name="T114" fmla="*/ 788 w 888"/>
                <a:gd name="T115" fmla="*/ 5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88" h="408">
                  <a:moveTo>
                    <a:pt x="788" y="52"/>
                  </a:moveTo>
                  <a:lnTo>
                    <a:pt x="820" y="14"/>
                  </a:lnTo>
                  <a:lnTo>
                    <a:pt x="476" y="12"/>
                  </a:lnTo>
                  <a:lnTo>
                    <a:pt x="464" y="0"/>
                  </a:lnTo>
                  <a:lnTo>
                    <a:pt x="426" y="0"/>
                  </a:lnTo>
                  <a:lnTo>
                    <a:pt x="430" y="30"/>
                  </a:lnTo>
                  <a:lnTo>
                    <a:pt x="428" y="44"/>
                  </a:lnTo>
                  <a:lnTo>
                    <a:pt x="324" y="44"/>
                  </a:lnTo>
                  <a:lnTo>
                    <a:pt x="252" y="44"/>
                  </a:lnTo>
                  <a:lnTo>
                    <a:pt x="170" y="44"/>
                  </a:lnTo>
                  <a:lnTo>
                    <a:pt x="160" y="58"/>
                  </a:lnTo>
                  <a:lnTo>
                    <a:pt x="146" y="48"/>
                  </a:lnTo>
                  <a:lnTo>
                    <a:pt x="142" y="52"/>
                  </a:lnTo>
                  <a:lnTo>
                    <a:pt x="142" y="58"/>
                  </a:lnTo>
                  <a:lnTo>
                    <a:pt x="146" y="66"/>
                  </a:lnTo>
                  <a:lnTo>
                    <a:pt x="146" y="80"/>
                  </a:lnTo>
                  <a:lnTo>
                    <a:pt x="134" y="86"/>
                  </a:lnTo>
                  <a:lnTo>
                    <a:pt x="132" y="94"/>
                  </a:lnTo>
                  <a:lnTo>
                    <a:pt x="134" y="100"/>
                  </a:lnTo>
                  <a:lnTo>
                    <a:pt x="136" y="112"/>
                  </a:lnTo>
                  <a:lnTo>
                    <a:pt x="128" y="110"/>
                  </a:lnTo>
                  <a:lnTo>
                    <a:pt x="118" y="110"/>
                  </a:lnTo>
                  <a:lnTo>
                    <a:pt x="114" y="116"/>
                  </a:lnTo>
                  <a:lnTo>
                    <a:pt x="114" y="122"/>
                  </a:lnTo>
                  <a:lnTo>
                    <a:pt x="122" y="130"/>
                  </a:lnTo>
                  <a:lnTo>
                    <a:pt x="126" y="130"/>
                  </a:lnTo>
                  <a:lnTo>
                    <a:pt x="128" y="134"/>
                  </a:lnTo>
                  <a:lnTo>
                    <a:pt x="128" y="142"/>
                  </a:lnTo>
                  <a:lnTo>
                    <a:pt x="108" y="164"/>
                  </a:lnTo>
                  <a:lnTo>
                    <a:pt x="108" y="176"/>
                  </a:lnTo>
                  <a:lnTo>
                    <a:pt x="114" y="182"/>
                  </a:lnTo>
                  <a:lnTo>
                    <a:pt x="114" y="192"/>
                  </a:lnTo>
                  <a:lnTo>
                    <a:pt x="106" y="196"/>
                  </a:lnTo>
                  <a:lnTo>
                    <a:pt x="104" y="216"/>
                  </a:lnTo>
                  <a:lnTo>
                    <a:pt x="84" y="228"/>
                  </a:lnTo>
                  <a:lnTo>
                    <a:pt x="72" y="228"/>
                  </a:lnTo>
                  <a:lnTo>
                    <a:pt x="64" y="236"/>
                  </a:lnTo>
                  <a:lnTo>
                    <a:pt x="64" y="248"/>
                  </a:lnTo>
                  <a:lnTo>
                    <a:pt x="84" y="254"/>
                  </a:lnTo>
                  <a:lnTo>
                    <a:pt x="74" y="260"/>
                  </a:lnTo>
                  <a:lnTo>
                    <a:pt x="76" y="274"/>
                  </a:lnTo>
                  <a:lnTo>
                    <a:pt x="66" y="286"/>
                  </a:lnTo>
                  <a:lnTo>
                    <a:pt x="48" y="286"/>
                  </a:lnTo>
                  <a:lnTo>
                    <a:pt x="48" y="296"/>
                  </a:lnTo>
                  <a:lnTo>
                    <a:pt x="50" y="300"/>
                  </a:lnTo>
                  <a:lnTo>
                    <a:pt x="50" y="310"/>
                  </a:lnTo>
                  <a:lnTo>
                    <a:pt x="36" y="316"/>
                  </a:lnTo>
                  <a:lnTo>
                    <a:pt x="34" y="322"/>
                  </a:lnTo>
                  <a:lnTo>
                    <a:pt x="34" y="340"/>
                  </a:lnTo>
                  <a:lnTo>
                    <a:pt x="40" y="350"/>
                  </a:lnTo>
                  <a:lnTo>
                    <a:pt x="40" y="362"/>
                  </a:lnTo>
                  <a:lnTo>
                    <a:pt x="42" y="374"/>
                  </a:lnTo>
                  <a:lnTo>
                    <a:pt x="20" y="392"/>
                  </a:lnTo>
                  <a:lnTo>
                    <a:pt x="0" y="392"/>
                  </a:lnTo>
                  <a:lnTo>
                    <a:pt x="0" y="408"/>
                  </a:lnTo>
                  <a:lnTo>
                    <a:pt x="888" y="408"/>
                  </a:lnTo>
                  <a:lnTo>
                    <a:pt x="888" y="52"/>
                  </a:lnTo>
                  <a:lnTo>
                    <a:pt x="788" y="52"/>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Freeform 87"/>
            <p:cNvSpPr>
              <a:spLocks/>
            </p:cNvSpPr>
            <p:nvPr/>
          </p:nvSpPr>
          <p:spPr bwMode="auto">
            <a:xfrm>
              <a:off x="3178" y="1944"/>
              <a:ext cx="550" cy="406"/>
            </a:xfrm>
            <a:custGeom>
              <a:avLst/>
              <a:gdLst>
                <a:gd name="T0" fmla="*/ 550 w 550"/>
                <a:gd name="T1" fmla="*/ 2 h 406"/>
                <a:gd name="T2" fmla="*/ 516 w 550"/>
                <a:gd name="T3" fmla="*/ 4 h 406"/>
                <a:gd name="T4" fmla="*/ 500 w 550"/>
                <a:gd name="T5" fmla="*/ 14 h 406"/>
                <a:gd name="T6" fmla="*/ 98 w 550"/>
                <a:gd name="T7" fmla="*/ 50 h 406"/>
                <a:gd name="T8" fmla="*/ 0 w 550"/>
                <a:gd name="T9" fmla="*/ 406 h 406"/>
                <a:gd name="T10" fmla="*/ 78 w 550"/>
                <a:gd name="T11" fmla="*/ 382 h 406"/>
                <a:gd name="T12" fmla="*/ 88 w 550"/>
                <a:gd name="T13" fmla="*/ 348 h 406"/>
                <a:gd name="T14" fmla="*/ 118 w 550"/>
                <a:gd name="T15" fmla="*/ 346 h 406"/>
                <a:gd name="T16" fmla="*/ 138 w 550"/>
                <a:gd name="T17" fmla="*/ 304 h 406"/>
                <a:gd name="T18" fmla="*/ 164 w 550"/>
                <a:gd name="T19" fmla="*/ 288 h 406"/>
                <a:gd name="T20" fmla="*/ 192 w 550"/>
                <a:gd name="T21" fmla="*/ 282 h 406"/>
                <a:gd name="T22" fmla="*/ 208 w 550"/>
                <a:gd name="T23" fmla="*/ 276 h 406"/>
                <a:gd name="T24" fmla="*/ 230 w 550"/>
                <a:gd name="T25" fmla="*/ 266 h 406"/>
                <a:gd name="T26" fmla="*/ 244 w 550"/>
                <a:gd name="T27" fmla="*/ 258 h 406"/>
                <a:gd name="T28" fmla="*/ 262 w 550"/>
                <a:gd name="T29" fmla="*/ 252 h 406"/>
                <a:gd name="T30" fmla="*/ 278 w 550"/>
                <a:gd name="T31" fmla="*/ 236 h 406"/>
                <a:gd name="T32" fmla="*/ 294 w 550"/>
                <a:gd name="T33" fmla="*/ 222 h 406"/>
                <a:gd name="T34" fmla="*/ 314 w 550"/>
                <a:gd name="T35" fmla="*/ 214 h 406"/>
                <a:gd name="T36" fmla="*/ 328 w 550"/>
                <a:gd name="T37" fmla="*/ 180 h 406"/>
                <a:gd name="T38" fmla="*/ 342 w 550"/>
                <a:gd name="T39" fmla="*/ 184 h 406"/>
                <a:gd name="T40" fmla="*/ 346 w 550"/>
                <a:gd name="T41" fmla="*/ 180 h 406"/>
                <a:gd name="T42" fmla="*/ 372 w 550"/>
                <a:gd name="T43" fmla="*/ 150 h 406"/>
                <a:gd name="T44" fmla="*/ 378 w 550"/>
                <a:gd name="T45" fmla="*/ 164 h 406"/>
                <a:gd name="T46" fmla="*/ 394 w 550"/>
                <a:gd name="T47" fmla="*/ 170 h 406"/>
                <a:gd name="T48" fmla="*/ 418 w 550"/>
                <a:gd name="T49" fmla="*/ 154 h 406"/>
                <a:gd name="T50" fmla="*/ 448 w 550"/>
                <a:gd name="T51" fmla="*/ 120 h 406"/>
                <a:gd name="T52" fmla="*/ 464 w 550"/>
                <a:gd name="T53" fmla="*/ 128 h 406"/>
                <a:gd name="T54" fmla="*/ 486 w 550"/>
                <a:gd name="T55" fmla="*/ 120 h 406"/>
                <a:gd name="T56" fmla="*/ 500 w 550"/>
                <a:gd name="T57" fmla="*/ 94 h 406"/>
                <a:gd name="T58" fmla="*/ 510 w 550"/>
                <a:gd name="T59" fmla="*/ 82 h 406"/>
                <a:gd name="T60" fmla="*/ 532 w 550"/>
                <a:gd name="T61" fmla="*/ 72 h 406"/>
                <a:gd name="T62" fmla="*/ 536 w 550"/>
                <a:gd name="T63" fmla="*/ 62 h 406"/>
                <a:gd name="T64" fmla="*/ 542 w 550"/>
                <a:gd name="T65" fmla="*/ 36 h 406"/>
                <a:gd name="T66" fmla="*/ 538 w 550"/>
                <a:gd name="T67" fmla="*/ 24 h 406"/>
                <a:gd name="T68" fmla="*/ 544 w 550"/>
                <a:gd name="T69" fmla="*/ 14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0" h="406">
                  <a:moveTo>
                    <a:pt x="544" y="14"/>
                  </a:moveTo>
                  <a:lnTo>
                    <a:pt x="550" y="2"/>
                  </a:lnTo>
                  <a:lnTo>
                    <a:pt x="520" y="0"/>
                  </a:lnTo>
                  <a:lnTo>
                    <a:pt x="516" y="4"/>
                  </a:lnTo>
                  <a:lnTo>
                    <a:pt x="500" y="2"/>
                  </a:lnTo>
                  <a:lnTo>
                    <a:pt x="500" y="14"/>
                  </a:lnTo>
                  <a:lnTo>
                    <a:pt x="68" y="12"/>
                  </a:lnTo>
                  <a:lnTo>
                    <a:pt x="98" y="50"/>
                  </a:lnTo>
                  <a:lnTo>
                    <a:pt x="0" y="50"/>
                  </a:lnTo>
                  <a:lnTo>
                    <a:pt x="0" y="406"/>
                  </a:lnTo>
                  <a:lnTo>
                    <a:pt x="70" y="406"/>
                  </a:lnTo>
                  <a:lnTo>
                    <a:pt x="78" y="382"/>
                  </a:lnTo>
                  <a:lnTo>
                    <a:pt x="76" y="356"/>
                  </a:lnTo>
                  <a:lnTo>
                    <a:pt x="88" y="348"/>
                  </a:lnTo>
                  <a:lnTo>
                    <a:pt x="112" y="348"/>
                  </a:lnTo>
                  <a:lnTo>
                    <a:pt x="118" y="346"/>
                  </a:lnTo>
                  <a:lnTo>
                    <a:pt x="128" y="322"/>
                  </a:lnTo>
                  <a:lnTo>
                    <a:pt x="138" y="304"/>
                  </a:lnTo>
                  <a:lnTo>
                    <a:pt x="144" y="304"/>
                  </a:lnTo>
                  <a:lnTo>
                    <a:pt x="164" y="288"/>
                  </a:lnTo>
                  <a:lnTo>
                    <a:pt x="188" y="278"/>
                  </a:lnTo>
                  <a:lnTo>
                    <a:pt x="192" y="282"/>
                  </a:lnTo>
                  <a:lnTo>
                    <a:pt x="200" y="278"/>
                  </a:lnTo>
                  <a:lnTo>
                    <a:pt x="208" y="276"/>
                  </a:lnTo>
                  <a:lnTo>
                    <a:pt x="220" y="280"/>
                  </a:lnTo>
                  <a:lnTo>
                    <a:pt x="230" y="266"/>
                  </a:lnTo>
                  <a:lnTo>
                    <a:pt x="244" y="266"/>
                  </a:lnTo>
                  <a:lnTo>
                    <a:pt x="244" y="258"/>
                  </a:lnTo>
                  <a:lnTo>
                    <a:pt x="250" y="252"/>
                  </a:lnTo>
                  <a:lnTo>
                    <a:pt x="262" y="252"/>
                  </a:lnTo>
                  <a:lnTo>
                    <a:pt x="264" y="238"/>
                  </a:lnTo>
                  <a:lnTo>
                    <a:pt x="278" y="236"/>
                  </a:lnTo>
                  <a:lnTo>
                    <a:pt x="284" y="224"/>
                  </a:lnTo>
                  <a:lnTo>
                    <a:pt x="294" y="222"/>
                  </a:lnTo>
                  <a:lnTo>
                    <a:pt x="304" y="216"/>
                  </a:lnTo>
                  <a:lnTo>
                    <a:pt x="314" y="214"/>
                  </a:lnTo>
                  <a:lnTo>
                    <a:pt x="326" y="200"/>
                  </a:lnTo>
                  <a:lnTo>
                    <a:pt x="328" y="180"/>
                  </a:lnTo>
                  <a:lnTo>
                    <a:pt x="336" y="180"/>
                  </a:lnTo>
                  <a:lnTo>
                    <a:pt x="342" y="184"/>
                  </a:lnTo>
                  <a:lnTo>
                    <a:pt x="346" y="184"/>
                  </a:lnTo>
                  <a:lnTo>
                    <a:pt x="346" y="180"/>
                  </a:lnTo>
                  <a:lnTo>
                    <a:pt x="350" y="170"/>
                  </a:lnTo>
                  <a:lnTo>
                    <a:pt x="372" y="150"/>
                  </a:lnTo>
                  <a:lnTo>
                    <a:pt x="378" y="150"/>
                  </a:lnTo>
                  <a:lnTo>
                    <a:pt x="378" y="164"/>
                  </a:lnTo>
                  <a:lnTo>
                    <a:pt x="384" y="170"/>
                  </a:lnTo>
                  <a:lnTo>
                    <a:pt x="394" y="170"/>
                  </a:lnTo>
                  <a:lnTo>
                    <a:pt x="414" y="162"/>
                  </a:lnTo>
                  <a:lnTo>
                    <a:pt x="418" y="154"/>
                  </a:lnTo>
                  <a:lnTo>
                    <a:pt x="420" y="140"/>
                  </a:lnTo>
                  <a:lnTo>
                    <a:pt x="448" y="120"/>
                  </a:lnTo>
                  <a:lnTo>
                    <a:pt x="458" y="120"/>
                  </a:lnTo>
                  <a:lnTo>
                    <a:pt x="464" y="128"/>
                  </a:lnTo>
                  <a:lnTo>
                    <a:pt x="478" y="126"/>
                  </a:lnTo>
                  <a:lnTo>
                    <a:pt x="486" y="120"/>
                  </a:lnTo>
                  <a:lnTo>
                    <a:pt x="490" y="112"/>
                  </a:lnTo>
                  <a:lnTo>
                    <a:pt x="500" y="94"/>
                  </a:lnTo>
                  <a:lnTo>
                    <a:pt x="504" y="94"/>
                  </a:lnTo>
                  <a:lnTo>
                    <a:pt x="510" y="82"/>
                  </a:lnTo>
                  <a:lnTo>
                    <a:pt x="522" y="72"/>
                  </a:lnTo>
                  <a:lnTo>
                    <a:pt x="532" y="72"/>
                  </a:lnTo>
                  <a:lnTo>
                    <a:pt x="536" y="68"/>
                  </a:lnTo>
                  <a:lnTo>
                    <a:pt x="536" y="62"/>
                  </a:lnTo>
                  <a:lnTo>
                    <a:pt x="532" y="54"/>
                  </a:lnTo>
                  <a:lnTo>
                    <a:pt x="542" y="36"/>
                  </a:lnTo>
                  <a:lnTo>
                    <a:pt x="542" y="28"/>
                  </a:lnTo>
                  <a:lnTo>
                    <a:pt x="538" y="24"/>
                  </a:lnTo>
                  <a:lnTo>
                    <a:pt x="538" y="16"/>
                  </a:lnTo>
                  <a:lnTo>
                    <a:pt x="544" y="14"/>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0" name="Freeform 88"/>
            <p:cNvSpPr>
              <a:spLocks/>
            </p:cNvSpPr>
            <p:nvPr/>
          </p:nvSpPr>
          <p:spPr bwMode="auto">
            <a:xfrm>
              <a:off x="2900" y="1764"/>
              <a:ext cx="356" cy="674"/>
            </a:xfrm>
            <a:custGeom>
              <a:avLst/>
              <a:gdLst>
                <a:gd name="T0" fmla="*/ 334 w 356"/>
                <a:gd name="T1" fmla="*/ 192 h 674"/>
                <a:gd name="T2" fmla="*/ 178 w 356"/>
                <a:gd name="T3" fmla="*/ 0 h 674"/>
                <a:gd name="T4" fmla="*/ 22 w 356"/>
                <a:gd name="T5" fmla="*/ 192 h 674"/>
                <a:gd name="T6" fmla="*/ 0 w 356"/>
                <a:gd name="T7" fmla="*/ 220 h 674"/>
                <a:gd name="T8" fmla="*/ 88 w 356"/>
                <a:gd name="T9" fmla="*/ 220 h 674"/>
                <a:gd name="T10" fmla="*/ 88 w 356"/>
                <a:gd name="T11" fmla="*/ 586 h 674"/>
                <a:gd name="T12" fmla="*/ 88 w 356"/>
                <a:gd name="T13" fmla="*/ 674 h 674"/>
                <a:gd name="T14" fmla="*/ 268 w 356"/>
                <a:gd name="T15" fmla="*/ 674 h 674"/>
                <a:gd name="T16" fmla="*/ 268 w 356"/>
                <a:gd name="T17" fmla="*/ 586 h 674"/>
                <a:gd name="T18" fmla="*/ 268 w 356"/>
                <a:gd name="T19" fmla="*/ 220 h 674"/>
                <a:gd name="T20" fmla="*/ 356 w 356"/>
                <a:gd name="T21" fmla="*/ 220 h 674"/>
                <a:gd name="T22" fmla="*/ 334 w 356"/>
                <a:gd name="T23" fmla="*/ 192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6" h="674">
                  <a:moveTo>
                    <a:pt x="334" y="192"/>
                  </a:moveTo>
                  <a:lnTo>
                    <a:pt x="178" y="0"/>
                  </a:lnTo>
                  <a:lnTo>
                    <a:pt x="22" y="192"/>
                  </a:lnTo>
                  <a:lnTo>
                    <a:pt x="0" y="220"/>
                  </a:lnTo>
                  <a:lnTo>
                    <a:pt x="88" y="220"/>
                  </a:lnTo>
                  <a:lnTo>
                    <a:pt x="88" y="586"/>
                  </a:lnTo>
                  <a:lnTo>
                    <a:pt x="88" y="674"/>
                  </a:lnTo>
                  <a:lnTo>
                    <a:pt x="268" y="674"/>
                  </a:lnTo>
                  <a:lnTo>
                    <a:pt x="268" y="586"/>
                  </a:lnTo>
                  <a:lnTo>
                    <a:pt x="268" y="220"/>
                  </a:lnTo>
                  <a:lnTo>
                    <a:pt x="356" y="220"/>
                  </a:lnTo>
                  <a:lnTo>
                    <a:pt x="334" y="192"/>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p:txBody>
          <a:bodyPr>
            <a:normAutofit/>
          </a:bodyPr>
          <a:lstStyle/>
          <a:p>
            <a:r>
              <a:rPr lang="en-US" sz="2400" dirty="0" smtClean="0"/>
              <a:t>Tennessee has made major strides </a:t>
            </a:r>
            <a:br>
              <a:rPr lang="en-US" sz="2400" dirty="0" smtClean="0"/>
            </a:br>
            <a:r>
              <a:rPr lang="en-US" sz="2400" dirty="0" smtClean="0"/>
              <a:t>in improving  educational outcomes.</a:t>
            </a:r>
            <a:endParaRPr lang="en-US" sz="2400" dirty="0"/>
          </a:p>
        </p:txBody>
      </p:sp>
      <p:sp>
        <p:nvSpPr>
          <p:cNvPr id="6" name="Freeform 7"/>
          <p:cNvSpPr>
            <a:spLocks/>
          </p:cNvSpPr>
          <p:nvPr/>
        </p:nvSpPr>
        <p:spPr bwMode="auto">
          <a:xfrm>
            <a:off x="969169" y="2831812"/>
            <a:ext cx="2600325" cy="647700"/>
          </a:xfrm>
          <a:custGeom>
            <a:avLst/>
            <a:gdLst>
              <a:gd name="T0" fmla="*/ 428 w 1638"/>
              <a:gd name="T1" fmla="*/ 44 h 408"/>
              <a:gd name="T2" fmla="*/ 252 w 1638"/>
              <a:gd name="T3" fmla="*/ 46 h 408"/>
              <a:gd name="T4" fmla="*/ 160 w 1638"/>
              <a:gd name="T5" fmla="*/ 60 h 408"/>
              <a:gd name="T6" fmla="*/ 142 w 1638"/>
              <a:gd name="T7" fmla="*/ 52 h 408"/>
              <a:gd name="T8" fmla="*/ 146 w 1638"/>
              <a:gd name="T9" fmla="*/ 68 h 408"/>
              <a:gd name="T10" fmla="*/ 134 w 1638"/>
              <a:gd name="T11" fmla="*/ 88 h 408"/>
              <a:gd name="T12" fmla="*/ 134 w 1638"/>
              <a:gd name="T13" fmla="*/ 102 h 408"/>
              <a:gd name="T14" fmla="*/ 126 w 1638"/>
              <a:gd name="T15" fmla="*/ 112 h 408"/>
              <a:gd name="T16" fmla="*/ 112 w 1638"/>
              <a:gd name="T17" fmla="*/ 116 h 408"/>
              <a:gd name="T18" fmla="*/ 120 w 1638"/>
              <a:gd name="T19" fmla="*/ 130 h 408"/>
              <a:gd name="T20" fmla="*/ 128 w 1638"/>
              <a:gd name="T21" fmla="*/ 136 h 408"/>
              <a:gd name="T22" fmla="*/ 108 w 1638"/>
              <a:gd name="T23" fmla="*/ 166 h 408"/>
              <a:gd name="T24" fmla="*/ 112 w 1638"/>
              <a:gd name="T25" fmla="*/ 182 h 408"/>
              <a:gd name="T26" fmla="*/ 106 w 1638"/>
              <a:gd name="T27" fmla="*/ 196 h 408"/>
              <a:gd name="T28" fmla="*/ 84 w 1638"/>
              <a:gd name="T29" fmla="*/ 230 h 408"/>
              <a:gd name="T30" fmla="*/ 64 w 1638"/>
              <a:gd name="T31" fmla="*/ 238 h 408"/>
              <a:gd name="T32" fmla="*/ 84 w 1638"/>
              <a:gd name="T33" fmla="*/ 256 h 408"/>
              <a:gd name="T34" fmla="*/ 74 w 1638"/>
              <a:gd name="T35" fmla="*/ 274 h 408"/>
              <a:gd name="T36" fmla="*/ 48 w 1638"/>
              <a:gd name="T37" fmla="*/ 288 h 408"/>
              <a:gd name="T38" fmla="*/ 50 w 1638"/>
              <a:gd name="T39" fmla="*/ 300 h 408"/>
              <a:gd name="T40" fmla="*/ 36 w 1638"/>
              <a:gd name="T41" fmla="*/ 316 h 408"/>
              <a:gd name="T42" fmla="*/ 32 w 1638"/>
              <a:gd name="T43" fmla="*/ 342 h 408"/>
              <a:gd name="T44" fmla="*/ 38 w 1638"/>
              <a:gd name="T45" fmla="*/ 362 h 408"/>
              <a:gd name="T46" fmla="*/ 20 w 1638"/>
              <a:gd name="T47" fmla="*/ 394 h 408"/>
              <a:gd name="T48" fmla="*/ 0 w 1638"/>
              <a:gd name="T49" fmla="*/ 408 h 408"/>
              <a:gd name="T50" fmla="*/ 1166 w 1638"/>
              <a:gd name="T51" fmla="*/ 386 h 408"/>
              <a:gd name="T52" fmla="*/ 1176 w 1638"/>
              <a:gd name="T53" fmla="*/ 350 h 408"/>
              <a:gd name="T54" fmla="*/ 1204 w 1638"/>
              <a:gd name="T55" fmla="*/ 348 h 408"/>
              <a:gd name="T56" fmla="*/ 1226 w 1638"/>
              <a:gd name="T57" fmla="*/ 308 h 408"/>
              <a:gd name="T58" fmla="*/ 1252 w 1638"/>
              <a:gd name="T59" fmla="*/ 290 h 408"/>
              <a:gd name="T60" fmla="*/ 1280 w 1638"/>
              <a:gd name="T61" fmla="*/ 284 h 408"/>
              <a:gd name="T62" fmla="*/ 1296 w 1638"/>
              <a:gd name="T63" fmla="*/ 280 h 408"/>
              <a:gd name="T64" fmla="*/ 1318 w 1638"/>
              <a:gd name="T65" fmla="*/ 270 h 408"/>
              <a:gd name="T66" fmla="*/ 1332 w 1638"/>
              <a:gd name="T67" fmla="*/ 262 h 408"/>
              <a:gd name="T68" fmla="*/ 1350 w 1638"/>
              <a:gd name="T69" fmla="*/ 256 h 408"/>
              <a:gd name="T70" fmla="*/ 1364 w 1638"/>
              <a:gd name="T71" fmla="*/ 238 h 408"/>
              <a:gd name="T72" fmla="*/ 1382 w 1638"/>
              <a:gd name="T73" fmla="*/ 226 h 408"/>
              <a:gd name="T74" fmla="*/ 1402 w 1638"/>
              <a:gd name="T75" fmla="*/ 218 h 408"/>
              <a:gd name="T76" fmla="*/ 1416 w 1638"/>
              <a:gd name="T77" fmla="*/ 184 h 408"/>
              <a:gd name="T78" fmla="*/ 1428 w 1638"/>
              <a:gd name="T79" fmla="*/ 186 h 408"/>
              <a:gd name="T80" fmla="*/ 1434 w 1638"/>
              <a:gd name="T81" fmla="*/ 184 h 408"/>
              <a:gd name="T82" fmla="*/ 1458 w 1638"/>
              <a:gd name="T83" fmla="*/ 154 h 408"/>
              <a:gd name="T84" fmla="*/ 1466 w 1638"/>
              <a:gd name="T85" fmla="*/ 166 h 408"/>
              <a:gd name="T86" fmla="*/ 1482 w 1638"/>
              <a:gd name="T87" fmla="*/ 174 h 408"/>
              <a:gd name="T88" fmla="*/ 1506 w 1638"/>
              <a:gd name="T89" fmla="*/ 156 h 408"/>
              <a:gd name="T90" fmla="*/ 1536 w 1638"/>
              <a:gd name="T91" fmla="*/ 124 h 408"/>
              <a:gd name="T92" fmla="*/ 1552 w 1638"/>
              <a:gd name="T93" fmla="*/ 130 h 408"/>
              <a:gd name="T94" fmla="*/ 1574 w 1638"/>
              <a:gd name="T95" fmla="*/ 122 h 408"/>
              <a:gd name="T96" fmla="*/ 1586 w 1638"/>
              <a:gd name="T97" fmla="*/ 98 h 408"/>
              <a:gd name="T98" fmla="*/ 1596 w 1638"/>
              <a:gd name="T99" fmla="*/ 84 h 408"/>
              <a:gd name="T100" fmla="*/ 1620 w 1638"/>
              <a:gd name="T101" fmla="*/ 74 h 408"/>
              <a:gd name="T102" fmla="*/ 1624 w 1638"/>
              <a:gd name="T103" fmla="*/ 66 h 408"/>
              <a:gd name="T104" fmla="*/ 1630 w 1638"/>
              <a:gd name="T105" fmla="*/ 40 h 408"/>
              <a:gd name="T106" fmla="*/ 1626 w 1638"/>
              <a:gd name="T107" fmla="*/ 26 h 408"/>
              <a:gd name="T108" fmla="*/ 1632 w 1638"/>
              <a:gd name="T109" fmla="*/ 16 h 408"/>
              <a:gd name="T110" fmla="*/ 1608 w 1638"/>
              <a:gd name="T111" fmla="*/ 4 h 408"/>
              <a:gd name="T112" fmla="*/ 1588 w 1638"/>
              <a:gd name="T113" fmla="*/ 6 h 408"/>
              <a:gd name="T114" fmla="*/ 474 w 1638"/>
              <a:gd name="T115" fmla="*/ 14 h 408"/>
              <a:gd name="T116" fmla="*/ 426 w 1638"/>
              <a:gd name="T117"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38" h="408">
                <a:moveTo>
                  <a:pt x="430" y="30"/>
                </a:moveTo>
                <a:lnTo>
                  <a:pt x="428" y="44"/>
                </a:lnTo>
                <a:lnTo>
                  <a:pt x="324" y="46"/>
                </a:lnTo>
                <a:lnTo>
                  <a:pt x="252" y="46"/>
                </a:lnTo>
                <a:lnTo>
                  <a:pt x="168" y="44"/>
                </a:lnTo>
                <a:lnTo>
                  <a:pt x="160" y="60"/>
                </a:lnTo>
                <a:lnTo>
                  <a:pt x="144" y="48"/>
                </a:lnTo>
                <a:lnTo>
                  <a:pt x="142" y="52"/>
                </a:lnTo>
                <a:lnTo>
                  <a:pt x="140" y="58"/>
                </a:lnTo>
                <a:lnTo>
                  <a:pt x="146" y="68"/>
                </a:lnTo>
                <a:lnTo>
                  <a:pt x="146" y="80"/>
                </a:lnTo>
                <a:lnTo>
                  <a:pt x="134" y="88"/>
                </a:lnTo>
                <a:lnTo>
                  <a:pt x="130" y="94"/>
                </a:lnTo>
                <a:lnTo>
                  <a:pt x="134" y="102"/>
                </a:lnTo>
                <a:lnTo>
                  <a:pt x="134" y="114"/>
                </a:lnTo>
                <a:lnTo>
                  <a:pt x="126" y="112"/>
                </a:lnTo>
                <a:lnTo>
                  <a:pt x="118" y="112"/>
                </a:lnTo>
                <a:lnTo>
                  <a:pt x="112" y="116"/>
                </a:lnTo>
                <a:lnTo>
                  <a:pt x="114" y="124"/>
                </a:lnTo>
                <a:lnTo>
                  <a:pt x="120" y="130"/>
                </a:lnTo>
                <a:lnTo>
                  <a:pt x="124" y="130"/>
                </a:lnTo>
                <a:lnTo>
                  <a:pt x="128" y="136"/>
                </a:lnTo>
                <a:lnTo>
                  <a:pt x="128" y="144"/>
                </a:lnTo>
                <a:lnTo>
                  <a:pt x="108" y="166"/>
                </a:lnTo>
                <a:lnTo>
                  <a:pt x="108" y="176"/>
                </a:lnTo>
                <a:lnTo>
                  <a:pt x="112" y="182"/>
                </a:lnTo>
                <a:lnTo>
                  <a:pt x="112" y="194"/>
                </a:lnTo>
                <a:lnTo>
                  <a:pt x="106" y="196"/>
                </a:lnTo>
                <a:lnTo>
                  <a:pt x="104" y="216"/>
                </a:lnTo>
                <a:lnTo>
                  <a:pt x="84" y="230"/>
                </a:lnTo>
                <a:lnTo>
                  <a:pt x="72" y="230"/>
                </a:lnTo>
                <a:lnTo>
                  <a:pt x="64" y="238"/>
                </a:lnTo>
                <a:lnTo>
                  <a:pt x="62" y="248"/>
                </a:lnTo>
                <a:lnTo>
                  <a:pt x="84" y="256"/>
                </a:lnTo>
                <a:lnTo>
                  <a:pt x="74" y="262"/>
                </a:lnTo>
                <a:lnTo>
                  <a:pt x="74" y="274"/>
                </a:lnTo>
                <a:lnTo>
                  <a:pt x="66" y="288"/>
                </a:lnTo>
                <a:lnTo>
                  <a:pt x="48" y="288"/>
                </a:lnTo>
                <a:lnTo>
                  <a:pt x="48" y="296"/>
                </a:lnTo>
                <a:lnTo>
                  <a:pt x="50" y="300"/>
                </a:lnTo>
                <a:lnTo>
                  <a:pt x="50" y="310"/>
                </a:lnTo>
                <a:lnTo>
                  <a:pt x="36" y="316"/>
                </a:lnTo>
                <a:lnTo>
                  <a:pt x="34" y="324"/>
                </a:lnTo>
                <a:lnTo>
                  <a:pt x="32" y="342"/>
                </a:lnTo>
                <a:lnTo>
                  <a:pt x="38" y="352"/>
                </a:lnTo>
                <a:lnTo>
                  <a:pt x="38" y="362"/>
                </a:lnTo>
                <a:lnTo>
                  <a:pt x="42" y="376"/>
                </a:lnTo>
                <a:lnTo>
                  <a:pt x="20" y="394"/>
                </a:lnTo>
                <a:lnTo>
                  <a:pt x="0" y="394"/>
                </a:lnTo>
                <a:lnTo>
                  <a:pt x="0" y="408"/>
                </a:lnTo>
                <a:lnTo>
                  <a:pt x="1158" y="408"/>
                </a:lnTo>
                <a:lnTo>
                  <a:pt x="1166" y="386"/>
                </a:lnTo>
                <a:lnTo>
                  <a:pt x="1164" y="360"/>
                </a:lnTo>
                <a:lnTo>
                  <a:pt x="1176" y="350"/>
                </a:lnTo>
                <a:lnTo>
                  <a:pt x="1200" y="352"/>
                </a:lnTo>
                <a:lnTo>
                  <a:pt x="1204" y="348"/>
                </a:lnTo>
                <a:lnTo>
                  <a:pt x="1216" y="326"/>
                </a:lnTo>
                <a:lnTo>
                  <a:pt x="1226" y="308"/>
                </a:lnTo>
                <a:lnTo>
                  <a:pt x="1230" y="306"/>
                </a:lnTo>
                <a:lnTo>
                  <a:pt x="1252" y="290"/>
                </a:lnTo>
                <a:lnTo>
                  <a:pt x="1276" y="282"/>
                </a:lnTo>
                <a:lnTo>
                  <a:pt x="1280" y="284"/>
                </a:lnTo>
                <a:lnTo>
                  <a:pt x="1288" y="280"/>
                </a:lnTo>
                <a:lnTo>
                  <a:pt x="1296" y="280"/>
                </a:lnTo>
                <a:lnTo>
                  <a:pt x="1306" y="284"/>
                </a:lnTo>
                <a:lnTo>
                  <a:pt x="1318" y="270"/>
                </a:lnTo>
                <a:lnTo>
                  <a:pt x="1330" y="270"/>
                </a:lnTo>
                <a:lnTo>
                  <a:pt x="1332" y="262"/>
                </a:lnTo>
                <a:lnTo>
                  <a:pt x="1336" y="256"/>
                </a:lnTo>
                <a:lnTo>
                  <a:pt x="1350" y="256"/>
                </a:lnTo>
                <a:lnTo>
                  <a:pt x="1352" y="240"/>
                </a:lnTo>
                <a:lnTo>
                  <a:pt x="1364" y="238"/>
                </a:lnTo>
                <a:lnTo>
                  <a:pt x="1372" y="226"/>
                </a:lnTo>
                <a:lnTo>
                  <a:pt x="1382" y="226"/>
                </a:lnTo>
                <a:lnTo>
                  <a:pt x="1392" y="218"/>
                </a:lnTo>
                <a:lnTo>
                  <a:pt x="1402" y="218"/>
                </a:lnTo>
                <a:lnTo>
                  <a:pt x="1414" y="204"/>
                </a:lnTo>
                <a:lnTo>
                  <a:pt x="1416" y="184"/>
                </a:lnTo>
                <a:lnTo>
                  <a:pt x="1424" y="182"/>
                </a:lnTo>
                <a:lnTo>
                  <a:pt x="1428" y="186"/>
                </a:lnTo>
                <a:lnTo>
                  <a:pt x="1432" y="186"/>
                </a:lnTo>
                <a:lnTo>
                  <a:pt x="1434" y="184"/>
                </a:lnTo>
                <a:lnTo>
                  <a:pt x="1438" y="172"/>
                </a:lnTo>
                <a:lnTo>
                  <a:pt x="1458" y="154"/>
                </a:lnTo>
                <a:lnTo>
                  <a:pt x="1466" y="154"/>
                </a:lnTo>
                <a:lnTo>
                  <a:pt x="1466" y="166"/>
                </a:lnTo>
                <a:lnTo>
                  <a:pt x="1470" y="174"/>
                </a:lnTo>
                <a:lnTo>
                  <a:pt x="1482" y="174"/>
                </a:lnTo>
                <a:lnTo>
                  <a:pt x="1500" y="166"/>
                </a:lnTo>
                <a:lnTo>
                  <a:pt x="1506" y="156"/>
                </a:lnTo>
                <a:lnTo>
                  <a:pt x="1506" y="144"/>
                </a:lnTo>
                <a:lnTo>
                  <a:pt x="1536" y="124"/>
                </a:lnTo>
                <a:lnTo>
                  <a:pt x="1546" y="124"/>
                </a:lnTo>
                <a:lnTo>
                  <a:pt x="1552" y="130"/>
                </a:lnTo>
                <a:lnTo>
                  <a:pt x="1566" y="130"/>
                </a:lnTo>
                <a:lnTo>
                  <a:pt x="1574" y="122"/>
                </a:lnTo>
                <a:lnTo>
                  <a:pt x="1578" y="114"/>
                </a:lnTo>
                <a:lnTo>
                  <a:pt x="1586" y="98"/>
                </a:lnTo>
                <a:lnTo>
                  <a:pt x="1592" y="96"/>
                </a:lnTo>
                <a:lnTo>
                  <a:pt x="1596" y="84"/>
                </a:lnTo>
                <a:lnTo>
                  <a:pt x="1610" y="76"/>
                </a:lnTo>
                <a:lnTo>
                  <a:pt x="1620" y="74"/>
                </a:lnTo>
                <a:lnTo>
                  <a:pt x="1624" y="72"/>
                </a:lnTo>
                <a:lnTo>
                  <a:pt x="1624" y="66"/>
                </a:lnTo>
                <a:lnTo>
                  <a:pt x="1620" y="58"/>
                </a:lnTo>
                <a:lnTo>
                  <a:pt x="1630" y="40"/>
                </a:lnTo>
                <a:lnTo>
                  <a:pt x="1630" y="32"/>
                </a:lnTo>
                <a:lnTo>
                  <a:pt x="1626" y="26"/>
                </a:lnTo>
                <a:lnTo>
                  <a:pt x="1626" y="18"/>
                </a:lnTo>
                <a:lnTo>
                  <a:pt x="1632" y="16"/>
                </a:lnTo>
                <a:lnTo>
                  <a:pt x="1638" y="6"/>
                </a:lnTo>
                <a:lnTo>
                  <a:pt x="1608" y="4"/>
                </a:lnTo>
                <a:lnTo>
                  <a:pt x="1604" y="8"/>
                </a:lnTo>
                <a:lnTo>
                  <a:pt x="1588" y="6"/>
                </a:lnTo>
                <a:lnTo>
                  <a:pt x="1588" y="16"/>
                </a:lnTo>
                <a:lnTo>
                  <a:pt x="474" y="14"/>
                </a:lnTo>
                <a:lnTo>
                  <a:pt x="462" y="2"/>
                </a:lnTo>
                <a:lnTo>
                  <a:pt x="426" y="0"/>
                </a:lnTo>
                <a:lnTo>
                  <a:pt x="43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66" name="Picture 42" descr="C:\Users\ca18555\Dropbox\TDOE\NAEP\TN_NAEP_White_Transparent.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3544"/>
          <a:stretch/>
        </p:blipFill>
        <p:spPr bwMode="auto">
          <a:xfrm>
            <a:off x="1688332" y="2919467"/>
            <a:ext cx="547663" cy="541300"/>
          </a:xfrm>
          <a:prstGeom prst="rect">
            <a:avLst/>
          </a:prstGeom>
          <a:noFill/>
          <a:extLst>
            <a:ext uri="{909E8E84-426E-40dd-AFC4-6F175D3DCCD1}">
              <a14:hiddenFill xmlns:a14="http://schemas.microsoft.com/office/drawing/2010/main">
                <a:solidFill>
                  <a:srgbClr val="FFFFFF"/>
                </a:solidFill>
              </a14:hiddenFill>
            </a:ext>
          </a:extLst>
        </p:spPr>
      </p:pic>
      <p:grpSp>
        <p:nvGrpSpPr>
          <p:cNvPr id="1031" name="Group 1030"/>
          <p:cNvGrpSpPr/>
          <p:nvPr/>
        </p:nvGrpSpPr>
        <p:grpSpPr>
          <a:xfrm>
            <a:off x="1142207" y="4492923"/>
            <a:ext cx="2257425" cy="1231900"/>
            <a:chOff x="1463675" y="4518025"/>
            <a:chExt cx="2257425" cy="1231900"/>
          </a:xfrm>
        </p:grpSpPr>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3675" y="4518025"/>
              <a:ext cx="22574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2"/>
            <p:cNvSpPr>
              <a:spLocks noChangeArrowheads="1"/>
            </p:cNvSpPr>
            <p:nvPr/>
          </p:nvSpPr>
          <p:spPr bwMode="auto">
            <a:xfrm>
              <a:off x="3200400" y="4568825"/>
              <a:ext cx="333375" cy="1181100"/>
            </a:xfrm>
            <a:prstGeom prst="rect">
              <a:avLst/>
            </a:prstGeom>
            <a:solidFill>
              <a:srgbClr val="7C98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auto">
            <a:xfrm>
              <a:off x="2835275" y="4606925"/>
              <a:ext cx="330200" cy="1143000"/>
            </a:xfrm>
            <a:prstGeom prst="rect">
              <a:avLst/>
            </a:prstGeom>
            <a:solidFill>
              <a:srgbClr val="8CA46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auto">
            <a:xfrm>
              <a:off x="2466975" y="4702175"/>
              <a:ext cx="330200" cy="1047750"/>
            </a:xfrm>
            <a:prstGeom prst="rect">
              <a:avLst/>
            </a:prstGeom>
            <a:solidFill>
              <a:srgbClr val="9DB1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auto">
            <a:xfrm>
              <a:off x="2098675" y="4860925"/>
              <a:ext cx="330200" cy="889000"/>
            </a:xfrm>
            <a:prstGeom prst="rect">
              <a:avLst/>
            </a:prstGeom>
            <a:solidFill>
              <a:srgbClr val="A9BA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auto">
            <a:xfrm>
              <a:off x="1730375" y="4968875"/>
              <a:ext cx="330200" cy="781050"/>
            </a:xfrm>
            <a:prstGeom prst="rect">
              <a:avLst/>
            </a:prstGeom>
            <a:solidFill>
              <a:srgbClr val="BCC8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cxnSp>
          <p:nvCxnSpPr>
            <p:cNvPr id="1030" name="Straight Connector 1029"/>
            <p:cNvCxnSpPr/>
            <p:nvPr/>
          </p:nvCxnSpPr>
          <p:spPr>
            <a:xfrm>
              <a:off x="1463675" y="5746750"/>
              <a:ext cx="225742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072" name="Group 1071"/>
          <p:cNvGrpSpPr/>
          <p:nvPr/>
        </p:nvGrpSpPr>
        <p:grpSpPr>
          <a:xfrm>
            <a:off x="5929472" y="2575054"/>
            <a:ext cx="1662000" cy="1131450"/>
            <a:chOff x="5810249" y="2246312"/>
            <a:chExt cx="1800225" cy="1225550"/>
          </a:xfrm>
        </p:grpSpPr>
        <p:sp>
          <p:nvSpPr>
            <p:cNvPr id="1048" name="Freeform 59"/>
            <p:cNvSpPr>
              <a:spLocks/>
            </p:cNvSpPr>
            <p:nvPr/>
          </p:nvSpPr>
          <p:spPr bwMode="auto">
            <a:xfrm>
              <a:off x="5810249" y="2246312"/>
              <a:ext cx="1800225" cy="561975"/>
            </a:xfrm>
            <a:custGeom>
              <a:avLst/>
              <a:gdLst>
                <a:gd name="T0" fmla="*/ 568 w 1134"/>
                <a:gd name="T1" fmla="*/ 230 h 354"/>
                <a:gd name="T2" fmla="*/ 568 w 1134"/>
                <a:gd name="T3" fmla="*/ 230 h 354"/>
                <a:gd name="T4" fmla="*/ 608 w 1134"/>
                <a:gd name="T5" fmla="*/ 232 h 354"/>
                <a:gd name="T6" fmla="*/ 650 w 1134"/>
                <a:gd name="T7" fmla="*/ 238 h 354"/>
                <a:gd name="T8" fmla="*/ 688 w 1134"/>
                <a:gd name="T9" fmla="*/ 250 h 354"/>
                <a:gd name="T10" fmla="*/ 724 w 1134"/>
                <a:gd name="T11" fmla="*/ 264 h 354"/>
                <a:gd name="T12" fmla="*/ 760 w 1134"/>
                <a:gd name="T13" fmla="*/ 282 h 354"/>
                <a:gd name="T14" fmla="*/ 792 w 1134"/>
                <a:gd name="T15" fmla="*/ 302 h 354"/>
                <a:gd name="T16" fmla="*/ 822 w 1134"/>
                <a:gd name="T17" fmla="*/ 326 h 354"/>
                <a:gd name="T18" fmla="*/ 850 w 1134"/>
                <a:gd name="T19" fmla="*/ 354 h 354"/>
                <a:gd name="T20" fmla="*/ 1134 w 1134"/>
                <a:gd name="T21" fmla="*/ 236 h 354"/>
                <a:gd name="T22" fmla="*/ 890 w 1134"/>
                <a:gd name="T23" fmla="*/ 134 h 354"/>
                <a:gd name="T24" fmla="*/ 890 w 1134"/>
                <a:gd name="T25" fmla="*/ 278 h 354"/>
                <a:gd name="T26" fmla="*/ 890 w 1134"/>
                <a:gd name="T27" fmla="*/ 278 h 354"/>
                <a:gd name="T28" fmla="*/ 888 w 1134"/>
                <a:gd name="T29" fmla="*/ 286 h 354"/>
                <a:gd name="T30" fmla="*/ 884 w 1134"/>
                <a:gd name="T31" fmla="*/ 294 h 354"/>
                <a:gd name="T32" fmla="*/ 876 w 1134"/>
                <a:gd name="T33" fmla="*/ 298 h 354"/>
                <a:gd name="T34" fmla="*/ 868 w 1134"/>
                <a:gd name="T35" fmla="*/ 300 h 354"/>
                <a:gd name="T36" fmla="*/ 868 w 1134"/>
                <a:gd name="T37" fmla="*/ 300 h 354"/>
                <a:gd name="T38" fmla="*/ 858 w 1134"/>
                <a:gd name="T39" fmla="*/ 298 h 354"/>
                <a:gd name="T40" fmla="*/ 850 w 1134"/>
                <a:gd name="T41" fmla="*/ 294 h 354"/>
                <a:gd name="T42" fmla="*/ 846 w 1134"/>
                <a:gd name="T43" fmla="*/ 286 h 354"/>
                <a:gd name="T44" fmla="*/ 844 w 1134"/>
                <a:gd name="T45" fmla="*/ 278 h 354"/>
                <a:gd name="T46" fmla="*/ 844 w 1134"/>
                <a:gd name="T47" fmla="*/ 114 h 354"/>
                <a:gd name="T48" fmla="*/ 568 w 1134"/>
                <a:gd name="T49" fmla="*/ 0 h 354"/>
                <a:gd name="T50" fmla="*/ 0 w 1134"/>
                <a:gd name="T51" fmla="*/ 236 h 354"/>
                <a:gd name="T52" fmla="*/ 284 w 1134"/>
                <a:gd name="T53" fmla="*/ 354 h 354"/>
                <a:gd name="T54" fmla="*/ 284 w 1134"/>
                <a:gd name="T55" fmla="*/ 354 h 354"/>
                <a:gd name="T56" fmla="*/ 312 w 1134"/>
                <a:gd name="T57" fmla="*/ 326 h 354"/>
                <a:gd name="T58" fmla="*/ 342 w 1134"/>
                <a:gd name="T59" fmla="*/ 302 h 354"/>
                <a:gd name="T60" fmla="*/ 374 w 1134"/>
                <a:gd name="T61" fmla="*/ 282 h 354"/>
                <a:gd name="T62" fmla="*/ 410 w 1134"/>
                <a:gd name="T63" fmla="*/ 264 h 354"/>
                <a:gd name="T64" fmla="*/ 446 w 1134"/>
                <a:gd name="T65" fmla="*/ 250 h 354"/>
                <a:gd name="T66" fmla="*/ 486 w 1134"/>
                <a:gd name="T67" fmla="*/ 238 h 354"/>
                <a:gd name="T68" fmla="*/ 526 w 1134"/>
                <a:gd name="T69" fmla="*/ 232 h 354"/>
                <a:gd name="T70" fmla="*/ 568 w 1134"/>
                <a:gd name="T71" fmla="*/ 230 h 354"/>
                <a:gd name="T72" fmla="*/ 568 w 1134"/>
                <a:gd name="T73" fmla="*/ 23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34" h="354">
                  <a:moveTo>
                    <a:pt x="568" y="230"/>
                  </a:moveTo>
                  <a:lnTo>
                    <a:pt x="568" y="230"/>
                  </a:lnTo>
                  <a:lnTo>
                    <a:pt x="608" y="232"/>
                  </a:lnTo>
                  <a:lnTo>
                    <a:pt x="650" y="238"/>
                  </a:lnTo>
                  <a:lnTo>
                    <a:pt x="688" y="250"/>
                  </a:lnTo>
                  <a:lnTo>
                    <a:pt x="724" y="264"/>
                  </a:lnTo>
                  <a:lnTo>
                    <a:pt x="760" y="282"/>
                  </a:lnTo>
                  <a:lnTo>
                    <a:pt x="792" y="302"/>
                  </a:lnTo>
                  <a:lnTo>
                    <a:pt x="822" y="326"/>
                  </a:lnTo>
                  <a:lnTo>
                    <a:pt x="850" y="354"/>
                  </a:lnTo>
                  <a:lnTo>
                    <a:pt x="1134" y="236"/>
                  </a:lnTo>
                  <a:lnTo>
                    <a:pt x="890" y="134"/>
                  </a:lnTo>
                  <a:lnTo>
                    <a:pt x="890" y="278"/>
                  </a:lnTo>
                  <a:lnTo>
                    <a:pt x="890" y="278"/>
                  </a:lnTo>
                  <a:lnTo>
                    <a:pt x="888" y="286"/>
                  </a:lnTo>
                  <a:lnTo>
                    <a:pt x="884" y="294"/>
                  </a:lnTo>
                  <a:lnTo>
                    <a:pt x="876" y="298"/>
                  </a:lnTo>
                  <a:lnTo>
                    <a:pt x="868" y="300"/>
                  </a:lnTo>
                  <a:lnTo>
                    <a:pt x="868" y="300"/>
                  </a:lnTo>
                  <a:lnTo>
                    <a:pt x="858" y="298"/>
                  </a:lnTo>
                  <a:lnTo>
                    <a:pt x="850" y="294"/>
                  </a:lnTo>
                  <a:lnTo>
                    <a:pt x="846" y="286"/>
                  </a:lnTo>
                  <a:lnTo>
                    <a:pt x="844" y="278"/>
                  </a:lnTo>
                  <a:lnTo>
                    <a:pt x="844" y="114"/>
                  </a:lnTo>
                  <a:lnTo>
                    <a:pt x="568" y="0"/>
                  </a:lnTo>
                  <a:lnTo>
                    <a:pt x="0" y="236"/>
                  </a:lnTo>
                  <a:lnTo>
                    <a:pt x="284" y="354"/>
                  </a:lnTo>
                  <a:lnTo>
                    <a:pt x="284" y="354"/>
                  </a:lnTo>
                  <a:lnTo>
                    <a:pt x="312" y="326"/>
                  </a:lnTo>
                  <a:lnTo>
                    <a:pt x="342" y="302"/>
                  </a:lnTo>
                  <a:lnTo>
                    <a:pt x="374" y="282"/>
                  </a:lnTo>
                  <a:lnTo>
                    <a:pt x="410" y="264"/>
                  </a:lnTo>
                  <a:lnTo>
                    <a:pt x="446" y="250"/>
                  </a:lnTo>
                  <a:lnTo>
                    <a:pt x="486" y="238"/>
                  </a:lnTo>
                  <a:lnTo>
                    <a:pt x="526" y="232"/>
                  </a:lnTo>
                  <a:lnTo>
                    <a:pt x="568" y="230"/>
                  </a:lnTo>
                  <a:lnTo>
                    <a:pt x="568" y="23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Freeform 60"/>
            <p:cNvSpPr>
              <a:spLocks/>
            </p:cNvSpPr>
            <p:nvPr/>
          </p:nvSpPr>
          <p:spPr bwMode="auto">
            <a:xfrm>
              <a:off x="6169024" y="2665412"/>
              <a:ext cx="1082675" cy="517525"/>
            </a:xfrm>
            <a:custGeom>
              <a:avLst/>
              <a:gdLst>
                <a:gd name="T0" fmla="*/ 592 w 682"/>
                <a:gd name="T1" fmla="*/ 104 h 326"/>
                <a:gd name="T2" fmla="*/ 592 w 682"/>
                <a:gd name="T3" fmla="*/ 104 h 326"/>
                <a:gd name="T4" fmla="*/ 566 w 682"/>
                <a:gd name="T5" fmla="*/ 80 h 326"/>
                <a:gd name="T6" fmla="*/ 540 w 682"/>
                <a:gd name="T7" fmla="*/ 60 h 326"/>
                <a:gd name="T8" fmla="*/ 510 w 682"/>
                <a:gd name="T9" fmla="*/ 42 h 326"/>
                <a:gd name="T10" fmla="*/ 480 w 682"/>
                <a:gd name="T11" fmla="*/ 28 h 326"/>
                <a:gd name="T12" fmla="*/ 448 w 682"/>
                <a:gd name="T13" fmla="*/ 16 h 326"/>
                <a:gd name="T14" fmla="*/ 414 w 682"/>
                <a:gd name="T15" fmla="*/ 6 h 326"/>
                <a:gd name="T16" fmla="*/ 378 w 682"/>
                <a:gd name="T17" fmla="*/ 0 h 326"/>
                <a:gd name="T18" fmla="*/ 342 w 682"/>
                <a:gd name="T19" fmla="*/ 0 h 326"/>
                <a:gd name="T20" fmla="*/ 342 w 682"/>
                <a:gd name="T21" fmla="*/ 0 h 326"/>
                <a:gd name="T22" fmla="*/ 304 w 682"/>
                <a:gd name="T23" fmla="*/ 0 h 326"/>
                <a:gd name="T24" fmla="*/ 270 w 682"/>
                <a:gd name="T25" fmla="*/ 6 h 326"/>
                <a:gd name="T26" fmla="*/ 236 w 682"/>
                <a:gd name="T27" fmla="*/ 16 h 326"/>
                <a:gd name="T28" fmla="*/ 202 w 682"/>
                <a:gd name="T29" fmla="*/ 28 h 326"/>
                <a:gd name="T30" fmla="*/ 172 w 682"/>
                <a:gd name="T31" fmla="*/ 42 h 326"/>
                <a:gd name="T32" fmla="*/ 144 w 682"/>
                <a:gd name="T33" fmla="*/ 60 h 326"/>
                <a:gd name="T34" fmla="*/ 116 w 682"/>
                <a:gd name="T35" fmla="*/ 80 h 326"/>
                <a:gd name="T36" fmla="*/ 92 w 682"/>
                <a:gd name="T37" fmla="*/ 104 h 326"/>
                <a:gd name="T38" fmla="*/ 92 w 682"/>
                <a:gd name="T39" fmla="*/ 104 h 326"/>
                <a:gd name="T40" fmla="*/ 72 w 682"/>
                <a:gd name="T41" fmla="*/ 126 h 326"/>
                <a:gd name="T42" fmla="*/ 54 w 682"/>
                <a:gd name="T43" fmla="*/ 150 h 326"/>
                <a:gd name="T44" fmla="*/ 38 w 682"/>
                <a:gd name="T45" fmla="*/ 176 h 326"/>
                <a:gd name="T46" fmla="*/ 24 w 682"/>
                <a:gd name="T47" fmla="*/ 204 h 326"/>
                <a:gd name="T48" fmla="*/ 14 w 682"/>
                <a:gd name="T49" fmla="*/ 234 h 326"/>
                <a:gd name="T50" fmla="*/ 6 w 682"/>
                <a:gd name="T51" fmla="*/ 264 h 326"/>
                <a:gd name="T52" fmla="*/ 2 w 682"/>
                <a:gd name="T53" fmla="*/ 294 h 326"/>
                <a:gd name="T54" fmla="*/ 0 w 682"/>
                <a:gd name="T55" fmla="*/ 326 h 326"/>
                <a:gd name="T56" fmla="*/ 270 w 682"/>
                <a:gd name="T57" fmla="*/ 326 h 326"/>
                <a:gd name="T58" fmla="*/ 270 w 682"/>
                <a:gd name="T59" fmla="*/ 226 h 326"/>
                <a:gd name="T60" fmla="*/ 198 w 682"/>
                <a:gd name="T61" fmla="*/ 226 h 326"/>
                <a:gd name="T62" fmla="*/ 342 w 682"/>
                <a:gd name="T63" fmla="*/ 46 h 326"/>
                <a:gd name="T64" fmla="*/ 484 w 682"/>
                <a:gd name="T65" fmla="*/ 226 h 326"/>
                <a:gd name="T66" fmla="*/ 412 w 682"/>
                <a:gd name="T67" fmla="*/ 226 h 326"/>
                <a:gd name="T68" fmla="*/ 412 w 682"/>
                <a:gd name="T69" fmla="*/ 326 h 326"/>
                <a:gd name="T70" fmla="*/ 682 w 682"/>
                <a:gd name="T71" fmla="*/ 326 h 326"/>
                <a:gd name="T72" fmla="*/ 682 w 682"/>
                <a:gd name="T73" fmla="*/ 326 h 326"/>
                <a:gd name="T74" fmla="*/ 682 w 682"/>
                <a:gd name="T75" fmla="*/ 294 h 326"/>
                <a:gd name="T76" fmla="*/ 676 w 682"/>
                <a:gd name="T77" fmla="*/ 264 h 326"/>
                <a:gd name="T78" fmla="*/ 668 w 682"/>
                <a:gd name="T79" fmla="*/ 234 h 326"/>
                <a:gd name="T80" fmla="*/ 658 w 682"/>
                <a:gd name="T81" fmla="*/ 204 h 326"/>
                <a:gd name="T82" fmla="*/ 646 w 682"/>
                <a:gd name="T83" fmla="*/ 176 h 326"/>
                <a:gd name="T84" fmla="*/ 630 w 682"/>
                <a:gd name="T85" fmla="*/ 150 h 326"/>
                <a:gd name="T86" fmla="*/ 612 w 682"/>
                <a:gd name="T87" fmla="*/ 126 h 326"/>
                <a:gd name="T88" fmla="*/ 592 w 682"/>
                <a:gd name="T89" fmla="*/ 104 h 326"/>
                <a:gd name="T90" fmla="*/ 592 w 682"/>
                <a:gd name="T91" fmla="*/ 104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82" h="326">
                  <a:moveTo>
                    <a:pt x="592" y="104"/>
                  </a:moveTo>
                  <a:lnTo>
                    <a:pt x="592" y="104"/>
                  </a:lnTo>
                  <a:lnTo>
                    <a:pt x="566" y="80"/>
                  </a:lnTo>
                  <a:lnTo>
                    <a:pt x="540" y="60"/>
                  </a:lnTo>
                  <a:lnTo>
                    <a:pt x="510" y="42"/>
                  </a:lnTo>
                  <a:lnTo>
                    <a:pt x="480" y="28"/>
                  </a:lnTo>
                  <a:lnTo>
                    <a:pt x="448" y="16"/>
                  </a:lnTo>
                  <a:lnTo>
                    <a:pt x="414" y="6"/>
                  </a:lnTo>
                  <a:lnTo>
                    <a:pt x="378" y="0"/>
                  </a:lnTo>
                  <a:lnTo>
                    <a:pt x="342" y="0"/>
                  </a:lnTo>
                  <a:lnTo>
                    <a:pt x="342" y="0"/>
                  </a:lnTo>
                  <a:lnTo>
                    <a:pt x="304" y="0"/>
                  </a:lnTo>
                  <a:lnTo>
                    <a:pt x="270" y="6"/>
                  </a:lnTo>
                  <a:lnTo>
                    <a:pt x="236" y="16"/>
                  </a:lnTo>
                  <a:lnTo>
                    <a:pt x="202" y="28"/>
                  </a:lnTo>
                  <a:lnTo>
                    <a:pt x="172" y="42"/>
                  </a:lnTo>
                  <a:lnTo>
                    <a:pt x="144" y="60"/>
                  </a:lnTo>
                  <a:lnTo>
                    <a:pt x="116" y="80"/>
                  </a:lnTo>
                  <a:lnTo>
                    <a:pt x="92" y="104"/>
                  </a:lnTo>
                  <a:lnTo>
                    <a:pt x="92" y="104"/>
                  </a:lnTo>
                  <a:lnTo>
                    <a:pt x="72" y="126"/>
                  </a:lnTo>
                  <a:lnTo>
                    <a:pt x="54" y="150"/>
                  </a:lnTo>
                  <a:lnTo>
                    <a:pt x="38" y="176"/>
                  </a:lnTo>
                  <a:lnTo>
                    <a:pt x="24" y="204"/>
                  </a:lnTo>
                  <a:lnTo>
                    <a:pt x="14" y="234"/>
                  </a:lnTo>
                  <a:lnTo>
                    <a:pt x="6" y="264"/>
                  </a:lnTo>
                  <a:lnTo>
                    <a:pt x="2" y="294"/>
                  </a:lnTo>
                  <a:lnTo>
                    <a:pt x="0" y="326"/>
                  </a:lnTo>
                  <a:lnTo>
                    <a:pt x="270" y="326"/>
                  </a:lnTo>
                  <a:lnTo>
                    <a:pt x="270" y="226"/>
                  </a:lnTo>
                  <a:lnTo>
                    <a:pt x="198" y="226"/>
                  </a:lnTo>
                  <a:lnTo>
                    <a:pt x="342" y="46"/>
                  </a:lnTo>
                  <a:lnTo>
                    <a:pt x="484" y="226"/>
                  </a:lnTo>
                  <a:lnTo>
                    <a:pt x="412" y="226"/>
                  </a:lnTo>
                  <a:lnTo>
                    <a:pt x="412" y="326"/>
                  </a:lnTo>
                  <a:lnTo>
                    <a:pt x="682" y="326"/>
                  </a:lnTo>
                  <a:lnTo>
                    <a:pt x="682" y="326"/>
                  </a:lnTo>
                  <a:lnTo>
                    <a:pt x="682" y="294"/>
                  </a:lnTo>
                  <a:lnTo>
                    <a:pt x="676" y="264"/>
                  </a:lnTo>
                  <a:lnTo>
                    <a:pt x="668" y="234"/>
                  </a:lnTo>
                  <a:lnTo>
                    <a:pt x="658" y="204"/>
                  </a:lnTo>
                  <a:lnTo>
                    <a:pt x="646" y="176"/>
                  </a:lnTo>
                  <a:lnTo>
                    <a:pt x="630" y="150"/>
                  </a:lnTo>
                  <a:lnTo>
                    <a:pt x="612" y="126"/>
                  </a:lnTo>
                  <a:lnTo>
                    <a:pt x="592" y="104"/>
                  </a:lnTo>
                  <a:lnTo>
                    <a:pt x="592" y="104"/>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 name="Freeform 61"/>
            <p:cNvSpPr>
              <a:spLocks/>
            </p:cNvSpPr>
            <p:nvPr/>
          </p:nvSpPr>
          <p:spPr bwMode="auto">
            <a:xfrm>
              <a:off x="6546849" y="2789237"/>
              <a:ext cx="327025" cy="682625"/>
            </a:xfrm>
            <a:custGeom>
              <a:avLst/>
              <a:gdLst>
                <a:gd name="T0" fmla="*/ 104 w 206"/>
                <a:gd name="T1" fmla="*/ 0 h 430"/>
                <a:gd name="T2" fmla="*/ 0 w 206"/>
                <a:gd name="T3" fmla="*/ 128 h 430"/>
                <a:gd name="T4" fmla="*/ 52 w 206"/>
                <a:gd name="T5" fmla="*/ 128 h 430"/>
                <a:gd name="T6" fmla="*/ 52 w 206"/>
                <a:gd name="T7" fmla="*/ 430 h 430"/>
                <a:gd name="T8" fmla="*/ 156 w 206"/>
                <a:gd name="T9" fmla="*/ 430 h 430"/>
                <a:gd name="T10" fmla="*/ 156 w 206"/>
                <a:gd name="T11" fmla="*/ 128 h 430"/>
                <a:gd name="T12" fmla="*/ 206 w 206"/>
                <a:gd name="T13" fmla="*/ 128 h 430"/>
                <a:gd name="T14" fmla="*/ 104 w 206"/>
                <a:gd name="T15" fmla="*/ 0 h 4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6" h="430">
                  <a:moveTo>
                    <a:pt x="104" y="0"/>
                  </a:moveTo>
                  <a:lnTo>
                    <a:pt x="0" y="128"/>
                  </a:lnTo>
                  <a:lnTo>
                    <a:pt x="52" y="128"/>
                  </a:lnTo>
                  <a:lnTo>
                    <a:pt x="52" y="430"/>
                  </a:lnTo>
                  <a:lnTo>
                    <a:pt x="156" y="430"/>
                  </a:lnTo>
                  <a:lnTo>
                    <a:pt x="156" y="128"/>
                  </a:lnTo>
                  <a:lnTo>
                    <a:pt x="206" y="128"/>
                  </a:lnTo>
                  <a:lnTo>
                    <a:pt x="104" y="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7" name="TextBox 86"/>
          <p:cNvSpPr txBox="1"/>
          <p:nvPr/>
        </p:nvSpPr>
        <p:spPr>
          <a:xfrm>
            <a:off x="533400" y="1827511"/>
            <a:ext cx="3475038" cy="338554"/>
          </a:xfrm>
          <a:prstGeom prst="rect">
            <a:avLst/>
          </a:prstGeom>
          <a:noFill/>
        </p:spPr>
        <p:txBody>
          <a:bodyPr wrap="square" rtlCol="0">
            <a:spAutoFit/>
          </a:bodyPr>
          <a:lstStyle/>
          <a:p>
            <a:pPr algn="ctr"/>
            <a:r>
              <a:rPr lang="en-US" sz="1600" b="1" spc="-30" dirty="0" smtClean="0">
                <a:solidFill>
                  <a:schemeClr val="accent3"/>
                </a:solidFill>
                <a:latin typeface="Georgia" panose="02040502050405020303" pitchFamily="18" charset="0"/>
              </a:rPr>
              <a:t>Elementary and Middle Schools</a:t>
            </a:r>
            <a:endParaRPr lang="en-US" sz="1600" b="1" spc="-30" dirty="0">
              <a:solidFill>
                <a:schemeClr val="accent3"/>
              </a:solidFill>
              <a:latin typeface="Georgia" panose="02040502050405020303" pitchFamily="18" charset="0"/>
            </a:endParaRPr>
          </a:p>
        </p:txBody>
      </p:sp>
      <p:sp>
        <p:nvSpPr>
          <p:cNvPr id="88" name="TextBox 87"/>
          <p:cNvSpPr txBox="1"/>
          <p:nvPr/>
        </p:nvSpPr>
        <p:spPr>
          <a:xfrm>
            <a:off x="5022953" y="1827511"/>
            <a:ext cx="3475038" cy="338554"/>
          </a:xfrm>
          <a:prstGeom prst="rect">
            <a:avLst/>
          </a:prstGeom>
          <a:noFill/>
        </p:spPr>
        <p:txBody>
          <a:bodyPr wrap="square" rtlCol="0">
            <a:spAutoFit/>
          </a:bodyPr>
          <a:lstStyle/>
          <a:p>
            <a:pPr algn="ctr"/>
            <a:r>
              <a:rPr lang="en-US" sz="1600" b="1" spc="-30" dirty="0" smtClean="0">
                <a:solidFill>
                  <a:schemeClr val="accent1"/>
                </a:solidFill>
                <a:latin typeface="Georgia" panose="02040502050405020303" pitchFamily="18" charset="0"/>
              </a:rPr>
              <a:t>High Schools</a:t>
            </a:r>
            <a:endParaRPr lang="en-US" sz="1600" b="1" spc="-30" dirty="0">
              <a:solidFill>
                <a:schemeClr val="accent1"/>
              </a:solidFill>
              <a:latin typeface="Georgia" panose="02040502050405020303" pitchFamily="18" charset="0"/>
            </a:endParaRPr>
          </a:p>
        </p:txBody>
      </p:sp>
      <p:sp>
        <p:nvSpPr>
          <p:cNvPr id="89" name="TextBox 88"/>
          <p:cNvSpPr txBox="1"/>
          <p:nvPr/>
        </p:nvSpPr>
        <p:spPr>
          <a:xfrm>
            <a:off x="966788" y="3671248"/>
            <a:ext cx="2608262" cy="461665"/>
          </a:xfrm>
          <a:prstGeom prst="rect">
            <a:avLst/>
          </a:prstGeom>
          <a:noFill/>
        </p:spPr>
        <p:txBody>
          <a:bodyPr wrap="square" rtlCol="0">
            <a:spAutoFit/>
          </a:bodyPr>
          <a:lstStyle/>
          <a:p>
            <a:pPr algn="ct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Fastest improving state in the nation on 4</a:t>
            </a:r>
            <a:r>
              <a:rPr lang="en-US" sz="1200" baseline="30000" dirty="0" smtClean="0">
                <a:solidFill>
                  <a:schemeClr val="tx2"/>
                </a:solidFill>
                <a:latin typeface="Arial" panose="020B0604020202020204" pitchFamily="34" charset="0"/>
                <a:ea typeface="Open Sans" panose="020B0606030504020204" pitchFamily="34" charset="0"/>
                <a:cs typeface="Arial" panose="020B0604020202020204" pitchFamily="34" charset="0"/>
              </a:rPr>
              <a:t>th</a:t>
            </a: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 and 8</a:t>
            </a:r>
            <a:r>
              <a:rPr lang="en-US" sz="1200" baseline="30000" dirty="0" smtClean="0">
                <a:solidFill>
                  <a:schemeClr val="tx2"/>
                </a:solidFill>
                <a:latin typeface="Arial" panose="020B0604020202020204" pitchFamily="34" charset="0"/>
                <a:ea typeface="Open Sans" panose="020B0606030504020204" pitchFamily="34" charset="0"/>
                <a:cs typeface="Arial" panose="020B0604020202020204" pitchFamily="34" charset="0"/>
              </a:rPr>
              <a:t>th</a:t>
            </a: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 grade NAEP</a:t>
            </a:r>
            <a:endParaRPr lang="en-US" sz="1200" dirty="0">
              <a:solidFill>
                <a:schemeClr val="tx2"/>
              </a:solidFill>
              <a:latin typeface="Arial" panose="020B0604020202020204" pitchFamily="34" charset="0"/>
              <a:ea typeface="Open Sans" panose="020B0606030504020204" pitchFamily="34" charset="0"/>
              <a:cs typeface="Arial" panose="020B0604020202020204" pitchFamily="34" charset="0"/>
            </a:endParaRPr>
          </a:p>
        </p:txBody>
      </p:sp>
      <p:sp>
        <p:nvSpPr>
          <p:cNvPr id="90" name="TextBox 89"/>
          <p:cNvSpPr txBox="1"/>
          <p:nvPr/>
        </p:nvSpPr>
        <p:spPr>
          <a:xfrm>
            <a:off x="795734" y="5791200"/>
            <a:ext cx="2950370" cy="461665"/>
          </a:xfrm>
          <a:prstGeom prst="rect">
            <a:avLst/>
          </a:prstGeom>
          <a:noFill/>
        </p:spPr>
        <p:txBody>
          <a:bodyPr wrap="square" rtlCol="0">
            <a:spAutoFit/>
          </a:bodyPr>
          <a:lstStyle/>
          <a:p>
            <a:pPr algn="ct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Consistent gains on TCAP every year since new assessments in 2010</a:t>
            </a:r>
            <a:endParaRPr lang="en-US" sz="1200" dirty="0">
              <a:solidFill>
                <a:schemeClr val="tx2"/>
              </a:solidFill>
              <a:latin typeface="Arial" panose="020B0604020202020204" pitchFamily="34" charset="0"/>
              <a:ea typeface="Open Sans" panose="020B0606030504020204" pitchFamily="34" charset="0"/>
              <a:cs typeface="Arial" panose="020B0604020202020204" pitchFamily="34" charset="0"/>
            </a:endParaRPr>
          </a:p>
        </p:txBody>
      </p:sp>
      <p:sp>
        <p:nvSpPr>
          <p:cNvPr id="91" name="TextBox 90"/>
          <p:cNvSpPr txBox="1"/>
          <p:nvPr/>
        </p:nvSpPr>
        <p:spPr>
          <a:xfrm>
            <a:off x="5456341" y="3671248"/>
            <a:ext cx="2608262" cy="461665"/>
          </a:xfrm>
          <a:prstGeom prst="rect">
            <a:avLst/>
          </a:prstGeom>
          <a:noFill/>
        </p:spPr>
        <p:txBody>
          <a:bodyPr wrap="square" rtlCol="0">
            <a:spAutoFit/>
          </a:bodyPr>
          <a:lstStyle/>
          <a:p>
            <a:pPr algn="ct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Fastest growing graduation </a:t>
            </a:r>
            <a:b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b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rate of any state</a:t>
            </a:r>
            <a:endParaRPr lang="en-US" sz="1200" dirty="0">
              <a:solidFill>
                <a:schemeClr val="tx2"/>
              </a:solidFill>
              <a:latin typeface="Arial" panose="020B0604020202020204" pitchFamily="34" charset="0"/>
              <a:ea typeface="Open Sans" panose="020B0606030504020204" pitchFamily="34" charset="0"/>
              <a:cs typeface="Arial" panose="020B0604020202020204" pitchFamily="34" charset="0"/>
            </a:endParaRPr>
          </a:p>
        </p:txBody>
      </p:sp>
      <p:sp>
        <p:nvSpPr>
          <p:cNvPr id="92" name="TextBox 91"/>
          <p:cNvSpPr txBox="1"/>
          <p:nvPr/>
        </p:nvSpPr>
        <p:spPr>
          <a:xfrm>
            <a:off x="5285287" y="5791200"/>
            <a:ext cx="2950370" cy="461665"/>
          </a:xfrm>
          <a:prstGeom prst="rect">
            <a:avLst/>
          </a:prstGeom>
          <a:noFill/>
        </p:spPr>
        <p:txBody>
          <a:bodyPr wrap="square" rtlCol="0">
            <a:spAutoFit/>
          </a:bodyPr>
          <a:lstStyle/>
          <a:p>
            <a:pPr algn="ct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ACT statewide average </a:t>
            </a:r>
            <a:b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br>
            <a:r>
              <a:rPr lang="en-US" sz="1200" dirty="0" smtClean="0">
                <a:solidFill>
                  <a:schemeClr val="tx2"/>
                </a:solidFill>
                <a:latin typeface="Arial" panose="020B0604020202020204" pitchFamily="34" charset="0"/>
                <a:ea typeface="Open Sans" panose="020B0606030504020204" pitchFamily="34" charset="0"/>
                <a:cs typeface="Arial" panose="020B0604020202020204" pitchFamily="34" charset="0"/>
              </a:rPr>
              <a:t>has increased to 19.3</a:t>
            </a:r>
            <a:endParaRPr lang="en-US" sz="1200" dirty="0">
              <a:solidFill>
                <a:schemeClr val="tx2"/>
              </a:solidFill>
              <a:latin typeface="Arial" panose="020B0604020202020204" pitchFamily="34" charset="0"/>
              <a:ea typeface="Open Sans" panose="020B0606030504020204" pitchFamily="34" charset="0"/>
              <a:cs typeface="Arial" panose="020B0604020202020204" pitchFamily="34" charset="0"/>
            </a:endParaRPr>
          </a:p>
        </p:txBody>
      </p:sp>
      <p:grpSp>
        <p:nvGrpSpPr>
          <p:cNvPr id="1094" name="Group 1093"/>
          <p:cNvGrpSpPr/>
          <p:nvPr/>
        </p:nvGrpSpPr>
        <p:grpSpPr>
          <a:xfrm>
            <a:off x="5791200" y="4543723"/>
            <a:ext cx="2022475" cy="1162050"/>
            <a:chOff x="3786131" y="4568610"/>
            <a:chExt cx="2022475" cy="1162050"/>
          </a:xfrm>
        </p:grpSpPr>
        <p:sp>
          <p:nvSpPr>
            <p:cNvPr id="1084" name="Rectangle 93"/>
            <p:cNvSpPr>
              <a:spLocks noChangeArrowheads="1"/>
            </p:cNvSpPr>
            <p:nvPr/>
          </p:nvSpPr>
          <p:spPr bwMode="auto">
            <a:xfrm>
              <a:off x="3786131" y="4568610"/>
              <a:ext cx="2022475" cy="1162050"/>
            </a:xfrm>
            <a:prstGeom prst="rect">
              <a:avLst/>
            </a:prstGeom>
            <a:solidFill>
              <a:srgbClr val="0065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5" name="Freeform 94"/>
            <p:cNvSpPr>
              <a:spLocks/>
            </p:cNvSpPr>
            <p:nvPr/>
          </p:nvSpPr>
          <p:spPr bwMode="auto">
            <a:xfrm>
              <a:off x="5227581" y="5378235"/>
              <a:ext cx="200025" cy="171450"/>
            </a:xfrm>
            <a:custGeom>
              <a:avLst/>
              <a:gdLst>
                <a:gd name="T0" fmla="*/ 126 w 126"/>
                <a:gd name="T1" fmla="*/ 72 h 108"/>
                <a:gd name="T2" fmla="*/ 110 w 126"/>
                <a:gd name="T3" fmla="*/ 90 h 108"/>
                <a:gd name="T4" fmla="*/ 96 w 126"/>
                <a:gd name="T5" fmla="*/ 96 h 108"/>
                <a:gd name="T6" fmla="*/ 78 w 126"/>
                <a:gd name="T7" fmla="*/ 98 h 108"/>
                <a:gd name="T8" fmla="*/ 58 w 126"/>
                <a:gd name="T9" fmla="*/ 94 h 108"/>
                <a:gd name="T10" fmla="*/ 46 w 126"/>
                <a:gd name="T11" fmla="*/ 84 h 108"/>
                <a:gd name="T12" fmla="*/ 38 w 126"/>
                <a:gd name="T13" fmla="*/ 70 h 108"/>
                <a:gd name="T14" fmla="*/ 36 w 126"/>
                <a:gd name="T15" fmla="*/ 56 h 108"/>
                <a:gd name="T16" fmla="*/ 40 w 126"/>
                <a:gd name="T17" fmla="*/ 32 h 108"/>
                <a:gd name="T18" fmla="*/ 50 w 126"/>
                <a:gd name="T19" fmla="*/ 18 h 108"/>
                <a:gd name="T20" fmla="*/ 64 w 126"/>
                <a:gd name="T21" fmla="*/ 12 h 108"/>
                <a:gd name="T22" fmla="*/ 74 w 126"/>
                <a:gd name="T23" fmla="*/ 10 h 108"/>
                <a:gd name="T24" fmla="*/ 94 w 126"/>
                <a:gd name="T25" fmla="*/ 14 h 108"/>
                <a:gd name="T26" fmla="*/ 100 w 126"/>
                <a:gd name="T27" fmla="*/ 18 h 108"/>
                <a:gd name="T28" fmla="*/ 110 w 126"/>
                <a:gd name="T29" fmla="*/ 30 h 108"/>
                <a:gd name="T30" fmla="*/ 126 w 126"/>
                <a:gd name="T31" fmla="*/ 40 h 108"/>
                <a:gd name="T32" fmla="*/ 112 w 126"/>
                <a:gd name="T33" fmla="*/ 4 h 108"/>
                <a:gd name="T34" fmla="*/ 110 w 126"/>
                <a:gd name="T35" fmla="*/ 10 h 108"/>
                <a:gd name="T36" fmla="*/ 84 w 126"/>
                <a:gd name="T37" fmla="*/ 2 h 108"/>
                <a:gd name="T38" fmla="*/ 70 w 126"/>
                <a:gd name="T39" fmla="*/ 0 h 108"/>
                <a:gd name="T40" fmla="*/ 42 w 126"/>
                <a:gd name="T41" fmla="*/ 4 h 108"/>
                <a:gd name="T42" fmla="*/ 20 w 126"/>
                <a:gd name="T43" fmla="*/ 16 h 108"/>
                <a:gd name="T44" fmla="*/ 6 w 126"/>
                <a:gd name="T45" fmla="*/ 34 h 108"/>
                <a:gd name="T46" fmla="*/ 0 w 126"/>
                <a:gd name="T47" fmla="*/ 56 h 108"/>
                <a:gd name="T48" fmla="*/ 0 w 126"/>
                <a:gd name="T49" fmla="*/ 66 h 108"/>
                <a:gd name="T50" fmla="*/ 8 w 126"/>
                <a:gd name="T51" fmla="*/ 82 h 108"/>
                <a:gd name="T52" fmla="*/ 22 w 126"/>
                <a:gd name="T53" fmla="*/ 96 h 108"/>
                <a:gd name="T54" fmla="*/ 48 w 126"/>
                <a:gd name="T55" fmla="*/ 106 h 108"/>
                <a:gd name="T56" fmla="*/ 60 w 126"/>
                <a:gd name="T57" fmla="*/ 108 h 108"/>
                <a:gd name="T58" fmla="*/ 72 w 126"/>
                <a:gd name="T59" fmla="*/ 108 h 108"/>
                <a:gd name="T60" fmla="*/ 106 w 126"/>
                <a:gd name="T61" fmla="*/ 102 h 108"/>
                <a:gd name="T62" fmla="*/ 126 w 126"/>
                <a:gd name="T63"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6" h="108">
                  <a:moveTo>
                    <a:pt x="126" y="72"/>
                  </a:moveTo>
                  <a:lnTo>
                    <a:pt x="126" y="72"/>
                  </a:lnTo>
                  <a:lnTo>
                    <a:pt x="118" y="82"/>
                  </a:lnTo>
                  <a:lnTo>
                    <a:pt x="110" y="90"/>
                  </a:lnTo>
                  <a:lnTo>
                    <a:pt x="110" y="90"/>
                  </a:lnTo>
                  <a:lnTo>
                    <a:pt x="96" y="96"/>
                  </a:lnTo>
                  <a:lnTo>
                    <a:pt x="78" y="98"/>
                  </a:lnTo>
                  <a:lnTo>
                    <a:pt x="78" y="98"/>
                  </a:lnTo>
                  <a:lnTo>
                    <a:pt x="68" y="96"/>
                  </a:lnTo>
                  <a:lnTo>
                    <a:pt x="58" y="94"/>
                  </a:lnTo>
                  <a:lnTo>
                    <a:pt x="50" y="90"/>
                  </a:lnTo>
                  <a:lnTo>
                    <a:pt x="46" y="84"/>
                  </a:lnTo>
                  <a:lnTo>
                    <a:pt x="42" y="78"/>
                  </a:lnTo>
                  <a:lnTo>
                    <a:pt x="38" y="70"/>
                  </a:lnTo>
                  <a:lnTo>
                    <a:pt x="36" y="56"/>
                  </a:lnTo>
                  <a:lnTo>
                    <a:pt x="36" y="56"/>
                  </a:lnTo>
                  <a:lnTo>
                    <a:pt x="38" y="38"/>
                  </a:lnTo>
                  <a:lnTo>
                    <a:pt x="40" y="32"/>
                  </a:lnTo>
                  <a:lnTo>
                    <a:pt x="44" y="24"/>
                  </a:lnTo>
                  <a:lnTo>
                    <a:pt x="50" y="18"/>
                  </a:lnTo>
                  <a:lnTo>
                    <a:pt x="56" y="14"/>
                  </a:lnTo>
                  <a:lnTo>
                    <a:pt x="64" y="12"/>
                  </a:lnTo>
                  <a:lnTo>
                    <a:pt x="74" y="10"/>
                  </a:lnTo>
                  <a:lnTo>
                    <a:pt x="74" y="10"/>
                  </a:lnTo>
                  <a:lnTo>
                    <a:pt x="86" y="12"/>
                  </a:lnTo>
                  <a:lnTo>
                    <a:pt x="94" y="14"/>
                  </a:lnTo>
                  <a:lnTo>
                    <a:pt x="100" y="18"/>
                  </a:lnTo>
                  <a:lnTo>
                    <a:pt x="100" y="18"/>
                  </a:lnTo>
                  <a:lnTo>
                    <a:pt x="106" y="24"/>
                  </a:lnTo>
                  <a:lnTo>
                    <a:pt x="110" y="30"/>
                  </a:lnTo>
                  <a:lnTo>
                    <a:pt x="112" y="40"/>
                  </a:lnTo>
                  <a:lnTo>
                    <a:pt x="126" y="40"/>
                  </a:lnTo>
                  <a:lnTo>
                    <a:pt x="126" y="4"/>
                  </a:lnTo>
                  <a:lnTo>
                    <a:pt x="112" y="4"/>
                  </a:lnTo>
                  <a:lnTo>
                    <a:pt x="110" y="10"/>
                  </a:lnTo>
                  <a:lnTo>
                    <a:pt x="110" y="10"/>
                  </a:lnTo>
                  <a:lnTo>
                    <a:pt x="96" y="4"/>
                  </a:lnTo>
                  <a:lnTo>
                    <a:pt x="84" y="2"/>
                  </a:lnTo>
                  <a:lnTo>
                    <a:pt x="70" y="0"/>
                  </a:lnTo>
                  <a:lnTo>
                    <a:pt x="70" y="0"/>
                  </a:lnTo>
                  <a:lnTo>
                    <a:pt x="56" y="2"/>
                  </a:lnTo>
                  <a:lnTo>
                    <a:pt x="42" y="4"/>
                  </a:lnTo>
                  <a:lnTo>
                    <a:pt x="30" y="10"/>
                  </a:lnTo>
                  <a:lnTo>
                    <a:pt x="20" y="16"/>
                  </a:lnTo>
                  <a:lnTo>
                    <a:pt x="12" y="24"/>
                  </a:lnTo>
                  <a:lnTo>
                    <a:pt x="6" y="34"/>
                  </a:lnTo>
                  <a:lnTo>
                    <a:pt x="2" y="46"/>
                  </a:lnTo>
                  <a:lnTo>
                    <a:pt x="0" y="56"/>
                  </a:lnTo>
                  <a:lnTo>
                    <a:pt x="0" y="56"/>
                  </a:lnTo>
                  <a:lnTo>
                    <a:pt x="0" y="66"/>
                  </a:lnTo>
                  <a:lnTo>
                    <a:pt x="4" y="76"/>
                  </a:lnTo>
                  <a:lnTo>
                    <a:pt x="8" y="82"/>
                  </a:lnTo>
                  <a:lnTo>
                    <a:pt x="14" y="90"/>
                  </a:lnTo>
                  <a:lnTo>
                    <a:pt x="22" y="96"/>
                  </a:lnTo>
                  <a:lnTo>
                    <a:pt x="30" y="100"/>
                  </a:lnTo>
                  <a:lnTo>
                    <a:pt x="48" y="106"/>
                  </a:lnTo>
                  <a:lnTo>
                    <a:pt x="48" y="106"/>
                  </a:lnTo>
                  <a:lnTo>
                    <a:pt x="60" y="108"/>
                  </a:lnTo>
                  <a:lnTo>
                    <a:pt x="72" y="108"/>
                  </a:lnTo>
                  <a:lnTo>
                    <a:pt x="72" y="108"/>
                  </a:lnTo>
                  <a:lnTo>
                    <a:pt x="92" y="106"/>
                  </a:lnTo>
                  <a:lnTo>
                    <a:pt x="106" y="102"/>
                  </a:lnTo>
                  <a:lnTo>
                    <a:pt x="118" y="96"/>
                  </a:lnTo>
                  <a:lnTo>
                    <a:pt x="126" y="90"/>
                  </a:lnTo>
                  <a:lnTo>
                    <a:pt x="126"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6" name="Freeform 95"/>
            <p:cNvSpPr>
              <a:spLocks/>
            </p:cNvSpPr>
            <p:nvPr/>
          </p:nvSpPr>
          <p:spPr bwMode="auto">
            <a:xfrm>
              <a:off x="5227581" y="5378235"/>
              <a:ext cx="200025" cy="171450"/>
            </a:xfrm>
            <a:custGeom>
              <a:avLst/>
              <a:gdLst>
                <a:gd name="T0" fmla="*/ 126 w 126"/>
                <a:gd name="T1" fmla="*/ 72 h 108"/>
                <a:gd name="T2" fmla="*/ 110 w 126"/>
                <a:gd name="T3" fmla="*/ 90 h 108"/>
                <a:gd name="T4" fmla="*/ 96 w 126"/>
                <a:gd name="T5" fmla="*/ 96 h 108"/>
                <a:gd name="T6" fmla="*/ 78 w 126"/>
                <a:gd name="T7" fmla="*/ 98 h 108"/>
                <a:gd name="T8" fmla="*/ 58 w 126"/>
                <a:gd name="T9" fmla="*/ 94 h 108"/>
                <a:gd name="T10" fmla="*/ 46 w 126"/>
                <a:gd name="T11" fmla="*/ 84 h 108"/>
                <a:gd name="T12" fmla="*/ 38 w 126"/>
                <a:gd name="T13" fmla="*/ 70 h 108"/>
                <a:gd name="T14" fmla="*/ 36 w 126"/>
                <a:gd name="T15" fmla="*/ 56 h 108"/>
                <a:gd name="T16" fmla="*/ 40 w 126"/>
                <a:gd name="T17" fmla="*/ 32 h 108"/>
                <a:gd name="T18" fmla="*/ 50 w 126"/>
                <a:gd name="T19" fmla="*/ 18 h 108"/>
                <a:gd name="T20" fmla="*/ 64 w 126"/>
                <a:gd name="T21" fmla="*/ 12 h 108"/>
                <a:gd name="T22" fmla="*/ 74 w 126"/>
                <a:gd name="T23" fmla="*/ 10 h 108"/>
                <a:gd name="T24" fmla="*/ 94 w 126"/>
                <a:gd name="T25" fmla="*/ 14 h 108"/>
                <a:gd name="T26" fmla="*/ 100 w 126"/>
                <a:gd name="T27" fmla="*/ 18 h 108"/>
                <a:gd name="T28" fmla="*/ 110 w 126"/>
                <a:gd name="T29" fmla="*/ 30 h 108"/>
                <a:gd name="T30" fmla="*/ 126 w 126"/>
                <a:gd name="T31" fmla="*/ 40 h 108"/>
                <a:gd name="T32" fmla="*/ 112 w 126"/>
                <a:gd name="T33" fmla="*/ 4 h 108"/>
                <a:gd name="T34" fmla="*/ 110 w 126"/>
                <a:gd name="T35" fmla="*/ 10 h 108"/>
                <a:gd name="T36" fmla="*/ 84 w 126"/>
                <a:gd name="T37" fmla="*/ 2 h 108"/>
                <a:gd name="T38" fmla="*/ 70 w 126"/>
                <a:gd name="T39" fmla="*/ 0 h 108"/>
                <a:gd name="T40" fmla="*/ 42 w 126"/>
                <a:gd name="T41" fmla="*/ 4 h 108"/>
                <a:gd name="T42" fmla="*/ 20 w 126"/>
                <a:gd name="T43" fmla="*/ 16 h 108"/>
                <a:gd name="T44" fmla="*/ 6 w 126"/>
                <a:gd name="T45" fmla="*/ 34 h 108"/>
                <a:gd name="T46" fmla="*/ 0 w 126"/>
                <a:gd name="T47" fmla="*/ 56 h 108"/>
                <a:gd name="T48" fmla="*/ 0 w 126"/>
                <a:gd name="T49" fmla="*/ 66 h 108"/>
                <a:gd name="T50" fmla="*/ 8 w 126"/>
                <a:gd name="T51" fmla="*/ 82 h 108"/>
                <a:gd name="T52" fmla="*/ 22 w 126"/>
                <a:gd name="T53" fmla="*/ 96 h 108"/>
                <a:gd name="T54" fmla="*/ 48 w 126"/>
                <a:gd name="T55" fmla="*/ 106 h 108"/>
                <a:gd name="T56" fmla="*/ 60 w 126"/>
                <a:gd name="T57" fmla="*/ 108 h 108"/>
                <a:gd name="T58" fmla="*/ 72 w 126"/>
                <a:gd name="T59" fmla="*/ 108 h 108"/>
                <a:gd name="T60" fmla="*/ 106 w 126"/>
                <a:gd name="T61" fmla="*/ 102 h 108"/>
                <a:gd name="T62" fmla="*/ 126 w 126"/>
                <a:gd name="T63"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6" h="108">
                  <a:moveTo>
                    <a:pt x="126" y="72"/>
                  </a:moveTo>
                  <a:lnTo>
                    <a:pt x="126" y="72"/>
                  </a:lnTo>
                  <a:lnTo>
                    <a:pt x="118" y="82"/>
                  </a:lnTo>
                  <a:lnTo>
                    <a:pt x="110" y="90"/>
                  </a:lnTo>
                  <a:lnTo>
                    <a:pt x="110" y="90"/>
                  </a:lnTo>
                  <a:lnTo>
                    <a:pt x="96" y="96"/>
                  </a:lnTo>
                  <a:lnTo>
                    <a:pt x="78" y="98"/>
                  </a:lnTo>
                  <a:lnTo>
                    <a:pt x="78" y="98"/>
                  </a:lnTo>
                  <a:lnTo>
                    <a:pt x="68" y="96"/>
                  </a:lnTo>
                  <a:lnTo>
                    <a:pt x="58" y="94"/>
                  </a:lnTo>
                  <a:lnTo>
                    <a:pt x="50" y="90"/>
                  </a:lnTo>
                  <a:lnTo>
                    <a:pt x="46" y="84"/>
                  </a:lnTo>
                  <a:lnTo>
                    <a:pt x="42" y="78"/>
                  </a:lnTo>
                  <a:lnTo>
                    <a:pt x="38" y="70"/>
                  </a:lnTo>
                  <a:lnTo>
                    <a:pt x="36" y="56"/>
                  </a:lnTo>
                  <a:lnTo>
                    <a:pt x="36" y="56"/>
                  </a:lnTo>
                  <a:lnTo>
                    <a:pt x="38" y="38"/>
                  </a:lnTo>
                  <a:lnTo>
                    <a:pt x="40" y="32"/>
                  </a:lnTo>
                  <a:lnTo>
                    <a:pt x="44" y="24"/>
                  </a:lnTo>
                  <a:lnTo>
                    <a:pt x="50" y="18"/>
                  </a:lnTo>
                  <a:lnTo>
                    <a:pt x="56" y="14"/>
                  </a:lnTo>
                  <a:lnTo>
                    <a:pt x="64" y="12"/>
                  </a:lnTo>
                  <a:lnTo>
                    <a:pt x="74" y="10"/>
                  </a:lnTo>
                  <a:lnTo>
                    <a:pt x="74" y="10"/>
                  </a:lnTo>
                  <a:lnTo>
                    <a:pt x="86" y="12"/>
                  </a:lnTo>
                  <a:lnTo>
                    <a:pt x="94" y="14"/>
                  </a:lnTo>
                  <a:lnTo>
                    <a:pt x="100" y="18"/>
                  </a:lnTo>
                  <a:lnTo>
                    <a:pt x="100" y="18"/>
                  </a:lnTo>
                  <a:lnTo>
                    <a:pt x="106" y="24"/>
                  </a:lnTo>
                  <a:lnTo>
                    <a:pt x="110" y="30"/>
                  </a:lnTo>
                  <a:lnTo>
                    <a:pt x="112" y="40"/>
                  </a:lnTo>
                  <a:lnTo>
                    <a:pt x="126" y="40"/>
                  </a:lnTo>
                  <a:lnTo>
                    <a:pt x="126" y="4"/>
                  </a:lnTo>
                  <a:lnTo>
                    <a:pt x="112" y="4"/>
                  </a:lnTo>
                  <a:lnTo>
                    <a:pt x="110" y="10"/>
                  </a:lnTo>
                  <a:lnTo>
                    <a:pt x="110" y="10"/>
                  </a:lnTo>
                  <a:lnTo>
                    <a:pt x="96" y="4"/>
                  </a:lnTo>
                  <a:lnTo>
                    <a:pt x="84" y="2"/>
                  </a:lnTo>
                  <a:lnTo>
                    <a:pt x="70" y="0"/>
                  </a:lnTo>
                  <a:lnTo>
                    <a:pt x="70" y="0"/>
                  </a:lnTo>
                  <a:lnTo>
                    <a:pt x="56" y="2"/>
                  </a:lnTo>
                  <a:lnTo>
                    <a:pt x="42" y="4"/>
                  </a:lnTo>
                  <a:lnTo>
                    <a:pt x="30" y="10"/>
                  </a:lnTo>
                  <a:lnTo>
                    <a:pt x="20" y="16"/>
                  </a:lnTo>
                  <a:lnTo>
                    <a:pt x="12" y="24"/>
                  </a:lnTo>
                  <a:lnTo>
                    <a:pt x="6" y="34"/>
                  </a:lnTo>
                  <a:lnTo>
                    <a:pt x="2" y="46"/>
                  </a:lnTo>
                  <a:lnTo>
                    <a:pt x="0" y="56"/>
                  </a:lnTo>
                  <a:lnTo>
                    <a:pt x="0" y="56"/>
                  </a:lnTo>
                  <a:lnTo>
                    <a:pt x="0" y="66"/>
                  </a:lnTo>
                  <a:lnTo>
                    <a:pt x="4" y="76"/>
                  </a:lnTo>
                  <a:lnTo>
                    <a:pt x="8" y="82"/>
                  </a:lnTo>
                  <a:lnTo>
                    <a:pt x="14" y="90"/>
                  </a:lnTo>
                  <a:lnTo>
                    <a:pt x="22" y="96"/>
                  </a:lnTo>
                  <a:lnTo>
                    <a:pt x="30" y="100"/>
                  </a:lnTo>
                  <a:lnTo>
                    <a:pt x="48" y="106"/>
                  </a:lnTo>
                  <a:lnTo>
                    <a:pt x="48" y="106"/>
                  </a:lnTo>
                  <a:lnTo>
                    <a:pt x="60" y="108"/>
                  </a:lnTo>
                  <a:lnTo>
                    <a:pt x="72" y="108"/>
                  </a:lnTo>
                  <a:lnTo>
                    <a:pt x="72" y="108"/>
                  </a:lnTo>
                  <a:lnTo>
                    <a:pt x="92" y="106"/>
                  </a:lnTo>
                  <a:lnTo>
                    <a:pt x="106" y="102"/>
                  </a:lnTo>
                  <a:lnTo>
                    <a:pt x="118" y="96"/>
                  </a:lnTo>
                  <a:lnTo>
                    <a:pt x="126" y="9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96"/>
            <p:cNvSpPr>
              <a:spLocks/>
            </p:cNvSpPr>
            <p:nvPr/>
          </p:nvSpPr>
          <p:spPr bwMode="auto">
            <a:xfrm>
              <a:off x="5433956" y="5384585"/>
              <a:ext cx="209550" cy="161925"/>
            </a:xfrm>
            <a:custGeom>
              <a:avLst/>
              <a:gdLst>
                <a:gd name="T0" fmla="*/ 0 w 132"/>
                <a:gd name="T1" fmla="*/ 0 h 102"/>
                <a:gd name="T2" fmla="*/ 0 w 132"/>
                <a:gd name="T3" fmla="*/ 36 h 102"/>
                <a:gd name="T4" fmla="*/ 12 w 132"/>
                <a:gd name="T5" fmla="*/ 36 h 102"/>
                <a:gd name="T6" fmla="*/ 12 w 132"/>
                <a:gd name="T7" fmla="*/ 36 h 102"/>
                <a:gd name="T8" fmla="*/ 12 w 132"/>
                <a:gd name="T9" fmla="*/ 26 h 102"/>
                <a:gd name="T10" fmla="*/ 14 w 132"/>
                <a:gd name="T11" fmla="*/ 20 h 102"/>
                <a:gd name="T12" fmla="*/ 16 w 132"/>
                <a:gd name="T13" fmla="*/ 14 h 102"/>
                <a:gd name="T14" fmla="*/ 16 w 132"/>
                <a:gd name="T15" fmla="*/ 14 h 102"/>
                <a:gd name="T16" fmla="*/ 20 w 132"/>
                <a:gd name="T17" fmla="*/ 12 h 102"/>
                <a:gd name="T18" fmla="*/ 24 w 132"/>
                <a:gd name="T19" fmla="*/ 10 h 102"/>
                <a:gd name="T20" fmla="*/ 34 w 132"/>
                <a:gd name="T21" fmla="*/ 10 h 102"/>
                <a:gd name="T22" fmla="*/ 48 w 132"/>
                <a:gd name="T23" fmla="*/ 10 h 102"/>
                <a:gd name="T24" fmla="*/ 48 w 132"/>
                <a:gd name="T25" fmla="*/ 80 h 102"/>
                <a:gd name="T26" fmla="*/ 48 w 132"/>
                <a:gd name="T27" fmla="*/ 80 h 102"/>
                <a:gd name="T28" fmla="*/ 48 w 132"/>
                <a:gd name="T29" fmla="*/ 86 h 102"/>
                <a:gd name="T30" fmla="*/ 46 w 132"/>
                <a:gd name="T31" fmla="*/ 88 h 102"/>
                <a:gd name="T32" fmla="*/ 42 w 132"/>
                <a:gd name="T33" fmla="*/ 90 h 102"/>
                <a:gd name="T34" fmla="*/ 42 w 132"/>
                <a:gd name="T35" fmla="*/ 90 h 102"/>
                <a:gd name="T36" fmla="*/ 28 w 132"/>
                <a:gd name="T37" fmla="*/ 92 h 102"/>
                <a:gd name="T38" fmla="*/ 28 w 132"/>
                <a:gd name="T39" fmla="*/ 102 h 102"/>
                <a:gd name="T40" fmla="*/ 104 w 132"/>
                <a:gd name="T41" fmla="*/ 102 h 102"/>
                <a:gd name="T42" fmla="*/ 104 w 132"/>
                <a:gd name="T43" fmla="*/ 92 h 102"/>
                <a:gd name="T44" fmla="*/ 104 w 132"/>
                <a:gd name="T45" fmla="*/ 92 h 102"/>
                <a:gd name="T46" fmla="*/ 92 w 132"/>
                <a:gd name="T47" fmla="*/ 90 h 102"/>
                <a:gd name="T48" fmla="*/ 92 w 132"/>
                <a:gd name="T49" fmla="*/ 90 h 102"/>
                <a:gd name="T50" fmla="*/ 88 w 132"/>
                <a:gd name="T51" fmla="*/ 88 h 102"/>
                <a:gd name="T52" fmla="*/ 86 w 132"/>
                <a:gd name="T53" fmla="*/ 86 h 102"/>
                <a:gd name="T54" fmla="*/ 84 w 132"/>
                <a:gd name="T55" fmla="*/ 80 h 102"/>
                <a:gd name="T56" fmla="*/ 84 w 132"/>
                <a:gd name="T57" fmla="*/ 10 h 102"/>
                <a:gd name="T58" fmla="*/ 100 w 132"/>
                <a:gd name="T59" fmla="*/ 10 h 102"/>
                <a:gd name="T60" fmla="*/ 100 w 132"/>
                <a:gd name="T61" fmla="*/ 10 h 102"/>
                <a:gd name="T62" fmla="*/ 108 w 132"/>
                <a:gd name="T63" fmla="*/ 10 h 102"/>
                <a:gd name="T64" fmla="*/ 114 w 132"/>
                <a:gd name="T65" fmla="*/ 12 h 102"/>
                <a:gd name="T66" fmla="*/ 114 w 132"/>
                <a:gd name="T67" fmla="*/ 12 h 102"/>
                <a:gd name="T68" fmla="*/ 118 w 132"/>
                <a:gd name="T69" fmla="*/ 16 h 102"/>
                <a:gd name="T70" fmla="*/ 120 w 132"/>
                <a:gd name="T71" fmla="*/ 24 h 102"/>
                <a:gd name="T72" fmla="*/ 122 w 132"/>
                <a:gd name="T73" fmla="*/ 36 h 102"/>
                <a:gd name="T74" fmla="*/ 132 w 132"/>
                <a:gd name="T75" fmla="*/ 36 h 102"/>
                <a:gd name="T76" fmla="*/ 132 w 132"/>
                <a:gd name="T77" fmla="*/ 0 h 102"/>
                <a:gd name="T78" fmla="*/ 0 w 132"/>
                <a:gd name="T7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 h="102">
                  <a:moveTo>
                    <a:pt x="0" y="0"/>
                  </a:moveTo>
                  <a:lnTo>
                    <a:pt x="0" y="36"/>
                  </a:lnTo>
                  <a:lnTo>
                    <a:pt x="12" y="36"/>
                  </a:lnTo>
                  <a:lnTo>
                    <a:pt x="12" y="36"/>
                  </a:lnTo>
                  <a:lnTo>
                    <a:pt x="12" y="26"/>
                  </a:lnTo>
                  <a:lnTo>
                    <a:pt x="14" y="20"/>
                  </a:lnTo>
                  <a:lnTo>
                    <a:pt x="16" y="14"/>
                  </a:lnTo>
                  <a:lnTo>
                    <a:pt x="16" y="14"/>
                  </a:lnTo>
                  <a:lnTo>
                    <a:pt x="20" y="12"/>
                  </a:lnTo>
                  <a:lnTo>
                    <a:pt x="24" y="10"/>
                  </a:lnTo>
                  <a:lnTo>
                    <a:pt x="34" y="10"/>
                  </a:lnTo>
                  <a:lnTo>
                    <a:pt x="48" y="10"/>
                  </a:lnTo>
                  <a:lnTo>
                    <a:pt x="48" y="80"/>
                  </a:lnTo>
                  <a:lnTo>
                    <a:pt x="48" y="80"/>
                  </a:lnTo>
                  <a:lnTo>
                    <a:pt x="48" y="86"/>
                  </a:lnTo>
                  <a:lnTo>
                    <a:pt x="46" y="88"/>
                  </a:lnTo>
                  <a:lnTo>
                    <a:pt x="42" y="90"/>
                  </a:lnTo>
                  <a:lnTo>
                    <a:pt x="42" y="90"/>
                  </a:lnTo>
                  <a:lnTo>
                    <a:pt x="28" y="92"/>
                  </a:lnTo>
                  <a:lnTo>
                    <a:pt x="28" y="102"/>
                  </a:lnTo>
                  <a:lnTo>
                    <a:pt x="104" y="102"/>
                  </a:lnTo>
                  <a:lnTo>
                    <a:pt x="104" y="92"/>
                  </a:lnTo>
                  <a:lnTo>
                    <a:pt x="104" y="92"/>
                  </a:lnTo>
                  <a:lnTo>
                    <a:pt x="92" y="90"/>
                  </a:lnTo>
                  <a:lnTo>
                    <a:pt x="92" y="90"/>
                  </a:lnTo>
                  <a:lnTo>
                    <a:pt x="88" y="88"/>
                  </a:lnTo>
                  <a:lnTo>
                    <a:pt x="86" y="86"/>
                  </a:lnTo>
                  <a:lnTo>
                    <a:pt x="84" y="80"/>
                  </a:lnTo>
                  <a:lnTo>
                    <a:pt x="84" y="10"/>
                  </a:lnTo>
                  <a:lnTo>
                    <a:pt x="100" y="10"/>
                  </a:lnTo>
                  <a:lnTo>
                    <a:pt x="100" y="10"/>
                  </a:lnTo>
                  <a:lnTo>
                    <a:pt x="108" y="10"/>
                  </a:lnTo>
                  <a:lnTo>
                    <a:pt x="114" y="12"/>
                  </a:lnTo>
                  <a:lnTo>
                    <a:pt x="114" y="12"/>
                  </a:lnTo>
                  <a:lnTo>
                    <a:pt x="118" y="16"/>
                  </a:lnTo>
                  <a:lnTo>
                    <a:pt x="120" y="24"/>
                  </a:lnTo>
                  <a:lnTo>
                    <a:pt x="122" y="36"/>
                  </a:lnTo>
                  <a:lnTo>
                    <a:pt x="132" y="36"/>
                  </a:lnTo>
                  <a:lnTo>
                    <a:pt x="132"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97"/>
            <p:cNvSpPr>
              <a:spLocks/>
            </p:cNvSpPr>
            <p:nvPr/>
          </p:nvSpPr>
          <p:spPr bwMode="auto">
            <a:xfrm>
              <a:off x="5433956" y="5384585"/>
              <a:ext cx="209550" cy="161925"/>
            </a:xfrm>
            <a:custGeom>
              <a:avLst/>
              <a:gdLst>
                <a:gd name="T0" fmla="*/ 0 w 132"/>
                <a:gd name="T1" fmla="*/ 0 h 102"/>
                <a:gd name="T2" fmla="*/ 0 w 132"/>
                <a:gd name="T3" fmla="*/ 36 h 102"/>
                <a:gd name="T4" fmla="*/ 12 w 132"/>
                <a:gd name="T5" fmla="*/ 36 h 102"/>
                <a:gd name="T6" fmla="*/ 12 w 132"/>
                <a:gd name="T7" fmla="*/ 36 h 102"/>
                <a:gd name="T8" fmla="*/ 12 w 132"/>
                <a:gd name="T9" fmla="*/ 26 h 102"/>
                <a:gd name="T10" fmla="*/ 14 w 132"/>
                <a:gd name="T11" fmla="*/ 20 h 102"/>
                <a:gd name="T12" fmla="*/ 16 w 132"/>
                <a:gd name="T13" fmla="*/ 14 h 102"/>
                <a:gd name="T14" fmla="*/ 16 w 132"/>
                <a:gd name="T15" fmla="*/ 14 h 102"/>
                <a:gd name="T16" fmla="*/ 20 w 132"/>
                <a:gd name="T17" fmla="*/ 12 h 102"/>
                <a:gd name="T18" fmla="*/ 24 w 132"/>
                <a:gd name="T19" fmla="*/ 10 h 102"/>
                <a:gd name="T20" fmla="*/ 34 w 132"/>
                <a:gd name="T21" fmla="*/ 10 h 102"/>
                <a:gd name="T22" fmla="*/ 48 w 132"/>
                <a:gd name="T23" fmla="*/ 10 h 102"/>
                <a:gd name="T24" fmla="*/ 48 w 132"/>
                <a:gd name="T25" fmla="*/ 80 h 102"/>
                <a:gd name="T26" fmla="*/ 48 w 132"/>
                <a:gd name="T27" fmla="*/ 80 h 102"/>
                <a:gd name="T28" fmla="*/ 48 w 132"/>
                <a:gd name="T29" fmla="*/ 86 h 102"/>
                <a:gd name="T30" fmla="*/ 46 w 132"/>
                <a:gd name="T31" fmla="*/ 88 h 102"/>
                <a:gd name="T32" fmla="*/ 42 w 132"/>
                <a:gd name="T33" fmla="*/ 90 h 102"/>
                <a:gd name="T34" fmla="*/ 42 w 132"/>
                <a:gd name="T35" fmla="*/ 90 h 102"/>
                <a:gd name="T36" fmla="*/ 28 w 132"/>
                <a:gd name="T37" fmla="*/ 92 h 102"/>
                <a:gd name="T38" fmla="*/ 28 w 132"/>
                <a:gd name="T39" fmla="*/ 102 h 102"/>
                <a:gd name="T40" fmla="*/ 104 w 132"/>
                <a:gd name="T41" fmla="*/ 102 h 102"/>
                <a:gd name="T42" fmla="*/ 104 w 132"/>
                <a:gd name="T43" fmla="*/ 92 h 102"/>
                <a:gd name="T44" fmla="*/ 104 w 132"/>
                <a:gd name="T45" fmla="*/ 92 h 102"/>
                <a:gd name="T46" fmla="*/ 92 w 132"/>
                <a:gd name="T47" fmla="*/ 90 h 102"/>
                <a:gd name="T48" fmla="*/ 92 w 132"/>
                <a:gd name="T49" fmla="*/ 90 h 102"/>
                <a:gd name="T50" fmla="*/ 88 w 132"/>
                <a:gd name="T51" fmla="*/ 88 h 102"/>
                <a:gd name="T52" fmla="*/ 86 w 132"/>
                <a:gd name="T53" fmla="*/ 86 h 102"/>
                <a:gd name="T54" fmla="*/ 84 w 132"/>
                <a:gd name="T55" fmla="*/ 80 h 102"/>
                <a:gd name="T56" fmla="*/ 84 w 132"/>
                <a:gd name="T57" fmla="*/ 10 h 102"/>
                <a:gd name="T58" fmla="*/ 100 w 132"/>
                <a:gd name="T59" fmla="*/ 10 h 102"/>
                <a:gd name="T60" fmla="*/ 100 w 132"/>
                <a:gd name="T61" fmla="*/ 10 h 102"/>
                <a:gd name="T62" fmla="*/ 108 w 132"/>
                <a:gd name="T63" fmla="*/ 10 h 102"/>
                <a:gd name="T64" fmla="*/ 114 w 132"/>
                <a:gd name="T65" fmla="*/ 12 h 102"/>
                <a:gd name="T66" fmla="*/ 114 w 132"/>
                <a:gd name="T67" fmla="*/ 12 h 102"/>
                <a:gd name="T68" fmla="*/ 118 w 132"/>
                <a:gd name="T69" fmla="*/ 16 h 102"/>
                <a:gd name="T70" fmla="*/ 120 w 132"/>
                <a:gd name="T71" fmla="*/ 24 h 102"/>
                <a:gd name="T72" fmla="*/ 122 w 132"/>
                <a:gd name="T73" fmla="*/ 36 h 102"/>
                <a:gd name="T74" fmla="*/ 132 w 132"/>
                <a:gd name="T75" fmla="*/ 36 h 102"/>
                <a:gd name="T76" fmla="*/ 132 w 132"/>
                <a:gd name="T7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2" h="102">
                  <a:moveTo>
                    <a:pt x="0" y="0"/>
                  </a:moveTo>
                  <a:lnTo>
                    <a:pt x="0" y="36"/>
                  </a:lnTo>
                  <a:lnTo>
                    <a:pt x="12" y="36"/>
                  </a:lnTo>
                  <a:lnTo>
                    <a:pt x="12" y="36"/>
                  </a:lnTo>
                  <a:lnTo>
                    <a:pt x="12" y="26"/>
                  </a:lnTo>
                  <a:lnTo>
                    <a:pt x="14" y="20"/>
                  </a:lnTo>
                  <a:lnTo>
                    <a:pt x="16" y="14"/>
                  </a:lnTo>
                  <a:lnTo>
                    <a:pt x="16" y="14"/>
                  </a:lnTo>
                  <a:lnTo>
                    <a:pt x="20" y="12"/>
                  </a:lnTo>
                  <a:lnTo>
                    <a:pt x="24" y="10"/>
                  </a:lnTo>
                  <a:lnTo>
                    <a:pt x="34" y="10"/>
                  </a:lnTo>
                  <a:lnTo>
                    <a:pt x="48" y="10"/>
                  </a:lnTo>
                  <a:lnTo>
                    <a:pt x="48" y="80"/>
                  </a:lnTo>
                  <a:lnTo>
                    <a:pt x="48" y="80"/>
                  </a:lnTo>
                  <a:lnTo>
                    <a:pt x="48" y="86"/>
                  </a:lnTo>
                  <a:lnTo>
                    <a:pt x="46" y="88"/>
                  </a:lnTo>
                  <a:lnTo>
                    <a:pt x="42" y="90"/>
                  </a:lnTo>
                  <a:lnTo>
                    <a:pt x="42" y="90"/>
                  </a:lnTo>
                  <a:lnTo>
                    <a:pt x="28" y="92"/>
                  </a:lnTo>
                  <a:lnTo>
                    <a:pt x="28" y="102"/>
                  </a:lnTo>
                  <a:lnTo>
                    <a:pt x="104" y="102"/>
                  </a:lnTo>
                  <a:lnTo>
                    <a:pt x="104" y="92"/>
                  </a:lnTo>
                  <a:lnTo>
                    <a:pt x="104" y="92"/>
                  </a:lnTo>
                  <a:lnTo>
                    <a:pt x="92" y="90"/>
                  </a:lnTo>
                  <a:lnTo>
                    <a:pt x="92" y="90"/>
                  </a:lnTo>
                  <a:lnTo>
                    <a:pt x="88" y="88"/>
                  </a:lnTo>
                  <a:lnTo>
                    <a:pt x="86" y="86"/>
                  </a:lnTo>
                  <a:lnTo>
                    <a:pt x="84" y="80"/>
                  </a:lnTo>
                  <a:lnTo>
                    <a:pt x="84" y="10"/>
                  </a:lnTo>
                  <a:lnTo>
                    <a:pt x="100" y="10"/>
                  </a:lnTo>
                  <a:lnTo>
                    <a:pt x="100" y="10"/>
                  </a:lnTo>
                  <a:lnTo>
                    <a:pt x="108" y="10"/>
                  </a:lnTo>
                  <a:lnTo>
                    <a:pt x="114" y="12"/>
                  </a:lnTo>
                  <a:lnTo>
                    <a:pt x="114" y="12"/>
                  </a:lnTo>
                  <a:lnTo>
                    <a:pt x="118" y="16"/>
                  </a:lnTo>
                  <a:lnTo>
                    <a:pt x="120" y="24"/>
                  </a:lnTo>
                  <a:lnTo>
                    <a:pt x="122" y="36"/>
                  </a:lnTo>
                  <a:lnTo>
                    <a:pt x="132" y="36"/>
                  </a:lnTo>
                  <a:lnTo>
                    <a:pt x="1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98"/>
            <p:cNvSpPr>
              <a:spLocks/>
            </p:cNvSpPr>
            <p:nvPr/>
          </p:nvSpPr>
          <p:spPr bwMode="auto">
            <a:xfrm>
              <a:off x="5011681" y="5384585"/>
              <a:ext cx="247650" cy="161925"/>
            </a:xfrm>
            <a:custGeom>
              <a:avLst/>
              <a:gdLst>
                <a:gd name="T0" fmla="*/ 22 w 156"/>
                <a:gd name="T1" fmla="*/ 78 h 102"/>
                <a:gd name="T2" fmla="*/ 22 w 156"/>
                <a:gd name="T3" fmla="*/ 78 h 102"/>
                <a:gd name="T4" fmla="*/ 18 w 156"/>
                <a:gd name="T5" fmla="*/ 84 h 102"/>
                <a:gd name="T6" fmla="*/ 14 w 156"/>
                <a:gd name="T7" fmla="*/ 88 h 102"/>
                <a:gd name="T8" fmla="*/ 8 w 156"/>
                <a:gd name="T9" fmla="*/ 90 h 102"/>
                <a:gd name="T10" fmla="*/ 0 w 156"/>
                <a:gd name="T11" fmla="*/ 92 h 102"/>
                <a:gd name="T12" fmla="*/ 0 w 156"/>
                <a:gd name="T13" fmla="*/ 102 h 102"/>
                <a:gd name="T14" fmla="*/ 52 w 156"/>
                <a:gd name="T15" fmla="*/ 102 h 102"/>
                <a:gd name="T16" fmla="*/ 52 w 156"/>
                <a:gd name="T17" fmla="*/ 92 h 102"/>
                <a:gd name="T18" fmla="*/ 52 w 156"/>
                <a:gd name="T19" fmla="*/ 92 h 102"/>
                <a:gd name="T20" fmla="*/ 42 w 156"/>
                <a:gd name="T21" fmla="*/ 90 h 102"/>
                <a:gd name="T22" fmla="*/ 42 w 156"/>
                <a:gd name="T23" fmla="*/ 90 h 102"/>
                <a:gd name="T24" fmla="*/ 38 w 156"/>
                <a:gd name="T25" fmla="*/ 88 h 102"/>
                <a:gd name="T26" fmla="*/ 36 w 156"/>
                <a:gd name="T27" fmla="*/ 86 h 102"/>
                <a:gd name="T28" fmla="*/ 36 w 156"/>
                <a:gd name="T29" fmla="*/ 86 h 102"/>
                <a:gd name="T30" fmla="*/ 38 w 156"/>
                <a:gd name="T31" fmla="*/ 82 h 102"/>
                <a:gd name="T32" fmla="*/ 70 w 156"/>
                <a:gd name="T33" fmla="*/ 22 h 102"/>
                <a:gd name="T34" fmla="*/ 96 w 156"/>
                <a:gd name="T35" fmla="*/ 80 h 102"/>
                <a:gd name="T36" fmla="*/ 96 w 156"/>
                <a:gd name="T37" fmla="*/ 80 h 102"/>
                <a:gd name="T38" fmla="*/ 96 w 156"/>
                <a:gd name="T39" fmla="*/ 86 h 102"/>
                <a:gd name="T40" fmla="*/ 96 w 156"/>
                <a:gd name="T41" fmla="*/ 86 h 102"/>
                <a:gd name="T42" fmla="*/ 96 w 156"/>
                <a:gd name="T43" fmla="*/ 88 h 102"/>
                <a:gd name="T44" fmla="*/ 94 w 156"/>
                <a:gd name="T45" fmla="*/ 90 h 102"/>
                <a:gd name="T46" fmla="*/ 88 w 156"/>
                <a:gd name="T47" fmla="*/ 92 h 102"/>
                <a:gd name="T48" fmla="*/ 82 w 156"/>
                <a:gd name="T49" fmla="*/ 92 h 102"/>
                <a:gd name="T50" fmla="*/ 82 w 156"/>
                <a:gd name="T51" fmla="*/ 102 h 102"/>
                <a:gd name="T52" fmla="*/ 156 w 156"/>
                <a:gd name="T53" fmla="*/ 102 h 102"/>
                <a:gd name="T54" fmla="*/ 156 w 156"/>
                <a:gd name="T55" fmla="*/ 92 h 102"/>
                <a:gd name="T56" fmla="*/ 156 w 156"/>
                <a:gd name="T57" fmla="*/ 92 h 102"/>
                <a:gd name="T58" fmla="*/ 148 w 156"/>
                <a:gd name="T59" fmla="*/ 90 h 102"/>
                <a:gd name="T60" fmla="*/ 142 w 156"/>
                <a:gd name="T61" fmla="*/ 88 h 102"/>
                <a:gd name="T62" fmla="*/ 136 w 156"/>
                <a:gd name="T63" fmla="*/ 84 h 102"/>
                <a:gd name="T64" fmla="*/ 132 w 156"/>
                <a:gd name="T65" fmla="*/ 76 h 102"/>
                <a:gd name="T66" fmla="*/ 94 w 156"/>
                <a:gd name="T67" fmla="*/ 0 h 102"/>
                <a:gd name="T68" fmla="*/ 66 w 156"/>
                <a:gd name="T69" fmla="*/ 0 h 102"/>
                <a:gd name="T70" fmla="*/ 22 w 156"/>
                <a:gd name="T71"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 h="102">
                  <a:moveTo>
                    <a:pt x="22" y="78"/>
                  </a:moveTo>
                  <a:lnTo>
                    <a:pt x="22" y="78"/>
                  </a:lnTo>
                  <a:lnTo>
                    <a:pt x="18" y="84"/>
                  </a:lnTo>
                  <a:lnTo>
                    <a:pt x="14" y="88"/>
                  </a:lnTo>
                  <a:lnTo>
                    <a:pt x="8" y="90"/>
                  </a:lnTo>
                  <a:lnTo>
                    <a:pt x="0" y="92"/>
                  </a:lnTo>
                  <a:lnTo>
                    <a:pt x="0" y="102"/>
                  </a:lnTo>
                  <a:lnTo>
                    <a:pt x="52" y="102"/>
                  </a:lnTo>
                  <a:lnTo>
                    <a:pt x="52" y="92"/>
                  </a:lnTo>
                  <a:lnTo>
                    <a:pt x="52" y="92"/>
                  </a:lnTo>
                  <a:lnTo>
                    <a:pt x="42" y="90"/>
                  </a:lnTo>
                  <a:lnTo>
                    <a:pt x="42" y="90"/>
                  </a:lnTo>
                  <a:lnTo>
                    <a:pt x="38" y="88"/>
                  </a:lnTo>
                  <a:lnTo>
                    <a:pt x="36" y="86"/>
                  </a:lnTo>
                  <a:lnTo>
                    <a:pt x="36" y="86"/>
                  </a:lnTo>
                  <a:lnTo>
                    <a:pt x="38" y="82"/>
                  </a:lnTo>
                  <a:lnTo>
                    <a:pt x="70" y="22"/>
                  </a:lnTo>
                  <a:lnTo>
                    <a:pt x="96" y="80"/>
                  </a:lnTo>
                  <a:lnTo>
                    <a:pt x="96" y="80"/>
                  </a:lnTo>
                  <a:lnTo>
                    <a:pt x="96" y="86"/>
                  </a:lnTo>
                  <a:lnTo>
                    <a:pt x="96" y="86"/>
                  </a:lnTo>
                  <a:lnTo>
                    <a:pt x="96" y="88"/>
                  </a:lnTo>
                  <a:lnTo>
                    <a:pt x="94" y="90"/>
                  </a:lnTo>
                  <a:lnTo>
                    <a:pt x="88" y="92"/>
                  </a:lnTo>
                  <a:lnTo>
                    <a:pt x="82" y="92"/>
                  </a:lnTo>
                  <a:lnTo>
                    <a:pt x="82" y="102"/>
                  </a:lnTo>
                  <a:lnTo>
                    <a:pt x="156" y="102"/>
                  </a:lnTo>
                  <a:lnTo>
                    <a:pt x="156" y="92"/>
                  </a:lnTo>
                  <a:lnTo>
                    <a:pt x="156" y="92"/>
                  </a:lnTo>
                  <a:lnTo>
                    <a:pt x="148" y="90"/>
                  </a:lnTo>
                  <a:lnTo>
                    <a:pt x="142" y="88"/>
                  </a:lnTo>
                  <a:lnTo>
                    <a:pt x="136" y="84"/>
                  </a:lnTo>
                  <a:lnTo>
                    <a:pt x="132" y="76"/>
                  </a:lnTo>
                  <a:lnTo>
                    <a:pt x="94" y="0"/>
                  </a:lnTo>
                  <a:lnTo>
                    <a:pt x="66" y="0"/>
                  </a:lnTo>
                  <a:lnTo>
                    <a:pt x="22"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99"/>
            <p:cNvSpPr>
              <a:spLocks/>
            </p:cNvSpPr>
            <p:nvPr/>
          </p:nvSpPr>
          <p:spPr bwMode="auto">
            <a:xfrm>
              <a:off x="5011681" y="5384585"/>
              <a:ext cx="247650" cy="161925"/>
            </a:xfrm>
            <a:custGeom>
              <a:avLst/>
              <a:gdLst>
                <a:gd name="T0" fmla="*/ 22 w 156"/>
                <a:gd name="T1" fmla="*/ 78 h 102"/>
                <a:gd name="T2" fmla="*/ 22 w 156"/>
                <a:gd name="T3" fmla="*/ 78 h 102"/>
                <a:gd name="T4" fmla="*/ 18 w 156"/>
                <a:gd name="T5" fmla="*/ 84 h 102"/>
                <a:gd name="T6" fmla="*/ 14 w 156"/>
                <a:gd name="T7" fmla="*/ 88 h 102"/>
                <a:gd name="T8" fmla="*/ 8 w 156"/>
                <a:gd name="T9" fmla="*/ 90 h 102"/>
                <a:gd name="T10" fmla="*/ 0 w 156"/>
                <a:gd name="T11" fmla="*/ 92 h 102"/>
                <a:gd name="T12" fmla="*/ 0 w 156"/>
                <a:gd name="T13" fmla="*/ 102 h 102"/>
                <a:gd name="T14" fmla="*/ 52 w 156"/>
                <a:gd name="T15" fmla="*/ 102 h 102"/>
                <a:gd name="T16" fmla="*/ 52 w 156"/>
                <a:gd name="T17" fmla="*/ 92 h 102"/>
                <a:gd name="T18" fmla="*/ 52 w 156"/>
                <a:gd name="T19" fmla="*/ 92 h 102"/>
                <a:gd name="T20" fmla="*/ 42 w 156"/>
                <a:gd name="T21" fmla="*/ 90 h 102"/>
                <a:gd name="T22" fmla="*/ 42 w 156"/>
                <a:gd name="T23" fmla="*/ 90 h 102"/>
                <a:gd name="T24" fmla="*/ 38 w 156"/>
                <a:gd name="T25" fmla="*/ 88 h 102"/>
                <a:gd name="T26" fmla="*/ 36 w 156"/>
                <a:gd name="T27" fmla="*/ 86 h 102"/>
                <a:gd name="T28" fmla="*/ 36 w 156"/>
                <a:gd name="T29" fmla="*/ 86 h 102"/>
                <a:gd name="T30" fmla="*/ 38 w 156"/>
                <a:gd name="T31" fmla="*/ 82 h 102"/>
                <a:gd name="T32" fmla="*/ 70 w 156"/>
                <a:gd name="T33" fmla="*/ 22 h 102"/>
                <a:gd name="T34" fmla="*/ 96 w 156"/>
                <a:gd name="T35" fmla="*/ 80 h 102"/>
                <a:gd name="T36" fmla="*/ 96 w 156"/>
                <a:gd name="T37" fmla="*/ 80 h 102"/>
                <a:gd name="T38" fmla="*/ 96 w 156"/>
                <a:gd name="T39" fmla="*/ 86 h 102"/>
                <a:gd name="T40" fmla="*/ 96 w 156"/>
                <a:gd name="T41" fmla="*/ 86 h 102"/>
                <a:gd name="T42" fmla="*/ 96 w 156"/>
                <a:gd name="T43" fmla="*/ 88 h 102"/>
                <a:gd name="T44" fmla="*/ 94 w 156"/>
                <a:gd name="T45" fmla="*/ 90 h 102"/>
                <a:gd name="T46" fmla="*/ 88 w 156"/>
                <a:gd name="T47" fmla="*/ 92 h 102"/>
                <a:gd name="T48" fmla="*/ 82 w 156"/>
                <a:gd name="T49" fmla="*/ 92 h 102"/>
                <a:gd name="T50" fmla="*/ 82 w 156"/>
                <a:gd name="T51" fmla="*/ 102 h 102"/>
                <a:gd name="T52" fmla="*/ 156 w 156"/>
                <a:gd name="T53" fmla="*/ 102 h 102"/>
                <a:gd name="T54" fmla="*/ 156 w 156"/>
                <a:gd name="T55" fmla="*/ 92 h 102"/>
                <a:gd name="T56" fmla="*/ 156 w 156"/>
                <a:gd name="T57" fmla="*/ 92 h 102"/>
                <a:gd name="T58" fmla="*/ 148 w 156"/>
                <a:gd name="T59" fmla="*/ 90 h 102"/>
                <a:gd name="T60" fmla="*/ 142 w 156"/>
                <a:gd name="T61" fmla="*/ 88 h 102"/>
                <a:gd name="T62" fmla="*/ 136 w 156"/>
                <a:gd name="T63" fmla="*/ 84 h 102"/>
                <a:gd name="T64" fmla="*/ 132 w 156"/>
                <a:gd name="T65" fmla="*/ 76 h 102"/>
                <a:gd name="T66" fmla="*/ 94 w 156"/>
                <a:gd name="T67" fmla="*/ 0 h 102"/>
                <a:gd name="T68" fmla="*/ 66 w 156"/>
                <a:gd name="T6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 h="102">
                  <a:moveTo>
                    <a:pt x="22" y="78"/>
                  </a:moveTo>
                  <a:lnTo>
                    <a:pt x="22" y="78"/>
                  </a:lnTo>
                  <a:lnTo>
                    <a:pt x="18" y="84"/>
                  </a:lnTo>
                  <a:lnTo>
                    <a:pt x="14" y="88"/>
                  </a:lnTo>
                  <a:lnTo>
                    <a:pt x="8" y="90"/>
                  </a:lnTo>
                  <a:lnTo>
                    <a:pt x="0" y="92"/>
                  </a:lnTo>
                  <a:lnTo>
                    <a:pt x="0" y="102"/>
                  </a:lnTo>
                  <a:lnTo>
                    <a:pt x="52" y="102"/>
                  </a:lnTo>
                  <a:lnTo>
                    <a:pt x="52" y="92"/>
                  </a:lnTo>
                  <a:lnTo>
                    <a:pt x="52" y="92"/>
                  </a:lnTo>
                  <a:lnTo>
                    <a:pt x="42" y="90"/>
                  </a:lnTo>
                  <a:lnTo>
                    <a:pt x="42" y="90"/>
                  </a:lnTo>
                  <a:lnTo>
                    <a:pt x="38" y="88"/>
                  </a:lnTo>
                  <a:lnTo>
                    <a:pt x="36" y="86"/>
                  </a:lnTo>
                  <a:lnTo>
                    <a:pt x="36" y="86"/>
                  </a:lnTo>
                  <a:lnTo>
                    <a:pt x="38" y="82"/>
                  </a:lnTo>
                  <a:lnTo>
                    <a:pt x="70" y="22"/>
                  </a:lnTo>
                  <a:lnTo>
                    <a:pt x="96" y="80"/>
                  </a:lnTo>
                  <a:lnTo>
                    <a:pt x="96" y="80"/>
                  </a:lnTo>
                  <a:lnTo>
                    <a:pt x="96" y="86"/>
                  </a:lnTo>
                  <a:lnTo>
                    <a:pt x="96" y="86"/>
                  </a:lnTo>
                  <a:lnTo>
                    <a:pt x="96" y="88"/>
                  </a:lnTo>
                  <a:lnTo>
                    <a:pt x="94" y="90"/>
                  </a:lnTo>
                  <a:lnTo>
                    <a:pt x="88" y="92"/>
                  </a:lnTo>
                  <a:lnTo>
                    <a:pt x="82" y="92"/>
                  </a:lnTo>
                  <a:lnTo>
                    <a:pt x="82" y="102"/>
                  </a:lnTo>
                  <a:lnTo>
                    <a:pt x="156" y="102"/>
                  </a:lnTo>
                  <a:lnTo>
                    <a:pt x="156" y="92"/>
                  </a:lnTo>
                  <a:lnTo>
                    <a:pt x="156" y="92"/>
                  </a:lnTo>
                  <a:lnTo>
                    <a:pt x="148" y="90"/>
                  </a:lnTo>
                  <a:lnTo>
                    <a:pt x="142" y="88"/>
                  </a:lnTo>
                  <a:lnTo>
                    <a:pt x="136" y="84"/>
                  </a:lnTo>
                  <a:lnTo>
                    <a:pt x="132" y="76"/>
                  </a:lnTo>
                  <a:lnTo>
                    <a:pt x="94" y="0"/>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00"/>
            <p:cNvSpPr>
              <a:spLocks/>
            </p:cNvSpPr>
            <p:nvPr/>
          </p:nvSpPr>
          <p:spPr bwMode="auto">
            <a:xfrm>
              <a:off x="5081531" y="5470310"/>
              <a:ext cx="104775" cy="34925"/>
            </a:xfrm>
            <a:custGeom>
              <a:avLst/>
              <a:gdLst>
                <a:gd name="T0" fmla="*/ 56 w 66"/>
                <a:gd name="T1" fmla="*/ 0 h 22"/>
                <a:gd name="T2" fmla="*/ 56 w 66"/>
                <a:gd name="T3" fmla="*/ 0 h 22"/>
                <a:gd name="T4" fmla="*/ 60 w 66"/>
                <a:gd name="T5" fmla="*/ 2 h 22"/>
                <a:gd name="T6" fmla="*/ 60 w 66"/>
                <a:gd name="T7" fmla="*/ 2 h 22"/>
                <a:gd name="T8" fmla="*/ 58 w 66"/>
                <a:gd name="T9" fmla="*/ 2 h 22"/>
                <a:gd name="T10" fmla="*/ 58 w 66"/>
                <a:gd name="T11" fmla="*/ 2 h 22"/>
                <a:gd name="T12" fmla="*/ 58 w 66"/>
                <a:gd name="T13" fmla="*/ 2 h 22"/>
                <a:gd name="T14" fmla="*/ 58 w 66"/>
                <a:gd name="T15" fmla="*/ 2 h 22"/>
                <a:gd name="T16" fmla="*/ 64 w 66"/>
                <a:gd name="T17" fmla="*/ 4 h 22"/>
                <a:gd name="T18" fmla="*/ 64 w 66"/>
                <a:gd name="T19" fmla="*/ 4 h 22"/>
                <a:gd name="T20" fmla="*/ 66 w 66"/>
                <a:gd name="T21" fmla="*/ 6 h 22"/>
                <a:gd name="T22" fmla="*/ 66 w 66"/>
                <a:gd name="T23" fmla="*/ 6 h 22"/>
                <a:gd name="T24" fmla="*/ 64 w 66"/>
                <a:gd name="T25" fmla="*/ 6 h 22"/>
                <a:gd name="T26" fmla="*/ 66 w 66"/>
                <a:gd name="T27" fmla="*/ 6 h 22"/>
                <a:gd name="T28" fmla="*/ 66 w 66"/>
                <a:gd name="T29" fmla="*/ 6 h 22"/>
                <a:gd name="T30" fmla="*/ 66 w 66"/>
                <a:gd name="T31" fmla="*/ 6 h 22"/>
                <a:gd name="T32" fmla="*/ 66 w 66"/>
                <a:gd name="T33" fmla="*/ 6 h 22"/>
                <a:gd name="T34" fmla="*/ 66 w 66"/>
                <a:gd name="T35" fmla="*/ 6 h 22"/>
                <a:gd name="T36" fmla="*/ 62 w 66"/>
                <a:gd name="T37" fmla="*/ 8 h 22"/>
                <a:gd name="T38" fmla="*/ 58 w 66"/>
                <a:gd name="T39" fmla="*/ 8 h 22"/>
                <a:gd name="T40" fmla="*/ 58 w 66"/>
                <a:gd name="T41" fmla="*/ 8 h 22"/>
                <a:gd name="T42" fmla="*/ 56 w 66"/>
                <a:gd name="T43" fmla="*/ 8 h 22"/>
                <a:gd name="T44" fmla="*/ 56 w 66"/>
                <a:gd name="T45" fmla="*/ 8 h 22"/>
                <a:gd name="T46" fmla="*/ 52 w 66"/>
                <a:gd name="T47" fmla="*/ 8 h 22"/>
                <a:gd name="T48" fmla="*/ 52 w 66"/>
                <a:gd name="T49" fmla="*/ 8 h 22"/>
                <a:gd name="T50" fmla="*/ 34 w 66"/>
                <a:gd name="T51" fmla="*/ 12 h 22"/>
                <a:gd name="T52" fmla="*/ 16 w 66"/>
                <a:gd name="T53" fmla="*/ 18 h 22"/>
                <a:gd name="T54" fmla="*/ 16 w 66"/>
                <a:gd name="T55" fmla="*/ 18 h 22"/>
                <a:gd name="T56" fmla="*/ 10 w 66"/>
                <a:gd name="T57" fmla="*/ 20 h 22"/>
                <a:gd name="T58" fmla="*/ 2 w 66"/>
                <a:gd name="T59" fmla="*/ 22 h 22"/>
                <a:gd name="T60" fmla="*/ 2 w 66"/>
                <a:gd name="T61" fmla="*/ 22 h 22"/>
                <a:gd name="T62" fmla="*/ 0 w 66"/>
                <a:gd name="T63" fmla="*/ 22 h 22"/>
                <a:gd name="T64" fmla="*/ 0 w 66"/>
                <a:gd name="T65" fmla="*/ 20 h 22"/>
                <a:gd name="T66" fmla="*/ 0 w 66"/>
                <a:gd name="T67" fmla="*/ 20 h 22"/>
                <a:gd name="T68" fmla="*/ 2 w 66"/>
                <a:gd name="T69" fmla="*/ 14 h 22"/>
                <a:gd name="T70" fmla="*/ 8 w 66"/>
                <a:gd name="T71" fmla="*/ 8 h 22"/>
                <a:gd name="T72" fmla="*/ 8 w 66"/>
                <a:gd name="T73" fmla="*/ 8 h 22"/>
                <a:gd name="T74" fmla="*/ 20 w 66"/>
                <a:gd name="T75" fmla="*/ 2 h 22"/>
                <a:gd name="T76" fmla="*/ 20 w 66"/>
                <a:gd name="T77" fmla="*/ 2 h 22"/>
                <a:gd name="T78" fmla="*/ 34 w 66"/>
                <a:gd name="T79" fmla="*/ 0 h 22"/>
                <a:gd name="T80" fmla="*/ 48 w 66"/>
                <a:gd name="T81" fmla="*/ 0 h 22"/>
                <a:gd name="T82" fmla="*/ 48 w 66"/>
                <a:gd name="T83" fmla="*/ 0 h 22"/>
                <a:gd name="T84" fmla="*/ 50 w 66"/>
                <a:gd name="T85" fmla="*/ 0 h 22"/>
                <a:gd name="T86" fmla="*/ 54 w 66"/>
                <a:gd name="T87" fmla="*/ 0 h 22"/>
                <a:gd name="T88" fmla="*/ 54 w 66"/>
                <a:gd name="T89" fmla="*/ 0 h 22"/>
                <a:gd name="T90" fmla="*/ 56 w 66"/>
                <a:gd name="T9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 h="22">
                  <a:moveTo>
                    <a:pt x="56" y="0"/>
                  </a:moveTo>
                  <a:lnTo>
                    <a:pt x="56" y="0"/>
                  </a:lnTo>
                  <a:lnTo>
                    <a:pt x="60" y="2"/>
                  </a:lnTo>
                  <a:lnTo>
                    <a:pt x="60" y="2"/>
                  </a:lnTo>
                  <a:lnTo>
                    <a:pt x="58" y="2"/>
                  </a:lnTo>
                  <a:lnTo>
                    <a:pt x="58" y="2"/>
                  </a:lnTo>
                  <a:lnTo>
                    <a:pt x="58" y="2"/>
                  </a:lnTo>
                  <a:lnTo>
                    <a:pt x="58" y="2"/>
                  </a:lnTo>
                  <a:lnTo>
                    <a:pt x="64" y="4"/>
                  </a:lnTo>
                  <a:lnTo>
                    <a:pt x="64" y="4"/>
                  </a:lnTo>
                  <a:lnTo>
                    <a:pt x="66" y="6"/>
                  </a:lnTo>
                  <a:lnTo>
                    <a:pt x="66" y="6"/>
                  </a:lnTo>
                  <a:lnTo>
                    <a:pt x="64" y="6"/>
                  </a:lnTo>
                  <a:lnTo>
                    <a:pt x="66" y="6"/>
                  </a:lnTo>
                  <a:lnTo>
                    <a:pt x="66" y="6"/>
                  </a:lnTo>
                  <a:lnTo>
                    <a:pt x="66" y="6"/>
                  </a:lnTo>
                  <a:lnTo>
                    <a:pt x="66" y="6"/>
                  </a:lnTo>
                  <a:lnTo>
                    <a:pt x="66" y="6"/>
                  </a:lnTo>
                  <a:lnTo>
                    <a:pt x="62" y="8"/>
                  </a:lnTo>
                  <a:lnTo>
                    <a:pt x="58" y="8"/>
                  </a:lnTo>
                  <a:lnTo>
                    <a:pt x="58" y="8"/>
                  </a:lnTo>
                  <a:lnTo>
                    <a:pt x="56" y="8"/>
                  </a:lnTo>
                  <a:lnTo>
                    <a:pt x="56" y="8"/>
                  </a:lnTo>
                  <a:lnTo>
                    <a:pt x="52" y="8"/>
                  </a:lnTo>
                  <a:lnTo>
                    <a:pt x="52" y="8"/>
                  </a:lnTo>
                  <a:lnTo>
                    <a:pt x="34" y="12"/>
                  </a:lnTo>
                  <a:lnTo>
                    <a:pt x="16" y="18"/>
                  </a:lnTo>
                  <a:lnTo>
                    <a:pt x="16" y="18"/>
                  </a:lnTo>
                  <a:lnTo>
                    <a:pt x="10" y="20"/>
                  </a:lnTo>
                  <a:lnTo>
                    <a:pt x="2" y="22"/>
                  </a:lnTo>
                  <a:lnTo>
                    <a:pt x="2" y="22"/>
                  </a:lnTo>
                  <a:lnTo>
                    <a:pt x="0" y="22"/>
                  </a:lnTo>
                  <a:lnTo>
                    <a:pt x="0" y="20"/>
                  </a:lnTo>
                  <a:lnTo>
                    <a:pt x="0" y="20"/>
                  </a:lnTo>
                  <a:lnTo>
                    <a:pt x="2" y="14"/>
                  </a:lnTo>
                  <a:lnTo>
                    <a:pt x="8" y="8"/>
                  </a:lnTo>
                  <a:lnTo>
                    <a:pt x="8" y="8"/>
                  </a:lnTo>
                  <a:lnTo>
                    <a:pt x="20" y="2"/>
                  </a:lnTo>
                  <a:lnTo>
                    <a:pt x="20" y="2"/>
                  </a:lnTo>
                  <a:lnTo>
                    <a:pt x="34" y="0"/>
                  </a:lnTo>
                  <a:lnTo>
                    <a:pt x="48" y="0"/>
                  </a:lnTo>
                  <a:lnTo>
                    <a:pt x="48" y="0"/>
                  </a:lnTo>
                  <a:lnTo>
                    <a:pt x="50" y="0"/>
                  </a:lnTo>
                  <a:lnTo>
                    <a:pt x="54" y="0"/>
                  </a:lnTo>
                  <a:lnTo>
                    <a:pt x="54" y="0"/>
                  </a:lnTo>
                  <a:lnTo>
                    <a:pt x="56" y="0"/>
                  </a:lnTo>
                  <a:close/>
                </a:path>
              </a:pathLst>
            </a:custGeom>
            <a:solidFill>
              <a:srgbClr val="EF3E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01"/>
            <p:cNvSpPr>
              <a:spLocks/>
            </p:cNvSpPr>
            <p:nvPr/>
          </p:nvSpPr>
          <p:spPr bwMode="auto">
            <a:xfrm>
              <a:off x="5081531" y="5470310"/>
              <a:ext cx="104775" cy="34925"/>
            </a:xfrm>
            <a:custGeom>
              <a:avLst/>
              <a:gdLst>
                <a:gd name="T0" fmla="*/ 56 w 66"/>
                <a:gd name="T1" fmla="*/ 0 h 22"/>
                <a:gd name="T2" fmla="*/ 56 w 66"/>
                <a:gd name="T3" fmla="*/ 0 h 22"/>
                <a:gd name="T4" fmla="*/ 60 w 66"/>
                <a:gd name="T5" fmla="*/ 2 h 22"/>
                <a:gd name="T6" fmla="*/ 60 w 66"/>
                <a:gd name="T7" fmla="*/ 2 h 22"/>
                <a:gd name="T8" fmla="*/ 58 w 66"/>
                <a:gd name="T9" fmla="*/ 2 h 22"/>
                <a:gd name="T10" fmla="*/ 58 w 66"/>
                <a:gd name="T11" fmla="*/ 2 h 22"/>
                <a:gd name="T12" fmla="*/ 58 w 66"/>
                <a:gd name="T13" fmla="*/ 2 h 22"/>
                <a:gd name="T14" fmla="*/ 58 w 66"/>
                <a:gd name="T15" fmla="*/ 2 h 22"/>
                <a:gd name="T16" fmla="*/ 64 w 66"/>
                <a:gd name="T17" fmla="*/ 4 h 22"/>
                <a:gd name="T18" fmla="*/ 64 w 66"/>
                <a:gd name="T19" fmla="*/ 4 h 22"/>
                <a:gd name="T20" fmla="*/ 66 w 66"/>
                <a:gd name="T21" fmla="*/ 6 h 22"/>
                <a:gd name="T22" fmla="*/ 66 w 66"/>
                <a:gd name="T23" fmla="*/ 6 h 22"/>
                <a:gd name="T24" fmla="*/ 64 w 66"/>
                <a:gd name="T25" fmla="*/ 6 h 22"/>
                <a:gd name="T26" fmla="*/ 66 w 66"/>
                <a:gd name="T27" fmla="*/ 6 h 22"/>
                <a:gd name="T28" fmla="*/ 66 w 66"/>
                <a:gd name="T29" fmla="*/ 6 h 22"/>
                <a:gd name="T30" fmla="*/ 66 w 66"/>
                <a:gd name="T31" fmla="*/ 6 h 22"/>
                <a:gd name="T32" fmla="*/ 66 w 66"/>
                <a:gd name="T33" fmla="*/ 6 h 22"/>
                <a:gd name="T34" fmla="*/ 66 w 66"/>
                <a:gd name="T35" fmla="*/ 6 h 22"/>
                <a:gd name="T36" fmla="*/ 62 w 66"/>
                <a:gd name="T37" fmla="*/ 8 h 22"/>
                <a:gd name="T38" fmla="*/ 58 w 66"/>
                <a:gd name="T39" fmla="*/ 8 h 22"/>
                <a:gd name="T40" fmla="*/ 58 w 66"/>
                <a:gd name="T41" fmla="*/ 8 h 22"/>
                <a:gd name="T42" fmla="*/ 56 w 66"/>
                <a:gd name="T43" fmla="*/ 8 h 22"/>
                <a:gd name="T44" fmla="*/ 56 w 66"/>
                <a:gd name="T45" fmla="*/ 8 h 22"/>
                <a:gd name="T46" fmla="*/ 52 w 66"/>
                <a:gd name="T47" fmla="*/ 8 h 22"/>
                <a:gd name="T48" fmla="*/ 52 w 66"/>
                <a:gd name="T49" fmla="*/ 8 h 22"/>
                <a:gd name="T50" fmla="*/ 34 w 66"/>
                <a:gd name="T51" fmla="*/ 12 h 22"/>
                <a:gd name="T52" fmla="*/ 16 w 66"/>
                <a:gd name="T53" fmla="*/ 18 h 22"/>
                <a:gd name="T54" fmla="*/ 16 w 66"/>
                <a:gd name="T55" fmla="*/ 18 h 22"/>
                <a:gd name="T56" fmla="*/ 10 w 66"/>
                <a:gd name="T57" fmla="*/ 20 h 22"/>
                <a:gd name="T58" fmla="*/ 2 w 66"/>
                <a:gd name="T59" fmla="*/ 22 h 22"/>
                <a:gd name="T60" fmla="*/ 2 w 66"/>
                <a:gd name="T61" fmla="*/ 22 h 22"/>
                <a:gd name="T62" fmla="*/ 0 w 66"/>
                <a:gd name="T63" fmla="*/ 22 h 22"/>
                <a:gd name="T64" fmla="*/ 0 w 66"/>
                <a:gd name="T65" fmla="*/ 20 h 22"/>
                <a:gd name="T66" fmla="*/ 0 w 66"/>
                <a:gd name="T67" fmla="*/ 20 h 22"/>
                <a:gd name="T68" fmla="*/ 2 w 66"/>
                <a:gd name="T69" fmla="*/ 14 h 22"/>
                <a:gd name="T70" fmla="*/ 8 w 66"/>
                <a:gd name="T71" fmla="*/ 8 h 22"/>
                <a:gd name="T72" fmla="*/ 8 w 66"/>
                <a:gd name="T73" fmla="*/ 8 h 22"/>
                <a:gd name="T74" fmla="*/ 20 w 66"/>
                <a:gd name="T75" fmla="*/ 2 h 22"/>
                <a:gd name="T76" fmla="*/ 20 w 66"/>
                <a:gd name="T77" fmla="*/ 2 h 22"/>
                <a:gd name="T78" fmla="*/ 34 w 66"/>
                <a:gd name="T79" fmla="*/ 0 h 22"/>
                <a:gd name="T80" fmla="*/ 48 w 66"/>
                <a:gd name="T81" fmla="*/ 0 h 22"/>
                <a:gd name="T82" fmla="*/ 48 w 66"/>
                <a:gd name="T83" fmla="*/ 0 h 22"/>
                <a:gd name="T84" fmla="*/ 50 w 66"/>
                <a:gd name="T85" fmla="*/ 0 h 22"/>
                <a:gd name="T86" fmla="*/ 54 w 66"/>
                <a:gd name="T87" fmla="*/ 0 h 22"/>
                <a:gd name="T88" fmla="*/ 54 w 66"/>
                <a:gd name="T89" fmla="*/ 0 h 22"/>
                <a:gd name="T90" fmla="*/ 56 w 66"/>
                <a:gd name="T9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 h="22">
                  <a:moveTo>
                    <a:pt x="56" y="0"/>
                  </a:moveTo>
                  <a:lnTo>
                    <a:pt x="56" y="0"/>
                  </a:lnTo>
                  <a:lnTo>
                    <a:pt x="60" y="2"/>
                  </a:lnTo>
                  <a:lnTo>
                    <a:pt x="60" y="2"/>
                  </a:lnTo>
                  <a:lnTo>
                    <a:pt x="58" y="2"/>
                  </a:lnTo>
                  <a:lnTo>
                    <a:pt x="58" y="2"/>
                  </a:lnTo>
                  <a:lnTo>
                    <a:pt x="58" y="2"/>
                  </a:lnTo>
                  <a:lnTo>
                    <a:pt x="58" y="2"/>
                  </a:lnTo>
                  <a:lnTo>
                    <a:pt x="64" y="4"/>
                  </a:lnTo>
                  <a:lnTo>
                    <a:pt x="64" y="4"/>
                  </a:lnTo>
                  <a:lnTo>
                    <a:pt x="66" y="6"/>
                  </a:lnTo>
                  <a:lnTo>
                    <a:pt x="66" y="6"/>
                  </a:lnTo>
                  <a:lnTo>
                    <a:pt x="64" y="6"/>
                  </a:lnTo>
                  <a:lnTo>
                    <a:pt x="66" y="6"/>
                  </a:lnTo>
                  <a:lnTo>
                    <a:pt x="66" y="6"/>
                  </a:lnTo>
                  <a:lnTo>
                    <a:pt x="66" y="6"/>
                  </a:lnTo>
                  <a:lnTo>
                    <a:pt x="66" y="6"/>
                  </a:lnTo>
                  <a:lnTo>
                    <a:pt x="66" y="6"/>
                  </a:lnTo>
                  <a:lnTo>
                    <a:pt x="62" y="8"/>
                  </a:lnTo>
                  <a:lnTo>
                    <a:pt x="58" y="8"/>
                  </a:lnTo>
                  <a:lnTo>
                    <a:pt x="58" y="8"/>
                  </a:lnTo>
                  <a:lnTo>
                    <a:pt x="56" y="8"/>
                  </a:lnTo>
                  <a:lnTo>
                    <a:pt x="56" y="8"/>
                  </a:lnTo>
                  <a:lnTo>
                    <a:pt x="52" y="8"/>
                  </a:lnTo>
                  <a:lnTo>
                    <a:pt x="52" y="8"/>
                  </a:lnTo>
                  <a:lnTo>
                    <a:pt x="34" y="12"/>
                  </a:lnTo>
                  <a:lnTo>
                    <a:pt x="16" y="18"/>
                  </a:lnTo>
                  <a:lnTo>
                    <a:pt x="16" y="18"/>
                  </a:lnTo>
                  <a:lnTo>
                    <a:pt x="10" y="20"/>
                  </a:lnTo>
                  <a:lnTo>
                    <a:pt x="2" y="22"/>
                  </a:lnTo>
                  <a:lnTo>
                    <a:pt x="2" y="22"/>
                  </a:lnTo>
                  <a:lnTo>
                    <a:pt x="0" y="22"/>
                  </a:lnTo>
                  <a:lnTo>
                    <a:pt x="0" y="20"/>
                  </a:lnTo>
                  <a:lnTo>
                    <a:pt x="0" y="20"/>
                  </a:lnTo>
                  <a:lnTo>
                    <a:pt x="2" y="14"/>
                  </a:lnTo>
                  <a:lnTo>
                    <a:pt x="8" y="8"/>
                  </a:lnTo>
                  <a:lnTo>
                    <a:pt x="8" y="8"/>
                  </a:lnTo>
                  <a:lnTo>
                    <a:pt x="20" y="2"/>
                  </a:lnTo>
                  <a:lnTo>
                    <a:pt x="20" y="2"/>
                  </a:lnTo>
                  <a:lnTo>
                    <a:pt x="34" y="0"/>
                  </a:lnTo>
                  <a:lnTo>
                    <a:pt x="48" y="0"/>
                  </a:lnTo>
                  <a:lnTo>
                    <a:pt x="48" y="0"/>
                  </a:lnTo>
                  <a:lnTo>
                    <a:pt x="50" y="0"/>
                  </a:lnTo>
                  <a:lnTo>
                    <a:pt x="54" y="0"/>
                  </a:lnTo>
                  <a:lnTo>
                    <a:pt x="54" y="0"/>
                  </a:lnTo>
                  <a:lnTo>
                    <a:pt x="5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02"/>
            <p:cNvSpPr>
              <a:spLocks noEditPoints="1"/>
            </p:cNvSpPr>
            <p:nvPr/>
          </p:nvSpPr>
          <p:spPr bwMode="auto">
            <a:xfrm>
              <a:off x="5653031" y="5384585"/>
              <a:ext cx="25400" cy="25400"/>
            </a:xfrm>
            <a:custGeom>
              <a:avLst/>
              <a:gdLst>
                <a:gd name="T0" fmla="*/ 8 w 16"/>
                <a:gd name="T1" fmla="*/ 16 h 16"/>
                <a:gd name="T2" fmla="*/ 8 w 16"/>
                <a:gd name="T3" fmla="*/ 16 h 16"/>
                <a:gd name="T4" fmla="*/ 12 w 16"/>
                <a:gd name="T5" fmla="*/ 14 h 16"/>
                <a:gd name="T6" fmla="*/ 14 w 16"/>
                <a:gd name="T7" fmla="*/ 14 h 16"/>
                <a:gd name="T8" fmla="*/ 16 w 16"/>
                <a:gd name="T9" fmla="*/ 10 h 16"/>
                <a:gd name="T10" fmla="*/ 16 w 16"/>
                <a:gd name="T11" fmla="*/ 8 h 16"/>
                <a:gd name="T12" fmla="*/ 16 w 16"/>
                <a:gd name="T13" fmla="*/ 8 h 16"/>
                <a:gd name="T14" fmla="*/ 16 w 16"/>
                <a:gd name="T15" fmla="*/ 4 h 16"/>
                <a:gd name="T16" fmla="*/ 14 w 16"/>
                <a:gd name="T17" fmla="*/ 2 h 16"/>
                <a:gd name="T18" fmla="*/ 12 w 16"/>
                <a:gd name="T19" fmla="*/ 0 h 16"/>
                <a:gd name="T20" fmla="*/ 8 w 16"/>
                <a:gd name="T21" fmla="*/ 0 h 16"/>
                <a:gd name="T22" fmla="*/ 8 w 16"/>
                <a:gd name="T23" fmla="*/ 0 h 16"/>
                <a:gd name="T24" fmla="*/ 6 w 16"/>
                <a:gd name="T25" fmla="*/ 0 h 16"/>
                <a:gd name="T26" fmla="*/ 2 w 16"/>
                <a:gd name="T27" fmla="*/ 2 h 16"/>
                <a:gd name="T28" fmla="*/ 0 w 16"/>
                <a:gd name="T29" fmla="*/ 4 h 16"/>
                <a:gd name="T30" fmla="*/ 0 w 16"/>
                <a:gd name="T31" fmla="*/ 8 h 16"/>
                <a:gd name="T32" fmla="*/ 0 w 16"/>
                <a:gd name="T33" fmla="*/ 8 h 16"/>
                <a:gd name="T34" fmla="*/ 0 w 16"/>
                <a:gd name="T35" fmla="*/ 10 h 16"/>
                <a:gd name="T36" fmla="*/ 2 w 16"/>
                <a:gd name="T37" fmla="*/ 14 h 16"/>
                <a:gd name="T38" fmla="*/ 6 w 16"/>
                <a:gd name="T39" fmla="*/ 14 h 16"/>
                <a:gd name="T40" fmla="*/ 8 w 16"/>
                <a:gd name="T41" fmla="*/ 16 h 16"/>
                <a:gd name="T42" fmla="*/ 2 w 16"/>
                <a:gd name="T43" fmla="*/ 8 h 16"/>
                <a:gd name="T44" fmla="*/ 2 w 16"/>
                <a:gd name="T45" fmla="*/ 8 h 16"/>
                <a:gd name="T46" fmla="*/ 4 w 16"/>
                <a:gd name="T47" fmla="*/ 2 h 16"/>
                <a:gd name="T48" fmla="*/ 8 w 16"/>
                <a:gd name="T49" fmla="*/ 0 h 16"/>
                <a:gd name="T50" fmla="*/ 8 w 16"/>
                <a:gd name="T51" fmla="*/ 0 h 16"/>
                <a:gd name="T52" fmla="*/ 12 w 16"/>
                <a:gd name="T53" fmla="*/ 2 h 16"/>
                <a:gd name="T54" fmla="*/ 14 w 16"/>
                <a:gd name="T55" fmla="*/ 8 h 16"/>
                <a:gd name="T56" fmla="*/ 14 w 16"/>
                <a:gd name="T57" fmla="*/ 8 h 16"/>
                <a:gd name="T58" fmla="*/ 12 w 16"/>
                <a:gd name="T59" fmla="*/ 12 h 16"/>
                <a:gd name="T60" fmla="*/ 8 w 16"/>
                <a:gd name="T61" fmla="*/ 14 h 16"/>
                <a:gd name="T62" fmla="*/ 8 w 16"/>
                <a:gd name="T63" fmla="*/ 14 h 16"/>
                <a:gd name="T64" fmla="*/ 4 w 16"/>
                <a:gd name="T65" fmla="*/ 12 h 16"/>
                <a:gd name="T66" fmla="*/ 2 w 16"/>
                <a:gd name="T67" fmla="*/ 8 h 16"/>
                <a:gd name="T68" fmla="*/ 6 w 16"/>
                <a:gd name="T69" fmla="*/ 8 h 16"/>
                <a:gd name="T70" fmla="*/ 8 w 16"/>
                <a:gd name="T71" fmla="*/ 8 h 16"/>
                <a:gd name="T72" fmla="*/ 10 w 16"/>
                <a:gd name="T73" fmla="*/ 12 h 16"/>
                <a:gd name="T74" fmla="*/ 12 w 16"/>
                <a:gd name="T75" fmla="*/ 12 h 16"/>
                <a:gd name="T76" fmla="*/ 10 w 16"/>
                <a:gd name="T77" fmla="*/ 8 h 16"/>
                <a:gd name="T78" fmla="*/ 10 w 16"/>
                <a:gd name="T79" fmla="*/ 8 h 16"/>
                <a:gd name="T80" fmla="*/ 12 w 16"/>
                <a:gd name="T81" fmla="*/ 8 h 16"/>
                <a:gd name="T82" fmla="*/ 12 w 16"/>
                <a:gd name="T83" fmla="*/ 6 h 16"/>
                <a:gd name="T84" fmla="*/ 12 w 16"/>
                <a:gd name="T85" fmla="*/ 6 h 16"/>
                <a:gd name="T86" fmla="*/ 10 w 16"/>
                <a:gd name="T87" fmla="*/ 4 h 16"/>
                <a:gd name="T88" fmla="*/ 8 w 16"/>
                <a:gd name="T89" fmla="*/ 2 h 16"/>
                <a:gd name="T90" fmla="*/ 6 w 16"/>
                <a:gd name="T91" fmla="*/ 2 h 16"/>
                <a:gd name="T92" fmla="*/ 6 w 16"/>
                <a:gd name="T93" fmla="*/ 12 h 16"/>
                <a:gd name="T94" fmla="*/ 6 w 16"/>
                <a:gd name="T95" fmla="*/ 12 h 16"/>
                <a:gd name="T96" fmla="*/ 6 w 16"/>
                <a:gd name="T97" fmla="*/ 8 h 16"/>
                <a:gd name="T98" fmla="*/ 6 w 16"/>
                <a:gd name="T99" fmla="*/ 6 h 16"/>
                <a:gd name="T100" fmla="*/ 6 w 16"/>
                <a:gd name="T101" fmla="*/ 4 h 16"/>
                <a:gd name="T102" fmla="*/ 8 w 16"/>
                <a:gd name="T103" fmla="*/ 4 h 16"/>
                <a:gd name="T104" fmla="*/ 8 w 16"/>
                <a:gd name="T105" fmla="*/ 4 h 16"/>
                <a:gd name="T106" fmla="*/ 10 w 16"/>
                <a:gd name="T107" fmla="*/ 4 h 16"/>
                <a:gd name="T108" fmla="*/ 10 w 16"/>
                <a:gd name="T109" fmla="*/ 6 h 16"/>
                <a:gd name="T110" fmla="*/ 10 w 16"/>
                <a:gd name="T111" fmla="*/ 6 h 16"/>
                <a:gd name="T112" fmla="*/ 10 w 16"/>
                <a:gd name="T113" fmla="*/ 6 h 16"/>
                <a:gd name="T114" fmla="*/ 8 w 16"/>
                <a:gd name="T115" fmla="*/ 6 h 16"/>
                <a:gd name="T116" fmla="*/ 6 w 16"/>
                <a:gd name="T117"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 h="16">
                  <a:moveTo>
                    <a:pt x="8" y="16"/>
                  </a:moveTo>
                  <a:lnTo>
                    <a:pt x="8" y="16"/>
                  </a:lnTo>
                  <a:lnTo>
                    <a:pt x="12" y="14"/>
                  </a:lnTo>
                  <a:lnTo>
                    <a:pt x="14" y="14"/>
                  </a:lnTo>
                  <a:lnTo>
                    <a:pt x="16" y="10"/>
                  </a:lnTo>
                  <a:lnTo>
                    <a:pt x="16" y="8"/>
                  </a:lnTo>
                  <a:lnTo>
                    <a:pt x="16" y="8"/>
                  </a:lnTo>
                  <a:lnTo>
                    <a:pt x="16" y="4"/>
                  </a:lnTo>
                  <a:lnTo>
                    <a:pt x="14" y="2"/>
                  </a:lnTo>
                  <a:lnTo>
                    <a:pt x="12" y="0"/>
                  </a:lnTo>
                  <a:lnTo>
                    <a:pt x="8" y="0"/>
                  </a:lnTo>
                  <a:lnTo>
                    <a:pt x="8" y="0"/>
                  </a:lnTo>
                  <a:lnTo>
                    <a:pt x="6" y="0"/>
                  </a:lnTo>
                  <a:lnTo>
                    <a:pt x="2" y="2"/>
                  </a:lnTo>
                  <a:lnTo>
                    <a:pt x="0" y="4"/>
                  </a:lnTo>
                  <a:lnTo>
                    <a:pt x="0" y="8"/>
                  </a:lnTo>
                  <a:lnTo>
                    <a:pt x="0" y="8"/>
                  </a:lnTo>
                  <a:lnTo>
                    <a:pt x="0" y="10"/>
                  </a:lnTo>
                  <a:lnTo>
                    <a:pt x="2" y="14"/>
                  </a:lnTo>
                  <a:lnTo>
                    <a:pt x="6" y="14"/>
                  </a:lnTo>
                  <a:lnTo>
                    <a:pt x="8" y="16"/>
                  </a:lnTo>
                  <a:close/>
                  <a:moveTo>
                    <a:pt x="2" y="8"/>
                  </a:moveTo>
                  <a:lnTo>
                    <a:pt x="2" y="8"/>
                  </a:lnTo>
                  <a:lnTo>
                    <a:pt x="4" y="2"/>
                  </a:lnTo>
                  <a:lnTo>
                    <a:pt x="8" y="0"/>
                  </a:lnTo>
                  <a:lnTo>
                    <a:pt x="8" y="0"/>
                  </a:lnTo>
                  <a:lnTo>
                    <a:pt x="12" y="2"/>
                  </a:lnTo>
                  <a:lnTo>
                    <a:pt x="14" y="8"/>
                  </a:lnTo>
                  <a:lnTo>
                    <a:pt x="14" y="8"/>
                  </a:lnTo>
                  <a:lnTo>
                    <a:pt x="12" y="12"/>
                  </a:lnTo>
                  <a:lnTo>
                    <a:pt x="8" y="14"/>
                  </a:lnTo>
                  <a:lnTo>
                    <a:pt x="8" y="14"/>
                  </a:lnTo>
                  <a:lnTo>
                    <a:pt x="4" y="12"/>
                  </a:lnTo>
                  <a:lnTo>
                    <a:pt x="2" y="8"/>
                  </a:lnTo>
                  <a:close/>
                  <a:moveTo>
                    <a:pt x="6" y="8"/>
                  </a:moveTo>
                  <a:lnTo>
                    <a:pt x="8" y="8"/>
                  </a:lnTo>
                  <a:lnTo>
                    <a:pt x="10" y="12"/>
                  </a:lnTo>
                  <a:lnTo>
                    <a:pt x="12" y="12"/>
                  </a:lnTo>
                  <a:lnTo>
                    <a:pt x="10" y="8"/>
                  </a:lnTo>
                  <a:lnTo>
                    <a:pt x="10" y="8"/>
                  </a:lnTo>
                  <a:lnTo>
                    <a:pt x="12" y="8"/>
                  </a:lnTo>
                  <a:lnTo>
                    <a:pt x="12" y="6"/>
                  </a:lnTo>
                  <a:lnTo>
                    <a:pt x="12" y="6"/>
                  </a:lnTo>
                  <a:lnTo>
                    <a:pt x="10" y="4"/>
                  </a:lnTo>
                  <a:lnTo>
                    <a:pt x="8" y="2"/>
                  </a:lnTo>
                  <a:lnTo>
                    <a:pt x="6" y="2"/>
                  </a:lnTo>
                  <a:lnTo>
                    <a:pt x="6" y="12"/>
                  </a:lnTo>
                  <a:lnTo>
                    <a:pt x="6" y="12"/>
                  </a:lnTo>
                  <a:lnTo>
                    <a:pt x="6" y="8"/>
                  </a:lnTo>
                  <a:close/>
                  <a:moveTo>
                    <a:pt x="6" y="6"/>
                  </a:moveTo>
                  <a:lnTo>
                    <a:pt x="6" y="4"/>
                  </a:lnTo>
                  <a:lnTo>
                    <a:pt x="8" y="4"/>
                  </a:lnTo>
                  <a:lnTo>
                    <a:pt x="8" y="4"/>
                  </a:lnTo>
                  <a:lnTo>
                    <a:pt x="10" y="4"/>
                  </a:lnTo>
                  <a:lnTo>
                    <a:pt x="10" y="6"/>
                  </a:lnTo>
                  <a:lnTo>
                    <a:pt x="10" y="6"/>
                  </a:lnTo>
                  <a:lnTo>
                    <a:pt x="10" y="6"/>
                  </a:lnTo>
                  <a:lnTo>
                    <a:pt x="8" y="6"/>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03"/>
            <p:cNvSpPr>
              <a:spLocks/>
            </p:cNvSpPr>
            <p:nvPr/>
          </p:nvSpPr>
          <p:spPr bwMode="auto">
            <a:xfrm>
              <a:off x="5653031" y="5384585"/>
              <a:ext cx="25400" cy="25400"/>
            </a:xfrm>
            <a:custGeom>
              <a:avLst/>
              <a:gdLst>
                <a:gd name="T0" fmla="*/ 8 w 16"/>
                <a:gd name="T1" fmla="*/ 16 h 16"/>
                <a:gd name="T2" fmla="*/ 8 w 16"/>
                <a:gd name="T3" fmla="*/ 16 h 16"/>
                <a:gd name="T4" fmla="*/ 12 w 16"/>
                <a:gd name="T5" fmla="*/ 14 h 16"/>
                <a:gd name="T6" fmla="*/ 14 w 16"/>
                <a:gd name="T7" fmla="*/ 14 h 16"/>
                <a:gd name="T8" fmla="*/ 16 w 16"/>
                <a:gd name="T9" fmla="*/ 10 h 16"/>
                <a:gd name="T10" fmla="*/ 16 w 16"/>
                <a:gd name="T11" fmla="*/ 8 h 16"/>
                <a:gd name="T12" fmla="*/ 16 w 16"/>
                <a:gd name="T13" fmla="*/ 8 h 16"/>
                <a:gd name="T14" fmla="*/ 16 w 16"/>
                <a:gd name="T15" fmla="*/ 4 h 16"/>
                <a:gd name="T16" fmla="*/ 14 w 16"/>
                <a:gd name="T17" fmla="*/ 2 h 16"/>
                <a:gd name="T18" fmla="*/ 12 w 16"/>
                <a:gd name="T19" fmla="*/ 0 h 16"/>
                <a:gd name="T20" fmla="*/ 8 w 16"/>
                <a:gd name="T21" fmla="*/ 0 h 16"/>
                <a:gd name="T22" fmla="*/ 8 w 16"/>
                <a:gd name="T23" fmla="*/ 0 h 16"/>
                <a:gd name="T24" fmla="*/ 6 w 16"/>
                <a:gd name="T25" fmla="*/ 0 h 16"/>
                <a:gd name="T26" fmla="*/ 2 w 16"/>
                <a:gd name="T27" fmla="*/ 2 h 16"/>
                <a:gd name="T28" fmla="*/ 0 w 16"/>
                <a:gd name="T29" fmla="*/ 4 h 16"/>
                <a:gd name="T30" fmla="*/ 0 w 16"/>
                <a:gd name="T31" fmla="*/ 8 h 16"/>
                <a:gd name="T32" fmla="*/ 0 w 16"/>
                <a:gd name="T33" fmla="*/ 8 h 16"/>
                <a:gd name="T34" fmla="*/ 0 w 16"/>
                <a:gd name="T35" fmla="*/ 10 h 16"/>
                <a:gd name="T36" fmla="*/ 2 w 16"/>
                <a:gd name="T37" fmla="*/ 14 h 16"/>
                <a:gd name="T38" fmla="*/ 6 w 16"/>
                <a:gd name="T39" fmla="*/ 14 h 16"/>
                <a:gd name="T40" fmla="*/ 8 w 16"/>
                <a:gd name="T4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16">
                  <a:moveTo>
                    <a:pt x="8" y="16"/>
                  </a:moveTo>
                  <a:lnTo>
                    <a:pt x="8" y="16"/>
                  </a:lnTo>
                  <a:lnTo>
                    <a:pt x="12" y="14"/>
                  </a:lnTo>
                  <a:lnTo>
                    <a:pt x="14" y="14"/>
                  </a:lnTo>
                  <a:lnTo>
                    <a:pt x="16" y="10"/>
                  </a:lnTo>
                  <a:lnTo>
                    <a:pt x="16" y="8"/>
                  </a:lnTo>
                  <a:lnTo>
                    <a:pt x="16" y="8"/>
                  </a:lnTo>
                  <a:lnTo>
                    <a:pt x="16" y="4"/>
                  </a:lnTo>
                  <a:lnTo>
                    <a:pt x="14" y="2"/>
                  </a:lnTo>
                  <a:lnTo>
                    <a:pt x="12" y="0"/>
                  </a:lnTo>
                  <a:lnTo>
                    <a:pt x="8" y="0"/>
                  </a:lnTo>
                  <a:lnTo>
                    <a:pt x="8" y="0"/>
                  </a:lnTo>
                  <a:lnTo>
                    <a:pt x="6" y="0"/>
                  </a:lnTo>
                  <a:lnTo>
                    <a:pt x="2" y="2"/>
                  </a:lnTo>
                  <a:lnTo>
                    <a:pt x="0" y="4"/>
                  </a:lnTo>
                  <a:lnTo>
                    <a:pt x="0" y="8"/>
                  </a:lnTo>
                  <a:lnTo>
                    <a:pt x="0" y="8"/>
                  </a:lnTo>
                  <a:lnTo>
                    <a:pt x="0" y="10"/>
                  </a:lnTo>
                  <a:lnTo>
                    <a:pt x="2" y="14"/>
                  </a:lnTo>
                  <a:lnTo>
                    <a:pt x="6" y="14"/>
                  </a:lnTo>
                  <a:lnTo>
                    <a:pt x="8"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04"/>
            <p:cNvSpPr>
              <a:spLocks/>
            </p:cNvSpPr>
            <p:nvPr/>
          </p:nvSpPr>
          <p:spPr bwMode="auto">
            <a:xfrm>
              <a:off x="5656206" y="5384585"/>
              <a:ext cx="19050" cy="22225"/>
            </a:xfrm>
            <a:custGeom>
              <a:avLst/>
              <a:gdLst>
                <a:gd name="T0" fmla="*/ 0 w 12"/>
                <a:gd name="T1" fmla="*/ 8 h 14"/>
                <a:gd name="T2" fmla="*/ 0 w 12"/>
                <a:gd name="T3" fmla="*/ 8 h 14"/>
                <a:gd name="T4" fmla="*/ 2 w 12"/>
                <a:gd name="T5" fmla="*/ 2 h 14"/>
                <a:gd name="T6" fmla="*/ 6 w 12"/>
                <a:gd name="T7" fmla="*/ 0 h 14"/>
                <a:gd name="T8" fmla="*/ 6 w 12"/>
                <a:gd name="T9" fmla="*/ 0 h 14"/>
                <a:gd name="T10" fmla="*/ 10 w 12"/>
                <a:gd name="T11" fmla="*/ 2 h 14"/>
                <a:gd name="T12" fmla="*/ 12 w 12"/>
                <a:gd name="T13" fmla="*/ 8 h 14"/>
                <a:gd name="T14" fmla="*/ 12 w 12"/>
                <a:gd name="T15" fmla="*/ 8 h 14"/>
                <a:gd name="T16" fmla="*/ 10 w 12"/>
                <a:gd name="T17" fmla="*/ 12 h 14"/>
                <a:gd name="T18" fmla="*/ 6 w 12"/>
                <a:gd name="T19" fmla="*/ 14 h 14"/>
                <a:gd name="T20" fmla="*/ 6 w 12"/>
                <a:gd name="T21" fmla="*/ 14 h 14"/>
                <a:gd name="T22" fmla="*/ 2 w 12"/>
                <a:gd name="T23" fmla="*/ 12 h 14"/>
                <a:gd name="T24" fmla="*/ 0 w 12"/>
                <a:gd name="T25"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4">
                  <a:moveTo>
                    <a:pt x="0" y="8"/>
                  </a:moveTo>
                  <a:lnTo>
                    <a:pt x="0" y="8"/>
                  </a:lnTo>
                  <a:lnTo>
                    <a:pt x="2" y="2"/>
                  </a:lnTo>
                  <a:lnTo>
                    <a:pt x="6" y="0"/>
                  </a:lnTo>
                  <a:lnTo>
                    <a:pt x="6" y="0"/>
                  </a:lnTo>
                  <a:lnTo>
                    <a:pt x="10" y="2"/>
                  </a:lnTo>
                  <a:lnTo>
                    <a:pt x="12" y="8"/>
                  </a:lnTo>
                  <a:lnTo>
                    <a:pt x="12" y="8"/>
                  </a:lnTo>
                  <a:lnTo>
                    <a:pt x="10" y="12"/>
                  </a:lnTo>
                  <a:lnTo>
                    <a:pt x="6" y="14"/>
                  </a:lnTo>
                  <a:lnTo>
                    <a:pt x="6" y="14"/>
                  </a:lnTo>
                  <a:lnTo>
                    <a:pt x="2" y="12"/>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05"/>
            <p:cNvSpPr>
              <a:spLocks/>
            </p:cNvSpPr>
            <p:nvPr/>
          </p:nvSpPr>
          <p:spPr bwMode="auto">
            <a:xfrm>
              <a:off x="5662556" y="5387760"/>
              <a:ext cx="9525" cy="15875"/>
            </a:xfrm>
            <a:custGeom>
              <a:avLst/>
              <a:gdLst>
                <a:gd name="T0" fmla="*/ 0 w 6"/>
                <a:gd name="T1" fmla="*/ 6 h 10"/>
                <a:gd name="T2" fmla="*/ 2 w 6"/>
                <a:gd name="T3" fmla="*/ 6 h 10"/>
                <a:gd name="T4" fmla="*/ 4 w 6"/>
                <a:gd name="T5" fmla="*/ 10 h 10"/>
                <a:gd name="T6" fmla="*/ 6 w 6"/>
                <a:gd name="T7" fmla="*/ 10 h 10"/>
                <a:gd name="T8" fmla="*/ 4 w 6"/>
                <a:gd name="T9" fmla="*/ 6 h 10"/>
                <a:gd name="T10" fmla="*/ 4 w 6"/>
                <a:gd name="T11" fmla="*/ 6 h 10"/>
                <a:gd name="T12" fmla="*/ 6 w 6"/>
                <a:gd name="T13" fmla="*/ 6 h 10"/>
                <a:gd name="T14" fmla="*/ 6 w 6"/>
                <a:gd name="T15" fmla="*/ 4 h 10"/>
                <a:gd name="T16" fmla="*/ 6 w 6"/>
                <a:gd name="T17" fmla="*/ 4 h 10"/>
                <a:gd name="T18" fmla="*/ 4 w 6"/>
                <a:gd name="T19" fmla="*/ 2 h 10"/>
                <a:gd name="T20" fmla="*/ 2 w 6"/>
                <a:gd name="T21" fmla="*/ 0 h 10"/>
                <a:gd name="T22" fmla="*/ 0 w 6"/>
                <a:gd name="T23" fmla="*/ 0 h 10"/>
                <a:gd name="T24" fmla="*/ 0 w 6"/>
                <a:gd name="T25" fmla="*/ 10 h 10"/>
                <a:gd name="T26" fmla="*/ 0 w 6"/>
                <a:gd name="T27" fmla="*/ 10 h 10"/>
                <a:gd name="T28" fmla="*/ 0 w 6"/>
                <a:gd name="T2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0">
                  <a:moveTo>
                    <a:pt x="0" y="6"/>
                  </a:moveTo>
                  <a:lnTo>
                    <a:pt x="2" y="6"/>
                  </a:lnTo>
                  <a:lnTo>
                    <a:pt x="4" y="10"/>
                  </a:lnTo>
                  <a:lnTo>
                    <a:pt x="6" y="10"/>
                  </a:lnTo>
                  <a:lnTo>
                    <a:pt x="4" y="6"/>
                  </a:lnTo>
                  <a:lnTo>
                    <a:pt x="4" y="6"/>
                  </a:lnTo>
                  <a:lnTo>
                    <a:pt x="6" y="6"/>
                  </a:lnTo>
                  <a:lnTo>
                    <a:pt x="6" y="4"/>
                  </a:lnTo>
                  <a:lnTo>
                    <a:pt x="6" y="4"/>
                  </a:lnTo>
                  <a:lnTo>
                    <a:pt x="4" y="2"/>
                  </a:lnTo>
                  <a:lnTo>
                    <a:pt x="2" y="0"/>
                  </a:lnTo>
                  <a:lnTo>
                    <a:pt x="0" y="0"/>
                  </a:lnTo>
                  <a:lnTo>
                    <a:pt x="0" y="10"/>
                  </a:lnTo>
                  <a:lnTo>
                    <a:pt x="0" y="10"/>
                  </a:lnTo>
                  <a:lnTo>
                    <a:pt x="0"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6"/>
            <p:cNvSpPr>
              <a:spLocks/>
            </p:cNvSpPr>
            <p:nvPr/>
          </p:nvSpPr>
          <p:spPr bwMode="auto">
            <a:xfrm>
              <a:off x="5662556" y="5390935"/>
              <a:ext cx="6350" cy="3175"/>
            </a:xfrm>
            <a:custGeom>
              <a:avLst/>
              <a:gdLst>
                <a:gd name="T0" fmla="*/ 0 w 4"/>
                <a:gd name="T1" fmla="*/ 2 h 2"/>
                <a:gd name="T2" fmla="*/ 0 w 4"/>
                <a:gd name="T3" fmla="*/ 0 h 2"/>
                <a:gd name="T4" fmla="*/ 2 w 4"/>
                <a:gd name="T5" fmla="*/ 0 h 2"/>
                <a:gd name="T6" fmla="*/ 2 w 4"/>
                <a:gd name="T7" fmla="*/ 0 h 2"/>
                <a:gd name="T8" fmla="*/ 4 w 4"/>
                <a:gd name="T9" fmla="*/ 0 h 2"/>
                <a:gd name="T10" fmla="*/ 4 w 4"/>
                <a:gd name="T11" fmla="*/ 2 h 2"/>
                <a:gd name="T12" fmla="*/ 4 w 4"/>
                <a:gd name="T13" fmla="*/ 2 h 2"/>
                <a:gd name="T14" fmla="*/ 4 w 4"/>
                <a:gd name="T15" fmla="*/ 2 h 2"/>
                <a:gd name="T16" fmla="*/ 2 w 4"/>
                <a:gd name="T17" fmla="*/ 2 h 2"/>
                <a:gd name="T18" fmla="*/ 0 w 4"/>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2">
                  <a:moveTo>
                    <a:pt x="0" y="2"/>
                  </a:moveTo>
                  <a:lnTo>
                    <a:pt x="0" y="0"/>
                  </a:lnTo>
                  <a:lnTo>
                    <a:pt x="2" y="0"/>
                  </a:lnTo>
                  <a:lnTo>
                    <a:pt x="2" y="0"/>
                  </a:lnTo>
                  <a:lnTo>
                    <a:pt x="4" y="0"/>
                  </a:lnTo>
                  <a:lnTo>
                    <a:pt x="4" y="2"/>
                  </a:lnTo>
                  <a:lnTo>
                    <a:pt x="4" y="2"/>
                  </a:lnTo>
                  <a:lnTo>
                    <a:pt x="4"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07"/>
            <p:cNvSpPr>
              <a:spLocks noEditPoints="1"/>
            </p:cNvSpPr>
            <p:nvPr/>
          </p:nvSpPr>
          <p:spPr bwMode="auto">
            <a:xfrm>
              <a:off x="4595756" y="4822610"/>
              <a:ext cx="1082675" cy="12700"/>
            </a:xfrm>
            <a:custGeom>
              <a:avLst/>
              <a:gdLst>
                <a:gd name="T0" fmla="*/ 658 w 682"/>
                <a:gd name="T1" fmla="*/ 8 h 8"/>
                <a:gd name="T2" fmla="*/ 682 w 682"/>
                <a:gd name="T3" fmla="*/ 0 h 8"/>
                <a:gd name="T4" fmla="*/ 642 w 682"/>
                <a:gd name="T5" fmla="*/ 8 h 8"/>
                <a:gd name="T6" fmla="*/ 616 w 682"/>
                <a:gd name="T7" fmla="*/ 0 h 8"/>
                <a:gd name="T8" fmla="*/ 642 w 682"/>
                <a:gd name="T9" fmla="*/ 8 h 8"/>
                <a:gd name="T10" fmla="*/ 576 w 682"/>
                <a:gd name="T11" fmla="*/ 8 h 8"/>
                <a:gd name="T12" fmla="*/ 600 w 682"/>
                <a:gd name="T13" fmla="*/ 0 h 8"/>
                <a:gd name="T14" fmla="*/ 560 w 682"/>
                <a:gd name="T15" fmla="*/ 8 h 8"/>
                <a:gd name="T16" fmla="*/ 534 w 682"/>
                <a:gd name="T17" fmla="*/ 0 h 8"/>
                <a:gd name="T18" fmla="*/ 560 w 682"/>
                <a:gd name="T19" fmla="*/ 8 h 8"/>
                <a:gd name="T20" fmla="*/ 494 w 682"/>
                <a:gd name="T21" fmla="*/ 8 h 8"/>
                <a:gd name="T22" fmla="*/ 518 w 682"/>
                <a:gd name="T23" fmla="*/ 0 h 8"/>
                <a:gd name="T24" fmla="*/ 476 w 682"/>
                <a:gd name="T25" fmla="*/ 8 h 8"/>
                <a:gd name="T26" fmla="*/ 452 w 682"/>
                <a:gd name="T27" fmla="*/ 0 h 8"/>
                <a:gd name="T28" fmla="*/ 476 w 682"/>
                <a:gd name="T29" fmla="*/ 8 h 8"/>
                <a:gd name="T30" fmla="*/ 412 w 682"/>
                <a:gd name="T31" fmla="*/ 8 h 8"/>
                <a:gd name="T32" fmla="*/ 436 w 682"/>
                <a:gd name="T33" fmla="*/ 0 h 8"/>
                <a:gd name="T34" fmla="*/ 394 w 682"/>
                <a:gd name="T35" fmla="*/ 8 h 8"/>
                <a:gd name="T36" fmla="*/ 370 w 682"/>
                <a:gd name="T37" fmla="*/ 0 h 8"/>
                <a:gd name="T38" fmla="*/ 394 w 682"/>
                <a:gd name="T39" fmla="*/ 8 h 8"/>
                <a:gd name="T40" fmla="*/ 330 w 682"/>
                <a:gd name="T41" fmla="*/ 8 h 8"/>
                <a:gd name="T42" fmla="*/ 354 w 682"/>
                <a:gd name="T43" fmla="*/ 0 h 8"/>
                <a:gd name="T44" fmla="*/ 312 w 682"/>
                <a:gd name="T45" fmla="*/ 8 h 8"/>
                <a:gd name="T46" fmla="*/ 288 w 682"/>
                <a:gd name="T47" fmla="*/ 0 h 8"/>
                <a:gd name="T48" fmla="*/ 312 w 682"/>
                <a:gd name="T49" fmla="*/ 8 h 8"/>
                <a:gd name="T50" fmla="*/ 248 w 682"/>
                <a:gd name="T51" fmla="*/ 8 h 8"/>
                <a:gd name="T52" fmla="*/ 272 w 682"/>
                <a:gd name="T53" fmla="*/ 0 h 8"/>
                <a:gd name="T54" fmla="*/ 230 w 682"/>
                <a:gd name="T55" fmla="*/ 8 h 8"/>
                <a:gd name="T56" fmla="*/ 206 w 682"/>
                <a:gd name="T57" fmla="*/ 0 h 8"/>
                <a:gd name="T58" fmla="*/ 230 w 682"/>
                <a:gd name="T59" fmla="*/ 8 h 8"/>
                <a:gd name="T60" fmla="*/ 166 w 682"/>
                <a:gd name="T61" fmla="*/ 8 h 8"/>
                <a:gd name="T62" fmla="*/ 190 w 682"/>
                <a:gd name="T63" fmla="*/ 0 h 8"/>
                <a:gd name="T64" fmla="*/ 148 w 682"/>
                <a:gd name="T65" fmla="*/ 8 h 8"/>
                <a:gd name="T66" fmla="*/ 124 w 682"/>
                <a:gd name="T67" fmla="*/ 0 h 8"/>
                <a:gd name="T68" fmla="*/ 148 w 682"/>
                <a:gd name="T69" fmla="*/ 8 h 8"/>
                <a:gd name="T70" fmla="*/ 84 w 682"/>
                <a:gd name="T71" fmla="*/ 8 h 8"/>
                <a:gd name="T72" fmla="*/ 108 w 682"/>
                <a:gd name="T73" fmla="*/ 0 h 8"/>
                <a:gd name="T74" fmla="*/ 66 w 682"/>
                <a:gd name="T75" fmla="*/ 8 h 8"/>
                <a:gd name="T76" fmla="*/ 42 w 682"/>
                <a:gd name="T77" fmla="*/ 0 h 8"/>
                <a:gd name="T78" fmla="*/ 66 w 682"/>
                <a:gd name="T79" fmla="*/ 8 h 8"/>
                <a:gd name="T80" fmla="*/ 0 w 682"/>
                <a:gd name="T81" fmla="*/ 8 h 8"/>
                <a:gd name="T82" fmla="*/ 26 w 682"/>
                <a:gd name="T8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8">
                  <a:moveTo>
                    <a:pt x="682" y="8"/>
                  </a:moveTo>
                  <a:lnTo>
                    <a:pt x="658" y="8"/>
                  </a:lnTo>
                  <a:lnTo>
                    <a:pt x="658" y="0"/>
                  </a:lnTo>
                  <a:lnTo>
                    <a:pt x="682" y="0"/>
                  </a:lnTo>
                  <a:lnTo>
                    <a:pt x="682" y="8"/>
                  </a:lnTo>
                  <a:close/>
                  <a:moveTo>
                    <a:pt x="642" y="8"/>
                  </a:moveTo>
                  <a:lnTo>
                    <a:pt x="616" y="8"/>
                  </a:lnTo>
                  <a:lnTo>
                    <a:pt x="616" y="0"/>
                  </a:lnTo>
                  <a:lnTo>
                    <a:pt x="642" y="0"/>
                  </a:lnTo>
                  <a:lnTo>
                    <a:pt x="642" y="8"/>
                  </a:lnTo>
                  <a:close/>
                  <a:moveTo>
                    <a:pt x="600" y="8"/>
                  </a:moveTo>
                  <a:lnTo>
                    <a:pt x="576" y="8"/>
                  </a:lnTo>
                  <a:lnTo>
                    <a:pt x="576" y="0"/>
                  </a:lnTo>
                  <a:lnTo>
                    <a:pt x="600" y="0"/>
                  </a:lnTo>
                  <a:lnTo>
                    <a:pt x="600" y="8"/>
                  </a:lnTo>
                  <a:close/>
                  <a:moveTo>
                    <a:pt x="560" y="8"/>
                  </a:moveTo>
                  <a:lnTo>
                    <a:pt x="534" y="8"/>
                  </a:lnTo>
                  <a:lnTo>
                    <a:pt x="534" y="0"/>
                  </a:lnTo>
                  <a:lnTo>
                    <a:pt x="560" y="0"/>
                  </a:lnTo>
                  <a:lnTo>
                    <a:pt x="560" y="8"/>
                  </a:lnTo>
                  <a:close/>
                  <a:moveTo>
                    <a:pt x="518" y="8"/>
                  </a:moveTo>
                  <a:lnTo>
                    <a:pt x="494" y="8"/>
                  </a:lnTo>
                  <a:lnTo>
                    <a:pt x="494" y="0"/>
                  </a:lnTo>
                  <a:lnTo>
                    <a:pt x="518" y="0"/>
                  </a:lnTo>
                  <a:lnTo>
                    <a:pt x="518" y="8"/>
                  </a:lnTo>
                  <a:close/>
                  <a:moveTo>
                    <a:pt x="476" y="8"/>
                  </a:moveTo>
                  <a:lnTo>
                    <a:pt x="452" y="8"/>
                  </a:lnTo>
                  <a:lnTo>
                    <a:pt x="452" y="0"/>
                  </a:lnTo>
                  <a:lnTo>
                    <a:pt x="476" y="0"/>
                  </a:lnTo>
                  <a:lnTo>
                    <a:pt x="476" y="8"/>
                  </a:lnTo>
                  <a:close/>
                  <a:moveTo>
                    <a:pt x="436" y="8"/>
                  </a:moveTo>
                  <a:lnTo>
                    <a:pt x="412" y="8"/>
                  </a:lnTo>
                  <a:lnTo>
                    <a:pt x="412" y="0"/>
                  </a:lnTo>
                  <a:lnTo>
                    <a:pt x="436" y="0"/>
                  </a:lnTo>
                  <a:lnTo>
                    <a:pt x="436" y="8"/>
                  </a:lnTo>
                  <a:close/>
                  <a:moveTo>
                    <a:pt x="394" y="8"/>
                  </a:moveTo>
                  <a:lnTo>
                    <a:pt x="370" y="8"/>
                  </a:lnTo>
                  <a:lnTo>
                    <a:pt x="370" y="0"/>
                  </a:lnTo>
                  <a:lnTo>
                    <a:pt x="394" y="0"/>
                  </a:lnTo>
                  <a:lnTo>
                    <a:pt x="394" y="8"/>
                  </a:lnTo>
                  <a:close/>
                  <a:moveTo>
                    <a:pt x="354" y="8"/>
                  </a:moveTo>
                  <a:lnTo>
                    <a:pt x="330" y="8"/>
                  </a:lnTo>
                  <a:lnTo>
                    <a:pt x="330" y="0"/>
                  </a:lnTo>
                  <a:lnTo>
                    <a:pt x="354" y="0"/>
                  </a:lnTo>
                  <a:lnTo>
                    <a:pt x="354" y="8"/>
                  </a:lnTo>
                  <a:close/>
                  <a:moveTo>
                    <a:pt x="312" y="8"/>
                  </a:moveTo>
                  <a:lnTo>
                    <a:pt x="288" y="8"/>
                  </a:lnTo>
                  <a:lnTo>
                    <a:pt x="288" y="0"/>
                  </a:lnTo>
                  <a:lnTo>
                    <a:pt x="312" y="0"/>
                  </a:lnTo>
                  <a:lnTo>
                    <a:pt x="312" y="8"/>
                  </a:lnTo>
                  <a:close/>
                  <a:moveTo>
                    <a:pt x="272" y="8"/>
                  </a:moveTo>
                  <a:lnTo>
                    <a:pt x="248" y="8"/>
                  </a:lnTo>
                  <a:lnTo>
                    <a:pt x="248" y="0"/>
                  </a:lnTo>
                  <a:lnTo>
                    <a:pt x="272" y="0"/>
                  </a:lnTo>
                  <a:lnTo>
                    <a:pt x="272" y="8"/>
                  </a:lnTo>
                  <a:close/>
                  <a:moveTo>
                    <a:pt x="230" y="8"/>
                  </a:moveTo>
                  <a:lnTo>
                    <a:pt x="206" y="8"/>
                  </a:lnTo>
                  <a:lnTo>
                    <a:pt x="206" y="0"/>
                  </a:lnTo>
                  <a:lnTo>
                    <a:pt x="230" y="0"/>
                  </a:lnTo>
                  <a:lnTo>
                    <a:pt x="230" y="8"/>
                  </a:lnTo>
                  <a:close/>
                  <a:moveTo>
                    <a:pt x="190" y="8"/>
                  </a:moveTo>
                  <a:lnTo>
                    <a:pt x="166" y="8"/>
                  </a:lnTo>
                  <a:lnTo>
                    <a:pt x="166" y="0"/>
                  </a:lnTo>
                  <a:lnTo>
                    <a:pt x="190" y="0"/>
                  </a:lnTo>
                  <a:lnTo>
                    <a:pt x="190" y="8"/>
                  </a:lnTo>
                  <a:close/>
                  <a:moveTo>
                    <a:pt x="148" y="8"/>
                  </a:moveTo>
                  <a:lnTo>
                    <a:pt x="124" y="8"/>
                  </a:lnTo>
                  <a:lnTo>
                    <a:pt x="124" y="0"/>
                  </a:lnTo>
                  <a:lnTo>
                    <a:pt x="148" y="0"/>
                  </a:lnTo>
                  <a:lnTo>
                    <a:pt x="148" y="8"/>
                  </a:lnTo>
                  <a:close/>
                  <a:moveTo>
                    <a:pt x="108" y="8"/>
                  </a:moveTo>
                  <a:lnTo>
                    <a:pt x="84" y="8"/>
                  </a:lnTo>
                  <a:lnTo>
                    <a:pt x="84" y="0"/>
                  </a:lnTo>
                  <a:lnTo>
                    <a:pt x="108" y="0"/>
                  </a:lnTo>
                  <a:lnTo>
                    <a:pt x="108" y="8"/>
                  </a:lnTo>
                  <a:close/>
                  <a:moveTo>
                    <a:pt x="66" y="8"/>
                  </a:moveTo>
                  <a:lnTo>
                    <a:pt x="42" y="8"/>
                  </a:lnTo>
                  <a:lnTo>
                    <a:pt x="42" y="0"/>
                  </a:lnTo>
                  <a:lnTo>
                    <a:pt x="66" y="0"/>
                  </a:lnTo>
                  <a:lnTo>
                    <a:pt x="66" y="8"/>
                  </a:lnTo>
                  <a:close/>
                  <a:moveTo>
                    <a:pt x="26" y="8"/>
                  </a:moveTo>
                  <a:lnTo>
                    <a:pt x="0" y="8"/>
                  </a:lnTo>
                  <a:lnTo>
                    <a:pt x="0" y="0"/>
                  </a:lnTo>
                  <a:lnTo>
                    <a:pt x="26" y="0"/>
                  </a:lnTo>
                  <a:lnTo>
                    <a:pt x="26"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08"/>
            <p:cNvSpPr>
              <a:spLocks noEditPoints="1"/>
            </p:cNvSpPr>
            <p:nvPr/>
          </p:nvSpPr>
          <p:spPr bwMode="auto">
            <a:xfrm>
              <a:off x="3948056" y="4822610"/>
              <a:ext cx="215900" cy="12700"/>
            </a:xfrm>
            <a:custGeom>
              <a:avLst/>
              <a:gdLst>
                <a:gd name="T0" fmla="*/ 136 w 136"/>
                <a:gd name="T1" fmla="*/ 8 h 8"/>
                <a:gd name="T2" fmla="*/ 112 w 136"/>
                <a:gd name="T3" fmla="*/ 8 h 8"/>
                <a:gd name="T4" fmla="*/ 112 w 136"/>
                <a:gd name="T5" fmla="*/ 0 h 8"/>
                <a:gd name="T6" fmla="*/ 136 w 136"/>
                <a:gd name="T7" fmla="*/ 0 h 8"/>
                <a:gd name="T8" fmla="*/ 136 w 136"/>
                <a:gd name="T9" fmla="*/ 8 h 8"/>
                <a:gd name="T10" fmla="*/ 98 w 136"/>
                <a:gd name="T11" fmla="*/ 8 h 8"/>
                <a:gd name="T12" fmla="*/ 76 w 136"/>
                <a:gd name="T13" fmla="*/ 8 h 8"/>
                <a:gd name="T14" fmla="*/ 76 w 136"/>
                <a:gd name="T15" fmla="*/ 0 h 8"/>
                <a:gd name="T16" fmla="*/ 98 w 136"/>
                <a:gd name="T17" fmla="*/ 0 h 8"/>
                <a:gd name="T18" fmla="*/ 98 w 136"/>
                <a:gd name="T19" fmla="*/ 8 h 8"/>
                <a:gd name="T20" fmla="*/ 60 w 136"/>
                <a:gd name="T21" fmla="*/ 8 h 8"/>
                <a:gd name="T22" fmla="*/ 38 w 136"/>
                <a:gd name="T23" fmla="*/ 8 h 8"/>
                <a:gd name="T24" fmla="*/ 38 w 136"/>
                <a:gd name="T25" fmla="*/ 0 h 8"/>
                <a:gd name="T26" fmla="*/ 60 w 136"/>
                <a:gd name="T27" fmla="*/ 0 h 8"/>
                <a:gd name="T28" fmla="*/ 60 w 136"/>
                <a:gd name="T29" fmla="*/ 8 h 8"/>
                <a:gd name="T30" fmla="*/ 22 w 136"/>
                <a:gd name="T31" fmla="*/ 8 h 8"/>
                <a:gd name="T32" fmla="*/ 0 w 136"/>
                <a:gd name="T33" fmla="*/ 8 h 8"/>
                <a:gd name="T34" fmla="*/ 0 w 136"/>
                <a:gd name="T35" fmla="*/ 0 h 8"/>
                <a:gd name="T36" fmla="*/ 22 w 136"/>
                <a:gd name="T37" fmla="*/ 0 h 8"/>
                <a:gd name="T38" fmla="*/ 22 w 136"/>
                <a:gd name="T3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6" h="8">
                  <a:moveTo>
                    <a:pt x="136" y="8"/>
                  </a:moveTo>
                  <a:lnTo>
                    <a:pt x="112" y="8"/>
                  </a:lnTo>
                  <a:lnTo>
                    <a:pt x="112" y="0"/>
                  </a:lnTo>
                  <a:lnTo>
                    <a:pt x="136" y="0"/>
                  </a:lnTo>
                  <a:lnTo>
                    <a:pt x="136" y="8"/>
                  </a:lnTo>
                  <a:close/>
                  <a:moveTo>
                    <a:pt x="98" y="8"/>
                  </a:moveTo>
                  <a:lnTo>
                    <a:pt x="76" y="8"/>
                  </a:lnTo>
                  <a:lnTo>
                    <a:pt x="76" y="0"/>
                  </a:lnTo>
                  <a:lnTo>
                    <a:pt x="98" y="0"/>
                  </a:lnTo>
                  <a:lnTo>
                    <a:pt x="98" y="8"/>
                  </a:lnTo>
                  <a:close/>
                  <a:moveTo>
                    <a:pt x="60" y="8"/>
                  </a:moveTo>
                  <a:lnTo>
                    <a:pt x="38" y="8"/>
                  </a:lnTo>
                  <a:lnTo>
                    <a:pt x="38" y="0"/>
                  </a:lnTo>
                  <a:lnTo>
                    <a:pt x="60" y="0"/>
                  </a:lnTo>
                  <a:lnTo>
                    <a:pt x="60" y="8"/>
                  </a:lnTo>
                  <a:close/>
                  <a:moveTo>
                    <a:pt x="22" y="8"/>
                  </a:moveTo>
                  <a:lnTo>
                    <a:pt x="0" y="8"/>
                  </a:lnTo>
                  <a:lnTo>
                    <a:pt x="0" y="0"/>
                  </a:lnTo>
                  <a:lnTo>
                    <a:pt x="22" y="0"/>
                  </a:lnTo>
                  <a:lnTo>
                    <a:pt x="22"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09"/>
            <p:cNvSpPr>
              <a:spLocks/>
            </p:cNvSpPr>
            <p:nvPr/>
          </p:nvSpPr>
          <p:spPr bwMode="auto">
            <a:xfrm>
              <a:off x="3916306" y="4667035"/>
              <a:ext cx="1762125" cy="965200"/>
            </a:xfrm>
            <a:custGeom>
              <a:avLst/>
              <a:gdLst>
                <a:gd name="T0" fmla="*/ 0 w 1110"/>
                <a:gd name="T1" fmla="*/ 608 h 608"/>
                <a:gd name="T2" fmla="*/ 0 w 1110"/>
                <a:gd name="T3" fmla="*/ 0 h 608"/>
                <a:gd name="T4" fmla="*/ 14 w 1110"/>
                <a:gd name="T5" fmla="*/ 0 h 608"/>
                <a:gd name="T6" fmla="*/ 14 w 1110"/>
                <a:gd name="T7" fmla="*/ 592 h 608"/>
                <a:gd name="T8" fmla="*/ 1110 w 1110"/>
                <a:gd name="T9" fmla="*/ 592 h 608"/>
                <a:gd name="T10" fmla="*/ 1110 w 1110"/>
                <a:gd name="T11" fmla="*/ 608 h 608"/>
                <a:gd name="T12" fmla="*/ 0 w 1110"/>
                <a:gd name="T13" fmla="*/ 608 h 608"/>
              </a:gdLst>
              <a:ahLst/>
              <a:cxnLst>
                <a:cxn ang="0">
                  <a:pos x="T0" y="T1"/>
                </a:cxn>
                <a:cxn ang="0">
                  <a:pos x="T2" y="T3"/>
                </a:cxn>
                <a:cxn ang="0">
                  <a:pos x="T4" y="T5"/>
                </a:cxn>
                <a:cxn ang="0">
                  <a:pos x="T6" y="T7"/>
                </a:cxn>
                <a:cxn ang="0">
                  <a:pos x="T8" y="T9"/>
                </a:cxn>
                <a:cxn ang="0">
                  <a:pos x="T10" y="T11"/>
                </a:cxn>
                <a:cxn ang="0">
                  <a:pos x="T12" y="T13"/>
                </a:cxn>
              </a:cxnLst>
              <a:rect l="0" t="0" r="r" b="b"/>
              <a:pathLst>
                <a:path w="1110" h="608">
                  <a:moveTo>
                    <a:pt x="0" y="608"/>
                  </a:moveTo>
                  <a:lnTo>
                    <a:pt x="0" y="0"/>
                  </a:lnTo>
                  <a:lnTo>
                    <a:pt x="14" y="0"/>
                  </a:lnTo>
                  <a:lnTo>
                    <a:pt x="14" y="592"/>
                  </a:lnTo>
                  <a:lnTo>
                    <a:pt x="1110" y="592"/>
                  </a:lnTo>
                  <a:lnTo>
                    <a:pt x="1110" y="608"/>
                  </a:lnTo>
                  <a:lnTo>
                    <a:pt x="0" y="6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10"/>
            <p:cNvSpPr>
              <a:spLocks/>
            </p:cNvSpPr>
            <p:nvPr/>
          </p:nvSpPr>
          <p:spPr bwMode="auto">
            <a:xfrm>
              <a:off x="4224281" y="5165510"/>
              <a:ext cx="1168400" cy="177800"/>
            </a:xfrm>
            <a:custGeom>
              <a:avLst/>
              <a:gdLst>
                <a:gd name="T0" fmla="*/ 0 w 736"/>
                <a:gd name="T1" fmla="*/ 112 h 112"/>
                <a:gd name="T2" fmla="*/ 0 w 736"/>
                <a:gd name="T3" fmla="*/ 104 h 112"/>
                <a:gd name="T4" fmla="*/ 736 w 736"/>
                <a:gd name="T5" fmla="*/ 0 h 112"/>
                <a:gd name="T6" fmla="*/ 736 w 736"/>
                <a:gd name="T7" fmla="*/ 8 h 112"/>
                <a:gd name="T8" fmla="*/ 0 w 736"/>
                <a:gd name="T9" fmla="*/ 112 h 112"/>
              </a:gdLst>
              <a:ahLst/>
              <a:cxnLst>
                <a:cxn ang="0">
                  <a:pos x="T0" y="T1"/>
                </a:cxn>
                <a:cxn ang="0">
                  <a:pos x="T2" y="T3"/>
                </a:cxn>
                <a:cxn ang="0">
                  <a:pos x="T4" y="T5"/>
                </a:cxn>
                <a:cxn ang="0">
                  <a:pos x="T6" y="T7"/>
                </a:cxn>
                <a:cxn ang="0">
                  <a:pos x="T8" y="T9"/>
                </a:cxn>
              </a:cxnLst>
              <a:rect l="0" t="0" r="r" b="b"/>
              <a:pathLst>
                <a:path w="736" h="112">
                  <a:moveTo>
                    <a:pt x="0" y="112"/>
                  </a:moveTo>
                  <a:lnTo>
                    <a:pt x="0" y="104"/>
                  </a:lnTo>
                  <a:lnTo>
                    <a:pt x="736" y="0"/>
                  </a:lnTo>
                  <a:lnTo>
                    <a:pt x="736" y="8"/>
                  </a:lnTo>
                  <a:lnTo>
                    <a:pt x="0"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11"/>
            <p:cNvSpPr>
              <a:spLocks/>
            </p:cNvSpPr>
            <p:nvPr/>
          </p:nvSpPr>
          <p:spPr bwMode="auto">
            <a:xfrm>
              <a:off x="4198881" y="5311560"/>
              <a:ext cx="50800" cy="50800"/>
            </a:xfrm>
            <a:custGeom>
              <a:avLst/>
              <a:gdLst>
                <a:gd name="T0" fmla="*/ 16 w 32"/>
                <a:gd name="T1" fmla="*/ 32 h 32"/>
                <a:gd name="T2" fmla="*/ 16 w 32"/>
                <a:gd name="T3" fmla="*/ 32 h 32"/>
                <a:gd name="T4" fmla="*/ 22 w 32"/>
                <a:gd name="T5" fmla="*/ 30 h 32"/>
                <a:gd name="T6" fmla="*/ 28 w 32"/>
                <a:gd name="T7" fmla="*/ 26 h 32"/>
                <a:gd name="T8" fmla="*/ 30 w 32"/>
                <a:gd name="T9" fmla="*/ 22 h 32"/>
                <a:gd name="T10" fmla="*/ 32 w 32"/>
                <a:gd name="T11" fmla="*/ 16 h 32"/>
                <a:gd name="T12" fmla="*/ 32 w 32"/>
                <a:gd name="T13" fmla="*/ 16 h 32"/>
                <a:gd name="T14" fmla="*/ 30 w 32"/>
                <a:gd name="T15" fmla="*/ 8 h 32"/>
                <a:gd name="T16" fmla="*/ 28 w 32"/>
                <a:gd name="T17" fmla="*/ 4 h 32"/>
                <a:gd name="T18" fmla="*/ 22 w 32"/>
                <a:gd name="T19" fmla="*/ 0 h 32"/>
                <a:gd name="T20" fmla="*/ 16 w 32"/>
                <a:gd name="T21" fmla="*/ 0 h 32"/>
                <a:gd name="T22" fmla="*/ 16 w 32"/>
                <a:gd name="T23" fmla="*/ 0 h 32"/>
                <a:gd name="T24" fmla="*/ 10 w 32"/>
                <a:gd name="T25" fmla="*/ 0 h 32"/>
                <a:gd name="T26" fmla="*/ 4 w 32"/>
                <a:gd name="T27" fmla="*/ 4 h 32"/>
                <a:gd name="T28" fmla="*/ 0 w 32"/>
                <a:gd name="T29" fmla="*/ 8 h 32"/>
                <a:gd name="T30" fmla="*/ 0 w 32"/>
                <a:gd name="T31" fmla="*/ 16 h 32"/>
                <a:gd name="T32" fmla="*/ 0 w 32"/>
                <a:gd name="T33" fmla="*/ 16 h 32"/>
                <a:gd name="T34" fmla="*/ 0 w 32"/>
                <a:gd name="T35" fmla="*/ 22 h 32"/>
                <a:gd name="T36" fmla="*/ 4 w 32"/>
                <a:gd name="T37" fmla="*/ 26 h 32"/>
                <a:gd name="T38" fmla="*/ 10 w 32"/>
                <a:gd name="T39" fmla="*/ 30 h 32"/>
                <a:gd name="T40" fmla="*/ 16 w 32"/>
                <a:gd name="T4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32">
                  <a:moveTo>
                    <a:pt x="16" y="32"/>
                  </a:moveTo>
                  <a:lnTo>
                    <a:pt x="16" y="32"/>
                  </a:lnTo>
                  <a:lnTo>
                    <a:pt x="22" y="30"/>
                  </a:lnTo>
                  <a:lnTo>
                    <a:pt x="28" y="26"/>
                  </a:lnTo>
                  <a:lnTo>
                    <a:pt x="30" y="22"/>
                  </a:lnTo>
                  <a:lnTo>
                    <a:pt x="32" y="16"/>
                  </a:lnTo>
                  <a:lnTo>
                    <a:pt x="32" y="16"/>
                  </a:lnTo>
                  <a:lnTo>
                    <a:pt x="30" y="8"/>
                  </a:lnTo>
                  <a:lnTo>
                    <a:pt x="28" y="4"/>
                  </a:lnTo>
                  <a:lnTo>
                    <a:pt x="22" y="0"/>
                  </a:lnTo>
                  <a:lnTo>
                    <a:pt x="16" y="0"/>
                  </a:lnTo>
                  <a:lnTo>
                    <a:pt x="16" y="0"/>
                  </a:lnTo>
                  <a:lnTo>
                    <a:pt x="10" y="0"/>
                  </a:lnTo>
                  <a:lnTo>
                    <a:pt x="4" y="4"/>
                  </a:lnTo>
                  <a:lnTo>
                    <a:pt x="0" y="8"/>
                  </a:lnTo>
                  <a:lnTo>
                    <a:pt x="0" y="16"/>
                  </a:lnTo>
                  <a:lnTo>
                    <a:pt x="0" y="16"/>
                  </a:lnTo>
                  <a:lnTo>
                    <a:pt x="0" y="22"/>
                  </a:lnTo>
                  <a:lnTo>
                    <a:pt x="4" y="26"/>
                  </a:lnTo>
                  <a:lnTo>
                    <a:pt x="10" y="30"/>
                  </a:lnTo>
                  <a:lnTo>
                    <a:pt x="16"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12"/>
            <p:cNvSpPr>
              <a:spLocks/>
            </p:cNvSpPr>
            <p:nvPr/>
          </p:nvSpPr>
          <p:spPr bwMode="auto">
            <a:xfrm>
              <a:off x="4198881" y="5311560"/>
              <a:ext cx="50800" cy="50800"/>
            </a:xfrm>
            <a:custGeom>
              <a:avLst/>
              <a:gdLst>
                <a:gd name="T0" fmla="*/ 16 w 32"/>
                <a:gd name="T1" fmla="*/ 32 h 32"/>
                <a:gd name="T2" fmla="*/ 16 w 32"/>
                <a:gd name="T3" fmla="*/ 32 h 32"/>
                <a:gd name="T4" fmla="*/ 22 w 32"/>
                <a:gd name="T5" fmla="*/ 30 h 32"/>
                <a:gd name="T6" fmla="*/ 28 w 32"/>
                <a:gd name="T7" fmla="*/ 26 h 32"/>
                <a:gd name="T8" fmla="*/ 30 w 32"/>
                <a:gd name="T9" fmla="*/ 22 h 32"/>
                <a:gd name="T10" fmla="*/ 32 w 32"/>
                <a:gd name="T11" fmla="*/ 16 h 32"/>
                <a:gd name="T12" fmla="*/ 32 w 32"/>
                <a:gd name="T13" fmla="*/ 16 h 32"/>
                <a:gd name="T14" fmla="*/ 30 w 32"/>
                <a:gd name="T15" fmla="*/ 8 h 32"/>
                <a:gd name="T16" fmla="*/ 28 w 32"/>
                <a:gd name="T17" fmla="*/ 4 h 32"/>
                <a:gd name="T18" fmla="*/ 22 w 32"/>
                <a:gd name="T19" fmla="*/ 0 h 32"/>
                <a:gd name="T20" fmla="*/ 16 w 32"/>
                <a:gd name="T21" fmla="*/ 0 h 32"/>
                <a:gd name="T22" fmla="*/ 16 w 32"/>
                <a:gd name="T23" fmla="*/ 0 h 32"/>
                <a:gd name="T24" fmla="*/ 10 w 32"/>
                <a:gd name="T25" fmla="*/ 0 h 32"/>
                <a:gd name="T26" fmla="*/ 4 w 32"/>
                <a:gd name="T27" fmla="*/ 4 h 32"/>
                <a:gd name="T28" fmla="*/ 0 w 32"/>
                <a:gd name="T29" fmla="*/ 8 h 32"/>
                <a:gd name="T30" fmla="*/ 0 w 32"/>
                <a:gd name="T31" fmla="*/ 16 h 32"/>
                <a:gd name="T32" fmla="*/ 0 w 32"/>
                <a:gd name="T33" fmla="*/ 16 h 32"/>
                <a:gd name="T34" fmla="*/ 0 w 32"/>
                <a:gd name="T35" fmla="*/ 22 h 32"/>
                <a:gd name="T36" fmla="*/ 4 w 32"/>
                <a:gd name="T37" fmla="*/ 26 h 32"/>
                <a:gd name="T38" fmla="*/ 10 w 32"/>
                <a:gd name="T39" fmla="*/ 30 h 32"/>
                <a:gd name="T40" fmla="*/ 16 w 32"/>
                <a:gd name="T4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32">
                  <a:moveTo>
                    <a:pt x="16" y="32"/>
                  </a:moveTo>
                  <a:lnTo>
                    <a:pt x="16" y="32"/>
                  </a:lnTo>
                  <a:lnTo>
                    <a:pt x="22" y="30"/>
                  </a:lnTo>
                  <a:lnTo>
                    <a:pt x="28" y="26"/>
                  </a:lnTo>
                  <a:lnTo>
                    <a:pt x="30" y="22"/>
                  </a:lnTo>
                  <a:lnTo>
                    <a:pt x="32" y="16"/>
                  </a:lnTo>
                  <a:lnTo>
                    <a:pt x="32" y="16"/>
                  </a:lnTo>
                  <a:lnTo>
                    <a:pt x="30" y="8"/>
                  </a:lnTo>
                  <a:lnTo>
                    <a:pt x="28" y="4"/>
                  </a:lnTo>
                  <a:lnTo>
                    <a:pt x="22" y="0"/>
                  </a:lnTo>
                  <a:lnTo>
                    <a:pt x="16" y="0"/>
                  </a:lnTo>
                  <a:lnTo>
                    <a:pt x="16" y="0"/>
                  </a:lnTo>
                  <a:lnTo>
                    <a:pt x="10" y="0"/>
                  </a:lnTo>
                  <a:lnTo>
                    <a:pt x="4" y="4"/>
                  </a:lnTo>
                  <a:lnTo>
                    <a:pt x="0" y="8"/>
                  </a:lnTo>
                  <a:lnTo>
                    <a:pt x="0" y="16"/>
                  </a:lnTo>
                  <a:lnTo>
                    <a:pt x="0" y="16"/>
                  </a:lnTo>
                  <a:lnTo>
                    <a:pt x="0" y="22"/>
                  </a:lnTo>
                  <a:lnTo>
                    <a:pt x="4" y="26"/>
                  </a:lnTo>
                  <a:lnTo>
                    <a:pt x="10" y="30"/>
                  </a:lnTo>
                  <a:lnTo>
                    <a:pt x="16" y="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13"/>
            <p:cNvSpPr>
              <a:spLocks/>
            </p:cNvSpPr>
            <p:nvPr/>
          </p:nvSpPr>
          <p:spPr bwMode="auto">
            <a:xfrm>
              <a:off x="5367281" y="5146460"/>
              <a:ext cx="50800" cy="50800"/>
            </a:xfrm>
            <a:custGeom>
              <a:avLst/>
              <a:gdLst>
                <a:gd name="T0" fmla="*/ 16 w 32"/>
                <a:gd name="T1" fmla="*/ 32 h 32"/>
                <a:gd name="T2" fmla="*/ 16 w 32"/>
                <a:gd name="T3" fmla="*/ 32 h 32"/>
                <a:gd name="T4" fmla="*/ 22 w 32"/>
                <a:gd name="T5" fmla="*/ 32 h 32"/>
                <a:gd name="T6" fmla="*/ 28 w 32"/>
                <a:gd name="T7" fmla="*/ 28 h 32"/>
                <a:gd name="T8" fmla="*/ 32 w 32"/>
                <a:gd name="T9" fmla="*/ 22 h 32"/>
                <a:gd name="T10" fmla="*/ 32 w 32"/>
                <a:gd name="T11" fmla="*/ 16 h 32"/>
                <a:gd name="T12" fmla="*/ 32 w 32"/>
                <a:gd name="T13" fmla="*/ 16 h 32"/>
                <a:gd name="T14" fmla="*/ 32 w 32"/>
                <a:gd name="T15" fmla="*/ 10 h 32"/>
                <a:gd name="T16" fmla="*/ 28 w 32"/>
                <a:gd name="T17" fmla="*/ 6 h 32"/>
                <a:gd name="T18" fmla="*/ 22 w 32"/>
                <a:gd name="T19" fmla="*/ 2 h 32"/>
                <a:gd name="T20" fmla="*/ 16 w 32"/>
                <a:gd name="T21" fmla="*/ 0 h 32"/>
                <a:gd name="T22" fmla="*/ 16 w 32"/>
                <a:gd name="T23" fmla="*/ 0 h 32"/>
                <a:gd name="T24" fmla="*/ 10 w 32"/>
                <a:gd name="T25" fmla="*/ 2 h 32"/>
                <a:gd name="T26" fmla="*/ 6 w 32"/>
                <a:gd name="T27" fmla="*/ 6 h 32"/>
                <a:gd name="T28" fmla="*/ 2 w 32"/>
                <a:gd name="T29" fmla="*/ 10 h 32"/>
                <a:gd name="T30" fmla="*/ 0 w 32"/>
                <a:gd name="T31" fmla="*/ 16 h 32"/>
                <a:gd name="T32" fmla="*/ 0 w 32"/>
                <a:gd name="T33" fmla="*/ 16 h 32"/>
                <a:gd name="T34" fmla="*/ 2 w 32"/>
                <a:gd name="T35" fmla="*/ 22 h 32"/>
                <a:gd name="T36" fmla="*/ 6 w 32"/>
                <a:gd name="T37" fmla="*/ 28 h 32"/>
                <a:gd name="T38" fmla="*/ 10 w 32"/>
                <a:gd name="T39" fmla="*/ 32 h 32"/>
                <a:gd name="T40" fmla="*/ 16 w 32"/>
                <a:gd name="T4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32">
                  <a:moveTo>
                    <a:pt x="16" y="32"/>
                  </a:moveTo>
                  <a:lnTo>
                    <a:pt x="16" y="32"/>
                  </a:lnTo>
                  <a:lnTo>
                    <a:pt x="22" y="32"/>
                  </a:lnTo>
                  <a:lnTo>
                    <a:pt x="28" y="28"/>
                  </a:lnTo>
                  <a:lnTo>
                    <a:pt x="32" y="22"/>
                  </a:lnTo>
                  <a:lnTo>
                    <a:pt x="32" y="16"/>
                  </a:lnTo>
                  <a:lnTo>
                    <a:pt x="32" y="16"/>
                  </a:lnTo>
                  <a:lnTo>
                    <a:pt x="32" y="10"/>
                  </a:lnTo>
                  <a:lnTo>
                    <a:pt x="28" y="6"/>
                  </a:lnTo>
                  <a:lnTo>
                    <a:pt x="22" y="2"/>
                  </a:lnTo>
                  <a:lnTo>
                    <a:pt x="16" y="0"/>
                  </a:lnTo>
                  <a:lnTo>
                    <a:pt x="16" y="0"/>
                  </a:lnTo>
                  <a:lnTo>
                    <a:pt x="10" y="2"/>
                  </a:lnTo>
                  <a:lnTo>
                    <a:pt x="6" y="6"/>
                  </a:lnTo>
                  <a:lnTo>
                    <a:pt x="2" y="10"/>
                  </a:lnTo>
                  <a:lnTo>
                    <a:pt x="0" y="16"/>
                  </a:lnTo>
                  <a:lnTo>
                    <a:pt x="0" y="16"/>
                  </a:lnTo>
                  <a:lnTo>
                    <a:pt x="2" y="22"/>
                  </a:lnTo>
                  <a:lnTo>
                    <a:pt x="6" y="28"/>
                  </a:lnTo>
                  <a:lnTo>
                    <a:pt x="10" y="32"/>
                  </a:lnTo>
                  <a:lnTo>
                    <a:pt x="16"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14"/>
            <p:cNvSpPr>
              <a:spLocks/>
            </p:cNvSpPr>
            <p:nvPr/>
          </p:nvSpPr>
          <p:spPr bwMode="auto">
            <a:xfrm>
              <a:off x="5367281" y="5146460"/>
              <a:ext cx="50800" cy="50800"/>
            </a:xfrm>
            <a:custGeom>
              <a:avLst/>
              <a:gdLst>
                <a:gd name="T0" fmla="*/ 16 w 32"/>
                <a:gd name="T1" fmla="*/ 32 h 32"/>
                <a:gd name="T2" fmla="*/ 16 w 32"/>
                <a:gd name="T3" fmla="*/ 32 h 32"/>
                <a:gd name="T4" fmla="*/ 22 w 32"/>
                <a:gd name="T5" fmla="*/ 32 h 32"/>
                <a:gd name="T6" fmla="*/ 28 w 32"/>
                <a:gd name="T7" fmla="*/ 28 h 32"/>
                <a:gd name="T8" fmla="*/ 32 w 32"/>
                <a:gd name="T9" fmla="*/ 22 h 32"/>
                <a:gd name="T10" fmla="*/ 32 w 32"/>
                <a:gd name="T11" fmla="*/ 16 h 32"/>
                <a:gd name="T12" fmla="*/ 32 w 32"/>
                <a:gd name="T13" fmla="*/ 16 h 32"/>
                <a:gd name="T14" fmla="*/ 32 w 32"/>
                <a:gd name="T15" fmla="*/ 10 h 32"/>
                <a:gd name="T16" fmla="*/ 28 w 32"/>
                <a:gd name="T17" fmla="*/ 6 h 32"/>
                <a:gd name="T18" fmla="*/ 22 w 32"/>
                <a:gd name="T19" fmla="*/ 2 h 32"/>
                <a:gd name="T20" fmla="*/ 16 w 32"/>
                <a:gd name="T21" fmla="*/ 0 h 32"/>
                <a:gd name="T22" fmla="*/ 16 w 32"/>
                <a:gd name="T23" fmla="*/ 0 h 32"/>
                <a:gd name="T24" fmla="*/ 10 w 32"/>
                <a:gd name="T25" fmla="*/ 2 h 32"/>
                <a:gd name="T26" fmla="*/ 6 w 32"/>
                <a:gd name="T27" fmla="*/ 6 h 32"/>
                <a:gd name="T28" fmla="*/ 2 w 32"/>
                <a:gd name="T29" fmla="*/ 10 h 32"/>
                <a:gd name="T30" fmla="*/ 0 w 32"/>
                <a:gd name="T31" fmla="*/ 16 h 32"/>
                <a:gd name="T32" fmla="*/ 0 w 32"/>
                <a:gd name="T33" fmla="*/ 16 h 32"/>
                <a:gd name="T34" fmla="*/ 2 w 32"/>
                <a:gd name="T35" fmla="*/ 22 h 32"/>
                <a:gd name="T36" fmla="*/ 6 w 32"/>
                <a:gd name="T37" fmla="*/ 28 h 32"/>
                <a:gd name="T38" fmla="*/ 10 w 32"/>
                <a:gd name="T39" fmla="*/ 32 h 32"/>
                <a:gd name="T40" fmla="*/ 16 w 32"/>
                <a:gd name="T4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32">
                  <a:moveTo>
                    <a:pt x="16" y="32"/>
                  </a:moveTo>
                  <a:lnTo>
                    <a:pt x="16" y="32"/>
                  </a:lnTo>
                  <a:lnTo>
                    <a:pt x="22" y="32"/>
                  </a:lnTo>
                  <a:lnTo>
                    <a:pt x="28" y="28"/>
                  </a:lnTo>
                  <a:lnTo>
                    <a:pt x="32" y="22"/>
                  </a:lnTo>
                  <a:lnTo>
                    <a:pt x="32" y="16"/>
                  </a:lnTo>
                  <a:lnTo>
                    <a:pt x="32" y="16"/>
                  </a:lnTo>
                  <a:lnTo>
                    <a:pt x="32" y="10"/>
                  </a:lnTo>
                  <a:lnTo>
                    <a:pt x="28" y="6"/>
                  </a:lnTo>
                  <a:lnTo>
                    <a:pt x="22" y="2"/>
                  </a:lnTo>
                  <a:lnTo>
                    <a:pt x="16" y="0"/>
                  </a:lnTo>
                  <a:lnTo>
                    <a:pt x="16" y="0"/>
                  </a:lnTo>
                  <a:lnTo>
                    <a:pt x="10" y="2"/>
                  </a:lnTo>
                  <a:lnTo>
                    <a:pt x="6" y="6"/>
                  </a:lnTo>
                  <a:lnTo>
                    <a:pt x="2" y="10"/>
                  </a:lnTo>
                  <a:lnTo>
                    <a:pt x="0" y="16"/>
                  </a:lnTo>
                  <a:lnTo>
                    <a:pt x="0" y="16"/>
                  </a:lnTo>
                  <a:lnTo>
                    <a:pt x="2" y="22"/>
                  </a:lnTo>
                  <a:lnTo>
                    <a:pt x="6" y="28"/>
                  </a:lnTo>
                  <a:lnTo>
                    <a:pt x="10" y="32"/>
                  </a:lnTo>
                  <a:lnTo>
                    <a:pt x="16" y="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15"/>
            <p:cNvSpPr>
              <a:spLocks/>
            </p:cNvSpPr>
            <p:nvPr/>
          </p:nvSpPr>
          <p:spPr bwMode="auto">
            <a:xfrm>
              <a:off x="5297431" y="5013110"/>
              <a:ext cx="25400" cy="92075"/>
            </a:xfrm>
            <a:custGeom>
              <a:avLst/>
              <a:gdLst>
                <a:gd name="T0" fmla="*/ 4 w 16"/>
                <a:gd name="T1" fmla="*/ 0 h 58"/>
                <a:gd name="T2" fmla="*/ 16 w 16"/>
                <a:gd name="T3" fmla="*/ 0 h 58"/>
                <a:gd name="T4" fmla="*/ 16 w 16"/>
                <a:gd name="T5" fmla="*/ 58 h 58"/>
                <a:gd name="T6" fmla="*/ 10 w 16"/>
                <a:gd name="T7" fmla="*/ 58 h 58"/>
                <a:gd name="T8" fmla="*/ 10 w 16"/>
                <a:gd name="T9" fmla="*/ 6 h 58"/>
                <a:gd name="T10" fmla="*/ 0 w 16"/>
                <a:gd name="T11" fmla="*/ 6 h 58"/>
                <a:gd name="T12" fmla="*/ 4 w 16"/>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6" h="58">
                  <a:moveTo>
                    <a:pt x="4" y="0"/>
                  </a:moveTo>
                  <a:lnTo>
                    <a:pt x="16" y="0"/>
                  </a:lnTo>
                  <a:lnTo>
                    <a:pt x="16" y="58"/>
                  </a:lnTo>
                  <a:lnTo>
                    <a:pt x="10" y="58"/>
                  </a:lnTo>
                  <a:lnTo>
                    <a:pt x="10" y="6"/>
                  </a:lnTo>
                  <a:lnTo>
                    <a:pt x="0" y="6"/>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16"/>
            <p:cNvSpPr>
              <a:spLocks noEditPoints="1"/>
            </p:cNvSpPr>
            <p:nvPr/>
          </p:nvSpPr>
          <p:spPr bwMode="auto">
            <a:xfrm>
              <a:off x="5348231" y="5009935"/>
              <a:ext cx="57150" cy="98425"/>
            </a:xfrm>
            <a:custGeom>
              <a:avLst/>
              <a:gdLst>
                <a:gd name="T0" fmla="*/ 12 w 36"/>
                <a:gd name="T1" fmla="*/ 62 h 62"/>
                <a:gd name="T2" fmla="*/ 8 w 36"/>
                <a:gd name="T3" fmla="*/ 60 h 62"/>
                <a:gd name="T4" fmla="*/ 24 w 36"/>
                <a:gd name="T5" fmla="*/ 36 h 62"/>
                <a:gd name="T6" fmla="*/ 24 w 36"/>
                <a:gd name="T7" fmla="*/ 36 h 62"/>
                <a:gd name="T8" fmla="*/ 18 w 36"/>
                <a:gd name="T9" fmla="*/ 36 h 62"/>
                <a:gd name="T10" fmla="*/ 18 w 36"/>
                <a:gd name="T11" fmla="*/ 36 h 62"/>
                <a:gd name="T12" fmla="*/ 12 w 36"/>
                <a:gd name="T13" fmla="*/ 36 h 62"/>
                <a:gd name="T14" fmla="*/ 6 w 36"/>
                <a:gd name="T15" fmla="*/ 32 h 62"/>
                <a:gd name="T16" fmla="*/ 6 w 36"/>
                <a:gd name="T17" fmla="*/ 32 h 62"/>
                <a:gd name="T18" fmla="*/ 2 w 36"/>
                <a:gd name="T19" fmla="*/ 26 h 62"/>
                <a:gd name="T20" fmla="*/ 0 w 36"/>
                <a:gd name="T21" fmla="*/ 18 h 62"/>
                <a:gd name="T22" fmla="*/ 0 w 36"/>
                <a:gd name="T23" fmla="*/ 18 h 62"/>
                <a:gd name="T24" fmla="*/ 2 w 36"/>
                <a:gd name="T25" fmla="*/ 14 h 62"/>
                <a:gd name="T26" fmla="*/ 4 w 36"/>
                <a:gd name="T27" fmla="*/ 10 h 62"/>
                <a:gd name="T28" fmla="*/ 4 w 36"/>
                <a:gd name="T29" fmla="*/ 10 h 62"/>
                <a:gd name="T30" fmla="*/ 6 w 36"/>
                <a:gd name="T31" fmla="*/ 6 h 62"/>
                <a:gd name="T32" fmla="*/ 10 w 36"/>
                <a:gd name="T33" fmla="*/ 4 h 62"/>
                <a:gd name="T34" fmla="*/ 10 w 36"/>
                <a:gd name="T35" fmla="*/ 4 h 62"/>
                <a:gd name="T36" fmla="*/ 14 w 36"/>
                <a:gd name="T37" fmla="*/ 2 h 62"/>
                <a:gd name="T38" fmla="*/ 20 w 36"/>
                <a:gd name="T39" fmla="*/ 0 h 62"/>
                <a:gd name="T40" fmla="*/ 20 w 36"/>
                <a:gd name="T41" fmla="*/ 0 h 62"/>
                <a:gd name="T42" fmla="*/ 24 w 36"/>
                <a:gd name="T43" fmla="*/ 2 h 62"/>
                <a:gd name="T44" fmla="*/ 28 w 36"/>
                <a:gd name="T45" fmla="*/ 4 h 62"/>
                <a:gd name="T46" fmla="*/ 28 w 36"/>
                <a:gd name="T47" fmla="*/ 4 h 62"/>
                <a:gd name="T48" fmla="*/ 32 w 36"/>
                <a:gd name="T49" fmla="*/ 6 h 62"/>
                <a:gd name="T50" fmla="*/ 34 w 36"/>
                <a:gd name="T51" fmla="*/ 10 h 62"/>
                <a:gd name="T52" fmla="*/ 34 w 36"/>
                <a:gd name="T53" fmla="*/ 10 h 62"/>
                <a:gd name="T54" fmla="*/ 36 w 36"/>
                <a:gd name="T55" fmla="*/ 14 h 62"/>
                <a:gd name="T56" fmla="*/ 36 w 36"/>
                <a:gd name="T57" fmla="*/ 18 h 62"/>
                <a:gd name="T58" fmla="*/ 36 w 36"/>
                <a:gd name="T59" fmla="*/ 18 h 62"/>
                <a:gd name="T60" fmla="*/ 36 w 36"/>
                <a:gd name="T61" fmla="*/ 26 h 62"/>
                <a:gd name="T62" fmla="*/ 36 w 36"/>
                <a:gd name="T63" fmla="*/ 26 h 62"/>
                <a:gd name="T64" fmla="*/ 30 w 36"/>
                <a:gd name="T65" fmla="*/ 36 h 62"/>
                <a:gd name="T66" fmla="*/ 12 w 36"/>
                <a:gd name="T67" fmla="*/ 62 h 62"/>
                <a:gd name="T68" fmla="*/ 18 w 36"/>
                <a:gd name="T69" fmla="*/ 32 h 62"/>
                <a:gd name="T70" fmla="*/ 18 w 36"/>
                <a:gd name="T71" fmla="*/ 32 h 62"/>
                <a:gd name="T72" fmla="*/ 24 w 36"/>
                <a:gd name="T73" fmla="*/ 30 h 62"/>
                <a:gd name="T74" fmla="*/ 28 w 36"/>
                <a:gd name="T75" fmla="*/ 28 h 62"/>
                <a:gd name="T76" fmla="*/ 28 w 36"/>
                <a:gd name="T77" fmla="*/ 28 h 62"/>
                <a:gd name="T78" fmla="*/ 30 w 36"/>
                <a:gd name="T79" fmla="*/ 24 h 62"/>
                <a:gd name="T80" fmla="*/ 32 w 36"/>
                <a:gd name="T81" fmla="*/ 18 h 62"/>
                <a:gd name="T82" fmla="*/ 32 w 36"/>
                <a:gd name="T83" fmla="*/ 18 h 62"/>
                <a:gd name="T84" fmla="*/ 30 w 36"/>
                <a:gd name="T85" fmla="*/ 14 h 62"/>
                <a:gd name="T86" fmla="*/ 28 w 36"/>
                <a:gd name="T87" fmla="*/ 10 h 62"/>
                <a:gd name="T88" fmla="*/ 28 w 36"/>
                <a:gd name="T89" fmla="*/ 10 h 62"/>
                <a:gd name="T90" fmla="*/ 24 w 36"/>
                <a:gd name="T91" fmla="*/ 8 h 62"/>
                <a:gd name="T92" fmla="*/ 18 w 36"/>
                <a:gd name="T93" fmla="*/ 6 h 62"/>
                <a:gd name="T94" fmla="*/ 18 w 36"/>
                <a:gd name="T95" fmla="*/ 6 h 62"/>
                <a:gd name="T96" fmla="*/ 14 w 36"/>
                <a:gd name="T97" fmla="*/ 8 h 62"/>
                <a:gd name="T98" fmla="*/ 10 w 36"/>
                <a:gd name="T99" fmla="*/ 10 h 62"/>
                <a:gd name="T100" fmla="*/ 10 w 36"/>
                <a:gd name="T101" fmla="*/ 10 h 62"/>
                <a:gd name="T102" fmla="*/ 8 w 36"/>
                <a:gd name="T103" fmla="*/ 14 h 62"/>
                <a:gd name="T104" fmla="*/ 6 w 36"/>
                <a:gd name="T105" fmla="*/ 18 h 62"/>
                <a:gd name="T106" fmla="*/ 6 w 36"/>
                <a:gd name="T107" fmla="*/ 18 h 62"/>
                <a:gd name="T108" fmla="*/ 8 w 36"/>
                <a:gd name="T109" fmla="*/ 24 h 62"/>
                <a:gd name="T110" fmla="*/ 10 w 36"/>
                <a:gd name="T111" fmla="*/ 28 h 62"/>
                <a:gd name="T112" fmla="*/ 10 w 36"/>
                <a:gd name="T113" fmla="*/ 28 h 62"/>
                <a:gd name="T114" fmla="*/ 14 w 36"/>
                <a:gd name="T115" fmla="*/ 30 h 62"/>
                <a:gd name="T116" fmla="*/ 18 w 36"/>
                <a:gd name="T117" fmla="*/ 32 h 62"/>
                <a:gd name="T118" fmla="*/ 18 w 36"/>
                <a:gd name="T119"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 h="62">
                  <a:moveTo>
                    <a:pt x="12" y="62"/>
                  </a:moveTo>
                  <a:lnTo>
                    <a:pt x="8" y="60"/>
                  </a:lnTo>
                  <a:lnTo>
                    <a:pt x="24" y="36"/>
                  </a:lnTo>
                  <a:lnTo>
                    <a:pt x="24" y="36"/>
                  </a:lnTo>
                  <a:lnTo>
                    <a:pt x="18" y="36"/>
                  </a:lnTo>
                  <a:lnTo>
                    <a:pt x="18" y="36"/>
                  </a:lnTo>
                  <a:lnTo>
                    <a:pt x="12" y="36"/>
                  </a:lnTo>
                  <a:lnTo>
                    <a:pt x="6" y="32"/>
                  </a:lnTo>
                  <a:lnTo>
                    <a:pt x="6" y="32"/>
                  </a:lnTo>
                  <a:lnTo>
                    <a:pt x="2" y="26"/>
                  </a:lnTo>
                  <a:lnTo>
                    <a:pt x="0" y="18"/>
                  </a:lnTo>
                  <a:lnTo>
                    <a:pt x="0" y="18"/>
                  </a:lnTo>
                  <a:lnTo>
                    <a:pt x="2" y="14"/>
                  </a:lnTo>
                  <a:lnTo>
                    <a:pt x="4" y="10"/>
                  </a:lnTo>
                  <a:lnTo>
                    <a:pt x="4" y="10"/>
                  </a:lnTo>
                  <a:lnTo>
                    <a:pt x="6" y="6"/>
                  </a:lnTo>
                  <a:lnTo>
                    <a:pt x="10" y="4"/>
                  </a:lnTo>
                  <a:lnTo>
                    <a:pt x="10" y="4"/>
                  </a:lnTo>
                  <a:lnTo>
                    <a:pt x="14" y="2"/>
                  </a:lnTo>
                  <a:lnTo>
                    <a:pt x="20" y="0"/>
                  </a:lnTo>
                  <a:lnTo>
                    <a:pt x="20" y="0"/>
                  </a:lnTo>
                  <a:lnTo>
                    <a:pt x="24" y="2"/>
                  </a:lnTo>
                  <a:lnTo>
                    <a:pt x="28" y="4"/>
                  </a:lnTo>
                  <a:lnTo>
                    <a:pt x="28" y="4"/>
                  </a:lnTo>
                  <a:lnTo>
                    <a:pt x="32" y="6"/>
                  </a:lnTo>
                  <a:lnTo>
                    <a:pt x="34" y="10"/>
                  </a:lnTo>
                  <a:lnTo>
                    <a:pt x="34" y="10"/>
                  </a:lnTo>
                  <a:lnTo>
                    <a:pt x="36" y="14"/>
                  </a:lnTo>
                  <a:lnTo>
                    <a:pt x="36" y="18"/>
                  </a:lnTo>
                  <a:lnTo>
                    <a:pt x="36" y="18"/>
                  </a:lnTo>
                  <a:lnTo>
                    <a:pt x="36" y="26"/>
                  </a:lnTo>
                  <a:lnTo>
                    <a:pt x="36" y="26"/>
                  </a:lnTo>
                  <a:lnTo>
                    <a:pt x="30" y="36"/>
                  </a:lnTo>
                  <a:lnTo>
                    <a:pt x="12" y="62"/>
                  </a:lnTo>
                  <a:close/>
                  <a:moveTo>
                    <a:pt x="18" y="32"/>
                  </a:moveTo>
                  <a:lnTo>
                    <a:pt x="18" y="32"/>
                  </a:lnTo>
                  <a:lnTo>
                    <a:pt x="24" y="30"/>
                  </a:lnTo>
                  <a:lnTo>
                    <a:pt x="28" y="28"/>
                  </a:lnTo>
                  <a:lnTo>
                    <a:pt x="28" y="28"/>
                  </a:lnTo>
                  <a:lnTo>
                    <a:pt x="30" y="24"/>
                  </a:lnTo>
                  <a:lnTo>
                    <a:pt x="32" y="18"/>
                  </a:lnTo>
                  <a:lnTo>
                    <a:pt x="32" y="18"/>
                  </a:lnTo>
                  <a:lnTo>
                    <a:pt x="30" y="14"/>
                  </a:lnTo>
                  <a:lnTo>
                    <a:pt x="28" y="10"/>
                  </a:lnTo>
                  <a:lnTo>
                    <a:pt x="28" y="10"/>
                  </a:lnTo>
                  <a:lnTo>
                    <a:pt x="24" y="8"/>
                  </a:lnTo>
                  <a:lnTo>
                    <a:pt x="18" y="6"/>
                  </a:lnTo>
                  <a:lnTo>
                    <a:pt x="18" y="6"/>
                  </a:lnTo>
                  <a:lnTo>
                    <a:pt x="14" y="8"/>
                  </a:lnTo>
                  <a:lnTo>
                    <a:pt x="10" y="10"/>
                  </a:lnTo>
                  <a:lnTo>
                    <a:pt x="10" y="10"/>
                  </a:lnTo>
                  <a:lnTo>
                    <a:pt x="8" y="14"/>
                  </a:lnTo>
                  <a:lnTo>
                    <a:pt x="6" y="18"/>
                  </a:lnTo>
                  <a:lnTo>
                    <a:pt x="6" y="18"/>
                  </a:lnTo>
                  <a:lnTo>
                    <a:pt x="8" y="24"/>
                  </a:lnTo>
                  <a:lnTo>
                    <a:pt x="10" y="28"/>
                  </a:lnTo>
                  <a:lnTo>
                    <a:pt x="10" y="28"/>
                  </a:lnTo>
                  <a:lnTo>
                    <a:pt x="14" y="30"/>
                  </a:lnTo>
                  <a:lnTo>
                    <a:pt x="18" y="32"/>
                  </a:lnTo>
                  <a:lnTo>
                    <a:pt x="18"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17"/>
            <p:cNvSpPr>
              <a:spLocks/>
            </p:cNvSpPr>
            <p:nvPr/>
          </p:nvSpPr>
          <p:spPr bwMode="auto">
            <a:xfrm>
              <a:off x="5414906" y="5092485"/>
              <a:ext cx="15875" cy="15875"/>
            </a:xfrm>
            <a:custGeom>
              <a:avLst/>
              <a:gdLst>
                <a:gd name="T0" fmla="*/ 4 w 10"/>
                <a:gd name="T1" fmla="*/ 0 h 10"/>
                <a:gd name="T2" fmla="*/ 4 w 10"/>
                <a:gd name="T3" fmla="*/ 0 h 10"/>
                <a:gd name="T4" fmla="*/ 8 w 10"/>
                <a:gd name="T5" fmla="*/ 2 h 10"/>
                <a:gd name="T6" fmla="*/ 8 w 10"/>
                <a:gd name="T7" fmla="*/ 2 h 10"/>
                <a:gd name="T8" fmla="*/ 10 w 10"/>
                <a:gd name="T9" fmla="*/ 6 h 10"/>
                <a:gd name="T10" fmla="*/ 10 w 10"/>
                <a:gd name="T11" fmla="*/ 6 h 10"/>
                <a:gd name="T12" fmla="*/ 8 w 10"/>
                <a:gd name="T13" fmla="*/ 8 h 10"/>
                <a:gd name="T14" fmla="*/ 8 w 10"/>
                <a:gd name="T15" fmla="*/ 8 h 10"/>
                <a:gd name="T16" fmla="*/ 4 w 10"/>
                <a:gd name="T17" fmla="*/ 10 h 10"/>
                <a:gd name="T18" fmla="*/ 4 w 10"/>
                <a:gd name="T19" fmla="*/ 10 h 10"/>
                <a:gd name="T20" fmla="*/ 2 w 10"/>
                <a:gd name="T21" fmla="*/ 8 h 10"/>
                <a:gd name="T22" fmla="*/ 2 w 10"/>
                <a:gd name="T23" fmla="*/ 8 h 10"/>
                <a:gd name="T24" fmla="*/ 0 w 10"/>
                <a:gd name="T25" fmla="*/ 6 h 10"/>
                <a:gd name="T26" fmla="*/ 0 w 10"/>
                <a:gd name="T27" fmla="*/ 6 h 10"/>
                <a:gd name="T28" fmla="*/ 2 w 10"/>
                <a:gd name="T29" fmla="*/ 2 h 10"/>
                <a:gd name="T30" fmla="*/ 2 w 10"/>
                <a:gd name="T31" fmla="*/ 2 h 10"/>
                <a:gd name="T32" fmla="*/ 4 w 10"/>
                <a:gd name="T33" fmla="*/ 0 h 10"/>
                <a:gd name="T34" fmla="*/ 4 w 10"/>
                <a:gd name="T3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 h="10">
                  <a:moveTo>
                    <a:pt x="4" y="0"/>
                  </a:moveTo>
                  <a:lnTo>
                    <a:pt x="4" y="0"/>
                  </a:lnTo>
                  <a:lnTo>
                    <a:pt x="8" y="2"/>
                  </a:lnTo>
                  <a:lnTo>
                    <a:pt x="8" y="2"/>
                  </a:lnTo>
                  <a:lnTo>
                    <a:pt x="10" y="6"/>
                  </a:lnTo>
                  <a:lnTo>
                    <a:pt x="10" y="6"/>
                  </a:lnTo>
                  <a:lnTo>
                    <a:pt x="8" y="8"/>
                  </a:lnTo>
                  <a:lnTo>
                    <a:pt x="8" y="8"/>
                  </a:lnTo>
                  <a:lnTo>
                    <a:pt x="4" y="10"/>
                  </a:lnTo>
                  <a:lnTo>
                    <a:pt x="4" y="10"/>
                  </a:lnTo>
                  <a:lnTo>
                    <a:pt x="2" y="8"/>
                  </a:lnTo>
                  <a:lnTo>
                    <a:pt x="2" y="8"/>
                  </a:lnTo>
                  <a:lnTo>
                    <a:pt x="0" y="6"/>
                  </a:lnTo>
                  <a:lnTo>
                    <a:pt x="0" y="6"/>
                  </a:lnTo>
                  <a:lnTo>
                    <a:pt x="2" y="2"/>
                  </a:lnTo>
                  <a:lnTo>
                    <a:pt x="2" y="2"/>
                  </a:lnTo>
                  <a:lnTo>
                    <a:pt x="4" y="0"/>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18"/>
            <p:cNvSpPr>
              <a:spLocks/>
            </p:cNvSpPr>
            <p:nvPr/>
          </p:nvSpPr>
          <p:spPr bwMode="auto">
            <a:xfrm>
              <a:off x="5446656" y="5009935"/>
              <a:ext cx="63500" cy="98425"/>
            </a:xfrm>
            <a:custGeom>
              <a:avLst/>
              <a:gdLst>
                <a:gd name="T0" fmla="*/ 2 w 40"/>
                <a:gd name="T1" fmla="*/ 16 h 62"/>
                <a:gd name="T2" fmla="*/ 4 w 40"/>
                <a:gd name="T3" fmla="*/ 10 h 62"/>
                <a:gd name="T4" fmla="*/ 8 w 40"/>
                <a:gd name="T5" fmla="*/ 4 h 62"/>
                <a:gd name="T6" fmla="*/ 20 w 40"/>
                <a:gd name="T7" fmla="*/ 0 h 62"/>
                <a:gd name="T8" fmla="*/ 28 w 40"/>
                <a:gd name="T9" fmla="*/ 4 h 62"/>
                <a:gd name="T10" fmla="*/ 34 w 40"/>
                <a:gd name="T11" fmla="*/ 8 h 62"/>
                <a:gd name="T12" fmla="*/ 36 w 40"/>
                <a:gd name="T13" fmla="*/ 16 h 62"/>
                <a:gd name="T14" fmla="*/ 34 w 40"/>
                <a:gd name="T15" fmla="*/ 22 h 62"/>
                <a:gd name="T16" fmla="*/ 28 w 40"/>
                <a:gd name="T17" fmla="*/ 28 h 62"/>
                <a:gd name="T18" fmla="*/ 36 w 40"/>
                <a:gd name="T19" fmla="*/ 34 h 62"/>
                <a:gd name="T20" fmla="*/ 40 w 40"/>
                <a:gd name="T21" fmla="*/ 44 h 62"/>
                <a:gd name="T22" fmla="*/ 38 w 40"/>
                <a:gd name="T23" fmla="*/ 48 h 62"/>
                <a:gd name="T24" fmla="*/ 36 w 40"/>
                <a:gd name="T25" fmla="*/ 52 h 62"/>
                <a:gd name="T26" fmla="*/ 30 w 40"/>
                <a:gd name="T27" fmla="*/ 60 h 62"/>
                <a:gd name="T28" fmla="*/ 24 w 40"/>
                <a:gd name="T29" fmla="*/ 62 h 62"/>
                <a:gd name="T30" fmla="*/ 20 w 40"/>
                <a:gd name="T31" fmla="*/ 62 h 62"/>
                <a:gd name="T32" fmla="*/ 6 w 40"/>
                <a:gd name="T33" fmla="*/ 58 h 62"/>
                <a:gd name="T34" fmla="*/ 2 w 40"/>
                <a:gd name="T35" fmla="*/ 52 h 62"/>
                <a:gd name="T36" fmla="*/ 6 w 40"/>
                <a:gd name="T37" fmla="*/ 46 h 62"/>
                <a:gd name="T38" fmla="*/ 8 w 40"/>
                <a:gd name="T39" fmla="*/ 50 h 62"/>
                <a:gd name="T40" fmla="*/ 10 w 40"/>
                <a:gd name="T41" fmla="*/ 54 h 62"/>
                <a:gd name="T42" fmla="*/ 20 w 40"/>
                <a:gd name="T43" fmla="*/ 56 h 62"/>
                <a:gd name="T44" fmla="*/ 24 w 40"/>
                <a:gd name="T45" fmla="*/ 56 h 62"/>
                <a:gd name="T46" fmla="*/ 30 w 40"/>
                <a:gd name="T47" fmla="*/ 52 h 62"/>
                <a:gd name="T48" fmla="*/ 34 w 40"/>
                <a:gd name="T49" fmla="*/ 44 h 62"/>
                <a:gd name="T50" fmla="*/ 32 w 40"/>
                <a:gd name="T51" fmla="*/ 38 h 62"/>
                <a:gd name="T52" fmla="*/ 26 w 40"/>
                <a:gd name="T53" fmla="*/ 34 h 62"/>
                <a:gd name="T54" fmla="*/ 16 w 40"/>
                <a:gd name="T55" fmla="*/ 32 h 62"/>
                <a:gd name="T56" fmla="*/ 16 w 40"/>
                <a:gd name="T57" fmla="*/ 26 h 62"/>
                <a:gd name="T58" fmla="*/ 24 w 40"/>
                <a:gd name="T59" fmla="*/ 24 h 62"/>
                <a:gd name="T60" fmla="*/ 28 w 40"/>
                <a:gd name="T61" fmla="*/ 20 h 62"/>
                <a:gd name="T62" fmla="*/ 30 w 40"/>
                <a:gd name="T63" fmla="*/ 16 h 62"/>
                <a:gd name="T64" fmla="*/ 26 w 40"/>
                <a:gd name="T65" fmla="*/ 10 h 62"/>
                <a:gd name="T66" fmla="*/ 24 w 40"/>
                <a:gd name="T67" fmla="*/ 8 h 62"/>
                <a:gd name="T68" fmla="*/ 20 w 40"/>
                <a:gd name="T69" fmla="*/ 6 h 62"/>
                <a:gd name="T70" fmla="*/ 12 w 40"/>
                <a:gd name="T71" fmla="*/ 8 h 62"/>
                <a:gd name="T72" fmla="*/ 8 w 40"/>
                <a:gd name="T73" fmla="*/ 1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2">
                  <a:moveTo>
                    <a:pt x="8" y="16"/>
                  </a:moveTo>
                  <a:lnTo>
                    <a:pt x="2" y="16"/>
                  </a:lnTo>
                  <a:lnTo>
                    <a:pt x="2" y="16"/>
                  </a:lnTo>
                  <a:lnTo>
                    <a:pt x="4" y="10"/>
                  </a:lnTo>
                  <a:lnTo>
                    <a:pt x="8" y="4"/>
                  </a:lnTo>
                  <a:lnTo>
                    <a:pt x="8" y="4"/>
                  </a:lnTo>
                  <a:lnTo>
                    <a:pt x="14" y="2"/>
                  </a:lnTo>
                  <a:lnTo>
                    <a:pt x="20" y="0"/>
                  </a:lnTo>
                  <a:lnTo>
                    <a:pt x="20" y="0"/>
                  </a:lnTo>
                  <a:lnTo>
                    <a:pt x="28" y="4"/>
                  </a:lnTo>
                  <a:lnTo>
                    <a:pt x="28" y="4"/>
                  </a:lnTo>
                  <a:lnTo>
                    <a:pt x="34" y="8"/>
                  </a:lnTo>
                  <a:lnTo>
                    <a:pt x="34" y="8"/>
                  </a:lnTo>
                  <a:lnTo>
                    <a:pt x="36" y="16"/>
                  </a:lnTo>
                  <a:lnTo>
                    <a:pt x="36" y="16"/>
                  </a:lnTo>
                  <a:lnTo>
                    <a:pt x="34" y="22"/>
                  </a:lnTo>
                  <a:lnTo>
                    <a:pt x="28" y="28"/>
                  </a:lnTo>
                  <a:lnTo>
                    <a:pt x="28" y="28"/>
                  </a:lnTo>
                  <a:lnTo>
                    <a:pt x="36" y="34"/>
                  </a:lnTo>
                  <a:lnTo>
                    <a:pt x="36" y="34"/>
                  </a:lnTo>
                  <a:lnTo>
                    <a:pt x="38" y="38"/>
                  </a:lnTo>
                  <a:lnTo>
                    <a:pt x="40" y="44"/>
                  </a:lnTo>
                  <a:lnTo>
                    <a:pt x="40" y="44"/>
                  </a:lnTo>
                  <a:lnTo>
                    <a:pt x="38" y="48"/>
                  </a:lnTo>
                  <a:lnTo>
                    <a:pt x="36" y="52"/>
                  </a:lnTo>
                  <a:lnTo>
                    <a:pt x="36" y="52"/>
                  </a:lnTo>
                  <a:lnTo>
                    <a:pt x="34" y="56"/>
                  </a:lnTo>
                  <a:lnTo>
                    <a:pt x="30" y="60"/>
                  </a:lnTo>
                  <a:lnTo>
                    <a:pt x="30" y="60"/>
                  </a:lnTo>
                  <a:lnTo>
                    <a:pt x="24" y="62"/>
                  </a:lnTo>
                  <a:lnTo>
                    <a:pt x="20" y="62"/>
                  </a:lnTo>
                  <a:lnTo>
                    <a:pt x="20" y="62"/>
                  </a:lnTo>
                  <a:lnTo>
                    <a:pt x="12" y="62"/>
                  </a:lnTo>
                  <a:lnTo>
                    <a:pt x="6" y="58"/>
                  </a:lnTo>
                  <a:lnTo>
                    <a:pt x="6" y="58"/>
                  </a:lnTo>
                  <a:lnTo>
                    <a:pt x="2" y="52"/>
                  </a:lnTo>
                  <a:lnTo>
                    <a:pt x="0" y="46"/>
                  </a:lnTo>
                  <a:lnTo>
                    <a:pt x="6" y="46"/>
                  </a:lnTo>
                  <a:lnTo>
                    <a:pt x="6" y="46"/>
                  </a:lnTo>
                  <a:lnTo>
                    <a:pt x="8" y="50"/>
                  </a:lnTo>
                  <a:lnTo>
                    <a:pt x="10" y="54"/>
                  </a:lnTo>
                  <a:lnTo>
                    <a:pt x="10" y="54"/>
                  </a:lnTo>
                  <a:lnTo>
                    <a:pt x="14" y="56"/>
                  </a:lnTo>
                  <a:lnTo>
                    <a:pt x="20" y="56"/>
                  </a:lnTo>
                  <a:lnTo>
                    <a:pt x="20" y="56"/>
                  </a:lnTo>
                  <a:lnTo>
                    <a:pt x="24" y="56"/>
                  </a:lnTo>
                  <a:lnTo>
                    <a:pt x="30" y="52"/>
                  </a:lnTo>
                  <a:lnTo>
                    <a:pt x="30" y="52"/>
                  </a:lnTo>
                  <a:lnTo>
                    <a:pt x="32" y="48"/>
                  </a:lnTo>
                  <a:lnTo>
                    <a:pt x="34" y="44"/>
                  </a:lnTo>
                  <a:lnTo>
                    <a:pt x="34" y="44"/>
                  </a:lnTo>
                  <a:lnTo>
                    <a:pt x="32" y="38"/>
                  </a:lnTo>
                  <a:lnTo>
                    <a:pt x="32" y="38"/>
                  </a:lnTo>
                  <a:lnTo>
                    <a:pt x="26" y="34"/>
                  </a:lnTo>
                  <a:lnTo>
                    <a:pt x="26" y="34"/>
                  </a:lnTo>
                  <a:lnTo>
                    <a:pt x="16" y="32"/>
                  </a:lnTo>
                  <a:lnTo>
                    <a:pt x="16" y="26"/>
                  </a:lnTo>
                  <a:lnTo>
                    <a:pt x="16" y="26"/>
                  </a:lnTo>
                  <a:lnTo>
                    <a:pt x="24" y="24"/>
                  </a:lnTo>
                  <a:lnTo>
                    <a:pt x="24" y="24"/>
                  </a:lnTo>
                  <a:lnTo>
                    <a:pt x="28" y="20"/>
                  </a:lnTo>
                  <a:lnTo>
                    <a:pt x="28" y="20"/>
                  </a:lnTo>
                  <a:lnTo>
                    <a:pt x="30" y="16"/>
                  </a:lnTo>
                  <a:lnTo>
                    <a:pt x="30" y="16"/>
                  </a:lnTo>
                  <a:lnTo>
                    <a:pt x="30" y="12"/>
                  </a:lnTo>
                  <a:lnTo>
                    <a:pt x="26" y="10"/>
                  </a:lnTo>
                  <a:lnTo>
                    <a:pt x="26" y="10"/>
                  </a:lnTo>
                  <a:lnTo>
                    <a:pt x="24" y="8"/>
                  </a:lnTo>
                  <a:lnTo>
                    <a:pt x="20" y="6"/>
                  </a:lnTo>
                  <a:lnTo>
                    <a:pt x="20" y="6"/>
                  </a:lnTo>
                  <a:lnTo>
                    <a:pt x="12" y="8"/>
                  </a:lnTo>
                  <a:lnTo>
                    <a:pt x="12" y="8"/>
                  </a:lnTo>
                  <a:lnTo>
                    <a:pt x="8" y="16"/>
                  </a:lnTo>
                  <a:lnTo>
                    <a:pt x="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19"/>
            <p:cNvSpPr>
              <a:spLocks/>
            </p:cNvSpPr>
            <p:nvPr/>
          </p:nvSpPr>
          <p:spPr bwMode="auto">
            <a:xfrm>
              <a:off x="4195706" y="4749585"/>
              <a:ext cx="95250" cy="139700"/>
            </a:xfrm>
            <a:custGeom>
              <a:avLst/>
              <a:gdLst>
                <a:gd name="T0" fmla="*/ 20 w 60"/>
                <a:gd name="T1" fmla="*/ 30 h 88"/>
                <a:gd name="T2" fmla="*/ 4 w 60"/>
                <a:gd name="T3" fmla="*/ 30 h 88"/>
                <a:gd name="T4" fmla="*/ 4 w 60"/>
                <a:gd name="T5" fmla="*/ 30 h 88"/>
                <a:gd name="T6" fmla="*/ 6 w 60"/>
                <a:gd name="T7" fmla="*/ 16 h 88"/>
                <a:gd name="T8" fmla="*/ 12 w 60"/>
                <a:gd name="T9" fmla="*/ 8 h 88"/>
                <a:gd name="T10" fmla="*/ 12 w 60"/>
                <a:gd name="T11" fmla="*/ 8 h 88"/>
                <a:gd name="T12" fmla="*/ 22 w 60"/>
                <a:gd name="T13" fmla="*/ 2 h 88"/>
                <a:gd name="T14" fmla="*/ 32 w 60"/>
                <a:gd name="T15" fmla="*/ 0 h 88"/>
                <a:gd name="T16" fmla="*/ 32 w 60"/>
                <a:gd name="T17" fmla="*/ 0 h 88"/>
                <a:gd name="T18" fmla="*/ 40 w 60"/>
                <a:gd name="T19" fmla="*/ 0 h 88"/>
                <a:gd name="T20" fmla="*/ 46 w 60"/>
                <a:gd name="T21" fmla="*/ 2 h 88"/>
                <a:gd name="T22" fmla="*/ 46 w 60"/>
                <a:gd name="T23" fmla="*/ 2 h 88"/>
                <a:gd name="T24" fmla="*/ 52 w 60"/>
                <a:gd name="T25" fmla="*/ 6 h 88"/>
                <a:gd name="T26" fmla="*/ 56 w 60"/>
                <a:gd name="T27" fmla="*/ 12 h 88"/>
                <a:gd name="T28" fmla="*/ 56 w 60"/>
                <a:gd name="T29" fmla="*/ 12 h 88"/>
                <a:gd name="T30" fmla="*/ 58 w 60"/>
                <a:gd name="T31" fmla="*/ 18 h 88"/>
                <a:gd name="T32" fmla="*/ 60 w 60"/>
                <a:gd name="T33" fmla="*/ 24 h 88"/>
                <a:gd name="T34" fmla="*/ 60 w 60"/>
                <a:gd name="T35" fmla="*/ 24 h 88"/>
                <a:gd name="T36" fmla="*/ 58 w 60"/>
                <a:gd name="T37" fmla="*/ 32 h 88"/>
                <a:gd name="T38" fmla="*/ 56 w 60"/>
                <a:gd name="T39" fmla="*/ 42 h 88"/>
                <a:gd name="T40" fmla="*/ 56 w 60"/>
                <a:gd name="T41" fmla="*/ 42 h 88"/>
                <a:gd name="T42" fmla="*/ 50 w 60"/>
                <a:gd name="T43" fmla="*/ 52 h 88"/>
                <a:gd name="T44" fmla="*/ 40 w 60"/>
                <a:gd name="T45" fmla="*/ 62 h 88"/>
                <a:gd name="T46" fmla="*/ 30 w 60"/>
                <a:gd name="T47" fmla="*/ 72 h 88"/>
                <a:gd name="T48" fmla="*/ 60 w 60"/>
                <a:gd name="T49" fmla="*/ 72 h 88"/>
                <a:gd name="T50" fmla="*/ 60 w 60"/>
                <a:gd name="T51" fmla="*/ 88 h 88"/>
                <a:gd name="T52" fmla="*/ 0 w 60"/>
                <a:gd name="T53" fmla="*/ 88 h 88"/>
                <a:gd name="T54" fmla="*/ 0 w 60"/>
                <a:gd name="T55" fmla="*/ 80 h 88"/>
                <a:gd name="T56" fmla="*/ 28 w 60"/>
                <a:gd name="T57" fmla="*/ 52 h 88"/>
                <a:gd name="T58" fmla="*/ 28 w 60"/>
                <a:gd name="T59" fmla="*/ 52 h 88"/>
                <a:gd name="T60" fmla="*/ 36 w 60"/>
                <a:gd name="T61" fmla="*/ 44 h 88"/>
                <a:gd name="T62" fmla="*/ 40 w 60"/>
                <a:gd name="T63" fmla="*/ 36 h 88"/>
                <a:gd name="T64" fmla="*/ 40 w 60"/>
                <a:gd name="T65" fmla="*/ 36 h 88"/>
                <a:gd name="T66" fmla="*/ 42 w 60"/>
                <a:gd name="T67" fmla="*/ 32 h 88"/>
                <a:gd name="T68" fmla="*/ 44 w 60"/>
                <a:gd name="T69" fmla="*/ 26 h 88"/>
                <a:gd name="T70" fmla="*/ 44 w 60"/>
                <a:gd name="T71" fmla="*/ 26 h 88"/>
                <a:gd name="T72" fmla="*/ 42 w 60"/>
                <a:gd name="T73" fmla="*/ 22 h 88"/>
                <a:gd name="T74" fmla="*/ 40 w 60"/>
                <a:gd name="T75" fmla="*/ 18 h 88"/>
                <a:gd name="T76" fmla="*/ 40 w 60"/>
                <a:gd name="T77" fmla="*/ 18 h 88"/>
                <a:gd name="T78" fmla="*/ 36 w 60"/>
                <a:gd name="T79" fmla="*/ 16 h 88"/>
                <a:gd name="T80" fmla="*/ 32 w 60"/>
                <a:gd name="T81" fmla="*/ 14 h 88"/>
                <a:gd name="T82" fmla="*/ 32 w 60"/>
                <a:gd name="T83" fmla="*/ 14 h 88"/>
                <a:gd name="T84" fmla="*/ 26 w 60"/>
                <a:gd name="T85" fmla="*/ 16 h 88"/>
                <a:gd name="T86" fmla="*/ 22 w 60"/>
                <a:gd name="T87" fmla="*/ 18 h 88"/>
                <a:gd name="T88" fmla="*/ 22 w 60"/>
                <a:gd name="T89" fmla="*/ 18 h 88"/>
                <a:gd name="T90" fmla="*/ 20 w 60"/>
                <a:gd name="T91" fmla="*/ 24 h 88"/>
                <a:gd name="T92" fmla="*/ 20 w 60"/>
                <a:gd name="T93" fmla="*/ 30 h 88"/>
                <a:gd name="T94" fmla="*/ 20 w 60"/>
                <a:gd name="T95" fmla="*/ 3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 h="88">
                  <a:moveTo>
                    <a:pt x="20" y="30"/>
                  </a:moveTo>
                  <a:lnTo>
                    <a:pt x="4" y="30"/>
                  </a:lnTo>
                  <a:lnTo>
                    <a:pt x="4" y="30"/>
                  </a:lnTo>
                  <a:lnTo>
                    <a:pt x="6" y="16"/>
                  </a:lnTo>
                  <a:lnTo>
                    <a:pt x="12" y="8"/>
                  </a:lnTo>
                  <a:lnTo>
                    <a:pt x="12" y="8"/>
                  </a:lnTo>
                  <a:lnTo>
                    <a:pt x="22" y="2"/>
                  </a:lnTo>
                  <a:lnTo>
                    <a:pt x="32" y="0"/>
                  </a:lnTo>
                  <a:lnTo>
                    <a:pt x="32" y="0"/>
                  </a:lnTo>
                  <a:lnTo>
                    <a:pt x="40" y="0"/>
                  </a:lnTo>
                  <a:lnTo>
                    <a:pt x="46" y="2"/>
                  </a:lnTo>
                  <a:lnTo>
                    <a:pt x="46" y="2"/>
                  </a:lnTo>
                  <a:lnTo>
                    <a:pt x="52" y="6"/>
                  </a:lnTo>
                  <a:lnTo>
                    <a:pt x="56" y="12"/>
                  </a:lnTo>
                  <a:lnTo>
                    <a:pt x="56" y="12"/>
                  </a:lnTo>
                  <a:lnTo>
                    <a:pt x="58" y="18"/>
                  </a:lnTo>
                  <a:lnTo>
                    <a:pt x="60" y="24"/>
                  </a:lnTo>
                  <a:lnTo>
                    <a:pt x="60" y="24"/>
                  </a:lnTo>
                  <a:lnTo>
                    <a:pt x="58" y="32"/>
                  </a:lnTo>
                  <a:lnTo>
                    <a:pt x="56" y="42"/>
                  </a:lnTo>
                  <a:lnTo>
                    <a:pt x="56" y="42"/>
                  </a:lnTo>
                  <a:lnTo>
                    <a:pt x="50" y="52"/>
                  </a:lnTo>
                  <a:lnTo>
                    <a:pt x="40" y="62"/>
                  </a:lnTo>
                  <a:lnTo>
                    <a:pt x="30" y="72"/>
                  </a:lnTo>
                  <a:lnTo>
                    <a:pt x="60" y="72"/>
                  </a:lnTo>
                  <a:lnTo>
                    <a:pt x="60" y="88"/>
                  </a:lnTo>
                  <a:lnTo>
                    <a:pt x="0" y="88"/>
                  </a:lnTo>
                  <a:lnTo>
                    <a:pt x="0" y="80"/>
                  </a:lnTo>
                  <a:lnTo>
                    <a:pt x="28" y="52"/>
                  </a:lnTo>
                  <a:lnTo>
                    <a:pt x="28" y="52"/>
                  </a:lnTo>
                  <a:lnTo>
                    <a:pt x="36" y="44"/>
                  </a:lnTo>
                  <a:lnTo>
                    <a:pt x="40" y="36"/>
                  </a:lnTo>
                  <a:lnTo>
                    <a:pt x="40" y="36"/>
                  </a:lnTo>
                  <a:lnTo>
                    <a:pt x="42" y="32"/>
                  </a:lnTo>
                  <a:lnTo>
                    <a:pt x="44" y="26"/>
                  </a:lnTo>
                  <a:lnTo>
                    <a:pt x="44" y="26"/>
                  </a:lnTo>
                  <a:lnTo>
                    <a:pt x="42" y="22"/>
                  </a:lnTo>
                  <a:lnTo>
                    <a:pt x="40" y="18"/>
                  </a:lnTo>
                  <a:lnTo>
                    <a:pt x="40" y="18"/>
                  </a:lnTo>
                  <a:lnTo>
                    <a:pt x="36" y="16"/>
                  </a:lnTo>
                  <a:lnTo>
                    <a:pt x="32" y="14"/>
                  </a:lnTo>
                  <a:lnTo>
                    <a:pt x="32" y="14"/>
                  </a:lnTo>
                  <a:lnTo>
                    <a:pt x="26" y="16"/>
                  </a:lnTo>
                  <a:lnTo>
                    <a:pt x="22" y="18"/>
                  </a:lnTo>
                  <a:lnTo>
                    <a:pt x="22" y="18"/>
                  </a:lnTo>
                  <a:lnTo>
                    <a:pt x="20" y="24"/>
                  </a:lnTo>
                  <a:lnTo>
                    <a:pt x="20" y="30"/>
                  </a:lnTo>
                  <a:lnTo>
                    <a:pt x="20"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20"/>
            <p:cNvSpPr>
              <a:spLocks/>
            </p:cNvSpPr>
            <p:nvPr/>
          </p:nvSpPr>
          <p:spPr bwMode="auto">
            <a:xfrm>
              <a:off x="4310006" y="4752760"/>
              <a:ext cx="57150" cy="136525"/>
            </a:xfrm>
            <a:custGeom>
              <a:avLst/>
              <a:gdLst>
                <a:gd name="T0" fmla="*/ 10 w 36"/>
                <a:gd name="T1" fmla="*/ 0 h 86"/>
                <a:gd name="T2" fmla="*/ 36 w 36"/>
                <a:gd name="T3" fmla="*/ 0 h 86"/>
                <a:gd name="T4" fmla="*/ 36 w 36"/>
                <a:gd name="T5" fmla="*/ 86 h 86"/>
                <a:gd name="T6" fmla="*/ 18 w 36"/>
                <a:gd name="T7" fmla="*/ 86 h 86"/>
                <a:gd name="T8" fmla="*/ 18 w 36"/>
                <a:gd name="T9" fmla="*/ 14 h 86"/>
                <a:gd name="T10" fmla="*/ 0 w 36"/>
                <a:gd name="T11" fmla="*/ 14 h 86"/>
                <a:gd name="T12" fmla="*/ 10 w 3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36" h="86">
                  <a:moveTo>
                    <a:pt x="10" y="0"/>
                  </a:moveTo>
                  <a:lnTo>
                    <a:pt x="36" y="0"/>
                  </a:lnTo>
                  <a:lnTo>
                    <a:pt x="36" y="86"/>
                  </a:lnTo>
                  <a:lnTo>
                    <a:pt x="18" y="86"/>
                  </a:lnTo>
                  <a:lnTo>
                    <a:pt x="18" y="14"/>
                  </a:lnTo>
                  <a:lnTo>
                    <a:pt x="0" y="14"/>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21"/>
            <p:cNvSpPr>
              <a:spLocks/>
            </p:cNvSpPr>
            <p:nvPr/>
          </p:nvSpPr>
          <p:spPr bwMode="auto">
            <a:xfrm>
              <a:off x="4405256" y="4860710"/>
              <a:ext cx="28575" cy="31750"/>
            </a:xfrm>
            <a:custGeom>
              <a:avLst/>
              <a:gdLst>
                <a:gd name="T0" fmla="*/ 10 w 18"/>
                <a:gd name="T1" fmla="*/ 0 h 20"/>
                <a:gd name="T2" fmla="*/ 10 w 18"/>
                <a:gd name="T3" fmla="*/ 0 h 20"/>
                <a:gd name="T4" fmla="*/ 12 w 18"/>
                <a:gd name="T5" fmla="*/ 2 h 20"/>
                <a:gd name="T6" fmla="*/ 16 w 18"/>
                <a:gd name="T7" fmla="*/ 4 h 20"/>
                <a:gd name="T8" fmla="*/ 16 w 18"/>
                <a:gd name="T9" fmla="*/ 4 h 20"/>
                <a:gd name="T10" fmla="*/ 18 w 18"/>
                <a:gd name="T11" fmla="*/ 6 h 20"/>
                <a:gd name="T12" fmla="*/ 18 w 18"/>
                <a:gd name="T13" fmla="*/ 10 h 20"/>
                <a:gd name="T14" fmla="*/ 18 w 18"/>
                <a:gd name="T15" fmla="*/ 10 h 20"/>
                <a:gd name="T16" fmla="*/ 18 w 18"/>
                <a:gd name="T17" fmla="*/ 14 h 20"/>
                <a:gd name="T18" fmla="*/ 16 w 18"/>
                <a:gd name="T19" fmla="*/ 16 h 20"/>
                <a:gd name="T20" fmla="*/ 16 w 18"/>
                <a:gd name="T21" fmla="*/ 16 h 20"/>
                <a:gd name="T22" fmla="*/ 12 w 18"/>
                <a:gd name="T23" fmla="*/ 18 h 20"/>
                <a:gd name="T24" fmla="*/ 10 w 18"/>
                <a:gd name="T25" fmla="*/ 20 h 20"/>
                <a:gd name="T26" fmla="*/ 10 w 18"/>
                <a:gd name="T27" fmla="*/ 20 h 20"/>
                <a:gd name="T28" fmla="*/ 6 w 18"/>
                <a:gd name="T29" fmla="*/ 18 h 20"/>
                <a:gd name="T30" fmla="*/ 2 w 18"/>
                <a:gd name="T31" fmla="*/ 16 h 20"/>
                <a:gd name="T32" fmla="*/ 2 w 18"/>
                <a:gd name="T33" fmla="*/ 16 h 20"/>
                <a:gd name="T34" fmla="*/ 0 w 18"/>
                <a:gd name="T35" fmla="*/ 14 h 20"/>
                <a:gd name="T36" fmla="*/ 0 w 18"/>
                <a:gd name="T37" fmla="*/ 10 h 20"/>
                <a:gd name="T38" fmla="*/ 0 w 18"/>
                <a:gd name="T39" fmla="*/ 10 h 20"/>
                <a:gd name="T40" fmla="*/ 0 w 18"/>
                <a:gd name="T41" fmla="*/ 6 h 20"/>
                <a:gd name="T42" fmla="*/ 2 w 18"/>
                <a:gd name="T43" fmla="*/ 4 h 20"/>
                <a:gd name="T44" fmla="*/ 2 w 18"/>
                <a:gd name="T45" fmla="*/ 4 h 20"/>
                <a:gd name="T46" fmla="*/ 6 w 18"/>
                <a:gd name="T47" fmla="*/ 2 h 20"/>
                <a:gd name="T48" fmla="*/ 10 w 18"/>
                <a:gd name="T49" fmla="*/ 0 h 20"/>
                <a:gd name="T50" fmla="*/ 10 w 18"/>
                <a:gd name="T5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 h="20">
                  <a:moveTo>
                    <a:pt x="10" y="0"/>
                  </a:moveTo>
                  <a:lnTo>
                    <a:pt x="10" y="0"/>
                  </a:lnTo>
                  <a:lnTo>
                    <a:pt x="12" y="2"/>
                  </a:lnTo>
                  <a:lnTo>
                    <a:pt x="16" y="4"/>
                  </a:lnTo>
                  <a:lnTo>
                    <a:pt x="16" y="4"/>
                  </a:lnTo>
                  <a:lnTo>
                    <a:pt x="18" y="6"/>
                  </a:lnTo>
                  <a:lnTo>
                    <a:pt x="18" y="10"/>
                  </a:lnTo>
                  <a:lnTo>
                    <a:pt x="18" y="10"/>
                  </a:lnTo>
                  <a:lnTo>
                    <a:pt x="18" y="14"/>
                  </a:lnTo>
                  <a:lnTo>
                    <a:pt x="16" y="16"/>
                  </a:lnTo>
                  <a:lnTo>
                    <a:pt x="16" y="16"/>
                  </a:lnTo>
                  <a:lnTo>
                    <a:pt x="12" y="18"/>
                  </a:lnTo>
                  <a:lnTo>
                    <a:pt x="10" y="20"/>
                  </a:lnTo>
                  <a:lnTo>
                    <a:pt x="10" y="20"/>
                  </a:lnTo>
                  <a:lnTo>
                    <a:pt x="6" y="18"/>
                  </a:lnTo>
                  <a:lnTo>
                    <a:pt x="2" y="16"/>
                  </a:lnTo>
                  <a:lnTo>
                    <a:pt x="2" y="16"/>
                  </a:lnTo>
                  <a:lnTo>
                    <a:pt x="0" y="14"/>
                  </a:lnTo>
                  <a:lnTo>
                    <a:pt x="0" y="10"/>
                  </a:lnTo>
                  <a:lnTo>
                    <a:pt x="0" y="10"/>
                  </a:lnTo>
                  <a:lnTo>
                    <a:pt x="0" y="6"/>
                  </a:lnTo>
                  <a:lnTo>
                    <a:pt x="2" y="4"/>
                  </a:lnTo>
                  <a:lnTo>
                    <a:pt x="2" y="4"/>
                  </a:lnTo>
                  <a:lnTo>
                    <a:pt x="6" y="2"/>
                  </a:lnTo>
                  <a:lnTo>
                    <a:pt x="10" y="0"/>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8" name="Freeform 122"/>
            <p:cNvSpPr>
              <a:spLocks noEditPoints="1"/>
            </p:cNvSpPr>
            <p:nvPr/>
          </p:nvSpPr>
          <p:spPr bwMode="auto">
            <a:xfrm>
              <a:off x="4452881" y="4749585"/>
              <a:ext cx="95250" cy="142875"/>
            </a:xfrm>
            <a:custGeom>
              <a:avLst/>
              <a:gdLst>
                <a:gd name="T0" fmla="*/ 30 w 60"/>
                <a:gd name="T1" fmla="*/ 0 h 90"/>
                <a:gd name="T2" fmla="*/ 46 w 60"/>
                <a:gd name="T3" fmla="*/ 4 h 90"/>
                <a:gd name="T4" fmla="*/ 52 w 60"/>
                <a:gd name="T5" fmla="*/ 10 h 90"/>
                <a:gd name="T6" fmla="*/ 56 w 60"/>
                <a:gd name="T7" fmla="*/ 18 h 90"/>
                <a:gd name="T8" fmla="*/ 60 w 60"/>
                <a:gd name="T9" fmla="*/ 44 h 90"/>
                <a:gd name="T10" fmla="*/ 60 w 60"/>
                <a:gd name="T11" fmla="*/ 60 h 90"/>
                <a:gd name="T12" fmla="*/ 56 w 60"/>
                <a:gd name="T13" fmla="*/ 72 h 90"/>
                <a:gd name="T14" fmla="*/ 46 w 60"/>
                <a:gd name="T15" fmla="*/ 86 h 90"/>
                <a:gd name="T16" fmla="*/ 40 w 60"/>
                <a:gd name="T17" fmla="*/ 88 h 90"/>
                <a:gd name="T18" fmla="*/ 30 w 60"/>
                <a:gd name="T19" fmla="*/ 90 h 90"/>
                <a:gd name="T20" fmla="*/ 14 w 60"/>
                <a:gd name="T21" fmla="*/ 86 h 90"/>
                <a:gd name="T22" fmla="*/ 8 w 60"/>
                <a:gd name="T23" fmla="*/ 80 h 90"/>
                <a:gd name="T24" fmla="*/ 4 w 60"/>
                <a:gd name="T25" fmla="*/ 72 h 90"/>
                <a:gd name="T26" fmla="*/ 0 w 60"/>
                <a:gd name="T27" fmla="*/ 46 h 90"/>
                <a:gd name="T28" fmla="*/ 2 w 60"/>
                <a:gd name="T29" fmla="*/ 24 h 90"/>
                <a:gd name="T30" fmla="*/ 8 w 60"/>
                <a:gd name="T31" fmla="*/ 10 h 90"/>
                <a:gd name="T32" fmla="*/ 12 w 60"/>
                <a:gd name="T33" fmla="*/ 6 h 90"/>
                <a:gd name="T34" fmla="*/ 24 w 60"/>
                <a:gd name="T35" fmla="*/ 0 h 90"/>
                <a:gd name="T36" fmla="*/ 30 w 60"/>
                <a:gd name="T37" fmla="*/ 0 h 90"/>
                <a:gd name="T38" fmla="*/ 30 w 60"/>
                <a:gd name="T39" fmla="*/ 14 h 90"/>
                <a:gd name="T40" fmla="*/ 22 w 60"/>
                <a:gd name="T41" fmla="*/ 18 h 90"/>
                <a:gd name="T42" fmla="*/ 20 w 60"/>
                <a:gd name="T43" fmla="*/ 22 h 90"/>
                <a:gd name="T44" fmla="*/ 18 w 60"/>
                <a:gd name="T45" fmla="*/ 26 h 90"/>
                <a:gd name="T46" fmla="*/ 16 w 60"/>
                <a:gd name="T47" fmla="*/ 46 h 90"/>
                <a:gd name="T48" fmla="*/ 20 w 60"/>
                <a:gd name="T49" fmla="*/ 68 h 90"/>
                <a:gd name="T50" fmla="*/ 24 w 60"/>
                <a:gd name="T51" fmla="*/ 74 h 90"/>
                <a:gd name="T52" fmla="*/ 30 w 60"/>
                <a:gd name="T53" fmla="*/ 74 h 90"/>
                <a:gd name="T54" fmla="*/ 40 w 60"/>
                <a:gd name="T55" fmla="*/ 68 h 90"/>
                <a:gd name="T56" fmla="*/ 44 w 60"/>
                <a:gd name="T57" fmla="*/ 60 h 90"/>
                <a:gd name="T58" fmla="*/ 44 w 60"/>
                <a:gd name="T59" fmla="*/ 44 h 90"/>
                <a:gd name="T60" fmla="*/ 40 w 60"/>
                <a:gd name="T61" fmla="*/ 22 h 90"/>
                <a:gd name="T62" fmla="*/ 36 w 60"/>
                <a:gd name="T63" fmla="*/ 16 h 90"/>
                <a:gd name="T64" fmla="*/ 30 w 60"/>
                <a:gd name="T65" fmla="*/ 1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 h="90">
                  <a:moveTo>
                    <a:pt x="30" y="0"/>
                  </a:moveTo>
                  <a:lnTo>
                    <a:pt x="30" y="0"/>
                  </a:lnTo>
                  <a:lnTo>
                    <a:pt x="38" y="0"/>
                  </a:lnTo>
                  <a:lnTo>
                    <a:pt x="46" y="4"/>
                  </a:lnTo>
                  <a:lnTo>
                    <a:pt x="46" y="4"/>
                  </a:lnTo>
                  <a:lnTo>
                    <a:pt x="52" y="10"/>
                  </a:lnTo>
                  <a:lnTo>
                    <a:pt x="56" y="18"/>
                  </a:lnTo>
                  <a:lnTo>
                    <a:pt x="56" y="18"/>
                  </a:lnTo>
                  <a:lnTo>
                    <a:pt x="60" y="30"/>
                  </a:lnTo>
                  <a:lnTo>
                    <a:pt x="60" y="44"/>
                  </a:lnTo>
                  <a:lnTo>
                    <a:pt x="60" y="44"/>
                  </a:lnTo>
                  <a:lnTo>
                    <a:pt x="60" y="60"/>
                  </a:lnTo>
                  <a:lnTo>
                    <a:pt x="56" y="72"/>
                  </a:lnTo>
                  <a:lnTo>
                    <a:pt x="56" y="72"/>
                  </a:lnTo>
                  <a:lnTo>
                    <a:pt x="52" y="80"/>
                  </a:lnTo>
                  <a:lnTo>
                    <a:pt x="46" y="86"/>
                  </a:lnTo>
                  <a:lnTo>
                    <a:pt x="46" y="86"/>
                  </a:lnTo>
                  <a:lnTo>
                    <a:pt x="40" y="88"/>
                  </a:lnTo>
                  <a:lnTo>
                    <a:pt x="30" y="90"/>
                  </a:lnTo>
                  <a:lnTo>
                    <a:pt x="30" y="90"/>
                  </a:lnTo>
                  <a:lnTo>
                    <a:pt x="22" y="88"/>
                  </a:lnTo>
                  <a:lnTo>
                    <a:pt x="14" y="86"/>
                  </a:lnTo>
                  <a:lnTo>
                    <a:pt x="14" y="86"/>
                  </a:lnTo>
                  <a:lnTo>
                    <a:pt x="8" y="80"/>
                  </a:lnTo>
                  <a:lnTo>
                    <a:pt x="4" y="72"/>
                  </a:lnTo>
                  <a:lnTo>
                    <a:pt x="4" y="72"/>
                  </a:lnTo>
                  <a:lnTo>
                    <a:pt x="0" y="60"/>
                  </a:lnTo>
                  <a:lnTo>
                    <a:pt x="0" y="46"/>
                  </a:lnTo>
                  <a:lnTo>
                    <a:pt x="0" y="46"/>
                  </a:lnTo>
                  <a:lnTo>
                    <a:pt x="2" y="24"/>
                  </a:lnTo>
                  <a:lnTo>
                    <a:pt x="4" y="18"/>
                  </a:lnTo>
                  <a:lnTo>
                    <a:pt x="8" y="10"/>
                  </a:lnTo>
                  <a:lnTo>
                    <a:pt x="8" y="10"/>
                  </a:lnTo>
                  <a:lnTo>
                    <a:pt x="12" y="6"/>
                  </a:lnTo>
                  <a:lnTo>
                    <a:pt x="16" y="2"/>
                  </a:lnTo>
                  <a:lnTo>
                    <a:pt x="24" y="0"/>
                  </a:lnTo>
                  <a:lnTo>
                    <a:pt x="30" y="0"/>
                  </a:lnTo>
                  <a:lnTo>
                    <a:pt x="30" y="0"/>
                  </a:lnTo>
                  <a:close/>
                  <a:moveTo>
                    <a:pt x="30" y="14"/>
                  </a:moveTo>
                  <a:lnTo>
                    <a:pt x="30" y="14"/>
                  </a:lnTo>
                  <a:lnTo>
                    <a:pt x="26" y="16"/>
                  </a:lnTo>
                  <a:lnTo>
                    <a:pt x="22" y="18"/>
                  </a:lnTo>
                  <a:lnTo>
                    <a:pt x="22" y="18"/>
                  </a:lnTo>
                  <a:lnTo>
                    <a:pt x="20" y="22"/>
                  </a:lnTo>
                  <a:lnTo>
                    <a:pt x="18" y="26"/>
                  </a:lnTo>
                  <a:lnTo>
                    <a:pt x="18" y="26"/>
                  </a:lnTo>
                  <a:lnTo>
                    <a:pt x="16" y="46"/>
                  </a:lnTo>
                  <a:lnTo>
                    <a:pt x="16" y="46"/>
                  </a:lnTo>
                  <a:lnTo>
                    <a:pt x="18" y="60"/>
                  </a:lnTo>
                  <a:lnTo>
                    <a:pt x="20" y="68"/>
                  </a:lnTo>
                  <a:lnTo>
                    <a:pt x="20" y="68"/>
                  </a:lnTo>
                  <a:lnTo>
                    <a:pt x="24" y="74"/>
                  </a:lnTo>
                  <a:lnTo>
                    <a:pt x="30" y="74"/>
                  </a:lnTo>
                  <a:lnTo>
                    <a:pt x="30" y="74"/>
                  </a:lnTo>
                  <a:lnTo>
                    <a:pt x="36" y="74"/>
                  </a:lnTo>
                  <a:lnTo>
                    <a:pt x="40" y="68"/>
                  </a:lnTo>
                  <a:lnTo>
                    <a:pt x="40" y="68"/>
                  </a:lnTo>
                  <a:lnTo>
                    <a:pt x="44" y="60"/>
                  </a:lnTo>
                  <a:lnTo>
                    <a:pt x="44" y="44"/>
                  </a:lnTo>
                  <a:lnTo>
                    <a:pt x="44" y="44"/>
                  </a:lnTo>
                  <a:lnTo>
                    <a:pt x="44" y="30"/>
                  </a:lnTo>
                  <a:lnTo>
                    <a:pt x="40" y="22"/>
                  </a:lnTo>
                  <a:lnTo>
                    <a:pt x="40" y="22"/>
                  </a:lnTo>
                  <a:lnTo>
                    <a:pt x="36" y="16"/>
                  </a:lnTo>
                  <a:lnTo>
                    <a:pt x="30" y="14"/>
                  </a:lnTo>
                  <a:lnTo>
                    <a:pt x="3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9" name="Freeform 123"/>
            <p:cNvSpPr>
              <a:spLocks/>
            </p:cNvSpPr>
            <p:nvPr/>
          </p:nvSpPr>
          <p:spPr bwMode="auto">
            <a:xfrm>
              <a:off x="4119506" y="5409985"/>
              <a:ext cx="22225" cy="92075"/>
            </a:xfrm>
            <a:custGeom>
              <a:avLst/>
              <a:gdLst>
                <a:gd name="T0" fmla="*/ 4 w 14"/>
                <a:gd name="T1" fmla="*/ 0 h 58"/>
                <a:gd name="T2" fmla="*/ 14 w 14"/>
                <a:gd name="T3" fmla="*/ 0 h 58"/>
                <a:gd name="T4" fmla="*/ 14 w 14"/>
                <a:gd name="T5" fmla="*/ 58 h 58"/>
                <a:gd name="T6" fmla="*/ 8 w 14"/>
                <a:gd name="T7" fmla="*/ 58 h 58"/>
                <a:gd name="T8" fmla="*/ 8 w 14"/>
                <a:gd name="T9" fmla="*/ 6 h 58"/>
                <a:gd name="T10" fmla="*/ 0 w 14"/>
                <a:gd name="T11" fmla="*/ 6 h 58"/>
                <a:gd name="T12" fmla="*/ 4 w 14"/>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4" h="58">
                  <a:moveTo>
                    <a:pt x="4" y="0"/>
                  </a:moveTo>
                  <a:lnTo>
                    <a:pt x="14" y="0"/>
                  </a:lnTo>
                  <a:lnTo>
                    <a:pt x="14" y="58"/>
                  </a:lnTo>
                  <a:lnTo>
                    <a:pt x="8" y="58"/>
                  </a:lnTo>
                  <a:lnTo>
                    <a:pt x="8" y="6"/>
                  </a:lnTo>
                  <a:lnTo>
                    <a:pt x="0" y="6"/>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0" name="Freeform 124"/>
            <p:cNvSpPr>
              <a:spLocks noEditPoints="1"/>
            </p:cNvSpPr>
            <p:nvPr/>
          </p:nvSpPr>
          <p:spPr bwMode="auto">
            <a:xfrm>
              <a:off x="4170306" y="5406810"/>
              <a:ext cx="60325" cy="98425"/>
            </a:xfrm>
            <a:custGeom>
              <a:avLst/>
              <a:gdLst>
                <a:gd name="T0" fmla="*/ 12 w 38"/>
                <a:gd name="T1" fmla="*/ 62 h 62"/>
                <a:gd name="T2" fmla="*/ 8 w 38"/>
                <a:gd name="T3" fmla="*/ 60 h 62"/>
                <a:gd name="T4" fmla="*/ 24 w 38"/>
                <a:gd name="T5" fmla="*/ 34 h 62"/>
                <a:gd name="T6" fmla="*/ 24 w 38"/>
                <a:gd name="T7" fmla="*/ 34 h 62"/>
                <a:gd name="T8" fmla="*/ 18 w 38"/>
                <a:gd name="T9" fmla="*/ 36 h 62"/>
                <a:gd name="T10" fmla="*/ 18 w 38"/>
                <a:gd name="T11" fmla="*/ 36 h 62"/>
                <a:gd name="T12" fmla="*/ 12 w 38"/>
                <a:gd name="T13" fmla="*/ 34 h 62"/>
                <a:gd name="T14" fmla="*/ 6 w 38"/>
                <a:gd name="T15" fmla="*/ 30 h 62"/>
                <a:gd name="T16" fmla="*/ 6 w 38"/>
                <a:gd name="T17" fmla="*/ 30 h 62"/>
                <a:gd name="T18" fmla="*/ 2 w 38"/>
                <a:gd name="T19" fmla="*/ 26 h 62"/>
                <a:gd name="T20" fmla="*/ 0 w 38"/>
                <a:gd name="T21" fmla="*/ 18 h 62"/>
                <a:gd name="T22" fmla="*/ 0 w 38"/>
                <a:gd name="T23" fmla="*/ 18 h 62"/>
                <a:gd name="T24" fmla="*/ 2 w 38"/>
                <a:gd name="T25" fmla="*/ 14 h 62"/>
                <a:gd name="T26" fmla="*/ 4 w 38"/>
                <a:gd name="T27" fmla="*/ 10 h 62"/>
                <a:gd name="T28" fmla="*/ 4 w 38"/>
                <a:gd name="T29" fmla="*/ 10 h 62"/>
                <a:gd name="T30" fmla="*/ 6 w 38"/>
                <a:gd name="T31" fmla="*/ 6 h 62"/>
                <a:gd name="T32" fmla="*/ 10 w 38"/>
                <a:gd name="T33" fmla="*/ 2 h 62"/>
                <a:gd name="T34" fmla="*/ 10 w 38"/>
                <a:gd name="T35" fmla="*/ 2 h 62"/>
                <a:gd name="T36" fmla="*/ 14 w 38"/>
                <a:gd name="T37" fmla="*/ 0 h 62"/>
                <a:gd name="T38" fmla="*/ 20 w 38"/>
                <a:gd name="T39" fmla="*/ 0 h 62"/>
                <a:gd name="T40" fmla="*/ 20 w 38"/>
                <a:gd name="T41" fmla="*/ 0 h 62"/>
                <a:gd name="T42" fmla="*/ 24 w 38"/>
                <a:gd name="T43" fmla="*/ 0 h 62"/>
                <a:gd name="T44" fmla="*/ 28 w 38"/>
                <a:gd name="T45" fmla="*/ 2 h 62"/>
                <a:gd name="T46" fmla="*/ 28 w 38"/>
                <a:gd name="T47" fmla="*/ 2 h 62"/>
                <a:gd name="T48" fmla="*/ 32 w 38"/>
                <a:gd name="T49" fmla="*/ 6 h 62"/>
                <a:gd name="T50" fmla="*/ 34 w 38"/>
                <a:gd name="T51" fmla="*/ 10 h 62"/>
                <a:gd name="T52" fmla="*/ 34 w 38"/>
                <a:gd name="T53" fmla="*/ 10 h 62"/>
                <a:gd name="T54" fmla="*/ 36 w 38"/>
                <a:gd name="T55" fmla="*/ 14 h 62"/>
                <a:gd name="T56" fmla="*/ 38 w 38"/>
                <a:gd name="T57" fmla="*/ 18 h 62"/>
                <a:gd name="T58" fmla="*/ 38 w 38"/>
                <a:gd name="T59" fmla="*/ 18 h 62"/>
                <a:gd name="T60" fmla="*/ 36 w 38"/>
                <a:gd name="T61" fmla="*/ 26 h 62"/>
                <a:gd name="T62" fmla="*/ 36 w 38"/>
                <a:gd name="T63" fmla="*/ 26 h 62"/>
                <a:gd name="T64" fmla="*/ 30 w 38"/>
                <a:gd name="T65" fmla="*/ 36 h 62"/>
                <a:gd name="T66" fmla="*/ 12 w 38"/>
                <a:gd name="T67" fmla="*/ 62 h 62"/>
                <a:gd name="T68" fmla="*/ 18 w 38"/>
                <a:gd name="T69" fmla="*/ 30 h 62"/>
                <a:gd name="T70" fmla="*/ 18 w 38"/>
                <a:gd name="T71" fmla="*/ 30 h 62"/>
                <a:gd name="T72" fmla="*/ 24 w 38"/>
                <a:gd name="T73" fmla="*/ 30 h 62"/>
                <a:gd name="T74" fmla="*/ 28 w 38"/>
                <a:gd name="T75" fmla="*/ 28 h 62"/>
                <a:gd name="T76" fmla="*/ 28 w 38"/>
                <a:gd name="T77" fmla="*/ 28 h 62"/>
                <a:gd name="T78" fmla="*/ 30 w 38"/>
                <a:gd name="T79" fmla="*/ 24 h 62"/>
                <a:gd name="T80" fmla="*/ 32 w 38"/>
                <a:gd name="T81" fmla="*/ 18 h 62"/>
                <a:gd name="T82" fmla="*/ 32 w 38"/>
                <a:gd name="T83" fmla="*/ 18 h 62"/>
                <a:gd name="T84" fmla="*/ 30 w 38"/>
                <a:gd name="T85" fmla="*/ 14 h 62"/>
                <a:gd name="T86" fmla="*/ 28 w 38"/>
                <a:gd name="T87" fmla="*/ 10 h 62"/>
                <a:gd name="T88" fmla="*/ 28 w 38"/>
                <a:gd name="T89" fmla="*/ 10 h 62"/>
                <a:gd name="T90" fmla="*/ 24 w 38"/>
                <a:gd name="T91" fmla="*/ 6 h 62"/>
                <a:gd name="T92" fmla="*/ 18 w 38"/>
                <a:gd name="T93" fmla="*/ 6 h 62"/>
                <a:gd name="T94" fmla="*/ 18 w 38"/>
                <a:gd name="T95" fmla="*/ 6 h 62"/>
                <a:gd name="T96" fmla="*/ 14 w 38"/>
                <a:gd name="T97" fmla="*/ 6 h 62"/>
                <a:gd name="T98" fmla="*/ 10 w 38"/>
                <a:gd name="T99" fmla="*/ 10 h 62"/>
                <a:gd name="T100" fmla="*/ 10 w 38"/>
                <a:gd name="T101" fmla="*/ 10 h 62"/>
                <a:gd name="T102" fmla="*/ 8 w 38"/>
                <a:gd name="T103" fmla="*/ 14 h 62"/>
                <a:gd name="T104" fmla="*/ 6 w 38"/>
                <a:gd name="T105" fmla="*/ 18 h 62"/>
                <a:gd name="T106" fmla="*/ 6 w 38"/>
                <a:gd name="T107" fmla="*/ 18 h 62"/>
                <a:gd name="T108" fmla="*/ 8 w 38"/>
                <a:gd name="T109" fmla="*/ 24 h 62"/>
                <a:gd name="T110" fmla="*/ 10 w 38"/>
                <a:gd name="T111" fmla="*/ 28 h 62"/>
                <a:gd name="T112" fmla="*/ 10 w 38"/>
                <a:gd name="T113" fmla="*/ 28 h 62"/>
                <a:gd name="T114" fmla="*/ 14 w 38"/>
                <a:gd name="T115" fmla="*/ 30 h 62"/>
                <a:gd name="T116" fmla="*/ 18 w 38"/>
                <a:gd name="T117" fmla="*/ 30 h 62"/>
                <a:gd name="T118" fmla="*/ 18 w 38"/>
                <a:gd name="T119" fmla="*/ 3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 h="62">
                  <a:moveTo>
                    <a:pt x="12" y="62"/>
                  </a:moveTo>
                  <a:lnTo>
                    <a:pt x="8" y="60"/>
                  </a:lnTo>
                  <a:lnTo>
                    <a:pt x="24" y="34"/>
                  </a:lnTo>
                  <a:lnTo>
                    <a:pt x="24" y="34"/>
                  </a:lnTo>
                  <a:lnTo>
                    <a:pt x="18" y="36"/>
                  </a:lnTo>
                  <a:lnTo>
                    <a:pt x="18" y="36"/>
                  </a:lnTo>
                  <a:lnTo>
                    <a:pt x="12" y="34"/>
                  </a:lnTo>
                  <a:lnTo>
                    <a:pt x="6" y="30"/>
                  </a:lnTo>
                  <a:lnTo>
                    <a:pt x="6" y="30"/>
                  </a:lnTo>
                  <a:lnTo>
                    <a:pt x="2" y="26"/>
                  </a:lnTo>
                  <a:lnTo>
                    <a:pt x="0" y="18"/>
                  </a:lnTo>
                  <a:lnTo>
                    <a:pt x="0" y="18"/>
                  </a:lnTo>
                  <a:lnTo>
                    <a:pt x="2" y="14"/>
                  </a:lnTo>
                  <a:lnTo>
                    <a:pt x="4" y="10"/>
                  </a:lnTo>
                  <a:lnTo>
                    <a:pt x="4" y="10"/>
                  </a:lnTo>
                  <a:lnTo>
                    <a:pt x="6" y="6"/>
                  </a:lnTo>
                  <a:lnTo>
                    <a:pt x="10" y="2"/>
                  </a:lnTo>
                  <a:lnTo>
                    <a:pt x="10" y="2"/>
                  </a:lnTo>
                  <a:lnTo>
                    <a:pt x="14" y="0"/>
                  </a:lnTo>
                  <a:lnTo>
                    <a:pt x="20" y="0"/>
                  </a:lnTo>
                  <a:lnTo>
                    <a:pt x="20" y="0"/>
                  </a:lnTo>
                  <a:lnTo>
                    <a:pt x="24" y="0"/>
                  </a:lnTo>
                  <a:lnTo>
                    <a:pt x="28" y="2"/>
                  </a:lnTo>
                  <a:lnTo>
                    <a:pt x="28" y="2"/>
                  </a:lnTo>
                  <a:lnTo>
                    <a:pt x="32" y="6"/>
                  </a:lnTo>
                  <a:lnTo>
                    <a:pt x="34" y="10"/>
                  </a:lnTo>
                  <a:lnTo>
                    <a:pt x="34" y="10"/>
                  </a:lnTo>
                  <a:lnTo>
                    <a:pt x="36" y="14"/>
                  </a:lnTo>
                  <a:lnTo>
                    <a:pt x="38" y="18"/>
                  </a:lnTo>
                  <a:lnTo>
                    <a:pt x="38" y="18"/>
                  </a:lnTo>
                  <a:lnTo>
                    <a:pt x="36" y="26"/>
                  </a:lnTo>
                  <a:lnTo>
                    <a:pt x="36" y="26"/>
                  </a:lnTo>
                  <a:lnTo>
                    <a:pt x="30" y="36"/>
                  </a:lnTo>
                  <a:lnTo>
                    <a:pt x="12" y="62"/>
                  </a:lnTo>
                  <a:close/>
                  <a:moveTo>
                    <a:pt x="18" y="30"/>
                  </a:moveTo>
                  <a:lnTo>
                    <a:pt x="18" y="30"/>
                  </a:lnTo>
                  <a:lnTo>
                    <a:pt x="24" y="30"/>
                  </a:lnTo>
                  <a:lnTo>
                    <a:pt x="28" y="28"/>
                  </a:lnTo>
                  <a:lnTo>
                    <a:pt x="28" y="28"/>
                  </a:lnTo>
                  <a:lnTo>
                    <a:pt x="30" y="24"/>
                  </a:lnTo>
                  <a:lnTo>
                    <a:pt x="32" y="18"/>
                  </a:lnTo>
                  <a:lnTo>
                    <a:pt x="32" y="18"/>
                  </a:lnTo>
                  <a:lnTo>
                    <a:pt x="30" y="14"/>
                  </a:lnTo>
                  <a:lnTo>
                    <a:pt x="28" y="10"/>
                  </a:lnTo>
                  <a:lnTo>
                    <a:pt x="28" y="10"/>
                  </a:lnTo>
                  <a:lnTo>
                    <a:pt x="24" y="6"/>
                  </a:lnTo>
                  <a:lnTo>
                    <a:pt x="18" y="6"/>
                  </a:lnTo>
                  <a:lnTo>
                    <a:pt x="18" y="6"/>
                  </a:lnTo>
                  <a:lnTo>
                    <a:pt x="14" y="6"/>
                  </a:lnTo>
                  <a:lnTo>
                    <a:pt x="10" y="10"/>
                  </a:lnTo>
                  <a:lnTo>
                    <a:pt x="10" y="10"/>
                  </a:lnTo>
                  <a:lnTo>
                    <a:pt x="8" y="14"/>
                  </a:lnTo>
                  <a:lnTo>
                    <a:pt x="6" y="18"/>
                  </a:lnTo>
                  <a:lnTo>
                    <a:pt x="6" y="18"/>
                  </a:lnTo>
                  <a:lnTo>
                    <a:pt x="8" y="24"/>
                  </a:lnTo>
                  <a:lnTo>
                    <a:pt x="10" y="28"/>
                  </a:lnTo>
                  <a:lnTo>
                    <a:pt x="10" y="28"/>
                  </a:lnTo>
                  <a:lnTo>
                    <a:pt x="14" y="30"/>
                  </a:lnTo>
                  <a:lnTo>
                    <a:pt x="18" y="30"/>
                  </a:lnTo>
                  <a:lnTo>
                    <a:pt x="18"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1" name="Freeform 125"/>
            <p:cNvSpPr>
              <a:spLocks/>
            </p:cNvSpPr>
            <p:nvPr/>
          </p:nvSpPr>
          <p:spPr bwMode="auto">
            <a:xfrm>
              <a:off x="4236981" y="5489360"/>
              <a:ext cx="15875" cy="15875"/>
            </a:xfrm>
            <a:custGeom>
              <a:avLst/>
              <a:gdLst>
                <a:gd name="T0" fmla="*/ 6 w 10"/>
                <a:gd name="T1" fmla="*/ 0 h 10"/>
                <a:gd name="T2" fmla="*/ 6 w 10"/>
                <a:gd name="T3" fmla="*/ 0 h 10"/>
                <a:gd name="T4" fmla="*/ 8 w 10"/>
                <a:gd name="T5" fmla="*/ 2 h 10"/>
                <a:gd name="T6" fmla="*/ 8 w 10"/>
                <a:gd name="T7" fmla="*/ 2 h 10"/>
                <a:gd name="T8" fmla="*/ 10 w 10"/>
                <a:gd name="T9" fmla="*/ 4 h 10"/>
                <a:gd name="T10" fmla="*/ 10 w 10"/>
                <a:gd name="T11" fmla="*/ 4 h 10"/>
                <a:gd name="T12" fmla="*/ 8 w 10"/>
                <a:gd name="T13" fmla="*/ 8 h 10"/>
                <a:gd name="T14" fmla="*/ 8 w 10"/>
                <a:gd name="T15" fmla="*/ 8 h 10"/>
                <a:gd name="T16" fmla="*/ 6 w 10"/>
                <a:gd name="T17" fmla="*/ 10 h 10"/>
                <a:gd name="T18" fmla="*/ 6 w 10"/>
                <a:gd name="T19" fmla="*/ 10 h 10"/>
                <a:gd name="T20" fmla="*/ 2 w 10"/>
                <a:gd name="T21" fmla="*/ 8 h 10"/>
                <a:gd name="T22" fmla="*/ 2 w 10"/>
                <a:gd name="T23" fmla="*/ 8 h 10"/>
                <a:gd name="T24" fmla="*/ 0 w 10"/>
                <a:gd name="T25" fmla="*/ 4 h 10"/>
                <a:gd name="T26" fmla="*/ 0 w 10"/>
                <a:gd name="T27" fmla="*/ 4 h 10"/>
                <a:gd name="T28" fmla="*/ 2 w 10"/>
                <a:gd name="T29" fmla="*/ 2 h 10"/>
                <a:gd name="T30" fmla="*/ 2 w 10"/>
                <a:gd name="T31" fmla="*/ 2 h 10"/>
                <a:gd name="T32" fmla="*/ 6 w 10"/>
                <a:gd name="T33" fmla="*/ 0 h 10"/>
                <a:gd name="T34" fmla="*/ 6 w 10"/>
                <a:gd name="T3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 h="10">
                  <a:moveTo>
                    <a:pt x="6" y="0"/>
                  </a:moveTo>
                  <a:lnTo>
                    <a:pt x="6" y="0"/>
                  </a:lnTo>
                  <a:lnTo>
                    <a:pt x="8" y="2"/>
                  </a:lnTo>
                  <a:lnTo>
                    <a:pt x="8" y="2"/>
                  </a:lnTo>
                  <a:lnTo>
                    <a:pt x="10" y="4"/>
                  </a:lnTo>
                  <a:lnTo>
                    <a:pt x="10" y="4"/>
                  </a:lnTo>
                  <a:lnTo>
                    <a:pt x="8" y="8"/>
                  </a:lnTo>
                  <a:lnTo>
                    <a:pt x="8" y="8"/>
                  </a:lnTo>
                  <a:lnTo>
                    <a:pt x="6" y="10"/>
                  </a:lnTo>
                  <a:lnTo>
                    <a:pt x="6" y="10"/>
                  </a:lnTo>
                  <a:lnTo>
                    <a:pt x="2" y="8"/>
                  </a:lnTo>
                  <a:lnTo>
                    <a:pt x="2" y="8"/>
                  </a:lnTo>
                  <a:lnTo>
                    <a:pt x="0" y="4"/>
                  </a:lnTo>
                  <a:lnTo>
                    <a:pt x="0" y="4"/>
                  </a:lnTo>
                  <a:lnTo>
                    <a:pt x="2" y="2"/>
                  </a:lnTo>
                  <a:lnTo>
                    <a:pt x="2" y="2"/>
                  </a:lnTo>
                  <a:lnTo>
                    <a:pt x="6" y="0"/>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2" name="Freeform 126"/>
            <p:cNvSpPr>
              <a:spLocks noEditPoints="1"/>
            </p:cNvSpPr>
            <p:nvPr/>
          </p:nvSpPr>
          <p:spPr bwMode="auto">
            <a:xfrm>
              <a:off x="4268731" y="5406810"/>
              <a:ext cx="63500" cy="98425"/>
            </a:xfrm>
            <a:custGeom>
              <a:avLst/>
              <a:gdLst>
                <a:gd name="T0" fmla="*/ 0 w 40"/>
                <a:gd name="T1" fmla="*/ 32 h 62"/>
                <a:gd name="T2" fmla="*/ 2 w 40"/>
                <a:gd name="T3" fmla="*/ 14 h 62"/>
                <a:gd name="T4" fmla="*/ 6 w 40"/>
                <a:gd name="T5" fmla="*/ 8 h 62"/>
                <a:gd name="T6" fmla="*/ 10 w 40"/>
                <a:gd name="T7" fmla="*/ 4 h 62"/>
                <a:gd name="T8" fmla="*/ 20 w 40"/>
                <a:gd name="T9" fmla="*/ 0 h 62"/>
                <a:gd name="T10" fmla="*/ 24 w 40"/>
                <a:gd name="T11" fmla="*/ 0 h 62"/>
                <a:gd name="T12" fmla="*/ 30 w 40"/>
                <a:gd name="T13" fmla="*/ 4 h 62"/>
                <a:gd name="T14" fmla="*/ 38 w 40"/>
                <a:gd name="T15" fmla="*/ 14 h 62"/>
                <a:gd name="T16" fmla="*/ 40 w 40"/>
                <a:gd name="T17" fmla="*/ 22 h 62"/>
                <a:gd name="T18" fmla="*/ 40 w 40"/>
                <a:gd name="T19" fmla="*/ 32 h 62"/>
                <a:gd name="T20" fmla="*/ 38 w 40"/>
                <a:gd name="T21" fmla="*/ 48 h 62"/>
                <a:gd name="T22" fmla="*/ 34 w 40"/>
                <a:gd name="T23" fmla="*/ 54 h 62"/>
                <a:gd name="T24" fmla="*/ 30 w 40"/>
                <a:gd name="T25" fmla="*/ 58 h 62"/>
                <a:gd name="T26" fmla="*/ 20 w 40"/>
                <a:gd name="T27" fmla="*/ 62 h 62"/>
                <a:gd name="T28" fmla="*/ 14 w 40"/>
                <a:gd name="T29" fmla="*/ 62 h 62"/>
                <a:gd name="T30" fmla="*/ 10 w 40"/>
                <a:gd name="T31" fmla="*/ 58 h 62"/>
                <a:gd name="T32" fmla="*/ 2 w 40"/>
                <a:gd name="T33" fmla="*/ 50 h 62"/>
                <a:gd name="T34" fmla="*/ 0 w 40"/>
                <a:gd name="T35" fmla="*/ 42 h 62"/>
                <a:gd name="T36" fmla="*/ 0 w 40"/>
                <a:gd name="T37" fmla="*/ 32 h 62"/>
                <a:gd name="T38" fmla="*/ 6 w 40"/>
                <a:gd name="T39" fmla="*/ 32 h 62"/>
                <a:gd name="T40" fmla="*/ 6 w 40"/>
                <a:gd name="T41" fmla="*/ 46 h 62"/>
                <a:gd name="T42" fmla="*/ 12 w 40"/>
                <a:gd name="T43" fmla="*/ 54 h 62"/>
                <a:gd name="T44" fmla="*/ 16 w 40"/>
                <a:gd name="T45" fmla="*/ 56 h 62"/>
                <a:gd name="T46" fmla="*/ 20 w 40"/>
                <a:gd name="T47" fmla="*/ 56 h 62"/>
                <a:gd name="T48" fmla="*/ 26 w 40"/>
                <a:gd name="T49" fmla="*/ 54 h 62"/>
                <a:gd name="T50" fmla="*/ 30 w 40"/>
                <a:gd name="T51" fmla="*/ 50 h 62"/>
                <a:gd name="T52" fmla="*/ 32 w 40"/>
                <a:gd name="T53" fmla="*/ 46 h 62"/>
                <a:gd name="T54" fmla="*/ 34 w 40"/>
                <a:gd name="T55" fmla="*/ 32 h 62"/>
                <a:gd name="T56" fmla="*/ 32 w 40"/>
                <a:gd name="T57" fmla="*/ 16 h 62"/>
                <a:gd name="T58" fmla="*/ 30 w 40"/>
                <a:gd name="T59" fmla="*/ 12 h 62"/>
                <a:gd name="T60" fmla="*/ 26 w 40"/>
                <a:gd name="T61" fmla="*/ 8 h 62"/>
                <a:gd name="T62" fmla="*/ 20 w 40"/>
                <a:gd name="T63" fmla="*/ 6 h 62"/>
                <a:gd name="T64" fmla="*/ 16 w 40"/>
                <a:gd name="T65" fmla="*/ 6 h 62"/>
                <a:gd name="T66" fmla="*/ 12 w 40"/>
                <a:gd name="T67" fmla="*/ 8 h 62"/>
                <a:gd name="T68" fmla="*/ 6 w 40"/>
                <a:gd name="T69" fmla="*/ 16 h 62"/>
                <a:gd name="T70" fmla="*/ 6 w 40"/>
                <a:gd name="T71"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 h="62">
                  <a:moveTo>
                    <a:pt x="0" y="32"/>
                  </a:moveTo>
                  <a:lnTo>
                    <a:pt x="0" y="32"/>
                  </a:lnTo>
                  <a:lnTo>
                    <a:pt x="0" y="20"/>
                  </a:lnTo>
                  <a:lnTo>
                    <a:pt x="2" y="14"/>
                  </a:lnTo>
                  <a:lnTo>
                    <a:pt x="2" y="14"/>
                  </a:lnTo>
                  <a:lnTo>
                    <a:pt x="6" y="8"/>
                  </a:lnTo>
                  <a:lnTo>
                    <a:pt x="10" y="4"/>
                  </a:lnTo>
                  <a:lnTo>
                    <a:pt x="10" y="4"/>
                  </a:lnTo>
                  <a:lnTo>
                    <a:pt x="14" y="0"/>
                  </a:lnTo>
                  <a:lnTo>
                    <a:pt x="20" y="0"/>
                  </a:lnTo>
                  <a:lnTo>
                    <a:pt x="20" y="0"/>
                  </a:lnTo>
                  <a:lnTo>
                    <a:pt x="24" y="0"/>
                  </a:lnTo>
                  <a:lnTo>
                    <a:pt x="30" y="4"/>
                  </a:lnTo>
                  <a:lnTo>
                    <a:pt x="30" y="4"/>
                  </a:lnTo>
                  <a:lnTo>
                    <a:pt x="34" y="8"/>
                  </a:lnTo>
                  <a:lnTo>
                    <a:pt x="38" y="14"/>
                  </a:lnTo>
                  <a:lnTo>
                    <a:pt x="38" y="14"/>
                  </a:lnTo>
                  <a:lnTo>
                    <a:pt x="40" y="22"/>
                  </a:lnTo>
                  <a:lnTo>
                    <a:pt x="40" y="32"/>
                  </a:lnTo>
                  <a:lnTo>
                    <a:pt x="40" y="32"/>
                  </a:lnTo>
                  <a:lnTo>
                    <a:pt x="40" y="42"/>
                  </a:lnTo>
                  <a:lnTo>
                    <a:pt x="38" y="48"/>
                  </a:lnTo>
                  <a:lnTo>
                    <a:pt x="38" y="48"/>
                  </a:lnTo>
                  <a:lnTo>
                    <a:pt x="34" y="54"/>
                  </a:lnTo>
                  <a:lnTo>
                    <a:pt x="30" y="58"/>
                  </a:lnTo>
                  <a:lnTo>
                    <a:pt x="30" y="58"/>
                  </a:lnTo>
                  <a:lnTo>
                    <a:pt x="24" y="62"/>
                  </a:lnTo>
                  <a:lnTo>
                    <a:pt x="20" y="62"/>
                  </a:lnTo>
                  <a:lnTo>
                    <a:pt x="20" y="62"/>
                  </a:lnTo>
                  <a:lnTo>
                    <a:pt x="14" y="62"/>
                  </a:lnTo>
                  <a:lnTo>
                    <a:pt x="10" y="58"/>
                  </a:lnTo>
                  <a:lnTo>
                    <a:pt x="10" y="58"/>
                  </a:lnTo>
                  <a:lnTo>
                    <a:pt x="6" y="54"/>
                  </a:lnTo>
                  <a:lnTo>
                    <a:pt x="2" y="50"/>
                  </a:lnTo>
                  <a:lnTo>
                    <a:pt x="2" y="50"/>
                  </a:lnTo>
                  <a:lnTo>
                    <a:pt x="0" y="42"/>
                  </a:lnTo>
                  <a:lnTo>
                    <a:pt x="0" y="32"/>
                  </a:lnTo>
                  <a:lnTo>
                    <a:pt x="0" y="32"/>
                  </a:lnTo>
                  <a:close/>
                  <a:moveTo>
                    <a:pt x="6" y="32"/>
                  </a:moveTo>
                  <a:lnTo>
                    <a:pt x="6" y="32"/>
                  </a:lnTo>
                  <a:lnTo>
                    <a:pt x="6" y="46"/>
                  </a:lnTo>
                  <a:lnTo>
                    <a:pt x="6" y="46"/>
                  </a:lnTo>
                  <a:lnTo>
                    <a:pt x="10" y="50"/>
                  </a:lnTo>
                  <a:lnTo>
                    <a:pt x="12" y="54"/>
                  </a:lnTo>
                  <a:lnTo>
                    <a:pt x="12" y="54"/>
                  </a:lnTo>
                  <a:lnTo>
                    <a:pt x="16" y="56"/>
                  </a:lnTo>
                  <a:lnTo>
                    <a:pt x="20" y="56"/>
                  </a:lnTo>
                  <a:lnTo>
                    <a:pt x="20" y="56"/>
                  </a:lnTo>
                  <a:lnTo>
                    <a:pt x="24" y="56"/>
                  </a:lnTo>
                  <a:lnTo>
                    <a:pt x="26" y="54"/>
                  </a:lnTo>
                  <a:lnTo>
                    <a:pt x="26" y="54"/>
                  </a:lnTo>
                  <a:lnTo>
                    <a:pt x="30" y="50"/>
                  </a:lnTo>
                  <a:lnTo>
                    <a:pt x="32" y="46"/>
                  </a:lnTo>
                  <a:lnTo>
                    <a:pt x="32" y="46"/>
                  </a:lnTo>
                  <a:lnTo>
                    <a:pt x="34" y="40"/>
                  </a:lnTo>
                  <a:lnTo>
                    <a:pt x="34" y="32"/>
                  </a:lnTo>
                  <a:lnTo>
                    <a:pt x="34" y="32"/>
                  </a:lnTo>
                  <a:lnTo>
                    <a:pt x="32" y="16"/>
                  </a:lnTo>
                  <a:lnTo>
                    <a:pt x="32" y="16"/>
                  </a:lnTo>
                  <a:lnTo>
                    <a:pt x="30" y="12"/>
                  </a:lnTo>
                  <a:lnTo>
                    <a:pt x="26" y="8"/>
                  </a:lnTo>
                  <a:lnTo>
                    <a:pt x="26" y="8"/>
                  </a:lnTo>
                  <a:lnTo>
                    <a:pt x="24" y="6"/>
                  </a:lnTo>
                  <a:lnTo>
                    <a:pt x="20" y="6"/>
                  </a:lnTo>
                  <a:lnTo>
                    <a:pt x="20" y="6"/>
                  </a:lnTo>
                  <a:lnTo>
                    <a:pt x="16" y="6"/>
                  </a:lnTo>
                  <a:lnTo>
                    <a:pt x="12" y="8"/>
                  </a:lnTo>
                  <a:lnTo>
                    <a:pt x="12" y="8"/>
                  </a:lnTo>
                  <a:lnTo>
                    <a:pt x="10" y="12"/>
                  </a:lnTo>
                  <a:lnTo>
                    <a:pt x="6" y="16"/>
                  </a:lnTo>
                  <a:lnTo>
                    <a:pt x="6" y="16"/>
                  </a:lnTo>
                  <a:lnTo>
                    <a:pt x="6" y="32"/>
                  </a:lnTo>
                  <a:lnTo>
                    <a:pt x="6"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24209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400" dirty="0" smtClean="0"/>
              <a:t>At the same time, the world has changed and today’s </a:t>
            </a:r>
            <a:br>
              <a:rPr lang="en-US" sz="2400" dirty="0" smtClean="0"/>
            </a:br>
            <a:r>
              <a:rPr lang="en-US" sz="2400" dirty="0" smtClean="0"/>
              <a:t>students need much more to be able to succeed.</a:t>
            </a:r>
            <a:endParaRPr lang="en-US" sz="2400" dirty="0"/>
          </a:p>
        </p:txBody>
      </p:sp>
      <p:sp>
        <p:nvSpPr>
          <p:cNvPr id="3" name="Rectangle 2"/>
          <p:cNvSpPr/>
          <p:nvPr/>
        </p:nvSpPr>
        <p:spPr>
          <a:xfrm>
            <a:off x="5159045" y="5029200"/>
            <a:ext cx="3276600" cy="1371600"/>
          </a:xfrm>
          <a:prstGeom prst="rect">
            <a:avLst/>
          </a:prstGeom>
          <a:noFill/>
          <a:ln w="15875">
            <a:solidFill>
              <a:schemeClr val="accent4">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99821" y="5029200"/>
            <a:ext cx="3276600" cy="1371600"/>
          </a:xfrm>
          <a:prstGeom prst="rect">
            <a:avLst/>
          </a:prstGeom>
          <a:noFill/>
          <a:ln w="15875">
            <a:solidFill>
              <a:schemeClr val="accent4">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90638" y="1752600"/>
            <a:ext cx="2848022" cy="914400"/>
          </a:xfrm>
          <a:prstGeom prst="rect">
            <a:avLst/>
          </a:prstGeom>
          <a:noFill/>
          <a:ln w="15875">
            <a:solidFill>
              <a:schemeClr val="accent4">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610100" y="2694296"/>
            <a:ext cx="0" cy="533400"/>
          </a:xfrm>
          <a:prstGeom prst="line">
            <a:avLst/>
          </a:prstGeom>
          <a:ln w="15875">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97177" y="4359677"/>
            <a:ext cx="1638300" cy="669523"/>
          </a:xfrm>
          <a:prstGeom prst="line">
            <a:avLst/>
          </a:prstGeom>
          <a:ln w="15875">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57800" y="4332381"/>
            <a:ext cx="1539545" cy="669523"/>
          </a:xfrm>
          <a:prstGeom prst="line">
            <a:avLst/>
          </a:prstGeom>
          <a:ln w="15875">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146946" y="1794301"/>
            <a:ext cx="2935406" cy="830997"/>
          </a:xfrm>
          <a:prstGeom prst="rect">
            <a:avLst/>
          </a:prstGeom>
          <a:noFill/>
        </p:spPr>
        <p:txBody>
          <a:bodyPr wrap="square" rtlCol="0">
            <a:spAutoFit/>
          </a:bodyPr>
          <a:lstStyle/>
          <a:p>
            <a:pPr algn="ctr"/>
            <a:r>
              <a:rPr lang="en-US" sz="1600" b="1" dirty="0" smtClean="0">
                <a:solidFill>
                  <a:schemeClr val="tx2"/>
                </a:solidFill>
                <a:latin typeface="Georgia" panose="02040502050405020303" pitchFamily="18" charset="0"/>
                <a:ea typeface="Open Sans" panose="020B0606030504020204" pitchFamily="34" charset="0"/>
                <a:cs typeface="Arial" panose="020B0604020202020204" pitchFamily="34" charset="0"/>
              </a:rPr>
              <a:t>By 2025, 55% of all </a:t>
            </a:r>
            <a:br>
              <a:rPr lang="en-US" sz="1600" b="1" dirty="0" smtClean="0">
                <a:solidFill>
                  <a:schemeClr val="tx2"/>
                </a:solidFill>
                <a:latin typeface="Georgia" panose="02040502050405020303" pitchFamily="18" charset="0"/>
                <a:ea typeface="Open Sans" panose="020B0606030504020204" pitchFamily="34" charset="0"/>
                <a:cs typeface="Arial" panose="020B0604020202020204" pitchFamily="34" charset="0"/>
              </a:rPr>
            </a:br>
            <a:r>
              <a:rPr lang="en-US" sz="1600" b="1" dirty="0" smtClean="0">
                <a:solidFill>
                  <a:schemeClr val="tx2"/>
                </a:solidFill>
                <a:latin typeface="Georgia" panose="02040502050405020303" pitchFamily="18" charset="0"/>
                <a:ea typeface="Open Sans" panose="020B0606030504020204" pitchFamily="34" charset="0"/>
                <a:cs typeface="Arial" panose="020B0604020202020204" pitchFamily="34" charset="0"/>
              </a:rPr>
              <a:t>new jobs will require postsecondary education</a:t>
            </a:r>
            <a:endParaRPr lang="en-US" sz="1600" b="1" dirty="0">
              <a:solidFill>
                <a:schemeClr val="tx2"/>
              </a:solidFill>
              <a:latin typeface="Georgia" panose="02040502050405020303" pitchFamily="18" charset="0"/>
              <a:ea typeface="Open Sans" panose="020B0606030504020204" pitchFamily="34" charset="0"/>
              <a:cs typeface="Arial" panose="020B0604020202020204" pitchFamily="34" charset="0"/>
            </a:endParaRPr>
          </a:p>
        </p:txBody>
      </p:sp>
      <p:sp>
        <p:nvSpPr>
          <p:cNvPr id="34" name="TextBox 33"/>
          <p:cNvSpPr txBox="1"/>
          <p:nvPr/>
        </p:nvSpPr>
        <p:spPr>
          <a:xfrm>
            <a:off x="742097" y="5181600"/>
            <a:ext cx="3193380" cy="1323439"/>
          </a:xfrm>
          <a:prstGeom prst="rect">
            <a:avLst/>
          </a:prstGeom>
          <a:noFill/>
        </p:spPr>
        <p:txBody>
          <a:bodyPr wrap="square" rtlCol="0">
            <a:spAutoFit/>
          </a:bodyPr>
          <a:lstStyle/>
          <a:p>
            <a:pPr algn="ctr"/>
            <a:r>
              <a:rPr lang="en-US" sz="1600" b="1" dirty="0">
                <a:solidFill>
                  <a:schemeClr val="tx2"/>
                </a:solidFill>
                <a:latin typeface="Georgia" panose="02040502050405020303" pitchFamily="18" charset="0"/>
                <a:ea typeface="Open Sans" panose="020B0606030504020204" pitchFamily="34" charset="0"/>
                <a:cs typeface="Arial" panose="020B0604020202020204" pitchFamily="34" charset="0"/>
              </a:rPr>
              <a:t>Postsecondary graduates are more likely to be employed and have higher earnings than high school graduates.</a:t>
            </a:r>
          </a:p>
        </p:txBody>
      </p:sp>
      <p:sp>
        <p:nvSpPr>
          <p:cNvPr id="35" name="TextBox 34"/>
          <p:cNvSpPr txBox="1"/>
          <p:nvPr/>
        </p:nvSpPr>
        <p:spPr>
          <a:xfrm>
            <a:off x="5397172" y="5176391"/>
            <a:ext cx="2800345" cy="1077218"/>
          </a:xfrm>
          <a:prstGeom prst="rect">
            <a:avLst/>
          </a:prstGeom>
          <a:noFill/>
        </p:spPr>
        <p:txBody>
          <a:bodyPr wrap="square" rtlCol="0">
            <a:spAutoFit/>
          </a:bodyPr>
          <a:lstStyle/>
          <a:p>
            <a:pPr algn="ctr"/>
            <a:r>
              <a:rPr lang="en-US" sz="1600" b="1" dirty="0">
                <a:solidFill>
                  <a:schemeClr val="tx2"/>
                </a:solidFill>
                <a:latin typeface="Georgia" panose="02040502050405020303" pitchFamily="18" charset="0"/>
                <a:ea typeface="Open Sans" panose="020B0606030504020204" pitchFamily="34" charset="0"/>
                <a:cs typeface="Arial" panose="020B0604020202020204" pitchFamily="34" charset="0"/>
              </a:rPr>
              <a:t>The gaps in employment and earnings between these groups have grown substantially over time. </a:t>
            </a:r>
          </a:p>
        </p:txBody>
      </p:sp>
      <p:grpSp>
        <p:nvGrpSpPr>
          <p:cNvPr id="2048" name="Group 6"/>
          <p:cNvGrpSpPr>
            <a:grpSpLocks noChangeAspect="1"/>
          </p:cNvGrpSpPr>
          <p:nvPr/>
        </p:nvGrpSpPr>
        <p:grpSpPr bwMode="auto">
          <a:xfrm>
            <a:off x="2279650" y="3111500"/>
            <a:ext cx="4959350" cy="1236663"/>
            <a:chOff x="1436" y="1960"/>
            <a:chExt cx="3124" cy="779"/>
          </a:xfrm>
        </p:grpSpPr>
        <p:sp>
          <p:nvSpPr>
            <p:cNvPr id="2052" name="Freeform 7"/>
            <p:cNvSpPr>
              <a:spLocks/>
            </p:cNvSpPr>
            <p:nvPr/>
          </p:nvSpPr>
          <p:spPr bwMode="auto">
            <a:xfrm>
              <a:off x="1436" y="1960"/>
              <a:ext cx="3124" cy="779"/>
            </a:xfrm>
            <a:custGeom>
              <a:avLst/>
              <a:gdLst>
                <a:gd name="T0" fmla="*/ 822 w 3124"/>
                <a:gd name="T1" fmla="*/ 57 h 779"/>
                <a:gd name="T2" fmla="*/ 619 w 3124"/>
                <a:gd name="T3" fmla="*/ 87 h 779"/>
                <a:gd name="T4" fmla="*/ 323 w 3124"/>
                <a:gd name="T5" fmla="*/ 83 h 779"/>
                <a:gd name="T6" fmla="*/ 276 w 3124"/>
                <a:gd name="T7" fmla="*/ 93 h 779"/>
                <a:gd name="T8" fmla="*/ 269 w 3124"/>
                <a:gd name="T9" fmla="*/ 113 h 779"/>
                <a:gd name="T10" fmla="*/ 279 w 3124"/>
                <a:gd name="T11" fmla="*/ 153 h 779"/>
                <a:gd name="T12" fmla="*/ 250 w 3124"/>
                <a:gd name="T13" fmla="*/ 180 h 779"/>
                <a:gd name="T14" fmla="*/ 260 w 3124"/>
                <a:gd name="T15" fmla="*/ 216 h 779"/>
                <a:gd name="T16" fmla="*/ 226 w 3124"/>
                <a:gd name="T17" fmla="*/ 213 h 779"/>
                <a:gd name="T18" fmla="*/ 220 w 3124"/>
                <a:gd name="T19" fmla="*/ 236 h 779"/>
                <a:gd name="T20" fmla="*/ 240 w 3124"/>
                <a:gd name="T21" fmla="*/ 246 h 779"/>
                <a:gd name="T22" fmla="*/ 246 w 3124"/>
                <a:gd name="T23" fmla="*/ 273 h 779"/>
                <a:gd name="T24" fmla="*/ 206 w 3124"/>
                <a:gd name="T25" fmla="*/ 336 h 779"/>
                <a:gd name="T26" fmla="*/ 216 w 3124"/>
                <a:gd name="T27" fmla="*/ 370 h 779"/>
                <a:gd name="T28" fmla="*/ 200 w 3124"/>
                <a:gd name="T29" fmla="*/ 413 h 779"/>
                <a:gd name="T30" fmla="*/ 136 w 3124"/>
                <a:gd name="T31" fmla="*/ 439 h 779"/>
                <a:gd name="T32" fmla="*/ 120 w 3124"/>
                <a:gd name="T33" fmla="*/ 473 h 779"/>
                <a:gd name="T34" fmla="*/ 143 w 3124"/>
                <a:gd name="T35" fmla="*/ 499 h 779"/>
                <a:gd name="T36" fmla="*/ 126 w 3124"/>
                <a:gd name="T37" fmla="*/ 546 h 779"/>
                <a:gd name="T38" fmla="*/ 93 w 3124"/>
                <a:gd name="T39" fmla="*/ 566 h 779"/>
                <a:gd name="T40" fmla="*/ 96 w 3124"/>
                <a:gd name="T41" fmla="*/ 593 h 779"/>
                <a:gd name="T42" fmla="*/ 67 w 3124"/>
                <a:gd name="T43" fmla="*/ 616 h 779"/>
                <a:gd name="T44" fmla="*/ 77 w 3124"/>
                <a:gd name="T45" fmla="*/ 669 h 779"/>
                <a:gd name="T46" fmla="*/ 83 w 3124"/>
                <a:gd name="T47" fmla="*/ 716 h 779"/>
                <a:gd name="T48" fmla="*/ 0 w 3124"/>
                <a:gd name="T49" fmla="*/ 749 h 779"/>
                <a:gd name="T50" fmla="*/ 2209 w 3124"/>
                <a:gd name="T51" fmla="*/ 779 h 779"/>
                <a:gd name="T52" fmla="*/ 2219 w 3124"/>
                <a:gd name="T53" fmla="*/ 686 h 779"/>
                <a:gd name="T54" fmla="*/ 2289 w 3124"/>
                <a:gd name="T55" fmla="*/ 669 h 779"/>
                <a:gd name="T56" fmla="*/ 2319 w 3124"/>
                <a:gd name="T57" fmla="*/ 619 h 779"/>
                <a:gd name="T58" fmla="*/ 2349 w 3124"/>
                <a:gd name="T59" fmla="*/ 586 h 779"/>
                <a:gd name="T60" fmla="*/ 2435 w 3124"/>
                <a:gd name="T61" fmla="*/ 536 h 779"/>
                <a:gd name="T62" fmla="*/ 2455 w 3124"/>
                <a:gd name="T63" fmla="*/ 536 h 779"/>
                <a:gd name="T64" fmla="*/ 2492 w 3124"/>
                <a:gd name="T65" fmla="*/ 539 h 779"/>
                <a:gd name="T66" fmla="*/ 2538 w 3124"/>
                <a:gd name="T67" fmla="*/ 513 h 779"/>
                <a:gd name="T68" fmla="*/ 2552 w 3124"/>
                <a:gd name="T69" fmla="*/ 489 h 779"/>
                <a:gd name="T70" fmla="*/ 2578 w 3124"/>
                <a:gd name="T71" fmla="*/ 459 h 779"/>
                <a:gd name="T72" fmla="*/ 2618 w 3124"/>
                <a:gd name="T73" fmla="*/ 433 h 779"/>
                <a:gd name="T74" fmla="*/ 2655 w 3124"/>
                <a:gd name="T75" fmla="*/ 416 h 779"/>
                <a:gd name="T76" fmla="*/ 2698 w 3124"/>
                <a:gd name="T77" fmla="*/ 390 h 779"/>
                <a:gd name="T78" fmla="*/ 2718 w 3124"/>
                <a:gd name="T79" fmla="*/ 350 h 779"/>
                <a:gd name="T80" fmla="*/ 2731 w 3124"/>
                <a:gd name="T81" fmla="*/ 356 h 779"/>
                <a:gd name="T82" fmla="*/ 2741 w 3124"/>
                <a:gd name="T83" fmla="*/ 330 h 779"/>
                <a:gd name="T84" fmla="*/ 2795 w 3124"/>
                <a:gd name="T85" fmla="*/ 293 h 779"/>
                <a:gd name="T86" fmla="*/ 2805 w 3124"/>
                <a:gd name="T87" fmla="*/ 330 h 779"/>
                <a:gd name="T88" fmla="*/ 2864 w 3124"/>
                <a:gd name="T89" fmla="*/ 313 h 779"/>
                <a:gd name="T90" fmla="*/ 2874 w 3124"/>
                <a:gd name="T91" fmla="*/ 273 h 779"/>
                <a:gd name="T92" fmla="*/ 2948 w 3124"/>
                <a:gd name="T93" fmla="*/ 233 h 779"/>
                <a:gd name="T94" fmla="*/ 2988 w 3124"/>
                <a:gd name="T95" fmla="*/ 246 h 779"/>
                <a:gd name="T96" fmla="*/ 3011 w 3124"/>
                <a:gd name="T97" fmla="*/ 220 h 779"/>
                <a:gd name="T98" fmla="*/ 3034 w 3124"/>
                <a:gd name="T99" fmla="*/ 183 h 779"/>
                <a:gd name="T100" fmla="*/ 3071 w 3124"/>
                <a:gd name="T101" fmla="*/ 143 h 779"/>
                <a:gd name="T102" fmla="*/ 3097 w 3124"/>
                <a:gd name="T103" fmla="*/ 136 h 779"/>
                <a:gd name="T104" fmla="*/ 3091 w 3124"/>
                <a:gd name="T105" fmla="*/ 110 h 779"/>
                <a:gd name="T106" fmla="*/ 3111 w 3124"/>
                <a:gd name="T107" fmla="*/ 60 h 779"/>
                <a:gd name="T108" fmla="*/ 3101 w 3124"/>
                <a:gd name="T109" fmla="*/ 33 h 779"/>
                <a:gd name="T110" fmla="*/ 3124 w 3124"/>
                <a:gd name="T111" fmla="*/ 10 h 779"/>
                <a:gd name="T112" fmla="*/ 3061 w 3124"/>
                <a:gd name="T113" fmla="*/ 13 h 779"/>
                <a:gd name="T114" fmla="*/ 3028 w 3124"/>
                <a:gd name="T115" fmla="*/ 30 h 779"/>
                <a:gd name="T116" fmla="*/ 885 w 3124"/>
                <a:gd name="T117" fmla="*/ 3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124" h="779">
                  <a:moveTo>
                    <a:pt x="812" y="0"/>
                  </a:moveTo>
                  <a:lnTo>
                    <a:pt x="822" y="57"/>
                  </a:lnTo>
                  <a:lnTo>
                    <a:pt x="818" y="83"/>
                  </a:lnTo>
                  <a:lnTo>
                    <a:pt x="619" y="87"/>
                  </a:lnTo>
                  <a:lnTo>
                    <a:pt x="482" y="87"/>
                  </a:lnTo>
                  <a:lnTo>
                    <a:pt x="323" y="83"/>
                  </a:lnTo>
                  <a:lnTo>
                    <a:pt x="306" y="113"/>
                  </a:lnTo>
                  <a:lnTo>
                    <a:pt x="276" y="93"/>
                  </a:lnTo>
                  <a:lnTo>
                    <a:pt x="269" y="100"/>
                  </a:lnTo>
                  <a:lnTo>
                    <a:pt x="269" y="113"/>
                  </a:lnTo>
                  <a:lnTo>
                    <a:pt x="279" y="127"/>
                  </a:lnTo>
                  <a:lnTo>
                    <a:pt x="279" y="153"/>
                  </a:lnTo>
                  <a:lnTo>
                    <a:pt x="256" y="166"/>
                  </a:lnTo>
                  <a:lnTo>
                    <a:pt x="250" y="180"/>
                  </a:lnTo>
                  <a:lnTo>
                    <a:pt x="256" y="193"/>
                  </a:lnTo>
                  <a:lnTo>
                    <a:pt x="260" y="216"/>
                  </a:lnTo>
                  <a:lnTo>
                    <a:pt x="243" y="213"/>
                  </a:lnTo>
                  <a:lnTo>
                    <a:pt x="226" y="213"/>
                  </a:lnTo>
                  <a:lnTo>
                    <a:pt x="216" y="220"/>
                  </a:lnTo>
                  <a:lnTo>
                    <a:pt x="220" y="236"/>
                  </a:lnTo>
                  <a:lnTo>
                    <a:pt x="233" y="246"/>
                  </a:lnTo>
                  <a:lnTo>
                    <a:pt x="240" y="246"/>
                  </a:lnTo>
                  <a:lnTo>
                    <a:pt x="246" y="256"/>
                  </a:lnTo>
                  <a:lnTo>
                    <a:pt x="246" y="273"/>
                  </a:lnTo>
                  <a:lnTo>
                    <a:pt x="206" y="316"/>
                  </a:lnTo>
                  <a:lnTo>
                    <a:pt x="206" y="336"/>
                  </a:lnTo>
                  <a:lnTo>
                    <a:pt x="216" y="350"/>
                  </a:lnTo>
                  <a:lnTo>
                    <a:pt x="216" y="370"/>
                  </a:lnTo>
                  <a:lnTo>
                    <a:pt x="203" y="373"/>
                  </a:lnTo>
                  <a:lnTo>
                    <a:pt x="200" y="413"/>
                  </a:lnTo>
                  <a:lnTo>
                    <a:pt x="160" y="439"/>
                  </a:lnTo>
                  <a:lnTo>
                    <a:pt x="136" y="439"/>
                  </a:lnTo>
                  <a:lnTo>
                    <a:pt x="123" y="453"/>
                  </a:lnTo>
                  <a:lnTo>
                    <a:pt x="120" y="473"/>
                  </a:lnTo>
                  <a:lnTo>
                    <a:pt x="160" y="486"/>
                  </a:lnTo>
                  <a:lnTo>
                    <a:pt x="143" y="499"/>
                  </a:lnTo>
                  <a:lnTo>
                    <a:pt x="143" y="523"/>
                  </a:lnTo>
                  <a:lnTo>
                    <a:pt x="126" y="546"/>
                  </a:lnTo>
                  <a:lnTo>
                    <a:pt x="93" y="546"/>
                  </a:lnTo>
                  <a:lnTo>
                    <a:pt x="93" y="566"/>
                  </a:lnTo>
                  <a:lnTo>
                    <a:pt x="96" y="573"/>
                  </a:lnTo>
                  <a:lnTo>
                    <a:pt x="96" y="593"/>
                  </a:lnTo>
                  <a:lnTo>
                    <a:pt x="70" y="603"/>
                  </a:lnTo>
                  <a:lnTo>
                    <a:pt x="67" y="616"/>
                  </a:lnTo>
                  <a:lnTo>
                    <a:pt x="63" y="652"/>
                  </a:lnTo>
                  <a:lnTo>
                    <a:pt x="77" y="669"/>
                  </a:lnTo>
                  <a:lnTo>
                    <a:pt x="77" y="692"/>
                  </a:lnTo>
                  <a:lnTo>
                    <a:pt x="83" y="716"/>
                  </a:lnTo>
                  <a:lnTo>
                    <a:pt x="40" y="749"/>
                  </a:lnTo>
                  <a:lnTo>
                    <a:pt x="0" y="749"/>
                  </a:lnTo>
                  <a:lnTo>
                    <a:pt x="0" y="779"/>
                  </a:lnTo>
                  <a:lnTo>
                    <a:pt x="2209" y="779"/>
                  </a:lnTo>
                  <a:lnTo>
                    <a:pt x="2222" y="736"/>
                  </a:lnTo>
                  <a:lnTo>
                    <a:pt x="2219" y="686"/>
                  </a:lnTo>
                  <a:lnTo>
                    <a:pt x="2242" y="669"/>
                  </a:lnTo>
                  <a:lnTo>
                    <a:pt x="2289" y="669"/>
                  </a:lnTo>
                  <a:lnTo>
                    <a:pt x="2299" y="662"/>
                  </a:lnTo>
                  <a:lnTo>
                    <a:pt x="2319" y="619"/>
                  </a:lnTo>
                  <a:lnTo>
                    <a:pt x="2339" y="586"/>
                  </a:lnTo>
                  <a:lnTo>
                    <a:pt x="2349" y="586"/>
                  </a:lnTo>
                  <a:lnTo>
                    <a:pt x="2389" y="553"/>
                  </a:lnTo>
                  <a:lnTo>
                    <a:pt x="2435" y="536"/>
                  </a:lnTo>
                  <a:lnTo>
                    <a:pt x="2442" y="543"/>
                  </a:lnTo>
                  <a:lnTo>
                    <a:pt x="2455" y="536"/>
                  </a:lnTo>
                  <a:lnTo>
                    <a:pt x="2472" y="533"/>
                  </a:lnTo>
                  <a:lnTo>
                    <a:pt x="2492" y="539"/>
                  </a:lnTo>
                  <a:lnTo>
                    <a:pt x="2512" y="513"/>
                  </a:lnTo>
                  <a:lnTo>
                    <a:pt x="2538" y="513"/>
                  </a:lnTo>
                  <a:lnTo>
                    <a:pt x="2542" y="499"/>
                  </a:lnTo>
                  <a:lnTo>
                    <a:pt x="2552" y="489"/>
                  </a:lnTo>
                  <a:lnTo>
                    <a:pt x="2575" y="486"/>
                  </a:lnTo>
                  <a:lnTo>
                    <a:pt x="2578" y="459"/>
                  </a:lnTo>
                  <a:lnTo>
                    <a:pt x="2602" y="453"/>
                  </a:lnTo>
                  <a:lnTo>
                    <a:pt x="2618" y="433"/>
                  </a:lnTo>
                  <a:lnTo>
                    <a:pt x="2635" y="429"/>
                  </a:lnTo>
                  <a:lnTo>
                    <a:pt x="2655" y="416"/>
                  </a:lnTo>
                  <a:lnTo>
                    <a:pt x="2675" y="416"/>
                  </a:lnTo>
                  <a:lnTo>
                    <a:pt x="2698" y="390"/>
                  </a:lnTo>
                  <a:lnTo>
                    <a:pt x="2701" y="350"/>
                  </a:lnTo>
                  <a:lnTo>
                    <a:pt x="2718" y="350"/>
                  </a:lnTo>
                  <a:lnTo>
                    <a:pt x="2725" y="356"/>
                  </a:lnTo>
                  <a:lnTo>
                    <a:pt x="2731" y="356"/>
                  </a:lnTo>
                  <a:lnTo>
                    <a:pt x="2735" y="350"/>
                  </a:lnTo>
                  <a:lnTo>
                    <a:pt x="2741" y="330"/>
                  </a:lnTo>
                  <a:lnTo>
                    <a:pt x="2781" y="293"/>
                  </a:lnTo>
                  <a:lnTo>
                    <a:pt x="2795" y="293"/>
                  </a:lnTo>
                  <a:lnTo>
                    <a:pt x="2795" y="316"/>
                  </a:lnTo>
                  <a:lnTo>
                    <a:pt x="2805" y="330"/>
                  </a:lnTo>
                  <a:lnTo>
                    <a:pt x="2828" y="333"/>
                  </a:lnTo>
                  <a:lnTo>
                    <a:pt x="2864" y="313"/>
                  </a:lnTo>
                  <a:lnTo>
                    <a:pt x="2871" y="300"/>
                  </a:lnTo>
                  <a:lnTo>
                    <a:pt x="2874" y="273"/>
                  </a:lnTo>
                  <a:lnTo>
                    <a:pt x="2931" y="236"/>
                  </a:lnTo>
                  <a:lnTo>
                    <a:pt x="2948" y="233"/>
                  </a:lnTo>
                  <a:lnTo>
                    <a:pt x="2961" y="246"/>
                  </a:lnTo>
                  <a:lnTo>
                    <a:pt x="2988" y="246"/>
                  </a:lnTo>
                  <a:lnTo>
                    <a:pt x="3004" y="233"/>
                  </a:lnTo>
                  <a:lnTo>
                    <a:pt x="3011" y="220"/>
                  </a:lnTo>
                  <a:lnTo>
                    <a:pt x="3028" y="186"/>
                  </a:lnTo>
                  <a:lnTo>
                    <a:pt x="3034" y="183"/>
                  </a:lnTo>
                  <a:lnTo>
                    <a:pt x="3044" y="160"/>
                  </a:lnTo>
                  <a:lnTo>
                    <a:pt x="3071" y="143"/>
                  </a:lnTo>
                  <a:lnTo>
                    <a:pt x="3087" y="143"/>
                  </a:lnTo>
                  <a:lnTo>
                    <a:pt x="3097" y="136"/>
                  </a:lnTo>
                  <a:lnTo>
                    <a:pt x="3097" y="127"/>
                  </a:lnTo>
                  <a:lnTo>
                    <a:pt x="3091" y="110"/>
                  </a:lnTo>
                  <a:lnTo>
                    <a:pt x="3107" y="77"/>
                  </a:lnTo>
                  <a:lnTo>
                    <a:pt x="3111" y="60"/>
                  </a:lnTo>
                  <a:lnTo>
                    <a:pt x="3101" y="50"/>
                  </a:lnTo>
                  <a:lnTo>
                    <a:pt x="3101" y="33"/>
                  </a:lnTo>
                  <a:lnTo>
                    <a:pt x="3111" y="33"/>
                  </a:lnTo>
                  <a:lnTo>
                    <a:pt x="3124" y="10"/>
                  </a:lnTo>
                  <a:lnTo>
                    <a:pt x="3067" y="7"/>
                  </a:lnTo>
                  <a:lnTo>
                    <a:pt x="3061" y="13"/>
                  </a:lnTo>
                  <a:lnTo>
                    <a:pt x="3028" y="10"/>
                  </a:lnTo>
                  <a:lnTo>
                    <a:pt x="3028" y="30"/>
                  </a:lnTo>
                  <a:lnTo>
                    <a:pt x="908" y="23"/>
                  </a:lnTo>
                  <a:lnTo>
                    <a:pt x="885" y="3"/>
                  </a:lnTo>
                  <a:lnTo>
                    <a:pt x="812" y="0"/>
                  </a:lnTo>
                  <a:close/>
                </a:path>
              </a:pathLst>
            </a:custGeom>
            <a:solidFill>
              <a:srgbClr val="F68C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3" name="Freeform 8"/>
            <p:cNvSpPr>
              <a:spLocks/>
            </p:cNvSpPr>
            <p:nvPr/>
          </p:nvSpPr>
          <p:spPr bwMode="auto">
            <a:xfrm>
              <a:off x="1719" y="2469"/>
              <a:ext cx="196" cy="187"/>
            </a:xfrm>
            <a:custGeom>
              <a:avLst/>
              <a:gdLst>
                <a:gd name="T0" fmla="*/ 140 w 196"/>
                <a:gd name="T1" fmla="*/ 0 h 187"/>
                <a:gd name="T2" fmla="*/ 56 w 196"/>
                <a:gd name="T3" fmla="*/ 0 h 187"/>
                <a:gd name="T4" fmla="*/ 56 w 196"/>
                <a:gd name="T5" fmla="*/ 54 h 187"/>
                <a:gd name="T6" fmla="*/ 0 w 196"/>
                <a:gd name="T7" fmla="*/ 54 h 187"/>
                <a:gd name="T8" fmla="*/ 0 w 196"/>
                <a:gd name="T9" fmla="*/ 130 h 187"/>
                <a:gd name="T10" fmla="*/ 56 w 196"/>
                <a:gd name="T11" fmla="*/ 130 h 187"/>
                <a:gd name="T12" fmla="*/ 56 w 196"/>
                <a:gd name="T13" fmla="*/ 187 h 187"/>
                <a:gd name="T14" fmla="*/ 140 w 196"/>
                <a:gd name="T15" fmla="*/ 187 h 187"/>
                <a:gd name="T16" fmla="*/ 140 w 196"/>
                <a:gd name="T17" fmla="*/ 130 h 187"/>
                <a:gd name="T18" fmla="*/ 196 w 196"/>
                <a:gd name="T19" fmla="*/ 130 h 187"/>
                <a:gd name="T20" fmla="*/ 196 w 196"/>
                <a:gd name="T21" fmla="*/ 54 h 187"/>
                <a:gd name="T22" fmla="*/ 140 w 196"/>
                <a:gd name="T23" fmla="*/ 54 h 187"/>
                <a:gd name="T24" fmla="*/ 140 w 196"/>
                <a:gd name="T25"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 h="187">
                  <a:moveTo>
                    <a:pt x="140" y="0"/>
                  </a:moveTo>
                  <a:lnTo>
                    <a:pt x="56" y="0"/>
                  </a:lnTo>
                  <a:lnTo>
                    <a:pt x="56" y="54"/>
                  </a:lnTo>
                  <a:lnTo>
                    <a:pt x="0" y="54"/>
                  </a:lnTo>
                  <a:lnTo>
                    <a:pt x="0" y="130"/>
                  </a:lnTo>
                  <a:lnTo>
                    <a:pt x="56" y="130"/>
                  </a:lnTo>
                  <a:lnTo>
                    <a:pt x="56" y="187"/>
                  </a:lnTo>
                  <a:lnTo>
                    <a:pt x="140" y="187"/>
                  </a:lnTo>
                  <a:lnTo>
                    <a:pt x="140" y="130"/>
                  </a:lnTo>
                  <a:lnTo>
                    <a:pt x="196" y="130"/>
                  </a:lnTo>
                  <a:lnTo>
                    <a:pt x="196" y="54"/>
                  </a:lnTo>
                  <a:lnTo>
                    <a:pt x="140" y="54"/>
                  </a:lnTo>
                  <a:lnTo>
                    <a:pt x="140" y="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4" name="Freeform 9"/>
            <p:cNvSpPr>
              <a:spLocks noEditPoints="1"/>
            </p:cNvSpPr>
            <p:nvPr/>
          </p:nvSpPr>
          <p:spPr bwMode="auto">
            <a:xfrm>
              <a:off x="1845" y="2120"/>
              <a:ext cx="236" cy="220"/>
            </a:xfrm>
            <a:custGeom>
              <a:avLst/>
              <a:gdLst>
                <a:gd name="T0" fmla="*/ 33 w 236"/>
                <a:gd name="T1" fmla="*/ 40 h 220"/>
                <a:gd name="T2" fmla="*/ 60 w 236"/>
                <a:gd name="T3" fmla="*/ 20 h 220"/>
                <a:gd name="T4" fmla="*/ 200 w 236"/>
                <a:gd name="T5" fmla="*/ 13 h 220"/>
                <a:gd name="T6" fmla="*/ 187 w 236"/>
                <a:gd name="T7" fmla="*/ 16 h 220"/>
                <a:gd name="T8" fmla="*/ 177 w 236"/>
                <a:gd name="T9" fmla="*/ 23 h 220"/>
                <a:gd name="T10" fmla="*/ 167 w 236"/>
                <a:gd name="T11" fmla="*/ 50 h 220"/>
                <a:gd name="T12" fmla="*/ 167 w 236"/>
                <a:gd name="T13" fmla="*/ 56 h 220"/>
                <a:gd name="T14" fmla="*/ 83 w 236"/>
                <a:gd name="T15" fmla="*/ 46 h 220"/>
                <a:gd name="T16" fmla="*/ 107 w 236"/>
                <a:gd name="T17" fmla="*/ 116 h 220"/>
                <a:gd name="T18" fmla="*/ 77 w 236"/>
                <a:gd name="T19" fmla="*/ 150 h 220"/>
                <a:gd name="T20" fmla="*/ 67 w 236"/>
                <a:gd name="T21" fmla="*/ 146 h 220"/>
                <a:gd name="T22" fmla="*/ 43 w 236"/>
                <a:gd name="T23" fmla="*/ 156 h 220"/>
                <a:gd name="T24" fmla="*/ 33 w 236"/>
                <a:gd name="T25" fmla="*/ 170 h 220"/>
                <a:gd name="T26" fmla="*/ 33 w 236"/>
                <a:gd name="T27" fmla="*/ 183 h 220"/>
                <a:gd name="T28" fmla="*/ 60 w 236"/>
                <a:gd name="T29" fmla="*/ 166 h 220"/>
                <a:gd name="T30" fmla="*/ 60 w 236"/>
                <a:gd name="T31" fmla="*/ 216 h 220"/>
                <a:gd name="T32" fmla="*/ 70 w 236"/>
                <a:gd name="T33" fmla="*/ 220 h 220"/>
                <a:gd name="T34" fmla="*/ 83 w 236"/>
                <a:gd name="T35" fmla="*/ 216 h 220"/>
                <a:gd name="T36" fmla="*/ 93 w 236"/>
                <a:gd name="T37" fmla="*/ 210 h 220"/>
                <a:gd name="T38" fmla="*/ 103 w 236"/>
                <a:gd name="T39" fmla="*/ 183 h 220"/>
                <a:gd name="T40" fmla="*/ 100 w 236"/>
                <a:gd name="T41" fmla="*/ 173 h 220"/>
                <a:gd name="T42" fmla="*/ 203 w 236"/>
                <a:gd name="T43" fmla="*/ 216 h 220"/>
                <a:gd name="T44" fmla="*/ 160 w 236"/>
                <a:gd name="T45" fmla="*/ 116 h 220"/>
                <a:gd name="T46" fmla="*/ 193 w 236"/>
                <a:gd name="T47" fmla="*/ 83 h 220"/>
                <a:gd name="T48" fmla="*/ 203 w 236"/>
                <a:gd name="T49" fmla="*/ 83 h 220"/>
                <a:gd name="T50" fmla="*/ 226 w 236"/>
                <a:gd name="T51" fmla="*/ 73 h 220"/>
                <a:gd name="T52" fmla="*/ 233 w 236"/>
                <a:gd name="T53" fmla="*/ 63 h 220"/>
                <a:gd name="T54" fmla="*/ 236 w 236"/>
                <a:gd name="T55" fmla="*/ 50 h 220"/>
                <a:gd name="T56" fmla="*/ 210 w 236"/>
                <a:gd name="T57" fmla="*/ 66 h 220"/>
                <a:gd name="T58" fmla="*/ 210 w 236"/>
                <a:gd name="T59" fmla="*/ 16 h 220"/>
                <a:gd name="T60" fmla="*/ 200 w 236"/>
                <a:gd name="T61" fmla="*/ 13 h 220"/>
                <a:gd name="T62" fmla="*/ 97 w 236"/>
                <a:gd name="T63" fmla="*/ 0 h 220"/>
                <a:gd name="T64" fmla="*/ 77 w 236"/>
                <a:gd name="T65" fmla="*/ 10 h 220"/>
                <a:gd name="T66" fmla="*/ 20 w 236"/>
                <a:gd name="T67" fmla="*/ 53 h 220"/>
                <a:gd name="T68" fmla="*/ 30 w 236"/>
                <a:gd name="T69" fmla="*/ 106 h 220"/>
                <a:gd name="T70" fmla="*/ 47 w 236"/>
                <a:gd name="T71" fmla="*/ 80 h 220"/>
                <a:gd name="T72" fmla="*/ 97 w 236"/>
                <a:gd name="T73" fmla="*/ 30 h 220"/>
                <a:gd name="T74" fmla="*/ 120 w 236"/>
                <a:gd name="T75" fmla="*/ 20 h 220"/>
                <a:gd name="T76" fmla="*/ 137 w 236"/>
                <a:gd name="T77" fmla="*/ 23 h 220"/>
                <a:gd name="T78" fmla="*/ 127 w 236"/>
                <a:gd name="T79" fmla="*/ 13 h 220"/>
                <a:gd name="T80" fmla="*/ 107 w 236"/>
                <a:gd name="T8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20">
                  <a:moveTo>
                    <a:pt x="57" y="16"/>
                  </a:moveTo>
                  <a:lnTo>
                    <a:pt x="33" y="40"/>
                  </a:lnTo>
                  <a:lnTo>
                    <a:pt x="37" y="43"/>
                  </a:lnTo>
                  <a:lnTo>
                    <a:pt x="60" y="20"/>
                  </a:lnTo>
                  <a:lnTo>
                    <a:pt x="57" y="16"/>
                  </a:lnTo>
                  <a:close/>
                  <a:moveTo>
                    <a:pt x="200" y="13"/>
                  </a:moveTo>
                  <a:lnTo>
                    <a:pt x="200" y="13"/>
                  </a:lnTo>
                  <a:lnTo>
                    <a:pt x="187" y="16"/>
                  </a:lnTo>
                  <a:lnTo>
                    <a:pt x="177" y="23"/>
                  </a:lnTo>
                  <a:lnTo>
                    <a:pt x="177" y="23"/>
                  </a:lnTo>
                  <a:lnTo>
                    <a:pt x="167" y="36"/>
                  </a:lnTo>
                  <a:lnTo>
                    <a:pt x="167" y="50"/>
                  </a:lnTo>
                  <a:lnTo>
                    <a:pt x="167" y="50"/>
                  </a:lnTo>
                  <a:lnTo>
                    <a:pt x="167" y="56"/>
                  </a:lnTo>
                  <a:lnTo>
                    <a:pt x="133" y="93"/>
                  </a:lnTo>
                  <a:lnTo>
                    <a:pt x="83" y="46"/>
                  </a:lnTo>
                  <a:lnTo>
                    <a:pt x="60" y="70"/>
                  </a:lnTo>
                  <a:lnTo>
                    <a:pt x="107" y="116"/>
                  </a:lnTo>
                  <a:lnTo>
                    <a:pt x="77" y="150"/>
                  </a:lnTo>
                  <a:lnTo>
                    <a:pt x="77" y="150"/>
                  </a:lnTo>
                  <a:lnTo>
                    <a:pt x="67" y="146"/>
                  </a:lnTo>
                  <a:lnTo>
                    <a:pt x="67" y="146"/>
                  </a:lnTo>
                  <a:lnTo>
                    <a:pt x="53" y="150"/>
                  </a:lnTo>
                  <a:lnTo>
                    <a:pt x="43" y="156"/>
                  </a:lnTo>
                  <a:lnTo>
                    <a:pt x="43" y="156"/>
                  </a:lnTo>
                  <a:lnTo>
                    <a:pt x="33" y="170"/>
                  </a:lnTo>
                  <a:lnTo>
                    <a:pt x="33" y="183"/>
                  </a:lnTo>
                  <a:lnTo>
                    <a:pt x="33" y="183"/>
                  </a:lnTo>
                  <a:lnTo>
                    <a:pt x="33" y="190"/>
                  </a:lnTo>
                  <a:lnTo>
                    <a:pt x="60" y="166"/>
                  </a:lnTo>
                  <a:lnTo>
                    <a:pt x="87" y="190"/>
                  </a:lnTo>
                  <a:lnTo>
                    <a:pt x="60" y="216"/>
                  </a:lnTo>
                  <a:lnTo>
                    <a:pt x="60" y="216"/>
                  </a:lnTo>
                  <a:lnTo>
                    <a:pt x="70" y="220"/>
                  </a:lnTo>
                  <a:lnTo>
                    <a:pt x="70" y="220"/>
                  </a:lnTo>
                  <a:lnTo>
                    <a:pt x="83" y="216"/>
                  </a:lnTo>
                  <a:lnTo>
                    <a:pt x="93" y="210"/>
                  </a:lnTo>
                  <a:lnTo>
                    <a:pt x="93" y="210"/>
                  </a:lnTo>
                  <a:lnTo>
                    <a:pt x="100" y="196"/>
                  </a:lnTo>
                  <a:lnTo>
                    <a:pt x="103" y="183"/>
                  </a:lnTo>
                  <a:lnTo>
                    <a:pt x="103" y="183"/>
                  </a:lnTo>
                  <a:lnTo>
                    <a:pt x="100" y="173"/>
                  </a:lnTo>
                  <a:lnTo>
                    <a:pt x="133" y="143"/>
                  </a:lnTo>
                  <a:lnTo>
                    <a:pt x="203" y="216"/>
                  </a:lnTo>
                  <a:lnTo>
                    <a:pt x="233" y="186"/>
                  </a:lnTo>
                  <a:lnTo>
                    <a:pt x="160" y="116"/>
                  </a:lnTo>
                  <a:lnTo>
                    <a:pt x="193" y="83"/>
                  </a:lnTo>
                  <a:lnTo>
                    <a:pt x="193" y="83"/>
                  </a:lnTo>
                  <a:lnTo>
                    <a:pt x="203" y="83"/>
                  </a:lnTo>
                  <a:lnTo>
                    <a:pt x="203" y="83"/>
                  </a:lnTo>
                  <a:lnTo>
                    <a:pt x="216" y="83"/>
                  </a:lnTo>
                  <a:lnTo>
                    <a:pt x="226" y="73"/>
                  </a:lnTo>
                  <a:lnTo>
                    <a:pt x="226" y="73"/>
                  </a:lnTo>
                  <a:lnTo>
                    <a:pt x="233" y="63"/>
                  </a:lnTo>
                  <a:lnTo>
                    <a:pt x="236" y="50"/>
                  </a:lnTo>
                  <a:lnTo>
                    <a:pt x="236" y="50"/>
                  </a:lnTo>
                  <a:lnTo>
                    <a:pt x="233" y="40"/>
                  </a:lnTo>
                  <a:lnTo>
                    <a:pt x="210" y="66"/>
                  </a:lnTo>
                  <a:lnTo>
                    <a:pt x="183" y="43"/>
                  </a:lnTo>
                  <a:lnTo>
                    <a:pt x="210" y="16"/>
                  </a:lnTo>
                  <a:lnTo>
                    <a:pt x="210" y="16"/>
                  </a:lnTo>
                  <a:lnTo>
                    <a:pt x="200" y="13"/>
                  </a:lnTo>
                  <a:close/>
                  <a:moveTo>
                    <a:pt x="97" y="0"/>
                  </a:moveTo>
                  <a:lnTo>
                    <a:pt x="97" y="0"/>
                  </a:lnTo>
                  <a:lnTo>
                    <a:pt x="87" y="0"/>
                  </a:lnTo>
                  <a:lnTo>
                    <a:pt x="77" y="10"/>
                  </a:lnTo>
                  <a:lnTo>
                    <a:pt x="24" y="60"/>
                  </a:lnTo>
                  <a:lnTo>
                    <a:pt x="20" y="53"/>
                  </a:lnTo>
                  <a:lnTo>
                    <a:pt x="0" y="73"/>
                  </a:lnTo>
                  <a:lnTo>
                    <a:pt x="30" y="106"/>
                  </a:lnTo>
                  <a:lnTo>
                    <a:pt x="50" y="86"/>
                  </a:lnTo>
                  <a:lnTo>
                    <a:pt x="47" y="80"/>
                  </a:lnTo>
                  <a:lnTo>
                    <a:pt x="97" y="30"/>
                  </a:lnTo>
                  <a:lnTo>
                    <a:pt x="97" y="30"/>
                  </a:lnTo>
                  <a:lnTo>
                    <a:pt x="107" y="23"/>
                  </a:lnTo>
                  <a:lnTo>
                    <a:pt x="120" y="20"/>
                  </a:lnTo>
                  <a:lnTo>
                    <a:pt x="120" y="20"/>
                  </a:lnTo>
                  <a:lnTo>
                    <a:pt x="137" y="23"/>
                  </a:lnTo>
                  <a:lnTo>
                    <a:pt x="137" y="23"/>
                  </a:lnTo>
                  <a:lnTo>
                    <a:pt x="127" y="13"/>
                  </a:lnTo>
                  <a:lnTo>
                    <a:pt x="117" y="6"/>
                  </a:lnTo>
                  <a:lnTo>
                    <a:pt x="107" y="0"/>
                  </a:lnTo>
                  <a:lnTo>
                    <a:pt x="97" y="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5" name="Freeform 10"/>
            <p:cNvSpPr>
              <a:spLocks/>
            </p:cNvSpPr>
            <p:nvPr/>
          </p:nvSpPr>
          <p:spPr bwMode="auto">
            <a:xfrm>
              <a:off x="1878" y="2136"/>
              <a:ext cx="27" cy="27"/>
            </a:xfrm>
            <a:custGeom>
              <a:avLst/>
              <a:gdLst>
                <a:gd name="T0" fmla="*/ 24 w 27"/>
                <a:gd name="T1" fmla="*/ 0 h 27"/>
                <a:gd name="T2" fmla="*/ 0 w 27"/>
                <a:gd name="T3" fmla="*/ 24 h 27"/>
                <a:gd name="T4" fmla="*/ 4 w 27"/>
                <a:gd name="T5" fmla="*/ 27 h 27"/>
                <a:gd name="T6" fmla="*/ 27 w 27"/>
                <a:gd name="T7" fmla="*/ 4 h 27"/>
                <a:gd name="T8" fmla="*/ 24 w 27"/>
                <a:gd name="T9" fmla="*/ 0 h 27"/>
              </a:gdLst>
              <a:ahLst/>
              <a:cxnLst>
                <a:cxn ang="0">
                  <a:pos x="T0" y="T1"/>
                </a:cxn>
                <a:cxn ang="0">
                  <a:pos x="T2" y="T3"/>
                </a:cxn>
                <a:cxn ang="0">
                  <a:pos x="T4" y="T5"/>
                </a:cxn>
                <a:cxn ang="0">
                  <a:pos x="T6" y="T7"/>
                </a:cxn>
                <a:cxn ang="0">
                  <a:pos x="T8" y="T9"/>
                </a:cxn>
              </a:cxnLst>
              <a:rect l="0" t="0" r="r" b="b"/>
              <a:pathLst>
                <a:path w="27" h="27">
                  <a:moveTo>
                    <a:pt x="24" y="0"/>
                  </a:moveTo>
                  <a:lnTo>
                    <a:pt x="0" y="24"/>
                  </a:lnTo>
                  <a:lnTo>
                    <a:pt x="4" y="27"/>
                  </a:lnTo>
                  <a:lnTo>
                    <a:pt x="27" y="4"/>
                  </a:lnTo>
                  <a:lnTo>
                    <a:pt x="2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6" name="Freeform 11"/>
            <p:cNvSpPr>
              <a:spLocks/>
            </p:cNvSpPr>
            <p:nvPr/>
          </p:nvSpPr>
          <p:spPr bwMode="auto">
            <a:xfrm>
              <a:off x="1878" y="2133"/>
              <a:ext cx="203" cy="207"/>
            </a:xfrm>
            <a:custGeom>
              <a:avLst/>
              <a:gdLst>
                <a:gd name="T0" fmla="*/ 167 w 203"/>
                <a:gd name="T1" fmla="*/ 0 h 207"/>
                <a:gd name="T2" fmla="*/ 167 w 203"/>
                <a:gd name="T3" fmla="*/ 0 h 207"/>
                <a:gd name="T4" fmla="*/ 154 w 203"/>
                <a:gd name="T5" fmla="*/ 3 h 207"/>
                <a:gd name="T6" fmla="*/ 144 w 203"/>
                <a:gd name="T7" fmla="*/ 10 h 207"/>
                <a:gd name="T8" fmla="*/ 144 w 203"/>
                <a:gd name="T9" fmla="*/ 10 h 207"/>
                <a:gd name="T10" fmla="*/ 134 w 203"/>
                <a:gd name="T11" fmla="*/ 23 h 207"/>
                <a:gd name="T12" fmla="*/ 134 w 203"/>
                <a:gd name="T13" fmla="*/ 37 h 207"/>
                <a:gd name="T14" fmla="*/ 134 w 203"/>
                <a:gd name="T15" fmla="*/ 37 h 207"/>
                <a:gd name="T16" fmla="*/ 134 w 203"/>
                <a:gd name="T17" fmla="*/ 43 h 207"/>
                <a:gd name="T18" fmla="*/ 100 w 203"/>
                <a:gd name="T19" fmla="*/ 80 h 207"/>
                <a:gd name="T20" fmla="*/ 50 w 203"/>
                <a:gd name="T21" fmla="*/ 33 h 207"/>
                <a:gd name="T22" fmla="*/ 27 w 203"/>
                <a:gd name="T23" fmla="*/ 57 h 207"/>
                <a:gd name="T24" fmla="*/ 74 w 203"/>
                <a:gd name="T25" fmla="*/ 103 h 207"/>
                <a:gd name="T26" fmla="*/ 44 w 203"/>
                <a:gd name="T27" fmla="*/ 137 h 207"/>
                <a:gd name="T28" fmla="*/ 44 w 203"/>
                <a:gd name="T29" fmla="*/ 137 h 207"/>
                <a:gd name="T30" fmla="*/ 34 w 203"/>
                <a:gd name="T31" fmla="*/ 133 h 207"/>
                <a:gd name="T32" fmla="*/ 34 w 203"/>
                <a:gd name="T33" fmla="*/ 133 h 207"/>
                <a:gd name="T34" fmla="*/ 20 w 203"/>
                <a:gd name="T35" fmla="*/ 137 h 207"/>
                <a:gd name="T36" fmla="*/ 10 w 203"/>
                <a:gd name="T37" fmla="*/ 143 h 207"/>
                <a:gd name="T38" fmla="*/ 10 w 203"/>
                <a:gd name="T39" fmla="*/ 143 h 207"/>
                <a:gd name="T40" fmla="*/ 0 w 203"/>
                <a:gd name="T41" fmla="*/ 157 h 207"/>
                <a:gd name="T42" fmla="*/ 0 w 203"/>
                <a:gd name="T43" fmla="*/ 170 h 207"/>
                <a:gd name="T44" fmla="*/ 0 w 203"/>
                <a:gd name="T45" fmla="*/ 170 h 207"/>
                <a:gd name="T46" fmla="*/ 0 w 203"/>
                <a:gd name="T47" fmla="*/ 177 h 207"/>
                <a:gd name="T48" fmla="*/ 27 w 203"/>
                <a:gd name="T49" fmla="*/ 153 h 207"/>
                <a:gd name="T50" fmla="*/ 54 w 203"/>
                <a:gd name="T51" fmla="*/ 177 h 207"/>
                <a:gd name="T52" fmla="*/ 27 w 203"/>
                <a:gd name="T53" fmla="*/ 203 h 207"/>
                <a:gd name="T54" fmla="*/ 27 w 203"/>
                <a:gd name="T55" fmla="*/ 203 h 207"/>
                <a:gd name="T56" fmla="*/ 37 w 203"/>
                <a:gd name="T57" fmla="*/ 207 h 207"/>
                <a:gd name="T58" fmla="*/ 37 w 203"/>
                <a:gd name="T59" fmla="*/ 207 h 207"/>
                <a:gd name="T60" fmla="*/ 50 w 203"/>
                <a:gd name="T61" fmla="*/ 203 h 207"/>
                <a:gd name="T62" fmla="*/ 60 w 203"/>
                <a:gd name="T63" fmla="*/ 197 h 207"/>
                <a:gd name="T64" fmla="*/ 60 w 203"/>
                <a:gd name="T65" fmla="*/ 197 h 207"/>
                <a:gd name="T66" fmla="*/ 67 w 203"/>
                <a:gd name="T67" fmla="*/ 183 h 207"/>
                <a:gd name="T68" fmla="*/ 70 w 203"/>
                <a:gd name="T69" fmla="*/ 170 h 207"/>
                <a:gd name="T70" fmla="*/ 70 w 203"/>
                <a:gd name="T71" fmla="*/ 170 h 207"/>
                <a:gd name="T72" fmla="*/ 67 w 203"/>
                <a:gd name="T73" fmla="*/ 160 h 207"/>
                <a:gd name="T74" fmla="*/ 100 w 203"/>
                <a:gd name="T75" fmla="*/ 130 h 207"/>
                <a:gd name="T76" fmla="*/ 170 w 203"/>
                <a:gd name="T77" fmla="*/ 203 h 207"/>
                <a:gd name="T78" fmla="*/ 200 w 203"/>
                <a:gd name="T79" fmla="*/ 173 h 207"/>
                <a:gd name="T80" fmla="*/ 127 w 203"/>
                <a:gd name="T81" fmla="*/ 103 h 207"/>
                <a:gd name="T82" fmla="*/ 160 w 203"/>
                <a:gd name="T83" fmla="*/ 70 h 207"/>
                <a:gd name="T84" fmla="*/ 160 w 203"/>
                <a:gd name="T85" fmla="*/ 70 h 207"/>
                <a:gd name="T86" fmla="*/ 170 w 203"/>
                <a:gd name="T87" fmla="*/ 70 h 207"/>
                <a:gd name="T88" fmla="*/ 170 w 203"/>
                <a:gd name="T89" fmla="*/ 70 h 207"/>
                <a:gd name="T90" fmla="*/ 183 w 203"/>
                <a:gd name="T91" fmla="*/ 70 h 207"/>
                <a:gd name="T92" fmla="*/ 193 w 203"/>
                <a:gd name="T93" fmla="*/ 60 h 207"/>
                <a:gd name="T94" fmla="*/ 193 w 203"/>
                <a:gd name="T95" fmla="*/ 60 h 207"/>
                <a:gd name="T96" fmla="*/ 200 w 203"/>
                <a:gd name="T97" fmla="*/ 50 h 207"/>
                <a:gd name="T98" fmla="*/ 203 w 203"/>
                <a:gd name="T99" fmla="*/ 37 h 207"/>
                <a:gd name="T100" fmla="*/ 203 w 203"/>
                <a:gd name="T101" fmla="*/ 37 h 207"/>
                <a:gd name="T102" fmla="*/ 200 w 203"/>
                <a:gd name="T103" fmla="*/ 27 h 207"/>
                <a:gd name="T104" fmla="*/ 177 w 203"/>
                <a:gd name="T105" fmla="*/ 53 h 207"/>
                <a:gd name="T106" fmla="*/ 150 w 203"/>
                <a:gd name="T107" fmla="*/ 30 h 207"/>
                <a:gd name="T108" fmla="*/ 177 w 203"/>
                <a:gd name="T109" fmla="*/ 3 h 207"/>
                <a:gd name="T110" fmla="*/ 177 w 203"/>
                <a:gd name="T111" fmla="*/ 3 h 207"/>
                <a:gd name="T112" fmla="*/ 167 w 203"/>
                <a:gd name="T113"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 h="207">
                  <a:moveTo>
                    <a:pt x="167" y="0"/>
                  </a:moveTo>
                  <a:lnTo>
                    <a:pt x="167" y="0"/>
                  </a:lnTo>
                  <a:lnTo>
                    <a:pt x="154" y="3"/>
                  </a:lnTo>
                  <a:lnTo>
                    <a:pt x="144" y="10"/>
                  </a:lnTo>
                  <a:lnTo>
                    <a:pt x="144" y="10"/>
                  </a:lnTo>
                  <a:lnTo>
                    <a:pt x="134" y="23"/>
                  </a:lnTo>
                  <a:lnTo>
                    <a:pt x="134" y="37"/>
                  </a:lnTo>
                  <a:lnTo>
                    <a:pt x="134" y="37"/>
                  </a:lnTo>
                  <a:lnTo>
                    <a:pt x="134" y="43"/>
                  </a:lnTo>
                  <a:lnTo>
                    <a:pt x="100" y="80"/>
                  </a:lnTo>
                  <a:lnTo>
                    <a:pt x="50" y="33"/>
                  </a:lnTo>
                  <a:lnTo>
                    <a:pt x="27" y="57"/>
                  </a:lnTo>
                  <a:lnTo>
                    <a:pt x="74" y="103"/>
                  </a:lnTo>
                  <a:lnTo>
                    <a:pt x="44" y="137"/>
                  </a:lnTo>
                  <a:lnTo>
                    <a:pt x="44" y="137"/>
                  </a:lnTo>
                  <a:lnTo>
                    <a:pt x="34" y="133"/>
                  </a:lnTo>
                  <a:lnTo>
                    <a:pt x="34" y="133"/>
                  </a:lnTo>
                  <a:lnTo>
                    <a:pt x="20" y="137"/>
                  </a:lnTo>
                  <a:lnTo>
                    <a:pt x="10" y="143"/>
                  </a:lnTo>
                  <a:lnTo>
                    <a:pt x="10" y="143"/>
                  </a:lnTo>
                  <a:lnTo>
                    <a:pt x="0" y="157"/>
                  </a:lnTo>
                  <a:lnTo>
                    <a:pt x="0" y="170"/>
                  </a:lnTo>
                  <a:lnTo>
                    <a:pt x="0" y="170"/>
                  </a:lnTo>
                  <a:lnTo>
                    <a:pt x="0" y="177"/>
                  </a:lnTo>
                  <a:lnTo>
                    <a:pt x="27" y="153"/>
                  </a:lnTo>
                  <a:lnTo>
                    <a:pt x="54" y="177"/>
                  </a:lnTo>
                  <a:lnTo>
                    <a:pt x="27" y="203"/>
                  </a:lnTo>
                  <a:lnTo>
                    <a:pt x="27" y="203"/>
                  </a:lnTo>
                  <a:lnTo>
                    <a:pt x="37" y="207"/>
                  </a:lnTo>
                  <a:lnTo>
                    <a:pt x="37" y="207"/>
                  </a:lnTo>
                  <a:lnTo>
                    <a:pt x="50" y="203"/>
                  </a:lnTo>
                  <a:lnTo>
                    <a:pt x="60" y="197"/>
                  </a:lnTo>
                  <a:lnTo>
                    <a:pt x="60" y="197"/>
                  </a:lnTo>
                  <a:lnTo>
                    <a:pt x="67" y="183"/>
                  </a:lnTo>
                  <a:lnTo>
                    <a:pt x="70" y="170"/>
                  </a:lnTo>
                  <a:lnTo>
                    <a:pt x="70" y="170"/>
                  </a:lnTo>
                  <a:lnTo>
                    <a:pt x="67" y="160"/>
                  </a:lnTo>
                  <a:lnTo>
                    <a:pt x="100" y="130"/>
                  </a:lnTo>
                  <a:lnTo>
                    <a:pt x="170" y="203"/>
                  </a:lnTo>
                  <a:lnTo>
                    <a:pt x="200" y="173"/>
                  </a:lnTo>
                  <a:lnTo>
                    <a:pt x="127" y="103"/>
                  </a:lnTo>
                  <a:lnTo>
                    <a:pt x="160" y="70"/>
                  </a:lnTo>
                  <a:lnTo>
                    <a:pt x="160" y="70"/>
                  </a:lnTo>
                  <a:lnTo>
                    <a:pt x="170" y="70"/>
                  </a:lnTo>
                  <a:lnTo>
                    <a:pt x="170" y="70"/>
                  </a:lnTo>
                  <a:lnTo>
                    <a:pt x="183" y="70"/>
                  </a:lnTo>
                  <a:lnTo>
                    <a:pt x="193" y="60"/>
                  </a:lnTo>
                  <a:lnTo>
                    <a:pt x="193" y="60"/>
                  </a:lnTo>
                  <a:lnTo>
                    <a:pt x="200" y="50"/>
                  </a:lnTo>
                  <a:lnTo>
                    <a:pt x="203" y="37"/>
                  </a:lnTo>
                  <a:lnTo>
                    <a:pt x="203" y="37"/>
                  </a:lnTo>
                  <a:lnTo>
                    <a:pt x="200" y="27"/>
                  </a:lnTo>
                  <a:lnTo>
                    <a:pt x="177" y="53"/>
                  </a:lnTo>
                  <a:lnTo>
                    <a:pt x="150" y="30"/>
                  </a:lnTo>
                  <a:lnTo>
                    <a:pt x="177" y="3"/>
                  </a:lnTo>
                  <a:lnTo>
                    <a:pt x="177" y="3"/>
                  </a:lnTo>
                  <a:lnTo>
                    <a:pt x="16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7" name="Freeform 12"/>
            <p:cNvSpPr>
              <a:spLocks/>
            </p:cNvSpPr>
            <p:nvPr/>
          </p:nvSpPr>
          <p:spPr bwMode="auto">
            <a:xfrm>
              <a:off x="1845" y="2120"/>
              <a:ext cx="137" cy="106"/>
            </a:xfrm>
            <a:custGeom>
              <a:avLst/>
              <a:gdLst>
                <a:gd name="T0" fmla="*/ 97 w 137"/>
                <a:gd name="T1" fmla="*/ 0 h 106"/>
                <a:gd name="T2" fmla="*/ 97 w 137"/>
                <a:gd name="T3" fmla="*/ 0 h 106"/>
                <a:gd name="T4" fmla="*/ 87 w 137"/>
                <a:gd name="T5" fmla="*/ 0 h 106"/>
                <a:gd name="T6" fmla="*/ 77 w 137"/>
                <a:gd name="T7" fmla="*/ 10 h 106"/>
                <a:gd name="T8" fmla="*/ 24 w 137"/>
                <a:gd name="T9" fmla="*/ 60 h 106"/>
                <a:gd name="T10" fmla="*/ 20 w 137"/>
                <a:gd name="T11" fmla="*/ 53 h 106"/>
                <a:gd name="T12" fmla="*/ 0 w 137"/>
                <a:gd name="T13" fmla="*/ 73 h 106"/>
                <a:gd name="T14" fmla="*/ 30 w 137"/>
                <a:gd name="T15" fmla="*/ 106 h 106"/>
                <a:gd name="T16" fmla="*/ 50 w 137"/>
                <a:gd name="T17" fmla="*/ 86 h 106"/>
                <a:gd name="T18" fmla="*/ 47 w 137"/>
                <a:gd name="T19" fmla="*/ 80 h 106"/>
                <a:gd name="T20" fmla="*/ 97 w 137"/>
                <a:gd name="T21" fmla="*/ 30 h 106"/>
                <a:gd name="T22" fmla="*/ 97 w 137"/>
                <a:gd name="T23" fmla="*/ 30 h 106"/>
                <a:gd name="T24" fmla="*/ 107 w 137"/>
                <a:gd name="T25" fmla="*/ 23 h 106"/>
                <a:gd name="T26" fmla="*/ 120 w 137"/>
                <a:gd name="T27" fmla="*/ 20 h 106"/>
                <a:gd name="T28" fmla="*/ 120 w 137"/>
                <a:gd name="T29" fmla="*/ 20 h 106"/>
                <a:gd name="T30" fmla="*/ 137 w 137"/>
                <a:gd name="T31" fmla="*/ 23 h 106"/>
                <a:gd name="T32" fmla="*/ 137 w 137"/>
                <a:gd name="T33" fmla="*/ 23 h 106"/>
                <a:gd name="T34" fmla="*/ 127 w 137"/>
                <a:gd name="T35" fmla="*/ 13 h 106"/>
                <a:gd name="T36" fmla="*/ 117 w 137"/>
                <a:gd name="T37" fmla="*/ 6 h 106"/>
                <a:gd name="T38" fmla="*/ 107 w 137"/>
                <a:gd name="T39" fmla="*/ 0 h 106"/>
                <a:gd name="T40" fmla="*/ 97 w 137"/>
                <a:gd name="T41"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7" h="106">
                  <a:moveTo>
                    <a:pt x="97" y="0"/>
                  </a:moveTo>
                  <a:lnTo>
                    <a:pt x="97" y="0"/>
                  </a:lnTo>
                  <a:lnTo>
                    <a:pt x="87" y="0"/>
                  </a:lnTo>
                  <a:lnTo>
                    <a:pt x="77" y="10"/>
                  </a:lnTo>
                  <a:lnTo>
                    <a:pt x="24" y="60"/>
                  </a:lnTo>
                  <a:lnTo>
                    <a:pt x="20" y="53"/>
                  </a:lnTo>
                  <a:lnTo>
                    <a:pt x="0" y="73"/>
                  </a:lnTo>
                  <a:lnTo>
                    <a:pt x="30" y="106"/>
                  </a:lnTo>
                  <a:lnTo>
                    <a:pt x="50" y="86"/>
                  </a:lnTo>
                  <a:lnTo>
                    <a:pt x="47" y="80"/>
                  </a:lnTo>
                  <a:lnTo>
                    <a:pt x="97" y="30"/>
                  </a:lnTo>
                  <a:lnTo>
                    <a:pt x="97" y="30"/>
                  </a:lnTo>
                  <a:lnTo>
                    <a:pt x="107" y="23"/>
                  </a:lnTo>
                  <a:lnTo>
                    <a:pt x="120" y="20"/>
                  </a:lnTo>
                  <a:lnTo>
                    <a:pt x="120" y="20"/>
                  </a:lnTo>
                  <a:lnTo>
                    <a:pt x="137" y="23"/>
                  </a:lnTo>
                  <a:lnTo>
                    <a:pt x="137" y="23"/>
                  </a:lnTo>
                  <a:lnTo>
                    <a:pt x="127" y="13"/>
                  </a:lnTo>
                  <a:lnTo>
                    <a:pt x="117" y="6"/>
                  </a:lnTo>
                  <a:lnTo>
                    <a:pt x="107" y="0"/>
                  </a:lnTo>
                  <a:lnTo>
                    <a:pt x="9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8" name="Freeform 13"/>
            <p:cNvSpPr>
              <a:spLocks/>
            </p:cNvSpPr>
            <p:nvPr/>
          </p:nvSpPr>
          <p:spPr bwMode="auto">
            <a:xfrm>
              <a:off x="2727" y="2047"/>
              <a:ext cx="110" cy="196"/>
            </a:xfrm>
            <a:custGeom>
              <a:avLst/>
              <a:gdLst>
                <a:gd name="T0" fmla="*/ 0 w 110"/>
                <a:gd name="T1" fmla="*/ 156 h 196"/>
                <a:gd name="T2" fmla="*/ 0 w 110"/>
                <a:gd name="T3" fmla="*/ 156 h 196"/>
                <a:gd name="T4" fmla="*/ 10 w 110"/>
                <a:gd name="T5" fmla="*/ 166 h 196"/>
                <a:gd name="T6" fmla="*/ 26 w 110"/>
                <a:gd name="T7" fmla="*/ 173 h 196"/>
                <a:gd name="T8" fmla="*/ 43 w 110"/>
                <a:gd name="T9" fmla="*/ 176 h 196"/>
                <a:gd name="T10" fmla="*/ 43 w 110"/>
                <a:gd name="T11" fmla="*/ 196 h 196"/>
                <a:gd name="T12" fmla="*/ 66 w 110"/>
                <a:gd name="T13" fmla="*/ 196 h 196"/>
                <a:gd name="T14" fmla="*/ 66 w 110"/>
                <a:gd name="T15" fmla="*/ 176 h 196"/>
                <a:gd name="T16" fmla="*/ 66 w 110"/>
                <a:gd name="T17" fmla="*/ 176 h 196"/>
                <a:gd name="T18" fmla="*/ 86 w 110"/>
                <a:gd name="T19" fmla="*/ 169 h 196"/>
                <a:gd name="T20" fmla="*/ 100 w 110"/>
                <a:gd name="T21" fmla="*/ 159 h 196"/>
                <a:gd name="T22" fmla="*/ 106 w 110"/>
                <a:gd name="T23" fmla="*/ 146 h 196"/>
                <a:gd name="T24" fmla="*/ 110 w 110"/>
                <a:gd name="T25" fmla="*/ 129 h 196"/>
                <a:gd name="T26" fmla="*/ 110 w 110"/>
                <a:gd name="T27" fmla="*/ 129 h 196"/>
                <a:gd name="T28" fmla="*/ 106 w 110"/>
                <a:gd name="T29" fmla="*/ 113 h 196"/>
                <a:gd name="T30" fmla="*/ 100 w 110"/>
                <a:gd name="T31" fmla="*/ 103 h 196"/>
                <a:gd name="T32" fmla="*/ 90 w 110"/>
                <a:gd name="T33" fmla="*/ 93 h 196"/>
                <a:gd name="T34" fmla="*/ 76 w 110"/>
                <a:gd name="T35" fmla="*/ 86 h 196"/>
                <a:gd name="T36" fmla="*/ 50 w 110"/>
                <a:gd name="T37" fmla="*/ 76 h 196"/>
                <a:gd name="T38" fmla="*/ 43 w 110"/>
                <a:gd name="T39" fmla="*/ 69 h 196"/>
                <a:gd name="T40" fmla="*/ 40 w 110"/>
                <a:gd name="T41" fmla="*/ 66 h 196"/>
                <a:gd name="T42" fmla="*/ 40 w 110"/>
                <a:gd name="T43" fmla="*/ 66 h 196"/>
                <a:gd name="T44" fmla="*/ 43 w 110"/>
                <a:gd name="T45" fmla="*/ 59 h 196"/>
                <a:gd name="T46" fmla="*/ 46 w 110"/>
                <a:gd name="T47" fmla="*/ 56 h 196"/>
                <a:gd name="T48" fmla="*/ 56 w 110"/>
                <a:gd name="T49" fmla="*/ 53 h 196"/>
                <a:gd name="T50" fmla="*/ 56 w 110"/>
                <a:gd name="T51" fmla="*/ 53 h 196"/>
                <a:gd name="T52" fmla="*/ 70 w 110"/>
                <a:gd name="T53" fmla="*/ 56 h 196"/>
                <a:gd name="T54" fmla="*/ 80 w 110"/>
                <a:gd name="T55" fmla="*/ 59 h 196"/>
                <a:gd name="T56" fmla="*/ 90 w 110"/>
                <a:gd name="T57" fmla="*/ 66 h 196"/>
                <a:gd name="T58" fmla="*/ 106 w 110"/>
                <a:gd name="T59" fmla="*/ 36 h 196"/>
                <a:gd name="T60" fmla="*/ 106 w 110"/>
                <a:gd name="T61" fmla="*/ 36 h 196"/>
                <a:gd name="T62" fmla="*/ 96 w 110"/>
                <a:gd name="T63" fmla="*/ 30 h 196"/>
                <a:gd name="T64" fmla="*/ 83 w 110"/>
                <a:gd name="T65" fmla="*/ 23 h 196"/>
                <a:gd name="T66" fmla="*/ 66 w 110"/>
                <a:gd name="T67" fmla="*/ 20 h 196"/>
                <a:gd name="T68" fmla="*/ 66 w 110"/>
                <a:gd name="T69" fmla="*/ 0 h 196"/>
                <a:gd name="T70" fmla="*/ 43 w 110"/>
                <a:gd name="T71" fmla="*/ 0 h 196"/>
                <a:gd name="T72" fmla="*/ 43 w 110"/>
                <a:gd name="T73" fmla="*/ 20 h 196"/>
                <a:gd name="T74" fmla="*/ 43 w 110"/>
                <a:gd name="T75" fmla="*/ 20 h 196"/>
                <a:gd name="T76" fmla="*/ 26 w 110"/>
                <a:gd name="T77" fmla="*/ 26 h 196"/>
                <a:gd name="T78" fmla="*/ 13 w 110"/>
                <a:gd name="T79" fmla="*/ 36 h 196"/>
                <a:gd name="T80" fmla="*/ 7 w 110"/>
                <a:gd name="T81" fmla="*/ 49 h 196"/>
                <a:gd name="T82" fmla="*/ 3 w 110"/>
                <a:gd name="T83" fmla="*/ 66 h 196"/>
                <a:gd name="T84" fmla="*/ 3 w 110"/>
                <a:gd name="T85" fmla="*/ 66 h 196"/>
                <a:gd name="T86" fmla="*/ 7 w 110"/>
                <a:gd name="T87" fmla="*/ 79 h 196"/>
                <a:gd name="T88" fmla="*/ 13 w 110"/>
                <a:gd name="T89" fmla="*/ 93 h 196"/>
                <a:gd name="T90" fmla="*/ 23 w 110"/>
                <a:gd name="T91" fmla="*/ 103 h 196"/>
                <a:gd name="T92" fmla="*/ 36 w 110"/>
                <a:gd name="T93" fmla="*/ 109 h 196"/>
                <a:gd name="T94" fmla="*/ 63 w 110"/>
                <a:gd name="T95" fmla="*/ 119 h 196"/>
                <a:gd name="T96" fmla="*/ 70 w 110"/>
                <a:gd name="T97" fmla="*/ 126 h 196"/>
                <a:gd name="T98" fmla="*/ 73 w 110"/>
                <a:gd name="T99" fmla="*/ 129 h 196"/>
                <a:gd name="T100" fmla="*/ 73 w 110"/>
                <a:gd name="T101" fmla="*/ 129 h 196"/>
                <a:gd name="T102" fmla="*/ 70 w 110"/>
                <a:gd name="T103" fmla="*/ 136 h 196"/>
                <a:gd name="T104" fmla="*/ 66 w 110"/>
                <a:gd name="T105" fmla="*/ 139 h 196"/>
                <a:gd name="T106" fmla="*/ 56 w 110"/>
                <a:gd name="T107" fmla="*/ 143 h 196"/>
                <a:gd name="T108" fmla="*/ 56 w 110"/>
                <a:gd name="T109" fmla="*/ 143 h 196"/>
                <a:gd name="T110" fmla="*/ 43 w 110"/>
                <a:gd name="T111" fmla="*/ 139 h 196"/>
                <a:gd name="T112" fmla="*/ 30 w 110"/>
                <a:gd name="T113" fmla="*/ 136 h 196"/>
                <a:gd name="T114" fmla="*/ 20 w 110"/>
                <a:gd name="T115" fmla="*/ 126 h 196"/>
                <a:gd name="T116" fmla="*/ 0 w 110"/>
                <a:gd name="T117" fmla="*/ 15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0" h="196">
                  <a:moveTo>
                    <a:pt x="0" y="156"/>
                  </a:moveTo>
                  <a:lnTo>
                    <a:pt x="0" y="156"/>
                  </a:lnTo>
                  <a:lnTo>
                    <a:pt x="10" y="166"/>
                  </a:lnTo>
                  <a:lnTo>
                    <a:pt x="26" y="173"/>
                  </a:lnTo>
                  <a:lnTo>
                    <a:pt x="43" y="176"/>
                  </a:lnTo>
                  <a:lnTo>
                    <a:pt x="43" y="196"/>
                  </a:lnTo>
                  <a:lnTo>
                    <a:pt x="66" y="196"/>
                  </a:lnTo>
                  <a:lnTo>
                    <a:pt x="66" y="176"/>
                  </a:lnTo>
                  <a:lnTo>
                    <a:pt x="66" y="176"/>
                  </a:lnTo>
                  <a:lnTo>
                    <a:pt x="86" y="169"/>
                  </a:lnTo>
                  <a:lnTo>
                    <a:pt x="100" y="159"/>
                  </a:lnTo>
                  <a:lnTo>
                    <a:pt x="106" y="146"/>
                  </a:lnTo>
                  <a:lnTo>
                    <a:pt x="110" y="129"/>
                  </a:lnTo>
                  <a:lnTo>
                    <a:pt x="110" y="129"/>
                  </a:lnTo>
                  <a:lnTo>
                    <a:pt x="106" y="113"/>
                  </a:lnTo>
                  <a:lnTo>
                    <a:pt x="100" y="103"/>
                  </a:lnTo>
                  <a:lnTo>
                    <a:pt x="90" y="93"/>
                  </a:lnTo>
                  <a:lnTo>
                    <a:pt x="76" y="86"/>
                  </a:lnTo>
                  <a:lnTo>
                    <a:pt x="50" y="76"/>
                  </a:lnTo>
                  <a:lnTo>
                    <a:pt x="43" y="69"/>
                  </a:lnTo>
                  <a:lnTo>
                    <a:pt x="40" y="66"/>
                  </a:lnTo>
                  <a:lnTo>
                    <a:pt x="40" y="66"/>
                  </a:lnTo>
                  <a:lnTo>
                    <a:pt x="43" y="59"/>
                  </a:lnTo>
                  <a:lnTo>
                    <a:pt x="46" y="56"/>
                  </a:lnTo>
                  <a:lnTo>
                    <a:pt x="56" y="53"/>
                  </a:lnTo>
                  <a:lnTo>
                    <a:pt x="56" y="53"/>
                  </a:lnTo>
                  <a:lnTo>
                    <a:pt x="70" y="56"/>
                  </a:lnTo>
                  <a:lnTo>
                    <a:pt x="80" y="59"/>
                  </a:lnTo>
                  <a:lnTo>
                    <a:pt x="90" y="66"/>
                  </a:lnTo>
                  <a:lnTo>
                    <a:pt x="106" y="36"/>
                  </a:lnTo>
                  <a:lnTo>
                    <a:pt x="106" y="36"/>
                  </a:lnTo>
                  <a:lnTo>
                    <a:pt x="96" y="30"/>
                  </a:lnTo>
                  <a:lnTo>
                    <a:pt x="83" y="23"/>
                  </a:lnTo>
                  <a:lnTo>
                    <a:pt x="66" y="20"/>
                  </a:lnTo>
                  <a:lnTo>
                    <a:pt x="66" y="0"/>
                  </a:lnTo>
                  <a:lnTo>
                    <a:pt x="43" y="0"/>
                  </a:lnTo>
                  <a:lnTo>
                    <a:pt x="43" y="20"/>
                  </a:lnTo>
                  <a:lnTo>
                    <a:pt x="43" y="20"/>
                  </a:lnTo>
                  <a:lnTo>
                    <a:pt x="26" y="26"/>
                  </a:lnTo>
                  <a:lnTo>
                    <a:pt x="13" y="36"/>
                  </a:lnTo>
                  <a:lnTo>
                    <a:pt x="7" y="49"/>
                  </a:lnTo>
                  <a:lnTo>
                    <a:pt x="3" y="66"/>
                  </a:lnTo>
                  <a:lnTo>
                    <a:pt x="3" y="66"/>
                  </a:lnTo>
                  <a:lnTo>
                    <a:pt x="7" y="79"/>
                  </a:lnTo>
                  <a:lnTo>
                    <a:pt x="13" y="93"/>
                  </a:lnTo>
                  <a:lnTo>
                    <a:pt x="23" y="103"/>
                  </a:lnTo>
                  <a:lnTo>
                    <a:pt x="36" y="109"/>
                  </a:lnTo>
                  <a:lnTo>
                    <a:pt x="63" y="119"/>
                  </a:lnTo>
                  <a:lnTo>
                    <a:pt x="70" y="126"/>
                  </a:lnTo>
                  <a:lnTo>
                    <a:pt x="73" y="129"/>
                  </a:lnTo>
                  <a:lnTo>
                    <a:pt x="73" y="129"/>
                  </a:lnTo>
                  <a:lnTo>
                    <a:pt x="70" y="136"/>
                  </a:lnTo>
                  <a:lnTo>
                    <a:pt x="66" y="139"/>
                  </a:lnTo>
                  <a:lnTo>
                    <a:pt x="56" y="143"/>
                  </a:lnTo>
                  <a:lnTo>
                    <a:pt x="56" y="143"/>
                  </a:lnTo>
                  <a:lnTo>
                    <a:pt x="43" y="139"/>
                  </a:lnTo>
                  <a:lnTo>
                    <a:pt x="30" y="136"/>
                  </a:lnTo>
                  <a:lnTo>
                    <a:pt x="20" y="126"/>
                  </a:lnTo>
                  <a:lnTo>
                    <a:pt x="0" y="156"/>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9" name="Freeform 14"/>
            <p:cNvSpPr>
              <a:spLocks noEditPoints="1"/>
            </p:cNvSpPr>
            <p:nvPr/>
          </p:nvSpPr>
          <p:spPr bwMode="auto">
            <a:xfrm>
              <a:off x="3921" y="2043"/>
              <a:ext cx="226" cy="203"/>
            </a:xfrm>
            <a:custGeom>
              <a:avLst/>
              <a:gdLst>
                <a:gd name="T0" fmla="*/ 87 w 226"/>
                <a:gd name="T1" fmla="*/ 170 h 203"/>
                <a:gd name="T2" fmla="*/ 103 w 226"/>
                <a:gd name="T3" fmla="*/ 163 h 203"/>
                <a:gd name="T4" fmla="*/ 103 w 226"/>
                <a:gd name="T5" fmla="*/ 170 h 203"/>
                <a:gd name="T6" fmla="*/ 157 w 226"/>
                <a:gd name="T7" fmla="*/ 163 h 203"/>
                <a:gd name="T8" fmla="*/ 140 w 226"/>
                <a:gd name="T9" fmla="*/ 163 h 203"/>
                <a:gd name="T10" fmla="*/ 173 w 226"/>
                <a:gd name="T11" fmla="*/ 160 h 203"/>
                <a:gd name="T12" fmla="*/ 140 w 226"/>
                <a:gd name="T13" fmla="*/ 153 h 203"/>
                <a:gd name="T14" fmla="*/ 123 w 226"/>
                <a:gd name="T15" fmla="*/ 153 h 203"/>
                <a:gd name="T16" fmla="*/ 87 w 226"/>
                <a:gd name="T17" fmla="*/ 160 h 203"/>
                <a:gd name="T18" fmla="*/ 70 w 226"/>
                <a:gd name="T19" fmla="*/ 160 h 203"/>
                <a:gd name="T20" fmla="*/ 33 w 226"/>
                <a:gd name="T21" fmla="*/ 153 h 203"/>
                <a:gd name="T22" fmla="*/ 50 w 226"/>
                <a:gd name="T23" fmla="*/ 170 h 203"/>
                <a:gd name="T24" fmla="*/ 50 w 226"/>
                <a:gd name="T25" fmla="*/ 177 h 203"/>
                <a:gd name="T26" fmla="*/ 70 w 226"/>
                <a:gd name="T27" fmla="*/ 177 h 203"/>
                <a:gd name="T28" fmla="*/ 103 w 226"/>
                <a:gd name="T29" fmla="*/ 170 h 203"/>
                <a:gd name="T30" fmla="*/ 123 w 226"/>
                <a:gd name="T31" fmla="*/ 170 h 203"/>
                <a:gd name="T32" fmla="*/ 157 w 226"/>
                <a:gd name="T33" fmla="*/ 177 h 203"/>
                <a:gd name="T34" fmla="*/ 173 w 226"/>
                <a:gd name="T35" fmla="*/ 177 h 203"/>
                <a:gd name="T36" fmla="*/ 173 w 226"/>
                <a:gd name="T37" fmla="*/ 170 h 203"/>
                <a:gd name="T38" fmla="*/ 193 w 226"/>
                <a:gd name="T39" fmla="*/ 153 h 203"/>
                <a:gd name="T40" fmla="*/ 10 w 226"/>
                <a:gd name="T41" fmla="*/ 183 h 203"/>
                <a:gd name="T42" fmla="*/ 24 w 226"/>
                <a:gd name="T43" fmla="*/ 147 h 203"/>
                <a:gd name="T44" fmla="*/ 213 w 226"/>
                <a:gd name="T45" fmla="*/ 163 h 203"/>
                <a:gd name="T46" fmla="*/ 220 w 226"/>
                <a:gd name="T47" fmla="*/ 197 h 203"/>
                <a:gd name="T48" fmla="*/ 20 w 226"/>
                <a:gd name="T49" fmla="*/ 140 h 203"/>
                <a:gd name="T50" fmla="*/ 4 w 226"/>
                <a:gd name="T51" fmla="*/ 173 h 203"/>
                <a:gd name="T52" fmla="*/ 226 w 226"/>
                <a:gd name="T53" fmla="*/ 203 h 203"/>
                <a:gd name="T54" fmla="*/ 223 w 226"/>
                <a:gd name="T55" fmla="*/ 173 h 203"/>
                <a:gd name="T56" fmla="*/ 57 w 226"/>
                <a:gd name="T57" fmla="*/ 113 h 203"/>
                <a:gd name="T58" fmla="*/ 43 w 226"/>
                <a:gd name="T59" fmla="*/ 110 h 203"/>
                <a:gd name="T60" fmla="*/ 40 w 226"/>
                <a:gd name="T61" fmla="*/ 34 h 203"/>
                <a:gd name="T62" fmla="*/ 57 w 226"/>
                <a:gd name="T63" fmla="*/ 20 h 203"/>
                <a:gd name="T64" fmla="*/ 187 w 226"/>
                <a:gd name="T65" fmla="*/ 20 h 203"/>
                <a:gd name="T66" fmla="*/ 187 w 226"/>
                <a:gd name="T67" fmla="*/ 34 h 203"/>
                <a:gd name="T68" fmla="*/ 187 w 226"/>
                <a:gd name="T69" fmla="*/ 107 h 203"/>
                <a:gd name="T70" fmla="*/ 173 w 226"/>
                <a:gd name="T71" fmla="*/ 113 h 203"/>
                <a:gd name="T72" fmla="*/ 57 w 226"/>
                <a:gd name="T73" fmla="*/ 14 h 203"/>
                <a:gd name="T74" fmla="*/ 37 w 226"/>
                <a:gd name="T75" fmla="*/ 17 h 203"/>
                <a:gd name="T76" fmla="*/ 33 w 226"/>
                <a:gd name="T77" fmla="*/ 34 h 203"/>
                <a:gd name="T78" fmla="*/ 33 w 226"/>
                <a:gd name="T79" fmla="*/ 110 h 203"/>
                <a:gd name="T80" fmla="*/ 43 w 226"/>
                <a:gd name="T81" fmla="*/ 117 h 203"/>
                <a:gd name="T82" fmla="*/ 173 w 226"/>
                <a:gd name="T83" fmla="*/ 120 h 203"/>
                <a:gd name="T84" fmla="*/ 190 w 226"/>
                <a:gd name="T85" fmla="*/ 117 h 203"/>
                <a:gd name="T86" fmla="*/ 197 w 226"/>
                <a:gd name="T87" fmla="*/ 34 h 203"/>
                <a:gd name="T88" fmla="*/ 190 w 226"/>
                <a:gd name="T89" fmla="*/ 17 h 203"/>
                <a:gd name="T90" fmla="*/ 173 w 226"/>
                <a:gd name="T91" fmla="*/ 14 h 203"/>
                <a:gd name="T92" fmla="*/ 203 w 226"/>
                <a:gd name="T93" fmla="*/ 127 h 203"/>
                <a:gd name="T94" fmla="*/ 210 w 226"/>
                <a:gd name="T95" fmla="*/ 0 h 203"/>
                <a:gd name="T96" fmla="*/ 210 w 226"/>
                <a:gd name="T97" fmla="*/ 13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6" h="203">
                  <a:moveTo>
                    <a:pt x="70" y="163"/>
                  </a:moveTo>
                  <a:lnTo>
                    <a:pt x="87" y="163"/>
                  </a:lnTo>
                  <a:lnTo>
                    <a:pt x="87" y="170"/>
                  </a:lnTo>
                  <a:lnTo>
                    <a:pt x="70" y="170"/>
                  </a:lnTo>
                  <a:lnTo>
                    <a:pt x="70" y="163"/>
                  </a:lnTo>
                  <a:close/>
                  <a:moveTo>
                    <a:pt x="103" y="163"/>
                  </a:moveTo>
                  <a:lnTo>
                    <a:pt x="123" y="163"/>
                  </a:lnTo>
                  <a:lnTo>
                    <a:pt x="123" y="170"/>
                  </a:lnTo>
                  <a:lnTo>
                    <a:pt x="103" y="170"/>
                  </a:lnTo>
                  <a:lnTo>
                    <a:pt x="103" y="163"/>
                  </a:lnTo>
                  <a:close/>
                  <a:moveTo>
                    <a:pt x="140" y="163"/>
                  </a:moveTo>
                  <a:lnTo>
                    <a:pt x="157" y="163"/>
                  </a:lnTo>
                  <a:lnTo>
                    <a:pt x="157" y="170"/>
                  </a:lnTo>
                  <a:lnTo>
                    <a:pt x="140" y="170"/>
                  </a:lnTo>
                  <a:lnTo>
                    <a:pt x="140" y="163"/>
                  </a:lnTo>
                  <a:close/>
                  <a:moveTo>
                    <a:pt x="193" y="153"/>
                  </a:moveTo>
                  <a:lnTo>
                    <a:pt x="173" y="153"/>
                  </a:lnTo>
                  <a:lnTo>
                    <a:pt x="173" y="160"/>
                  </a:lnTo>
                  <a:lnTo>
                    <a:pt x="157" y="160"/>
                  </a:lnTo>
                  <a:lnTo>
                    <a:pt x="157" y="153"/>
                  </a:lnTo>
                  <a:lnTo>
                    <a:pt x="140" y="153"/>
                  </a:lnTo>
                  <a:lnTo>
                    <a:pt x="140" y="160"/>
                  </a:lnTo>
                  <a:lnTo>
                    <a:pt x="123" y="160"/>
                  </a:lnTo>
                  <a:lnTo>
                    <a:pt x="123" y="153"/>
                  </a:lnTo>
                  <a:lnTo>
                    <a:pt x="103" y="153"/>
                  </a:lnTo>
                  <a:lnTo>
                    <a:pt x="103" y="160"/>
                  </a:lnTo>
                  <a:lnTo>
                    <a:pt x="87" y="160"/>
                  </a:lnTo>
                  <a:lnTo>
                    <a:pt x="87" y="153"/>
                  </a:lnTo>
                  <a:lnTo>
                    <a:pt x="70" y="153"/>
                  </a:lnTo>
                  <a:lnTo>
                    <a:pt x="70" y="160"/>
                  </a:lnTo>
                  <a:lnTo>
                    <a:pt x="50" y="160"/>
                  </a:lnTo>
                  <a:lnTo>
                    <a:pt x="50" y="153"/>
                  </a:lnTo>
                  <a:lnTo>
                    <a:pt x="33" y="153"/>
                  </a:lnTo>
                  <a:lnTo>
                    <a:pt x="33" y="160"/>
                  </a:lnTo>
                  <a:lnTo>
                    <a:pt x="50" y="160"/>
                  </a:lnTo>
                  <a:lnTo>
                    <a:pt x="50" y="170"/>
                  </a:lnTo>
                  <a:lnTo>
                    <a:pt x="33" y="170"/>
                  </a:lnTo>
                  <a:lnTo>
                    <a:pt x="33" y="177"/>
                  </a:lnTo>
                  <a:lnTo>
                    <a:pt x="50" y="177"/>
                  </a:lnTo>
                  <a:lnTo>
                    <a:pt x="50" y="170"/>
                  </a:lnTo>
                  <a:lnTo>
                    <a:pt x="70" y="170"/>
                  </a:lnTo>
                  <a:lnTo>
                    <a:pt x="70" y="177"/>
                  </a:lnTo>
                  <a:lnTo>
                    <a:pt x="87" y="177"/>
                  </a:lnTo>
                  <a:lnTo>
                    <a:pt x="87" y="170"/>
                  </a:lnTo>
                  <a:lnTo>
                    <a:pt x="103" y="170"/>
                  </a:lnTo>
                  <a:lnTo>
                    <a:pt x="103" y="177"/>
                  </a:lnTo>
                  <a:lnTo>
                    <a:pt x="123" y="177"/>
                  </a:lnTo>
                  <a:lnTo>
                    <a:pt x="123" y="170"/>
                  </a:lnTo>
                  <a:lnTo>
                    <a:pt x="140" y="170"/>
                  </a:lnTo>
                  <a:lnTo>
                    <a:pt x="140" y="177"/>
                  </a:lnTo>
                  <a:lnTo>
                    <a:pt x="157" y="177"/>
                  </a:lnTo>
                  <a:lnTo>
                    <a:pt x="157" y="170"/>
                  </a:lnTo>
                  <a:lnTo>
                    <a:pt x="173" y="170"/>
                  </a:lnTo>
                  <a:lnTo>
                    <a:pt x="173" y="177"/>
                  </a:lnTo>
                  <a:lnTo>
                    <a:pt x="193" y="177"/>
                  </a:lnTo>
                  <a:lnTo>
                    <a:pt x="193" y="170"/>
                  </a:lnTo>
                  <a:lnTo>
                    <a:pt x="173" y="170"/>
                  </a:lnTo>
                  <a:lnTo>
                    <a:pt x="173" y="160"/>
                  </a:lnTo>
                  <a:lnTo>
                    <a:pt x="193" y="160"/>
                  </a:lnTo>
                  <a:lnTo>
                    <a:pt x="193" y="153"/>
                  </a:lnTo>
                  <a:close/>
                  <a:moveTo>
                    <a:pt x="10" y="197"/>
                  </a:moveTo>
                  <a:lnTo>
                    <a:pt x="10" y="183"/>
                  </a:lnTo>
                  <a:lnTo>
                    <a:pt x="10" y="183"/>
                  </a:lnTo>
                  <a:lnTo>
                    <a:pt x="10" y="177"/>
                  </a:lnTo>
                  <a:lnTo>
                    <a:pt x="14" y="163"/>
                  </a:lnTo>
                  <a:lnTo>
                    <a:pt x="24" y="147"/>
                  </a:lnTo>
                  <a:lnTo>
                    <a:pt x="203" y="147"/>
                  </a:lnTo>
                  <a:lnTo>
                    <a:pt x="213" y="163"/>
                  </a:lnTo>
                  <a:lnTo>
                    <a:pt x="213" y="163"/>
                  </a:lnTo>
                  <a:lnTo>
                    <a:pt x="216" y="180"/>
                  </a:lnTo>
                  <a:lnTo>
                    <a:pt x="220" y="193"/>
                  </a:lnTo>
                  <a:lnTo>
                    <a:pt x="220" y="197"/>
                  </a:lnTo>
                  <a:lnTo>
                    <a:pt x="10" y="197"/>
                  </a:lnTo>
                  <a:close/>
                  <a:moveTo>
                    <a:pt x="210" y="140"/>
                  </a:moveTo>
                  <a:lnTo>
                    <a:pt x="20" y="140"/>
                  </a:lnTo>
                  <a:lnTo>
                    <a:pt x="10" y="160"/>
                  </a:lnTo>
                  <a:lnTo>
                    <a:pt x="10" y="160"/>
                  </a:lnTo>
                  <a:lnTo>
                    <a:pt x="4" y="173"/>
                  </a:lnTo>
                  <a:lnTo>
                    <a:pt x="0" y="190"/>
                  </a:lnTo>
                  <a:lnTo>
                    <a:pt x="0" y="203"/>
                  </a:lnTo>
                  <a:lnTo>
                    <a:pt x="226" y="203"/>
                  </a:lnTo>
                  <a:lnTo>
                    <a:pt x="226" y="190"/>
                  </a:lnTo>
                  <a:lnTo>
                    <a:pt x="226" y="190"/>
                  </a:lnTo>
                  <a:lnTo>
                    <a:pt x="223" y="173"/>
                  </a:lnTo>
                  <a:lnTo>
                    <a:pt x="220" y="160"/>
                  </a:lnTo>
                  <a:lnTo>
                    <a:pt x="210" y="140"/>
                  </a:lnTo>
                  <a:close/>
                  <a:moveTo>
                    <a:pt x="57" y="113"/>
                  </a:moveTo>
                  <a:lnTo>
                    <a:pt x="57" y="113"/>
                  </a:lnTo>
                  <a:lnTo>
                    <a:pt x="43" y="110"/>
                  </a:lnTo>
                  <a:lnTo>
                    <a:pt x="43" y="110"/>
                  </a:lnTo>
                  <a:lnTo>
                    <a:pt x="40" y="97"/>
                  </a:lnTo>
                  <a:lnTo>
                    <a:pt x="40" y="34"/>
                  </a:lnTo>
                  <a:lnTo>
                    <a:pt x="40" y="34"/>
                  </a:lnTo>
                  <a:lnTo>
                    <a:pt x="43" y="20"/>
                  </a:lnTo>
                  <a:lnTo>
                    <a:pt x="43" y="20"/>
                  </a:lnTo>
                  <a:lnTo>
                    <a:pt x="57" y="20"/>
                  </a:lnTo>
                  <a:lnTo>
                    <a:pt x="173" y="20"/>
                  </a:lnTo>
                  <a:lnTo>
                    <a:pt x="173" y="20"/>
                  </a:lnTo>
                  <a:lnTo>
                    <a:pt x="187" y="20"/>
                  </a:lnTo>
                  <a:lnTo>
                    <a:pt x="187" y="20"/>
                  </a:lnTo>
                  <a:lnTo>
                    <a:pt x="187" y="27"/>
                  </a:lnTo>
                  <a:lnTo>
                    <a:pt x="187" y="34"/>
                  </a:lnTo>
                  <a:lnTo>
                    <a:pt x="187" y="97"/>
                  </a:lnTo>
                  <a:lnTo>
                    <a:pt x="187" y="97"/>
                  </a:lnTo>
                  <a:lnTo>
                    <a:pt x="187" y="107"/>
                  </a:lnTo>
                  <a:lnTo>
                    <a:pt x="187" y="110"/>
                  </a:lnTo>
                  <a:lnTo>
                    <a:pt x="187" y="110"/>
                  </a:lnTo>
                  <a:lnTo>
                    <a:pt x="173" y="113"/>
                  </a:lnTo>
                  <a:lnTo>
                    <a:pt x="57" y="113"/>
                  </a:lnTo>
                  <a:close/>
                  <a:moveTo>
                    <a:pt x="173" y="14"/>
                  </a:moveTo>
                  <a:lnTo>
                    <a:pt x="57" y="14"/>
                  </a:lnTo>
                  <a:lnTo>
                    <a:pt x="57" y="14"/>
                  </a:lnTo>
                  <a:lnTo>
                    <a:pt x="43" y="14"/>
                  </a:lnTo>
                  <a:lnTo>
                    <a:pt x="37" y="17"/>
                  </a:lnTo>
                  <a:lnTo>
                    <a:pt x="37" y="17"/>
                  </a:lnTo>
                  <a:lnTo>
                    <a:pt x="33" y="24"/>
                  </a:lnTo>
                  <a:lnTo>
                    <a:pt x="33" y="34"/>
                  </a:lnTo>
                  <a:lnTo>
                    <a:pt x="33" y="97"/>
                  </a:lnTo>
                  <a:lnTo>
                    <a:pt x="33" y="97"/>
                  </a:lnTo>
                  <a:lnTo>
                    <a:pt x="33" y="110"/>
                  </a:lnTo>
                  <a:lnTo>
                    <a:pt x="37" y="117"/>
                  </a:lnTo>
                  <a:lnTo>
                    <a:pt x="37" y="117"/>
                  </a:lnTo>
                  <a:lnTo>
                    <a:pt x="43" y="117"/>
                  </a:lnTo>
                  <a:lnTo>
                    <a:pt x="57" y="120"/>
                  </a:lnTo>
                  <a:lnTo>
                    <a:pt x="173" y="120"/>
                  </a:lnTo>
                  <a:lnTo>
                    <a:pt x="173" y="120"/>
                  </a:lnTo>
                  <a:lnTo>
                    <a:pt x="183" y="117"/>
                  </a:lnTo>
                  <a:lnTo>
                    <a:pt x="190" y="117"/>
                  </a:lnTo>
                  <a:lnTo>
                    <a:pt x="190" y="117"/>
                  </a:lnTo>
                  <a:lnTo>
                    <a:pt x="193" y="110"/>
                  </a:lnTo>
                  <a:lnTo>
                    <a:pt x="197" y="97"/>
                  </a:lnTo>
                  <a:lnTo>
                    <a:pt x="197" y="34"/>
                  </a:lnTo>
                  <a:lnTo>
                    <a:pt x="197" y="34"/>
                  </a:lnTo>
                  <a:lnTo>
                    <a:pt x="193" y="24"/>
                  </a:lnTo>
                  <a:lnTo>
                    <a:pt x="190" y="17"/>
                  </a:lnTo>
                  <a:lnTo>
                    <a:pt x="190" y="17"/>
                  </a:lnTo>
                  <a:lnTo>
                    <a:pt x="187" y="14"/>
                  </a:lnTo>
                  <a:lnTo>
                    <a:pt x="173" y="14"/>
                  </a:lnTo>
                  <a:close/>
                  <a:moveTo>
                    <a:pt x="27" y="7"/>
                  </a:moveTo>
                  <a:lnTo>
                    <a:pt x="203" y="7"/>
                  </a:lnTo>
                  <a:lnTo>
                    <a:pt x="203" y="127"/>
                  </a:lnTo>
                  <a:lnTo>
                    <a:pt x="27" y="127"/>
                  </a:lnTo>
                  <a:lnTo>
                    <a:pt x="27" y="7"/>
                  </a:lnTo>
                  <a:close/>
                  <a:moveTo>
                    <a:pt x="210" y="0"/>
                  </a:moveTo>
                  <a:lnTo>
                    <a:pt x="20" y="0"/>
                  </a:lnTo>
                  <a:lnTo>
                    <a:pt x="20" y="133"/>
                  </a:lnTo>
                  <a:lnTo>
                    <a:pt x="210" y="133"/>
                  </a:lnTo>
                  <a:lnTo>
                    <a:pt x="210" y="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0" name="Rectangle 15"/>
            <p:cNvSpPr>
              <a:spLocks noChangeArrowheads="1"/>
            </p:cNvSpPr>
            <p:nvPr/>
          </p:nvSpPr>
          <p:spPr bwMode="auto">
            <a:xfrm>
              <a:off x="3991" y="2206"/>
              <a:ext cx="1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1" name="Rectangle 16"/>
            <p:cNvSpPr>
              <a:spLocks noChangeArrowheads="1"/>
            </p:cNvSpPr>
            <p:nvPr/>
          </p:nvSpPr>
          <p:spPr bwMode="auto">
            <a:xfrm>
              <a:off x="4024" y="2206"/>
              <a:ext cx="20"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2" name="Rectangle 17"/>
            <p:cNvSpPr>
              <a:spLocks noChangeArrowheads="1"/>
            </p:cNvSpPr>
            <p:nvPr/>
          </p:nvSpPr>
          <p:spPr bwMode="auto">
            <a:xfrm>
              <a:off x="4061" y="2206"/>
              <a:ext cx="1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3" name="Freeform 18"/>
            <p:cNvSpPr>
              <a:spLocks/>
            </p:cNvSpPr>
            <p:nvPr/>
          </p:nvSpPr>
          <p:spPr bwMode="auto">
            <a:xfrm>
              <a:off x="3954" y="2196"/>
              <a:ext cx="160" cy="24"/>
            </a:xfrm>
            <a:custGeom>
              <a:avLst/>
              <a:gdLst>
                <a:gd name="T0" fmla="*/ 160 w 160"/>
                <a:gd name="T1" fmla="*/ 0 h 24"/>
                <a:gd name="T2" fmla="*/ 140 w 160"/>
                <a:gd name="T3" fmla="*/ 0 h 24"/>
                <a:gd name="T4" fmla="*/ 140 w 160"/>
                <a:gd name="T5" fmla="*/ 7 h 24"/>
                <a:gd name="T6" fmla="*/ 124 w 160"/>
                <a:gd name="T7" fmla="*/ 7 h 24"/>
                <a:gd name="T8" fmla="*/ 124 w 160"/>
                <a:gd name="T9" fmla="*/ 0 h 24"/>
                <a:gd name="T10" fmla="*/ 107 w 160"/>
                <a:gd name="T11" fmla="*/ 0 h 24"/>
                <a:gd name="T12" fmla="*/ 107 w 160"/>
                <a:gd name="T13" fmla="*/ 7 h 24"/>
                <a:gd name="T14" fmla="*/ 90 w 160"/>
                <a:gd name="T15" fmla="*/ 7 h 24"/>
                <a:gd name="T16" fmla="*/ 90 w 160"/>
                <a:gd name="T17" fmla="*/ 0 h 24"/>
                <a:gd name="T18" fmla="*/ 70 w 160"/>
                <a:gd name="T19" fmla="*/ 0 h 24"/>
                <a:gd name="T20" fmla="*/ 70 w 160"/>
                <a:gd name="T21" fmla="*/ 7 h 24"/>
                <a:gd name="T22" fmla="*/ 54 w 160"/>
                <a:gd name="T23" fmla="*/ 7 h 24"/>
                <a:gd name="T24" fmla="*/ 54 w 160"/>
                <a:gd name="T25" fmla="*/ 0 h 24"/>
                <a:gd name="T26" fmla="*/ 37 w 160"/>
                <a:gd name="T27" fmla="*/ 0 h 24"/>
                <a:gd name="T28" fmla="*/ 37 w 160"/>
                <a:gd name="T29" fmla="*/ 7 h 24"/>
                <a:gd name="T30" fmla="*/ 17 w 160"/>
                <a:gd name="T31" fmla="*/ 7 h 24"/>
                <a:gd name="T32" fmla="*/ 17 w 160"/>
                <a:gd name="T33" fmla="*/ 0 h 24"/>
                <a:gd name="T34" fmla="*/ 0 w 160"/>
                <a:gd name="T35" fmla="*/ 0 h 24"/>
                <a:gd name="T36" fmla="*/ 0 w 160"/>
                <a:gd name="T37" fmla="*/ 7 h 24"/>
                <a:gd name="T38" fmla="*/ 17 w 160"/>
                <a:gd name="T39" fmla="*/ 7 h 24"/>
                <a:gd name="T40" fmla="*/ 17 w 160"/>
                <a:gd name="T41" fmla="*/ 17 h 24"/>
                <a:gd name="T42" fmla="*/ 0 w 160"/>
                <a:gd name="T43" fmla="*/ 17 h 24"/>
                <a:gd name="T44" fmla="*/ 0 w 160"/>
                <a:gd name="T45" fmla="*/ 24 h 24"/>
                <a:gd name="T46" fmla="*/ 17 w 160"/>
                <a:gd name="T47" fmla="*/ 24 h 24"/>
                <a:gd name="T48" fmla="*/ 17 w 160"/>
                <a:gd name="T49" fmla="*/ 17 h 24"/>
                <a:gd name="T50" fmla="*/ 37 w 160"/>
                <a:gd name="T51" fmla="*/ 17 h 24"/>
                <a:gd name="T52" fmla="*/ 37 w 160"/>
                <a:gd name="T53" fmla="*/ 24 h 24"/>
                <a:gd name="T54" fmla="*/ 54 w 160"/>
                <a:gd name="T55" fmla="*/ 24 h 24"/>
                <a:gd name="T56" fmla="*/ 54 w 160"/>
                <a:gd name="T57" fmla="*/ 17 h 24"/>
                <a:gd name="T58" fmla="*/ 70 w 160"/>
                <a:gd name="T59" fmla="*/ 17 h 24"/>
                <a:gd name="T60" fmla="*/ 70 w 160"/>
                <a:gd name="T61" fmla="*/ 24 h 24"/>
                <a:gd name="T62" fmla="*/ 90 w 160"/>
                <a:gd name="T63" fmla="*/ 24 h 24"/>
                <a:gd name="T64" fmla="*/ 90 w 160"/>
                <a:gd name="T65" fmla="*/ 17 h 24"/>
                <a:gd name="T66" fmla="*/ 107 w 160"/>
                <a:gd name="T67" fmla="*/ 17 h 24"/>
                <a:gd name="T68" fmla="*/ 107 w 160"/>
                <a:gd name="T69" fmla="*/ 24 h 24"/>
                <a:gd name="T70" fmla="*/ 124 w 160"/>
                <a:gd name="T71" fmla="*/ 24 h 24"/>
                <a:gd name="T72" fmla="*/ 124 w 160"/>
                <a:gd name="T73" fmla="*/ 17 h 24"/>
                <a:gd name="T74" fmla="*/ 140 w 160"/>
                <a:gd name="T75" fmla="*/ 17 h 24"/>
                <a:gd name="T76" fmla="*/ 140 w 160"/>
                <a:gd name="T77" fmla="*/ 24 h 24"/>
                <a:gd name="T78" fmla="*/ 160 w 160"/>
                <a:gd name="T79" fmla="*/ 24 h 24"/>
                <a:gd name="T80" fmla="*/ 160 w 160"/>
                <a:gd name="T81" fmla="*/ 17 h 24"/>
                <a:gd name="T82" fmla="*/ 140 w 160"/>
                <a:gd name="T83" fmla="*/ 17 h 24"/>
                <a:gd name="T84" fmla="*/ 140 w 160"/>
                <a:gd name="T85" fmla="*/ 7 h 24"/>
                <a:gd name="T86" fmla="*/ 160 w 160"/>
                <a:gd name="T87" fmla="*/ 7 h 24"/>
                <a:gd name="T88" fmla="*/ 160 w 160"/>
                <a:gd name="T8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0" h="24">
                  <a:moveTo>
                    <a:pt x="160" y="0"/>
                  </a:moveTo>
                  <a:lnTo>
                    <a:pt x="140" y="0"/>
                  </a:lnTo>
                  <a:lnTo>
                    <a:pt x="140" y="7"/>
                  </a:lnTo>
                  <a:lnTo>
                    <a:pt x="124" y="7"/>
                  </a:lnTo>
                  <a:lnTo>
                    <a:pt x="124" y="0"/>
                  </a:lnTo>
                  <a:lnTo>
                    <a:pt x="107" y="0"/>
                  </a:lnTo>
                  <a:lnTo>
                    <a:pt x="107" y="7"/>
                  </a:lnTo>
                  <a:lnTo>
                    <a:pt x="90" y="7"/>
                  </a:lnTo>
                  <a:lnTo>
                    <a:pt x="90" y="0"/>
                  </a:lnTo>
                  <a:lnTo>
                    <a:pt x="70" y="0"/>
                  </a:lnTo>
                  <a:lnTo>
                    <a:pt x="70" y="7"/>
                  </a:lnTo>
                  <a:lnTo>
                    <a:pt x="54" y="7"/>
                  </a:lnTo>
                  <a:lnTo>
                    <a:pt x="54" y="0"/>
                  </a:lnTo>
                  <a:lnTo>
                    <a:pt x="37" y="0"/>
                  </a:lnTo>
                  <a:lnTo>
                    <a:pt x="37" y="7"/>
                  </a:lnTo>
                  <a:lnTo>
                    <a:pt x="17" y="7"/>
                  </a:lnTo>
                  <a:lnTo>
                    <a:pt x="17" y="0"/>
                  </a:lnTo>
                  <a:lnTo>
                    <a:pt x="0" y="0"/>
                  </a:lnTo>
                  <a:lnTo>
                    <a:pt x="0" y="7"/>
                  </a:lnTo>
                  <a:lnTo>
                    <a:pt x="17" y="7"/>
                  </a:lnTo>
                  <a:lnTo>
                    <a:pt x="17" y="17"/>
                  </a:lnTo>
                  <a:lnTo>
                    <a:pt x="0" y="17"/>
                  </a:lnTo>
                  <a:lnTo>
                    <a:pt x="0" y="24"/>
                  </a:lnTo>
                  <a:lnTo>
                    <a:pt x="17" y="24"/>
                  </a:lnTo>
                  <a:lnTo>
                    <a:pt x="17" y="17"/>
                  </a:lnTo>
                  <a:lnTo>
                    <a:pt x="37" y="17"/>
                  </a:lnTo>
                  <a:lnTo>
                    <a:pt x="37" y="24"/>
                  </a:lnTo>
                  <a:lnTo>
                    <a:pt x="54" y="24"/>
                  </a:lnTo>
                  <a:lnTo>
                    <a:pt x="54" y="17"/>
                  </a:lnTo>
                  <a:lnTo>
                    <a:pt x="70" y="17"/>
                  </a:lnTo>
                  <a:lnTo>
                    <a:pt x="70" y="24"/>
                  </a:lnTo>
                  <a:lnTo>
                    <a:pt x="90" y="24"/>
                  </a:lnTo>
                  <a:lnTo>
                    <a:pt x="90" y="17"/>
                  </a:lnTo>
                  <a:lnTo>
                    <a:pt x="107" y="17"/>
                  </a:lnTo>
                  <a:lnTo>
                    <a:pt x="107" y="24"/>
                  </a:lnTo>
                  <a:lnTo>
                    <a:pt x="124" y="24"/>
                  </a:lnTo>
                  <a:lnTo>
                    <a:pt x="124" y="17"/>
                  </a:lnTo>
                  <a:lnTo>
                    <a:pt x="140" y="17"/>
                  </a:lnTo>
                  <a:lnTo>
                    <a:pt x="140" y="24"/>
                  </a:lnTo>
                  <a:lnTo>
                    <a:pt x="160" y="24"/>
                  </a:lnTo>
                  <a:lnTo>
                    <a:pt x="160" y="17"/>
                  </a:lnTo>
                  <a:lnTo>
                    <a:pt x="140" y="17"/>
                  </a:lnTo>
                  <a:lnTo>
                    <a:pt x="140" y="7"/>
                  </a:lnTo>
                  <a:lnTo>
                    <a:pt x="160" y="7"/>
                  </a:lnTo>
                  <a:lnTo>
                    <a:pt x="1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4" name="Freeform 19"/>
            <p:cNvSpPr>
              <a:spLocks/>
            </p:cNvSpPr>
            <p:nvPr/>
          </p:nvSpPr>
          <p:spPr bwMode="auto">
            <a:xfrm>
              <a:off x="3931" y="2190"/>
              <a:ext cx="210" cy="50"/>
            </a:xfrm>
            <a:custGeom>
              <a:avLst/>
              <a:gdLst>
                <a:gd name="T0" fmla="*/ 0 w 210"/>
                <a:gd name="T1" fmla="*/ 50 h 50"/>
                <a:gd name="T2" fmla="*/ 0 w 210"/>
                <a:gd name="T3" fmla="*/ 36 h 50"/>
                <a:gd name="T4" fmla="*/ 0 w 210"/>
                <a:gd name="T5" fmla="*/ 36 h 50"/>
                <a:gd name="T6" fmla="*/ 0 w 210"/>
                <a:gd name="T7" fmla="*/ 30 h 50"/>
                <a:gd name="T8" fmla="*/ 4 w 210"/>
                <a:gd name="T9" fmla="*/ 16 h 50"/>
                <a:gd name="T10" fmla="*/ 14 w 210"/>
                <a:gd name="T11" fmla="*/ 0 h 50"/>
                <a:gd name="T12" fmla="*/ 193 w 210"/>
                <a:gd name="T13" fmla="*/ 0 h 50"/>
                <a:gd name="T14" fmla="*/ 203 w 210"/>
                <a:gd name="T15" fmla="*/ 16 h 50"/>
                <a:gd name="T16" fmla="*/ 203 w 210"/>
                <a:gd name="T17" fmla="*/ 16 h 50"/>
                <a:gd name="T18" fmla="*/ 206 w 210"/>
                <a:gd name="T19" fmla="*/ 33 h 50"/>
                <a:gd name="T20" fmla="*/ 210 w 210"/>
                <a:gd name="T21" fmla="*/ 46 h 50"/>
                <a:gd name="T22" fmla="*/ 210 w 210"/>
                <a:gd name="T23" fmla="*/ 50 h 50"/>
                <a:gd name="T24" fmla="*/ 0 w 210"/>
                <a:gd name="T25"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50">
                  <a:moveTo>
                    <a:pt x="0" y="50"/>
                  </a:moveTo>
                  <a:lnTo>
                    <a:pt x="0" y="36"/>
                  </a:lnTo>
                  <a:lnTo>
                    <a:pt x="0" y="36"/>
                  </a:lnTo>
                  <a:lnTo>
                    <a:pt x="0" y="30"/>
                  </a:lnTo>
                  <a:lnTo>
                    <a:pt x="4" y="16"/>
                  </a:lnTo>
                  <a:lnTo>
                    <a:pt x="14" y="0"/>
                  </a:lnTo>
                  <a:lnTo>
                    <a:pt x="193" y="0"/>
                  </a:lnTo>
                  <a:lnTo>
                    <a:pt x="203" y="16"/>
                  </a:lnTo>
                  <a:lnTo>
                    <a:pt x="203" y="16"/>
                  </a:lnTo>
                  <a:lnTo>
                    <a:pt x="206" y="33"/>
                  </a:lnTo>
                  <a:lnTo>
                    <a:pt x="210" y="46"/>
                  </a:lnTo>
                  <a:lnTo>
                    <a:pt x="210" y="50"/>
                  </a:lnTo>
                  <a:lnTo>
                    <a:pt x="0"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5" name="Freeform 20"/>
            <p:cNvSpPr>
              <a:spLocks/>
            </p:cNvSpPr>
            <p:nvPr/>
          </p:nvSpPr>
          <p:spPr bwMode="auto">
            <a:xfrm>
              <a:off x="3921" y="2183"/>
              <a:ext cx="226" cy="63"/>
            </a:xfrm>
            <a:custGeom>
              <a:avLst/>
              <a:gdLst>
                <a:gd name="T0" fmla="*/ 210 w 226"/>
                <a:gd name="T1" fmla="*/ 0 h 63"/>
                <a:gd name="T2" fmla="*/ 20 w 226"/>
                <a:gd name="T3" fmla="*/ 0 h 63"/>
                <a:gd name="T4" fmla="*/ 10 w 226"/>
                <a:gd name="T5" fmla="*/ 20 h 63"/>
                <a:gd name="T6" fmla="*/ 10 w 226"/>
                <a:gd name="T7" fmla="*/ 20 h 63"/>
                <a:gd name="T8" fmla="*/ 4 w 226"/>
                <a:gd name="T9" fmla="*/ 33 h 63"/>
                <a:gd name="T10" fmla="*/ 0 w 226"/>
                <a:gd name="T11" fmla="*/ 50 h 63"/>
                <a:gd name="T12" fmla="*/ 0 w 226"/>
                <a:gd name="T13" fmla="*/ 63 h 63"/>
                <a:gd name="T14" fmla="*/ 226 w 226"/>
                <a:gd name="T15" fmla="*/ 63 h 63"/>
                <a:gd name="T16" fmla="*/ 226 w 226"/>
                <a:gd name="T17" fmla="*/ 50 h 63"/>
                <a:gd name="T18" fmla="*/ 226 w 226"/>
                <a:gd name="T19" fmla="*/ 50 h 63"/>
                <a:gd name="T20" fmla="*/ 223 w 226"/>
                <a:gd name="T21" fmla="*/ 33 h 63"/>
                <a:gd name="T22" fmla="*/ 220 w 226"/>
                <a:gd name="T23" fmla="*/ 20 h 63"/>
                <a:gd name="T24" fmla="*/ 210 w 226"/>
                <a:gd name="T25"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 h="63">
                  <a:moveTo>
                    <a:pt x="210" y="0"/>
                  </a:moveTo>
                  <a:lnTo>
                    <a:pt x="20" y="0"/>
                  </a:lnTo>
                  <a:lnTo>
                    <a:pt x="10" y="20"/>
                  </a:lnTo>
                  <a:lnTo>
                    <a:pt x="10" y="20"/>
                  </a:lnTo>
                  <a:lnTo>
                    <a:pt x="4" y="33"/>
                  </a:lnTo>
                  <a:lnTo>
                    <a:pt x="0" y="50"/>
                  </a:lnTo>
                  <a:lnTo>
                    <a:pt x="0" y="63"/>
                  </a:lnTo>
                  <a:lnTo>
                    <a:pt x="226" y="63"/>
                  </a:lnTo>
                  <a:lnTo>
                    <a:pt x="226" y="50"/>
                  </a:lnTo>
                  <a:lnTo>
                    <a:pt x="226" y="50"/>
                  </a:lnTo>
                  <a:lnTo>
                    <a:pt x="223" y="33"/>
                  </a:lnTo>
                  <a:lnTo>
                    <a:pt x="220" y="20"/>
                  </a:lnTo>
                  <a:lnTo>
                    <a:pt x="2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6" name="Freeform 21"/>
            <p:cNvSpPr>
              <a:spLocks/>
            </p:cNvSpPr>
            <p:nvPr/>
          </p:nvSpPr>
          <p:spPr bwMode="auto">
            <a:xfrm>
              <a:off x="3961" y="2063"/>
              <a:ext cx="147" cy="93"/>
            </a:xfrm>
            <a:custGeom>
              <a:avLst/>
              <a:gdLst>
                <a:gd name="T0" fmla="*/ 17 w 147"/>
                <a:gd name="T1" fmla="*/ 93 h 93"/>
                <a:gd name="T2" fmla="*/ 17 w 147"/>
                <a:gd name="T3" fmla="*/ 93 h 93"/>
                <a:gd name="T4" fmla="*/ 3 w 147"/>
                <a:gd name="T5" fmla="*/ 90 h 93"/>
                <a:gd name="T6" fmla="*/ 3 w 147"/>
                <a:gd name="T7" fmla="*/ 90 h 93"/>
                <a:gd name="T8" fmla="*/ 0 w 147"/>
                <a:gd name="T9" fmla="*/ 77 h 93"/>
                <a:gd name="T10" fmla="*/ 0 w 147"/>
                <a:gd name="T11" fmla="*/ 14 h 93"/>
                <a:gd name="T12" fmla="*/ 0 w 147"/>
                <a:gd name="T13" fmla="*/ 14 h 93"/>
                <a:gd name="T14" fmla="*/ 3 w 147"/>
                <a:gd name="T15" fmla="*/ 0 h 93"/>
                <a:gd name="T16" fmla="*/ 3 w 147"/>
                <a:gd name="T17" fmla="*/ 0 h 93"/>
                <a:gd name="T18" fmla="*/ 17 w 147"/>
                <a:gd name="T19" fmla="*/ 0 h 93"/>
                <a:gd name="T20" fmla="*/ 133 w 147"/>
                <a:gd name="T21" fmla="*/ 0 h 93"/>
                <a:gd name="T22" fmla="*/ 133 w 147"/>
                <a:gd name="T23" fmla="*/ 0 h 93"/>
                <a:gd name="T24" fmla="*/ 147 w 147"/>
                <a:gd name="T25" fmla="*/ 0 h 93"/>
                <a:gd name="T26" fmla="*/ 147 w 147"/>
                <a:gd name="T27" fmla="*/ 0 h 93"/>
                <a:gd name="T28" fmla="*/ 147 w 147"/>
                <a:gd name="T29" fmla="*/ 7 h 93"/>
                <a:gd name="T30" fmla="*/ 147 w 147"/>
                <a:gd name="T31" fmla="*/ 14 h 93"/>
                <a:gd name="T32" fmla="*/ 147 w 147"/>
                <a:gd name="T33" fmla="*/ 77 h 93"/>
                <a:gd name="T34" fmla="*/ 147 w 147"/>
                <a:gd name="T35" fmla="*/ 77 h 93"/>
                <a:gd name="T36" fmla="*/ 147 w 147"/>
                <a:gd name="T37" fmla="*/ 87 h 93"/>
                <a:gd name="T38" fmla="*/ 147 w 147"/>
                <a:gd name="T39" fmla="*/ 90 h 93"/>
                <a:gd name="T40" fmla="*/ 147 w 147"/>
                <a:gd name="T41" fmla="*/ 90 h 93"/>
                <a:gd name="T42" fmla="*/ 133 w 147"/>
                <a:gd name="T43" fmla="*/ 93 h 93"/>
                <a:gd name="T44" fmla="*/ 17 w 147"/>
                <a:gd name="T45"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 h="93">
                  <a:moveTo>
                    <a:pt x="17" y="93"/>
                  </a:moveTo>
                  <a:lnTo>
                    <a:pt x="17" y="93"/>
                  </a:lnTo>
                  <a:lnTo>
                    <a:pt x="3" y="90"/>
                  </a:lnTo>
                  <a:lnTo>
                    <a:pt x="3" y="90"/>
                  </a:lnTo>
                  <a:lnTo>
                    <a:pt x="0" y="77"/>
                  </a:lnTo>
                  <a:lnTo>
                    <a:pt x="0" y="14"/>
                  </a:lnTo>
                  <a:lnTo>
                    <a:pt x="0" y="14"/>
                  </a:lnTo>
                  <a:lnTo>
                    <a:pt x="3" y="0"/>
                  </a:lnTo>
                  <a:lnTo>
                    <a:pt x="3" y="0"/>
                  </a:lnTo>
                  <a:lnTo>
                    <a:pt x="17" y="0"/>
                  </a:lnTo>
                  <a:lnTo>
                    <a:pt x="133" y="0"/>
                  </a:lnTo>
                  <a:lnTo>
                    <a:pt x="133" y="0"/>
                  </a:lnTo>
                  <a:lnTo>
                    <a:pt x="147" y="0"/>
                  </a:lnTo>
                  <a:lnTo>
                    <a:pt x="147" y="0"/>
                  </a:lnTo>
                  <a:lnTo>
                    <a:pt x="147" y="7"/>
                  </a:lnTo>
                  <a:lnTo>
                    <a:pt x="147" y="14"/>
                  </a:lnTo>
                  <a:lnTo>
                    <a:pt x="147" y="77"/>
                  </a:lnTo>
                  <a:lnTo>
                    <a:pt x="147" y="77"/>
                  </a:lnTo>
                  <a:lnTo>
                    <a:pt x="147" y="87"/>
                  </a:lnTo>
                  <a:lnTo>
                    <a:pt x="147" y="90"/>
                  </a:lnTo>
                  <a:lnTo>
                    <a:pt x="147" y="90"/>
                  </a:lnTo>
                  <a:lnTo>
                    <a:pt x="133" y="93"/>
                  </a:lnTo>
                  <a:lnTo>
                    <a:pt x="17" y="9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7" name="Freeform 22"/>
            <p:cNvSpPr>
              <a:spLocks/>
            </p:cNvSpPr>
            <p:nvPr/>
          </p:nvSpPr>
          <p:spPr bwMode="auto">
            <a:xfrm>
              <a:off x="3954" y="2057"/>
              <a:ext cx="164" cy="106"/>
            </a:xfrm>
            <a:custGeom>
              <a:avLst/>
              <a:gdLst>
                <a:gd name="T0" fmla="*/ 140 w 164"/>
                <a:gd name="T1" fmla="*/ 0 h 106"/>
                <a:gd name="T2" fmla="*/ 24 w 164"/>
                <a:gd name="T3" fmla="*/ 0 h 106"/>
                <a:gd name="T4" fmla="*/ 24 w 164"/>
                <a:gd name="T5" fmla="*/ 0 h 106"/>
                <a:gd name="T6" fmla="*/ 10 w 164"/>
                <a:gd name="T7" fmla="*/ 0 h 106"/>
                <a:gd name="T8" fmla="*/ 4 w 164"/>
                <a:gd name="T9" fmla="*/ 3 h 106"/>
                <a:gd name="T10" fmla="*/ 4 w 164"/>
                <a:gd name="T11" fmla="*/ 3 h 106"/>
                <a:gd name="T12" fmla="*/ 0 w 164"/>
                <a:gd name="T13" fmla="*/ 10 h 106"/>
                <a:gd name="T14" fmla="*/ 0 w 164"/>
                <a:gd name="T15" fmla="*/ 20 h 106"/>
                <a:gd name="T16" fmla="*/ 0 w 164"/>
                <a:gd name="T17" fmla="*/ 83 h 106"/>
                <a:gd name="T18" fmla="*/ 0 w 164"/>
                <a:gd name="T19" fmla="*/ 83 h 106"/>
                <a:gd name="T20" fmla="*/ 0 w 164"/>
                <a:gd name="T21" fmla="*/ 96 h 106"/>
                <a:gd name="T22" fmla="*/ 4 w 164"/>
                <a:gd name="T23" fmla="*/ 103 h 106"/>
                <a:gd name="T24" fmla="*/ 4 w 164"/>
                <a:gd name="T25" fmla="*/ 103 h 106"/>
                <a:gd name="T26" fmla="*/ 10 w 164"/>
                <a:gd name="T27" fmla="*/ 103 h 106"/>
                <a:gd name="T28" fmla="*/ 24 w 164"/>
                <a:gd name="T29" fmla="*/ 106 h 106"/>
                <a:gd name="T30" fmla="*/ 140 w 164"/>
                <a:gd name="T31" fmla="*/ 106 h 106"/>
                <a:gd name="T32" fmla="*/ 140 w 164"/>
                <a:gd name="T33" fmla="*/ 106 h 106"/>
                <a:gd name="T34" fmla="*/ 150 w 164"/>
                <a:gd name="T35" fmla="*/ 103 h 106"/>
                <a:gd name="T36" fmla="*/ 157 w 164"/>
                <a:gd name="T37" fmla="*/ 103 h 106"/>
                <a:gd name="T38" fmla="*/ 157 w 164"/>
                <a:gd name="T39" fmla="*/ 103 h 106"/>
                <a:gd name="T40" fmla="*/ 160 w 164"/>
                <a:gd name="T41" fmla="*/ 96 h 106"/>
                <a:gd name="T42" fmla="*/ 164 w 164"/>
                <a:gd name="T43" fmla="*/ 83 h 106"/>
                <a:gd name="T44" fmla="*/ 164 w 164"/>
                <a:gd name="T45" fmla="*/ 20 h 106"/>
                <a:gd name="T46" fmla="*/ 164 w 164"/>
                <a:gd name="T47" fmla="*/ 20 h 106"/>
                <a:gd name="T48" fmla="*/ 160 w 164"/>
                <a:gd name="T49" fmla="*/ 10 h 106"/>
                <a:gd name="T50" fmla="*/ 157 w 164"/>
                <a:gd name="T51" fmla="*/ 3 h 106"/>
                <a:gd name="T52" fmla="*/ 157 w 164"/>
                <a:gd name="T53" fmla="*/ 3 h 106"/>
                <a:gd name="T54" fmla="*/ 154 w 164"/>
                <a:gd name="T55" fmla="*/ 0 h 106"/>
                <a:gd name="T56" fmla="*/ 140 w 164"/>
                <a:gd name="T5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4" h="106">
                  <a:moveTo>
                    <a:pt x="140" y="0"/>
                  </a:moveTo>
                  <a:lnTo>
                    <a:pt x="24" y="0"/>
                  </a:lnTo>
                  <a:lnTo>
                    <a:pt x="24" y="0"/>
                  </a:lnTo>
                  <a:lnTo>
                    <a:pt x="10" y="0"/>
                  </a:lnTo>
                  <a:lnTo>
                    <a:pt x="4" y="3"/>
                  </a:lnTo>
                  <a:lnTo>
                    <a:pt x="4" y="3"/>
                  </a:lnTo>
                  <a:lnTo>
                    <a:pt x="0" y="10"/>
                  </a:lnTo>
                  <a:lnTo>
                    <a:pt x="0" y="20"/>
                  </a:lnTo>
                  <a:lnTo>
                    <a:pt x="0" y="83"/>
                  </a:lnTo>
                  <a:lnTo>
                    <a:pt x="0" y="83"/>
                  </a:lnTo>
                  <a:lnTo>
                    <a:pt x="0" y="96"/>
                  </a:lnTo>
                  <a:lnTo>
                    <a:pt x="4" y="103"/>
                  </a:lnTo>
                  <a:lnTo>
                    <a:pt x="4" y="103"/>
                  </a:lnTo>
                  <a:lnTo>
                    <a:pt x="10" y="103"/>
                  </a:lnTo>
                  <a:lnTo>
                    <a:pt x="24" y="106"/>
                  </a:lnTo>
                  <a:lnTo>
                    <a:pt x="140" y="106"/>
                  </a:lnTo>
                  <a:lnTo>
                    <a:pt x="140" y="106"/>
                  </a:lnTo>
                  <a:lnTo>
                    <a:pt x="150" y="103"/>
                  </a:lnTo>
                  <a:lnTo>
                    <a:pt x="157" y="103"/>
                  </a:lnTo>
                  <a:lnTo>
                    <a:pt x="157" y="103"/>
                  </a:lnTo>
                  <a:lnTo>
                    <a:pt x="160" y="96"/>
                  </a:lnTo>
                  <a:lnTo>
                    <a:pt x="164" y="83"/>
                  </a:lnTo>
                  <a:lnTo>
                    <a:pt x="164" y="20"/>
                  </a:lnTo>
                  <a:lnTo>
                    <a:pt x="164" y="20"/>
                  </a:lnTo>
                  <a:lnTo>
                    <a:pt x="160" y="10"/>
                  </a:lnTo>
                  <a:lnTo>
                    <a:pt x="157" y="3"/>
                  </a:lnTo>
                  <a:lnTo>
                    <a:pt x="157" y="3"/>
                  </a:lnTo>
                  <a:lnTo>
                    <a:pt x="154" y="0"/>
                  </a:lnTo>
                  <a:lnTo>
                    <a:pt x="1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8" name="Rectangle 23"/>
            <p:cNvSpPr>
              <a:spLocks noChangeArrowheads="1"/>
            </p:cNvSpPr>
            <p:nvPr/>
          </p:nvSpPr>
          <p:spPr bwMode="auto">
            <a:xfrm>
              <a:off x="3948" y="2050"/>
              <a:ext cx="17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9" name="Rectangle 24"/>
            <p:cNvSpPr>
              <a:spLocks noChangeArrowheads="1"/>
            </p:cNvSpPr>
            <p:nvPr/>
          </p:nvSpPr>
          <p:spPr bwMode="auto">
            <a:xfrm>
              <a:off x="3941" y="2043"/>
              <a:ext cx="19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0" name="Freeform 25"/>
            <p:cNvSpPr>
              <a:spLocks noEditPoints="1"/>
            </p:cNvSpPr>
            <p:nvPr/>
          </p:nvSpPr>
          <p:spPr bwMode="auto">
            <a:xfrm>
              <a:off x="3332" y="2516"/>
              <a:ext cx="227" cy="153"/>
            </a:xfrm>
            <a:custGeom>
              <a:avLst/>
              <a:gdLst>
                <a:gd name="T0" fmla="*/ 0 w 227"/>
                <a:gd name="T1" fmla="*/ 50 h 153"/>
                <a:gd name="T2" fmla="*/ 227 w 227"/>
                <a:gd name="T3" fmla="*/ 40 h 153"/>
                <a:gd name="T4" fmla="*/ 227 w 227"/>
                <a:gd name="T5" fmla="*/ 50 h 153"/>
                <a:gd name="T6" fmla="*/ 60 w 227"/>
                <a:gd name="T7" fmla="*/ 133 h 153"/>
                <a:gd name="T8" fmla="*/ 50 w 227"/>
                <a:gd name="T9" fmla="*/ 123 h 153"/>
                <a:gd name="T10" fmla="*/ 60 w 227"/>
                <a:gd name="T11" fmla="*/ 113 h 153"/>
                <a:gd name="T12" fmla="*/ 70 w 227"/>
                <a:gd name="T13" fmla="*/ 123 h 153"/>
                <a:gd name="T14" fmla="*/ 167 w 227"/>
                <a:gd name="T15" fmla="*/ 133 h 153"/>
                <a:gd name="T16" fmla="*/ 157 w 227"/>
                <a:gd name="T17" fmla="*/ 123 h 153"/>
                <a:gd name="T18" fmla="*/ 167 w 227"/>
                <a:gd name="T19" fmla="*/ 113 h 153"/>
                <a:gd name="T20" fmla="*/ 177 w 227"/>
                <a:gd name="T21" fmla="*/ 123 h 153"/>
                <a:gd name="T22" fmla="*/ 167 w 227"/>
                <a:gd name="T23" fmla="*/ 133 h 153"/>
                <a:gd name="T24" fmla="*/ 213 w 227"/>
                <a:gd name="T25" fmla="*/ 106 h 153"/>
                <a:gd name="T26" fmla="*/ 177 w 227"/>
                <a:gd name="T27" fmla="*/ 113 h 153"/>
                <a:gd name="T28" fmla="*/ 167 w 227"/>
                <a:gd name="T29" fmla="*/ 110 h 153"/>
                <a:gd name="T30" fmla="*/ 70 w 227"/>
                <a:gd name="T31" fmla="*/ 113 h 153"/>
                <a:gd name="T32" fmla="*/ 60 w 227"/>
                <a:gd name="T33" fmla="*/ 110 h 153"/>
                <a:gd name="T34" fmla="*/ 50 w 227"/>
                <a:gd name="T35" fmla="*/ 113 h 153"/>
                <a:gd name="T36" fmla="*/ 167 w 227"/>
                <a:gd name="T37" fmla="*/ 93 h 153"/>
                <a:gd name="T38" fmla="*/ 60 w 227"/>
                <a:gd name="T39" fmla="*/ 93 h 153"/>
                <a:gd name="T40" fmla="*/ 54 w 227"/>
                <a:gd name="T41" fmla="*/ 100 h 153"/>
                <a:gd name="T42" fmla="*/ 60 w 227"/>
                <a:gd name="T43" fmla="*/ 77 h 153"/>
                <a:gd name="T44" fmla="*/ 60 w 227"/>
                <a:gd name="T45" fmla="*/ 83 h 153"/>
                <a:gd name="T46" fmla="*/ 203 w 227"/>
                <a:gd name="T47" fmla="*/ 77 h 153"/>
                <a:gd name="T48" fmla="*/ 173 w 227"/>
                <a:gd name="T49" fmla="*/ 77 h 153"/>
                <a:gd name="T50" fmla="*/ 37 w 227"/>
                <a:gd name="T51" fmla="*/ 30 h 153"/>
                <a:gd name="T52" fmla="*/ 47 w 227"/>
                <a:gd name="T53" fmla="*/ 10 h 153"/>
                <a:gd name="T54" fmla="*/ 113 w 227"/>
                <a:gd name="T55" fmla="*/ 7 h 153"/>
                <a:gd name="T56" fmla="*/ 180 w 227"/>
                <a:gd name="T57" fmla="*/ 10 h 153"/>
                <a:gd name="T58" fmla="*/ 200 w 227"/>
                <a:gd name="T59" fmla="*/ 53 h 153"/>
                <a:gd name="T60" fmla="*/ 113 w 227"/>
                <a:gd name="T61" fmla="*/ 50 h 153"/>
                <a:gd name="T62" fmla="*/ 113 w 227"/>
                <a:gd name="T63" fmla="*/ 0 h 153"/>
                <a:gd name="T64" fmla="*/ 40 w 227"/>
                <a:gd name="T65" fmla="*/ 3 h 153"/>
                <a:gd name="T66" fmla="*/ 17 w 227"/>
                <a:gd name="T67" fmla="*/ 103 h 153"/>
                <a:gd name="T68" fmla="*/ 17 w 227"/>
                <a:gd name="T69" fmla="*/ 116 h 153"/>
                <a:gd name="T70" fmla="*/ 27 w 227"/>
                <a:gd name="T71" fmla="*/ 153 h 153"/>
                <a:gd name="T72" fmla="*/ 60 w 227"/>
                <a:gd name="T73" fmla="*/ 133 h 153"/>
                <a:gd name="T74" fmla="*/ 157 w 227"/>
                <a:gd name="T75" fmla="*/ 123 h 153"/>
                <a:gd name="T76" fmla="*/ 167 w 227"/>
                <a:gd name="T77" fmla="*/ 133 h 153"/>
                <a:gd name="T78" fmla="*/ 200 w 227"/>
                <a:gd name="T79" fmla="*/ 123 h 153"/>
                <a:gd name="T80" fmla="*/ 217 w 227"/>
                <a:gd name="T81" fmla="*/ 116 h 153"/>
                <a:gd name="T82" fmla="*/ 210 w 227"/>
                <a:gd name="T83" fmla="*/ 73 h 153"/>
                <a:gd name="T84" fmla="*/ 187 w 227"/>
                <a:gd name="T85" fmla="*/ 3 h 153"/>
                <a:gd name="T86" fmla="*/ 113 w 227"/>
                <a:gd name="T87"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7" h="153">
                  <a:moveTo>
                    <a:pt x="24" y="40"/>
                  </a:moveTo>
                  <a:lnTo>
                    <a:pt x="0" y="40"/>
                  </a:lnTo>
                  <a:lnTo>
                    <a:pt x="0" y="50"/>
                  </a:lnTo>
                  <a:lnTo>
                    <a:pt x="17" y="60"/>
                  </a:lnTo>
                  <a:lnTo>
                    <a:pt x="24" y="40"/>
                  </a:lnTo>
                  <a:close/>
                  <a:moveTo>
                    <a:pt x="227" y="40"/>
                  </a:moveTo>
                  <a:lnTo>
                    <a:pt x="203" y="40"/>
                  </a:lnTo>
                  <a:lnTo>
                    <a:pt x="213" y="60"/>
                  </a:lnTo>
                  <a:lnTo>
                    <a:pt x="227" y="50"/>
                  </a:lnTo>
                  <a:lnTo>
                    <a:pt x="227" y="40"/>
                  </a:lnTo>
                  <a:close/>
                  <a:moveTo>
                    <a:pt x="60" y="133"/>
                  </a:moveTo>
                  <a:lnTo>
                    <a:pt x="60" y="133"/>
                  </a:lnTo>
                  <a:lnTo>
                    <a:pt x="54" y="130"/>
                  </a:lnTo>
                  <a:lnTo>
                    <a:pt x="50" y="123"/>
                  </a:lnTo>
                  <a:lnTo>
                    <a:pt x="50" y="123"/>
                  </a:lnTo>
                  <a:lnTo>
                    <a:pt x="54" y="113"/>
                  </a:lnTo>
                  <a:lnTo>
                    <a:pt x="60" y="113"/>
                  </a:lnTo>
                  <a:lnTo>
                    <a:pt x="60" y="113"/>
                  </a:lnTo>
                  <a:lnTo>
                    <a:pt x="67" y="113"/>
                  </a:lnTo>
                  <a:lnTo>
                    <a:pt x="70" y="123"/>
                  </a:lnTo>
                  <a:lnTo>
                    <a:pt x="70" y="123"/>
                  </a:lnTo>
                  <a:lnTo>
                    <a:pt x="67" y="130"/>
                  </a:lnTo>
                  <a:lnTo>
                    <a:pt x="60" y="133"/>
                  </a:lnTo>
                  <a:close/>
                  <a:moveTo>
                    <a:pt x="167" y="133"/>
                  </a:moveTo>
                  <a:lnTo>
                    <a:pt x="167" y="133"/>
                  </a:lnTo>
                  <a:lnTo>
                    <a:pt x="160" y="130"/>
                  </a:lnTo>
                  <a:lnTo>
                    <a:pt x="157" y="123"/>
                  </a:lnTo>
                  <a:lnTo>
                    <a:pt x="157" y="123"/>
                  </a:lnTo>
                  <a:lnTo>
                    <a:pt x="160" y="113"/>
                  </a:lnTo>
                  <a:lnTo>
                    <a:pt x="167" y="113"/>
                  </a:lnTo>
                  <a:lnTo>
                    <a:pt x="167" y="113"/>
                  </a:lnTo>
                  <a:lnTo>
                    <a:pt x="173" y="113"/>
                  </a:lnTo>
                  <a:lnTo>
                    <a:pt x="177" y="123"/>
                  </a:lnTo>
                  <a:lnTo>
                    <a:pt x="177" y="123"/>
                  </a:lnTo>
                  <a:lnTo>
                    <a:pt x="173" y="130"/>
                  </a:lnTo>
                  <a:lnTo>
                    <a:pt x="167" y="133"/>
                  </a:lnTo>
                  <a:close/>
                  <a:moveTo>
                    <a:pt x="14" y="113"/>
                  </a:moveTo>
                  <a:lnTo>
                    <a:pt x="14" y="106"/>
                  </a:lnTo>
                  <a:lnTo>
                    <a:pt x="213" y="106"/>
                  </a:lnTo>
                  <a:lnTo>
                    <a:pt x="213" y="113"/>
                  </a:lnTo>
                  <a:lnTo>
                    <a:pt x="177" y="113"/>
                  </a:lnTo>
                  <a:lnTo>
                    <a:pt x="177" y="113"/>
                  </a:lnTo>
                  <a:lnTo>
                    <a:pt x="173" y="110"/>
                  </a:lnTo>
                  <a:lnTo>
                    <a:pt x="167" y="110"/>
                  </a:lnTo>
                  <a:lnTo>
                    <a:pt x="167" y="110"/>
                  </a:lnTo>
                  <a:lnTo>
                    <a:pt x="163" y="110"/>
                  </a:lnTo>
                  <a:lnTo>
                    <a:pt x="160" y="113"/>
                  </a:lnTo>
                  <a:lnTo>
                    <a:pt x="70" y="113"/>
                  </a:lnTo>
                  <a:lnTo>
                    <a:pt x="70" y="113"/>
                  </a:lnTo>
                  <a:lnTo>
                    <a:pt x="64" y="110"/>
                  </a:lnTo>
                  <a:lnTo>
                    <a:pt x="60" y="110"/>
                  </a:lnTo>
                  <a:lnTo>
                    <a:pt x="60" y="110"/>
                  </a:lnTo>
                  <a:lnTo>
                    <a:pt x="54" y="110"/>
                  </a:lnTo>
                  <a:lnTo>
                    <a:pt x="50" y="113"/>
                  </a:lnTo>
                  <a:lnTo>
                    <a:pt x="14" y="113"/>
                  </a:lnTo>
                  <a:close/>
                  <a:moveTo>
                    <a:pt x="60" y="93"/>
                  </a:moveTo>
                  <a:lnTo>
                    <a:pt x="167" y="93"/>
                  </a:lnTo>
                  <a:lnTo>
                    <a:pt x="167" y="100"/>
                  </a:lnTo>
                  <a:lnTo>
                    <a:pt x="60" y="100"/>
                  </a:lnTo>
                  <a:lnTo>
                    <a:pt x="60" y="93"/>
                  </a:lnTo>
                  <a:close/>
                  <a:moveTo>
                    <a:pt x="24" y="77"/>
                  </a:moveTo>
                  <a:lnTo>
                    <a:pt x="54" y="77"/>
                  </a:lnTo>
                  <a:lnTo>
                    <a:pt x="54" y="100"/>
                  </a:lnTo>
                  <a:lnTo>
                    <a:pt x="24" y="100"/>
                  </a:lnTo>
                  <a:lnTo>
                    <a:pt x="24" y="77"/>
                  </a:lnTo>
                  <a:close/>
                  <a:moveTo>
                    <a:pt x="60" y="77"/>
                  </a:moveTo>
                  <a:lnTo>
                    <a:pt x="167" y="77"/>
                  </a:lnTo>
                  <a:lnTo>
                    <a:pt x="167" y="83"/>
                  </a:lnTo>
                  <a:lnTo>
                    <a:pt x="60" y="83"/>
                  </a:lnTo>
                  <a:lnTo>
                    <a:pt x="60" y="77"/>
                  </a:lnTo>
                  <a:close/>
                  <a:moveTo>
                    <a:pt x="173" y="77"/>
                  </a:moveTo>
                  <a:lnTo>
                    <a:pt x="203" y="77"/>
                  </a:lnTo>
                  <a:lnTo>
                    <a:pt x="203" y="100"/>
                  </a:lnTo>
                  <a:lnTo>
                    <a:pt x="173" y="100"/>
                  </a:lnTo>
                  <a:lnTo>
                    <a:pt x="173" y="77"/>
                  </a:lnTo>
                  <a:close/>
                  <a:moveTo>
                    <a:pt x="27" y="53"/>
                  </a:moveTo>
                  <a:lnTo>
                    <a:pt x="27" y="53"/>
                  </a:lnTo>
                  <a:lnTo>
                    <a:pt x="37" y="30"/>
                  </a:lnTo>
                  <a:lnTo>
                    <a:pt x="37" y="30"/>
                  </a:lnTo>
                  <a:lnTo>
                    <a:pt x="47" y="10"/>
                  </a:lnTo>
                  <a:lnTo>
                    <a:pt x="47" y="10"/>
                  </a:lnTo>
                  <a:lnTo>
                    <a:pt x="74" y="7"/>
                  </a:lnTo>
                  <a:lnTo>
                    <a:pt x="113" y="7"/>
                  </a:lnTo>
                  <a:lnTo>
                    <a:pt x="113" y="7"/>
                  </a:lnTo>
                  <a:lnTo>
                    <a:pt x="153" y="7"/>
                  </a:lnTo>
                  <a:lnTo>
                    <a:pt x="180" y="10"/>
                  </a:lnTo>
                  <a:lnTo>
                    <a:pt x="180" y="10"/>
                  </a:lnTo>
                  <a:lnTo>
                    <a:pt x="193" y="30"/>
                  </a:lnTo>
                  <a:lnTo>
                    <a:pt x="193" y="30"/>
                  </a:lnTo>
                  <a:lnTo>
                    <a:pt x="200" y="53"/>
                  </a:lnTo>
                  <a:lnTo>
                    <a:pt x="200" y="53"/>
                  </a:lnTo>
                  <a:lnTo>
                    <a:pt x="113" y="50"/>
                  </a:lnTo>
                  <a:lnTo>
                    <a:pt x="113" y="50"/>
                  </a:lnTo>
                  <a:lnTo>
                    <a:pt x="27" y="53"/>
                  </a:lnTo>
                  <a:close/>
                  <a:moveTo>
                    <a:pt x="113" y="0"/>
                  </a:moveTo>
                  <a:lnTo>
                    <a:pt x="113" y="0"/>
                  </a:lnTo>
                  <a:lnTo>
                    <a:pt x="74" y="0"/>
                  </a:lnTo>
                  <a:lnTo>
                    <a:pt x="40" y="3"/>
                  </a:lnTo>
                  <a:lnTo>
                    <a:pt x="40" y="3"/>
                  </a:lnTo>
                  <a:lnTo>
                    <a:pt x="24" y="47"/>
                  </a:lnTo>
                  <a:lnTo>
                    <a:pt x="17" y="73"/>
                  </a:lnTo>
                  <a:lnTo>
                    <a:pt x="17" y="103"/>
                  </a:lnTo>
                  <a:lnTo>
                    <a:pt x="10" y="103"/>
                  </a:lnTo>
                  <a:lnTo>
                    <a:pt x="10" y="116"/>
                  </a:lnTo>
                  <a:lnTo>
                    <a:pt x="17" y="116"/>
                  </a:lnTo>
                  <a:lnTo>
                    <a:pt x="17" y="123"/>
                  </a:lnTo>
                  <a:lnTo>
                    <a:pt x="27" y="123"/>
                  </a:lnTo>
                  <a:lnTo>
                    <a:pt x="27" y="153"/>
                  </a:lnTo>
                  <a:lnTo>
                    <a:pt x="60" y="153"/>
                  </a:lnTo>
                  <a:lnTo>
                    <a:pt x="60" y="133"/>
                  </a:lnTo>
                  <a:lnTo>
                    <a:pt x="60" y="133"/>
                  </a:lnTo>
                  <a:lnTo>
                    <a:pt x="67" y="130"/>
                  </a:lnTo>
                  <a:lnTo>
                    <a:pt x="70" y="123"/>
                  </a:lnTo>
                  <a:lnTo>
                    <a:pt x="157" y="123"/>
                  </a:lnTo>
                  <a:lnTo>
                    <a:pt x="157" y="123"/>
                  </a:lnTo>
                  <a:lnTo>
                    <a:pt x="160" y="130"/>
                  </a:lnTo>
                  <a:lnTo>
                    <a:pt x="167" y="133"/>
                  </a:lnTo>
                  <a:lnTo>
                    <a:pt x="167" y="153"/>
                  </a:lnTo>
                  <a:lnTo>
                    <a:pt x="200" y="153"/>
                  </a:lnTo>
                  <a:lnTo>
                    <a:pt x="200" y="123"/>
                  </a:lnTo>
                  <a:lnTo>
                    <a:pt x="210" y="123"/>
                  </a:lnTo>
                  <a:lnTo>
                    <a:pt x="210" y="116"/>
                  </a:lnTo>
                  <a:lnTo>
                    <a:pt x="217" y="116"/>
                  </a:lnTo>
                  <a:lnTo>
                    <a:pt x="217" y="103"/>
                  </a:lnTo>
                  <a:lnTo>
                    <a:pt x="210" y="103"/>
                  </a:lnTo>
                  <a:lnTo>
                    <a:pt x="210" y="73"/>
                  </a:lnTo>
                  <a:lnTo>
                    <a:pt x="210" y="73"/>
                  </a:lnTo>
                  <a:lnTo>
                    <a:pt x="203" y="47"/>
                  </a:lnTo>
                  <a:lnTo>
                    <a:pt x="187" y="3"/>
                  </a:lnTo>
                  <a:lnTo>
                    <a:pt x="187" y="3"/>
                  </a:lnTo>
                  <a:lnTo>
                    <a:pt x="153" y="0"/>
                  </a:lnTo>
                  <a:lnTo>
                    <a:pt x="113" y="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1" name="Freeform 26"/>
            <p:cNvSpPr>
              <a:spLocks/>
            </p:cNvSpPr>
            <p:nvPr/>
          </p:nvSpPr>
          <p:spPr bwMode="auto">
            <a:xfrm>
              <a:off x="3332" y="2556"/>
              <a:ext cx="24" cy="20"/>
            </a:xfrm>
            <a:custGeom>
              <a:avLst/>
              <a:gdLst>
                <a:gd name="T0" fmla="*/ 24 w 24"/>
                <a:gd name="T1" fmla="*/ 0 h 20"/>
                <a:gd name="T2" fmla="*/ 0 w 24"/>
                <a:gd name="T3" fmla="*/ 0 h 20"/>
                <a:gd name="T4" fmla="*/ 0 w 24"/>
                <a:gd name="T5" fmla="*/ 10 h 20"/>
                <a:gd name="T6" fmla="*/ 17 w 24"/>
                <a:gd name="T7" fmla="*/ 20 h 20"/>
                <a:gd name="T8" fmla="*/ 24 w 24"/>
                <a:gd name="T9" fmla="*/ 0 h 20"/>
              </a:gdLst>
              <a:ahLst/>
              <a:cxnLst>
                <a:cxn ang="0">
                  <a:pos x="T0" y="T1"/>
                </a:cxn>
                <a:cxn ang="0">
                  <a:pos x="T2" y="T3"/>
                </a:cxn>
                <a:cxn ang="0">
                  <a:pos x="T4" y="T5"/>
                </a:cxn>
                <a:cxn ang="0">
                  <a:pos x="T6" y="T7"/>
                </a:cxn>
                <a:cxn ang="0">
                  <a:pos x="T8" y="T9"/>
                </a:cxn>
              </a:cxnLst>
              <a:rect l="0" t="0" r="r" b="b"/>
              <a:pathLst>
                <a:path w="24" h="20">
                  <a:moveTo>
                    <a:pt x="24" y="0"/>
                  </a:moveTo>
                  <a:lnTo>
                    <a:pt x="0" y="0"/>
                  </a:lnTo>
                  <a:lnTo>
                    <a:pt x="0" y="10"/>
                  </a:lnTo>
                  <a:lnTo>
                    <a:pt x="17" y="20"/>
                  </a:lnTo>
                  <a:lnTo>
                    <a:pt x="2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2" name="Freeform 27"/>
            <p:cNvSpPr>
              <a:spLocks/>
            </p:cNvSpPr>
            <p:nvPr/>
          </p:nvSpPr>
          <p:spPr bwMode="auto">
            <a:xfrm>
              <a:off x="3535" y="2556"/>
              <a:ext cx="24" cy="20"/>
            </a:xfrm>
            <a:custGeom>
              <a:avLst/>
              <a:gdLst>
                <a:gd name="T0" fmla="*/ 24 w 24"/>
                <a:gd name="T1" fmla="*/ 0 h 20"/>
                <a:gd name="T2" fmla="*/ 0 w 24"/>
                <a:gd name="T3" fmla="*/ 0 h 20"/>
                <a:gd name="T4" fmla="*/ 10 w 24"/>
                <a:gd name="T5" fmla="*/ 20 h 20"/>
                <a:gd name="T6" fmla="*/ 24 w 24"/>
                <a:gd name="T7" fmla="*/ 10 h 20"/>
                <a:gd name="T8" fmla="*/ 24 w 24"/>
                <a:gd name="T9" fmla="*/ 0 h 20"/>
              </a:gdLst>
              <a:ahLst/>
              <a:cxnLst>
                <a:cxn ang="0">
                  <a:pos x="T0" y="T1"/>
                </a:cxn>
                <a:cxn ang="0">
                  <a:pos x="T2" y="T3"/>
                </a:cxn>
                <a:cxn ang="0">
                  <a:pos x="T4" y="T5"/>
                </a:cxn>
                <a:cxn ang="0">
                  <a:pos x="T6" y="T7"/>
                </a:cxn>
                <a:cxn ang="0">
                  <a:pos x="T8" y="T9"/>
                </a:cxn>
              </a:cxnLst>
              <a:rect l="0" t="0" r="r" b="b"/>
              <a:pathLst>
                <a:path w="24" h="20">
                  <a:moveTo>
                    <a:pt x="24" y="0"/>
                  </a:moveTo>
                  <a:lnTo>
                    <a:pt x="0" y="0"/>
                  </a:lnTo>
                  <a:lnTo>
                    <a:pt x="10" y="20"/>
                  </a:lnTo>
                  <a:lnTo>
                    <a:pt x="24" y="10"/>
                  </a:lnTo>
                  <a:lnTo>
                    <a:pt x="2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3" name="Freeform 28"/>
            <p:cNvSpPr>
              <a:spLocks/>
            </p:cNvSpPr>
            <p:nvPr/>
          </p:nvSpPr>
          <p:spPr bwMode="auto">
            <a:xfrm>
              <a:off x="3382" y="2629"/>
              <a:ext cx="20" cy="20"/>
            </a:xfrm>
            <a:custGeom>
              <a:avLst/>
              <a:gdLst>
                <a:gd name="T0" fmla="*/ 10 w 20"/>
                <a:gd name="T1" fmla="*/ 20 h 20"/>
                <a:gd name="T2" fmla="*/ 10 w 20"/>
                <a:gd name="T3" fmla="*/ 20 h 20"/>
                <a:gd name="T4" fmla="*/ 4 w 20"/>
                <a:gd name="T5" fmla="*/ 17 h 20"/>
                <a:gd name="T6" fmla="*/ 0 w 20"/>
                <a:gd name="T7" fmla="*/ 10 h 20"/>
                <a:gd name="T8" fmla="*/ 0 w 20"/>
                <a:gd name="T9" fmla="*/ 10 h 20"/>
                <a:gd name="T10" fmla="*/ 4 w 20"/>
                <a:gd name="T11" fmla="*/ 0 h 20"/>
                <a:gd name="T12" fmla="*/ 10 w 20"/>
                <a:gd name="T13" fmla="*/ 0 h 20"/>
                <a:gd name="T14" fmla="*/ 10 w 20"/>
                <a:gd name="T15" fmla="*/ 0 h 20"/>
                <a:gd name="T16" fmla="*/ 17 w 20"/>
                <a:gd name="T17" fmla="*/ 0 h 20"/>
                <a:gd name="T18" fmla="*/ 20 w 20"/>
                <a:gd name="T19" fmla="*/ 10 h 20"/>
                <a:gd name="T20" fmla="*/ 20 w 20"/>
                <a:gd name="T21" fmla="*/ 10 h 20"/>
                <a:gd name="T22" fmla="*/ 17 w 20"/>
                <a:gd name="T23" fmla="*/ 17 h 20"/>
                <a:gd name="T24" fmla="*/ 10 w 20"/>
                <a:gd name="T25"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0">
                  <a:moveTo>
                    <a:pt x="10" y="20"/>
                  </a:moveTo>
                  <a:lnTo>
                    <a:pt x="10" y="20"/>
                  </a:lnTo>
                  <a:lnTo>
                    <a:pt x="4" y="17"/>
                  </a:lnTo>
                  <a:lnTo>
                    <a:pt x="0" y="10"/>
                  </a:lnTo>
                  <a:lnTo>
                    <a:pt x="0" y="10"/>
                  </a:lnTo>
                  <a:lnTo>
                    <a:pt x="4" y="0"/>
                  </a:lnTo>
                  <a:lnTo>
                    <a:pt x="10" y="0"/>
                  </a:lnTo>
                  <a:lnTo>
                    <a:pt x="10" y="0"/>
                  </a:lnTo>
                  <a:lnTo>
                    <a:pt x="17" y="0"/>
                  </a:lnTo>
                  <a:lnTo>
                    <a:pt x="20" y="10"/>
                  </a:lnTo>
                  <a:lnTo>
                    <a:pt x="20" y="10"/>
                  </a:lnTo>
                  <a:lnTo>
                    <a:pt x="17" y="17"/>
                  </a:lnTo>
                  <a:lnTo>
                    <a:pt x="10"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4" name="Freeform 29"/>
            <p:cNvSpPr>
              <a:spLocks/>
            </p:cNvSpPr>
            <p:nvPr/>
          </p:nvSpPr>
          <p:spPr bwMode="auto">
            <a:xfrm>
              <a:off x="3489" y="2629"/>
              <a:ext cx="20" cy="20"/>
            </a:xfrm>
            <a:custGeom>
              <a:avLst/>
              <a:gdLst>
                <a:gd name="T0" fmla="*/ 10 w 20"/>
                <a:gd name="T1" fmla="*/ 20 h 20"/>
                <a:gd name="T2" fmla="*/ 10 w 20"/>
                <a:gd name="T3" fmla="*/ 20 h 20"/>
                <a:gd name="T4" fmla="*/ 3 w 20"/>
                <a:gd name="T5" fmla="*/ 17 h 20"/>
                <a:gd name="T6" fmla="*/ 0 w 20"/>
                <a:gd name="T7" fmla="*/ 10 h 20"/>
                <a:gd name="T8" fmla="*/ 0 w 20"/>
                <a:gd name="T9" fmla="*/ 10 h 20"/>
                <a:gd name="T10" fmla="*/ 3 w 20"/>
                <a:gd name="T11" fmla="*/ 0 h 20"/>
                <a:gd name="T12" fmla="*/ 10 w 20"/>
                <a:gd name="T13" fmla="*/ 0 h 20"/>
                <a:gd name="T14" fmla="*/ 10 w 20"/>
                <a:gd name="T15" fmla="*/ 0 h 20"/>
                <a:gd name="T16" fmla="*/ 16 w 20"/>
                <a:gd name="T17" fmla="*/ 0 h 20"/>
                <a:gd name="T18" fmla="*/ 20 w 20"/>
                <a:gd name="T19" fmla="*/ 10 h 20"/>
                <a:gd name="T20" fmla="*/ 20 w 20"/>
                <a:gd name="T21" fmla="*/ 10 h 20"/>
                <a:gd name="T22" fmla="*/ 16 w 20"/>
                <a:gd name="T23" fmla="*/ 17 h 20"/>
                <a:gd name="T24" fmla="*/ 10 w 20"/>
                <a:gd name="T25"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0">
                  <a:moveTo>
                    <a:pt x="10" y="20"/>
                  </a:moveTo>
                  <a:lnTo>
                    <a:pt x="10" y="20"/>
                  </a:lnTo>
                  <a:lnTo>
                    <a:pt x="3" y="17"/>
                  </a:lnTo>
                  <a:lnTo>
                    <a:pt x="0" y="10"/>
                  </a:lnTo>
                  <a:lnTo>
                    <a:pt x="0" y="10"/>
                  </a:lnTo>
                  <a:lnTo>
                    <a:pt x="3" y="0"/>
                  </a:lnTo>
                  <a:lnTo>
                    <a:pt x="10" y="0"/>
                  </a:lnTo>
                  <a:lnTo>
                    <a:pt x="10" y="0"/>
                  </a:lnTo>
                  <a:lnTo>
                    <a:pt x="16" y="0"/>
                  </a:lnTo>
                  <a:lnTo>
                    <a:pt x="20" y="10"/>
                  </a:lnTo>
                  <a:lnTo>
                    <a:pt x="20" y="10"/>
                  </a:lnTo>
                  <a:lnTo>
                    <a:pt x="16" y="17"/>
                  </a:lnTo>
                  <a:lnTo>
                    <a:pt x="10"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5" name="Freeform 30"/>
            <p:cNvSpPr>
              <a:spLocks/>
            </p:cNvSpPr>
            <p:nvPr/>
          </p:nvSpPr>
          <p:spPr bwMode="auto">
            <a:xfrm>
              <a:off x="3346" y="2622"/>
              <a:ext cx="199" cy="7"/>
            </a:xfrm>
            <a:custGeom>
              <a:avLst/>
              <a:gdLst>
                <a:gd name="T0" fmla="*/ 0 w 199"/>
                <a:gd name="T1" fmla="*/ 7 h 7"/>
                <a:gd name="T2" fmla="*/ 0 w 199"/>
                <a:gd name="T3" fmla="*/ 0 h 7"/>
                <a:gd name="T4" fmla="*/ 199 w 199"/>
                <a:gd name="T5" fmla="*/ 0 h 7"/>
                <a:gd name="T6" fmla="*/ 199 w 199"/>
                <a:gd name="T7" fmla="*/ 7 h 7"/>
                <a:gd name="T8" fmla="*/ 163 w 199"/>
                <a:gd name="T9" fmla="*/ 7 h 7"/>
                <a:gd name="T10" fmla="*/ 163 w 199"/>
                <a:gd name="T11" fmla="*/ 7 h 7"/>
                <a:gd name="T12" fmla="*/ 159 w 199"/>
                <a:gd name="T13" fmla="*/ 4 h 7"/>
                <a:gd name="T14" fmla="*/ 153 w 199"/>
                <a:gd name="T15" fmla="*/ 4 h 7"/>
                <a:gd name="T16" fmla="*/ 153 w 199"/>
                <a:gd name="T17" fmla="*/ 4 h 7"/>
                <a:gd name="T18" fmla="*/ 149 w 199"/>
                <a:gd name="T19" fmla="*/ 4 h 7"/>
                <a:gd name="T20" fmla="*/ 146 w 199"/>
                <a:gd name="T21" fmla="*/ 7 h 7"/>
                <a:gd name="T22" fmla="*/ 56 w 199"/>
                <a:gd name="T23" fmla="*/ 7 h 7"/>
                <a:gd name="T24" fmla="*/ 56 w 199"/>
                <a:gd name="T25" fmla="*/ 7 h 7"/>
                <a:gd name="T26" fmla="*/ 50 w 199"/>
                <a:gd name="T27" fmla="*/ 4 h 7"/>
                <a:gd name="T28" fmla="*/ 46 w 199"/>
                <a:gd name="T29" fmla="*/ 4 h 7"/>
                <a:gd name="T30" fmla="*/ 46 w 199"/>
                <a:gd name="T31" fmla="*/ 4 h 7"/>
                <a:gd name="T32" fmla="*/ 40 w 199"/>
                <a:gd name="T33" fmla="*/ 4 h 7"/>
                <a:gd name="T34" fmla="*/ 36 w 199"/>
                <a:gd name="T35" fmla="*/ 7 h 7"/>
                <a:gd name="T36" fmla="*/ 0 w 199"/>
                <a:gd name="T3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9" h="7">
                  <a:moveTo>
                    <a:pt x="0" y="7"/>
                  </a:moveTo>
                  <a:lnTo>
                    <a:pt x="0" y="0"/>
                  </a:lnTo>
                  <a:lnTo>
                    <a:pt x="199" y="0"/>
                  </a:lnTo>
                  <a:lnTo>
                    <a:pt x="199" y="7"/>
                  </a:lnTo>
                  <a:lnTo>
                    <a:pt x="163" y="7"/>
                  </a:lnTo>
                  <a:lnTo>
                    <a:pt x="163" y="7"/>
                  </a:lnTo>
                  <a:lnTo>
                    <a:pt x="159" y="4"/>
                  </a:lnTo>
                  <a:lnTo>
                    <a:pt x="153" y="4"/>
                  </a:lnTo>
                  <a:lnTo>
                    <a:pt x="153" y="4"/>
                  </a:lnTo>
                  <a:lnTo>
                    <a:pt x="149" y="4"/>
                  </a:lnTo>
                  <a:lnTo>
                    <a:pt x="146" y="7"/>
                  </a:lnTo>
                  <a:lnTo>
                    <a:pt x="56" y="7"/>
                  </a:lnTo>
                  <a:lnTo>
                    <a:pt x="56" y="7"/>
                  </a:lnTo>
                  <a:lnTo>
                    <a:pt x="50" y="4"/>
                  </a:lnTo>
                  <a:lnTo>
                    <a:pt x="46" y="4"/>
                  </a:lnTo>
                  <a:lnTo>
                    <a:pt x="46" y="4"/>
                  </a:lnTo>
                  <a:lnTo>
                    <a:pt x="40" y="4"/>
                  </a:lnTo>
                  <a:lnTo>
                    <a:pt x="36" y="7"/>
                  </a:lnTo>
                  <a:lnTo>
                    <a:pt x="0"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6" name="Rectangle 31"/>
            <p:cNvSpPr>
              <a:spLocks noChangeArrowheads="1"/>
            </p:cNvSpPr>
            <p:nvPr/>
          </p:nvSpPr>
          <p:spPr bwMode="auto">
            <a:xfrm>
              <a:off x="3392" y="2609"/>
              <a:ext cx="10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7" name="Rectangle 32"/>
            <p:cNvSpPr>
              <a:spLocks noChangeArrowheads="1"/>
            </p:cNvSpPr>
            <p:nvPr/>
          </p:nvSpPr>
          <p:spPr bwMode="auto">
            <a:xfrm>
              <a:off x="3356" y="2593"/>
              <a:ext cx="30" cy="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8" name="Rectangle 33"/>
            <p:cNvSpPr>
              <a:spLocks noChangeArrowheads="1"/>
            </p:cNvSpPr>
            <p:nvPr/>
          </p:nvSpPr>
          <p:spPr bwMode="auto">
            <a:xfrm>
              <a:off x="3392" y="2593"/>
              <a:ext cx="107" cy="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9" name="Rectangle 34"/>
            <p:cNvSpPr>
              <a:spLocks noChangeArrowheads="1"/>
            </p:cNvSpPr>
            <p:nvPr/>
          </p:nvSpPr>
          <p:spPr bwMode="auto">
            <a:xfrm>
              <a:off x="3505" y="2593"/>
              <a:ext cx="30" cy="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3359" y="2523"/>
              <a:ext cx="173" cy="46"/>
            </a:xfrm>
            <a:custGeom>
              <a:avLst/>
              <a:gdLst>
                <a:gd name="T0" fmla="*/ 0 w 173"/>
                <a:gd name="T1" fmla="*/ 46 h 46"/>
                <a:gd name="T2" fmla="*/ 0 w 173"/>
                <a:gd name="T3" fmla="*/ 46 h 46"/>
                <a:gd name="T4" fmla="*/ 10 w 173"/>
                <a:gd name="T5" fmla="*/ 23 h 46"/>
                <a:gd name="T6" fmla="*/ 10 w 173"/>
                <a:gd name="T7" fmla="*/ 23 h 46"/>
                <a:gd name="T8" fmla="*/ 20 w 173"/>
                <a:gd name="T9" fmla="*/ 3 h 46"/>
                <a:gd name="T10" fmla="*/ 20 w 173"/>
                <a:gd name="T11" fmla="*/ 3 h 46"/>
                <a:gd name="T12" fmla="*/ 47 w 173"/>
                <a:gd name="T13" fmla="*/ 0 h 46"/>
                <a:gd name="T14" fmla="*/ 86 w 173"/>
                <a:gd name="T15" fmla="*/ 0 h 46"/>
                <a:gd name="T16" fmla="*/ 86 w 173"/>
                <a:gd name="T17" fmla="*/ 0 h 46"/>
                <a:gd name="T18" fmla="*/ 126 w 173"/>
                <a:gd name="T19" fmla="*/ 0 h 46"/>
                <a:gd name="T20" fmla="*/ 153 w 173"/>
                <a:gd name="T21" fmla="*/ 3 h 46"/>
                <a:gd name="T22" fmla="*/ 153 w 173"/>
                <a:gd name="T23" fmla="*/ 3 h 46"/>
                <a:gd name="T24" fmla="*/ 166 w 173"/>
                <a:gd name="T25" fmla="*/ 23 h 46"/>
                <a:gd name="T26" fmla="*/ 166 w 173"/>
                <a:gd name="T27" fmla="*/ 23 h 46"/>
                <a:gd name="T28" fmla="*/ 173 w 173"/>
                <a:gd name="T29" fmla="*/ 46 h 46"/>
                <a:gd name="T30" fmla="*/ 173 w 173"/>
                <a:gd name="T31" fmla="*/ 46 h 46"/>
                <a:gd name="T32" fmla="*/ 86 w 173"/>
                <a:gd name="T33" fmla="*/ 43 h 46"/>
                <a:gd name="T34" fmla="*/ 86 w 173"/>
                <a:gd name="T35" fmla="*/ 43 h 46"/>
                <a:gd name="T36" fmla="*/ 0 w 173"/>
                <a:gd name="T3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3" h="46">
                  <a:moveTo>
                    <a:pt x="0" y="46"/>
                  </a:moveTo>
                  <a:lnTo>
                    <a:pt x="0" y="46"/>
                  </a:lnTo>
                  <a:lnTo>
                    <a:pt x="10" y="23"/>
                  </a:lnTo>
                  <a:lnTo>
                    <a:pt x="10" y="23"/>
                  </a:lnTo>
                  <a:lnTo>
                    <a:pt x="20" y="3"/>
                  </a:lnTo>
                  <a:lnTo>
                    <a:pt x="20" y="3"/>
                  </a:lnTo>
                  <a:lnTo>
                    <a:pt x="47" y="0"/>
                  </a:lnTo>
                  <a:lnTo>
                    <a:pt x="86" y="0"/>
                  </a:lnTo>
                  <a:lnTo>
                    <a:pt x="86" y="0"/>
                  </a:lnTo>
                  <a:lnTo>
                    <a:pt x="126" y="0"/>
                  </a:lnTo>
                  <a:lnTo>
                    <a:pt x="153" y="3"/>
                  </a:lnTo>
                  <a:lnTo>
                    <a:pt x="153" y="3"/>
                  </a:lnTo>
                  <a:lnTo>
                    <a:pt x="166" y="23"/>
                  </a:lnTo>
                  <a:lnTo>
                    <a:pt x="166" y="23"/>
                  </a:lnTo>
                  <a:lnTo>
                    <a:pt x="173" y="46"/>
                  </a:lnTo>
                  <a:lnTo>
                    <a:pt x="173" y="46"/>
                  </a:lnTo>
                  <a:lnTo>
                    <a:pt x="86" y="43"/>
                  </a:lnTo>
                  <a:lnTo>
                    <a:pt x="86" y="43"/>
                  </a:lnTo>
                  <a:lnTo>
                    <a:pt x="0"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6"/>
            <p:cNvSpPr>
              <a:spLocks/>
            </p:cNvSpPr>
            <p:nvPr/>
          </p:nvSpPr>
          <p:spPr bwMode="auto">
            <a:xfrm>
              <a:off x="3342" y="2516"/>
              <a:ext cx="207" cy="153"/>
            </a:xfrm>
            <a:custGeom>
              <a:avLst/>
              <a:gdLst>
                <a:gd name="T0" fmla="*/ 103 w 207"/>
                <a:gd name="T1" fmla="*/ 0 h 153"/>
                <a:gd name="T2" fmla="*/ 103 w 207"/>
                <a:gd name="T3" fmla="*/ 0 h 153"/>
                <a:gd name="T4" fmla="*/ 64 w 207"/>
                <a:gd name="T5" fmla="*/ 0 h 153"/>
                <a:gd name="T6" fmla="*/ 30 w 207"/>
                <a:gd name="T7" fmla="*/ 3 h 153"/>
                <a:gd name="T8" fmla="*/ 30 w 207"/>
                <a:gd name="T9" fmla="*/ 3 h 153"/>
                <a:gd name="T10" fmla="*/ 14 w 207"/>
                <a:gd name="T11" fmla="*/ 47 h 153"/>
                <a:gd name="T12" fmla="*/ 7 w 207"/>
                <a:gd name="T13" fmla="*/ 73 h 153"/>
                <a:gd name="T14" fmla="*/ 7 w 207"/>
                <a:gd name="T15" fmla="*/ 103 h 153"/>
                <a:gd name="T16" fmla="*/ 0 w 207"/>
                <a:gd name="T17" fmla="*/ 103 h 153"/>
                <a:gd name="T18" fmla="*/ 0 w 207"/>
                <a:gd name="T19" fmla="*/ 116 h 153"/>
                <a:gd name="T20" fmla="*/ 7 w 207"/>
                <a:gd name="T21" fmla="*/ 116 h 153"/>
                <a:gd name="T22" fmla="*/ 7 w 207"/>
                <a:gd name="T23" fmla="*/ 123 h 153"/>
                <a:gd name="T24" fmla="*/ 17 w 207"/>
                <a:gd name="T25" fmla="*/ 123 h 153"/>
                <a:gd name="T26" fmla="*/ 17 w 207"/>
                <a:gd name="T27" fmla="*/ 153 h 153"/>
                <a:gd name="T28" fmla="*/ 50 w 207"/>
                <a:gd name="T29" fmla="*/ 153 h 153"/>
                <a:gd name="T30" fmla="*/ 50 w 207"/>
                <a:gd name="T31" fmla="*/ 133 h 153"/>
                <a:gd name="T32" fmla="*/ 50 w 207"/>
                <a:gd name="T33" fmla="*/ 133 h 153"/>
                <a:gd name="T34" fmla="*/ 57 w 207"/>
                <a:gd name="T35" fmla="*/ 130 h 153"/>
                <a:gd name="T36" fmla="*/ 60 w 207"/>
                <a:gd name="T37" fmla="*/ 123 h 153"/>
                <a:gd name="T38" fmla="*/ 147 w 207"/>
                <a:gd name="T39" fmla="*/ 123 h 153"/>
                <a:gd name="T40" fmla="*/ 147 w 207"/>
                <a:gd name="T41" fmla="*/ 123 h 153"/>
                <a:gd name="T42" fmla="*/ 150 w 207"/>
                <a:gd name="T43" fmla="*/ 130 h 153"/>
                <a:gd name="T44" fmla="*/ 157 w 207"/>
                <a:gd name="T45" fmla="*/ 133 h 153"/>
                <a:gd name="T46" fmla="*/ 157 w 207"/>
                <a:gd name="T47" fmla="*/ 153 h 153"/>
                <a:gd name="T48" fmla="*/ 190 w 207"/>
                <a:gd name="T49" fmla="*/ 153 h 153"/>
                <a:gd name="T50" fmla="*/ 190 w 207"/>
                <a:gd name="T51" fmla="*/ 123 h 153"/>
                <a:gd name="T52" fmla="*/ 200 w 207"/>
                <a:gd name="T53" fmla="*/ 123 h 153"/>
                <a:gd name="T54" fmla="*/ 200 w 207"/>
                <a:gd name="T55" fmla="*/ 116 h 153"/>
                <a:gd name="T56" fmla="*/ 207 w 207"/>
                <a:gd name="T57" fmla="*/ 116 h 153"/>
                <a:gd name="T58" fmla="*/ 207 w 207"/>
                <a:gd name="T59" fmla="*/ 103 h 153"/>
                <a:gd name="T60" fmla="*/ 200 w 207"/>
                <a:gd name="T61" fmla="*/ 103 h 153"/>
                <a:gd name="T62" fmla="*/ 200 w 207"/>
                <a:gd name="T63" fmla="*/ 73 h 153"/>
                <a:gd name="T64" fmla="*/ 200 w 207"/>
                <a:gd name="T65" fmla="*/ 73 h 153"/>
                <a:gd name="T66" fmla="*/ 193 w 207"/>
                <a:gd name="T67" fmla="*/ 47 h 153"/>
                <a:gd name="T68" fmla="*/ 177 w 207"/>
                <a:gd name="T69" fmla="*/ 3 h 153"/>
                <a:gd name="T70" fmla="*/ 177 w 207"/>
                <a:gd name="T71" fmla="*/ 3 h 153"/>
                <a:gd name="T72" fmla="*/ 143 w 207"/>
                <a:gd name="T73" fmla="*/ 0 h 153"/>
                <a:gd name="T74" fmla="*/ 103 w 207"/>
                <a:gd name="T75"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7" h="153">
                  <a:moveTo>
                    <a:pt x="103" y="0"/>
                  </a:moveTo>
                  <a:lnTo>
                    <a:pt x="103" y="0"/>
                  </a:lnTo>
                  <a:lnTo>
                    <a:pt x="64" y="0"/>
                  </a:lnTo>
                  <a:lnTo>
                    <a:pt x="30" y="3"/>
                  </a:lnTo>
                  <a:lnTo>
                    <a:pt x="30" y="3"/>
                  </a:lnTo>
                  <a:lnTo>
                    <a:pt x="14" y="47"/>
                  </a:lnTo>
                  <a:lnTo>
                    <a:pt x="7" y="73"/>
                  </a:lnTo>
                  <a:lnTo>
                    <a:pt x="7" y="103"/>
                  </a:lnTo>
                  <a:lnTo>
                    <a:pt x="0" y="103"/>
                  </a:lnTo>
                  <a:lnTo>
                    <a:pt x="0" y="116"/>
                  </a:lnTo>
                  <a:lnTo>
                    <a:pt x="7" y="116"/>
                  </a:lnTo>
                  <a:lnTo>
                    <a:pt x="7" y="123"/>
                  </a:lnTo>
                  <a:lnTo>
                    <a:pt x="17" y="123"/>
                  </a:lnTo>
                  <a:lnTo>
                    <a:pt x="17" y="153"/>
                  </a:lnTo>
                  <a:lnTo>
                    <a:pt x="50" y="153"/>
                  </a:lnTo>
                  <a:lnTo>
                    <a:pt x="50" y="133"/>
                  </a:lnTo>
                  <a:lnTo>
                    <a:pt x="50" y="133"/>
                  </a:lnTo>
                  <a:lnTo>
                    <a:pt x="57" y="130"/>
                  </a:lnTo>
                  <a:lnTo>
                    <a:pt x="60" y="123"/>
                  </a:lnTo>
                  <a:lnTo>
                    <a:pt x="147" y="123"/>
                  </a:lnTo>
                  <a:lnTo>
                    <a:pt x="147" y="123"/>
                  </a:lnTo>
                  <a:lnTo>
                    <a:pt x="150" y="130"/>
                  </a:lnTo>
                  <a:lnTo>
                    <a:pt x="157" y="133"/>
                  </a:lnTo>
                  <a:lnTo>
                    <a:pt x="157" y="153"/>
                  </a:lnTo>
                  <a:lnTo>
                    <a:pt x="190" y="153"/>
                  </a:lnTo>
                  <a:lnTo>
                    <a:pt x="190" y="123"/>
                  </a:lnTo>
                  <a:lnTo>
                    <a:pt x="200" y="123"/>
                  </a:lnTo>
                  <a:lnTo>
                    <a:pt x="200" y="116"/>
                  </a:lnTo>
                  <a:lnTo>
                    <a:pt x="207" y="116"/>
                  </a:lnTo>
                  <a:lnTo>
                    <a:pt x="207" y="103"/>
                  </a:lnTo>
                  <a:lnTo>
                    <a:pt x="200" y="103"/>
                  </a:lnTo>
                  <a:lnTo>
                    <a:pt x="200" y="73"/>
                  </a:lnTo>
                  <a:lnTo>
                    <a:pt x="200" y="73"/>
                  </a:lnTo>
                  <a:lnTo>
                    <a:pt x="193" y="47"/>
                  </a:lnTo>
                  <a:lnTo>
                    <a:pt x="177" y="3"/>
                  </a:lnTo>
                  <a:lnTo>
                    <a:pt x="177" y="3"/>
                  </a:lnTo>
                  <a:lnTo>
                    <a:pt x="143" y="0"/>
                  </a:lnTo>
                  <a:lnTo>
                    <a:pt x="10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7"/>
            <p:cNvSpPr>
              <a:spLocks noEditPoints="1"/>
            </p:cNvSpPr>
            <p:nvPr/>
          </p:nvSpPr>
          <p:spPr bwMode="auto">
            <a:xfrm>
              <a:off x="3475" y="2183"/>
              <a:ext cx="227" cy="193"/>
            </a:xfrm>
            <a:custGeom>
              <a:avLst/>
              <a:gdLst>
                <a:gd name="T0" fmla="*/ 140 w 227"/>
                <a:gd name="T1" fmla="*/ 0 h 193"/>
                <a:gd name="T2" fmla="*/ 87 w 227"/>
                <a:gd name="T3" fmla="*/ 0 h 193"/>
                <a:gd name="T4" fmla="*/ 87 w 227"/>
                <a:gd name="T5" fmla="*/ 0 h 193"/>
                <a:gd name="T6" fmla="*/ 77 w 227"/>
                <a:gd name="T7" fmla="*/ 3 h 193"/>
                <a:gd name="T8" fmla="*/ 67 w 227"/>
                <a:gd name="T9" fmla="*/ 10 h 193"/>
                <a:gd name="T10" fmla="*/ 64 w 227"/>
                <a:gd name="T11" fmla="*/ 17 h 193"/>
                <a:gd name="T12" fmla="*/ 60 w 227"/>
                <a:gd name="T13" fmla="*/ 27 h 193"/>
                <a:gd name="T14" fmla="*/ 60 w 227"/>
                <a:gd name="T15" fmla="*/ 43 h 193"/>
                <a:gd name="T16" fmla="*/ 20 w 227"/>
                <a:gd name="T17" fmla="*/ 43 h 193"/>
                <a:gd name="T18" fmla="*/ 20 w 227"/>
                <a:gd name="T19" fmla="*/ 43 h 193"/>
                <a:gd name="T20" fmla="*/ 14 w 227"/>
                <a:gd name="T21" fmla="*/ 43 h 193"/>
                <a:gd name="T22" fmla="*/ 7 w 227"/>
                <a:gd name="T23" fmla="*/ 47 h 193"/>
                <a:gd name="T24" fmla="*/ 4 w 227"/>
                <a:gd name="T25" fmla="*/ 53 h 193"/>
                <a:gd name="T26" fmla="*/ 0 w 227"/>
                <a:gd name="T27" fmla="*/ 60 h 193"/>
                <a:gd name="T28" fmla="*/ 0 w 227"/>
                <a:gd name="T29" fmla="*/ 176 h 193"/>
                <a:gd name="T30" fmla="*/ 0 w 227"/>
                <a:gd name="T31" fmla="*/ 176 h 193"/>
                <a:gd name="T32" fmla="*/ 4 w 227"/>
                <a:gd name="T33" fmla="*/ 183 h 193"/>
                <a:gd name="T34" fmla="*/ 7 w 227"/>
                <a:gd name="T35" fmla="*/ 190 h 193"/>
                <a:gd name="T36" fmla="*/ 14 w 227"/>
                <a:gd name="T37" fmla="*/ 193 h 193"/>
                <a:gd name="T38" fmla="*/ 20 w 227"/>
                <a:gd name="T39" fmla="*/ 193 h 193"/>
                <a:gd name="T40" fmla="*/ 207 w 227"/>
                <a:gd name="T41" fmla="*/ 193 h 193"/>
                <a:gd name="T42" fmla="*/ 207 w 227"/>
                <a:gd name="T43" fmla="*/ 193 h 193"/>
                <a:gd name="T44" fmla="*/ 213 w 227"/>
                <a:gd name="T45" fmla="*/ 193 h 193"/>
                <a:gd name="T46" fmla="*/ 220 w 227"/>
                <a:gd name="T47" fmla="*/ 190 h 193"/>
                <a:gd name="T48" fmla="*/ 223 w 227"/>
                <a:gd name="T49" fmla="*/ 183 h 193"/>
                <a:gd name="T50" fmla="*/ 227 w 227"/>
                <a:gd name="T51" fmla="*/ 176 h 193"/>
                <a:gd name="T52" fmla="*/ 227 w 227"/>
                <a:gd name="T53" fmla="*/ 60 h 193"/>
                <a:gd name="T54" fmla="*/ 227 w 227"/>
                <a:gd name="T55" fmla="*/ 60 h 193"/>
                <a:gd name="T56" fmla="*/ 223 w 227"/>
                <a:gd name="T57" fmla="*/ 53 h 193"/>
                <a:gd name="T58" fmla="*/ 220 w 227"/>
                <a:gd name="T59" fmla="*/ 47 h 193"/>
                <a:gd name="T60" fmla="*/ 213 w 227"/>
                <a:gd name="T61" fmla="*/ 43 h 193"/>
                <a:gd name="T62" fmla="*/ 207 w 227"/>
                <a:gd name="T63" fmla="*/ 43 h 193"/>
                <a:gd name="T64" fmla="*/ 167 w 227"/>
                <a:gd name="T65" fmla="*/ 43 h 193"/>
                <a:gd name="T66" fmla="*/ 167 w 227"/>
                <a:gd name="T67" fmla="*/ 27 h 193"/>
                <a:gd name="T68" fmla="*/ 167 w 227"/>
                <a:gd name="T69" fmla="*/ 27 h 193"/>
                <a:gd name="T70" fmla="*/ 163 w 227"/>
                <a:gd name="T71" fmla="*/ 17 h 193"/>
                <a:gd name="T72" fmla="*/ 160 w 227"/>
                <a:gd name="T73" fmla="*/ 10 h 193"/>
                <a:gd name="T74" fmla="*/ 150 w 227"/>
                <a:gd name="T75" fmla="*/ 3 h 193"/>
                <a:gd name="T76" fmla="*/ 140 w 227"/>
                <a:gd name="T77" fmla="*/ 0 h 193"/>
                <a:gd name="T78" fmla="*/ 74 w 227"/>
                <a:gd name="T79" fmla="*/ 43 h 193"/>
                <a:gd name="T80" fmla="*/ 74 w 227"/>
                <a:gd name="T81" fmla="*/ 27 h 193"/>
                <a:gd name="T82" fmla="*/ 74 w 227"/>
                <a:gd name="T83" fmla="*/ 27 h 193"/>
                <a:gd name="T84" fmla="*/ 77 w 227"/>
                <a:gd name="T85" fmla="*/ 17 h 193"/>
                <a:gd name="T86" fmla="*/ 87 w 227"/>
                <a:gd name="T87" fmla="*/ 13 h 193"/>
                <a:gd name="T88" fmla="*/ 140 w 227"/>
                <a:gd name="T89" fmla="*/ 13 h 193"/>
                <a:gd name="T90" fmla="*/ 140 w 227"/>
                <a:gd name="T91" fmla="*/ 13 h 193"/>
                <a:gd name="T92" fmla="*/ 150 w 227"/>
                <a:gd name="T93" fmla="*/ 17 h 193"/>
                <a:gd name="T94" fmla="*/ 153 w 227"/>
                <a:gd name="T95" fmla="*/ 27 h 193"/>
                <a:gd name="T96" fmla="*/ 153 w 227"/>
                <a:gd name="T97" fmla="*/ 43 h 193"/>
                <a:gd name="T98" fmla="*/ 74 w 227"/>
                <a:gd name="T99" fmla="*/ 4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7" h="193">
                  <a:moveTo>
                    <a:pt x="140" y="0"/>
                  </a:moveTo>
                  <a:lnTo>
                    <a:pt x="87" y="0"/>
                  </a:lnTo>
                  <a:lnTo>
                    <a:pt x="87" y="0"/>
                  </a:lnTo>
                  <a:lnTo>
                    <a:pt x="77" y="3"/>
                  </a:lnTo>
                  <a:lnTo>
                    <a:pt x="67" y="10"/>
                  </a:lnTo>
                  <a:lnTo>
                    <a:pt x="64" y="17"/>
                  </a:lnTo>
                  <a:lnTo>
                    <a:pt x="60" y="27"/>
                  </a:lnTo>
                  <a:lnTo>
                    <a:pt x="60" y="43"/>
                  </a:lnTo>
                  <a:lnTo>
                    <a:pt x="20" y="43"/>
                  </a:lnTo>
                  <a:lnTo>
                    <a:pt x="20" y="43"/>
                  </a:lnTo>
                  <a:lnTo>
                    <a:pt x="14" y="43"/>
                  </a:lnTo>
                  <a:lnTo>
                    <a:pt x="7" y="47"/>
                  </a:lnTo>
                  <a:lnTo>
                    <a:pt x="4" y="53"/>
                  </a:lnTo>
                  <a:lnTo>
                    <a:pt x="0" y="60"/>
                  </a:lnTo>
                  <a:lnTo>
                    <a:pt x="0" y="176"/>
                  </a:lnTo>
                  <a:lnTo>
                    <a:pt x="0" y="176"/>
                  </a:lnTo>
                  <a:lnTo>
                    <a:pt x="4" y="183"/>
                  </a:lnTo>
                  <a:lnTo>
                    <a:pt x="7" y="190"/>
                  </a:lnTo>
                  <a:lnTo>
                    <a:pt x="14" y="193"/>
                  </a:lnTo>
                  <a:lnTo>
                    <a:pt x="20" y="193"/>
                  </a:lnTo>
                  <a:lnTo>
                    <a:pt x="207" y="193"/>
                  </a:lnTo>
                  <a:lnTo>
                    <a:pt x="207" y="193"/>
                  </a:lnTo>
                  <a:lnTo>
                    <a:pt x="213" y="193"/>
                  </a:lnTo>
                  <a:lnTo>
                    <a:pt x="220" y="190"/>
                  </a:lnTo>
                  <a:lnTo>
                    <a:pt x="223" y="183"/>
                  </a:lnTo>
                  <a:lnTo>
                    <a:pt x="227" y="176"/>
                  </a:lnTo>
                  <a:lnTo>
                    <a:pt x="227" y="60"/>
                  </a:lnTo>
                  <a:lnTo>
                    <a:pt x="227" y="60"/>
                  </a:lnTo>
                  <a:lnTo>
                    <a:pt x="223" y="53"/>
                  </a:lnTo>
                  <a:lnTo>
                    <a:pt x="220" y="47"/>
                  </a:lnTo>
                  <a:lnTo>
                    <a:pt x="213" y="43"/>
                  </a:lnTo>
                  <a:lnTo>
                    <a:pt x="207" y="43"/>
                  </a:lnTo>
                  <a:lnTo>
                    <a:pt x="167" y="43"/>
                  </a:lnTo>
                  <a:lnTo>
                    <a:pt x="167" y="27"/>
                  </a:lnTo>
                  <a:lnTo>
                    <a:pt x="167" y="27"/>
                  </a:lnTo>
                  <a:lnTo>
                    <a:pt x="163" y="17"/>
                  </a:lnTo>
                  <a:lnTo>
                    <a:pt x="160" y="10"/>
                  </a:lnTo>
                  <a:lnTo>
                    <a:pt x="150" y="3"/>
                  </a:lnTo>
                  <a:lnTo>
                    <a:pt x="140" y="0"/>
                  </a:lnTo>
                  <a:close/>
                  <a:moveTo>
                    <a:pt x="74" y="43"/>
                  </a:moveTo>
                  <a:lnTo>
                    <a:pt x="74" y="27"/>
                  </a:lnTo>
                  <a:lnTo>
                    <a:pt x="74" y="27"/>
                  </a:lnTo>
                  <a:lnTo>
                    <a:pt x="77" y="17"/>
                  </a:lnTo>
                  <a:lnTo>
                    <a:pt x="87" y="13"/>
                  </a:lnTo>
                  <a:lnTo>
                    <a:pt x="140" y="13"/>
                  </a:lnTo>
                  <a:lnTo>
                    <a:pt x="140" y="13"/>
                  </a:lnTo>
                  <a:lnTo>
                    <a:pt x="150" y="17"/>
                  </a:lnTo>
                  <a:lnTo>
                    <a:pt x="153" y="27"/>
                  </a:lnTo>
                  <a:lnTo>
                    <a:pt x="153" y="43"/>
                  </a:lnTo>
                  <a:lnTo>
                    <a:pt x="74" y="43"/>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8"/>
            <p:cNvSpPr>
              <a:spLocks/>
            </p:cNvSpPr>
            <p:nvPr/>
          </p:nvSpPr>
          <p:spPr bwMode="auto">
            <a:xfrm>
              <a:off x="3475" y="2183"/>
              <a:ext cx="227" cy="193"/>
            </a:xfrm>
            <a:custGeom>
              <a:avLst/>
              <a:gdLst>
                <a:gd name="T0" fmla="*/ 140 w 227"/>
                <a:gd name="T1" fmla="*/ 0 h 193"/>
                <a:gd name="T2" fmla="*/ 87 w 227"/>
                <a:gd name="T3" fmla="*/ 0 h 193"/>
                <a:gd name="T4" fmla="*/ 87 w 227"/>
                <a:gd name="T5" fmla="*/ 0 h 193"/>
                <a:gd name="T6" fmla="*/ 77 w 227"/>
                <a:gd name="T7" fmla="*/ 3 h 193"/>
                <a:gd name="T8" fmla="*/ 67 w 227"/>
                <a:gd name="T9" fmla="*/ 10 h 193"/>
                <a:gd name="T10" fmla="*/ 64 w 227"/>
                <a:gd name="T11" fmla="*/ 17 h 193"/>
                <a:gd name="T12" fmla="*/ 60 w 227"/>
                <a:gd name="T13" fmla="*/ 27 h 193"/>
                <a:gd name="T14" fmla="*/ 60 w 227"/>
                <a:gd name="T15" fmla="*/ 43 h 193"/>
                <a:gd name="T16" fmla="*/ 20 w 227"/>
                <a:gd name="T17" fmla="*/ 43 h 193"/>
                <a:gd name="T18" fmla="*/ 20 w 227"/>
                <a:gd name="T19" fmla="*/ 43 h 193"/>
                <a:gd name="T20" fmla="*/ 14 w 227"/>
                <a:gd name="T21" fmla="*/ 43 h 193"/>
                <a:gd name="T22" fmla="*/ 7 w 227"/>
                <a:gd name="T23" fmla="*/ 47 h 193"/>
                <a:gd name="T24" fmla="*/ 4 w 227"/>
                <a:gd name="T25" fmla="*/ 53 h 193"/>
                <a:gd name="T26" fmla="*/ 0 w 227"/>
                <a:gd name="T27" fmla="*/ 60 h 193"/>
                <a:gd name="T28" fmla="*/ 0 w 227"/>
                <a:gd name="T29" fmla="*/ 176 h 193"/>
                <a:gd name="T30" fmla="*/ 0 w 227"/>
                <a:gd name="T31" fmla="*/ 176 h 193"/>
                <a:gd name="T32" fmla="*/ 4 w 227"/>
                <a:gd name="T33" fmla="*/ 183 h 193"/>
                <a:gd name="T34" fmla="*/ 7 w 227"/>
                <a:gd name="T35" fmla="*/ 190 h 193"/>
                <a:gd name="T36" fmla="*/ 14 w 227"/>
                <a:gd name="T37" fmla="*/ 193 h 193"/>
                <a:gd name="T38" fmla="*/ 20 w 227"/>
                <a:gd name="T39" fmla="*/ 193 h 193"/>
                <a:gd name="T40" fmla="*/ 207 w 227"/>
                <a:gd name="T41" fmla="*/ 193 h 193"/>
                <a:gd name="T42" fmla="*/ 207 w 227"/>
                <a:gd name="T43" fmla="*/ 193 h 193"/>
                <a:gd name="T44" fmla="*/ 213 w 227"/>
                <a:gd name="T45" fmla="*/ 193 h 193"/>
                <a:gd name="T46" fmla="*/ 220 w 227"/>
                <a:gd name="T47" fmla="*/ 190 h 193"/>
                <a:gd name="T48" fmla="*/ 223 w 227"/>
                <a:gd name="T49" fmla="*/ 183 h 193"/>
                <a:gd name="T50" fmla="*/ 227 w 227"/>
                <a:gd name="T51" fmla="*/ 176 h 193"/>
                <a:gd name="T52" fmla="*/ 227 w 227"/>
                <a:gd name="T53" fmla="*/ 60 h 193"/>
                <a:gd name="T54" fmla="*/ 227 w 227"/>
                <a:gd name="T55" fmla="*/ 60 h 193"/>
                <a:gd name="T56" fmla="*/ 223 w 227"/>
                <a:gd name="T57" fmla="*/ 53 h 193"/>
                <a:gd name="T58" fmla="*/ 220 w 227"/>
                <a:gd name="T59" fmla="*/ 47 h 193"/>
                <a:gd name="T60" fmla="*/ 213 w 227"/>
                <a:gd name="T61" fmla="*/ 43 h 193"/>
                <a:gd name="T62" fmla="*/ 207 w 227"/>
                <a:gd name="T63" fmla="*/ 43 h 193"/>
                <a:gd name="T64" fmla="*/ 167 w 227"/>
                <a:gd name="T65" fmla="*/ 43 h 193"/>
                <a:gd name="T66" fmla="*/ 167 w 227"/>
                <a:gd name="T67" fmla="*/ 27 h 193"/>
                <a:gd name="T68" fmla="*/ 167 w 227"/>
                <a:gd name="T69" fmla="*/ 27 h 193"/>
                <a:gd name="T70" fmla="*/ 163 w 227"/>
                <a:gd name="T71" fmla="*/ 17 h 193"/>
                <a:gd name="T72" fmla="*/ 160 w 227"/>
                <a:gd name="T73" fmla="*/ 10 h 193"/>
                <a:gd name="T74" fmla="*/ 150 w 227"/>
                <a:gd name="T75" fmla="*/ 3 h 193"/>
                <a:gd name="T76" fmla="*/ 140 w 227"/>
                <a:gd name="T7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7" h="193">
                  <a:moveTo>
                    <a:pt x="140" y="0"/>
                  </a:moveTo>
                  <a:lnTo>
                    <a:pt x="87" y="0"/>
                  </a:lnTo>
                  <a:lnTo>
                    <a:pt x="87" y="0"/>
                  </a:lnTo>
                  <a:lnTo>
                    <a:pt x="77" y="3"/>
                  </a:lnTo>
                  <a:lnTo>
                    <a:pt x="67" y="10"/>
                  </a:lnTo>
                  <a:lnTo>
                    <a:pt x="64" y="17"/>
                  </a:lnTo>
                  <a:lnTo>
                    <a:pt x="60" y="27"/>
                  </a:lnTo>
                  <a:lnTo>
                    <a:pt x="60" y="43"/>
                  </a:lnTo>
                  <a:lnTo>
                    <a:pt x="20" y="43"/>
                  </a:lnTo>
                  <a:lnTo>
                    <a:pt x="20" y="43"/>
                  </a:lnTo>
                  <a:lnTo>
                    <a:pt x="14" y="43"/>
                  </a:lnTo>
                  <a:lnTo>
                    <a:pt x="7" y="47"/>
                  </a:lnTo>
                  <a:lnTo>
                    <a:pt x="4" y="53"/>
                  </a:lnTo>
                  <a:lnTo>
                    <a:pt x="0" y="60"/>
                  </a:lnTo>
                  <a:lnTo>
                    <a:pt x="0" y="176"/>
                  </a:lnTo>
                  <a:lnTo>
                    <a:pt x="0" y="176"/>
                  </a:lnTo>
                  <a:lnTo>
                    <a:pt x="4" y="183"/>
                  </a:lnTo>
                  <a:lnTo>
                    <a:pt x="7" y="190"/>
                  </a:lnTo>
                  <a:lnTo>
                    <a:pt x="14" y="193"/>
                  </a:lnTo>
                  <a:lnTo>
                    <a:pt x="20" y="193"/>
                  </a:lnTo>
                  <a:lnTo>
                    <a:pt x="207" y="193"/>
                  </a:lnTo>
                  <a:lnTo>
                    <a:pt x="207" y="193"/>
                  </a:lnTo>
                  <a:lnTo>
                    <a:pt x="213" y="193"/>
                  </a:lnTo>
                  <a:lnTo>
                    <a:pt x="220" y="190"/>
                  </a:lnTo>
                  <a:lnTo>
                    <a:pt x="223" y="183"/>
                  </a:lnTo>
                  <a:lnTo>
                    <a:pt x="227" y="176"/>
                  </a:lnTo>
                  <a:lnTo>
                    <a:pt x="227" y="60"/>
                  </a:lnTo>
                  <a:lnTo>
                    <a:pt x="227" y="60"/>
                  </a:lnTo>
                  <a:lnTo>
                    <a:pt x="223" y="53"/>
                  </a:lnTo>
                  <a:lnTo>
                    <a:pt x="220" y="47"/>
                  </a:lnTo>
                  <a:lnTo>
                    <a:pt x="213" y="43"/>
                  </a:lnTo>
                  <a:lnTo>
                    <a:pt x="207" y="43"/>
                  </a:lnTo>
                  <a:lnTo>
                    <a:pt x="167" y="43"/>
                  </a:lnTo>
                  <a:lnTo>
                    <a:pt x="167" y="27"/>
                  </a:lnTo>
                  <a:lnTo>
                    <a:pt x="167" y="27"/>
                  </a:lnTo>
                  <a:lnTo>
                    <a:pt x="163" y="17"/>
                  </a:lnTo>
                  <a:lnTo>
                    <a:pt x="160" y="10"/>
                  </a:lnTo>
                  <a:lnTo>
                    <a:pt x="150" y="3"/>
                  </a:lnTo>
                  <a:lnTo>
                    <a:pt x="1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9"/>
            <p:cNvSpPr>
              <a:spLocks/>
            </p:cNvSpPr>
            <p:nvPr/>
          </p:nvSpPr>
          <p:spPr bwMode="auto">
            <a:xfrm>
              <a:off x="3549" y="2196"/>
              <a:ext cx="79" cy="30"/>
            </a:xfrm>
            <a:custGeom>
              <a:avLst/>
              <a:gdLst>
                <a:gd name="T0" fmla="*/ 0 w 79"/>
                <a:gd name="T1" fmla="*/ 30 h 30"/>
                <a:gd name="T2" fmla="*/ 0 w 79"/>
                <a:gd name="T3" fmla="*/ 14 h 30"/>
                <a:gd name="T4" fmla="*/ 0 w 79"/>
                <a:gd name="T5" fmla="*/ 14 h 30"/>
                <a:gd name="T6" fmla="*/ 3 w 79"/>
                <a:gd name="T7" fmla="*/ 4 h 30"/>
                <a:gd name="T8" fmla="*/ 13 w 79"/>
                <a:gd name="T9" fmla="*/ 0 h 30"/>
                <a:gd name="T10" fmla="*/ 66 w 79"/>
                <a:gd name="T11" fmla="*/ 0 h 30"/>
                <a:gd name="T12" fmla="*/ 66 w 79"/>
                <a:gd name="T13" fmla="*/ 0 h 30"/>
                <a:gd name="T14" fmla="*/ 76 w 79"/>
                <a:gd name="T15" fmla="*/ 4 h 30"/>
                <a:gd name="T16" fmla="*/ 79 w 79"/>
                <a:gd name="T17" fmla="*/ 14 h 30"/>
                <a:gd name="T18" fmla="*/ 79 w 79"/>
                <a:gd name="T19" fmla="*/ 30 h 30"/>
                <a:gd name="T20" fmla="*/ 0 w 79"/>
                <a:gd name="T21"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 h="30">
                  <a:moveTo>
                    <a:pt x="0" y="30"/>
                  </a:moveTo>
                  <a:lnTo>
                    <a:pt x="0" y="14"/>
                  </a:lnTo>
                  <a:lnTo>
                    <a:pt x="0" y="14"/>
                  </a:lnTo>
                  <a:lnTo>
                    <a:pt x="3" y="4"/>
                  </a:lnTo>
                  <a:lnTo>
                    <a:pt x="13" y="0"/>
                  </a:lnTo>
                  <a:lnTo>
                    <a:pt x="66" y="0"/>
                  </a:lnTo>
                  <a:lnTo>
                    <a:pt x="66" y="0"/>
                  </a:lnTo>
                  <a:lnTo>
                    <a:pt x="76" y="4"/>
                  </a:lnTo>
                  <a:lnTo>
                    <a:pt x="79" y="14"/>
                  </a:lnTo>
                  <a:lnTo>
                    <a:pt x="79" y="3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0"/>
            <p:cNvSpPr>
              <a:spLocks/>
            </p:cNvSpPr>
            <p:nvPr/>
          </p:nvSpPr>
          <p:spPr bwMode="auto">
            <a:xfrm>
              <a:off x="2304" y="2083"/>
              <a:ext cx="200" cy="193"/>
            </a:xfrm>
            <a:custGeom>
              <a:avLst/>
              <a:gdLst>
                <a:gd name="T0" fmla="*/ 200 w 200"/>
                <a:gd name="T1" fmla="*/ 57 h 193"/>
                <a:gd name="T2" fmla="*/ 200 w 200"/>
                <a:gd name="T3" fmla="*/ 57 h 193"/>
                <a:gd name="T4" fmla="*/ 200 w 200"/>
                <a:gd name="T5" fmla="*/ 83 h 193"/>
                <a:gd name="T6" fmla="*/ 193 w 200"/>
                <a:gd name="T7" fmla="*/ 107 h 193"/>
                <a:gd name="T8" fmla="*/ 183 w 200"/>
                <a:gd name="T9" fmla="*/ 127 h 193"/>
                <a:gd name="T10" fmla="*/ 173 w 200"/>
                <a:gd name="T11" fmla="*/ 147 h 193"/>
                <a:gd name="T12" fmla="*/ 173 w 200"/>
                <a:gd name="T13" fmla="*/ 147 h 193"/>
                <a:gd name="T14" fmla="*/ 157 w 200"/>
                <a:gd name="T15" fmla="*/ 163 h 193"/>
                <a:gd name="T16" fmla="*/ 140 w 200"/>
                <a:gd name="T17" fmla="*/ 177 h 193"/>
                <a:gd name="T18" fmla="*/ 120 w 200"/>
                <a:gd name="T19" fmla="*/ 187 h 193"/>
                <a:gd name="T20" fmla="*/ 100 w 200"/>
                <a:gd name="T21" fmla="*/ 193 h 193"/>
                <a:gd name="T22" fmla="*/ 100 w 200"/>
                <a:gd name="T23" fmla="*/ 193 h 193"/>
                <a:gd name="T24" fmla="*/ 77 w 200"/>
                <a:gd name="T25" fmla="*/ 187 h 193"/>
                <a:gd name="T26" fmla="*/ 60 w 200"/>
                <a:gd name="T27" fmla="*/ 177 h 193"/>
                <a:gd name="T28" fmla="*/ 44 w 200"/>
                <a:gd name="T29" fmla="*/ 163 h 193"/>
                <a:gd name="T30" fmla="*/ 27 w 200"/>
                <a:gd name="T31" fmla="*/ 147 h 193"/>
                <a:gd name="T32" fmla="*/ 27 w 200"/>
                <a:gd name="T33" fmla="*/ 147 h 193"/>
                <a:gd name="T34" fmla="*/ 14 w 200"/>
                <a:gd name="T35" fmla="*/ 127 h 193"/>
                <a:gd name="T36" fmla="*/ 7 w 200"/>
                <a:gd name="T37" fmla="*/ 107 h 193"/>
                <a:gd name="T38" fmla="*/ 0 w 200"/>
                <a:gd name="T39" fmla="*/ 83 h 193"/>
                <a:gd name="T40" fmla="*/ 0 w 200"/>
                <a:gd name="T41" fmla="*/ 57 h 193"/>
                <a:gd name="T42" fmla="*/ 0 w 200"/>
                <a:gd name="T43" fmla="*/ 57 h 193"/>
                <a:gd name="T44" fmla="*/ 0 w 200"/>
                <a:gd name="T45" fmla="*/ 40 h 193"/>
                <a:gd name="T46" fmla="*/ 7 w 200"/>
                <a:gd name="T47" fmla="*/ 20 h 193"/>
                <a:gd name="T48" fmla="*/ 7 w 200"/>
                <a:gd name="T49" fmla="*/ 20 h 193"/>
                <a:gd name="T50" fmla="*/ 17 w 200"/>
                <a:gd name="T51" fmla="*/ 10 h 193"/>
                <a:gd name="T52" fmla="*/ 24 w 200"/>
                <a:gd name="T53" fmla="*/ 0 h 193"/>
                <a:gd name="T54" fmla="*/ 24 w 200"/>
                <a:gd name="T55" fmla="*/ 0 h 193"/>
                <a:gd name="T56" fmla="*/ 44 w 200"/>
                <a:gd name="T57" fmla="*/ 7 h 193"/>
                <a:gd name="T58" fmla="*/ 67 w 200"/>
                <a:gd name="T59" fmla="*/ 10 h 193"/>
                <a:gd name="T60" fmla="*/ 67 w 200"/>
                <a:gd name="T61" fmla="*/ 10 h 193"/>
                <a:gd name="T62" fmla="*/ 84 w 200"/>
                <a:gd name="T63" fmla="*/ 7 h 193"/>
                <a:gd name="T64" fmla="*/ 100 w 200"/>
                <a:gd name="T65" fmla="*/ 0 h 193"/>
                <a:gd name="T66" fmla="*/ 100 w 200"/>
                <a:gd name="T67" fmla="*/ 0 h 193"/>
                <a:gd name="T68" fmla="*/ 113 w 200"/>
                <a:gd name="T69" fmla="*/ 7 h 193"/>
                <a:gd name="T70" fmla="*/ 133 w 200"/>
                <a:gd name="T71" fmla="*/ 10 h 193"/>
                <a:gd name="T72" fmla="*/ 133 w 200"/>
                <a:gd name="T73" fmla="*/ 10 h 193"/>
                <a:gd name="T74" fmla="*/ 153 w 200"/>
                <a:gd name="T75" fmla="*/ 7 h 193"/>
                <a:gd name="T76" fmla="*/ 177 w 200"/>
                <a:gd name="T77" fmla="*/ 0 h 193"/>
                <a:gd name="T78" fmla="*/ 177 w 200"/>
                <a:gd name="T79" fmla="*/ 0 h 193"/>
                <a:gd name="T80" fmla="*/ 183 w 200"/>
                <a:gd name="T81" fmla="*/ 10 h 193"/>
                <a:gd name="T82" fmla="*/ 190 w 200"/>
                <a:gd name="T83" fmla="*/ 20 h 193"/>
                <a:gd name="T84" fmla="*/ 190 w 200"/>
                <a:gd name="T85" fmla="*/ 20 h 193"/>
                <a:gd name="T86" fmla="*/ 197 w 200"/>
                <a:gd name="T87" fmla="*/ 40 h 193"/>
                <a:gd name="T88" fmla="*/ 200 w 200"/>
                <a:gd name="T89" fmla="*/ 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0" h="193">
                  <a:moveTo>
                    <a:pt x="200" y="57"/>
                  </a:moveTo>
                  <a:lnTo>
                    <a:pt x="200" y="57"/>
                  </a:lnTo>
                  <a:lnTo>
                    <a:pt x="200" y="83"/>
                  </a:lnTo>
                  <a:lnTo>
                    <a:pt x="193" y="107"/>
                  </a:lnTo>
                  <a:lnTo>
                    <a:pt x="183" y="127"/>
                  </a:lnTo>
                  <a:lnTo>
                    <a:pt x="173" y="147"/>
                  </a:lnTo>
                  <a:lnTo>
                    <a:pt x="173" y="147"/>
                  </a:lnTo>
                  <a:lnTo>
                    <a:pt x="157" y="163"/>
                  </a:lnTo>
                  <a:lnTo>
                    <a:pt x="140" y="177"/>
                  </a:lnTo>
                  <a:lnTo>
                    <a:pt x="120" y="187"/>
                  </a:lnTo>
                  <a:lnTo>
                    <a:pt x="100" y="193"/>
                  </a:lnTo>
                  <a:lnTo>
                    <a:pt x="100" y="193"/>
                  </a:lnTo>
                  <a:lnTo>
                    <a:pt x="77" y="187"/>
                  </a:lnTo>
                  <a:lnTo>
                    <a:pt x="60" y="177"/>
                  </a:lnTo>
                  <a:lnTo>
                    <a:pt x="44" y="163"/>
                  </a:lnTo>
                  <a:lnTo>
                    <a:pt x="27" y="147"/>
                  </a:lnTo>
                  <a:lnTo>
                    <a:pt x="27" y="147"/>
                  </a:lnTo>
                  <a:lnTo>
                    <a:pt x="14" y="127"/>
                  </a:lnTo>
                  <a:lnTo>
                    <a:pt x="7" y="107"/>
                  </a:lnTo>
                  <a:lnTo>
                    <a:pt x="0" y="83"/>
                  </a:lnTo>
                  <a:lnTo>
                    <a:pt x="0" y="57"/>
                  </a:lnTo>
                  <a:lnTo>
                    <a:pt x="0" y="57"/>
                  </a:lnTo>
                  <a:lnTo>
                    <a:pt x="0" y="40"/>
                  </a:lnTo>
                  <a:lnTo>
                    <a:pt x="7" y="20"/>
                  </a:lnTo>
                  <a:lnTo>
                    <a:pt x="7" y="20"/>
                  </a:lnTo>
                  <a:lnTo>
                    <a:pt x="17" y="10"/>
                  </a:lnTo>
                  <a:lnTo>
                    <a:pt x="24" y="0"/>
                  </a:lnTo>
                  <a:lnTo>
                    <a:pt x="24" y="0"/>
                  </a:lnTo>
                  <a:lnTo>
                    <a:pt x="44" y="7"/>
                  </a:lnTo>
                  <a:lnTo>
                    <a:pt x="67" y="10"/>
                  </a:lnTo>
                  <a:lnTo>
                    <a:pt x="67" y="10"/>
                  </a:lnTo>
                  <a:lnTo>
                    <a:pt x="84" y="7"/>
                  </a:lnTo>
                  <a:lnTo>
                    <a:pt x="100" y="0"/>
                  </a:lnTo>
                  <a:lnTo>
                    <a:pt x="100" y="0"/>
                  </a:lnTo>
                  <a:lnTo>
                    <a:pt x="113" y="7"/>
                  </a:lnTo>
                  <a:lnTo>
                    <a:pt x="133" y="10"/>
                  </a:lnTo>
                  <a:lnTo>
                    <a:pt x="133" y="10"/>
                  </a:lnTo>
                  <a:lnTo>
                    <a:pt x="153" y="7"/>
                  </a:lnTo>
                  <a:lnTo>
                    <a:pt x="177" y="0"/>
                  </a:lnTo>
                  <a:lnTo>
                    <a:pt x="177" y="0"/>
                  </a:lnTo>
                  <a:lnTo>
                    <a:pt x="183" y="10"/>
                  </a:lnTo>
                  <a:lnTo>
                    <a:pt x="190" y="20"/>
                  </a:lnTo>
                  <a:lnTo>
                    <a:pt x="190" y="20"/>
                  </a:lnTo>
                  <a:lnTo>
                    <a:pt x="197" y="40"/>
                  </a:lnTo>
                  <a:lnTo>
                    <a:pt x="200" y="57"/>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41"/>
            <p:cNvSpPr>
              <a:spLocks/>
            </p:cNvSpPr>
            <p:nvPr/>
          </p:nvSpPr>
          <p:spPr bwMode="auto">
            <a:xfrm>
              <a:off x="2304" y="2083"/>
              <a:ext cx="200" cy="193"/>
            </a:xfrm>
            <a:custGeom>
              <a:avLst/>
              <a:gdLst>
                <a:gd name="T0" fmla="*/ 200 w 200"/>
                <a:gd name="T1" fmla="*/ 57 h 193"/>
                <a:gd name="T2" fmla="*/ 200 w 200"/>
                <a:gd name="T3" fmla="*/ 57 h 193"/>
                <a:gd name="T4" fmla="*/ 200 w 200"/>
                <a:gd name="T5" fmla="*/ 83 h 193"/>
                <a:gd name="T6" fmla="*/ 193 w 200"/>
                <a:gd name="T7" fmla="*/ 107 h 193"/>
                <a:gd name="T8" fmla="*/ 183 w 200"/>
                <a:gd name="T9" fmla="*/ 127 h 193"/>
                <a:gd name="T10" fmla="*/ 173 w 200"/>
                <a:gd name="T11" fmla="*/ 147 h 193"/>
                <a:gd name="T12" fmla="*/ 173 w 200"/>
                <a:gd name="T13" fmla="*/ 147 h 193"/>
                <a:gd name="T14" fmla="*/ 157 w 200"/>
                <a:gd name="T15" fmla="*/ 163 h 193"/>
                <a:gd name="T16" fmla="*/ 140 w 200"/>
                <a:gd name="T17" fmla="*/ 177 h 193"/>
                <a:gd name="T18" fmla="*/ 120 w 200"/>
                <a:gd name="T19" fmla="*/ 187 h 193"/>
                <a:gd name="T20" fmla="*/ 100 w 200"/>
                <a:gd name="T21" fmla="*/ 193 h 193"/>
                <a:gd name="T22" fmla="*/ 100 w 200"/>
                <a:gd name="T23" fmla="*/ 193 h 193"/>
                <a:gd name="T24" fmla="*/ 77 w 200"/>
                <a:gd name="T25" fmla="*/ 187 h 193"/>
                <a:gd name="T26" fmla="*/ 60 w 200"/>
                <a:gd name="T27" fmla="*/ 177 h 193"/>
                <a:gd name="T28" fmla="*/ 44 w 200"/>
                <a:gd name="T29" fmla="*/ 163 h 193"/>
                <a:gd name="T30" fmla="*/ 27 w 200"/>
                <a:gd name="T31" fmla="*/ 147 h 193"/>
                <a:gd name="T32" fmla="*/ 27 w 200"/>
                <a:gd name="T33" fmla="*/ 147 h 193"/>
                <a:gd name="T34" fmla="*/ 14 w 200"/>
                <a:gd name="T35" fmla="*/ 127 h 193"/>
                <a:gd name="T36" fmla="*/ 7 w 200"/>
                <a:gd name="T37" fmla="*/ 107 h 193"/>
                <a:gd name="T38" fmla="*/ 0 w 200"/>
                <a:gd name="T39" fmla="*/ 83 h 193"/>
                <a:gd name="T40" fmla="*/ 0 w 200"/>
                <a:gd name="T41" fmla="*/ 57 h 193"/>
                <a:gd name="T42" fmla="*/ 0 w 200"/>
                <a:gd name="T43" fmla="*/ 57 h 193"/>
                <a:gd name="T44" fmla="*/ 0 w 200"/>
                <a:gd name="T45" fmla="*/ 40 h 193"/>
                <a:gd name="T46" fmla="*/ 7 w 200"/>
                <a:gd name="T47" fmla="*/ 20 h 193"/>
                <a:gd name="T48" fmla="*/ 7 w 200"/>
                <a:gd name="T49" fmla="*/ 20 h 193"/>
                <a:gd name="T50" fmla="*/ 17 w 200"/>
                <a:gd name="T51" fmla="*/ 10 h 193"/>
                <a:gd name="T52" fmla="*/ 24 w 200"/>
                <a:gd name="T53" fmla="*/ 0 h 193"/>
                <a:gd name="T54" fmla="*/ 24 w 200"/>
                <a:gd name="T55" fmla="*/ 0 h 193"/>
                <a:gd name="T56" fmla="*/ 44 w 200"/>
                <a:gd name="T57" fmla="*/ 7 h 193"/>
                <a:gd name="T58" fmla="*/ 67 w 200"/>
                <a:gd name="T59" fmla="*/ 10 h 193"/>
                <a:gd name="T60" fmla="*/ 67 w 200"/>
                <a:gd name="T61" fmla="*/ 10 h 193"/>
                <a:gd name="T62" fmla="*/ 84 w 200"/>
                <a:gd name="T63" fmla="*/ 7 h 193"/>
                <a:gd name="T64" fmla="*/ 100 w 200"/>
                <a:gd name="T65" fmla="*/ 0 h 193"/>
                <a:gd name="T66" fmla="*/ 100 w 200"/>
                <a:gd name="T67" fmla="*/ 0 h 193"/>
                <a:gd name="T68" fmla="*/ 113 w 200"/>
                <a:gd name="T69" fmla="*/ 7 h 193"/>
                <a:gd name="T70" fmla="*/ 133 w 200"/>
                <a:gd name="T71" fmla="*/ 10 h 193"/>
                <a:gd name="T72" fmla="*/ 133 w 200"/>
                <a:gd name="T73" fmla="*/ 10 h 193"/>
                <a:gd name="T74" fmla="*/ 153 w 200"/>
                <a:gd name="T75" fmla="*/ 7 h 193"/>
                <a:gd name="T76" fmla="*/ 177 w 200"/>
                <a:gd name="T77" fmla="*/ 0 h 193"/>
                <a:gd name="T78" fmla="*/ 177 w 200"/>
                <a:gd name="T79" fmla="*/ 0 h 193"/>
                <a:gd name="T80" fmla="*/ 183 w 200"/>
                <a:gd name="T81" fmla="*/ 10 h 193"/>
                <a:gd name="T82" fmla="*/ 190 w 200"/>
                <a:gd name="T83" fmla="*/ 20 h 193"/>
                <a:gd name="T84" fmla="*/ 190 w 200"/>
                <a:gd name="T85" fmla="*/ 20 h 193"/>
                <a:gd name="T86" fmla="*/ 197 w 200"/>
                <a:gd name="T87" fmla="*/ 40 h 193"/>
                <a:gd name="T88" fmla="*/ 200 w 200"/>
                <a:gd name="T89" fmla="*/ 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0" h="193">
                  <a:moveTo>
                    <a:pt x="200" y="57"/>
                  </a:moveTo>
                  <a:lnTo>
                    <a:pt x="200" y="57"/>
                  </a:lnTo>
                  <a:lnTo>
                    <a:pt x="200" y="83"/>
                  </a:lnTo>
                  <a:lnTo>
                    <a:pt x="193" y="107"/>
                  </a:lnTo>
                  <a:lnTo>
                    <a:pt x="183" y="127"/>
                  </a:lnTo>
                  <a:lnTo>
                    <a:pt x="173" y="147"/>
                  </a:lnTo>
                  <a:lnTo>
                    <a:pt x="173" y="147"/>
                  </a:lnTo>
                  <a:lnTo>
                    <a:pt x="157" y="163"/>
                  </a:lnTo>
                  <a:lnTo>
                    <a:pt x="140" y="177"/>
                  </a:lnTo>
                  <a:lnTo>
                    <a:pt x="120" y="187"/>
                  </a:lnTo>
                  <a:lnTo>
                    <a:pt x="100" y="193"/>
                  </a:lnTo>
                  <a:lnTo>
                    <a:pt x="100" y="193"/>
                  </a:lnTo>
                  <a:lnTo>
                    <a:pt x="77" y="187"/>
                  </a:lnTo>
                  <a:lnTo>
                    <a:pt x="60" y="177"/>
                  </a:lnTo>
                  <a:lnTo>
                    <a:pt x="44" y="163"/>
                  </a:lnTo>
                  <a:lnTo>
                    <a:pt x="27" y="147"/>
                  </a:lnTo>
                  <a:lnTo>
                    <a:pt x="27" y="147"/>
                  </a:lnTo>
                  <a:lnTo>
                    <a:pt x="14" y="127"/>
                  </a:lnTo>
                  <a:lnTo>
                    <a:pt x="7" y="107"/>
                  </a:lnTo>
                  <a:lnTo>
                    <a:pt x="0" y="83"/>
                  </a:lnTo>
                  <a:lnTo>
                    <a:pt x="0" y="57"/>
                  </a:lnTo>
                  <a:lnTo>
                    <a:pt x="0" y="57"/>
                  </a:lnTo>
                  <a:lnTo>
                    <a:pt x="0" y="40"/>
                  </a:lnTo>
                  <a:lnTo>
                    <a:pt x="7" y="20"/>
                  </a:lnTo>
                  <a:lnTo>
                    <a:pt x="7" y="20"/>
                  </a:lnTo>
                  <a:lnTo>
                    <a:pt x="17" y="10"/>
                  </a:lnTo>
                  <a:lnTo>
                    <a:pt x="24" y="0"/>
                  </a:lnTo>
                  <a:lnTo>
                    <a:pt x="24" y="0"/>
                  </a:lnTo>
                  <a:lnTo>
                    <a:pt x="44" y="7"/>
                  </a:lnTo>
                  <a:lnTo>
                    <a:pt x="67" y="10"/>
                  </a:lnTo>
                  <a:lnTo>
                    <a:pt x="67" y="10"/>
                  </a:lnTo>
                  <a:lnTo>
                    <a:pt x="84" y="7"/>
                  </a:lnTo>
                  <a:lnTo>
                    <a:pt x="100" y="0"/>
                  </a:lnTo>
                  <a:lnTo>
                    <a:pt x="100" y="0"/>
                  </a:lnTo>
                  <a:lnTo>
                    <a:pt x="113" y="7"/>
                  </a:lnTo>
                  <a:lnTo>
                    <a:pt x="133" y="10"/>
                  </a:lnTo>
                  <a:lnTo>
                    <a:pt x="133" y="10"/>
                  </a:lnTo>
                  <a:lnTo>
                    <a:pt x="153" y="7"/>
                  </a:lnTo>
                  <a:lnTo>
                    <a:pt x="177" y="0"/>
                  </a:lnTo>
                  <a:lnTo>
                    <a:pt x="177" y="0"/>
                  </a:lnTo>
                  <a:lnTo>
                    <a:pt x="183" y="10"/>
                  </a:lnTo>
                  <a:lnTo>
                    <a:pt x="190" y="20"/>
                  </a:lnTo>
                  <a:lnTo>
                    <a:pt x="190" y="20"/>
                  </a:lnTo>
                  <a:lnTo>
                    <a:pt x="197" y="40"/>
                  </a:lnTo>
                  <a:lnTo>
                    <a:pt x="200"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42"/>
            <p:cNvSpPr>
              <a:spLocks noEditPoints="1"/>
            </p:cNvSpPr>
            <p:nvPr/>
          </p:nvSpPr>
          <p:spPr bwMode="auto">
            <a:xfrm>
              <a:off x="2897" y="2383"/>
              <a:ext cx="246" cy="173"/>
            </a:xfrm>
            <a:custGeom>
              <a:avLst/>
              <a:gdLst>
                <a:gd name="T0" fmla="*/ 242 w 246"/>
                <a:gd name="T1" fmla="*/ 90 h 173"/>
                <a:gd name="T2" fmla="*/ 229 w 246"/>
                <a:gd name="T3" fmla="*/ 173 h 173"/>
                <a:gd name="T4" fmla="*/ 226 w 246"/>
                <a:gd name="T5" fmla="*/ 0 h 173"/>
                <a:gd name="T6" fmla="*/ 236 w 246"/>
                <a:gd name="T7" fmla="*/ 3 h 173"/>
                <a:gd name="T8" fmla="*/ 246 w 246"/>
                <a:gd name="T9" fmla="*/ 40 h 173"/>
                <a:gd name="T10" fmla="*/ 183 w 246"/>
                <a:gd name="T11" fmla="*/ 96 h 173"/>
                <a:gd name="T12" fmla="*/ 169 w 246"/>
                <a:gd name="T13" fmla="*/ 126 h 173"/>
                <a:gd name="T14" fmla="*/ 149 w 246"/>
                <a:gd name="T15" fmla="*/ 136 h 173"/>
                <a:gd name="T16" fmla="*/ 126 w 246"/>
                <a:gd name="T17" fmla="*/ 140 h 173"/>
                <a:gd name="T18" fmla="*/ 96 w 246"/>
                <a:gd name="T19" fmla="*/ 133 h 173"/>
                <a:gd name="T20" fmla="*/ 79 w 246"/>
                <a:gd name="T21" fmla="*/ 116 h 173"/>
                <a:gd name="T22" fmla="*/ 69 w 246"/>
                <a:gd name="T23" fmla="*/ 86 h 173"/>
                <a:gd name="T24" fmla="*/ 73 w 246"/>
                <a:gd name="T25" fmla="*/ 63 h 173"/>
                <a:gd name="T26" fmla="*/ 86 w 246"/>
                <a:gd name="T27" fmla="*/ 46 h 173"/>
                <a:gd name="T28" fmla="*/ 116 w 246"/>
                <a:gd name="T29" fmla="*/ 30 h 173"/>
                <a:gd name="T30" fmla="*/ 139 w 246"/>
                <a:gd name="T31" fmla="*/ 30 h 173"/>
                <a:gd name="T32" fmla="*/ 169 w 246"/>
                <a:gd name="T33" fmla="*/ 46 h 173"/>
                <a:gd name="T34" fmla="*/ 179 w 246"/>
                <a:gd name="T35" fmla="*/ 63 h 173"/>
                <a:gd name="T36" fmla="*/ 192 w 246"/>
                <a:gd name="T37" fmla="*/ 86 h 173"/>
                <a:gd name="T38" fmla="*/ 186 w 246"/>
                <a:gd name="T39" fmla="*/ 63 h 173"/>
                <a:gd name="T40" fmla="*/ 173 w 246"/>
                <a:gd name="T41" fmla="*/ 43 h 173"/>
                <a:gd name="T42" fmla="*/ 139 w 246"/>
                <a:gd name="T43" fmla="*/ 23 h 173"/>
                <a:gd name="T44" fmla="*/ 116 w 246"/>
                <a:gd name="T45" fmla="*/ 23 h 173"/>
                <a:gd name="T46" fmla="*/ 83 w 246"/>
                <a:gd name="T47" fmla="*/ 43 h 173"/>
                <a:gd name="T48" fmla="*/ 69 w 246"/>
                <a:gd name="T49" fmla="*/ 63 h 173"/>
                <a:gd name="T50" fmla="*/ 63 w 246"/>
                <a:gd name="T51" fmla="*/ 86 h 173"/>
                <a:gd name="T52" fmla="*/ 73 w 246"/>
                <a:gd name="T53" fmla="*/ 120 h 173"/>
                <a:gd name="T54" fmla="*/ 93 w 246"/>
                <a:gd name="T55" fmla="*/ 136 h 173"/>
                <a:gd name="T56" fmla="*/ 126 w 246"/>
                <a:gd name="T57" fmla="*/ 146 h 173"/>
                <a:gd name="T58" fmla="*/ 153 w 246"/>
                <a:gd name="T59" fmla="*/ 143 h 173"/>
                <a:gd name="T60" fmla="*/ 173 w 246"/>
                <a:gd name="T61" fmla="*/ 130 h 173"/>
                <a:gd name="T62" fmla="*/ 189 w 246"/>
                <a:gd name="T63" fmla="*/ 96 h 173"/>
                <a:gd name="T64" fmla="*/ 216 w 246"/>
                <a:gd name="T65" fmla="*/ 86 h 173"/>
                <a:gd name="T66" fmla="*/ 199 w 246"/>
                <a:gd name="T67" fmla="*/ 133 h 173"/>
                <a:gd name="T68" fmla="*/ 176 w 246"/>
                <a:gd name="T69" fmla="*/ 156 h 173"/>
                <a:gd name="T70" fmla="*/ 126 w 246"/>
                <a:gd name="T71" fmla="*/ 170 h 173"/>
                <a:gd name="T72" fmla="*/ 93 w 246"/>
                <a:gd name="T73" fmla="*/ 163 h 173"/>
                <a:gd name="T74" fmla="*/ 66 w 246"/>
                <a:gd name="T75" fmla="*/ 146 h 173"/>
                <a:gd name="T76" fmla="*/ 39 w 246"/>
                <a:gd name="T77" fmla="*/ 103 h 173"/>
                <a:gd name="T78" fmla="*/ 39 w 246"/>
                <a:gd name="T79" fmla="*/ 70 h 173"/>
                <a:gd name="T80" fmla="*/ 66 w 246"/>
                <a:gd name="T81" fmla="*/ 26 h 173"/>
                <a:gd name="T82" fmla="*/ 93 w 246"/>
                <a:gd name="T83" fmla="*/ 6 h 173"/>
                <a:gd name="T84" fmla="*/ 126 w 246"/>
                <a:gd name="T85" fmla="*/ 0 h 173"/>
                <a:gd name="T86" fmla="*/ 176 w 246"/>
                <a:gd name="T87" fmla="*/ 13 h 173"/>
                <a:gd name="T88" fmla="*/ 199 w 246"/>
                <a:gd name="T89" fmla="*/ 40 h 173"/>
                <a:gd name="T90" fmla="*/ 216 w 246"/>
                <a:gd name="T91" fmla="*/ 86 h 173"/>
                <a:gd name="T92" fmla="*/ 39 w 246"/>
                <a:gd name="T93" fmla="*/ 53 h 173"/>
                <a:gd name="T94" fmla="*/ 26 w 246"/>
                <a:gd name="T95" fmla="*/ 63 h 173"/>
                <a:gd name="T96" fmla="*/ 13 w 246"/>
                <a:gd name="T97" fmla="*/ 173 h 173"/>
                <a:gd name="T98" fmla="*/ 13 w 246"/>
                <a:gd name="T99" fmla="*/ 63 h 173"/>
                <a:gd name="T100" fmla="*/ 0 w 246"/>
                <a:gd name="T101" fmla="*/ 53 h 173"/>
                <a:gd name="T102" fmla="*/ 0 w 246"/>
                <a:gd name="T103" fmla="*/ 20 h 173"/>
                <a:gd name="T104" fmla="*/ 16 w 246"/>
                <a:gd name="T105" fmla="*/ 36 h 173"/>
                <a:gd name="T106" fmla="*/ 23 w 246"/>
                <a:gd name="T107" fmla="*/ 36 h 173"/>
                <a:gd name="T108" fmla="*/ 29 w 246"/>
                <a:gd name="T109"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6" h="173">
                  <a:moveTo>
                    <a:pt x="246" y="40"/>
                  </a:moveTo>
                  <a:lnTo>
                    <a:pt x="246" y="40"/>
                  </a:lnTo>
                  <a:lnTo>
                    <a:pt x="242" y="90"/>
                  </a:lnTo>
                  <a:lnTo>
                    <a:pt x="239" y="90"/>
                  </a:lnTo>
                  <a:lnTo>
                    <a:pt x="239" y="173"/>
                  </a:lnTo>
                  <a:lnTo>
                    <a:pt x="229" y="173"/>
                  </a:lnTo>
                  <a:lnTo>
                    <a:pt x="229" y="90"/>
                  </a:lnTo>
                  <a:lnTo>
                    <a:pt x="226" y="90"/>
                  </a:lnTo>
                  <a:lnTo>
                    <a:pt x="226" y="0"/>
                  </a:lnTo>
                  <a:lnTo>
                    <a:pt x="226" y="0"/>
                  </a:lnTo>
                  <a:lnTo>
                    <a:pt x="236" y="3"/>
                  </a:lnTo>
                  <a:lnTo>
                    <a:pt x="236" y="3"/>
                  </a:lnTo>
                  <a:lnTo>
                    <a:pt x="242" y="10"/>
                  </a:lnTo>
                  <a:lnTo>
                    <a:pt x="246" y="20"/>
                  </a:lnTo>
                  <a:lnTo>
                    <a:pt x="246" y="40"/>
                  </a:lnTo>
                  <a:close/>
                  <a:moveTo>
                    <a:pt x="186" y="86"/>
                  </a:moveTo>
                  <a:lnTo>
                    <a:pt x="186" y="86"/>
                  </a:lnTo>
                  <a:lnTo>
                    <a:pt x="183" y="96"/>
                  </a:lnTo>
                  <a:lnTo>
                    <a:pt x="179" y="106"/>
                  </a:lnTo>
                  <a:lnTo>
                    <a:pt x="176" y="116"/>
                  </a:lnTo>
                  <a:lnTo>
                    <a:pt x="169" y="126"/>
                  </a:lnTo>
                  <a:lnTo>
                    <a:pt x="169" y="126"/>
                  </a:lnTo>
                  <a:lnTo>
                    <a:pt x="159" y="133"/>
                  </a:lnTo>
                  <a:lnTo>
                    <a:pt x="149" y="136"/>
                  </a:lnTo>
                  <a:lnTo>
                    <a:pt x="139" y="140"/>
                  </a:lnTo>
                  <a:lnTo>
                    <a:pt x="126" y="140"/>
                  </a:lnTo>
                  <a:lnTo>
                    <a:pt x="126" y="140"/>
                  </a:lnTo>
                  <a:lnTo>
                    <a:pt x="116" y="140"/>
                  </a:lnTo>
                  <a:lnTo>
                    <a:pt x="106" y="136"/>
                  </a:lnTo>
                  <a:lnTo>
                    <a:pt x="96" y="133"/>
                  </a:lnTo>
                  <a:lnTo>
                    <a:pt x="86" y="126"/>
                  </a:lnTo>
                  <a:lnTo>
                    <a:pt x="86" y="126"/>
                  </a:lnTo>
                  <a:lnTo>
                    <a:pt x="79" y="116"/>
                  </a:lnTo>
                  <a:lnTo>
                    <a:pt x="73" y="106"/>
                  </a:lnTo>
                  <a:lnTo>
                    <a:pt x="69" y="96"/>
                  </a:lnTo>
                  <a:lnTo>
                    <a:pt x="69" y="86"/>
                  </a:lnTo>
                  <a:lnTo>
                    <a:pt x="69" y="86"/>
                  </a:lnTo>
                  <a:lnTo>
                    <a:pt x="69" y="73"/>
                  </a:lnTo>
                  <a:lnTo>
                    <a:pt x="73" y="63"/>
                  </a:lnTo>
                  <a:lnTo>
                    <a:pt x="79" y="53"/>
                  </a:lnTo>
                  <a:lnTo>
                    <a:pt x="86" y="46"/>
                  </a:lnTo>
                  <a:lnTo>
                    <a:pt x="86" y="46"/>
                  </a:lnTo>
                  <a:lnTo>
                    <a:pt x="96" y="40"/>
                  </a:lnTo>
                  <a:lnTo>
                    <a:pt x="106" y="33"/>
                  </a:lnTo>
                  <a:lnTo>
                    <a:pt x="116" y="30"/>
                  </a:lnTo>
                  <a:lnTo>
                    <a:pt x="126" y="30"/>
                  </a:lnTo>
                  <a:lnTo>
                    <a:pt x="126" y="30"/>
                  </a:lnTo>
                  <a:lnTo>
                    <a:pt x="139" y="30"/>
                  </a:lnTo>
                  <a:lnTo>
                    <a:pt x="149" y="33"/>
                  </a:lnTo>
                  <a:lnTo>
                    <a:pt x="159" y="40"/>
                  </a:lnTo>
                  <a:lnTo>
                    <a:pt x="169" y="46"/>
                  </a:lnTo>
                  <a:lnTo>
                    <a:pt x="169" y="46"/>
                  </a:lnTo>
                  <a:lnTo>
                    <a:pt x="176" y="53"/>
                  </a:lnTo>
                  <a:lnTo>
                    <a:pt x="179" y="63"/>
                  </a:lnTo>
                  <a:lnTo>
                    <a:pt x="183" y="73"/>
                  </a:lnTo>
                  <a:lnTo>
                    <a:pt x="186" y="86"/>
                  </a:lnTo>
                  <a:close/>
                  <a:moveTo>
                    <a:pt x="192" y="86"/>
                  </a:moveTo>
                  <a:lnTo>
                    <a:pt x="192" y="86"/>
                  </a:lnTo>
                  <a:lnTo>
                    <a:pt x="189" y="73"/>
                  </a:lnTo>
                  <a:lnTo>
                    <a:pt x="186" y="63"/>
                  </a:lnTo>
                  <a:lnTo>
                    <a:pt x="183" y="50"/>
                  </a:lnTo>
                  <a:lnTo>
                    <a:pt x="173" y="43"/>
                  </a:lnTo>
                  <a:lnTo>
                    <a:pt x="173" y="43"/>
                  </a:lnTo>
                  <a:lnTo>
                    <a:pt x="163" y="33"/>
                  </a:lnTo>
                  <a:lnTo>
                    <a:pt x="153" y="26"/>
                  </a:lnTo>
                  <a:lnTo>
                    <a:pt x="139" y="23"/>
                  </a:lnTo>
                  <a:lnTo>
                    <a:pt x="126" y="23"/>
                  </a:lnTo>
                  <a:lnTo>
                    <a:pt x="126" y="23"/>
                  </a:lnTo>
                  <a:lnTo>
                    <a:pt x="116" y="23"/>
                  </a:lnTo>
                  <a:lnTo>
                    <a:pt x="103" y="26"/>
                  </a:lnTo>
                  <a:lnTo>
                    <a:pt x="93" y="33"/>
                  </a:lnTo>
                  <a:lnTo>
                    <a:pt x="83" y="43"/>
                  </a:lnTo>
                  <a:lnTo>
                    <a:pt x="83" y="43"/>
                  </a:lnTo>
                  <a:lnTo>
                    <a:pt x="73" y="50"/>
                  </a:lnTo>
                  <a:lnTo>
                    <a:pt x="69" y="63"/>
                  </a:lnTo>
                  <a:lnTo>
                    <a:pt x="63" y="73"/>
                  </a:lnTo>
                  <a:lnTo>
                    <a:pt x="63" y="86"/>
                  </a:lnTo>
                  <a:lnTo>
                    <a:pt x="63" y="86"/>
                  </a:lnTo>
                  <a:lnTo>
                    <a:pt x="63" y="96"/>
                  </a:lnTo>
                  <a:lnTo>
                    <a:pt x="69" y="110"/>
                  </a:lnTo>
                  <a:lnTo>
                    <a:pt x="73" y="120"/>
                  </a:lnTo>
                  <a:lnTo>
                    <a:pt x="83" y="130"/>
                  </a:lnTo>
                  <a:lnTo>
                    <a:pt x="83" y="130"/>
                  </a:lnTo>
                  <a:lnTo>
                    <a:pt x="93" y="136"/>
                  </a:lnTo>
                  <a:lnTo>
                    <a:pt x="103" y="143"/>
                  </a:lnTo>
                  <a:lnTo>
                    <a:pt x="116" y="146"/>
                  </a:lnTo>
                  <a:lnTo>
                    <a:pt x="126" y="146"/>
                  </a:lnTo>
                  <a:lnTo>
                    <a:pt x="126" y="146"/>
                  </a:lnTo>
                  <a:lnTo>
                    <a:pt x="139" y="146"/>
                  </a:lnTo>
                  <a:lnTo>
                    <a:pt x="153" y="143"/>
                  </a:lnTo>
                  <a:lnTo>
                    <a:pt x="163" y="136"/>
                  </a:lnTo>
                  <a:lnTo>
                    <a:pt x="173" y="130"/>
                  </a:lnTo>
                  <a:lnTo>
                    <a:pt x="173" y="130"/>
                  </a:lnTo>
                  <a:lnTo>
                    <a:pt x="183" y="120"/>
                  </a:lnTo>
                  <a:lnTo>
                    <a:pt x="186" y="110"/>
                  </a:lnTo>
                  <a:lnTo>
                    <a:pt x="189" y="96"/>
                  </a:lnTo>
                  <a:lnTo>
                    <a:pt x="192" y="86"/>
                  </a:lnTo>
                  <a:close/>
                  <a:moveTo>
                    <a:pt x="216" y="86"/>
                  </a:moveTo>
                  <a:lnTo>
                    <a:pt x="216" y="86"/>
                  </a:lnTo>
                  <a:lnTo>
                    <a:pt x="212" y="103"/>
                  </a:lnTo>
                  <a:lnTo>
                    <a:pt x="209" y="120"/>
                  </a:lnTo>
                  <a:lnTo>
                    <a:pt x="199" y="133"/>
                  </a:lnTo>
                  <a:lnTo>
                    <a:pt x="189" y="146"/>
                  </a:lnTo>
                  <a:lnTo>
                    <a:pt x="189" y="146"/>
                  </a:lnTo>
                  <a:lnTo>
                    <a:pt x="176" y="156"/>
                  </a:lnTo>
                  <a:lnTo>
                    <a:pt x="163" y="163"/>
                  </a:lnTo>
                  <a:lnTo>
                    <a:pt x="146" y="170"/>
                  </a:lnTo>
                  <a:lnTo>
                    <a:pt x="126" y="170"/>
                  </a:lnTo>
                  <a:lnTo>
                    <a:pt x="126" y="170"/>
                  </a:lnTo>
                  <a:lnTo>
                    <a:pt x="109" y="170"/>
                  </a:lnTo>
                  <a:lnTo>
                    <a:pt x="93" y="163"/>
                  </a:lnTo>
                  <a:lnTo>
                    <a:pt x="79" y="156"/>
                  </a:lnTo>
                  <a:lnTo>
                    <a:pt x="66" y="146"/>
                  </a:lnTo>
                  <a:lnTo>
                    <a:pt x="66" y="146"/>
                  </a:lnTo>
                  <a:lnTo>
                    <a:pt x="53" y="133"/>
                  </a:lnTo>
                  <a:lnTo>
                    <a:pt x="46" y="120"/>
                  </a:lnTo>
                  <a:lnTo>
                    <a:pt x="39" y="103"/>
                  </a:lnTo>
                  <a:lnTo>
                    <a:pt x="39" y="86"/>
                  </a:lnTo>
                  <a:lnTo>
                    <a:pt x="39" y="86"/>
                  </a:lnTo>
                  <a:lnTo>
                    <a:pt x="39" y="70"/>
                  </a:lnTo>
                  <a:lnTo>
                    <a:pt x="46" y="53"/>
                  </a:lnTo>
                  <a:lnTo>
                    <a:pt x="53" y="40"/>
                  </a:lnTo>
                  <a:lnTo>
                    <a:pt x="66" y="26"/>
                  </a:lnTo>
                  <a:lnTo>
                    <a:pt x="66" y="26"/>
                  </a:lnTo>
                  <a:lnTo>
                    <a:pt x="79" y="13"/>
                  </a:lnTo>
                  <a:lnTo>
                    <a:pt x="93" y="6"/>
                  </a:lnTo>
                  <a:lnTo>
                    <a:pt x="109" y="3"/>
                  </a:lnTo>
                  <a:lnTo>
                    <a:pt x="126" y="0"/>
                  </a:lnTo>
                  <a:lnTo>
                    <a:pt x="126" y="0"/>
                  </a:lnTo>
                  <a:lnTo>
                    <a:pt x="146" y="3"/>
                  </a:lnTo>
                  <a:lnTo>
                    <a:pt x="163" y="6"/>
                  </a:lnTo>
                  <a:lnTo>
                    <a:pt x="176" y="13"/>
                  </a:lnTo>
                  <a:lnTo>
                    <a:pt x="189" y="26"/>
                  </a:lnTo>
                  <a:lnTo>
                    <a:pt x="189" y="26"/>
                  </a:lnTo>
                  <a:lnTo>
                    <a:pt x="199" y="40"/>
                  </a:lnTo>
                  <a:lnTo>
                    <a:pt x="209" y="53"/>
                  </a:lnTo>
                  <a:lnTo>
                    <a:pt x="212" y="70"/>
                  </a:lnTo>
                  <a:lnTo>
                    <a:pt x="216" y="86"/>
                  </a:lnTo>
                  <a:close/>
                  <a:moveTo>
                    <a:pt x="39" y="43"/>
                  </a:moveTo>
                  <a:lnTo>
                    <a:pt x="39" y="43"/>
                  </a:lnTo>
                  <a:lnTo>
                    <a:pt x="39" y="53"/>
                  </a:lnTo>
                  <a:lnTo>
                    <a:pt x="33" y="56"/>
                  </a:lnTo>
                  <a:lnTo>
                    <a:pt x="33" y="56"/>
                  </a:lnTo>
                  <a:lnTo>
                    <a:pt x="26" y="63"/>
                  </a:lnTo>
                  <a:lnTo>
                    <a:pt x="26" y="66"/>
                  </a:lnTo>
                  <a:lnTo>
                    <a:pt x="26" y="173"/>
                  </a:lnTo>
                  <a:lnTo>
                    <a:pt x="13" y="173"/>
                  </a:lnTo>
                  <a:lnTo>
                    <a:pt x="13" y="66"/>
                  </a:lnTo>
                  <a:lnTo>
                    <a:pt x="13" y="66"/>
                  </a:lnTo>
                  <a:lnTo>
                    <a:pt x="13" y="63"/>
                  </a:lnTo>
                  <a:lnTo>
                    <a:pt x="6" y="56"/>
                  </a:lnTo>
                  <a:lnTo>
                    <a:pt x="6" y="56"/>
                  </a:lnTo>
                  <a:lnTo>
                    <a:pt x="0" y="53"/>
                  </a:lnTo>
                  <a:lnTo>
                    <a:pt x="0" y="43"/>
                  </a:lnTo>
                  <a:lnTo>
                    <a:pt x="0" y="43"/>
                  </a:lnTo>
                  <a:lnTo>
                    <a:pt x="0" y="20"/>
                  </a:lnTo>
                  <a:lnTo>
                    <a:pt x="10" y="0"/>
                  </a:lnTo>
                  <a:lnTo>
                    <a:pt x="10" y="36"/>
                  </a:lnTo>
                  <a:lnTo>
                    <a:pt x="16" y="36"/>
                  </a:lnTo>
                  <a:lnTo>
                    <a:pt x="16" y="0"/>
                  </a:lnTo>
                  <a:lnTo>
                    <a:pt x="23" y="0"/>
                  </a:lnTo>
                  <a:lnTo>
                    <a:pt x="23" y="36"/>
                  </a:lnTo>
                  <a:lnTo>
                    <a:pt x="29" y="36"/>
                  </a:lnTo>
                  <a:lnTo>
                    <a:pt x="29" y="0"/>
                  </a:lnTo>
                  <a:lnTo>
                    <a:pt x="29" y="0"/>
                  </a:lnTo>
                  <a:lnTo>
                    <a:pt x="36" y="20"/>
                  </a:lnTo>
                  <a:lnTo>
                    <a:pt x="39" y="43"/>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43"/>
            <p:cNvSpPr>
              <a:spLocks/>
            </p:cNvSpPr>
            <p:nvPr/>
          </p:nvSpPr>
          <p:spPr bwMode="auto">
            <a:xfrm>
              <a:off x="3123" y="2383"/>
              <a:ext cx="20" cy="173"/>
            </a:xfrm>
            <a:custGeom>
              <a:avLst/>
              <a:gdLst>
                <a:gd name="T0" fmla="*/ 20 w 20"/>
                <a:gd name="T1" fmla="*/ 40 h 173"/>
                <a:gd name="T2" fmla="*/ 20 w 20"/>
                <a:gd name="T3" fmla="*/ 40 h 173"/>
                <a:gd name="T4" fmla="*/ 16 w 20"/>
                <a:gd name="T5" fmla="*/ 90 h 173"/>
                <a:gd name="T6" fmla="*/ 13 w 20"/>
                <a:gd name="T7" fmla="*/ 90 h 173"/>
                <a:gd name="T8" fmla="*/ 13 w 20"/>
                <a:gd name="T9" fmla="*/ 173 h 173"/>
                <a:gd name="T10" fmla="*/ 3 w 20"/>
                <a:gd name="T11" fmla="*/ 173 h 173"/>
                <a:gd name="T12" fmla="*/ 3 w 20"/>
                <a:gd name="T13" fmla="*/ 90 h 173"/>
                <a:gd name="T14" fmla="*/ 0 w 20"/>
                <a:gd name="T15" fmla="*/ 90 h 173"/>
                <a:gd name="T16" fmla="*/ 0 w 20"/>
                <a:gd name="T17" fmla="*/ 0 h 173"/>
                <a:gd name="T18" fmla="*/ 0 w 20"/>
                <a:gd name="T19" fmla="*/ 0 h 173"/>
                <a:gd name="T20" fmla="*/ 10 w 20"/>
                <a:gd name="T21" fmla="*/ 3 h 173"/>
                <a:gd name="T22" fmla="*/ 10 w 20"/>
                <a:gd name="T23" fmla="*/ 3 h 173"/>
                <a:gd name="T24" fmla="*/ 16 w 20"/>
                <a:gd name="T25" fmla="*/ 10 h 173"/>
                <a:gd name="T26" fmla="*/ 20 w 20"/>
                <a:gd name="T27" fmla="*/ 20 h 173"/>
                <a:gd name="T28" fmla="*/ 20 w 20"/>
                <a:gd name="T29" fmla="*/ 4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173">
                  <a:moveTo>
                    <a:pt x="20" y="40"/>
                  </a:moveTo>
                  <a:lnTo>
                    <a:pt x="20" y="40"/>
                  </a:lnTo>
                  <a:lnTo>
                    <a:pt x="16" y="90"/>
                  </a:lnTo>
                  <a:lnTo>
                    <a:pt x="13" y="90"/>
                  </a:lnTo>
                  <a:lnTo>
                    <a:pt x="13" y="173"/>
                  </a:lnTo>
                  <a:lnTo>
                    <a:pt x="3" y="173"/>
                  </a:lnTo>
                  <a:lnTo>
                    <a:pt x="3" y="90"/>
                  </a:lnTo>
                  <a:lnTo>
                    <a:pt x="0" y="90"/>
                  </a:lnTo>
                  <a:lnTo>
                    <a:pt x="0" y="0"/>
                  </a:lnTo>
                  <a:lnTo>
                    <a:pt x="0" y="0"/>
                  </a:lnTo>
                  <a:lnTo>
                    <a:pt x="10" y="3"/>
                  </a:lnTo>
                  <a:lnTo>
                    <a:pt x="10" y="3"/>
                  </a:lnTo>
                  <a:lnTo>
                    <a:pt x="16" y="10"/>
                  </a:lnTo>
                  <a:lnTo>
                    <a:pt x="20" y="20"/>
                  </a:lnTo>
                  <a:lnTo>
                    <a:pt x="20" y="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4"/>
            <p:cNvSpPr>
              <a:spLocks/>
            </p:cNvSpPr>
            <p:nvPr/>
          </p:nvSpPr>
          <p:spPr bwMode="auto">
            <a:xfrm>
              <a:off x="2966" y="2413"/>
              <a:ext cx="117" cy="110"/>
            </a:xfrm>
            <a:custGeom>
              <a:avLst/>
              <a:gdLst>
                <a:gd name="T0" fmla="*/ 117 w 117"/>
                <a:gd name="T1" fmla="*/ 56 h 110"/>
                <a:gd name="T2" fmla="*/ 117 w 117"/>
                <a:gd name="T3" fmla="*/ 56 h 110"/>
                <a:gd name="T4" fmla="*/ 114 w 117"/>
                <a:gd name="T5" fmla="*/ 66 h 110"/>
                <a:gd name="T6" fmla="*/ 110 w 117"/>
                <a:gd name="T7" fmla="*/ 76 h 110"/>
                <a:gd name="T8" fmla="*/ 107 w 117"/>
                <a:gd name="T9" fmla="*/ 86 h 110"/>
                <a:gd name="T10" fmla="*/ 100 w 117"/>
                <a:gd name="T11" fmla="*/ 96 h 110"/>
                <a:gd name="T12" fmla="*/ 100 w 117"/>
                <a:gd name="T13" fmla="*/ 96 h 110"/>
                <a:gd name="T14" fmla="*/ 90 w 117"/>
                <a:gd name="T15" fmla="*/ 103 h 110"/>
                <a:gd name="T16" fmla="*/ 80 w 117"/>
                <a:gd name="T17" fmla="*/ 106 h 110"/>
                <a:gd name="T18" fmla="*/ 70 w 117"/>
                <a:gd name="T19" fmla="*/ 110 h 110"/>
                <a:gd name="T20" fmla="*/ 57 w 117"/>
                <a:gd name="T21" fmla="*/ 110 h 110"/>
                <a:gd name="T22" fmla="*/ 57 w 117"/>
                <a:gd name="T23" fmla="*/ 110 h 110"/>
                <a:gd name="T24" fmla="*/ 47 w 117"/>
                <a:gd name="T25" fmla="*/ 110 h 110"/>
                <a:gd name="T26" fmla="*/ 37 w 117"/>
                <a:gd name="T27" fmla="*/ 106 h 110"/>
                <a:gd name="T28" fmla="*/ 27 w 117"/>
                <a:gd name="T29" fmla="*/ 103 h 110"/>
                <a:gd name="T30" fmla="*/ 17 w 117"/>
                <a:gd name="T31" fmla="*/ 96 h 110"/>
                <a:gd name="T32" fmla="*/ 17 w 117"/>
                <a:gd name="T33" fmla="*/ 96 h 110"/>
                <a:gd name="T34" fmla="*/ 10 w 117"/>
                <a:gd name="T35" fmla="*/ 86 h 110"/>
                <a:gd name="T36" fmla="*/ 4 w 117"/>
                <a:gd name="T37" fmla="*/ 76 h 110"/>
                <a:gd name="T38" fmla="*/ 0 w 117"/>
                <a:gd name="T39" fmla="*/ 66 h 110"/>
                <a:gd name="T40" fmla="*/ 0 w 117"/>
                <a:gd name="T41" fmla="*/ 56 h 110"/>
                <a:gd name="T42" fmla="*/ 0 w 117"/>
                <a:gd name="T43" fmla="*/ 56 h 110"/>
                <a:gd name="T44" fmla="*/ 0 w 117"/>
                <a:gd name="T45" fmla="*/ 43 h 110"/>
                <a:gd name="T46" fmla="*/ 4 w 117"/>
                <a:gd name="T47" fmla="*/ 33 h 110"/>
                <a:gd name="T48" fmla="*/ 10 w 117"/>
                <a:gd name="T49" fmla="*/ 23 h 110"/>
                <a:gd name="T50" fmla="*/ 17 w 117"/>
                <a:gd name="T51" fmla="*/ 16 h 110"/>
                <a:gd name="T52" fmla="*/ 17 w 117"/>
                <a:gd name="T53" fmla="*/ 16 h 110"/>
                <a:gd name="T54" fmla="*/ 27 w 117"/>
                <a:gd name="T55" fmla="*/ 10 h 110"/>
                <a:gd name="T56" fmla="*/ 37 w 117"/>
                <a:gd name="T57" fmla="*/ 3 h 110"/>
                <a:gd name="T58" fmla="*/ 47 w 117"/>
                <a:gd name="T59" fmla="*/ 0 h 110"/>
                <a:gd name="T60" fmla="*/ 57 w 117"/>
                <a:gd name="T61" fmla="*/ 0 h 110"/>
                <a:gd name="T62" fmla="*/ 57 w 117"/>
                <a:gd name="T63" fmla="*/ 0 h 110"/>
                <a:gd name="T64" fmla="*/ 70 w 117"/>
                <a:gd name="T65" fmla="*/ 0 h 110"/>
                <a:gd name="T66" fmla="*/ 80 w 117"/>
                <a:gd name="T67" fmla="*/ 3 h 110"/>
                <a:gd name="T68" fmla="*/ 90 w 117"/>
                <a:gd name="T69" fmla="*/ 10 h 110"/>
                <a:gd name="T70" fmla="*/ 100 w 117"/>
                <a:gd name="T71" fmla="*/ 16 h 110"/>
                <a:gd name="T72" fmla="*/ 100 w 117"/>
                <a:gd name="T73" fmla="*/ 16 h 110"/>
                <a:gd name="T74" fmla="*/ 107 w 117"/>
                <a:gd name="T75" fmla="*/ 23 h 110"/>
                <a:gd name="T76" fmla="*/ 110 w 117"/>
                <a:gd name="T77" fmla="*/ 33 h 110"/>
                <a:gd name="T78" fmla="*/ 114 w 117"/>
                <a:gd name="T79" fmla="*/ 43 h 110"/>
                <a:gd name="T80" fmla="*/ 117 w 117"/>
                <a:gd name="T81" fmla="*/ 56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7" h="110">
                  <a:moveTo>
                    <a:pt x="117" y="56"/>
                  </a:moveTo>
                  <a:lnTo>
                    <a:pt x="117" y="56"/>
                  </a:lnTo>
                  <a:lnTo>
                    <a:pt x="114" y="66"/>
                  </a:lnTo>
                  <a:lnTo>
                    <a:pt x="110" y="76"/>
                  </a:lnTo>
                  <a:lnTo>
                    <a:pt x="107" y="86"/>
                  </a:lnTo>
                  <a:lnTo>
                    <a:pt x="100" y="96"/>
                  </a:lnTo>
                  <a:lnTo>
                    <a:pt x="100" y="96"/>
                  </a:lnTo>
                  <a:lnTo>
                    <a:pt x="90" y="103"/>
                  </a:lnTo>
                  <a:lnTo>
                    <a:pt x="80" y="106"/>
                  </a:lnTo>
                  <a:lnTo>
                    <a:pt x="70" y="110"/>
                  </a:lnTo>
                  <a:lnTo>
                    <a:pt x="57" y="110"/>
                  </a:lnTo>
                  <a:lnTo>
                    <a:pt x="57" y="110"/>
                  </a:lnTo>
                  <a:lnTo>
                    <a:pt x="47" y="110"/>
                  </a:lnTo>
                  <a:lnTo>
                    <a:pt x="37" y="106"/>
                  </a:lnTo>
                  <a:lnTo>
                    <a:pt x="27" y="103"/>
                  </a:lnTo>
                  <a:lnTo>
                    <a:pt x="17" y="96"/>
                  </a:lnTo>
                  <a:lnTo>
                    <a:pt x="17" y="96"/>
                  </a:lnTo>
                  <a:lnTo>
                    <a:pt x="10" y="86"/>
                  </a:lnTo>
                  <a:lnTo>
                    <a:pt x="4" y="76"/>
                  </a:lnTo>
                  <a:lnTo>
                    <a:pt x="0" y="66"/>
                  </a:lnTo>
                  <a:lnTo>
                    <a:pt x="0" y="56"/>
                  </a:lnTo>
                  <a:lnTo>
                    <a:pt x="0" y="56"/>
                  </a:lnTo>
                  <a:lnTo>
                    <a:pt x="0" y="43"/>
                  </a:lnTo>
                  <a:lnTo>
                    <a:pt x="4" y="33"/>
                  </a:lnTo>
                  <a:lnTo>
                    <a:pt x="10" y="23"/>
                  </a:lnTo>
                  <a:lnTo>
                    <a:pt x="17" y="16"/>
                  </a:lnTo>
                  <a:lnTo>
                    <a:pt x="17" y="16"/>
                  </a:lnTo>
                  <a:lnTo>
                    <a:pt x="27" y="10"/>
                  </a:lnTo>
                  <a:lnTo>
                    <a:pt x="37" y="3"/>
                  </a:lnTo>
                  <a:lnTo>
                    <a:pt x="47" y="0"/>
                  </a:lnTo>
                  <a:lnTo>
                    <a:pt x="57" y="0"/>
                  </a:lnTo>
                  <a:lnTo>
                    <a:pt x="57" y="0"/>
                  </a:lnTo>
                  <a:lnTo>
                    <a:pt x="70" y="0"/>
                  </a:lnTo>
                  <a:lnTo>
                    <a:pt x="80" y="3"/>
                  </a:lnTo>
                  <a:lnTo>
                    <a:pt x="90" y="10"/>
                  </a:lnTo>
                  <a:lnTo>
                    <a:pt x="100" y="16"/>
                  </a:lnTo>
                  <a:lnTo>
                    <a:pt x="100" y="16"/>
                  </a:lnTo>
                  <a:lnTo>
                    <a:pt x="107" y="23"/>
                  </a:lnTo>
                  <a:lnTo>
                    <a:pt x="110" y="33"/>
                  </a:lnTo>
                  <a:lnTo>
                    <a:pt x="114" y="43"/>
                  </a:lnTo>
                  <a:lnTo>
                    <a:pt x="117"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5"/>
            <p:cNvSpPr>
              <a:spLocks/>
            </p:cNvSpPr>
            <p:nvPr/>
          </p:nvSpPr>
          <p:spPr bwMode="auto">
            <a:xfrm>
              <a:off x="2960" y="2406"/>
              <a:ext cx="129" cy="123"/>
            </a:xfrm>
            <a:custGeom>
              <a:avLst/>
              <a:gdLst>
                <a:gd name="T0" fmla="*/ 129 w 129"/>
                <a:gd name="T1" fmla="*/ 63 h 123"/>
                <a:gd name="T2" fmla="*/ 129 w 129"/>
                <a:gd name="T3" fmla="*/ 63 h 123"/>
                <a:gd name="T4" fmla="*/ 126 w 129"/>
                <a:gd name="T5" fmla="*/ 50 h 123"/>
                <a:gd name="T6" fmla="*/ 123 w 129"/>
                <a:gd name="T7" fmla="*/ 40 h 123"/>
                <a:gd name="T8" fmla="*/ 120 w 129"/>
                <a:gd name="T9" fmla="*/ 27 h 123"/>
                <a:gd name="T10" fmla="*/ 110 w 129"/>
                <a:gd name="T11" fmla="*/ 20 h 123"/>
                <a:gd name="T12" fmla="*/ 110 w 129"/>
                <a:gd name="T13" fmla="*/ 20 h 123"/>
                <a:gd name="T14" fmla="*/ 100 w 129"/>
                <a:gd name="T15" fmla="*/ 10 h 123"/>
                <a:gd name="T16" fmla="*/ 90 w 129"/>
                <a:gd name="T17" fmla="*/ 3 h 123"/>
                <a:gd name="T18" fmla="*/ 76 w 129"/>
                <a:gd name="T19" fmla="*/ 0 h 123"/>
                <a:gd name="T20" fmla="*/ 63 w 129"/>
                <a:gd name="T21" fmla="*/ 0 h 123"/>
                <a:gd name="T22" fmla="*/ 63 w 129"/>
                <a:gd name="T23" fmla="*/ 0 h 123"/>
                <a:gd name="T24" fmla="*/ 53 w 129"/>
                <a:gd name="T25" fmla="*/ 0 h 123"/>
                <a:gd name="T26" fmla="*/ 40 w 129"/>
                <a:gd name="T27" fmla="*/ 3 h 123"/>
                <a:gd name="T28" fmla="*/ 30 w 129"/>
                <a:gd name="T29" fmla="*/ 10 h 123"/>
                <a:gd name="T30" fmla="*/ 20 w 129"/>
                <a:gd name="T31" fmla="*/ 20 h 123"/>
                <a:gd name="T32" fmla="*/ 20 w 129"/>
                <a:gd name="T33" fmla="*/ 20 h 123"/>
                <a:gd name="T34" fmla="*/ 10 w 129"/>
                <a:gd name="T35" fmla="*/ 27 h 123"/>
                <a:gd name="T36" fmla="*/ 6 w 129"/>
                <a:gd name="T37" fmla="*/ 40 h 123"/>
                <a:gd name="T38" fmla="*/ 0 w 129"/>
                <a:gd name="T39" fmla="*/ 50 h 123"/>
                <a:gd name="T40" fmla="*/ 0 w 129"/>
                <a:gd name="T41" fmla="*/ 63 h 123"/>
                <a:gd name="T42" fmla="*/ 0 w 129"/>
                <a:gd name="T43" fmla="*/ 63 h 123"/>
                <a:gd name="T44" fmla="*/ 0 w 129"/>
                <a:gd name="T45" fmla="*/ 73 h 123"/>
                <a:gd name="T46" fmla="*/ 6 w 129"/>
                <a:gd name="T47" fmla="*/ 87 h 123"/>
                <a:gd name="T48" fmla="*/ 10 w 129"/>
                <a:gd name="T49" fmla="*/ 97 h 123"/>
                <a:gd name="T50" fmla="*/ 20 w 129"/>
                <a:gd name="T51" fmla="*/ 107 h 123"/>
                <a:gd name="T52" fmla="*/ 20 w 129"/>
                <a:gd name="T53" fmla="*/ 107 h 123"/>
                <a:gd name="T54" fmla="*/ 30 w 129"/>
                <a:gd name="T55" fmla="*/ 113 h 123"/>
                <a:gd name="T56" fmla="*/ 40 w 129"/>
                <a:gd name="T57" fmla="*/ 120 h 123"/>
                <a:gd name="T58" fmla="*/ 53 w 129"/>
                <a:gd name="T59" fmla="*/ 123 h 123"/>
                <a:gd name="T60" fmla="*/ 63 w 129"/>
                <a:gd name="T61" fmla="*/ 123 h 123"/>
                <a:gd name="T62" fmla="*/ 63 w 129"/>
                <a:gd name="T63" fmla="*/ 123 h 123"/>
                <a:gd name="T64" fmla="*/ 76 w 129"/>
                <a:gd name="T65" fmla="*/ 123 h 123"/>
                <a:gd name="T66" fmla="*/ 90 w 129"/>
                <a:gd name="T67" fmla="*/ 120 h 123"/>
                <a:gd name="T68" fmla="*/ 100 w 129"/>
                <a:gd name="T69" fmla="*/ 113 h 123"/>
                <a:gd name="T70" fmla="*/ 110 w 129"/>
                <a:gd name="T71" fmla="*/ 107 h 123"/>
                <a:gd name="T72" fmla="*/ 110 w 129"/>
                <a:gd name="T73" fmla="*/ 107 h 123"/>
                <a:gd name="T74" fmla="*/ 120 w 129"/>
                <a:gd name="T75" fmla="*/ 97 h 123"/>
                <a:gd name="T76" fmla="*/ 123 w 129"/>
                <a:gd name="T77" fmla="*/ 87 h 123"/>
                <a:gd name="T78" fmla="*/ 126 w 129"/>
                <a:gd name="T79" fmla="*/ 73 h 123"/>
                <a:gd name="T80" fmla="*/ 129 w 129"/>
                <a:gd name="T81" fmla="*/ 6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9" h="123">
                  <a:moveTo>
                    <a:pt x="129" y="63"/>
                  </a:moveTo>
                  <a:lnTo>
                    <a:pt x="129" y="63"/>
                  </a:lnTo>
                  <a:lnTo>
                    <a:pt x="126" y="50"/>
                  </a:lnTo>
                  <a:lnTo>
                    <a:pt x="123" y="40"/>
                  </a:lnTo>
                  <a:lnTo>
                    <a:pt x="120" y="27"/>
                  </a:lnTo>
                  <a:lnTo>
                    <a:pt x="110" y="20"/>
                  </a:lnTo>
                  <a:lnTo>
                    <a:pt x="110" y="20"/>
                  </a:lnTo>
                  <a:lnTo>
                    <a:pt x="100" y="10"/>
                  </a:lnTo>
                  <a:lnTo>
                    <a:pt x="90" y="3"/>
                  </a:lnTo>
                  <a:lnTo>
                    <a:pt x="76" y="0"/>
                  </a:lnTo>
                  <a:lnTo>
                    <a:pt x="63" y="0"/>
                  </a:lnTo>
                  <a:lnTo>
                    <a:pt x="63" y="0"/>
                  </a:lnTo>
                  <a:lnTo>
                    <a:pt x="53" y="0"/>
                  </a:lnTo>
                  <a:lnTo>
                    <a:pt x="40" y="3"/>
                  </a:lnTo>
                  <a:lnTo>
                    <a:pt x="30" y="10"/>
                  </a:lnTo>
                  <a:lnTo>
                    <a:pt x="20" y="20"/>
                  </a:lnTo>
                  <a:lnTo>
                    <a:pt x="20" y="20"/>
                  </a:lnTo>
                  <a:lnTo>
                    <a:pt x="10" y="27"/>
                  </a:lnTo>
                  <a:lnTo>
                    <a:pt x="6" y="40"/>
                  </a:lnTo>
                  <a:lnTo>
                    <a:pt x="0" y="50"/>
                  </a:lnTo>
                  <a:lnTo>
                    <a:pt x="0" y="63"/>
                  </a:lnTo>
                  <a:lnTo>
                    <a:pt x="0" y="63"/>
                  </a:lnTo>
                  <a:lnTo>
                    <a:pt x="0" y="73"/>
                  </a:lnTo>
                  <a:lnTo>
                    <a:pt x="6" y="87"/>
                  </a:lnTo>
                  <a:lnTo>
                    <a:pt x="10" y="97"/>
                  </a:lnTo>
                  <a:lnTo>
                    <a:pt x="20" y="107"/>
                  </a:lnTo>
                  <a:lnTo>
                    <a:pt x="20" y="107"/>
                  </a:lnTo>
                  <a:lnTo>
                    <a:pt x="30" y="113"/>
                  </a:lnTo>
                  <a:lnTo>
                    <a:pt x="40" y="120"/>
                  </a:lnTo>
                  <a:lnTo>
                    <a:pt x="53" y="123"/>
                  </a:lnTo>
                  <a:lnTo>
                    <a:pt x="63" y="123"/>
                  </a:lnTo>
                  <a:lnTo>
                    <a:pt x="63" y="123"/>
                  </a:lnTo>
                  <a:lnTo>
                    <a:pt x="76" y="123"/>
                  </a:lnTo>
                  <a:lnTo>
                    <a:pt x="90" y="120"/>
                  </a:lnTo>
                  <a:lnTo>
                    <a:pt x="100" y="113"/>
                  </a:lnTo>
                  <a:lnTo>
                    <a:pt x="110" y="107"/>
                  </a:lnTo>
                  <a:lnTo>
                    <a:pt x="110" y="107"/>
                  </a:lnTo>
                  <a:lnTo>
                    <a:pt x="120" y="97"/>
                  </a:lnTo>
                  <a:lnTo>
                    <a:pt x="123" y="87"/>
                  </a:lnTo>
                  <a:lnTo>
                    <a:pt x="126" y="73"/>
                  </a:lnTo>
                  <a:lnTo>
                    <a:pt x="129" y="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6"/>
            <p:cNvSpPr>
              <a:spLocks/>
            </p:cNvSpPr>
            <p:nvPr/>
          </p:nvSpPr>
          <p:spPr bwMode="auto">
            <a:xfrm>
              <a:off x="2936" y="2383"/>
              <a:ext cx="177" cy="170"/>
            </a:xfrm>
            <a:custGeom>
              <a:avLst/>
              <a:gdLst>
                <a:gd name="T0" fmla="*/ 177 w 177"/>
                <a:gd name="T1" fmla="*/ 86 h 170"/>
                <a:gd name="T2" fmla="*/ 177 w 177"/>
                <a:gd name="T3" fmla="*/ 86 h 170"/>
                <a:gd name="T4" fmla="*/ 173 w 177"/>
                <a:gd name="T5" fmla="*/ 103 h 170"/>
                <a:gd name="T6" fmla="*/ 170 w 177"/>
                <a:gd name="T7" fmla="*/ 120 h 170"/>
                <a:gd name="T8" fmla="*/ 160 w 177"/>
                <a:gd name="T9" fmla="*/ 133 h 170"/>
                <a:gd name="T10" fmla="*/ 150 w 177"/>
                <a:gd name="T11" fmla="*/ 146 h 170"/>
                <a:gd name="T12" fmla="*/ 150 w 177"/>
                <a:gd name="T13" fmla="*/ 146 h 170"/>
                <a:gd name="T14" fmla="*/ 137 w 177"/>
                <a:gd name="T15" fmla="*/ 156 h 170"/>
                <a:gd name="T16" fmla="*/ 124 w 177"/>
                <a:gd name="T17" fmla="*/ 163 h 170"/>
                <a:gd name="T18" fmla="*/ 107 w 177"/>
                <a:gd name="T19" fmla="*/ 170 h 170"/>
                <a:gd name="T20" fmla="*/ 87 w 177"/>
                <a:gd name="T21" fmla="*/ 170 h 170"/>
                <a:gd name="T22" fmla="*/ 87 w 177"/>
                <a:gd name="T23" fmla="*/ 170 h 170"/>
                <a:gd name="T24" fmla="*/ 70 w 177"/>
                <a:gd name="T25" fmla="*/ 170 h 170"/>
                <a:gd name="T26" fmla="*/ 54 w 177"/>
                <a:gd name="T27" fmla="*/ 163 h 170"/>
                <a:gd name="T28" fmla="*/ 40 w 177"/>
                <a:gd name="T29" fmla="*/ 156 h 170"/>
                <a:gd name="T30" fmla="*/ 27 w 177"/>
                <a:gd name="T31" fmla="*/ 146 h 170"/>
                <a:gd name="T32" fmla="*/ 27 w 177"/>
                <a:gd name="T33" fmla="*/ 146 h 170"/>
                <a:gd name="T34" fmla="*/ 14 w 177"/>
                <a:gd name="T35" fmla="*/ 133 h 170"/>
                <a:gd name="T36" fmla="*/ 7 w 177"/>
                <a:gd name="T37" fmla="*/ 120 h 170"/>
                <a:gd name="T38" fmla="*/ 0 w 177"/>
                <a:gd name="T39" fmla="*/ 103 h 170"/>
                <a:gd name="T40" fmla="*/ 0 w 177"/>
                <a:gd name="T41" fmla="*/ 86 h 170"/>
                <a:gd name="T42" fmla="*/ 0 w 177"/>
                <a:gd name="T43" fmla="*/ 86 h 170"/>
                <a:gd name="T44" fmla="*/ 0 w 177"/>
                <a:gd name="T45" fmla="*/ 70 h 170"/>
                <a:gd name="T46" fmla="*/ 7 w 177"/>
                <a:gd name="T47" fmla="*/ 53 h 170"/>
                <a:gd name="T48" fmla="*/ 14 w 177"/>
                <a:gd name="T49" fmla="*/ 40 h 170"/>
                <a:gd name="T50" fmla="*/ 27 w 177"/>
                <a:gd name="T51" fmla="*/ 26 h 170"/>
                <a:gd name="T52" fmla="*/ 27 w 177"/>
                <a:gd name="T53" fmla="*/ 26 h 170"/>
                <a:gd name="T54" fmla="*/ 40 w 177"/>
                <a:gd name="T55" fmla="*/ 13 h 170"/>
                <a:gd name="T56" fmla="*/ 54 w 177"/>
                <a:gd name="T57" fmla="*/ 6 h 170"/>
                <a:gd name="T58" fmla="*/ 70 w 177"/>
                <a:gd name="T59" fmla="*/ 3 h 170"/>
                <a:gd name="T60" fmla="*/ 87 w 177"/>
                <a:gd name="T61" fmla="*/ 0 h 170"/>
                <a:gd name="T62" fmla="*/ 87 w 177"/>
                <a:gd name="T63" fmla="*/ 0 h 170"/>
                <a:gd name="T64" fmla="*/ 107 w 177"/>
                <a:gd name="T65" fmla="*/ 3 h 170"/>
                <a:gd name="T66" fmla="*/ 124 w 177"/>
                <a:gd name="T67" fmla="*/ 6 h 170"/>
                <a:gd name="T68" fmla="*/ 137 w 177"/>
                <a:gd name="T69" fmla="*/ 13 h 170"/>
                <a:gd name="T70" fmla="*/ 150 w 177"/>
                <a:gd name="T71" fmla="*/ 26 h 170"/>
                <a:gd name="T72" fmla="*/ 150 w 177"/>
                <a:gd name="T73" fmla="*/ 26 h 170"/>
                <a:gd name="T74" fmla="*/ 160 w 177"/>
                <a:gd name="T75" fmla="*/ 40 h 170"/>
                <a:gd name="T76" fmla="*/ 170 w 177"/>
                <a:gd name="T77" fmla="*/ 53 h 170"/>
                <a:gd name="T78" fmla="*/ 173 w 177"/>
                <a:gd name="T79" fmla="*/ 70 h 170"/>
                <a:gd name="T80" fmla="*/ 177 w 177"/>
                <a:gd name="T81" fmla="*/ 8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7" h="170">
                  <a:moveTo>
                    <a:pt x="177" y="86"/>
                  </a:moveTo>
                  <a:lnTo>
                    <a:pt x="177" y="86"/>
                  </a:lnTo>
                  <a:lnTo>
                    <a:pt x="173" y="103"/>
                  </a:lnTo>
                  <a:lnTo>
                    <a:pt x="170" y="120"/>
                  </a:lnTo>
                  <a:lnTo>
                    <a:pt x="160" y="133"/>
                  </a:lnTo>
                  <a:lnTo>
                    <a:pt x="150" y="146"/>
                  </a:lnTo>
                  <a:lnTo>
                    <a:pt x="150" y="146"/>
                  </a:lnTo>
                  <a:lnTo>
                    <a:pt x="137" y="156"/>
                  </a:lnTo>
                  <a:lnTo>
                    <a:pt x="124" y="163"/>
                  </a:lnTo>
                  <a:lnTo>
                    <a:pt x="107" y="170"/>
                  </a:lnTo>
                  <a:lnTo>
                    <a:pt x="87" y="170"/>
                  </a:lnTo>
                  <a:lnTo>
                    <a:pt x="87" y="170"/>
                  </a:lnTo>
                  <a:lnTo>
                    <a:pt x="70" y="170"/>
                  </a:lnTo>
                  <a:lnTo>
                    <a:pt x="54" y="163"/>
                  </a:lnTo>
                  <a:lnTo>
                    <a:pt x="40" y="156"/>
                  </a:lnTo>
                  <a:lnTo>
                    <a:pt x="27" y="146"/>
                  </a:lnTo>
                  <a:lnTo>
                    <a:pt x="27" y="146"/>
                  </a:lnTo>
                  <a:lnTo>
                    <a:pt x="14" y="133"/>
                  </a:lnTo>
                  <a:lnTo>
                    <a:pt x="7" y="120"/>
                  </a:lnTo>
                  <a:lnTo>
                    <a:pt x="0" y="103"/>
                  </a:lnTo>
                  <a:lnTo>
                    <a:pt x="0" y="86"/>
                  </a:lnTo>
                  <a:lnTo>
                    <a:pt x="0" y="86"/>
                  </a:lnTo>
                  <a:lnTo>
                    <a:pt x="0" y="70"/>
                  </a:lnTo>
                  <a:lnTo>
                    <a:pt x="7" y="53"/>
                  </a:lnTo>
                  <a:lnTo>
                    <a:pt x="14" y="40"/>
                  </a:lnTo>
                  <a:lnTo>
                    <a:pt x="27" y="26"/>
                  </a:lnTo>
                  <a:lnTo>
                    <a:pt x="27" y="26"/>
                  </a:lnTo>
                  <a:lnTo>
                    <a:pt x="40" y="13"/>
                  </a:lnTo>
                  <a:lnTo>
                    <a:pt x="54" y="6"/>
                  </a:lnTo>
                  <a:lnTo>
                    <a:pt x="70" y="3"/>
                  </a:lnTo>
                  <a:lnTo>
                    <a:pt x="87" y="0"/>
                  </a:lnTo>
                  <a:lnTo>
                    <a:pt x="87" y="0"/>
                  </a:lnTo>
                  <a:lnTo>
                    <a:pt x="107" y="3"/>
                  </a:lnTo>
                  <a:lnTo>
                    <a:pt x="124" y="6"/>
                  </a:lnTo>
                  <a:lnTo>
                    <a:pt x="137" y="13"/>
                  </a:lnTo>
                  <a:lnTo>
                    <a:pt x="150" y="26"/>
                  </a:lnTo>
                  <a:lnTo>
                    <a:pt x="150" y="26"/>
                  </a:lnTo>
                  <a:lnTo>
                    <a:pt x="160" y="40"/>
                  </a:lnTo>
                  <a:lnTo>
                    <a:pt x="170" y="53"/>
                  </a:lnTo>
                  <a:lnTo>
                    <a:pt x="173" y="70"/>
                  </a:lnTo>
                  <a:lnTo>
                    <a:pt x="177" y="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7"/>
            <p:cNvSpPr>
              <a:spLocks/>
            </p:cNvSpPr>
            <p:nvPr/>
          </p:nvSpPr>
          <p:spPr bwMode="auto">
            <a:xfrm>
              <a:off x="2897" y="2383"/>
              <a:ext cx="39" cy="173"/>
            </a:xfrm>
            <a:custGeom>
              <a:avLst/>
              <a:gdLst>
                <a:gd name="T0" fmla="*/ 39 w 39"/>
                <a:gd name="T1" fmla="*/ 43 h 173"/>
                <a:gd name="T2" fmla="*/ 39 w 39"/>
                <a:gd name="T3" fmla="*/ 43 h 173"/>
                <a:gd name="T4" fmla="*/ 39 w 39"/>
                <a:gd name="T5" fmla="*/ 53 h 173"/>
                <a:gd name="T6" fmla="*/ 33 w 39"/>
                <a:gd name="T7" fmla="*/ 56 h 173"/>
                <a:gd name="T8" fmla="*/ 33 w 39"/>
                <a:gd name="T9" fmla="*/ 56 h 173"/>
                <a:gd name="T10" fmla="*/ 26 w 39"/>
                <a:gd name="T11" fmla="*/ 63 h 173"/>
                <a:gd name="T12" fmla="*/ 26 w 39"/>
                <a:gd name="T13" fmla="*/ 66 h 173"/>
                <a:gd name="T14" fmla="*/ 26 w 39"/>
                <a:gd name="T15" fmla="*/ 173 h 173"/>
                <a:gd name="T16" fmla="*/ 13 w 39"/>
                <a:gd name="T17" fmla="*/ 173 h 173"/>
                <a:gd name="T18" fmla="*/ 13 w 39"/>
                <a:gd name="T19" fmla="*/ 66 h 173"/>
                <a:gd name="T20" fmla="*/ 13 w 39"/>
                <a:gd name="T21" fmla="*/ 66 h 173"/>
                <a:gd name="T22" fmla="*/ 13 w 39"/>
                <a:gd name="T23" fmla="*/ 63 h 173"/>
                <a:gd name="T24" fmla="*/ 6 w 39"/>
                <a:gd name="T25" fmla="*/ 56 h 173"/>
                <a:gd name="T26" fmla="*/ 6 w 39"/>
                <a:gd name="T27" fmla="*/ 56 h 173"/>
                <a:gd name="T28" fmla="*/ 0 w 39"/>
                <a:gd name="T29" fmla="*/ 53 h 173"/>
                <a:gd name="T30" fmla="*/ 0 w 39"/>
                <a:gd name="T31" fmla="*/ 43 h 173"/>
                <a:gd name="T32" fmla="*/ 0 w 39"/>
                <a:gd name="T33" fmla="*/ 43 h 173"/>
                <a:gd name="T34" fmla="*/ 0 w 39"/>
                <a:gd name="T35" fmla="*/ 20 h 173"/>
                <a:gd name="T36" fmla="*/ 10 w 39"/>
                <a:gd name="T37" fmla="*/ 0 h 173"/>
                <a:gd name="T38" fmla="*/ 10 w 39"/>
                <a:gd name="T39" fmla="*/ 36 h 173"/>
                <a:gd name="T40" fmla="*/ 16 w 39"/>
                <a:gd name="T41" fmla="*/ 36 h 173"/>
                <a:gd name="T42" fmla="*/ 16 w 39"/>
                <a:gd name="T43" fmla="*/ 0 h 173"/>
                <a:gd name="T44" fmla="*/ 23 w 39"/>
                <a:gd name="T45" fmla="*/ 0 h 173"/>
                <a:gd name="T46" fmla="*/ 23 w 39"/>
                <a:gd name="T47" fmla="*/ 36 h 173"/>
                <a:gd name="T48" fmla="*/ 29 w 39"/>
                <a:gd name="T49" fmla="*/ 36 h 173"/>
                <a:gd name="T50" fmla="*/ 29 w 39"/>
                <a:gd name="T51" fmla="*/ 0 h 173"/>
                <a:gd name="T52" fmla="*/ 29 w 39"/>
                <a:gd name="T53" fmla="*/ 0 h 173"/>
                <a:gd name="T54" fmla="*/ 36 w 39"/>
                <a:gd name="T55" fmla="*/ 20 h 173"/>
                <a:gd name="T56" fmla="*/ 39 w 39"/>
                <a:gd name="T57" fmla="*/ 4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 h="173">
                  <a:moveTo>
                    <a:pt x="39" y="43"/>
                  </a:moveTo>
                  <a:lnTo>
                    <a:pt x="39" y="43"/>
                  </a:lnTo>
                  <a:lnTo>
                    <a:pt x="39" y="53"/>
                  </a:lnTo>
                  <a:lnTo>
                    <a:pt x="33" y="56"/>
                  </a:lnTo>
                  <a:lnTo>
                    <a:pt x="33" y="56"/>
                  </a:lnTo>
                  <a:lnTo>
                    <a:pt x="26" y="63"/>
                  </a:lnTo>
                  <a:lnTo>
                    <a:pt x="26" y="66"/>
                  </a:lnTo>
                  <a:lnTo>
                    <a:pt x="26" y="173"/>
                  </a:lnTo>
                  <a:lnTo>
                    <a:pt x="13" y="173"/>
                  </a:lnTo>
                  <a:lnTo>
                    <a:pt x="13" y="66"/>
                  </a:lnTo>
                  <a:lnTo>
                    <a:pt x="13" y="66"/>
                  </a:lnTo>
                  <a:lnTo>
                    <a:pt x="13" y="63"/>
                  </a:lnTo>
                  <a:lnTo>
                    <a:pt x="6" y="56"/>
                  </a:lnTo>
                  <a:lnTo>
                    <a:pt x="6" y="56"/>
                  </a:lnTo>
                  <a:lnTo>
                    <a:pt x="0" y="53"/>
                  </a:lnTo>
                  <a:lnTo>
                    <a:pt x="0" y="43"/>
                  </a:lnTo>
                  <a:lnTo>
                    <a:pt x="0" y="43"/>
                  </a:lnTo>
                  <a:lnTo>
                    <a:pt x="0" y="20"/>
                  </a:lnTo>
                  <a:lnTo>
                    <a:pt x="10" y="0"/>
                  </a:lnTo>
                  <a:lnTo>
                    <a:pt x="10" y="36"/>
                  </a:lnTo>
                  <a:lnTo>
                    <a:pt x="16" y="36"/>
                  </a:lnTo>
                  <a:lnTo>
                    <a:pt x="16" y="0"/>
                  </a:lnTo>
                  <a:lnTo>
                    <a:pt x="23" y="0"/>
                  </a:lnTo>
                  <a:lnTo>
                    <a:pt x="23" y="36"/>
                  </a:lnTo>
                  <a:lnTo>
                    <a:pt x="29" y="36"/>
                  </a:lnTo>
                  <a:lnTo>
                    <a:pt x="29" y="0"/>
                  </a:lnTo>
                  <a:lnTo>
                    <a:pt x="29" y="0"/>
                  </a:lnTo>
                  <a:lnTo>
                    <a:pt x="36" y="20"/>
                  </a:lnTo>
                  <a:lnTo>
                    <a:pt x="39" y="4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8"/>
            <p:cNvSpPr>
              <a:spLocks/>
            </p:cNvSpPr>
            <p:nvPr/>
          </p:nvSpPr>
          <p:spPr bwMode="auto">
            <a:xfrm>
              <a:off x="2537" y="2423"/>
              <a:ext cx="170" cy="199"/>
            </a:xfrm>
            <a:custGeom>
              <a:avLst/>
              <a:gdLst>
                <a:gd name="T0" fmla="*/ 170 w 170"/>
                <a:gd name="T1" fmla="*/ 120 h 199"/>
                <a:gd name="T2" fmla="*/ 170 w 170"/>
                <a:gd name="T3" fmla="*/ 120 h 199"/>
                <a:gd name="T4" fmla="*/ 167 w 170"/>
                <a:gd name="T5" fmla="*/ 133 h 199"/>
                <a:gd name="T6" fmla="*/ 153 w 170"/>
                <a:gd name="T7" fmla="*/ 143 h 199"/>
                <a:gd name="T8" fmla="*/ 153 w 170"/>
                <a:gd name="T9" fmla="*/ 143 h 199"/>
                <a:gd name="T10" fmla="*/ 140 w 170"/>
                <a:gd name="T11" fmla="*/ 146 h 199"/>
                <a:gd name="T12" fmla="*/ 127 w 170"/>
                <a:gd name="T13" fmla="*/ 150 h 199"/>
                <a:gd name="T14" fmla="*/ 127 w 170"/>
                <a:gd name="T15" fmla="*/ 150 h 199"/>
                <a:gd name="T16" fmla="*/ 117 w 170"/>
                <a:gd name="T17" fmla="*/ 150 h 199"/>
                <a:gd name="T18" fmla="*/ 107 w 170"/>
                <a:gd name="T19" fmla="*/ 146 h 199"/>
                <a:gd name="T20" fmla="*/ 107 w 170"/>
                <a:gd name="T21" fmla="*/ 146 h 199"/>
                <a:gd name="T22" fmla="*/ 97 w 170"/>
                <a:gd name="T23" fmla="*/ 140 h 199"/>
                <a:gd name="T24" fmla="*/ 97 w 170"/>
                <a:gd name="T25" fmla="*/ 130 h 199"/>
                <a:gd name="T26" fmla="*/ 97 w 170"/>
                <a:gd name="T27" fmla="*/ 130 h 199"/>
                <a:gd name="T28" fmla="*/ 97 w 170"/>
                <a:gd name="T29" fmla="*/ 126 h 199"/>
                <a:gd name="T30" fmla="*/ 100 w 170"/>
                <a:gd name="T31" fmla="*/ 120 h 199"/>
                <a:gd name="T32" fmla="*/ 113 w 170"/>
                <a:gd name="T33" fmla="*/ 113 h 199"/>
                <a:gd name="T34" fmla="*/ 113 w 170"/>
                <a:gd name="T35" fmla="*/ 113 h 199"/>
                <a:gd name="T36" fmla="*/ 127 w 170"/>
                <a:gd name="T37" fmla="*/ 106 h 199"/>
                <a:gd name="T38" fmla="*/ 140 w 170"/>
                <a:gd name="T39" fmla="*/ 106 h 199"/>
                <a:gd name="T40" fmla="*/ 140 w 170"/>
                <a:gd name="T41" fmla="*/ 106 h 199"/>
                <a:gd name="T42" fmla="*/ 157 w 170"/>
                <a:gd name="T43" fmla="*/ 110 h 199"/>
                <a:gd name="T44" fmla="*/ 157 w 170"/>
                <a:gd name="T45" fmla="*/ 46 h 199"/>
                <a:gd name="T46" fmla="*/ 73 w 170"/>
                <a:gd name="T47" fmla="*/ 83 h 199"/>
                <a:gd name="T48" fmla="*/ 73 w 170"/>
                <a:gd name="T49" fmla="*/ 170 h 199"/>
                <a:gd name="T50" fmla="*/ 73 w 170"/>
                <a:gd name="T51" fmla="*/ 170 h 199"/>
                <a:gd name="T52" fmla="*/ 67 w 170"/>
                <a:gd name="T53" fmla="*/ 180 h 199"/>
                <a:gd name="T54" fmla="*/ 57 w 170"/>
                <a:gd name="T55" fmla="*/ 189 h 199"/>
                <a:gd name="T56" fmla="*/ 57 w 170"/>
                <a:gd name="T57" fmla="*/ 189 h 199"/>
                <a:gd name="T58" fmla="*/ 43 w 170"/>
                <a:gd name="T59" fmla="*/ 196 h 199"/>
                <a:gd name="T60" fmla="*/ 30 w 170"/>
                <a:gd name="T61" fmla="*/ 199 h 199"/>
                <a:gd name="T62" fmla="*/ 30 w 170"/>
                <a:gd name="T63" fmla="*/ 199 h 199"/>
                <a:gd name="T64" fmla="*/ 20 w 170"/>
                <a:gd name="T65" fmla="*/ 196 h 199"/>
                <a:gd name="T66" fmla="*/ 10 w 170"/>
                <a:gd name="T67" fmla="*/ 196 h 199"/>
                <a:gd name="T68" fmla="*/ 10 w 170"/>
                <a:gd name="T69" fmla="*/ 196 h 199"/>
                <a:gd name="T70" fmla="*/ 4 w 170"/>
                <a:gd name="T71" fmla="*/ 189 h 199"/>
                <a:gd name="T72" fmla="*/ 0 w 170"/>
                <a:gd name="T73" fmla="*/ 180 h 199"/>
                <a:gd name="T74" fmla="*/ 0 w 170"/>
                <a:gd name="T75" fmla="*/ 180 h 199"/>
                <a:gd name="T76" fmla="*/ 0 w 170"/>
                <a:gd name="T77" fmla="*/ 173 h 199"/>
                <a:gd name="T78" fmla="*/ 4 w 170"/>
                <a:gd name="T79" fmla="*/ 170 h 199"/>
                <a:gd name="T80" fmla="*/ 17 w 170"/>
                <a:gd name="T81" fmla="*/ 160 h 199"/>
                <a:gd name="T82" fmla="*/ 17 w 170"/>
                <a:gd name="T83" fmla="*/ 160 h 199"/>
                <a:gd name="T84" fmla="*/ 30 w 170"/>
                <a:gd name="T85" fmla="*/ 156 h 199"/>
                <a:gd name="T86" fmla="*/ 43 w 170"/>
                <a:gd name="T87" fmla="*/ 153 h 199"/>
                <a:gd name="T88" fmla="*/ 43 w 170"/>
                <a:gd name="T89" fmla="*/ 153 h 199"/>
                <a:gd name="T90" fmla="*/ 60 w 170"/>
                <a:gd name="T91" fmla="*/ 156 h 199"/>
                <a:gd name="T92" fmla="*/ 60 w 170"/>
                <a:gd name="T93" fmla="*/ 46 h 199"/>
                <a:gd name="T94" fmla="*/ 170 w 170"/>
                <a:gd name="T95" fmla="*/ 0 h 199"/>
                <a:gd name="T96" fmla="*/ 170 w 170"/>
                <a:gd name="T97" fmla="*/ 12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0" h="199">
                  <a:moveTo>
                    <a:pt x="170" y="120"/>
                  </a:moveTo>
                  <a:lnTo>
                    <a:pt x="170" y="120"/>
                  </a:lnTo>
                  <a:lnTo>
                    <a:pt x="167" y="133"/>
                  </a:lnTo>
                  <a:lnTo>
                    <a:pt x="153" y="143"/>
                  </a:lnTo>
                  <a:lnTo>
                    <a:pt x="153" y="143"/>
                  </a:lnTo>
                  <a:lnTo>
                    <a:pt x="140" y="146"/>
                  </a:lnTo>
                  <a:lnTo>
                    <a:pt x="127" y="150"/>
                  </a:lnTo>
                  <a:lnTo>
                    <a:pt x="127" y="150"/>
                  </a:lnTo>
                  <a:lnTo>
                    <a:pt x="117" y="150"/>
                  </a:lnTo>
                  <a:lnTo>
                    <a:pt x="107" y="146"/>
                  </a:lnTo>
                  <a:lnTo>
                    <a:pt x="107" y="146"/>
                  </a:lnTo>
                  <a:lnTo>
                    <a:pt x="97" y="140"/>
                  </a:lnTo>
                  <a:lnTo>
                    <a:pt x="97" y="130"/>
                  </a:lnTo>
                  <a:lnTo>
                    <a:pt x="97" y="130"/>
                  </a:lnTo>
                  <a:lnTo>
                    <a:pt x="97" y="126"/>
                  </a:lnTo>
                  <a:lnTo>
                    <a:pt x="100" y="120"/>
                  </a:lnTo>
                  <a:lnTo>
                    <a:pt x="113" y="113"/>
                  </a:lnTo>
                  <a:lnTo>
                    <a:pt x="113" y="113"/>
                  </a:lnTo>
                  <a:lnTo>
                    <a:pt x="127" y="106"/>
                  </a:lnTo>
                  <a:lnTo>
                    <a:pt x="140" y="106"/>
                  </a:lnTo>
                  <a:lnTo>
                    <a:pt x="140" y="106"/>
                  </a:lnTo>
                  <a:lnTo>
                    <a:pt x="157" y="110"/>
                  </a:lnTo>
                  <a:lnTo>
                    <a:pt x="157" y="46"/>
                  </a:lnTo>
                  <a:lnTo>
                    <a:pt x="73" y="83"/>
                  </a:lnTo>
                  <a:lnTo>
                    <a:pt x="73" y="170"/>
                  </a:lnTo>
                  <a:lnTo>
                    <a:pt x="73" y="170"/>
                  </a:lnTo>
                  <a:lnTo>
                    <a:pt x="67" y="180"/>
                  </a:lnTo>
                  <a:lnTo>
                    <a:pt x="57" y="189"/>
                  </a:lnTo>
                  <a:lnTo>
                    <a:pt x="57" y="189"/>
                  </a:lnTo>
                  <a:lnTo>
                    <a:pt x="43" y="196"/>
                  </a:lnTo>
                  <a:lnTo>
                    <a:pt x="30" y="199"/>
                  </a:lnTo>
                  <a:lnTo>
                    <a:pt x="30" y="199"/>
                  </a:lnTo>
                  <a:lnTo>
                    <a:pt x="20" y="196"/>
                  </a:lnTo>
                  <a:lnTo>
                    <a:pt x="10" y="196"/>
                  </a:lnTo>
                  <a:lnTo>
                    <a:pt x="10" y="196"/>
                  </a:lnTo>
                  <a:lnTo>
                    <a:pt x="4" y="189"/>
                  </a:lnTo>
                  <a:lnTo>
                    <a:pt x="0" y="180"/>
                  </a:lnTo>
                  <a:lnTo>
                    <a:pt x="0" y="180"/>
                  </a:lnTo>
                  <a:lnTo>
                    <a:pt x="0" y="173"/>
                  </a:lnTo>
                  <a:lnTo>
                    <a:pt x="4" y="170"/>
                  </a:lnTo>
                  <a:lnTo>
                    <a:pt x="17" y="160"/>
                  </a:lnTo>
                  <a:lnTo>
                    <a:pt x="17" y="160"/>
                  </a:lnTo>
                  <a:lnTo>
                    <a:pt x="30" y="156"/>
                  </a:lnTo>
                  <a:lnTo>
                    <a:pt x="43" y="153"/>
                  </a:lnTo>
                  <a:lnTo>
                    <a:pt x="43" y="153"/>
                  </a:lnTo>
                  <a:lnTo>
                    <a:pt x="60" y="156"/>
                  </a:lnTo>
                  <a:lnTo>
                    <a:pt x="60" y="46"/>
                  </a:lnTo>
                  <a:lnTo>
                    <a:pt x="170" y="0"/>
                  </a:lnTo>
                  <a:lnTo>
                    <a:pt x="170" y="12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9"/>
            <p:cNvSpPr>
              <a:spLocks noEditPoints="1"/>
            </p:cNvSpPr>
            <p:nvPr/>
          </p:nvSpPr>
          <p:spPr bwMode="auto">
            <a:xfrm>
              <a:off x="3060" y="2083"/>
              <a:ext cx="193" cy="193"/>
            </a:xfrm>
            <a:custGeom>
              <a:avLst/>
              <a:gdLst>
                <a:gd name="T0" fmla="*/ 186 w 193"/>
                <a:gd name="T1" fmla="*/ 63 h 193"/>
                <a:gd name="T2" fmla="*/ 179 w 193"/>
                <a:gd name="T3" fmla="*/ 50 h 193"/>
                <a:gd name="T4" fmla="*/ 113 w 193"/>
                <a:gd name="T5" fmla="*/ 57 h 193"/>
                <a:gd name="T6" fmla="*/ 116 w 193"/>
                <a:gd name="T7" fmla="*/ 80 h 193"/>
                <a:gd name="T8" fmla="*/ 179 w 193"/>
                <a:gd name="T9" fmla="*/ 90 h 193"/>
                <a:gd name="T10" fmla="*/ 186 w 193"/>
                <a:gd name="T11" fmla="*/ 83 h 193"/>
                <a:gd name="T12" fmla="*/ 183 w 193"/>
                <a:gd name="T13" fmla="*/ 137 h 193"/>
                <a:gd name="T14" fmla="*/ 183 w 193"/>
                <a:gd name="T15" fmla="*/ 107 h 193"/>
                <a:gd name="T16" fmla="*/ 86 w 193"/>
                <a:gd name="T17" fmla="*/ 157 h 193"/>
                <a:gd name="T18" fmla="*/ 183 w 193"/>
                <a:gd name="T19" fmla="*/ 137 h 193"/>
                <a:gd name="T20" fmla="*/ 113 w 193"/>
                <a:gd name="T21" fmla="*/ 67 h 193"/>
                <a:gd name="T22" fmla="*/ 89 w 193"/>
                <a:gd name="T23" fmla="*/ 53 h 193"/>
                <a:gd name="T24" fmla="*/ 59 w 193"/>
                <a:gd name="T25" fmla="*/ 57 h 193"/>
                <a:gd name="T26" fmla="*/ 36 w 193"/>
                <a:gd name="T27" fmla="*/ 57 h 193"/>
                <a:gd name="T28" fmla="*/ 109 w 193"/>
                <a:gd name="T29" fmla="*/ 107 h 193"/>
                <a:gd name="T30" fmla="*/ 113 w 193"/>
                <a:gd name="T31" fmla="*/ 80 h 193"/>
                <a:gd name="T32" fmla="*/ 83 w 193"/>
                <a:gd name="T33" fmla="*/ 157 h 193"/>
                <a:gd name="T34" fmla="*/ 26 w 193"/>
                <a:gd name="T35" fmla="*/ 100 h 193"/>
                <a:gd name="T36" fmla="*/ 20 w 193"/>
                <a:gd name="T37" fmla="*/ 100 h 193"/>
                <a:gd name="T38" fmla="*/ 13 w 193"/>
                <a:gd name="T39" fmla="*/ 110 h 193"/>
                <a:gd name="T40" fmla="*/ 86 w 193"/>
                <a:gd name="T41" fmla="*/ 180 h 193"/>
                <a:gd name="T42" fmla="*/ 76 w 193"/>
                <a:gd name="T43" fmla="*/ 13 h 193"/>
                <a:gd name="T44" fmla="*/ 66 w 193"/>
                <a:gd name="T45" fmla="*/ 4 h 193"/>
                <a:gd name="T46" fmla="*/ 6 w 193"/>
                <a:gd name="T47" fmla="*/ 7 h 193"/>
                <a:gd name="T48" fmla="*/ 6 w 193"/>
                <a:gd name="T49" fmla="*/ 40 h 193"/>
                <a:gd name="T50" fmla="*/ 56 w 193"/>
                <a:gd name="T51" fmla="*/ 47 h 193"/>
                <a:gd name="T52" fmla="*/ 73 w 193"/>
                <a:gd name="T53" fmla="*/ 40 h 193"/>
                <a:gd name="T54" fmla="*/ 79 w 193"/>
                <a:gd name="T55" fmla="*/ 23 h 193"/>
                <a:gd name="T56" fmla="*/ 189 w 193"/>
                <a:gd name="T57" fmla="*/ 87 h 193"/>
                <a:gd name="T58" fmla="*/ 189 w 193"/>
                <a:gd name="T59" fmla="*/ 97 h 193"/>
                <a:gd name="T60" fmla="*/ 186 w 193"/>
                <a:gd name="T61" fmla="*/ 107 h 193"/>
                <a:gd name="T62" fmla="*/ 186 w 193"/>
                <a:gd name="T63" fmla="*/ 133 h 193"/>
                <a:gd name="T64" fmla="*/ 86 w 193"/>
                <a:gd name="T65" fmla="*/ 193 h 193"/>
                <a:gd name="T66" fmla="*/ 13 w 193"/>
                <a:gd name="T67" fmla="*/ 133 h 193"/>
                <a:gd name="T68" fmla="*/ 10 w 193"/>
                <a:gd name="T69" fmla="*/ 107 h 193"/>
                <a:gd name="T70" fmla="*/ 20 w 193"/>
                <a:gd name="T71" fmla="*/ 93 h 193"/>
                <a:gd name="T72" fmla="*/ 26 w 193"/>
                <a:gd name="T73" fmla="*/ 80 h 193"/>
                <a:gd name="T74" fmla="*/ 33 w 193"/>
                <a:gd name="T75" fmla="*/ 73 h 193"/>
                <a:gd name="T76" fmla="*/ 33 w 193"/>
                <a:gd name="T77" fmla="*/ 50 h 193"/>
                <a:gd name="T78" fmla="*/ 3 w 193"/>
                <a:gd name="T79" fmla="*/ 37 h 193"/>
                <a:gd name="T80" fmla="*/ 6 w 193"/>
                <a:gd name="T81" fmla="*/ 23 h 193"/>
                <a:gd name="T82" fmla="*/ 0 w 193"/>
                <a:gd name="T83" fmla="*/ 4 h 193"/>
                <a:gd name="T84" fmla="*/ 166 w 193"/>
                <a:gd name="T85" fmla="*/ 7 h 193"/>
                <a:gd name="T86" fmla="*/ 179 w 193"/>
                <a:gd name="T87" fmla="*/ 10 h 193"/>
                <a:gd name="T88" fmla="*/ 183 w 193"/>
                <a:gd name="T89" fmla="*/ 27 h 193"/>
                <a:gd name="T90" fmla="*/ 173 w 193"/>
                <a:gd name="T91" fmla="*/ 47 h 193"/>
                <a:gd name="T92" fmla="*/ 193 w 193"/>
                <a:gd name="T93" fmla="*/ 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3" h="193">
                  <a:moveTo>
                    <a:pt x="189" y="70"/>
                  </a:moveTo>
                  <a:lnTo>
                    <a:pt x="189" y="70"/>
                  </a:lnTo>
                  <a:lnTo>
                    <a:pt x="186" y="63"/>
                  </a:lnTo>
                  <a:lnTo>
                    <a:pt x="186" y="57"/>
                  </a:lnTo>
                  <a:lnTo>
                    <a:pt x="186" y="57"/>
                  </a:lnTo>
                  <a:lnTo>
                    <a:pt x="179" y="50"/>
                  </a:lnTo>
                  <a:lnTo>
                    <a:pt x="176" y="50"/>
                  </a:lnTo>
                  <a:lnTo>
                    <a:pt x="113" y="57"/>
                  </a:lnTo>
                  <a:lnTo>
                    <a:pt x="113" y="57"/>
                  </a:lnTo>
                  <a:lnTo>
                    <a:pt x="116" y="67"/>
                  </a:lnTo>
                  <a:lnTo>
                    <a:pt x="116" y="80"/>
                  </a:lnTo>
                  <a:lnTo>
                    <a:pt x="116" y="80"/>
                  </a:lnTo>
                  <a:lnTo>
                    <a:pt x="116" y="93"/>
                  </a:lnTo>
                  <a:lnTo>
                    <a:pt x="113" y="107"/>
                  </a:lnTo>
                  <a:lnTo>
                    <a:pt x="179" y="90"/>
                  </a:lnTo>
                  <a:lnTo>
                    <a:pt x="179" y="90"/>
                  </a:lnTo>
                  <a:lnTo>
                    <a:pt x="186" y="83"/>
                  </a:lnTo>
                  <a:lnTo>
                    <a:pt x="186" y="83"/>
                  </a:lnTo>
                  <a:lnTo>
                    <a:pt x="189" y="70"/>
                  </a:lnTo>
                  <a:close/>
                  <a:moveTo>
                    <a:pt x="183" y="137"/>
                  </a:moveTo>
                  <a:lnTo>
                    <a:pt x="183" y="137"/>
                  </a:lnTo>
                  <a:lnTo>
                    <a:pt x="183" y="120"/>
                  </a:lnTo>
                  <a:lnTo>
                    <a:pt x="183" y="120"/>
                  </a:lnTo>
                  <a:lnTo>
                    <a:pt x="183" y="107"/>
                  </a:lnTo>
                  <a:lnTo>
                    <a:pt x="89" y="140"/>
                  </a:lnTo>
                  <a:lnTo>
                    <a:pt x="89" y="140"/>
                  </a:lnTo>
                  <a:lnTo>
                    <a:pt x="86" y="157"/>
                  </a:lnTo>
                  <a:lnTo>
                    <a:pt x="86" y="157"/>
                  </a:lnTo>
                  <a:lnTo>
                    <a:pt x="89" y="180"/>
                  </a:lnTo>
                  <a:lnTo>
                    <a:pt x="183" y="137"/>
                  </a:lnTo>
                  <a:close/>
                  <a:moveTo>
                    <a:pt x="113" y="80"/>
                  </a:moveTo>
                  <a:lnTo>
                    <a:pt x="113" y="80"/>
                  </a:lnTo>
                  <a:lnTo>
                    <a:pt x="113" y="67"/>
                  </a:lnTo>
                  <a:lnTo>
                    <a:pt x="109" y="57"/>
                  </a:lnTo>
                  <a:lnTo>
                    <a:pt x="89" y="53"/>
                  </a:lnTo>
                  <a:lnTo>
                    <a:pt x="89" y="53"/>
                  </a:lnTo>
                  <a:lnTo>
                    <a:pt x="63" y="57"/>
                  </a:lnTo>
                  <a:lnTo>
                    <a:pt x="63" y="57"/>
                  </a:lnTo>
                  <a:lnTo>
                    <a:pt x="59" y="57"/>
                  </a:lnTo>
                  <a:lnTo>
                    <a:pt x="36" y="50"/>
                  </a:lnTo>
                  <a:lnTo>
                    <a:pt x="36" y="50"/>
                  </a:lnTo>
                  <a:lnTo>
                    <a:pt x="36" y="57"/>
                  </a:lnTo>
                  <a:lnTo>
                    <a:pt x="36" y="57"/>
                  </a:lnTo>
                  <a:lnTo>
                    <a:pt x="33" y="77"/>
                  </a:lnTo>
                  <a:lnTo>
                    <a:pt x="109" y="107"/>
                  </a:lnTo>
                  <a:lnTo>
                    <a:pt x="109" y="107"/>
                  </a:lnTo>
                  <a:lnTo>
                    <a:pt x="113" y="93"/>
                  </a:lnTo>
                  <a:lnTo>
                    <a:pt x="113" y="80"/>
                  </a:lnTo>
                  <a:close/>
                  <a:moveTo>
                    <a:pt x="86" y="180"/>
                  </a:moveTo>
                  <a:lnTo>
                    <a:pt x="86" y="180"/>
                  </a:lnTo>
                  <a:lnTo>
                    <a:pt x="83" y="157"/>
                  </a:lnTo>
                  <a:lnTo>
                    <a:pt x="83" y="157"/>
                  </a:lnTo>
                  <a:lnTo>
                    <a:pt x="86" y="140"/>
                  </a:lnTo>
                  <a:lnTo>
                    <a:pt x="26" y="100"/>
                  </a:lnTo>
                  <a:lnTo>
                    <a:pt x="26" y="100"/>
                  </a:lnTo>
                  <a:lnTo>
                    <a:pt x="20" y="100"/>
                  </a:lnTo>
                  <a:lnTo>
                    <a:pt x="20" y="100"/>
                  </a:lnTo>
                  <a:lnTo>
                    <a:pt x="16" y="103"/>
                  </a:lnTo>
                  <a:lnTo>
                    <a:pt x="13" y="110"/>
                  </a:lnTo>
                  <a:lnTo>
                    <a:pt x="13" y="110"/>
                  </a:lnTo>
                  <a:lnTo>
                    <a:pt x="16" y="123"/>
                  </a:lnTo>
                  <a:lnTo>
                    <a:pt x="20" y="130"/>
                  </a:lnTo>
                  <a:lnTo>
                    <a:pt x="86" y="180"/>
                  </a:lnTo>
                  <a:close/>
                  <a:moveTo>
                    <a:pt x="79" y="23"/>
                  </a:moveTo>
                  <a:lnTo>
                    <a:pt x="79" y="23"/>
                  </a:lnTo>
                  <a:lnTo>
                    <a:pt x="76" y="13"/>
                  </a:lnTo>
                  <a:lnTo>
                    <a:pt x="73" y="10"/>
                  </a:lnTo>
                  <a:lnTo>
                    <a:pt x="73" y="10"/>
                  </a:lnTo>
                  <a:lnTo>
                    <a:pt x="66" y="4"/>
                  </a:lnTo>
                  <a:lnTo>
                    <a:pt x="59" y="4"/>
                  </a:lnTo>
                  <a:lnTo>
                    <a:pt x="6" y="7"/>
                  </a:lnTo>
                  <a:lnTo>
                    <a:pt x="6" y="7"/>
                  </a:lnTo>
                  <a:lnTo>
                    <a:pt x="10" y="23"/>
                  </a:lnTo>
                  <a:lnTo>
                    <a:pt x="10" y="23"/>
                  </a:lnTo>
                  <a:lnTo>
                    <a:pt x="6" y="40"/>
                  </a:lnTo>
                  <a:lnTo>
                    <a:pt x="56" y="47"/>
                  </a:lnTo>
                  <a:lnTo>
                    <a:pt x="56" y="47"/>
                  </a:lnTo>
                  <a:lnTo>
                    <a:pt x="56" y="47"/>
                  </a:lnTo>
                  <a:lnTo>
                    <a:pt x="56" y="47"/>
                  </a:lnTo>
                  <a:lnTo>
                    <a:pt x="66" y="47"/>
                  </a:lnTo>
                  <a:lnTo>
                    <a:pt x="73" y="40"/>
                  </a:lnTo>
                  <a:lnTo>
                    <a:pt x="73" y="40"/>
                  </a:lnTo>
                  <a:lnTo>
                    <a:pt x="76" y="33"/>
                  </a:lnTo>
                  <a:lnTo>
                    <a:pt x="79" y="23"/>
                  </a:lnTo>
                  <a:close/>
                  <a:moveTo>
                    <a:pt x="193" y="70"/>
                  </a:moveTo>
                  <a:lnTo>
                    <a:pt x="193" y="70"/>
                  </a:lnTo>
                  <a:lnTo>
                    <a:pt x="189" y="87"/>
                  </a:lnTo>
                  <a:lnTo>
                    <a:pt x="189" y="87"/>
                  </a:lnTo>
                  <a:lnTo>
                    <a:pt x="183" y="97"/>
                  </a:lnTo>
                  <a:lnTo>
                    <a:pt x="189" y="97"/>
                  </a:lnTo>
                  <a:lnTo>
                    <a:pt x="189" y="107"/>
                  </a:lnTo>
                  <a:lnTo>
                    <a:pt x="186" y="107"/>
                  </a:lnTo>
                  <a:lnTo>
                    <a:pt x="186" y="107"/>
                  </a:lnTo>
                  <a:lnTo>
                    <a:pt x="183" y="117"/>
                  </a:lnTo>
                  <a:lnTo>
                    <a:pt x="183" y="117"/>
                  </a:lnTo>
                  <a:lnTo>
                    <a:pt x="186" y="133"/>
                  </a:lnTo>
                  <a:lnTo>
                    <a:pt x="189" y="137"/>
                  </a:lnTo>
                  <a:lnTo>
                    <a:pt x="189" y="143"/>
                  </a:lnTo>
                  <a:lnTo>
                    <a:pt x="86" y="193"/>
                  </a:lnTo>
                  <a:lnTo>
                    <a:pt x="20" y="137"/>
                  </a:lnTo>
                  <a:lnTo>
                    <a:pt x="20" y="137"/>
                  </a:lnTo>
                  <a:lnTo>
                    <a:pt x="13" y="133"/>
                  </a:lnTo>
                  <a:lnTo>
                    <a:pt x="10" y="123"/>
                  </a:lnTo>
                  <a:lnTo>
                    <a:pt x="10" y="107"/>
                  </a:lnTo>
                  <a:lnTo>
                    <a:pt x="10" y="107"/>
                  </a:lnTo>
                  <a:lnTo>
                    <a:pt x="10" y="97"/>
                  </a:lnTo>
                  <a:lnTo>
                    <a:pt x="10" y="97"/>
                  </a:lnTo>
                  <a:lnTo>
                    <a:pt x="20" y="93"/>
                  </a:lnTo>
                  <a:lnTo>
                    <a:pt x="20" y="93"/>
                  </a:lnTo>
                  <a:lnTo>
                    <a:pt x="43" y="87"/>
                  </a:lnTo>
                  <a:lnTo>
                    <a:pt x="26" y="80"/>
                  </a:lnTo>
                  <a:lnTo>
                    <a:pt x="26" y="73"/>
                  </a:lnTo>
                  <a:lnTo>
                    <a:pt x="33" y="73"/>
                  </a:lnTo>
                  <a:lnTo>
                    <a:pt x="33" y="73"/>
                  </a:lnTo>
                  <a:lnTo>
                    <a:pt x="33" y="57"/>
                  </a:lnTo>
                  <a:lnTo>
                    <a:pt x="33" y="57"/>
                  </a:lnTo>
                  <a:lnTo>
                    <a:pt x="33" y="50"/>
                  </a:lnTo>
                  <a:lnTo>
                    <a:pt x="0" y="43"/>
                  </a:lnTo>
                  <a:lnTo>
                    <a:pt x="0" y="40"/>
                  </a:lnTo>
                  <a:lnTo>
                    <a:pt x="3" y="37"/>
                  </a:lnTo>
                  <a:lnTo>
                    <a:pt x="3" y="37"/>
                  </a:lnTo>
                  <a:lnTo>
                    <a:pt x="6" y="23"/>
                  </a:lnTo>
                  <a:lnTo>
                    <a:pt x="6" y="23"/>
                  </a:lnTo>
                  <a:lnTo>
                    <a:pt x="3" y="10"/>
                  </a:lnTo>
                  <a:lnTo>
                    <a:pt x="0" y="10"/>
                  </a:lnTo>
                  <a:lnTo>
                    <a:pt x="0" y="4"/>
                  </a:lnTo>
                  <a:lnTo>
                    <a:pt x="59" y="0"/>
                  </a:lnTo>
                  <a:lnTo>
                    <a:pt x="166" y="7"/>
                  </a:lnTo>
                  <a:lnTo>
                    <a:pt x="166" y="7"/>
                  </a:lnTo>
                  <a:lnTo>
                    <a:pt x="173" y="7"/>
                  </a:lnTo>
                  <a:lnTo>
                    <a:pt x="179" y="10"/>
                  </a:lnTo>
                  <a:lnTo>
                    <a:pt x="179" y="10"/>
                  </a:lnTo>
                  <a:lnTo>
                    <a:pt x="183" y="17"/>
                  </a:lnTo>
                  <a:lnTo>
                    <a:pt x="183" y="27"/>
                  </a:lnTo>
                  <a:lnTo>
                    <a:pt x="183" y="27"/>
                  </a:lnTo>
                  <a:lnTo>
                    <a:pt x="179" y="37"/>
                  </a:lnTo>
                  <a:lnTo>
                    <a:pt x="173" y="47"/>
                  </a:lnTo>
                  <a:lnTo>
                    <a:pt x="173" y="47"/>
                  </a:lnTo>
                  <a:lnTo>
                    <a:pt x="186" y="47"/>
                  </a:lnTo>
                  <a:lnTo>
                    <a:pt x="186" y="47"/>
                  </a:lnTo>
                  <a:lnTo>
                    <a:pt x="193" y="57"/>
                  </a:lnTo>
                  <a:lnTo>
                    <a:pt x="193" y="57"/>
                  </a:lnTo>
                  <a:lnTo>
                    <a:pt x="193" y="7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50"/>
            <p:cNvSpPr>
              <a:spLocks/>
            </p:cNvSpPr>
            <p:nvPr/>
          </p:nvSpPr>
          <p:spPr bwMode="auto">
            <a:xfrm>
              <a:off x="3173" y="2133"/>
              <a:ext cx="76" cy="57"/>
            </a:xfrm>
            <a:custGeom>
              <a:avLst/>
              <a:gdLst>
                <a:gd name="T0" fmla="*/ 76 w 76"/>
                <a:gd name="T1" fmla="*/ 20 h 57"/>
                <a:gd name="T2" fmla="*/ 76 w 76"/>
                <a:gd name="T3" fmla="*/ 20 h 57"/>
                <a:gd name="T4" fmla="*/ 73 w 76"/>
                <a:gd name="T5" fmla="*/ 13 h 57"/>
                <a:gd name="T6" fmla="*/ 73 w 76"/>
                <a:gd name="T7" fmla="*/ 7 h 57"/>
                <a:gd name="T8" fmla="*/ 73 w 76"/>
                <a:gd name="T9" fmla="*/ 7 h 57"/>
                <a:gd name="T10" fmla="*/ 66 w 76"/>
                <a:gd name="T11" fmla="*/ 0 h 57"/>
                <a:gd name="T12" fmla="*/ 63 w 76"/>
                <a:gd name="T13" fmla="*/ 0 h 57"/>
                <a:gd name="T14" fmla="*/ 0 w 76"/>
                <a:gd name="T15" fmla="*/ 7 h 57"/>
                <a:gd name="T16" fmla="*/ 0 w 76"/>
                <a:gd name="T17" fmla="*/ 7 h 57"/>
                <a:gd name="T18" fmla="*/ 3 w 76"/>
                <a:gd name="T19" fmla="*/ 17 h 57"/>
                <a:gd name="T20" fmla="*/ 3 w 76"/>
                <a:gd name="T21" fmla="*/ 30 h 57"/>
                <a:gd name="T22" fmla="*/ 3 w 76"/>
                <a:gd name="T23" fmla="*/ 30 h 57"/>
                <a:gd name="T24" fmla="*/ 3 w 76"/>
                <a:gd name="T25" fmla="*/ 43 h 57"/>
                <a:gd name="T26" fmla="*/ 0 w 76"/>
                <a:gd name="T27" fmla="*/ 57 h 57"/>
                <a:gd name="T28" fmla="*/ 66 w 76"/>
                <a:gd name="T29" fmla="*/ 40 h 57"/>
                <a:gd name="T30" fmla="*/ 66 w 76"/>
                <a:gd name="T31" fmla="*/ 40 h 57"/>
                <a:gd name="T32" fmla="*/ 73 w 76"/>
                <a:gd name="T33" fmla="*/ 33 h 57"/>
                <a:gd name="T34" fmla="*/ 73 w 76"/>
                <a:gd name="T35" fmla="*/ 33 h 57"/>
                <a:gd name="T36" fmla="*/ 76 w 76"/>
                <a:gd name="T37"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57">
                  <a:moveTo>
                    <a:pt x="76" y="20"/>
                  </a:moveTo>
                  <a:lnTo>
                    <a:pt x="76" y="20"/>
                  </a:lnTo>
                  <a:lnTo>
                    <a:pt x="73" y="13"/>
                  </a:lnTo>
                  <a:lnTo>
                    <a:pt x="73" y="7"/>
                  </a:lnTo>
                  <a:lnTo>
                    <a:pt x="73" y="7"/>
                  </a:lnTo>
                  <a:lnTo>
                    <a:pt x="66" y="0"/>
                  </a:lnTo>
                  <a:lnTo>
                    <a:pt x="63" y="0"/>
                  </a:lnTo>
                  <a:lnTo>
                    <a:pt x="0" y="7"/>
                  </a:lnTo>
                  <a:lnTo>
                    <a:pt x="0" y="7"/>
                  </a:lnTo>
                  <a:lnTo>
                    <a:pt x="3" y="17"/>
                  </a:lnTo>
                  <a:lnTo>
                    <a:pt x="3" y="30"/>
                  </a:lnTo>
                  <a:lnTo>
                    <a:pt x="3" y="30"/>
                  </a:lnTo>
                  <a:lnTo>
                    <a:pt x="3" y="43"/>
                  </a:lnTo>
                  <a:lnTo>
                    <a:pt x="0" y="57"/>
                  </a:lnTo>
                  <a:lnTo>
                    <a:pt x="66" y="40"/>
                  </a:lnTo>
                  <a:lnTo>
                    <a:pt x="66" y="40"/>
                  </a:lnTo>
                  <a:lnTo>
                    <a:pt x="73" y="33"/>
                  </a:lnTo>
                  <a:lnTo>
                    <a:pt x="73" y="33"/>
                  </a:lnTo>
                  <a:lnTo>
                    <a:pt x="76"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
            <p:cNvSpPr>
              <a:spLocks/>
            </p:cNvSpPr>
            <p:nvPr/>
          </p:nvSpPr>
          <p:spPr bwMode="auto">
            <a:xfrm>
              <a:off x="3146" y="2190"/>
              <a:ext cx="97" cy="73"/>
            </a:xfrm>
            <a:custGeom>
              <a:avLst/>
              <a:gdLst>
                <a:gd name="T0" fmla="*/ 97 w 97"/>
                <a:gd name="T1" fmla="*/ 30 h 73"/>
                <a:gd name="T2" fmla="*/ 97 w 97"/>
                <a:gd name="T3" fmla="*/ 30 h 73"/>
                <a:gd name="T4" fmla="*/ 97 w 97"/>
                <a:gd name="T5" fmla="*/ 13 h 73"/>
                <a:gd name="T6" fmla="*/ 97 w 97"/>
                <a:gd name="T7" fmla="*/ 13 h 73"/>
                <a:gd name="T8" fmla="*/ 97 w 97"/>
                <a:gd name="T9" fmla="*/ 0 h 73"/>
                <a:gd name="T10" fmla="*/ 3 w 97"/>
                <a:gd name="T11" fmla="*/ 33 h 73"/>
                <a:gd name="T12" fmla="*/ 3 w 97"/>
                <a:gd name="T13" fmla="*/ 33 h 73"/>
                <a:gd name="T14" fmla="*/ 0 w 97"/>
                <a:gd name="T15" fmla="*/ 50 h 73"/>
                <a:gd name="T16" fmla="*/ 0 w 97"/>
                <a:gd name="T17" fmla="*/ 50 h 73"/>
                <a:gd name="T18" fmla="*/ 3 w 97"/>
                <a:gd name="T19" fmla="*/ 73 h 73"/>
                <a:gd name="T20" fmla="*/ 97 w 97"/>
                <a:gd name="T21"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7" h="73">
                  <a:moveTo>
                    <a:pt x="97" y="30"/>
                  </a:moveTo>
                  <a:lnTo>
                    <a:pt x="97" y="30"/>
                  </a:lnTo>
                  <a:lnTo>
                    <a:pt x="97" y="13"/>
                  </a:lnTo>
                  <a:lnTo>
                    <a:pt x="97" y="13"/>
                  </a:lnTo>
                  <a:lnTo>
                    <a:pt x="97" y="0"/>
                  </a:lnTo>
                  <a:lnTo>
                    <a:pt x="3" y="33"/>
                  </a:lnTo>
                  <a:lnTo>
                    <a:pt x="3" y="33"/>
                  </a:lnTo>
                  <a:lnTo>
                    <a:pt x="0" y="50"/>
                  </a:lnTo>
                  <a:lnTo>
                    <a:pt x="0" y="50"/>
                  </a:lnTo>
                  <a:lnTo>
                    <a:pt x="3" y="73"/>
                  </a:lnTo>
                  <a:lnTo>
                    <a:pt x="97"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2"/>
            <p:cNvSpPr>
              <a:spLocks/>
            </p:cNvSpPr>
            <p:nvPr/>
          </p:nvSpPr>
          <p:spPr bwMode="auto">
            <a:xfrm>
              <a:off x="3093" y="2133"/>
              <a:ext cx="80" cy="57"/>
            </a:xfrm>
            <a:custGeom>
              <a:avLst/>
              <a:gdLst>
                <a:gd name="T0" fmla="*/ 80 w 80"/>
                <a:gd name="T1" fmla="*/ 30 h 57"/>
                <a:gd name="T2" fmla="*/ 80 w 80"/>
                <a:gd name="T3" fmla="*/ 30 h 57"/>
                <a:gd name="T4" fmla="*/ 80 w 80"/>
                <a:gd name="T5" fmla="*/ 17 h 57"/>
                <a:gd name="T6" fmla="*/ 76 w 80"/>
                <a:gd name="T7" fmla="*/ 7 h 57"/>
                <a:gd name="T8" fmla="*/ 56 w 80"/>
                <a:gd name="T9" fmla="*/ 3 h 57"/>
                <a:gd name="T10" fmla="*/ 56 w 80"/>
                <a:gd name="T11" fmla="*/ 3 h 57"/>
                <a:gd name="T12" fmla="*/ 30 w 80"/>
                <a:gd name="T13" fmla="*/ 7 h 57"/>
                <a:gd name="T14" fmla="*/ 30 w 80"/>
                <a:gd name="T15" fmla="*/ 7 h 57"/>
                <a:gd name="T16" fmla="*/ 26 w 80"/>
                <a:gd name="T17" fmla="*/ 7 h 57"/>
                <a:gd name="T18" fmla="*/ 3 w 80"/>
                <a:gd name="T19" fmla="*/ 0 h 57"/>
                <a:gd name="T20" fmla="*/ 3 w 80"/>
                <a:gd name="T21" fmla="*/ 0 h 57"/>
                <a:gd name="T22" fmla="*/ 3 w 80"/>
                <a:gd name="T23" fmla="*/ 7 h 57"/>
                <a:gd name="T24" fmla="*/ 3 w 80"/>
                <a:gd name="T25" fmla="*/ 7 h 57"/>
                <a:gd name="T26" fmla="*/ 0 w 80"/>
                <a:gd name="T27" fmla="*/ 27 h 57"/>
                <a:gd name="T28" fmla="*/ 76 w 80"/>
                <a:gd name="T29" fmla="*/ 57 h 57"/>
                <a:gd name="T30" fmla="*/ 76 w 80"/>
                <a:gd name="T31" fmla="*/ 57 h 57"/>
                <a:gd name="T32" fmla="*/ 80 w 80"/>
                <a:gd name="T33" fmla="*/ 43 h 57"/>
                <a:gd name="T34" fmla="*/ 80 w 80"/>
                <a:gd name="T35" fmla="*/ 3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57">
                  <a:moveTo>
                    <a:pt x="80" y="30"/>
                  </a:moveTo>
                  <a:lnTo>
                    <a:pt x="80" y="30"/>
                  </a:lnTo>
                  <a:lnTo>
                    <a:pt x="80" y="17"/>
                  </a:lnTo>
                  <a:lnTo>
                    <a:pt x="76" y="7"/>
                  </a:lnTo>
                  <a:lnTo>
                    <a:pt x="56" y="3"/>
                  </a:lnTo>
                  <a:lnTo>
                    <a:pt x="56" y="3"/>
                  </a:lnTo>
                  <a:lnTo>
                    <a:pt x="30" y="7"/>
                  </a:lnTo>
                  <a:lnTo>
                    <a:pt x="30" y="7"/>
                  </a:lnTo>
                  <a:lnTo>
                    <a:pt x="26" y="7"/>
                  </a:lnTo>
                  <a:lnTo>
                    <a:pt x="3" y="0"/>
                  </a:lnTo>
                  <a:lnTo>
                    <a:pt x="3" y="0"/>
                  </a:lnTo>
                  <a:lnTo>
                    <a:pt x="3" y="7"/>
                  </a:lnTo>
                  <a:lnTo>
                    <a:pt x="3" y="7"/>
                  </a:lnTo>
                  <a:lnTo>
                    <a:pt x="0" y="27"/>
                  </a:lnTo>
                  <a:lnTo>
                    <a:pt x="76" y="57"/>
                  </a:lnTo>
                  <a:lnTo>
                    <a:pt x="76" y="57"/>
                  </a:lnTo>
                  <a:lnTo>
                    <a:pt x="80" y="43"/>
                  </a:lnTo>
                  <a:lnTo>
                    <a:pt x="8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3"/>
            <p:cNvSpPr>
              <a:spLocks/>
            </p:cNvSpPr>
            <p:nvPr/>
          </p:nvSpPr>
          <p:spPr bwMode="auto">
            <a:xfrm>
              <a:off x="3073" y="2183"/>
              <a:ext cx="73" cy="80"/>
            </a:xfrm>
            <a:custGeom>
              <a:avLst/>
              <a:gdLst>
                <a:gd name="T0" fmla="*/ 73 w 73"/>
                <a:gd name="T1" fmla="*/ 80 h 80"/>
                <a:gd name="T2" fmla="*/ 73 w 73"/>
                <a:gd name="T3" fmla="*/ 80 h 80"/>
                <a:gd name="T4" fmla="*/ 70 w 73"/>
                <a:gd name="T5" fmla="*/ 57 h 80"/>
                <a:gd name="T6" fmla="*/ 70 w 73"/>
                <a:gd name="T7" fmla="*/ 57 h 80"/>
                <a:gd name="T8" fmla="*/ 73 w 73"/>
                <a:gd name="T9" fmla="*/ 40 h 80"/>
                <a:gd name="T10" fmla="*/ 13 w 73"/>
                <a:gd name="T11" fmla="*/ 0 h 80"/>
                <a:gd name="T12" fmla="*/ 13 w 73"/>
                <a:gd name="T13" fmla="*/ 0 h 80"/>
                <a:gd name="T14" fmla="*/ 7 w 73"/>
                <a:gd name="T15" fmla="*/ 0 h 80"/>
                <a:gd name="T16" fmla="*/ 7 w 73"/>
                <a:gd name="T17" fmla="*/ 0 h 80"/>
                <a:gd name="T18" fmla="*/ 3 w 73"/>
                <a:gd name="T19" fmla="*/ 3 h 80"/>
                <a:gd name="T20" fmla="*/ 0 w 73"/>
                <a:gd name="T21" fmla="*/ 10 h 80"/>
                <a:gd name="T22" fmla="*/ 0 w 73"/>
                <a:gd name="T23" fmla="*/ 10 h 80"/>
                <a:gd name="T24" fmla="*/ 3 w 73"/>
                <a:gd name="T25" fmla="*/ 23 h 80"/>
                <a:gd name="T26" fmla="*/ 7 w 73"/>
                <a:gd name="T27" fmla="*/ 30 h 80"/>
                <a:gd name="T28" fmla="*/ 73 w 73"/>
                <a:gd name="T29"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80">
                  <a:moveTo>
                    <a:pt x="73" y="80"/>
                  </a:moveTo>
                  <a:lnTo>
                    <a:pt x="73" y="80"/>
                  </a:lnTo>
                  <a:lnTo>
                    <a:pt x="70" y="57"/>
                  </a:lnTo>
                  <a:lnTo>
                    <a:pt x="70" y="57"/>
                  </a:lnTo>
                  <a:lnTo>
                    <a:pt x="73" y="40"/>
                  </a:lnTo>
                  <a:lnTo>
                    <a:pt x="13" y="0"/>
                  </a:lnTo>
                  <a:lnTo>
                    <a:pt x="13" y="0"/>
                  </a:lnTo>
                  <a:lnTo>
                    <a:pt x="7" y="0"/>
                  </a:lnTo>
                  <a:lnTo>
                    <a:pt x="7" y="0"/>
                  </a:lnTo>
                  <a:lnTo>
                    <a:pt x="3" y="3"/>
                  </a:lnTo>
                  <a:lnTo>
                    <a:pt x="0" y="10"/>
                  </a:lnTo>
                  <a:lnTo>
                    <a:pt x="0" y="10"/>
                  </a:lnTo>
                  <a:lnTo>
                    <a:pt x="3" y="23"/>
                  </a:lnTo>
                  <a:lnTo>
                    <a:pt x="7" y="30"/>
                  </a:lnTo>
                  <a:lnTo>
                    <a:pt x="73"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4"/>
            <p:cNvSpPr>
              <a:spLocks/>
            </p:cNvSpPr>
            <p:nvPr/>
          </p:nvSpPr>
          <p:spPr bwMode="auto">
            <a:xfrm>
              <a:off x="3066" y="2087"/>
              <a:ext cx="73" cy="43"/>
            </a:xfrm>
            <a:custGeom>
              <a:avLst/>
              <a:gdLst>
                <a:gd name="T0" fmla="*/ 73 w 73"/>
                <a:gd name="T1" fmla="*/ 19 h 43"/>
                <a:gd name="T2" fmla="*/ 73 w 73"/>
                <a:gd name="T3" fmla="*/ 19 h 43"/>
                <a:gd name="T4" fmla="*/ 70 w 73"/>
                <a:gd name="T5" fmla="*/ 9 h 43"/>
                <a:gd name="T6" fmla="*/ 67 w 73"/>
                <a:gd name="T7" fmla="*/ 6 h 43"/>
                <a:gd name="T8" fmla="*/ 67 w 73"/>
                <a:gd name="T9" fmla="*/ 6 h 43"/>
                <a:gd name="T10" fmla="*/ 60 w 73"/>
                <a:gd name="T11" fmla="*/ 0 h 43"/>
                <a:gd name="T12" fmla="*/ 53 w 73"/>
                <a:gd name="T13" fmla="*/ 0 h 43"/>
                <a:gd name="T14" fmla="*/ 0 w 73"/>
                <a:gd name="T15" fmla="*/ 3 h 43"/>
                <a:gd name="T16" fmla="*/ 0 w 73"/>
                <a:gd name="T17" fmla="*/ 3 h 43"/>
                <a:gd name="T18" fmla="*/ 4 w 73"/>
                <a:gd name="T19" fmla="*/ 19 h 43"/>
                <a:gd name="T20" fmla="*/ 4 w 73"/>
                <a:gd name="T21" fmla="*/ 19 h 43"/>
                <a:gd name="T22" fmla="*/ 0 w 73"/>
                <a:gd name="T23" fmla="*/ 36 h 43"/>
                <a:gd name="T24" fmla="*/ 50 w 73"/>
                <a:gd name="T25" fmla="*/ 43 h 43"/>
                <a:gd name="T26" fmla="*/ 50 w 73"/>
                <a:gd name="T27" fmla="*/ 43 h 43"/>
                <a:gd name="T28" fmla="*/ 50 w 73"/>
                <a:gd name="T29" fmla="*/ 43 h 43"/>
                <a:gd name="T30" fmla="*/ 50 w 73"/>
                <a:gd name="T31" fmla="*/ 43 h 43"/>
                <a:gd name="T32" fmla="*/ 60 w 73"/>
                <a:gd name="T33" fmla="*/ 43 h 43"/>
                <a:gd name="T34" fmla="*/ 67 w 73"/>
                <a:gd name="T35" fmla="*/ 36 h 43"/>
                <a:gd name="T36" fmla="*/ 67 w 73"/>
                <a:gd name="T37" fmla="*/ 36 h 43"/>
                <a:gd name="T38" fmla="*/ 70 w 73"/>
                <a:gd name="T39" fmla="*/ 29 h 43"/>
                <a:gd name="T40" fmla="*/ 73 w 73"/>
                <a:gd name="T41" fmla="*/ 1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43">
                  <a:moveTo>
                    <a:pt x="73" y="19"/>
                  </a:moveTo>
                  <a:lnTo>
                    <a:pt x="73" y="19"/>
                  </a:lnTo>
                  <a:lnTo>
                    <a:pt x="70" y="9"/>
                  </a:lnTo>
                  <a:lnTo>
                    <a:pt x="67" y="6"/>
                  </a:lnTo>
                  <a:lnTo>
                    <a:pt x="67" y="6"/>
                  </a:lnTo>
                  <a:lnTo>
                    <a:pt x="60" y="0"/>
                  </a:lnTo>
                  <a:lnTo>
                    <a:pt x="53" y="0"/>
                  </a:lnTo>
                  <a:lnTo>
                    <a:pt x="0" y="3"/>
                  </a:lnTo>
                  <a:lnTo>
                    <a:pt x="0" y="3"/>
                  </a:lnTo>
                  <a:lnTo>
                    <a:pt x="4" y="19"/>
                  </a:lnTo>
                  <a:lnTo>
                    <a:pt x="4" y="19"/>
                  </a:lnTo>
                  <a:lnTo>
                    <a:pt x="0" y="36"/>
                  </a:lnTo>
                  <a:lnTo>
                    <a:pt x="50" y="43"/>
                  </a:lnTo>
                  <a:lnTo>
                    <a:pt x="50" y="43"/>
                  </a:lnTo>
                  <a:lnTo>
                    <a:pt x="50" y="43"/>
                  </a:lnTo>
                  <a:lnTo>
                    <a:pt x="50" y="43"/>
                  </a:lnTo>
                  <a:lnTo>
                    <a:pt x="60" y="43"/>
                  </a:lnTo>
                  <a:lnTo>
                    <a:pt x="67" y="36"/>
                  </a:lnTo>
                  <a:lnTo>
                    <a:pt x="67" y="36"/>
                  </a:lnTo>
                  <a:lnTo>
                    <a:pt x="70" y="29"/>
                  </a:lnTo>
                  <a:lnTo>
                    <a:pt x="73"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5"/>
            <p:cNvSpPr>
              <a:spLocks/>
            </p:cNvSpPr>
            <p:nvPr/>
          </p:nvSpPr>
          <p:spPr bwMode="auto">
            <a:xfrm>
              <a:off x="3060" y="2083"/>
              <a:ext cx="193" cy="193"/>
            </a:xfrm>
            <a:custGeom>
              <a:avLst/>
              <a:gdLst>
                <a:gd name="T0" fmla="*/ 193 w 193"/>
                <a:gd name="T1" fmla="*/ 70 h 193"/>
                <a:gd name="T2" fmla="*/ 193 w 193"/>
                <a:gd name="T3" fmla="*/ 70 h 193"/>
                <a:gd name="T4" fmla="*/ 189 w 193"/>
                <a:gd name="T5" fmla="*/ 87 h 193"/>
                <a:gd name="T6" fmla="*/ 189 w 193"/>
                <a:gd name="T7" fmla="*/ 87 h 193"/>
                <a:gd name="T8" fmla="*/ 183 w 193"/>
                <a:gd name="T9" fmla="*/ 97 h 193"/>
                <a:gd name="T10" fmla="*/ 189 w 193"/>
                <a:gd name="T11" fmla="*/ 97 h 193"/>
                <a:gd name="T12" fmla="*/ 189 w 193"/>
                <a:gd name="T13" fmla="*/ 107 h 193"/>
                <a:gd name="T14" fmla="*/ 186 w 193"/>
                <a:gd name="T15" fmla="*/ 107 h 193"/>
                <a:gd name="T16" fmla="*/ 186 w 193"/>
                <a:gd name="T17" fmla="*/ 107 h 193"/>
                <a:gd name="T18" fmla="*/ 183 w 193"/>
                <a:gd name="T19" fmla="*/ 117 h 193"/>
                <a:gd name="T20" fmla="*/ 183 w 193"/>
                <a:gd name="T21" fmla="*/ 117 h 193"/>
                <a:gd name="T22" fmla="*/ 186 w 193"/>
                <a:gd name="T23" fmla="*/ 133 h 193"/>
                <a:gd name="T24" fmla="*/ 189 w 193"/>
                <a:gd name="T25" fmla="*/ 137 h 193"/>
                <a:gd name="T26" fmla="*/ 189 w 193"/>
                <a:gd name="T27" fmla="*/ 143 h 193"/>
                <a:gd name="T28" fmla="*/ 86 w 193"/>
                <a:gd name="T29" fmla="*/ 193 h 193"/>
                <a:gd name="T30" fmla="*/ 20 w 193"/>
                <a:gd name="T31" fmla="*/ 137 h 193"/>
                <a:gd name="T32" fmla="*/ 20 w 193"/>
                <a:gd name="T33" fmla="*/ 137 h 193"/>
                <a:gd name="T34" fmla="*/ 13 w 193"/>
                <a:gd name="T35" fmla="*/ 133 h 193"/>
                <a:gd name="T36" fmla="*/ 10 w 193"/>
                <a:gd name="T37" fmla="*/ 123 h 193"/>
                <a:gd name="T38" fmla="*/ 10 w 193"/>
                <a:gd name="T39" fmla="*/ 107 h 193"/>
                <a:gd name="T40" fmla="*/ 10 w 193"/>
                <a:gd name="T41" fmla="*/ 107 h 193"/>
                <a:gd name="T42" fmla="*/ 10 w 193"/>
                <a:gd name="T43" fmla="*/ 97 h 193"/>
                <a:gd name="T44" fmla="*/ 10 w 193"/>
                <a:gd name="T45" fmla="*/ 97 h 193"/>
                <a:gd name="T46" fmla="*/ 20 w 193"/>
                <a:gd name="T47" fmla="*/ 93 h 193"/>
                <a:gd name="T48" fmla="*/ 20 w 193"/>
                <a:gd name="T49" fmla="*/ 93 h 193"/>
                <a:gd name="T50" fmla="*/ 43 w 193"/>
                <a:gd name="T51" fmla="*/ 87 h 193"/>
                <a:gd name="T52" fmla="*/ 26 w 193"/>
                <a:gd name="T53" fmla="*/ 80 h 193"/>
                <a:gd name="T54" fmla="*/ 26 w 193"/>
                <a:gd name="T55" fmla="*/ 73 h 193"/>
                <a:gd name="T56" fmla="*/ 33 w 193"/>
                <a:gd name="T57" fmla="*/ 73 h 193"/>
                <a:gd name="T58" fmla="*/ 33 w 193"/>
                <a:gd name="T59" fmla="*/ 73 h 193"/>
                <a:gd name="T60" fmla="*/ 33 w 193"/>
                <a:gd name="T61" fmla="*/ 57 h 193"/>
                <a:gd name="T62" fmla="*/ 33 w 193"/>
                <a:gd name="T63" fmla="*/ 57 h 193"/>
                <a:gd name="T64" fmla="*/ 33 w 193"/>
                <a:gd name="T65" fmla="*/ 50 h 193"/>
                <a:gd name="T66" fmla="*/ 0 w 193"/>
                <a:gd name="T67" fmla="*/ 43 h 193"/>
                <a:gd name="T68" fmla="*/ 0 w 193"/>
                <a:gd name="T69" fmla="*/ 40 h 193"/>
                <a:gd name="T70" fmla="*/ 3 w 193"/>
                <a:gd name="T71" fmla="*/ 37 h 193"/>
                <a:gd name="T72" fmla="*/ 3 w 193"/>
                <a:gd name="T73" fmla="*/ 37 h 193"/>
                <a:gd name="T74" fmla="*/ 6 w 193"/>
                <a:gd name="T75" fmla="*/ 23 h 193"/>
                <a:gd name="T76" fmla="*/ 6 w 193"/>
                <a:gd name="T77" fmla="*/ 23 h 193"/>
                <a:gd name="T78" fmla="*/ 3 w 193"/>
                <a:gd name="T79" fmla="*/ 10 h 193"/>
                <a:gd name="T80" fmla="*/ 0 w 193"/>
                <a:gd name="T81" fmla="*/ 10 h 193"/>
                <a:gd name="T82" fmla="*/ 0 w 193"/>
                <a:gd name="T83" fmla="*/ 4 h 193"/>
                <a:gd name="T84" fmla="*/ 59 w 193"/>
                <a:gd name="T85" fmla="*/ 0 h 193"/>
                <a:gd name="T86" fmla="*/ 166 w 193"/>
                <a:gd name="T87" fmla="*/ 7 h 193"/>
                <a:gd name="T88" fmla="*/ 166 w 193"/>
                <a:gd name="T89" fmla="*/ 7 h 193"/>
                <a:gd name="T90" fmla="*/ 173 w 193"/>
                <a:gd name="T91" fmla="*/ 7 h 193"/>
                <a:gd name="T92" fmla="*/ 179 w 193"/>
                <a:gd name="T93" fmla="*/ 10 h 193"/>
                <a:gd name="T94" fmla="*/ 179 w 193"/>
                <a:gd name="T95" fmla="*/ 10 h 193"/>
                <a:gd name="T96" fmla="*/ 183 w 193"/>
                <a:gd name="T97" fmla="*/ 17 h 193"/>
                <a:gd name="T98" fmla="*/ 183 w 193"/>
                <a:gd name="T99" fmla="*/ 27 h 193"/>
                <a:gd name="T100" fmla="*/ 183 w 193"/>
                <a:gd name="T101" fmla="*/ 27 h 193"/>
                <a:gd name="T102" fmla="*/ 179 w 193"/>
                <a:gd name="T103" fmla="*/ 37 h 193"/>
                <a:gd name="T104" fmla="*/ 173 w 193"/>
                <a:gd name="T105" fmla="*/ 47 h 193"/>
                <a:gd name="T106" fmla="*/ 173 w 193"/>
                <a:gd name="T107" fmla="*/ 47 h 193"/>
                <a:gd name="T108" fmla="*/ 186 w 193"/>
                <a:gd name="T109" fmla="*/ 47 h 193"/>
                <a:gd name="T110" fmla="*/ 186 w 193"/>
                <a:gd name="T111" fmla="*/ 47 h 193"/>
                <a:gd name="T112" fmla="*/ 193 w 193"/>
                <a:gd name="T113" fmla="*/ 57 h 193"/>
                <a:gd name="T114" fmla="*/ 193 w 193"/>
                <a:gd name="T115" fmla="*/ 57 h 193"/>
                <a:gd name="T116" fmla="*/ 193 w 193"/>
                <a:gd name="T117" fmla="*/ 7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 h="193">
                  <a:moveTo>
                    <a:pt x="193" y="70"/>
                  </a:moveTo>
                  <a:lnTo>
                    <a:pt x="193" y="70"/>
                  </a:lnTo>
                  <a:lnTo>
                    <a:pt x="189" y="87"/>
                  </a:lnTo>
                  <a:lnTo>
                    <a:pt x="189" y="87"/>
                  </a:lnTo>
                  <a:lnTo>
                    <a:pt x="183" y="97"/>
                  </a:lnTo>
                  <a:lnTo>
                    <a:pt x="189" y="97"/>
                  </a:lnTo>
                  <a:lnTo>
                    <a:pt x="189" y="107"/>
                  </a:lnTo>
                  <a:lnTo>
                    <a:pt x="186" y="107"/>
                  </a:lnTo>
                  <a:lnTo>
                    <a:pt x="186" y="107"/>
                  </a:lnTo>
                  <a:lnTo>
                    <a:pt x="183" y="117"/>
                  </a:lnTo>
                  <a:lnTo>
                    <a:pt x="183" y="117"/>
                  </a:lnTo>
                  <a:lnTo>
                    <a:pt x="186" y="133"/>
                  </a:lnTo>
                  <a:lnTo>
                    <a:pt x="189" y="137"/>
                  </a:lnTo>
                  <a:lnTo>
                    <a:pt x="189" y="143"/>
                  </a:lnTo>
                  <a:lnTo>
                    <a:pt x="86" y="193"/>
                  </a:lnTo>
                  <a:lnTo>
                    <a:pt x="20" y="137"/>
                  </a:lnTo>
                  <a:lnTo>
                    <a:pt x="20" y="137"/>
                  </a:lnTo>
                  <a:lnTo>
                    <a:pt x="13" y="133"/>
                  </a:lnTo>
                  <a:lnTo>
                    <a:pt x="10" y="123"/>
                  </a:lnTo>
                  <a:lnTo>
                    <a:pt x="10" y="107"/>
                  </a:lnTo>
                  <a:lnTo>
                    <a:pt x="10" y="107"/>
                  </a:lnTo>
                  <a:lnTo>
                    <a:pt x="10" y="97"/>
                  </a:lnTo>
                  <a:lnTo>
                    <a:pt x="10" y="97"/>
                  </a:lnTo>
                  <a:lnTo>
                    <a:pt x="20" y="93"/>
                  </a:lnTo>
                  <a:lnTo>
                    <a:pt x="20" y="93"/>
                  </a:lnTo>
                  <a:lnTo>
                    <a:pt x="43" y="87"/>
                  </a:lnTo>
                  <a:lnTo>
                    <a:pt x="26" y="80"/>
                  </a:lnTo>
                  <a:lnTo>
                    <a:pt x="26" y="73"/>
                  </a:lnTo>
                  <a:lnTo>
                    <a:pt x="33" y="73"/>
                  </a:lnTo>
                  <a:lnTo>
                    <a:pt x="33" y="73"/>
                  </a:lnTo>
                  <a:lnTo>
                    <a:pt x="33" y="57"/>
                  </a:lnTo>
                  <a:lnTo>
                    <a:pt x="33" y="57"/>
                  </a:lnTo>
                  <a:lnTo>
                    <a:pt x="33" y="50"/>
                  </a:lnTo>
                  <a:lnTo>
                    <a:pt x="0" y="43"/>
                  </a:lnTo>
                  <a:lnTo>
                    <a:pt x="0" y="40"/>
                  </a:lnTo>
                  <a:lnTo>
                    <a:pt x="3" y="37"/>
                  </a:lnTo>
                  <a:lnTo>
                    <a:pt x="3" y="37"/>
                  </a:lnTo>
                  <a:lnTo>
                    <a:pt x="6" y="23"/>
                  </a:lnTo>
                  <a:lnTo>
                    <a:pt x="6" y="23"/>
                  </a:lnTo>
                  <a:lnTo>
                    <a:pt x="3" y="10"/>
                  </a:lnTo>
                  <a:lnTo>
                    <a:pt x="0" y="10"/>
                  </a:lnTo>
                  <a:lnTo>
                    <a:pt x="0" y="4"/>
                  </a:lnTo>
                  <a:lnTo>
                    <a:pt x="59" y="0"/>
                  </a:lnTo>
                  <a:lnTo>
                    <a:pt x="166" y="7"/>
                  </a:lnTo>
                  <a:lnTo>
                    <a:pt x="166" y="7"/>
                  </a:lnTo>
                  <a:lnTo>
                    <a:pt x="173" y="7"/>
                  </a:lnTo>
                  <a:lnTo>
                    <a:pt x="179" y="10"/>
                  </a:lnTo>
                  <a:lnTo>
                    <a:pt x="179" y="10"/>
                  </a:lnTo>
                  <a:lnTo>
                    <a:pt x="183" y="17"/>
                  </a:lnTo>
                  <a:lnTo>
                    <a:pt x="183" y="27"/>
                  </a:lnTo>
                  <a:lnTo>
                    <a:pt x="183" y="27"/>
                  </a:lnTo>
                  <a:lnTo>
                    <a:pt x="179" y="37"/>
                  </a:lnTo>
                  <a:lnTo>
                    <a:pt x="173" y="47"/>
                  </a:lnTo>
                  <a:lnTo>
                    <a:pt x="173" y="47"/>
                  </a:lnTo>
                  <a:lnTo>
                    <a:pt x="186" y="47"/>
                  </a:lnTo>
                  <a:lnTo>
                    <a:pt x="186" y="47"/>
                  </a:lnTo>
                  <a:lnTo>
                    <a:pt x="193" y="57"/>
                  </a:lnTo>
                  <a:lnTo>
                    <a:pt x="193" y="57"/>
                  </a:lnTo>
                  <a:lnTo>
                    <a:pt x="193"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6"/>
            <p:cNvSpPr>
              <a:spLocks noEditPoints="1"/>
            </p:cNvSpPr>
            <p:nvPr/>
          </p:nvSpPr>
          <p:spPr bwMode="auto">
            <a:xfrm>
              <a:off x="2105" y="2436"/>
              <a:ext cx="243" cy="210"/>
            </a:xfrm>
            <a:custGeom>
              <a:avLst/>
              <a:gdLst>
                <a:gd name="T0" fmla="*/ 236 w 243"/>
                <a:gd name="T1" fmla="*/ 73 h 210"/>
                <a:gd name="T2" fmla="*/ 236 w 243"/>
                <a:gd name="T3" fmla="*/ 93 h 210"/>
                <a:gd name="T4" fmla="*/ 179 w 243"/>
                <a:gd name="T5" fmla="*/ 63 h 210"/>
                <a:gd name="T6" fmla="*/ 186 w 243"/>
                <a:gd name="T7" fmla="*/ 70 h 210"/>
                <a:gd name="T8" fmla="*/ 163 w 243"/>
                <a:gd name="T9" fmla="*/ 143 h 210"/>
                <a:gd name="T10" fmla="*/ 236 w 243"/>
                <a:gd name="T11" fmla="*/ 203 h 210"/>
                <a:gd name="T12" fmla="*/ 236 w 243"/>
                <a:gd name="T13" fmla="*/ 140 h 210"/>
                <a:gd name="T14" fmla="*/ 193 w 243"/>
                <a:gd name="T15" fmla="*/ 73 h 210"/>
                <a:gd name="T16" fmla="*/ 163 w 243"/>
                <a:gd name="T17" fmla="*/ 80 h 210"/>
                <a:gd name="T18" fmla="*/ 236 w 243"/>
                <a:gd name="T19" fmla="*/ 140 h 210"/>
                <a:gd name="T20" fmla="*/ 236 w 243"/>
                <a:gd name="T21" fmla="*/ 7 h 210"/>
                <a:gd name="T22" fmla="*/ 163 w 243"/>
                <a:gd name="T23" fmla="*/ 67 h 210"/>
                <a:gd name="T24" fmla="*/ 203 w 243"/>
                <a:gd name="T25" fmla="*/ 70 h 210"/>
                <a:gd name="T26" fmla="*/ 159 w 243"/>
                <a:gd name="T27" fmla="*/ 143 h 210"/>
                <a:gd name="T28" fmla="*/ 83 w 243"/>
                <a:gd name="T29" fmla="*/ 203 h 210"/>
                <a:gd name="T30" fmla="*/ 159 w 243"/>
                <a:gd name="T31" fmla="*/ 143 h 210"/>
                <a:gd name="T32" fmla="*/ 159 w 243"/>
                <a:gd name="T33" fmla="*/ 87 h 210"/>
                <a:gd name="T34" fmla="*/ 83 w 243"/>
                <a:gd name="T35" fmla="*/ 120 h 210"/>
                <a:gd name="T36" fmla="*/ 159 w 243"/>
                <a:gd name="T37" fmla="*/ 140 h 210"/>
                <a:gd name="T38" fmla="*/ 83 w 243"/>
                <a:gd name="T39" fmla="*/ 73 h 210"/>
                <a:gd name="T40" fmla="*/ 103 w 243"/>
                <a:gd name="T41" fmla="*/ 123 h 210"/>
                <a:gd name="T42" fmla="*/ 159 w 243"/>
                <a:gd name="T43" fmla="*/ 7 h 210"/>
                <a:gd name="T44" fmla="*/ 83 w 243"/>
                <a:gd name="T45" fmla="*/ 70 h 210"/>
                <a:gd name="T46" fmla="*/ 159 w 243"/>
                <a:gd name="T47" fmla="*/ 7 h 210"/>
                <a:gd name="T48" fmla="*/ 76 w 243"/>
                <a:gd name="T49" fmla="*/ 117 h 210"/>
                <a:gd name="T50" fmla="*/ 16 w 243"/>
                <a:gd name="T51" fmla="*/ 140 h 210"/>
                <a:gd name="T52" fmla="*/ 76 w 243"/>
                <a:gd name="T53" fmla="*/ 203 h 210"/>
                <a:gd name="T54" fmla="*/ 13 w 243"/>
                <a:gd name="T55" fmla="*/ 143 h 210"/>
                <a:gd name="T56" fmla="*/ 6 w 243"/>
                <a:gd name="T57" fmla="*/ 203 h 210"/>
                <a:gd name="T58" fmla="*/ 76 w 243"/>
                <a:gd name="T59" fmla="*/ 100 h 210"/>
                <a:gd name="T60" fmla="*/ 6 w 243"/>
                <a:gd name="T61" fmla="*/ 73 h 210"/>
                <a:gd name="T62" fmla="*/ 60 w 243"/>
                <a:gd name="T63" fmla="*/ 87 h 210"/>
                <a:gd name="T64" fmla="*/ 76 w 243"/>
                <a:gd name="T65" fmla="*/ 7 h 210"/>
                <a:gd name="T66" fmla="*/ 6 w 243"/>
                <a:gd name="T67" fmla="*/ 70 h 210"/>
                <a:gd name="T68" fmla="*/ 76 w 243"/>
                <a:gd name="T69" fmla="*/ 7 h 210"/>
                <a:gd name="T70" fmla="*/ 0 w 243"/>
                <a:gd name="T71" fmla="*/ 210 h 210"/>
                <a:gd name="T72" fmla="*/ 243 w 243"/>
                <a:gd name="T73"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3" h="210">
                  <a:moveTo>
                    <a:pt x="236" y="93"/>
                  </a:moveTo>
                  <a:lnTo>
                    <a:pt x="236" y="73"/>
                  </a:lnTo>
                  <a:lnTo>
                    <a:pt x="209" y="73"/>
                  </a:lnTo>
                  <a:lnTo>
                    <a:pt x="236" y="93"/>
                  </a:lnTo>
                  <a:close/>
                  <a:moveTo>
                    <a:pt x="186" y="70"/>
                  </a:moveTo>
                  <a:lnTo>
                    <a:pt x="179" y="63"/>
                  </a:lnTo>
                  <a:lnTo>
                    <a:pt x="176" y="70"/>
                  </a:lnTo>
                  <a:lnTo>
                    <a:pt x="186" y="70"/>
                  </a:lnTo>
                  <a:close/>
                  <a:moveTo>
                    <a:pt x="236" y="143"/>
                  </a:moveTo>
                  <a:lnTo>
                    <a:pt x="163" y="143"/>
                  </a:lnTo>
                  <a:lnTo>
                    <a:pt x="163" y="203"/>
                  </a:lnTo>
                  <a:lnTo>
                    <a:pt x="236" y="203"/>
                  </a:lnTo>
                  <a:lnTo>
                    <a:pt x="236" y="143"/>
                  </a:lnTo>
                  <a:close/>
                  <a:moveTo>
                    <a:pt x="236" y="140"/>
                  </a:moveTo>
                  <a:lnTo>
                    <a:pt x="236" y="110"/>
                  </a:lnTo>
                  <a:lnTo>
                    <a:pt x="193" y="73"/>
                  </a:lnTo>
                  <a:lnTo>
                    <a:pt x="169" y="73"/>
                  </a:lnTo>
                  <a:lnTo>
                    <a:pt x="163" y="80"/>
                  </a:lnTo>
                  <a:lnTo>
                    <a:pt x="163" y="140"/>
                  </a:lnTo>
                  <a:lnTo>
                    <a:pt x="236" y="140"/>
                  </a:lnTo>
                  <a:close/>
                  <a:moveTo>
                    <a:pt x="236" y="70"/>
                  </a:moveTo>
                  <a:lnTo>
                    <a:pt x="236" y="7"/>
                  </a:lnTo>
                  <a:lnTo>
                    <a:pt x="163" y="7"/>
                  </a:lnTo>
                  <a:lnTo>
                    <a:pt x="163" y="67"/>
                  </a:lnTo>
                  <a:lnTo>
                    <a:pt x="179" y="50"/>
                  </a:lnTo>
                  <a:lnTo>
                    <a:pt x="203" y="70"/>
                  </a:lnTo>
                  <a:lnTo>
                    <a:pt x="236" y="70"/>
                  </a:lnTo>
                  <a:close/>
                  <a:moveTo>
                    <a:pt x="159" y="143"/>
                  </a:moveTo>
                  <a:lnTo>
                    <a:pt x="83" y="143"/>
                  </a:lnTo>
                  <a:lnTo>
                    <a:pt x="83" y="203"/>
                  </a:lnTo>
                  <a:lnTo>
                    <a:pt x="159" y="203"/>
                  </a:lnTo>
                  <a:lnTo>
                    <a:pt x="159" y="143"/>
                  </a:lnTo>
                  <a:close/>
                  <a:moveTo>
                    <a:pt x="159" y="140"/>
                  </a:moveTo>
                  <a:lnTo>
                    <a:pt x="159" y="87"/>
                  </a:lnTo>
                  <a:lnTo>
                    <a:pt x="103" y="137"/>
                  </a:lnTo>
                  <a:lnTo>
                    <a:pt x="83" y="120"/>
                  </a:lnTo>
                  <a:lnTo>
                    <a:pt x="83" y="140"/>
                  </a:lnTo>
                  <a:lnTo>
                    <a:pt x="159" y="140"/>
                  </a:lnTo>
                  <a:close/>
                  <a:moveTo>
                    <a:pt x="153" y="73"/>
                  </a:moveTo>
                  <a:lnTo>
                    <a:pt x="83" y="73"/>
                  </a:lnTo>
                  <a:lnTo>
                    <a:pt x="83" y="103"/>
                  </a:lnTo>
                  <a:lnTo>
                    <a:pt x="103" y="123"/>
                  </a:lnTo>
                  <a:lnTo>
                    <a:pt x="153" y="73"/>
                  </a:lnTo>
                  <a:close/>
                  <a:moveTo>
                    <a:pt x="159" y="7"/>
                  </a:moveTo>
                  <a:lnTo>
                    <a:pt x="83" y="7"/>
                  </a:lnTo>
                  <a:lnTo>
                    <a:pt x="83" y="70"/>
                  </a:lnTo>
                  <a:lnTo>
                    <a:pt x="159" y="70"/>
                  </a:lnTo>
                  <a:lnTo>
                    <a:pt x="159" y="7"/>
                  </a:lnTo>
                  <a:close/>
                  <a:moveTo>
                    <a:pt x="76" y="140"/>
                  </a:moveTo>
                  <a:lnTo>
                    <a:pt x="76" y="117"/>
                  </a:lnTo>
                  <a:lnTo>
                    <a:pt x="60" y="103"/>
                  </a:lnTo>
                  <a:lnTo>
                    <a:pt x="16" y="140"/>
                  </a:lnTo>
                  <a:lnTo>
                    <a:pt x="76" y="140"/>
                  </a:lnTo>
                  <a:close/>
                  <a:moveTo>
                    <a:pt x="76" y="203"/>
                  </a:moveTo>
                  <a:lnTo>
                    <a:pt x="76" y="143"/>
                  </a:lnTo>
                  <a:lnTo>
                    <a:pt x="13" y="143"/>
                  </a:lnTo>
                  <a:lnTo>
                    <a:pt x="6" y="147"/>
                  </a:lnTo>
                  <a:lnTo>
                    <a:pt x="6" y="203"/>
                  </a:lnTo>
                  <a:lnTo>
                    <a:pt x="76" y="203"/>
                  </a:lnTo>
                  <a:close/>
                  <a:moveTo>
                    <a:pt x="76" y="100"/>
                  </a:moveTo>
                  <a:lnTo>
                    <a:pt x="76" y="73"/>
                  </a:lnTo>
                  <a:lnTo>
                    <a:pt x="6" y="73"/>
                  </a:lnTo>
                  <a:lnTo>
                    <a:pt x="6" y="133"/>
                  </a:lnTo>
                  <a:lnTo>
                    <a:pt x="60" y="87"/>
                  </a:lnTo>
                  <a:lnTo>
                    <a:pt x="76" y="100"/>
                  </a:lnTo>
                  <a:close/>
                  <a:moveTo>
                    <a:pt x="76" y="7"/>
                  </a:moveTo>
                  <a:lnTo>
                    <a:pt x="6" y="7"/>
                  </a:lnTo>
                  <a:lnTo>
                    <a:pt x="6" y="70"/>
                  </a:lnTo>
                  <a:lnTo>
                    <a:pt x="76" y="70"/>
                  </a:lnTo>
                  <a:lnTo>
                    <a:pt x="76" y="7"/>
                  </a:lnTo>
                  <a:close/>
                  <a:moveTo>
                    <a:pt x="243" y="210"/>
                  </a:moveTo>
                  <a:lnTo>
                    <a:pt x="0" y="210"/>
                  </a:lnTo>
                  <a:lnTo>
                    <a:pt x="0" y="0"/>
                  </a:lnTo>
                  <a:lnTo>
                    <a:pt x="243" y="0"/>
                  </a:lnTo>
                  <a:lnTo>
                    <a:pt x="243" y="210"/>
                  </a:lnTo>
                  <a:close/>
                </a:path>
              </a:pathLst>
            </a:custGeom>
            <a:solidFill>
              <a:srgbClr val="FCC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051761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The Reality </a:t>
            </a:r>
            <a:endParaRPr lang="en-US" sz="3200" dirty="0"/>
          </a:p>
        </p:txBody>
      </p:sp>
      <p:sp>
        <p:nvSpPr>
          <p:cNvPr id="2" name="Content Placeholder 1"/>
          <p:cNvSpPr>
            <a:spLocks noGrp="1"/>
          </p:cNvSpPr>
          <p:nvPr>
            <p:ph idx="1"/>
          </p:nvPr>
        </p:nvSpPr>
        <p:spPr/>
        <p:txBody>
          <a:bodyPr>
            <a:normAutofit/>
          </a:bodyPr>
          <a:lstStyle/>
          <a:p>
            <a:endParaRPr lang="en-US" sz="2000" u="sng" dirty="0" smtClean="0">
              <a:latin typeface="Georgia" panose="02040502050405020303" pitchFamily="18" charset="0"/>
            </a:endParaRPr>
          </a:p>
          <a:p>
            <a:r>
              <a:rPr lang="en-US" sz="2200" u="sng" dirty="0" smtClean="0">
                <a:latin typeface="Georgia" panose="02040502050405020303" pitchFamily="18" charset="0"/>
              </a:rPr>
              <a:t>Less than half </a:t>
            </a:r>
            <a:r>
              <a:rPr lang="en-US" sz="2200" dirty="0" smtClean="0">
                <a:latin typeface="Georgia" panose="02040502050405020303" pitchFamily="18" charset="0"/>
              </a:rPr>
              <a:t>of all </a:t>
            </a:r>
            <a:r>
              <a:rPr lang="en-US" sz="2200" b="1" dirty="0" smtClean="0">
                <a:latin typeface="Georgia" panose="02040502050405020303" pitchFamily="18" charset="0"/>
              </a:rPr>
              <a:t>3</a:t>
            </a:r>
            <a:r>
              <a:rPr lang="en-US" sz="2200" b="1" baseline="30000" dirty="0" smtClean="0">
                <a:latin typeface="Georgia" panose="02040502050405020303" pitchFamily="18" charset="0"/>
              </a:rPr>
              <a:t>rd</a:t>
            </a:r>
            <a:r>
              <a:rPr lang="en-US" sz="2200" b="1" dirty="0" smtClean="0">
                <a:latin typeface="Georgia" panose="02040502050405020303" pitchFamily="18" charset="0"/>
              </a:rPr>
              <a:t> grade </a:t>
            </a:r>
            <a:r>
              <a:rPr lang="en-US" sz="2200" dirty="0" smtClean="0">
                <a:latin typeface="Georgia" panose="02040502050405020303" pitchFamily="18" charset="0"/>
              </a:rPr>
              <a:t>students are proficient or above in </a:t>
            </a:r>
            <a:r>
              <a:rPr lang="en-US" sz="2200" b="1" dirty="0" smtClean="0">
                <a:latin typeface="Georgia" panose="02040502050405020303" pitchFamily="18" charset="0"/>
              </a:rPr>
              <a:t>reading</a:t>
            </a:r>
            <a:r>
              <a:rPr lang="en-US" sz="2200" dirty="0" smtClean="0">
                <a:latin typeface="Georgia" panose="02040502050405020303" pitchFamily="18" charset="0"/>
              </a:rPr>
              <a:t> </a:t>
            </a:r>
          </a:p>
          <a:p>
            <a:r>
              <a:rPr lang="en-US" sz="2200" u="sng" dirty="0" smtClean="0">
                <a:latin typeface="Georgia" panose="02040502050405020303" pitchFamily="18" charset="0"/>
              </a:rPr>
              <a:t>Less than half </a:t>
            </a:r>
            <a:r>
              <a:rPr lang="en-US" sz="2200" dirty="0" smtClean="0">
                <a:latin typeface="Georgia" panose="02040502050405020303" pitchFamily="18" charset="0"/>
              </a:rPr>
              <a:t>of all </a:t>
            </a:r>
            <a:r>
              <a:rPr lang="en-US" sz="2200" b="1" dirty="0" smtClean="0">
                <a:latin typeface="Georgia" panose="02040502050405020303" pitchFamily="18" charset="0"/>
              </a:rPr>
              <a:t>8</a:t>
            </a:r>
            <a:r>
              <a:rPr lang="en-US" sz="2200" b="1" baseline="30000" dirty="0" smtClean="0">
                <a:latin typeface="Georgia" panose="02040502050405020303" pitchFamily="18" charset="0"/>
              </a:rPr>
              <a:t>th</a:t>
            </a:r>
            <a:r>
              <a:rPr lang="en-US" sz="2200" b="1" dirty="0" smtClean="0">
                <a:latin typeface="Georgia" panose="02040502050405020303" pitchFamily="18" charset="0"/>
              </a:rPr>
              <a:t> grade </a:t>
            </a:r>
            <a:r>
              <a:rPr lang="en-US" sz="2200" dirty="0" smtClean="0">
                <a:latin typeface="Georgia" panose="02040502050405020303" pitchFamily="18" charset="0"/>
              </a:rPr>
              <a:t>students are proficient or above in </a:t>
            </a:r>
            <a:r>
              <a:rPr lang="en-US" sz="2200" b="1" dirty="0" smtClean="0">
                <a:latin typeface="Georgia" panose="02040502050405020303" pitchFamily="18" charset="0"/>
              </a:rPr>
              <a:t>reading</a:t>
            </a:r>
          </a:p>
          <a:p>
            <a:r>
              <a:rPr lang="en-US" sz="2200" u="sng" dirty="0" smtClean="0">
                <a:latin typeface="Georgia" panose="02040502050405020303" pitchFamily="18" charset="0"/>
              </a:rPr>
              <a:t>Less than 40% </a:t>
            </a:r>
            <a:r>
              <a:rPr lang="en-US" sz="2200" dirty="0" smtClean="0">
                <a:latin typeface="Georgia" panose="02040502050405020303" pitchFamily="18" charset="0"/>
              </a:rPr>
              <a:t>of all </a:t>
            </a:r>
            <a:r>
              <a:rPr lang="en-US" sz="2200" b="1" dirty="0" smtClean="0">
                <a:latin typeface="Georgia" panose="02040502050405020303" pitchFamily="18" charset="0"/>
              </a:rPr>
              <a:t>high school </a:t>
            </a:r>
            <a:r>
              <a:rPr lang="en-US" sz="2200" dirty="0" smtClean="0">
                <a:latin typeface="Georgia" panose="02040502050405020303" pitchFamily="18" charset="0"/>
              </a:rPr>
              <a:t>students are proficient or above in </a:t>
            </a:r>
            <a:r>
              <a:rPr lang="en-US" sz="2200" b="1" dirty="0" smtClean="0">
                <a:latin typeface="Georgia" panose="02040502050405020303" pitchFamily="18" charset="0"/>
              </a:rPr>
              <a:t>English III</a:t>
            </a:r>
          </a:p>
          <a:p>
            <a:r>
              <a:rPr lang="en-US" sz="2200" dirty="0" smtClean="0">
                <a:latin typeface="Georgia" panose="02040502050405020303" pitchFamily="18" charset="0"/>
              </a:rPr>
              <a:t>In fall 2013, </a:t>
            </a:r>
            <a:r>
              <a:rPr lang="en-US" sz="2200" u="sng" dirty="0" smtClean="0">
                <a:latin typeface="Georgia" panose="02040502050405020303" pitchFamily="18" charset="0"/>
              </a:rPr>
              <a:t>almost 64%</a:t>
            </a:r>
            <a:r>
              <a:rPr lang="en-US" sz="2200" dirty="0" smtClean="0">
                <a:latin typeface="Georgia" panose="02040502050405020303" pitchFamily="18" charset="0"/>
              </a:rPr>
              <a:t> of first-time freshmen in TN community colleges took at least one </a:t>
            </a:r>
            <a:r>
              <a:rPr lang="en-US" sz="2200" b="1" dirty="0" smtClean="0">
                <a:latin typeface="Georgia" panose="02040502050405020303" pitchFamily="18" charset="0"/>
              </a:rPr>
              <a:t>remedial or developmental course</a:t>
            </a:r>
          </a:p>
          <a:p>
            <a:r>
              <a:rPr lang="en-US" sz="2200" dirty="0" smtClean="0">
                <a:latin typeface="Georgia" panose="02040502050405020303" pitchFamily="18" charset="0"/>
              </a:rPr>
              <a:t>TN ranks in the </a:t>
            </a:r>
            <a:r>
              <a:rPr lang="en-US" sz="2200" u="sng" dirty="0" smtClean="0">
                <a:latin typeface="Georgia" panose="02040502050405020303" pitchFamily="18" charset="0"/>
              </a:rPr>
              <a:t>bottom half of all states</a:t>
            </a:r>
            <a:r>
              <a:rPr lang="en-US" sz="2200" dirty="0" smtClean="0">
                <a:latin typeface="Georgia" panose="02040502050405020303" pitchFamily="18" charset="0"/>
              </a:rPr>
              <a:t> on the </a:t>
            </a:r>
            <a:r>
              <a:rPr lang="en-US" sz="2200" b="1" dirty="0" smtClean="0">
                <a:latin typeface="Georgia" panose="02040502050405020303" pitchFamily="18" charset="0"/>
              </a:rPr>
              <a:t>Nation’s Report Card or NAEP</a:t>
            </a:r>
          </a:p>
        </p:txBody>
      </p:sp>
    </p:spTree>
    <p:extLst>
      <p:ext uri="{BB962C8B-B14F-4D97-AF65-F5344CB8AC3E}">
        <p14:creationId xmlns:p14="http://schemas.microsoft.com/office/powerpoint/2010/main" val="38403927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Tennessee students are struggling </a:t>
            </a:r>
            <a:br>
              <a:rPr lang="en-US" sz="2400" dirty="0" smtClean="0"/>
            </a:br>
            <a:r>
              <a:rPr lang="en-US" sz="2400" dirty="0" smtClean="0"/>
              <a:t>in the early years after high school.</a:t>
            </a:r>
            <a:endParaRPr lang="en-US" sz="2400" dirty="0"/>
          </a:p>
        </p:txBody>
      </p:sp>
      <p:sp>
        <p:nvSpPr>
          <p:cNvPr id="10" name="Rectangle 9"/>
          <p:cNvSpPr/>
          <p:nvPr/>
        </p:nvSpPr>
        <p:spPr>
          <a:xfrm>
            <a:off x="457200" y="1828800"/>
            <a:ext cx="8229600" cy="533400"/>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latin typeface="Georgia" panose="02040502050405020303" pitchFamily="18" charset="0"/>
              </a:rPr>
              <a:t>72,865 Students</a:t>
            </a:r>
          </a:p>
          <a:p>
            <a:pPr algn="ctr"/>
            <a:r>
              <a:rPr lang="en-US" sz="1200" i="1" dirty="0" smtClean="0">
                <a:solidFill>
                  <a:schemeClr val="tx2"/>
                </a:solidFill>
                <a:latin typeface="Georgia" panose="02040502050405020303" pitchFamily="18" charset="0"/>
              </a:rPr>
              <a:t>2007 Cohort of High School Freshmen</a:t>
            </a:r>
            <a:endParaRPr lang="en-US" sz="1200" i="1" dirty="0">
              <a:solidFill>
                <a:schemeClr val="tx2"/>
              </a:solidFill>
              <a:latin typeface="Georgia" panose="02040502050405020303" pitchFamily="18" charset="0"/>
            </a:endParaRPr>
          </a:p>
        </p:txBody>
      </p:sp>
      <p:cxnSp>
        <p:nvCxnSpPr>
          <p:cNvPr id="14" name="Straight Arrow Connector 13"/>
          <p:cNvCxnSpPr/>
          <p:nvPr/>
        </p:nvCxnSpPr>
        <p:spPr>
          <a:xfrm>
            <a:off x="1595305" y="2362200"/>
            <a:ext cx="0" cy="457200"/>
          </a:xfrm>
          <a:prstGeom prst="straightConnector1">
            <a:avLst/>
          </a:prstGeom>
          <a:ln w="34925">
            <a:solidFill>
              <a:schemeClr val="bg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55252" y="2362200"/>
            <a:ext cx="0" cy="457200"/>
          </a:xfrm>
          <a:prstGeom prst="straightConnector1">
            <a:avLst/>
          </a:prstGeom>
          <a:ln w="34925">
            <a:solidFill>
              <a:schemeClr val="bg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315200" y="2362200"/>
            <a:ext cx="0" cy="457200"/>
          </a:xfrm>
          <a:prstGeom prst="straightConnector1">
            <a:avLst/>
          </a:prstGeom>
          <a:ln w="34925">
            <a:solidFill>
              <a:schemeClr val="bg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42805" y="3657600"/>
            <a:ext cx="1905000" cy="738664"/>
          </a:xfrm>
          <a:prstGeom prst="rect">
            <a:avLst/>
          </a:prstGeom>
          <a:noFill/>
        </p:spPr>
        <p:txBody>
          <a:bodyPr wrap="square" rtlCol="0">
            <a:spAutoFit/>
          </a:bodyPr>
          <a:lstStyle/>
          <a:p>
            <a:pPr algn="ctr"/>
            <a:r>
              <a:rPr lang="en-US" sz="1400" b="1" dirty="0" smtClean="0">
                <a:solidFill>
                  <a:schemeClr val="tx2"/>
                </a:solidFill>
                <a:latin typeface="Arial" panose="020B0604020202020204" pitchFamily="34" charset="0"/>
                <a:ea typeface="Open Sans" panose="020B0606030504020204" pitchFamily="34" charset="0"/>
                <a:cs typeface="Arial" panose="020B0604020202020204" pitchFamily="34" charset="0"/>
              </a:rPr>
              <a:t>10,545 </a:t>
            </a:r>
            <a:r>
              <a:rPr lang="en-US" sz="1400" b="1" dirty="0">
                <a:solidFill>
                  <a:schemeClr val="tx2"/>
                </a:solidFill>
                <a:latin typeface="Arial" panose="020B0604020202020204" pitchFamily="34" charset="0"/>
                <a:ea typeface="Open Sans" panose="020B0606030504020204" pitchFamily="34" charset="0"/>
                <a:cs typeface="Arial" panose="020B0604020202020204" pitchFamily="34" charset="0"/>
              </a:rPr>
              <a:t>students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did </a:t>
            </a:r>
          </a:p>
          <a:p>
            <a:pPr algn="ct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not graduate </a:t>
            </a:r>
          </a:p>
          <a:p>
            <a:pPr algn="ct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from high school</a:t>
            </a:r>
          </a:p>
        </p:txBody>
      </p:sp>
      <p:sp>
        <p:nvSpPr>
          <p:cNvPr id="25" name="TextBox 24"/>
          <p:cNvSpPr txBox="1"/>
          <p:nvPr/>
        </p:nvSpPr>
        <p:spPr>
          <a:xfrm>
            <a:off x="3369402" y="3657600"/>
            <a:ext cx="2171700" cy="1384995"/>
          </a:xfrm>
          <a:prstGeom prst="rect">
            <a:avLst/>
          </a:prstGeom>
          <a:noFill/>
        </p:spPr>
        <p:txBody>
          <a:bodyPr wrap="square" rtlCol="0">
            <a:spAutoFit/>
          </a:bodyPr>
          <a:lstStyle/>
          <a:p>
            <a:pPr algn="ctr"/>
            <a:r>
              <a:rPr lang="en-US" sz="1400" b="1" dirty="0" smtClean="0">
                <a:solidFill>
                  <a:schemeClr val="tx2"/>
                </a:solidFill>
                <a:latin typeface="Arial" panose="020B0604020202020204" pitchFamily="34" charset="0"/>
                <a:ea typeface="Open Sans" panose="020B0606030504020204" pitchFamily="34" charset="0"/>
                <a:cs typeface="Arial" panose="020B0604020202020204" pitchFamily="34" charset="0"/>
              </a:rPr>
              <a:t>22,334 </a:t>
            </a:r>
            <a:r>
              <a:rPr lang="en-US" sz="1400" b="1" dirty="0">
                <a:solidFill>
                  <a:schemeClr val="tx2"/>
                </a:solidFill>
                <a:latin typeface="Arial" panose="020B0604020202020204" pitchFamily="34" charset="0"/>
                <a:ea typeface="Open Sans" panose="020B0606030504020204" pitchFamily="34" charset="0"/>
                <a:cs typeface="Arial" panose="020B0604020202020204" pitchFamily="34" charset="0"/>
              </a:rPr>
              <a:t>students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graduated from high school and entered the workforce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and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earn an average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salary of </a:t>
            </a:r>
            <a:r>
              <a:rPr lang="en-US" sz="1400" b="1" dirty="0">
                <a:solidFill>
                  <a:schemeClr val="tx2"/>
                </a:solidFill>
                <a:latin typeface="Arial" panose="020B0604020202020204" pitchFamily="34" charset="0"/>
                <a:ea typeface="Open Sans" panose="020B0606030504020204" pitchFamily="34" charset="0"/>
                <a:cs typeface="Arial" panose="020B0604020202020204" pitchFamily="34" charset="0"/>
              </a:rPr>
              <a:t>$</a:t>
            </a:r>
            <a:r>
              <a:rPr lang="en-US" sz="1400" b="1" dirty="0" smtClean="0">
                <a:solidFill>
                  <a:schemeClr val="tx2"/>
                </a:solidFill>
                <a:latin typeface="Arial" panose="020B0604020202020204" pitchFamily="34" charset="0"/>
                <a:ea typeface="Open Sans" panose="020B0606030504020204" pitchFamily="34" charset="0"/>
                <a:cs typeface="Arial" panose="020B0604020202020204" pitchFamily="34" charset="0"/>
              </a:rPr>
              <a:t>9,030 </a:t>
            </a:r>
            <a:r>
              <a:rPr lang="en-US" sz="1400" b="1" dirty="0">
                <a:solidFill>
                  <a:schemeClr val="tx2"/>
                </a:solidFill>
                <a:latin typeface="Arial" panose="020B0604020202020204" pitchFamily="34" charset="0"/>
                <a:ea typeface="Open Sans" panose="020B0606030504020204" pitchFamily="34" charset="0"/>
                <a:cs typeface="Arial" panose="020B0604020202020204" pitchFamily="34" charset="0"/>
              </a:rPr>
              <a:t>annually</a:t>
            </a:r>
          </a:p>
        </p:txBody>
      </p:sp>
      <p:sp>
        <p:nvSpPr>
          <p:cNvPr id="26" name="TextBox 25"/>
          <p:cNvSpPr txBox="1"/>
          <p:nvPr/>
        </p:nvSpPr>
        <p:spPr>
          <a:xfrm>
            <a:off x="6105525" y="3657600"/>
            <a:ext cx="2419350" cy="2677656"/>
          </a:xfrm>
          <a:prstGeom prst="rect">
            <a:avLst/>
          </a:prstGeom>
          <a:noFill/>
        </p:spPr>
        <p:txBody>
          <a:bodyPr wrap="square" rtlCol="0">
            <a:spAutoFit/>
          </a:bodyPr>
          <a:lstStyle/>
          <a:p>
            <a:pPr algn="ctr"/>
            <a:r>
              <a:rPr lang="en-US" sz="1400" b="1" dirty="0" smtClean="0">
                <a:solidFill>
                  <a:schemeClr val="tx2"/>
                </a:solidFill>
                <a:latin typeface="Arial" panose="020B0604020202020204" pitchFamily="34" charset="0"/>
                <a:ea typeface="Open Sans" panose="020B0606030504020204" pitchFamily="34" charset="0"/>
                <a:cs typeface="Arial" panose="020B0604020202020204" pitchFamily="34" charset="0"/>
              </a:rPr>
              <a:t>40,235 </a:t>
            </a:r>
            <a:r>
              <a:rPr lang="en-US" sz="1400" b="1" dirty="0">
                <a:solidFill>
                  <a:schemeClr val="tx2"/>
                </a:solidFill>
                <a:latin typeface="Arial" panose="020B0604020202020204" pitchFamily="34" charset="0"/>
                <a:ea typeface="Open Sans" panose="020B0606030504020204" pitchFamily="34" charset="0"/>
                <a:cs typeface="Arial" panose="020B0604020202020204" pitchFamily="34" charset="0"/>
              </a:rPr>
              <a:t>students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enrolled</a:t>
            </a:r>
          </a:p>
          <a:p>
            <a:pPr algn="ct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in postsecondary. </a:t>
            </a:r>
            <a:endPar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endParaRPr>
          </a:p>
          <a:p>
            <a:pPr algn="ctr"/>
            <a:endPar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endParaRPr>
          </a:p>
          <a:p>
            <a:pPr algn="ctr"/>
            <a:r>
              <a:rPr lang="en-US" sz="1400" b="1" dirty="0" smtClean="0">
                <a:solidFill>
                  <a:schemeClr val="tx2"/>
                </a:solidFill>
                <a:latin typeface="Arial" panose="020B0604020202020204" pitchFamily="34" charset="0"/>
                <a:ea typeface="Open Sans" panose="020B0606030504020204" pitchFamily="34" charset="0"/>
                <a:cs typeface="Arial" panose="020B0604020202020204" pitchFamily="34" charset="0"/>
              </a:rPr>
              <a:t>58 percent were still enrolled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in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one year (or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20,418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of the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35,055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who enrolled immediately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
            </a:r>
            <a:b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b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after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graduation). </a:t>
            </a:r>
            <a:endPar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endParaRPr>
          </a:p>
          <a:p>
            <a:pPr algn="ctr"/>
            <a:endPar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endParaRPr>
          </a:p>
          <a:p>
            <a:pPr algn="ctr"/>
            <a:r>
              <a:rPr lang="en-US" sz="1400" b="1" dirty="0" smtClean="0">
                <a:solidFill>
                  <a:schemeClr val="tx2"/>
                </a:solidFill>
                <a:latin typeface="Arial" panose="020B0604020202020204" pitchFamily="34" charset="0"/>
                <a:ea typeface="Open Sans" panose="020B0606030504020204" pitchFamily="34" charset="0"/>
                <a:cs typeface="Arial" panose="020B0604020202020204" pitchFamily="34" charset="0"/>
              </a:rPr>
              <a:t>3,514 </a:t>
            </a:r>
            <a:r>
              <a:rPr lang="en-US" sz="1400" b="1" dirty="0">
                <a:solidFill>
                  <a:schemeClr val="tx2"/>
                </a:solidFill>
                <a:latin typeface="Arial" panose="020B0604020202020204" pitchFamily="34" charset="0"/>
                <a:ea typeface="Open Sans" panose="020B0606030504020204" pitchFamily="34" charset="0"/>
                <a:cs typeface="Arial" panose="020B0604020202020204" pitchFamily="34" charset="0"/>
              </a:rPr>
              <a:t>had completed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a certificate or </a:t>
            </a:r>
            <a:r>
              <a:rPr lang="en-US" sz="1400" dirty="0" smtClean="0">
                <a:solidFill>
                  <a:schemeClr val="tx2"/>
                </a:solidFill>
                <a:latin typeface="Arial" panose="020B0604020202020204" pitchFamily="34" charset="0"/>
                <a:ea typeface="Open Sans" panose="020B0606030504020204" pitchFamily="34" charset="0"/>
                <a:cs typeface="Arial" panose="020B0604020202020204" pitchFamily="34" charset="0"/>
              </a:rPr>
              <a:t>degree </a:t>
            </a:r>
            <a:r>
              <a:rPr lang="en-US" sz="1400" dirty="0">
                <a:solidFill>
                  <a:schemeClr val="tx2"/>
                </a:solidFill>
                <a:latin typeface="Arial" panose="020B0604020202020204" pitchFamily="34" charset="0"/>
                <a:ea typeface="Open Sans" panose="020B0606030504020204" pitchFamily="34" charset="0"/>
                <a:cs typeface="Arial" panose="020B0604020202020204" pitchFamily="34" charset="0"/>
              </a:rPr>
              <a:t>within three years.</a:t>
            </a:r>
          </a:p>
        </p:txBody>
      </p:sp>
      <p:grpSp>
        <p:nvGrpSpPr>
          <p:cNvPr id="3100" name="Group 3099"/>
          <p:cNvGrpSpPr/>
          <p:nvPr/>
        </p:nvGrpSpPr>
        <p:grpSpPr>
          <a:xfrm>
            <a:off x="977444" y="2932375"/>
            <a:ext cx="1244600" cy="649025"/>
            <a:chOff x="-2041525" y="5867400"/>
            <a:chExt cx="1552575" cy="809625"/>
          </a:xfrm>
        </p:grpSpPr>
        <p:sp>
          <p:nvSpPr>
            <p:cNvPr id="22" name="Freeform 15"/>
            <p:cNvSpPr>
              <a:spLocks/>
            </p:cNvSpPr>
            <p:nvPr/>
          </p:nvSpPr>
          <p:spPr bwMode="auto">
            <a:xfrm>
              <a:off x="-2041525" y="6089650"/>
              <a:ext cx="536575" cy="260350"/>
            </a:xfrm>
            <a:custGeom>
              <a:avLst/>
              <a:gdLst>
                <a:gd name="T0" fmla="*/ 148 w 338"/>
                <a:gd name="T1" fmla="*/ 0 h 164"/>
                <a:gd name="T2" fmla="*/ 0 w 338"/>
                <a:gd name="T3" fmla="*/ 62 h 164"/>
                <a:gd name="T4" fmla="*/ 246 w 338"/>
                <a:gd name="T5" fmla="*/ 164 h 164"/>
                <a:gd name="T6" fmla="*/ 246 w 338"/>
                <a:gd name="T7" fmla="*/ 164 h 164"/>
                <a:gd name="T8" fmla="*/ 266 w 338"/>
                <a:gd name="T9" fmla="*/ 144 h 164"/>
                <a:gd name="T10" fmla="*/ 288 w 338"/>
                <a:gd name="T11" fmla="*/ 126 h 164"/>
                <a:gd name="T12" fmla="*/ 312 w 338"/>
                <a:gd name="T13" fmla="*/ 108 h 164"/>
                <a:gd name="T14" fmla="*/ 338 w 338"/>
                <a:gd name="T15" fmla="*/ 94 h 164"/>
                <a:gd name="T16" fmla="*/ 148 w 338"/>
                <a:gd name="T1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8" h="164">
                  <a:moveTo>
                    <a:pt x="148" y="0"/>
                  </a:moveTo>
                  <a:lnTo>
                    <a:pt x="0" y="62"/>
                  </a:lnTo>
                  <a:lnTo>
                    <a:pt x="246" y="164"/>
                  </a:lnTo>
                  <a:lnTo>
                    <a:pt x="246" y="164"/>
                  </a:lnTo>
                  <a:lnTo>
                    <a:pt x="266" y="144"/>
                  </a:lnTo>
                  <a:lnTo>
                    <a:pt x="288" y="126"/>
                  </a:lnTo>
                  <a:lnTo>
                    <a:pt x="312" y="108"/>
                  </a:lnTo>
                  <a:lnTo>
                    <a:pt x="338" y="94"/>
                  </a:lnTo>
                  <a:lnTo>
                    <a:pt x="148"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p:cNvSpPr>
              <a:spLocks/>
            </p:cNvSpPr>
            <p:nvPr/>
          </p:nvSpPr>
          <p:spPr bwMode="auto">
            <a:xfrm>
              <a:off x="-1717675" y="5867400"/>
              <a:ext cx="1228725" cy="482600"/>
            </a:xfrm>
            <a:custGeom>
              <a:avLst/>
              <a:gdLst>
                <a:gd name="T0" fmla="*/ 286 w 774"/>
                <a:gd name="T1" fmla="*/ 0 h 304"/>
                <a:gd name="T2" fmla="*/ 0 w 774"/>
                <a:gd name="T3" fmla="*/ 118 h 304"/>
                <a:gd name="T4" fmla="*/ 190 w 774"/>
                <a:gd name="T5" fmla="*/ 212 h 304"/>
                <a:gd name="T6" fmla="*/ 190 w 774"/>
                <a:gd name="T7" fmla="*/ 212 h 304"/>
                <a:gd name="T8" fmla="*/ 214 w 774"/>
                <a:gd name="T9" fmla="*/ 206 h 304"/>
                <a:gd name="T10" fmla="*/ 236 w 774"/>
                <a:gd name="T11" fmla="*/ 202 h 304"/>
                <a:gd name="T12" fmla="*/ 260 w 774"/>
                <a:gd name="T13" fmla="*/ 198 h 304"/>
                <a:gd name="T14" fmla="*/ 286 w 774"/>
                <a:gd name="T15" fmla="*/ 198 h 304"/>
                <a:gd name="T16" fmla="*/ 286 w 774"/>
                <a:gd name="T17" fmla="*/ 198 h 304"/>
                <a:gd name="T18" fmla="*/ 322 w 774"/>
                <a:gd name="T19" fmla="*/ 200 h 304"/>
                <a:gd name="T20" fmla="*/ 356 w 774"/>
                <a:gd name="T21" fmla="*/ 206 h 304"/>
                <a:gd name="T22" fmla="*/ 390 w 774"/>
                <a:gd name="T23" fmla="*/ 214 h 304"/>
                <a:gd name="T24" fmla="*/ 422 w 774"/>
                <a:gd name="T25" fmla="*/ 226 h 304"/>
                <a:gd name="T26" fmla="*/ 452 w 774"/>
                <a:gd name="T27" fmla="*/ 242 h 304"/>
                <a:gd name="T28" fmla="*/ 480 w 774"/>
                <a:gd name="T29" fmla="*/ 260 h 304"/>
                <a:gd name="T30" fmla="*/ 506 w 774"/>
                <a:gd name="T31" fmla="*/ 282 h 304"/>
                <a:gd name="T32" fmla="*/ 528 w 774"/>
                <a:gd name="T33" fmla="*/ 304 h 304"/>
                <a:gd name="T34" fmla="*/ 774 w 774"/>
                <a:gd name="T35" fmla="*/ 202 h 304"/>
                <a:gd name="T36" fmla="*/ 564 w 774"/>
                <a:gd name="T37" fmla="*/ 116 h 304"/>
                <a:gd name="T38" fmla="*/ 564 w 774"/>
                <a:gd name="T39" fmla="*/ 238 h 304"/>
                <a:gd name="T40" fmla="*/ 564 w 774"/>
                <a:gd name="T41" fmla="*/ 238 h 304"/>
                <a:gd name="T42" fmla="*/ 562 w 774"/>
                <a:gd name="T43" fmla="*/ 246 h 304"/>
                <a:gd name="T44" fmla="*/ 558 w 774"/>
                <a:gd name="T45" fmla="*/ 252 h 304"/>
                <a:gd name="T46" fmla="*/ 552 w 774"/>
                <a:gd name="T47" fmla="*/ 258 h 304"/>
                <a:gd name="T48" fmla="*/ 544 w 774"/>
                <a:gd name="T49" fmla="*/ 258 h 304"/>
                <a:gd name="T50" fmla="*/ 544 w 774"/>
                <a:gd name="T51" fmla="*/ 258 h 304"/>
                <a:gd name="T52" fmla="*/ 536 w 774"/>
                <a:gd name="T53" fmla="*/ 258 h 304"/>
                <a:gd name="T54" fmla="*/ 530 w 774"/>
                <a:gd name="T55" fmla="*/ 252 h 304"/>
                <a:gd name="T56" fmla="*/ 526 w 774"/>
                <a:gd name="T57" fmla="*/ 246 h 304"/>
                <a:gd name="T58" fmla="*/ 524 w 774"/>
                <a:gd name="T59" fmla="*/ 238 h 304"/>
                <a:gd name="T60" fmla="*/ 524 w 774"/>
                <a:gd name="T61" fmla="*/ 98 h 304"/>
                <a:gd name="T62" fmla="*/ 286 w 774"/>
                <a:gd name="T6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4" h="304">
                  <a:moveTo>
                    <a:pt x="286" y="0"/>
                  </a:moveTo>
                  <a:lnTo>
                    <a:pt x="0" y="118"/>
                  </a:lnTo>
                  <a:lnTo>
                    <a:pt x="190" y="212"/>
                  </a:lnTo>
                  <a:lnTo>
                    <a:pt x="190" y="212"/>
                  </a:lnTo>
                  <a:lnTo>
                    <a:pt x="214" y="206"/>
                  </a:lnTo>
                  <a:lnTo>
                    <a:pt x="236" y="202"/>
                  </a:lnTo>
                  <a:lnTo>
                    <a:pt x="260" y="198"/>
                  </a:lnTo>
                  <a:lnTo>
                    <a:pt x="286" y="198"/>
                  </a:lnTo>
                  <a:lnTo>
                    <a:pt x="286" y="198"/>
                  </a:lnTo>
                  <a:lnTo>
                    <a:pt x="322" y="200"/>
                  </a:lnTo>
                  <a:lnTo>
                    <a:pt x="356" y="206"/>
                  </a:lnTo>
                  <a:lnTo>
                    <a:pt x="390" y="214"/>
                  </a:lnTo>
                  <a:lnTo>
                    <a:pt x="422" y="226"/>
                  </a:lnTo>
                  <a:lnTo>
                    <a:pt x="452" y="242"/>
                  </a:lnTo>
                  <a:lnTo>
                    <a:pt x="480" y="260"/>
                  </a:lnTo>
                  <a:lnTo>
                    <a:pt x="506" y="282"/>
                  </a:lnTo>
                  <a:lnTo>
                    <a:pt x="528" y="304"/>
                  </a:lnTo>
                  <a:lnTo>
                    <a:pt x="774" y="202"/>
                  </a:lnTo>
                  <a:lnTo>
                    <a:pt x="564" y="116"/>
                  </a:lnTo>
                  <a:lnTo>
                    <a:pt x="564" y="238"/>
                  </a:lnTo>
                  <a:lnTo>
                    <a:pt x="564" y="238"/>
                  </a:lnTo>
                  <a:lnTo>
                    <a:pt x="562" y="246"/>
                  </a:lnTo>
                  <a:lnTo>
                    <a:pt x="558" y="252"/>
                  </a:lnTo>
                  <a:lnTo>
                    <a:pt x="552" y="258"/>
                  </a:lnTo>
                  <a:lnTo>
                    <a:pt x="544" y="258"/>
                  </a:lnTo>
                  <a:lnTo>
                    <a:pt x="544" y="258"/>
                  </a:lnTo>
                  <a:lnTo>
                    <a:pt x="536" y="258"/>
                  </a:lnTo>
                  <a:lnTo>
                    <a:pt x="530" y="252"/>
                  </a:lnTo>
                  <a:lnTo>
                    <a:pt x="526" y="246"/>
                  </a:lnTo>
                  <a:lnTo>
                    <a:pt x="524" y="238"/>
                  </a:lnTo>
                  <a:lnTo>
                    <a:pt x="524" y="98"/>
                  </a:lnTo>
                  <a:lnTo>
                    <a:pt x="286"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p:cNvSpPr>
              <a:spLocks/>
            </p:cNvSpPr>
            <p:nvPr/>
          </p:nvSpPr>
          <p:spPr bwMode="auto">
            <a:xfrm>
              <a:off x="-1733550" y="6264275"/>
              <a:ext cx="936625" cy="412750"/>
            </a:xfrm>
            <a:custGeom>
              <a:avLst/>
              <a:gdLst>
                <a:gd name="T0" fmla="*/ 178 w 590"/>
                <a:gd name="T1" fmla="*/ 0 h 260"/>
                <a:gd name="T2" fmla="*/ 178 w 590"/>
                <a:gd name="T3" fmla="*/ 0 h 260"/>
                <a:gd name="T4" fmla="*/ 150 w 590"/>
                <a:gd name="T5" fmla="*/ 14 h 260"/>
                <a:gd name="T6" fmla="*/ 126 w 590"/>
                <a:gd name="T7" fmla="*/ 28 h 260"/>
                <a:gd name="T8" fmla="*/ 102 w 590"/>
                <a:gd name="T9" fmla="*/ 46 h 260"/>
                <a:gd name="T10" fmla="*/ 80 w 590"/>
                <a:gd name="T11" fmla="*/ 66 h 260"/>
                <a:gd name="T12" fmla="*/ 80 w 590"/>
                <a:gd name="T13" fmla="*/ 66 h 260"/>
                <a:gd name="T14" fmla="*/ 62 w 590"/>
                <a:gd name="T15" fmla="*/ 86 h 260"/>
                <a:gd name="T16" fmla="*/ 46 w 590"/>
                <a:gd name="T17" fmla="*/ 108 h 260"/>
                <a:gd name="T18" fmla="*/ 34 w 590"/>
                <a:gd name="T19" fmla="*/ 130 h 260"/>
                <a:gd name="T20" fmla="*/ 22 w 590"/>
                <a:gd name="T21" fmla="*/ 154 h 260"/>
                <a:gd name="T22" fmla="*/ 12 w 590"/>
                <a:gd name="T23" fmla="*/ 178 h 260"/>
                <a:gd name="T24" fmla="*/ 6 w 590"/>
                <a:gd name="T25" fmla="*/ 204 h 260"/>
                <a:gd name="T26" fmla="*/ 2 w 590"/>
                <a:gd name="T27" fmla="*/ 232 h 260"/>
                <a:gd name="T28" fmla="*/ 0 w 590"/>
                <a:gd name="T29" fmla="*/ 260 h 260"/>
                <a:gd name="T30" fmla="*/ 590 w 590"/>
                <a:gd name="T31" fmla="*/ 260 h 260"/>
                <a:gd name="T32" fmla="*/ 590 w 590"/>
                <a:gd name="T33" fmla="*/ 260 h 260"/>
                <a:gd name="T34" fmla="*/ 588 w 590"/>
                <a:gd name="T35" fmla="*/ 230 h 260"/>
                <a:gd name="T36" fmla="*/ 584 w 590"/>
                <a:gd name="T37" fmla="*/ 200 h 260"/>
                <a:gd name="T38" fmla="*/ 178 w 590"/>
                <a:gd name="T3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0" h="260">
                  <a:moveTo>
                    <a:pt x="178" y="0"/>
                  </a:moveTo>
                  <a:lnTo>
                    <a:pt x="178" y="0"/>
                  </a:lnTo>
                  <a:lnTo>
                    <a:pt x="150" y="14"/>
                  </a:lnTo>
                  <a:lnTo>
                    <a:pt x="126" y="28"/>
                  </a:lnTo>
                  <a:lnTo>
                    <a:pt x="102" y="46"/>
                  </a:lnTo>
                  <a:lnTo>
                    <a:pt x="80" y="66"/>
                  </a:lnTo>
                  <a:lnTo>
                    <a:pt x="80" y="66"/>
                  </a:lnTo>
                  <a:lnTo>
                    <a:pt x="62" y="86"/>
                  </a:lnTo>
                  <a:lnTo>
                    <a:pt x="46" y="108"/>
                  </a:lnTo>
                  <a:lnTo>
                    <a:pt x="34" y="130"/>
                  </a:lnTo>
                  <a:lnTo>
                    <a:pt x="22" y="154"/>
                  </a:lnTo>
                  <a:lnTo>
                    <a:pt x="12" y="178"/>
                  </a:lnTo>
                  <a:lnTo>
                    <a:pt x="6" y="204"/>
                  </a:lnTo>
                  <a:lnTo>
                    <a:pt x="2" y="232"/>
                  </a:lnTo>
                  <a:lnTo>
                    <a:pt x="0" y="260"/>
                  </a:lnTo>
                  <a:lnTo>
                    <a:pt x="590" y="260"/>
                  </a:lnTo>
                  <a:lnTo>
                    <a:pt x="590" y="260"/>
                  </a:lnTo>
                  <a:lnTo>
                    <a:pt x="588" y="230"/>
                  </a:lnTo>
                  <a:lnTo>
                    <a:pt x="584" y="200"/>
                  </a:lnTo>
                  <a:lnTo>
                    <a:pt x="178"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p:cNvSpPr>
              <a:spLocks/>
            </p:cNvSpPr>
            <p:nvPr/>
          </p:nvSpPr>
          <p:spPr bwMode="auto">
            <a:xfrm>
              <a:off x="-1352550" y="6226175"/>
              <a:ext cx="511175" cy="260350"/>
            </a:xfrm>
            <a:custGeom>
              <a:avLst/>
              <a:gdLst>
                <a:gd name="T0" fmla="*/ 56 w 322"/>
                <a:gd name="T1" fmla="*/ 0 h 164"/>
                <a:gd name="T2" fmla="*/ 56 w 322"/>
                <a:gd name="T3" fmla="*/ 0 h 164"/>
                <a:gd name="T4" fmla="*/ 28 w 322"/>
                <a:gd name="T5" fmla="*/ 2 h 164"/>
                <a:gd name="T6" fmla="*/ 0 w 322"/>
                <a:gd name="T7" fmla="*/ 6 h 164"/>
                <a:gd name="T8" fmla="*/ 322 w 322"/>
                <a:gd name="T9" fmla="*/ 164 h 164"/>
                <a:gd name="T10" fmla="*/ 322 w 322"/>
                <a:gd name="T11" fmla="*/ 164 h 164"/>
                <a:gd name="T12" fmla="*/ 312 w 322"/>
                <a:gd name="T13" fmla="*/ 144 h 164"/>
                <a:gd name="T14" fmla="*/ 300 w 322"/>
                <a:gd name="T15" fmla="*/ 126 h 164"/>
                <a:gd name="T16" fmla="*/ 286 w 322"/>
                <a:gd name="T17" fmla="*/ 108 h 164"/>
                <a:gd name="T18" fmla="*/ 270 w 322"/>
                <a:gd name="T19" fmla="*/ 90 h 164"/>
                <a:gd name="T20" fmla="*/ 270 w 322"/>
                <a:gd name="T21" fmla="*/ 90 h 164"/>
                <a:gd name="T22" fmla="*/ 250 w 322"/>
                <a:gd name="T23" fmla="*/ 70 h 164"/>
                <a:gd name="T24" fmla="*/ 226 w 322"/>
                <a:gd name="T25" fmla="*/ 54 h 164"/>
                <a:gd name="T26" fmla="*/ 202 w 322"/>
                <a:gd name="T27" fmla="*/ 38 h 164"/>
                <a:gd name="T28" fmla="*/ 174 w 322"/>
                <a:gd name="T29" fmla="*/ 24 h 164"/>
                <a:gd name="T30" fmla="*/ 146 w 322"/>
                <a:gd name="T31" fmla="*/ 14 h 164"/>
                <a:gd name="T32" fmla="*/ 118 w 322"/>
                <a:gd name="T33" fmla="*/ 6 h 164"/>
                <a:gd name="T34" fmla="*/ 86 w 322"/>
                <a:gd name="T35" fmla="*/ 2 h 164"/>
                <a:gd name="T36" fmla="*/ 56 w 322"/>
                <a:gd name="T3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2" h="164">
                  <a:moveTo>
                    <a:pt x="56" y="0"/>
                  </a:moveTo>
                  <a:lnTo>
                    <a:pt x="56" y="0"/>
                  </a:lnTo>
                  <a:lnTo>
                    <a:pt x="28" y="2"/>
                  </a:lnTo>
                  <a:lnTo>
                    <a:pt x="0" y="6"/>
                  </a:lnTo>
                  <a:lnTo>
                    <a:pt x="322" y="164"/>
                  </a:lnTo>
                  <a:lnTo>
                    <a:pt x="322" y="164"/>
                  </a:lnTo>
                  <a:lnTo>
                    <a:pt x="312" y="144"/>
                  </a:lnTo>
                  <a:lnTo>
                    <a:pt x="300" y="126"/>
                  </a:lnTo>
                  <a:lnTo>
                    <a:pt x="286" y="108"/>
                  </a:lnTo>
                  <a:lnTo>
                    <a:pt x="270" y="90"/>
                  </a:lnTo>
                  <a:lnTo>
                    <a:pt x="270" y="90"/>
                  </a:lnTo>
                  <a:lnTo>
                    <a:pt x="250" y="70"/>
                  </a:lnTo>
                  <a:lnTo>
                    <a:pt x="226" y="54"/>
                  </a:lnTo>
                  <a:lnTo>
                    <a:pt x="202" y="38"/>
                  </a:lnTo>
                  <a:lnTo>
                    <a:pt x="174" y="24"/>
                  </a:lnTo>
                  <a:lnTo>
                    <a:pt x="146" y="14"/>
                  </a:lnTo>
                  <a:lnTo>
                    <a:pt x="118" y="6"/>
                  </a:lnTo>
                  <a:lnTo>
                    <a:pt x="86" y="2"/>
                  </a:lnTo>
                  <a:lnTo>
                    <a:pt x="56"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p:cNvSpPr>
              <a:spLocks/>
            </p:cNvSpPr>
            <p:nvPr/>
          </p:nvSpPr>
          <p:spPr bwMode="auto">
            <a:xfrm>
              <a:off x="-1352550" y="6226175"/>
              <a:ext cx="511175" cy="260350"/>
            </a:xfrm>
            <a:custGeom>
              <a:avLst/>
              <a:gdLst>
                <a:gd name="T0" fmla="*/ 56 w 322"/>
                <a:gd name="T1" fmla="*/ 0 h 164"/>
                <a:gd name="T2" fmla="*/ 56 w 322"/>
                <a:gd name="T3" fmla="*/ 0 h 164"/>
                <a:gd name="T4" fmla="*/ 28 w 322"/>
                <a:gd name="T5" fmla="*/ 2 h 164"/>
                <a:gd name="T6" fmla="*/ 0 w 322"/>
                <a:gd name="T7" fmla="*/ 6 h 164"/>
                <a:gd name="T8" fmla="*/ 322 w 322"/>
                <a:gd name="T9" fmla="*/ 164 h 164"/>
                <a:gd name="T10" fmla="*/ 322 w 322"/>
                <a:gd name="T11" fmla="*/ 164 h 164"/>
                <a:gd name="T12" fmla="*/ 312 w 322"/>
                <a:gd name="T13" fmla="*/ 144 h 164"/>
                <a:gd name="T14" fmla="*/ 300 w 322"/>
                <a:gd name="T15" fmla="*/ 126 h 164"/>
                <a:gd name="T16" fmla="*/ 286 w 322"/>
                <a:gd name="T17" fmla="*/ 108 h 164"/>
                <a:gd name="T18" fmla="*/ 270 w 322"/>
                <a:gd name="T19" fmla="*/ 90 h 164"/>
                <a:gd name="T20" fmla="*/ 270 w 322"/>
                <a:gd name="T21" fmla="*/ 90 h 164"/>
                <a:gd name="T22" fmla="*/ 250 w 322"/>
                <a:gd name="T23" fmla="*/ 70 h 164"/>
                <a:gd name="T24" fmla="*/ 226 w 322"/>
                <a:gd name="T25" fmla="*/ 54 h 164"/>
                <a:gd name="T26" fmla="*/ 202 w 322"/>
                <a:gd name="T27" fmla="*/ 38 h 164"/>
                <a:gd name="T28" fmla="*/ 174 w 322"/>
                <a:gd name="T29" fmla="*/ 24 h 164"/>
                <a:gd name="T30" fmla="*/ 146 w 322"/>
                <a:gd name="T31" fmla="*/ 14 h 164"/>
                <a:gd name="T32" fmla="*/ 118 w 322"/>
                <a:gd name="T33" fmla="*/ 6 h 164"/>
                <a:gd name="T34" fmla="*/ 86 w 322"/>
                <a:gd name="T35" fmla="*/ 2 h 164"/>
                <a:gd name="T36" fmla="*/ 56 w 322"/>
                <a:gd name="T3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2" h="164">
                  <a:moveTo>
                    <a:pt x="56" y="0"/>
                  </a:moveTo>
                  <a:lnTo>
                    <a:pt x="56" y="0"/>
                  </a:lnTo>
                  <a:lnTo>
                    <a:pt x="28" y="2"/>
                  </a:lnTo>
                  <a:lnTo>
                    <a:pt x="0" y="6"/>
                  </a:lnTo>
                  <a:lnTo>
                    <a:pt x="322" y="164"/>
                  </a:lnTo>
                  <a:lnTo>
                    <a:pt x="322" y="164"/>
                  </a:lnTo>
                  <a:lnTo>
                    <a:pt x="312" y="144"/>
                  </a:lnTo>
                  <a:lnTo>
                    <a:pt x="300" y="126"/>
                  </a:lnTo>
                  <a:lnTo>
                    <a:pt x="286" y="108"/>
                  </a:lnTo>
                  <a:lnTo>
                    <a:pt x="270" y="90"/>
                  </a:lnTo>
                  <a:lnTo>
                    <a:pt x="270" y="90"/>
                  </a:lnTo>
                  <a:lnTo>
                    <a:pt x="250" y="70"/>
                  </a:lnTo>
                  <a:lnTo>
                    <a:pt x="226" y="54"/>
                  </a:lnTo>
                  <a:lnTo>
                    <a:pt x="202" y="38"/>
                  </a:lnTo>
                  <a:lnTo>
                    <a:pt x="174" y="24"/>
                  </a:lnTo>
                  <a:lnTo>
                    <a:pt x="146" y="14"/>
                  </a:lnTo>
                  <a:lnTo>
                    <a:pt x="118" y="6"/>
                  </a:lnTo>
                  <a:lnTo>
                    <a:pt x="86" y="2"/>
                  </a:lnTo>
                  <a:lnTo>
                    <a:pt x="5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p:cNvSpPr>
              <a:spLocks/>
            </p:cNvSpPr>
            <p:nvPr/>
          </p:nvSpPr>
          <p:spPr bwMode="auto">
            <a:xfrm>
              <a:off x="-1892300" y="6000750"/>
              <a:ext cx="1254125" cy="631825"/>
            </a:xfrm>
            <a:custGeom>
              <a:avLst/>
              <a:gdLst>
                <a:gd name="T0" fmla="*/ 12 w 790"/>
                <a:gd name="T1" fmla="*/ 0 h 398"/>
                <a:gd name="T2" fmla="*/ 12 w 790"/>
                <a:gd name="T3" fmla="*/ 0 h 398"/>
                <a:gd name="T4" fmla="*/ 6 w 790"/>
                <a:gd name="T5" fmla="*/ 2 h 398"/>
                <a:gd name="T6" fmla="*/ 2 w 790"/>
                <a:gd name="T7" fmla="*/ 6 h 398"/>
                <a:gd name="T8" fmla="*/ 2 w 790"/>
                <a:gd name="T9" fmla="*/ 6 h 398"/>
                <a:gd name="T10" fmla="*/ 0 w 790"/>
                <a:gd name="T11" fmla="*/ 10 h 398"/>
                <a:gd name="T12" fmla="*/ 2 w 790"/>
                <a:gd name="T13" fmla="*/ 14 h 398"/>
                <a:gd name="T14" fmla="*/ 2 w 790"/>
                <a:gd name="T15" fmla="*/ 14 h 398"/>
                <a:gd name="T16" fmla="*/ 4 w 790"/>
                <a:gd name="T17" fmla="*/ 18 h 398"/>
                <a:gd name="T18" fmla="*/ 6 w 790"/>
                <a:gd name="T19" fmla="*/ 20 h 398"/>
                <a:gd name="T20" fmla="*/ 774 w 790"/>
                <a:gd name="T21" fmla="*/ 398 h 398"/>
                <a:gd name="T22" fmla="*/ 774 w 790"/>
                <a:gd name="T23" fmla="*/ 398 h 398"/>
                <a:gd name="T24" fmla="*/ 780 w 790"/>
                <a:gd name="T25" fmla="*/ 398 h 398"/>
                <a:gd name="T26" fmla="*/ 780 w 790"/>
                <a:gd name="T27" fmla="*/ 398 h 398"/>
                <a:gd name="T28" fmla="*/ 784 w 790"/>
                <a:gd name="T29" fmla="*/ 396 h 398"/>
                <a:gd name="T30" fmla="*/ 788 w 790"/>
                <a:gd name="T31" fmla="*/ 392 h 398"/>
                <a:gd name="T32" fmla="*/ 788 w 790"/>
                <a:gd name="T33" fmla="*/ 392 h 398"/>
                <a:gd name="T34" fmla="*/ 790 w 790"/>
                <a:gd name="T35" fmla="*/ 388 h 398"/>
                <a:gd name="T36" fmla="*/ 790 w 790"/>
                <a:gd name="T37" fmla="*/ 384 h 398"/>
                <a:gd name="T38" fmla="*/ 790 w 790"/>
                <a:gd name="T39" fmla="*/ 384 h 398"/>
                <a:gd name="T40" fmla="*/ 788 w 790"/>
                <a:gd name="T41" fmla="*/ 382 h 398"/>
                <a:gd name="T42" fmla="*/ 784 w 790"/>
                <a:gd name="T43" fmla="*/ 378 h 398"/>
                <a:gd name="T44" fmla="*/ 16 w 790"/>
                <a:gd name="T45" fmla="*/ 2 h 398"/>
                <a:gd name="T46" fmla="*/ 16 w 790"/>
                <a:gd name="T47" fmla="*/ 2 h 398"/>
                <a:gd name="T48" fmla="*/ 12 w 790"/>
                <a:gd name="T49"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0" h="398">
                  <a:moveTo>
                    <a:pt x="12" y="0"/>
                  </a:moveTo>
                  <a:lnTo>
                    <a:pt x="12" y="0"/>
                  </a:lnTo>
                  <a:lnTo>
                    <a:pt x="6" y="2"/>
                  </a:lnTo>
                  <a:lnTo>
                    <a:pt x="2" y="6"/>
                  </a:lnTo>
                  <a:lnTo>
                    <a:pt x="2" y="6"/>
                  </a:lnTo>
                  <a:lnTo>
                    <a:pt x="0" y="10"/>
                  </a:lnTo>
                  <a:lnTo>
                    <a:pt x="2" y="14"/>
                  </a:lnTo>
                  <a:lnTo>
                    <a:pt x="2" y="14"/>
                  </a:lnTo>
                  <a:lnTo>
                    <a:pt x="4" y="18"/>
                  </a:lnTo>
                  <a:lnTo>
                    <a:pt x="6" y="20"/>
                  </a:lnTo>
                  <a:lnTo>
                    <a:pt x="774" y="398"/>
                  </a:lnTo>
                  <a:lnTo>
                    <a:pt x="774" y="398"/>
                  </a:lnTo>
                  <a:lnTo>
                    <a:pt x="780" y="398"/>
                  </a:lnTo>
                  <a:lnTo>
                    <a:pt x="780" y="398"/>
                  </a:lnTo>
                  <a:lnTo>
                    <a:pt x="784" y="396"/>
                  </a:lnTo>
                  <a:lnTo>
                    <a:pt x="788" y="392"/>
                  </a:lnTo>
                  <a:lnTo>
                    <a:pt x="788" y="392"/>
                  </a:lnTo>
                  <a:lnTo>
                    <a:pt x="790" y="388"/>
                  </a:lnTo>
                  <a:lnTo>
                    <a:pt x="790" y="384"/>
                  </a:lnTo>
                  <a:lnTo>
                    <a:pt x="790" y="384"/>
                  </a:lnTo>
                  <a:lnTo>
                    <a:pt x="788" y="382"/>
                  </a:lnTo>
                  <a:lnTo>
                    <a:pt x="784" y="378"/>
                  </a:lnTo>
                  <a:lnTo>
                    <a:pt x="16" y="2"/>
                  </a:lnTo>
                  <a:lnTo>
                    <a:pt x="16" y="2"/>
                  </a:lnTo>
                  <a:lnTo>
                    <a:pt x="12"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p:cNvSpPr>
              <a:spLocks/>
            </p:cNvSpPr>
            <p:nvPr/>
          </p:nvSpPr>
          <p:spPr bwMode="auto">
            <a:xfrm>
              <a:off x="-1892300" y="6000750"/>
              <a:ext cx="1254125" cy="631825"/>
            </a:xfrm>
            <a:custGeom>
              <a:avLst/>
              <a:gdLst>
                <a:gd name="T0" fmla="*/ 12 w 790"/>
                <a:gd name="T1" fmla="*/ 0 h 398"/>
                <a:gd name="T2" fmla="*/ 12 w 790"/>
                <a:gd name="T3" fmla="*/ 0 h 398"/>
                <a:gd name="T4" fmla="*/ 6 w 790"/>
                <a:gd name="T5" fmla="*/ 2 h 398"/>
                <a:gd name="T6" fmla="*/ 2 w 790"/>
                <a:gd name="T7" fmla="*/ 6 h 398"/>
                <a:gd name="T8" fmla="*/ 2 w 790"/>
                <a:gd name="T9" fmla="*/ 6 h 398"/>
                <a:gd name="T10" fmla="*/ 0 w 790"/>
                <a:gd name="T11" fmla="*/ 10 h 398"/>
                <a:gd name="T12" fmla="*/ 2 w 790"/>
                <a:gd name="T13" fmla="*/ 14 h 398"/>
                <a:gd name="T14" fmla="*/ 2 w 790"/>
                <a:gd name="T15" fmla="*/ 14 h 398"/>
                <a:gd name="T16" fmla="*/ 4 w 790"/>
                <a:gd name="T17" fmla="*/ 18 h 398"/>
                <a:gd name="T18" fmla="*/ 6 w 790"/>
                <a:gd name="T19" fmla="*/ 20 h 398"/>
                <a:gd name="T20" fmla="*/ 774 w 790"/>
                <a:gd name="T21" fmla="*/ 398 h 398"/>
                <a:gd name="T22" fmla="*/ 774 w 790"/>
                <a:gd name="T23" fmla="*/ 398 h 398"/>
                <a:gd name="T24" fmla="*/ 780 w 790"/>
                <a:gd name="T25" fmla="*/ 398 h 398"/>
                <a:gd name="T26" fmla="*/ 780 w 790"/>
                <a:gd name="T27" fmla="*/ 398 h 398"/>
                <a:gd name="T28" fmla="*/ 784 w 790"/>
                <a:gd name="T29" fmla="*/ 396 h 398"/>
                <a:gd name="T30" fmla="*/ 788 w 790"/>
                <a:gd name="T31" fmla="*/ 392 h 398"/>
                <a:gd name="T32" fmla="*/ 788 w 790"/>
                <a:gd name="T33" fmla="*/ 392 h 398"/>
                <a:gd name="T34" fmla="*/ 790 w 790"/>
                <a:gd name="T35" fmla="*/ 388 h 398"/>
                <a:gd name="T36" fmla="*/ 790 w 790"/>
                <a:gd name="T37" fmla="*/ 384 h 398"/>
                <a:gd name="T38" fmla="*/ 790 w 790"/>
                <a:gd name="T39" fmla="*/ 384 h 398"/>
                <a:gd name="T40" fmla="*/ 788 w 790"/>
                <a:gd name="T41" fmla="*/ 382 h 398"/>
                <a:gd name="T42" fmla="*/ 784 w 790"/>
                <a:gd name="T43" fmla="*/ 378 h 398"/>
                <a:gd name="T44" fmla="*/ 16 w 790"/>
                <a:gd name="T45" fmla="*/ 2 h 398"/>
                <a:gd name="T46" fmla="*/ 16 w 790"/>
                <a:gd name="T47" fmla="*/ 2 h 398"/>
                <a:gd name="T48" fmla="*/ 12 w 790"/>
                <a:gd name="T49"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0" h="398">
                  <a:moveTo>
                    <a:pt x="12" y="0"/>
                  </a:moveTo>
                  <a:lnTo>
                    <a:pt x="12" y="0"/>
                  </a:lnTo>
                  <a:lnTo>
                    <a:pt x="6" y="2"/>
                  </a:lnTo>
                  <a:lnTo>
                    <a:pt x="2" y="6"/>
                  </a:lnTo>
                  <a:lnTo>
                    <a:pt x="2" y="6"/>
                  </a:lnTo>
                  <a:lnTo>
                    <a:pt x="0" y="10"/>
                  </a:lnTo>
                  <a:lnTo>
                    <a:pt x="2" y="14"/>
                  </a:lnTo>
                  <a:lnTo>
                    <a:pt x="2" y="14"/>
                  </a:lnTo>
                  <a:lnTo>
                    <a:pt x="4" y="18"/>
                  </a:lnTo>
                  <a:lnTo>
                    <a:pt x="6" y="20"/>
                  </a:lnTo>
                  <a:lnTo>
                    <a:pt x="774" y="398"/>
                  </a:lnTo>
                  <a:lnTo>
                    <a:pt x="774" y="398"/>
                  </a:lnTo>
                  <a:lnTo>
                    <a:pt x="780" y="398"/>
                  </a:lnTo>
                  <a:lnTo>
                    <a:pt x="780" y="398"/>
                  </a:lnTo>
                  <a:lnTo>
                    <a:pt x="784" y="396"/>
                  </a:lnTo>
                  <a:lnTo>
                    <a:pt x="788" y="392"/>
                  </a:lnTo>
                  <a:lnTo>
                    <a:pt x="788" y="392"/>
                  </a:lnTo>
                  <a:lnTo>
                    <a:pt x="790" y="388"/>
                  </a:lnTo>
                  <a:lnTo>
                    <a:pt x="790" y="384"/>
                  </a:lnTo>
                  <a:lnTo>
                    <a:pt x="790" y="384"/>
                  </a:lnTo>
                  <a:lnTo>
                    <a:pt x="788" y="382"/>
                  </a:lnTo>
                  <a:lnTo>
                    <a:pt x="784" y="378"/>
                  </a:lnTo>
                  <a:lnTo>
                    <a:pt x="16" y="2"/>
                  </a:lnTo>
                  <a:lnTo>
                    <a:pt x="16" y="2"/>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101" name="Group 3100"/>
          <p:cNvGrpSpPr/>
          <p:nvPr/>
        </p:nvGrpSpPr>
        <p:grpSpPr>
          <a:xfrm>
            <a:off x="6379542" y="2971602"/>
            <a:ext cx="1871316" cy="533598"/>
            <a:chOff x="-1514475" y="3787775"/>
            <a:chExt cx="2393950" cy="682625"/>
          </a:xfrm>
        </p:grpSpPr>
        <p:sp>
          <p:nvSpPr>
            <p:cNvPr id="3072" name="Freeform 22"/>
            <p:cNvSpPr>
              <a:spLocks/>
            </p:cNvSpPr>
            <p:nvPr/>
          </p:nvSpPr>
          <p:spPr bwMode="auto">
            <a:xfrm>
              <a:off x="-1514475" y="3800475"/>
              <a:ext cx="1158875" cy="361950"/>
            </a:xfrm>
            <a:custGeom>
              <a:avLst/>
              <a:gdLst>
                <a:gd name="T0" fmla="*/ 364 w 730"/>
                <a:gd name="T1" fmla="*/ 0 h 228"/>
                <a:gd name="T2" fmla="*/ 0 w 730"/>
                <a:gd name="T3" fmla="*/ 152 h 228"/>
                <a:gd name="T4" fmla="*/ 184 w 730"/>
                <a:gd name="T5" fmla="*/ 228 h 228"/>
                <a:gd name="T6" fmla="*/ 184 w 730"/>
                <a:gd name="T7" fmla="*/ 228 h 228"/>
                <a:gd name="T8" fmla="*/ 200 w 730"/>
                <a:gd name="T9" fmla="*/ 210 h 228"/>
                <a:gd name="T10" fmla="*/ 220 w 730"/>
                <a:gd name="T11" fmla="*/ 194 h 228"/>
                <a:gd name="T12" fmla="*/ 240 w 730"/>
                <a:gd name="T13" fmla="*/ 180 h 228"/>
                <a:gd name="T14" fmla="*/ 264 w 730"/>
                <a:gd name="T15" fmla="*/ 170 h 228"/>
                <a:gd name="T16" fmla="*/ 288 w 730"/>
                <a:gd name="T17" fmla="*/ 160 h 228"/>
                <a:gd name="T18" fmla="*/ 312 w 730"/>
                <a:gd name="T19" fmla="*/ 154 h 228"/>
                <a:gd name="T20" fmla="*/ 338 w 730"/>
                <a:gd name="T21" fmla="*/ 150 h 228"/>
                <a:gd name="T22" fmla="*/ 364 w 730"/>
                <a:gd name="T23" fmla="*/ 148 h 228"/>
                <a:gd name="T24" fmla="*/ 364 w 730"/>
                <a:gd name="T25" fmla="*/ 148 h 228"/>
                <a:gd name="T26" fmla="*/ 392 w 730"/>
                <a:gd name="T27" fmla="*/ 150 h 228"/>
                <a:gd name="T28" fmla="*/ 418 w 730"/>
                <a:gd name="T29" fmla="*/ 154 h 228"/>
                <a:gd name="T30" fmla="*/ 442 w 730"/>
                <a:gd name="T31" fmla="*/ 160 h 228"/>
                <a:gd name="T32" fmla="*/ 466 w 730"/>
                <a:gd name="T33" fmla="*/ 170 h 228"/>
                <a:gd name="T34" fmla="*/ 488 w 730"/>
                <a:gd name="T35" fmla="*/ 180 h 228"/>
                <a:gd name="T36" fmla="*/ 510 w 730"/>
                <a:gd name="T37" fmla="*/ 194 h 228"/>
                <a:gd name="T38" fmla="*/ 528 w 730"/>
                <a:gd name="T39" fmla="*/ 210 h 228"/>
                <a:gd name="T40" fmla="*/ 546 w 730"/>
                <a:gd name="T41" fmla="*/ 228 h 228"/>
                <a:gd name="T42" fmla="*/ 730 w 730"/>
                <a:gd name="T43" fmla="*/ 152 h 228"/>
                <a:gd name="T44" fmla="*/ 572 w 730"/>
                <a:gd name="T45" fmla="*/ 86 h 228"/>
                <a:gd name="T46" fmla="*/ 572 w 730"/>
                <a:gd name="T47" fmla="*/ 178 h 228"/>
                <a:gd name="T48" fmla="*/ 572 w 730"/>
                <a:gd name="T49" fmla="*/ 178 h 228"/>
                <a:gd name="T50" fmla="*/ 572 w 730"/>
                <a:gd name="T51" fmla="*/ 184 h 228"/>
                <a:gd name="T52" fmla="*/ 568 w 730"/>
                <a:gd name="T53" fmla="*/ 188 h 228"/>
                <a:gd name="T54" fmla="*/ 564 w 730"/>
                <a:gd name="T55" fmla="*/ 192 h 228"/>
                <a:gd name="T56" fmla="*/ 558 w 730"/>
                <a:gd name="T57" fmla="*/ 194 h 228"/>
                <a:gd name="T58" fmla="*/ 558 w 730"/>
                <a:gd name="T59" fmla="*/ 194 h 228"/>
                <a:gd name="T60" fmla="*/ 552 w 730"/>
                <a:gd name="T61" fmla="*/ 192 h 228"/>
                <a:gd name="T62" fmla="*/ 546 w 730"/>
                <a:gd name="T63" fmla="*/ 188 h 228"/>
                <a:gd name="T64" fmla="*/ 544 w 730"/>
                <a:gd name="T65" fmla="*/ 184 h 228"/>
                <a:gd name="T66" fmla="*/ 542 w 730"/>
                <a:gd name="T67" fmla="*/ 178 h 228"/>
                <a:gd name="T68" fmla="*/ 542 w 730"/>
                <a:gd name="T69" fmla="*/ 74 h 228"/>
                <a:gd name="T70" fmla="*/ 364 w 730"/>
                <a:gd name="T7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0" h="228">
                  <a:moveTo>
                    <a:pt x="364" y="0"/>
                  </a:moveTo>
                  <a:lnTo>
                    <a:pt x="0" y="152"/>
                  </a:lnTo>
                  <a:lnTo>
                    <a:pt x="184" y="228"/>
                  </a:lnTo>
                  <a:lnTo>
                    <a:pt x="184" y="228"/>
                  </a:lnTo>
                  <a:lnTo>
                    <a:pt x="200" y="210"/>
                  </a:lnTo>
                  <a:lnTo>
                    <a:pt x="220" y="194"/>
                  </a:lnTo>
                  <a:lnTo>
                    <a:pt x="240" y="180"/>
                  </a:lnTo>
                  <a:lnTo>
                    <a:pt x="264" y="170"/>
                  </a:lnTo>
                  <a:lnTo>
                    <a:pt x="288" y="160"/>
                  </a:lnTo>
                  <a:lnTo>
                    <a:pt x="312" y="154"/>
                  </a:lnTo>
                  <a:lnTo>
                    <a:pt x="338" y="150"/>
                  </a:lnTo>
                  <a:lnTo>
                    <a:pt x="364" y="148"/>
                  </a:lnTo>
                  <a:lnTo>
                    <a:pt x="364" y="148"/>
                  </a:lnTo>
                  <a:lnTo>
                    <a:pt x="392" y="150"/>
                  </a:lnTo>
                  <a:lnTo>
                    <a:pt x="418" y="154"/>
                  </a:lnTo>
                  <a:lnTo>
                    <a:pt x="442" y="160"/>
                  </a:lnTo>
                  <a:lnTo>
                    <a:pt x="466" y="170"/>
                  </a:lnTo>
                  <a:lnTo>
                    <a:pt x="488" y="180"/>
                  </a:lnTo>
                  <a:lnTo>
                    <a:pt x="510" y="194"/>
                  </a:lnTo>
                  <a:lnTo>
                    <a:pt x="528" y="210"/>
                  </a:lnTo>
                  <a:lnTo>
                    <a:pt x="546" y="228"/>
                  </a:lnTo>
                  <a:lnTo>
                    <a:pt x="730" y="152"/>
                  </a:lnTo>
                  <a:lnTo>
                    <a:pt x="572" y="86"/>
                  </a:lnTo>
                  <a:lnTo>
                    <a:pt x="572" y="178"/>
                  </a:lnTo>
                  <a:lnTo>
                    <a:pt x="572" y="178"/>
                  </a:lnTo>
                  <a:lnTo>
                    <a:pt x="572" y="184"/>
                  </a:lnTo>
                  <a:lnTo>
                    <a:pt x="568" y="188"/>
                  </a:lnTo>
                  <a:lnTo>
                    <a:pt x="564" y="192"/>
                  </a:lnTo>
                  <a:lnTo>
                    <a:pt x="558" y="194"/>
                  </a:lnTo>
                  <a:lnTo>
                    <a:pt x="558" y="194"/>
                  </a:lnTo>
                  <a:lnTo>
                    <a:pt x="552" y="192"/>
                  </a:lnTo>
                  <a:lnTo>
                    <a:pt x="546" y="188"/>
                  </a:lnTo>
                  <a:lnTo>
                    <a:pt x="544" y="184"/>
                  </a:lnTo>
                  <a:lnTo>
                    <a:pt x="542" y="178"/>
                  </a:lnTo>
                  <a:lnTo>
                    <a:pt x="542" y="74"/>
                  </a:lnTo>
                  <a:lnTo>
                    <a:pt x="364"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3" name="Freeform 23"/>
            <p:cNvSpPr>
              <a:spLocks/>
            </p:cNvSpPr>
            <p:nvPr/>
          </p:nvSpPr>
          <p:spPr bwMode="auto">
            <a:xfrm>
              <a:off x="-1282700" y="4070350"/>
              <a:ext cx="695325" cy="333375"/>
            </a:xfrm>
            <a:custGeom>
              <a:avLst/>
              <a:gdLst>
                <a:gd name="T0" fmla="*/ 218 w 438"/>
                <a:gd name="T1" fmla="*/ 0 h 210"/>
                <a:gd name="T2" fmla="*/ 218 w 438"/>
                <a:gd name="T3" fmla="*/ 0 h 210"/>
                <a:gd name="T4" fmla="*/ 196 w 438"/>
                <a:gd name="T5" fmla="*/ 0 h 210"/>
                <a:gd name="T6" fmla="*/ 172 w 438"/>
                <a:gd name="T7" fmla="*/ 4 h 210"/>
                <a:gd name="T8" fmla="*/ 150 w 438"/>
                <a:gd name="T9" fmla="*/ 10 h 210"/>
                <a:gd name="T10" fmla="*/ 130 w 438"/>
                <a:gd name="T11" fmla="*/ 18 h 210"/>
                <a:gd name="T12" fmla="*/ 110 w 438"/>
                <a:gd name="T13" fmla="*/ 26 h 210"/>
                <a:gd name="T14" fmla="*/ 92 w 438"/>
                <a:gd name="T15" fmla="*/ 38 h 210"/>
                <a:gd name="T16" fmla="*/ 74 w 438"/>
                <a:gd name="T17" fmla="*/ 52 h 210"/>
                <a:gd name="T18" fmla="*/ 58 w 438"/>
                <a:gd name="T19" fmla="*/ 66 h 210"/>
                <a:gd name="T20" fmla="*/ 58 w 438"/>
                <a:gd name="T21" fmla="*/ 66 h 210"/>
                <a:gd name="T22" fmla="*/ 46 w 438"/>
                <a:gd name="T23" fmla="*/ 80 h 210"/>
                <a:gd name="T24" fmla="*/ 34 w 438"/>
                <a:gd name="T25" fmla="*/ 96 h 210"/>
                <a:gd name="T26" fmla="*/ 24 w 438"/>
                <a:gd name="T27" fmla="*/ 114 h 210"/>
                <a:gd name="T28" fmla="*/ 16 w 438"/>
                <a:gd name="T29" fmla="*/ 132 h 210"/>
                <a:gd name="T30" fmla="*/ 8 w 438"/>
                <a:gd name="T31" fmla="*/ 150 h 210"/>
                <a:gd name="T32" fmla="*/ 4 w 438"/>
                <a:gd name="T33" fmla="*/ 170 h 210"/>
                <a:gd name="T34" fmla="*/ 0 w 438"/>
                <a:gd name="T35" fmla="*/ 190 h 210"/>
                <a:gd name="T36" fmla="*/ 0 w 438"/>
                <a:gd name="T37" fmla="*/ 210 h 210"/>
                <a:gd name="T38" fmla="*/ 438 w 438"/>
                <a:gd name="T39" fmla="*/ 210 h 210"/>
                <a:gd name="T40" fmla="*/ 438 w 438"/>
                <a:gd name="T41" fmla="*/ 210 h 210"/>
                <a:gd name="T42" fmla="*/ 438 w 438"/>
                <a:gd name="T43" fmla="*/ 190 h 210"/>
                <a:gd name="T44" fmla="*/ 434 w 438"/>
                <a:gd name="T45" fmla="*/ 170 h 210"/>
                <a:gd name="T46" fmla="*/ 430 w 438"/>
                <a:gd name="T47" fmla="*/ 150 h 210"/>
                <a:gd name="T48" fmla="*/ 422 w 438"/>
                <a:gd name="T49" fmla="*/ 132 h 210"/>
                <a:gd name="T50" fmla="*/ 414 w 438"/>
                <a:gd name="T51" fmla="*/ 114 h 210"/>
                <a:gd name="T52" fmla="*/ 404 w 438"/>
                <a:gd name="T53" fmla="*/ 96 h 210"/>
                <a:gd name="T54" fmla="*/ 392 w 438"/>
                <a:gd name="T55" fmla="*/ 80 h 210"/>
                <a:gd name="T56" fmla="*/ 380 w 438"/>
                <a:gd name="T57" fmla="*/ 66 h 210"/>
                <a:gd name="T58" fmla="*/ 380 w 438"/>
                <a:gd name="T59" fmla="*/ 66 h 210"/>
                <a:gd name="T60" fmla="*/ 364 w 438"/>
                <a:gd name="T61" fmla="*/ 52 h 210"/>
                <a:gd name="T62" fmla="*/ 346 w 438"/>
                <a:gd name="T63" fmla="*/ 38 h 210"/>
                <a:gd name="T64" fmla="*/ 328 w 438"/>
                <a:gd name="T65" fmla="*/ 26 h 210"/>
                <a:gd name="T66" fmla="*/ 308 w 438"/>
                <a:gd name="T67" fmla="*/ 18 h 210"/>
                <a:gd name="T68" fmla="*/ 286 w 438"/>
                <a:gd name="T69" fmla="*/ 10 h 210"/>
                <a:gd name="T70" fmla="*/ 264 w 438"/>
                <a:gd name="T71" fmla="*/ 4 h 210"/>
                <a:gd name="T72" fmla="*/ 242 w 438"/>
                <a:gd name="T73" fmla="*/ 0 h 210"/>
                <a:gd name="T74" fmla="*/ 218 w 438"/>
                <a:gd name="T75"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8" h="210">
                  <a:moveTo>
                    <a:pt x="218" y="0"/>
                  </a:moveTo>
                  <a:lnTo>
                    <a:pt x="218" y="0"/>
                  </a:lnTo>
                  <a:lnTo>
                    <a:pt x="196" y="0"/>
                  </a:lnTo>
                  <a:lnTo>
                    <a:pt x="172" y="4"/>
                  </a:lnTo>
                  <a:lnTo>
                    <a:pt x="150" y="10"/>
                  </a:lnTo>
                  <a:lnTo>
                    <a:pt x="130" y="18"/>
                  </a:lnTo>
                  <a:lnTo>
                    <a:pt x="110" y="26"/>
                  </a:lnTo>
                  <a:lnTo>
                    <a:pt x="92" y="38"/>
                  </a:lnTo>
                  <a:lnTo>
                    <a:pt x="74" y="52"/>
                  </a:lnTo>
                  <a:lnTo>
                    <a:pt x="58" y="66"/>
                  </a:lnTo>
                  <a:lnTo>
                    <a:pt x="58" y="66"/>
                  </a:lnTo>
                  <a:lnTo>
                    <a:pt x="46" y="80"/>
                  </a:lnTo>
                  <a:lnTo>
                    <a:pt x="34" y="96"/>
                  </a:lnTo>
                  <a:lnTo>
                    <a:pt x="24" y="114"/>
                  </a:lnTo>
                  <a:lnTo>
                    <a:pt x="16" y="132"/>
                  </a:lnTo>
                  <a:lnTo>
                    <a:pt x="8" y="150"/>
                  </a:lnTo>
                  <a:lnTo>
                    <a:pt x="4" y="170"/>
                  </a:lnTo>
                  <a:lnTo>
                    <a:pt x="0" y="190"/>
                  </a:lnTo>
                  <a:lnTo>
                    <a:pt x="0" y="210"/>
                  </a:lnTo>
                  <a:lnTo>
                    <a:pt x="438" y="210"/>
                  </a:lnTo>
                  <a:lnTo>
                    <a:pt x="438" y="210"/>
                  </a:lnTo>
                  <a:lnTo>
                    <a:pt x="438" y="190"/>
                  </a:lnTo>
                  <a:lnTo>
                    <a:pt x="434" y="170"/>
                  </a:lnTo>
                  <a:lnTo>
                    <a:pt x="430" y="150"/>
                  </a:lnTo>
                  <a:lnTo>
                    <a:pt x="422" y="132"/>
                  </a:lnTo>
                  <a:lnTo>
                    <a:pt x="414" y="114"/>
                  </a:lnTo>
                  <a:lnTo>
                    <a:pt x="404" y="96"/>
                  </a:lnTo>
                  <a:lnTo>
                    <a:pt x="392" y="80"/>
                  </a:lnTo>
                  <a:lnTo>
                    <a:pt x="380" y="66"/>
                  </a:lnTo>
                  <a:lnTo>
                    <a:pt x="380" y="66"/>
                  </a:lnTo>
                  <a:lnTo>
                    <a:pt x="364" y="52"/>
                  </a:lnTo>
                  <a:lnTo>
                    <a:pt x="346" y="38"/>
                  </a:lnTo>
                  <a:lnTo>
                    <a:pt x="328" y="26"/>
                  </a:lnTo>
                  <a:lnTo>
                    <a:pt x="308" y="18"/>
                  </a:lnTo>
                  <a:lnTo>
                    <a:pt x="286" y="10"/>
                  </a:lnTo>
                  <a:lnTo>
                    <a:pt x="264" y="4"/>
                  </a:lnTo>
                  <a:lnTo>
                    <a:pt x="242" y="0"/>
                  </a:lnTo>
                  <a:lnTo>
                    <a:pt x="218"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5" name="Freeform 24"/>
            <p:cNvSpPr>
              <a:spLocks/>
            </p:cNvSpPr>
            <p:nvPr/>
          </p:nvSpPr>
          <p:spPr bwMode="auto">
            <a:xfrm>
              <a:off x="-1282700" y="4070350"/>
              <a:ext cx="695325" cy="333375"/>
            </a:xfrm>
            <a:custGeom>
              <a:avLst/>
              <a:gdLst>
                <a:gd name="T0" fmla="*/ 218 w 438"/>
                <a:gd name="T1" fmla="*/ 0 h 210"/>
                <a:gd name="T2" fmla="*/ 218 w 438"/>
                <a:gd name="T3" fmla="*/ 0 h 210"/>
                <a:gd name="T4" fmla="*/ 196 w 438"/>
                <a:gd name="T5" fmla="*/ 0 h 210"/>
                <a:gd name="T6" fmla="*/ 172 w 438"/>
                <a:gd name="T7" fmla="*/ 4 h 210"/>
                <a:gd name="T8" fmla="*/ 150 w 438"/>
                <a:gd name="T9" fmla="*/ 10 h 210"/>
                <a:gd name="T10" fmla="*/ 130 w 438"/>
                <a:gd name="T11" fmla="*/ 18 h 210"/>
                <a:gd name="T12" fmla="*/ 110 w 438"/>
                <a:gd name="T13" fmla="*/ 26 h 210"/>
                <a:gd name="T14" fmla="*/ 92 w 438"/>
                <a:gd name="T15" fmla="*/ 38 h 210"/>
                <a:gd name="T16" fmla="*/ 74 w 438"/>
                <a:gd name="T17" fmla="*/ 52 h 210"/>
                <a:gd name="T18" fmla="*/ 58 w 438"/>
                <a:gd name="T19" fmla="*/ 66 h 210"/>
                <a:gd name="T20" fmla="*/ 58 w 438"/>
                <a:gd name="T21" fmla="*/ 66 h 210"/>
                <a:gd name="T22" fmla="*/ 46 w 438"/>
                <a:gd name="T23" fmla="*/ 80 h 210"/>
                <a:gd name="T24" fmla="*/ 34 w 438"/>
                <a:gd name="T25" fmla="*/ 96 h 210"/>
                <a:gd name="T26" fmla="*/ 24 w 438"/>
                <a:gd name="T27" fmla="*/ 114 h 210"/>
                <a:gd name="T28" fmla="*/ 16 w 438"/>
                <a:gd name="T29" fmla="*/ 132 h 210"/>
                <a:gd name="T30" fmla="*/ 8 w 438"/>
                <a:gd name="T31" fmla="*/ 150 h 210"/>
                <a:gd name="T32" fmla="*/ 4 w 438"/>
                <a:gd name="T33" fmla="*/ 170 h 210"/>
                <a:gd name="T34" fmla="*/ 0 w 438"/>
                <a:gd name="T35" fmla="*/ 190 h 210"/>
                <a:gd name="T36" fmla="*/ 0 w 438"/>
                <a:gd name="T37" fmla="*/ 210 h 210"/>
                <a:gd name="T38" fmla="*/ 438 w 438"/>
                <a:gd name="T39" fmla="*/ 210 h 210"/>
                <a:gd name="T40" fmla="*/ 438 w 438"/>
                <a:gd name="T41" fmla="*/ 210 h 210"/>
                <a:gd name="T42" fmla="*/ 438 w 438"/>
                <a:gd name="T43" fmla="*/ 190 h 210"/>
                <a:gd name="T44" fmla="*/ 434 w 438"/>
                <a:gd name="T45" fmla="*/ 170 h 210"/>
                <a:gd name="T46" fmla="*/ 430 w 438"/>
                <a:gd name="T47" fmla="*/ 150 h 210"/>
                <a:gd name="T48" fmla="*/ 422 w 438"/>
                <a:gd name="T49" fmla="*/ 132 h 210"/>
                <a:gd name="T50" fmla="*/ 414 w 438"/>
                <a:gd name="T51" fmla="*/ 114 h 210"/>
                <a:gd name="T52" fmla="*/ 404 w 438"/>
                <a:gd name="T53" fmla="*/ 96 h 210"/>
                <a:gd name="T54" fmla="*/ 392 w 438"/>
                <a:gd name="T55" fmla="*/ 80 h 210"/>
                <a:gd name="T56" fmla="*/ 380 w 438"/>
                <a:gd name="T57" fmla="*/ 66 h 210"/>
                <a:gd name="T58" fmla="*/ 380 w 438"/>
                <a:gd name="T59" fmla="*/ 66 h 210"/>
                <a:gd name="T60" fmla="*/ 364 w 438"/>
                <a:gd name="T61" fmla="*/ 52 h 210"/>
                <a:gd name="T62" fmla="*/ 346 w 438"/>
                <a:gd name="T63" fmla="*/ 38 h 210"/>
                <a:gd name="T64" fmla="*/ 328 w 438"/>
                <a:gd name="T65" fmla="*/ 26 h 210"/>
                <a:gd name="T66" fmla="*/ 308 w 438"/>
                <a:gd name="T67" fmla="*/ 18 h 210"/>
                <a:gd name="T68" fmla="*/ 286 w 438"/>
                <a:gd name="T69" fmla="*/ 10 h 210"/>
                <a:gd name="T70" fmla="*/ 264 w 438"/>
                <a:gd name="T71" fmla="*/ 4 h 210"/>
                <a:gd name="T72" fmla="*/ 242 w 438"/>
                <a:gd name="T73" fmla="*/ 0 h 210"/>
                <a:gd name="T74" fmla="*/ 218 w 438"/>
                <a:gd name="T75"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8" h="210">
                  <a:moveTo>
                    <a:pt x="218" y="0"/>
                  </a:moveTo>
                  <a:lnTo>
                    <a:pt x="218" y="0"/>
                  </a:lnTo>
                  <a:lnTo>
                    <a:pt x="196" y="0"/>
                  </a:lnTo>
                  <a:lnTo>
                    <a:pt x="172" y="4"/>
                  </a:lnTo>
                  <a:lnTo>
                    <a:pt x="150" y="10"/>
                  </a:lnTo>
                  <a:lnTo>
                    <a:pt x="130" y="18"/>
                  </a:lnTo>
                  <a:lnTo>
                    <a:pt x="110" y="26"/>
                  </a:lnTo>
                  <a:lnTo>
                    <a:pt x="92" y="38"/>
                  </a:lnTo>
                  <a:lnTo>
                    <a:pt x="74" y="52"/>
                  </a:lnTo>
                  <a:lnTo>
                    <a:pt x="58" y="66"/>
                  </a:lnTo>
                  <a:lnTo>
                    <a:pt x="58" y="66"/>
                  </a:lnTo>
                  <a:lnTo>
                    <a:pt x="46" y="80"/>
                  </a:lnTo>
                  <a:lnTo>
                    <a:pt x="34" y="96"/>
                  </a:lnTo>
                  <a:lnTo>
                    <a:pt x="24" y="114"/>
                  </a:lnTo>
                  <a:lnTo>
                    <a:pt x="16" y="132"/>
                  </a:lnTo>
                  <a:lnTo>
                    <a:pt x="8" y="150"/>
                  </a:lnTo>
                  <a:lnTo>
                    <a:pt x="4" y="170"/>
                  </a:lnTo>
                  <a:lnTo>
                    <a:pt x="0" y="190"/>
                  </a:lnTo>
                  <a:lnTo>
                    <a:pt x="0" y="210"/>
                  </a:lnTo>
                  <a:lnTo>
                    <a:pt x="438" y="210"/>
                  </a:lnTo>
                  <a:lnTo>
                    <a:pt x="438" y="210"/>
                  </a:lnTo>
                  <a:lnTo>
                    <a:pt x="438" y="190"/>
                  </a:lnTo>
                  <a:lnTo>
                    <a:pt x="434" y="170"/>
                  </a:lnTo>
                  <a:lnTo>
                    <a:pt x="430" y="150"/>
                  </a:lnTo>
                  <a:lnTo>
                    <a:pt x="422" y="132"/>
                  </a:lnTo>
                  <a:lnTo>
                    <a:pt x="414" y="114"/>
                  </a:lnTo>
                  <a:lnTo>
                    <a:pt x="404" y="96"/>
                  </a:lnTo>
                  <a:lnTo>
                    <a:pt x="392" y="80"/>
                  </a:lnTo>
                  <a:lnTo>
                    <a:pt x="380" y="66"/>
                  </a:lnTo>
                  <a:lnTo>
                    <a:pt x="380" y="66"/>
                  </a:lnTo>
                  <a:lnTo>
                    <a:pt x="364" y="52"/>
                  </a:lnTo>
                  <a:lnTo>
                    <a:pt x="346" y="38"/>
                  </a:lnTo>
                  <a:lnTo>
                    <a:pt x="328" y="26"/>
                  </a:lnTo>
                  <a:lnTo>
                    <a:pt x="308" y="18"/>
                  </a:lnTo>
                  <a:lnTo>
                    <a:pt x="286" y="10"/>
                  </a:lnTo>
                  <a:lnTo>
                    <a:pt x="264" y="4"/>
                  </a:lnTo>
                  <a:lnTo>
                    <a:pt x="242" y="0"/>
                  </a:lnTo>
                  <a:lnTo>
                    <a:pt x="2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6" name="Freeform 25"/>
            <p:cNvSpPr>
              <a:spLocks/>
            </p:cNvSpPr>
            <p:nvPr/>
          </p:nvSpPr>
          <p:spPr bwMode="auto">
            <a:xfrm>
              <a:off x="546100" y="4098925"/>
              <a:ext cx="333375" cy="241300"/>
            </a:xfrm>
            <a:custGeom>
              <a:avLst/>
              <a:gdLst>
                <a:gd name="T0" fmla="*/ 6 w 210"/>
                <a:gd name="T1" fmla="*/ 0 h 152"/>
                <a:gd name="T2" fmla="*/ 6 w 210"/>
                <a:gd name="T3" fmla="*/ 0 h 152"/>
                <a:gd name="T4" fmla="*/ 0 w 210"/>
                <a:gd name="T5" fmla="*/ 6 h 152"/>
                <a:gd name="T6" fmla="*/ 6 w 210"/>
                <a:gd name="T7" fmla="*/ 12 h 152"/>
                <a:gd name="T8" fmla="*/ 198 w 210"/>
                <a:gd name="T9" fmla="*/ 152 h 152"/>
                <a:gd name="T10" fmla="*/ 198 w 210"/>
                <a:gd name="T11" fmla="*/ 152 h 152"/>
                <a:gd name="T12" fmla="*/ 204 w 210"/>
                <a:gd name="T13" fmla="*/ 150 h 152"/>
                <a:gd name="T14" fmla="*/ 210 w 210"/>
                <a:gd name="T15" fmla="*/ 148 h 152"/>
                <a:gd name="T16" fmla="*/ 210 w 210"/>
                <a:gd name="T17" fmla="*/ 148 h 152"/>
                <a:gd name="T18" fmla="*/ 138 w 210"/>
                <a:gd name="T19" fmla="*/ 98 h 152"/>
                <a:gd name="T20" fmla="*/ 78 w 210"/>
                <a:gd name="T21" fmla="*/ 56 h 152"/>
                <a:gd name="T22" fmla="*/ 12 w 210"/>
                <a:gd name="T23" fmla="*/ 4 h 152"/>
                <a:gd name="T24" fmla="*/ 6 w 210"/>
                <a:gd name="T2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0" h="152">
                  <a:moveTo>
                    <a:pt x="6" y="0"/>
                  </a:moveTo>
                  <a:lnTo>
                    <a:pt x="6" y="0"/>
                  </a:lnTo>
                  <a:lnTo>
                    <a:pt x="0" y="6"/>
                  </a:lnTo>
                  <a:lnTo>
                    <a:pt x="6" y="12"/>
                  </a:lnTo>
                  <a:lnTo>
                    <a:pt x="198" y="152"/>
                  </a:lnTo>
                  <a:lnTo>
                    <a:pt x="198" y="152"/>
                  </a:lnTo>
                  <a:lnTo>
                    <a:pt x="204" y="150"/>
                  </a:lnTo>
                  <a:lnTo>
                    <a:pt x="210" y="148"/>
                  </a:lnTo>
                  <a:lnTo>
                    <a:pt x="210" y="148"/>
                  </a:lnTo>
                  <a:lnTo>
                    <a:pt x="138" y="98"/>
                  </a:lnTo>
                  <a:lnTo>
                    <a:pt x="78" y="56"/>
                  </a:lnTo>
                  <a:lnTo>
                    <a:pt x="12" y="4"/>
                  </a:lnTo>
                  <a:lnTo>
                    <a:pt x="6"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7" name="Freeform 26"/>
            <p:cNvSpPr>
              <a:spLocks/>
            </p:cNvSpPr>
            <p:nvPr/>
          </p:nvSpPr>
          <p:spPr bwMode="auto">
            <a:xfrm>
              <a:off x="50800" y="3787775"/>
              <a:ext cx="434975" cy="266700"/>
            </a:xfrm>
            <a:custGeom>
              <a:avLst/>
              <a:gdLst>
                <a:gd name="T0" fmla="*/ 56 w 274"/>
                <a:gd name="T1" fmla="*/ 0 h 168"/>
                <a:gd name="T2" fmla="*/ 56 w 274"/>
                <a:gd name="T3" fmla="*/ 0 h 168"/>
                <a:gd name="T4" fmla="*/ 48 w 274"/>
                <a:gd name="T5" fmla="*/ 0 h 168"/>
                <a:gd name="T6" fmla="*/ 42 w 274"/>
                <a:gd name="T7" fmla="*/ 4 h 168"/>
                <a:gd name="T8" fmla="*/ 34 w 274"/>
                <a:gd name="T9" fmla="*/ 10 h 168"/>
                <a:gd name="T10" fmla="*/ 24 w 274"/>
                <a:gd name="T11" fmla="*/ 20 h 168"/>
                <a:gd name="T12" fmla="*/ 24 w 274"/>
                <a:gd name="T13" fmla="*/ 20 h 168"/>
                <a:gd name="T14" fmla="*/ 12 w 274"/>
                <a:gd name="T15" fmla="*/ 42 h 168"/>
                <a:gd name="T16" fmla="*/ 4 w 274"/>
                <a:gd name="T17" fmla="*/ 58 h 168"/>
                <a:gd name="T18" fmla="*/ 0 w 274"/>
                <a:gd name="T19" fmla="*/ 72 h 168"/>
                <a:gd name="T20" fmla="*/ 0 w 274"/>
                <a:gd name="T21" fmla="*/ 76 h 168"/>
                <a:gd name="T22" fmla="*/ 2 w 274"/>
                <a:gd name="T23" fmla="*/ 78 h 168"/>
                <a:gd name="T24" fmla="*/ 2 w 274"/>
                <a:gd name="T25" fmla="*/ 78 h 168"/>
                <a:gd name="T26" fmla="*/ 2 w 274"/>
                <a:gd name="T27" fmla="*/ 78 h 168"/>
                <a:gd name="T28" fmla="*/ 2 w 274"/>
                <a:gd name="T29" fmla="*/ 78 h 168"/>
                <a:gd name="T30" fmla="*/ 6 w 274"/>
                <a:gd name="T31" fmla="*/ 76 h 168"/>
                <a:gd name="T32" fmla="*/ 14 w 274"/>
                <a:gd name="T33" fmla="*/ 70 h 168"/>
                <a:gd name="T34" fmla="*/ 26 w 274"/>
                <a:gd name="T35" fmla="*/ 60 h 168"/>
                <a:gd name="T36" fmla="*/ 38 w 274"/>
                <a:gd name="T37" fmla="*/ 46 h 168"/>
                <a:gd name="T38" fmla="*/ 38 w 274"/>
                <a:gd name="T39" fmla="*/ 46 h 168"/>
                <a:gd name="T40" fmla="*/ 44 w 274"/>
                <a:gd name="T41" fmla="*/ 34 h 168"/>
                <a:gd name="T42" fmla="*/ 50 w 274"/>
                <a:gd name="T43" fmla="*/ 26 h 168"/>
                <a:gd name="T44" fmla="*/ 54 w 274"/>
                <a:gd name="T45" fmla="*/ 18 h 168"/>
                <a:gd name="T46" fmla="*/ 54 w 274"/>
                <a:gd name="T47" fmla="*/ 14 h 168"/>
                <a:gd name="T48" fmla="*/ 54 w 274"/>
                <a:gd name="T49" fmla="*/ 14 h 168"/>
                <a:gd name="T50" fmla="*/ 52 w 274"/>
                <a:gd name="T51" fmla="*/ 14 h 168"/>
                <a:gd name="T52" fmla="*/ 52 w 274"/>
                <a:gd name="T53" fmla="*/ 14 h 168"/>
                <a:gd name="T54" fmla="*/ 50 w 274"/>
                <a:gd name="T55" fmla="*/ 14 h 168"/>
                <a:gd name="T56" fmla="*/ 46 w 274"/>
                <a:gd name="T57" fmla="*/ 18 h 168"/>
                <a:gd name="T58" fmla="*/ 32 w 274"/>
                <a:gd name="T59" fmla="*/ 32 h 168"/>
                <a:gd name="T60" fmla="*/ 32 w 274"/>
                <a:gd name="T61" fmla="*/ 32 h 168"/>
                <a:gd name="T62" fmla="*/ 24 w 274"/>
                <a:gd name="T63" fmla="*/ 44 h 168"/>
                <a:gd name="T64" fmla="*/ 22 w 274"/>
                <a:gd name="T65" fmla="*/ 52 h 168"/>
                <a:gd name="T66" fmla="*/ 26 w 274"/>
                <a:gd name="T67" fmla="*/ 54 h 168"/>
                <a:gd name="T68" fmla="*/ 20 w 274"/>
                <a:gd name="T69" fmla="*/ 62 h 168"/>
                <a:gd name="T70" fmla="*/ 16 w 274"/>
                <a:gd name="T71" fmla="*/ 60 h 168"/>
                <a:gd name="T72" fmla="*/ 16 w 274"/>
                <a:gd name="T73" fmla="*/ 60 h 168"/>
                <a:gd name="T74" fmla="*/ 14 w 274"/>
                <a:gd name="T75" fmla="*/ 58 h 168"/>
                <a:gd name="T76" fmla="*/ 14 w 274"/>
                <a:gd name="T77" fmla="*/ 56 h 168"/>
                <a:gd name="T78" fmla="*/ 16 w 274"/>
                <a:gd name="T79" fmla="*/ 48 h 168"/>
                <a:gd name="T80" fmla="*/ 20 w 274"/>
                <a:gd name="T81" fmla="*/ 38 h 168"/>
                <a:gd name="T82" fmla="*/ 26 w 274"/>
                <a:gd name="T83" fmla="*/ 28 h 168"/>
                <a:gd name="T84" fmla="*/ 26 w 274"/>
                <a:gd name="T85" fmla="*/ 28 h 168"/>
                <a:gd name="T86" fmla="*/ 42 w 274"/>
                <a:gd name="T87" fmla="*/ 12 h 168"/>
                <a:gd name="T88" fmla="*/ 48 w 274"/>
                <a:gd name="T89" fmla="*/ 8 h 168"/>
                <a:gd name="T90" fmla="*/ 52 w 274"/>
                <a:gd name="T91" fmla="*/ 6 h 168"/>
                <a:gd name="T92" fmla="*/ 52 w 274"/>
                <a:gd name="T93" fmla="*/ 6 h 168"/>
                <a:gd name="T94" fmla="*/ 58 w 274"/>
                <a:gd name="T95" fmla="*/ 8 h 168"/>
                <a:gd name="T96" fmla="*/ 62 w 274"/>
                <a:gd name="T97" fmla="*/ 10 h 168"/>
                <a:gd name="T98" fmla="*/ 270 w 274"/>
                <a:gd name="T99" fmla="*/ 168 h 168"/>
                <a:gd name="T100" fmla="*/ 270 w 274"/>
                <a:gd name="T101" fmla="*/ 168 h 168"/>
                <a:gd name="T102" fmla="*/ 274 w 274"/>
                <a:gd name="T103" fmla="*/ 164 h 168"/>
                <a:gd name="T104" fmla="*/ 274 w 274"/>
                <a:gd name="T105" fmla="*/ 164 h 168"/>
                <a:gd name="T106" fmla="*/ 92 w 274"/>
                <a:gd name="T107" fmla="*/ 22 h 168"/>
                <a:gd name="T108" fmla="*/ 92 w 274"/>
                <a:gd name="T109" fmla="*/ 22 h 168"/>
                <a:gd name="T110" fmla="*/ 70 w 274"/>
                <a:gd name="T111" fmla="*/ 4 h 168"/>
                <a:gd name="T112" fmla="*/ 70 w 274"/>
                <a:gd name="T113" fmla="*/ 4 h 168"/>
                <a:gd name="T114" fmla="*/ 64 w 274"/>
                <a:gd name="T115" fmla="*/ 0 h 168"/>
                <a:gd name="T116" fmla="*/ 56 w 274"/>
                <a:gd name="T1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4" h="168">
                  <a:moveTo>
                    <a:pt x="56" y="0"/>
                  </a:moveTo>
                  <a:lnTo>
                    <a:pt x="56" y="0"/>
                  </a:lnTo>
                  <a:lnTo>
                    <a:pt x="48" y="0"/>
                  </a:lnTo>
                  <a:lnTo>
                    <a:pt x="42" y="4"/>
                  </a:lnTo>
                  <a:lnTo>
                    <a:pt x="34" y="10"/>
                  </a:lnTo>
                  <a:lnTo>
                    <a:pt x="24" y="20"/>
                  </a:lnTo>
                  <a:lnTo>
                    <a:pt x="24" y="20"/>
                  </a:lnTo>
                  <a:lnTo>
                    <a:pt x="12" y="42"/>
                  </a:lnTo>
                  <a:lnTo>
                    <a:pt x="4" y="58"/>
                  </a:lnTo>
                  <a:lnTo>
                    <a:pt x="0" y="72"/>
                  </a:lnTo>
                  <a:lnTo>
                    <a:pt x="0" y="76"/>
                  </a:lnTo>
                  <a:lnTo>
                    <a:pt x="2" y="78"/>
                  </a:lnTo>
                  <a:lnTo>
                    <a:pt x="2" y="78"/>
                  </a:lnTo>
                  <a:lnTo>
                    <a:pt x="2" y="78"/>
                  </a:lnTo>
                  <a:lnTo>
                    <a:pt x="2" y="78"/>
                  </a:lnTo>
                  <a:lnTo>
                    <a:pt x="6" y="76"/>
                  </a:lnTo>
                  <a:lnTo>
                    <a:pt x="14" y="70"/>
                  </a:lnTo>
                  <a:lnTo>
                    <a:pt x="26" y="60"/>
                  </a:lnTo>
                  <a:lnTo>
                    <a:pt x="38" y="46"/>
                  </a:lnTo>
                  <a:lnTo>
                    <a:pt x="38" y="46"/>
                  </a:lnTo>
                  <a:lnTo>
                    <a:pt x="44" y="34"/>
                  </a:lnTo>
                  <a:lnTo>
                    <a:pt x="50" y="26"/>
                  </a:lnTo>
                  <a:lnTo>
                    <a:pt x="54" y="18"/>
                  </a:lnTo>
                  <a:lnTo>
                    <a:pt x="54" y="14"/>
                  </a:lnTo>
                  <a:lnTo>
                    <a:pt x="54" y="14"/>
                  </a:lnTo>
                  <a:lnTo>
                    <a:pt x="52" y="14"/>
                  </a:lnTo>
                  <a:lnTo>
                    <a:pt x="52" y="14"/>
                  </a:lnTo>
                  <a:lnTo>
                    <a:pt x="50" y="14"/>
                  </a:lnTo>
                  <a:lnTo>
                    <a:pt x="46" y="18"/>
                  </a:lnTo>
                  <a:lnTo>
                    <a:pt x="32" y="32"/>
                  </a:lnTo>
                  <a:lnTo>
                    <a:pt x="32" y="32"/>
                  </a:lnTo>
                  <a:lnTo>
                    <a:pt x="24" y="44"/>
                  </a:lnTo>
                  <a:lnTo>
                    <a:pt x="22" y="52"/>
                  </a:lnTo>
                  <a:lnTo>
                    <a:pt x="26" y="54"/>
                  </a:lnTo>
                  <a:lnTo>
                    <a:pt x="20" y="62"/>
                  </a:lnTo>
                  <a:lnTo>
                    <a:pt x="16" y="60"/>
                  </a:lnTo>
                  <a:lnTo>
                    <a:pt x="16" y="60"/>
                  </a:lnTo>
                  <a:lnTo>
                    <a:pt x="14" y="58"/>
                  </a:lnTo>
                  <a:lnTo>
                    <a:pt x="14" y="56"/>
                  </a:lnTo>
                  <a:lnTo>
                    <a:pt x="16" y="48"/>
                  </a:lnTo>
                  <a:lnTo>
                    <a:pt x="20" y="38"/>
                  </a:lnTo>
                  <a:lnTo>
                    <a:pt x="26" y="28"/>
                  </a:lnTo>
                  <a:lnTo>
                    <a:pt x="26" y="28"/>
                  </a:lnTo>
                  <a:lnTo>
                    <a:pt x="42" y="12"/>
                  </a:lnTo>
                  <a:lnTo>
                    <a:pt x="48" y="8"/>
                  </a:lnTo>
                  <a:lnTo>
                    <a:pt x="52" y="6"/>
                  </a:lnTo>
                  <a:lnTo>
                    <a:pt x="52" y="6"/>
                  </a:lnTo>
                  <a:lnTo>
                    <a:pt x="58" y="8"/>
                  </a:lnTo>
                  <a:lnTo>
                    <a:pt x="62" y="10"/>
                  </a:lnTo>
                  <a:lnTo>
                    <a:pt x="270" y="168"/>
                  </a:lnTo>
                  <a:lnTo>
                    <a:pt x="270" y="168"/>
                  </a:lnTo>
                  <a:lnTo>
                    <a:pt x="274" y="164"/>
                  </a:lnTo>
                  <a:lnTo>
                    <a:pt x="274" y="164"/>
                  </a:lnTo>
                  <a:lnTo>
                    <a:pt x="92" y="22"/>
                  </a:lnTo>
                  <a:lnTo>
                    <a:pt x="92" y="22"/>
                  </a:lnTo>
                  <a:lnTo>
                    <a:pt x="70" y="4"/>
                  </a:lnTo>
                  <a:lnTo>
                    <a:pt x="70" y="4"/>
                  </a:lnTo>
                  <a:lnTo>
                    <a:pt x="64" y="0"/>
                  </a:lnTo>
                  <a:lnTo>
                    <a:pt x="56"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0" name="Freeform 27"/>
            <p:cNvSpPr>
              <a:spLocks/>
            </p:cNvSpPr>
            <p:nvPr/>
          </p:nvSpPr>
          <p:spPr bwMode="auto">
            <a:xfrm>
              <a:off x="50800" y="3787775"/>
              <a:ext cx="434975" cy="266700"/>
            </a:xfrm>
            <a:custGeom>
              <a:avLst/>
              <a:gdLst>
                <a:gd name="T0" fmla="*/ 56 w 274"/>
                <a:gd name="T1" fmla="*/ 0 h 168"/>
                <a:gd name="T2" fmla="*/ 56 w 274"/>
                <a:gd name="T3" fmla="*/ 0 h 168"/>
                <a:gd name="T4" fmla="*/ 48 w 274"/>
                <a:gd name="T5" fmla="*/ 0 h 168"/>
                <a:gd name="T6" fmla="*/ 42 w 274"/>
                <a:gd name="T7" fmla="*/ 4 h 168"/>
                <a:gd name="T8" fmla="*/ 34 w 274"/>
                <a:gd name="T9" fmla="*/ 10 h 168"/>
                <a:gd name="T10" fmla="*/ 24 w 274"/>
                <a:gd name="T11" fmla="*/ 20 h 168"/>
                <a:gd name="T12" fmla="*/ 24 w 274"/>
                <a:gd name="T13" fmla="*/ 20 h 168"/>
                <a:gd name="T14" fmla="*/ 12 w 274"/>
                <a:gd name="T15" fmla="*/ 42 h 168"/>
                <a:gd name="T16" fmla="*/ 4 w 274"/>
                <a:gd name="T17" fmla="*/ 58 h 168"/>
                <a:gd name="T18" fmla="*/ 0 w 274"/>
                <a:gd name="T19" fmla="*/ 72 h 168"/>
                <a:gd name="T20" fmla="*/ 0 w 274"/>
                <a:gd name="T21" fmla="*/ 76 h 168"/>
                <a:gd name="T22" fmla="*/ 2 w 274"/>
                <a:gd name="T23" fmla="*/ 78 h 168"/>
                <a:gd name="T24" fmla="*/ 2 w 274"/>
                <a:gd name="T25" fmla="*/ 78 h 168"/>
                <a:gd name="T26" fmla="*/ 2 w 274"/>
                <a:gd name="T27" fmla="*/ 78 h 168"/>
                <a:gd name="T28" fmla="*/ 2 w 274"/>
                <a:gd name="T29" fmla="*/ 78 h 168"/>
                <a:gd name="T30" fmla="*/ 6 w 274"/>
                <a:gd name="T31" fmla="*/ 76 h 168"/>
                <a:gd name="T32" fmla="*/ 14 w 274"/>
                <a:gd name="T33" fmla="*/ 70 h 168"/>
                <a:gd name="T34" fmla="*/ 26 w 274"/>
                <a:gd name="T35" fmla="*/ 60 h 168"/>
                <a:gd name="T36" fmla="*/ 38 w 274"/>
                <a:gd name="T37" fmla="*/ 46 h 168"/>
                <a:gd name="T38" fmla="*/ 38 w 274"/>
                <a:gd name="T39" fmla="*/ 46 h 168"/>
                <a:gd name="T40" fmla="*/ 44 w 274"/>
                <a:gd name="T41" fmla="*/ 34 h 168"/>
                <a:gd name="T42" fmla="*/ 50 w 274"/>
                <a:gd name="T43" fmla="*/ 26 h 168"/>
                <a:gd name="T44" fmla="*/ 54 w 274"/>
                <a:gd name="T45" fmla="*/ 18 h 168"/>
                <a:gd name="T46" fmla="*/ 54 w 274"/>
                <a:gd name="T47" fmla="*/ 14 h 168"/>
                <a:gd name="T48" fmla="*/ 54 w 274"/>
                <a:gd name="T49" fmla="*/ 14 h 168"/>
                <a:gd name="T50" fmla="*/ 52 w 274"/>
                <a:gd name="T51" fmla="*/ 14 h 168"/>
                <a:gd name="T52" fmla="*/ 52 w 274"/>
                <a:gd name="T53" fmla="*/ 14 h 168"/>
                <a:gd name="T54" fmla="*/ 50 w 274"/>
                <a:gd name="T55" fmla="*/ 14 h 168"/>
                <a:gd name="T56" fmla="*/ 46 w 274"/>
                <a:gd name="T57" fmla="*/ 18 h 168"/>
                <a:gd name="T58" fmla="*/ 32 w 274"/>
                <a:gd name="T59" fmla="*/ 32 h 168"/>
                <a:gd name="T60" fmla="*/ 32 w 274"/>
                <a:gd name="T61" fmla="*/ 32 h 168"/>
                <a:gd name="T62" fmla="*/ 24 w 274"/>
                <a:gd name="T63" fmla="*/ 44 h 168"/>
                <a:gd name="T64" fmla="*/ 22 w 274"/>
                <a:gd name="T65" fmla="*/ 52 h 168"/>
                <a:gd name="T66" fmla="*/ 26 w 274"/>
                <a:gd name="T67" fmla="*/ 54 h 168"/>
                <a:gd name="T68" fmla="*/ 20 w 274"/>
                <a:gd name="T69" fmla="*/ 62 h 168"/>
                <a:gd name="T70" fmla="*/ 16 w 274"/>
                <a:gd name="T71" fmla="*/ 60 h 168"/>
                <a:gd name="T72" fmla="*/ 16 w 274"/>
                <a:gd name="T73" fmla="*/ 60 h 168"/>
                <a:gd name="T74" fmla="*/ 14 w 274"/>
                <a:gd name="T75" fmla="*/ 58 h 168"/>
                <a:gd name="T76" fmla="*/ 14 w 274"/>
                <a:gd name="T77" fmla="*/ 56 h 168"/>
                <a:gd name="T78" fmla="*/ 16 w 274"/>
                <a:gd name="T79" fmla="*/ 48 h 168"/>
                <a:gd name="T80" fmla="*/ 20 w 274"/>
                <a:gd name="T81" fmla="*/ 38 h 168"/>
                <a:gd name="T82" fmla="*/ 26 w 274"/>
                <a:gd name="T83" fmla="*/ 28 h 168"/>
                <a:gd name="T84" fmla="*/ 26 w 274"/>
                <a:gd name="T85" fmla="*/ 28 h 168"/>
                <a:gd name="T86" fmla="*/ 42 w 274"/>
                <a:gd name="T87" fmla="*/ 12 h 168"/>
                <a:gd name="T88" fmla="*/ 48 w 274"/>
                <a:gd name="T89" fmla="*/ 8 h 168"/>
                <a:gd name="T90" fmla="*/ 52 w 274"/>
                <a:gd name="T91" fmla="*/ 6 h 168"/>
                <a:gd name="T92" fmla="*/ 52 w 274"/>
                <a:gd name="T93" fmla="*/ 6 h 168"/>
                <a:gd name="T94" fmla="*/ 58 w 274"/>
                <a:gd name="T95" fmla="*/ 8 h 168"/>
                <a:gd name="T96" fmla="*/ 62 w 274"/>
                <a:gd name="T97" fmla="*/ 10 h 168"/>
                <a:gd name="T98" fmla="*/ 270 w 274"/>
                <a:gd name="T99" fmla="*/ 168 h 168"/>
                <a:gd name="T100" fmla="*/ 270 w 274"/>
                <a:gd name="T101" fmla="*/ 168 h 168"/>
                <a:gd name="T102" fmla="*/ 274 w 274"/>
                <a:gd name="T103" fmla="*/ 164 h 168"/>
                <a:gd name="T104" fmla="*/ 274 w 274"/>
                <a:gd name="T105" fmla="*/ 164 h 168"/>
                <a:gd name="T106" fmla="*/ 92 w 274"/>
                <a:gd name="T107" fmla="*/ 22 h 168"/>
                <a:gd name="T108" fmla="*/ 92 w 274"/>
                <a:gd name="T109" fmla="*/ 22 h 168"/>
                <a:gd name="T110" fmla="*/ 70 w 274"/>
                <a:gd name="T111" fmla="*/ 4 h 168"/>
                <a:gd name="T112" fmla="*/ 70 w 274"/>
                <a:gd name="T113" fmla="*/ 4 h 168"/>
                <a:gd name="T114" fmla="*/ 64 w 274"/>
                <a:gd name="T115" fmla="*/ 0 h 168"/>
                <a:gd name="T116" fmla="*/ 56 w 274"/>
                <a:gd name="T1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4" h="168">
                  <a:moveTo>
                    <a:pt x="56" y="0"/>
                  </a:moveTo>
                  <a:lnTo>
                    <a:pt x="56" y="0"/>
                  </a:lnTo>
                  <a:lnTo>
                    <a:pt x="48" y="0"/>
                  </a:lnTo>
                  <a:lnTo>
                    <a:pt x="42" y="4"/>
                  </a:lnTo>
                  <a:lnTo>
                    <a:pt x="34" y="10"/>
                  </a:lnTo>
                  <a:lnTo>
                    <a:pt x="24" y="20"/>
                  </a:lnTo>
                  <a:lnTo>
                    <a:pt x="24" y="20"/>
                  </a:lnTo>
                  <a:lnTo>
                    <a:pt x="12" y="42"/>
                  </a:lnTo>
                  <a:lnTo>
                    <a:pt x="4" y="58"/>
                  </a:lnTo>
                  <a:lnTo>
                    <a:pt x="0" y="72"/>
                  </a:lnTo>
                  <a:lnTo>
                    <a:pt x="0" y="76"/>
                  </a:lnTo>
                  <a:lnTo>
                    <a:pt x="2" y="78"/>
                  </a:lnTo>
                  <a:lnTo>
                    <a:pt x="2" y="78"/>
                  </a:lnTo>
                  <a:lnTo>
                    <a:pt x="2" y="78"/>
                  </a:lnTo>
                  <a:lnTo>
                    <a:pt x="2" y="78"/>
                  </a:lnTo>
                  <a:lnTo>
                    <a:pt x="6" y="76"/>
                  </a:lnTo>
                  <a:lnTo>
                    <a:pt x="14" y="70"/>
                  </a:lnTo>
                  <a:lnTo>
                    <a:pt x="26" y="60"/>
                  </a:lnTo>
                  <a:lnTo>
                    <a:pt x="38" y="46"/>
                  </a:lnTo>
                  <a:lnTo>
                    <a:pt x="38" y="46"/>
                  </a:lnTo>
                  <a:lnTo>
                    <a:pt x="44" y="34"/>
                  </a:lnTo>
                  <a:lnTo>
                    <a:pt x="50" y="26"/>
                  </a:lnTo>
                  <a:lnTo>
                    <a:pt x="54" y="18"/>
                  </a:lnTo>
                  <a:lnTo>
                    <a:pt x="54" y="14"/>
                  </a:lnTo>
                  <a:lnTo>
                    <a:pt x="54" y="14"/>
                  </a:lnTo>
                  <a:lnTo>
                    <a:pt x="52" y="14"/>
                  </a:lnTo>
                  <a:lnTo>
                    <a:pt x="52" y="14"/>
                  </a:lnTo>
                  <a:lnTo>
                    <a:pt x="50" y="14"/>
                  </a:lnTo>
                  <a:lnTo>
                    <a:pt x="46" y="18"/>
                  </a:lnTo>
                  <a:lnTo>
                    <a:pt x="32" y="32"/>
                  </a:lnTo>
                  <a:lnTo>
                    <a:pt x="32" y="32"/>
                  </a:lnTo>
                  <a:lnTo>
                    <a:pt x="24" y="44"/>
                  </a:lnTo>
                  <a:lnTo>
                    <a:pt x="22" y="52"/>
                  </a:lnTo>
                  <a:lnTo>
                    <a:pt x="26" y="54"/>
                  </a:lnTo>
                  <a:lnTo>
                    <a:pt x="20" y="62"/>
                  </a:lnTo>
                  <a:lnTo>
                    <a:pt x="16" y="60"/>
                  </a:lnTo>
                  <a:lnTo>
                    <a:pt x="16" y="60"/>
                  </a:lnTo>
                  <a:lnTo>
                    <a:pt x="14" y="58"/>
                  </a:lnTo>
                  <a:lnTo>
                    <a:pt x="14" y="56"/>
                  </a:lnTo>
                  <a:lnTo>
                    <a:pt x="16" y="48"/>
                  </a:lnTo>
                  <a:lnTo>
                    <a:pt x="20" y="38"/>
                  </a:lnTo>
                  <a:lnTo>
                    <a:pt x="26" y="28"/>
                  </a:lnTo>
                  <a:lnTo>
                    <a:pt x="26" y="28"/>
                  </a:lnTo>
                  <a:lnTo>
                    <a:pt x="42" y="12"/>
                  </a:lnTo>
                  <a:lnTo>
                    <a:pt x="48" y="8"/>
                  </a:lnTo>
                  <a:lnTo>
                    <a:pt x="52" y="6"/>
                  </a:lnTo>
                  <a:lnTo>
                    <a:pt x="52" y="6"/>
                  </a:lnTo>
                  <a:lnTo>
                    <a:pt x="58" y="8"/>
                  </a:lnTo>
                  <a:lnTo>
                    <a:pt x="62" y="10"/>
                  </a:lnTo>
                  <a:lnTo>
                    <a:pt x="270" y="168"/>
                  </a:lnTo>
                  <a:lnTo>
                    <a:pt x="270" y="168"/>
                  </a:lnTo>
                  <a:lnTo>
                    <a:pt x="274" y="164"/>
                  </a:lnTo>
                  <a:lnTo>
                    <a:pt x="274" y="164"/>
                  </a:lnTo>
                  <a:lnTo>
                    <a:pt x="92" y="22"/>
                  </a:lnTo>
                  <a:lnTo>
                    <a:pt x="92" y="22"/>
                  </a:lnTo>
                  <a:lnTo>
                    <a:pt x="70" y="4"/>
                  </a:lnTo>
                  <a:lnTo>
                    <a:pt x="70" y="4"/>
                  </a:lnTo>
                  <a:lnTo>
                    <a:pt x="64" y="0"/>
                  </a:lnTo>
                  <a:lnTo>
                    <a:pt x="5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2" name="Freeform 28"/>
            <p:cNvSpPr>
              <a:spLocks/>
            </p:cNvSpPr>
            <p:nvPr/>
          </p:nvSpPr>
          <p:spPr bwMode="auto">
            <a:xfrm>
              <a:off x="60325" y="3813175"/>
              <a:ext cx="409575" cy="330200"/>
            </a:xfrm>
            <a:custGeom>
              <a:avLst/>
              <a:gdLst>
                <a:gd name="T0" fmla="*/ 56 w 258"/>
                <a:gd name="T1" fmla="*/ 0 h 208"/>
                <a:gd name="T2" fmla="*/ 56 w 258"/>
                <a:gd name="T3" fmla="*/ 0 h 208"/>
                <a:gd name="T4" fmla="*/ 48 w 258"/>
                <a:gd name="T5" fmla="*/ 16 h 208"/>
                <a:gd name="T6" fmla="*/ 36 w 258"/>
                <a:gd name="T7" fmla="*/ 34 h 208"/>
                <a:gd name="T8" fmla="*/ 36 w 258"/>
                <a:gd name="T9" fmla="*/ 34 h 208"/>
                <a:gd name="T10" fmla="*/ 28 w 258"/>
                <a:gd name="T11" fmla="*/ 46 h 208"/>
                <a:gd name="T12" fmla="*/ 18 w 258"/>
                <a:gd name="T13" fmla="*/ 56 h 208"/>
                <a:gd name="T14" fmla="*/ 8 w 258"/>
                <a:gd name="T15" fmla="*/ 64 h 208"/>
                <a:gd name="T16" fmla="*/ 0 w 258"/>
                <a:gd name="T17" fmla="*/ 68 h 208"/>
                <a:gd name="T18" fmla="*/ 0 w 258"/>
                <a:gd name="T19" fmla="*/ 68 h 208"/>
                <a:gd name="T20" fmla="*/ 34 w 258"/>
                <a:gd name="T21" fmla="*/ 90 h 208"/>
                <a:gd name="T22" fmla="*/ 34 w 258"/>
                <a:gd name="T23" fmla="*/ 90 h 208"/>
                <a:gd name="T24" fmla="*/ 110 w 258"/>
                <a:gd name="T25" fmla="*/ 140 h 208"/>
                <a:gd name="T26" fmla="*/ 158 w 258"/>
                <a:gd name="T27" fmla="*/ 172 h 208"/>
                <a:gd name="T28" fmla="*/ 206 w 258"/>
                <a:gd name="T29" fmla="*/ 208 h 208"/>
                <a:gd name="T30" fmla="*/ 206 w 258"/>
                <a:gd name="T31" fmla="*/ 208 h 208"/>
                <a:gd name="T32" fmla="*/ 236 w 258"/>
                <a:gd name="T33" fmla="*/ 182 h 208"/>
                <a:gd name="T34" fmla="*/ 258 w 258"/>
                <a:gd name="T35" fmla="*/ 158 h 208"/>
                <a:gd name="T36" fmla="*/ 56 w 258"/>
                <a:gd name="T37"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8" h="208">
                  <a:moveTo>
                    <a:pt x="56" y="0"/>
                  </a:moveTo>
                  <a:lnTo>
                    <a:pt x="56" y="0"/>
                  </a:lnTo>
                  <a:lnTo>
                    <a:pt x="48" y="16"/>
                  </a:lnTo>
                  <a:lnTo>
                    <a:pt x="36" y="34"/>
                  </a:lnTo>
                  <a:lnTo>
                    <a:pt x="36" y="34"/>
                  </a:lnTo>
                  <a:lnTo>
                    <a:pt x="28" y="46"/>
                  </a:lnTo>
                  <a:lnTo>
                    <a:pt x="18" y="56"/>
                  </a:lnTo>
                  <a:lnTo>
                    <a:pt x="8" y="64"/>
                  </a:lnTo>
                  <a:lnTo>
                    <a:pt x="0" y="68"/>
                  </a:lnTo>
                  <a:lnTo>
                    <a:pt x="0" y="68"/>
                  </a:lnTo>
                  <a:lnTo>
                    <a:pt x="34" y="90"/>
                  </a:lnTo>
                  <a:lnTo>
                    <a:pt x="34" y="90"/>
                  </a:lnTo>
                  <a:lnTo>
                    <a:pt x="110" y="140"/>
                  </a:lnTo>
                  <a:lnTo>
                    <a:pt x="158" y="172"/>
                  </a:lnTo>
                  <a:lnTo>
                    <a:pt x="206" y="208"/>
                  </a:lnTo>
                  <a:lnTo>
                    <a:pt x="206" y="208"/>
                  </a:lnTo>
                  <a:lnTo>
                    <a:pt x="236" y="182"/>
                  </a:lnTo>
                  <a:lnTo>
                    <a:pt x="258" y="158"/>
                  </a:lnTo>
                  <a:lnTo>
                    <a:pt x="56"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4" name="Freeform 29"/>
            <p:cNvSpPr>
              <a:spLocks/>
            </p:cNvSpPr>
            <p:nvPr/>
          </p:nvSpPr>
          <p:spPr bwMode="auto">
            <a:xfrm>
              <a:off x="454025" y="4117975"/>
              <a:ext cx="422275" cy="352425"/>
            </a:xfrm>
            <a:custGeom>
              <a:avLst/>
              <a:gdLst>
                <a:gd name="T0" fmla="*/ 54 w 266"/>
                <a:gd name="T1" fmla="*/ 0 h 222"/>
                <a:gd name="T2" fmla="*/ 54 w 266"/>
                <a:gd name="T3" fmla="*/ 0 h 222"/>
                <a:gd name="T4" fmla="*/ 30 w 266"/>
                <a:gd name="T5" fmla="*/ 24 h 222"/>
                <a:gd name="T6" fmla="*/ 0 w 266"/>
                <a:gd name="T7" fmla="*/ 46 h 222"/>
                <a:gd name="T8" fmla="*/ 0 w 266"/>
                <a:gd name="T9" fmla="*/ 46 h 222"/>
                <a:gd name="T10" fmla="*/ 62 w 266"/>
                <a:gd name="T11" fmla="*/ 96 h 222"/>
                <a:gd name="T12" fmla="*/ 118 w 266"/>
                <a:gd name="T13" fmla="*/ 142 h 222"/>
                <a:gd name="T14" fmla="*/ 196 w 266"/>
                <a:gd name="T15" fmla="*/ 208 h 222"/>
                <a:gd name="T16" fmla="*/ 196 w 266"/>
                <a:gd name="T17" fmla="*/ 208 h 222"/>
                <a:gd name="T18" fmla="*/ 210 w 266"/>
                <a:gd name="T19" fmla="*/ 222 h 222"/>
                <a:gd name="T20" fmla="*/ 210 w 266"/>
                <a:gd name="T21" fmla="*/ 222 h 222"/>
                <a:gd name="T22" fmla="*/ 214 w 266"/>
                <a:gd name="T23" fmla="*/ 220 h 222"/>
                <a:gd name="T24" fmla="*/ 222 w 266"/>
                <a:gd name="T25" fmla="*/ 216 h 222"/>
                <a:gd name="T26" fmla="*/ 238 w 266"/>
                <a:gd name="T27" fmla="*/ 200 h 222"/>
                <a:gd name="T28" fmla="*/ 238 w 266"/>
                <a:gd name="T29" fmla="*/ 200 h 222"/>
                <a:gd name="T30" fmla="*/ 248 w 266"/>
                <a:gd name="T31" fmla="*/ 188 h 222"/>
                <a:gd name="T32" fmla="*/ 248 w 266"/>
                <a:gd name="T33" fmla="*/ 188 h 222"/>
                <a:gd name="T34" fmla="*/ 256 w 266"/>
                <a:gd name="T35" fmla="*/ 176 h 222"/>
                <a:gd name="T36" fmla="*/ 256 w 266"/>
                <a:gd name="T37" fmla="*/ 176 h 222"/>
                <a:gd name="T38" fmla="*/ 262 w 266"/>
                <a:gd name="T39" fmla="*/ 164 h 222"/>
                <a:gd name="T40" fmla="*/ 266 w 266"/>
                <a:gd name="T41" fmla="*/ 154 h 222"/>
                <a:gd name="T42" fmla="*/ 54 w 266"/>
                <a:gd name="T4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6" h="222">
                  <a:moveTo>
                    <a:pt x="54" y="0"/>
                  </a:moveTo>
                  <a:lnTo>
                    <a:pt x="54" y="0"/>
                  </a:lnTo>
                  <a:lnTo>
                    <a:pt x="30" y="24"/>
                  </a:lnTo>
                  <a:lnTo>
                    <a:pt x="0" y="46"/>
                  </a:lnTo>
                  <a:lnTo>
                    <a:pt x="0" y="46"/>
                  </a:lnTo>
                  <a:lnTo>
                    <a:pt x="62" y="96"/>
                  </a:lnTo>
                  <a:lnTo>
                    <a:pt x="118" y="142"/>
                  </a:lnTo>
                  <a:lnTo>
                    <a:pt x="196" y="208"/>
                  </a:lnTo>
                  <a:lnTo>
                    <a:pt x="196" y="208"/>
                  </a:lnTo>
                  <a:lnTo>
                    <a:pt x="210" y="222"/>
                  </a:lnTo>
                  <a:lnTo>
                    <a:pt x="210" y="222"/>
                  </a:lnTo>
                  <a:lnTo>
                    <a:pt x="214" y="220"/>
                  </a:lnTo>
                  <a:lnTo>
                    <a:pt x="222" y="216"/>
                  </a:lnTo>
                  <a:lnTo>
                    <a:pt x="238" y="200"/>
                  </a:lnTo>
                  <a:lnTo>
                    <a:pt x="238" y="200"/>
                  </a:lnTo>
                  <a:lnTo>
                    <a:pt x="248" y="188"/>
                  </a:lnTo>
                  <a:lnTo>
                    <a:pt x="248" y="188"/>
                  </a:lnTo>
                  <a:lnTo>
                    <a:pt x="256" y="176"/>
                  </a:lnTo>
                  <a:lnTo>
                    <a:pt x="256" y="176"/>
                  </a:lnTo>
                  <a:lnTo>
                    <a:pt x="262" y="164"/>
                  </a:lnTo>
                  <a:lnTo>
                    <a:pt x="266" y="154"/>
                  </a:lnTo>
                  <a:lnTo>
                    <a:pt x="54"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5" name="Freeform 30"/>
            <p:cNvSpPr>
              <a:spLocks/>
            </p:cNvSpPr>
            <p:nvPr/>
          </p:nvSpPr>
          <p:spPr bwMode="auto">
            <a:xfrm>
              <a:off x="476250" y="3971925"/>
              <a:ext cx="66675" cy="85725"/>
            </a:xfrm>
            <a:custGeom>
              <a:avLst/>
              <a:gdLst>
                <a:gd name="T0" fmla="*/ 16 w 42"/>
                <a:gd name="T1" fmla="*/ 0 h 54"/>
                <a:gd name="T2" fmla="*/ 0 w 42"/>
                <a:gd name="T3" fmla="*/ 36 h 54"/>
                <a:gd name="T4" fmla="*/ 0 w 42"/>
                <a:gd name="T5" fmla="*/ 36 h 54"/>
                <a:gd name="T6" fmla="*/ 22 w 42"/>
                <a:gd name="T7" fmla="*/ 54 h 54"/>
                <a:gd name="T8" fmla="*/ 22 w 42"/>
                <a:gd name="T9" fmla="*/ 54 h 54"/>
                <a:gd name="T10" fmla="*/ 22 w 42"/>
                <a:gd name="T11" fmla="*/ 54 h 54"/>
                <a:gd name="T12" fmla="*/ 30 w 42"/>
                <a:gd name="T13" fmla="*/ 42 h 54"/>
                <a:gd name="T14" fmla="*/ 42 w 42"/>
                <a:gd name="T15" fmla="*/ 26 h 54"/>
                <a:gd name="T16" fmla="*/ 42 w 42"/>
                <a:gd name="T17" fmla="*/ 26 h 54"/>
                <a:gd name="T18" fmla="*/ 28 w 42"/>
                <a:gd name="T19" fmla="*/ 28 h 54"/>
                <a:gd name="T20" fmla="*/ 22 w 42"/>
                <a:gd name="T21" fmla="*/ 30 h 54"/>
                <a:gd name="T22" fmla="*/ 22 w 42"/>
                <a:gd name="T23" fmla="*/ 30 h 54"/>
                <a:gd name="T24" fmla="*/ 20 w 42"/>
                <a:gd name="T25" fmla="*/ 18 h 54"/>
                <a:gd name="T26" fmla="*/ 18 w 42"/>
                <a:gd name="T27" fmla="*/ 6 h 54"/>
                <a:gd name="T28" fmla="*/ 16 w 42"/>
                <a:gd name="T2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4">
                  <a:moveTo>
                    <a:pt x="16" y="0"/>
                  </a:moveTo>
                  <a:lnTo>
                    <a:pt x="0" y="36"/>
                  </a:lnTo>
                  <a:lnTo>
                    <a:pt x="0" y="36"/>
                  </a:lnTo>
                  <a:lnTo>
                    <a:pt x="22" y="54"/>
                  </a:lnTo>
                  <a:lnTo>
                    <a:pt x="22" y="54"/>
                  </a:lnTo>
                  <a:lnTo>
                    <a:pt x="22" y="54"/>
                  </a:lnTo>
                  <a:lnTo>
                    <a:pt x="30" y="42"/>
                  </a:lnTo>
                  <a:lnTo>
                    <a:pt x="42" y="26"/>
                  </a:lnTo>
                  <a:lnTo>
                    <a:pt x="42" y="26"/>
                  </a:lnTo>
                  <a:lnTo>
                    <a:pt x="28" y="28"/>
                  </a:lnTo>
                  <a:lnTo>
                    <a:pt x="22" y="30"/>
                  </a:lnTo>
                  <a:lnTo>
                    <a:pt x="22" y="30"/>
                  </a:lnTo>
                  <a:lnTo>
                    <a:pt x="20" y="18"/>
                  </a:lnTo>
                  <a:lnTo>
                    <a:pt x="18" y="6"/>
                  </a:lnTo>
                  <a:lnTo>
                    <a:pt x="16"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6" name="Freeform 31"/>
            <p:cNvSpPr>
              <a:spLocks/>
            </p:cNvSpPr>
            <p:nvPr/>
          </p:nvSpPr>
          <p:spPr bwMode="auto">
            <a:xfrm>
              <a:off x="476250" y="3971925"/>
              <a:ext cx="66675" cy="85725"/>
            </a:xfrm>
            <a:custGeom>
              <a:avLst/>
              <a:gdLst>
                <a:gd name="T0" fmla="*/ 16 w 42"/>
                <a:gd name="T1" fmla="*/ 0 h 54"/>
                <a:gd name="T2" fmla="*/ 0 w 42"/>
                <a:gd name="T3" fmla="*/ 36 h 54"/>
                <a:gd name="T4" fmla="*/ 0 w 42"/>
                <a:gd name="T5" fmla="*/ 36 h 54"/>
                <a:gd name="T6" fmla="*/ 22 w 42"/>
                <a:gd name="T7" fmla="*/ 54 h 54"/>
                <a:gd name="T8" fmla="*/ 22 w 42"/>
                <a:gd name="T9" fmla="*/ 54 h 54"/>
                <a:gd name="T10" fmla="*/ 22 w 42"/>
                <a:gd name="T11" fmla="*/ 54 h 54"/>
                <a:gd name="T12" fmla="*/ 30 w 42"/>
                <a:gd name="T13" fmla="*/ 42 h 54"/>
                <a:gd name="T14" fmla="*/ 42 w 42"/>
                <a:gd name="T15" fmla="*/ 26 h 54"/>
                <a:gd name="T16" fmla="*/ 42 w 42"/>
                <a:gd name="T17" fmla="*/ 26 h 54"/>
                <a:gd name="T18" fmla="*/ 28 w 42"/>
                <a:gd name="T19" fmla="*/ 28 h 54"/>
                <a:gd name="T20" fmla="*/ 22 w 42"/>
                <a:gd name="T21" fmla="*/ 30 h 54"/>
                <a:gd name="T22" fmla="*/ 22 w 42"/>
                <a:gd name="T23" fmla="*/ 30 h 54"/>
                <a:gd name="T24" fmla="*/ 20 w 42"/>
                <a:gd name="T25" fmla="*/ 18 h 54"/>
                <a:gd name="T26" fmla="*/ 18 w 42"/>
                <a:gd name="T27" fmla="*/ 6 h 54"/>
                <a:gd name="T28" fmla="*/ 16 w 42"/>
                <a:gd name="T2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4">
                  <a:moveTo>
                    <a:pt x="16" y="0"/>
                  </a:moveTo>
                  <a:lnTo>
                    <a:pt x="0" y="36"/>
                  </a:lnTo>
                  <a:lnTo>
                    <a:pt x="0" y="36"/>
                  </a:lnTo>
                  <a:lnTo>
                    <a:pt x="22" y="54"/>
                  </a:lnTo>
                  <a:lnTo>
                    <a:pt x="22" y="54"/>
                  </a:lnTo>
                  <a:lnTo>
                    <a:pt x="22" y="54"/>
                  </a:lnTo>
                  <a:lnTo>
                    <a:pt x="30" y="42"/>
                  </a:lnTo>
                  <a:lnTo>
                    <a:pt x="42" y="26"/>
                  </a:lnTo>
                  <a:lnTo>
                    <a:pt x="42" y="26"/>
                  </a:lnTo>
                  <a:lnTo>
                    <a:pt x="28" y="28"/>
                  </a:lnTo>
                  <a:lnTo>
                    <a:pt x="22" y="30"/>
                  </a:lnTo>
                  <a:lnTo>
                    <a:pt x="22" y="30"/>
                  </a:lnTo>
                  <a:lnTo>
                    <a:pt x="20" y="18"/>
                  </a:lnTo>
                  <a:lnTo>
                    <a:pt x="18" y="6"/>
                  </a:lnTo>
                  <a:lnTo>
                    <a:pt x="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7" name="Freeform 32"/>
            <p:cNvSpPr>
              <a:spLocks/>
            </p:cNvSpPr>
            <p:nvPr/>
          </p:nvSpPr>
          <p:spPr bwMode="auto">
            <a:xfrm>
              <a:off x="393700" y="4054475"/>
              <a:ext cx="111125" cy="98425"/>
            </a:xfrm>
            <a:custGeom>
              <a:avLst/>
              <a:gdLst>
                <a:gd name="T0" fmla="*/ 62 w 70"/>
                <a:gd name="T1" fmla="*/ 0 h 62"/>
                <a:gd name="T2" fmla="*/ 62 w 70"/>
                <a:gd name="T3" fmla="*/ 0 h 62"/>
                <a:gd name="T4" fmla="*/ 44 w 70"/>
                <a:gd name="T5" fmla="*/ 20 h 62"/>
                <a:gd name="T6" fmla="*/ 28 w 70"/>
                <a:gd name="T7" fmla="*/ 34 h 62"/>
                <a:gd name="T8" fmla="*/ 0 w 70"/>
                <a:gd name="T9" fmla="*/ 58 h 62"/>
                <a:gd name="T10" fmla="*/ 0 w 70"/>
                <a:gd name="T11" fmla="*/ 58 h 62"/>
                <a:gd name="T12" fmla="*/ 6 w 70"/>
                <a:gd name="T13" fmla="*/ 62 h 62"/>
                <a:gd name="T14" fmla="*/ 6 w 70"/>
                <a:gd name="T15" fmla="*/ 62 h 62"/>
                <a:gd name="T16" fmla="*/ 28 w 70"/>
                <a:gd name="T17" fmla="*/ 46 h 62"/>
                <a:gd name="T18" fmla="*/ 50 w 70"/>
                <a:gd name="T19" fmla="*/ 28 h 62"/>
                <a:gd name="T20" fmla="*/ 70 w 70"/>
                <a:gd name="T21" fmla="*/ 6 h 62"/>
                <a:gd name="T22" fmla="*/ 70 w 70"/>
                <a:gd name="T23" fmla="*/ 6 h 62"/>
                <a:gd name="T24" fmla="*/ 62 w 70"/>
                <a:gd name="T2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62">
                  <a:moveTo>
                    <a:pt x="62" y="0"/>
                  </a:moveTo>
                  <a:lnTo>
                    <a:pt x="62" y="0"/>
                  </a:lnTo>
                  <a:lnTo>
                    <a:pt x="44" y="20"/>
                  </a:lnTo>
                  <a:lnTo>
                    <a:pt x="28" y="34"/>
                  </a:lnTo>
                  <a:lnTo>
                    <a:pt x="0" y="58"/>
                  </a:lnTo>
                  <a:lnTo>
                    <a:pt x="0" y="58"/>
                  </a:lnTo>
                  <a:lnTo>
                    <a:pt x="6" y="62"/>
                  </a:lnTo>
                  <a:lnTo>
                    <a:pt x="6" y="62"/>
                  </a:lnTo>
                  <a:lnTo>
                    <a:pt x="28" y="46"/>
                  </a:lnTo>
                  <a:lnTo>
                    <a:pt x="50" y="28"/>
                  </a:lnTo>
                  <a:lnTo>
                    <a:pt x="70" y="6"/>
                  </a:lnTo>
                  <a:lnTo>
                    <a:pt x="70" y="6"/>
                  </a:lnTo>
                  <a:lnTo>
                    <a:pt x="62"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8" name="Freeform 33"/>
            <p:cNvSpPr>
              <a:spLocks/>
            </p:cNvSpPr>
            <p:nvPr/>
          </p:nvSpPr>
          <p:spPr bwMode="auto">
            <a:xfrm>
              <a:off x="393700" y="4054475"/>
              <a:ext cx="111125" cy="98425"/>
            </a:xfrm>
            <a:custGeom>
              <a:avLst/>
              <a:gdLst>
                <a:gd name="T0" fmla="*/ 62 w 70"/>
                <a:gd name="T1" fmla="*/ 0 h 62"/>
                <a:gd name="T2" fmla="*/ 62 w 70"/>
                <a:gd name="T3" fmla="*/ 0 h 62"/>
                <a:gd name="T4" fmla="*/ 44 w 70"/>
                <a:gd name="T5" fmla="*/ 20 h 62"/>
                <a:gd name="T6" fmla="*/ 28 w 70"/>
                <a:gd name="T7" fmla="*/ 34 h 62"/>
                <a:gd name="T8" fmla="*/ 0 w 70"/>
                <a:gd name="T9" fmla="*/ 58 h 62"/>
                <a:gd name="T10" fmla="*/ 0 w 70"/>
                <a:gd name="T11" fmla="*/ 58 h 62"/>
                <a:gd name="T12" fmla="*/ 6 w 70"/>
                <a:gd name="T13" fmla="*/ 62 h 62"/>
                <a:gd name="T14" fmla="*/ 6 w 70"/>
                <a:gd name="T15" fmla="*/ 62 h 62"/>
                <a:gd name="T16" fmla="*/ 28 w 70"/>
                <a:gd name="T17" fmla="*/ 46 h 62"/>
                <a:gd name="T18" fmla="*/ 50 w 70"/>
                <a:gd name="T19" fmla="*/ 28 h 62"/>
                <a:gd name="T20" fmla="*/ 70 w 70"/>
                <a:gd name="T21" fmla="*/ 6 h 62"/>
                <a:gd name="T22" fmla="*/ 70 w 70"/>
                <a:gd name="T23" fmla="*/ 6 h 62"/>
                <a:gd name="T24" fmla="*/ 62 w 70"/>
                <a:gd name="T2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62">
                  <a:moveTo>
                    <a:pt x="62" y="0"/>
                  </a:moveTo>
                  <a:lnTo>
                    <a:pt x="62" y="0"/>
                  </a:lnTo>
                  <a:lnTo>
                    <a:pt x="44" y="20"/>
                  </a:lnTo>
                  <a:lnTo>
                    <a:pt x="28" y="34"/>
                  </a:lnTo>
                  <a:lnTo>
                    <a:pt x="0" y="58"/>
                  </a:lnTo>
                  <a:lnTo>
                    <a:pt x="0" y="58"/>
                  </a:lnTo>
                  <a:lnTo>
                    <a:pt x="6" y="62"/>
                  </a:lnTo>
                  <a:lnTo>
                    <a:pt x="6" y="62"/>
                  </a:lnTo>
                  <a:lnTo>
                    <a:pt x="28" y="46"/>
                  </a:lnTo>
                  <a:lnTo>
                    <a:pt x="50" y="28"/>
                  </a:lnTo>
                  <a:lnTo>
                    <a:pt x="70" y="6"/>
                  </a:lnTo>
                  <a:lnTo>
                    <a:pt x="70" y="6"/>
                  </a:lnTo>
                  <a:lnTo>
                    <a:pt x="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9" name="Freeform 34"/>
            <p:cNvSpPr>
              <a:spLocks/>
            </p:cNvSpPr>
            <p:nvPr/>
          </p:nvSpPr>
          <p:spPr bwMode="auto">
            <a:xfrm>
              <a:off x="409575" y="4010025"/>
              <a:ext cx="180975" cy="177800"/>
            </a:xfrm>
            <a:custGeom>
              <a:avLst/>
              <a:gdLst>
                <a:gd name="T0" fmla="*/ 88 w 114"/>
                <a:gd name="T1" fmla="*/ 0 h 112"/>
                <a:gd name="T2" fmla="*/ 88 w 114"/>
                <a:gd name="T3" fmla="*/ 0 h 112"/>
                <a:gd name="T4" fmla="*/ 78 w 114"/>
                <a:gd name="T5" fmla="*/ 16 h 112"/>
                <a:gd name="T6" fmla="*/ 68 w 114"/>
                <a:gd name="T7" fmla="*/ 30 h 112"/>
                <a:gd name="T8" fmla="*/ 44 w 114"/>
                <a:gd name="T9" fmla="*/ 58 h 112"/>
                <a:gd name="T10" fmla="*/ 20 w 114"/>
                <a:gd name="T11" fmla="*/ 78 h 112"/>
                <a:gd name="T12" fmla="*/ 0 w 114"/>
                <a:gd name="T13" fmla="*/ 94 h 112"/>
                <a:gd name="T14" fmla="*/ 0 w 114"/>
                <a:gd name="T15" fmla="*/ 94 h 112"/>
                <a:gd name="T16" fmla="*/ 24 w 114"/>
                <a:gd name="T17" fmla="*/ 112 h 112"/>
                <a:gd name="T18" fmla="*/ 24 w 114"/>
                <a:gd name="T19" fmla="*/ 112 h 112"/>
                <a:gd name="T20" fmla="*/ 46 w 114"/>
                <a:gd name="T21" fmla="*/ 94 h 112"/>
                <a:gd name="T22" fmla="*/ 74 w 114"/>
                <a:gd name="T23" fmla="*/ 68 h 112"/>
                <a:gd name="T24" fmla="*/ 98 w 114"/>
                <a:gd name="T25" fmla="*/ 42 h 112"/>
                <a:gd name="T26" fmla="*/ 108 w 114"/>
                <a:gd name="T27" fmla="*/ 30 h 112"/>
                <a:gd name="T28" fmla="*/ 114 w 114"/>
                <a:gd name="T29" fmla="*/ 20 h 112"/>
                <a:gd name="T30" fmla="*/ 114 w 114"/>
                <a:gd name="T31" fmla="*/ 20 h 112"/>
                <a:gd name="T32" fmla="*/ 94 w 114"/>
                <a:gd name="T33" fmla="*/ 24 h 112"/>
                <a:gd name="T34" fmla="*/ 94 w 114"/>
                <a:gd name="T35" fmla="*/ 24 h 112"/>
                <a:gd name="T36" fmla="*/ 92 w 114"/>
                <a:gd name="T37" fmla="*/ 16 h 112"/>
                <a:gd name="T38" fmla="*/ 88 w 114"/>
                <a:gd name="T39"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4" h="112">
                  <a:moveTo>
                    <a:pt x="88" y="0"/>
                  </a:moveTo>
                  <a:lnTo>
                    <a:pt x="88" y="0"/>
                  </a:lnTo>
                  <a:lnTo>
                    <a:pt x="78" y="16"/>
                  </a:lnTo>
                  <a:lnTo>
                    <a:pt x="68" y="30"/>
                  </a:lnTo>
                  <a:lnTo>
                    <a:pt x="44" y="58"/>
                  </a:lnTo>
                  <a:lnTo>
                    <a:pt x="20" y="78"/>
                  </a:lnTo>
                  <a:lnTo>
                    <a:pt x="0" y="94"/>
                  </a:lnTo>
                  <a:lnTo>
                    <a:pt x="0" y="94"/>
                  </a:lnTo>
                  <a:lnTo>
                    <a:pt x="24" y="112"/>
                  </a:lnTo>
                  <a:lnTo>
                    <a:pt x="24" y="112"/>
                  </a:lnTo>
                  <a:lnTo>
                    <a:pt x="46" y="94"/>
                  </a:lnTo>
                  <a:lnTo>
                    <a:pt x="74" y="68"/>
                  </a:lnTo>
                  <a:lnTo>
                    <a:pt x="98" y="42"/>
                  </a:lnTo>
                  <a:lnTo>
                    <a:pt x="108" y="30"/>
                  </a:lnTo>
                  <a:lnTo>
                    <a:pt x="114" y="20"/>
                  </a:lnTo>
                  <a:lnTo>
                    <a:pt x="114" y="20"/>
                  </a:lnTo>
                  <a:lnTo>
                    <a:pt x="94" y="24"/>
                  </a:lnTo>
                  <a:lnTo>
                    <a:pt x="94" y="24"/>
                  </a:lnTo>
                  <a:lnTo>
                    <a:pt x="92" y="16"/>
                  </a:lnTo>
                  <a:lnTo>
                    <a:pt x="88" y="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0" name="Freeform 35"/>
            <p:cNvSpPr>
              <a:spLocks/>
            </p:cNvSpPr>
            <p:nvPr/>
          </p:nvSpPr>
          <p:spPr bwMode="auto">
            <a:xfrm>
              <a:off x="409575" y="4010025"/>
              <a:ext cx="180975" cy="177800"/>
            </a:xfrm>
            <a:custGeom>
              <a:avLst/>
              <a:gdLst>
                <a:gd name="T0" fmla="*/ 88 w 114"/>
                <a:gd name="T1" fmla="*/ 0 h 112"/>
                <a:gd name="T2" fmla="*/ 88 w 114"/>
                <a:gd name="T3" fmla="*/ 0 h 112"/>
                <a:gd name="T4" fmla="*/ 78 w 114"/>
                <a:gd name="T5" fmla="*/ 16 h 112"/>
                <a:gd name="T6" fmla="*/ 68 w 114"/>
                <a:gd name="T7" fmla="*/ 30 h 112"/>
                <a:gd name="T8" fmla="*/ 44 w 114"/>
                <a:gd name="T9" fmla="*/ 58 h 112"/>
                <a:gd name="T10" fmla="*/ 20 w 114"/>
                <a:gd name="T11" fmla="*/ 78 h 112"/>
                <a:gd name="T12" fmla="*/ 0 w 114"/>
                <a:gd name="T13" fmla="*/ 94 h 112"/>
                <a:gd name="T14" fmla="*/ 0 w 114"/>
                <a:gd name="T15" fmla="*/ 94 h 112"/>
                <a:gd name="T16" fmla="*/ 24 w 114"/>
                <a:gd name="T17" fmla="*/ 112 h 112"/>
                <a:gd name="T18" fmla="*/ 24 w 114"/>
                <a:gd name="T19" fmla="*/ 112 h 112"/>
                <a:gd name="T20" fmla="*/ 46 w 114"/>
                <a:gd name="T21" fmla="*/ 94 h 112"/>
                <a:gd name="T22" fmla="*/ 74 w 114"/>
                <a:gd name="T23" fmla="*/ 68 h 112"/>
                <a:gd name="T24" fmla="*/ 98 w 114"/>
                <a:gd name="T25" fmla="*/ 42 h 112"/>
                <a:gd name="T26" fmla="*/ 108 w 114"/>
                <a:gd name="T27" fmla="*/ 30 h 112"/>
                <a:gd name="T28" fmla="*/ 114 w 114"/>
                <a:gd name="T29" fmla="*/ 20 h 112"/>
                <a:gd name="T30" fmla="*/ 114 w 114"/>
                <a:gd name="T31" fmla="*/ 20 h 112"/>
                <a:gd name="T32" fmla="*/ 94 w 114"/>
                <a:gd name="T33" fmla="*/ 24 h 112"/>
                <a:gd name="T34" fmla="*/ 94 w 114"/>
                <a:gd name="T35" fmla="*/ 24 h 112"/>
                <a:gd name="T36" fmla="*/ 92 w 114"/>
                <a:gd name="T37" fmla="*/ 16 h 112"/>
                <a:gd name="T38" fmla="*/ 88 w 114"/>
                <a:gd name="T39"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4" h="112">
                  <a:moveTo>
                    <a:pt x="88" y="0"/>
                  </a:moveTo>
                  <a:lnTo>
                    <a:pt x="88" y="0"/>
                  </a:lnTo>
                  <a:lnTo>
                    <a:pt x="78" y="16"/>
                  </a:lnTo>
                  <a:lnTo>
                    <a:pt x="68" y="30"/>
                  </a:lnTo>
                  <a:lnTo>
                    <a:pt x="44" y="58"/>
                  </a:lnTo>
                  <a:lnTo>
                    <a:pt x="20" y="78"/>
                  </a:lnTo>
                  <a:lnTo>
                    <a:pt x="0" y="94"/>
                  </a:lnTo>
                  <a:lnTo>
                    <a:pt x="0" y="94"/>
                  </a:lnTo>
                  <a:lnTo>
                    <a:pt x="24" y="112"/>
                  </a:lnTo>
                  <a:lnTo>
                    <a:pt x="24" y="112"/>
                  </a:lnTo>
                  <a:lnTo>
                    <a:pt x="46" y="94"/>
                  </a:lnTo>
                  <a:lnTo>
                    <a:pt x="74" y="68"/>
                  </a:lnTo>
                  <a:lnTo>
                    <a:pt x="98" y="42"/>
                  </a:lnTo>
                  <a:lnTo>
                    <a:pt x="108" y="30"/>
                  </a:lnTo>
                  <a:lnTo>
                    <a:pt x="114" y="20"/>
                  </a:lnTo>
                  <a:lnTo>
                    <a:pt x="114" y="20"/>
                  </a:lnTo>
                  <a:lnTo>
                    <a:pt x="94" y="24"/>
                  </a:lnTo>
                  <a:lnTo>
                    <a:pt x="94" y="24"/>
                  </a:lnTo>
                  <a:lnTo>
                    <a:pt x="92" y="16"/>
                  </a:lnTo>
                  <a:lnTo>
                    <a:pt x="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1" name="Freeform 36"/>
            <p:cNvSpPr>
              <a:spLocks/>
            </p:cNvSpPr>
            <p:nvPr/>
          </p:nvSpPr>
          <p:spPr bwMode="auto">
            <a:xfrm>
              <a:off x="-396875" y="4067175"/>
              <a:ext cx="638175" cy="269875"/>
            </a:xfrm>
            <a:custGeom>
              <a:avLst/>
              <a:gdLst>
                <a:gd name="T0" fmla="*/ 402 w 402"/>
                <a:gd name="T1" fmla="*/ 84 h 170"/>
                <a:gd name="T2" fmla="*/ 266 w 402"/>
                <a:gd name="T3" fmla="*/ 0 h 170"/>
                <a:gd name="T4" fmla="*/ 266 w 402"/>
                <a:gd name="T5" fmla="*/ 42 h 170"/>
                <a:gd name="T6" fmla="*/ 0 w 402"/>
                <a:gd name="T7" fmla="*/ 42 h 170"/>
                <a:gd name="T8" fmla="*/ 0 w 402"/>
                <a:gd name="T9" fmla="*/ 126 h 170"/>
                <a:gd name="T10" fmla="*/ 266 w 402"/>
                <a:gd name="T11" fmla="*/ 126 h 170"/>
                <a:gd name="T12" fmla="*/ 266 w 402"/>
                <a:gd name="T13" fmla="*/ 170 h 170"/>
                <a:gd name="T14" fmla="*/ 402 w 402"/>
                <a:gd name="T15" fmla="*/ 84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170">
                  <a:moveTo>
                    <a:pt x="402" y="84"/>
                  </a:moveTo>
                  <a:lnTo>
                    <a:pt x="266" y="0"/>
                  </a:lnTo>
                  <a:lnTo>
                    <a:pt x="266" y="42"/>
                  </a:lnTo>
                  <a:lnTo>
                    <a:pt x="0" y="42"/>
                  </a:lnTo>
                  <a:lnTo>
                    <a:pt x="0" y="126"/>
                  </a:lnTo>
                  <a:lnTo>
                    <a:pt x="266" y="126"/>
                  </a:lnTo>
                  <a:lnTo>
                    <a:pt x="266" y="170"/>
                  </a:lnTo>
                  <a:lnTo>
                    <a:pt x="402" y="84"/>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2" name="Freeform 37"/>
            <p:cNvSpPr>
              <a:spLocks noEditPoints="1"/>
            </p:cNvSpPr>
            <p:nvPr/>
          </p:nvSpPr>
          <p:spPr bwMode="auto">
            <a:xfrm>
              <a:off x="631825" y="3832225"/>
              <a:ext cx="133350" cy="244475"/>
            </a:xfrm>
            <a:custGeom>
              <a:avLst/>
              <a:gdLst>
                <a:gd name="T0" fmla="*/ 50 w 84"/>
                <a:gd name="T1" fmla="*/ 154 h 154"/>
                <a:gd name="T2" fmla="*/ 20 w 84"/>
                <a:gd name="T3" fmla="*/ 120 h 154"/>
                <a:gd name="T4" fmla="*/ 44 w 84"/>
                <a:gd name="T5" fmla="*/ 104 h 154"/>
                <a:gd name="T6" fmla="*/ 44 w 84"/>
                <a:gd name="T7" fmla="*/ 102 h 154"/>
                <a:gd name="T8" fmla="*/ 46 w 84"/>
                <a:gd name="T9" fmla="*/ 94 h 154"/>
                <a:gd name="T10" fmla="*/ 50 w 84"/>
                <a:gd name="T11" fmla="*/ 86 h 154"/>
                <a:gd name="T12" fmla="*/ 58 w 84"/>
                <a:gd name="T13" fmla="*/ 76 h 154"/>
                <a:gd name="T14" fmla="*/ 72 w 84"/>
                <a:gd name="T15" fmla="*/ 62 h 154"/>
                <a:gd name="T16" fmla="*/ 80 w 84"/>
                <a:gd name="T17" fmla="*/ 50 h 154"/>
                <a:gd name="T18" fmla="*/ 84 w 84"/>
                <a:gd name="T19" fmla="*/ 40 h 154"/>
                <a:gd name="T20" fmla="*/ 84 w 84"/>
                <a:gd name="T21" fmla="*/ 30 h 154"/>
                <a:gd name="T22" fmla="*/ 80 w 84"/>
                <a:gd name="T23" fmla="*/ 14 h 154"/>
                <a:gd name="T24" fmla="*/ 74 w 84"/>
                <a:gd name="T25" fmla="*/ 8 h 154"/>
                <a:gd name="T26" fmla="*/ 66 w 84"/>
                <a:gd name="T27" fmla="*/ 4 h 154"/>
                <a:gd name="T28" fmla="*/ 42 w 84"/>
                <a:gd name="T29" fmla="*/ 0 h 154"/>
                <a:gd name="T30" fmla="*/ 22 w 84"/>
                <a:gd name="T31" fmla="*/ 2 h 154"/>
                <a:gd name="T32" fmla="*/ 0 w 84"/>
                <a:gd name="T33" fmla="*/ 10 h 154"/>
                <a:gd name="T34" fmla="*/ 20 w 84"/>
                <a:gd name="T35" fmla="*/ 32 h 154"/>
                <a:gd name="T36" fmla="*/ 22 w 84"/>
                <a:gd name="T37" fmla="*/ 22 h 154"/>
                <a:gd name="T38" fmla="*/ 26 w 84"/>
                <a:gd name="T39" fmla="*/ 16 h 154"/>
                <a:gd name="T40" fmla="*/ 38 w 84"/>
                <a:gd name="T41" fmla="*/ 10 h 154"/>
                <a:gd name="T42" fmla="*/ 44 w 84"/>
                <a:gd name="T43" fmla="*/ 12 h 154"/>
                <a:gd name="T44" fmla="*/ 48 w 84"/>
                <a:gd name="T45" fmla="*/ 16 h 154"/>
                <a:gd name="T46" fmla="*/ 50 w 84"/>
                <a:gd name="T47" fmla="*/ 20 h 154"/>
                <a:gd name="T48" fmla="*/ 52 w 84"/>
                <a:gd name="T49" fmla="*/ 34 h 154"/>
                <a:gd name="T50" fmla="*/ 52 w 84"/>
                <a:gd name="T51" fmla="*/ 42 h 154"/>
                <a:gd name="T52" fmla="*/ 50 w 84"/>
                <a:gd name="T53" fmla="*/ 52 h 154"/>
                <a:gd name="T54" fmla="*/ 38 w 84"/>
                <a:gd name="T55" fmla="*/ 70 h 154"/>
                <a:gd name="T56" fmla="*/ 30 w 84"/>
                <a:gd name="T57" fmla="*/ 84 h 154"/>
                <a:gd name="T58" fmla="*/ 26 w 84"/>
                <a:gd name="T59" fmla="*/ 94 h 154"/>
                <a:gd name="T60" fmla="*/ 24 w 84"/>
                <a:gd name="T61" fmla="*/ 102 h 154"/>
                <a:gd name="T62" fmla="*/ 44 w 84"/>
                <a:gd name="T63" fmla="*/ 10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 h="154">
                  <a:moveTo>
                    <a:pt x="20" y="154"/>
                  </a:moveTo>
                  <a:lnTo>
                    <a:pt x="50" y="154"/>
                  </a:lnTo>
                  <a:lnTo>
                    <a:pt x="50" y="120"/>
                  </a:lnTo>
                  <a:lnTo>
                    <a:pt x="20" y="120"/>
                  </a:lnTo>
                  <a:lnTo>
                    <a:pt x="20" y="154"/>
                  </a:lnTo>
                  <a:close/>
                  <a:moveTo>
                    <a:pt x="44" y="104"/>
                  </a:moveTo>
                  <a:lnTo>
                    <a:pt x="44" y="102"/>
                  </a:lnTo>
                  <a:lnTo>
                    <a:pt x="44" y="102"/>
                  </a:lnTo>
                  <a:lnTo>
                    <a:pt x="46" y="94"/>
                  </a:lnTo>
                  <a:lnTo>
                    <a:pt x="46" y="94"/>
                  </a:lnTo>
                  <a:lnTo>
                    <a:pt x="50" y="86"/>
                  </a:lnTo>
                  <a:lnTo>
                    <a:pt x="50" y="86"/>
                  </a:lnTo>
                  <a:lnTo>
                    <a:pt x="58" y="76"/>
                  </a:lnTo>
                  <a:lnTo>
                    <a:pt x="58" y="76"/>
                  </a:lnTo>
                  <a:lnTo>
                    <a:pt x="72" y="62"/>
                  </a:lnTo>
                  <a:lnTo>
                    <a:pt x="72" y="62"/>
                  </a:lnTo>
                  <a:lnTo>
                    <a:pt x="80" y="50"/>
                  </a:lnTo>
                  <a:lnTo>
                    <a:pt x="80" y="50"/>
                  </a:lnTo>
                  <a:lnTo>
                    <a:pt x="84" y="40"/>
                  </a:lnTo>
                  <a:lnTo>
                    <a:pt x="84" y="40"/>
                  </a:lnTo>
                  <a:lnTo>
                    <a:pt x="84" y="30"/>
                  </a:lnTo>
                  <a:lnTo>
                    <a:pt x="84" y="30"/>
                  </a:lnTo>
                  <a:lnTo>
                    <a:pt x="84" y="22"/>
                  </a:lnTo>
                  <a:lnTo>
                    <a:pt x="80" y="14"/>
                  </a:lnTo>
                  <a:lnTo>
                    <a:pt x="80" y="14"/>
                  </a:lnTo>
                  <a:lnTo>
                    <a:pt x="74" y="8"/>
                  </a:lnTo>
                  <a:lnTo>
                    <a:pt x="66" y="4"/>
                  </a:lnTo>
                  <a:lnTo>
                    <a:pt x="66" y="4"/>
                  </a:lnTo>
                  <a:lnTo>
                    <a:pt x="56" y="0"/>
                  </a:lnTo>
                  <a:lnTo>
                    <a:pt x="42" y="0"/>
                  </a:lnTo>
                  <a:lnTo>
                    <a:pt x="42" y="0"/>
                  </a:lnTo>
                  <a:lnTo>
                    <a:pt x="22" y="2"/>
                  </a:lnTo>
                  <a:lnTo>
                    <a:pt x="22" y="2"/>
                  </a:lnTo>
                  <a:lnTo>
                    <a:pt x="0" y="10"/>
                  </a:lnTo>
                  <a:lnTo>
                    <a:pt x="0" y="32"/>
                  </a:lnTo>
                  <a:lnTo>
                    <a:pt x="20" y="32"/>
                  </a:lnTo>
                  <a:lnTo>
                    <a:pt x="20" y="32"/>
                  </a:lnTo>
                  <a:lnTo>
                    <a:pt x="22" y="22"/>
                  </a:lnTo>
                  <a:lnTo>
                    <a:pt x="26" y="16"/>
                  </a:lnTo>
                  <a:lnTo>
                    <a:pt x="26" y="16"/>
                  </a:lnTo>
                  <a:lnTo>
                    <a:pt x="30" y="12"/>
                  </a:lnTo>
                  <a:lnTo>
                    <a:pt x="38" y="10"/>
                  </a:lnTo>
                  <a:lnTo>
                    <a:pt x="38" y="10"/>
                  </a:lnTo>
                  <a:lnTo>
                    <a:pt x="44" y="12"/>
                  </a:lnTo>
                  <a:lnTo>
                    <a:pt x="44" y="12"/>
                  </a:lnTo>
                  <a:lnTo>
                    <a:pt x="48" y="16"/>
                  </a:lnTo>
                  <a:lnTo>
                    <a:pt x="50" y="20"/>
                  </a:lnTo>
                  <a:lnTo>
                    <a:pt x="50" y="20"/>
                  </a:lnTo>
                  <a:lnTo>
                    <a:pt x="52" y="26"/>
                  </a:lnTo>
                  <a:lnTo>
                    <a:pt x="52" y="34"/>
                  </a:lnTo>
                  <a:lnTo>
                    <a:pt x="52" y="34"/>
                  </a:lnTo>
                  <a:lnTo>
                    <a:pt x="52" y="42"/>
                  </a:lnTo>
                  <a:lnTo>
                    <a:pt x="50" y="52"/>
                  </a:lnTo>
                  <a:lnTo>
                    <a:pt x="50" y="52"/>
                  </a:lnTo>
                  <a:lnTo>
                    <a:pt x="46" y="60"/>
                  </a:lnTo>
                  <a:lnTo>
                    <a:pt x="38" y="70"/>
                  </a:lnTo>
                  <a:lnTo>
                    <a:pt x="38" y="70"/>
                  </a:lnTo>
                  <a:lnTo>
                    <a:pt x="30" y="84"/>
                  </a:lnTo>
                  <a:lnTo>
                    <a:pt x="30" y="84"/>
                  </a:lnTo>
                  <a:lnTo>
                    <a:pt x="26" y="94"/>
                  </a:lnTo>
                  <a:lnTo>
                    <a:pt x="26" y="94"/>
                  </a:lnTo>
                  <a:lnTo>
                    <a:pt x="24" y="102"/>
                  </a:lnTo>
                  <a:lnTo>
                    <a:pt x="24" y="104"/>
                  </a:lnTo>
                  <a:lnTo>
                    <a:pt x="44" y="104"/>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102" name="Group 3101"/>
          <p:cNvGrpSpPr/>
          <p:nvPr/>
        </p:nvGrpSpPr>
        <p:grpSpPr>
          <a:xfrm>
            <a:off x="3429000" y="2971800"/>
            <a:ext cx="1939732" cy="473771"/>
            <a:chOff x="1978025" y="6486525"/>
            <a:chExt cx="2482850" cy="606425"/>
          </a:xfrm>
        </p:grpSpPr>
        <p:sp>
          <p:nvSpPr>
            <p:cNvPr id="3093" name="Freeform 38"/>
            <p:cNvSpPr>
              <a:spLocks/>
            </p:cNvSpPr>
            <p:nvPr/>
          </p:nvSpPr>
          <p:spPr bwMode="auto">
            <a:xfrm>
              <a:off x="1978025" y="6486525"/>
              <a:ext cx="1165225" cy="365125"/>
            </a:xfrm>
            <a:custGeom>
              <a:avLst/>
              <a:gdLst>
                <a:gd name="T0" fmla="*/ 368 w 734"/>
                <a:gd name="T1" fmla="*/ 0 h 230"/>
                <a:gd name="T2" fmla="*/ 0 w 734"/>
                <a:gd name="T3" fmla="*/ 152 h 230"/>
                <a:gd name="T4" fmla="*/ 184 w 734"/>
                <a:gd name="T5" fmla="*/ 230 h 230"/>
                <a:gd name="T6" fmla="*/ 184 w 734"/>
                <a:gd name="T7" fmla="*/ 230 h 230"/>
                <a:gd name="T8" fmla="*/ 202 w 734"/>
                <a:gd name="T9" fmla="*/ 212 h 230"/>
                <a:gd name="T10" fmla="*/ 222 w 734"/>
                <a:gd name="T11" fmla="*/ 196 h 230"/>
                <a:gd name="T12" fmla="*/ 242 w 734"/>
                <a:gd name="T13" fmla="*/ 182 h 230"/>
                <a:gd name="T14" fmla="*/ 266 w 734"/>
                <a:gd name="T15" fmla="*/ 170 h 230"/>
                <a:gd name="T16" fmla="*/ 290 w 734"/>
                <a:gd name="T17" fmla="*/ 162 h 230"/>
                <a:gd name="T18" fmla="*/ 314 w 734"/>
                <a:gd name="T19" fmla="*/ 154 h 230"/>
                <a:gd name="T20" fmla="*/ 340 w 734"/>
                <a:gd name="T21" fmla="*/ 150 h 230"/>
                <a:gd name="T22" fmla="*/ 368 w 734"/>
                <a:gd name="T23" fmla="*/ 150 h 230"/>
                <a:gd name="T24" fmla="*/ 368 w 734"/>
                <a:gd name="T25" fmla="*/ 150 h 230"/>
                <a:gd name="T26" fmla="*/ 394 w 734"/>
                <a:gd name="T27" fmla="*/ 150 h 230"/>
                <a:gd name="T28" fmla="*/ 420 w 734"/>
                <a:gd name="T29" fmla="*/ 154 h 230"/>
                <a:gd name="T30" fmla="*/ 446 w 734"/>
                <a:gd name="T31" fmla="*/ 162 h 230"/>
                <a:gd name="T32" fmla="*/ 468 w 734"/>
                <a:gd name="T33" fmla="*/ 170 h 230"/>
                <a:gd name="T34" fmla="*/ 492 w 734"/>
                <a:gd name="T35" fmla="*/ 182 h 230"/>
                <a:gd name="T36" fmla="*/ 512 w 734"/>
                <a:gd name="T37" fmla="*/ 196 h 230"/>
                <a:gd name="T38" fmla="*/ 532 w 734"/>
                <a:gd name="T39" fmla="*/ 212 h 230"/>
                <a:gd name="T40" fmla="*/ 550 w 734"/>
                <a:gd name="T41" fmla="*/ 230 h 230"/>
                <a:gd name="T42" fmla="*/ 734 w 734"/>
                <a:gd name="T43" fmla="*/ 152 h 230"/>
                <a:gd name="T44" fmla="*/ 576 w 734"/>
                <a:gd name="T45" fmla="*/ 88 h 230"/>
                <a:gd name="T46" fmla="*/ 576 w 734"/>
                <a:gd name="T47" fmla="*/ 180 h 230"/>
                <a:gd name="T48" fmla="*/ 576 w 734"/>
                <a:gd name="T49" fmla="*/ 180 h 230"/>
                <a:gd name="T50" fmla="*/ 574 w 734"/>
                <a:gd name="T51" fmla="*/ 186 h 230"/>
                <a:gd name="T52" fmla="*/ 572 w 734"/>
                <a:gd name="T53" fmla="*/ 190 h 230"/>
                <a:gd name="T54" fmla="*/ 566 w 734"/>
                <a:gd name="T55" fmla="*/ 194 h 230"/>
                <a:gd name="T56" fmla="*/ 560 w 734"/>
                <a:gd name="T57" fmla="*/ 194 h 230"/>
                <a:gd name="T58" fmla="*/ 560 w 734"/>
                <a:gd name="T59" fmla="*/ 194 h 230"/>
                <a:gd name="T60" fmla="*/ 556 w 734"/>
                <a:gd name="T61" fmla="*/ 194 h 230"/>
                <a:gd name="T62" fmla="*/ 550 w 734"/>
                <a:gd name="T63" fmla="*/ 190 h 230"/>
                <a:gd name="T64" fmla="*/ 548 w 734"/>
                <a:gd name="T65" fmla="*/ 186 h 230"/>
                <a:gd name="T66" fmla="*/ 546 w 734"/>
                <a:gd name="T67" fmla="*/ 180 h 230"/>
                <a:gd name="T68" fmla="*/ 546 w 734"/>
                <a:gd name="T69" fmla="*/ 74 h 230"/>
                <a:gd name="T70" fmla="*/ 368 w 734"/>
                <a:gd name="T71"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4" h="230">
                  <a:moveTo>
                    <a:pt x="368" y="0"/>
                  </a:moveTo>
                  <a:lnTo>
                    <a:pt x="0" y="152"/>
                  </a:lnTo>
                  <a:lnTo>
                    <a:pt x="184" y="230"/>
                  </a:lnTo>
                  <a:lnTo>
                    <a:pt x="184" y="230"/>
                  </a:lnTo>
                  <a:lnTo>
                    <a:pt x="202" y="212"/>
                  </a:lnTo>
                  <a:lnTo>
                    <a:pt x="222" y="196"/>
                  </a:lnTo>
                  <a:lnTo>
                    <a:pt x="242" y="182"/>
                  </a:lnTo>
                  <a:lnTo>
                    <a:pt x="266" y="170"/>
                  </a:lnTo>
                  <a:lnTo>
                    <a:pt x="290" y="162"/>
                  </a:lnTo>
                  <a:lnTo>
                    <a:pt x="314" y="154"/>
                  </a:lnTo>
                  <a:lnTo>
                    <a:pt x="340" y="150"/>
                  </a:lnTo>
                  <a:lnTo>
                    <a:pt x="368" y="150"/>
                  </a:lnTo>
                  <a:lnTo>
                    <a:pt x="368" y="150"/>
                  </a:lnTo>
                  <a:lnTo>
                    <a:pt x="394" y="150"/>
                  </a:lnTo>
                  <a:lnTo>
                    <a:pt x="420" y="154"/>
                  </a:lnTo>
                  <a:lnTo>
                    <a:pt x="446" y="162"/>
                  </a:lnTo>
                  <a:lnTo>
                    <a:pt x="468" y="170"/>
                  </a:lnTo>
                  <a:lnTo>
                    <a:pt x="492" y="182"/>
                  </a:lnTo>
                  <a:lnTo>
                    <a:pt x="512" y="196"/>
                  </a:lnTo>
                  <a:lnTo>
                    <a:pt x="532" y="212"/>
                  </a:lnTo>
                  <a:lnTo>
                    <a:pt x="550" y="230"/>
                  </a:lnTo>
                  <a:lnTo>
                    <a:pt x="734" y="152"/>
                  </a:lnTo>
                  <a:lnTo>
                    <a:pt x="576" y="88"/>
                  </a:lnTo>
                  <a:lnTo>
                    <a:pt x="576" y="180"/>
                  </a:lnTo>
                  <a:lnTo>
                    <a:pt x="576" y="180"/>
                  </a:lnTo>
                  <a:lnTo>
                    <a:pt x="574" y="186"/>
                  </a:lnTo>
                  <a:lnTo>
                    <a:pt x="572" y="190"/>
                  </a:lnTo>
                  <a:lnTo>
                    <a:pt x="566" y="194"/>
                  </a:lnTo>
                  <a:lnTo>
                    <a:pt x="560" y="194"/>
                  </a:lnTo>
                  <a:lnTo>
                    <a:pt x="560" y="194"/>
                  </a:lnTo>
                  <a:lnTo>
                    <a:pt x="556" y="194"/>
                  </a:lnTo>
                  <a:lnTo>
                    <a:pt x="550" y="190"/>
                  </a:lnTo>
                  <a:lnTo>
                    <a:pt x="548" y="186"/>
                  </a:lnTo>
                  <a:lnTo>
                    <a:pt x="546" y="180"/>
                  </a:lnTo>
                  <a:lnTo>
                    <a:pt x="546" y="74"/>
                  </a:lnTo>
                  <a:lnTo>
                    <a:pt x="368" y="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4" name="Freeform 39"/>
            <p:cNvSpPr>
              <a:spLocks/>
            </p:cNvSpPr>
            <p:nvPr/>
          </p:nvSpPr>
          <p:spPr bwMode="auto">
            <a:xfrm>
              <a:off x="2209800" y="6756400"/>
              <a:ext cx="701675" cy="336550"/>
            </a:xfrm>
            <a:custGeom>
              <a:avLst/>
              <a:gdLst>
                <a:gd name="T0" fmla="*/ 222 w 442"/>
                <a:gd name="T1" fmla="*/ 0 h 212"/>
                <a:gd name="T2" fmla="*/ 222 w 442"/>
                <a:gd name="T3" fmla="*/ 0 h 212"/>
                <a:gd name="T4" fmla="*/ 198 w 442"/>
                <a:gd name="T5" fmla="*/ 2 h 212"/>
                <a:gd name="T6" fmla="*/ 174 w 442"/>
                <a:gd name="T7" fmla="*/ 6 h 212"/>
                <a:gd name="T8" fmla="*/ 152 w 442"/>
                <a:gd name="T9" fmla="*/ 12 h 212"/>
                <a:gd name="T10" fmla="*/ 132 w 442"/>
                <a:gd name="T11" fmla="*/ 18 h 212"/>
                <a:gd name="T12" fmla="*/ 112 w 442"/>
                <a:gd name="T13" fmla="*/ 28 h 212"/>
                <a:gd name="T14" fmla="*/ 92 w 442"/>
                <a:gd name="T15" fmla="*/ 40 h 212"/>
                <a:gd name="T16" fmla="*/ 76 w 442"/>
                <a:gd name="T17" fmla="*/ 54 h 212"/>
                <a:gd name="T18" fmla="*/ 60 w 442"/>
                <a:gd name="T19" fmla="*/ 68 h 212"/>
                <a:gd name="T20" fmla="*/ 60 w 442"/>
                <a:gd name="T21" fmla="*/ 68 h 212"/>
                <a:gd name="T22" fmla="*/ 46 w 442"/>
                <a:gd name="T23" fmla="*/ 84 h 212"/>
                <a:gd name="T24" fmla="*/ 34 w 442"/>
                <a:gd name="T25" fmla="*/ 100 h 212"/>
                <a:gd name="T26" fmla="*/ 24 w 442"/>
                <a:gd name="T27" fmla="*/ 116 h 212"/>
                <a:gd name="T28" fmla="*/ 16 w 442"/>
                <a:gd name="T29" fmla="*/ 134 h 212"/>
                <a:gd name="T30" fmla="*/ 10 w 442"/>
                <a:gd name="T31" fmla="*/ 152 h 212"/>
                <a:gd name="T32" fmla="*/ 4 w 442"/>
                <a:gd name="T33" fmla="*/ 172 h 212"/>
                <a:gd name="T34" fmla="*/ 2 w 442"/>
                <a:gd name="T35" fmla="*/ 192 h 212"/>
                <a:gd name="T36" fmla="*/ 0 w 442"/>
                <a:gd name="T37" fmla="*/ 212 h 212"/>
                <a:gd name="T38" fmla="*/ 442 w 442"/>
                <a:gd name="T39" fmla="*/ 212 h 212"/>
                <a:gd name="T40" fmla="*/ 442 w 442"/>
                <a:gd name="T41" fmla="*/ 212 h 212"/>
                <a:gd name="T42" fmla="*/ 440 w 442"/>
                <a:gd name="T43" fmla="*/ 192 h 212"/>
                <a:gd name="T44" fmla="*/ 438 w 442"/>
                <a:gd name="T45" fmla="*/ 172 h 212"/>
                <a:gd name="T46" fmla="*/ 432 w 442"/>
                <a:gd name="T47" fmla="*/ 152 h 212"/>
                <a:gd name="T48" fmla="*/ 426 w 442"/>
                <a:gd name="T49" fmla="*/ 134 h 212"/>
                <a:gd name="T50" fmla="*/ 418 w 442"/>
                <a:gd name="T51" fmla="*/ 116 h 212"/>
                <a:gd name="T52" fmla="*/ 408 w 442"/>
                <a:gd name="T53" fmla="*/ 100 h 212"/>
                <a:gd name="T54" fmla="*/ 396 w 442"/>
                <a:gd name="T55" fmla="*/ 84 h 212"/>
                <a:gd name="T56" fmla="*/ 382 w 442"/>
                <a:gd name="T57" fmla="*/ 68 h 212"/>
                <a:gd name="T58" fmla="*/ 382 w 442"/>
                <a:gd name="T59" fmla="*/ 68 h 212"/>
                <a:gd name="T60" fmla="*/ 366 w 442"/>
                <a:gd name="T61" fmla="*/ 54 h 212"/>
                <a:gd name="T62" fmla="*/ 350 w 442"/>
                <a:gd name="T63" fmla="*/ 40 h 212"/>
                <a:gd name="T64" fmla="*/ 330 w 442"/>
                <a:gd name="T65" fmla="*/ 28 h 212"/>
                <a:gd name="T66" fmla="*/ 310 w 442"/>
                <a:gd name="T67" fmla="*/ 18 h 212"/>
                <a:gd name="T68" fmla="*/ 290 w 442"/>
                <a:gd name="T69" fmla="*/ 12 h 212"/>
                <a:gd name="T70" fmla="*/ 268 w 442"/>
                <a:gd name="T71" fmla="*/ 6 h 212"/>
                <a:gd name="T72" fmla="*/ 244 w 442"/>
                <a:gd name="T73" fmla="*/ 2 h 212"/>
                <a:gd name="T74" fmla="*/ 222 w 442"/>
                <a:gd name="T7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2" h="212">
                  <a:moveTo>
                    <a:pt x="222" y="0"/>
                  </a:moveTo>
                  <a:lnTo>
                    <a:pt x="222" y="0"/>
                  </a:lnTo>
                  <a:lnTo>
                    <a:pt x="198" y="2"/>
                  </a:lnTo>
                  <a:lnTo>
                    <a:pt x="174" y="6"/>
                  </a:lnTo>
                  <a:lnTo>
                    <a:pt x="152" y="12"/>
                  </a:lnTo>
                  <a:lnTo>
                    <a:pt x="132" y="18"/>
                  </a:lnTo>
                  <a:lnTo>
                    <a:pt x="112" y="28"/>
                  </a:lnTo>
                  <a:lnTo>
                    <a:pt x="92" y="40"/>
                  </a:lnTo>
                  <a:lnTo>
                    <a:pt x="76" y="54"/>
                  </a:lnTo>
                  <a:lnTo>
                    <a:pt x="60" y="68"/>
                  </a:lnTo>
                  <a:lnTo>
                    <a:pt x="60" y="68"/>
                  </a:lnTo>
                  <a:lnTo>
                    <a:pt x="46" y="84"/>
                  </a:lnTo>
                  <a:lnTo>
                    <a:pt x="34" y="100"/>
                  </a:lnTo>
                  <a:lnTo>
                    <a:pt x="24" y="116"/>
                  </a:lnTo>
                  <a:lnTo>
                    <a:pt x="16" y="134"/>
                  </a:lnTo>
                  <a:lnTo>
                    <a:pt x="10" y="152"/>
                  </a:lnTo>
                  <a:lnTo>
                    <a:pt x="4" y="172"/>
                  </a:lnTo>
                  <a:lnTo>
                    <a:pt x="2" y="192"/>
                  </a:lnTo>
                  <a:lnTo>
                    <a:pt x="0" y="212"/>
                  </a:lnTo>
                  <a:lnTo>
                    <a:pt x="442" y="212"/>
                  </a:lnTo>
                  <a:lnTo>
                    <a:pt x="442" y="212"/>
                  </a:lnTo>
                  <a:lnTo>
                    <a:pt x="440" y="192"/>
                  </a:lnTo>
                  <a:lnTo>
                    <a:pt x="438" y="172"/>
                  </a:lnTo>
                  <a:lnTo>
                    <a:pt x="432" y="152"/>
                  </a:lnTo>
                  <a:lnTo>
                    <a:pt x="426" y="134"/>
                  </a:lnTo>
                  <a:lnTo>
                    <a:pt x="418" y="116"/>
                  </a:lnTo>
                  <a:lnTo>
                    <a:pt x="408" y="100"/>
                  </a:lnTo>
                  <a:lnTo>
                    <a:pt x="396" y="84"/>
                  </a:lnTo>
                  <a:lnTo>
                    <a:pt x="382" y="68"/>
                  </a:lnTo>
                  <a:lnTo>
                    <a:pt x="382" y="68"/>
                  </a:lnTo>
                  <a:lnTo>
                    <a:pt x="366" y="54"/>
                  </a:lnTo>
                  <a:lnTo>
                    <a:pt x="350" y="40"/>
                  </a:lnTo>
                  <a:lnTo>
                    <a:pt x="330" y="28"/>
                  </a:lnTo>
                  <a:lnTo>
                    <a:pt x="310" y="18"/>
                  </a:lnTo>
                  <a:lnTo>
                    <a:pt x="290" y="12"/>
                  </a:lnTo>
                  <a:lnTo>
                    <a:pt x="268" y="6"/>
                  </a:lnTo>
                  <a:lnTo>
                    <a:pt x="244" y="2"/>
                  </a:lnTo>
                  <a:lnTo>
                    <a:pt x="222" y="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5" name="Freeform 40"/>
            <p:cNvSpPr>
              <a:spLocks/>
            </p:cNvSpPr>
            <p:nvPr/>
          </p:nvSpPr>
          <p:spPr bwMode="auto">
            <a:xfrm>
              <a:off x="2209800" y="6756400"/>
              <a:ext cx="701675" cy="336550"/>
            </a:xfrm>
            <a:custGeom>
              <a:avLst/>
              <a:gdLst>
                <a:gd name="T0" fmla="*/ 222 w 442"/>
                <a:gd name="T1" fmla="*/ 0 h 212"/>
                <a:gd name="T2" fmla="*/ 222 w 442"/>
                <a:gd name="T3" fmla="*/ 0 h 212"/>
                <a:gd name="T4" fmla="*/ 198 w 442"/>
                <a:gd name="T5" fmla="*/ 2 h 212"/>
                <a:gd name="T6" fmla="*/ 174 w 442"/>
                <a:gd name="T7" fmla="*/ 6 h 212"/>
                <a:gd name="T8" fmla="*/ 152 w 442"/>
                <a:gd name="T9" fmla="*/ 12 h 212"/>
                <a:gd name="T10" fmla="*/ 132 w 442"/>
                <a:gd name="T11" fmla="*/ 18 h 212"/>
                <a:gd name="T12" fmla="*/ 112 w 442"/>
                <a:gd name="T13" fmla="*/ 28 h 212"/>
                <a:gd name="T14" fmla="*/ 92 w 442"/>
                <a:gd name="T15" fmla="*/ 40 h 212"/>
                <a:gd name="T16" fmla="*/ 76 w 442"/>
                <a:gd name="T17" fmla="*/ 54 h 212"/>
                <a:gd name="T18" fmla="*/ 60 w 442"/>
                <a:gd name="T19" fmla="*/ 68 h 212"/>
                <a:gd name="T20" fmla="*/ 60 w 442"/>
                <a:gd name="T21" fmla="*/ 68 h 212"/>
                <a:gd name="T22" fmla="*/ 46 w 442"/>
                <a:gd name="T23" fmla="*/ 84 h 212"/>
                <a:gd name="T24" fmla="*/ 34 w 442"/>
                <a:gd name="T25" fmla="*/ 100 h 212"/>
                <a:gd name="T26" fmla="*/ 24 w 442"/>
                <a:gd name="T27" fmla="*/ 116 h 212"/>
                <a:gd name="T28" fmla="*/ 16 w 442"/>
                <a:gd name="T29" fmla="*/ 134 h 212"/>
                <a:gd name="T30" fmla="*/ 10 w 442"/>
                <a:gd name="T31" fmla="*/ 152 h 212"/>
                <a:gd name="T32" fmla="*/ 4 w 442"/>
                <a:gd name="T33" fmla="*/ 172 h 212"/>
                <a:gd name="T34" fmla="*/ 2 w 442"/>
                <a:gd name="T35" fmla="*/ 192 h 212"/>
                <a:gd name="T36" fmla="*/ 0 w 442"/>
                <a:gd name="T37" fmla="*/ 212 h 212"/>
                <a:gd name="T38" fmla="*/ 442 w 442"/>
                <a:gd name="T39" fmla="*/ 212 h 212"/>
                <a:gd name="T40" fmla="*/ 442 w 442"/>
                <a:gd name="T41" fmla="*/ 212 h 212"/>
                <a:gd name="T42" fmla="*/ 440 w 442"/>
                <a:gd name="T43" fmla="*/ 192 h 212"/>
                <a:gd name="T44" fmla="*/ 438 w 442"/>
                <a:gd name="T45" fmla="*/ 172 h 212"/>
                <a:gd name="T46" fmla="*/ 432 w 442"/>
                <a:gd name="T47" fmla="*/ 152 h 212"/>
                <a:gd name="T48" fmla="*/ 426 w 442"/>
                <a:gd name="T49" fmla="*/ 134 h 212"/>
                <a:gd name="T50" fmla="*/ 418 w 442"/>
                <a:gd name="T51" fmla="*/ 116 h 212"/>
                <a:gd name="T52" fmla="*/ 408 w 442"/>
                <a:gd name="T53" fmla="*/ 100 h 212"/>
                <a:gd name="T54" fmla="*/ 396 w 442"/>
                <a:gd name="T55" fmla="*/ 84 h 212"/>
                <a:gd name="T56" fmla="*/ 382 w 442"/>
                <a:gd name="T57" fmla="*/ 68 h 212"/>
                <a:gd name="T58" fmla="*/ 382 w 442"/>
                <a:gd name="T59" fmla="*/ 68 h 212"/>
                <a:gd name="T60" fmla="*/ 366 w 442"/>
                <a:gd name="T61" fmla="*/ 54 h 212"/>
                <a:gd name="T62" fmla="*/ 350 w 442"/>
                <a:gd name="T63" fmla="*/ 40 h 212"/>
                <a:gd name="T64" fmla="*/ 330 w 442"/>
                <a:gd name="T65" fmla="*/ 28 h 212"/>
                <a:gd name="T66" fmla="*/ 310 w 442"/>
                <a:gd name="T67" fmla="*/ 18 h 212"/>
                <a:gd name="T68" fmla="*/ 290 w 442"/>
                <a:gd name="T69" fmla="*/ 12 h 212"/>
                <a:gd name="T70" fmla="*/ 268 w 442"/>
                <a:gd name="T71" fmla="*/ 6 h 212"/>
                <a:gd name="T72" fmla="*/ 244 w 442"/>
                <a:gd name="T73" fmla="*/ 2 h 212"/>
                <a:gd name="T74" fmla="*/ 222 w 442"/>
                <a:gd name="T7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2" h="212">
                  <a:moveTo>
                    <a:pt x="222" y="0"/>
                  </a:moveTo>
                  <a:lnTo>
                    <a:pt x="222" y="0"/>
                  </a:lnTo>
                  <a:lnTo>
                    <a:pt x="198" y="2"/>
                  </a:lnTo>
                  <a:lnTo>
                    <a:pt x="174" y="6"/>
                  </a:lnTo>
                  <a:lnTo>
                    <a:pt x="152" y="12"/>
                  </a:lnTo>
                  <a:lnTo>
                    <a:pt x="132" y="18"/>
                  </a:lnTo>
                  <a:lnTo>
                    <a:pt x="112" y="28"/>
                  </a:lnTo>
                  <a:lnTo>
                    <a:pt x="92" y="40"/>
                  </a:lnTo>
                  <a:lnTo>
                    <a:pt x="76" y="54"/>
                  </a:lnTo>
                  <a:lnTo>
                    <a:pt x="60" y="68"/>
                  </a:lnTo>
                  <a:lnTo>
                    <a:pt x="60" y="68"/>
                  </a:lnTo>
                  <a:lnTo>
                    <a:pt x="46" y="84"/>
                  </a:lnTo>
                  <a:lnTo>
                    <a:pt x="34" y="100"/>
                  </a:lnTo>
                  <a:lnTo>
                    <a:pt x="24" y="116"/>
                  </a:lnTo>
                  <a:lnTo>
                    <a:pt x="16" y="134"/>
                  </a:lnTo>
                  <a:lnTo>
                    <a:pt x="10" y="152"/>
                  </a:lnTo>
                  <a:lnTo>
                    <a:pt x="4" y="172"/>
                  </a:lnTo>
                  <a:lnTo>
                    <a:pt x="2" y="192"/>
                  </a:lnTo>
                  <a:lnTo>
                    <a:pt x="0" y="212"/>
                  </a:lnTo>
                  <a:lnTo>
                    <a:pt x="442" y="212"/>
                  </a:lnTo>
                  <a:lnTo>
                    <a:pt x="442" y="212"/>
                  </a:lnTo>
                  <a:lnTo>
                    <a:pt x="440" y="192"/>
                  </a:lnTo>
                  <a:lnTo>
                    <a:pt x="438" y="172"/>
                  </a:lnTo>
                  <a:lnTo>
                    <a:pt x="432" y="152"/>
                  </a:lnTo>
                  <a:lnTo>
                    <a:pt x="426" y="134"/>
                  </a:lnTo>
                  <a:lnTo>
                    <a:pt x="418" y="116"/>
                  </a:lnTo>
                  <a:lnTo>
                    <a:pt x="408" y="100"/>
                  </a:lnTo>
                  <a:lnTo>
                    <a:pt x="396" y="84"/>
                  </a:lnTo>
                  <a:lnTo>
                    <a:pt x="382" y="68"/>
                  </a:lnTo>
                  <a:lnTo>
                    <a:pt x="382" y="68"/>
                  </a:lnTo>
                  <a:lnTo>
                    <a:pt x="366" y="54"/>
                  </a:lnTo>
                  <a:lnTo>
                    <a:pt x="350" y="40"/>
                  </a:lnTo>
                  <a:lnTo>
                    <a:pt x="330" y="28"/>
                  </a:lnTo>
                  <a:lnTo>
                    <a:pt x="310" y="18"/>
                  </a:lnTo>
                  <a:lnTo>
                    <a:pt x="290" y="12"/>
                  </a:lnTo>
                  <a:lnTo>
                    <a:pt x="268" y="6"/>
                  </a:lnTo>
                  <a:lnTo>
                    <a:pt x="244" y="2"/>
                  </a:lnTo>
                  <a:lnTo>
                    <a:pt x="2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6" name="Freeform 41"/>
            <p:cNvSpPr>
              <a:spLocks noEditPoints="1"/>
            </p:cNvSpPr>
            <p:nvPr/>
          </p:nvSpPr>
          <p:spPr bwMode="auto">
            <a:xfrm>
              <a:off x="3813175" y="6527800"/>
              <a:ext cx="647700" cy="565150"/>
            </a:xfrm>
            <a:custGeom>
              <a:avLst/>
              <a:gdLst>
                <a:gd name="T0" fmla="*/ 154 w 408"/>
                <a:gd name="T1" fmla="*/ 0 h 356"/>
                <a:gd name="T2" fmla="*/ 144 w 408"/>
                <a:gd name="T3" fmla="*/ 0 h 356"/>
                <a:gd name="T4" fmla="*/ 128 w 408"/>
                <a:gd name="T5" fmla="*/ 8 h 356"/>
                <a:gd name="T6" fmla="*/ 116 w 408"/>
                <a:gd name="T7" fmla="*/ 20 h 356"/>
                <a:gd name="T8" fmla="*/ 110 w 408"/>
                <a:gd name="T9" fmla="*/ 36 h 356"/>
                <a:gd name="T10" fmla="*/ 108 w 408"/>
                <a:gd name="T11" fmla="*/ 74 h 356"/>
                <a:gd name="T12" fmla="*/ 34 w 408"/>
                <a:gd name="T13" fmla="*/ 74 h 356"/>
                <a:gd name="T14" fmla="*/ 22 w 408"/>
                <a:gd name="T15" fmla="*/ 78 h 356"/>
                <a:gd name="T16" fmla="*/ 10 w 408"/>
                <a:gd name="T17" fmla="*/ 84 h 356"/>
                <a:gd name="T18" fmla="*/ 4 w 408"/>
                <a:gd name="T19" fmla="*/ 96 h 356"/>
                <a:gd name="T20" fmla="*/ 0 w 408"/>
                <a:gd name="T21" fmla="*/ 108 h 356"/>
                <a:gd name="T22" fmla="*/ 0 w 408"/>
                <a:gd name="T23" fmla="*/ 324 h 356"/>
                <a:gd name="T24" fmla="*/ 4 w 408"/>
                <a:gd name="T25" fmla="*/ 336 h 356"/>
                <a:gd name="T26" fmla="*/ 10 w 408"/>
                <a:gd name="T27" fmla="*/ 346 h 356"/>
                <a:gd name="T28" fmla="*/ 22 w 408"/>
                <a:gd name="T29" fmla="*/ 354 h 356"/>
                <a:gd name="T30" fmla="*/ 34 w 408"/>
                <a:gd name="T31" fmla="*/ 356 h 356"/>
                <a:gd name="T32" fmla="*/ 374 w 408"/>
                <a:gd name="T33" fmla="*/ 356 h 356"/>
                <a:gd name="T34" fmla="*/ 386 w 408"/>
                <a:gd name="T35" fmla="*/ 354 h 356"/>
                <a:gd name="T36" fmla="*/ 398 w 408"/>
                <a:gd name="T37" fmla="*/ 346 h 356"/>
                <a:gd name="T38" fmla="*/ 404 w 408"/>
                <a:gd name="T39" fmla="*/ 336 h 356"/>
                <a:gd name="T40" fmla="*/ 408 w 408"/>
                <a:gd name="T41" fmla="*/ 324 h 356"/>
                <a:gd name="T42" fmla="*/ 408 w 408"/>
                <a:gd name="T43" fmla="*/ 108 h 356"/>
                <a:gd name="T44" fmla="*/ 404 w 408"/>
                <a:gd name="T45" fmla="*/ 96 h 356"/>
                <a:gd name="T46" fmla="*/ 398 w 408"/>
                <a:gd name="T47" fmla="*/ 84 h 356"/>
                <a:gd name="T48" fmla="*/ 386 w 408"/>
                <a:gd name="T49" fmla="*/ 78 h 356"/>
                <a:gd name="T50" fmla="*/ 374 w 408"/>
                <a:gd name="T51" fmla="*/ 74 h 356"/>
                <a:gd name="T52" fmla="*/ 300 w 408"/>
                <a:gd name="T53" fmla="*/ 46 h 356"/>
                <a:gd name="T54" fmla="*/ 300 w 408"/>
                <a:gd name="T55" fmla="*/ 36 h 356"/>
                <a:gd name="T56" fmla="*/ 292 w 408"/>
                <a:gd name="T57" fmla="*/ 20 h 356"/>
                <a:gd name="T58" fmla="*/ 280 w 408"/>
                <a:gd name="T59" fmla="*/ 8 h 356"/>
                <a:gd name="T60" fmla="*/ 264 w 408"/>
                <a:gd name="T61" fmla="*/ 0 h 356"/>
                <a:gd name="T62" fmla="*/ 134 w 408"/>
                <a:gd name="T63" fmla="*/ 74 h 356"/>
                <a:gd name="T64" fmla="*/ 134 w 408"/>
                <a:gd name="T65" fmla="*/ 46 h 356"/>
                <a:gd name="T66" fmla="*/ 140 w 408"/>
                <a:gd name="T67" fmla="*/ 30 h 356"/>
                <a:gd name="T68" fmla="*/ 154 w 408"/>
                <a:gd name="T69" fmla="*/ 24 h 356"/>
                <a:gd name="T70" fmla="*/ 254 w 408"/>
                <a:gd name="T71" fmla="*/ 24 h 356"/>
                <a:gd name="T72" fmla="*/ 270 w 408"/>
                <a:gd name="T73" fmla="*/ 30 h 356"/>
                <a:gd name="T74" fmla="*/ 276 w 408"/>
                <a:gd name="T75" fmla="*/ 46 h 356"/>
                <a:gd name="T76" fmla="*/ 134 w 408"/>
                <a:gd name="T77" fmla="*/ 7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08" h="356">
                  <a:moveTo>
                    <a:pt x="254" y="0"/>
                  </a:moveTo>
                  <a:lnTo>
                    <a:pt x="154" y="0"/>
                  </a:lnTo>
                  <a:lnTo>
                    <a:pt x="154" y="0"/>
                  </a:lnTo>
                  <a:lnTo>
                    <a:pt x="144" y="0"/>
                  </a:lnTo>
                  <a:lnTo>
                    <a:pt x="136" y="4"/>
                  </a:lnTo>
                  <a:lnTo>
                    <a:pt x="128" y="8"/>
                  </a:lnTo>
                  <a:lnTo>
                    <a:pt x="122" y="14"/>
                  </a:lnTo>
                  <a:lnTo>
                    <a:pt x="116" y="20"/>
                  </a:lnTo>
                  <a:lnTo>
                    <a:pt x="112" y="28"/>
                  </a:lnTo>
                  <a:lnTo>
                    <a:pt x="110" y="36"/>
                  </a:lnTo>
                  <a:lnTo>
                    <a:pt x="108" y="46"/>
                  </a:lnTo>
                  <a:lnTo>
                    <a:pt x="108" y="74"/>
                  </a:lnTo>
                  <a:lnTo>
                    <a:pt x="34" y="74"/>
                  </a:lnTo>
                  <a:lnTo>
                    <a:pt x="34" y="74"/>
                  </a:lnTo>
                  <a:lnTo>
                    <a:pt x="28" y="76"/>
                  </a:lnTo>
                  <a:lnTo>
                    <a:pt x="22" y="78"/>
                  </a:lnTo>
                  <a:lnTo>
                    <a:pt x="16" y="80"/>
                  </a:lnTo>
                  <a:lnTo>
                    <a:pt x="10" y="84"/>
                  </a:lnTo>
                  <a:lnTo>
                    <a:pt x="6" y="90"/>
                  </a:lnTo>
                  <a:lnTo>
                    <a:pt x="4" y="96"/>
                  </a:lnTo>
                  <a:lnTo>
                    <a:pt x="2" y="102"/>
                  </a:lnTo>
                  <a:lnTo>
                    <a:pt x="0" y="108"/>
                  </a:lnTo>
                  <a:lnTo>
                    <a:pt x="0" y="324"/>
                  </a:lnTo>
                  <a:lnTo>
                    <a:pt x="0" y="324"/>
                  </a:lnTo>
                  <a:lnTo>
                    <a:pt x="2" y="330"/>
                  </a:lnTo>
                  <a:lnTo>
                    <a:pt x="4" y="336"/>
                  </a:lnTo>
                  <a:lnTo>
                    <a:pt x="6" y="342"/>
                  </a:lnTo>
                  <a:lnTo>
                    <a:pt x="10" y="346"/>
                  </a:lnTo>
                  <a:lnTo>
                    <a:pt x="16" y="350"/>
                  </a:lnTo>
                  <a:lnTo>
                    <a:pt x="22" y="354"/>
                  </a:lnTo>
                  <a:lnTo>
                    <a:pt x="28" y="356"/>
                  </a:lnTo>
                  <a:lnTo>
                    <a:pt x="34" y="356"/>
                  </a:lnTo>
                  <a:lnTo>
                    <a:pt x="374" y="356"/>
                  </a:lnTo>
                  <a:lnTo>
                    <a:pt x="374" y="356"/>
                  </a:lnTo>
                  <a:lnTo>
                    <a:pt x="380" y="356"/>
                  </a:lnTo>
                  <a:lnTo>
                    <a:pt x="386" y="354"/>
                  </a:lnTo>
                  <a:lnTo>
                    <a:pt x="392" y="350"/>
                  </a:lnTo>
                  <a:lnTo>
                    <a:pt x="398" y="346"/>
                  </a:lnTo>
                  <a:lnTo>
                    <a:pt x="402" y="342"/>
                  </a:lnTo>
                  <a:lnTo>
                    <a:pt x="404" y="336"/>
                  </a:lnTo>
                  <a:lnTo>
                    <a:pt x="406" y="330"/>
                  </a:lnTo>
                  <a:lnTo>
                    <a:pt x="408" y="324"/>
                  </a:lnTo>
                  <a:lnTo>
                    <a:pt x="408" y="108"/>
                  </a:lnTo>
                  <a:lnTo>
                    <a:pt x="408" y="108"/>
                  </a:lnTo>
                  <a:lnTo>
                    <a:pt x="406" y="102"/>
                  </a:lnTo>
                  <a:lnTo>
                    <a:pt x="404" y="96"/>
                  </a:lnTo>
                  <a:lnTo>
                    <a:pt x="402" y="90"/>
                  </a:lnTo>
                  <a:lnTo>
                    <a:pt x="398" y="84"/>
                  </a:lnTo>
                  <a:lnTo>
                    <a:pt x="392" y="80"/>
                  </a:lnTo>
                  <a:lnTo>
                    <a:pt x="386" y="78"/>
                  </a:lnTo>
                  <a:lnTo>
                    <a:pt x="380" y="76"/>
                  </a:lnTo>
                  <a:lnTo>
                    <a:pt x="374" y="74"/>
                  </a:lnTo>
                  <a:lnTo>
                    <a:pt x="300" y="74"/>
                  </a:lnTo>
                  <a:lnTo>
                    <a:pt x="300" y="46"/>
                  </a:lnTo>
                  <a:lnTo>
                    <a:pt x="300" y="46"/>
                  </a:lnTo>
                  <a:lnTo>
                    <a:pt x="300" y="36"/>
                  </a:lnTo>
                  <a:lnTo>
                    <a:pt x="296" y="28"/>
                  </a:lnTo>
                  <a:lnTo>
                    <a:pt x="292" y="20"/>
                  </a:lnTo>
                  <a:lnTo>
                    <a:pt x="286" y="14"/>
                  </a:lnTo>
                  <a:lnTo>
                    <a:pt x="280" y="8"/>
                  </a:lnTo>
                  <a:lnTo>
                    <a:pt x="272" y="4"/>
                  </a:lnTo>
                  <a:lnTo>
                    <a:pt x="264" y="0"/>
                  </a:lnTo>
                  <a:lnTo>
                    <a:pt x="254" y="0"/>
                  </a:lnTo>
                  <a:close/>
                  <a:moveTo>
                    <a:pt x="134" y="74"/>
                  </a:moveTo>
                  <a:lnTo>
                    <a:pt x="134" y="46"/>
                  </a:lnTo>
                  <a:lnTo>
                    <a:pt x="134" y="46"/>
                  </a:lnTo>
                  <a:lnTo>
                    <a:pt x="134" y="38"/>
                  </a:lnTo>
                  <a:lnTo>
                    <a:pt x="140" y="30"/>
                  </a:lnTo>
                  <a:lnTo>
                    <a:pt x="146" y="26"/>
                  </a:lnTo>
                  <a:lnTo>
                    <a:pt x="154" y="24"/>
                  </a:lnTo>
                  <a:lnTo>
                    <a:pt x="254" y="24"/>
                  </a:lnTo>
                  <a:lnTo>
                    <a:pt x="254" y="24"/>
                  </a:lnTo>
                  <a:lnTo>
                    <a:pt x="262" y="26"/>
                  </a:lnTo>
                  <a:lnTo>
                    <a:pt x="270" y="30"/>
                  </a:lnTo>
                  <a:lnTo>
                    <a:pt x="274" y="38"/>
                  </a:lnTo>
                  <a:lnTo>
                    <a:pt x="276" y="46"/>
                  </a:lnTo>
                  <a:lnTo>
                    <a:pt x="276" y="74"/>
                  </a:lnTo>
                  <a:lnTo>
                    <a:pt x="134" y="74"/>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7" name="Freeform 42"/>
            <p:cNvSpPr>
              <a:spLocks/>
            </p:cNvSpPr>
            <p:nvPr/>
          </p:nvSpPr>
          <p:spPr bwMode="auto">
            <a:xfrm>
              <a:off x="3813175" y="6527800"/>
              <a:ext cx="647700" cy="565150"/>
            </a:xfrm>
            <a:custGeom>
              <a:avLst/>
              <a:gdLst>
                <a:gd name="T0" fmla="*/ 254 w 408"/>
                <a:gd name="T1" fmla="*/ 0 h 356"/>
                <a:gd name="T2" fmla="*/ 154 w 408"/>
                <a:gd name="T3" fmla="*/ 0 h 356"/>
                <a:gd name="T4" fmla="*/ 154 w 408"/>
                <a:gd name="T5" fmla="*/ 0 h 356"/>
                <a:gd name="T6" fmla="*/ 144 w 408"/>
                <a:gd name="T7" fmla="*/ 0 h 356"/>
                <a:gd name="T8" fmla="*/ 136 w 408"/>
                <a:gd name="T9" fmla="*/ 4 h 356"/>
                <a:gd name="T10" fmla="*/ 128 w 408"/>
                <a:gd name="T11" fmla="*/ 8 h 356"/>
                <a:gd name="T12" fmla="*/ 122 w 408"/>
                <a:gd name="T13" fmla="*/ 14 h 356"/>
                <a:gd name="T14" fmla="*/ 116 w 408"/>
                <a:gd name="T15" fmla="*/ 20 h 356"/>
                <a:gd name="T16" fmla="*/ 112 w 408"/>
                <a:gd name="T17" fmla="*/ 28 h 356"/>
                <a:gd name="T18" fmla="*/ 110 w 408"/>
                <a:gd name="T19" fmla="*/ 36 h 356"/>
                <a:gd name="T20" fmla="*/ 108 w 408"/>
                <a:gd name="T21" fmla="*/ 46 h 356"/>
                <a:gd name="T22" fmla="*/ 108 w 408"/>
                <a:gd name="T23" fmla="*/ 74 h 356"/>
                <a:gd name="T24" fmla="*/ 34 w 408"/>
                <a:gd name="T25" fmla="*/ 74 h 356"/>
                <a:gd name="T26" fmla="*/ 34 w 408"/>
                <a:gd name="T27" fmla="*/ 74 h 356"/>
                <a:gd name="T28" fmla="*/ 28 w 408"/>
                <a:gd name="T29" fmla="*/ 76 h 356"/>
                <a:gd name="T30" fmla="*/ 22 w 408"/>
                <a:gd name="T31" fmla="*/ 78 h 356"/>
                <a:gd name="T32" fmla="*/ 16 w 408"/>
                <a:gd name="T33" fmla="*/ 80 h 356"/>
                <a:gd name="T34" fmla="*/ 10 w 408"/>
                <a:gd name="T35" fmla="*/ 84 h 356"/>
                <a:gd name="T36" fmla="*/ 6 w 408"/>
                <a:gd name="T37" fmla="*/ 90 h 356"/>
                <a:gd name="T38" fmla="*/ 4 w 408"/>
                <a:gd name="T39" fmla="*/ 96 h 356"/>
                <a:gd name="T40" fmla="*/ 2 w 408"/>
                <a:gd name="T41" fmla="*/ 102 h 356"/>
                <a:gd name="T42" fmla="*/ 0 w 408"/>
                <a:gd name="T43" fmla="*/ 108 h 356"/>
                <a:gd name="T44" fmla="*/ 0 w 408"/>
                <a:gd name="T45" fmla="*/ 324 h 356"/>
                <a:gd name="T46" fmla="*/ 0 w 408"/>
                <a:gd name="T47" fmla="*/ 324 h 356"/>
                <a:gd name="T48" fmla="*/ 2 w 408"/>
                <a:gd name="T49" fmla="*/ 330 h 356"/>
                <a:gd name="T50" fmla="*/ 4 w 408"/>
                <a:gd name="T51" fmla="*/ 336 h 356"/>
                <a:gd name="T52" fmla="*/ 6 w 408"/>
                <a:gd name="T53" fmla="*/ 342 h 356"/>
                <a:gd name="T54" fmla="*/ 10 w 408"/>
                <a:gd name="T55" fmla="*/ 346 h 356"/>
                <a:gd name="T56" fmla="*/ 16 w 408"/>
                <a:gd name="T57" fmla="*/ 350 h 356"/>
                <a:gd name="T58" fmla="*/ 22 w 408"/>
                <a:gd name="T59" fmla="*/ 354 h 356"/>
                <a:gd name="T60" fmla="*/ 28 w 408"/>
                <a:gd name="T61" fmla="*/ 356 h 356"/>
                <a:gd name="T62" fmla="*/ 34 w 408"/>
                <a:gd name="T63" fmla="*/ 356 h 356"/>
                <a:gd name="T64" fmla="*/ 374 w 408"/>
                <a:gd name="T65" fmla="*/ 356 h 356"/>
                <a:gd name="T66" fmla="*/ 374 w 408"/>
                <a:gd name="T67" fmla="*/ 356 h 356"/>
                <a:gd name="T68" fmla="*/ 380 w 408"/>
                <a:gd name="T69" fmla="*/ 356 h 356"/>
                <a:gd name="T70" fmla="*/ 386 w 408"/>
                <a:gd name="T71" fmla="*/ 354 h 356"/>
                <a:gd name="T72" fmla="*/ 392 w 408"/>
                <a:gd name="T73" fmla="*/ 350 h 356"/>
                <a:gd name="T74" fmla="*/ 398 w 408"/>
                <a:gd name="T75" fmla="*/ 346 h 356"/>
                <a:gd name="T76" fmla="*/ 402 w 408"/>
                <a:gd name="T77" fmla="*/ 342 h 356"/>
                <a:gd name="T78" fmla="*/ 404 w 408"/>
                <a:gd name="T79" fmla="*/ 336 h 356"/>
                <a:gd name="T80" fmla="*/ 406 w 408"/>
                <a:gd name="T81" fmla="*/ 330 h 356"/>
                <a:gd name="T82" fmla="*/ 408 w 408"/>
                <a:gd name="T83" fmla="*/ 324 h 356"/>
                <a:gd name="T84" fmla="*/ 408 w 408"/>
                <a:gd name="T85" fmla="*/ 108 h 356"/>
                <a:gd name="T86" fmla="*/ 408 w 408"/>
                <a:gd name="T87" fmla="*/ 108 h 356"/>
                <a:gd name="T88" fmla="*/ 406 w 408"/>
                <a:gd name="T89" fmla="*/ 102 h 356"/>
                <a:gd name="T90" fmla="*/ 404 w 408"/>
                <a:gd name="T91" fmla="*/ 96 h 356"/>
                <a:gd name="T92" fmla="*/ 402 w 408"/>
                <a:gd name="T93" fmla="*/ 90 h 356"/>
                <a:gd name="T94" fmla="*/ 398 w 408"/>
                <a:gd name="T95" fmla="*/ 84 h 356"/>
                <a:gd name="T96" fmla="*/ 392 w 408"/>
                <a:gd name="T97" fmla="*/ 80 h 356"/>
                <a:gd name="T98" fmla="*/ 386 w 408"/>
                <a:gd name="T99" fmla="*/ 78 h 356"/>
                <a:gd name="T100" fmla="*/ 380 w 408"/>
                <a:gd name="T101" fmla="*/ 76 h 356"/>
                <a:gd name="T102" fmla="*/ 374 w 408"/>
                <a:gd name="T103" fmla="*/ 74 h 356"/>
                <a:gd name="T104" fmla="*/ 300 w 408"/>
                <a:gd name="T105" fmla="*/ 74 h 356"/>
                <a:gd name="T106" fmla="*/ 300 w 408"/>
                <a:gd name="T107" fmla="*/ 46 h 356"/>
                <a:gd name="T108" fmla="*/ 300 w 408"/>
                <a:gd name="T109" fmla="*/ 46 h 356"/>
                <a:gd name="T110" fmla="*/ 300 w 408"/>
                <a:gd name="T111" fmla="*/ 36 h 356"/>
                <a:gd name="T112" fmla="*/ 296 w 408"/>
                <a:gd name="T113" fmla="*/ 28 h 356"/>
                <a:gd name="T114" fmla="*/ 292 w 408"/>
                <a:gd name="T115" fmla="*/ 20 h 356"/>
                <a:gd name="T116" fmla="*/ 286 w 408"/>
                <a:gd name="T117" fmla="*/ 14 h 356"/>
                <a:gd name="T118" fmla="*/ 280 w 408"/>
                <a:gd name="T119" fmla="*/ 8 h 356"/>
                <a:gd name="T120" fmla="*/ 272 w 408"/>
                <a:gd name="T121" fmla="*/ 4 h 356"/>
                <a:gd name="T122" fmla="*/ 264 w 408"/>
                <a:gd name="T123" fmla="*/ 0 h 356"/>
                <a:gd name="T124" fmla="*/ 254 w 408"/>
                <a:gd name="T125"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8" h="356">
                  <a:moveTo>
                    <a:pt x="254" y="0"/>
                  </a:moveTo>
                  <a:lnTo>
                    <a:pt x="154" y="0"/>
                  </a:lnTo>
                  <a:lnTo>
                    <a:pt x="154" y="0"/>
                  </a:lnTo>
                  <a:lnTo>
                    <a:pt x="144" y="0"/>
                  </a:lnTo>
                  <a:lnTo>
                    <a:pt x="136" y="4"/>
                  </a:lnTo>
                  <a:lnTo>
                    <a:pt x="128" y="8"/>
                  </a:lnTo>
                  <a:lnTo>
                    <a:pt x="122" y="14"/>
                  </a:lnTo>
                  <a:lnTo>
                    <a:pt x="116" y="20"/>
                  </a:lnTo>
                  <a:lnTo>
                    <a:pt x="112" y="28"/>
                  </a:lnTo>
                  <a:lnTo>
                    <a:pt x="110" y="36"/>
                  </a:lnTo>
                  <a:lnTo>
                    <a:pt x="108" y="46"/>
                  </a:lnTo>
                  <a:lnTo>
                    <a:pt x="108" y="74"/>
                  </a:lnTo>
                  <a:lnTo>
                    <a:pt x="34" y="74"/>
                  </a:lnTo>
                  <a:lnTo>
                    <a:pt x="34" y="74"/>
                  </a:lnTo>
                  <a:lnTo>
                    <a:pt x="28" y="76"/>
                  </a:lnTo>
                  <a:lnTo>
                    <a:pt x="22" y="78"/>
                  </a:lnTo>
                  <a:lnTo>
                    <a:pt x="16" y="80"/>
                  </a:lnTo>
                  <a:lnTo>
                    <a:pt x="10" y="84"/>
                  </a:lnTo>
                  <a:lnTo>
                    <a:pt x="6" y="90"/>
                  </a:lnTo>
                  <a:lnTo>
                    <a:pt x="4" y="96"/>
                  </a:lnTo>
                  <a:lnTo>
                    <a:pt x="2" y="102"/>
                  </a:lnTo>
                  <a:lnTo>
                    <a:pt x="0" y="108"/>
                  </a:lnTo>
                  <a:lnTo>
                    <a:pt x="0" y="324"/>
                  </a:lnTo>
                  <a:lnTo>
                    <a:pt x="0" y="324"/>
                  </a:lnTo>
                  <a:lnTo>
                    <a:pt x="2" y="330"/>
                  </a:lnTo>
                  <a:lnTo>
                    <a:pt x="4" y="336"/>
                  </a:lnTo>
                  <a:lnTo>
                    <a:pt x="6" y="342"/>
                  </a:lnTo>
                  <a:lnTo>
                    <a:pt x="10" y="346"/>
                  </a:lnTo>
                  <a:lnTo>
                    <a:pt x="16" y="350"/>
                  </a:lnTo>
                  <a:lnTo>
                    <a:pt x="22" y="354"/>
                  </a:lnTo>
                  <a:lnTo>
                    <a:pt x="28" y="356"/>
                  </a:lnTo>
                  <a:lnTo>
                    <a:pt x="34" y="356"/>
                  </a:lnTo>
                  <a:lnTo>
                    <a:pt x="374" y="356"/>
                  </a:lnTo>
                  <a:lnTo>
                    <a:pt x="374" y="356"/>
                  </a:lnTo>
                  <a:lnTo>
                    <a:pt x="380" y="356"/>
                  </a:lnTo>
                  <a:lnTo>
                    <a:pt x="386" y="354"/>
                  </a:lnTo>
                  <a:lnTo>
                    <a:pt x="392" y="350"/>
                  </a:lnTo>
                  <a:lnTo>
                    <a:pt x="398" y="346"/>
                  </a:lnTo>
                  <a:lnTo>
                    <a:pt x="402" y="342"/>
                  </a:lnTo>
                  <a:lnTo>
                    <a:pt x="404" y="336"/>
                  </a:lnTo>
                  <a:lnTo>
                    <a:pt x="406" y="330"/>
                  </a:lnTo>
                  <a:lnTo>
                    <a:pt x="408" y="324"/>
                  </a:lnTo>
                  <a:lnTo>
                    <a:pt x="408" y="108"/>
                  </a:lnTo>
                  <a:lnTo>
                    <a:pt x="408" y="108"/>
                  </a:lnTo>
                  <a:lnTo>
                    <a:pt x="406" y="102"/>
                  </a:lnTo>
                  <a:lnTo>
                    <a:pt x="404" y="96"/>
                  </a:lnTo>
                  <a:lnTo>
                    <a:pt x="402" y="90"/>
                  </a:lnTo>
                  <a:lnTo>
                    <a:pt x="398" y="84"/>
                  </a:lnTo>
                  <a:lnTo>
                    <a:pt x="392" y="80"/>
                  </a:lnTo>
                  <a:lnTo>
                    <a:pt x="386" y="78"/>
                  </a:lnTo>
                  <a:lnTo>
                    <a:pt x="380" y="76"/>
                  </a:lnTo>
                  <a:lnTo>
                    <a:pt x="374" y="74"/>
                  </a:lnTo>
                  <a:lnTo>
                    <a:pt x="300" y="74"/>
                  </a:lnTo>
                  <a:lnTo>
                    <a:pt x="300" y="46"/>
                  </a:lnTo>
                  <a:lnTo>
                    <a:pt x="300" y="46"/>
                  </a:lnTo>
                  <a:lnTo>
                    <a:pt x="300" y="36"/>
                  </a:lnTo>
                  <a:lnTo>
                    <a:pt x="296" y="28"/>
                  </a:lnTo>
                  <a:lnTo>
                    <a:pt x="292" y="20"/>
                  </a:lnTo>
                  <a:lnTo>
                    <a:pt x="286" y="14"/>
                  </a:lnTo>
                  <a:lnTo>
                    <a:pt x="280" y="8"/>
                  </a:lnTo>
                  <a:lnTo>
                    <a:pt x="272" y="4"/>
                  </a:lnTo>
                  <a:lnTo>
                    <a:pt x="264" y="0"/>
                  </a:lnTo>
                  <a:lnTo>
                    <a:pt x="2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8" name="Freeform 43"/>
            <p:cNvSpPr>
              <a:spLocks/>
            </p:cNvSpPr>
            <p:nvPr/>
          </p:nvSpPr>
          <p:spPr bwMode="auto">
            <a:xfrm>
              <a:off x="4025900" y="6565900"/>
              <a:ext cx="225425" cy="79375"/>
            </a:xfrm>
            <a:custGeom>
              <a:avLst/>
              <a:gdLst>
                <a:gd name="T0" fmla="*/ 0 w 142"/>
                <a:gd name="T1" fmla="*/ 50 h 50"/>
                <a:gd name="T2" fmla="*/ 0 w 142"/>
                <a:gd name="T3" fmla="*/ 22 h 50"/>
                <a:gd name="T4" fmla="*/ 0 w 142"/>
                <a:gd name="T5" fmla="*/ 22 h 50"/>
                <a:gd name="T6" fmla="*/ 0 w 142"/>
                <a:gd name="T7" fmla="*/ 14 h 50"/>
                <a:gd name="T8" fmla="*/ 6 w 142"/>
                <a:gd name="T9" fmla="*/ 6 h 50"/>
                <a:gd name="T10" fmla="*/ 12 w 142"/>
                <a:gd name="T11" fmla="*/ 2 h 50"/>
                <a:gd name="T12" fmla="*/ 20 w 142"/>
                <a:gd name="T13" fmla="*/ 0 h 50"/>
                <a:gd name="T14" fmla="*/ 120 w 142"/>
                <a:gd name="T15" fmla="*/ 0 h 50"/>
                <a:gd name="T16" fmla="*/ 120 w 142"/>
                <a:gd name="T17" fmla="*/ 0 h 50"/>
                <a:gd name="T18" fmla="*/ 128 w 142"/>
                <a:gd name="T19" fmla="*/ 2 h 50"/>
                <a:gd name="T20" fmla="*/ 136 w 142"/>
                <a:gd name="T21" fmla="*/ 6 h 50"/>
                <a:gd name="T22" fmla="*/ 140 w 142"/>
                <a:gd name="T23" fmla="*/ 14 h 50"/>
                <a:gd name="T24" fmla="*/ 142 w 142"/>
                <a:gd name="T25" fmla="*/ 22 h 50"/>
                <a:gd name="T26" fmla="*/ 142 w 142"/>
                <a:gd name="T27" fmla="*/ 50 h 50"/>
                <a:gd name="T28" fmla="*/ 0 w 142"/>
                <a:gd name="T29"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 h="50">
                  <a:moveTo>
                    <a:pt x="0" y="50"/>
                  </a:moveTo>
                  <a:lnTo>
                    <a:pt x="0" y="22"/>
                  </a:lnTo>
                  <a:lnTo>
                    <a:pt x="0" y="22"/>
                  </a:lnTo>
                  <a:lnTo>
                    <a:pt x="0" y="14"/>
                  </a:lnTo>
                  <a:lnTo>
                    <a:pt x="6" y="6"/>
                  </a:lnTo>
                  <a:lnTo>
                    <a:pt x="12" y="2"/>
                  </a:lnTo>
                  <a:lnTo>
                    <a:pt x="20" y="0"/>
                  </a:lnTo>
                  <a:lnTo>
                    <a:pt x="120" y="0"/>
                  </a:lnTo>
                  <a:lnTo>
                    <a:pt x="120" y="0"/>
                  </a:lnTo>
                  <a:lnTo>
                    <a:pt x="128" y="2"/>
                  </a:lnTo>
                  <a:lnTo>
                    <a:pt x="136" y="6"/>
                  </a:lnTo>
                  <a:lnTo>
                    <a:pt x="140" y="14"/>
                  </a:lnTo>
                  <a:lnTo>
                    <a:pt x="142" y="22"/>
                  </a:lnTo>
                  <a:lnTo>
                    <a:pt x="142" y="50"/>
                  </a:lnTo>
                  <a:lnTo>
                    <a:pt x="0"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9" name="Freeform 44"/>
            <p:cNvSpPr>
              <a:spLocks/>
            </p:cNvSpPr>
            <p:nvPr/>
          </p:nvSpPr>
          <p:spPr bwMode="auto">
            <a:xfrm>
              <a:off x="3086100" y="6765925"/>
              <a:ext cx="638175" cy="269875"/>
            </a:xfrm>
            <a:custGeom>
              <a:avLst/>
              <a:gdLst>
                <a:gd name="T0" fmla="*/ 402 w 402"/>
                <a:gd name="T1" fmla="*/ 86 h 170"/>
                <a:gd name="T2" fmla="*/ 266 w 402"/>
                <a:gd name="T3" fmla="*/ 0 h 170"/>
                <a:gd name="T4" fmla="*/ 266 w 402"/>
                <a:gd name="T5" fmla="*/ 42 h 170"/>
                <a:gd name="T6" fmla="*/ 0 w 402"/>
                <a:gd name="T7" fmla="*/ 42 h 170"/>
                <a:gd name="T8" fmla="*/ 0 w 402"/>
                <a:gd name="T9" fmla="*/ 128 h 170"/>
                <a:gd name="T10" fmla="*/ 266 w 402"/>
                <a:gd name="T11" fmla="*/ 128 h 170"/>
                <a:gd name="T12" fmla="*/ 266 w 402"/>
                <a:gd name="T13" fmla="*/ 170 h 170"/>
                <a:gd name="T14" fmla="*/ 402 w 402"/>
                <a:gd name="T15" fmla="*/ 86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170">
                  <a:moveTo>
                    <a:pt x="402" y="86"/>
                  </a:moveTo>
                  <a:lnTo>
                    <a:pt x="266" y="0"/>
                  </a:lnTo>
                  <a:lnTo>
                    <a:pt x="266" y="42"/>
                  </a:lnTo>
                  <a:lnTo>
                    <a:pt x="0" y="42"/>
                  </a:lnTo>
                  <a:lnTo>
                    <a:pt x="0" y="128"/>
                  </a:lnTo>
                  <a:lnTo>
                    <a:pt x="266" y="128"/>
                  </a:lnTo>
                  <a:lnTo>
                    <a:pt x="266" y="170"/>
                  </a:lnTo>
                  <a:lnTo>
                    <a:pt x="402" y="86"/>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212064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Tennessee Promise gives students </a:t>
            </a:r>
            <a:br>
              <a:rPr lang="en-US" sz="2400" dirty="0" smtClean="0"/>
            </a:br>
            <a:r>
              <a:rPr lang="en-US" sz="2400" dirty="0" smtClean="0"/>
              <a:t>an incredible, new opportunity.</a:t>
            </a:r>
            <a:endParaRPr lang="en-US" sz="2400" dirty="0"/>
          </a:p>
        </p:txBody>
      </p:sp>
      <p:sp>
        <p:nvSpPr>
          <p:cNvPr id="5" name="Freeform 6"/>
          <p:cNvSpPr>
            <a:spLocks/>
          </p:cNvSpPr>
          <p:nvPr/>
        </p:nvSpPr>
        <p:spPr bwMode="auto">
          <a:xfrm>
            <a:off x="3051175" y="2667000"/>
            <a:ext cx="2314575" cy="3257550"/>
          </a:xfrm>
          <a:custGeom>
            <a:avLst/>
            <a:gdLst>
              <a:gd name="T0" fmla="*/ 524 w 1458"/>
              <a:gd name="T1" fmla="*/ 0 h 2052"/>
              <a:gd name="T2" fmla="*/ 524 w 1458"/>
              <a:gd name="T3" fmla="*/ 510 h 2052"/>
              <a:gd name="T4" fmla="*/ 202 w 1458"/>
              <a:gd name="T5" fmla="*/ 510 h 2052"/>
              <a:gd name="T6" fmla="*/ 0 w 1458"/>
              <a:gd name="T7" fmla="*/ 510 h 2052"/>
              <a:gd name="T8" fmla="*/ 0 w 1458"/>
              <a:gd name="T9" fmla="*/ 1540 h 2052"/>
              <a:gd name="T10" fmla="*/ 202 w 1458"/>
              <a:gd name="T11" fmla="*/ 1540 h 2052"/>
              <a:gd name="T12" fmla="*/ 524 w 1458"/>
              <a:gd name="T13" fmla="*/ 1540 h 2052"/>
              <a:gd name="T14" fmla="*/ 524 w 1458"/>
              <a:gd name="T15" fmla="*/ 2052 h 2052"/>
              <a:gd name="T16" fmla="*/ 990 w 1458"/>
              <a:gd name="T17" fmla="*/ 1540 h 2052"/>
              <a:gd name="T18" fmla="*/ 1400 w 1458"/>
              <a:gd name="T19" fmla="*/ 1090 h 2052"/>
              <a:gd name="T20" fmla="*/ 1458 w 1458"/>
              <a:gd name="T21" fmla="*/ 1026 h 2052"/>
              <a:gd name="T22" fmla="*/ 1400 w 1458"/>
              <a:gd name="T23" fmla="*/ 962 h 2052"/>
              <a:gd name="T24" fmla="*/ 990 w 1458"/>
              <a:gd name="T25" fmla="*/ 510 h 2052"/>
              <a:gd name="T26" fmla="*/ 524 w 1458"/>
              <a:gd name="T27" fmla="*/ 0 h 2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58" h="2052">
                <a:moveTo>
                  <a:pt x="524" y="0"/>
                </a:moveTo>
                <a:lnTo>
                  <a:pt x="524" y="510"/>
                </a:lnTo>
                <a:lnTo>
                  <a:pt x="202" y="510"/>
                </a:lnTo>
                <a:lnTo>
                  <a:pt x="0" y="510"/>
                </a:lnTo>
                <a:lnTo>
                  <a:pt x="0" y="1540"/>
                </a:lnTo>
                <a:lnTo>
                  <a:pt x="202" y="1540"/>
                </a:lnTo>
                <a:lnTo>
                  <a:pt x="524" y="1540"/>
                </a:lnTo>
                <a:lnTo>
                  <a:pt x="524" y="2052"/>
                </a:lnTo>
                <a:lnTo>
                  <a:pt x="990" y="1540"/>
                </a:lnTo>
                <a:lnTo>
                  <a:pt x="1400" y="1090"/>
                </a:lnTo>
                <a:lnTo>
                  <a:pt x="1458" y="1026"/>
                </a:lnTo>
                <a:lnTo>
                  <a:pt x="1400" y="962"/>
                </a:lnTo>
                <a:lnTo>
                  <a:pt x="990" y="510"/>
                </a:lnTo>
                <a:lnTo>
                  <a:pt x="524" y="0"/>
                </a:lnTo>
                <a:close/>
              </a:path>
            </a:pathLst>
          </a:custGeom>
          <a:solidFill>
            <a:srgbClr val="151F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527050" y="3478213"/>
            <a:ext cx="2524125" cy="1635125"/>
          </a:xfrm>
          <a:prstGeom prst="rect">
            <a:avLst/>
          </a:prstGeom>
          <a:solidFill>
            <a:srgbClr val="0065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457200" y="2667000"/>
            <a:ext cx="3124573" cy="369332"/>
          </a:xfrm>
          <a:prstGeom prst="rect">
            <a:avLst/>
          </a:prstGeom>
        </p:spPr>
        <p:txBody>
          <a:bodyPr wrap="none">
            <a:spAutoFit/>
          </a:bodyPr>
          <a:lstStyle/>
          <a:p>
            <a:r>
              <a:rPr lang="en-US" b="1" dirty="0" smtClean="0">
                <a:solidFill>
                  <a:schemeClr val="tx2"/>
                </a:solidFill>
                <a:latin typeface="Georgia" panose="02040502050405020303" pitchFamily="18" charset="0"/>
              </a:rPr>
              <a:t>Free, Public K-14 System</a:t>
            </a:r>
            <a:endParaRPr lang="en-US" b="1" dirty="0">
              <a:solidFill>
                <a:schemeClr val="tx2"/>
              </a:solidFill>
              <a:latin typeface="Georgia" panose="02040502050405020303" pitchFamily="18" charset="0"/>
            </a:endParaRPr>
          </a:p>
        </p:txBody>
      </p:sp>
      <p:sp>
        <p:nvSpPr>
          <p:cNvPr id="9" name="Rectangle 8"/>
          <p:cNvSpPr/>
          <p:nvPr/>
        </p:nvSpPr>
        <p:spPr>
          <a:xfrm>
            <a:off x="1223091" y="3733800"/>
            <a:ext cx="1132041" cy="861774"/>
          </a:xfrm>
          <a:prstGeom prst="rect">
            <a:avLst/>
          </a:prstGeom>
        </p:spPr>
        <p:txBody>
          <a:bodyPr wrap="none">
            <a:spAutoFit/>
          </a:bodyPr>
          <a:lstStyle/>
          <a:p>
            <a:pPr algn="ctr"/>
            <a:r>
              <a:rPr lang="en-US" b="1" dirty="0" smtClean="0">
                <a:solidFill>
                  <a:schemeClr val="bg1"/>
                </a:solidFill>
                <a:latin typeface="Georgia" panose="02040502050405020303" pitchFamily="18" charset="0"/>
              </a:rPr>
              <a:t>Grades </a:t>
            </a:r>
          </a:p>
          <a:p>
            <a:pPr algn="ctr"/>
            <a:r>
              <a:rPr lang="en-US" sz="3200" b="1" dirty="0" smtClean="0">
                <a:solidFill>
                  <a:schemeClr val="bg1"/>
                </a:solidFill>
                <a:latin typeface="Georgia" panose="02040502050405020303" pitchFamily="18" charset="0"/>
              </a:rPr>
              <a:t>K-12</a:t>
            </a:r>
            <a:endParaRPr lang="en-US" sz="3200" b="1" dirty="0">
              <a:solidFill>
                <a:schemeClr val="bg1"/>
              </a:solidFill>
              <a:latin typeface="Georgia" panose="02040502050405020303" pitchFamily="18" charset="0"/>
            </a:endParaRPr>
          </a:p>
        </p:txBody>
      </p:sp>
      <p:sp>
        <p:nvSpPr>
          <p:cNvPr id="10" name="Rectangle 9"/>
          <p:cNvSpPr/>
          <p:nvPr/>
        </p:nvSpPr>
        <p:spPr>
          <a:xfrm>
            <a:off x="3372575" y="3733800"/>
            <a:ext cx="1263487" cy="861774"/>
          </a:xfrm>
          <a:prstGeom prst="rect">
            <a:avLst/>
          </a:prstGeom>
        </p:spPr>
        <p:txBody>
          <a:bodyPr wrap="none">
            <a:spAutoFit/>
          </a:bodyPr>
          <a:lstStyle/>
          <a:p>
            <a:pPr algn="ctr"/>
            <a:r>
              <a:rPr lang="en-US" b="1" dirty="0" smtClean="0">
                <a:solidFill>
                  <a:schemeClr val="bg1"/>
                </a:solidFill>
                <a:latin typeface="Georgia" panose="02040502050405020303" pitchFamily="18" charset="0"/>
              </a:rPr>
              <a:t>Grades </a:t>
            </a:r>
          </a:p>
          <a:p>
            <a:pPr algn="ctr"/>
            <a:r>
              <a:rPr lang="en-US" sz="3200" b="1" dirty="0" smtClean="0">
                <a:solidFill>
                  <a:schemeClr val="bg1"/>
                </a:solidFill>
                <a:latin typeface="Georgia" panose="02040502050405020303" pitchFamily="18" charset="0"/>
              </a:rPr>
              <a:t>13-14</a:t>
            </a:r>
            <a:endParaRPr lang="en-US" sz="3200" b="1" dirty="0">
              <a:solidFill>
                <a:schemeClr val="bg1"/>
              </a:solidFill>
              <a:latin typeface="Georgia" panose="02040502050405020303" pitchFamily="18" charset="0"/>
            </a:endParaRPr>
          </a:p>
        </p:txBody>
      </p:sp>
      <p:sp>
        <p:nvSpPr>
          <p:cNvPr id="11" name="Rectangle 10"/>
          <p:cNvSpPr/>
          <p:nvPr/>
        </p:nvSpPr>
        <p:spPr>
          <a:xfrm>
            <a:off x="3286186" y="4523601"/>
            <a:ext cx="1486305" cy="276999"/>
          </a:xfrm>
          <a:prstGeom prst="rect">
            <a:avLst/>
          </a:prstGeom>
        </p:spPr>
        <p:txBody>
          <a:bodyPr wrap="none">
            <a:spAutoFit/>
          </a:bodyPr>
          <a:lstStyle/>
          <a:p>
            <a:pPr algn="ctr"/>
            <a:r>
              <a:rPr lang="en-US" sz="1200" i="1" dirty="0" smtClean="0">
                <a:solidFill>
                  <a:schemeClr val="bg1"/>
                </a:solidFill>
                <a:latin typeface="Georgia" panose="02040502050405020303" pitchFamily="18" charset="0"/>
              </a:rPr>
              <a:t>Tennessee Promise</a:t>
            </a:r>
          </a:p>
        </p:txBody>
      </p:sp>
      <p:sp>
        <p:nvSpPr>
          <p:cNvPr id="8" name="Rectangle 7"/>
          <p:cNvSpPr/>
          <p:nvPr/>
        </p:nvSpPr>
        <p:spPr>
          <a:xfrm>
            <a:off x="5791200" y="3762375"/>
            <a:ext cx="2819400" cy="106680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2400" baseline="30000" dirty="0">
                <a:latin typeface="Georgia" panose="02040502050405020303" pitchFamily="18" charset="0"/>
              </a:rPr>
              <a:t>Additional Postsecondary Education and Career </a:t>
            </a:r>
            <a:r>
              <a:rPr lang="en-US" sz="2400" baseline="30000" dirty="0" smtClean="0">
                <a:latin typeface="Georgia" panose="02040502050405020303" pitchFamily="18" charset="0"/>
              </a:rPr>
              <a:t>Opportunities</a:t>
            </a:r>
            <a:endParaRPr lang="en-US" sz="2400" baseline="30000" dirty="0">
              <a:latin typeface="Georgia" panose="02040502050405020303" pitchFamily="18" charset="0"/>
            </a:endParaRPr>
          </a:p>
        </p:txBody>
      </p:sp>
    </p:spTree>
    <p:extLst>
      <p:ext uri="{BB962C8B-B14F-4D97-AF65-F5344CB8AC3E}">
        <p14:creationId xmlns:p14="http://schemas.microsoft.com/office/powerpoint/2010/main" val="218486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95" name="Group 5194"/>
          <p:cNvGrpSpPr/>
          <p:nvPr/>
        </p:nvGrpSpPr>
        <p:grpSpPr>
          <a:xfrm>
            <a:off x="4381499" y="3028950"/>
            <a:ext cx="187325" cy="2533650"/>
            <a:chOff x="-2036763" y="-688975"/>
            <a:chExt cx="187325" cy="2533650"/>
          </a:xfrm>
          <a:solidFill>
            <a:schemeClr val="tx1">
              <a:lumMod val="50000"/>
              <a:lumOff val="50000"/>
            </a:schemeClr>
          </a:solidFill>
        </p:grpSpPr>
        <p:sp>
          <p:nvSpPr>
            <p:cNvPr id="5180" name="Freeform 85"/>
            <p:cNvSpPr>
              <a:spLocks/>
            </p:cNvSpPr>
            <p:nvPr/>
          </p:nvSpPr>
          <p:spPr bwMode="auto">
            <a:xfrm>
              <a:off x="-1963738" y="1758950"/>
              <a:ext cx="38100" cy="38100"/>
            </a:xfrm>
            <a:custGeom>
              <a:avLst/>
              <a:gdLst>
                <a:gd name="T0" fmla="*/ 12 w 24"/>
                <a:gd name="T1" fmla="*/ 24 h 24"/>
                <a:gd name="T2" fmla="*/ 12 w 24"/>
                <a:gd name="T3" fmla="*/ 24 h 24"/>
                <a:gd name="T4" fmla="*/ 8 w 24"/>
                <a:gd name="T5" fmla="*/ 24 h 24"/>
                <a:gd name="T6" fmla="*/ 4 w 24"/>
                <a:gd name="T7" fmla="*/ 22 h 24"/>
                <a:gd name="T8" fmla="*/ 4 w 24"/>
                <a:gd name="T9" fmla="*/ 22 h 24"/>
                <a:gd name="T10" fmla="*/ 2 w 24"/>
                <a:gd name="T11" fmla="*/ 18 h 24"/>
                <a:gd name="T12" fmla="*/ 0 w 24"/>
                <a:gd name="T13" fmla="*/ 12 h 24"/>
                <a:gd name="T14" fmla="*/ 0 w 24"/>
                <a:gd name="T15" fmla="*/ 12 h 24"/>
                <a:gd name="T16" fmla="*/ 2 w 24"/>
                <a:gd name="T17" fmla="*/ 8 h 24"/>
                <a:gd name="T18" fmla="*/ 4 w 24"/>
                <a:gd name="T19" fmla="*/ 4 h 24"/>
                <a:gd name="T20" fmla="*/ 4 w 24"/>
                <a:gd name="T21" fmla="*/ 4 h 24"/>
                <a:gd name="T22" fmla="*/ 8 w 24"/>
                <a:gd name="T23" fmla="*/ 2 h 24"/>
                <a:gd name="T24" fmla="*/ 12 w 24"/>
                <a:gd name="T25" fmla="*/ 0 h 24"/>
                <a:gd name="T26" fmla="*/ 18 w 24"/>
                <a:gd name="T27" fmla="*/ 2 h 24"/>
                <a:gd name="T28" fmla="*/ 22 w 24"/>
                <a:gd name="T29" fmla="*/ 4 h 24"/>
                <a:gd name="T30" fmla="*/ 22 w 24"/>
                <a:gd name="T31" fmla="*/ 4 h 24"/>
                <a:gd name="T32" fmla="*/ 24 w 24"/>
                <a:gd name="T33" fmla="*/ 8 h 24"/>
                <a:gd name="T34" fmla="*/ 24 w 24"/>
                <a:gd name="T35" fmla="*/ 12 h 24"/>
                <a:gd name="T36" fmla="*/ 24 w 24"/>
                <a:gd name="T37" fmla="*/ 12 h 24"/>
                <a:gd name="T38" fmla="*/ 24 w 24"/>
                <a:gd name="T39" fmla="*/ 18 h 24"/>
                <a:gd name="T40" fmla="*/ 22 w 24"/>
                <a:gd name="T41" fmla="*/ 22 h 24"/>
                <a:gd name="T42" fmla="*/ 22 w 24"/>
                <a:gd name="T43" fmla="*/ 22 h 24"/>
                <a:gd name="T44" fmla="*/ 18 w 24"/>
                <a:gd name="T45" fmla="*/ 24 h 24"/>
                <a:gd name="T46" fmla="*/ 12 w 24"/>
                <a:gd name="T47" fmla="*/ 24 h 24"/>
                <a:gd name="T48" fmla="*/ 12 w 24"/>
                <a:gd name="T4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12" y="24"/>
                  </a:moveTo>
                  <a:lnTo>
                    <a:pt x="12" y="24"/>
                  </a:lnTo>
                  <a:lnTo>
                    <a:pt x="8" y="24"/>
                  </a:lnTo>
                  <a:lnTo>
                    <a:pt x="4" y="22"/>
                  </a:lnTo>
                  <a:lnTo>
                    <a:pt x="4" y="22"/>
                  </a:lnTo>
                  <a:lnTo>
                    <a:pt x="2" y="18"/>
                  </a:lnTo>
                  <a:lnTo>
                    <a:pt x="0" y="12"/>
                  </a:lnTo>
                  <a:lnTo>
                    <a:pt x="0" y="12"/>
                  </a:lnTo>
                  <a:lnTo>
                    <a:pt x="2" y="8"/>
                  </a:lnTo>
                  <a:lnTo>
                    <a:pt x="4" y="4"/>
                  </a:lnTo>
                  <a:lnTo>
                    <a:pt x="4" y="4"/>
                  </a:lnTo>
                  <a:lnTo>
                    <a:pt x="8" y="2"/>
                  </a:lnTo>
                  <a:lnTo>
                    <a:pt x="12" y="0"/>
                  </a:lnTo>
                  <a:lnTo>
                    <a:pt x="18" y="2"/>
                  </a:lnTo>
                  <a:lnTo>
                    <a:pt x="22" y="4"/>
                  </a:lnTo>
                  <a:lnTo>
                    <a:pt x="22" y="4"/>
                  </a:lnTo>
                  <a:lnTo>
                    <a:pt x="24" y="8"/>
                  </a:lnTo>
                  <a:lnTo>
                    <a:pt x="24" y="12"/>
                  </a:lnTo>
                  <a:lnTo>
                    <a:pt x="24" y="12"/>
                  </a:lnTo>
                  <a:lnTo>
                    <a:pt x="24" y="18"/>
                  </a:lnTo>
                  <a:lnTo>
                    <a:pt x="22" y="22"/>
                  </a:lnTo>
                  <a:lnTo>
                    <a:pt x="22" y="22"/>
                  </a:lnTo>
                  <a:lnTo>
                    <a:pt x="18" y="24"/>
                  </a:lnTo>
                  <a:lnTo>
                    <a:pt x="12" y="24"/>
                  </a:ln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1" name="Freeform 86"/>
            <p:cNvSpPr>
              <a:spLocks/>
            </p:cNvSpPr>
            <p:nvPr/>
          </p:nvSpPr>
          <p:spPr bwMode="auto">
            <a:xfrm>
              <a:off x="-1963738" y="-688975"/>
              <a:ext cx="38100" cy="38100"/>
            </a:xfrm>
            <a:custGeom>
              <a:avLst/>
              <a:gdLst>
                <a:gd name="T0" fmla="*/ 12 w 24"/>
                <a:gd name="T1" fmla="*/ 24 h 24"/>
                <a:gd name="T2" fmla="*/ 12 w 24"/>
                <a:gd name="T3" fmla="*/ 24 h 24"/>
                <a:gd name="T4" fmla="*/ 8 w 24"/>
                <a:gd name="T5" fmla="*/ 22 h 24"/>
                <a:gd name="T6" fmla="*/ 4 w 24"/>
                <a:gd name="T7" fmla="*/ 20 h 24"/>
                <a:gd name="T8" fmla="*/ 4 w 24"/>
                <a:gd name="T9" fmla="*/ 20 h 24"/>
                <a:gd name="T10" fmla="*/ 2 w 24"/>
                <a:gd name="T11" fmla="*/ 16 h 24"/>
                <a:gd name="T12" fmla="*/ 0 w 24"/>
                <a:gd name="T13" fmla="*/ 12 h 24"/>
                <a:gd name="T14" fmla="*/ 0 w 24"/>
                <a:gd name="T15" fmla="*/ 12 h 24"/>
                <a:gd name="T16" fmla="*/ 2 w 24"/>
                <a:gd name="T17" fmla="*/ 8 h 24"/>
                <a:gd name="T18" fmla="*/ 4 w 24"/>
                <a:gd name="T19" fmla="*/ 4 h 24"/>
                <a:gd name="T20" fmla="*/ 4 w 24"/>
                <a:gd name="T21" fmla="*/ 4 h 24"/>
                <a:gd name="T22" fmla="*/ 8 w 24"/>
                <a:gd name="T23" fmla="*/ 0 h 24"/>
                <a:gd name="T24" fmla="*/ 12 w 24"/>
                <a:gd name="T25" fmla="*/ 0 h 24"/>
                <a:gd name="T26" fmla="*/ 18 w 24"/>
                <a:gd name="T27" fmla="*/ 0 h 24"/>
                <a:gd name="T28" fmla="*/ 22 w 24"/>
                <a:gd name="T29" fmla="*/ 4 h 24"/>
                <a:gd name="T30" fmla="*/ 22 w 24"/>
                <a:gd name="T31" fmla="*/ 4 h 24"/>
                <a:gd name="T32" fmla="*/ 24 w 24"/>
                <a:gd name="T33" fmla="*/ 8 h 24"/>
                <a:gd name="T34" fmla="*/ 24 w 24"/>
                <a:gd name="T35" fmla="*/ 12 h 24"/>
                <a:gd name="T36" fmla="*/ 24 w 24"/>
                <a:gd name="T37" fmla="*/ 12 h 24"/>
                <a:gd name="T38" fmla="*/ 24 w 24"/>
                <a:gd name="T39" fmla="*/ 16 h 24"/>
                <a:gd name="T40" fmla="*/ 22 w 24"/>
                <a:gd name="T41" fmla="*/ 20 h 24"/>
                <a:gd name="T42" fmla="*/ 22 w 24"/>
                <a:gd name="T43" fmla="*/ 20 h 24"/>
                <a:gd name="T44" fmla="*/ 18 w 24"/>
                <a:gd name="T45" fmla="*/ 22 h 24"/>
                <a:gd name="T46" fmla="*/ 12 w 24"/>
                <a:gd name="T47" fmla="*/ 24 h 24"/>
                <a:gd name="T48" fmla="*/ 12 w 24"/>
                <a:gd name="T4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12" y="24"/>
                  </a:moveTo>
                  <a:lnTo>
                    <a:pt x="12" y="24"/>
                  </a:lnTo>
                  <a:lnTo>
                    <a:pt x="8" y="22"/>
                  </a:lnTo>
                  <a:lnTo>
                    <a:pt x="4" y="20"/>
                  </a:lnTo>
                  <a:lnTo>
                    <a:pt x="4" y="20"/>
                  </a:lnTo>
                  <a:lnTo>
                    <a:pt x="2" y="16"/>
                  </a:lnTo>
                  <a:lnTo>
                    <a:pt x="0" y="12"/>
                  </a:lnTo>
                  <a:lnTo>
                    <a:pt x="0" y="12"/>
                  </a:lnTo>
                  <a:lnTo>
                    <a:pt x="2" y="8"/>
                  </a:lnTo>
                  <a:lnTo>
                    <a:pt x="4" y="4"/>
                  </a:lnTo>
                  <a:lnTo>
                    <a:pt x="4" y="4"/>
                  </a:lnTo>
                  <a:lnTo>
                    <a:pt x="8" y="0"/>
                  </a:lnTo>
                  <a:lnTo>
                    <a:pt x="12" y="0"/>
                  </a:lnTo>
                  <a:lnTo>
                    <a:pt x="18" y="0"/>
                  </a:lnTo>
                  <a:lnTo>
                    <a:pt x="22" y="4"/>
                  </a:lnTo>
                  <a:lnTo>
                    <a:pt x="22" y="4"/>
                  </a:lnTo>
                  <a:lnTo>
                    <a:pt x="24" y="8"/>
                  </a:lnTo>
                  <a:lnTo>
                    <a:pt x="24" y="12"/>
                  </a:lnTo>
                  <a:lnTo>
                    <a:pt x="24" y="12"/>
                  </a:lnTo>
                  <a:lnTo>
                    <a:pt x="24" y="16"/>
                  </a:lnTo>
                  <a:lnTo>
                    <a:pt x="22" y="20"/>
                  </a:lnTo>
                  <a:lnTo>
                    <a:pt x="22" y="20"/>
                  </a:lnTo>
                  <a:lnTo>
                    <a:pt x="18" y="22"/>
                  </a:lnTo>
                  <a:lnTo>
                    <a:pt x="12" y="24"/>
                  </a:ln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grpSp>
          <p:nvGrpSpPr>
            <p:cNvPr id="5194" name="Group 5193"/>
            <p:cNvGrpSpPr/>
            <p:nvPr/>
          </p:nvGrpSpPr>
          <p:grpSpPr>
            <a:xfrm>
              <a:off x="-2036763" y="-612775"/>
              <a:ext cx="187325" cy="2457450"/>
              <a:chOff x="-2036763" y="-612775"/>
              <a:chExt cx="187325" cy="2457450"/>
            </a:xfrm>
            <a:grpFill/>
          </p:grpSpPr>
          <p:sp>
            <p:nvSpPr>
              <p:cNvPr id="5179" name="Freeform 84"/>
              <p:cNvSpPr>
                <a:spLocks noEditPoints="1"/>
              </p:cNvSpPr>
              <p:nvPr/>
            </p:nvSpPr>
            <p:spPr bwMode="auto">
              <a:xfrm>
                <a:off x="-1963738" y="-612775"/>
                <a:ext cx="38100" cy="2333625"/>
              </a:xfrm>
              <a:custGeom>
                <a:avLst/>
                <a:gdLst>
                  <a:gd name="T0" fmla="*/ 24 w 24"/>
                  <a:gd name="T1" fmla="*/ 1458 h 1470"/>
                  <a:gd name="T2" fmla="*/ 0 w 24"/>
                  <a:gd name="T3" fmla="*/ 1410 h 1470"/>
                  <a:gd name="T4" fmla="*/ 24 w 24"/>
                  <a:gd name="T5" fmla="*/ 1410 h 1470"/>
                  <a:gd name="T6" fmla="*/ 0 w 24"/>
                  <a:gd name="T7" fmla="*/ 1362 h 1470"/>
                  <a:gd name="T8" fmla="*/ 24 w 24"/>
                  <a:gd name="T9" fmla="*/ 1366 h 1470"/>
                  <a:gd name="T10" fmla="*/ 2 w 24"/>
                  <a:gd name="T11" fmla="*/ 1310 h 1470"/>
                  <a:gd name="T12" fmla="*/ 22 w 24"/>
                  <a:gd name="T13" fmla="*/ 1322 h 1470"/>
                  <a:gd name="T14" fmla="*/ 4 w 24"/>
                  <a:gd name="T15" fmla="*/ 1258 h 1470"/>
                  <a:gd name="T16" fmla="*/ 18 w 24"/>
                  <a:gd name="T17" fmla="*/ 1276 h 1470"/>
                  <a:gd name="T18" fmla="*/ 8 w 24"/>
                  <a:gd name="T19" fmla="*/ 1206 h 1470"/>
                  <a:gd name="T20" fmla="*/ 12 w 24"/>
                  <a:gd name="T21" fmla="*/ 1230 h 1470"/>
                  <a:gd name="T22" fmla="*/ 12 w 24"/>
                  <a:gd name="T23" fmla="*/ 1158 h 1470"/>
                  <a:gd name="T24" fmla="*/ 12 w 24"/>
                  <a:gd name="T25" fmla="*/ 1182 h 1470"/>
                  <a:gd name="T26" fmla="*/ 12 w 24"/>
                  <a:gd name="T27" fmla="*/ 1110 h 1470"/>
                  <a:gd name="T28" fmla="*/ 12 w 24"/>
                  <a:gd name="T29" fmla="*/ 1134 h 1470"/>
                  <a:gd name="T30" fmla="*/ 12 w 24"/>
                  <a:gd name="T31" fmla="*/ 1060 h 1470"/>
                  <a:gd name="T32" fmla="*/ 8 w 24"/>
                  <a:gd name="T33" fmla="*/ 1084 h 1470"/>
                  <a:gd name="T34" fmla="*/ 18 w 24"/>
                  <a:gd name="T35" fmla="*/ 1014 h 1470"/>
                  <a:gd name="T36" fmla="*/ 4 w 24"/>
                  <a:gd name="T37" fmla="*/ 1034 h 1470"/>
                  <a:gd name="T38" fmla="*/ 22 w 24"/>
                  <a:gd name="T39" fmla="*/ 968 h 1470"/>
                  <a:gd name="T40" fmla="*/ 2 w 24"/>
                  <a:gd name="T41" fmla="*/ 982 h 1470"/>
                  <a:gd name="T42" fmla="*/ 24 w 24"/>
                  <a:gd name="T43" fmla="*/ 924 h 1470"/>
                  <a:gd name="T44" fmla="*/ 0 w 24"/>
                  <a:gd name="T45" fmla="*/ 928 h 1470"/>
                  <a:gd name="T46" fmla="*/ 24 w 24"/>
                  <a:gd name="T47" fmla="*/ 880 h 1470"/>
                  <a:gd name="T48" fmla="*/ 0 w 24"/>
                  <a:gd name="T49" fmla="*/ 880 h 1470"/>
                  <a:gd name="T50" fmla="*/ 24 w 24"/>
                  <a:gd name="T51" fmla="*/ 832 h 1470"/>
                  <a:gd name="T52" fmla="*/ 0 w 24"/>
                  <a:gd name="T53" fmla="*/ 784 h 1470"/>
                  <a:gd name="T54" fmla="*/ 24 w 24"/>
                  <a:gd name="T55" fmla="*/ 784 h 1470"/>
                  <a:gd name="T56" fmla="*/ 0 w 24"/>
                  <a:gd name="T57" fmla="*/ 736 h 1470"/>
                  <a:gd name="T58" fmla="*/ 24 w 24"/>
                  <a:gd name="T59" fmla="*/ 740 h 1470"/>
                  <a:gd name="T60" fmla="*/ 2 w 24"/>
                  <a:gd name="T61" fmla="*/ 682 h 1470"/>
                  <a:gd name="T62" fmla="*/ 22 w 24"/>
                  <a:gd name="T63" fmla="*/ 696 h 1470"/>
                  <a:gd name="T64" fmla="*/ 4 w 24"/>
                  <a:gd name="T65" fmla="*/ 630 h 1470"/>
                  <a:gd name="T66" fmla="*/ 18 w 24"/>
                  <a:gd name="T67" fmla="*/ 650 h 1470"/>
                  <a:gd name="T68" fmla="*/ 8 w 24"/>
                  <a:gd name="T69" fmla="*/ 580 h 1470"/>
                  <a:gd name="T70" fmla="*/ 12 w 24"/>
                  <a:gd name="T71" fmla="*/ 602 h 1470"/>
                  <a:gd name="T72" fmla="*/ 12 w 24"/>
                  <a:gd name="T73" fmla="*/ 530 h 1470"/>
                  <a:gd name="T74" fmla="*/ 12 w 24"/>
                  <a:gd name="T75" fmla="*/ 554 h 1470"/>
                  <a:gd name="T76" fmla="*/ 12 w 24"/>
                  <a:gd name="T77" fmla="*/ 482 h 1470"/>
                  <a:gd name="T78" fmla="*/ 12 w 24"/>
                  <a:gd name="T79" fmla="*/ 506 h 1470"/>
                  <a:gd name="T80" fmla="*/ 12 w 24"/>
                  <a:gd name="T81" fmla="*/ 434 h 1470"/>
                  <a:gd name="T82" fmla="*/ 8 w 24"/>
                  <a:gd name="T83" fmla="*/ 456 h 1470"/>
                  <a:gd name="T84" fmla="*/ 18 w 24"/>
                  <a:gd name="T85" fmla="*/ 386 h 1470"/>
                  <a:gd name="T86" fmla="*/ 4 w 24"/>
                  <a:gd name="T87" fmla="*/ 406 h 1470"/>
                  <a:gd name="T88" fmla="*/ 22 w 24"/>
                  <a:gd name="T89" fmla="*/ 340 h 1470"/>
                  <a:gd name="T90" fmla="*/ 2 w 24"/>
                  <a:gd name="T91" fmla="*/ 354 h 1470"/>
                  <a:gd name="T92" fmla="*/ 24 w 24"/>
                  <a:gd name="T93" fmla="*/ 296 h 1470"/>
                  <a:gd name="T94" fmla="*/ 0 w 24"/>
                  <a:gd name="T95" fmla="*/ 302 h 1470"/>
                  <a:gd name="T96" fmla="*/ 24 w 24"/>
                  <a:gd name="T97" fmla="*/ 254 h 1470"/>
                  <a:gd name="T98" fmla="*/ 0 w 24"/>
                  <a:gd name="T99" fmla="*/ 254 h 1470"/>
                  <a:gd name="T100" fmla="*/ 24 w 24"/>
                  <a:gd name="T101" fmla="*/ 204 h 1470"/>
                  <a:gd name="T102" fmla="*/ 0 w 24"/>
                  <a:gd name="T103" fmla="*/ 156 h 1470"/>
                  <a:gd name="T104" fmla="*/ 24 w 24"/>
                  <a:gd name="T105" fmla="*/ 156 h 1470"/>
                  <a:gd name="T106" fmla="*/ 0 w 24"/>
                  <a:gd name="T107" fmla="*/ 108 h 1470"/>
                  <a:gd name="T108" fmla="*/ 24 w 24"/>
                  <a:gd name="T109" fmla="*/ 112 h 1470"/>
                  <a:gd name="T110" fmla="*/ 2 w 24"/>
                  <a:gd name="T111" fmla="*/ 56 h 1470"/>
                  <a:gd name="T112" fmla="*/ 22 w 24"/>
                  <a:gd name="T113" fmla="*/ 68 h 1470"/>
                  <a:gd name="T114" fmla="*/ 4 w 24"/>
                  <a:gd name="T115" fmla="*/ 4 h 1470"/>
                  <a:gd name="T116" fmla="*/ 18 w 24"/>
                  <a:gd name="T117" fmla="*/ 22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 h="1470">
                    <a:moveTo>
                      <a:pt x="0" y="1458"/>
                    </a:moveTo>
                    <a:lnTo>
                      <a:pt x="0" y="1458"/>
                    </a:lnTo>
                    <a:lnTo>
                      <a:pt x="2" y="1454"/>
                    </a:lnTo>
                    <a:lnTo>
                      <a:pt x="4" y="1450"/>
                    </a:lnTo>
                    <a:lnTo>
                      <a:pt x="8" y="1448"/>
                    </a:lnTo>
                    <a:lnTo>
                      <a:pt x="12" y="1446"/>
                    </a:lnTo>
                    <a:lnTo>
                      <a:pt x="12" y="1446"/>
                    </a:lnTo>
                    <a:lnTo>
                      <a:pt x="12" y="1446"/>
                    </a:lnTo>
                    <a:lnTo>
                      <a:pt x="18" y="1448"/>
                    </a:lnTo>
                    <a:lnTo>
                      <a:pt x="22" y="1450"/>
                    </a:lnTo>
                    <a:lnTo>
                      <a:pt x="24" y="1454"/>
                    </a:lnTo>
                    <a:lnTo>
                      <a:pt x="24" y="1458"/>
                    </a:lnTo>
                    <a:lnTo>
                      <a:pt x="24" y="1458"/>
                    </a:lnTo>
                    <a:lnTo>
                      <a:pt x="24" y="1458"/>
                    </a:lnTo>
                    <a:lnTo>
                      <a:pt x="24" y="1464"/>
                    </a:lnTo>
                    <a:lnTo>
                      <a:pt x="22" y="1468"/>
                    </a:lnTo>
                    <a:lnTo>
                      <a:pt x="18" y="1470"/>
                    </a:lnTo>
                    <a:lnTo>
                      <a:pt x="12" y="1470"/>
                    </a:lnTo>
                    <a:lnTo>
                      <a:pt x="12" y="1470"/>
                    </a:lnTo>
                    <a:lnTo>
                      <a:pt x="12" y="1470"/>
                    </a:lnTo>
                    <a:lnTo>
                      <a:pt x="8" y="1470"/>
                    </a:lnTo>
                    <a:lnTo>
                      <a:pt x="4" y="1468"/>
                    </a:lnTo>
                    <a:lnTo>
                      <a:pt x="2" y="1464"/>
                    </a:lnTo>
                    <a:lnTo>
                      <a:pt x="0" y="1458"/>
                    </a:lnTo>
                    <a:lnTo>
                      <a:pt x="0" y="1458"/>
                    </a:lnTo>
                    <a:close/>
                    <a:moveTo>
                      <a:pt x="0" y="1410"/>
                    </a:moveTo>
                    <a:lnTo>
                      <a:pt x="0" y="1410"/>
                    </a:lnTo>
                    <a:lnTo>
                      <a:pt x="2" y="1406"/>
                    </a:lnTo>
                    <a:lnTo>
                      <a:pt x="4" y="1402"/>
                    </a:lnTo>
                    <a:lnTo>
                      <a:pt x="8" y="1400"/>
                    </a:lnTo>
                    <a:lnTo>
                      <a:pt x="12" y="1398"/>
                    </a:lnTo>
                    <a:lnTo>
                      <a:pt x="12" y="1398"/>
                    </a:lnTo>
                    <a:lnTo>
                      <a:pt x="12" y="1398"/>
                    </a:lnTo>
                    <a:lnTo>
                      <a:pt x="18" y="1400"/>
                    </a:lnTo>
                    <a:lnTo>
                      <a:pt x="22" y="1402"/>
                    </a:lnTo>
                    <a:lnTo>
                      <a:pt x="24" y="1406"/>
                    </a:lnTo>
                    <a:lnTo>
                      <a:pt x="24" y="1410"/>
                    </a:lnTo>
                    <a:lnTo>
                      <a:pt x="24" y="1410"/>
                    </a:lnTo>
                    <a:lnTo>
                      <a:pt x="24" y="1410"/>
                    </a:lnTo>
                    <a:lnTo>
                      <a:pt x="24" y="1416"/>
                    </a:lnTo>
                    <a:lnTo>
                      <a:pt x="22" y="1418"/>
                    </a:lnTo>
                    <a:lnTo>
                      <a:pt x="18" y="1422"/>
                    </a:lnTo>
                    <a:lnTo>
                      <a:pt x="12" y="1422"/>
                    </a:lnTo>
                    <a:lnTo>
                      <a:pt x="12" y="1422"/>
                    </a:lnTo>
                    <a:lnTo>
                      <a:pt x="12" y="1422"/>
                    </a:lnTo>
                    <a:lnTo>
                      <a:pt x="8" y="1422"/>
                    </a:lnTo>
                    <a:lnTo>
                      <a:pt x="4" y="1418"/>
                    </a:lnTo>
                    <a:lnTo>
                      <a:pt x="2" y="1416"/>
                    </a:lnTo>
                    <a:lnTo>
                      <a:pt x="0" y="1410"/>
                    </a:lnTo>
                    <a:lnTo>
                      <a:pt x="0" y="1410"/>
                    </a:lnTo>
                    <a:close/>
                    <a:moveTo>
                      <a:pt x="0" y="1362"/>
                    </a:moveTo>
                    <a:lnTo>
                      <a:pt x="0" y="1362"/>
                    </a:lnTo>
                    <a:lnTo>
                      <a:pt x="2" y="1358"/>
                    </a:lnTo>
                    <a:lnTo>
                      <a:pt x="4" y="1354"/>
                    </a:lnTo>
                    <a:lnTo>
                      <a:pt x="8" y="1352"/>
                    </a:lnTo>
                    <a:lnTo>
                      <a:pt x="12" y="1350"/>
                    </a:lnTo>
                    <a:lnTo>
                      <a:pt x="12" y="1350"/>
                    </a:lnTo>
                    <a:lnTo>
                      <a:pt x="12" y="1350"/>
                    </a:lnTo>
                    <a:lnTo>
                      <a:pt x="18" y="1352"/>
                    </a:lnTo>
                    <a:lnTo>
                      <a:pt x="22" y="1354"/>
                    </a:lnTo>
                    <a:lnTo>
                      <a:pt x="24" y="1358"/>
                    </a:lnTo>
                    <a:lnTo>
                      <a:pt x="24" y="1362"/>
                    </a:lnTo>
                    <a:lnTo>
                      <a:pt x="24" y="1362"/>
                    </a:lnTo>
                    <a:lnTo>
                      <a:pt x="24" y="1362"/>
                    </a:lnTo>
                    <a:lnTo>
                      <a:pt x="24" y="1366"/>
                    </a:lnTo>
                    <a:lnTo>
                      <a:pt x="22" y="1370"/>
                    </a:lnTo>
                    <a:lnTo>
                      <a:pt x="18" y="1374"/>
                    </a:lnTo>
                    <a:lnTo>
                      <a:pt x="12" y="1374"/>
                    </a:lnTo>
                    <a:lnTo>
                      <a:pt x="12" y="1374"/>
                    </a:lnTo>
                    <a:lnTo>
                      <a:pt x="12" y="1374"/>
                    </a:lnTo>
                    <a:lnTo>
                      <a:pt x="8" y="1374"/>
                    </a:lnTo>
                    <a:lnTo>
                      <a:pt x="4" y="1370"/>
                    </a:lnTo>
                    <a:lnTo>
                      <a:pt x="2" y="1366"/>
                    </a:lnTo>
                    <a:lnTo>
                      <a:pt x="0" y="1362"/>
                    </a:lnTo>
                    <a:lnTo>
                      <a:pt x="0" y="1362"/>
                    </a:lnTo>
                    <a:close/>
                    <a:moveTo>
                      <a:pt x="0" y="1314"/>
                    </a:moveTo>
                    <a:lnTo>
                      <a:pt x="0" y="1314"/>
                    </a:lnTo>
                    <a:lnTo>
                      <a:pt x="2" y="1310"/>
                    </a:lnTo>
                    <a:lnTo>
                      <a:pt x="4" y="1306"/>
                    </a:lnTo>
                    <a:lnTo>
                      <a:pt x="8" y="1302"/>
                    </a:lnTo>
                    <a:lnTo>
                      <a:pt x="12" y="1302"/>
                    </a:lnTo>
                    <a:lnTo>
                      <a:pt x="12" y="1302"/>
                    </a:lnTo>
                    <a:lnTo>
                      <a:pt x="12" y="1302"/>
                    </a:lnTo>
                    <a:lnTo>
                      <a:pt x="18" y="1302"/>
                    </a:lnTo>
                    <a:lnTo>
                      <a:pt x="22" y="1306"/>
                    </a:lnTo>
                    <a:lnTo>
                      <a:pt x="24" y="1310"/>
                    </a:lnTo>
                    <a:lnTo>
                      <a:pt x="24" y="1314"/>
                    </a:lnTo>
                    <a:lnTo>
                      <a:pt x="24" y="1314"/>
                    </a:lnTo>
                    <a:lnTo>
                      <a:pt x="24" y="1314"/>
                    </a:lnTo>
                    <a:lnTo>
                      <a:pt x="24" y="1318"/>
                    </a:lnTo>
                    <a:lnTo>
                      <a:pt x="22" y="1322"/>
                    </a:lnTo>
                    <a:lnTo>
                      <a:pt x="18" y="1324"/>
                    </a:lnTo>
                    <a:lnTo>
                      <a:pt x="12" y="1326"/>
                    </a:lnTo>
                    <a:lnTo>
                      <a:pt x="12" y="1326"/>
                    </a:lnTo>
                    <a:lnTo>
                      <a:pt x="12" y="1326"/>
                    </a:lnTo>
                    <a:lnTo>
                      <a:pt x="8" y="1324"/>
                    </a:lnTo>
                    <a:lnTo>
                      <a:pt x="4" y="1322"/>
                    </a:lnTo>
                    <a:lnTo>
                      <a:pt x="2" y="1318"/>
                    </a:lnTo>
                    <a:lnTo>
                      <a:pt x="0" y="1314"/>
                    </a:lnTo>
                    <a:lnTo>
                      <a:pt x="0" y="1314"/>
                    </a:lnTo>
                    <a:close/>
                    <a:moveTo>
                      <a:pt x="0" y="1266"/>
                    </a:moveTo>
                    <a:lnTo>
                      <a:pt x="0" y="1266"/>
                    </a:lnTo>
                    <a:lnTo>
                      <a:pt x="2" y="1262"/>
                    </a:lnTo>
                    <a:lnTo>
                      <a:pt x="4" y="1258"/>
                    </a:lnTo>
                    <a:lnTo>
                      <a:pt x="8" y="1254"/>
                    </a:lnTo>
                    <a:lnTo>
                      <a:pt x="12" y="1254"/>
                    </a:lnTo>
                    <a:lnTo>
                      <a:pt x="12" y="1254"/>
                    </a:lnTo>
                    <a:lnTo>
                      <a:pt x="12" y="1254"/>
                    </a:lnTo>
                    <a:lnTo>
                      <a:pt x="18" y="1254"/>
                    </a:lnTo>
                    <a:lnTo>
                      <a:pt x="22" y="1258"/>
                    </a:lnTo>
                    <a:lnTo>
                      <a:pt x="24" y="1262"/>
                    </a:lnTo>
                    <a:lnTo>
                      <a:pt x="24" y="1266"/>
                    </a:lnTo>
                    <a:lnTo>
                      <a:pt x="24" y="1266"/>
                    </a:lnTo>
                    <a:lnTo>
                      <a:pt x="24" y="1266"/>
                    </a:lnTo>
                    <a:lnTo>
                      <a:pt x="24" y="1270"/>
                    </a:lnTo>
                    <a:lnTo>
                      <a:pt x="22" y="1274"/>
                    </a:lnTo>
                    <a:lnTo>
                      <a:pt x="18" y="1276"/>
                    </a:lnTo>
                    <a:lnTo>
                      <a:pt x="12" y="1278"/>
                    </a:lnTo>
                    <a:lnTo>
                      <a:pt x="12" y="1278"/>
                    </a:lnTo>
                    <a:lnTo>
                      <a:pt x="12" y="1278"/>
                    </a:lnTo>
                    <a:lnTo>
                      <a:pt x="8" y="1276"/>
                    </a:lnTo>
                    <a:lnTo>
                      <a:pt x="4" y="1274"/>
                    </a:lnTo>
                    <a:lnTo>
                      <a:pt x="2" y="1270"/>
                    </a:lnTo>
                    <a:lnTo>
                      <a:pt x="0" y="1266"/>
                    </a:lnTo>
                    <a:lnTo>
                      <a:pt x="0" y="1266"/>
                    </a:lnTo>
                    <a:close/>
                    <a:moveTo>
                      <a:pt x="0" y="1218"/>
                    </a:moveTo>
                    <a:lnTo>
                      <a:pt x="0" y="1218"/>
                    </a:lnTo>
                    <a:lnTo>
                      <a:pt x="2" y="1212"/>
                    </a:lnTo>
                    <a:lnTo>
                      <a:pt x="4" y="1210"/>
                    </a:lnTo>
                    <a:lnTo>
                      <a:pt x="8" y="1206"/>
                    </a:lnTo>
                    <a:lnTo>
                      <a:pt x="12" y="1206"/>
                    </a:lnTo>
                    <a:lnTo>
                      <a:pt x="12" y="1206"/>
                    </a:lnTo>
                    <a:lnTo>
                      <a:pt x="12" y="1206"/>
                    </a:lnTo>
                    <a:lnTo>
                      <a:pt x="18" y="1206"/>
                    </a:lnTo>
                    <a:lnTo>
                      <a:pt x="22" y="1210"/>
                    </a:lnTo>
                    <a:lnTo>
                      <a:pt x="24" y="1212"/>
                    </a:lnTo>
                    <a:lnTo>
                      <a:pt x="24" y="1218"/>
                    </a:lnTo>
                    <a:lnTo>
                      <a:pt x="24" y="1218"/>
                    </a:lnTo>
                    <a:lnTo>
                      <a:pt x="24" y="1218"/>
                    </a:lnTo>
                    <a:lnTo>
                      <a:pt x="24" y="1222"/>
                    </a:lnTo>
                    <a:lnTo>
                      <a:pt x="22" y="1226"/>
                    </a:lnTo>
                    <a:lnTo>
                      <a:pt x="18" y="1228"/>
                    </a:lnTo>
                    <a:lnTo>
                      <a:pt x="12" y="1230"/>
                    </a:lnTo>
                    <a:lnTo>
                      <a:pt x="12" y="1230"/>
                    </a:lnTo>
                    <a:lnTo>
                      <a:pt x="12" y="1230"/>
                    </a:lnTo>
                    <a:lnTo>
                      <a:pt x="8" y="1228"/>
                    </a:lnTo>
                    <a:lnTo>
                      <a:pt x="4" y="1226"/>
                    </a:lnTo>
                    <a:lnTo>
                      <a:pt x="2" y="1222"/>
                    </a:lnTo>
                    <a:lnTo>
                      <a:pt x="0" y="1218"/>
                    </a:lnTo>
                    <a:lnTo>
                      <a:pt x="0" y="1218"/>
                    </a:lnTo>
                    <a:close/>
                    <a:moveTo>
                      <a:pt x="0" y="1170"/>
                    </a:moveTo>
                    <a:lnTo>
                      <a:pt x="0" y="1170"/>
                    </a:lnTo>
                    <a:lnTo>
                      <a:pt x="2" y="1164"/>
                    </a:lnTo>
                    <a:lnTo>
                      <a:pt x="4" y="1160"/>
                    </a:lnTo>
                    <a:lnTo>
                      <a:pt x="8" y="1158"/>
                    </a:lnTo>
                    <a:lnTo>
                      <a:pt x="12" y="1158"/>
                    </a:lnTo>
                    <a:lnTo>
                      <a:pt x="12" y="1158"/>
                    </a:lnTo>
                    <a:lnTo>
                      <a:pt x="12" y="1158"/>
                    </a:lnTo>
                    <a:lnTo>
                      <a:pt x="18" y="1158"/>
                    </a:lnTo>
                    <a:lnTo>
                      <a:pt x="22" y="1160"/>
                    </a:lnTo>
                    <a:lnTo>
                      <a:pt x="24" y="1164"/>
                    </a:lnTo>
                    <a:lnTo>
                      <a:pt x="24" y="1170"/>
                    </a:lnTo>
                    <a:lnTo>
                      <a:pt x="24" y="1170"/>
                    </a:lnTo>
                    <a:lnTo>
                      <a:pt x="24" y="1170"/>
                    </a:lnTo>
                    <a:lnTo>
                      <a:pt x="24" y="1174"/>
                    </a:lnTo>
                    <a:lnTo>
                      <a:pt x="22" y="1178"/>
                    </a:lnTo>
                    <a:lnTo>
                      <a:pt x="18" y="1180"/>
                    </a:lnTo>
                    <a:lnTo>
                      <a:pt x="12" y="1182"/>
                    </a:lnTo>
                    <a:lnTo>
                      <a:pt x="12" y="1182"/>
                    </a:lnTo>
                    <a:lnTo>
                      <a:pt x="12" y="1182"/>
                    </a:lnTo>
                    <a:lnTo>
                      <a:pt x="8" y="1180"/>
                    </a:lnTo>
                    <a:lnTo>
                      <a:pt x="4" y="1178"/>
                    </a:lnTo>
                    <a:lnTo>
                      <a:pt x="2" y="1174"/>
                    </a:lnTo>
                    <a:lnTo>
                      <a:pt x="0" y="1170"/>
                    </a:lnTo>
                    <a:lnTo>
                      <a:pt x="0" y="1170"/>
                    </a:lnTo>
                    <a:close/>
                    <a:moveTo>
                      <a:pt x="0" y="1122"/>
                    </a:moveTo>
                    <a:lnTo>
                      <a:pt x="0" y="1122"/>
                    </a:lnTo>
                    <a:lnTo>
                      <a:pt x="2" y="1116"/>
                    </a:lnTo>
                    <a:lnTo>
                      <a:pt x="4" y="1112"/>
                    </a:lnTo>
                    <a:lnTo>
                      <a:pt x="8" y="1110"/>
                    </a:lnTo>
                    <a:lnTo>
                      <a:pt x="12" y="1110"/>
                    </a:lnTo>
                    <a:lnTo>
                      <a:pt x="12" y="1110"/>
                    </a:lnTo>
                    <a:lnTo>
                      <a:pt x="12" y="1110"/>
                    </a:lnTo>
                    <a:lnTo>
                      <a:pt x="18" y="1110"/>
                    </a:lnTo>
                    <a:lnTo>
                      <a:pt x="22" y="1112"/>
                    </a:lnTo>
                    <a:lnTo>
                      <a:pt x="24" y="1116"/>
                    </a:lnTo>
                    <a:lnTo>
                      <a:pt x="24" y="1122"/>
                    </a:lnTo>
                    <a:lnTo>
                      <a:pt x="24" y="1122"/>
                    </a:lnTo>
                    <a:lnTo>
                      <a:pt x="24" y="1122"/>
                    </a:lnTo>
                    <a:lnTo>
                      <a:pt x="24" y="1126"/>
                    </a:lnTo>
                    <a:lnTo>
                      <a:pt x="22" y="1130"/>
                    </a:lnTo>
                    <a:lnTo>
                      <a:pt x="18" y="1132"/>
                    </a:lnTo>
                    <a:lnTo>
                      <a:pt x="12" y="1134"/>
                    </a:lnTo>
                    <a:lnTo>
                      <a:pt x="12" y="1134"/>
                    </a:lnTo>
                    <a:lnTo>
                      <a:pt x="12" y="1134"/>
                    </a:lnTo>
                    <a:lnTo>
                      <a:pt x="8" y="1132"/>
                    </a:lnTo>
                    <a:lnTo>
                      <a:pt x="4" y="1130"/>
                    </a:lnTo>
                    <a:lnTo>
                      <a:pt x="2" y="1126"/>
                    </a:lnTo>
                    <a:lnTo>
                      <a:pt x="0" y="1122"/>
                    </a:lnTo>
                    <a:lnTo>
                      <a:pt x="0" y="1122"/>
                    </a:lnTo>
                    <a:close/>
                    <a:moveTo>
                      <a:pt x="0" y="1072"/>
                    </a:moveTo>
                    <a:lnTo>
                      <a:pt x="0" y="1072"/>
                    </a:lnTo>
                    <a:lnTo>
                      <a:pt x="2" y="1068"/>
                    </a:lnTo>
                    <a:lnTo>
                      <a:pt x="4" y="1064"/>
                    </a:lnTo>
                    <a:lnTo>
                      <a:pt x="8" y="1062"/>
                    </a:lnTo>
                    <a:lnTo>
                      <a:pt x="12" y="1060"/>
                    </a:lnTo>
                    <a:lnTo>
                      <a:pt x="12" y="1060"/>
                    </a:lnTo>
                    <a:lnTo>
                      <a:pt x="12" y="1060"/>
                    </a:lnTo>
                    <a:lnTo>
                      <a:pt x="18" y="1062"/>
                    </a:lnTo>
                    <a:lnTo>
                      <a:pt x="22" y="1064"/>
                    </a:lnTo>
                    <a:lnTo>
                      <a:pt x="24" y="1068"/>
                    </a:lnTo>
                    <a:lnTo>
                      <a:pt x="24" y="1072"/>
                    </a:lnTo>
                    <a:lnTo>
                      <a:pt x="24" y="1072"/>
                    </a:lnTo>
                    <a:lnTo>
                      <a:pt x="24" y="1072"/>
                    </a:lnTo>
                    <a:lnTo>
                      <a:pt x="24" y="1078"/>
                    </a:lnTo>
                    <a:lnTo>
                      <a:pt x="22" y="1082"/>
                    </a:lnTo>
                    <a:lnTo>
                      <a:pt x="18" y="1084"/>
                    </a:lnTo>
                    <a:lnTo>
                      <a:pt x="12" y="1084"/>
                    </a:lnTo>
                    <a:lnTo>
                      <a:pt x="12" y="1084"/>
                    </a:lnTo>
                    <a:lnTo>
                      <a:pt x="12" y="1084"/>
                    </a:lnTo>
                    <a:lnTo>
                      <a:pt x="8" y="1084"/>
                    </a:lnTo>
                    <a:lnTo>
                      <a:pt x="4" y="1082"/>
                    </a:lnTo>
                    <a:lnTo>
                      <a:pt x="2" y="1078"/>
                    </a:lnTo>
                    <a:lnTo>
                      <a:pt x="0" y="1072"/>
                    </a:lnTo>
                    <a:lnTo>
                      <a:pt x="0" y="1072"/>
                    </a:lnTo>
                    <a:close/>
                    <a:moveTo>
                      <a:pt x="0" y="1024"/>
                    </a:moveTo>
                    <a:lnTo>
                      <a:pt x="0" y="1024"/>
                    </a:lnTo>
                    <a:lnTo>
                      <a:pt x="2" y="1020"/>
                    </a:lnTo>
                    <a:lnTo>
                      <a:pt x="4" y="1016"/>
                    </a:lnTo>
                    <a:lnTo>
                      <a:pt x="8" y="1014"/>
                    </a:lnTo>
                    <a:lnTo>
                      <a:pt x="12" y="1012"/>
                    </a:lnTo>
                    <a:lnTo>
                      <a:pt x="12" y="1012"/>
                    </a:lnTo>
                    <a:lnTo>
                      <a:pt x="12" y="1012"/>
                    </a:lnTo>
                    <a:lnTo>
                      <a:pt x="18" y="1014"/>
                    </a:lnTo>
                    <a:lnTo>
                      <a:pt x="22" y="1016"/>
                    </a:lnTo>
                    <a:lnTo>
                      <a:pt x="24" y="1020"/>
                    </a:lnTo>
                    <a:lnTo>
                      <a:pt x="24" y="1024"/>
                    </a:lnTo>
                    <a:lnTo>
                      <a:pt x="24" y="1024"/>
                    </a:lnTo>
                    <a:lnTo>
                      <a:pt x="24" y="1024"/>
                    </a:lnTo>
                    <a:lnTo>
                      <a:pt x="24" y="1030"/>
                    </a:lnTo>
                    <a:lnTo>
                      <a:pt x="22" y="1034"/>
                    </a:lnTo>
                    <a:lnTo>
                      <a:pt x="18" y="1036"/>
                    </a:lnTo>
                    <a:lnTo>
                      <a:pt x="12" y="1036"/>
                    </a:lnTo>
                    <a:lnTo>
                      <a:pt x="12" y="1036"/>
                    </a:lnTo>
                    <a:lnTo>
                      <a:pt x="12" y="1036"/>
                    </a:lnTo>
                    <a:lnTo>
                      <a:pt x="8" y="1036"/>
                    </a:lnTo>
                    <a:lnTo>
                      <a:pt x="4" y="1034"/>
                    </a:lnTo>
                    <a:lnTo>
                      <a:pt x="2" y="1030"/>
                    </a:lnTo>
                    <a:lnTo>
                      <a:pt x="0" y="1024"/>
                    </a:lnTo>
                    <a:lnTo>
                      <a:pt x="0" y="1024"/>
                    </a:lnTo>
                    <a:close/>
                    <a:moveTo>
                      <a:pt x="0" y="976"/>
                    </a:moveTo>
                    <a:lnTo>
                      <a:pt x="0" y="976"/>
                    </a:lnTo>
                    <a:lnTo>
                      <a:pt x="2" y="972"/>
                    </a:lnTo>
                    <a:lnTo>
                      <a:pt x="4" y="968"/>
                    </a:lnTo>
                    <a:lnTo>
                      <a:pt x="8" y="966"/>
                    </a:lnTo>
                    <a:lnTo>
                      <a:pt x="12" y="964"/>
                    </a:lnTo>
                    <a:lnTo>
                      <a:pt x="12" y="964"/>
                    </a:lnTo>
                    <a:lnTo>
                      <a:pt x="12" y="964"/>
                    </a:lnTo>
                    <a:lnTo>
                      <a:pt x="18" y="966"/>
                    </a:lnTo>
                    <a:lnTo>
                      <a:pt x="22" y="968"/>
                    </a:lnTo>
                    <a:lnTo>
                      <a:pt x="24" y="972"/>
                    </a:lnTo>
                    <a:lnTo>
                      <a:pt x="24" y="976"/>
                    </a:lnTo>
                    <a:lnTo>
                      <a:pt x="24" y="976"/>
                    </a:lnTo>
                    <a:lnTo>
                      <a:pt x="24" y="976"/>
                    </a:lnTo>
                    <a:lnTo>
                      <a:pt x="24" y="982"/>
                    </a:lnTo>
                    <a:lnTo>
                      <a:pt x="22" y="984"/>
                    </a:lnTo>
                    <a:lnTo>
                      <a:pt x="18" y="988"/>
                    </a:lnTo>
                    <a:lnTo>
                      <a:pt x="12" y="988"/>
                    </a:lnTo>
                    <a:lnTo>
                      <a:pt x="12" y="988"/>
                    </a:lnTo>
                    <a:lnTo>
                      <a:pt x="12" y="988"/>
                    </a:lnTo>
                    <a:lnTo>
                      <a:pt x="8" y="988"/>
                    </a:lnTo>
                    <a:lnTo>
                      <a:pt x="4" y="984"/>
                    </a:lnTo>
                    <a:lnTo>
                      <a:pt x="2" y="982"/>
                    </a:lnTo>
                    <a:lnTo>
                      <a:pt x="0" y="976"/>
                    </a:lnTo>
                    <a:lnTo>
                      <a:pt x="0" y="976"/>
                    </a:lnTo>
                    <a:close/>
                    <a:moveTo>
                      <a:pt x="0" y="928"/>
                    </a:moveTo>
                    <a:lnTo>
                      <a:pt x="0" y="928"/>
                    </a:lnTo>
                    <a:lnTo>
                      <a:pt x="2" y="924"/>
                    </a:lnTo>
                    <a:lnTo>
                      <a:pt x="4" y="920"/>
                    </a:lnTo>
                    <a:lnTo>
                      <a:pt x="8" y="918"/>
                    </a:lnTo>
                    <a:lnTo>
                      <a:pt x="12" y="916"/>
                    </a:lnTo>
                    <a:lnTo>
                      <a:pt x="12" y="916"/>
                    </a:lnTo>
                    <a:lnTo>
                      <a:pt x="12" y="916"/>
                    </a:lnTo>
                    <a:lnTo>
                      <a:pt x="18" y="918"/>
                    </a:lnTo>
                    <a:lnTo>
                      <a:pt x="22" y="920"/>
                    </a:lnTo>
                    <a:lnTo>
                      <a:pt x="24" y="924"/>
                    </a:lnTo>
                    <a:lnTo>
                      <a:pt x="24" y="928"/>
                    </a:lnTo>
                    <a:lnTo>
                      <a:pt x="24" y="928"/>
                    </a:lnTo>
                    <a:lnTo>
                      <a:pt x="24" y="928"/>
                    </a:lnTo>
                    <a:lnTo>
                      <a:pt x="24" y="932"/>
                    </a:lnTo>
                    <a:lnTo>
                      <a:pt x="22" y="936"/>
                    </a:lnTo>
                    <a:lnTo>
                      <a:pt x="18" y="940"/>
                    </a:lnTo>
                    <a:lnTo>
                      <a:pt x="12" y="940"/>
                    </a:lnTo>
                    <a:lnTo>
                      <a:pt x="12" y="940"/>
                    </a:lnTo>
                    <a:lnTo>
                      <a:pt x="12" y="940"/>
                    </a:lnTo>
                    <a:lnTo>
                      <a:pt x="8" y="940"/>
                    </a:lnTo>
                    <a:lnTo>
                      <a:pt x="4" y="936"/>
                    </a:lnTo>
                    <a:lnTo>
                      <a:pt x="2" y="932"/>
                    </a:lnTo>
                    <a:lnTo>
                      <a:pt x="0" y="928"/>
                    </a:lnTo>
                    <a:lnTo>
                      <a:pt x="0" y="928"/>
                    </a:lnTo>
                    <a:close/>
                    <a:moveTo>
                      <a:pt x="0" y="880"/>
                    </a:moveTo>
                    <a:lnTo>
                      <a:pt x="0" y="880"/>
                    </a:lnTo>
                    <a:lnTo>
                      <a:pt x="2" y="876"/>
                    </a:lnTo>
                    <a:lnTo>
                      <a:pt x="4" y="872"/>
                    </a:lnTo>
                    <a:lnTo>
                      <a:pt x="8" y="868"/>
                    </a:lnTo>
                    <a:lnTo>
                      <a:pt x="12" y="868"/>
                    </a:lnTo>
                    <a:lnTo>
                      <a:pt x="12" y="868"/>
                    </a:lnTo>
                    <a:lnTo>
                      <a:pt x="12" y="868"/>
                    </a:lnTo>
                    <a:lnTo>
                      <a:pt x="18" y="868"/>
                    </a:lnTo>
                    <a:lnTo>
                      <a:pt x="22" y="872"/>
                    </a:lnTo>
                    <a:lnTo>
                      <a:pt x="24" y="876"/>
                    </a:lnTo>
                    <a:lnTo>
                      <a:pt x="24" y="880"/>
                    </a:lnTo>
                    <a:lnTo>
                      <a:pt x="24" y="880"/>
                    </a:lnTo>
                    <a:lnTo>
                      <a:pt x="24" y="880"/>
                    </a:lnTo>
                    <a:lnTo>
                      <a:pt x="24" y="884"/>
                    </a:lnTo>
                    <a:lnTo>
                      <a:pt x="22" y="888"/>
                    </a:lnTo>
                    <a:lnTo>
                      <a:pt x="18" y="890"/>
                    </a:lnTo>
                    <a:lnTo>
                      <a:pt x="12" y="892"/>
                    </a:lnTo>
                    <a:lnTo>
                      <a:pt x="12" y="892"/>
                    </a:lnTo>
                    <a:lnTo>
                      <a:pt x="12" y="892"/>
                    </a:lnTo>
                    <a:lnTo>
                      <a:pt x="8" y="890"/>
                    </a:lnTo>
                    <a:lnTo>
                      <a:pt x="4" y="888"/>
                    </a:lnTo>
                    <a:lnTo>
                      <a:pt x="2" y="884"/>
                    </a:lnTo>
                    <a:lnTo>
                      <a:pt x="0" y="880"/>
                    </a:lnTo>
                    <a:lnTo>
                      <a:pt x="0" y="880"/>
                    </a:lnTo>
                    <a:close/>
                    <a:moveTo>
                      <a:pt x="0" y="832"/>
                    </a:moveTo>
                    <a:lnTo>
                      <a:pt x="0" y="832"/>
                    </a:lnTo>
                    <a:lnTo>
                      <a:pt x="2" y="828"/>
                    </a:lnTo>
                    <a:lnTo>
                      <a:pt x="4" y="824"/>
                    </a:lnTo>
                    <a:lnTo>
                      <a:pt x="8" y="820"/>
                    </a:lnTo>
                    <a:lnTo>
                      <a:pt x="12" y="820"/>
                    </a:lnTo>
                    <a:lnTo>
                      <a:pt x="12" y="820"/>
                    </a:lnTo>
                    <a:lnTo>
                      <a:pt x="12" y="820"/>
                    </a:lnTo>
                    <a:lnTo>
                      <a:pt x="18" y="820"/>
                    </a:lnTo>
                    <a:lnTo>
                      <a:pt x="22" y="824"/>
                    </a:lnTo>
                    <a:lnTo>
                      <a:pt x="24" y="828"/>
                    </a:lnTo>
                    <a:lnTo>
                      <a:pt x="24" y="832"/>
                    </a:lnTo>
                    <a:lnTo>
                      <a:pt x="24" y="832"/>
                    </a:lnTo>
                    <a:lnTo>
                      <a:pt x="24" y="832"/>
                    </a:lnTo>
                    <a:lnTo>
                      <a:pt x="24" y="836"/>
                    </a:lnTo>
                    <a:lnTo>
                      <a:pt x="22" y="840"/>
                    </a:lnTo>
                    <a:lnTo>
                      <a:pt x="18" y="842"/>
                    </a:lnTo>
                    <a:lnTo>
                      <a:pt x="12" y="844"/>
                    </a:lnTo>
                    <a:lnTo>
                      <a:pt x="12" y="844"/>
                    </a:lnTo>
                    <a:lnTo>
                      <a:pt x="12" y="844"/>
                    </a:lnTo>
                    <a:lnTo>
                      <a:pt x="8" y="842"/>
                    </a:lnTo>
                    <a:lnTo>
                      <a:pt x="4" y="840"/>
                    </a:lnTo>
                    <a:lnTo>
                      <a:pt x="2" y="836"/>
                    </a:lnTo>
                    <a:lnTo>
                      <a:pt x="0" y="832"/>
                    </a:lnTo>
                    <a:lnTo>
                      <a:pt x="0" y="832"/>
                    </a:lnTo>
                    <a:close/>
                    <a:moveTo>
                      <a:pt x="0" y="784"/>
                    </a:moveTo>
                    <a:lnTo>
                      <a:pt x="0" y="784"/>
                    </a:lnTo>
                    <a:lnTo>
                      <a:pt x="2" y="778"/>
                    </a:lnTo>
                    <a:lnTo>
                      <a:pt x="4" y="776"/>
                    </a:lnTo>
                    <a:lnTo>
                      <a:pt x="8" y="772"/>
                    </a:lnTo>
                    <a:lnTo>
                      <a:pt x="12" y="772"/>
                    </a:lnTo>
                    <a:lnTo>
                      <a:pt x="12" y="772"/>
                    </a:lnTo>
                    <a:lnTo>
                      <a:pt x="12" y="772"/>
                    </a:lnTo>
                    <a:lnTo>
                      <a:pt x="18" y="772"/>
                    </a:lnTo>
                    <a:lnTo>
                      <a:pt x="22" y="776"/>
                    </a:lnTo>
                    <a:lnTo>
                      <a:pt x="24" y="778"/>
                    </a:lnTo>
                    <a:lnTo>
                      <a:pt x="24" y="784"/>
                    </a:lnTo>
                    <a:lnTo>
                      <a:pt x="24" y="784"/>
                    </a:lnTo>
                    <a:lnTo>
                      <a:pt x="24" y="784"/>
                    </a:lnTo>
                    <a:lnTo>
                      <a:pt x="24" y="788"/>
                    </a:lnTo>
                    <a:lnTo>
                      <a:pt x="22" y="792"/>
                    </a:lnTo>
                    <a:lnTo>
                      <a:pt x="18" y="794"/>
                    </a:lnTo>
                    <a:lnTo>
                      <a:pt x="12" y="796"/>
                    </a:lnTo>
                    <a:lnTo>
                      <a:pt x="12" y="796"/>
                    </a:lnTo>
                    <a:lnTo>
                      <a:pt x="12" y="796"/>
                    </a:lnTo>
                    <a:lnTo>
                      <a:pt x="8" y="794"/>
                    </a:lnTo>
                    <a:lnTo>
                      <a:pt x="4" y="792"/>
                    </a:lnTo>
                    <a:lnTo>
                      <a:pt x="2" y="788"/>
                    </a:lnTo>
                    <a:lnTo>
                      <a:pt x="0" y="784"/>
                    </a:lnTo>
                    <a:lnTo>
                      <a:pt x="0" y="784"/>
                    </a:lnTo>
                    <a:close/>
                    <a:moveTo>
                      <a:pt x="0" y="736"/>
                    </a:moveTo>
                    <a:lnTo>
                      <a:pt x="0" y="736"/>
                    </a:lnTo>
                    <a:lnTo>
                      <a:pt x="2" y="730"/>
                    </a:lnTo>
                    <a:lnTo>
                      <a:pt x="4" y="726"/>
                    </a:lnTo>
                    <a:lnTo>
                      <a:pt x="8" y="724"/>
                    </a:lnTo>
                    <a:lnTo>
                      <a:pt x="12" y="724"/>
                    </a:lnTo>
                    <a:lnTo>
                      <a:pt x="12" y="724"/>
                    </a:lnTo>
                    <a:lnTo>
                      <a:pt x="12" y="724"/>
                    </a:lnTo>
                    <a:lnTo>
                      <a:pt x="18" y="724"/>
                    </a:lnTo>
                    <a:lnTo>
                      <a:pt x="22" y="726"/>
                    </a:lnTo>
                    <a:lnTo>
                      <a:pt x="24" y="730"/>
                    </a:lnTo>
                    <a:lnTo>
                      <a:pt x="24" y="736"/>
                    </a:lnTo>
                    <a:lnTo>
                      <a:pt x="24" y="736"/>
                    </a:lnTo>
                    <a:lnTo>
                      <a:pt x="24" y="736"/>
                    </a:lnTo>
                    <a:lnTo>
                      <a:pt x="24" y="740"/>
                    </a:lnTo>
                    <a:lnTo>
                      <a:pt x="22" y="744"/>
                    </a:lnTo>
                    <a:lnTo>
                      <a:pt x="18" y="746"/>
                    </a:lnTo>
                    <a:lnTo>
                      <a:pt x="12" y="748"/>
                    </a:lnTo>
                    <a:lnTo>
                      <a:pt x="12" y="748"/>
                    </a:lnTo>
                    <a:lnTo>
                      <a:pt x="12" y="748"/>
                    </a:lnTo>
                    <a:lnTo>
                      <a:pt x="8" y="746"/>
                    </a:lnTo>
                    <a:lnTo>
                      <a:pt x="4" y="744"/>
                    </a:lnTo>
                    <a:lnTo>
                      <a:pt x="2" y="740"/>
                    </a:lnTo>
                    <a:lnTo>
                      <a:pt x="0" y="736"/>
                    </a:lnTo>
                    <a:lnTo>
                      <a:pt x="0" y="736"/>
                    </a:lnTo>
                    <a:close/>
                    <a:moveTo>
                      <a:pt x="0" y="688"/>
                    </a:moveTo>
                    <a:lnTo>
                      <a:pt x="0" y="688"/>
                    </a:lnTo>
                    <a:lnTo>
                      <a:pt x="2" y="682"/>
                    </a:lnTo>
                    <a:lnTo>
                      <a:pt x="4" y="678"/>
                    </a:lnTo>
                    <a:lnTo>
                      <a:pt x="8" y="676"/>
                    </a:lnTo>
                    <a:lnTo>
                      <a:pt x="12" y="676"/>
                    </a:lnTo>
                    <a:lnTo>
                      <a:pt x="12" y="676"/>
                    </a:lnTo>
                    <a:lnTo>
                      <a:pt x="12" y="676"/>
                    </a:lnTo>
                    <a:lnTo>
                      <a:pt x="18" y="676"/>
                    </a:lnTo>
                    <a:lnTo>
                      <a:pt x="22" y="678"/>
                    </a:lnTo>
                    <a:lnTo>
                      <a:pt x="24" y="682"/>
                    </a:lnTo>
                    <a:lnTo>
                      <a:pt x="24" y="688"/>
                    </a:lnTo>
                    <a:lnTo>
                      <a:pt x="24" y="688"/>
                    </a:lnTo>
                    <a:lnTo>
                      <a:pt x="24" y="688"/>
                    </a:lnTo>
                    <a:lnTo>
                      <a:pt x="24" y="692"/>
                    </a:lnTo>
                    <a:lnTo>
                      <a:pt x="22" y="696"/>
                    </a:lnTo>
                    <a:lnTo>
                      <a:pt x="18" y="698"/>
                    </a:lnTo>
                    <a:lnTo>
                      <a:pt x="12" y="700"/>
                    </a:lnTo>
                    <a:lnTo>
                      <a:pt x="12" y="700"/>
                    </a:lnTo>
                    <a:lnTo>
                      <a:pt x="12" y="700"/>
                    </a:lnTo>
                    <a:lnTo>
                      <a:pt x="8" y="698"/>
                    </a:lnTo>
                    <a:lnTo>
                      <a:pt x="4" y="696"/>
                    </a:lnTo>
                    <a:lnTo>
                      <a:pt x="2" y="692"/>
                    </a:lnTo>
                    <a:lnTo>
                      <a:pt x="0" y="688"/>
                    </a:lnTo>
                    <a:lnTo>
                      <a:pt x="0" y="688"/>
                    </a:lnTo>
                    <a:close/>
                    <a:moveTo>
                      <a:pt x="0" y="638"/>
                    </a:moveTo>
                    <a:lnTo>
                      <a:pt x="0" y="638"/>
                    </a:lnTo>
                    <a:lnTo>
                      <a:pt x="2" y="634"/>
                    </a:lnTo>
                    <a:lnTo>
                      <a:pt x="4" y="630"/>
                    </a:lnTo>
                    <a:lnTo>
                      <a:pt x="8" y="628"/>
                    </a:lnTo>
                    <a:lnTo>
                      <a:pt x="12" y="626"/>
                    </a:lnTo>
                    <a:lnTo>
                      <a:pt x="12" y="626"/>
                    </a:lnTo>
                    <a:lnTo>
                      <a:pt x="12" y="626"/>
                    </a:lnTo>
                    <a:lnTo>
                      <a:pt x="18" y="628"/>
                    </a:lnTo>
                    <a:lnTo>
                      <a:pt x="22" y="630"/>
                    </a:lnTo>
                    <a:lnTo>
                      <a:pt x="24" y="634"/>
                    </a:lnTo>
                    <a:lnTo>
                      <a:pt x="24" y="638"/>
                    </a:lnTo>
                    <a:lnTo>
                      <a:pt x="24" y="638"/>
                    </a:lnTo>
                    <a:lnTo>
                      <a:pt x="24" y="638"/>
                    </a:lnTo>
                    <a:lnTo>
                      <a:pt x="24" y="644"/>
                    </a:lnTo>
                    <a:lnTo>
                      <a:pt x="22" y="648"/>
                    </a:lnTo>
                    <a:lnTo>
                      <a:pt x="18" y="650"/>
                    </a:lnTo>
                    <a:lnTo>
                      <a:pt x="12" y="650"/>
                    </a:lnTo>
                    <a:lnTo>
                      <a:pt x="12" y="650"/>
                    </a:lnTo>
                    <a:lnTo>
                      <a:pt x="12" y="650"/>
                    </a:lnTo>
                    <a:lnTo>
                      <a:pt x="8" y="650"/>
                    </a:lnTo>
                    <a:lnTo>
                      <a:pt x="4" y="648"/>
                    </a:lnTo>
                    <a:lnTo>
                      <a:pt x="2" y="644"/>
                    </a:lnTo>
                    <a:lnTo>
                      <a:pt x="0" y="638"/>
                    </a:lnTo>
                    <a:lnTo>
                      <a:pt x="0" y="638"/>
                    </a:lnTo>
                    <a:close/>
                    <a:moveTo>
                      <a:pt x="0" y="590"/>
                    </a:moveTo>
                    <a:lnTo>
                      <a:pt x="0" y="590"/>
                    </a:lnTo>
                    <a:lnTo>
                      <a:pt x="2" y="586"/>
                    </a:lnTo>
                    <a:lnTo>
                      <a:pt x="4" y="582"/>
                    </a:lnTo>
                    <a:lnTo>
                      <a:pt x="8" y="580"/>
                    </a:lnTo>
                    <a:lnTo>
                      <a:pt x="12" y="578"/>
                    </a:lnTo>
                    <a:lnTo>
                      <a:pt x="12" y="578"/>
                    </a:lnTo>
                    <a:lnTo>
                      <a:pt x="12" y="578"/>
                    </a:lnTo>
                    <a:lnTo>
                      <a:pt x="18" y="580"/>
                    </a:lnTo>
                    <a:lnTo>
                      <a:pt x="22" y="582"/>
                    </a:lnTo>
                    <a:lnTo>
                      <a:pt x="24" y="586"/>
                    </a:lnTo>
                    <a:lnTo>
                      <a:pt x="24" y="590"/>
                    </a:lnTo>
                    <a:lnTo>
                      <a:pt x="24" y="590"/>
                    </a:lnTo>
                    <a:lnTo>
                      <a:pt x="24" y="590"/>
                    </a:lnTo>
                    <a:lnTo>
                      <a:pt x="24" y="596"/>
                    </a:lnTo>
                    <a:lnTo>
                      <a:pt x="22" y="600"/>
                    </a:lnTo>
                    <a:lnTo>
                      <a:pt x="18" y="602"/>
                    </a:lnTo>
                    <a:lnTo>
                      <a:pt x="12" y="602"/>
                    </a:lnTo>
                    <a:lnTo>
                      <a:pt x="12" y="602"/>
                    </a:lnTo>
                    <a:lnTo>
                      <a:pt x="12" y="602"/>
                    </a:lnTo>
                    <a:lnTo>
                      <a:pt x="8" y="602"/>
                    </a:lnTo>
                    <a:lnTo>
                      <a:pt x="4" y="600"/>
                    </a:lnTo>
                    <a:lnTo>
                      <a:pt x="2" y="596"/>
                    </a:lnTo>
                    <a:lnTo>
                      <a:pt x="0" y="590"/>
                    </a:lnTo>
                    <a:lnTo>
                      <a:pt x="0" y="590"/>
                    </a:lnTo>
                    <a:close/>
                    <a:moveTo>
                      <a:pt x="0" y="542"/>
                    </a:moveTo>
                    <a:lnTo>
                      <a:pt x="0" y="542"/>
                    </a:lnTo>
                    <a:lnTo>
                      <a:pt x="2" y="538"/>
                    </a:lnTo>
                    <a:lnTo>
                      <a:pt x="4" y="534"/>
                    </a:lnTo>
                    <a:lnTo>
                      <a:pt x="8" y="532"/>
                    </a:lnTo>
                    <a:lnTo>
                      <a:pt x="12" y="530"/>
                    </a:lnTo>
                    <a:lnTo>
                      <a:pt x="12" y="530"/>
                    </a:lnTo>
                    <a:lnTo>
                      <a:pt x="12" y="530"/>
                    </a:lnTo>
                    <a:lnTo>
                      <a:pt x="18" y="532"/>
                    </a:lnTo>
                    <a:lnTo>
                      <a:pt x="22" y="534"/>
                    </a:lnTo>
                    <a:lnTo>
                      <a:pt x="24" y="538"/>
                    </a:lnTo>
                    <a:lnTo>
                      <a:pt x="24" y="542"/>
                    </a:lnTo>
                    <a:lnTo>
                      <a:pt x="24" y="542"/>
                    </a:lnTo>
                    <a:lnTo>
                      <a:pt x="24" y="542"/>
                    </a:lnTo>
                    <a:lnTo>
                      <a:pt x="24" y="548"/>
                    </a:lnTo>
                    <a:lnTo>
                      <a:pt x="22" y="550"/>
                    </a:lnTo>
                    <a:lnTo>
                      <a:pt x="18" y="554"/>
                    </a:lnTo>
                    <a:lnTo>
                      <a:pt x="12" y="554"/>
                    </a:lnTo>
                    <a:lnTo>
                      <a:pt x="12" y="554"/>
                    </a:lnTo>
                    <a:lnTo>
                      <a:pt x="12" y="554"/>
                    </a:lnTo>
                    <a:lnTo>
                      <a:pt x="8" y="554"/>
                    </a:lnTo>
                    <a:lnTo>
                      <a:pt x="4" y="550"/>
                    </a:lnTo>
                    <a:lnTo>
                      <a:pt x="2" y="548"/>
                    </a:lnTo>
                    <a:lnTo>
                      <a:pt x="0" y="542"/>
                    </a:lnTo>
                    <a:lnTo>
                      <a:pt x="0" y="542"/>
                    </a:lnTo>
                    <a:close/>
                    <a:moveTo>
                      <a:pt x="0" y="494"/>
                    </a:moveTo>
                    <a:lnTo>
                      <a:pt x="0" y="494"/>
                    </a:lnTo>
                    <a:lnTo>
                      <a:pt x="2" y="490"/>
                    </a:lnTo>
                    <a:lnTo>
                      <a:pt x="4" y="486"/>
                    </a:lnTo>
                    <a:lnTo>
                      <a:pt x="8" y="484"/>
                    </a:lnTo>
                    <a:lnTo>
                      <a:pt x="12" y="482"/>
                    </a:lnTo>
                    <a:lnTo>
                      <a:pt x="12" y="482"/>
                    </a:lnTo>
                    <a:lnTo>
                      <a:pt x="12" y="482"/>
                    </a:lnTo>
                    <a:lnTo>
                      <a:pt x="18" y="484"/>
                    </a:lnTo>
                    <a:lnTo>
                      <a:pt x="22" y="486"/>
                    </a:lnTo>
                    <a:lnTo>
                      <a:pt x="24" y="490"/>
                    </a:lnTo>
                    <a:lnTo>
                      <a:pt x="24" y="494"/>
                    </a:lnTo>
                    <a:lnTo>
                      <a:pt x="24" y="494"/>
                    </a:lnTo>
                    <a:lnTo>
                      <a:pt x="24" y="494"/>
                    </a:lnTo>
                    <a:lnTo>
                      <a:pt x="24" y="498"/>
                    </a:lnTo>
                    <a:lnTo>
                      <a:pt x="22" y="502"/>
                    </a:lnTo>
                    <a:lnTo>
                      <a:pt x="18" y="506"/>
                    </a:lnTo>
                    <a:lnTo>
                      <a:pt x="12" y="506"/>
                    </a:lnTo>
                    <a:lnTo>
                      <a:pt x="12" y="506"/>
                    </a:lnTo>
                    <a:lnTo>
                      <a:pt x="12" y="506"/>
                    </a:lnTo>
                    <a:lnTo>
                      <a:pt x="8" y="506"/>
                    </a:lnTo>
                    <a:lnTo>
                      <a:pt x="4" y="502"/>
                    </a:lnTo>
                    <a:lnTo>
                      <a:pt x="2" y="498"/>
                    </a:lnTo>
                    <a:lnTo>
                      <a:pt x="0" y="494"/>
                    </a:lnTo>
                    <a:lnTo>
                      <a:pt x="0" y="494"/>
                    </a:lnTo>
                    <a:close/>
                    <a:moveTo>
                      <a:pt x="0" y="446"/>
                    </a:moveTo>
                    <a:lnTo>
                      <a:pt x="0" y="446"/>
                    </a:lnTo>
                    <a:lnTo>
                      <a:pt x="2" y="442"/>
                    </a:lnTo>
                    <a:lnTo>
                      <a:pt x="4" y="438"/>
                    </a:lnTo>
                    <a:lnTo>
                      <a:pt x="8" y="434"/>
                    </a:lnTo>
                    <a:lnTo>
                      <a:pt x="12" y="434"/>
                    </a:lnTo>
                    <a:lnTo>
                      <a:pt x="12" y="434"/>
                    </a:lnTo>
                    <a:lnTo>
                      <a:pt x="12" y="434"/>
                    </a:lnTo>
                    <a:lnTo>
                      <a:pt x="18" y="434"/>
                    </a:lnTo>
                    <a:lnTo>
                      <a:pt x="22" y="438"/>
                    </a:lnTo>
                    <a:lnTo>
                      <a:pt x="24" y="442"/>
                    </a:lnTo>
                    <a:lnTo>
                      <a:pt x="24" y="446"/>
                    </a:lnTo>
                    <a:lnTo>
                      <a:pt x="24" y="446"/>
                    </a:lnTo>
                    <a:lnTo>
                      <a:pt x="24" y="446"/>
                    </a:lnTo>
                    <a:lnTo>
                      <a:pt x="24" y="450"/>
                    </a:lnTo>
                    <a:lnTo>
                      <a:pt x="22" y="454"/>
                    </a:lnTo>
                    <a:lnTo>
                      <a:pt x="18" y="456"/>
                    </a:lnTo>
                    <a:lnTo>
                      <a:pt x="12" y="458"/>
                    </a:lnTo>
                    <a:lnTo>
                      <a:pt x="12" y="458"/>
                    </a:lnTo>
                    <a:lnTo>
                      <a:pt x="12" y="458"/>
                    </a:lnTo>
                    <a:lnTo>
                      <a:pt x="8" y="456"/>
                    </a:lnTo>
                    <a:lnTo>
                      <a:pt x="4" y="454"/>
                    </a:lnTo>
                    <a:lnTo>
                      <a:pt x="2" y="450"/>
                    </a:lnTo>
                    <a:lnTo>
                      <a:pt x="0" y="446"/>
                    </a:lnTo>
                    <a:lnTo>
                      <a:pt x="0" y="446"/>
                    </a:lnTo>
                    <a:close/>
                    <a:moveTo>
                      <a:pt x="0" y="398"/>
                    </a:moveTo>
                    <a:lnTo>
                      <a:pt x="0" y="398"/>
                    </a:lnTo>
                    <a:lnTo>
                      <a:pt x="2" y="394"/>
                    </a:lnTo>
                    <a:lnTo>
                      <a:pt x="4" y="390"/>
                    </a:lnTo>
                    <a:lnTo>
                      <a:pt x="8" y="386"/>
                    </a:lnTo>
                    <a:lnTo>
                      <a:pt x="12" y="386"/>
                    </a:lnTo>
                    <a:lnTo>
                      <a:pt x="12" y="386"/>
                    </a:lnTo>
                    <a:lnTo>
                      <a:pt x="12" y="386"/>
                    </a:lnTo>
                    <a:lnTo>
                      <a:pt x="18" y="386"/>
                    </a:lnTo>
                    <a:lnTo>
                      <a:pt x="22" y="390"/>
                    </a:lnTo>
                    <a:lnTo>
                      <a:pt x="24" y="394"/>
                    </a:lnTo>
                    <a:lnTo>
                      <a:pt x="24" y="398"/>
                    </a:lnTo>
                    <a:lnTo>
                      <a:pt x="24" y="398"/>
                    </a:lnTo>
                    <a:lnTo>
                      <a:pt x="24" y="398"/>
                    </a:lnTo>
                    <a:lnTo>
                      <a:pt x="24" y="402"/>
                    </a:lnTo>
                    <a:lnTo>
                      <a:pt x="22" y="406"/>
                    </a:lnTo>
                    <a:lnTo>
                      <a:pt x="18" y="408"/>
                    </a:lnTo>
                    <a:lnTo>
                      <a:pt x="12" y="410"/>
                    </a:lnTo>
                    <a:lnTo>
                      <a:pt x="12" y="410"/>
                    </a:lnTo>
                    <a:lnTo>
                      <a:pt x="12" y="410"/>
                    </a:lnTo>
                    <a:lnTo>
                      <a:pt x="8" y="408"/>
                    </a:lnTo>
                    <a:lnTo>
                      <a:pt x="4" y="406"/>
                    </a:lnTo>
                    <a:lnTo>
                      <a:pt x="2" y="402"/>
                    </a:lnTo>
                    <a:lnTo>
                      <a:pt x="0" y="398"/>
                    </a:lnTo>
                    <a:lnTo>
                      <a:pt x="0" y="398"/>
                    </a:lnTo>
                    <a:close/>
                    <a:moveTo>
                      <a:pt x="0" y="350"/>
                    </a:moveTo>
                    <a:lnTo>
                      <a:pt x="0" y="350"/>
                    </a:lnTo>
                    <a:lnTo>
                      <a:pt x="2" y="344"/>
                    </a:lnTo>
                    <a:lnTo>
                      <a:pt x="4" y="340"/>
                    </a:lnTo>
                    <a:lnTo>
                      <a:pt x="8" y="338"/>
                    </a:lnTo>
                    <a:lnTo>
                      <a:pt x="12" y="338"/>
                    </a:lnTo>
                    <a:lnTo>
                      <a:pt x="12" y="338"/>
                    </a:lnTo>
                    <a:lnTo>
                      <a:pt x="12" y="338"/>
                    </a:lnTo>
                    <a:lnTo>
                      <a:pt x="18" y="338"/>
                    </a:lnTo>
                    <a:lnTo>
                      <a:pt x="22" y="340"/>
                    </a:lnTo>
                    <a:lnTo>
                      <a:pt x="24" y="344"/>
                    </a:lnTo>
                    <a:lnTo>
                      <a:pt x="24" y="350"/>
                    </a:lnTo>
                    <a:lnTo>
                      <a:pt x="24" y="350"/>
                    </a:lnTo>
                    <a:lnTo>
                      <a:pt x="24" y="350"/>
                    </a:lnTo>
                    <a:lnTo>
                      <a:pt x="24" y="354"/>
                    </a:lnTo>
                    <a:lnTo>
                      <a:pt x="22" y="358"/>
                    </a:lnTo>
                    <a:lnTo>
                      <a:pt x="18" y="360"/>
                    </a:lnTo>
                    <a:lnTo>
                      <a:pt x="12" y="362"/>
                    </a:lnTo>
                    <a:lnTo>
                      <a:pt x="12" y="362"/>
                    </a:lnTo>
                    <a:lnTo>
                      <a:pt x="12" y="362"/>
                    </a:lnTo>
                    <a:lnTo>
                      <a:pt x="8" y="360"/>
                    </a:lnTo>
                    <a:lnTo>
                      <a:pt x="4" y="358"/>
                    </a:lnTo>
                    <a:lnTo>
                      <a:pt x="2" y="354"/>
                    </a:lnTo>
                    <a:lnTo>
                      <a:pt x="0" y="350"/>
                    </a:lnTo>
                    <a:lnTo>
                      <a:pt x="0" y="350"/>
                    </a:lnTo>
                    <a:close/>
                    <a:moveTo>
                      <a:pt x="0" y="302"/>
                    </a:moveTo>
                    <a:lnTo>
                      <a:pt x="0" y="302"/>
                    </a:lnTo>
                    <a:lnTo>
                      <a:pt x="2" y="296"/>
                    </a:lnTo>
                    <a:lnTo>
                      <a:pt x="4" y="292"/>
                    </a:lnTo>
                    <a:lnTo>
                      <a:pt x="8" y="290"/>
                    </a:lnTo>
                    <a:lnTo>
                      <a:pt x="12" y="290"/>
                    </a:lnTo>
                    <a:lnTo>
                      <a:pt x="12" y="290"/>
                    </a:lnTo>
                    <a:lnTo>
                      <a:pt x="12" y="290"/>
                    </a:lnTo>
                    <a:lnTo>
                      <a:pt x="18" y="290"/>
                    </a:lnTo>
                    <a:lnTo>
                      <a:pt x="22" y="292"/>
                    </a:lnTo>
                    <a:lnTo>
                      <a:pt x="24" y="296"/>
                    </a:lnTo>
                    <a:lnTo>
                      <a:pt x="24" y="302"/>
                    </a:lnTo>
                    <a:lnTo>
                      <a:pt x="24" y="302"/>
                    </a:lnTo>
                    <a:lnTo>
                      <a:pt x="24" y="302"/>
                    </a:lnTo>
                    <a:lnTo>
                      <a:pt x="24" y="306"/>
                    </a:lnTo>
                    <a:lnTo>
                      <a:pt x="22" y="310"/>
                    </a:lnTo>
                    <a:lnTo>
                      <a:pt x="18" y="312"/>
                    </a:lnTo>
                    <a:lnTo>
                      <a:pt x="12" y="314"/>
                    </a:lnTo>
                    <a:lnTo>
                      <a:pt x="12" y="314"/>
                    </a:lnTo>
                    <a:lnTo>
                      <a:pt x="12" y="314"/>
                    </a:lnTo>
                    <a:lnTo>
                      <a:pt x="8" y="312"/>
                    </a:lnTo>
                    <a:lnTo>
                      <a:pt x="4" y="310"/>
                    </a:lnTo>
                    <a:lnTo>
                      <a:pt x="2" y="306"/>
                    </a:lnTo>
                    <a:lnTo>
                      <a:pt x="0" y="302"/>
                    </a:lnTo>
                    <a:lnTo>
                      <a:pt x="0" y="302"/>
                    </a:lnTo>
                    <a:close/>
                    <a:moveTo>
                      <a:pt x="0" y="254"/>
                    </a:moveTo>
                    <a:lnTo>
                      <a:pt x="0" y="254"/>
                    </a:lnTo>
                    <a:lnTo>
                      <a:pt x="2" y="248"/>
                    </a:lnTo>
                    <a:lnTo>
                      <a:pt x="4" y="244"/>
                    </a:lnTo>
                    <a:lnTo>
                      <a:pt x="8" y="242"/>
                    </a:lnTo>
                    <a:lnTo>
                      <a:pt x="12" y="242"/>
                    </a:lnTo>
                    <a:lnTo>
                      <a:pt x="12" y="242"/>
                    </a:lnTo>
                    <a:lnTo>
                      <a:pt x="12" y="242"/>
                    </a:lnTo>
                    <a:lnTo>
                      <a:pt x="18" y="242"/>
                    </a:lnTo>
                    <a:lnTo>
                      <a:pt x="22" y="244"/>
                    </a:lnTo>
                    <a:lnTo>
                      <a:pt x="24" y="248"/>
                    </a:lnTo>
                    <a:lnTo>
                      <a:pt x="24" y="254"/>
                    </a:lnTo>
                    <a:lnTo>
                      <a:pt x="24" y="254"/>
                    </a:lnTo>
                    <a:lnTo>
                      <a:pt x="24" y="254"/>
                    </a:lnTo>
                    <a:lnTo>
                      <a:pt x="24" y="258"/>
                    </a:lnTo>
                    <a:lnTo>
                      <a:pt x="22" y="262"/>
                    </a:lnTo>
                    <a:lnTo>
                      <a:pt x="18" y="264"/>
                    </a:lnTo>
                    <a:lnTo>
                      <a:pt x="12" y="266"/>
                    </a:lnTo>
                    <a:lnTo>
                      <a:pt x="12" y="266"/>
                    </a:lnTo>
                    <a:lnTo>
                      <a:pt x="12" y="266"/>
                    </a:lnTo>
                    <a:lnTo>
                      <a:pt x="8" y="264"/>
                    </a:lnTo>
                    <a:lnTo>
                      <a:pt x="4" y="262"/>
                    </a:lnTo>
                    <a:lnTo>
                      <a:pt x="2" y="258"/>
                    </a:lnTo>
                    <a:lnTo>
                      <a:pt x="0" y="254"/>
                    </a:lnTo>
                    <a:lnTo>
                      <a:pt x="0" y="254"/>
                    </a:lnTo>
                    <a:close/>
                    <a:moveTo>
                      <a:pt x="0" y="204"/>
                    </a:moveTo>
                    <a:lnTo>
                      <a:pt x="0" y="204"/>
                    </a:lnTo>
                    <a:lnTo>
                      <a:pt x="2" y="200"/>
                    </a:lnTo>
                    <a:lnTo>
                      <a:pt x="4" y="196"/>
                    </a:lnTo>
                    <a:lnTo>
                      <a:pt x="8" y="194"/>
                    </a:lnTo>
                    <a:lnTo>
                      <a:pt x="12" y="192"/>
                    </a:lnTo>
                    <a:lnTo>
                      <a:pt x="12" y="192"/>
                    </a:lnTo>
                    <a:lnTo>
                      <a:pt x="12" y="192"/>
                    </a:lnTo>
                    <a:lnTo>
                      <a:pt x="18" y="194"/>
                    </a:lnTo>
                    <a:lnTo>
                      <a:pt x="22" y="196"/>
                    </a:lnTo>
                    <a:lnTo>
                      <a:pt x="24" y="200"/>
                    </a:lnTo>
                    <a:lnTo>
                      <a:pt x="24" y="204"/>
                    </a:lnTo>
                    <a:lnTo>
                      <a:pt x="24" y="204"/>
                    </a:lnTo>
                    <a:lnTo>
                      <a:pt x="24" y="204"/>
                    </a:lnTo>
                    <a:lnTo>
                      <a:pt x="24" y="210"/>
                    </a:lnTo>
                    <a:lnTo>
                      <a:pt x="22" y="214"/>
                    </a:lnTo>
                    <a:lnTo>
                      <a:pt x="18" y="216"/>
                    </a:lnTo>
                    <a:lnTo>
                      <a:pt x="12" y="216"/>
                    </a:lnTo>
                    <a:lnTo>
                      <a:pt x="12" y="216"/>
                    </a:lnTo>
                    <a:lnTo>
                      <a:pt x="12" y="216"/>
                    </a:lnTo>
                    <a:lnTo>
                      <a:pt x="8" y="216"/>
                    </a:lnTo>
                    <a:lnTo>
                      <a:pt x="4" y="214"/>
                    </a:lnTo>
                    <a:lnTo>
                      <a:pt x="2" y="210"/>
                    </a:lnTo>
                    <a:lnTo>
                      <a:pt x="0" y="204"/>
                    </a:lnTo>
                    <a:lnTo>
                      <a:pt x="0" y="204"/>
                    </a:lnTo>
                    <a:close/>
                    <a:moveTo>
                      <a:pt x="0" y="156"/>
                    </a:moveTo>
                    <a:lnTo>
                      <a:pt x="0" y="156"/>
                    </a:lnTo>
                    <a:lnTo>
                      <a:pt x="2" y="152"/>
                    </a:lnTo>
                    <a:lnTo>
                      <a:pt x="4" y="148"/>
                    </a:lnTo>
                    <a:lnTo>
                      <a:pt x="8" y="146"/>
                    </a:lnTo>
                    <a:lnTo>
                      <a:pt x="12" y="144"/>
                    </a:lnTo>
                    <a:lnTo>
                      <a:pt x="12" y="144"/>
                    </a:lnTo>
                    <a:lnTo>
                      <a:pt x="12" y="144"/>
                    </a:lnTo>
                    <a:lnTo>
                      <a:pt x="18" y="146"/>
                    </a:lnTo>
                    <a:lnTo>
                      <a:pt x="22" y="148"/>
                    </a:lnTo>
                    <a:lnTo>
                      <a:pt x="24" y="152"/>
                    </a:lnTo>
                    <a:lnTo>
                      <a:pt x="24" y="156"/>
                    </a:lnTo>
                    <a:lnTo>
                      <a:pt x="24" y="156"/>
                    </a:lnTo>
                    <a:lnTo>
                      <a:pt x="24" y="156"/>
                    </a:lnTo>
                    <a:lnTo>
                      <a:pt x="24" y="162"/>
                    </a:lnTo>
                    <a:lnTo>
                      <a:pt x="22" y="166"/>
                    </a:lnTo>
                    <a:lnTo>
                      <a:pt x="18" y="168"/>
                    </a:lnTo>
                    <a:lnTo>
                      <a:pt x="12" y="168"/>
                    </a:lnTo>
                    <a:lnTo>
                      <a:pt x="12" y="168"/>
                    </a:lnTo>
                    <a:lnTo>
                      <a:pt x="12" y="168"/>
                    </a:lnTo>
                    <a:lnTo>
                      <a:pt x="8" y="168"/>
                    </a:lnTo>
                    <a:lnTo>
                      <a:pt x="4" y="166"/>
                    </a:lnTo>
                    <a:lnTo>
                      <a:pt x="2" y="162"/>
                    </a:lnTo>
                    <a:lnTo>
                      <a:pt x="0" y="156"/>
                    </a:lnTo>
                    <a:lnTo>
                      <a:pt x="0" y="156"/>
                    </a:lnTo>
                    <a:close/>
                    <a:moveTo>
                      <a:pt x="0" y="108"/>
                    </a:moveTo>
                    <a:lnTo>
                      <a:pt x="0" y="108"/>
                    </a:lnTo>
                    <a:lnTo>
                      <a:pt x="2" y="104"/>
                    </a:lnTo>
                    <a:lnTo>
                      <a:pt x="4" y="100"/>
                    </a:lnTo>
                    <a:lnTo>
                      <a:pt x="8" y="98"/>
                    </a:lnTo>
                    <a:lnTo>
                      <a:pt x="12" y="96"/>
                    </a:lnTo>
                    <a:lnTo>
                      <a:pt x="12" y="96"/>
                    </a:lnTo>
                    <a:lnTo>
                      <a:pt x="12" y="96"/>
                    </a:lnTo>
                    <a:lnTo>
                      <a:pt x="18" y="98"/>
                    </a:lnTo>
                    <a:lnTo>
                      <a:pt x="22" y="100"/>
                    </a:lnTo>
                    <a:lnTo>
                      <a:pt x="24" y="104"/>
                    </a:lnTo>
                    <a:lnTo>
                      <a:pt x="24" y="108"/>
                    </a:lnTo>
                    <a:lnTo>
                      <a:pt x="24" y="108"/>
                    </a:lnTo>
                    <a:lnTo>
                      <a:pt x="24" y="108"/>
                    </a:lnTo>
                    <a:lnTo>
                      <a:pt x="24" y="112"/>
                    </a:lnTo>
                    <a:lnTo>
                      <a:pt x="22" y="116"/>
                    </a:lnTo>
                    <a:lnTo>
                      <a:pt x="18" y="120"/>
                    </a:lnTo>
                    <a:lnTo>
                      <a:pt x="12" y="120"/>
                    </a:lnTo>
                    <a:lnTo>
                      <a:pt x="12" y="120"/>
                    </a:lnTo>
                    <a:lnTo>
                      <a:pt x="12" y="120"/>
                    </a:lnTo>
                    <a:lnTo>
                      <a:pt x="8" y="120"/>
                    </a:lnTo>
                    <a:lnTo>
                      <a:pt x="4" y="116"/>
                    </a:lnTo>
                    <a:lnTo>
                      <a:pt x="2" y="112"/>
                    </a:lnTo>
                    <a:lnTo>
                      <a:pt x="0" y="108"/>
                    </a:lnTo>
                    <a:lnTo>
                      <a:pt x="0" y="108"/>
                    </a:lnTo>
                    <a:close/>
                    <a:moveTo>
                      <a:pt x="0" y="60"/>
                    </a:moveTo>
                    <a:lnTo>
                      <a:pt x="0" y="60"/>
                    </a:lnTo>
                    <a:lnTo>
                      <a:pt x="2" y="56"/>
                    </a:lnTo>
                    <a:lnTo>
                      <a:pt x="4" y="52"/>
                    </a:lnTo>
                    <a:lnTo>
                      <a:pt x="8" y="50"/>
                    </a:lnTo>
                    <a:lnTo>
                      <a:pt x="12" y="48"/>
                    </a:lnTo>
                    <a:lnTo>
                      <a:pt x="12" y="48"/>
                    </a:lnTo>
                    <a:lnTo>
                      <a:pt x="12" y="48"/>
                    </a:lnTo>
                    <a:lnTo>
                      <a:pt x="18" y="50"/>
                    </a:lnTo>
                    <a:lnTo>
                      <a:pt x="22" y="52"/>
                    </a:lnTo>
                    <a:lnTo>
                      <a:pt x="24" y="56"/>
                    </a:lnTo>
                    <a:lnTo>
                      <a:pt x="24" y="60"/>
                    </a:lnTo>
                    <a:lnTo>
                      <a:pt x="24" y="60"/>
                    </a:lnTo>
                    <a:lnTo>
                      <a:pt x="24" y="60"/>
                    </a:lnTo>
                    <a:lnTo>
                      <a:pt x="24" y="64"/>
                    </a:lnTo>
                    <a:lnTo>
                      <a:pt x="22" y="68"/>
                    </a:lnTo>
                    <a:lnTo>
                      <a:pt x="18" y="72"/>
                    </a:lnTo>
                    <a:lnTo>
                      <a:pt x="12" y="72"/>
                    </a:lnTo>
                    <a:lnTo>
                      <a:pt x="12" y="72"/>
                    </a:lnTo>
                    <a:lnTo>
                      <a:pt x="12" y="72"/>
                    </a:lnTo>
                    <a:lnTo>
                      <a:pt x="8" y="72"/>
                    </a:lnTo>
                    <a:lnTo>
                      <a:pt x="4" y="68"/>
                    </a:lnTo>
                    <a:lnTo>
                      <a:pt x="2" y="64"/>
                    </a:lnTo>
                    <a:lnTo>
                      <a:pt x="0" y="60"/>
                    </a:lnTo>
                    <a:lnTo>
                      <a:pt x="0" y="60"/>
                    </a:lnTo>
                    <a:close/>
                    <a:moveTo>
                      <a:pt x="0" y="12"/>
                    </a:moveTo>
                    <a:lnTo>
                      <a:pt x="0" y="12"/>
                    </a:lnTo>
                    <a:lnTo>
                      <a:pt x="2" y="8"/>
                    </a:lnTo>
                    <a:lnTo>
                      <a:pt x="4" y="4"/>
                    </a:lnTo>
                    <a:lnTo>
                      <a:pt x="8" y="0"/>
                    </a:lnTo>
                    <a:lnTo>
                      <a:pt x="12" y="0"/>
                    </a:lnTo>
                    <a:lnTo>
                      <a:pt x="12" y="0"/>
                    </a:lnTo>
                    <a:lnTo>
                      <a:pt x="12" y="0"/>
                    </a:lnTo>
                    <a:lnTo>
                      <a:pt x="18" y="0"/>
                    </a:lnTo>
                    <a:lnTo>
                      <a:pt x="22" y="4"/>
                    </a:lnTo>
                    <a:lnTo>
                      <a:pt x="24" y="8"/>
                    </a:lnTo>
                    <a:lnTo>
                      <a:pt x="24" y="12"/>
                    </a:lnTo>
                    <a:lnTo>
                      <a:pt x="24" y="12"/>
                    </a:lnTo>
                    <a:lnTo>
                      <a:pt x="24" y="12"/>
                    </a:lnTo>
                    <a:lnTo>
                      <a:pt x="24" y="16"/>
                    </a:lnTo>
                    <a:lnTo>
                      <a:pt x="22" y="20"/>
                    </a:lnTo>
                    <a:lnTo>
                      <a:pt x="18" y="22"/>
                    </a:lnTo>
                    <a:lnTo>
                      <a:pt x="12" y="24"/>
                    </a:lnTo>
                    <a:lnTo>
                      <a:pt x="12" y="24"/>
                    </a:lnTo>
                    <a:lnTo>
                      <a:pt x="12" y="24"/>
                    </a:lnTo>
                    <a:lnTo>
                      <a:pt x="8" y="22"/>
                    </a:lnTo>
                    <a:lnTo>
                      <a:pt x="4" y="20"/>
                    </a:lnTo>
                    <a:lnTo>
                      <a:pt x="2" y="16"/>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2" name="Freeform 87"/>
              <p:cNvSpPr>
                <a:spLocks/>
              </p:cNvSpPr>
              <p:nvPr/>
            </p:nvSpPr>
            <p:spPr bwMode="auto">
              <a:xfrm>
                <a:off x="-2036763" y="1743075"/>
                <a:ext cx="187325" cy="101600"/>
              </a:xfrm>
              <a:custGeom>
                <a:avLst/>
                <a:gdLst>
                  <a:gd name="T0" fmla="*/ 58 w 118"/>
                  <a:gd name="T1" fmla="*/ 64 h 64"/>
                  <a:gd name="T2" fmla="*/ 118 w 118"/>
                  <a:gd name="T3" fmla="*/ 0 h 64"/>
                  <a:gd name="T4" fmla="*/ 0 w 118"/>
                  <a:gd name="T5" fmla="*/ 0 h 64"/>
                  <a:gd name="T6" fmla="*/ 58 w 118"/>
                  <a:gd name="T7" fmla="*/ 64 h 64"/>
                </a:gdLst>
                <a:ahLst/>
                <a:cxnLst>
                  <a:cxn ang="0">
                    <a:pos x="T0" y="T1"/>
                  </a:cxn>
                  <a:cxn ang="0">
                    <a:pos x="T2" y="T3"/>
                  </a:cxn>
                  <a:cxn ang="0">
                    <a:pos x="T4" y="T5"/>
                  </a:cxn>
                  <a:cxn ang="0">
                    <a:pos x="T6" y="T7"/>
                  </a:cxn>
                </a:cxnLst>
                <a:rect l="0" t="0" r="r" b="b"/>
                <a:pathLst>
                  <a:path w="118" h="64">
                    <a:moveTo>
                      <a:pt x="58" y="64"/>
                    </a:moveTo>
                    <a:lnTo>
                      <a:pt x="118" y="0"/>
                    </a:lnTo>
                    <a:lnTo>
                      <a:pt x="0" y="0"/>
                    </a:lnTo>
                    <a:lnTo>
                      <a:pt x="58"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grpSp>
      </p:grpSp>
      <p:grpSp>
        <p:nvGrpSpPr>
          <p:cNvPr id="5193" name="Group 5192"/>
          <p:cNvGrpSpPr/>
          <p:nvPr/>
        </p:nvGrpSpPr>
        <p:grpSpPr>
          <a:xfrm>
            <a:off x="6553200" y="3273425"/>
            <a:ext cx="2143742" cy="1450975"/>
            <a:chOff x="4640263" y="4206875"/>
            <a:chExt cx="2143742" cy="1450975"/>
          </a:xfrm>
        </p:grpSpPr>
        <p:sp>
          <p:nvSpPr>
            <p:cNvPr id="8" name="Freeform 14"/>
            <p:cNvSpPr>
              <a:spLocks/>
            </p:cNvSpPr>
            <p:nvPr/>
          </p:nvSpPr>
          <p:spPr bwMode="auto">
            <a:xfrm>
              <a:off x="5752130" y="4206875"/>
              <a:ext cx="1031875" cy="1450975"/>
            </a:xfrm>
            <a:custGeom>
              <a:avLst/>
              <a:gdLst>
                <a:gd name="T0" fmla="*/ 234 w 650"/>
                <a:gd name="T1" fmla="*/ 228 h 914"/>
                <a:gd name="T2" fmla="*/ 92 w 650"/>
                <a:gd name="T3" fmla="*/ 228 h 914"/>
                <a:gd name="T4" fmla="*/ 0 w 650"/>
                <a:gd name="T5" fmla="*/ 228 h 914"/>
                <a:gd name="T6" fmla="*/ 0 w 650"/>
                <a:gd name="T7" fmla="*/ 686 h 914"/>
                <a:gd name="T8" fmla="*/ 92 w 650"/>
                <a:gd name="T9" fmla="*/ 686 h 914"/>
                <a:gd name="T10" fmla="*/ 234 w 650"/>
                <a:gd name="T11" fmla="*/ 686 h 914"/>
                <a:gd name="T12" fmla="*/ 234 w 650"/>
                <a:gd name="T13" fmla="*/ 914 h 914"/>
                <a:gd name="T14" fmla="*/ 442 w 650"/>
                <a:gd name="T15" fmla="*/ 686 h 914"/>
                <a:gd name="T16" fmla="*/ 624 w 650"/>
                <a:gd name="T17" fmla="*/ 486 h 914"/>
                <a:gd name="T18" fmla="*/ 650 w 650"/>
                <a:gd name="T19" fmla="*/ 458 h 914"/>
                <a:gd name="T20" fmla="*/ 624 w 650"/>
                <a:gd name="T21" fmla="*/ 428 h 914"/>
                <a:gd name="T22" fmla="*/ 442 w 650"/>
                <a:gd name="T23" fmla="*/ 228 h 914"/>
                <a:gd name="T24" fmla="*/ 234 w 650"/>
                <a:gd name="T25" fmla="*/ 0 h 914"/>
                <a:gd name="T26" fmla="*/ 234 w 650"/>
                <a:gd name="T27" fmla="*/ 228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0" h="914">
                  <a:moveTo>
                    <a:pt x="234" y="228"/>
                  </a:moveTo>
                  <a:lnTo>
                    <a:pt x="92" y="228"/>
                  </a:lnTo>
                  <a:lnTo>
                    <a:pt x="0" y="228"/>
                  </a:lnTo>
                  <a:lnTo>
                    <a:pt x="0" y="686"/>
                  </a:lnTo>
                  <a:lnTo>
                    <a:pt x="92" y="686"/>
                  </a:lnTo>
                  <a:lnTo>
                    <a:pt x="234" y="686"/>
                  </a:lnTo>
                  <a:lnTo>
                    <a:pt x="234" y="914"/>
                  </a:lnTo>
                  <a:lnTo>
                    <a:pt x="442" y="686"/>
                  </a:lnTo>
                  <a:lnTo>
                    <a:pt x="624" y="486"/>
                  </a:lnTo>
                  <a:lnTo>
                    <a:pt x="650" y="458"/>
                  </a:lnTo>
                  <a:lnTo>
                    <a:pt x="624" y="428"/>
                  </a:lnTo>
                  <a:lnTo>
                    <a:pt x="442" y="228"/>
                  </a:lnTo>
                  <a:lnTo>
                    <a:pt x="234" y="0"/>
                  </a:lnTo>
                  <a:lnTo>
                    <a:pt x="234"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5"/>
            <p:cNvSpPr>
              <a:spLocks noChangeArrowheads="1"/>
            </p:cNvSpPr>
            <p:nvPr/>
          </p:nvSpPr>
          <p:spPr bwMode="auto">
            <a:xfrm>
              <a:off x="4640263" y="4568825"/>
              <a:ext cx="1123950" cy="727075"/>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p:txBody>
          <a:bodyPr>
            <a:normAutofit/>
          </a:bodyPr>
          <a:lstStyle/>
          <a:p>
            <a:r>
              <a:rPr lang="en-US" sz="2400" dirty="0" smtClean="0"/>
              <a:t>It's now our responsibility to </a:t>
            </a:r>
            <a:br>
              <a:rPr lang="en-US" sz="2400" dirty="0" smtClean="0"/>
            </a:br>
            <a:r>
              <a:rPr lang="en-US" sz="2400" dirty="0" smtClean="0"/>
              <a:t>set students up for success. </a:t>
            </a:r>
            <a:endParaRPr lang="en-US" sz="2400" dirty="0"/>
          </a:p>
        </p:txBody>
      </p:sp>
      <p:sp>
        <p:nvSpPr>
          <p:cNvPr id="9" name="TextBox 8"/>
          <p:cNvSpPr txBox="1"/>
          <p:nvPr/>
        </p:nvSpPr>
        <p:spPr>
          <a:xfrm>
            <a:off x="2861480" y="3412154"/>
            <a:ext cx="3239353" cy="1323439"/>
          </a:xfrm>
          <a:prstGeom prst="rect">
            <a:avLst/>
          </a:prstGeom>
          <a:solidFill>
            <a:schemeClr val="bg1"/>
          </a:solidFill>
        </p:spPr>
        <p:txBody>
          <a:bodyPr wrap="square" rtlCol="0" anchor="ctr">
            <a:spAutoFit/>
          </a:bodyPr>
          <a:lstStyle/>
          <a:p>
            <a:pPr algn="ctr"/>
            <a:r>
              <a:rPr lang="en-US" sz="1600" b="1" dirty="0">
                <a:solidFill>
                  <a:schemeClr val="accent2"/>
                </a:solidFill>
                <a:latin typeface="Georgia" panose="02040502050405020303" pitchFamily="18" charset="0"/>
                <a:ea typeface="Open Sans" panose="020B0606030504020204" pitchFamily="34" charset="0"/>
                <a:cs typeface="Arial" panose="020B0604020202020204" pitchFamily="34" charset="0"/>
              </a:rPr>
              <a:t>Given our progress, the changing world, and the opportunity of Tennessee Promise, we must reorganize around a new vision:</a:t>
            </a:r>
          </a:p>
        </p:txBody>
      </p:sp>
      <p:sp>
        <p:nvSpPr>
          <p:cNvPr id="10" name="TextBox 9"/>
          <p:cNvSpPr txBox="1"/>
          <p:nvPr/>
        </p:nvSpPr>
        <p:spPr>
          <a:xfrm>
            <a:off x="742951" y="4392304"/>
            <a:ext cx="1352549" cy="338554"/>
          </a:xfrm>
          <a:prstGeom prst="rect">
            <a:avLst/>
          </a:prstGeom>
          <a:solidFill>
            <a:schemeClr val="bg1"/>
          </a:solidFill>
        </p:spPr>
        <p:txBody>
          <a:bodyPr wrap="square" rtlCol="0">
            <a:spAutoFit/>
          </a:bodyPr>
          <a:lstStyle/>
          <a:p>
            <a:pPr algn="ctr"/>
            <a:r>
              <a:rPr lang="en-US" sz="1600" spc="-50" dirty="0" smtClean="0">
                <a:solidFill>
                  <a:schemeClr val="tx1">
                    <a:lumMod val="50000"/>
                    <a:lumOff val="50000"/>
                  </a:schemeClr>
                </a:solidFill>
                <a:latin typeface="Arial" panose="020B0604020202020204" pitchFamily="34" charset="0"/>
                <a:ea typeface="Open Sans" panose="020B0606030504020204" pitchFamily="34" charset="0"/>
                <a:cs typeface="Arial" panose="020B0604020202020204" pitchFamily="34" charset="0"/>
              </a:rPr>
              <a:t>Progress</a:t>
            </a:r>
            <a:endParaRPr lang="en-US" sz="1600" spc="-50" dirty="0">
              <a:solidFill>
                <a:schemeClr val="tx1">
                  <a:lumMod val="50000"/>
                  <a:lumOff val="50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11" name="TextBox 10"/>
          <p:cNvSpPr txBox="1"/>
          <p:nvPr/>
        </p:nvSpPr>
        <p:spPr>
          <a:xfrm>
            <a:off x="3442648" y="2633246"/>
            <a:ext cx="2066925" cy="338554"/>
          </a:xfrm>
          <a:prstGeom prst="rect">
            <a:avLst/>
          </a:prstGeom>
          <a:solidFill>
            <a:schemeClr val="bg1"/>
          </a:solidFill>
        </p:spPr>
        <p:txBody>
          <a:bodyPr wrap="square" rtlCol="0">
            <a:spAutoFit/>
          </a:bodyPr>
          <a:lstStyle/>
          <a:p>
            <a:pPr algn="ctr"/>
            <a:r>
              <a:rPr lang="en-US" sz="1600" spc="-50" dirty="0" smtClean="0">
                <a:solidFill>
                  <a:schemeClr val="tx1">
                    <a:lumMod val="50000"/>
                    <a:lumOff val="50000"/>
                  </a:schemeClr>
                </a:solidFill>
                <a:latin typeface="Arial" panose="020B0604020202020204" pitchFamily="34" charset="0"/>
                <a:ea typeface="Open Sans" panose="020B0606030504020204" pitchFamily="34" charset="0"/>
                <a:cs typeface="Arial" panose="020B0604020202020204" pitchFamily="34" charset="0"/>
              </a:rPr>
              <a:t>Changing World</a:t>
            </a:r>
            <a:endParaRPr lang="en-US" sz="1600" spc="-50" dirty="0">
              <a:solidFill>
                <a:schemeClr val="tx1">
                  <a:lumMod val="50000"/>
                  <a:lumOff val="50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12" name="TextBox 11"/>
          <p:cNvSpPr txBox="1"/>
          <p:nvPr/>
        </p:nvSpPr>
        <p:spPr>
          <a:xfrm>
            <a:off x="6591301" y="4385846"/>
            <a:ext cx="1295399" cy="338554"/>
          </a:xfrm>
          <a:prstGeom prst="rect">
            <a:avLst/>
          </a:prstGeom>
          <a:solidFill>
            <a:schemeClr val="bg1"/>
          </a:solidFill>
        </p:spPr>
        <p:txBody>
          <a:bodyPr wrap="square" rtlCol="0">
            <a:spAutoFit/>
          </a:bodyPr>
          <a:lstStyle/>
          <a:p>
            <a:pPr algn="ctr"/>
            <a:r>
              <a:rPr lang="en-US" sz="1600" spc="-50" dirty="0" smtClean="0">
                <a:solidFill>
                  <a:schemeClr val="tx1">
                    <a:lumMod val="50000"/>
                    <a:lumOff val="50000"/>
                  </a:schemeClr>
                </a:solidFill>
                <a:latin typeface="Arial" panose="020B0604020202020204" pitchFamily="34" charset="0"/>
                <a:ea typeface="Open Sans" panose="020B0606030504020204" pitchFamily="34" charset="0"/>
                <a:cs typeface="Arial" panose="020B0604020202020204" pitchFamily="34" charset="0"/>
              </a:rPr>
              <a:t>TN Promise</a:t>
            </a:r>
            <a:endParaRPr lang="en-US" sz="1600" spc="-50" dirty="0">
              <a:solidFill>
                <a:schemeClr val="tx1">
                  <a:lumMod val="50000"/>
                  <a:lumOff val="50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5" name="Rectangle 4"/>
          <p:cNvSpPr/>
          <p:nvPr/>
        </p:nvSpPr>
        <p:spPr>
          <a:xfrm>
            <a:off x="2362200" y="5715000"/>
            <a:ext cx="4229100"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20" dirty="0" smtClean="0">
                <a:latin typeface="Georgia" panose="02040502050405020303" pitchFamily="18" charset="0"/>
              </a:rPr>
              <a:t>SUCCESS AFTER GRADUATION</a:t>
            </a:r>
            <a:endParaRPr lang="en-US" b="1" spc="-20" dirty="0">
              <a:latin typeface="Georgia" panose="02040502050405020303" pitchFamily="18" charset="0"/>
            </a:endParaRPr>
          </a:p>
        </p:txBody>
      </p:sp>
      <p:sp>
        <p:nvSpPr>
          <p:cNvPr id="14" name="Rectangle 13"/>
          <p:cNvSpPr/>
          <p:nvPr/>
        </p:nvSpPr>
        <p:spPr>
          <a:xfrm>
            <a:off x="6758557" y="3722006"/>
            <a:ext cx="689612" cy="461665"/>
          </a:xfrm>
          <a:prstGeom prst="rect">
            <a:avLst/>
          </a:prstGeom>
        </p:spPr>
        <p:txBody>
          <a:bodyPr wrap="none">
            <a:spAutoFit/>
          </a:bodyPr>
          <a:lstStyle/>
          <a:p>
            <a:pPr algn="ctr"/>
            <a:r>
              <a:rPr lang="en-US" sz="1000" b="1" dirty="0" smtClean="0">
                <a:solidFill>
                  <a:schemeClr val="bg1"/>
                </a:solidFill>
                <a:latin typeface="Georgia" panose="02040502050405020303" pitchFamily="18" charset="0"/>
              </a:rPr>
              <a:t>Grades </a:t>
            </a:r>
          </a:p>
          <a:p>
            <a:pPr algn="ctr"/>
            <a:r>
              <a:rPr lang="en-US" sz="1400" b="1" dirty="0" smtClean="0">
                <a:solidFill>
                  <a:schemeClr val="bg1"/>
                </a:solidFill>
                <a:latin typeface="Georgia" panose="02040502050405020303" pitchFamily="18" charset="0"/>
              </a:rPr>
              <a:t>K-12</a:t>
            </a:r>
            <a:endParaRPr lang="en-US" sz="1400" b="1" dirty="0">
              <a:solidFill>
                <a:schemeClr val="bg1"/>
              </a:solidFill>
              <a:latin typeface="Georgia" panose="02040502050405020303" pitchFamily="18" charset="0"/>
            </a:endParaRPr>
          </a:p>
        </p:txBody>
      </p:sp>
      <p:sp>
        <p:nvSpPr>
          <p:cNvPr id="15" name="Rectangle 14"/>
          <p:cNvSpPr/>
          <p:nvPr/>
        </p:nvSpPr>
        <p:spPr>
          <a:xfrm>
            <a:off x="7719924" y="3722006"/>
            <a:ext cx="689612" cy="461665"/>
          </a:xfrm>
          <a:prstGeom prst="rect">
            <a:avLst/>
          </a:prstGeom>
        </p:spPr>
        <p:txBody>
          <a:bodyPr wrap="none">
            <a:spAutoFit/>
          </a:bodyPr>
          <a:lstStyle/>
          <a:p>
            <a:pPr algn="ctr"/>
            <a:r>
              <a:rPr lang="en-US" sz="1000" b="1" dirty="0" smtClean="0">
                <a:solidFill>
                  <a:schemeClr val="bg1"/>
                </a:solidFill>
                <a:latin typeface="Georgia" panose="02040502050405020303" pitchFamily="18" charset="0"/>
              </a:rPr>
              <a:t>Grades </a:t>
            </a:r>
          </a:p>
          <a:p>
            <a:pPr algn="ctr"/>
            <a:r>
              <a:rPr lang="en-US" sz="1400" b="1" dirty="0" smtClean="0">
                <a:solidFill>
                  <a:schemeClr val="bg1"/>
                </a:solidFill>
                <a:latin typeface="Georgia" panose="02040502050405020303" pitchFamily="18" charset="0"/>
              </a:rPr>
              <a:t>13-14</a:t>
            </a:r>
            <a:endParaRPr lang="en-US" sz="1400" b="1" dirty="0">
              <a:solidFill>
                <a:schemeClr val="bg1"/>
              </a:solidFill>
              <a:latin typeface="Georgia" panose="02040502050405020303" pitchFamily="18" charset="0"/>
            </a:endParaRPr>
          </a:p>
        </p:txBody>
      </p:sp>
      <p:sp>
        <p:nvSpPr>
          <p:cNvPr id="16" name="Rectangle 15"/>
          <p:cNvSpPr/>
          <p:nvPr/>
        </p:nvSpPr>
        <p:spPr>
          <a:xfrm>
            <a:off x="7653342" y="4082534"/>
            <a:ext cx="840295" cy="184666"/>
          </a:xfrm>
          <a:prstGeom prst="rect">
            <a:avLst/>
          </a:prstGeom>
        </p:spPr>
        <p:txBody>
          <a:bodyPr wrap="none">
            <a:spAutoFit/>
          </a:bodyPr>
          <a:lstStyle/>
          <a:p>
            <a:pPr algn="ctr"/>
            <a:r>
              <a:rPr lang="en-US" sz="600" i="1" dirty="0" smtClean="0">
                <a:solidFill>
                  <a:schemeClr val="bg1"/>
                </a:solidFill>
                <a:latin typeface="Georgia" panose="02040502050405020303" pitchFamily="18" charset="0"/>
              </a:rPr>
              <a:t>Tennessee Promise</a:t>
            </a:r>
          </a:p>
        </p:txBody>
      </p:sp>
      <p:grpSp>
        <p:nvGrpSpPr>
          <p:cNvPr id="5192" name="Group 5191"/>
          <p:cNvGrpSpPr/>
          <p:nvPr/>
        </p:nvGrpSpPr>
        <p:grpSpPr>
          <a:xfrm>
            <a:off x="622299" y="3503196"/>
            <a:ext cx="1622425" cy="882650"/>
            <a:chOff x="-1646238" y="4492625"/>
            <a:chExt cx="1622425" cy="882650"/>
          </a:xfrm>
        </p:grpSpPr>
        <p:sp>
          <p:nvSpPr>
            <p:cNvPr id="17" name="Line 16"/>
            <p:cNvSpPr>
              <a:spLocks noChangeShapeType="1"/>
            </p:cNvSpPr>
            <p:nvPr/>
          </p:nvSpPr>
          <p:spPr bwMode="auto">
            <a:xfrm flipV="1">
              <a:off x="-1646238" y="4492625"/>
              <a:ext cx="0" cy="88265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7"/>
            <p:cNvSpPr>
              <a:spLocks noChangeShapeType="1"/>
            </p:cNvSpPr>
            <p:nvPr/>
          </p:nvSpPr>
          <p:spPr bwMode="auto">
            <a:xfrm>
              <a:off x="-1643063" y="4549775"/>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8"/>
            <p:cNvSpPr>
              <a:spLocks noChangeShapeType="1"/>
            </p:cNvSpPr>
            <p:nvPr/>
          </p:nvSpPr>
          <p:spPr bwMode="auto">
            <a:xfrm>
              <a:off x="-1643063" y="4686300"/>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9"/>
            <p:cNvSpPr>
              <a:spLocks noChangeShapeType="1"/>
            </p:cNvSpPr>
            <p:nvPr/>
          </p:nvSpPr>
          <p:spPr bwMode="auto">
            <a:xfrm>
              <a:off x="-1643063" y="4822825"/>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20"/>
            <p:cNvSpPr>
              <a:spLocks noChangeShapeType="1"/>
            </p:cNvSpPr>
            <p:nvPr/>
          </p:nvSpPr>
          <p:spPr bwMode="auto">
            <a:xfrm>
              <a:off x="-1643063" y="4962525"/>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21"/>
            <p:cNvSpPr>
              <a:spLocks noChangeShapeType="1"/>
            </p:cNvSpPr>
            <p:nvPr/>
          </p:nvSpPr>
          <p:spPr bwMode="auto">
            <a:xfrm>
              <a:off x="-1643063" y="5099050"/>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2"/>
            <p:cNvSpPr>
              <a:spLocks noChangeShapeType="1"/>
            </p:cNvSpPr>
            <p:nvPr/>
          </p:nvSpPr>
          <p:spPr bwMode="auto">
            <a:xfrm>
              <a:off x="-1643063" y="5235575"/>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p:cNvSpPr>
              <a:spLocks noChangeArrowheads="1"/>
            </p:cNvSpPr>
            <p:nvPr/>
          </p:nvSpPr>
          <p:spPr bwMode="auto">
            <a:xfrm>
              <a:off x="-395288" y="4518025"/>
              <a:ext cx="241300" cy="854075"/>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395288" y="4518025"/>
              <a:ext cx="241300" cy="854075"/>
            </a:xfrm>
            <a:custGeom>
              <a:avLst/>
              <a:gdLst>
                <a:gd name="T0" fmla="*/ 0 w 152"/>
                <a:gd name="T1" fmla="*/ 538 h 538"/>
                <a:gd name="T2" fmla="*/ 0 w 152"/>
                <a:gd name="T3" fmla="*/ 0 h 538"/>
                <a:gd name="T4" fmla="*/ 152 w 152"/>
                <a:gd name="T5" fmla="*/ 0 h 538"/>
                <a:gd name="T6" fmla="*/ 152 w 152"/>
                <a:gd name="T7" fmla="*/ 538 h 538"/>
              </a:gdLst>
              <a:ahLst/>
              <a:cxnLst>
                <a:cxn ang="0">
                  <a:pos x="T0" y="T1"/>
                </a:cxn>
                <a:cxn ang="0">
                  <a:pos x="T2" y="T3"/>
                </a:cxn>
                <a:cxn ang="0">
                  <a:pos x="T4" y="T5"/>
                </a:cxn>
                <a:cxn ang="0">
                  <a:pos x="T6" y="T7"/>
                </a:cxn>
              </a:cxnLst>
              <a:rect l="0" t="0" r="r" b="b"/>
              <a:pathLst>
                <a:path w="152" h="538">
                  <a:moveTo>
                    <a:pt x="0" y="538"/>
                  </a:moveTo>
                  <a:lnTo>
                    <a:pt x="0" y="0"/>
                  </a:lnTo>
                  <a:lnTo>
                    <a:pt x="152" y="0"/>
                  </a:lnTo>
                  <a:lnTo>
                    <a:pt x="152" y="5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661988" y="4546600"/>
              <a:ext cx="241300" cy="825500"/>
            </a:xfrm>
            <a:prstGeom prst="rect">
              <a:avLst/>
            </a:prstGeom>
            <a:solidFill>
              <a:srgbClr val="71737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661988" y="4546600"/>
              <a:ext cx="241300" cy="825500"/>
            </a:xfrm>
            <a:custGeom>
              <a:avLst/>
              <a:gdLst>
                <a:gd name="T0" fmla="*/ 0 w 152"/>
                <a:gd name="T1" fmla="*/ 520 h 520"/>
                <a:gd name="T2" fmla="*/ 0 w 152"/>
                <a:gd name="T3" fmla="*/ 0 h 520"/>
                <a:gd name="T4" fmla="*/ 152 w 152"/>
                <a:gd name="T5" fmla="*/ 0 h 520"/>
                <a:gd name="T6" fmla="*/ 152 w 152"/>
                <a:gd name="T7" fmla="*/ 520 h 520"/>
              </a:gdLst>
              <a:ahLst/>
              <a:cxnLst>
                <a:cxn ang="0">
                  <a:pos x="T0" y="T1"/>
                </a:cxn>
                <a:cxn ang="0">
                  <a:pos x="T2" y="T3"/>
                </a:cxn>
                <a:cxn ang="0">
                  <a:pos x="T4" y="T5"/>
                </a:cxn>
                <a:cxn ang="0">
                  <a:pos x="T6" y="T7"/>
                </a:cxn>
              </a:cxnLst>
              <a:rect l="0" t="0" r="r" b="b"/>
              <a:pathLst>
                <a:path w="152" h="520">
                  <a:moveTo>
                    <a:pt x="0" y="520"/>
                  </a:moveTo>
                  <a:lnTo>
                    <a:pt x="0" y="0"/>
                  </a:lnTo>
                  <a:lnTo>
                    <a:pt x="152" y="0"/>
                  </a:lnTo>
                  <a:lnTo>
                    <a:pt x="152" y="5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7"/>
            <p:cNvSpPr>
              <a:spLocks noChangeArrowheads="1"/>
            </p:cNvSpPr>
            <p:nvPr/>
          </p:nvSpPr>
          <p:spPr bwMode="auto">
            <a:xfrm>
              <a:off x="-928688" y="4613275"/>
              <a:ext cx="241300" cy="758825"/>
            </a:xfrm>
            <a:prstGeom prst="rect">
              <a:avLst/>
            </a:prstGeom>
            <a:solidFill>
              <a:srgbClr val="888A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928688" y="4613275"/>
              <a:ext cx="241300" cy="758825"/>
            </a:xfrm>
            <a:custGeom>
              <a:avLst/>
              <a:gdLst>
                <a:gd name="T0" fmla="*/ 0 w 152"/>
                <a:gd name="T1" fmla="*/ 478 h 478"/>
                <a:gd name="T2" fmla="*/ 0 w 152"/>
                <a:gd name="T3" fmla="*/ 0 h 478"/>
                <a:gd name="T4" fmla="*/ 152 w 152"/>
                <a:gd name="T5" fmla="*/ 0 h 478"/>
                <a:gd name="T6" fmla="*/ 152 w 152"/>
                <a:gd name="T7" fmla="*/ 478 h 478"/>
              </a:gdLst>
              <a:ahLst/>
              <a:cxnLst>
                <a:cxn ang="0">
                  <a:pos x="T0" y="T1"/>
                </a:cxn>
                <a:cxn ang="0">
                  <a:pos x="T2" y="T3"/>
                </a:cxn>
                <a:cxn ang="0">
                  <a:pos x="T4" y="T5"/>
                </a:cxn>
                <a:cxn ang="0">
                  <a:pos x="T6" y="T7"/>
                </a:cxn>
              </a:cxnLst>
              <a:rect l="0" t="0" r="r" b="b"/>
              <a:pathLst>
                <a:path w="152" h="478">
                  <a:moveTo>
                    <a:pt x="0" y="478"/>
                  </a:moveTo>
                  <a:lnTo>
                    <a:pt x="0" y="0"/>
                  </a:lnTo>
                  <a:lnTo>
                    <a:pt x="152" y="0"/>
                  </a:lnTo>
                  <a:lnTo>
                    <a:pt x="152" y="4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195388" y="4727575"/>
              <a:ext cx="238125" cy="644525"/>
            </a:xfrm>
            <a:prstGeom prst="rect">
              <a:avLst/>
            </a:prstGeom>
            <a:solidFill>
              <a:srgbClr val="979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1195388" y="4727575"/>
              <a:ext cx="238125" cy="644525"/>
            </a:xfrm>
            <a:custGeom>
              <a:avLst/>
              <a:gdLst>
                <a:gd name="T0" fmla="*/ 0 w 150"/>
                <a:gd name="T1" fmla="*/ 406 h 406"/>
                <a:gd name="T2" fmla="*/ 0 w 150"/>
                <a:gd name="T3" fmla="*/ 0 h 406"/>
                <a:gd name="T4" fmla="*/ 150 w 150"/>
                <a:gd name="T5" fmla="*/ 0 h 406"/>
                <a:gd name="T6" fmla="*/ 150 w 150"/>
                <a:gd name="T7" fmla="*/ 406 h 406"/>
              </a:gdLst>
              <a:ahLst/>
              <a:cxnLst>
                <a:cxn ang="0">
                  <a:pos x="T0" y="T1"/>
                </a:cxn>
                <a:cxn ang="0">
                  <a:pos x="T2" y="T3"/>
                </a:cxn>
                <a:cxn ang="0">
                  <a:pos x="T4" y="T5"/>
                </a:cxn>
                <a:cxn ang="0">
                  <a:pos x="T6" y="T7"/>
                </a:cxn>
              </a:cxnLst>
              <a:rect l="0" t="0" r="r" b="b"/>
              <a:pathLst>
                <a:path w="150" h="406">
                  <a:moveTo>
                    <a:pt x="0" y="406"/>
                  </a:moveTo>
                  <a:lnTo>
                    <a:pt x="0" y="0"/>
                  </a:lnTo>
                  <a:lnTo>
                    <a:pt x="150" y="0"/>
                  </a:lnTo>
                  <a:lnTo>
                    <a:pt x="150" y="4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0" name="Rectangle 31"/>
            <p:cNvSpPr>
              <a:spLocks noChangeArrowheads="1"/>
            </p:cNvSpPr>
            <p:nvPr/>
          </p:nvSpPr>
          <p:spPr bwMode="auto">
            <a:xfrm>
              <a:off x="-1462088" y="4806950"/>
              <a:ext cx="238125" cy="565150"/>
            </a:xfrm>
            <a:prstGeom prst="rect">
              <a:avLst/>
            </a:prstGeom>
            <a:solidFill>
              <a:srgbClr val="AFB1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1" name="Freeform 32"/>
            <p:cNvSpPr>
              <a:spLocks/>
            </p:cNvSpPr>
            <p:nvPr/>
          </p:nvSpPr>
          <p:spPr bwMode="auto">
            <a:xfrm>
              <a:off x="-1462088" y="4806950"/>
              <a:ext cx="238125" cy="565150"/>
            </a:xfrm>
            <a:custGeom>
              <a:avLst/>
              <a:gdLst>
                <a:gd name="T0" fmla="*/ 0 w 150"/>
                <a:gd name="T1" fmla="*/ 356 h 356"/>
                <a:gd name="T2" fmla="*/ 0 w 150"/>
                <a:gd name="T3" fmla="*/ 0 h 356"/>
                <a:gd name="T4" fmla="*/ 150 w 150"/>
                <a:gd name="T5" fmla="*/ 0 h 356"/>
                <a:gd name="T6" fmla="*/ 150 w 150"/>
                <a:gd name="T7" fmla="*/ 356 h 356"/>
              </a:gdLst>
              <a:ahLst/>
              <a:cxnLst>
                <a:cxn ang="0">
                  <a:pos x="T0" y="T1"/>
                </a:cxn>
                <a:cxn ang="0">
                  <a:pos x="T2" y="T3"/>
                </a:cxn>
                <a:cxn ang="0">
                  <a:pos x="T4" y="T5"/>
                </a:cxn>
                <a:cxn ang="0">
                  <a:pos x="T6" y="T7"/>
                </a:cxn>
              </a:cxnLst>
              <a:rect l="0" t="0" r="r" b="b"/>
              <a:pathLst>
                <a:path w="150" h="356">
                  <a:moveTo>
                    <a:pt x="0" y="356"/>
                  </a:moveTo>
                  <a:lnTo>
                    <a:pt x="0" y="0"/>
                  </a:lnTo>
                  <a:lnTo>
                    <a:pt x="150" y="0"/>
                  </a:lnTo>
                  <a:lnTo>
                    <a:pt x="150" y="3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3" name="Line 33"/>
            <p:cNvSpPr>
              <a:spLocks noChangeShapeType="1"/>
            </p:cNvSpPr>
            <p:nvPr/>
          </p:nvSpPr>
          <p:spPr bwMode="auto">
            <a:xfrm>
              <a:off x="-1643063" y="5372100"/>
              <a:ext cx="1619250" cy="0"/>
            </a:xfrm>
            <a:prstGeom prst="line">
              <a:avLst/>
            </a:prstGeom>
            <a:noFill/>
            <a:ln w="3175">
              <a:solidFill>
                <a:srgbClr val="58595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191" name="Group 5190"/>
          <p:cNvGrpSpPr/>
          <p:nvPr/>
        </p:nvGrpSpPr>
        <p:grpSpPr>
          <a:xfrm>
            <a:off x="3114675" y="1847850"/>
            <a:ext cx="2981325" cy="742950"/>
            <a:chOff x="874713" y="2755900"/>
            <a:chExt cx="2981325" cy="742950"/>
          </a:xfrm>
        </p:grpSpPr>
        <p:sp>
          <p:nvSpPr>
            <p:cNvPr id="5124" name="Freeform 34"/>
            <p:cNvSpPr>
              <a:spLocks/>
            </p:cNvSpPr>
            <p:nvPr/>
          </p:nvSpPr>
          <p:spPr bwMode="auto">
            <a:xfrm>
              <a:off x="874713" y="2755900"/>
              <a:ext cx="2981325" cy="742950"/>
            </a:xfrm>
            <a:custGeom>
              <a:avLst/>
              <a:gdLst>
                <a:gd name="T0" fmla="*/ 494 w 1878"/>
                <a:gd name="T1" fmla="*/ 34 h 468"/>
                <a:gd name="T2" fmla="*/ 372 w 1878"/>
                <a:gd name="T3" fmla="*/ 52 h 468"/>
                <a:gd name="T4" fmla="*/ 194 w 1878"/>
                <a:gd name="T5" fmla="*/ 50 h 468"/>
                <a:gd name="T6" fmla="*/ 166 w 1878"/>
                <a:gd name="T7" fmla="*/ 56 h 468"/>
                <a:gd name="T8" fmla="*/ 162 w 1878"/>
                <a:gd name="T9" fmla="*/ 68 h 468"/>
                <a:gd name="T10" fmla="*/ 168 w 1878"/>
                <a:gd name="T11" fmla="*/ 92 h 468"/>
                <a:gd name="T12" fmla="*/ 150 w 1878"/>
                <a:gd name="T13" fmla="*/ 108 h 468"/>
                <a:gd name="T14" fmla="*/ 156 w 1878"/>
                <a:gd name="T15" fmla="*/ 130 h 468"/>
                <a:gd name="T16" fmla="*/ 136 w 1878"/>
                <a:gd name="T17" fmla="*/ 128 h 468"/>
                <a:gd name="T18" fmla="*/ 132 w 1878"/>
                <a:gd name="T19" fmla="*/ 142 h 468"/>
                <a:gd name="T20" fmla="*/ 144 w 1878"/>
                <a:gd name="T21" fmla="*/ 148 h 468"/>
                <a:gd name="T22" fmla="*/ 148 w 1878"/>
                <a:gd name="T23" fmla="*/ 164 h 468"/>
                <a:gd name="T24" fmla="*/ 124 w 1878"/>
                <a:gd name="T25" fmla="*/ 202 h 468"/>
                <a:gd name="T26" fmla="*/ 130 w 1878"/>
                <a:gd name="T27" fmla="*/ 222 h 468"/>
                <a:gd name="T28" fmla="*/ 120 w 1878"/>
                <a:gd name="T29" fmla="*/ 248 h 468"/>
                <a:gd name="T30" fmla="*/ 82 w 1878"/>
                <a:gd name="T31" fmla="*/ 264 h 468"/>
                <a:gd name="T32" fmla="*/ 72 w 1878"/>
                <a:gd name="T33" fmla="*/ 284 h 468"/>
                <a:gd name="T34" fmla="*/ 86 w 1878"/>
                <a:gd name="T35" fmla="*/ 300 h 468"/>
                <a:gd name="T36" fmla="*/ 76 w 1878"/>
                <a:gd name="T37" fmla="*/ 328 h 468"/>
                <a:gd name="T38" fmla="*/ 56 w 1878"/>
                <a:gd name="T39" fmla="*/ 340 h 468"/>
                <a:gd name="T40" fmla="*/ 58 w 1878"/>
                <a:gd name="T41" fmla="*/ 356 h 468"/>
                <a:gd name="T42" fmla="*/ 40 w 1878"/>
                <a:gd name="T43" fmla="*/ 370 h 468"/>
                <a:gd name="T44" fmla="*/ 46 w 1878"/>
                <a:gd name="T45" fmla="*/ 402 h 468"/>
                <a:gd name="T46" fmla="*/ 50 w 1878"/>
                <a:gd name="T47" fmla="*/ 430 h 468"/>
                <a:gd name="T48" fmla="*/ 0 w 1878"/>
                <a:gd name="T49" fmla="*/ 450 h 468"/>
                <a:gd name="T50" fmla="*/ 1328 w 1878"/>
                <a:gd name="T51" fmla="*/ 468 h 468"/>
                <a:gd name="T52" fmla="*/ 1334 w 1878"/>
                <a:gd name="T53" fmla="*/ 412 h 468"/>
                <a:gd name="T54" fmla="*/ 1376 w 1878"/>
                <a:gd name="T55" fmla="*/ 402 h 468"/>
                <a:gd name="T56" fmla="*/ 1394 w 1878"/>
                <a:gd name="T57" fmla="*/ 372 h 468"/>
                <a:gd name="T58" fmla="*/ 1412 w 1878"/>
                <a:gd name="T59" fmla="*/ 352 h 468"/>
                <a:gd name="T60" fmla="*/ 1464 w 1878"/>
                <a:gd name="T61" fmla="*/ 322 h 468"/>
                <a:gd name="T62" fmla="*/ 1476 w 1878"/>
                <a:gd name="T63" fmla="*/ 322 h 468"/>
                <a:gd name="T64" fmla="*/ 1498 w 1878"/>
                <a:gd name="T65" fmla="*/ 324 h 468"/>
                <a:gd name="T66" fmla="*/ 1526 w 1878"/>
                <a:gd name="T67" fmla="*/ 308 h 468"/>
                <a:gd name="T68" fmla="*/ 1534 w 1878"/>
                <a:gd name="T69" fmla="*/ 294 h 468"/>
                <a:gd name="T70" fmla="*/ 1550 w 1878"/>
                <a:gd name="T71" fmla="*/ 276 h 468"/>
                <a:gd name="T72" fmla="*/ 1574 w 1878"/>
                <a:gd name="T73" fmla="*/ 260 h 468"/>
                <a:gd name="T74" fmla="*/ 1596 w 1878"/>
                <a:gd name="T75" fmla="*/ 250 h 468"/>
                <a:gd name="T76" fmla="*/ 1622 w 1878"/>
                <a:gd name="T77" fmla="*/ 234 h 468"/>
                <a:gd name="T78" fmla="*/ 1634 w 1878"/>
                <a:gd name="T79" fmla="*/ 210 h 468"/>
                <a:gd name="T80" fmla="*/ 1642 w 1878"/>
                <a:gd name="T81" fmla="*/ 214 h 468"/>
                <a:gd name="T82" fmla="*/ 1648 w 1878"/>
                <a:gd name="T83" fmla="*/ 198 h 468"/>
                <a:gd name="T84" fmla="*/ 1680 w 1878"/>
                <a:gd name="T85" fmla="*/ 176 h 468"/>
                <a:gd name="T86" fmla="*/ 1686 w 1878"/>
                <a:gd name="T87" fmla="*/ 198 h 468"/>
                <a:gd name="T88" fmla="*/ 1722 w 1878"/>
                <a:gd name="T89" fmla="*/ 188 h 468"/>
                <a:gd name="T90" fmla="*/ 1728 w 1878"/>
                <a:gd name="T91" fmla="*/ 164 h 468"/>
                <a:gd name="T92" fmla="*/ 1772 w 1878"/>
                <a:gd name="T93" fmla="*/ 140 h 468"/>
                <a:gd name="T94" fmla="*/ 1796 w 1878"/>
                <a:gd name="T95" fmla="*/ 148 h 468"/>
                <a:gd name="T96" fmla="*/ 1810 w 1878"/>
                <a:gd name="T97" fmla="*/ 132 h 468"/>
                <a:gd name="T98" fmla="*/ 1824 w 1878"/>
                <a:gd name="T99" fmla="*/ 110 h 468"/>
                <a:gd name="T100" fmla="*/ 1846 w 1878"/>
                <a:gd name="T101" fmla="*/ 86 h 468"/>
                <a:gd name="T102" fmla="*/ 1862 w 1878"/>
                <a:gd name="T103" fmla="*/ 82 h 468"/>
                <a:gd name="T104" fmla="*/ 1858 w 1878"/>
                <a:gd name="T105" fmla="*/ 66 h 468"/>
                <a:gd name="T106" fmla="*/ 1870 w 1878"/>
                <a:gd name="T107" fmla="*/ 36 h 468"/>
                <a:gd name="T108" fmla="*/ 1864 w 1878"/>
                <a:gd name="T109" fmla="*/ 20 h 468"/>
                <a:gd name="T110" fmla="*/ 1878 w 1878"/>
                <a:gd name="T111" fmla="*/ 6 h 468"/>
                <a:gd name="T112" fmla="*/ 1840 w 1878"/>
                <a:gd name="T113" fmla="*/ 8 h 468"/>
                <a:gd name="T114" fmla="*/ 1820 w 1878"/>
                <a:gd name="T115" fmla="*/ 18 h 468"/>
                <a:gd name="T116" fmla="*/ 532 w 1878"/>
                <a:gd name="T117" fmla="*/ 2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78" h="468">
                  <a:moveTo>
                    <a:pt x="488" y="0"/>
                  </a:moveTo>
                  <a:lnTo>
                    <a:pt x="494" y="34"/>
                  </a:lnTo>
                  <a:lnTo>
                    <a:pt x="492" y="50"/>
                  </a:lnTo>
                  <a:lnTo>
                    <a:pt x="372" y="52"/>
                  </a:lnTo>
                  <a:lnTo>
                    <a:pt x="290" y="52"/>
                  </a:lnTo>
                  <a:lnTo>
                    <a:pt x="194" y="50"/>
                  </a:lnTo>
                  <a:lnTo>
                    <a:pt x="184" y="68"/>
                  </a:lnTo>
                  <a:lnTo>
                    <a:pt x="166" y="56"/>
                  </a:lnTo>
                  <a:lnTo>
                    <a:pt x="162" y="60"/>
                  </a:lnTo>
                  <a:lnTo>
                    <a:pt x="162" y="68"/>
                  </a:lnTo>
                  <a:lnTo>
                    <a:pt x="168" y="76"/>
                  </a:lnTo>
                  <a:lnTo>
                    <a:pt x="168" y="92"/>
                  </a:lnTo>
                  <a:lnTo>
                    <a:pt x="154" y="100"/>
                  </a:lnTo>
                  <a:lnTo>
                    <a:pt x="150" y="108"/>
                  </a:lnTo>
                  <a:lnTo>
                    <a:pt x="154" y="116"/>
                  </a:lnTo>
                  <a:lnTo>
                    <a:pt x="156" y="130"/>
                  </a:lnTo>
                  <a:lnTo>
                    <a:pt x="146" y="128"/>
                  </a:lnTo>
                  <a:lnTo>
                    <a:pt x="136" y="128"/>
                  </a:lnTo>
                  <a:lnTo>
                    <a:pt x="130" y="132"/>
                  </a:lnTo>
                  <a:lnTo>
                    <a:pt x="132" y="142"/>
                  </a:lnTo>
                  <a:lnTo>
                    <a:pt x="140" y="148"/>
                  </a:lnTo>
                  <a:lnTo>
                    <a:pt x="144" y="148"/>
                  </a:lnTo>
                  <a:lnTo>
                    <a:pt x="148" y="154"/>
                  </a:lnTo>
                  <a:lnTo>
                    <a:pt x="148" y="164"/>
                  </a:lnTo>
                  <a:lnTo>
                    <a:pt x="124" y="190"/>
                  </a:lnTo>
                  <a:lnTo>
                    <a:pt x="124" y="202"/>
                  </a:lnTo>
                  <a:lnTo>
                    <a:pt x="130" y="210"/>
                  </a:lnTo>
                  <a:lnTo>
                    <a:pt x="130" y="222"/>
                  </a:lnTo>
                  <a:lnTo>
                    <a:pt x="122" y="224"/>
                  </a:lnTo>
                  <a:lnTo>
                    <a:pt x="120" y="248"/>
                  </a:lnTo>
                  <a:lnTo>
                    <a:pt x="96" y="264"/>
                  </a:lnTo>
                  <a:lnTo>
                    <a:pt x="82" y="264"/>
                  </a:lnTo>
                  <a:lnTo>
                    <a:pt x="74" y="272"/>
                  </a:lnTo>
                  <a:lnTo>
                    <a:pt x="72" y="284"/>
                  </a:lnTo>
                  <a:lnTo>
                    <a:pt x="96" y="292"/>
                  </a:lnTo>
                  <a:lnTo>
                    <a:pt x="86" y="300"/>
                  </a:lnTo>
                  <a:lnTo>
                    <a:pt x="86" y="314"/>
                  </a:lnTo>
                  <a:lnTo>
                    <a:pt x="76" y="328"/>
                  </a:lnTo>
                  <a:lnTo>
                    <a:pt x="56" y="328"/>
                  </a:lnTo>
                  <a:lnTo>
                    <a:pt x="56" y="340"/>
                  </a:lnTo>
                  <a:lnTo>
                    <a:pt x="58" y="344"/>
                  </a:lnTo>
                  <a:lnTo>
                    <a:pt x="58" y="356"/>
                  </a:lnTo>
                  <a:lnTo>
                    <a:pt x="42" y="362"/>
                  </a:lnTo>
                  <a:lnTo>
                    <a:pt x="40" y="370"/>
                  </a:lnTo>
                  <a:lnTo>
                    <a:pt x="38" y="392"/>
                  </a:lnTo>
                  <a:lnTo>
                    <a:pt x="46" y="402"/>
                  </a:lnTo>
                  <a:lnTo>
                    <a:pt x="46" y="416"/>
                  </a:lnTo>
                  <a:lnTo>
                    <a:pt x="50" y="430"/>
                  </a:lnTo>
                  <a:lnTo>
                    <a:pt x="24" y="450"/>
                  </a:lnTo>
                  <a:lnTo>
                    <a:pt x="0" y="450"/>
                  </a:lnTo>
                  <a:lnTo>
                    <a:pt x="0" y="468"/>
                  </a:lnTo>
                  <a:lnTo>
                    <a:pt x="1328" y="468"/>
                  </a:lnTo>
                  <a:lnTo>
                    <a:pt x="1336" y="442"/>
                  </a:lnTo>
                  <a:lnTo>
                    <a:pt x="1334" y="412"/>
                  </a:lnTo>
                  <a:lnTo>
                    <a:pt x="1348" y="402"/>
                  </a:lnTo>
                  <a:lnTo>
                    <a:pt x="1376" y="402"/>
                  </a:lnTo>
                  <a:lnTo>
                    <a:pt x="1382" y="398"/>
                  </a:lnTo>
                  <a:lnTo>
                    <a:pt x="1394" y="372"/>
                  </a:lnTo>
                  <a:lnTo>
                    <a:pt x="1406" y="352"/>
                  </a:lnTo>
                  <a:lnTo>
                    <a:pt x="1412" y="352"/>
                  </a:lnTo>
                  <a:lnTo>
                    <a:pt x="1436" y="332"/>
                  </a:lnTo>
                  <a:lnTo>
                    <a:pt x="1464" y="322"/>
                  </a:lnTo>
                  <a:lnTo>
                    <a:pt x="1468" y="326"/>
                  </a:lnTo>
                  <a:lnTo>
                    <a:pt x="1476" y="322"/>
                  </a:lnTo>
                  <a:lnTo>
                    <a:pt x="1486" y="320"/>
                  </a:lnTo>
                  <a:lnTo>
                    <a:pt x="1498" y="324"/>
                  </a:lnTo>
                  <a:lnTo>
                    <a:pt x="1510" y="308"/>
                  </a:lnTo>
                  <a:lnTo>
                    <a:pt x="1526" y="308"/>
                  </a:lnTo>
                  <a:lnTo>
                    <a:pt x="1528" y="300"/>
                  </a:lnTo>
                  <a:lnTo>
                    <a:pt x="1534" y="294"/>
                  </a:lnTo>
                  <a:lnTo>
                    <a:pt x="1548" y="292"/>
                  </a:lnTo>
                  <a:lnTo>
                    <a:pt x="1550" y="276"/>
                  </a:lnTo>
                  <a:lnTo>
                    <a:pt x="1564" y="272"/>
                  </a:lnTo>
                  <a:lnTo>
                    <a:pt x="1574" y="260"/>
                  </a:lnTo>
                  <a:lnTo>
                    <a:pt x="1584" y="258"/>
                  </a:lnTo>
                  <a:lnTo>
                    <a:pt x="1596" y="250"/>
                  </a:lnTo>
                  <a:lnTo>
                    <a:pt x="1608" y="250"/>
                  </a:lnTo>
                  <a:lnTo>
                    <a:pt x="1622" y="234"/>
                  </a:lnTo>
                  <a:lnTo>
                    <a:pt x="1624" y="210"/>
                  </a:lnTo>
                  <a:lnTo>
                    <a:pt x="1634" y="210"/>
                  </a:lnTo>
                  <a:lnTo>
                    <a:pt x="1638" y="214"/>
                  </a:lnTo>
                  <a:lnTo>
                    <a:pt x="1642" y="214"/>
                  </a:lnTo>
                  <a:lnTo>
                    <a:pt x="1644" y="210"/>
                  </a:lnTo>
                  <a:lnTo>
                    <a:pt x="1648" y="198"/>
                  </a:lnTo>
                  <a:lnTo>
                    <a:pt x="1672" y="176"/>
                  </a:lnTo>
                  <a:lnTo>
                    <a:pt x="1680" y="176"/>
                  </a:lnTo>
                  <a:lnTo>
                    <a:pt x="1680" y="190"/>
                  </a:lnTo>
                  <a:lnTo>
                    <a:pt x="1686" y="198"/>
                  </a:lnTo>
                  <a:lnTo>
                    <a:pt x="1700" y="200"/>
                  </a:lnTo>
                  <a:lnTo>
                    <a:pt x="1722" y="188"/>
                  </a:lnTo>
                  <a:lnTo>
                    <a:pt x="1726" y="180"/>
                  </a:lnTo>
                  <a:lnTo>
                    <a:pt x="1728" y="164"/>
                  </a:lnTo>
                  <a:lnTo>
                    <a:pt x="1762" y="142"/>
                  </a:lnTo>
                  <a:lnTo>
                    <a:pt x="1772" y="140"/>
                  </a:lnTo>
                  <a:lnTo>
                    <a:pt x="1780" y="148"/>
                  </a:lnTo>
                  <a:lnTo>
                    <a:pt x="1796" y="148"/>
                  </a:lnTo>
                  <a:lnTo>
                    <a:pt x="1806" y="140"/>
                  </a:lnTo>
                  <a:lnTo>
                    <a:pt x="1810" y="132"/>
                  </a:lnTo>
                  <a:lnTo>
                    <a:pt x="1820" y="112"/>
                  </a:lnTo>
                  <a:lnTo>
                    <a:pt x="1824" y="110"/>
                  </a:lnTo>
                  <a:lnTo>
                    <a:pt x="1830" y="96"/>
                  </a:lnTo>
                  <a:lnTo>
                    <a:pt x="1846" y="86"/>
                  </a:lnTo>
                  <a:lnTo>
                    <a:pt x="1856" y="86"/>
                  </a:lnTo>
                  <a:lnTo>
                    <a:pt x="1862" y="82"/>
                  </a:lnTo>
                  <a:lnTo>
                    <a:pt x="1862" y="76"/>
                  </a:lnTo>
                  <a:lnTo>
                    <a:pt x="1858" y="66"/>
                  </a:lnTo>
                  <a:lnTo>
                    <a:pt x="1868" y="46"/>
                  </a:lnTo>
                  <a:lnTo>
                    <a:pt x="1870" y="36"/>
                  </a:lnTo>
                  <a:lnTo>
                    <a:pt x="1864" y="30"/>
                  </a:lnTo>
                  <a:lnTo>
                    <a:pt x="1864" y="20"/>
                  </a:lnTo>
                  <a:lnTo>
                    <a:pt x="1870" y="20"/>
                  </a:lnTo>
                  <a:lnTo>
                    <a:pt x="1878" y="6"/>
                  </a:lnTo>
                  <a:lnTo>
                    <a:pt x="1844" y="4"/>
                  </a:lnTo>
                  <a:lnTo>
                    <a:pt x="1840" y="8"/>
                  </a:lnTo>
                  <a:lnTo>
                    <a:pt x="1820" y="6"/>
                  </a:lnTo>
                  <a:lnTo>
                    <a:pt x="1820" y="18"/>
                  </a:lnTo>
                  <a:lnTo>
                    <a:pt x="546" y="14"/>
                  </a:lnTo>
                  <a:lnTo>
                    <a:pt x="532" y="2"/>
                  </a:lnTo>
                  <a:lnTo>
                    <a:pt x="488" y="0"/>
                  </a:lnTo>
                  <a:close/>
                </a:path>
              </a:pathLst>
            </a:custGeom>
            <a:solidFill>
              <a:srgbClr val="59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5" name="Freeform 35"/>
            <p:cNvSpPr>
              <a:spLocks/>
            </p:cNvSpPr>
            <p:nvPr/>
          </p:nvSpPr>
          <p:spPr bwMode="auto">
            <a:xfrm>
              <a:off x="1144588" y="3241675"/>
              <a:ext cx="187325" cy="177800"/>
            </a:xfrm>
            <a:custGeom>
              <a:avLst/>
              <a:gdLst>
                <a:gd name="T0" fmla="*/ 84 w 118"/>
                <a:gd name="T1" fmla="*/ 0 h 112"/>
                <a:gd name="T2" fmla="*/ 34 w 118"/>
                <a:gd name="T3" fmla="*/ 0 h 112"/>
                <a:gd name="T4" fmla="*/ 34 w 118"/>
                <a:gd name="T5" fmla="*/ 32 h 112"/>
                <a:gd name="T6" fmla="*/ 0 w 118"/>
                <a:gd name="T7" fmla="*/ 32 h 112"/>
                <a:gd name="T8" fmla="*/ 0 w 118"/>
                <a:gd name="T9" fmla="*/ 78 h 112"/>
                <a:gd name="T10" fmla="*/ 34 w 118"/>
                <a:gd name="T11" fmla="*/ 78 h 112"/>
                <a:gd name="T12" fmla="*/ 34 w 118"/>
                <a:gd name="T13" fmla="*/ 112 h 112"/>
                <a:gd name="T14" fmla="*/ 84 w 118"/>
                <a:gd name="T15" fmla="*/ 112 h 112"/>
                <a:gd name="T16" fmla="*/ 84 w 118"/>
                <a:gd name="T17" fmla="*/ 78 h 112"/>
                <a:gd name="T18" fmla="*/ 118 w 118"/>
                <a:gd name="T19" fmla="*/ 78 h 112"/>
                <a:gd name="T20" fmla="*/ 118 w 118"/>
                <a:gd name="T21" fmla="*/ 32 h 112"/>
                <a:gd name="T22" fmla="*/ 84 w 118"/>
                <a:gd name="T23" fmla="*/ 32 h 112"/>
                <a:gd name="T24" fmla="*/ 84 w 118"/>
                <a:gd name="T2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12">
                  <a:moveTo>
                    <a:pt x="84" y="0"/>
                  </a:moveTo>
                  <a:lnTo>
                    <a:pt x="34" y="0"/>
                  </a:lnTo>
                  <a:lnTo>
                    <a:pt x="34" y="32"/>
                  </a:lnTo>
                  <a:lnTo>
                    <a:pt x="0" y="32"/>
                  </a:lnTo>
                  <a:lnTo>
                    <a:pt x="0" y="78"/>
                  </a:lnTo>
                  <a:lnTo>
                    <a:pt x="34" y="78"/>
                  </a:lnTo>
                  <a:lnTo>
                    <a:pt x="34" y="112"/>
                  </a:lnTo>
                  <a:lnTo>
                    <a:pt x="84" y="112"/>
                  </a:lnTo>
                  <a:lnTo>
                    <a:pt x="84" y="78"/>
                  </a:lnTo>
                  <a:lnTo>
                    <a:pt x="118" y="78"/>
                  </a:lnTo>
                  <a:lnTo>
                    <a:pt x="118" y="32"/>
                  </a:lnTo>
                  <a:lnTo>
                    <a:pt x="84" y="32"/>
                  </a:lnTo>
                  <a:lnTo>
                    <a:pt x="84"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1" name="Freeform 36"/>
            <p:cNvSpPr>
              <a:spLocks noEditPoints="1"/>
            </p:cNvSpPr>
            <p:nvPr/>
          </p:nvSpPr>
          <p:spPr bwMode="auto">
            <a:xfrm>
              <a:off x="1265238" y="2908300"/>
              <a:ext cx="225425" cy="209550"/>
            </a:xfrm>
            <a:custGeom>
              <a:avLst/>
              <a:gdLst>
                <a:gd name="T0" fmla="*/ 20 w 142"/>
                <a:gd name="T1" fmla="*/ 24 h 132"/>
                <a:gd name="T2" fmla="*/ 36 w 142"/>
                <a:gd name="T3" fmla="*/ 12 h 132"/>
                <a:gd name="T4" fmla="*/ 120 w 142"/>
                <a:gd name="T5" fmla="*/ 8 h 132"/>
                <a:gd name="T6" fmla="*/ 112 w 142"/>
                <a:gd name="T7" fmla="*/ 10 h 132"/>
                <a:gd name="T8" fmla="*/ 106 w 142"/>
                <a:gd name="T9" fmla="*/ 14 h 132"/>
                <a:gd name="T10" fmla="*/ 100 w 142"/>
                <a:gd name="T11" fmla="*/ 30 h 132"/>
                <a:gd name="T12" fmla="*/ 100 w 142"/>
                <a:gd name="T13" fmla="*/ 34 h 132"/>
                <a:gd name="T14" fmla="*/ 50 w 142"/>
                <a:gd name="T15" fmla="*/ 28 h 132"/>
                <a:gd name="T16" fmla="*/ 64 w 142"/>
                <a:gd name="T17" fmla="*/ 70 h 132"/>
                <a:gd name="T18" fmla="*/ 46 w 142"/>
                <a:gd name="T19" fmla="*/ 90 h 132"/>
                <a:gd name="T20" fmla="*/ 40 w 142"/>
                <a:gd name="T21" fmla="*/ 88 h 132"/>
                <a:gd name="T22" fmla="*/ 26 w 142"/>
                <a:gd name="T23" fmla="*/ 94 h 132"/>
                <a:gd name="T24" fmla="*/ 20 w 142"/>
                <a:gd name="T25" fmla="*/ 102 h 132"/>
                <a:gd name="T26" fmla="*/ 20 w 142"/>
                <a:gd name="T27" fmla="*/ 110 h 132"/>
                <a:gd name="T28" fmla="*/ 36 w 142"/>
                <a:gd name="T29" fmla="*/ 100 h 132"/>
                <a:gd name="T30" fmla="*/ 36 w 142"/>
                <a:gd name="T31" fmla="*/ 130 h 132"/>
                <a:gd name="T32" fmla="*/ 42 w 142"/>
                <a:gd name="T33" fmla="*/ 132 h 132"/>
                <a:gd name="T34" fmla="*/ 50 w 142"/>
                <a:gd name="T35" fmla="*/ 130 h 132"/>
                <a:gd name="T36" fmla="*/ 56 w 142"/>
                <a:gd name="T37" fmla="*/ 126 h 132"/>
                <a:gd name="T38" fmla="*/ 62 w 142"/>
                <a:gd name="T39" fmla="*/ 110 h 132"/>
                <a:gd name="T40" fmla="*/ 60 w 142"/>
                <a:gd name="T41" fmla="*/ 104 h 132"/>
                <a:gd name="T42" fmla="*/ 122 w 142"/>
                <a:gd name="T43" fmla="*/ 130 h 132"/>
                <a:gd name="T44" fmla="*/ 96 w 142"/>
                <a:gd name="T45" fmla="*/ 70 h 132"/>
                <a:gd name="T46" fmla="*/ 116 w 142"/>
                <a:gd name="T47" fmla="*/ 50 h 132"/>
                <a:gd name="T48" fmla="*/ 122 w 142"/>
                <a:gd name="T49" fmla="*/ 50 h 132"/>
                <a:gd name="T50" fmla="*/ 136 w 142"/>
                <a:gd name="T51" fmla="*/ 44 h 132"/>
                <a:gd name="T52" fmla="*/ 140 w 142"/>
                <a:gd name="T53" fmla="*/ 38 h 132"/>
                <a:gd name="T54" fmla="*/ 142 w 142"/>
                <a:gd name="T55" fmla="*/ 30 h 132"/>
                <a:gd name="T56" fmla="*/ 126 w 142"/>
                <a:gd name="T57" fmla="*/ 40 h 132"/>
                <a:gd name="T58" fmla="*/ 126 w 142"/>
                <a:gd name="T59" fmla="*/ 10 h 132"/>
                <a:gd name="T60" fmla="*/ 120 w 142"/>
                <a:gd name="T61" fmla="*/ 8 h 132"/>
                <a:gd name="T62" fmla="*/ 58 w 142"/>
                <a:gd name="T63" fmla="*/ 0 h 132"/>
                <a:gd name="T64" fmla="*/ 46 w 142"/>
                <a:gd name="T65" fmla="*/ 6 h 132"/>
                <a:gd name="T66" fmla="*/ 12 w 142"/>
                <a:gd name="T67" fmla="*/ 32 h 132"/>
                <a:gd name="T68" fmla="*/ 18 w 142"/>
                <a:gd name="T69" fmla="*/ 64 h 132"/>
                <a:gd name="T70" fmla="*/ 28 w 142"/>
                <a:gd name="T71" fmla="*/ 48 h 132"/>
                <a:gd name="T72" fmla="*/ 58 w 142"/>
                <a:gd name="T73" fmla="*/ 18 h 132"/>
                <a:gd name="T74" fmla="*/ 72 w 142"/>
                <a:gd name="T75" fmla="*/ 12 h 132"/>
                <a:gd name="T76" fmla="*/ 82 w 142"/>
                <a:gd name="T77" fmla="*/ 14 h 132"/>
                <a:gd name="T78" fmla="*/ 76 w 142"/>
                <a:gd name="T79" fmla="*/ 8 h 132"/>
                <a:gd name="T80" fmla="*/ 64 w 142"/>
                <a:gd name="T8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 h="132">
                  <a:moveTo>
                    <a:pt x="34" y="10"/>
                  </a:moveTo>
                  <a:lnTo>
                    <a:pt x="20" y="24"/>
                  </a:lnTo>
                  <a:lnTo>
                    <a:pt x="22" y="26"/>
                  </a:lnTo>
                  <a:lnTo>
                    <a:pt x="36" y="12"/>
                  </a:lnTo>
                  <a:lnTo>
                    <a:pt x="34" y="10"/>
                  </a:lnTo>
                  <a:close/>
                  <a:moveTo>
                    <a:pt x="120" y="8"/>
                  </a:moveTo>
                  <a:lnTo>
                    <a:pt x="120" y="8"/>
                  </a:lnTo>
                  <a:lnTo>
                    <a:pt x="112" y="10"/>
                  </a:lnTo>
                  <a:lnTo>
                    <a:pt x="106" y="14"/>
                  </a:lnTo>
                  <a:lnTo>
                    <a:pt x="106" y="14"/>
                  </a:lnTo>
                  <a:lnTo>
                    <a:pt x="100" y="22"/>
                  </a:lnTo>
                  <a:lnTo>
                    <a:pt x="100" y="30"/>
                  </a:lnTo>
                  <a:lnTo>
                    <a:pt x="100" y="30"/>
                  </a:lnTo>
                  <a:lnTo>
                    <a:pt x="100" y="34"/>
                  </a:lnTo>
                  <a:lnTo>
                    <a:pt x="80" y="56"/>
                  </a:lnTo>
                  <a:lnTo>
                    <a:pt x="50" y="28"/>
                  </a:lnTo>
                  <a:lnTo>
                    <a:pt x="36" y="42"/>
                  </a:lnTo>
                  <a:lnTo>
                    <a:pt x="64" y="70"/>
                  </a:lnTo>
                  <a:lnTo>
                    <a:pt x="46" y="90"/>
                  </a:lnTo>
                  <a:lnTo>
                    <a:pt x="46" y="90"/>
                  </a:lnTo>
                  <a:lnTo>
                    <a:pt x="40" y="88"/>
                  </a:lnTo>
                  <a:lnTo>
                    <a:pt x="40" y="88"/>
                  </a:lnTo>
                  <a:lnTo>
                    <a:pt x="32" y="90"/>
                  </a:lnTo>
                  <a:lnTo>
                    <a:pt x="26" y="94"/>
                  </a:lnTo>
                  <a:lnTo>
                    <a:pt x="26" y="94"/>
                  </a:lnTo>
                  <a:lnTo>
                    <a:pt x="20" y="102"/>
                  </a:lnTo>
                  <a:lnTo>
                    <a:pt x="20" y="110"/>
                  </a:lnTo>
                  <a:lnTo>
                    <a:pt x="20" y="110"/>
                  </a:lnTo>
                  <a:lnTo>
                    <a:pt x="20" y="114"/>
                  </a:lnTo>
                  <a:lnTo>
                    <a:pt x="36" y="100"/>
                  </a:lnTo>
                  <a:lnTo>
                    <a:pt x="52" y="114"/>
                  </a:lnTo>
                  <a:lnTo>
                    <a:pt x="36" y="130"/>
                  </a:lnTo>
                  <a:lnTo>
                    <a:pt x="36" y="130"/>
                  </a:lnTo>
                  <a:lnTo>
                    <a:pt x="42" y="132"/>
                  </a:lnTo>
                  <a:lnTo>
                    <a:pt x="42" y="132"/>
                  </a:lnTo>
                  <a:lnTo>
                    <a:pt x="50" y="130"/>
                  </a:lnTo>
                  <a:lnTo>
                    <a:pt x="56" y="126"/>
                  </a:lnTo>
                  <a:lnTo>
                    <a:pt x="56" y="126"/>
                  </a:lnTo>
                  <a:lnTo>
                    <a:pt x="60" y="118"/>
                  </a:lnTo>
                  <a:lnTo>
                    <a:pt x="62" y="110"/>
                  </a:lnTo>
                  <a:lnTo>
                    <a:pt x="62" y="110"/>
                  </a:lnTo>
                  <a:lnTo>
                    <a:pt x="60" y="104"/>
                  </a:lnTo>
                  <a:lnTo>
                    <a:pt x="80" y="86"/>
                  </a:lnTo>
                  <a:lnTo>
                    <a:pt x="122" y="130"/>
                  </a:lnTo>
                  <a:lnTo>
                    <a:pt x="140" y="112"/>
                  </a:lnTo>
                  <a:lnTo>
                    <a:pt x="96" y="70"/>
                  </a:lnTo>
                  <a:lnTo>
                    <a:pt x="116" y="50"/>
                  </a:lnTo>
                  <a:lnTo>
                    <a:pt x="116" y="50"/>
                  </a:lnTo>
                  <a:lnTo>
                    <a:pt x="122" y="50"/>
                  </a:lnTo>
                  <a:lnTo>
                    <a:pt x="122" y="50"/>
                  </a:lnTo>
                  <a:lnTo>
                    <a:pt x="130" y="50"/>
                  </a:lnTo>
                  <a:lnTo>
                    <a:pt x="136" y="44"/>
                  </a:lnTo>
                  <a:lnTo>
                    <a:pt x="136" y="44"/>
                  </a:lnTo>
                  <a:lnTo>
                    <a:pt x="140" y="38"/>
                  </a:lnTo>
                  <a:lnTo>
                    <a:pt x="142" y="30"/>
                  </a:lnTo>
                  <a:lnTo>
                    <a:pt x="142" y="30"/>
                  </a:lnTo>
                  <a:lnTo>
                    <a:pt x="140" y="24"/>
                  </a:lnTo>
                  <a:lnTo>
                    <a:pt x="126" y="40"/>
                  </a:lnTo>
                  <a:lnTo>
                    <a:pt x="110" y="26"/>
                  </a:lnTo>
                  <a:lnTo>
                    <a:pt x="126" y="10"/>
                  </a:lnTo>
                  <a:lnTo>
                    <a:pt x="126" y="10"/>
                  </a:lnTo>
                  <a:lnTo>
                    <a:pt x="120" y="8"/>
                  </a:lnTo>
                  <a:close/>
                  <a:moveTo>
                    <a:pt x="58" y="0"/>
                  </a:moveTo>
                  <a:lnTo>
                    <a:pt x="58" y="0"/>
                  </a:lnTo>
                  <a:lnTo>
                    <a:pt x="52" y="0"/>
                  </a:lnTo>
                  <a:lnTo>
                    <a:pt x="46" y="6"/>
                  </a:lnTo>
                  <a:lnTo>
                    <a:pt x="14" y="36"/>
                  </a:lnTo>
                  <a:lnTo>
                    <a:pt x="12" y="32"/>
                  </a:lnTo>
                  <a:lnTo>
                    <a:pt x="0" y="44"/>
                  </a:lnTo>
                  <a:lnTo>
                    <a:pt x="18" y="64"/>
                  </a:lnTo>
                  <a:lnTo>
                    <a:pt x="30" y="52"/>
                  </a:lnTo>
                  <a:lnTo>
                    <a:pt x="28" y="48"/>
                  </a:lnTo>
                  <a:lnTo>
                    <a:pt x="58" y="18"/>
                  </a:lnTo>
                  <a:lnTo>
                    <a:pt x="58" y="18"/>
                  </a:lnTo>
                  <a:lnTo>
                    <a:pt x="64" y="14"/>
                  </a:lnTo>
                  <a:lnTo>
                    <a:pt x="72" y="12"/>
                  </a:lnTo>
                  <a:lnTo>
                    <a:pt x="72" y="12"/>
                  </a:lnTo>
                  <a:lnTo>
                    <a:pt x="82" y="14"/>
                  </a:lnTo>
                  <a:lnTo>
                    <a:pt x="82" y="14"/>
                  </a:lnTo>
                  <a:lnTo>
                    <a:pt x="76" y="8"/>
                  </a:lnTo>
                  <a:lnTo>
                    <a:pt x="70" y="4"/>
                  </a:lnTo>
                  <a:lnTo>
                    <a:pt x="64" y="0"/>
                  </a:lnTo>
                  <a:lnTo>
                    <a:pt x="58"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2" name="Freeform 37"/>
            <p:cNvSpPr>
              <a:spLocks/>
            </p:cNvSpPr>
            <p:nvPr/>
          </p:nvSpPr>
          <p:spPr bwMode="auto">
            <a:xfrm>
              <a:off x="1296988" y="2924175"/>
              <a:ext cx="25400" cy="25400"/>
            </a:xfrm>
            <a:custGeom>
              <a:avLst/>
              <a:gdLst>
                <a:gd name="T0" fmla="*/ 14 w 16"/>
                <a:gd name="T1" fmla="*/ 0 h 16"/>
                <a:gd name="T2" fmla="*/ 0 w 16"/>
                <a:gd name="T3" fmla="*/ 14 h 16"/>
                <a:gd name="T4" fmla="*/ 2 w 16"/>
                <a:gd name="T5" fmla="*/ 16 h 16"/>
                <a:gd name="T6" fmla="*/ 16 w 16"/>
                <a:gd name="T7" fmla="*/ 2 h 16"/>
                <a:gd name="T8" fmla="*/ 14 w 16"/>
                <a:gd name="T9" fmla="*/ 0 h 16"/>
              </a:gdLst>
              <a:ahLst/>
              <a:cxnLst>
                <a:cxn ang="0">
                  <a:pos x="T0" y="T1"/>
                </a:cxn>
                <a:cxn ang="0">
                  <a:pos x="T2" y="T3"/>
                </a:cxn>
                <a:cxn ang="0">
                  <a:pos x="T4" y="T5"/>
                </a:cxn>
                <a:cxn ang="0">
                  <a:pos x="T6" y="T7"/>
                </a:cxn>
                <a:cxn ang="0">
                  <a:pos x="T8" y="T9"/>
                </a:cxn>
              </a:cxnLst>
              <a:rect l="0" t="0" r="r" b="b"/>
              <a:pathLst>
                <a:path w="16" h="16">
                  <a:moveTo>
                    <a:pt x="14" y="0"/>
                  </a:moveTo>
                  <a:lnTo>
                    <a:pt x="0" y="14"/>
                  </a:lnTo>
                  <a:lnTo>
                    <a:pt x="2" y="16"/>
                  </a:lnTo>
                  <a:lnTo>
                    <a:pt x="16" y="2"/>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3" name="Freeform 38"/>
            <p:cNvSpPr>
              <a:spLocks/>
            </p:cNvSpPr>
            <p:nvPr/>
          </p:nvSpPr>
          <p:spPr bwMode="auto">
            <a:xfrm>
              <a:off x="1296988" y="2921000"/>
              <a:ext cx="193675" cy="196850"/>
            </a:xfrm>
            <a:custGeom>
              <a:avLst/>
              <a:gdLst>
                <a:gd name="T0" fmla="*/ 100 w 122"/>
                <a:gd name="T1" fmla="*/ 0 h 124"/>
                <a:gd name="T2" fmla="*/ 100 w 122"/>
                <a:gd name="T3" fmla="*/ 0 h 124"/>
                <a:gd name="T4" fmla="*/ 92 w 122"/>
                <a:gd name="T5" fmla="*/ 2 h 124"/>
                <a:gd name="T6" fmla="*/ 86 w 122"/>
                <a:gd name="T7" fmla="*/ 6 h 124"/>
                <a:gd name="T8" fmla="*/ 86 w 122"/>
                <a:gd name="T9" fmla="*/ 6 h 124"/>
                <a:gd name="T10" fmla="*/ 80 w 122"/>
                <a:gd name="T11" fmla="*/ 14 h 124"/>
                <a:gd name="T12" fmla="*/ 80 w 122"/>
                <a:gd name="T13" fmla="*/ 22 h 124"/>
                <a:gd name="T14" fmla="*/ 80 w 122"/>
                <a:gd name="T15" fmla="*/ 22 h 124"/>
                <a:gd name="T16" fmla="*/ 80 w 122"/>
                <a:gd name="T17" fmla="*/ 26 h 124"/>
                <a:gd name="T18" fmla="*/ 60 w 122"/>
                <a:gd name="T19" fmla="*/ 48 h 124"/>
                <a:gd name="T20" fmla="*/ 30 w 122"/>
                <a:gd name="T21" fmla="*/ 20 h 124"/>
                <a:gd name="T22" fmla="*/ 16 w 122"/>
                <a:gd name="T23" fmla="*/ 34 h 124"/>
                <a:gd name="T24" fmla="*/ 44 w 122"/>
                <a:gd name="T25" fmla="*/ 62 h 124"/>
                <a:gd name="T26" fmla="*/ 26 w 122"/>
                <a:gd name="T27" fmla="*/ 82 h 124"/>
                <a:gd name="T28" fmla="*/ 26 w 122"/>
                <a:gd name="T29" fmla="*/ 82 h 124"/>
                <a:gd name="T30" fmla="*/ 20 w 122"/>
                <a:gd name="T31" fmla="*/ 80 h 124"/>
                <a:gd name="T32" fmla="*/ 20 w 122"/>
                <a:gd name="T33" fmla="*/ 80 h 124"/>
                <a:gd name="T34" fmla="*/ 12 w 122"/>
                <a:gd name="T35" fmla="*/ 82 h 124"/>
                <a:gd name="T36" fmla="*/ 6 w 122"/>
                <a:gd name="T37" fmla="*/ 86 h 124"/>
                <a:gd name="T38" fmla="*/ 6 w 122"/>
                <a:gd name="T39" fmla="*/ 86 h 124"/>
                <a:gd name="T40" fmla="*/ 0 w 122"/>
                <a:gd name="T41" fmla="*/ 94 h 124"/>
                <a:gd name="T42" fmla="*/ 0 w 122"/>
                <a:gd name="T43" fmla="*/ 102 h 124"/>
                <a:gd name="T44" fmla="*/ 0 w 122"/>
                <a:gd name="T45" fmla="*/ 102 h 124"/>
                <a:gd name="T46" fmla="*/ 0 w 122"/>
                <a:gd name="T47" fmla="*/ 106 h 124"/>
                <a:gd name="T48" fmla="*/ 16 w 122"/>
                <a:gd name="T49" fmla="*/ 92 h 124"/>
                <a:gd name="T50" fmla="*/ 32 w 122"/>
                <a:gd name="T51" fmla="*/ 106 h 124"/>
                <a:gd name="T52" fmla="*/ 16 w 122"/>
                <a:gd name="T53" fmla="*/ 122 h 124"/>
                <a:gd name="T54" fmla="*/ 16 w 122"/>
                <a:gd name="T55" fmla="*/ 122 h 124"/>
                <a:gd name="T56" fmla="*/ 22 w 122"/>
                <a:gd name="T57" fmla="*/ 124 h 124"/>
                <a:gd name="T58" fmla="*/ 22 w 122"/>
                <a:gd name="T59" fmla="*/ 124 h 124"/>
                <a:gd name="T60" fmla="*/ 30 w 122"/>
                <a:gd name="T61" fmla="*/ 122 h 124"/>
                <a:gd name="T62" fmla="*/ 36 w 122"/>
                <a:gd name="T63" fmla="*/ 118 h 124"/>
                <a:gd name="T64" fmla="*/ 36 w 122"/>
                <a:gd name="T65" fmla="*/ 118 h 124"/>
                <a:gd name="T66" fmla="*/ 40 w 122"/>
                <a:gd name="T67" fmla="*/ 110 h 124"/>
                <a:gd name="T68" fmla="*/ 42 w 122"/>
                <a:gd name="T69" fmla="*/ 102 h 124"/>
                <a:gd name="T70" fmla="*/ 42 w 122"/>
                <a:gd name="T71" fmla="*/ 102 h 124"/>
                <a:gd name="T72" fmla="*/ 40 w 122"/>
                <a:gd name="T73" fmla="*/ 96 h 124"/>
                <a:gd name="T74" fmla="*/ 60 w 122"/>
                <a:gd name="T75" fmla="*/ 78 h 124"/>
                <a:gd name="T76" fmla="*/ 102 w 122"/>
                <a:gd name="T77" fmla="*/ 122 h 124"/>
                <a:gd name="T78" fmla="*/ 120 w 122"/>
                <a:gd name="T79" fmla="*/ 104 h 124"/>
                <a:gd name="T80" fmla="*/ 76 w 122"/>
                <a:gd name="T81" fmla="*/ 62 h 124"/>
                <a:gd name="T82" fmla="*/ 96 w 122"/>
                <a:gd name="T83" fmla="*/ 42 h 124"/>
                <a:gd name="T84" fmla="*/ 96 w 122"/>
                <a:gd name="T85" fmla="*/ 42 h 124"/>
                <a:gd name="T86" fmla="*/ 102 w 122"/>
                <a:gd name="T87" fmla="*/ 42 h 124"/>
                <a:gd name="T88" fmla="*/ 102 w 122"/>
                <a:gd name="T89" fmla="*/ 42 h 124"/>
                <a:gd name="T90" fmla="*/ 110 w 122"/>
                <a:gd name="T91" fmla="*/ 42 h 124"/>
                <a:gd name="T92" fmla="*/ 116 w 122"/>
                <a:gd name="T93" fmla="*/ 36 h 124"/>
                <a:gd name="T94" fmla="*/ 116 w 122"/>
                <a:gd name="T95" fmla="*/ 36 h 124"/>
                <a:gd name="T96" fmla="*/ 120 w 122"/>
                <a:gd name="T97" fmla="*/ 30 h 124"/>
                <a:gd name="T98" fmla="*/ 122 w 122"/>
                <a:gd name="T99" fmla="*/ 22 h 124"/>
                <a:gd name="T100" fmla="*/ 122 w 122"/>
                <a:gd name="T101" fmla="*/ 22 h 124"/>
                <a:gd name="T102" fmla="*/ 120 w 122"/>
                <a:gd name="T103" fmla="*/ 16 h 124"/>
                <a:gd name="T104" fmla="*/ 106 w 122"/>
                <a:gd name="T105" fmla="*/ 32 h 124"/>
                <a:gd name="T106" fmla="*/ 90 w 122"/>
                <a:gd name="T107" fmla="*/ 18 h 124"/>
                <a:gd name="T108" fmla="*/ 106 w 122"/>
                <a:gd name="T109" fmla="*/ 2 h 124"/>
                <a:gd name="T110" fmla="*/ 106 w 122"/>
                <a:gd name="T111" fmla="*/ 2 h 124"/>
                <a:gd name="T112" fmla="*/ 100 w 122"/>
                <a:gd name="T11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2" h="124">
                  <a:moveTo>
                    <a:pt x="100" y="0"/>
                  </a:moveTo>
                  <a:lnTo>
                    <a:pt x="100" y="0"/>
                  </a:lnTo>
                  <a:lnTo>
                    <a:pt x="92" y="2"/>
                  </a:lnTo>
                  <a:lnTo>
                    <a:pt x="86" y="6"/>
                  </a:lnTo>
                  <a:lnTo>
                    <a:pt x="86" y="6"/>
                  </a:lnTo>
                  <a:lnTo>
                    <a:pt x="80" y="14"/>
                  </a:lnTo>
                  <a:lnTo>
                    <a:pt x="80" y="22"/>
                  </a:lnTo>
                  <a:lnTo>
                    <a:pt x="80" y="22"/>
                  </a:lnTo>
                  <a:lnTo>
                    <a:pt x="80" y="26"/>
                  </a:lnTo>
                  <a:lnTo>
                    <a:pt x="60" y="48"/>
                  </a:lnTo>
                  <a:lnTo>
                    <a:pt x="30" y="20"/>
                  </a:lnTo>
                  <a:lnTo>
                    <a:pt x="16" y="34"/>
                  </a:lnTo>
                  <a:lnTo>
                    <a:pt x="44" y="62"/>
                  </a:lnTo>
                  <a:lnTo>
                    <a:pt x="26" y="82"/>
                  </a:lnTo>
                  <a:lnTo>
                    <a:pt x="26" y="82"/>
                  </a:lnTo>
                  <a:lnTo>
                    <a:pt x="20" y="80"/>
                  </a:lnTo>
                  <a:lnTo>
                    <a:pt x="20" y="80"/>
                  </a:lnTo>
                  <a:lnTo>
                    <a:pt x="12" y="82"/>
                  </a:lnTo>
                  <a:lnTo>
                    <a:pt x="6" y="86"/>
                  </a:lnTo>
                  <a:lnTo>
                    <a:pt x="6" y="86"/>
                  </a:lnTo>
                  <a:lnTo>
                    <a:pt x="0" y="94"/>
                  </a:lnTo>
                  <a:lnTo>
                    <a:pt x="0" y="102"/>
                  </a:lnTo>
                  <a:lnTo>
                    <a:pt x="0" y="102"/>
                  </a:lnTo>
                  <a:lnTo>
                    <a:pt x="0" y="106"/>
                  </a:lnTo>
                  <a:lnTo>
                    <a:pt x="16" y="92"/>
                  </a:lnTo>
                  <a:lnTo>
                    <a:pt x="32" y="106"/>
                  </a:lnTo>
                  <a:lnTo>
                    <a:pt x="16" y="122"/>
                  </a:lnTo>
                  <a:lnTo>
                    <a:pt x="16" y="122"/>
                  </a:lnTo>
                  <a:lnTo>
                    <a:pt x="22" y="124"/>
                  </a:lnTo>
                  <a:lnTo>
                    <a:pt x="22" y="124"/>
                  </a:lnTo>
                  <a:lnTo>
                    <a:pt x="30" y="122"/>
                  </a:lnTo>
                  <a:lnTo>
                    <a:pt x="36" y="118"/>
                  </a:lnTo>
                  <a:lnTo>
                    <a:pt x="36" y="118"/>
                  </a:lnTo>
                  <a:lnTo>
                    <a:pt x="40" y="110"/>
                  </a:lnTo>
                  <a:lnTo>
                    <a:pt x="42" y="102"/>
                  </a:lnTo>
                  <a:lnTo>
                    <a:pt x="42" y="102"/>
                  </a:lnTo>
                  <a:lnTo>
                    <a:pt x="40" y="96"/>
                  </a:lnTo>
                  <a:lnTo>
                    <a:pt x="60" y="78"/>
                  </a:lnTo>
                  <a:lnTo>
                    <a:pt x="102" y="122"/>
                  </a:lnTo>
                  <a:lnTo>
                    <a:pt x="120" y="104"/>
                  </a:lnTo>
                  <a:lnTo>
                    <a:pt x="76" y="62"/>
                  </a:lnTo>
                  <a:lnTo>
                    <a:pt x="96" y="42"/>
                  </a:lnTo>
                  <a:lnTo>
                    <a:pt x="96" y="42"/>
                  </a:lnTo>
                  <a:lnTo>
                    <a:pt x="102" y="42"/>
                  </a:lnTo>
                  <a:lnTo>
                    <a:pt x="102" y="42"/>
                  </a:lnTo>
                  <a:lnTo>
                    <a:pt x="110" y="42"/>
                  </a:lnTo>
                  <a:lnTo>
                    <a:pt x="116" y="36"/>
                  </a:lnTo>
                  <a:lnTo>
                    <a:pt x="116" y="36"/>
                  </a:lnTo>
                  <a:lnTo>
                    <a:pt x="120" y="30"/>
                  </a:lnTo>
                  <a:lnTo>
                    <a:pt x="122" y="22"/>
                  </a:lnTo>
                  <a:lnTo>
                    <a:pt x="122" y="22"/>
                  </a:lnTo>
                  <a:lnTo>
                    <a:pt x="120" y="16"/>
                  </a:lnTo>
                  <a:lnTo>
                    <a:pt x="106" y="32"/>
                  </a:lnTo>
                  <a:lnTo>
                    <a:pt x="90" y="18"/>
                  </a:lnTo>
                  <a:lnTo>
                    <a:pt x="106" y="2"/>
                  </a:lnTo>
                  <a:lnTo>
                    <a:pt x="106" y="2"/>
                  </a:lnTo>
                  <a:lnTo>
                    <a:pt x="1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4" name="Freeform 39"/>
            <p:cNvSpPr>
              <a:spLocks/>
            </p:cNvSpPr>
            <p:nvPr/>
          </p:nvSpPr>
          <p:spPr bwMode="auto">
            <a:xfrm>
              <a:off x="1265238" y="2908300"/>
              <a:ext cx="130175" cy="101600"/>
            </a:xfrm>
            <a:custGeom>
              <a:avLst/>
              <a:gdLst>
                <a:gd name="T0" fmla="*/ 58 w 82"/>
                <a:gd name="T1" fmla="*/ 0 h 64"/>
                <a:gd name="T2" fmla="*/ 58 w 82"/>
                <a:gd name="T3" fmla="*/ 0 h 64"/>
                <a:gd name="T4" fmla="*/ 52 w 82"/>
                <a:gd name="T5" fmla="*/ 0 h 64"/>
                <a:gd name="T6" fmla="*/ 46 w 82"/>
                <a:gd name="T7" fmla="*/ 6 h 64"/>
                <a:gd name="T8" fmla="*/ 14 w 82"/>
                <a:gd name="T9" fmla="*/ 36 h 64"/>
                <a:gd name="T10" fmla="*/ 12 w 82"/>
                <a:gd name="T11" fmla="*/ 32 h 64"/>
                <a:gd name="T12" fmla="*/ 0 w 82"/>
                <a:gd name="T13" fmla="*/ 44 h 64"/>
                <a:gd name="T14" fmla="*/ 18 w 82"/>
                <a:gd name="T15" fmla="*/ 64 h 64"/>
                <a:gd name="T16" fmla="*/ 30 w 82"/>
                <a:gd name="T17" fmla="*/ 52 h 64"/>
                <a:gd name="T18" fmla="*/ 28 w 82"/>
                <a:gd name="T19" fmla="*/ 48 h 64"/>
                <a:gd name="T20" fmla="*/ 58 w 82"/>
                <a:gd name="T21" fmla="*/ 18 h 64"/>
                <a:gd name="T22" fmla="*/ 58 w 82"/>
                <a:gd name="T23" fmla="*/ 18 h 64"/>
                <a:gd name="T24" fmla="*/ 64 w 82"/>
                <a:gd name="T25" fmla="*/ 14 h 64"/>
                <a:gd name="T26" fmla="*/ 72 w 82"/>
                <a:gd name="T27" fmla="*/ 12 h 64"/>
                <a:gd name="T28" fmla="*/ 72 w 82"/>
                <a:gd name="T29" fmla="*/ 12 h 64"/>
                <a:gd name="T30" fmla="*/ 82 w 82"/>
                <a:gd name="T31" fmla="*/ 14 h 64"/>
                <a:gd name="T32" fmla="*/ 82 w 82"/>
                <a:gd name="T33" fmla="*/ 14 h 64"/>
                <a:gd name="T34" fmla="*/ 76 w 82"/>
                <a:gd name="T35" fmla="*/ 8 h 64"/>
                <a:gd name="T36" fmla="*/ 70 w 82"/>
                <a:gd name="T37" fmla="*/ 4 h 64"/>
                <a:gd name="T38" fmla="*/ 64 w 82"/>
                <a:gd name="T39" fmla="*/ 0 h 64"/>
                <a:gd name="T40" fmla="*/ 58 w 82"/>
                <a:gd name="T41"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 h="64">
                  <a:moveTo>
                    <a:pt x="58" y="0"/>
                  </a:moveTo>
                  <a:lnTo>
                    <a:pt x="58" y="0"/>
                  </a:lnTo>
                  <a:lnTo>
                    <a:pt x="52" y="0"/>
                  </a:lnTo>
                  <a:lnTo>
                    <a:pt x="46" y="6"/>
                  </a:lnTo>
                  <a:lnTo>
                    <a:pt x="14" y="36"/>
                  </a:lnTo>
                  <a:lnTo>
                    <a:pt x="12" y="32"/>
                  </a:lnTo>
                  <a:lnTo>
                    <a:pt x="0" y="44"/>
                  </a:lnTo>
                  <a:lnTo>
                    <a:pt x="18" y="64"/>
                  </a:lnTo>
                  <a:lnTo>
                    <a:pt x="30" y="52"/>
                  </a:lnTo>
                  <a:lnTo>
                    <a:pt x="28" y="48"/>
                  </a:lnTo>
                  <a:lnTo>
                    <a:pt x="58" y="18"/>
                  </a:lnTo>
                  <a:lnTo>
                    <a:pt x="58" y="18"/>
                  </a:lnTo>
                  <a:lnTo>
                    <a:pt x="64" y="14"/>
                  </a:lnTo>
                  <a:lnTo>
                    <a:pt x="72" y="12"/>
                  </a:lnTo>
                  <a:lnTo>
                    <a:pt x="72" y="12"/>
                  </a:lnTo>
                  <a:lnTo>
                    <a:pt x="82" y="14"/>
                  </a:lnTo>
                  <a:lnTo>
                    <a:pt x="82" y="14"/>
                  </a:lnTo>
                  <a:lnTo>
                    <a:pt x="76" y="8"/>
                  </a:lnTo>
                  <a:lnTo>
                    <a:pt x="70" y="4"/>
                  </a:lnTo>
                  <a:lnTo>
                    <a:pt x="64" y="0"/>
                  </a:lnTo>
                  <a:lnTo>
                    <a:pt x="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5" name="Freeform 40"/>
            <p:cNvSpPr>
              <a:spLocks/>
            </p:cNvSpPr>
            <p:nvPr/>
          </p:nvSpPr>
          <p:spPr bwMode="auto">
            <a:xfrm>
              <a:off x="2106613" y="2838450"/>
              <a:ext cx="104775" cy="187325"/>
            </a:xfrm>
            <a:custGeom>
              <a:avLst/>
              <a:gdLst>
                <a:gd name="T0" fmla="*/ 0 w 66"/>
                <a:gd name="T1" fmla="*/ 94 h 118"/>
                <a:gd name="T2" fmla="*/ 0 w 66"/>
                <a:gd name="T3" fmla="*/ 94 h 118"/>
                <a:gd name="T4" fmla="*/ 6 w 66"/>
                <a:gd name="T5" fmla="*/ 100 h 118"/>
                <a:gd name="T6" fmla="*/ 16 w 66"/>
                <a:gd name="T7" fmla="*/ 104 h 118"/>
                <a:gd name="T8" fmla="*/ 26 w 66"/>
                <a:gd name="T9" fmla="*/ 106 h 118"/>
                <a:gd name="T10" fmla="*/ 26 w 66"/>
                <a:gd name="T11" fmla="*/ 118 h 118"/>
                <a:gd name="T12" fmla="*/ 40 w 66"/>
                <a:gd name="T13" fmla="*/ 118 h 118"/>
                <a:gd name="T14" fmla="*/ 40 w 66"/>
                <a:gd name="T15" fmla="*/ 106 h 118"/>
                <a:gd name="T16" fmla="*/ 40 w 66"/>
                <a:gd name="T17" fmla="*/ 106 h 118"/>
                <a:gd name="T18" fmla="*/ 52 w 66"/>
                <a:gd name="T19" fmla="*/ 102 h 118"/>
                <a:gd name="T20" fmla="*/ 60 w 66"/>
                <a:gd name="T21" fmla="*/ 96 h 118"/>
                <a:gd name="T22" fmla="*/ 64 w 66"/>
                <a:gd name="T23" fmla="*/ 88 h 118"/>
                <a:gd name="T24" fmla="*/ 66 w 66"/>
                <a:gd name="T25" fmla="*/ 78 h 118"/>
                <a:gd name="T26" fmla="*/ 66 w 66"/>
                <a:gd name="T27" fmla="*/ 78 h 118"/>
                <a:gd name="T28" fmla="*/ 64 w 66"/>
                <a:gd name="T29" fmla="*/ 68 h 118"/>
                <a:gd name="T30" fmla="*/ 60 w 66"/>
                <a:gd name="T31" fmla="*/ 62 h 118"/>
                <a:gd name="T32" fmla="*/ 54 w 66"/>
                <a:gd name="T33" fmla="*/ 56 h 118"/>
                <a:gd name="T34" fmla="*/ 46 w 66"/>
                <a:gd name="T35" fmla="*/ 52 h 118"/>
                <a:gd name="T36" fmla="*/ 30 w 66"/>
                <a:gd name="T37" fmla="*/ 46 h 118"/>
                <a:gd name="T38" fmla="*/ 26 w 66"/>
                <a:gd name="T39" fmla="*/ 42 h 118"/>
                <a:gd name="T40" fmla="*/ 24 w 66"/>
                <a:gd name="T41" fmla="*/ 40 h 118"/>
                <a:gd name="T42" fmla="*/ 24 w 66"/>
                <a:gd name="T43" fmla="*/ 40 h 118"/>
                <a:gd name="T44" fmla="*/ 26 w 66"/>
                <a:gd name="T45" fmla="*/ 36 h 118"/>
                <a:gd name="T46" fmla="*/ 28 w 66"/>
                <a:gd name="T47" fmla="*/ 34 h 118"/>
                <a:gd name="T48" fmla="*/ 34 w 66"/>
                <a:gd name="T49" fmla="*/ 32 h 118"/>
                <a:gd name="T50" fmla="*/ 34 w 66"/>
                <a:gd name="T51" fmla="*/ 32 h 118"/>
                <a:gd name="T52" fmla="*/ 42 w 66"/>
                <a:gd name="T53" fmla="*/ 34 h 118"/>
                <a:gd name="T54" fmla="*/ 48 w 66"/>
                <a:gd name="T55" fmla="*/ 36 h 118"/>
                <a:gd name="T56" fmla="*/ 54 w 66"/>
                <a:gd name="T57" fmla="*/ 40 h 118"/>
                <a:gd name="T58" fmla="*/ 64 w 66"/>
                <a:gd name="T59" fmla="*/ 22 h 118"/>
                <a:gd name="T60" fmla="*/ 64 w 66"/>
                <a:gd name="T61" fmla="*/ 22 h 118"/>
                <a:gd name="T62" fmla="*/ 58 w 66"/>
                <a:gd name="T63" fmla="*/ 18 h 118"/>
                <a:gd name="T64" fmla="*/ 50 w 66"/>
                <a:gd name="T65" fmla="*/ 14 h 118"/>
                <a:gd name="T66" fmla="*/ 40 w 66"/>
                <a:gd name="T67" fmla="*/ 12 h 118"/>
                <a:gd name="T68" fmla="*/ 40 w 66"/>
                <a:gd name="T69" fmla="*/ 0 h 118"/>
                <a:gd name="T70" fmla="*/ 26 w 66"/>
                <a:gd name="T71" fmla="*/ 0 h 118"/>
                <a:gd name="T72" fmla="*/ 26 w 66"/>
                <a:gd name="T73" fmla="*/ 12 h 118"/>
                <a:gd name="T74" fmla="*/ 26 w 66"/>
                <a:gd name="T75" fmla="*/ 12 h 118"/>
                <a:gd name="T76" fmla="*/ 16 w 66"/>
                <a:gd name="T77" fmla="*/ 16 h 118"/>
                <a:gd name="T78" fmla="*/ 8 w 66"/>
                <a:gd name="T79" fmla="*/ 22 h 118"/>
                <a:gd name="T80" fmla="*/ 4 w 66"/>
                <a:gd name="T81" fmla="*/ 30 h 118"/>
                <a:gd name="T82" fmla="*/ 2 w 66"/>
                <a:gd name="T83" fmla="*/ 40 h 118"/>
                <a:gd name="T84" fmla="*/ 2 w 66"/>
                <a:gd name="T85" fmla="*/ 40 h 118"/>
                <a:gd name="T86" fmla="*/ 4 w 66"/>
                <a:gd name="T87" fmla="*/ 48 h 118"/>
                <a:gd name="T88" fmla="*/ 8 w 66"/>
                <a:gd name="T89" fmla="*/ 56 h 118"/>
                <a:gd name="T90" fmla="*/ 14 w 66"/>
                <a:gd name="T91" fmla="*/ 62 h 118"/>
                <a:gd name="T92" fmla="*/ 22 w 66"/>
                <a:gd name="T93" fmla="*/ 66 h 118"/>
                <a:gd name="T94" fmla="*/ 38 w 66"/>
                <a:gd name="T95" fmla="*/ 72 h 118"/>
                <a:gd name="T96" fmla="*/ 42 w 66"/>
                <a:gd name="T97" fmla="*/ 76 h 118"/>
                <a:gd name="T98" fmla="*/ 44 w 66"/>
                <a:gd name="T99" fmla="*/ 78 h 118"/>
                <a:gd name="T100" fmla="*/ 44 w 66"/>
                <a:gd name="T101" fmla="*/ 78 h 118"/>
                <a:gd name="T102" fmla="*/ 42 w 66"/>
                <a:gd name="T103" fmla="*/ 82 h 118"/>
                <a:gd name="T104" fmla="*/ 40 w 66"/>
                <a:gd name="T105" fmla="*/ 84 h 118"/>
                <a:gd name="T106" fmla="*/ 34 w 66"/>
                <a:gd name="T107" fmla="*/ 86 h 118"/>
                <a:gd name="T108" fmla="*/ 34 w 66"/>
                <a:gd name="T109" fmla="*/ 86 h 118"/>
                <a:gd name="T110" fmla="*/ 26 w 66"/>
                <a:gd name="T111" fmla="*/ 84 h 118"/>
                <a:gd name="T112" fmla="*/ 18 w 66"/>
                <a:gd name="T113" fmla="*/ 82 h 118"/>
                <a:gd name="T114" fmla="*/ 12 w 66"/>
                <a:gd name="T115" fmla="*/ 76 h 118"/>
                <a:gd name="T116" fmla="*/ 0 w 66"/>
                <a:gd name="T117" fmla="*/ 9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 h="118">
                  <a:moveTo>
                    <a:pt x="0" y="94"/>
                  </a:moveTo>
                  <a:lnTo>
                    <a:pt x="0" y="94"/>
                  </a:lnTo>
                  <a:lnTo>
                    <a:pt x="6" y="100"/>
                  </a:lnTo>
                  <a:lnTo>
                    <a:pt x="16" y="104"/>
                  </a:lnTo>
                  <a:lnTo>
                    <a:pt x="26" y="106"/>
                  </a:lnTo>
                  <a:lnTo>
                    <a:pt x="26" y="118"/>
                  </a:lnTo>
                  <a:lnTo>
                    <a:pt x="40" y="118"/>
                  </a:lnTo>
                  <a:lnTo>
                    <a:pt x="40" y="106"/>
                  </a:lnTo>
                  <a:lnTo>
                    <a:pt x="40" y="106"/>
                  </a:lnTo>
                  <a:lnTo>
                    <a:pt x="52" y="102"/>
                  </a:lnTo>
                  <a:lnTo>
                    <a:pt x="60" y="96"/>
                  </a:lnTo>
                  <a:lnTo>
                    <a:pt x="64" y="88"/>
                  </a:lnTo>
                  <a:lnTo>
                    <a:pt x="66" y="78"/>
                  </a:lnTo>
                  <a:lnTo>
                    <a:pt x="66" y="78"/>
                  </a:lnTo>
                  <a:lnTo>
                    <a:pt x="64" y="68"/>
                  </a:lnTo>
                  <a:lnTo>
                    <a:pt x="60" y="62"/>
                  </a:lnTo>
                  <a:lnTo>
                    <a:pt x="54" y="56"/>
                  </a:lnTo>
                  <a:lnTo>
                    <a:pt x="46" y="52"/>
                  </a:lnTo>
                  <a:lnTo>
                    <a:pt x="30" y="46"/>
                  </a:lnTo>
                  <a:lnTo>
                    <a:pt x="26" y="42"/>
                  </a:lnTo>
                  <a:lnTo>
                    <a:pt x="24" y="40"/>
                  </a:lnTo>
                  <a:lnTo>
                    <a:pt x="24" y="40"/>
                  </a:lnTo>
                  <a:lnTo>
                    <a:pt x="26" y="36"/>
                  </a:lnTo>
                  <a:lnTo>
                    <a:pt x="28" y="34"/>
                  </a:lnTo>
                  <a:lnTo>
                    <a:pt x="34" y="32"/>
                  </a:lnTo>
                  <a:lnTo>
                    <a:pt x="34" y="32"/>
                  </a:lnTo>
                  <a:lnTo>
                    <a:pt x="42" y="34"/>
                  </a:lnTo>
                  <a:lnTo>
                    <a:pt x="48" y="36"/>
                  </a:lnTo>
                  <a:lnTo>
                    <a:pt x="54" y="40"/>
                  </a:lnTo>
                  <a:lnTo>
                    <a:pt x="64" y="22"/>
                  </a:lnTo>
                  <a:lnTo>
                    <a:pt x="64" y="22"/>
                  </a:lnTo>
                  <a:lnTo>
                    <a:pt x="58" y="18"/>
                  </a:lnTo>
                  <a:lnTo>
                    <a:pt x="50" y="14"/>
                  </a:lnTo>
                  <a:lnTo>
                    <a:pt x="40" y="12"/>
                  </a:lnTo>
                  <a:lnTo>
                    <a:pt x="40" y="0"/>
                  </a:lnTo>
                  <a:lnTo>
                    <a:pt x="26" y="0"/>
                  </a:lnTo>
                  <a:lnTo>
                    <a:pt x="26" y="12"/>
                  </a:lnTo>
                  <a:lnTo>
                    <a:pt x="26" y="12"/>
                  </a:lnTo>
                  <a:lnTo>
                    <a:pt x="16" y="16"/>
                  </a:lnTo>
                  <a:lnTo>
                    <a:pt x="8" y="22"/>
                  </a:lnTo>
                  <a:lnTo>
                    <a:pt x="4" y="30"/>
                  </a:lnTo>
                  <a:lnTo>
                    <a:pt x="2" y="40"/>
                  </a:lnTo>
                  <a:lnTo>
                    <a:pt x="2" y="40"/>
                  </a:lnTo>
                  <a:lnTo>
                    <a:pt x="4" y="48"/>
                  </a:lnTo>
                  <a:lnTo>
                    <a:pt x="8" y="56"/>
                  </a:lnTo>
                  <a:lnTo>
                    <a:pt x="14" y="62"/>
                  </a:lnTo>
                  <a:lnTo>
                    <a:pt x="22" y="66"/>
                  </a:lnTo>
                  <a:lnTo>
                    <a:pt x="38" y="72"/>
                  </a:lnTo>
                  <a:lnTo>
                    <a:pt x="42" y="76"/>
                  </a:lnTo>
                  <a:lnTo>
                    <a:pt x="44" y="78"/>
                  </a:lnTo>
                  <a:lnTo>
                    <a:pt x="44" y="78"/>
                  </a:lnTo>
                  <a:lnTo>
                    <a:pt x="42" y="82"/>
                  </a:lnTo>
                  <a:lnTo>
                    <a:pt x="40" y="84"/>
                  </a:lnTo>
                  <a:lnTo>
                    <a:pt x="34" y="86"/>
                  </a:lnTo>
                  <a:lnTo>
                    <a:pt x="34" y="86"/>
                  </a:lnTo>
                  <a:lnTo>
                    <a:pt x="26" y="84"/>
                  </a:lnTo>
                  <a:lnTo>
                    <a:pt x="18" y="82"/>
                  </a:lnTo>
                  <a:lnTo>
                    <a:pt x="12" y="76"/>
                  </a:lnTo>
                  <a:lnTo>
                    <a:pt x="0" y="94"/>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6" name="Freeform 41"/>
            <p:cNvSpPr>
              <a:spLocks noEditPoints="1"/>
            </p:cNvSpPr>
            <p:nvPr/>
          </p:nvSpPr>
          <p:spPr bwMode="auto">
            <a:xfrm>
              <a:off x="3246438" y="2835275"/>
              <a:ext cx="215900" cy="193675"/>
            </a:xfrm>
            <a:custGeom>
              <a:avLst/>
              <a:gdLst>
                <a:gd name="T0" fmla="*/ 52 w 136"/>
                <a:gd name="T1" fmla="*/ 102 h 122"/>
                <a:gd name="T2" fmla="*/ 62 w 136"/>
                <a:gd name="T3" fmla="*/ 98 h 122"/>
                <a:gd name="T4" fmla="*/ 62 w 136"/>
                <a:gd name="T5" fmla="*/ 102 h 122"/>
                <a:gd name="T6" fmla="*/ 94 w 136"/>
                <a:gd name="T7" fmla="*/ 98 h 122"/>
                <a:gd name="T8" fmla="*/ 84 w 136"/>
                <a:gd name="T9" fmla="*/ 98 h 122"/>
                <a:gd name="T10" fmla="*/ 104 w 136"/>
                <a:gd name="T11" fmla="*/ 96 h 122"/>
                <a:gd name="T12" fmla="*/ 84 w 136"/>
                <a:gd name="T13" fmla="*/ 92 h 122"/>
                <a:gd name="T14" fmla="*/ 74 w 136"/>
                <a:gd name="T15" fmla="*/ 92 h 122"/>
                <a:gd name="T16" fmla="*/ 52 w 136"/>
                <a:gd name="T17" fmla="*/ 96 h 122"/>
                <a:gd name="T18" fmla="*/ 42 w 136"/>
                <a:gd name="T19" fmla="*/ 96 h 122"/>
                <a:gd name="T20" fmla="*/ 20 w 136"/>
                <a:gd name="T21" fmla="*/ 92 h 122"/>
                <a:gd name="T22" fmla="*/ 30 w 136"/>
                <a:gd name="T23" fmla="*/ 102 h 122"/>
                <a:gd name="T24" fmla="*/ 30 w 136"/>
                <a:gd name="T25" fmla="*/ 106 h 122"/>
                <a:gd name="T26" fmla="*/ 42 w 136"/>
                <a:gd name="T27" fmla="*/ 106 h 122"/>
                <a:gd name="T28" fmla="*/ 62 w 136"/>
                <a:gd name="T29" fmla="*/ 102 h 122"/>
                <a:gd name="T30" fmla="*/ 74 w 136"/>
                <a:gd name="T31" fmla="*/ 102 h 122"/>
                <a:gd name="T32" fmla="*/ 94 w 136"/>
                <a:gd name="T33" fmla="*/ 106 h 122"/>
                <a:gd name="T34" fmla="*/ 104 w 136"/>
                <a:gd name="T35" fmla="*/ 106 h 122"/>
                <a:gd name="T36" fmla="*/ 104 w 136"/>
                <a:gd name="T37" fmla="*/ 102 h 122"/>
                <a:gd name="T38" fmla="*/ 116 w 136"/>
                <a:gd name="T39" fmla="*/ 92 h 122"/>
                <a:gd name="T40" fmla="*/ 6 w 136"/>
                <a:gd name="T41" fmla="*/ 110 h 122"/>
                <a:gd name="T42" fmla="*/ 14 w 136"/>
                <a:gd name="T43" fmla="*/ 88 h 122"/>
                <a:gd name="T44" fmla="*/ 128 w 136"/>
                <a:gd name="T45" fmla="*/ 98 h 122"/>
                <a:gd name="T46" fmla="*/ 132 w 136"/>
                <a:gd name="T47" fmla="*/ 118 h 122"/>
                <a:gd name="T48" fmla="*/ 12 w 136"/>
                <a:gd name="T49" fmla="*/ 84 h 122"/>
                <a:gd name="T50" fmla="*/ 2 w 136"/>
                <a:gd name="T51" fmla="*/ 104 h 122"/>
                <a:gd name="T52" fmla="*/ 136 w 136"/>
                <a:gd name="T53" fmla="*/ 122 h 122"/>
                <a:gd name="T54" fmla="*/ 134 w 136"/>
                <a:gd name="T55" fmla="*/ 104 h 122"/>
                <a:gd name="T56" fmla="*/ 34 w 136"/>
                <a:gd name="T57" fmla="*/ 68 h 122"/>
                <a:gd name="T58" fmla="*/ 26 w 136"/>
                <a:gd name="T59" fmla="*/ 66 h 122"/>
                <a:gd name="T60" fmla="*/ 24 w 136"/>
                <a:gd name="T61" fmla="*/ 20 h 122"/>
                <a:gd name="T62" fmla="*/ 34 w 136"/>
                <a:gd name="T63" fmla="*/ 12 h 122"/>
                <a:gd name="T64" fmla="*/ 112 w 136"/>
                <a:gd name="T65" fmla="*/ 12 h 122"/>
                <a:gd name="T66" fmla="*/ 112 w 136"/>
                <a:gd name="T67" fmla="*/ 20 h 122"/>
                <a:gd name="T68" fmla="*/ 112 w 136"/>
                <a:gd name="T69" fmla="*/ 64 h 122"/>
                <a:gd name="T70" fmla="*/ 104 w 136"/>
                <a:gd name="T71" fmla="*/ 68 h 122"/>
                <a:gd name="T72" fmla="*/ 34 w 136"/>
                <a:gd name="T73" fmla="*/ 8 h 122"/>
                <a:gd name="T74" fmla="*/ 22 w 136"/>
                <a:gd name="T75" fmla="*/ 10 h 122"/>
                <a:gd name="T76" fmla="*/ 20 w 136"/>
                <a:gd name="T77" fmla="*/ 20 h 122"/>
                <a:gd name="T78" fmla="*/ 20 w 136"/>
                <a:gd name="T79" fmla="*/ 66 h 122"/>
                <a:gd name="T80" fmla="*/ 26 w 136"/>
                <a:gd name="T81" fmla="*/ 70 h 122"/>
                <a:gd name="T82" fmla="*/ 104 w 136"/>
                <a:gd name="T83" fmla="*/ 72 h 122"/>
                <a:gd name="T84" fmla="*/ 114 w 136"/>
                <a:gd name="T85" fmla="*/ 70 h 122"/>
                <a:gd name="T86" fmla="*/ 118 w 136"/>
                <a:gd name="T87" fmla="*/ 20 h 122"/>
                <a:gd name="T88" fmla="*/ 114 w 136"/>
                <a:gd name="T89" fmla="*/ 10 h 122"/>
                <a:gd name="T90" fmla="*/ 104 w 136"/>
                <a:gd name="T91" fmla="*/ 8 h 122"/>
                <a:gd name="T92" fmla="*/ 122 w 136"/>
                <a:gd name="T93" fmla="*/ 76 h 122"/>
                <a:gd name="T94" fmla="*/ 126 w 136"/>
                <a:gd name="T95" fmla="*/ 0 h 122"/>
                <a:gd name="T96" fmla="*/ 126 w 136"/>
                <a:gd name="T97" fmla="*/ 8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 h="122">
                  <a:moveTo>
                    <a:pt x="42" y="98"/>
                  </a:moveTo>
                  <a:lnTo>
                    <a:pt x="52" y="98"/>
                  </a:lnTo>
                  <a:lnTo>
                    <a:pt x="52" y="102"/>
                  </a:lnTo>
                  <a:lnTo>
                    <a:pt x="42" y="102"/>
                  </a:lnTo>
                  <a:lnTo>
                    <a:pt x="42" y="98"/>
                  </a:lnTo>
                  <a:close/>
                  <a:moveTo>
                    <a:pt x="62" y="98"/>
                  </a:moveTo>
                  <a:lnTo>
                    <a:pt x="74" y="98"/>
                  </a:lnTo>
                  <a:lnTo>
                    <a:pt x="74" y="102"/>
                  </a:lnTo>
                  <a:lnTo>
                    <a:pt x="62" y="102"/>
                  </a:lnTo>
                  <a:lnTo>
                    <a:pt x="62" y="98"/>
                  </a:lnTo>
                  <a:close/>
                  <a:moveTo>
                    <a:pt x="84" y="98"/>
                  </a:moveTo>
                  <a:lnTo>
                    <a:pt x="94" y="98"/>
                  </a:lnTo>
                  <a:lnTo>
                    <a:pt x="94" y="102"/>
                  </a:lnTo>
                  <a:lnTo>
                    <a:pt x="84" y="102"/>
                  </a:lnTo>
                  <a:lnTo>
                    <a:pt x="84" y="98"/>
                  </a:lnTo>
                  <a:close/>
                  <a:moveTo>
                    <a:pt x="116" y="92"/>
                  </a:moveTo>
                  <a:lnTo>
                    <a:pt x="104" y="92"/>
                  </a:lnTo>
                  <a:lnTo>
                    <a:pt x="104" y="96"/>
                  </a:lnTo>
                  <a:lnTo>
                    <a:pt x="94" y="96"/>
                  </a:lnTo>
                  <a:lnTo>
                    <a:pt x="94" y="92"/>
                  </a:lnTo>
                  <a:lnTo>
                    <a:pt x="84" y="92"/>
                  </a:lnTo>
                  <a:lnTo>
                    <a:pt x="84" y="96"/>
                  </a:lnTo>
                  <a:lnTo>
                    <a:pt x="74" y="96"/>
                  </a:lnTo>
                  <a:lnTo>
                    <a:pt x="74" y="92"/>
                  </a:lnTo>
                  <a:lnTo>
                    <a:pt x="62" y="92"/>
                  </a:lnTo>
                  <a:lnTo>
                    <a:pt x="62" y="96"/>
                  </a:lnTo>
                  <a:lnTo>
                    <a:pt x="52" y="96"/>
                  </a:lnTo>
                  <a:lnTo>
                    <a:pt x="52" y="92"/>
                  </a:lnTo>
                  <a:lnTo>
                    <a:pt x="42" y="92"/>
                  </a:lnTo>
                  <a:lnTo>
                    <a:pt x="42" y="96"/>
                  </a:lnTo>
                  <a:lnTo>
                    <a:pt x="30" y="96"/>
                  </a:lnTo>
                  <a:lnTo>
                    <a:pt x="30" y="92"/>
                  </a:lnTo>
                  <a:lnTo>
                    <a:pt x="20" y="92"/>
                  </a:lnTo>
                  <a:lnTo>
                    <a:pt x="20" y="96"/>
                  </a:lnTo>
                  <a:lnTo>
                    <a:pt x="30" y="96"/>
                  </a:lnTo>
                  <a:lnTo>
                    <a:pt x="30" y="102"/>
                  </a:lnTo>
                  <a:lnTo>
                    <a:pt x="20" y="102"/>
                  </a:lnTo>
                  <a:lnTo>
                    <a:pt x="20" y="106"/>
                  </a:lnTo>
                  <a:lnTo>
                    <a:pt x="30" y="106"/>
                  </a:lnTo>
                  <a:lnTo>
                    <a:pt x="30" y="102"/>
                  </a:lnTo>
                  <a:lnTo>
                    <a:pt x="42" y="102"/>
                  </a:lnTo>
                  <a:lnTo>
                    <a:pt x="42" y="106"/>
                  </a:lnTo>
                  <a:lnTo>
                    <a:pt x="52" y="106"/>
                  </a:lnTo>
                  <a:lnTo>
                    <a:pt x="52" y="102"/>
                  </a:lnTo>
                  <a:lnTo>
                    <a:pt x="62" y="102"/>
                  </a:lnTo>
                  <a:lnTo>
                    <a:pt x="62" y="106"/>
                  </a:lnTo>
                  <a:lnTo>
                    <a:pt x="74" y="106"/>
                  </a:lnTo>
                  <a:lnTo>
                    <a:pt x="74" y="102"/>
                  </a:lnTo>
                  <a:lnTo>
                    <a:pt x="84" y="102"/>
                  </a:lnTo>
                  <a:lnTo>
                    <a:pt x="84" y="106"/>
                  </a:lnTo>
                  <a:lnTo>
                    <a:pt x="94" y="106"/>
                  </a:lnTo>
                  <a:lnTo>
                    <a:pt x="94" y="102"/>
                  </a:lnTo>
                  <a:lnTo>
                    <a:pt x="104" y="102"/>
                  </a:lnTo>
                  <a:lnTo>
                    <a:pt x="104" y="106"/>
                  </a:lnTo>
                  <a:lnTo>
                    <a:pt x="116" y="106"/>
                  </a:lnTo>
                  <a:lnTo>
                    <a:pt x="116" y="102"/>
                  </a:lnTo>
                  <a:lnTo>
                    <a:pt x="104" y="102"/>
                  </a:lnTo>
                  <a:lnTo>
                    <a:pt x="104" y="96"/>
                  </a:lnTo>
                  <a:lnTo>
                    <a:pt x="116" y="96"/>
                  </a:lnTo>
                  <a:lnTo>
                    <a:pt x="116" y="92"/>
                  </a:lnTo>
                  <a:close/>
                  <a:moveTo>
                    <a:pt x="6" y="118"/>
                  </a:moveTo>
                  <a:lnTo>
                    <a:pt x="6" y="110"/>
                  </a:lnTo>
                  <a:lnTo>
                    <a:pt x="6" y="110"/>
                  </a:lnTo>
                  <a:lnTo>
                    <a:pt x="6" y="106"/>
                  </a:lnTo>
                  <a:lnTo>
                    <a:pt x="8" y="98"/>
                  </a:lnTo>
                  <a:lnTo>
                    <a:pt x="14" y="88"/>
                  </a:lnTo>
                  <a:lnTo>
                    <a:pt x="122" y="88"/>
                  </a:lnTo>
                  <a:lnTo>
                    <a:pt x="128" y="98"/>
                  </a:lnTo>
                  <a:lnTo>
                    <a:pt x="128" y="98"/>
                  </a:lnTo>
                  <a:lnTo>
                    <a:pt x="130" y="108"/>
                  </a:lnTo>
                  <a:lnTo>
                    <a:pt x="132" y="116"/>
                  </a:lnTo>
                  <a:lnTo>
                    <a:pt x="132" y="118"/>
                  </a:lnTo>
                  <a:lnTo>
                    <a:pt x="6" y="118"/>
                  </a:lnTo>
                  <a:close/>
                  <a:moveTo>
                    <a:pt x="126" y="84"/>
                  </a:moveTo>
                  <a:lnTo>
                    <a:pt x="12" y="84"/>
                  </a:lnTo>
                  <a:lnTo>
                    <a:pt x="6" y="96"/>
                  </a:lnTo>
                  <a:lnTo>
                    <a:pt x="6" y="96"/>
                  </a:lnTo>
                  <a:lnTo>
                    <a:pt x="2" y="104"/>
                  </a:lnTo>
                  <a:lnTo>
                    <a:pt x="0" y="114"/>
                  </a:lnTo>
                  <a:lnTo>
                    <a:pt x="0" y="122"/>
                  </a:lnTo>
                  <a:lnTo>
                    <a:pt x="136" y="122"/>
                  </a:lnTo>
                  <a:lnTo>
                    <a:pt x="136" y="114"/>
                  </a:lnTo>
                  <a:lnTo>
                    <a:pt x="136" y="114"/>
                  </a:lnTo>
                  <a:lnTo>
                    <a:pt x="134" y="104"/>
                  </a:lnTo>
                  <a:lnTo>
                    <a:pt x="132" y="96"/>
                  </a:lnTo>
                  <a:lnTo>
                    <a:pt x="126" y="84"/>
                  </a:lnTo>
                  <a:close/>
                  <a:moveTo>
                    <a:pt x="34" y="68"/>
                  </a:moveTo>
                  <a:lnTo>
                    <a:pt x="34" y="68"/>
                  </a:lnTo>
                  <a:lnTo>
                    <a:pt x="26" y="66"/>
                  </a:lnTo>
                  <a:lnTo>
                    <a:pt x="26" y="66"/>
                  </a:lnTo>
                  <a:lnTo>
                    <a:pt x="24" y="58"/>
                  </a:lnTo>
                  <a:lnTo>
                    <a:pt x="24" y="20"/>
                  </a:lnTo>
                  <a:lnTo>
                    <a:pt x="24" y="20"/>
                  </a:lnTo>
                  <a:lnTo>
                    <a:pt x="26" y="12"/>
                  </a:lnTo>
                  <a:lnTo>
                    <a:pt x="26" y="12"/>
                  </a:lnTo>
                  <a:lnTo>
                    <a:pt x="34" y="12"/>
                  </a:lnTo>
                  <a:lnTo>
                    <a:pt x="104" y="12"/>
                  </a:lnTo>
                  <a:lnTo>
                    <a:pt x="104" y="12"/>
                  </a:lnTo>
                  <a:lnTo>
                    <a:pt x="112" y="12"/>
                  </a:lnTo>
                  <a:lnTo>
                    <a:pt x="112" y="12"/>
                  </a:lnTo>
                  <a:lnTo>
                    <a:pt x="112" y="16"/>
                  </a:lnTo>
                  <a:lnTo>
                    <a:pt x="112" y="20"/>
                  </a:lnTo>
                  <a:lnTo>
                    <a:pt x="112" y="58"/>
                  </a:lnTo>
                  <a:lnTo>
                    <a:pt x="112" y="58"/>
                  </a:lnTo>
                  <a:lnTo>
                    <a:pt x="112" y="64"/>
                  </a:lnTo>
                  <a:lnTo>
                    <a:pt x="112" y="66"/>
                  </a:lnTo>
                  <a:lnTo>
                    <a:pt x="112" y="66"/>
                  </a:lnTo>
                  <a:lnTo>
                    <a:pt x="104" y="68"/>
                  </a:lnTo>
                  <a:lnTo>
                    <a:pt x="34" y="68"/>
                  </a:lnTo>
                  <a:close/>
                  <a:moveTo>
                    <a:pt x="104" y="8"/>
                  </a:moveTo>
                  <a:lnTo>
                    <a:pt x="34" y="8"/>
                  </a:lnTo>
                  <a:lnTo>
                    <a:pt x="34" y="8"/>
                  </a:lnTo>
                  <a:lnTo>
                    <a:pt x="26" y="8"/>
                  </a:lnTo>
                  <a:lnTo>
                    <a:pt x="22" y="10"/>
                  </a:lnTo>
                  <a:lnTo>
                    <a:pt x="22" y="10"/>
                  </a:lnTo>
                  <a:lnTo>
                    <a:pt x="20" y="14"/>
                  </a:lnTo>
                  <a:lnTo>
                    <a:pt x="20" y="20"/>
                  </a:lnTo>
                  <a:lnTo>
                    <a:pt x="20" y="58"/>
                  </a:lnTo>
                  <a:lnTo>
                    <a:pt x="20" y="58"/>
                  </a:lnTo>
                  <a:lnTo>
                    <a:pt x="20" y="66"/>
                  </a:lnTo>
                  <a:lnTo>
                    <a:pt x="22" y="70"/>
                  </a:lnTo>
                  <a:lnTo>
                    <a:pt x="22" y="70"/>
                  </a:lnTo>
                  <a:lnTo>
                    <a:pt x="26" y="70"/>
                  </a:lnTo>
                  <a:lnTo>
                    <a:pt x="34" y="72"/>
                  </a:lnTo>
                  <a:lnTo>
                    <a:pt x="104" y="72"/>
                  </a:lnTo>
                  <a:lnTo>
                    <a:pt x="104" y="72"/>
                  </a:lnTo>
                  <a:lnTo>
                    <a:pt x="110" y="70"/>
                  </a:lnTo>
                  <a:lnTo>
                    <a:pt x="114" y="70"/>
                  </a:lnTo>
                  <a:lnTo>
                    <a:pt x="114" y="70"/>
                  </a:lnTo>
                  <a:lnTo>
                    <a:pt x="116" y="66"/>
                  </a:lnTo>
                  <a:lnTo>
                    <a:pt x="118" y="58"/>
                  </a:lnTo>
                  <a:lnTo>
                    <a:pt x="118" y="20"/>
                  </a:lnTo>
                  <a:lnTo>
                    <a:pt x="118" y="20"/>
                  </a:lnTo>
                  <a:lnTo>
                    <a:pt x="116" y="14"/>
                  </a:lnTo>
                  <a:lnTo>
                    <a:pt x="114" y="10"/>
                  </a:lnTo>
                  <a:lnTo>
                    <a:pt x="114" y="10"/>
                  </a:lnTo>
                  <a:lnTo>
                    <a:pt x="112" y="8"/>
                  </a:lnTo>
                  <a:lnTo>
                    <a:pt x="104" y="8"/>
                  </a:lnTo>
                  <a:close/>
                  <a:moveTo>
                    <a:pt x="16" y="4"/>
                  </a:moveTo>
                  <a:lnTo>
                    <a:pt x="122" y="4"/>
                  </a:lnTo>
                  <a:lnTo>
                    <a:pt x="122" y="76"/>
                  </a:lnTo>
                  <a:lnTo>
                    <a:pt x="16" y="76"/>
                  </a:lnTo>
                  <a:lnTo>
                    <a:pt x="16" y="4"/>
                  </a:lnTo>
                  <a:close/>
                  <a:moveTo>
                    <a:pt x="126" y="0"/>
                  </a:moveTo>
                  <a:lnTo>
                    <a:pt x="12" y="0"/>
                  </a:lnTo>
                  <a:lnTo>
                    <a:pt x="12" y="80"/>
                  </a:lnTo>
                  <a:lnTo>
                    <a:pt x="126" y="80"/>
                  </a:lnTo>
                  <a:lnTo>
                    <a:pt x="126"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7" name="Rectangle 42"/>
            <p:cNvSpPr>
              <a:spLocks noChangeArrowheads="1"/>
            </p:cNvSpPr>
            <p:nvPr/>
          </p:nvSpPr>
          <p:spPr bwMode="auto">
            <a:xfrm>
              <a:off x="3313113" y="2990850"/>
              <a:ext cx="158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8" name="Rectangle 43"/>
            <p:cNvSpPr>
              <a:spLocks noChangeArrowheads="1"/>
            </p:cNvSpPr>
            <p:nvPr/>
          </p:nvSpPr>
          <p:spPr bwMode="auto">
            <a:xfrm>
              <a:off x="3344863" y="2990850"/>
              <a:ext cx="1905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9" name="Rectangle 44"/>
            <p:cNvSpPr>
              <a:spLocks noChangeArrowheads="1"/>
            </p:cNvSpPr>
            <p:nvPr/>
          </p:nvSpPr>
          <p:spPr bwMode="auto">
            <a:xfrm>
              <a:off x="3379788" y="2990850"/>
              <a:ext cx="15875"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0" name="Freeform 45"/>
            <p:cNvSpPr>
              <a:spLocks/>
            </p:cNvSpPr>
            <p:nvPr/>
          </p:nvSpPr>
          <p:spPr bwMode="auto">
            <a:xfrm>
              <a:off x="3278188" y="2981325"/>
              <a:ext cx="152400" cy="22225"/>
            </a:xfrm>
            <a:custGeom>
              <a:avLst/>
              <a:gdLst>
                <a:gd name="T0" fmla="*/ 96 w 96"/>
                <a:gd name="T1" fmla="*/ 0 h 14"/>
                <a:gd name="T2" fmla="*/ 84 w 96"/>
                <a:gd name="T3" fmla="*/ 0 h 14"/>
                <a:gd name="T4" fmla="*/ 84 w 96"/>
                <a:gd name="T5" fmla="*/ 4 h 14"/>
                <a:gd name="T6" fmla="*/ 74 w 96"/>
                <a:gd name="T7" fmla="*/ 4 h 14"/>
                <a:gd name="T8" fmla="*/ 74 w 96"/>
                <a:gd name="T9" fmla="*/ 0 h 14"/>
                <a:gd name="T10" fmla="*/ 64 w 96"/>
                <a:gd name="T11" fmla="*/ 0 h 14"/>
                <a:gd name="T12" fmla="*/ 64 w 96"/>
                <a:gd name="T13" fmla="*/ 4 h 14"/>
                <a:gd name="T14" fmla="*/ 54 w 96"/>
                <a:gd name="T15" fmla="*/ 4 h 14"/>
                <a:gd name="T16" fmla="*/ 54 w 96"/>
                <a:gd name="T17" fmla="*/ 0 h 14"/>
                <a:gd name="T18" fmla="*/ 42 w 96"/>
                <a:gd name="T19" fmla="*/ 0 h 14"/>
                <a:gd name="T20" fmla="*/ 42 w 96"/>
                <a:gd name="T21" fmla="*/ 4 h 14"/>
                <a:gd name="T22" fmla="*/ 32 w 96"/>
                <a:gd name="T23" fmla="*/ 4 h 14"/>
                <a:gd name="T24" fmla="*/ 32 w 96"/>
                <a:gd name="T25" fmla="*/ 0 h 14"/>
                <a:gd name="T26" fmla="*/ 22 w 96"/>
                <a:gd name="T27" fmla="*/ 0 h 14"/>
                <a:gd name="T28" fmla="*/ 22 w 96"/>
                <a:gd name="T29" fmla="*/ 4 h 14"/>
                <a:gd name="T30" fmla="*/ 10 w 96"/>
                <a:gd name="T31" fmla="*/ 4 h 14"/>
                <a:gd name="T32" fmla="*/ 10 w 96"/>
                <a:gd name="T33" fmla="*/ 0 h 14"/>
                <a:gd name="T34" fmla="*/ 0 w 96"/>
                <a:gd name="T35" fmla="*/ 0 h 14"/>
                <a:gd name="T36" fmla="*/ 0 w 96"/>
                <a:gd name="T37" fmla="*/ 4 h 14"/>
                <a:gd name="T38" fmla="*/ 10 w 96"/>
                <a:gd name="T39" fmla="*/ 4 h 14"/>
                <a:gd name="T40" fmla="*/ 10 w 96"/>
                <a:gd name="T41" fmla="*/ 10 h 14"/>
                <a:gd name="T42" fmla="*/ 0 w 96"/>
                <a:gd name="T43" fmla="*/ 10 h 14"/>
                <a:gd name="T44" fmla="*/ 0 w 96"/>
                <a:gd name="T45" fmla="*/ 14 h 14"/>
                <a:gd name="T46" fmla="*/ 10 w 96"/>
                <a:gd name="T47" fmla="*/ 14 h 14"/>
                <a:gd name="T48" fmla="*/ 10 w 96"/>
                <a:gd name="T49" fmla="*/ 10 h 14"/>
                <a:gd name="T50" fmla="*/ 22 w 96"/>
                <a:gd name="T51" fmla="*/ 10 h 14"/>
                <a:gd name="T52" fmla="*/ 22 w 96"/>
                <a:gd name="T53" fmla="*/ 14 h 14"/>
                <a:gd name="T54" fmla="*/ 32 w 96"/>
                <a:gd name="T55" fmla="*/ 14 h 14"/>
                <a:gd name="T56" fmla="*/ 32 w 96"/>
                <a:gd name="T57" fmla="*/ 10 h 14"/>
                <a:gd name="T58" fmla="*/ 42 w 96"/>
                <a:gd name="T59" fmla="*/ 10 h 14"/>
                <a:gd name="T60" fmla="*/ 42 w 96"/>
                <a:gd name="T61" fmla="*/ 14 h 14"/>
                <a:gd name="T62" fmla="*/ 54 w 96"/>
                <a:gd name="T63" fmla="*/ 14 h 14"/>
                <a:gd name="T64" fmla="*/ 54 w 96"/>
                <a:gd name="T65" fmla="*/ 10 h 14"/>
                <a:gd name="T66" fmla="*/ 64 w 96"/>
                <a:gd name="T67" fmla="*/ 10 h 14"/>
                <a:gd name="T68" fmla="*/ 64 w 96"/>
                <a:gd name="T69" fmla="*/ 14 h 14"/>
                <a:gd name="T70" fmla="*/ 74 w 96"/>
                <a:gd name="T71" fmla="*/ 14 h 14"/>
                <a:gd name="T72" fmla="*/ 74 w 96"/>
                <a:gd name="T73" fmla="*/ 10 h 14"/>
                <a:gd name="T74" fmla="*/ 84 w 96"/>
                <a:gd name="T75" fmla="*/ 10 h 14"/>
                <a:gd name="T76" fmla="*/ 84 w 96"/>
                <a:gd name="T77" fmla="*/ 14 h 14"/>
                <a:gd name="T78" fmla="*/ 96 w 96"/>
                <a:gd name="T79" fmla="*/ 14 h 14"/>
                <a:gd name="T80" fmla="*/ 96 w 96"/>
                <a:gd name="T81" fmla="*/ 10 h 14"/>
                <a:gd name="T82" fmla="*/ 84 w 96"/>
                <a:gd name="T83" fmla="*/ 10 h 14"/>
                <a:gd name="T84" fmla="*/ 84 w 96"/>
                <a:gd name="T85" fmla="*/ 4 h 14"/>
                <a:gd name="T86" fmla="*/ 96 w 96"/>
                <a:gd name="T87" fmla="*/ 4 h 14"/>
                <a:gd name="T88" fmla="*/ 96 w 96"/>
                <a:gd name="T8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4">
                  <a:moveTo>
                    <a:pt x="96" y="0"/>
                  </a:moveTo>
                  <a:lnTo>
                    <a:pt x="84" y="0"/>
                  </a:lnTo>
                  <a:lnTo>
                    <a:pt x="84" y="4"/>
                  </a:lnTo>
                  <a:lnTo>
                    <a:pt x="74" y="4"/>
                  </a:lnTo>
                  <a:lnTo>
                    <a:pt x="74" y="0"/>
                  </a:lnTo>
                  <a:lnTo>
                    <a:pt x="64" y="0"/>
                  </a:lnTo>
                  <a:lnTo>
                    <a:pt x="64" y="4"/>
                  </a:lnTo>
                  <a:lnTo>
                    <a:pt x="54" y="4"/>
                  </a:lnTo>
                  <a:lnTo>
                    <a:pt x="54" y="0"/>
                  </a:lnTo>
                  <a:lnTo>
                    <a:pt x="42" y="0"/>
                  </a:lnTo>
                  <a:lnTo>
                    <a:pt x="42" y="4"/>
                  </a:lnTo>
                  <a:lnTo>
                    <a:pt x="32" y="4"/>
                  </a:lnTo>
                  <a:lnTo>
                    <a:pt x="32" y="0"/>
                  </a:lnTo>
                  <a:lnTo>
                    <a:pt x="22" y="0"/>
                  </a:lnTo>
                  <a:lnTo>
                    <a:pt x="22" y="4"/>
                  </a:lnTo>
                  <a:lnTo>
                    <a:pt x="10" y="4"/>
                  </a:lnTo>
                  <a:lnTo>
                    <a:pt x="10" y="0"/>
                  </a:lnTo>
                  <a:lnTo>
                    <a:pt x="0" y="0"/>
                  </a:lnTo>
                  <a:lnTo>
                    <a:pt x="0" y="4"/>
                  </a:lnTo>
                  <a:lnTo>
                    <a:pt x="10" y="4"/>
                  </a:lnTo>
                  <a:lnTo>
                    <a:pt x="10" y="10"/>
                  </a:lnTo>
                  <a:lnTo>
                    <a:pt x="0" y="10"/>
                  </a:lnTo>
                  <a:lnTo>
                    <a:pt x="0" y="14"/>
                  </a:lnTo>
                  <a:lnTo>
                    <a:pt x="10" y="14"/>
                  </a:lnTo>
                  <a:lnTo>
                    <a:pt x="10" y="10"/>
                  </a:lnTo>
                  <a:lnTo>
                    <a:pt x="22" y="10"/>
                  </a:lnTo>
                  <a:lnTo>
                    <a:pt x="22" y="14"/>
                  </a:lnTo>
                  <a:lnTo>
                    <a:pt x="32" y="14"/>
                  </a:lnTo>
                  <a:lnTo>
                    <a:pt x="32" y="10"/>
                  </a:lnTo>
                  <a:lnTo>
                    <a:pt x="42" y="10"/>
                  </a:lnTo>
                  <a:lnTo>
                    <a:pt x="42" y="14"/>
                  </a:lnTo>
                  <a:lnTo>
                    <a:pt x="54" y="14"/>
                  </a:lnTo>
                  <a:lnTo>
                    <a:pt x="54" y="10"/>
                  </a:lnTo>
                  <a:lnTo>
                    <a:pt x="64" y="10"/>
                  </a:lnTo>
                  <a:lnTo>
                    <a:pt x="64" y="14"/>
                  </a:lnTo>
                  <a:lnTo>
                    <a:pt x="74" y="14"/>
                  </a:lnTo>
                  <a:lnTo>
                    <a:pt x="74" y="10"/>
                  </a:lnTo>
                  <a:lnTo>
                    <a:pt x="84" y="10"/>
                  </a:lnTo>
                  <a:lnTo>
                    <a:pt x="84" y="14"/>
                  </a:lnTo>
                  <a:lnTo>
                    <a:pt x="96" y="14"/>
                  </a:lnTo>
                  <a:lnTo>
                    <a:pt x="96" y="10"/>
                  </a:lnTo>
                  <a:lnTo>
                    <a:pt x="84" y="10"/>
                  </a:lnTo>
                  <a:lnTo>
                    <a:pt x="84" y="4"/>
                  </a:lnTo>
                  <a:lnTo>
                    <a:pt x="96" y="4"/>
                  </a:lnTo>
                  <a:lnTo>
                    <a:pt x="9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1" name="Freeform 46"/>
            <p:cNvSpPr>
              <a:spLocks/>
            </p:cNvSpPr>
            <p:nvPr/>
          </p:nvSpPr>
          <p:spPr bwMode="auto">
            <a:xfrm>
              <a:off x="3255963" y="2974975"/>
              <a:ext cx="200025" cy="47625"/>
            </a:xfrm>
            <a:custGeom>
              <a:avLst/>
              <a:gdLst>
                <a:gd name="T0" fmla="*/ 0 w 126"/>
                <a:gd name="T1" fmla="*/ 30 h 30"/>
                <a:gd name="T2" fmla="*/ 0 w 126"/>
                <a:gd name="T3" fmla="*/ 22 h 30"/>
                <a:gd name="T4" fmla="*/ 0 w 126"/>
                <a:gd name="T5" fmla="*/ 22 h 30"/>
                <a:gd name="T6" fmla="*/ 0 w 126"/>
                <a:gd name="T7" fmla="*/ 18 h 30"/>
                <a:gd name="T8" fmla="*/ 2 w 126"/>
                <a:gd name="T9" fmla="*/ 10 h 30"/>
                <a:gd name="T10" fmla="*/ 8 w 126"/>
                <a:gd name="T11" fmla="*/ 0 h 30"/>
                <a:gd name="T12" fmla="*/ 116 w 126"/>
                <a:gd name="T13" fmla="*/ 0 h 30"/>
                <a:gd name="T14" fmla="*/ 122 w 126"/>
                <a:gd name="T15" fmla="*/ 10 h 30"/>
                <a:gd name="T16" fmla="*/ 122 w 126"/>
                <a:gd name="T17" fmla="*/ 10 h 30"/>
                <a:gd name="T18" fmla="*/ 124 w 126"/>
                <a:gd name="T19" fmla="*/ 20 h 30"/>
                <a:gd name="T20" fmla="*/ 126 w 126"/>
                <a:gd name="T21" fmla="*/ 28 h 30"/>
                <a:gd name="T22" fmla="*/ 126 w 126"/>
                <a:gd name="T23" fmla="*/ 30 h 30"/>
                <a:gd name="T24" fmla="*/ 0 w 126"/>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30">
                  <a:moveTo>
                    <a:pt x="0" y="30"/>
                  </a:moveTo>
                  <a:lnTo>
                    <a:pt x="0" y="22"/>
                  </a:lnTo>
                  <a:lnTo>
                    <a:pt x="0" y="22"/>
                  </a:lnTo>
                  <a:lnTo>
                    <a:pt x="0" y="18"/>
                  </a:lnTo>
                  <a:lnTo>
                    <a:pt x="2" y="10"/>
                  </a:lnTo>
                  <a:lnTo>
                    <a:pt x="8" y="0"/>
                  </a:lnTo>
                  <a:lnTo>
                    <a:pt x="116" y="0"/>
                  </a:lnTo>
                  <a:lnTo>
                    <a:pt x="122" y="10"/>
                  </a:lnTo>
                  <a:lnTo>
                    <a:pt x="122" y="10"/>
                  </a:lnTo>
                  <a:lnTo>
                    <a:pt x="124" y="20"/>
                  </a:lnTo>
                  <a:lnTo>
                    <a:pt x="126" y="28"/>
                  </a:lnTo>
                  <a:lnTo>
                    <a:pt x="126" y="3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2" name="Freeform 47"/>
            <p:cNvSpPr>
              <a:spLocks/>
            </p:cNvSpPr>
            <p:nvPr/>
          </p:nvSpPr>
          <p:spPr bwMode="auto">
            <a:xfrm>
              <a:off x="3246438" y="2968625"/>
              <a:ext cx="215900" cy="60325"/>
            </a:xfrm>
            <a:custGeom>
              <a:avLst/>
              <a:gdLst>
                <a:gd name="T0" fmla="*/ 126 w 136"/>
                <a:gd name="T1" fmla="*/ 0 h 38"/>
                <a:gd name="T2" fmla="*/ 12 w 136"/>
                <a:gd name="T3" fmla="*/ 0 h 38"/>
                <a:gd name="T4" fmla="*/ 6 w 136"/>
                <a:gd name="T5" fmla="*/ 12 h 38"/>
                <a:gd name="T6" fmla="*/ 6 w 136"/>
                <a:gd name="T7" fmla="*/ 12 h 38"/>
                <a:gd name="T8" fmla="*/ 2 w 136"/>
                <a:gd name="T9" fmla="*/ 20 h 38"/>
                <a:gd name="T10" fmla="*/ 0 w 136"/>
                <a:gd name="T11" fmla="*/ 30 h 38"/>
                <a:gd name="T12" fmla="*/ 0 w 136"/>
                <a:gd name="T13" fmla="*/ 38 h 38"/>
                <a:gd name="T14" fmla="*/ 136 w 136"/>
                <a:gd name="T15" fmla="*/ 38 h 38"/>
                <a:gd name="T16" fmla="*/ 136 w 136"/>
                <a:gd name="T17" fmla="*/ 30 h 38"/>
                <a:gd name="T18" fmla="*/ 136 w 136"/>
                <a:gd name="T19" fmla="*/ 30 h 38"/>
                <a:gd name="T20" fmla="*/ 134 w 136"/>
                <a:gd name="T21" fmla="*/ 20 h 38"/>
                <a:gd name="T22" fmla="*/ 132 w 136"/>
                <a:gd name="T23" fmla="*/ 12 h 38"/>
                <a:gd name="T24" fmla="*/ 126 w 136"/>
                <a:gd name="T2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6" h="38">
                  <a:moveTo>
                    <a:pt x="126" y="0"/>
                  </a:moveTo>
                  <a:lnTo>
                    <a:pt x="12" y="0"/>
                  </a:lnTo>
                  <a:lnTo>
                    <a:pt x="6" y="12"/>
                  </a:lnTo>
                  <a:lnTo>
                    <a:pt x="6" y="12"/>
                  </a:lnTo>
                  <a:lnTo>
                    <a:pt x="2" y="20"/>
                  </a:lnTo>
                  <a:lnTo>
                    <a:pt x="0" y="30"/>
                  </a:lnTo>
                  <a:lnTo>
                    <a:pt x="0" y="38"/>
                  </a:lnTo>
                  <a:lnTo>
                    <a:pt x="136" y="38"/>
                  </a:lnTo>
                  <a:lnTo>
                    <a:pt x="136" y="30"/>
                  </a:lnTo>
                  <a:lnTo>
                    <a:pt x="136" y="30"/>
                  </a:lnTo>
                  <a:lnTo>
                    <a:pt x="134" y="20"/>
                  </a:lnTo>
                  <a:lnTo>
                    <a:pt x="132" y="12"/>
                  </a:lnTo>
                  <a:lnTo>
                    <a:pt x="12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3" name="Freeform 48"/>
            <p:cNvSpPr>
              <a:spLocks/>
            </p:cNvSpPr>
            <p:nvPr/>
          </p:nvSpPr>
          <p:spPr bwMode="auto">
            <a:xfrm>
              <a:off x="3284538" y="2854325"/>
              <a:ext cx="139700" cy="88900"/>
            </a:xfrm>
            <a:custGeom>
              <a:avLst/>
              <a:gdLst>
                <a:gd name="T0" fmla="*/ 10 w 88"/>
                <a:gd name="T1" fmla="*/ 56 h 56"/>
                <a:gd name="T2" fmla="*/ 10 w 88"/>
                <a:gd name="T3" fmla="*/ 56 h 56"/>
                <a:gd name="T4" fmla="*/ 2 w 88"/>
                <a:gd name="T5" fmla="*/ 54 h 56"/>
                <a:gd name="T6" fmla="*/ 2 w 88"/>
                <a:gd name="T7" fmla="*/ 54 h 56"/>
                <a:gd name="T8" fmla="*/ 0 w 88"/>
                <a:gd name="T9" fmla="*/ 46 h 56"/>
                <a:gd name="T10" fmla="*/ 0 w 88"/>
                <a:gd name="T11" fmla="*/ 8 h 56"/>
                <a:gd name="T12" fmla="*/ 0 w 88"/>
                <a:gd name="T13" fmla="*/ 8 h 56"/>
                <a:gd name="T14" fmla="*/ 2 w 88"/>
                <a:gd name="T15" fmla="*/ 0 h 56"/>
                <a:gd name="T16" fmla="*/ 2 w 88"/>
                <a:gd name="T17" fmla="*/ 0 h 56"/>
                <a:gd name="T18" fmla="*/ 10 w 88"/>
                <a:gd name="T19" fmla="*/ 0 h 56"/>
                <a:gd name="T20" fmla="*/ 80 w 88"/>
                <a:gd name="T21" fmla="*/ 0 h 56"/>
                <a:gd name="T22" fmla="*/ 80 w 88"/>
                <a:gd name="T23" fmla="*/ 0 h 56"/>
                <a:gd name="T24" fmla="*/ 88 w 88"/>
                <a:gd name="T25" fmla="*/ 0 h 56"/>
                <a:gd name="T26" fmla="*/ 88 w 88"/>
                <a:gd name="T27" fmla="*/ 0 h 56"/>
                <a:gd name="T28" fmla="*/ 88 w 88"/>
                <a:gd name="T29" fmla="*/ 4 h 56"/>
                <a:gd name="T30" fmla="*/ 88 w 88"/>
                <a:gd name="T31" fmla="*/ 8 h 56"/>
                <a:gd name="T32" fmla="*/ 88 w 88"/>
                <a:gd name="T33" fmla="*/ 46 h 56"/>
                <a:gd name="T34" fmla="*/ 88 w 88"/>
                <a:gd name="T35" fmla="*/ 46 h 56"/>
                <a:gd name="T36" fmla="*/ 88 w 88"/>
                <a:gd name="T37" fmla="*/ 52 h 56"/>
                <a:gd name="T38" fmla="*/ 88 w 88"/>
                <a:gd name="T39" fmla="*/ 54 h 56"/>
                <a:gd name="T40" fmla="*/ 88 w 88"/>
                <a:gd name="T41" fmla="*/ 54 h 56"/>
                <a:gd name="T42" fmla="*/ 80 w 88"/>
                <a:gd name="T43" fmla="*/ 56 h 56"/>
                <a:gd name="T44" fmla="*/ 10 w 88"/>
                <a:gd name="T45"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56">
                  <a:moveTo>
                    <a:pt x="10" y="56"/>
                  </a:moveTo>
                  <a:lnTo>
                    <a:pt x="10" y="56"/>
                  </a:lnTo>
                  <a:lnTo>
                    <a:pt x="2" y="54"/>
                  </a:lnTo>
                  <a:lnTo>
                    <a:pt x="2" y="54"/>
                  </a:lnTo>
                  <a:lnTo>
                    <a:pt x="0" y="46"/>
                  </a:lnTo>
                  <a:lnTo>
                    <a:pt x="0" y="8"/>
                  </a:lnTo>
                  <a:lnTo>
                    <a:pt x="0" y="8"/>
                  </a:lnTo>
                  <a:lnTo>
                    <a:pt x="2" y="0"/>
                  </a:lnTo>
                  <a:lnTo>
                    <a:pt x="2" y="0"/>
                  </a:lnTo>
                  <a:lnTo>
                    <a:pt x="10" y="0"/>
                  </a:lnTo>
                  <a:lnTo>
                    <a:pt x="80" y="0"/>
                  </a:lnTo>
                  <a:lnTo>
                    <a:pt x="80" y="0"/>
                  </a:lnTo>
                  <a:lnTo>
                    <a:pt x="88" y="0"/>
                  </a:lnTo>
                  <a:lnTo>
                    <a:pt x="88" y="0"/>
                  </a:lnTo>
                  <a:lnTo>
                    <a:pt x="88" y="4"/>
                  </a:lnTo>
                  <a:lnTo>
                    <a:pt x="88" y="8"/>
                  </a:lnTo>
                  <a:lnTo>
                    <a:pt x="88" y="46"/>
                  </a:lnTo>
                  <a:lnTo>
                    <a:pt x="88" y="46"/>
                  </a:lnTo>
                  <a:lnTo>
                    <a:pt x="88" y="52"/>
                  </a:lnTo>
                  <a:lnTo>
                    <a:pt x="88" y="54"/>
                  </a:lnTo>
                  <a:lnTo>
                    <a:pt x="88" y="54"/>
                  </a:lnTo>
                  <a:lnTo>
                    <a:pt x="80" y="56"/>
                  </a:lnTo>
                  <a:lnTo>
                    <a:pt x="10"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4" name="Freeform 49"/>
            <p:cNvSpPr>
              <a:spLocks/>
            </p:cNvSpPr>
            <p:nvPr/>
          </p:nvSpPr>
          <p:spPr bwMode="auto">
            <a:xfrm>
              <a:off x="3278188" y="2847975"/>
              <a:ext cx="155575" cy="101600"/>
            </a:xfrm>
            <a:custGeom>
              <a:avLst/>
              <a:gdLst>
                <a:gd name="T0" fmla="*/ 84 w 98"/>
                <a:gd name="T1" fmla="*/ 0 h 64"/>
                <a:gd name="T2" fmla="*/ 14 w 98"/>
                <a:gd name="T3" fmla="*/ 0 h 64"/>
                <a:gd name="T4" fmla="*/ 14 w 98"/>
                <a:gd name="T5" fmla="*/ 0 h 64"/>
                <a:gd name="T6" fmla="*/ 6 w 98"/>
                <a:gd name="T7" fmla="*/ 0 h 64"/>
                <a:gd name="T8" fmla="*/ 2 w 98"/>
                <a:gd name="T9" fmla="*/ 2 h 64"/>
                <a:gd name="T10" fmla="*/ 2 w 98"/>
                <a:gd name="T11" fmla="*/ 2 h 64"/>
                <a:gd name="T12" fmla="*/ 0 w 98"/>
                <a:gd name="T13" fmla="*/ 6 h 64"/>
                <a:gd name="T14" fmla="*/ 0 w 98"/>
                <a:gd name="T15" fmla="*/ 12 h 64"/>
                <a:gd name="T16" fmla="*/ 0 w 98"/>
                <a:gd name="T17" fmla="*/ 50 h 64"/>
                <a:gd name="T18" fmla="*/ 0 w 98"/>
                <a:gd name="T19" fmla="*/ 50 h 64"/>
                <a:gd name="T20" fmla="*/ 0 w 98"/>
                <a:gd name="T21" fmla="*/ 58 h 64"/>
                <a:gd name="T22" fmla="*/ 2 w 98"/>
                <a:gd name="T23" fmla="*/ 62 h 64"/>
                <a:gd name="T24" fmla="*/ 2 w 98"/>
                <a:gd name="T25" fmla="*/ 62 h 64"/>
                <a:gd name="T26" fmla="*/ 6 w 98"/>
                <a:gd name="T27" fmla="*/ 62 h 64"/>
                <a:gd name="T28" fmla="*/ 14 w 98"/>
                <a:gd name="T29" fmla="*/ 64 h 64"/>
                <a:gd name="T30" fmla="*/ 84 w 98"/>
                <a:gd name="T31" fmla="*/ 64 h 64"/>
                <a:gd name="T32" fmla="*/ 84 w 98"/>
                <a:gd name="T33" fmla="*/ 64 h 64"/>
                <a:gd name="T34" fmla="*/ 90 w 98"/>
                <a:gd name="T35" fmla="*/ 62 h 64"/>
                <a:gd name="T36" fmla="*/ 94 w 98"/>
                <a:gd name="T37" fmla="*/ 62 h 64"/>
                <a:gd name="T38" fmla="*/ 94 w 98"/>
                <a:gd name="T39" fmla="*/ 62 h 64"/>
                <a:gd name="T40" fmla="*/ 96 w 98"/>
                <a:gd name="T41" fmla="*/ 58 h 64"/>
                <a:gd name="T42" fmla="*/ 98 w 98"/>
                <a:gd name="T43" fmla="*/ 50 h 64"/>
                <a:gd name="T44" fmla="*/ 98 w 98"/>
                <a:gd name="T45" fmla="*/ 12 h 64"/>
                <a:gd name="T46" fmla="*/ 98 w 98"/>
                <a:gd name="T47" fmla="*/ 12 h 64"/>
                <a:gd name="T48" fmla="*/ 96 w 98"/>
                <a:gd name="T49" fmla="*/ 6 h 64"/>
                <a:gd name="T50" fmla="*/ 94 w 98"/>
                <a:gd name="T51" fmla="*/ 2 h 64"/>
                <a:gd name="T52" fmla="*/ 94 w 98"/>
                <a:gd name="T53" fmla="*/ 2 h 64"/>
                <a:gd name="T54" fmla="*/ 92 w 98"/>
                <a:gd name="T55" fmla="*/ 0 h 64"/>
                <a:gd name="T56" fmla="*/ 84 w 98"/>
                <a:gd name="T5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8" h="64">
                  <a:moveTo>
                    <a:pt x="84" y="0"/>
                  </a:moveTo>
                  <a:lnTo>
                    <a:pt x="14" y="0"/>
                  </a:lnTo>
                  <a:lnTo>
                    <a:pt x="14" y="0"/>
                  </a:lnTo>
                  <a:lnTo>
                    <a:pt x="6" y="0"/>
                  </a:lnTo>
                  <a:lnTo>
                    <a:pt x="2" y="2"/>
                  </a:lnTo>
                  <a:lnTo>
                    <a:pt x="2" y="2"/>
                  </a:lnTo>
                  <a:lnTo>
                    <a:pt x="0" y="6"/>
                  </a:lnTo>
                  <a:lnTo>
                    <a:pt x="0" y="12"/>
                  </a:lnTo>
                  <a:lnTo>
                    <a:pt x="0" y="50"/>
                  </a:lnTo>
                  <a:lnTo>
                    <a:pt x="0" y="50"/>
                  </a:lnTo>
                  <a:lnTo>
                    <a:pt x="0" y="58"/>
                  </a:lnTo>
                  <a:lnTo>
                    <a:pt x="2" y="62"/>
                  </a:lnTo>
                  <a:lnTo>
                    <a:pt x="2" y="62"/>
                  </a:lnTo>
                  <a:lnTo>
                    <a:pt x="6" y="62"/>
                  </a:lnTo>
                  <a:lnTo>
                    <a:pt x="14" y="64"/>
                  </a:lnTo>
                  <a:lnTo>
                    <a:pt x="84" y="64"/>
                  </a:lnTo>
                  <a:lnTo>
                    <a:pt x="84" y="64"/>
                  </a:lnTo>
                  <a:lnTo>
                    <a:pt x="90" y="62"/>
                  </a:lnTo>
                  <a:lnTo>
                    <a:pt x="94" y="62"/>
                  </a:lnTo>
                  <a:lnTo>
                    <a:pt x="94" y="62"/>
                  </a:lnTo>
                  <a:lnTo>
                    <a:pt x="96" y="58"/>
                  </a:lnTo>
                  <a:lnTo>
                    <a:pt x="98" y="50"/>
                  </a:lnTo>
                  <a:lnTo>
                    <a:pt x="98" y="12"/>
                  </a:lnTo>
                  <a:lnTo>
                    <a:pt x="98" y="12"/>
                  </a:lnTo>
                  <a:lnTo>
                    <a:pt x="96" y="6"/>
                  </a:lnTo>
                  <a:lnTo>
                    <a:pt x="94" y="2"/>
                  </a:lnTo>
                  <a:lnTo>
                    <a:pt x="94" y="2"/>
                  </a:lnTo>
                  <a:lnTo>
                    <a:pt x="92" y="0"/>
                  </a:lnTo>
                  <a:lnTo>
                    <a:pt x="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5" name="Rectangle 50"/>
            <p:cNvSpPr>
              <a:spLocks noChangeArrowheads="1"/>
            </p:cNvSpPr>
            <p:nvPr/>
          </p:nvSpPr>
          <p:spPr bwMode="auto">
            <a:xfrm>
              <a:off x="3271838" y="2841625"/>
              <a:ext cx="16827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6" name="Rectangle 51"/>
            <p:cNvSpPr>
              <a:spLocks noChangeArrowheads="1"/>
            </p:cNvSpPr>
            <p:nvPr/>
          </p:nvSpPr>
          <p:spPr bwMode="auto">
            <a:xfrm>
              <a:off x="3265488" y="2835275"/>
              <a:ext cx="1809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7" name="Freeform 52"/>
            <p:cNvSpPr>
              <a:spLocks noEditPoints="1"/>
            </p:cNvSpPr>
            <p:nvPr/>
          </p:nvSpPr>
          <p:spPr bwMode="auto">
            <a:xfrm>
              <a:off x="2684463" y="3286125"/>
              <a:ext cx="215900" cy="146050"/>
            </a:xfrm>
            <a:custGeom>
              <a:avLst/>
              <a:gdLst>
                <a:gd name="T0" fmla="*/ 0 w 136"/>
                <a:gd name="T1" fmla="*/ 30 h 92"/>
                <a:gd name="T2" fmla="*/ 136 w 136"/>
                <a:gd name="T3" fmla="*/ 24 h 92"/>
                <a:gd name="T4" fmla="*/ 136 w 136"/>
                <a:gd name="T5" fmla="*/ 30 h 92"/>
                <a:gd name="T6" fmla="*/ 36 w 136"/>
                <a:gd name="T7" fmla="*/ 80 h 92"/>
                <a:gd name="T8" fmla="*/ 30 w 136"/>
                <a:gd name="T9" fmla="*/ 74 h 92"/>
                <a:gd name="T10" fmla="*/ 36 w 136"/>
                <a:gd name="T11" fmla="*/ 68 h 92"/>
                <a:gd name="T12" fmla="*/ 42 w 136"/>
                <a:gd name="T13" fmla="*/ 74 h 92"/>
                <a:gd name="T14" fmla="*/ 100 w 136"/>
                <a:gd name="T15" fmla="*/ 80 h 92"/>
                <a:gd name="T16" fmla="*/ 94 w 136"/>
                <a:gd name="T17" fmla="*/ 74 h 92"/>
                <a:gd name="T18" fmla="*/ 100 w 136"/>
                <a:gd name="T19" fmla="*/ 68 h 92"/>
                <a:gd name="T20" fmla="*/ 106 w 136"/>
                <a:gd name="T21" fmla="*/ 74 h 92"/>
                <a:gd name="T22" fmla="*/ 100 w 136"/>
                <a:gd name="T23" fmla="*/ 80 h 92"/>
                <a:gd name="T24" fmla="*/ 128 w 136"/>
                <a:gd name="T25" fmla="*/ 64 h 92"/>
                <a:gd name="T26" fmla="*/ 106 w 136"/>
                <a:gd name="T27" fmla="*/ 68 h 92"/>
                <a:gd name="T28" fmla="*/ 100 w 136"/>
                <a:gd name="T29" fmla="*/ 66 h 92"/>
                <a:gd name="T30" fmla="*/ 42 w 136"/>
                <a:gd name="T31" fmla="*/ 68 h 92"/>
                <a:gd name="T32" fmla="*/ 36 w 136"/>
                <a:gd name="T33" fmla="*/ 66 h 92"/>
                <a:gd name="T34" fmla="*/ 30 w 136"/>
                <a:gd name="T35" fmla="*/ 68 h 92"/>
                <a:gd name="T36" fmla="*/ 100 w 136"/>
                <a:gd name="T37" fmla="*/ 56 h 92"/>
                <a:gd name="T38" fmla="*/ 36 w 136"/>
                <a:gd name="T39" fmla="*/ 56 h 92"/>
                <a:gd name="T40" fmla="*/ 32 w 136"/>
                <a:gd name="T41" fmla="*/ 60 h 92"/>
                <a:gd name="T42" fmla="*/ 36 w 136"/>
                <a:gd name="T43" fmla="*/ 46 h 92"/>
                <a:gd name="T44" fmla="*/ 36 w 136"/>
                <a:gd name="T45" fmla="*/ 50 h 92"/>
                <a:gd name="T46" fmla="*/ 122 w 136"/>
                <a:gd name="T47" fmla="*/ 46 h 92"/>
                <a:gd name="T48" fmla="*/ 104 w 136"/>
                <a:gd name="T49" fmla="*/ 46 h 92"/>
                <a:gd name="T50" fmla="*/ 22 w 136"/>
                <a:gd name="T51" fmla="*/ 18 h 92"/>
                <a:gd name="T52" fmla="*/ 28 w 136"/>
                <a:gd name="T53" fmla="*/ 6 h 92"/>
                <a:gd name="T54" fmla="*/ 68 w 136"/>
                <a:gd name="T55" fmla="*/ 4 h 92"/>
                <a:gd name="T56" fmla="*/ 108 w 136"/>
                <a:gd name="T57" fmla="*/ 6 h 92"/>
                <a:gd name="T58" fmla="*/ 120 w 136"/>
                <a:gd name="T59" fmla="*/ 32 h 92"/>
                <a:gd name="T60" fmla="*/ 68 w 136"/>
                <a:gd name="T61" fmla="*/ 30 h 92"/>
                <a:gd name="T62" fmla="*/ 68 w 136"/>
                <a:gd name="T63" fmla="*/ 0 h 92"/>
                <a:gd name="T64" fmla="*/ 24 w 136"/>
                <a:gd name="T65" fmla="*/ 2 h 92"/>
                <a:gd name="T66" fmla="*/ 10 w 136"/>
                <a:gd name="T67" fmla="*/ 62 h 92"/>
                <a:gd name="T68" fmla="*/ 10 w 136"/>
                <a:gd name="T69" fmla="*/ 70 h 92"/>
                <a:gd name="T70" fmla="*/ 16 w 136"/>
                <a:gd name="T71" fmla="*/ 92 h 92"/>
                <a:gd name="T72" fmla="*/ 36 w 136"/>
                <a:gd name="T73" fmla="*/ 80 h 92"/>
                <a:gd name="T74" fmla="*/ 94 w 136"/>
                <a:gd name="T75" fmla="*/ 74 h 92"/>
                <a:gd name="T76" fmla="*/ 100 w 136"/>
                <a:gd name="T77" fmla="*/ 80 h 92"/>
                <a:gd name="T78" fmla="*/ 120 w 136"/>
                <a:gd name="T79" fmla="*/ 74 h 92"/>
                <a:gd name="T80" fmla="*/ 130 w 136"/>
                <a:gd name="T81" fmla="*/ 70 h 92"/>
                <a:gd name="T82" fmla="*/ 126 w 136"/>
                <a:gd name="T83" fmla="*/ 44 h 92"/>
                <a:gd name="T84" fmla="*/ 112 w 136"/>
                <a:gd name="T85" fmla="*/ 2 h 92"/>
                <a:gd name="T86" fmla="*/ 68 w 136"/>
                <a:gd name="T8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92">
                  <a:moveTo>
                    <a:pt x="14" y="24"/>
                  </a:moveTo>
                  <a:lnTo>
                    <a:pt x="0" y="24"/>
                  </a:lnTo>
                  <a:lnTo>
                    <a:pt x="0" y="30"/>
                  </a:lnTo>
                  <a:lnTo>
                    <a:pt x="10" y="36"/>
                  </a:lnTo>
                  <a:lnTo>
                    <a:pt x="14" y="24"/>
                  </a:lnTo>
                  <a:close/>
                  <a:moveTo>
                    <a:pt x="136" y="24"/>
                  </a:moveTo>
                  <a:lnTo>
                    <a:pt x="122" y="24"/>
                  </a:lnTo>
                  <a:lnTo>
                    <a:pt x="128" y="36"/>
                  </a:lnTo>
                  <a:lnTo>
                    <a:pt x="136" y="30"/>
                  </a:lnTo>
                  <a:lnTo>
                    <a:pt x="136" y="24"/>
                  </a:lnTo>
                  <a:close/>
                  <a:moveTo>
                    <a:pt x="36" y="80"/>
                  </a:moveTo>
                  <a:lnTo>
                    <a:pt x="36" y="80"/>
                  </a:lnTo>
                  <a:lnTo>
                    <a:pt x="32" y="78"/>
                  </a:lnTo>
                  <a:lnTo>
                    <a:pt x="30" y="74"/>
                  </a:lnTo>
                  <a:lnTo>
                    <a:pt x="30" y="74"/>
                  </a:lnTo>
                  <a:lnTo>
                    <a:pt x="32" y="68"/>
                  </a:lnTo>
                  <a:lnTo>
                    <a:pt x="36" y="68"/>
                  </a:lnTo>
                  <a:lnTo>
                    <a:pt x="36" y="68"/>
                  </a:lnTo>
                  <a:lnTo>
                    <a:pt x="40" y="68"/>
                  </a:lnTo>
                  <a:lnTo>
                    <a:pt x="42" y="74"/>
                  </a:lnTo>
                  <a:lnTo>
                    <a:pt x="42" y="74"/>
                  </a:lnTo>
                  <a:lnTo>
                    <a:pt x="40" y="78"/>
                  </a:lnTo>
                  <a:lnTo>
                    <a:pt x="36" y="80"/>
                  </a:lnTo>
                  <a:close/>
                  <a:moveTo>
                    <a:pt x="100" y="80"/>
                  </a:moveTo>
                  <a:lnTo>
                    <a:pt x="100" y="80"/>
                  </a:lnTo>
                  <a:lnTo>
                    <a:pt x="96" y="78"/>
                  </a:lnTo>
                  <a:lnTo>
                    <a:pt x="94" y="74"/>
                  </a:lnTo>
                  <a:lnTo>
                    <a:pt x="94" y="74"/>
                  </a:lnTo>
                  <a:lnTo>
                    <a:pt x="96" y="68"/>
                  </a:lnTo>
                  <a:lnTo>
                    <a:pt x="100" y="68"/>
                  </a:lnTo>
                  <a:lnTo>
                    <a:pt x="100" y="68"/>
                  </a:lnTo>
                  <a:lnTo>
                    <a:pt x="104" y="68"/>
                  </a:lnTo>
                  <a:lnTo>
                    <a:pt x="106" y="74"/>
                  </a:lnTo>
                  <a:lnTo>
                    <a:pt x="106" y="74"/>
                  </a:lnTo>
                  <a:lnTo>
                    <a:pt x="104" y="78"/>
                  </a:lnTo>
                  <a:lnTo>
                    <a:pt x="100" y="80"/>
                  </a:lnTo>
                  <a:close/>
                  <a:moveTo>
                    <a:pt x="8" y="68"/>
                  </a:moveTo>
                  <a:lnTo>
                    <a:pt x="8" y="64"/>
                  </a:lnTo>
                  <a:lnTo>
                    <a:pt x="128" y="64"/>
                  </a:lnTo>
                  <a:lnTo>
                    <a:pt x="128" y="68"/>
                  </a:lnTo>
                  <a:lnTo>
                    <a:pt x="106" y="68"/>
                  </a:lnTo>
                  <a:lnTo>
                    <a:pt x="106" y="68"/>
                  </a:lnTo>
                  <a:lnTo>
                    <a:pt x="104" y="66"/>
                  </a:lnTo>
                  <a:lnTo>
                    <a:pt x="100" y="66"/>
                  </a:lnTo>
                  <a:lnTo>
                    <a:pt x="100" y="66"/>
                  </a:lnTo>
                  <a:lnTo>
                    <a:pt x="98" y="66"/>
                  </a:lnTo>
                  <a:lnTo>
                    <a:pt x="96" y="68"/>
                  </a:lnTo>
                  <a:lnTo>
                    <a:pt x="42" y="68"/>
                  </a:lnTo>
                  <a:lnTo>
                    <a:pt x="42" y="68"/>
                  </a:lnTo>
                  <a:lnTo>
                    <a:pt x="38" y="66"/>
                  </a:lnTo>
                  <a:lnTo>
                    <a:pt x="36" y="66"/>
                  </a:lnTo>
                  <a:lnTo>
                    <a:pt x="36" y="66"/>
                  </a:lnTo>
                  <a:lnTo>
                    <a:pt x="32" y="66"/>
                  </a:lnTo>
                  <a:lnTo>
                    <a:pt x="30" y="68"/>
                  </a:lnTo>
                  <a:lnTo>
                    <a:pt x="8" y="68"/>
                  </a:lnTo>
                  <a:close/>
                  <a:moveTo>
                    <a:pt x="36" y="56"/>
                  </a:moveTo>
                  <a:lnTo>
                    <a:pt x="100" y="56"/>
                  </a:lnTo>
                  <a:lnTo>
                    <a:pt x="100" y="60"/>
                  </a:lnTo>
                  <a:lnTo>
                    <a:pt x="36" y="60"/>
                  </a:lnTo>
                  <a:lnTo>
                    <a:pt x="36" y="56"/>
                  </a:lnTo>
                  <a:close/>
                  <a:moveTo>
                    <a:pt x="14" y="46"/>
                  </a:moveTo>
                  <a:lnTo>
                    <a:pt x="32" y="46"/>
                  </a:lnTo>
                  <a:lnTo>
                    <a:pt x="32" y="60"/>
                  </a:lnTo>
                  <a:lnTo>
                    <a:pt x="14" y="60"/>
                  </a:lnTo>
                  <a:lnTo>
                    <a:pt x="14" y="46"/>
                  </a:lnTo>
                  <a:close/>
                  <a:moveTo>
                    <a:pt x="36" y="46"/>
                  </a:moveTo>
                  <a:lnTo>
                    <a:pt x="100" y="46"/>
                  </a:lnTo>
                  <a:lnTo>
                    <a:pt x="100" y="50"/>
                  </a:lnTo>
                  <a:lnTo>
                    <a:pt x="36" y="50"/>
                  </a:lnTo>
                  <a:lnTo>
                    <a:pt x="36" y="46"/>
                  </a:lnTo>
                  <a:close/>
                  <a:moveTo>
                    <a:pt x="104" y="46"/>
                  </a:moveTo>
                  <a:lnTo>
                    <a:pt x="122" y="46"/>
                  </a:lnTo>
                  <a:lnTo>
                    <a:pt x="122" y="60"/>
                  </a:lnTo>
                  <a:lnTo>
                    <a:pt x="104" y="60"/>
                  </a:lnTo>
                  <a:lnTo>
                    <a:pt x="104" y="46"/>
                  </a:lnTo>
                  <a:close/>
                  <a:moveTo>
                    <a:pt x="16" y="32"/>
                  </a:moveTo>
                  <a:lnTo>
                    <a:pt x="16" y="32"/>
                  </a:lnTo>
                  <a:lnTo>
                    <a:pt x="22" y="18"/>
                  </a:lnTo>
                  <a:lnTo>
                    <a:pt x="22" y="18"/>
                  </a:lnTo>
                  <a:lnTo>
                    <a:pt x="28" y="6"/>
                  </a:lnTo>
                  <a:lnTo>
                    <a:pt x="28" y="6"/>
                  </a:lnTo>
                  <a:lnTo>
                    <a:pt x="44" y="4"/>
                  </a:lnTo>
                  <a:lnTo>
                    <a:pt x="68" y="4"/>
                  </a:lnTo>
                  <a:lnTo>
                    <a:pt x="68" y="4"/>
                  </a:lnTo>
                  <a:lnTo>
                    <a:pt x="92" y="4"/>
                  </a:lnTo>
                  <a:lnTo>
                    <a:pt x="108" y="6"/>
                  </a:lnTo>
                  <a:lnTo>
                    <a:pt x="108" y="6"/>
                  </a:lnTo>
                  <a:lnTo>
                    <a:pt x="116" y="18"/>
                  </a:lnTo>
                  <a:lnTo>
                    <a:pt x="116" y="18"/>
                  </a:lnTo>
                  <a:lnTo>
                    <a:pt x="120" y="32"/>
                  </a:lnTo>
                  <a:lnTo>
                    <a:pt x="120" y="32"/>
                  </a:lnTo>
                  <a:lnTo>
                    <a:pt x="68" y="30"/>
                  </a:lnTo>
                  <a:lnTo>
                    <a:pt x="68" y="30"/>
                  </a:lnTo>
                  <a:lnTo>
                    <a:pt x="16" y="32"/>
                  </a:lnTo>
                  <a:close/>
                  <a:moveTo>
                    <a:pt x="68" y="0"/>
                  </a:moveTo>
                  <a:lnTo>
                    <a:pt x="68" y="0"/>
                  </a:lnTo>
                  <a:lnTo>
                    <a:pt x="44" y="0"/>
                  </a:lnTo>
                  <a:lnTo>
                    <a:pt x="24" y="2"/>
                  </a:lnTo>
                  <a:lnTo>
                    <a:pt x="24" y="2"/>
                  </a:lnTo>
                  <a:lnTo>
                    <a:pt x="14" y="28"/>
                  </a:lnTo>
                  <a:lnTo>
                    <a:pt x="10" y="44"/>
                  </a:lnTo>
                  <a:lnTo>
                    <a:pt x="10" y="62"/>
                  </a:lnTo>
                  <a:lnTo>
                    <a:pt x="6" y="62"/>
                  </a:lnTo>
                  <a:lnTo>
                    <a:pt x="6" y="70"/>
                  </a:lnTo>
                  <a:lnTo>
                    <a:pt x="10" y="70"/>
                  </a:lnTo>
                  <a:lnTo>
                    <a:pt x="10" y="74"/>
                  </a:lnTo>
                  <a:lnTo>
                    <a:pt x="16" y="74"/>
                  </a:lnTo>
                  <a:lnTo>
                    <a:pt x="16" y="92"/>
                  </a:lnTo>
                  <a:lnTo>
                    <a:pt x="36" y="92"/>
                  </a:lnTo>
                  <a:lnTo>
                    <a:pt x="36" y="80"/>
                  </a:lnTo>
                  <a:lnTo>
                    <a:pt x="36" y="80"/>
                  </a:lnTo>
                  <a:lnTo>
                    <a:pt x="40" y="78"/>
                  </a:lnTo>
                  <a:lnTo>
                    <a:pt x="42" y="74"/>
                  </a:lnTo>
                  <a:lnTo>
                    <a:pt x="94" y="74"/>
                  </a:lnTo>
                  <a:lnTo>
                    <a:pt x="94" y="74"/>
                  </a:lnTo>
                  <a:lnTo>
                    <a:pt x="96" y="78"/>
                  </a:lnTo>
                  <a:lnTo>
                    <a:pt x="100" y="80"/>
                  </a:lnTo>
                  <a:lnTo>
                    <a:pt x="100" y="92"/>
                  </a:lnTo>
                  <a:lnTo>
                    <a:pt x="120" y="92"/>
                  </a:lnTo>
                  <a:lnTo>
                    <a:pt x="120" y="74"/>
                  </a:lnTo>
                  <a:lnTo>
                    <a:pt x="126" y="74"/>
                  </a:lnTo>
                  <a:lnTo>
                    <a:pt x="126" y="70"/>
                  </a:lnTo>
                  <a:lnTo>
                    <a:pt x="130" y="70"/>
                  </a:lnTo>
                  <a:lnTo>
                    <a:pt x="130" y="62"/>
                  </a:lnTo>
                  <a:lnTo>
                    <a:pt x="126" y="62"/>
                  </a:lnTo>
                  <a:lnTo>
                    <a:pt x="126" y="44"/>
                  </a:lnTo>
                  <a:lnTo>
                    <a:pt x="126" y="44"/>
                  </a:lnTo>
                  <a:lnTo>
                    <a:pt x="122" y="28"/>
                  </a:lnTo>
                  <a:lnTo>
                    <a:pt x="112" y="2"/>
                  </a:lnTo>
                  <a:lnTo>
                    <a:pt x="112" y="2"/>
                  </a:lnTo>
                  <a:lnTo>
                    <a:pt x="92" y="0"/>
                  </a:lnTo>
                  <a:lnTo>
                    <a:pt x="68"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8" name="Freeform 53"/>
            <p:cNvSpPr>
              <a:spLocks/>
            </p:cNvSpPr>
            <p:nvPr/>
          </p:nvSpPr>
          <p:spPr bwMode="auto">
            <a:xfrm>
              <a:off x="2684463" y="3324225"/>
              <a:ext cx="22225" cy="19050"/>
            </a:xfrm>
            <a:custGeom>
              <a:avLst/>
              <a:gdLst>
                <a:gd name="T0" fmla="*/ 14 w 14"/>
                <a:gd name="T1" fmla="*/ 0 h 12"/>
                <a:gd name="T2" fmla="*/ 0 w 14"/>
                <a:gd name="T3" fmla="*/ 0 h 12"/>
                <a:gd name="T4" fmla="*/ 0 w 14"/>
                <a:gd name="T5" fmla="*/ 6 h 12"/>
                <a:gd name="T6" fmla="*/ 10 w 14"/>
                <a:gd name="T7" fmla="*/ 12 h 12"/>
                <a:gd name="T8" fmla="*/ 14 w 14"/>
                <a:gd name="T9" fmla="*/ 0 h 12"/>
              </a:gdLst>
              <a:ahLst/>
              <a:cxnLst>
                <a:cxn ang="0">
                  <a:pos x="T0" y="T1"/>
                </a:cxn>
                <a:cxn ang="0">
                  <a:pos x="T2" y="T3"/>
                </a:cxn>
                <a:cxn ang="0">
                  <a:pos x="T4" y="T5"/>
                </a:cxn>
                <a:cxn ang="0">
                  <a:pos x="T6" y="T7"/>
                </a:cxn>
                <a:cxn ang="0">
                  <a:pos x="T8" y="T9"/>
                </a:cxn>
              </a:cxnLst>
              <a:rect l="0" t="0" r="r" b="b"/>
              <a:pathLst>
                <a:path w="14" h="12">
                  <a:moveTo>
                    <a:pt x="14" y="0"/>
                  </a:moveTo>
                  <a:lnTo>
                    <a:pt x="0" y="0"/>
                  </a:lnTo>
                  <a:lnTo>
                    <a:pt x="0" y="6"/>
                  </a:lnTo>
                  <a:lnTo>
                    <a:pt x="10" y="12"/>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9" name="Freeform 54"/>
            <p:cNvSpPr>
              <a:spLocks/>
            </p:cNvSpPr>
            <p:nvPr/>
          </p:nvSpPr>
          <p:spPr bwMode="auto">
            <a:xfrm>
              <a:off x="2878138" y="3324225"/>
              <a:ext cx="22225" cy="19050"/>
            </a:xfrm>
            <a:custGeom>
              <a:avLst/>
              <a:gdLst>
                <a:gd name="T0" fmla="*/ 14 w 14"/>
                <a:gd name="T1" fmla="*/ 0 h 12"/>
                <a:gd name="T2" fmla="*/ 0 w 14"/>
                <a:gd name="T3" fmla="*/ 0 h 12"/>
                <a:gd name="T4" fmla="*/ 6 w 14"/>
                <a:gd name="T5" fmla="*/ 12 h 12"/>
                <a:gd name="T6" fmla="*/ 14 w 14"/>
                <a:gd name="T7" fmla="*/ 6 h 12"/>
                <a:gd name="T8" fmla="*/ 14 w 14"/>
                <a:gd name="T9" fmla="*/ 0 h 12"/>
              </a:gdLst>
              <a:ahLst/>
              <a:cxnLst>
                <a:cxn ang="0">
                  <a:pos x="T0" y="T1"/>
                </a:cxn>
                <a:cxn ang="0">
                  <a:pos x="T2" y="T3"/>
                </a:cxn>
                <a:cxn ang="0">
                  <a:pos x="T4" y="T5"/>
                </a:cxn>
                <a:cxn ang="0">
                  <a:pos x="T6" y="T7"/>
                </a:cxn>
                <a:cxn ang="0">
                  <a:pos x="T8" y="T9"/>
                </a:cxn>
              </a:cxnLst>
              <a:rect l="0" t="0" r="r" b="b"/>
              <a:pathLst>
                <a:path w="14" h="12">
                  <a:moveTo>
                    <a:pt x="14" y="0"/>
                  </a:moveTo>
                  <a:lnTo>
                    <a:pt x="0" y="0"/>
                  </a:lnTo>
                  <a:lnTo>
                    <a:pt x="6" y="12"/>
                  </a:lnTo>
                  <a:lnTo>
                    <a:pt x="14" y="6"/>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0" name="Freeform 55"/>
            <p:cNvSpPr>
              <a:spLocks/>
            </p:cNvSpPr>
            <p:nvPr/>
          </p:nvSpPr>
          <p:spPr bwMode="auto">
            <a:xfrm>
              <a:off x="2732088" y="3394075"/>
              <a:ext cx="19050" cy="19050"/>
            </a:xfrm>
            <a:custGeom>
              <a:avLst/>
              <a:gdLst>
                <a:gd name="T0" fmla="*/ 6 w 12"/>
                <a:gd name="T1" fmla="*/ 12 h 12"/>
                <a:gd name="T2" fmla="*/ 6 w 12"/>
                <a:gd name="T3" fmla="*/ 12 h 12"/>
                <a:gd name="T4" fmla="*/ 2 w 12"/>
                <a:gd name="T5" fmla="*/ 10 h 12"/>
                <a:gd name="T6" fmla="*/ 0 w 12"/>
                <a:gd name="T7" fmla="*/ 6 h 12"/>
                <a:gd name="T8" fmla="*/ 0 w 12"/>
                <a:gd name="T9" fmla="*/ 6 h 12"/>
                <a:gd name="T10" fmla="*/ 2 w 12"/>
                <a:gd name="T11" fmla="*/ 0 h 12"/>
                <a:gd name="T12" fmla="*/ 6 w 12"/>
                <a:gd name="T13" fmla="*/ 0 h 12"/>
                <a:gd name="T14" fmla="*/ 6 w 12"/>
                <a:gd name="T15" fmla="*/ 0 h 12"/>
                <a:gd name="T16" fmla="*/ 10 w 12"/>
                <a:gd name="T17" fmla="*/ 0 h 12"/>
                <a:gd name="T18" fmla="*/ 12 w 12"/>
                <a:gd name="T19" fmla="*/ 6 h 12"/>
                <a:gd name="T20" fmla="*/ 12 w 12"/>
                <a:gd name="T21" fmla="*/ 6 h 12"/>
                <a:gd name="T22" fmla="*/ 10 w 12"/>
                <a:gd name="T23" fmla="*/ 10 h 12"/>
                <a:gd name="T24" fmla="*/ 6 w 12"/>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2">
                  <a:moveTo>
                    <a:pt x="6" y="12"/>
                  </a:moveTo>
                  <a:lnTo>
                    <a:pt x="6" y="12"/>
                  </a:lnTo>
                  <a:lnTo>
                    <a:pt x="2" y="10"/>
                  </a:lnTo>
                  <a:lnTo>
                    <a:pt x="0" y="6"/>
                  </a:lnTo>
                  <a:lnTo>
                    <a:pt x="0" y="6"/>
                  </a:lnTo>
                  <a:lnTo>
                    <a:pt x="2" y="0"/>
                  </a:lnTo>
                  <a:lnTo>
                    <a:pt x="6" y="0"/>
                  </a:lnTo>
                  <a:lnTo>
                    <a:pt x="6" y="0"/>
                  </a:lnTo>
                  <a:lnTo>
                    <a:pt x="10" y="0"/>
                  </a:lnTo>
                  <a:lnTo>
                    <a:pt x="12" y="6"/>
                  </a:lnTo>
                  <a:lnTo>
                    <a:pt x="12" y="6"/>
                  </a:lnTo>
                  <a:lnTo>
                    <a:pt x="10" y="10"/>
                  </a:lnTo>
                  <a:lnTo>
                    <a:pt x="6"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1" name="Freeform 56"/>
            <p:cNvSpPr>
              <a:spLocks/>
            </p:cNvSpPr>
            <p:nvPr/>
          </p:nvSpPr>
          <p:spPr bwMode="auto">
            <a:xfrm>
              <a:off x="2833688" y="3394075"/>
              <a:ext cx="19050" cy="19050"/>
            </a:xfrm>
            <a:custGeom>
              <a:avLst/>
              <a:gdLst>
                <a:gd name="T0" fmla="*/ 6 w 12"/>
                <a:gd name="T1" fmla="*/ 12 h 12"/>
                <a:gd name="T2" fmla="*/ 6 w 12"/>
                <a:gd name="T3" fmla="*/ 12 h 12"/>
                <a:gd name="T4" fmla="*/ 2 w 12"/>
                <a:gd name="T5" fmla="*/ 10 h 12"/>
                <a:gd name="T6" fmla="*/ 0 w 12"/>
                <a:gd name="T7" fmla="*/ 6 h 12"/>
                <a:gd name="T8" fmla="*/ 0 w 12"/>
                <a:gd name="T9" fmla="*/ 6 h 12"/>
                <a:gd name="T10" fmla="*/ 2 w 12"/>
                <a:gd name="T11" fmla="*/ 0 h 12"/>
                <a:gd name="T12" fmla="*/ 6 w 12"/>
                <a:gd name="T13" fmla="*/ 0 h 12"/>
                <a:gd name="T14" fmla="*/ 6 w 12"/>
                <a:gd name="T15" fmla="*/ 0 h 12"/>
                <a:gd name="T16" fmla="*/ 10 w 12"/>
                <a:gd name="T17" fmla="*/ 0 h 12"/>
                <a:gd name="T18" fmla="*/ 12 w 12"/>
                <a:gd name="T19" fmla="*/ 6 h 12"/>
                <a:gd name="T20" fmla="*/ 12 w 12"/>
                <a:gd name="T21" fmla="*/ 6 h 12"/>
                <a:gd name="T22" fmla="*/ 10 w 12"/>
                <a:gd name="T23" fmla="*/ 10 h 12"/>
                <a:gd name="T24" fmla="*/ 6 w 12"/>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2">
                  <a:moveTo>
                    <a:pt x="6" y="12"/>
                  </a:moveTo>
                  <a:lnTo>
                    <a:pt x="6" y="12"/>
                  </a:lnTo>
                  <a:lnTo>
                    <a:pt x="2" y="10"/>
                  </a:lnTo>
                  <a:lnTo>
                    <a:pt x="0" y="6"/>
                  </a:lnTo>
                  <a:lnTo>
                    <a:pt x="0" y="6"/>
                  </a:lnTo>
                  <a:lnTo>
                    <a:pt x="2" y="0"/>
                  </a:lnTo>
                  <a:lnTo>
                    <a:pt x="6" y="0"/>
                  </a:lnTo>
                  <a:lnTo>
                    <a:pt x="6" y="0"/>
                  </a:lnTo>
                  <a:lnTo>
                    <a:pt x="10" y="0"/>
                  </a:lnTo>
                  <a:lnTo>
                    <a:pt x="12" y="6"/>
                  </a:lnTo>
                  <a:lnTo>
                    <a:pt x="12" y="6"/>
                  </a:lnTo>
                  <a:lnTo>
                    <a:pt x="10" y="10"/>
                  </a:lnTo>
                  <a:lnTo>
                    <a:pt x="6"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2" name="Freeform 57"/>
            <p:cNvSpPr>
              <a:spLocks/>
            </p:cNvSpPr>
            <p:nvPr/>
          </p:nvSpPr>
          <p:spPr bwMode="auto">
            <a:xfrm>
              <a:off x="2697163" y="3387725"/>
              <a:ext cx="190500" cy="6350"/>
            </a:xfrm>
            <a:custGeom>
              <a:avLst/>
              <a:gdLst>
                <a:gd name="T0" fmla="*/ 0 w 120"/>
                <a:gd name="T1" fmla="*/ 4 h 4"/>
                <a:gd name="T2" fmla="*/ 0 w 120"/>
                <a:gd name="T3" fmla="*/ 0 h 4"/>
                <a:gd name="T4" fmla="*/ 120 w 120"/>
                <a:gd name="T5" fmla="*/ 0 h 4"/>
                <a:gd name="T6" fmla="*/ 120 w 120"/>
                <a:gd name="T7" fmla="*/ 4 h 4"/>
                <a:gd name="T8" fmla="*/ 98 w 120"/>
                <a:gd name="T9" fmla="*/ 4 h 4"/>
                <a:gd name="T10" fmla="*/ 98 w 120"/>
                <a:gd name="T11" fmla="*/ 4 h 4"/>
                <a:gd name="T12" fmla="*/ 96 w 120"/>
                <a:gd name="T13" fmla="*/ 2 h 4"/>
                <a:gd name="T14" fmla="*/ 92 w 120"/>
                <a:gd name="T15" fmla="*/ 2 h 4"/>
                <a:gd name="T16" fmla="*/ 92 w 120"/>
                <a:gd name="T17" fmla="*/ 2 h 4"/>
                <a:gd name="T18" fmla="*/ 90 w 120"/>
                <a:gd name="T19" fmla="*/ 2 h 4"/>
                <a:gd name="T20" fmla="*/ 88 w 120"/>
                <a:gd name="T21" fmla="*/ 4 h 4"/>
                <a:gd name="T22" fmla="*/ 34 w 120"/>
                <a:gd name="T23" fmla="*/ 4 h 4"/>
                <a:gd name="T24" fmla="*/ 34 w 120"/>
                <a:gd name="T25" fmla="*/ 4 h 4"/>
                <a:gd name="T26" fmla="*/ 30 w 120"/>
                <a:gd name="T27" fmla="*/ 2 h 4"/>
                <a:gd name="T28" fmla="*/ 28 w 120"/>
                <a:gd name="T29" fmla="*/ 2 h 4"/>
                <a:gd name="T30" fmla="*/ 28 w 120"/>
                <a:gd name="T31" fmla="*/ 2 h 4"/>
                <a:gd name="T32" fmla="*/ 24 w 120"/>
                <a:gd name="T33" fmla="*/ 2 h 4"/>
                <a:gd name="T34" fmla="*/ 22 w 120"/>
                <a:gd name="T35" fmla="*/ 4 h 4"/>
                <a:gd name="T36" fmla="*/ 0 w 120"/>
                <a:gd name="T3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4">
                  <a:moveTo>
                    <a:pt x="0" y="4"/>
                  </a:moveTo>
                  <a:lnTo>
                    <a:pt x="0" y="0"/>
                  </a:lnTo>
                  <a:lnTo>
                    <a:pt x="120" y="0"/>
                  </a:lnTo>
                  <a:lnTo>
                    <a:pt x="120" y="4"/>
                  </a:lnTo>
                  <a:lnTo>
                    <a:pt x="98" y="4"/>
                  </a:lnTo>
                  <a:lnTo>
                    <a:pt x="98" y="4"/>
                  </a:lnTo>
                  <a:lnTo>
                    <a:pt x="96" y="2"/>
                  </a:lnTo>
                  <a:lnTo>
                    <a:pt x="92" y="2"/>
                  </a:lnTo>
                  <a:lnTo>
                    <a:pt x="92" y="2"/>
                  </a:lnTo>
                  <a:lnTo>
                    <a:pt x="90" y="2"/>
                  </a:lnTo>
                  <a:lnTo>
                    <a:pt x="88" y="4"/>
                  </a:lnTo>
                  <a:lnTo>
                    <a:pt x="34" y="4"/>
                  </a:lnTo>
                  <a:lnTo>
                    <a:pt x="34" y="4"/>
                  </a:lnTo>
                  <a:lnTo>
                    <a:pt x="30" y="2"/>
                  </a:lnTo>
                  <a:lnTo>
                    <a:pt x="28" y="2"/>
                  </a:lnTo>
                  <a:lnTo>
                    <a:pt x="28" y="2"/>
                  </a:lnTo>
                  <a:lnTo>
                    <a:pt x="24" y="2"/>
                  </a:lnTo>
                  <a:lnTo>
                    <a:pt x="22" y="4"/>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3" name="Rectangle 58"/>
            <p:cNvSpPr>
              <a:spLocks noChangeArrowheads="1"/>
            </p:cNvSpPr>
            <p:nvPr/>
          </p:nvSpPr>
          <p:spPr bwMode="auto">
            <a:xfrm>
              <a:off x="2741613" y="3375025"/>
              <a:ext cx="101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4" name="Rectangle 59"/>
            <p:cNvSpPr>
              <a:spLocks noChangeArrowheads="1"/>
            </p:cNvSpPr>
            <p:nvPr/>
          </p:nvSpPr>
          <p:spPr bwMode="auto">
            <a:xfrm>
              <a:off x="2706688" y="3359150"/>
              <a:ext cx="28575" cy="2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5" name="Rectangle 60"/>
            <p:cNvSpPr>
              <a:spLocks noChangeArrowheads="1"/>
            </p:cNvSpPr>
            <p:nvPr/>
          </p:nvSpPr>
          <p:spPr bwMode="auto">
            <a:xfrm>
              <a:off x="2741613" y="3359150"/>
              <a:ext cx="101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6" name="Rectangle 61"/>
            <p:cNvSpPr>
              <a:spLocks noChangeArrowheads="1"/>
            </p:cNvSpPr>
            <p:nvPr/>
          </p:nvSpPr>
          <p:spPr bwMode="auto">
            <a:xfrm>
              <a:off x="2849563" y="3359150"/>
              <a:ext cx="28575" cy="2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7" name="Freeform 62"/>
            <p:cNvSpPr>
              <a:spLocks/>
            </p:cNvSpPr>
            <p:nvPr/>
          </p:nvSpPr>
          <p:spPr bwMode="auto">
            <a:xfrm>
              <a:off x="2709863" y="3292475"/>
              <a:ext cx="165100" cy="44450"/>
            </a:xfrm>
            <a:custGeom>
              <a:avLst/>
              <a:gdLst>
                <a:gd name="T0" fmla="*/ 0 w 104"/>
                <a:gd name="T1" fmla="*/ 28 h 28"/>
                <a:gd name="T2" fmla="*/ 0 w 104"/>
                <a:gd name="T3" fmla="*/ 28 h 28"/>
                <a:gd name="T4" fmla="*/ 6 w 104"/>
                <a:gd name="T5" fmla="*/ 14 h 28"/>
                <a:gd name="T6" fmla="*/ 6 w 104"/>
                <a:gd name="T7" fmla="*/ 14 h 28"/>
                <a:gd name="T8" fmla="*/ 12 w 104"/>
                <a:gd name="T9" fmla="*/ 2 h 28"/>
                <a:gd name="T10" fmla="*/ 12 w 104"/>
                <a:gd name="T11" fmla="*/ 2 h 28"/>
                <a:gd name="T12" fmla="*/ 28 w 104"/>
                <a:gd name="T13" fmla="*/ 0 h 28"/>
                <a:gd name="T14" fmla="*/ 52 w 104"/>
                <a:gd name="T15" fmla="*/ 0 h 28"/>
                <a:gd name="T16" fmla="*/ 52 w 104"/>
                <a:gd name="T17" fmla="*/ 0 h 28"/>
                <a:gd name="T18" fmla="*/ 76 w 104"/>
                <a:gd name="T19" fmla="*/ 0 h 28"/>
                <a:gd name="T20" fmla="*/ 92 w 104"/>
                <a:gd name="T21" fmla="*/ 2 h 28"/>
                <a:gd name="T22" fmla="*/ 92 w 104"/>
                <a:gd name="T23" fmla="*/ 2 h 28"/>
                <a:gd name="T24" fmla="*/ 100 w 104"/>
                <a:gd name="T25" fmla="*/ 14 h 28"/>
                <a:gd name="T26" fmla="*/ 100 w 104"/>
                <a:gd name="T27" fmla="*/ 14 h 28"/>
                <a:gd name="T28" fmla="*/ 104 w 104"/>
                <a:gd name="T29" fmla="*/ 28 h 28"/>
                <a:gd name="T30" fmla="*/ 104 w 104"/>
                <a:gd name="T31" fmla="*/ 28 h 28"/>
                <a:gd name="T32" fmla="*/ 52 w 104"/>
                <a:gd name="T33" fmla="*/ 26 h 28"/>
                <a:gd name="T34" fmla="*/ 52 w 104"/>
                <a:gd name="T35" fmla="*/ 26 h 28"/>
                <a:gd name="T36" fmla="*/ 0 w 104"/>
                <a:gd name="T3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28">
                  <a:moveTo>
                    <a:pt x="0" y="28"/>
                  </a:moveTo>
                  <a:lnTo>
                    <a:pt x="0" y="28"/>
                  </a:lnTo>
                  <a:lnTo>
                    <a:pt x="6" y="14"/>
                  </a:lnTo>
                  <a:lnTo>
                    <a:pt x="6" y="14"/>
                  </a:lnTo>
                  <a:lnTo>
                    <a:pt x="12" y="2"/>
                  </a:lnTo>
                  <a:lnTo>
                    <a:pt x="12" y="2"/>
                  </a:lnTo>
                  <a:lnTo>
                    <a:pt x="28" y="0"/>
                  </a:lnTo>
                  <a:lnTo>
                    <a:pt x="52" y="0"/>
                  </a:lnTo>
                  <a:lnTo>
                    <a:pt x="52" y="0"/>
                  </a:lnTo>
                  <a:lnTo>
                    <a:pt x="76" y="0"/>
                  </a:lnTo>
                  <a:lnTo>
                    <a:pt x="92" y="2"/>
                  </a:lnTo>
                  <a:lnTo>
                    <a:pt x="92" y="2"/>
                  </a:lnTo>
                  <a:lnTo>
                    <a:pt x="100" y="14"/>
                  </a:lnTo>
                  <a:lnTo>
                    <a:pt x="100" y="14"/>
                  </a:lnTo>
                  <a:lnTo>
                    <a:pt x="104" y="28"/>
                  </a:lnTo>
                  <a:lnTo>
                    <a:pt x="104" y="28"/>
                  </a:lnTo>
                  <a:lnTo>
                    <a:pt x="52" y="26"/>
                  </a:lnTo>
                  <a:lnTo>
                    <a:pt x="52" y="26"/>
                  </a:lnTo>
                  <a:lnTo>
                    <a:pt x="0"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8" name="Freeform 63"/>
            <p:cNvSpPr>
              <a:spLocks/>
            </p:cNvSpPr>
            <p:nvPr/>
          </p:nvSpPr>
          <p:spPr bwMode="auto">
            <a:xfrm>
              <a:off x="2693988" y="3286125"/>
              <a:ext cx="196850" cy="146050"/>
            </a:xfrm>
            <a:custGeom>
              <a:avLst/>
              <a:gdLst>
                <a:gd name="T0" fmla="*/ 62 w 124"/>
                <a:gd name="T1" fmla="*/ 0 h 92"/>
                <a:gd name="T2" fmla="*/ 62 w 124"/>
                <a:gd name="T3" fmla="*/ 0 h 92"/>
                <a:gd name="T4" fmla="*/ 38 w 124"/>
                <a:gd name="T5" fmla="*/ 0 h 92"/>
                <a:gd name="T6" fmla="*/ 18 w 124"/>
                <a:gd name="T7" fmla="*/ 2 h 92"/>
                <a:gd name="T8" fmla="*/ 18 w 124"/>
                <a:gd name="T9" fmla="*/ 2 h 92"/>
                <a:gd name="T10" fmla="*/ 8 w 124"/>
                <a:gd name="T11" fmla="*/ 28 h 92"/>
                <a:gd name="T12" fmla="*/ 4 w 124"/>
                <a:gd name="T13" fmla="*/ 44 h 92"/>
                <a:gd name="T14" fmla="*/ 4 w 124"/>
                <a:gd name="T15" fmla="*/ 62 h 92"/>
                <a:gd name="T16" fmla="*/ 0 w 124"/>
                <a:gd name="T17" fmla="*/ 62 h 92"/>
                <a:gd name="T18" fmla="*/ 0 w 124"/>
                <a:gd name="T19" fmla="*/ 70 h 92"/>
                <a:gd name="T20" fmla="*/ 4 w 124"/>
                <a:gd name="T21" fmla="*/ 70 h 92"/>
                <a:gd name="T22" fmla="*/ 4 w 124"/>
                <a:gd name="T23" fmla="*/ 74 h 92"/>
                <a:gd name="T24" fmla="*/ 10 w 124"/>
                <a:gd name="T25" fmla="*/ 74 h 92"/>
                <a:gd name="T26" fmla="*/ 10 w 124"/>
                <a:gd name="T27" fmla="*/ 92 h 92"/>
                <a:gd name="T28" fmla="*/ 30 w 124"/>
                <a:gd name="T29" fmla="*/ 92 h 92"/>
                <a:gd name="T30" fmla="*/ 30 w 124"/>
                <a:gd name="T31" fmla="*/ 80 h 92"/>
                <a:gd name="T32" fmla="*/ 30 w 124"/>
                <a:gd name="T33" fmla="*/ 80 h 92"/>
                <a:gd name="T34" fmla="*/ 34 w 124"/>
                <a:gd name="T35" fmla="*/ 78 h 92"/>
                <a:gd name="T36" fmla="*/ 36 w 124"/>
                <a:gd name="T37" fmla="*/ 74 h 92"/>
                <a:gd name="T38" fmla="*/ 88 w 124"/>
                <a:gd name="T39" fmla="*/ 74 h 92"/>
                <a:gd name="T40" fmla="*/ 88 w 124"/>
                <a:gd name="T41" fmla="*/ 74 h 92"/>
                <a:gd name="T42" fmla="*/ 90 w 124"/>
                <a:gd name="T43" fmla="*/ 78 h 92"/>
                <a:gd name="T44" fmla="*/ 94 w 124"/>
                <a:gd name="T45" fmla="*/ 80 h 92"/>
                <a:gd name="T46" fmla="*/ 94 w 124"/>
                <a:gd name="T47" fmla="*/ 92 h 92"/>
                <a:gd name="T48" fmla="*/ 114 w 124"/>
                <a:gd name="T49" fmla="*/ 92 h 92"/>
                <a:gd name="T50" fmla="*/ 114 w 124"/>
                <a:gd name="T51" fmla="*/ 74 h 92"/>
                <a:gd name="T52" fmla="*/ 120 w 124"/>
                <a:gd name="T53" fmla="*/ 74 h 92"/>
                <a:gd name="T54" fmla="*/ 120 w 124"/>
                <a:gd name="T55" fmla="*/ 70 h 92"/>
                <a:gd name="T56" fmla="*/ 124 w 124"/>
                <a:gd name="T57" fmla="*/ 70 h 92"/>
                <a:gd name="T58" fmla="*/ 124 w 124"/>
                <a:gd name="T59" fmla="*/ 62 h 92"/>
                <a:gd name="T60" fmla="*/ 120 w 124"/>
                <a:gd name="T61" fmla="*/ 62 h 92"/>
                <a:gd name="T62" fmla="*/ 120 w 124"/>
                <a:gd name="T63" fmla="*/ 44 h 92"/>
                <a:gd name="T64" fmla="*/ 120 w 124"/>
                <a:gd name="T65" fmla="*/ 44 h 92"/>
                <a:gd name="T66" fmla="*/ 116 w 124"/>
                <a:gd name="T67" fmla="*/ 28 h 92"/>
                <a:gd name="T68" fmla="*/ 106 w 124"/>
                <a:gd name="T69" fmla="*/ 2 h 92"/>
                <a:gd name="T70" fmla="*/ 106 w 124"/>
                <a:gd name="T71" fmla="*/ 2 h 92"/>
                <a:gd name="T72" fmla="*/ 86 w 124"/>
                <a:gd name="T73" fmla="*/ 0 h 92"/>
                <a:gd name="T74" fmla="*/ 62 w 124"/>
                <a:gd name="T7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4" h="92">
                  <a:moveTo>
                    <a:pt x="62" y="0"/>
                  </a:moveTo>
                  <a:lnTo>
                    <a:pt x="62" y="0"/>
                  </a:lnTo>
                  <a:lnTo>
                    <a:pt x="38" y="0"/>
                  </a:lnTo>
                  <a:lnTo>
                    <a:pt x="18" y="2"/>
                  </a:lnTo>
                  <a:lnTo>
                    <a:pt x="18" y="2"/>
                  </a:lnTo>
                  <a:lnTo>
                    <a:pt x="8" y="28"/>
                  </a:lnTo>
                  <a:lnTo>
                    <a:pt x="4" y="44"/>
                  </a:lnTo>
                  <a:lnTo>
                    <a:pt x="4" y="62"/>
                  </a:lnTo>
                  <a:lnTo>
                    <a:pt x="0" y="62"/>
                  </a:lnTo>
                  <a:lnTo>
                    <a:pt x="0" y="70"/>
                  </a:lnTo>
                  <a:lnTo>
                    <a:pt x="4" y="70"/>
                  </a:lnTo>
                  <a:lnTo>
                    <a:pt x="4" y="74"/>
                  </a:lnTo>
                  <a:lnTo>
                    <a:pt x="10" y="74"/>
                  </a:lnTo>
                  <a:lnTo>
                    <a:pt x="10" y="92"/>
                  </a:lnTo>
                  <a:lnTo>
                    <a:pt x="30" y="92"/>
                  </a:lnTo>
                  <a:lnTo>
                    <a:pt x="30" y="80"/>
                  </a:lnTo>
                  <a:lnTo>
                    <a:pt x="30" y="80"/>
                  </a:lnTo>
                  <a:lnTo>
                    <a:pt x="34" y="78"/>
                  </a:lnTo>
                  <a:lnTo>
                    <a:pt x="36" y="74"/>
                  </a:lnTo>
                  <a:lnTo>
                    <a:pt x="88" y="74"/>
                  </a:lnTo>
                  <a:lnTo>
                    <a:pt x="88" y="74"/>
                  </a:lnTo>
                  <a:lnTo>
                    <a:pt x="90" y="78"/>
                  </a:lnTo>
                  <a:lnTo>
                    <a:pt x="94" y="80"/>
                  </a:lnTo>
                  <a:lnTo>
                    <a:pt x="94" y="92"/>
                  </a:lnTo>
                  <a:lnTo>
                    <a:pt x="114" y="92"/>
                  </a:lnTo>
                  <a:lnTo>
                    <a:pt x="114" y="74"/>
                  </a:lnTo>
                  <a:lnTo>
                    <a:pt x="120" y="74"/>
                  </a:lnTo>
                  <a:lnTo>
                    <a:pt x="120" y="70"/>
                  </a:lnTo>
                  <a:lnTo>
                    <a:pt x="124" y="70"/>
                  </a:lnTo>
                  <a:lnTo>
                    <a:pt x="124" y="62"/>
                  </a:lnTo>
                  <a:lnTo>
                    <a:pt x="120" y="62"/>
                  </a:lnTo>
                  <a:lnTo>
                    <a:pt x="120" y="44"/>
                  </a:lnTo>
                  <a:lnTo>
                    <a:pt x="120" y="44"/>
                  </a:lnTo>
                  <a:lnTo>
                    <a:pt x="116" y="28"/>
                  </a:lnTo>
                  <a:lnTo>
                    <a:pt x="106" y="2"/>
                  </a:lnTo>
                  <a:lnTo>
                    <a:pt x="106" y="2"/>
                  </a:lnTo>
                  <a:lnTo>
                    <a:pt x="86" y="0"/>
                  </a:lnTo>
                  <a:lnTo>
                    <a:pt x="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9" name="Freeform 64"/>
            <p:cNvSpPr>
              <a:spLocks noEditPoints="1"/>
            </p:cNvSpPr>
            <p:nvPr/>
          </p:nvSpPr>
          <p:spPr bwMode="auto">
            <a:xfrm>
              <a:off x="2820988" y="2968625"/>
              <a:ext cx="215900" cy="184150"/>
            </a:xfrm>
            <a:custGeom>
              <a:avLst/>
              <a:gdLst>
                <a:gd name="T0" fmla="*/ 84 w 136"/>
                <a:gd name="T1" fmla="*/ 0 h 116"/>
                <a:gd name="T2" fmla="*/ 52 w 136"/>
                <a:gd name="T3" fmla="*/ 0 h 116"/>
                <a:gd name="T4" fmla="*/ 52 w 136"/>
                <a:gd name="T5" fmla="*/ 0 h 116"/>
                <a:gd name="T6" fmla="*/ 46 w 136"/>
                <a:gd name="T7" fmla="*/ 2 h 116"/>
                <a:gd name="T8" fmla="*/ 40 w 136"/>
                <a:gd name="T9" fmla="*/ 6 h 116"/>
                <a:gd name="T10" fmla="*/ 38 w 136"/>
                <a:gd name="T11" fmla="*/ 10 h 116"/>
                <a:gd name="T12" fmla="*/ 36 w 136"/>
                <a:gd name="T13" fmla="*/ 16 h 116"/>
                <a:gd name="T14" fmla="*/ 36 w 136"/>
                <a:gd name="T15" fmla="*/ 26 h 116"/>
                <a:gd name="T16" fmla="*/ 12 w 136"/>
                <a:gd name="T17" fmla="*/ 26 h 116"/>
                <a:gd name="T18" fmla="*/ 12 w 136"/>
                <a:gd name="T19" fmla="*/ 26 h 116"/>
                <a:gd name="T20" fmla="*/ 8 w 136"/>
                <a:gd name="T21" fmla="*/ 26 h 116"/>
                <a:gd name="T22" fmla="*/ 4 w 136"/>
                <a:gd name="T23" fmla="*/ 28 h 116"/>
                <a:gd name="T24" fmla="*/ 2 w 136"/>
                <a:gd name="T25" fmla="*/ 32 h 116"/>
                <a:gd name="T26" fmla="*/ 0 w 136"/>
                <a:gd name="T27" fmla="*/ 36 h 116"/>
                <a:gd name="T28" fmla="*/ 0 w 136"/>
                <a:gd name="T29" fmla="*/ 106 h 116"/>
                <a:gd name="T30" fmla="*/ 0 w 136"/>
                <a:gd name="T31" fmla="*/ 106 h 116"/>
                <a:gd name="T32" fmla="*/ 2 w 136"/>
                <a:gd name="T33" fmla="*/ 110 h 116"/>
                <a:gd name="T34" fmla="*/ 4 w 136"/>
                <a:gd name="T35" fmla="*/ 114 h 116"/>
                <a:gd name="T36" fmla="*/ 8 w 136"/>
                <a:gd name="T37" fmla="*/ 116 h 116"/>
                <a:gd name="T38" fmla="*/ 12 w 136"/>
                <a:gd name="T39" fmla="*/ 116 h 116"/>
                <a:gd name="T40" fmla="*/ 124 w 136"/>
                <a:gd name="T41" fmla="*/ 116 h 116"/>
                <a:gd name="T42" fmla="*/ 124 w 136"/>
                <a:gd name="T43" fmla="*/ 116 h 116"/>
                <a:gd name="T44" fmla="*/ 128 w 136"/>
                <a:gd name="T45" fmla="*/ 116 h 116"/>
                <a:gd name="T46" fmla="*/ 132 w 136"/>
                <a:gd name="T47" fmla="*/ 114 h 116"/>
                <a:gd name="T48" fmla="*/ 134 w 136"/>
                <a:gd name="T49" fmla="*/ 110 h 116"/>
                <a:gd name="T50" fmla="*/ 136 w 136"/>
                <a:gd name="T51" fmla="*/ 106 h 116"/>
                <a:gd name="T52" fmla="*/ 136 w 136"/>
                <a:gd name="T53" fmla="*/ 36 h 116"/>
                <a:gd name="T54" fmla="*/ 136 w 136"/>
                <a:gd name="T55" fmla="*/ 36 h 116"/>
                <a:gd name="T56" fmla="*/ 134 w 136"/>
                <a:gd name="T57" fmla="*/ 32 h 116"/>
                <a:gd name="T58" fmla="*/ 132 w 136"/>
                <a:gd name="T59" fmla="*/ 28 h 116"/>
                <a:gd name="T60" fmla="*/ 128 w 136"/>
                <a:gd name="T61" fmla="*/ 26 h 116"/>
                <a:gd name="T62" fmla="*/ 124 w 136"/>
                <a:gd name="T63" fmla="*/ 26 h 116"/>
                <a:gd name="T64" fmla="*/ 100 w 136"/>
                <a:gd name="T65" fmla="*/ 26 h 116"/>
                <a:gd name="T66" fmla="*/ 100 w 136"/>
                <a:gd name="T67" fmla="*/ 16 h 116"/>
                <a:gd name="T68" fmla="*/ 100 w 136"/>
                <a:gd name="T69" fmla="*/ 16 h 116"/>
                <a:gd name="T70" fmla="*/ 98 w 136"/>
                <a:gd name="T71" fmla="*/ 10 h 116"/>
                <a:gd name="T72" fmla="*/ 96 w 136"/>
                <a:gd name="T73" fmla="*/ 6 h 116"/>
                <a:gd name="T74" fmla="*/ 90 w 136"/>
                <a:gd name="T75" fmla="*/ 2 h 116"/>
                <a:gd name="T76" fmla="*/ 84 w 136"/>
                <a:gd name="T77" fmla="*/ 0 h 116"/>
                <a:gd name="T78" fmla="*/ 44 w 136"/>
                <a:gd name="T79" fmla="*/ 26 h 116"/>
                <a:gd name="T80" fmla="*/ 44 w 136"/>
                <a:gd name="T81" fmla="*/ 16 h 116"/>
                <a:gd name="T82" fmla="*/ 44 w 136"/>
                <a:gd name="T83" fmla="*/ 16 h 116"/>
                <a:gd name="T84" fmla="*/ 46 w 136"/>
                <a:gd name="T85" fmla="*/ 10 h 116"/>
                <a:gd name="T86" fmla="*/ 52 w 136"/>
                <a:gd name="T87" fmla="*/ 8 h 116"/>
                <a:gd name="T88" fmla="*/ 84 w 136"/>
                <a:gd name="T89" fmla="*/ 8 h 116"/>
                <a:gd name="T90" fmla="*/ 84 w 136"/>
                <a:gd name="T91" fmla="*/ 8 h 116"/>
                <a:gd name="T92" fmla="*/ 90 w 136"/>
                <a:gd name="T93" fmla="*/ 10 h 116"/>
                <a:gd name="T94" fmla="*/ 92 w 136"/>
                <a:gd name="T95" fmla="*/ 16 h 116"/>
                <a:gd name="T96" fmla="*/ 92 w 136"/>
                <a:gd name="T97" fmla="*/ 26 h 116"/>
                <a:gd name="T98" fmla="*/ 44 w 136"/>
                <a:gd name="T99" fmla="*/ 2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6" h="116">
                  <a:moveTo>
                    <a:pt x="84" y="0"/>
                  </a:moveTo>
                  <a:lnTo>
                    <a:pt x="52" y="0"/>
                  </a:lnTo>
                  <a:lnTo>
                    <a:pt x="52" y="0"/>
                  </a:lnTo>
                  <a:lnTo>
                    <a:pt x="46" y="2"/>
                  </a:lnTo>
                  <a:lnTo>
                    <a:pt x="40" y="6"/>
                  </a:lnTo>
                  <a:lnTo>
                    <a:pt x="38" y="10"/>
                  </a:lnTo>
                  <a:lnTo>
                    <a:pt x="36" y="16"/>
                  </a:lnTo>
                  <a:lnTo>
                    <a:pt x="36" y="26"/>
                  </a:lnTo>
                  <a:lnTo>
                    <a:pt x="12" y="26"/>
                  </a:lnTo>
                  <a:lnTo>
                    <a:pt x="12" y="26"/>
                  </a:lnTo>
                  <a:lnTo>
                    <a:pt x="8" y="26"/>
                  </a:lnTo>
                  <a:lnTo>
                    <a:pt x="4" y="28"/>
                  </a:lnTo>
                  <a:lnTo>
                    <a:pt x="2" y="32"/>
                  </a:lnTo>
                  <a:lnTo>
                    <a:pt x="0" y="36"/>
                  </a:lnTo>
                  <a:lnTo>
                    <a:pt x="0" y="106"/>
                  </a:lnTo>
                  <a:lnTo>
                    <a:pt x="0" y="106"/>
                  </a:lnTo>
                  <a:lnTo>
                    <a:pt x="2" y="110"/>
                  </a:lnTo>
                  <a:lnTo>
                    <a:pt x="4" y="114"/>
                  </a:lnTo>
                  <a:lnTo>
                    <a:pt x="8" y="116"/>
                  </a:lnTo>
                  <a:lnTo>
                    <a:pt x="12" y="116"/>
                  </a:lnTo>
                  <a:lnTo>
                    <a:pt x="124" y="116"/>
                  </a:lnTo>
                  <a:lnTo>
                    <a:pt x="124" y="116"/>
                  </a:lnTo>
                  <a:lnTo>
                    <a:pt x="128" y="116"/>
                  </a:lnTo>
                  <a:lnTo>
                    <a:pt x="132" y="114"/>
                  </a:lnTo>
                  <a:lnTo>
                    <a:pt x="134" y="110"/>
                  </a:lnTo>
                  <a:lnTo>
                    <a:pt x="136" y="106"/>
                  </a:lnTo>
                  <a:lnTo>
                    <a:pt x="136" y="36"/>
                  </a:lnTo>
                  <a:lnTo>
                    <a:pt x="136" y="36"/>
                  </a:lnTo>
                  <a:lnTo>
                    <a:pt x="134" y="32"/>
                  </a:lnTo>
                  <a:lnTo>
                    <a:pt x="132" y="28"/>
                  </a:lnTo>
                  <a:lnTo>
                    <a:pt x="128" y="26"/>
                  </a:lnTo>
                  <a:lnTo>
                    <a:pt x="124" y="26"/>
                  </a:lnTo>
                  <a:lnTo>
                    <a:pt x="100" y="26"/>
                  </a:lnTo>
                  <a:lnTo>
                    <a:pt x="100" y="16"/>
                  </a:lnTo>
                  <a:lnTo>
                    <a:pt x="100" y="16"/>
                  </a:lnTo>
                  <a:lnTo>
                    <a:pt x="98" y="10"/>
                  </a:lnTo>
                  <a:lnTo>
                    <a:pt x="96" y="6"/>
                  </a:lnTo>
                  <a:lnTo>
                    <a:pt x="90" y="2"/>
                  </a:lnTo>
                  <a:lnTo>
                    <a:pt x="84" y="0"/>
                  </a:lnTo>
                  <a:close/>
                  <a:moveTo>
                    <a:pt x="44" y="26"/>
                  </a:moveTo>
                  <a:lnTo>
                    <a:pt x="44" y="16"/>
                  </a:lnTo>
                  <a:lnTo>
                    <a:pt x="44" y="16"/>
                  </a:lnTo>
                  <a:lnTo>
                    <a:pt x="46" y="10"/>
                  </a:lnTo>
                  <a:lnTo>
                    <a:pt x="52" y="8"/>
                  </a:lnTo>
                  <a:lnTo>
                    <a:pt x="84" y="8"/>
                  </a:lnTo>
                  <a:lnTo>
                    <a:pt x="84" y="8"/>
                  </a:lnTo>
                  <a:lnTo>
                    <a:pt x="90" y="10"/>
                  </a:lnTo>
                  <a:lnTo>
                    <a:pt x="92" y="16"/>
                  </a:lnTo>
                  <a:lnTo>
                    <a:pt x="92" y="26"/>
                  </a:lnTo>
                  <a:lnTo>
                    <a:pt x="44" y="26"/>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0" name="Freeform 65"/>
            <p:cNvSpPr>
              <a:spLocks/>
            </p:cNvSpPr>
            <p:nvPr/>
          </p:nvSpPr>
          <p:spPr bwMode="auto">
            <a:xfrm>
              <a:off x="2820988" y="2968625"/>
              <a:ext cx="215900" cy="184150"/>
            </a:xfrm>
            <a:custGeom>
              <a:avLst/>
              <a:gdLst>
                <a:gd name="T0" fmla="*/ 84 w 136"/>
                <a:gd name="T1" fmla="*/ 0 h 116"/>
                <a:gd name="T2" fmla="*/ 52 w 136"/>
                <a:gd name="T3" fmla="*/ 0 h 116"/>
                <a:gd name="T4" fmla="*/ 52 w 136"/>
                <a:gd name="T5" fmla="*/ 0 h 116"/>
                <a:gd name="T6" fmla="*/ 46 w 136"/>
                <a:gd name="T7" fmla="*/ 2 h 116"/>
                <a:gd name="T8" fmla="*/ 40 w 136"/>
                <a:gd name="T9" fmla="*/ 6 h 116"/>
                <a:gd name="T10" fmla="*/ 38 w 136"/>
                <a:gd name="T11" fmla="*/ 10 h 116"/>
                <a:gd name="T12" fmla="*/ 36 w 136"/>
                <a:gd name="T13" fmla="*/ 16 h 116"/>
                <a:gd name="T14" fmla="*/ 36 w 136"/>
                <a:gd name="T15" fmla="*/ 26 h 116"/>
                <a:gd name="T16" fmla="*/ 12 w 136"/>
                <a:gd name="T17" fmla="*/ 26 h 116"/>
                <a:gd name="T18" fmla="*/ 12 w 136"/>
                <a:gd name="T19" fmla="*/ 26 h 116"/>
                <a:gd name="T20" fmla="*/ 8 w 136"/>
                <a:gd name="T21" fmla="*/ 26 h 116"/>
                <a:gd name="T22" fmla="*/ 4 w 136"/>
                <a:gd name="T23" fmla="*/ 28 h 116"/>
                <a:gd name="T24" fmla="*/ 2 w 136"/>
                <a:gd name="T25" fmla="*/ 32 h 116"/>
                <a:gd name="T26" fmla="*/ 0 w 136"/>
                <a:gd name="T27" fmla="*/ 36 h 116"/>
                <a:gd name="T28" fmla="*/ 0 w 136"/>
                <a:gd name="T29" fmla="*/ 106 h 116"/>
                <a:gd name="T30" fmla="*/ 0 w 136"/>
                <a:gd name="T31" fmla="*/ 106 h 116"/>
                <a:gd name="T32" fmla="*/ 2 w 136"/>
                <a:gd name="T33" fmla="*/ 110 h 116"/>
                <a:gd name="T34" fmla="*/ 4 w 136"/>
                <a:gd name="T35" fmla="*/ 114 h 116"/>
                <a:gd name="T36" fmla="*/ 8 w 136"/>
                <a:gd name="T37" fmla="*/ 116 h 116"/>
                <a:gd name="T38" fmla="*/ 12 w 136"/>
                <a:gd name="T39" fmla="*/ 116 h 116"/>
                <a:gd name="T40" fmla="*/ 124 w 136"/>
                <a:gd name="T41" fmla="*/ 116 h 116"/>
                <a:gd name="T42" fmla="*/ 124 w 136"/>
                <a:gd name="T43" fmla="*/ 116 h 116"/>
                <a:gd name="T44" fmla="*/ 128 w 136"/>
                <a:gd name="T45" fmla="*/ 116 h 116"/>
                <a:gd name="T46" fmla="*/ 132 w 136"/>
                <a:gd name="T47" fmla="*/ 114 h 116"/>
                <a:gd name="T48" fmla="*/ 134 w 136"/>
                <a:gd name="T49" fmla="*/ 110 h 116"/>
                <a:gd name="T50" fmla="*/ 136 w 136"/>
                <a:gd name="T51" fmla="*/ 106 h 116"/>
                <a:gd name="T52" fmla="*/ 136 w 136"/>
                <a:gd name="T53" fmla="*/ 36 h 116"/>
                <a:gd name="T54" fmla="*/ 136 w 136"/>
                <a:gd name="T55" fmla="*/ 36 h 116"/>
                <a:gd name="T56" fmla="*/ 134 w 136"/>
                <a:gd name="T57" fmla="*/ 32 h 116"/>
                <a:gd name="T58" fmla="*/ 132 w 136"/>
                <a:gd name="T59" fmla="*/ 28 h 116"/>
                <a:gd name="T60" fmla="*/ 128 w 136"/>
                <a:gd name="T61" fmla="*/ 26 h 116"/>
                <a:gd name="T62" fmla="*/ 124 w 136"/>
                <a:gd name="T63" fmla="*/ 26 h 116"/>
                <a:gd name="T64" fmla="*/ 100 w 136"/>
                <a:gd name="T65" fmla="*/ 26 h 116"/>
                <a:gd name="T66" fmla="*/ 100 w 136"/>
                <a:gd name="T67" fmla="*/ 16 h 116"/>
                <a:gd name="T68" fmla="*/ 100 w 136"/>
                <a:gd name="T69" fmla="*/ 16 h 116"/>
                <a:gd name="T70" fmla="*/ 98 w 136"/>
                <a:gd name="T71" fmla="*/ 10 h 116"/>
                <a:gd name="T72" fmla="*/ 96 w 136"/>
                <a:gd name="T73" fmla="*/ 6 h 116"/>
                <a:gd name="T74" fmla="*/ 90 w 136"/>
                <a:gd name="T75" fmla="*/ 2 h 116"/>
                <a:gd name="T76" fmla="*/ 84 w 136"/>
                <a:gd name="T7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16">
                  <a:moveTo>
                    <a:pt x="84" y="0"/>
                  </a:moveTo>
                  <a:lnTo>
                    <a:pt x="52" y="0"/>
                  </a:lnTo>
                  <a:lnTo>
                    <a:pt x="52" y="0"/>
                  </a:lnTo>
                  <a:lnTo>
                    <a:pt x="46" y="2"/>
                  </a:lnTo>
                  <a:lnTo>
                    <a:pt x="40" y="6"/>
                  </a:lnTo>
                  <a:lnTo>
                    <a:pt x="38" y="10"/>
                  </a:lnTo>
                  <a:lnTo>
                    <a:pt x="36" y="16"/>
                  </a:lnTo>
                  <a:lnTo>
                    <a:pt x="36" y="26"/>
                  </a:lnTo>
                  <a:lnTo>
                    <a:pt x="12" y="26"/>
                  </a:lnTo>
                  <a:lnTo>
                    <a:pt x="12" y="26"/>
                  </a:lnTo>
                  <a:lnTo>
                    <a:pt x="8" y="26"/>
                  </a:lnTo>
                  <a:lnTo>
                    <a:pt x="4" y="28"/>
                  </a:lnTo>
                  <a:lnTo>
                    <a:pt x="2" y="32"/>
                  </a:lnTo>
                  <a:lnTo>
                    <a:pt x="0" y="36"/>
                  </a:lnTo>
                  <a:lnTo>
                    <a:pt x="0" y="106"/>
                  </a:lnTo>
                  <a:lnTo>
                    <a:pt x="0" y="106"/>
                  </a:lnTo>
                  <a:lnTo>
                    <a:pt x="2" y="110"/>
                  </a:lnTo>
                  <a:lnTo>
                    <a:pt x="4" y="114"/>
                  </a:lnTo>
                  <a:lnTo>
                    <a:pt x="8" y="116"/>
                  </a:lnTo>
                  <a:lnTo>
                    <a:pt x="12" y="116"/>
                  </a:lnTo>
                  <a:lnTo>
                    <a:pt x="124" y="116"/>
                  </a:lnTo>
                  <a:lnTo>
                    <a:pt x="124" y="116"/>
                  </a:lnTo>
                  <a:lnTo>
                    <a:pt x="128" y="116"/>
                  </a:lnTo>
                  <a:lnTo>
                    <a:pt x="132" y="114"/>
                  </a:lnTo>
                  <a:lnTo>
                    <a:pt x="134" y="110"/>
                  </a:lnTo>
                  <a:lnTo>
                    <a:pt x="136" y="106"/>
                  </a:lnTo>
                  <a:lnTo>
                    <a:pt x="136" y="36"/>
                  </a:lnTo>
                  <a:lnTo>
                    <a:pt x="136" y="36"/>
                  </a:lnTo>
                  <a:lnTo>
                    <a:pt x="134" y="32"/>
                  </a:lnTo>
                  <a:lnTo>
                    <a:pt x="132" y="28"/>
                  </a:lnTo>
                  <a:lnTo>
                    <a:pt x="128" y="26"/>
                  </a:lnTo>
                  <a:lnTo>
                    <a:pt x="124" y="26"/>
                  </a:lnTo>
                  <a:lnTo>
                    <a:pt x="100" y="26"/>
                  </a:lnTo>
                  <a:lnTo>
                    <a:pt x="100" y="16"/>
                  </a:lnTo>
                  <a:lnTo>
                    <a:pt x="100" y="16"/>
                  </a:lnTo>
                  <a:lnTo>
                    <a:pt x="98" y="10"/>
                  </a:lnTo>
                  <a:lnTo>
                    <a:pt x="96" y="6"/>
                  </a:lnTo>
                  <a:lnTo>
                    <a:pt x="90" y="2"/>
                  </a:lnTo>
                  <a:lnTo>
                    <a:pt x="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1" name="Freeform 66"/>
            <p:cNvSpPr>
              <a:spLocks/>
            </p:cNvSpPr>
            <p:nvPr/>
          </p:nvSpPr>
          <p:spPr bwMode="auto">
            <a:xfrm>
              <a:off x="2890838" y="2981325"/>
              <a:ext cx="76200" cy="28575"/>
            </a:xfrm>
            <a:custGeom>
              <a:avLst/>
              <a:gdLst>
                <a:gd name="T0" fmla="*/ 0 w 48"/>
                <a:gd name="T1" fmla="*/ 18 h 18"/>
                <a:gd name="T2" fmla="*/ 0 w 48"/>
                <a:gd name="T3" fmla="*/ 8 h 18"/>
                <a:gd name="T4" fmla="*/ 0 w 48"/>
                <a:gd name="T5" fmla="*/ 8 h 18"/>
                <a:gd name="T6" fmla="*/ 2 w 48"/>
                <a:gd name="T7" fmla="*/ 2 h 18"/>
                <a:gd name="T8" fmla="*/ 8 w 48"/>
                <a:gd name="T9" fmla="*/ 0 h 18"/>
                <a:gd name="T10" fmla="*/ 40 w 48"/>
                <a:gd name="T11" fmla="*/ 0 h 18"/>
                <a:gd name="T12" fmla="*/ 40 w 48"/>
                <a:gd name="T13" fmla="*/ 0 h 18"/>
                <a:gd name="T14" fmla="*/ 46 w 48"/>
                <a:gd name="T15" fmla="*/ 2 h 18"/>
                <a:gd name="T16" fmla="*/ 48 w 48"/>
                <a:gd name="T17" fmla="*/ 8 h 18"/>
                <a:gd name="T18" fmla="*/ 48 w 48"/>
                <a:gd name="T19" fmla="*/ 18 h 18"/>
                <a:gd name="T20" fmla="*/ 0 w 48"/>
                <a:gd name="T2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18">
                  <a:moveTo>
                    <a:pt x="0" y="18"/>
                  </a:moveTo>
                  <a:lnTo>
                    <a:pt x="0" y="8"/>
                  </a:lnTo>
                  <a:lnTo>
                    <a:pt x="0" y="8"/>
                  </a:lnTo>
                  <a:lnTo>
                    <a:pt x="2" y="2"/>
                  </a:lnTo>
                  <a:lnTo>
                    <a:pt x="8" y="0"/>
                  </a:lnTo>
                  <a:lnTo>
                    <a:pt x="40" y="0"/>
                  </a:lnTo>
                  <a:lnTo>
                    <a:pt x="40" y="0"/>
                  </a:lnTo>
                  <a:lnTo>
                    <a:pt x="46" y="2"/>
                  </a:lnTo>
                  <a:lnTo>
                    <a:pt x="48" y="8"/>
                  </a:lnTo>
                  <a:lnTo>
                    <a:pt x="48" y="18"/>
                  </a:lnTo>
                  <a:lnTo>
                    <a:pt x="0"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2" name="Freeform 67"/>
            <p:cNvSpPr>
              <a:spLocks/>
            </p:cNvSpPr>
            <p:nvPr/>
          </p:nvSpPr>
          <p:spPr bwMode="auto">
            <a:xfrm>
              <a:off x="1703388" y="2873375"/>
              <a:ext cx="190500" cy="184150"/>
            </a:xfrm>
            <a:custGeom>
              <a:avLst/>
              <a:gdLst>
                <a:gd name="T0" fmla="*/ 120 w 120"/>
                <a:gd name="T1" fmla="*/ 34 h 116"/>
                <a:gd name="T2" fmla="*/ 120 w 120"/>
                <a:gd name="T3" fmla="*/ 34 h 116"/>
                <a:gd name="T4" fmla="*/ 120 w 120"/>
                <a:gd name="T5" fmla="*/ 50 h 116"/>
                <a:gd name="T6" fmla="*/ 116 w 120"/>
                <a:gd name="T7" fmla="*/ 64 h 116"/>
                <a:gd name="T8" fmla="*/ 110 w 120"/>
                <a:gd name="T9" fmla="*/ 76 h 116"/>
                <a:gd name="T10" fmla="*/ 104 w 120"/>
                <a:gd name="T11" fmla="*/ 88 h 116"/>
                <a:gd name="T12" fmla="*/ 104 w 120"/>
                <a:gd name="T13" fmla="*/ 88 h 116"/>
                <a:gd name="T14" fmla="*/ 94 w 120"/>
                <a:gd name="T15" fmla="*/ 98 h 116"/>
                <a:gd name="T16" fmla="*/ 84 w 120"/>
                <a:gd name="T17" fmla="*/ 106 h 116"/>
                <a:gd name="T18" fmla="*/ 72 w 120"/>
                <a:gd name="T19" fmla="*/ 112 h 116"/>
                <a:gd name="T20" fmla="*/ 60 w 120"/>
                <a:gd name="T21" fmla="*/ 116 h 116"/>
                <a:gd name="T22" fmla="*/ 60 w 120"/>
                <a:gd name="T23" fmla="*/ 116 h 116"/>
                <a:gd name="T24" fmla="*/ 46 w 120"/>
                <a:gd name="T25" fmla="*/ 112 h 116"/>
                <a:gd name="T26" fmla="*/ 36 w 120"/>
                <a:gd name="T27" fmla="*/ 106 h 116"/>
                <a:gd name="T28" fmla="*/ 26 w 120"/>
                <a:gd name="T29" fmla="*/ 98 h 116"/>
                <a:gd name="T30" fmla="*/ 16 w 120"/>
                <a:gd name="T31" fmla="*/ 88 h 116"/>
                <a:gd name="T32" fmla="*/ 16 w 120"/>
                <a:gd name="T33" fmla="*/ 88 h 116"/>
                <a:gd name="T34" fmla="*/ 8 w 120"/>
                <a:gd name="T35" fmla="*/ 76 h 116"/>
                <a:gd name="T36" fmla="*/ 4 w 120"/>
                <a:gd name="T37" fmla="*/ 64 h 116"/>
                <a:gd name="T38" fmla="*/ 0 w 120"/>
                <a:gd name="T39" fmla="*/ 50 h 116"/>
                <a:gd name="T40" fmla="*/ 0 w 120"/>
                <a:gd name="T41" fmla="*/ 34 h 116"/>
                <a:gd name="T42" fmla="*/ 0 w 120"/>
                <a:gd name="T43" fmla="*/ 34 h 116"/>
                <a:gd name="T44" fmla="*/ 0 w 120"/>
                <a:gd name="T45" fmla="*/ 24 h 116"/>
                <a:gd name="T46" fmla="*/ 4 w 120"/>
                <a:gd name="T47" fmla="*/ 12 h 116"/>
                <a:gd name="T48" fmla="*/ 4 w 120"/>
                <a:gd name="T49" fmla="*/ 12 h 116"/>
                <a:gd name="T50" fmla="*/ 10 w 120"/>
                <a:gd name="T51" fmla="*/ 6 h 116"/>
                <a:gd name="T52" fmla="*/ 14 w 120"/>
                <a:gd name="T53" fmla="*/ 0 h 116"/>
                <a:gd name="T54" fmla="*/ 14 w 120"/>
                <a:gd name="T55" fmla="*/ 0 h 116"/>
                <a:gd name="T56" fmla="*/ 26 w 120"/>
                <a:gd name="T57" fmla="*/ 4 h 116"/>
                <a:gd name="T58" fmla="*/ 40 w 120"/>
                <a:gd name="T59" fmla="*/ 6 h 116"/>
                <a:gd name="T60" fmla="*/ 40 w 120"/>
                <a:gd name="T61" fmla="*/ 6 h 116"/>
                <a:gd name="T62" fmla="*/ 50 w 120"/>
                <a:gd name="T63" fmla="*/ 4 h 116"/>
                <a:gd name="T64" fmla="*/ 60 w 120"/>
                <a:gd name="T65" fmla="*/ 0 h 116"/>
                <a:gd name="T66" fmla="*/ 60 w 120"/>
                <a:gd name="T67" fmla="*/ 0 h 116"/>
                <a:gd name="T68" fmla="*/ 68 w 120"/>
                <a:gd name="T69" fmla="*/ 4 h 116"/>
                <a:gd name="T70" fmla="*/ 80 w 120"/>
                <a:gd name="T71" fmla="*/ 6 h 116"/>
                <a:gd name="T72" fmla="*/ 80 w 120"/>
                <a:gd name="T73" fmla="*/ 6 h 116"/>
                <a:gd name="T74" fmla="*/ 92 w 120"/>
                <a:gd name="T75" fmla="*/ 4 h 116"/>
                <a:gd name="T76" fmla="*/ 106 w 120"/>
                <a:gd name="T77" fmla="*/ 0 h 116"/>
                <a:gd name="T78" fmla="*/ 106 w 120"/>
                <a:gd name="T79" fmla="*/ 0 h 116"/>
                <a:gd name="T80" fmla="*/ 110 w 120"/>
                <a:gd name="T81" fmla="*/ 6 h 116"/>
                <a:gd name="T82" fmla="*/ 114 w 120"/>
                <a:gd name="T83" fmla="*/ 12 h 116"/>
                <a:gd name="T84" fmla="*/ 114 w 120"/>
                <a:gd name="T85" fmla="*/ 12 h 116"/>
                <a:gd name="T86" fmla="*/ 118 w 120"/>
                <a:gd name="T87" fmla="*/ 24 h 116"/>
                <a:gd name="T88" fmla="*/ 120 w 120"/>
                <a:gd name="T89" fmla="*/ 3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0" h="116">
                  <a:moveTo>
                    <a:pt x="120" y="34"/>
                  </a:moveTo>
                  <a:lnTo>
                    <a:pt x="120" y="34"/>
                  </a:lnTo>
                  <a:lnTo>
                    <a:pt x="120" y="50"/>
                  </a:lnTo>
                  <a:lnTo>
                    <a:pt x="116" y="64"/>
                  </a:lnTo>
                  <a:lnTo>
                    <a:pt x="110" y="76"/>
                  </a:lnTo>
                  <a:lnTo>
                    <a:pt x="104" y="88"/>
                  </a:lnTo>
                  <a:lnTo>
                    <a:pt x="104" y="88"/>
                  </a:lnTo>
                  <a:lnTo>
                    <a:pt x="94" y="98"/>
                  </a:lnTo>
                  <a:lnTo>
                    <a:pt x="84" y="106"/>
                  </a:lnTo>
                  <a:lnTo>
                    <a:pt x="72" y="112"/>
                  </a:lnTo>
                  <a:lnTo>
                    <a:pt x="60" y="116"/>
                  </a:lnTo>
                  <a:lnTo>
                    <a:pt x="60" y="116"/>
                  </a:lnTo>
                  <a:lnTo>
                    <a:pt x="46" y="112"/>
                  </a:lnTo>
                  <a:lnTo>
                    <a:pt x="36" y="106"/>
                  </a:lnTo>
                  <a:lnTo>
                    <a:pt x="26" y="98"/>
                  </a:lnTo>
                  <a:lnTo>
                    <a:pt x="16" y="88"/>
                  </a:lnTo>
                  <a:lnTo>
                    <a:pt x="16" y="88"/>
                  </a:lnTo>
                  <a:lnTo>
                    <a:pt x="8" y="76"/>
                  </a:lnTo>
                  <a:lnTo>
                    <a:pt x="4" y="64"/>
                  </a:lnTo>
                  <a:lnTo>
                    <a:pt x="0" y="50"/>
                  </a:lnTo>
                  <a:lnTo>
                    <a:pt x="0" y="34"/>
                  </a:lnTo>
                  <a:lnTo>
                    <a:pt x="0" y="34"/>
                  </a:lnTo>
                  <a:lnTo>
                    <a:pt x="0" y="24"/>
                  </a:lnTo>
                  <a:lnTo>
                    <a:pt x="4" y="12"/>
                  </a:lnTo>
                  <a:lnTo>
                    <a:pt x="4" y="12"/>
                  </a:lnTo>
                  <a:lnTo>
                    <a:pt x="10" y="6"/>
                  </a:lnTo>
                  <a:lnTo>
                    <a:pt x="14" y="0"/>
                  </a:lnTo>
                  <a:lnTo>
                    <a:pt x="14" y="0"/>
                  </a:lnTo>
                  <a:lnTo>
                    <a:pt x="26" y="4"/>
                  </a:lnTo>
                  <a:lnTo>
                    <a:pt x="40" y="6"/>
                  </a:lnTo>
                  <a:lnTo>
                    <a:pt x="40" y="6"/>
                  </a:lnTo>
                  <a:lnTo>
                    <a:pt x="50" y="4"/>
                  </a:lnTo>
                  <a:lnTo>
                    <a:pt x="60" y="0"/>
                  </a:lnTo>
                  <a:lnTo>
                    <a:pt x="60" y="0"/>
                  </a:lnTo>
                  <a:lnTo>
                    <a:pt x="68" y="4"/>
                  </a:lnTo>
                  <a:lnTo>
                    <a:pt x="80" y="6"/>
                  </a:lnTo>
                  <a:lnTo>
                    <a:pt x="80" y="6"/>
                  </a:lnTo>
                  <a:lnTo>
                    <a:pt x="92" y="4"/>
                  </a:lnTo>
                  <a:lnTo>
                    <a:pt x="106" y="0"/>
                  </a:lnTo>
                  <a:lnTo>
                    <a:pt x="106" y="0"/>
                  </a:lnTo>
                  <a:lnTo>
                    <a:pt x="110" y="6"/>
                  </a:lnTo>
                  <a:lnTo>
                    <a:pt x="114" y="12"/>
                  </a:lnTo>
                  <a:lnTo>
                    <a:pt x="114" y="12"/>
                  </a:lnTo>
                  <a:lnTo>
                    <a:pt x="118" y="24"/>
                  </a:lnTo>
                  <a:lnTo>
                    <a:pt x="120" y="34"/>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3" name="Freeform 68"/>
            <p:cNvSpPr>
              <a:spLocks/>
            </p:cNvSpPr>
            <p:nvPr/>
          </p:nvSpPr>
          <p:spPr bwMode="auto">
            <a:xfrm>
              <a:off x="1703388" y="2873375"/>
              <a:ext cx="190500" cy="184150"/>
            </a:xfrm>
            <a:custGeom>
              <a:avLst/>
              <a:gdLst>
                <a:gd name="T0" fmla="*/ 120 w 120"/>
                <a:gd name="T1" fmla="*/ 34 h 116"/>
                <a:gd name="T2" fmla="*/ 120 w 120"/>
                <a:gd name="T3" fmla="*/ 34 h 116"/>
                <a:gd name="T4" fmla="*/ 120 w 120"/>
                <a:gd name="T5" fmla="*/ 50 h 116"/>
                <a:gd name="T6" fmla="*/ 116 w 120"/>
                <a:gd name="T7" fmla="*/ 64 h 116"/>
                <a:gd name="T8" fmla="*/ 110 w 120"/>
                <a:gd name="T9" fmla="*/ 76 h 116"/>
                <a:gd name="T10" fmla="*/ 104 w 120"/>
                <a:gd name="T11" fmla="*/ 88 h 116"/>
                <a:gd name="T12" fmla="*/ 104 w 120"/>
                <a:gd name="T13" fmla="*/ 88 h 116"/>
                <a:gd name="T14" fmla="*/ 94 w 120"/>
                <a:gd name="T15" fmla="*/ 98 h 116"/>
                <a:gd name="T16" fmla="*/ 84 w 120"/>
                <a:gd name="T17" fmla="*/ 106 h 116"/>
                <a:gd name="T18" fmla="*/ 72 w 120"/>
                <a:gd name="T19" fmla="*/ 112 h 116"/>
                <a:gd name="T20" fmla="*/ 60 w 120"/>
                <a:gd name="T21" fmla="*/ 116 h 116"/>
                <a:gd name="T22" fmla="*/ 60 w 120"/>
                <a:gd name="T23" fmla="*/ 116 h 116"/>
                <a:gd name="T24" fmla="*/ 46 w 120"/>
                <a:gd name="T25" fmla="*/ 112 h 116"/>
                <a:gd name="T26" fmla="*/ 36 w 120"/>
                <a:gd name="T27" fmla="*/ 106 h 116"/>
                <a:gd name="T28" fmla="*/ 26 w 120"/>
                <a:gd name="T29" fmla="*/ 98 h 116"/>
                <a:gd name="T30" fmla="*/ 16 w 120"/>
                <a:gd name="T31" fmla="*/ 88 h 116"/>
                <a:gd name="T32" fmla="*/ 16 w 120"/>
                <a:gd name="T33" fmla="*/ 88 h 116"/>
                <a:gd name="T34" fmla="*/ 8 w 120"/>
                <a:gd name="T35" fmla="*/ 76 h 116"/>
                <a:gd name="T36" fmla="*/ 4 w 120"/>
                <a:gd name="T37" fmla="*/ 64 h 116"/>
                <a:gd name="T38" fmla="*/ 0 w 120"/>
                <a:gd name="T39" fmla="*/ 50 h 116"/>
                <a:gd name="T40" fmla="*/ 0 w 120"/>
                <a:gd name="T41" fmla="*/ 34 h 116"/>
                <a:gd name="T42" fmla="*/ 0 w 120"/>
                <a:gd name="T43" fmla="*/ 34 h 116"/>
                <a:gd name="T44" fmla="*/ 0 w 120"/>
                <a:gd name="T45" fmla="*/ 24 h 116"/>
                <a:gd name="T46" fmla="*/ 4 w 120"/>
                <a:gd name="T47" fmla="*/ 12 h 116"/>
                <a:gd name="T48" fmla="*/ 4 w 120"/>
                <a:gd name="T49" fmla="*/ 12 h 116"/>
                <a:gd name="T50" fmla="*/ 10 w 120"/>
                <a:gd name="T51" fmla="*/ 6 h 116"/>
                <a:gd name="T52" fmla="*/ 14 w 120"/>
                <a:gd name="T53" fmla="*/ 0 h 116"/>
                <a:gd name="T54" fmla="*/ 14 w 120"/>
                <a:gd name="T55" fmla="*/ 0 h 116"/>
                <a:gd name="T56" fmla="*/ 26 w 120"/>
                <a:gd name="T57" fmla="*/ 4 h 116"/>
                <a:gd name="T58" fmla="*/ 40 w 120"/>
                <a:gd name="T59" fmla="*/ 6 h 116"/>
                <a:gd name="T60" fmla="*/ 40 w 120"/>
                <a:gd name="T61" fmla="*/ 6 h 116"/>
                <a:gd name="T62" fmla="*/ 50 w 120"/>
                <a:gd name="T63" fmla="*/ 4 h 116"/>
                <a:gd name="T64" fmla="*/ 60 w 120"/>
                <a:gd name="T65" fmla="*/ 0 h 116"/>
                <a:gd name="T66" fmla="*/ 60 w 120"/>
                <a:gd name="T67" fmla="*/ 0 h 116"/>
                <a:gd name="T68" fmla="*/ 68 w 120"/>
                <a:gd name="T69" fmla="*/ 4 h 116"/>
                <a:gd name="T70" fmla="*/ 80 w 120"/>
                <a:gd name="T71" fmla="*/ 6 h 116"/>
                <a:gd name="T72" fmla="*/ 80 w 120"/>
                <a:gd name="T73" fmla="*/ 6 h 116"/>
                <a:gd name="T74" fmla="*/ 92 w 120"/>
                <a:gd name="T75" fmla="*/ 4 h 116"/>
                <a:gd name="T76" fmla="*/ 106 w 120"/>
                <a:gd name="T77" fmla="*/ 0 h 116"/>
                <a:gd name="T78" fmla="*/ 106 w 120"/>
                <a:gd name="T79" fmla="*/ 0 h 116"/>
                <a:gd name="T80" fmla="*/ 110 w 120"/>
                <a:gd name="T81" fmla="*/ 6 h 116"/>
                <a:gd name="T82" fmla="*/ 114 w 120"/>
                <a:gd name="T83" fmla="*/ 12 h 116"/>
                <a:gd name="T84" fmla="*/ 114 w 120"/>
                <a:gd name="T85" fmla="*/ 12 h 116"/>
                <a:gd name="T86" fmla="*/ 118 w 120"/>
                <a:gd name="T87" fmla="*/ 24 h 116"/>
                <a:gd name="T88" fmla="*/ 120 w 120"/>
                <a:gd name="T89" fmla="*/ 3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0" h="116">
                  <a:moveTo>
                    <a:pt x="120" y="34"/>
                  </a:moveTo>
                  <a:lnTo>
                    <a:pt x="120" y="34"/>
                  </a:lnTo>
                  <a:lnTo>
                    <a:pt x="120" y="50"/>
                  </a:lnTo>
                  <a:lnTo>
                    <a:pt x="116" y="64"/>
                  </a:lnTo>
                  <a:lnTo>
                    <a:pt x="110" y="76"/>
                  </a:lnTo>
                  <a:lnTo>
                    <a:pt x="104" y="88"/>
                  </a:lnTo>
                  <a:lnTo>
                    <a:pt x="104" y="88"/>
                  </a:lnTo>
                  <a:lnTo>
                    <a:pt x="94" y="98"/>
                  </a:lnTo>
                  <a:lnTo>
                    <a:pt x="84" y="106"/>
                  </a:lnTo>
                  <a:lnTo>
                    <a:pt x="72" y="112"/>
                  </a:lnTo>
                  <a:lnTo>
                    <a:pt x="60" y="116"/>
                  </a:lnTo>
                  <a:lnTo>
                    <a:pt x="60" y="116"/>
                  </a:lnTo>
                  <a:lnTo>
                    <a:pt x="46" y="112"/>
                  </a:lnTo>
                  <a:lnTo>
                    <a:pt x="36" y="106"/>
                  </a:lnTo>
                  <a:lnTo>
                    <a:pt x="26" y="98"/>
                  </a:lnTo>
                  <a:lnTo>
                    <a:pt x="16" y="88"/>
                  </a:lnTo>
                  <a:lnTo>
                    <a:pt x="16" y="88"/>
                  </a:lnTo>
                  <a:lnTo>
                    <a:pt x="8" y="76"/>
                  </a:lnTo>
                  <a:lnTo>
                    <a:pt x="4" y="64"/>
                  </a:lnTo>
                  <a:lnTo>
                    <a:pt x="0" y="50"/>
                  </a:lnTo>
                  <a:lnTo>
                    <a:pt x="0" y="34"/>
                  </a:lnTo>
                  <a:lnTo>
                    <a:pt x="0" y="34"/>
                  </a:lnTo>
                  <a:lnTo>
                    <a:pt x="0" y="24"/>
                  </a:lnTo>
                  <a:lnTo>
                    <a:pt x="4" y="12"/>
                  </a:lnTo>
                  <a:lnTo>
                    <a:pt x="4" y="12"/>
                  </a:lnTo>
                  <a:lnTo>
                    <a:pt x="10" y="6"/>
                  </a:lnTo>
                  <a:lnTo>
                    <a:pt x="14" y="0"/>
                  </a:lnTo>
                  <a:lnTo>
                    <a:pt x="14" y="0"/>
                  </a:lnTo>
                  <a:lnTo>
                    <a:pt x="26" y="4"/>
                  </a:lnTo>
                  <a:lnTo>
                    <a:pt x="40" y="6"/>
                  </a:lnTo>
                  <a:lnTo>
                    <a:pt x="40" y="6"/>
                  </a:lnTo>
                  <a:lnTo>
                    <a:pt x="50" y="4"/>
                  </a:lnTo>
                  <a:lnTo>
                    <a:pt x="60" y="0"/>
                  </a:lnTo>
                  <a:lnTo>
                    <a:pt x="60" y="0"/>
                  </a:lnTo>
                  <a:lnTo>
                    <a:pt x="68" y="4"/>
                  </a:lnTo>
                  <a:lnTo>
                    <a:pt x="80" y="6"/>
                  </a:lnTo>
                  <a:lnTo>
                    <a:pt x="80" y="6"/>
                  </a:lnTo>
                  <a:lnTo>
                    <a:pt x="92" y="4"/>
                  </a:lnTo>
                  <a:lnTo>
                    <a:pt x="106" y="0"/>
                  </a:lnTo>
                  <a:lnTo>
                    <a:pt x="106" y="0"/>
                  </a:lnTo>
                  <a:lnTo>
                    <a:pt x="110" y="6"/>
                  </a:lnTo>
                  <a:lnTo>
                    <a:pt x="114" y="12"/>
                  </a:lnTo>
                  <a:lnTo>
                    <a:pt x="114" y="12"/>
                  </a:lnTo>
                  <a:lnTo>
                    <a:pt x="118" y="24"/>
                  </a:lnTo>
                  <a:lnTo>
                    <a:pt x="12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4" name="Freeform 69"/>
            <p:cNvSpPr>
              <a:spLocks noEditPoints="1"/>
            </p:cNvSpPr>
            <p:nvPr/>
          </p:nvSpPr>
          <p:spPr bwMode="auto">
            <a:xfrm>
              <a:off x="2268538" y="3159125"/>
              <a:ext cx="234950" cy="165100"/>
            </a:xfrm>
            <a:custGeom>
              <a:avLst/>
              <a:gdLst>
                <a:gd name="T0" fmla="*/ 146 w 148"/>
                <a:gd name="T1" fmla="*/ 54 h 104"/>
                <a:gd name="T2" fmla="*/ 138 w 148"/>
                <a:gd name="T3" fmla="*/ 104 h 104"/>
                <a:gd name="T4" fmla="*/ 136 w 148"/>
                <a:gd name="T5" fmla="*/ 0 h 104"/>
                <a:gd name="T6" fmla="*/ 142 w 148"/>
                <a:gd name="T7" fmla="*/ 2 h 104"/>
                <a:gd name="T8" fmla="*/ 148 w 148"/>
                <a:gd name="T9" fmla="*/ 24 h 104"/>
                <a:gd name="T10" fmla="*/ 110 w 148"/>
                <a:gd name="T11" fmla="*/ 58 h 104"/>
                <a:gd name="T12" fmla="*/ 102 w 148"/>
                <a:gd name="T13" fmla="*/ 76 h 104"/>
                <a:gd name="T14" fmla="*/ 90 w 148"/>
                <a:gd name="T15" fmla="*/ 82 h 104"/>
                <a:gd name="T16" fmla="*/ 76 w 148"/>
                <a:gd name="T17" fmla="*/ 84 h 104"/>
                <a:gd name="T18" fmla="*/ 58 w 148"/>
                <a:gd name="T19" fmla="*/ 80 h 104"/>
                <a:gd name="T20" fmla="*/ 48 w 148"/>
                <a:gd name="T21" fmla="*/ 70 h 104"/>
                <a:gd name="T22" fmla="*/ 42 w 148"/>
                <a:gd name="T23" fmla="*/ 52 h 104"/>
                <a:gd name="T24" fmla="*/ 44 w 148"/>
                <a:gd name="T25" fmla="*/ 38 h 104"/>
                <a:gd name="T26" fmla="*/ 52 w 148"/>
                <a:gd name="T27" fmla="*/ 28 h 104"/>
                <a:gd name="T28" fmla="*/ 70 w 148"/>
                <a:gd name="T29" fmla="*/ 18 h 104"/>
                <a:gd name="T30" fmla="*/ 84 w 148"/>
                <a:gd name="T31" fmla="*/ 18 h 104"/>
                <a:gd name="T32" fmla="*/ 102 w 148"/>
                <a:gd name="T33" fmla="*/ 28 h 104"/>
                <a:gd name="T34" fmla="*/ 108 w 148"/>
                <a:gd name="T35" fmla="*/ 38 h 104"/>
                <a:gd name="T36" fmla="*/ 116 w 148"/>
                <a:gd name="T37" fmla="*/ 52 h 104"/>
                <a:gd name="T38" fmla="*/ 112 w 148"/>
                <a:gd name="T39" fmla="*/ 38 h 104"/>
                <a:gd name="T40" fmla="*/ 104 w 148"/>
                <a:gd name="T41" fmla="*/ 26 h 104"/>
                <a:gd name="T42" fmla="*/ 84 w 148"/>
                <a:gd name="T43" fmla="*/ 14 h 104"/>
                <a:gd name="T44" fmla="*/ 70 w 148"/>
                <a:gd name="T45" fmla="*/ 14 h 104"/>
                <a:gd name="T46" fmla="*/ 50 w 148"/>
                <a:gd name="T47" fmla="*/ 26 h 104"/>
                <a:gd name="T48" fmla="*/ 42 w 148"/>
                <a:gd name="T49" fmla="*/ 38 h 104"/>
                <a:gd name="T50" fmla="*/ 38 w 148"/>
                <a:gd name="T51" fmla="*/ 52 h 104"/>
                <a:gd name="T52" fmla="*/ 44 w 148"/>
                <a:gd name="T53" fmla="*/ 72 h 104"/>
                <a:gd name="T54" fmla="*/ 56 w 148"/>
                <a:gd name="T55" fmla="*/ 82 h 104"/>
                <a:gd name="T56" fmla="*/ 76 w 148"/>
                <a:gd name="T57" fmla="*/ 88 h 104"/>
                <a:gd name="T58" fmla="*/ 92 w 148"/>
                <a:gd name="T59" fmla="*/ 86 h 104"/>
                <a:gd name="T60" fmla="*/ 104 w 148"/>
                <a:gd name="T61" fmla="*/ 78 h 104"/>
                <a:gd name="T62" fmla="*/ 114 w 148"/>
                <a:gd name="T63" fmla="*/ 58 h 104"/>
                <a:gd name="T64" fmla="*/ 130 w 148"/>
                <a:gd name="T65" fmla="*/ 52 h 104"/>
                <a:gd name="T66" fmla="*/ 120 w 148"/>
                <a:gd name="T67" fmla="*/ 80 h 104"/>
                <a:gd name="T68" fmla="*/ 106 w 148"/>
                <a:gd name="T69" fmla="*/ 94 h 104"/>
                <a:gd name="T70" fmla="*/ 76 w 148"/>
                <a:gd name="T71" fmla="*/ 102 h 104"/>
                <a:gd name="T72" fmla="*/ 56 w 148"/>
                <a:gd name="T73" fmla="*/ 98 h 104"/>
                <a:gd name="T74" fmla="*/ 40 w 148"/>
                <a:gd name="T75" fmla="*/ 88 h 104"/>
                <a:gd name="T76" fmla="*/ 24 w 148"/>
                <a:gd name="T77" fmla="*/ 62 h 104"/>
                <a:gd name="T78" fmla="*/ 24 w 148"/>
                <a:gd name="T79" fmla="*/ 42 h 104"/>
                <a:gd name="T80" fmla="*/ 40 w 148"/>
                <a:gd name="T81" fmla="*/ 16 h 104"/>
                <a:gd name="T82" fmla="*/ 56 w 148"/>
                <a:gd name="T83" fmla="*/ 4 h 104"/>
                <a:gd name="T84" fmla="*/ 76 w 148"/>
                <a:gd name="T85" fmla="*/ 0 h 104"/>
                <a:gd name="T86" fmla="*/ 106 w 148"/>
                <a:gd name="T87" fmla="*/ 8 h 104"/>
                <a:gd name="T88" fmla="*/ 120 w 148"/>
                <a:gd name="T89" fmla="*/ 24 h 104"/>
                <a:gd name="T90" fmla="*/ 130 w 148"/>
                <a:gd name="T91" fmla="*/ 52 h 104"/>
                <a:gd name="T92" fmla="*/ 24 w 148"/>
                <a:gd name="T93" fmla="*/ 32 h 104"/>
                <a:gd name="T94" fmla="*/ 16 w 148"/>
                <a:gd name="T95" fmla="*/ 38 h 104"/>
                <a:gd name="T96" fmla="*/ 8 w 148"/>
                <a:gd name="T97" fmla="*/ 104 h 104"/>
                <a:gd name="T98" fmla="*/ 8 w 148"/>
                <a:gd name="T99" fmla="*/ 38 h 104"/>
                <a:gd name="T100" fmla="*/ 0 w 148"/>
                <a:gd name="T101" fmla="*/ 32 h 104"/>
                <a:gd name="T102" fmla="*/ 0 w 148"/>
                <a:gd name="T103" fmla="*/ 12 h 104"/>
                <a:gd name="T104" fmla="*/ 10 w 148"/>
                <a:gd name="T105" fmla="*/ 22 h 104"/>
                <a:gd name="T106" fmla="*/ 14 w 148"/>
                <a:gd name="T107" fmla="*/ 22 h 104"/>
                <a:gd name="T108" fmla="*/ 18 w 148"/>
                <a:gd name="T10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8" h="104">
                  <a:moveTo>
                    <a:pt x="148" y="24"/>
                  </a:moveTo>
                  <a:lnTo>
                    <a:pt x="148" y="24"/>
                  </a:lnTo>
                  <a:lnTo>
                    <a:pt x="146" y="54"/>
                  </a:lnTo>
                  <a:lnTo>
                    <a:pt x="144" y="54"/>
                  </a:lnTo>
                  <a:lnTo>
                    <a:pt x="144" y="104"/>
                  </a:lnTo>
                  <a:lnTo>
                    <a:pt x="138" y="104"/>
                  </a:lnTo>
                  <a:lnTo>
                    <a:pt x="138" y="54"/>
                  </a:lnTo>
                  <a:lnTo>
                    <a:pt x="136" y="54"/>
                  </a:lnTo>
                  <a:lnTo>
                    <a:pt x="136" y="0"/>
                  </a:lnTo>
                  <a:lnTo>
                    <a:pt x="136" y="0"/>
                  </a:lnTo>
                  <a:lnTo>
                    <a:pt x="142" y="2"/>
                  </a:lnTo>
                  <a:lnTo>
                    <a:pt x="142" y="2"/>
                  </a:lnTo>
                  <a:lnTo>
                    <a:pt x="146" y="6"/>
                  </a:lnTo>
                  <a:lnTo>
                    <a:pt x="148" y="12"/>
                  </a:lnTo>
                  <a:lnTo>
                    <a:pt x="148" y="24"/>
                  </a:lnTo>
                  <a:close/>
                  <a:moveTo>
                    <a:pt x="112" y="52"/>
                  </a:moveTo>
                  <a:lnTo>
                    <a:pt x="112" y="52"/>
                  </a:lnTo>
                  <a:lnTo>
                    <a:pt x="110" y="58"/>
                  </a:lnTo>
                  <a:lnTo>
                    <a:pt x="108" y="64"/>
                  </a:lnTo>
                  <a:lnTo>
                    <a:pt x="106" y="70"/>
                  </a:lnTo>
                  <a:lnTo>
                    <a:pt x="102" y="76"/>
                  </a:lnTo>
                  <a:lnTo>
                    <a:pt x="102" y="76"/>
                  </a:lnTo>
                  <a:lnTo>
                    <a:pt x="96" y="80"/>
                  </a:lnTo>
                  <a:lnTo>
                    <a:pt x="90" y="82"/>
                  </a:lnTo>
                  <a:lnTo>
                    <a:pt x="84" y="84"/>
                  </a:lnTo>
                  <a:lnTo>
                    <a:pt x="76" y="84"/>
                  </a:lnTo>
                  <a:lnTo>
                    <a:pt x="76" y="84"/>
                  </a:lnTo>
                  <a:lnTo>
                    <a:pt x="70" y="84"/>
                  </a:lnTo>
                  <a:lnTo>
                    <a:pt x="64" y="82"/>
                  </a:lnTo>
                  <a:lnTo>
                    <a:pt x="58" y="80"/>
                  </a:lnTo>
                  <a:lnTo>
                    <a:pt x="52" y="76"/>
                  </a:lnTo>
                  <a:lnTo>
                    <a:pt x="52" y="76"/>
                  </a:lnTo>
                  <a:lnTo>
                    <a:pt x="48" y="70"/>
                  </a:lnTo>
                  <a:lnTo>
                    <a:pt x="44" y="64"/>
                  </a:lnTo>
                  <a:lnTo>
                    <a:pt x="42" y="58"/>
                  </a:lnTo>
                  <a:lnTo>
                    <a:pt x="42" y="52"/>
                  </a:lnTo>
                  <a:lnTo>
                    <a:pt x="42" y="52"/>
                  </a:lnTo>
                  <a:lnTo>
                    <a:pt x="42" y="44"/>
                  </a:lnTo>
                  <a:lnTo>
                    <a:pt x="44" y="38"/>
                  </a:lnTo>
                  <a:lnTo>
                    <a:pt x="48" y="32"/>
                  </a:lnTo>
                  <a:lnTo>
                    <a:pt x="52" y="28"/>
                  </a:lnTo>
                  <a:lnTo>
                    <a:pt x="52" y="28"/>
                  </a:lnTo>
                  <a:lnTo>
                    <a:pt x="58" y="24"/>
                  </a:lnTo>
                  <a:lnTo>
                    <a:pt x="64" y="20"/>
                  </a:lnTo>
                  <a:lnTo>
                    <a:pt x="70" y="18"/>
                  </a:lnTo>
                  <a:lnTo>
                    <a:pt x="76" y="18"/>
                  </a:lnTo>
                  <a:lnTo>
                    <a:pt x="76" y="18"/>
                  </a:lnTo>
                  <a:lnTo>
                    <a:pt x="84" y="18"/>
                  </a:lnTo>
                  <a:lnTo>
                    <a:pt x="90" y="20"/>
                  </a:lnTo>
                  <a:lnTo>
                    <a:pt x="96" y="24"/>
                  </a:lnTo>
                  <a:lnTo>
                    <a:pt x="102" y="28"/>
                  </a:lnTo>
                  <a:lnTo>
                    <a:pt x="102" y="28"/>
                  </a:lnTo>
                  <a:lnTo>
                    <a:pt x="106" y="32"/>
                  </a:lnTo>
                  <a:lnTo>
                    <a:pt x="108" y="38"/>
                  </a:lnTo>
                  <a:lnTo>
                    <a:pt x="110" y="44"/>
                  </a:lnTo>
                  <a:lnTo>
                    <a:pt x="112" y="52"/>
                  </a:lnTo>
                  <a:close/>
                  <a:moveTo>
                    <a:pt x="116" y="52"/>
                  </a:moveTo>
                  <a:lnTo>
                    <a:pt x="116" y="52"/>
                  </a:lnTo>
                  <a:lnTo>
                    <a:pt x="114" y="44"/>
                  </a:lnTo>
                  <a:lnTo>
                    <a:pt x="112" y="38"/>
                  </a:lnTo>
                  <a:lnTo>
                    <a:pt x="110" y="30"/>
                  </a:lnTo>
                  <a:lnTo>
                    <a:pt x="104" y="26"/>
                  </a:lnTo>
                  <a:lnTo>
                    <a:pt x="104" y="26"/>
                  </a:lnTo>
                  <a:lnTo>
                    <a:pt x="98" y="20"/>
                  </a:lnTo>
                  <a:lnTo>
                    <a:pt x="92" y="16"/>
                  </a:lnTo>
                  <a:lnTo>
                    <a:pt x="84" y="14"/>
                  </a:lnTo>
                  <a:lnTo>
                    <a:pt x="76" y="14"/>
                  </a:lnTo>
                  <a:lnTo>
                    <a:pt x="76" y="14"/>
                  </a:lnTo>
                  <a:lnTo>
                    <a:pt x="70" y="14"/>
                  </a:lnTo>
                  <a:lnTo>
                    <a:pt x="62" y="16"/>
                  </a:lnTo>
                  <a:lnTo>
                    <a:pt x="56" y="20"/>
                  </a:lnTo>
                  <a:lnTo>
                    <a:pt x="50" y="26"/>
                  </a:lnTo>
                  <a:lnTo>
                    <a:pt x="50" y="26"/>
                  </a:lnTo>
                  <a:lnTo>
                    <a:pt x="44" y="30"/>
                  </a:lnTo>
                  <a:lnTo>
                    <a:pt x="42" y="38"/>
                  </a:lnTo>
                  <a:lnTo>
                    <a:pt x="38" y="44"/>
                  </a:lnTo>
                  <a:lnTo>
                    <a:pt x="38" y="52"/>
                  </a:lnTo>
                  <a:lnTo>
                    <a:pt x="38" y="52"/>
                  </a:lnTo>
                  <a:lnTo>
                    <a:pt x="38" y="58"/>
                  </a:lnTo>
                  <a:lnTo>
                    <a:pt x="42" y="66"/>
                  </a:lnTo>
                  <a:lnTo>
                    <a:pt x="44" y="72"/>
                  </a:lnTo>
                  <a:lnTo>
                    <a:pt x="50" y="78"/>
                  </a:lnTo>
                  <a:lnTo>
                    <a:pt x="50" y="78"/>
                  </a:lnTo>
                  <a:lnTo>
                    <a:pt x="56" y="82"/>
                  </a:lnTo>
                  <a:lnTo>
                    <a:pt x="62" y="86"/>
                  </a:lnTo>
                  <a:lnTo>
                    <a:pt x="70" y="88"/>
                  </a:lnTo>
                  <a:lnTo>
                    <a:pt x="76" y="88"/>
                  </a:lnTo>
                  <a:lnTo>
                    <a:pt x="76" y="88"/>
                  </a:lnTo>
                  <a:lnTo>
                    <a:pt x="84" y="88"/>
                  </a:lnTo>
                  <a:lnTo>
                    <a:pt x="92" y="86"/>
                  </a:lnTo>
                  <a:lnTo>
                    <a:pt x="98" y="82"/>
                  </a:lnTo>
                  <a:lnTo>
                    <a:pt x="104" y="78"/>
                  </a:lnTo>
                  <a:lnTo>
                    <a:pt x="104" y="78"/>
                  </a:lnTo>
                  <a:lnTo>
                    <a:pt x="110" y="72"/>
                  </a:lnTo>
                  <a:lnTo>
                    <a:pt x="112" y="66"/>
                  </a:lnTo>
                  <a:lnTo>
                    <a:pt x="114" y="58"/>
                  </a:lnTo>
                  <a:lnTo>
                    <a:pt x="116" y="52"/>
                  </a:lnTo>
                  <a:close/>
                  <a:moveTo>
                    <a:pt x="130" y="52"/>
                  </a:moveTo>
                  <a:lnTo>
                    <a:pt x="130" y="52"/>
                  </a:lnTo>
                  <a:lnTo>
                    <a:pt x="128" y="62"/>
                  </a:lnTo>
                  <a:lnTo>
                    <a:pt x="126" y="72"/>
                  </a:lnTo>
                  <a:lnTo>
                    <a:pt x="120" y="80"/>
                  </a:lnTo>
                  <a:lnTo>
                    <a:pt x="114" y="88"/>
                  </a:lnTo>
                  <a:lnTo>
                    <a:pt x="114" y="88"/>
                  </a:lnTo>
                  <a:lnTo>
                    <a:pt x="106" y="94"/>
                  </a:lnTo>
                  <a:lnTo>
                    <a:pt x="98" y="98"/>
                  </a:lnTo>
                  <a:lnTo>
                    <a:pt x="88" y="102"/>
                  </a:lnTo>
                  <a:lnTo>
                    <a:pt x="76" y="102"/>
                  </a:lnTo>
                  <a:lnTo>
                    <a:pt x="76" y="102"/>
                  </a:lnTo>
                  <a:lnTo>
                    <a:pt x="66" y="102"/>
                  </a:lnTo>
                  <a:lnTo>
                    <a:pt x="56" y="98"/>
                  </a:lnTo>
                  <a:lnTo>
                    <a:pt x="48" y="94"/>
                  </a:lnTo>
                  <a:lnTo>
                    <a:pt x="40" y="88"/>
                  </a:lnTo>
                  <a:lnTo>
                    <a:pt x="40" y="88"/>
                  </a:lnTo>
                  <a:lnTo>
                    <a:pt x="32" y="80"/>
                  </a:lnTo>
                  <a:lnTo>
                    <a:pt x="28" y="72"/>
                  </a:lnTo>
                  <a:lnTo>
                    <a:pt x="24" y="62"/>
                  </a:lnTo>
                  <a:lnTo>
                    <a:pt x="24" y="52"/>
                  </a:lnTo>
                  <a:lnTo>
                    <a:pt x="24" y="52"/>
                  </a:lnTo>
                  <a:lnTo>
                    <a:pt x="24" y="42"/>
                  </a:lnTo>
                  <a:lnTo>
                    <a:pt x="28" y="32"/>
                  </a:lnTo>
                  <a:lnTo>
                    <a:pt x="32" y="24"/>
                  </a:lnTo>
                  <a:lnTo>
                    <a:pt x="40" y="16"/>
                  </a:lnTo>
                  <a:lnTo>
                    <a:pt x="40" y="16"/>
                  </a:lnTo>
                  <a:lnTo>
                    <a:pt x="48" y="8"/>
                  </a:lnTo>
                  <a:lnTo>
                    <a:pt x="56" y="4"/>
                  </a:lnTo>
                  <a:lnTo>
                    <a:pt x="66" y="2"/>
                  </a:lnTo>
                  <a:lnTo>
                    <a:pt x="76" y="0"/>
                  </a:lnTo>
                  <a:lnTo>
                    <a:pt x="76" y="0"/>
                  </a:lnTo>
                  <a:lnTo>
                    <a:pt x="88" y="2"/>
                  </a:lnTo>
                  <a:lnTo>
                    <a:pt x="98" y="4"/>
                  </a:lnTo>
                  <a:lnTo>
                    <a:pt x="106" y="8"/>
                  </a:lnTo>
                  <a:lnTo>
                    <a:pt x="114" y="16"/>
                  </a:lnTo>
                  <a:lnTo>
                    <a:pt x="114" y="16"/>
                  </a:lnTo>
                  <a:lnTo>
                    <a:pt x="120" y="24"/>
                  </a:lnTo>
                  <a:lnTo>
                    <a:pt x="126" y="32"/>
                  </a:lnTo>
                  <a:lnTo>
                    <a:pt x="128" y="42"/>
                  </a:lnTo>
                  <a:lnTo>
                    <a:pt x="130" y="52"/>
                  </a:lnTo>
                  <a:close/>
                  <a:moveTo>
                    <a:pt x="24" y="26"/>
                  </a:moveTo>
                  <a:lnTo>
                    <a:pt x="24" y="26"/>
                  </a:lnTo>
                  <a:lnTo>
                    <a:pt x="24" y="32"/>
                  </a:lnTo>
                  <a:lnTo>
                    <a:pt x="20" y="34"/>
                  </a:lnTo>
                  <a:lnTo>
                    <a:pt x="20" y="34"/>
                  </a:lnTo>
                  <a:lnTo>
                    <a:pt x="16" y="38"/>
                  </a:lnTo>
                  <a:lnTo>
                    <a:pt x="16" y="40"/>
                  </a:lnTo>
                  <a:lnTo>
                    <a:pt x="16" y="104"/>
                  </a:lnTo>
                  <a:lnTo>
                    <a:pt x="8" y="104"/>
                  </a:lnTo>
                  <a:lnTo>
                    <a:pt x="8" y="40"/>
                  </a:lnTo>
                  <a:lnTo>
                    <a:pt x="8" y="40"/>
                  </a:lnTo>
                  <a:lnTo>
                    <a:pt x="8" y="38"/>
                  </a:lnTo>
                  <a:lnTo>
                    <a:pt x="4" y="34"/>
                  </a:lnTo>
                  <a:lnTo>
                    <a:pt x="4" y="34"/>
                  </a:lnTo>
                  <a:lnTo>
                    <a:pt x="0" y="32"/>
                  </a:lnTo>
                  <a:lnTo>
                    <a:pt x="0" y="26"/>
                  </a:lnTo>
                  <a:lnTo>
                    <a:pt x="0" y="26"/>
                  </a:lnTo>
                  <a:lnTo>
                    <a:pt x="0" y="12"/>
                  </a:lnTo>
                  <a:lnTo>
                    <a:pt x="6" y="0"/>
                  </a:lnTo>
                  <a:lnTo>
                    <a:pt x="6" y="22"/>
                  </a:lnTo>
                  <a:lnTo>
                    <a:pt x="10" y="22"/>
                  </a:lnTo>
                  <a:lnTo>
                    <a:pt x="10" y="0"/>
                  </a:lnTo>
                  <a:lnTo>
                    <a:pt x="14" y="0"/>
                  </a:lnTo>
                  <a:lnTo>
                    <a:pt x="14" y="22"/>
                  </a:lnTo>
                  <a:lnTo>
                    <a:pt x="18" y="22"/>
                  </a:lnTo>
                  <a:lnTo>
                    <a:pt x="18" y="0"/>
                  </a:lnTo>
                  <a:lnTo>
                    <a:pt x="18" y="0"/>
                  </a:lnTo>
                  <a:lnTo>
                    <a:pt x="22" y="12"/>
                  </a:lnTo>
                  <a:lnTo>
                    <a:pt x="24" y="26"/>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5" name="Freeform 70"/>
            <p:cNvSpPr>
              <a:spLocks/>
            </p:cNvSpPr>
            <p:nvPr/>
          </p:nvSpPr>
          <p:spPr bwMode="auto">
            <a:xfrm>
              <a:off x="2484438" y="3159125"/>
              <a:ext cx="19050" cy="165100"/>
            </a:xfrm>
            <a:custGeom>
              <a:avLst/>
              <a:gdLst>
                <a:gd name="T0" fmla="*/ 12 w 12"/>
                <a:gd name="T1" fmla="*/ 24 h 104"/>
                <a:gd name="T2" fmla="*/ 12 w 12"/>
                <a:gd name="T3" fmla="*/ 24 h 104"/>
                <a:gd name="T4" fmla="*/ 10 w 12"/>
                <a:gd name="T5" fmla="*/ 54 h 104"/>
                <a:gd name="T6" fmla="*/ 8 w 12"/>
                <a:gd name="T7" fmla="*/ 54 h 104"/>
                <a:gd name="T8" fmla="*/ 8 w 12"/>
                <a:gd name="T9" fmla="*/ 104 h 104"/>
                <a:gd name="T10" fmla="*/ 2 w 12"/>
                <a:gd name="T11" fmla="*/ 104 h 104"/>
                <a:gd name="T12" fmla="*/ 2 w 12"/>
                <a:gd name="T13" fmla="*/ 54 h 104"/>
                <a:gd name="T14" fmla="*/ 0 w 12"/>
                <a:gd name="T15" fmla="*/ 54 h 104"/>
                <a:gd name="T16" fmla="*/ 0 w 12"/>
                <a:gd name="T17" fmla="*/ 0 h 104"/>
                <a:gd name="T18" fmla="*/ 0 w 12"/>
                <a:gd name="T19" fmla="*/ 0 h 104"/>
                <a:gd name="T20" fmla="*/ 6 w 12"/>
                <a:gd name="T21" fmla="*/ 2 h 104"/>
                <a:gd name="T22" fmla="*/ 6 w 12"/>
                <a:gd name="T23" fmla="*/ 2 h 104"/>
                <a:gd name="T24" fmla="*/ 10 w 12"/>
                <a:gd name="T25" fmla="*/ 6 h 104"/>
                <a:gd name="T26" fmla="*/ 12 w 12"/>
                <a:gd name="T27" fmla="*/ 12 h 104"/>
                <a:gd name="T28" fmla="*/ 12 w 12"/>
                <a:gd name="T29" fmla="*/ 2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04">
                  <a:moveTo>
                    <a:pt x="12" y="24"/>
                  </a:moveTo>
                  <a:lnTo>
                    <a:pt x="12" y="24"/>
                  </a:lnTo>
                  <a:lnTo>
                    <a:pt x="10" y="54"/>
                  </a:lnTo>
                  <a:lnTo>
                    <a:pt x="8" y="54"/>
                  </a:lnTo>
                  <a:lnTo>
                    <a:pt x="8" y="104"/>
                  </a:lnTo>
                  <a:lnTo>
                    <a:pt x="2" y="104"/>
                  </a:lnTo>
                  <a:lnTo>
                    <a:pt x="2" y="54"/>
                  </a:lnTo>
                  <a:lnTo>
                    <a:pt x="0" y="54"/>
                  </a:lnTo>
                  <a:lnTo>
                    <a:pt x="0" y="0"/>
                  </a:lnTo>
                  <a:lnTo>
                    <a:pt x="0" y="0"/>
                  </a:lnTo>
                  <a:lnTo>
                    <a:pt x="6" y="2"/>
                  </a:lnTo>
                  <a:lnTo>
                    <a:pt x="6" y="2"/>
                  </a:lnTo>
                  <a:lnTo>
                    <a:pt x="10" y="6"/>
                  </a:lnTo>
                  <a:lnTo>
                    <a:pt x="12" y="12"/>
                  </a:lnTo>
                  <a:lnTo>
                    <a:pt x="12" y="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6" name="Freeform 71"/>
            <p:cNvSpPr>
              <a:spLocks/>
            </p:cNvSpPr>
            <p:nvPr/>
          </p:nvSpPr>
          <p:spPr bwMode="auto">
            <a:xfrm>
              <a:off x="2335213" y="3187700"/>
              <a:ext cx="111125" cy="104775"/>
            </a:xfrm>
            <a:custGeom>
              <a:avLst/>
              <a:gdLst>
                <a:gd name="T0" fmla="*/ 70 w 70"/>
                <a:gd name="T1" fmla="*/ 34 h 66"/>
                <a:gd name="T2" fmla="*/ 70 w 70"/>
                <a:gd name="T3" fmla="*/ 34 h 66"/>
                <a:gd name="T4" fmla="*/ 68 w 70"/>
                <a:gd name="T5" fmla="*/ 40 h 66"/>
                <a:gd name="T6" fmla="*/ 66 w 70"/>
                <a:gd name="T7" fmla="*/ 46 h 66"/>
                <a:gd name="T8" fmla="*/ 64 w 70"/>
                <a:gd name="T9" fmla="*/ 52 h 66"/>
                <a:gd name="T10" fmla="*/ 60 w 70"/>
                <a:gd name="T11" fmla="*/ 58 h 66"/>
                <a:gd name="T12" fmla="*/ 60 w 70"/>
                <a:gd name="T13" fmla="*/ 58 h 66"/>
                <a:gd name="T14" fmla="*/ 54 w 70"/>
                <a:gd name="T15" fmla="*/ 62 h 66"/>
                <a:gd name="T16" fmla="*/ 48 w 70"/>
                <a:gd name="T17" fmla="*/ 64 h 66"/>
                <a:gd name="T18" fmla="*/ 42 w 70"/>
                <a:gd name="T19" fmla="*/ 66 h 66"/>
                <a:gd name="T20" fmla="*/ 34 w 70"/>
                <a:gd name="T21" fmla="*/ 66 h 66"/>
                <a:gd name="T22" fmla="*/ 34 w 70"/>
                <a:gd name="T23" fmla="*/ 66 h 66"/>
                <a:gd name="T24" fmla="*/ 28 w 70"/>
                <a:gd name="T25" fmla="*/ 66 h 66"/>
                <a:gd name="T26" fmla="*/ 22 w 70"/>
                <a:gd name="T27" fmla="*/ 64 h 66"/>
                <a:gd name="T28" fmla="*/ 16 w 70"/>
                <a:gd name="T29" fmla="*/ 62 h 66"/>
                <a:gd name="T30" fmla="*/ 10 w 70"/>
                <a:gd name="T31" fmla="*/ 58 h 66"/>
                <a:gd name="T32" fmla="*/ 10 w 70"/>
                <a:gd name="T33" fmla="*/ 58 h 66"/>
                <a:gd name="T34" fmla="*/ 6 w 70"/>
                <a:gd name="T35" fmla="*/ 52 h 66"/>
                <a:gd name="T36" fmla="*/ 2 w 70"/>
                <a:gd name="T37" fmla="*/ 46 h 66"/>
                <a:gd name="T38" fmla="*/ 0 w 70"/>
                <a:gd name="T39" fmla="*/ 40 h 66"/>
                <a:gd name="T40" fmla="*/ 0 w 70"/>
                <a:gd name="T41" fmla="*/ 34 h 66"/>
                <a:gd name="T42" fmla="*/ 0 w 70"/>
                <a:gd name="T43" fmla="*/ 34 h 66"/>
                <a:gd name="T44" fmla="*/ 0 w 70"/>
                <a:gd name="T45" fmla="*/ 26 h 66"/>
                <a:gd name="T46" fmla="*/ 2 w 70"/>
                <a:gd name="T47" fmla="*/ 20 h 66"/>
                <a:gd name="T48" fmla="*/ 6 w 70"/>
                <a:gd name="T49" fmla="*/ 14 h 66"/>
                <a:gd name="T50" fmla="*/ 10 w 70"/>
                <a:gd name="T51" fmla="*/ 10 h 66"/>
                <a:gd name="T52" fmla="*/ 10 w 70"/>
                <a:gd name="T53" fmla="*/ 10 h 66"/>
                <a:gd name="T54" fmla="*/ 16 w 70"/>
                <a:gd name="T55" fmla="*/ 6 h 66"/>
                <a:gd name="T56" fmla="*/ 22 w 70"/>
                <a:gd name="T57" fmla="*/ 2 h 66"/>
                <a:gd name="T58" fmla="*/ 28 w 70"/>
                <a:gd name="T59" fmla="*/ 0 h 66"/>
                <a:gd name="T60" fmla="*/ 34 w 70"/>
                <a:gd name="T61" fmla="*/ 0 h 66"/>
                <a:gd name="T62" fmla="*/ 34 w 70"/>
                <a:gd name="T63" fmla="*/ 0 h 66"/>
                <a:gd name="T64" fmla="*/ 42 w 70"/>
                <a:gd name="T65" fmla="*/ 0 h 66"/>
                <a:gd name="T66" fmla="*/ 48 w 70"/>
                <a:gd name="T67" fmla="*/ 2 h 66"/>
                <a:gd name="T68" fmla="*/ 54 w 70"/>
                <a:gd name="T69" fmla="*/ 6 h 66"/>
                <a:gd name="T70" fmla="*/ 60 w 70"/>
                <a:gd name="T71" fmla="*/ 10 h 66"/>
                <a:gd name="T72" fmla="*/ 60 w 70"/>
                <a:gd name="T73" fmla="*/ 10 h 66"/>
                <a:gd name="T74" fmla="*/ 64 w 70"/>
                <a:gd name="T75" fmla="*/ 14 h 66"/>
                <a:gd name="T76" fmla="*/ 66 w 70"/>
                <a:gd name="T77" fmla="*/ 20 h 66"/>
                <a:gd name="T78" fmla="*/ 68 w 70"/>
                <a:gd name="T79" fmla="*/ 26 h 66"/>
                <a:gd name="T80" fmla="*/ 70 w 70"/>
                <a:gd name="T81" fmla="*/ 3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0" h="66">
                  <a:moveTo>
                    <a:pt x="70" y="34"/>
                  </a:moveTo>
                  <a:lnTo>
                    <a:pt x="70" y="34"/>
                  </a:lnTo>
                  <a:lnTo>
                    <a:pt x="68" y="40"/>
                  </a:lnTo>
                  <a:lnTo>
                    <a:pt x="66" y="46"/>
                  </a:lnTo>
                  <a:lnTo>
                    <a:pt x="64" y="52"/>
                  </a:lnTo>
                  <a:lnTo>
                    <a:pt x="60" y="58"/>
                  </a:lnTo>
                  <a:lnTo>
                    <a:pt x="60" y="58"/>
                  </a:lnTo>
                  <a:lnTo>
                    <a:pt x="54" y="62"/>
                  </a:lnTo>
                  <a:lnTo>
                    <a:pt x="48" y="64"/>
                  </a:lnTo>
                  <a:lnTo>
                    <a:pt x="42" y="66"/>
                  </a:lnTo>
                  <a:lnTo>
                    <a:pt x="34" y="66"/>
                  </a:lnTo>
                  <a:lnTo>
                    <a:pt x="34" y="66"/>
                  </a:lnTo>
                  <a:lnTo>
                    <a:pt x="28" y="66"/>
                  </a:lnTo>
                  <a:lnTo>
                    <a:pt x="22" y="64"/>
                  </a:lnTo>
                  <a:lnTo>
                    <a:pt x="16" y="62"/>
                  </a:lnTo>
                  <a:lnTo>
                    <a:pt x="10" y="58"/>
                  </a:lnTo>
                  <a:lnTo>
                    <a:pt x="10" y="58"/>
                  </a:lnTo>
                  <a:lnTo>
                    <a:pt x="6" y="52"/>
                  </a:lnTo>
                  <a:lnTo>
                    <a:pt x="2" y="46"/>
                  </a:lnTo>
                  <a:lnTo>
                    <a:pt x="0" y="40"/>
                  </a:lnTo>
                  <a:lnTo>
                    <a:pt x="0" y="34"/>
                  </a:lnTo>
                  <a:lnTo>
                    <a:pt x="0" y="34"/>
                  </a:lnTo>
                  <a:lnTo>
                    <a:pt x="0" y="26"/>
                  </a:lnTo>
                  <a:lnTo>
                    <a:pt x="2" y="20"/>
                  </a:lnTo>
                  <a:lnTo>
                    <a:pt x="6" y="14"/>
                  </a:lnTo>
                  <a:lnTo>
                    <a:pt x="10" y="10"/>
                  </a:lnTo>
                  <a:lnTo>
                    <a:pt x="10" y="10"/>
                  </a:lnTo>
                  <a:lnTo>
                    <a:pt x="16" y="6"/>
                  </a:lnTo>
                  <a:lnTo>
                    <a:pt x="22" y="2"/>
                  </a:lnTo>
                  <a:lnTo>
                    <a:pt x="28" y="0"/>
                  </a:lnTo>
                  <a:lnTo>
                    <a:pt x="34" y="0"/>
                  </a:lnTo>
                  <a:lnTo>
                    <a:pt x="34" y="0"/>
                  </a:lnTo>
                  <a:lnTo>
                    <a:pt x="42" y="0"/>
                  </a:lnTo>
                  <a:lnTo>
                    <a:pt x="48" y="2"/>
                  </a:lnTo>
                  <a:lnTo>
                    <a:pt x="54" y="6"/>
                  </a:lnTo>
                  <a:lnTo>
                    <a:pt x="60" y="10"/>
                  </a:lnTo>
                  <a:lnTo>
                    <a:pt x="60" y="10"/>
                  </a:lnTo>
                  <a:lnTo>
                    <a:pt x="64" y="14"/>
                  </a:lnTo>
                  <a:lnTo>
                    <a:pt x="66" y="20"/>
                  </a:lnTo>
                  <a:lnTo>
                    <a:pt x="68" y="26"/>
                  </a:lnTo>
                  <a:lnTo>
                    <a:pt x="7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7" name="Freeform 72"/>
            <p:cNvSpPr>
              <a:spLocks/>
            </p:cNvSpPr>
            <p:nvPr/>
          </p:nvSpPr>
          <p:spPr bwMode="auto">
            <a:xfrm>
              <a:off x="2328863" y="3181350"/>
              <a:ext cx="123825" cy="117475"/>
            </a:xfrm>
            <a:custGeom>
              <a:avLst/>
              <a:gdLst>
                <a:gd name="T0" fmla="*/ 78 w 78"/>
                <a:gd name="T1" fmla="*/ 38 h 74"/>
                <a:gd name="T2" fmla="*/ 78 w 78"/>
                <a:gd name="T3" fmla="*/ 38 h 74"/>
                <a:gd name="T4" fmla="*/ 76 w 78"/>
                <a:gd name="T5" fmla="*/ 30 h 74"/>
                <a:gd name="T6" fmla="*/ 74 w 78"/>
                <a:gd name="T7" fmla="*/ 24 h 74"/>
                <a:gd name="T8" fmla="*/ 72 w 78"/>
                <a:gd name="T9" fmla="*/ 16 h 74"/>
                <a:gd name="T10" fmla="*/ 66 w 78"/>
                <a:gd name="T11" fmla="*/ 12 h 74"/>
                <a:gd name="T12" fmla="*/ 66 w 78"/>
                <a:gd name="T13" fmla="*/ 12 h 74"/>
                <a:gd name="T14" fmla="*/ 60 w 78"/>
                <a:gd name="T15" fmla="*/ 6 h 74"/>
                <a:gd name="T16" fmla="*/ 54 w 78"/>
                <a:gd name="T17" fmla="*/ 2 h 74"/>
                <a:gd name="T18" fmla="*/ 46 w 78"/>
                <a:gd name="T19" fmla="*/ 0 h 74"/>
                <a:gd name="T20" fmla="*/ 38 w 78"/>
                <a:gd name="T21" fmla="*/ 0 h 74"/>
                <a:gd name="T22" fmla="*/ 38 w 78"/>
                <a:gd name="T23" fmla="*/ 0 h 74"/>
                <a:gd name="T24" fmla="*/ 32 w 78"/>
                <a:gd name="T25" fmla="*/ 0 h 74"/>
                <a:gd name="T26" fmla="*/ 24 w 78"/>
                <a:gd name="T27" fmla="*/ 2 h 74"/>
                <a:gd name="T28" fmla="*/ 18 w 78"/>
                <a:gd name="T29" fmla="*/ 6 h 74"/>
                <a:gd name="T30" fmla="*/ 12 w 78"/>
                <a:gd name="T31" fmla="*/ 12 h 74"/>
                <a:gd name="T32" fmla="*/ 12 w 78"/>
                <a:gd name="T33" fmla="*/ 12 h 74"/>
                <a:gd name="T34" fmla="*/ 6 w 78"/>
                <a:gd name="T35" fmla="*/ 16 h 74"/>
                <a:gd name="T36" fmla="*/ 4 w 78"/>
                <a:gd name="T37" fmla="*/ 24 h 74"/>
                <a:gd name="T38" fmla="*/ 0 w 78"/>
                <a:gd name="T39" fmla="*/ 30 h 74"/>
                <a:gd name="T40" fmla="*/ 0 w 78"/>
                <a:gd name="T41" fmla="*/ 38 h 74"/>
                <a:gd name="T42" fmla="*/ 0 w 78"/>
                <a:gd name="T43" fmla="*/ 38 h 74"/>
                <a:gd name="T44" fmla="*/ 0 w 78"/>
                <a:gd name="T45" fmla="*/ 44 h 74"/>
                <a:gd name="T46" fmla="*/ 4 w 78"/>
                <a:gd name="T47" fmla="*/ 52 h 74"/>
                <a:gd name="T48" fmla="*/ 6 w 78"/>
                <a:gd name="T49" fmla="*/ 58 h 74"/>
                <a:gd name="T50" fmla="*/ 12 w 78"/>
                <a:gd name="T51" fmla="*/ 64 h 74"/>
                <a:gd name="T52" fmla="*/ 12 w 78"/>
                <a:gd name="T53" fmla="*/ 64 h 74"/>
                <a:gd name="T54" fmla="*/ 18 w 78"/>
                <a:gd name="T55" fmla="*/ 68 h 74"/>
                <a:gd name="T56" fmla="*/ 24 w 78"/>
                <a:gd name="T57" fmla="*/ 72 h 74"/>
                <a:gd name="T58" fmla="*/ 32 w 78"/>
                <a:gd name="T59" fmla="*/ 74 h 74"/>
                <a:gd name="T60" fmla="*/ 38 w 78"/>
                <a:gd name="T61" fmla="*/ 74 h 74"/>
                <a:gd name="T62" fmla="*/ 38 w 78"/>
                <a:gd name="T63" fmla="*/ 74 h 74"/>
                <a:gd name="T64" fmla="*/ 46 w 78"/>
                <a:gd name="T65" fmla="*/ 74 h 74"/>
                <a:gd name="T66" fmla="*/ 54 w 78"/>
                <a:gd name="T67" fmla="*/ 72 h 74"/>
                <a:gd name="T68" fmla="*/ 60 w 78"/>
                <a:gd name="T69" fmla="*/ 68 h 74"/>
                <a:gd name="T70" fmla="*/ 66 w 78"/>
                <a:gd name="T71" fmla="*/ 64 h 74"/>
                <a:gd name="T72" fmla="*/ 66 w 78"/>
                <a:gd name="T73" fmla="*/ 64 h 74"/>
                <a:gd name="T74" fmla="*/ 72 w 78"/>
                <a:gd name="T75" fmla="*/ 58 h 74"/>
                <a:gd name="T76" fmla="*/ 74 w 78"/>
                <a:gd name="T77" fmla="*/ 52 h 74"/>
                <a:gd name="T78" fmla="*/ 76 w 78"/>
                <a:gd name="T79" fmla="*/ 44 h 74"/>
                <a:gd name="T80" fmla="*/ 78 w 78"/>
                <a:gd name="T81" fmla="*/ 3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 h="74">
                  <a:moveTo>
                    <a:pt x="78" y="38"/>
                  </a:moveTo>
                  <a:lnTo>
                    <a:pt x="78" y="38"/>
                  </a:lnTo>
                  <a:lnTo>
                    <a:pt x="76" y="30"/>
                  </a:lnTo>
                  <a:lnTo>
                    <a:pt x="74" y="24"/>
                  </a:lnTo>
                  <a:lnTo>
                    <a:pt x="72" y="16"/>
                  </a:lnTo>
                  <a:lnTo>
                    <a:pt x="66" y="12"/>
                  </a:lnTo>
                  <a:lnTo>
                    <a:pt x="66" y="12"/>
                  </a:lnTo>
                  <a:lnTo>
                    <a:pt x="60" y="6"/>
                  </a:lnTo>
                  <a:lnTo>
                    <a:pt x="54" y="2"/>
                  </a:lnTo>
                  <a:lnTo>
                    <a:pt x="46" y="0"/>
                  </a:lnTo>
                  <a:lnTo>
                    <a:pt x="38" y="0"/>
                  </a:lnTo>
                  <a:lnTo>
                    <a:pt x="38" y="0"/>
                  </a:lnTo>
                  <a:lnTo>
                    <a:pt x="32" y="0"/>
                  </a:lnTo>
                  <a:lnTo>
                    <a:pt x="24" y="2"/>
                  </a:lnTo>
                  <a:lnTo>
                    <a:pt x="18" y="6"/>
                  </a:lnTo>
                  <a:lnTo>
                    <a:pt x="12" y="12"/>
                  </a:lnTo>
                  <a:lnTo>
                    <a:pt x="12" y="12"/>
                  </a:lnTo>
                  <a:lnTo>
                    <a:pt x="6" y="16"/>
                  </a:lnTo>
                  <a:lnTo>
                    <a:pt x="4" y="24"/>
                  </a:lnTo>
                  <a:lnTo>
                    <a:pt x="0" y="30"/>
                  </a:lnTo>
                  <a:lnTo>
                    <a:pt x="0" y="38"/>
                  </a:lnTo>
                  <a:lnTo>
                    <a:pt x="0" y="38"/>
                  </a:lnTo>
                  <a:lnTo>
                    <a:pt x="0" y="44"/>
                  </a:lnTo>
                  <a:lnTo>
                    <a:pt x="4" y="52"/>
                  </a:lnTo>
                  <a:lnTo>
                    <a:pt x="6" y="58"/>
                  </a:lnTo>
                  <a:lnTo>
                    <a:pt x="12" y="64"/>
                  </a:lnTo>
                  <a:lnTo>
                    <a:pt x="12" y="64"/>
                  </a:lnTo>
                  <a:lnTo>
                    <a:pt x="18" y="68"/>
                  </a:lnTo>
                  <a:lnTo>
                    <a:pt x="24" y="72"/>
                  </a:lnTo>
                  <a:lnTo>
                    <a:pt x="32" y="74"/>
                  </a:lnTo>
                  <a:lnTo>
                    <a:pt x="38" y="74"/>
                  </a:lnTo>
                  <a:lnTo>
                    <a:pt x="38" y="74"/>
                  </a:lnTo>
                  <a:lnTo>
                    <a:pt x="46" y="74"/>
                  </a:lnTo>
                  <a:lnTo>
                    <a:pt x="54" y="72"/>
                  </a:lnTo>
                  <a:lnTo>
                    <a:pt x="60" y="68"/>
                  </a:lnTo>
                  <a:lnTo>
                    <a:pt x="66" y="64"/>
                  </a:lnTo>
                  <a:lnTo>
                    <a:pt x="66" y="64"/>
                  </a:lnTo>
                  <a:lnTo>
                    <a:pt x="72" y="58"/>
                  </a:lnTo>
                  <a:lnTo>
                    <a:pt x="74" y="52"/>
                  </a:lnTo>
                  <a:lnTo>
                    <a:pt x="76" y="44"/>
                  </a:lnTo>
                  <a:lnTo>
                    <a:pt x="78"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8" name="Freeform 73"/>
            <p:cNvSpPr>
              <a:spLocks/>
            </p:cNvSpPr>
            <p:nvPr/>
          </p:nvSpPr>
          <p:spPr bwMode="auto">
            <a:xfrm>
              <a:off x="2306638" y="3159125"/>
              <a:ext cx="168275" cy="161925"/>
            </a:xfrm>
            <a:custGeom>
              <a:avLst/>
              <a:gdLst>
                <a:gd name="T0" fmla="*/ 106 w 106"/>
                <a:gd name="T1" fmla="*/ 52 h 102"/>
                <a:gd name="T2" fmla="*/ 106 w 106"/>
                <a:gd name="T3" fmla="*/ 52 h 102"/>
                <a:gd name="T4" fmla="*/ 104 w 106"/>
                <a:gd name="T5" fmla="*/ 62 h 102"/>
                <a:gd name="T6" fmla="*/ 102 w 106"/>
                <a:gd name="T7" fmla="*/ 72 h 102"/>
                <a:gd name="T8" fmla="*/ 96 w 106"/>
                <a:gd name="T9" fmla="*/ 80 h 102"/>
                <a:gd name="T10" fmla="*/ 90 w 106"/>
                <a:gd name="T11" fmla="*/ 88 h 102"/>
                <a:gd name="T12" fmla="*/ 90 w 106"/>
                <a:gd name="T13" fmla="*/ 88 h 102"/>
                <a:gd name="T14" fmla="*/ 82 w 106"/>
                <a:gd name="T15" fmla="*/ 94 h 102"/>
                <a:gd name="T16" fmla="*/ 74 w 106"/>
                <a:gd name="T17" fmla="*/ 98 h 102"/>
                <a:gd name="T18" fmla="*/ 64 w 106"/>
                <a:gd name="T19" fmla="*/ 102 h 102"/>
                <a:gd name="T20" fmla="*/ 52 w 106"/>
                <a:gd name="T21" fmla="*/ 102 h 102"/>
                <a:gd name="T22" fmla="*/ 52 w 106"/>
                <a:gd name="T23" fmla="*/ 102 h 102"/>
                <a:gd name="T24" fmla="*/ 42 w 106"/>
                <a:gd name="T25" fmla="*/ 102 h 102"/>
                <a:gd name="T26" fmla="*/ 32 w 106"/>
                <a:gd name="T27" fmla="*/ 98 h 102"/>
                <a:gd name="T28" fmla="*/ 24 w 106"/>
                <a:gd name="T29" fmla="*/ 94 h 102"/>
                <a:gd name="T30" fmla="*/ 16 w 106"/>
                <a:gd name="T31" fmla="*/ 88 h 102"/>
                <a:gd name="T32" fmla="*/ 16 w 106"/>
                <a:gd name="T33" fmla="*/ 88 h 102"/>
                <a:gd name="T34" fmla="*/ 8 w 106"/>
                <a:gd name="T35" fmla="*/ 80 h 102"/>
                <a:gd name="T36" fmla="*/ 4 w 106"/>
                <a:gd name="T37" fmla="*/ 72 h 102"/>
                <a:gd name="T38" fmla="*/ 0 w 106"/>
                <a:gd name="T39" fmla="*/ 62 h 102"/>
                <a:gd name="T40" fmla="*/ 0 w 106"/>
                <a:gd name="T41" fmla="*/ 52 h 102"/>
                <a:gd name="T42" fmla="*/ 0 w 106"/>
                <a:gd name="T43" fmla="*/ 52 h 102"/>
                <a:gd name="T44" fmla="*/ 0 w 106"/>
                <a:gd name="T45" fmla="*/ 42 h 102"/>
                <a:gd name="T46" fmla="*/ 4 w 106"/>
                <a:gd name="T47" fmla="*/ 32 h 102"/>
                <a:gd name="T48" fmla="*/ 8 w 106"/>
                <a:gd name="T49" fmla="*/ 24 h 102"/>
                <a:gd name="T50" fmla="*/ 16 w 106"/>
                <a:gd name="T51" fmla="*/ 16 h 102"/>
                <a:gd name="T52" fmla="*/ 16 w 106"/>
                <a:gd name="T53" fmla="*/ 16 h 102"/>
                <a:gd name="T54" fmla="*/ 24 w 106"/>
                <a:gd name="T55" fmla="*/ 8 h 102"/>
                <a:gd name="T56" fmla="*/ 32 w 106"/>
                <a:gd name="T57" fmla="*/ 4 h 102"/>
                <a:gd name="T58" fmla="*/ 42 w 106"/>
                <a:gd name="T59" fmla="*/ 2 h 102"/>
                <a:gd name="T60" fmla="*/ 52 w 106"/>
                <a:gd name="T61" fmla="*/ 0 h 102"/>
                <a:gd name="T62" fmla="*/ 52 w 106"/>
                <a:gd name="T63" fmla="*/ 0 h 102"/>
                <a:gd name="T64" fmla="*/ 64 w 106"/>
                <a:gd name="T65" fmla="*/ 2 h 102"/>
                <a:gd name="T66" fmla="*/ 74 w 106"/>
                <a:gd name="T67" fmla="*/ 4 h 102"/>
                <a:gd name="T68" fmla="*/ 82 w 106"/>
                <a:gd name="T69" fmla="*/ 8 h 102"/>
                <a:gd name="T70" fmla="*/ 90 w 106"/>
                <a:gd name="T71" fmla="*/ 16 h 102"/>
                <a:gd name="T72" fmla="*/ 90 w 106"/>
                <a:gd name="T73" fmla="*/ 16 h 102"/>
                <a:gd name="T74" fmla="*/ 96 w 106"/>
                <a:gd name="T75" fmla="*/ 24 h 102"/>
                <a:gd name="T76" fmla="*/ 102 w 106"/>
                <a:gd name="T77" fmla="*/ 32 h 102"/>
                <a:gd name="T78" fmla="*/ 104 w 106"/>
                <a:gd name="T79" fmla="*/ 42 h 102"/>
                <a:gd name="T80" fmla="*/ 106 w 106"/>
                <a:gd name="T81" fmla="*/ 5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 h="102">
                  <a:moveTo>
                    <a:pt x="106" y="52"/>
                  </a:moveTo>
                  <a:lnTo>
                    <a:pt x="106" y="52"/>
                  </a:lnTo>
                  <a:lnTo>
                    <a:pt x="104" y="62"/>
                  </a:lnTo>
                  <a:lnTo>
                    <a:pt x="102" y="72"/>
                  </a:lnTo>
                  <a:lnTo>
                    <a:pt x="96" y="80"/>
                  </a:lnTo>
                  <a:lnTo>
                    <a:pt x="90" y="88"/>
                  </a:lnTo>
                  <a:lnTo>
                    <a:pt x="90" y="88"/>
                  </a:lnTo>
                  <a:lnTo>
                    <a:pt x="82" y="94"/>
                  </a:lnTo>
                  <a:lnTo>
                    <a:pt x="74" y="98"/>
                  </a:lnTo>
                  <a:lnTo>
                    <a:pt x="64" y="102"/>
                  </a:lnTo>
                  <a:lnTo>
                    <a:pt x="52" y="102"/>
                  </a:lnTo>
                  <a:lnTo>
                    <a:pt x="52" y="102"/>
                  </a:lnTo>
                  <a:lnTo>
                    <a:pt x="42" y="102"/>
                  </a:lnTo>
                  <a:lnTo>
                    <a:pt x="32" y="98"/>
                  </a:lnTo>
                  <a:lnTo>
                    <a:pt x="24" y="94"/>
                  </a:lnTo>
                  <a:lnTo>
                    <a:pt x="16" y="88"/>
                  </a:lnTo>
                  <a:lnTo>
                    <a:pt x="16" y="88"/>
                  </a:lnTo>
                  <a:lnTo>
                    <a:pt x="8" y="80"/>
                  </a:lnTo>
                  <a:lnTo>
                    <a:pt x="4" y="72"/>
                  </a:lnTo>
                  <a:lnTo>
                    <a:pt x="0" y="62"/>
                  </a:lnTo>
                  <a:lnTo>
                    <a:pt x="0" y="52"/>
                  </a:lnTo>
                  <a:lnTo>
                    <a:pt x="0" y="52"/>
                  </a:lnTo>
                  <a:lnTo>
                    <a:pt x="0" y="42"/>
                  </a:lnTo>
                  <a:lnTo>
                    <a:pt x="4" y="32"/>
                  </a:lnTo>
                  <a:lnTo>
                    <a:pt x="8" y="24"/>
                  </a:lnTo>
                  <a:lnTo>
                    <a:pt x="16" y="16"/>
                  </a:lnTo>
                  <a:lnTo>
                    <a:pt x="16" y="16"/>
                  </a:lnTo>
                  <a:lnTo>
                    <a:pt x="24" y="8"/>
                  </a:lnTo>
                  <a:lnTo>
                    <a:pt x="32" y="4"/>
                  </a:lnTo>
                  <a:lnTo>
                    <a:pt x="42" y="2"/>
                  </a:lnTo>
                  <a:lnTo>
                    <a:pt x="52" y="0"/>
                  </a:lnTo>
                  <a:lnTo>
                    <a:pt x="52" y="0"/>
                  </a:lnTo>
                  <a:lnTo>
                    <a:pt x="64" y="2"/>
                  </a:lnTo>
                  <a:lnTo>
                    <a:pt x="74" y="4"/>
                  </a:lnTo>
                  <a:lnTo>
                    <a:pt x="82" y="8"/>
                  </a:lnTo>
                  <a:lnTo>
                    <a:pt x="90" y="16"/>
                  </a:lnTo>
                  <a:lnTo>
                    <a:pt x="90" y="16"/>
                  </a:lnTo>
                  <a:lnTo>
                    <a:pt x="96" y="24"/>
                  </a:lnTo>
                  <a:lnTo>
                    <a:pt x="102" y="32"/>
                  </a:lnTo>
                  <a:lnTo>
                    <a:pt x="104" y="42"/>
                  </a:lnTo>
                  <a:lnTo>
                    <a:pt x="106" y="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9" name="Freeform 74"/>
            <p:cNvSpPr>
              <a:spLocks/>
            </p:cNvSpPr>
            <p:nvPr/>
          </p:nvSpPr>
          <p:spPr bwMode="auto">
            <a:xfrm>
              <a:off x="2268538" y="3159125"/>
              <a:ext cx="38100" cy="165100"/>
            </a:xfrm>
            <a:custGeom>
              <a:avLst/>
              <a:gdLst>
                <a:gd name="T0" fmla="*/ 24 w 24"/>
                <a:gd name="T1" fmla="*/ 26 h 104"/>
                <a:gd name="T2" fmla="*/ 24 w 24"/>
                <a:gd name="T3" fmla="*/ 26 h 104"/>
                <a:gd name="T4" fmla="*/ 24 w 24"/>
                <a:gd name="T5" fmla="*/ 32 h 104"/>
                <a:gd name="T6" fmla="*/ 20 w 24"/>
                <a:gd name="T7" fmla="*/ 34 h 104"/>
                <a:gd name="T8" fmla="*/ 20 w 24"/>
                <a:gd name="T9" fmla="*/ 34 h 104"/>
                <a:gd name="T10" fmla="*/ 16 w 24"/>
                <a:gd name="T11" fmla="*/ 38 h 104"/>
                <a:gd name="T12" fmla="*/ 16 w 24"/>
                <a:gd name="T13" fmla="*/ 40 h 104"/>
                <a:gd name="T14" fmla="*/ 16 w 24"/>
                <a:gd name="T15" fmla="*/ 104 h 104"/>
                <a:gd name="T16" fmla="*/ 8 w 24"/>
                <a:gd name="T17" fmla="*/ 104 h 104"/>
                <a:gd name="T18" fmla="*/ 8 w 24"/>
                <a:gd name="T19" fmla="*/ 40 h 104"/>
                <a:gd name="T20" fmla="*/ 8 w 24"/>
                <a:gd name="T21" fmla="*/ 40 h 104"/>
                <a:gd name="T22" fmla="*/ 8 w 24"/>
                <a:gd name="T23" fmla="*/ 38 h 104"/>
                <a:gd name="T24" fmla="*/ 4 w 24"/>
                <a:gd name="T25" fmla="*/ 34 h 104"/>
                <a:gd name="T26" fmla="*/ 4 w 24"/>
                <a:gd name="T27" fmla="*/ 34 h 104"/>
                <a:gd name="T28" fmla="*/ 0 w 24"/>
                <a:gd name="T29" fmla="*/ 32 h 104"/>
                <a:gd name="T30" fmla="*/ 0 w 24"/>
                <a:gd name="T31" fmla="*/ 26 h 104"/>
                <a:gd name="T32" fmla="*/ 0 w 24"/>
                <a:gd name="T33" fmla="*/ 26 h 104"/>
                <a:gd name="T34" fmla="*/ 0 w 24"/>
                <a:gd name="T35" fmla="*/ 12 h 104"/>
                <a:gd name="T36" fmla="*/ 6 w 24"/>
                <a:gd name="T37" fmla="*/ 0 h 104"/>
                <a:gd name="T38" fmla="*/ 6 w 24"/>
                <a:gd name="T39" fmla="*/ 22 h 104"/>
                <a:gd name="T40" fmla="*/ 10 w 24"/>
                <a:gd name="T41" fmla="*/ 22 h 104"/>
                <a:gd name="T42" fmla="*/ 10 w 24"/>
                <a:gd name="T43" fmla="*/ 0 h 104"/>
                <a:gd name="T44" fmla="*/ 14 w 24"/>
                <a:gd name="T45" fmla="*/ 0 h 104"/>
                <a:gd name="T46" fmla="*/ 14 w 24"/>
                <a:gd name="T47" fmla="*/ 22 h 104"/>
                <a:gd name="T48" fmla="*/ 18 w 24"/>
                <a:gd name="T49" fmla="*/ 22 h 104"/>
                <a:gd name="T50" fmla="*/ 18 w 24"/>
                <a:gd name="T51" fmla="*/ 0 h 104"/>
                <a:gd name="T52" fmla="*/ 18 w 24"/>
                <a:gd name="T53" fmla="*/ 0 h 104"/>
                <a:gd name="T54" fmla="*/ 22 w 24"/>
                <a:gd name="T55" fmla="*/ 12 h 104"/>
                <a:gd name="T56" fmla="*/ 24 w 24"/>
                <a:gd name="T57" fmla="*/ 2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104">
                  <a:moveTo>
                    <a:pt x="24" y="26"/>
                  </a:moveTo>
                  <a:lnTo>
                    <a:pt x="24" y="26"/>
                  </a:lnTo>
                  <a:lnTo>
                    <a:pt x="24" y="32"/>
                  </a:lnTo>
                  <a:lnTo>
                    <a:pt x="20" y="34"/>
                  </a:lnTo>
                  <a:lnTo>
                    <a:pt x="20" y="34"/>
                  </a:lnTo>
                  <a:lnTo>
                    <a:pt x="16" y="38"/>
                  </a:lnTo>
                  <a:lnTo>
                    <a:pt x="16" y="40"/>
                  </a:lnTo>
                  <a:lnTo>
                    <a:pt x="16" y="104"/>
                  </a:lnTo>
                  <a:lnTo>
                    <a:pt x="8" y="104"/>
                  </a:lnTo>
                  <a:lnTo>
                    <a:pt x="8" y="40"/>
                  </a:lnTo>
                  <a:lnTo>
                    <a:pt x="8" y="40"/>
                  </a:lnTo>
                  <a:lnTo>
                    <a:pt x="8" y="38"/>
                  </a:lnTo>
                  <a:lnTo>
                    <a:pt x="4" y="34"/>
                  </a:lnTo>
                  <a:lnTo>
                    <a:pt x="4" y="34"/>
                  </a:lnTo>
                  <a:lnTo>
                    <a:pt x="0" y="32"/>
                  </a:lnTo>
                  <a:lnTo>
                    <a:pt x="0" y="26"/>
                  </a:lnTo>
                  <a:lnTo>
                    <a:pt x="0" y="26"/>
                  </a:lnTo>
                  <a:lnTo>
                    <a:pt x="0" y="12"/>
                  </a:lnTo>
                  <a:lnTo>
                    <a:pt x="6" y="0"/>
                  </a:lnTo>
                  <a:lnTo>
                    <a:pt x="6" y="22"/>
                  </a:lnTo>
                  <a:lnTo>
                    <a:pt x="10" y="22"/>
                  </a:lnTo>
                  <a:lnTo>
                    <a:pt x="10" y="0"/>
                  </a:lnTo>
                  <a:lnTo>
                    <a:pt x="14" y="0"/>
                  </a:lnTo>
                  <a:lnTo>
                    <a:pt x="14" y="22"/>
                  </a:lnTo>
                  <a:lnTo>
                    <a:pt x="18" y="22"/>
                  </a:lnTo>
                  <a:lnTo>
                    <a:pt x="18" y="0"/>
                  </a:lnTo>
                  <a:lnTo>
                    <a:pt x="18" y="0"/>
                  </a:lnTo>
                  <a:lnTo>
                    <a:pt x="22" y="12"/>
                  </a:lnTo>
                  <a:lnTo>
                    <a:pt x="24"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0" name="Freeform 75"/>
            <p:cNvSpPr>
              <a:spLocks/>
            </p:cNvSpPr>
            <p:nvPr/>
          </p:nvSpPr>
          <p:spPr bwMode="auto">
            <a:xfrm>
              <a:off x="1925638" y="3197225"/>
              <a:ext cx="161925" cy="190500"/>
            </a:xfrm>
            <a:custGeom>
              <a:avLst/>
              <a:gdLst>
                <a:gd name="T0" fmla="*/ 102 w 102"/>
                <a:gd name="T1" fmla="*/ 72 h 120"/>
                <a:gd name="T2" fmla="*/ 102 w 102"/>
                <a:gd name="T3" fmla="*/ 72 h 120"/>
                <a:gd name="T4" fmla="*/ 100 w 102"/>
                <a:gd name="T5" fmla="*/ 80 h 120"/>
                <a:gd name="T6" fmla="*/ 92 w 102"/>
                <a:gd name="T7" fmla="*/ 86 h 120"/>
                <a:gd name="T8" fmla="*/ 92 w 102"/>
                <a:gd name="T9" fmla="*/ 86 h 120"/>
                <a:gd name="T10" fmla="*/ 84 w 102"/>
                <a:gd name="T11" fmla="*/ 88 h 120"/>
                <a:gd name="T12" fmla="*/ 76 w 102"/>
                <a:gd name="T13" fmla="*/ 90 h 120"/>
                <a:gd name="T14" fmla="*/ 76 w 102"/>
                <a:gd name="T15" fmla="*/ 90 h 120"/>
                <a:gd name="T16" fmla="*/ 70 w 102"/>
                <a:gd name="T17" fmla="*/ 90 h 120"/>
                <a:gd name="T18" fmla="*/ 64 w 102"/>
                <a:gd name="T19" fmla="*/ 88 h 120"/>
                <a:gd name="T20" fmla="*/ 64 w 102"/>
                <a:gd name="T21" fmla="*/ 88 h 120"/>
                <a:gd name="T22" fmla="*/ 58 w 102"/>
                <a:gd name="T23" fmla="*/ 84 h 120"/>
                <a:gd name="T24" fmla="*/ 58 w 102"/>
                <a:gd name="T25" fmla="*/ 78 h 120"/>
                <a:gd name="T26" fmla="*/ 58 w 102"/>
                <a:gd name="T27" fmla="*/ 78 h 120"/>
                <a:gd name="T28" fmla="*/ 58 w 102"/>
                <a:gd name="T29" fmla="*/ 76 h 120"/>
                <a:gd name="T30" fmla="*/ 60 w 102"/>
                <a:gd name="T31" fmla="*/ 72 h 120"/>
                <a:gd name="T32" fmla="*/ 68 w 102"/>
                <a:gd name="T33" fmla="*/ 68 h 120"/>
                <a:gd name="T34" fmla="*/ 68 w 102"/>
                <a:gd name="T35" fmla="*/ 68 h 120"/>
                <a:gd name="T36" fmla="*/ 76 w 102"/>
                <a:gd name="T37" fmla="*/ 64 h 120"/>
                <a:gd name="T38" fmla="*/ 84 w 102"/>
                <a:gd name="T39" fmla="*/ 64 h 120"/>
                <a:gd name="T40" fmla="*/ 84 w 102"/>
                <a:gd name="T41" fmla="*/ 64 h 120"/>
                <a:gd name="T42" fmla="*/ 94 w 102"/>
                <a:gd name="T43" fmla="*/ 66 h 120"/>
                <a:gd name="T44" fmla="*/ 94 w 102"/>
                <a:gd name="T45" fmla="*/ 28 h 120"/>
                <a:gd name="T46" fmla="*/ 44 w 102"/>
                <a:gd name="T47" fmla="*/ 50 h 120"/>
                <a:gd name="T48" fmla="*/ 44 w 102"/>
                <a:gd name="T49" fmla="*/ 102 h 120"/>
                <a:gd name="T50" fmla="*/ 44 w 102"/>
                <a:gd name="T51" fmla="*/ 102 h 120"/>
                <a:gd name="T52" fmla="*/ 40 w 102"/>
                <a:gd name="T53" fmla="*/ 108 h 120"/>
                <a:gd name="T54" fmla="*/ 34 w 102"/>
                <a:gd name="T55" fmla="*/ 114 h 120"/>
                <a:gd name="T56" fmla="*/ 34 w 102"/>
                <a:gd name="T57" fmla="*/ 114 h 120"/>
                <a:gd name="T58" fmla="*/ 26 w 102"/>
                <a:gd name="T59" fmla="*/ 118 h 120"/>
                <a:gd name="T60" fmla="*/ 18 w 102"/>
                <a:gd name="T61" fmla="*/ 120 h 120"/>
                <a:gd name="T62" fmla="*/ 18 w 102"/>
                <a:gd name="T63" fmla="*/ 120 h 120"/>
                <a:gd name="T64" fmla="*/ 12 w 102"/>
                <a:gd name="T65" fmla="*/ 118 h 120"/>
                <a:gd name="T66" fmla="*/ 6 w 102"/>
                <a:gd name="T67" fmla="*/ 118 h 120"/>
                <a:gd name="T68" fmla="*/ 6 w 102"/>
                <a:gd name="T69" fmla="*/ 118 h 120"/>
                <a:gd name="T70" fmla="*/ 2 w 102"/>
                <a:gd name="T71" fmla="*/ 114 h 120"/>
                <a:gd name="T72" fmla="*/ 0 w 102"/>
                <a:gd name="T73" fmla="*/ 108 h 120"/>
                <a:gd name="T74" fmla="*/ 0 w 102"/>
                <a:gd name="T75" fmla="*/ 108 h 120"/>
                <a:gd name="T76" fmla="*/ 0 w 102"/>
                <a:gd name="T77" fmla="*/ 104 h 120"/>
                <a:gd name="T78" fmla="*/ 2 w 102"/>
                <a:gd name="T79" fmla="*/ 102 h 120"/>
                <a:gd name="T80" fmla="*/ 10 w 102"/>
                <a:gd name="T81" fmla="*/ 96 h 120"/>
                <a:gd name="T82" fmla="*/ 10 w 102"/>
                <a:gd name="T83" fmla="*/ 96 h 120"/>
                <a:gd name="T84" fmla="*/ 18 w 102"/>
                <a:gd name="T85" fmla="*/ 94 h 120"/>
                <a:gd name="T86" fmla="*/ 26 w 102"/>
                <a:gd name="T87" fmla="*/ 92 h 120"/>
                <a:gd name="T88" fmla="*/ 26 w 102"/>
                <a:gd name="T89" fmla="*/ 92 h 120"/>
                <a:gd name="T90" fmla="*/ 36 w 102"/>
                <a:gd name="T91" fmla="*/ 94 h 120"/>
                <a:gd name="T92" fmla="*/ 36 w 102"/>
                <a:gd name="T93" fmla="*/ 28 h 120"/>
                <a:gd name="T94" fmla="*/ 102 w 102"/>
                <a:gd name="T95" fmla="*/ 0 h 120"/>
                <a:gd name="T96" fmla="*/ 102 w 102"/>
                <a:gd name="T97" fmla="*/ 7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 h="120">
                  <a:moveTo>
                    <a:pt x="102" y="72"/>
                  </a:moveTo>
                  <a:lnTo>
                    <a:pt x="102" y="72"/>
                  </a:lnTo>
                  <a:lnTo>
                    <a:pt x="100" y="80"/>
                  </a:lnTo>
                  <a:lnTo>
                    <a:pt x="92" y="86"/>
                  </a:lnTo>
                  <a:lnTo>
                    <a:pt x="92" y="86"/>
                  </a:lnTo>
                  <a:lnTo>
                    <a:pt x="84" y="88"/>
                  </a:lnTo>
                  <a:lnTo>
                    <a:pt x="76" y="90"/>
                  </a:lnTo>
                  <a:lnTo>
                    <a:pt x="76" y="90"/>
                  </a:lnTo>
                  <a:lnTo>
                    <a:pt x="70" y="90"/>
                  </a:lnTo>
                  <a:lnTo>
                    <a:pt x="64" y="88"/>
                  </a:lnTo>
                  <a:lnTo>
                    <a:pt x="64" y="88"/>
                  </a:lnTo>
                  <a:lnTo>
                    <a:pt x="58" y="84"/>
                  </a:lnTo>
                  <a:lnTo>
                    <a:pt x="58" y="78"/>
                  </a:lnTo>
                  <a:lnTo>
                    <a:pt x="58" y="78"/>
                  </a:lnTo>
                  <a:lnTo>
                    <a:pt x="58" y="76"/>
                  </a:lnTo>
                  <a:lnTo>
                    <a:pt x="60" y="72"/>
                  </a:lnTo>
                  <a:lnTo>
                    <a:pt x="68" y="68"/>
                  </a:lnTo>
                  <a:lnTo>
                    <a:pt x="68" y="68"/>
                  </a:lnTo>
                  <a:lnTo>
                    <a:pt x="76" y="64"/>
                  </a:lnTo>
                  <a:lnTo>
                    <a:pt x="84" y="64"/>
                  </a:lnTo>
                  <a:lnTo>
                    <a:pt x="84" y="64"/>
                  </a:lnTo>
                  <a:lnTo>
                    <a:pt x="94" y="66"/>
                  </a:lnTo>
                  <a:lnTo>
                    <a:pt x="94" y="28"/>
                  </a:lnTo>
                  <a:lnTo>
                    <a:pt x="44" y="50"/>
                  </a:lnTo>
                  <a:lnTo>
                    <a:pt x="44" y="102"/>
                  </a:lnTo>
                  <a:lnTo>
                    <a:pt x="44" y="102"/>
                  </a:lnTo>
                  <a:lnTo>
                    <a:pt x="40" y="108"/>
                  </a:lnTo>
                  <a:lnTo>
                    <a:pt x="34" y="114"/>
                  </a:lnTo>
                  <a:lnTo>
                    <a:pt x="34" y="114"/>
                  </a:lnTo>
                  <a:lnTo>
                    <a:pt x="26" y="118"/>
                  </a:lnTo>
                  <a:lnTo>
                    <a:pt x="18" y="120"/>
                  </a:lnTo>
                  <a:lnTo>
                    <a:pt x="18" y="120"/>
                  </a:lnTo>
                  <a:lnTo>
                    <a:pt x="12" y="118"/>
                  </a:lnTo>
                  <a:lnTo>
                    <a:pt x="6" y="118"/>
                  </a:lnTo>
                  <a:lnTo>
                    <a:pt x="6" y="118"/>
                  </a:lnTo>
                  <a:lnTo>
                    <a:pt x="2" y="114"/>
                  </a:lnTo>
                  <a:lnTo>
                    <a:pt x="0" y="108"/>
                  </a:lnTo>
                  <a:lnTo>
                    <a:pt x="0" y="108"/>
                  </a:lnTo>
                  <a:lnTo>
                    <a:pt x="0" y="104"/>
                  </a:lnTo>
                  <a:lnTo>
                    <a:pt x="2" y="102"/>
                  </a:lnTo>
                  <a:lnTo>
                    <a:pt x="10" y="96"/>
                  </a:lnTo>
                  <a:lnTo>
                    <a:pt x="10" y="96"/>
                  </a:lnTo>
                  <a:lnTo>
                    <a:pt x="18" y="94"/>
                  </a:lnTo>
                  <a:lnTo>
                    <a:pt x="26" y="92"/>
                  </a:lnTo>
                  <a:lnTo>
                    <a:pt x="26" y="92"/>
                  </a:lnTo>
                  <a:lnTo>
                    <a:pt x="36" y="94"/>
                  </a:lnTo>
                  <a:lnTo>
                    <a:pt x="36" y="28"/>
                  </a:lnTo>
                  <a:lnTo>
                    <a:pt x="102" y="0"/>
                  </a:lnTo>
                  <a:lnTo>
                    <a:pt x="102" y="7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1" name="Freeform 76"/>
            <p:cNvSpPr>
              <a:spLocks noEditPoints="1"/>
            </p:cNvSpPr>
            <p:nvPr/>
          </p:nvSpPr>
          <p:spPr bwMode="auto">
            <a:xfrm>
              <a:off x="2424113" y="2873375"/>
              <a:ext cx="184150" cy="184150"/>
            </a:xfrm>
            <a:custGeom>
              <a:avLst/>
              <a:gdLst>
                <a:gd name="T0" fmla="*/ 112 w 116"/>
                <a:gd name="T1" fmla="*/ 38 h 116"/>
                <a:gd name="T2" fmla="*/ 108 w 116"/>
                <a:gd name="T3" fmla="*/ 30 h 116"/>
                <a:gd name="T4" fmla="*/ 68 w 116"/>
                <a:gd name="T5" fmla="*/ 34 h 116"/>
                <a:gd name="T6" fmla="*/ 70 w 116"/>
                <a:gd name="T7" fmla="*/ 48 h 116"/>
                <a:gd name="T8" fmla="*/ 108 w 116"/>
                <a:gd name="T9" fmla="*/ 54 h 116"/>
                <a:gd name="T10" fmla="*/ 112 w 116"/>
                <a:gd name="T11" fmla="*/ 50 h 116"/>
                <a:gd name="T12" fmla="*/ 110 w 116"/>
                <a:gd name="T13" fmla="*/ 82 h 116"/>
                <a:gd name="T14" fmla="*/ 110 w 116"/>
                <a:gd name="T15" fmla="*/ 64 h 116"/>
                <a:gd name="T16" fmla="*/ 52 w 116"/>
                <a:gd name="T17" fmla="*/ 94 h 116"/>
                <a:gd name="T18" fmla="*/ 110 w 116"/>
                <a:gd name="T19" fmla="*/ 82 h 116"/>
                <a:gd name="T20" fmla="*/ 68 w 116"/>
                <a:gd name="T21" fmla="*/ 40 h 116"/>
                <a:gd name="T22" fmla="*/ 54 w 116"/>
                <a:gd name="T23" fmla="*/ 32 h 116"/>
                <a:gd name="T24" fmla="*/ 36 w 116"/>
                <a:gd name="T25" fmla="*/ 34 h 116"/>
                <a:gd name="T26" fmla="*/ 22 w 116"/>
                <a:gd name="T27" fmla="*/ 34 h 116"/>
                <a:gd name="T28" fmla="*/ 66 w 116"/>
                <a:gd name="T29" fmla="*/ 64 h 116"/>
                <a:gd name="T30" fmla="*/ 68 w 116"/>
                <a:gd name="T31" fmla="*/ 48 h 116"/>
                <a:gd name="T32" fmla="*/ 50 w 116"/>
                <a:gd name="T33" fmla="*/ 94 h 116"/>
                <a:gd name="T34" fmla="*/ 16 w 116"/>
                <a:gd name="T35" fmla="*/ 60 h 116"/>
                <a:gd name="T36" fmla="*/ 12 w 116"/>
                <a:gd name="T37" fmla="*/ 60 h 116"/>
                <a:gd name="T38" fmla="*/ 8 w 116"/>
                <a:gd name="T39" fmla="*/ 66 h 116"/>
                <a:gd name="T40" fmla="*/ 52 w 116"/>
                <a:gd name="T41" fmla="*/ 108 h 116"/>
                <a:gd name="T42" fmla="*/ 46 w 116"/>
                <a:gd name="T43" fmla="*/ 8 h 116"/>
                <a:gd name="T44" fmla="*/ 40 w 116"/>
                <a:gd name="T45" fmla="*/ 2 h 116"/>
                <a:gd name="T46" fmla="*/ 4 w 116"/>
                <a:gd name="T47" fmla="*/ 4 h 116"/>
                <a:gd name="T48" fmla="*/ 4 w 116"/>
                <a:gd name="T49" fmla="*/ 24 h 116"/>
                <a:gd name="T50" fmla="*/ 34 w 116"/>
                <a:gd name="T51" fmla="*/ 28 h 116"/>
                <a:gd name="T52" fmla="*/ 44 w 116"/>
                <a:gd name="T53" fmla="*/ 24 h 116"/>
                <a:gd name="T54" fmla="*/ 48 w 116"/>
                <a:gd name="T55" fmla="*/ 14 h 116"/>
                <a:gd name="T56" fmla="*/ 114 w 116"/>
                <a:gd name="T57" fmla="*/ 52 h 116"/>
                <a:gd name="T58" fmla="*/ 114 w 116"/>
                <a:gd name="T59" fmla="*/ 58 h 116"/>
                <a:gd name="T60" fmla="*/ 112 w 116"/>
                <a:gd name="T61" fmla="*/ 64 h 116"/>
                <a:gd name="T62" fmla="*/ 112 w 116"/>
                <a:gd name="T63" fmla="*/ 80 h 116"/>
                <a:gd name="T64" fmla="*/ 52 w 116"/>
                <a:gd name="T65" fmla="*/ 116 h 116"/>
                <a:gd name="T66" fmla="*/ 8 w 116"/>
                <a:gd name="T67" fmla="*/ 80 h 116"/>
                <a:gd name="T68" fmla="*/ 6 w 116"/>
                <a:gd name="T69" fmla="*/ 64 h 116"/>
                <a:gd name="T70" fmla="*/ 12 w 116"/>
                <a:gd name="T71" fmla="*/ 56 h 116"/>
                <a:gd name="T72" fmla="*/ 16 w 116"/>
                <a:gd name="T73" fmla="*/ 48 h 116"/>
                <a:gd name="T74" fmla="*/ 20 w 116"/>
                <a:gd name="T75" fmla="*/ 44 h 116"/>
                <a:gd name="T76" fmla="*/ 20 w 116"/>
                <a:gd name="T77" fmla="*/ 30 h 116"/>
                <a:gd name="T78" fmla="*/ 2 w 116"/>
                <a:gd name="T79" fmla="*/ 22 h 116"/>
                <a:gd name="T80" fmla="*/ 4 w 116"/>
                <a:gd name="T81" fmla="*/ 14 h 116"/>
                <a:gd name="T82" fmla="*/ 0 w 116"/>
                <a:gd name="T83" fmla="*/ 2 h 116"/>
                <a:gd name="T84" fmla="*/ 100 w 116"/>
                <a:gd name="T85" fmla="*/ 4 h 116"/>
                <a:gd name="T86" fmla="*/ 108 w 116"/>
                <a:gd name="T87" fmla="*/ 6 h 116"/>
                <a:gd name="T88" fmla="*/ 110 w 116"/>
                <a:gd name="T89" fmla="*/ 16 h 116"/>
                <a:gd name="T90" fmla="*/ 104 w 116"/>
                <a:gd name="T91" fmla="*/ 28 h 116"/>
                <a:gd name="T92" fmla="*/ 116 w 116"/>
                <a:gd name="T93" fmla="*/ 3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6" h="116">
                  <a:moveTo>
                    <a:pt x="114" y="42"/>
                  </a:moveTo>
                  <a:lnTo>
                    <a:pt x="114" y="42"/>
                  </a:lnTo>
                  <a:lnTo>
                    <a:pt x="112" y="38"/>
                  </a:lnTo>
                  <a:lnTo>
                    <a:pt x="112" y="34"/>
                  </a:lnTo>
                  <a:lnTo>
                    <a:pt x="112" y="34"/>
                  </a:lnTo>
                  <a:lnTo>
                    <a:pt x="108" y="30"/>
                  </a:lnTo>
                  <a:lnTo>
                    <a:pt x="106" y="30"/>
                  </a:lnTo>
                  <a:lnTo>
                    <a:pt x="68" y="34"/>
                  </a:lnTo>
                  <a:lnTo>
                    <a:pt x="68" y="34"/>
                  </a:lnTo>
                  <a:lnTo>
                    <a:pt x="70" y="40"/>
                  </a:lnTo>
                  <a:lnTo>
                    <a:pt x="70" y="48"/>
                  </a:lnTo>
                  <a:lnTo>
                    <a:pt x="70" y="48"/>
                  </a:lnTo>
                  <a:lnTo>
                    <a:pt x="70" y="56"/>
                  </a:lnTo>
                  <a:lnTo>
                    <a:pt x="68" y="64"/>
                  </a:lnTo>
                  <a:lnTo>
                    <a:pt x="108" y="54"/>
                  </a:lnTo>
                  <a:lnTo>
                    <a:pt x="108" y="54"/>
                  </a:lnTo>
                  <a:lnTo>
                    <a:pt x="112" y="50"/>
                  </a:lnTo>
                  <a:lnTo>
                    <a:pt x="112" y="50"/>
                  </a:lnTo>
                  <a:lnTo>
                    <a:pt x="114" y="42"/>
                  </a:lnTo>
                  <a:close/>
                  <a:moveTo>
                    <a:pt x="110" y="82"/>
                  </a:moveTo>
                  <a:lnTo>
                    <a:pt x="110" y="82"/>
                  </a:lnTo>
                  <a:lnTo>
                    <a:pt x="110" y="72"/>
                  </a:lnTo>
                  <a:lnTo>
                    <a:pt x="110" y="72"/>
                  </a:lnTo>
                  <a:lnTo>
                    <a:pt x="110" y="64"/>
                  </a:lnTo>
                  <a:lnTo>
                    <a:pt x="54" y="84"/>
                  </a:lnTo>
                  <a:lnTo>
                    <a:pt x="54" y="84"/>
                  </a:lnTo>
                  <a:lnTo>
                    <a:pt x="52" y="94"/>
                  </a:lnTo>
                  <a:lnTo>
                    <a:pt x="52" y="94"/>
                  </a:lnTo>
                  <a:lnTo>
                    <a:pt x="54" y="108"/>
                  </a:lnTo>
                  <a:lnTo>
                    <a:pt x="110" y="82"/>
                  </a:lnTo>
                  <a:close/>
                  <a:moveTo>
                    <a:pt x="68" y="48"/>
                  </a:moveTo>
                  <a:lnTo>
                    <a:pt x="68" y="48"/>
                  </a:lnTo>
                  <a:lnTo>
                    <a:pt x="68" y="40"/>
                  </a:lnTo>
                  <a:lnTo>
                    <a:pt x="66" y="34"/>
                  </a:lnTo>
                  <a:lnTo>
                    <a:pt x="54" y="32"/>
                  </a:lnTo>
                  <a:lnTo>
                    <a:pt x="54" y="32"/>
                  </a:lnTo>
                  <a:lnTo>
                    <a:pt x="38" y="34"/>
                  </a:lnTo>
                  <a:lnTo>
                    <a:pt x="38" y="34"/>
                  </a:lnTo>
                  <a:lnTo>
                    <a:pt x="36" y="34"/>
                  </a:lnTo>
                  <a:lnTo>
                    <a:pt x="22" y="30"/>
                  </a:lnTo>
                  <a:lnTo>
                    <a:pt x="22" y="30"/>
                  </a:lnTo>
                  <a:lnTo>
                    <a:pt x="22" y="34"/>
                  </a:lnTo>
                  <a:lnTo>
                    <a:pt x="22" y="34"/>
                  </a:lnTo>
                  <a:lnTo>
                    <a:pt x="20" y="46"/>
                  </a:lnTo>
                  <a:lnTo>
                    <a:pt x="66" y="64"/>
                  </a:lnTo>
                  <a:lnTo>
                    <a:pt x="66" y="64"/>
                  </a:lnTo>
                  <a:lnTo>
                    <a:pt x="68" y="56"/>
                  </a:lnTo>
                  <a:lnTo>
                    <a:pt x="68" y="48"/>
                  </a:lnTo>
                  <a:close/>
                  <a:moveTo>
                    <a:pt x="52" y="108"/>
                  </a:moveTo>
                  <a:lnTo>
                    <a:pt x="52" y="108"/>
                  </a:lnTo>
                  <a:lnTo>
                    <a:pt x="50" y="94"/>
                  </a:lnTo>
                  <a:lnTo>
                    <a:pt x="50" y="94"/>
                  </a:lnTo>
                  <a:lnTo>
                    <a:pt x="52" y="84"/>
                  </a:lnTo>
                  <a:lnTo>
                    <a:pt x="16" y="60"/>
                  </a:lnTo>
                  <a:lnTo>
                    <a:pt x="16" y="60"/>
                  </a:lnTo>
                  <a:lnTo>
                    <a:pt x="12" y="60"/>
                  </a:lnTo>
                  <a:lnTo>
                    <a:pt x="12" y="60"/>
                  </a:lnTo>
                  <a:lnTo>
                    <a:pt x="10" y="62"/>
                  </a:lnTo>
                  <a:lnTo>
                    <a:pt x="8" y="66"/>
                  </a:lnTo>
                  <a:lnTo>
                    <a:pt x="8" y="66"/>
                  </a:lnTo>
                  <a:lnTo>
                    <a:pt x="10" y="74"/>
                  </a:lnTo>
                  <a:lnTo>
                    <a:pt x="12" y="78"/>
                  </a:lnTo>
                  <a:lnTo>
                    <a:pt x="52" y="108"/>
                  </a:lnTo>
                  <a:close/>
                  <a:moveTo>
                    <a:pt x="48" y="14"/>
                  </a:moveTo>
                  <a:lnTo>
                    <a:pt x="48" y="14"/>
                  </a:lnTo>
                  <a:lnTo>
                    <a:pt x="46" y="8"/>
                  </a:lnTo>
                  <a:lnTo>
                    <a:pt x="44" y="6"/>
                  </a:lnTo>
                  <a:lnTo>
                    <a:pt x="44" y="6"/>
                  </a:lnTo>
                  <a:lnTo>
                    <a:pt x="40" y="2"/>
                  </a:lnTo>
                  <a:lnTo>
                    <a:pt x="36" y="2"/>
                  </a:lnTo>
                  <a:lnTo>
                    <a:pt x="4" y="4"/>
                  </a:lnTo>
                  <a:lnTo>
                    <a:pt x="4" y="4"/>
                  </a:lnTo>
                  <a:lnTo>
                    <a:pt x="6" y="14"/>
                  </a:lnTo>
                  <a:lnTo>
                    <a:pt x="6" y="14"/>
                  </a:lnTo>
                  <a:lnTo>
                    <a:pt x="4" y="24"/>
                  </a:lnTo>
                  <a:lnTo>
                    <a:pt x="34" y="28"/>
                  </a:lnTo>
                  <a:lnTo>
                    <a:pt x="34" y="28"/>
                  </a:lnTo>
                  <a:lnTo>
                    <a:pt x="34" y="28"/>
                  </a:lnTo>
                  <a:lnTo>
                    <a:pt x="34" y="28"/>
                  </a:lnTo>
                  <a:lnTo>
                    <a:pt x="40" y="28"/>
                  </a:lnTo>
                  <a:lnTo>
                    <a:pt x="44" y="24"/>
                  </a:lnTo>
                  <a:lnTo>
                    <a:pt x="44" y="24"/>
                  </a:lnTo>
                  <a:lnTo>
                    <a:pt x="46" y="20"/>
                  </a:lnTo>
                  <a:lnTo>
                    <a:pt x="48" y="14"/>
                  </a:lnTo>
                  <a:close/>
                  <a:moveTo>
                    <a:pt x="116" y="42"/>
                  </a:moveTo>
                  <a:lnTo>
                    <a:pt x="116" y="42"/>
                  </a:lnTo>
                  <a:lnTo>
                    <a:pt x="114" y="52"/>
                  </a:lnTo>
                  <a:lnTo>
                    <a:pt x="114" y="52"/>
                  </a:lnTo>
                  <a:lnTo>
                    <a:pt x="110" y="58"/>
                  </a:lnTo>
                  <a:lnTo>
                    <a:pt x="114" y="58"/>
                  </a:lnTo>
                  <a:lnTo>
                    <a:pt x="114" y="64"/>
                  </a:lnTo>
                  <a:lnTo>
                    <a:pt x="112" y="64"/>
                  </a:lnTo>
                  <a:lnTo>
                    <a:pt x="112" y="64"/>
                  </a:lnTo>
                  <a:lnTo>
                    <a:pt x="110" y="70"/>
                  </a:lnTo>
                  <a:lnTo>
                    <a:pt x="110" y="70"/>
                  </a:lnTo>
                  <a:lnTo>
                    <a:pt x="112" y="80"/>
                  </a:lnTo>
                  <a:lnTo>
                    <a:pt x="114" y="82"/>
                  </a:lnTo>
                  <a:lnTo>
                    <a:pt x="114" y="86"/>
                  </a:lnTo>
                  <a:lnTo>
                    <a:pt x="52" y="116"/>
                  </a:lnTo>
                  <a:lnTo>
                    <a:pt x="12" y="82"/>
                  </a:lnTo>
                  <a:lnTo>
                    <a:pt x="12" y="82"/>
                  </a:lnTo>
                  <a:lnTo>
                    <a:pt x="8" y="80"/>
                  </a:lnTo>
                  <a:lnTo>
                    <a:pt x="6" y="74"/>
                  </a:lnTo>
                  <a:lnTo>
                    <a:pt x="6" y="64"/>
                  </a:lnTo>
                  <a:lnTo>
                    <a:pt x="6" y="64"/>
                  </a:lnTo>
                  <a:lnTo>
                    <a:pt x="6" y="58"/>
                  </a:lnTo>
                  <a:lnTo>
                    <a:pt x="6" y="58"/>
                  </a:lnTo>
                  <a:lnTo>
                    <a:pt x="12" y="56"/>
                  </a:lnTo>
                  <a:lnTo>
                    <a:pt x="12" y="56"/>
                  </a:lnTo>
                  <a:lnTo>
                    <a:pt x="26" y="52"/>
                  </a:lnTo>
                  <a:lnTo>
                    <a:pt x="16" y="48"/>
                  </a:lnTo>
                  <a:lnTo>
                    <a:pt x="16" y="44"/>
                  </a:lnTo>
                  <a:lnTo>
                    <a:pt x="20" y="44"/>
                  </a:lnTo>
                  <a:lnTo>
                    <a:pt x="20" y="44"/>
                  </a:lnTo>
                  <a:lnTo>
                    <a:pt x="20" y="34"/>
                  </a:lnTo>
                  <a:lnTo>
                    <a:pt x="20" y="34"/>
                  </a:lnTo>
                  <a:lnTo>
                    <a:pt x="20" y="30"/>
                  </a:lnTo>
                  <a:lnTo>
                    <a:pt x="0" y="26"/>
                  </a:lnTo>
                  <a:lnTo>
                    <a:pt x="0" y="24"/>
                  </a:lnTo>
                  <a:lnTo>
                    <a:pt x="2" y="22"/>
                  </a:lnTo>
                  <a:lnTo>
                    <a:pt x="2" y="22"/>
                  </a:lnTo>
                  <a:lnTo>
                    <a:pt x="4" y="14"/>
                  </a:lnTo>
                  <a:lnTo>
                    <a:pt x="4" y="14"/>
                  </a:lnTo>
                  <a:lnTo>
                    <a:pt x="2" y="6"/>
                  </a:lnTo>
                  <a:lnTo>
                    <a:pt x="0" y="6"/>
                  </a:lnTo>
                  <a:lnTo>
                    <a:pt x="0" y="2"/>
                  </a:lnTo>
                  <a:lnTo>
                    <a:pt x="36" y="0"/>
                  </a:lnTo>
                  <a:lnTo>
                    <a:pt x="100" y="4"/>
                  </a:lnTo>
                  <a:lnTo>
                    <a:pt x="100" y="4"/>
                  </a:lnTo>
                  <a:lnTo>
                    <a:pt x="104" y="4"/>
                  </a:lnTo>
                  <a:lnTo>
                    <a:pt x="108" y="6"/>
                  </a:lnTo>
                  <a:lnTo>
                    <a:pt x="108" y="6"/>
                  </a:lnTo>
                  <a:lnTo>
                    <a:pt x="110" y="10"/>
                  </a:lnTo>
                  <a:lnTo>
                    <a:pt x="110" y="16"/>
                  </a:lnTo>
                  <a:lnTo>
                    <a:pt x="110" y="16"/>
                  </a:lnTo>
                  <a:lnTo>
                    <a:pt x="108" y="22"/>
                  </a:lnTo>
                  <a:lnTo>
                    <a:pt x="104" y="28"/>
                  </a:lnTo>
                  <a:lnTo>
                    <a:pt x="104" y="28"/>
                  </a:lnTo>
                  <a:lnTo>
                    <a:pt x="112" y="28"/>
                  </a:lnTo>
                  <a:lnTo>
                    <a:pt x="112" y="28"/>
                  </a:lnTo>
                  <a:lnTo>
                    <a:pt x="116" y="34"/>
                  </a:lnTo>
                  <a:lnTo>
                    <a:pt x="116" y="34"/>
                  </a:lnTo>
                  <a:lnTo>
                    <a:pt x="116" y="4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2" name="Freeform 77"/>
            <p:cNvSpPr>
              <a:spLocks/>
            </p:cNvSpPr>
            <p:nvPr/>
          </p:nvSpPr>
          <p:spPr bwMode="auto">
            <a:xfrm>
              <a:off x="2532063" y="2921000"/>
              <a:ext cx="73025" cy="53975"/>
            </a:xfrm>
            <a:custGeom>
              <a:avLst/>
              <a:gdLst>
                <a:gd name="T0" fmla="*/ 46 w 46"/>
                <a:gd name="T1" fmla="*/ 12 h 34"/>
                <a:gd name="T2" fmla="*/ 46 w 46"/>
                <a:gd name="T3" fmla="*/ 12 h 34"/>
                <a:gd name="T4" fmla="*/ 44 w 46"/>
                <a:gd name="T5" fmla="*/ 8 h 34"/>
                <a:gd name="T6" fmla="*/ 44 w 46"/>
                <a:gd name="T7" fmla="*/ 4 h 34"/>
                <a:gd name="T8" fmla="*/ 44 w 46"/>
                <a:gd name="T9" fmla="*/ 4 h 34"/>
                <a:gd name="T10" fmla="*/ 40 w 46"/>
                <a:gd name="T11" fmla="*/ 0 h 34"/>
                <a:gd name="T12" fmla="*/ 38 w 46"/>
                <a:gd name="T13" fmla="*/ 0 h 34"/>
                <a:gd name="T14" fmla="*/ 0 w 46"/>
                <a:gd name="T15" fmla="*/ 4 h 34"/>
                <a:gd name="T16" fmla="*/ 0 w 46"/>
                <a:gd name="T17" fmla="*/ 4 h 34"/>
                <a:gd name="T18" fmla="*/ 2 w 46"/>
                <a:gd name="T19" fmla="*/ 10 h 34"/>
                <a:gd name="T20" fmla="*/ 2 w 46"/>
                <a:gd name="T21" fmla="*/ 18 h 34"/>
                <a:gd name="T22" fmla="*/ 2 w 46"/>
                <a:gd name="T23" fmla="*/ 18 h 34"/>
                <a:gd name="T24" fmla="*/ 2 w 46"/>
                <a:gd name="T25" fmla="*/ 26 h 34"/>
                <a:gd name="T26" fmla="*/ 0 w 46"/>
                <a:gd name="T27" fmla="*/ 34 h 34"/>
                <a:gd name="T28" fmla="*/ 40 w 46"/>
                <a:gd name="T29" fmla="*/ 24 h 34"/>
                <a:gd name="T30" fmla="*/ 40 w 46"/>
                <a:gd name="T31" fmla="*/ 24 h 34"/>
                <a:gd name="T32" fmla="*/ 44 w 46"/>
                <a:gd name="T33" fmla="*/ 20 h 34"/>
                <a:gd name="T34" fmla="*/ 44 w 46"/>
                <a:gd name="T35" fmla="*/ 20 h 34"/>
                <a:gd name="T36" fmla="*/ 46 w 46"/>
                <a:gd name="T37" fmla="*/ 1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34">
                  <a:moveTo>
                    <a:pt x="46" y="12"/>
                  </a:moveTo>
                  <a:lnTo>
                    <a:pt x="46" y="12"/>
                  </a:lnTo>
                  <a:lnTo>
                    <a:pt x="44" y="8"/>
                  </a:lnTo>
                  <a:lnTo>
                    <a:pt x="44" y="4"/>
                  </a:lnTo>
                  <a:lnTo>
                    <a:pt x="44" y="4"/>
                  </a:lnTo>
                  <a:lnTo>
                    <a:pt x="40" y="0"/>
                  </a:lnTo>
                  <a:lnTo>
                    <a:pt x="38" y="0"/>
                  </a:lnTo>
                  <a:lnTo>
                    <a:pt x="0" y="4"/>
                  </a:lnTo>
                  <a:lnTo>
                    <a:pt x="0" y="4"/>
                  </a:lnTo>
                  <a:lnTo>
                    <a:pt x="2" y="10"/>
                  </a:lnTo>
                  <a:lnTo>
                    <a:pt x="2" y="18"/>
                  </a:lnTo>
                  <a:lnTo>
                    <a:pt x="2" y="18"/>
                  </a:lnTo>
                  <a:lnTo>
                    <a:pt x="2" y="26"/>
                  </a:lnTo>
                  <a:lnTo>
                    <a:pt x="0" y="34"/>
                  </a:lnTo>
                  <a:lnTo>
                    <a:pt x="40" y="24"/>
                  </a:lnTo>
                  <a:lnTo>
                    <a:pt x="40" y="24"/>
                  </a:lnTo>
                  <a:lnTo>
                    <a:pt x="44" y="20"/>
                  </a:lnTo>
                  <a:lnTo>
                    <a:pt x="44" y="20"/>
                  </a:lnTo>
                  <a:lnTo>
                    <a:pt x="46"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3" name="Freeform 78"/>
            <p:cNvSpPr>
              <a:spLocks/>
            </p:cNvSpPr>
            <p:nvPr/>
          </p:nvSpPr>
          <p:spPr bwMode="auto">
            <a:xfrm>
              <a:off x="2506663" y="2974975"/>
              <a:ext cx="92075" cy="69850"/>
            </a:xfrm>
            <a:custGeom>
              <a:avLst/>
              <a:gdLst>
                <a:gd name="T0" fmla="*/ 58 w 58"/>
                <a:gd name="T1" fmla="*/ 18 h 44"/>
                <a:gd name="T2" fmla="*/ 58 w 58"/>
                <a:gd name="T3" fmla="*/ 18 h 44"/>
                <a:gd name="T4" fmla="*/ 58 w 58"/>
                <a:gd name="T5" fmla="*/ 8 h 44"/>
                <a:gd name="T6" fmla="*/ 58 w 58"/>
                <a:gd name="T7" fmla="*/ 8 h 44"/>
                <a:gd name="T8" fmla="*/ 58 w 58"/>
                <a:gd name="T9" fmla="*/ 0 h 44"/>
                <a:gd name="T10" fmla="*/ 2 w 58"/>
                <a:gd name="T11" fmla="*/ 20 h 44"/>
                <a:gd name="T12" fmla="*/ 2 w 58"/>
                <a:gd name="T13" fmla="*/ 20 h 44"/>
                <a:gd name="T14" fmla="*/ 0 w 58"/>
                <a:gd name="T15" fmla="*/ 30 h 44"/>
                <a:gd name="T16" fmla="*/ 0 w 58"/>
                <a:gd name="T17" fmla="*/ 30 h 44"/>
                <a:gd name="T18" fmla="*/ 2 w 58"/>
                <a:gd name="T19" fmla="*/ 44 h 44"/>
                <a:gd name="T20" fmla="*/ 58 w 58"/>
                <a:gd name="T21"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4">
                  <a:moveTo>
                    <a:pt x="58" y="18"/>
                  </a:moveTo>
                  <a:lnTo>
                    <a:pt x="58" y="18"/>
                  </a:lnTo>
                  <a:lnTo>
                    <a:pt x="58" y="8"/>
                  </a:lnTo>
                  <a:lnTo>
                    <a:pt x="58" y="8"/>
                  </a:lnTo>
                  <a:lnTo>
                    <a:pt x="58" y="0"/>
                  </a:lnTo>
                  <a:lnTo>
                    <a:pt x="2" y="20"/>
                  </a:lnTo>
                  <a:lnTo>
                    <a:pt x="2" y="20"/>
                  </a:lnTo>
                  <a:lnTo>
                    <a:pt x="0" y="30"/>
                  </a:lnTo>
                  <a:lnTo>
                    <a:pt x="0" y="30"/>
                  </a:lnTo>
                  <a:lnTo>
                    <a:pt x="2" y="44"/>
                  </a:lnTo>
                  <a:lnTo>
                    <a:pt x="58"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4" name="Freeform 79"/>
            <p:cNvSpPr>
              <a:spLocks/>
            </p:cNvSpPr>
            <p:nvPr/>
          </p:nvSpPr>
          <p:spPr bwMode="auto">
            <a:xfrm>
              <a:off x="2455863" y="2921000"/>
              <a:ext cx="76200" cy="53975"/>
            </a:xfrm>
            <a:custGeom>
              <a:avLst/>
              <a:gdLst>
                <a:gd name="T0" fmla="*/ 48 w 48"/>
                <a:gd name="T1" fmla="*/ 18 h 34"/>
                <a:gd name="T2" fmla="*/ 48 w 48"/>
                <a:gd name="T3" fmla="*/ 18 h 34"/>
                <a:gd name="T4" fmla="*/ 48 w 48"/>
                <a:gd name="T5" fmla="*/ 10 h 34"/>
                <a:gd name="T6" fmla="*/ 46 w 48"/>
                <a:gd name="T7" fmla="*/ 4 h 34"/>
                <a:gd name="T8" fmla="*/ 34 w 48"/>
                <a:gd name="T9" fmla="*/ 2 h 34"/>
                <a:gd name="T10" fmla="*/ 34 w 48"/>
                <a:gd name="T11" fmla="*/ 2 h 34"/>
                <a:gd name="T12" fmla="*/ 18 w 48"/>
                <a:gd name="T13" fmla="*/ 4 h 34"/>
                <a:gd name="T14" fmla="*/ 18 w 48"/>
                <a:gd name="T15" fmla="*/ 4 h 34"/>
                <a:gd name="T16" fmla="*/ 16 w 48"/>
                <a:gd name="T17" fmla="*/ 4 h 34"/>
                <a:gd name="T18" fmla="*/ 2 w 48"/>
                <a:gd name="T19" fmla="*/ 0 h 34"/>
                <a:gd name="T20" fmla="*/ 2 w 48"/>
                <a:gd name="T21" fmla="*/ 0 h 34"/>
                <a:gd name="T22" fmla="*/ 2 w 48"/>
                <a:gd name="T23" fmla="*/ 4 h 34"/>
                <a:gd name="T24" fmla="*/ 2 w 48"/>
                <a:gd name="T25" fmla="*/ 4 h 34"/>
                <a:gd name="T26" fmla="*/ 0 w 48"/>
                <a:gd name="T27" fmla="*/ 16 h 34"/>
                <a:gd name="T28" fmla="*/ 46 w 48"/>
                <a:gd name="T29" fmla="*/ 34 h 34"/>
                <a:gd name="T30" fmla="*/ 46 w 48"/>
                <a:gd name="T31" fmla="*/ 34 h 34"/>
                <a:gd name="T32" fmla="*/ 48 w 48"/>
                <a:gd name="T33" fmla="*/ 26 h 34"/>
                <a:gd name="T34" fmla="*/ 48 w 48"/>
                <a:gd name="T35" fmla="*/ 1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 h="34">
                  <a:moveTo>
                    <a:pt x="48" y="18"/>
                  </a:moveTo>
                  <a:lnTo>
                    <a:pt x="48" y="18"/>
                  </a:lnTo>
                  <a:lnTo>
                    <a:pt x="48" y="10"/>
                  </a:lnTo>
                  <a:lnTo>
                    <a:pt x="46" y="4"/>
                  </a:lnTo>
                  <a:lnTo>
                    <a:pt x="34" y="2"/>
                  </a:lnTo>
                  <a:lnTo>
                    <a:pt x="34" y="2"/>
                  </a:lnTo>
                  <a:lnTo>
                    <a:pt x="18" y="4"/>
                  </a:lnTo>
                  <a:lnTo>
                    <a:pt x="18" y="4"/>
                  </a:lnTo>
                  <a:lnTo>
                    <a:pt x="16" y="4"/>
                  </a:lnTo>
                  <a:lnTo>
                    <a:pt x="2" y="0"/>
                  </a:lnTo>
                  <a:lnTo>
                    <a:pt x="2" y="0"/>
                  </a:lnTo>
                  <a:lnTo>
                    <a:pt x="2" y="4"/>
                  </a:lnTo>
                  <a:lnTo>
                    <a:pt x="2" y="4"/>
                  </a:lnTo>
                  <a:lnTo>
                    <a:pt x="0" y="16"/>
                  </a:lnTo>
                  <a:lnTo>
                    <a:pt x="46" y="34"/>
                  </a:lnTo>
                  <a:lnTo>
                    <a:pt x="46" y="34"/>
                  </a:lnTo>
                  <a:lnTo>
                    <a:pt x="48" y="26"/>
                  </a:lnTo>
                  <a:lnTo>
                    <a:pt x="48"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5" name="Freeform 80"/>
            <p:cNvSpPr>
              <a:spLocks/>
            </p:cNvSpPr>
            <p:nvPr/>
          </p:nvSpPr>
          <p:spPr bwMode="auto">
            <a:xfrm>
              <a:off x="2436813" y="2968625"/>
              <a:ext cx="69850" cy="76200"/>
            </a:xfrm>
            <a:custGeom>
              <a:avLst/>
              <a:gdLst>
                <a:gd name="T0" fmla="*/ 44 w 44"/>
                <a:gd name="T1" fmla="*/ 48 h 48"/>
                <a:gd name="T2" fmla="*/ 44 w 44"/>
                <a:gd name="T3" fmla="*/ 48 h 48"/>
                <a:gd name="T4" fmla="*/ 42 w 44"/>
                <a:gd name="T5" fmla="*/ 34 h 48"/>
                <a:gd name="T6" fmla="*/ 42 w 44"/>
                <a:gd name="T7" fmla="*/ 34 h 48"/>
                <a:gd name="T8" fmla="*/ 44 w 44"/>
                <a:gd name="T9" fmla="*/ 24 h 48"/>
                <a:gd name="T10" fmla="*/ 8 w 44"/>
                <a:gd name="T11" fmla="*/ 0 h 48"/>
                <a:gd name="T12" fmla="*/ 8 w 44"/>
                <a:gd name="T13" fmla="*/ 0 h 48"/>
                <a:gd name="T14" fmla="*/ 4 w 44"/>
                <a:gd name="T15" fmla="*/ 0 h 48"/>
                <a:gd name="T16" fmla="*/ 4 w 44"/>
                <a:gd name="T17" fmla="*/ 0 h 48"/>
                <a:gd name="T18" fmla="*/ 2 w 44"/>
                <a:gd name="T19" fmla="*/ 2 h 48"/>
                <a:gd name="T20" fmla="*/ 0 w 44"/>
                <a:gd name="T21" fmla="*/ 6 h 48"/>
                <a:gd name="T22" fmla="*/ 0 w 44"/>
                <a:gd name="T23" fmla="*/ 6 h 48"/>
                <a:gd name="T24" fmla="*/ 2 w 44"/>
                <a:gd name="T25" fmla="*/ 14 h 48"/>
                <a:gd name="T26" fmla="*/ 4 w 44"/>
                <a:gd name="T27" fmla="*/ 18 h 48"/>
                <a:gd name="T28" fmla="*/ 44 w 44"/>
                <a:gd name="T2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48">
                  <a:moveTo>
                    <a:pt x="44" y="48"/>
                  </a:moveTo>
                  <a:lnTo>
                    <a:pt x="44" y="48"/>
                  </a:lnTo>
                  <a:lnTo>
                    <a:pt x="42" y="34"/>
                  </a:lnTo>
                  <a:lnTo>
                    <a:pt x="42" y="34"/>
                  </a:lnTo>
                  <a:lnTo>
                    <a:pt x="44" y="24"/>
                  </a:lnTo>
                  <a:lnTo>
                    <a:pt x="8" y="0"/>
                  </a:lnTo>
                  <a:lnTo>
                    <a:pt x="8" y="0"/>
                  </a:lnTo>
                  <a:lnTo>
                    <a:pt x="4" y="0"/>
                  </a:lnTo>
                  <a:lnTo>
                    <a:pt x="4" y="0"/>
                  </a:lnTo>
                  <a:lnTo>
                    <a:pt x="2" y="2"/>
                  </a:lnTo>
                  <a:lnTo>
                    <a:pt x="0" y="6"/>
                  </a:lnTo>
                  <a:lnTo>
                    <a:pt x="0" y="6"/>
                  </a:lnTo>
                  <a:lnTo>
                    <a:pt x="2" y="14"/>
                  </a:lnTo>
                  <a:lnTo>
                    <a:pt x="4" y="18"/>
                  </a:lnTo>
                  <a:lnTo>
                    <a:pt x="44"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6" name="Freeform 81"/>
            <p:cNvSpPr>
              <a:spLocks/>
            </p:cNvSpPr>
            <p:nvPr/>
          </p:nvSpPr>
          <p:spPr bwMode="auto">
            <a:xfrm>
              <a:off x="2430463" y="2876550"/>
              <a:ext cx="69850" cy="41275"/>
            </a:xfrm>
            <a:custGeom>
              <a:avLst/>
              <a:gdLst>
                <a:gd name="T0" fmla="*/ 44 w 44"/>
                <a:gd name="T1" fmla="*/ 12 h 26"/>
                <a:gd name="T2" fmla="*/ 44 w 44"/>
                <a:gd name="T3" fmla="*/ 12 h 26"/>
                <a:gd name="T4" fmla="*/ 42 w 44"/>
                <a:gd name="T5" fmla="*/ 6 h 26"/>
                <a:gd name="T6" fmla="*/ 40 w 44"/>
                <a:gd name="T7" fmla="*/ 4 h 26"/>
                <a:gd name="T8" fmla="*/ 40 w 44"/>
                <a:gd name="T9" fmla="*/ 4 h 26"/>
                <a:gd name="T10" fmla="*/ 36 w 44"/>
                <a:gd name="T11" fmla="*/ 0 h 26"/>
                <a:gd name="T12" fmla="*/ 32 w 44"/>
                <a:gd name="T13" fmla="*/ 0 h 26"/>
                <a:gd name="T14" fmla="*/ 0 w 44"/>
                <a:gd name="T15" fmla="*/ 2 h 26"/>
                <a:gd name="T16" fmla="*/ 0 w 44"/>
                <a:gd name="T17" fmla="*/ 2 h 26"/>
                <a:gd name="T18" fmla="*/ 2 w 44"/>
                <a:gd name="T19" fmla="*/ 12 h 26"/>
                <a:gd name="T20" fmla="*/ 2 w 44"/>
                <a:gd name="T21" fmla="*/ 12 h 26"/>
                <a:gd name="T22" fmla="*/ 0 w 44"/>
                <a:gd name="T23" fmla="*/ 22 h 26"/>
                <a:gd name="T24" fmla="*/ 30 w 44"/>
                <a:gd name="T25" fmla="*/ 26 h 26"/>
                <a:gd name="T26" fmla="*/ 30 w 44"/>
                <a:gd name="T27" fmla="*/ 26 h 26"/>
                <a:gd name="T28" fmla="*/ 30 w 44"/>
                <a:gd name="T29" fmla="*/ 26 h 26"/>
                <a:gd name="T30" fmla="*/ 30 w 44"/>
                <a:gd name="T31" fmla="*/ 26 h 26"/>
                <a:gd name="T32" fmla="*/ 36 w 44"/>
                <a:gd name="T33" fmla="*/ 26 h 26"/>
                <a:gd name="T34" fmla="*/ 40 w 44"/>
                <a:gd name="T35" fmla="*/ 22 h 26"/>
                <a:gd name="T36" fmla="*/ 40 w 44"/>
                <a:gd name="T37" fmla="*/ 22 h 26"/>
                <a:gd name="T38" fmla="*/ 42 w 44"/>
                <a:gd name="T39" fmla="*/ 18 h 26"/>
                <a:gd name="T40" fmla="*/ 44 w 44"/>
                <a:gd name="T41" fmla="*/ 1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26">
                  <a:moveTo>
                    <a:pt x="44" y="12"/>
                  </a:moveTo>
                  <a:lnTo>
                    <a:pt x="44" y="12"/>
                  </a:lnTo>
                  <a:lnTo>
                    <a:pt x="42" y="6"/>
                  </a:lnTo>
                  <a:lnTo>
                    <a:pt x="40" y="4"/>
                  </a:lnTo>
                  <a:lnTo>
                    <a:pt x="40" y="4"/>
                  </a:lnTo>
                  <a:lnTo>
                    <a:pt x="36" y="0"/>
                  </a:lnTo>
                  <a:lnTo>
                    <a:pt x="32" y="0"/>
                  </a:lnTo>
                  <a:lnTo>
                    <a:pt x="0" y="2"/>
                  </a:lnTo>
                  <a:lnTo>
                    <a:pt x="0" y="2"/>
                  </a:lnTo>
                  <a:lnTo>
                    <a:pt x="2" y="12"/>
                  </a:lnTo>
                  <a:lnTo>
                    <a:pt x="2" y="12"/>
                  </a:lnTo>
                  <a:lnTo>
                    <a:pt x="0" y="22"/>
                  </a:lnTo>
                  <a:lnTo>
                    <a:pt x="30" y="26"/>
                  </a:lnTo>
                  <a:lnTo>
                    <a:pt x="30" y="26"/>
                  </a:lnTo>
                  <a:lnTo>
                    <a:pt x="30" y="26"/>
                  </a:lnTo>
                  <a:lnTo>
                    <a:pt x="30" y="26"/>
                  </a:lnTo>
                  <a:lnTo>
                    <a:pt x="36" y="26"/>
                  </a:lnTo>
                  <a:lnTo>
                    <a:pt x="40" y="22"/>
                  </a:lnTo>
                  <a:lnTo>
                    <a:pt x="40" y="22"/>
                  </a:lnTo>
                  <a:lnTo>
                    <a:pt x="42" y="18"/>
                  </a:lnTo>
                  <a:lnTo>
                    <a:pt x="44"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7" name="Freeform 82"/>
            <p:cNvSpPr>
              <a:spLocks/>
            </p:cNvSpPr>
            <p:nvPr/>
          </p:nvSpPr>
          <p:spPr bwMode="auto">
            <a:xfrm>
              <a:off x="2424113" y="2873375"/>
              <a:ext cx="184150" cy="184150"/>
            </a:xfrm>
            <a:custGeom>
              <a:avLst/>
              <a:gdLst>
                <a:gd name="T0" fmla="*/ 116 w 116"/>
                <a:gd name="T1" fmla="*/ 42 h 116"/>
                <a:gd name="T2" fmla="*/ 116 w 116"/>
                <a:gd name="T3" fmla="*/ 42 h 116"/>
                <a:gd name="T4" fmla="*/ 114 w 116"/>
                <a:gd name="T5" fmla="*/ 52 h 116"/>
                <a:gd name="T6" fmla="*/ 114 w 116"/>
                <a:gd name="T7" fmla="*/ 52 h 116"/>
                <a:gd name="T8" fmla="*/ 110 w 116"/>
                <a:gd name="T9" fmla="*/ 58 h 116"/>
                <a:gd name="T10" fmla="*/ 114 w 116"/>
                <a:gd name="T11" fmla="*/ 58 h 116"/>
                <a:gd name="T12" fmla="*/ 114 w 116"/>
                <a:gd name="T13" fmla="*/ 64 h 116"/>
                <a:gd name="T14" fmla="*/ 112 w 116"/>
                <a:gd name="T15" fmla="*/ 64 h 116"/>
                <a:gd name="T16" fmla="*/ 112 w 116"/>
                <a:gd name="T17" fmla="*/ 64 h 116"/>
                <a:gd name="T18" fmla="*/ 110 w 116"/>
                <a:gd name="T19" fmla="*/ 70 h 116"/>
                <a:gd name="T20" fmla="*/ 110 w 116"/>
                <a:gd name="T21" fmla="*/ 70 h 116"/>
                <a:gd name="T22" fmla="*/ 112 w 116"/>
                <a:gd name="T23" fmla="*/ 80 h 116"/>
                <a:gd name="T24" fmla="*/ 114 w 116"/>
                <a:gd name="T25" fmla="*/ 82 h 116"/>
                <a:gd name="T26" fmla="*/ 114 w 116"/>
                <a:gd name="T27" fmla="*/ 86 h 116"/>
                <a:gd name="T28" fmla="*/ 52 w 116"/>
                <a:gd name="T29" fmla="*/ 116 h 116"/>
                <a:gd name="T30" fmla="*/ 12 w 116"/>
                <a:gd name="T31" fmla="*/ 82 h 116"/>
                <a:gd name="T32" fmla="*/ 12 w 116"/>
                <a:gd name="T33" fmla="*/ 82 h 116"/>
                <a:gd name="T34" fmla="*/ 8 w 116"/>
                <a:gd name="T35" fmla="*/ 80 h 116"/>
                <a:gd name="T36" fmla="*/ 6 w 116"/>
                <a:gd name="T37" fmla="*/ 74 h 116"/>
                <a:gd name="T38" fmla="*/ 6 w 116"/>
                <a:gd name="T39" fmla="*/ 64 h 116"/>
                <a:gd name="T40" fmla="*/ 6 w 116"/>
                <a:gd name="T41" fmla="*/ 64 h 116"/>
                <a:gd name="T42" fmla="*/ 6 w 116"/>
                <a:gd name="T43" fmla="*/ 58 h 116"/>
                <a:gd name="T44" fmla="*/ 6 w 116"/>
                <a:gd name="T45" fmla="*/ 58 h 116"/>
                <a:gd name="T46" fmla="*/ 12 w 116"/>
                <a:gd name="T47" fmla="*/ 56 h 116"/>
                <a:gd name="T48" fmla="*/ 12 w 116"/>
                <a:gd name="T49" fmla="*/ 56 h 116"/>
                <a:gd name="T50" fmla="*/ 26 w 116"/>
                <a:gd name="T51" fmla="*/ 52 h 116"/>
                <a:gd name="T52" fmla="*/ 16 w 116"/>
                <a:gd name="T53" fmla="*/ 48 h 116"/>
                <a:gd name="T54" fmla="*/ 16 w 116"/>
                <a:gd name="T55" fmla="*/ 44 h 116"/>
                <a:gd name="T56" fmla="*/ 20 w 116"/>
                <a:gd name="T57" fmla="*/ 44 h 116"/>
                <a:gd name="T58" fmla="*/ 20 w 116"/>
                <a:gd name="T59" fmla="*/ 44 h 116"/>
                <a:gd name="T60" fmla="*/ 20 w 116"/>
                <a:gd name="T61" fmla="*/ 34 h 116"/>
                <a:gd name="T62" fmla="*/ 20 w 116"/>
                <a:gd name="T63" fmla="*/ 34 h 116"/>
                <a:gd name="T64" fmla="*/ 20 w 116"/>
                <a:gd name="T65" fmla="*/ 30 h 116"/>
                <a:gd name="T66" fmla="*/ 0 w 116"/>
                <a:gd name="T67" fmla="*/ 26 h 116"/>
                <a:gd name="T68" fmla="*/ 0 w 116"/>
                <a:gd name="T69" fmla="*/ 24 h 116"/>
                <a:gd name="T70" fmla="*/ 2 w 116"/>
                <a:gd name="T71" fmla="*/ 22 h 116"/>
                <a:gd name="T72" fmla="*/ 2 w 116"/>
                <a:gd name="T73" fmla="*/ 22 h 116"/>
                <a:gd name="T74" fmla="*/ 4 w 116"/>
                <a:gd name="T75" fmla="*/ 14 h 116"/>
                <a:gd name="T76" fmla="*/ 4 w 116"/>
                <a:gd name="T77" fmla="*/ 14 h 116"/>
                <a:gd name="T78" fmla="*/ 2 w 116"/>
                <a:gd name="T79" fmla="*/ 6 h 116"/>
                <a:gd name="T80" fmla="*/ 0 w 116"/>
                <a:gd name="T81" fmla="*/ 6 h 116"/>
                <a:gd name="T82" fmla="*/ 0 w 116"/>
                <a:gd name="T83" fmla="*/ 2 h 116"/>
                <a:gd name="T84" fmla="*/ 36 w 116"/>
                <a:gd name="T85" fmla="*/ 0 h 116"/>
                <a:gd name="T86" fmla="*/ 100 w 116"/>
                <a:gd name="T87" fmla="*/ 4 h 116"/>
                <a:gd name="T88" fmla="*/ 100 w 116"/>
                <a:gd name="T89" fmla="*/ 4 h 116"/>
                <a:gd name="T90" fmla="*/ 104 w 116"/>
                <a:gd name="T91" fmla="*/ 4 h 116"/>
                <a:gd name="T92" fmla="*/ 108 w 116"/>
                <a:gd name="T93" fmla="*/ 6 h 116"/>
                <a:gd name="T94" fmla="*/ 108 w 116"/>
                <a:gd name="T95" fmla="*/ 6 h 116"/>
                <a:gd name="T96" fmla="*/ 110 w 116"/>
                <a:gd name="T97" fmla="*/ 10 h 116"/>
                <a:gd name="T98" fmla="*/ 110 w 116"/>
                <a:gd name="T99" fmla="*/ 16 h 116"/>
                <a:gd name="T100" fmla="*/ 110 w 116"/>
                <a:gd name="T101" fmla="*/ 16 h 116"/>
                <a:gd name="T102" fmla="*/ 108 w 116"/>
                <a:gd name="T103" fmla="*/ 22 h 116"/>
                <a:gd name="T104" fmla="*/ 104 w 116"/>
                <a:gd name="T105" fmla="*/ 28 h 116"/>
                <a:gd name="T106" fmla="*/ 104 w 116"/>
                <a:gd name="T107" fmla="*/ 28 h 116"/>
                <a:gd name="T108" fmla="*/ 112 w 116"/>
                <a:gd name="T109" fmla="*/ 28 h 116"/>
                <a:gd name="T110" fmla="*/ 112 w 116"/>
                <a:gd name="T111" fmla="*/ 28 h 116"/>
                <a:gd name="T112" fmla="*/ 116 w 116"/>
                <a:gd name="T113" fmla="*/ 34 h 116"/>
                <a:gd name="T114" fmla="*/ 116 w 116"/>
                <a:gd name="T115" fmla="*/ 34 h 116"/>
                <a:gd name="T116" fmla="*/ 116 w 116"/>
                <a:gd name="T117"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6" h="116">
                  <a:moveTo>
                    <a:pt x="116" y="42"/>
                  </a:moveTo>
                  <a:lnTo>
                    <a:pt x="116" y="42"/>
                  </a:lnTo>
                  <a:lnTo>
                    <a:pt x="114" y="52"/>
                  </a:lnTo>
                  <a:lnTo>
                    <a:pt x="114" y="52"/>
                  </a:lnTo>
                  <a:lnTo>
                    <a:pt x="110" y="58"/>
                  </a:lnTo>
                  <a:lnTo>
                    <a:pt x="114" y="58"/>
                  </a:lnTo>
                  <a:lnTo>
                    <a:pt x="114" y="64"/>
                  </a:lnTo>
                  <a:lnTo>
                    <a:pt x="112" y="64"/>
                  </a:lnTo>
                  <a:lnTo>
                    <a:pt x="112" y="64"/>
                  </a:lnTo>
                  <a:lnTo>
                    <a:pt x="110" y="70"/>
                  </a:lnTo>
                  <a:lnTo>
                    <a:pt x="110" y="70"/>
                  </a:lnTo>
                  <a:lnTo>
                    <a:pt x="112" y="80"/>
                  </a:lnTo>
                  <a:lnTo>
                    <a:pt x="114" y="82"/>
                  </a:lnTo>
                  <a:lnTo>
                    <a:pt x="114" y="86"/>
                  </a:lnTo>
                  <a:lnTo>
                    <a:pt x="52" y="116"/>
                  </a:lnTo>
                  <a:lnTo>
                    <a:pt x="12" y="82"/>
                  </a:lnTo>
                  <a:lnTo>
                    <a:pt x="12" y="82"/>
                  </a:lnTo>
                  <a:lnTo>
                    <a:pt x="8" y="80"/>
                  </a:lnTo>
                  <a:lnTo>
                    <a:pt x="6" y="74"/>
                  </a:lnTo>
                  <a:lnTo>
                    <a:pt x="6" y="64"/>
                  </a:lnTo>
                  <a:lnTo>
                    <a:pt x="6" y="64"/>
                  </a:lnTo>
                  <a:lnTo>
                    <a:pt x="6" y="58"/>
                  </a:lnTo>
                  <a:lnTo>
                    <a:pt x="6" y="58"/>
                  </a:lnTo>
                  <a:lnTo>
                    <a:pt x="12" y="56"/>
                  </a:lnTo>
                  <a:lnTo>
                    <a:pt x="12" y="56"/>
                  </a:lnTo>
                  <a:lnTo>
                    <a:pt x="26" y="52"/>
                  </a:lnTo>
                  <a:lnTo>
                    <a:pt x="16" y="48"/>
                  </a:lnTo>
                  <a:lnTo>
                    <a:pt x="16" y="44"/>
                  </a:lnTo>
                  <a:lnTo>
                    <a:pt x="20" y="44"/>
                  </a:lnTo>
                  <a:lnTo>
                    <a:pt x="20" y="44"/>
                  </a:lnTo>
                  <a:lnTo>
                    <a:pt x="20" y="34"/>
                  </a:lnTo>
                  <a:lnTo>
                    <a:pt x="20" y="34"/>
                  </a:lnTo>
                  <a:lnTo>
                    <a:pt x="20" y="30"/>
                  </a:lnTo>
                  <a:lnTo>
                    <a:pt x="0" y="26"/>
                  </a:lnTo>
                  <a:lnTo>
                    <a:pt x="0" y="24"/>
                  </a:lnTo>
                  <a:lnTo>
                    <a:pt x="2" y="22"/>
                  </a:lnTo>
                  <a:lnTo>
                    <a:pt x="2" y="22"/>
                  </a:lnTo>
                  <a:lnTo>
                    <a:pt x="4" y="14"/>
                  </a:lnTo>
                  <a:lnTo>
                    <a:pt x="4" y="14"/>
                  </a:lnTo>
                  <a:lnTo>
                    <a:pt x="2" y="6"/>
                  </a:lnTo>
                  <a:lnTo>
                    <a:pt x="0" y="6"/>
                  </a:lnTo>
                  <a:lnTo>
                    <a:pt x="0" y="2"/>
                  </a:lnTo>
                  <a:lnTo>
                    <a:pt x="36" y="0"/>
                  </a:lnTo>
                  <a:lnTo>
                    <a:pt x="100" y="4"/>
                  </a:lnTo>
                  <a:lnTo>
                    <a:pt x="100" y="4"/>
                  </a:lnTo>
                  <a:lnTo>
                    <a:pt x="104" y="4"/>
                  </a:lnTo>
                  <a:lnTo>
                    <a:pt x="108" y="6"/>
                  </a:lnTo>
                  <a:lnTo>
                    <a:pt x="108" y="6"/>
                  </a:lnTo>
                  <a:lnTo>
                    <a:pt x="110" y="10"/>
                  </a:lnTo>
                  <a:lnTo>
                    <a:pt x="110" y="16"/>
                  </a:lnTo>
                  <a:lnTo>
                    <a:pt x="110" y="16"/>
                  </a:lnTo>
                  <a:lnTo>
                    <a:pt x="108" y="22"/>
                  </a:lnTo>
                  <a:lnTo>
                    <a:pt x="104" y="28"/>
                  </a:lnTo>
                  <a:lnTo>
                    <a:pt x="104" y="28"/>
                  </a:lnTo>
                  <a:lnTo>
                    <a:pt x="112" y="28"/>
                  </a:lnTo>
                  <a:lnTo>
                    <a:pt x="112" y="28"/>
                  </a:lnTo>
                  <a:lnTo>
                    <a:pt x="116" y="34"/>
                  </a:lnTo>
                  <a:lnTo>
                    <a:pt x="116" y="34"/>
                  </a:lnTo>
                  <a:lnTo>
                    <a:pt x="116"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8" name="Freeform 83"/>
            <p:cNvSpPr>
              <a:spLocks noEditPoints="1"/>
            </p:cNvSpPr>
            <p:nvPr/>
          </p:nvSpPr>
          <p:spPr bwMode="auto">
            <a:xfrm>
              <a:off x="1512888" y="3209925"/>
              <a:ext cx="231775" cy="200025"/>
            </a:xfrm>
            <a:custGeom>
              <a:avLst/>
              <a:gdLst>
                <a:gd name="T0" fmla="*/ 142 w 146"/>
                <a:gd name="T1" fmla="*/ 44 h 126"/>
                <a:gd name="T2" fmla="*/ 142 w 146"/>
                <a:gd name="T3" fmla="*/ 56 h 126"/>
                <a:gd name="T4" fmla="*/ 108 w 146"/>
                <a:gd name="T5" fmla="*/ 38 h 126"/>
                <a:gd name="T6" fmla="*/ 112 w 146"/>
                <a:gd name="T7" fmla="*/ 42 h 126"/>
                <a:gd name="T8" fmla="*/ 98 w 146"/>
                <a:gd name="T9" fmla="*/ 86 h 126"/>
                <a:gd name="T10" fmla="*/ 142 w 146"/>
                <a:gd name="T11" fmla="*/ 122 h 126"/>
                <a:gd name="T12" fmla="*/ 142 w 146"/>
                <a:gd name="T13" fmla="*/ 84 h 126"/>
                <a:gd name="T14" fmla="*/ 116 w 146"/>
                <a:gd name="T15" fmla="*/ 44 h 126"/>
                <a:gd name="T16" fmla="*/ 98 w 146"/>
                <a:gd name="T17" fmla="*/ 48 h 126"/>
                <a:gd name="T18" fmla="*/ 142 w 146"/>
                <a:gd name="T19" fmla="*/ 84 h 126"/>
                <a:gd name="T20" fmla="*/ 142 w 146"/>
                <a:gd name="T21" fmla="*/ 4 h 126"/>
                <a:gd name="T22" fmla="*/ 98 w 146"/>
                <a:gd name="T23" fmla="*/ 40 h 126"/>
                <a:gd name="T24" fmla="*/ 122 w 146"/>
                <a:gd name="T25" fmla="*/ 42 h 126"/>
                <a:gd name="T26" fmla="*/ 96 w 146"/>
                <a:gd name="T27" fmla="*/ 86 h 126"/>
                <a:gd name="T28" fmla="*/ 50 w 146"/>
                <a:gd name="T29" fmla="*/ 122 h 126"/>
                <a:gd name="T30" fmla="*/ 96 w 146"/>
                <a:gd name="T31" fmla="*/ 86 h 126"/>
                <a:gd name="T32" fmla="*/ 96 w 146"/>
                <a:gd name="T33" fmla="*/ 52 h 126"/>
                <a:gd name="T34" fmla="*/ 50 w 146"/>
                <a:gd name="T35" fmla="*/ 72 h 126"/>
                <a:gd name="T36" fmla="*/ 96 w 146"/>
                <a:gd name="T37" fmla="*/ 84 h 126"/>
                <a:gd name="T38" fmla="*/ 50 w 146"/>
                <a:gd name="T39" fmla="*/ 44 h 126"/>
                <a:gd name="T40" fmla="*/ 62 w 146"/>
                <a:gd name="T41" fmla="*/ 74 h 126"/>
                <a:gd name="T42" fmla="*/ 96 w 146"/>
                <a:gd name="T43" fmla="*/ 4 h 126"/>
                <a:gd name="T44" fmla="*/ 50 w 146"/>
                <a:gd name="T45" fmla="*/ 42 h 126"/>
                <a:gd name="T46" fmla="*/ 96 w 146"/>
                <a:gd name="T47" fmla="*/ 4 h 126"/>
                <a:gd name="T48" fmla="*/ 46 w 146"/>
                <a:gd name="T49" fmla="*/ 70 h 126"/>
                <a:gd name="T50" fmla="*/ 10 w 146"/>
                <a:gd name="T51" fmla="*/ 84 h 126"/>
                <a:gd name="T52" fmla="*/ 46 w 146"/>
                <a:gd name="T53" fmla="*/ 122 h 126"/>
                <a:gd name="T54" fmla="*/ 8 w 146"/>
                <a:gd name="T55" fmla="*/ 86 h 126"/>
                <a:gd name="T56" fmla="*/ 4 w 146"/>
                <a:gd name="T57" fmla="*/ 122 h 126"/>
                <a:gd name="T58" fmla="*/ 46 w 146"/>
                <a:gd name="T59" fmla="*/ 60 h 126"/>
                <a:gd name="T60" fmla="*/ 4 w 146"/>
                <a:gd name="T61" fmla="*/ 44 h 126"/>
                <a:gd name="T62" fmla="*/ 36 w 146"/>
                <a:gd name="T63" fmla="*/ 52 h 126"/>
                <a:gd name="T64" fmla="*/ 46 w 146"/>
                <a:gd name="T65" fmla="*/ 4 h 126"/>
                <a:gd name="T66" fmla="*/ 4 w 146"/>
                <a:gd name="T67" fmla="*/ 42 h 126"/>
                <a:gd name="T68" fmla="*/ 46 w 146"/>
                <a:gd name="T69" fmla="*/ 4 h 126"/>
                <a:gd name="T70" fmla="*/ 0 w 146"/>
                <a:gd name="T71" fmla="*/ 126 h 126"/>
                <a:gd name="T72" fmla="*/ 146 w 146"/>
                <a:gd name="T7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 h="126">
                  <a:moveTo>
                    <a:pt x="142" y="56"/>
                  </a:moveTo>
                  <a:lnTo>
                    <a:pt x="142" y="44"/>
                  </a:lnTo>
                  <a:lnTo>
                    <a:pt x="126" y="44"/>
                  </a:lnTo>
                  <a:lnTo>
                    <a:pt x="142" y="56"/>
                  </a:lnTo>
                  <a:close/>
                  <a:moveTo>
                    <a:pt x="112" y="42"/>
                  </a:moveTo>
                  <a:lnTo>
                    <a:pt x="108" y="38"/>
                  </a:lnTo>
                  <a:lnTo>
                    <a:pt x="106" y="42"/>
                  </a:lnTo>
                  <a:lnTo>
                    <a:pt x="112" y="42"/>
                  </a:lnTo>
                  <a:close/>
                  <a:moveTo>
                    <a:pt x="142" y="86"/>
                  </a:moveTo>
                  <a:lnTo>
                    <a:pt x="98" y="86"/>
                  </a:lnTo>
                  <a:lnTo>
                    <a:pt x="98" y="122"/>
                  </a:lnTo>
                  <a:lnTo>
                    <a:pt x="142" y="122"/>
                  </a:lnTo>
                  <a:lnTo>
                    <a:pt x="142" y="86"/>
                  </a:lnTo>
                  <a:close/>
                  <a:moveTo>
                    <a:pt x="142" y="84"/>
                  </a:moveTo>
                  <a:lnTo>
                    <a:pt x="142" y="66"/>
                  </a:lnTo>
                  <a:lnTo>
                    <a:pt x="116" y="44"/>
                  </a:lnTo>
                  <a:lnTo>
                    <a:pt x="102" y="44"/>
                  </a:lnTo>
                  <a:lnTo>
                    <a:pt x="98" y="48"/>
                  </a:lnTo>
                  <a:lnTo>
                    <a:pt x="98" y="84"/>
                  </a:lnTo>
                  <a:lnTo>
                    <a:pt x="142" y="84"/>
                  </a:lnTo>
                  <a:close/>
                  <a:moveTo>
                    <a:pt x="142" y="42"/>
                  </a:moveTo>
                  <a:lnTo>
                    <a:pt x="142" y="4"/>
                  </a:lnTo>
                  <a:lnTo>
                    <a:pt x="98" y="4"/>
                  </a:lnTo>
                  <a:lnTo>
                    <a:pt x="98" y="40"/>
                  </a:lnTo>
                  <a:lnTo>
                    <a:pt x="108" y="30"/>
                  </a:lnTo>
                  <a:lnTo>
                    <a:pt x="122" y="42"/>
                  </a:lnTo>
                  <a:lnTo>
                    <a:pt x="142" y="42"/>
                  </a:lnTo>
                  <a:close/>
                  <a:moveTo>
                    <a:pt x="96" y="86"/>
                  </a:moveTo>
                  <a:lnTo>
                    <a:pt x="50" y="86"/>
                  </a:lnTo>
                  <a:lnTo>
                    <a:pt x="50" y="122"/>
                  </a:lnTo>
                  <a:lnTo>
                    <a:pt x="96" y="122"/>
                  </a:lnTo>
                  <a:lnTo>
                    <a:pt x="96" y="86"/>
                  </a:lnTo>
                  <a:close/>
                  <a:moveTo>
                    <a:pt x="96" y="84"/>
                  </a:moveTo>
                  <a:lnTo>
                    <a:pt x="96" y="52"/>
                  </a:lnTo>
                  <a:lnTo>
                    <a:pt x="62" y="82"/>
                  </a:lnTo>
                  <a:lnTo>
                    <a:pt x="50" y="72"/>
                  </a:lnTo>
                  <a:lnTo>
                    <a:pt x="50" y="84"/>
                  </a:lnTo>
                  <a:lnTo>
                    <a:pt x="96" y="84"/>
                  </a:lnTo>
                  <a:close/>
                  <a:moveTo>
                    <a:pt x="92" y="44"/>
                  </a:moveTo>
                  <a:lnTo>
                    <a:pt x="50" y="44"/>
                  </a:lnTo>
                  <a:lnTo>
                    <a:pt x="50" y="62"/>
                  </a:lnTo>
                  <a:lnTo>
                    <a:pt x="62" y="74"/>
                  </a:lnTo>
                  <a:lnTo>
                    <a:pt x="92" y="44"/>
                  </a:lnTo>
                  <a:close/>
                  <a:moveTo>
                    <a:pt x="96" y="4"/>
                  </a:moveTo>
                  <a:lnTo>
                    <a:pt x="50" y="4"/>
                  </a:lnTo>
                  <a:lnTo>
                    <a:pt x="50" y="42"/>
                  </a:lnTo>
                  <a:lnTo>
                    <a:pt x="96" y="42"/>
                  </a:lnTo>
                  <a:lnTo>
                    <a:pt x="96" y="4"/>
                  </a:lnTo>
                  <a:close/>
                  <a:moveTo>
                    <a:pt x="46" y="84"/>
                  </a:moveTo>
                  <a:lnTo>
                    <a:pt x="46" y="70"/>
                  </a:lnTo>
                  <a:lnTo>
                    <a:pt x="36" y="62"/>
                  </a:lnTo>
                  <a:lnTo>
                    <a:pt x="10" y="84"/>
                  </a:lnTo>
                  <a:lnTo>
                    <a:pt x="46" y="84"/>
                  </a:lnTo>
                  <a:close/>
                  <a:moveTo>
                    <a:pt x="46" y="122"/>
                  </a:moveTo>
                  <a:lnTo>
                    <a:pt x="46" y="86"/>
                  </a:lnTo>
                  <a:lnTo>
                    <a:pt x="8" y="86"/>
                  </a:lnTo>
                  <a:lnTo>
                    <a:pt x="4" y="88"/>
                  </a:lnTo>
                  <a:lnTo>
                    <a:pt x="4" y="122"/>
                  </a:lnTo>
                  <a:lnTo>
                    <a:pt x="46" y="122"/>
                  </a:lnTo>
                  <a:close/>
                  <a:moveTo>
                    <a:pt x="46" y="60"/>
                  </a:moveTo>
                  <a:lnTo>
                    <a:pt x="46" y="44"/>
                  </a:lnTo>
                  <a:lnTo>
                    <a:pt x="4" y="44"/>
                  </a:lnTo>
                  <a:lnTo>
                    <a:pt x="4" y="80"/>
                  </a:lnTo>
                  <a:lnTo>
                    <a:pt x="36" y="52"/>
                  </a:lnTo>
                  <a:lnTo>
                    <a:pt x="46" y="60"/>
                  </a:lnTo>
                  <a:close/>
                  <a:moveTo>
                    <a:pt x="46" y="4"/>
                  </a:moveTo>
                  <a:lnTo>
                    <a:pt x="4" y="4"/>
                  </a:lnTo>
                  <a:lnTo>
                    <a:pt x="4" y="42"/>
                  </a:lnTo>
                  <a:lnTo>
                    <a:pt x="46" y="42"/>
                  </a:lnTo>
                  <a:lnTo>
                    <a:pt x="46" y="4"/>
                  </a:lnTo>
                  <a:close/>
                  <a:moveTo>
                    <a:pt x="146" y="126"/>
                  </a:moveTo>
                  <a:lnTo>
                    <a:pt x="0" y="126"/>
                  </a:lnTo>
                  <a:lnTo>
                    <a:pt x="0" y="0"/>
                  </a:lnTo>
                  <a:lnTo>
                    <a:pt x="146" y="0"/>
                  </a:lnTo>
                  <a:lnTo>
                    <a:pt x="146" y="126"/>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196" name="Group 5195"/>
          <p:cNvGrpSpPr/>
          <p:nvPr/>
        </p:nvGrpSpPr>
        <p:grpSpPr>
          <a:xfrm>
            <a:off x="1316038" y="4876800"/>
            <a:ext cx="936625" cy="1225550"/>
            <a:chOff x="-5319713" y="1108075"/>
            <a:chExt cx="936625" cy="1225550"/>
          </a:xfrm>
          <a:solidFill>
            <a:schemeClr val="tx1">
              <a:lumMod val="50000"/>
              <a:lumOff val="50000"/>
            </a:schemeClr>
          </a:solidFill>
        </p:grpSpPr>
        <p:sp>
          <p:nvSpPr>
            <p:cNvPr id="5183" name="Freeform 88"/>
            <p:cNvSpPr>
              <a:spLocks noEditPoints="1"/>
            </p:cNvSpPr>
            <p:nvPr/>
          </p:nvSpPr>
          <p:spPr bwMode="auto">
            <a:xfrm>
              <a:off x="-5319713" y="1177925"/>
              <a:ext cx="819150" cy="1073150"/>
            </a:xfrm>
            <a:custGeom>
              <a:avLst/>
              <a:gdLst>
                <a:gd name="T0" fmla="*/ 492 w 516"/>
                <a:gd name="T1" fmla="*/ 660 h 676"/>
                <a:gd name="T2" fmla="*/ 510 w 516"/>
                <a:gd name="T3" fmla="*/ 654 h 676"/>
                <a:gd name="T4" fmla="*/ 504 w 516"/>
                <a:gd name="T5" fmla="*/ 676 h 676"/>
                <a:gd name="T6" fmla="*/ 446 w 516"/>
                <a:gd name="T7" fmla="*/ 650 h 676"/>
                <a:gd name="T8" fmla="*/ 460 w 516"/>
                <a:gd name="T9" fmla="*/ 638 h 676"/>
                <a:gd name="T10" fmla="*/ 456 w 516"/>
                <a:gd name="T11" fmla="*/ 660 h 676"/>
                <a:gd name="T12" fmla="*/ 404 w 516"/>
                <a:gd name="T13" fmla="*/ 642 h 676"/>
                <a:gd name="T14" fmla="*/ 416 w 516"/>
                <a:gd name="T15" fmla="*/ 622 h 676"/>
                <a:gd name="T16" fmla="*/ 418 w 516"/>
                <a:gd name="T17" fmla="*/ 642 h 676"/>
                <a:gd name="T18" fmla="*/ 356 w 516"/>
                <a:gd name="T19" fmla="*/ 620 h 676"/>
                <a:gd name="T20" fmla="*/ 372 w 516"/>
                <a:gd name="T21" fmla="*/ 604 h 676"/>
                <a:gd name="T22" fmla="*/ 366 w 516"/>
                <a:gd name="T23" fmla="*/ 626 h 676"/>
                <a:gd name="T24" fmla="*/ 310 w 516"/>
                <a:gd name="T25" fmla="*/ 594 h 676"/>
                <a:gd name="T26" fmla="*/ 328 w 516"/>
                <a:gd name="T27" fmla="*/ 584 h 676"/>
                <a:gd name="T28" fmla="*/ 322 w 516"/>
                <a:gd name="T29" fmla="*/ 608 h 676"/>
                <a:gd name="T30" fmla="*/ 268 w 516"/>
                <a:gd name="T31" fmla="*/ 568 h 676"/>
                <a:gd name="T32" fmla="*/ 288 w 516"/>
                <a:gd name="T33" fmla="*/ 566 h 676"/>
                <a:gd name="T34" fmla="*/ 280 w 516"/>
                <a:gd name="T35" fmla="*/ 586 h 676"/>
                <a:gd name="T36" fmla="*/ 228 w 516"/>
                <a:gd name="T37" fmla="*/ 542 h 676"/>
                <a:gd name="T38" fmla="*/ 250 w 516"/>
                <a:gd name="T39" fmla="*/ 546 h 676"/>
                <a:gd name="T40" fmla="*/ 232 w 516"/>
                <a:gd name="T41" fmla="*/ 560 h 676"/>
                <a:gd name="T42" fmla="*/ 188 w 516"/>
                <a:gd name="T43" fmla="*/ 516 h 676"/>
                <a:gd name="T44" fmla="*/ 208 w 516"/>
                <a:gd name="T45" fmla="*/ 516 h 676"/>
                <a:gd name="T46" fmla="*/ 198 w 516"/>
                <a:gd name="T47" fmla="*/ 534 h 676"/>
                <a:gd name="T48" fmla="*/ 148 w 516"/>
                <a:gd name="T49" fmla="*/ 494 h 676"/>
                <a:gd name="T50" fmla="*/ 168 w 516"/>
                <a:gd name="T51" fmla="*/ 484 h 676"/>
                <a:gd name="T52" fmla="*/ 160 w 516"/>
                <a:gd name="T53" fmla="*/ 504 h 676"/>
                <a:gd name="T54" fmla="*/ 116 w 516"/>
                <a:gd name="T55" fmla="*/ 468 h 676"/>
                <a:gd name="T56" fmla="*/ 128 w 516"/>
                <a:gd name="T57" fmla="*/ 448 h 676"/>
                <a:gd name="T58" fmla="*/ 132 w 516"/>
                <a:gd name="T59" fmla="*/ 468 h 676"/>
                <a:gd name="T60" fmla="*/ 82 w 516"/>
                <a:gd name="T61" fmla="*/ 430 h 676"/>
                <a:gd name="T62" fmla="*/ 98 w 516"/>
                <a:gd name="T63" fmla="*/ 412 h 676"/>
                <a:gd name="T64" fmla="*/ 100 w 516"/>
                <a:gd name="T65" fmla="*/ 432 h 676"/>
                <a:gd name="T66" fmla="*/ 54 w 516"/>
                <a:gd name="T67" fmla="*/ 390 h 676"/>
                <a:gd name="T68" fmla="*/ 72 w 516"/>
                <a:gd name="T69" fmla="*/ 374 h 676"/>
                <a:gd name="T70" fmla="*/ 72 w 516"/>
                <a:gd name="T71" fmla="*/ 394 h 676"/>
                <a:gd name="T72" fmla="*/ 32 w 516"/>
                <a:gd name="T73" fmla="*/ 346 h 676"/>
                <a:gd name="T74" fmla="*/ 46 w 516"/>
                <a:gd name="T75" fmla="*/ 330 h 676"/>
                <a:gd name="T76" fmla="*/ 48 w 516"/>
                <a:gd name="T77" fmla="*/ 352 h 676"/>
                <a:gd name="T78" fmla="*/ 14 w 516"/>
                <a:gd name="T79" fmla="*/ 298 h 676"/>
                <a:gd name="T80" fmla="*/ 28 w 516"/>
                <a:gd name="T81" fmla="*/ 284 h 676"/>
                <a:gd name="T82" fmla="*/ 30 w 516"/>
                <a:gd name="T83" fmla="*/ 306 h 676"/>
                <a:gd name="T84" fmla="*/ 14 w 516"/>
                <a:gd name="T85" fmla="*/ 298 h 676"/>
                <a:gd name="T86" fmla="*/ 14 w 516"/>
                <a:gd name="T87" fmla="*/ 236 h 676"/>
                <a:gd name="T88" fmla="*/ 22 w 516"/>
                <a:gd name="T89" fmla="*/ 258 h 676"/>
                <a:gd name="T90" fmla="*/ 6 w 516"/>
                <a:gd name="T91" fmla="*/ 254 h 676"/>
                <a:gd name="T92" fmla="*/ 12 w 516"/>
                <a:gd name="T93" fmla="*/ 188 h 676"/>
                <a:gd name="T94" fmla="*/ 20 w 516"/>
                <a:gd name="T95" fmla="*/ 208 h 676"/>
                <a:gd name="T96" fmla="*/ 4 w 516"/>
                <a:gd name="T97" fmla="*/ 208 h 676"/>
                <a:gd name="T98" fmla="*/ 2 w 516"/>
                <a:gd name="T99" fmla="*/ 150 h 676"/>
                <a:gd name="T100" fmla="*/ 20 w 516"/>
                <a:gd name="T101" fmla="*/ 140 h 676"/>
                <a:gd name="T102" fmla="*/ 14 w 516"/>
                <a:gd name="T103" fmla="*/ 164 h 676"/>
                <a:gd name="T104" fmla="*/ 10 w 516"/>
                <a:gd name="T105" fmla="*/ 106 h 676"/>
                <a:gd name="T106" fmla="*/ 24 w 516"/>
                <a:gd name="T107" fmla="*/ 92 h 676"/>
                <a:gd name="T108" fmla="*/ 32 w 516"/>
                <a:gd name="T109" fmla="*/ 110 h 676"/>
                <a:gd name="T110" fmla="*/ 32 w 516"/>
                <a:gd name="T111" fmla="*/ 68 h 676"/>
                <a:gd name="T112" fmla="*/ 26 w 516"/>
                <a:gd name="T113" fmla="*/ 50 h 676"/>
                <a:gd name="T114" fmla="*/ 46 w 516"/>
                <a:gd name="T115" fmla="*/ 60 h 676"/>
                <a:gd name="T116" fmla="*/ 32 w 516"/>
                <a:gd name="T117" fmla="*/ 68 h 676"/>
                <a:gd name="T118" fmla="*/ 44 w 516"/>
                <a:gd name="T119" fmla="*/ 4 h 676"/>
                <a:gd name="T120" fmla="*/ 64 w 516"/>
                <a:gd name="T121" fmla="*/ 16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6" h="676">
                  <a:moveTo>
                    <a:pt x="500" y="674"/>
                  </a:moveTo>
                  <a:lnTo>
                    <a:pt x="500" y="674"/>
                  </a:lnTo>
                  <a:lnTo>
                    <a:pt x="500" y="674"/>
                  </a:lnTo>
                  <a:lnTo>
                    <a:pt x="500" y="674"/>
                  </a:lnTo>
                  <a:lnTo>
                    <a:pt x="500" y="674"/>
                  </a:lnTo>
                  <a:lnTo>
                    <a:pt x="496" y="672"/>
                  </a:lnTo>
                  <a:lnTo>
                    <a:pt x="492" y="668"/>
                  </a:lnTo>
                  <a:lnTo>
                    <a:pt x="492" y="664"/>
                  </a:lnTo>
                  <a:lnTo>
                    <a:pt x="492" y="660"/>
                  </a:lnTo>
                  <a:lnTo>
                    <a:pt x="492" y="660"/>
                  </a:lnTo>
                  <a:lnTo>
                    <a:pt x="492" y="660"/>
                  </a:lnTo>
                  <a:lnTo>
                    <a:pt x="494" y="656"/>
                  </a:lnTo>
                  <a:lnTo>
                    <a:pt x="498" y="652"/>
                  </a:lnTo>
                  <a:lnTo>
                    <a:pt x="502" y="652"/>
                  </a:lnTo>
                  <a:lnTo>
                    <a:pt x="506" y="652"/>
                  </a:lnTo>
                  <a:lnTo>
                    <a:pt x="506" y="652"/>
                  </a:lnTo>
                  <a:lnTo>
                    <a:pt x="506" y="652"/>
                  </a:lnTo>
                  <a:lnTo>
                    <a:pt x="510" y="654"/>
                  </a:lnTo>
                  <a:lnTo>
                    <a:pt x="514" y="658"/>
                  </a:lnTo>
                  <a:lnTo>
                    <a:pt x="516" y="662"/>
                  </a:lnTo>
                  <a:lnTo>
                    <a:pt x="514" y="666"/>
                  </a:lnTo>
                  <a:lnTo>
                    <a:pt x="514" y="666"/>
                  </a:lnTo>
                  <a:lnTo>
                    <a:pt x="514" y="666"/>
                  </a:lnTo>
                  <a:lnTo>
                    <a:pt x="512" y="670"/>
                  </a:lnTo>
                  <a:lnTo>
                    <a:pt x="510" y="672"/>
                  </a:lnTo>
                  <a:lnTo>
                    <a:pt x="506" y="674"/>
                  </a:lnTo>
                  <a:lnTo>
                    <a:pt x="504" y="676"/>
                  </a:lnTo>
                  <a:lnTo>
                    <a:pt x="504" y="676"/>
                  </a:lnTo>
                  <a:lnTo>
                    <a:pt x="504" y="676"/>
                  </a:lnTo>
                  <a:lnTo>
                    <a:pt x="500" y="674"/>
                  </a:lnTo>
                  <a:lnTo>
                    <a:pt x="500" y="674"/>
                  </a:lnTo>
                  <a:close/>
                  <a:moveTo>
                    <a:pt x="454" y="660"/>
                  </a:moveTo>
                  <a:lnTo>
                    <a:pt x="454" y="660"/>
                  </a:lnTo>
                  <a:lnTo>
                    <a:pt x="450" y="658"/>
                  </a:lnTo>
                  <a:lnTo>
                    <a:pt x="446" y="654"/>
                  </a:lnTo>
                  <a:lnTo>
                    <a:pt x="446" y="650"/>
                  </a:lnTo>
                  <a:lnTo>
                    <a:pt x="446" y="644"/>
                  </a:lnTo>
                  <a:lnTo>
                    <a:pt x="446" y="644"/>
                  </a:lnTo>
                  <a:lnTo>
                    <a:pt x="446" y="644"/>
                  </a:lnTo>
                  <a:lnTo>
                    <a:pt x="448" y="640"/>
                  </a:lnTo>
                  <a:lnTo>
                    <a:pt x="452" y="638"/>
                  </a:lnTo>
                  <a:lnTo>
                    <a:pt x="456" y="636"/>
                  </a:lnTo>
                  <a:lnTo>
                    <a:pt x="460" y="638"/>
                  </a:lnTo>
                  <a:lnTo>
                    <a:pt x="460" y="638"/>
                  </a:lnTo>
                  <a:lnTo>
                    <a:pt x="460" y="638"/>
                  </a:lnTo>
                  <a:lnTo>
                    <a:pt x="464" y="640"/>
                  </a:lnTo>
                  <a:lnTo>
                    <a:pt x="468" y="644"/>
                  </a:lnTo>
                  <a:lnTo>
                    <a:pt x="468" y="648"/>
                  </a:lnTo>
                  <a:lnTo>
                    <a:pt x="468" y="652"/>
                  </a:lnTo>
                  <a:lnTo>
                    <a:pt x="468" y="652"/>
                  </a:lnTo>
                  <a:lnTo>
                    <a:pt x="468" y="652"/>
                  </a:lnTo>
                  <a:lnTo>
                    <a:pt x="466" y="656"/>
                  </a:lnTo>
                  <a:lnTo>
                    <a:pt x="464" y="658"/>
                  </a:lnTo>
                  <a:lnTo>
                    <a:pt x="456" y="660"/>
                  </a:lnTo>
                  <a:lnTo>
                    <a:pt x="456" y="660"/>
                  </a:lnTo>
                  <a:lnTo>
                    <a:pt x="456" y="660"/>
                  </a:lnTo>
                  <a:lnTo>
                    <a:pt x="454" y="660"/>
                  </a:lnTo>
                  <a:lnTo>
                    <a:pt x="454" y="660"/>
                  </a:lnTo>
                  <a:close/>
                  <a:moveTo>
                    <a:pt x="408" y="644"/>
                  </a:moveTo>
                  <a:lnTo>
                    <a:pt x="408" y="644"/>
                  </a:lnTo>
                  <a:lnTo>
                    <a:pt x="408" y="644"/>
                  </a:lnTo>
                  <a:lnTo>
                    <a:pt x="408" y="644"/>
                  </a:lnTo>
                  <a:lnTo>
                    <a:pt x="404" y="642"/>
                  </a:lnTo>
                  <a:lnTo>
                    <a:pt x="400" y="638"/>
                  </a:lnTo>
                  <a:lnTo>
                    <a:pt x="400" y="634"/>
                  </a:lnTo>
                  <a:lnTo>
                    <a:pt x="400" y="628"/>
                  </a:lnTo>
                  <a:lnTo>
                    <a:pt x="400" y="628"/>
                  </a:lnTo>
                  <a:lnTo>
                    <a:pt x="400" y="628"/>
                  </a:lnTo>
                  <a:lnTo>
                    <a:pt x="402" y="624"/>
                  </a:lnTo>
                  <a:lnTo>
                    <a:pt x="406" y="622"/>
                  </a:lnTo>
                  <a:lnTo>
                    <a:pt x="410" y="620"/>
                  </a:lnTo>
                  <a:lnTo>
                    <a:pt x="416" y="622"/>
                  </a:lnTo>
                  <a:lnTo>
                    <a:pt x="416" y="622"/>
                  </a:lnTo>
                  <a:lnTo>
                    <a:pt x="416" y="622"/>
                  </a:lnTo>
                  <a:lnTo>
                    <a:pt x="420" y="624"/>
                  </a:lnTo>
                  <a:lnTo>
                    <a:pt x="422" y="628"/>
                  </a:lnTo>
                  <a:lnTo>
                    <a:pt x="424" y="632"/>
                  </a:lnTo>
                  <a:lnTo>
                    <a:pt x="422" y="636"/>
                  </a:lnTo>
                  <a:lnTo>
                    <a:pt x="422" y="636"/>
                  </a:lnTo>
                  <a:lnTo>
                    <a:pt x="422" y="636"/>
                  </a:lnTo>
                  <a:lnTo>
                    <a:pt x="418" y="642"/>
                  </a:lnTo>
                  <a:lnTo>
                    <a:pt x="412" y="644"/>
                  </a:lnTo>
                  <a:lnTo>
                    <a:pt x="412" y="644"/>
                  </a:lnTo>
                  <a:lnTo>
                    <a:pt x="412" y="644"/>
                  </a:lnTo>
                  <a:lnTo>
                    <a:pt x="408" y="644"/>
                  </a:lnTo>
                  <a:lnTo>
                    <a:pt x="408" y="644"/>
                  </a:lnTo>
                  <a:close/>
                  <a:moveTo>
                    <a:pt x="362" y="626"/>
                  </a:moveTo>
                  <a:lnTo>
                    <a:pt x="362" y="626"/>
                  </a:lnTo>
                  <a:lnTo>
                    <a:pt x="358" y="624"/>
                  </a:lnTo>
                  <a:lnTo>
                    <a:pt x="356" y="620"/>
                  </a:lnTo>
                  <a:lnTo>
                    <a:pt x="354" y="614"/>
                  </a:lnTo>
                  <a:lnTo>
                    <a:pt x="356" y="610"/>
                  </a:lnTo>
                  <a:lnTo>
                    <a:pt x="356" y="610"/>
                  </a:lnTo>
                  <a:lnTo>
                    <a:pt x="356" y="610"/>
                  </a:lnTo>
                  <a:lnTo>
                    <a:pt x="358" y="606"/>
                  </a:lnTo>
                  <a:lnTo>
                    <a:pt x="362" y="604"/>
                  </a:lnTo>
                  <a:lnTo>
                    <a:pt x="366" y="602"/>
                  </a:lnTo>
                  <a:lnTo>
                    <a:pt x="372" y="604"/>
                  </a:lnTo>
                  <a:lnTo>
                    <a:pt x="372" y="604"/>
                  </a:lnTo>
                  <a:lnTo>
                    <a:pt x="372" y="604"/>
                  </a:lnTo>
                  <a:lnTo>
                    <a:pt x="376" y="606"/>
                  </a:lnTo>
                  <a:lnTo>
                    <a:pt x="378" y="610"/>
                  </a:lnTo>
                  <a:lnTo>
                    <a:pt x="378" y="614"/>
                  </a:lnTo>
                  <a:lnTo>
                    <a:pt x="378" y="620"/>
                  </a:lnTo>
                  <a:lnTo>
                    <a:pt x="378" y="620"/>
                  </a:lnTo>
                  <a:lnTo>
                    <a:pt x="378" y="620"/>
                  </a:lnTo>
                  <a:lnTo>
                    <a:pt x="374" y="624"/>
                  </a:lnTo>
                  <a:lnTo>
                    <a:pt x="366" y="626"/>
                  </a:lnTo>
                  <a:lnTo>
                    <a:pt x="366" y="626"/>
                  </a:lnTo>
                  <a:lnTo>
                    <a:pt x="366" y="626"/>
                  </a:lnTo>
                  <a:lnTo>
                    <a:pt x="362" y="626"/>
                  </a:lnTo>
                  <a:lnTo>
                    <a:pt x="362" y="626"/>
                  </a:lnTo>
                  <a:close/>
                  <a:moveTo>
                    <a:pt x="318" y="606"/>
                  </a:moveTo>
                  <a:lnTo>
                    <a:pt x="318" y="606"/>
                  </a:lnTo>
                  <a:lnTo>
                    <a:pt x="314" y="604"/>
                  </a:lnTo>
                  <a:lnTo>
                    <a:pt x="312" y="600"/>
                  </a:lnTo>
                  <a:lnTo>
                    <a:pt x="310" y="594"/>
                  </a:lnTo>
                  <a:lnTo>
                    <a:pt x="312" y="590"/>
                  </a:lnTo>
                  <a:lnTo>
                    <a:pt x="312" y="590"/>
                  </a:lnTo>
                  <a:lnTo>
                    <a:pt x="312" y="590"/>
                  </a:lnTo>
                  <a:lnTo>
                    <a:pt x="314" y="586"/>
                  </a:lnTo>
                  <a:lnTo>
                    <a:pt x="318" y="584"/>
                  </a:lnTo>
                  <a:lnTo>
                    <a:pt x="322" y="584"/>
                  </a:lnTo>
                  <a:lnTo>
                    <a:pt x="328" y="584"/>
                  </a:lnTo>
                  <a:lnTo>
                    <a:pt x="328" y="584"/>
                  </a:lnTo>
                  <a:lnTo>
                    <a:pt x="328" y="584"/>
                  </a:lnTo>
                  <a:lnTo>
                    <a:pt x="332" y="588"/>
                  </a:lnTo>
                  <a:lnTo>
                    <a:pt x="334" y="592"/>
                  </a:lnTo>
                  <a:lnTo>
                    <a:pt x="334" y="596"/>
                  </a:lnTo>
                  <a:lnTo>
                    <a:pt x="334" y="600"/>
                  </a:lnTo>
                  <a:lnTo>
                    <a:pt x="334" y="600"/>
                  </a:lnTo>
                  <a:lnTo>
                    <a:pt x="334" y="600"/>
                  </a:lnTo>
                  <a:lnTo>
                    <a:pt x="328" y="606"/>
                  </a:lnTo>
                  <a:lnTo>
                    <a:pt x="322" y="608"/>
                  </a:lnTo>
                  <a:lnTo>
                    <a:pt x="322" y="608"/>
                  </a:lnTo>
                  <a:lnTo>
                    <a:pt x="322" y="608"/>
                  </a:lnTo>
                  <a:lnTo>
                    <a:pt x="318" y="606"/>
                  </a:lnTo>
                  <a:lnTo>
                    <a:pt x="318" y="606"/>
                  </a:lnTo>
                  <a:close/>
                  <a:moveTo>
                    <a:pt x="274" y="584"/>
                  </a:moveTo>
                  <a:lnTo>
                    <a:pt x="274" y="584"/>
                  </a:lnTo>
                  <a:lnTo>
                    <a:pt x="270" y="580"/>
                  </a:lnTo>
                  <a:lnTo>
                    <a:pt x="268" y="576"/>
                  </a:lnTo>
                  <a:lnTo>
                    <a:pt x="268" y="572"/>
                  </a:lnTo>
                  <a:lnTo>
                    <a:pt x="268" y="568"/>
                  </a:lnTo>
                  <a:lnTo>
                    <a:pt x="268" y="568"/>
                  </a:lnTo>
                  <a:lnTo>
                    <a:pt x="268" y="568"/>
                  </a:lnTo>
                  <a:lnTo>
                    <a:pt x="272" y="564"/>
                  </a:lnTo>
                  <a:lnTo>
                    <a:pt x="276" y="562"/>
                  </a:lnTo>
                  <a:lnTo>
                    <a:pt x="280" y="562"/>
                  </a:lnTo>
                  <a:lnTo>
                    <a:pt x="284" y="562"/>
                  </a:lnTo>
                  <a:lnTo>
                    <a:pt x="284" y="562"/>
                  </a:lnTo>
                  <a:lnTo>
                    <a:pt x="284" y="562"/>
                  </a:lnTo>
                  <a:lnTo>
                    <a:pt x="288" y="566"/>
                  </a:lnTo>
                  <a:lnTo>
                    <a:pt x="290" y="570"/>
                  </a:lnTo>
                  <a:lnTo>
                    <a:pt x="292" y="574"/>
                  </a:lnTo>
                  <a:lnTo>
                    <a:pt x="290" y="580"/>
                  </a:lnTo>
                  <a:lnTo>
                    <a:pt x="290" y="580"/>
                  </a:lnTo>
                  <a:lnTo>
                    <a:pt x="290" y="580"/>
                  </a:lnTo>
                  <a:lnTo>
                    <a:pt x="286" y="584"/>
                  </a:lnTo>
                  <a:lnTo>
                    <a:pt x="280" y="586"/>
                  </a:lnTo>
                  <a:lnTo>
                    <a:pt x="280" y="586"/>
                  </a:lnTo>
                  <a:lnTo>
                    <a:pt x="280" y="586"/>
                  </a:lnTo>
                  <a:lnTo>
                    <a:pt x="274" y="584"/>
                  </a:lnTo>
                  <a:lnTo>
                    <a:pt x="274" y="584"/>
                  </a:lnTo>
                  <a:close/>
                  <a:moveTo>
                    <a:pt x="232" y="560"/>
                  </a:moveTo>
                  <a:lnTo>
                    <a:pt x="232" y="560"/>
                  </a:lnTo>
                  <a:lnTo>
                    <a:pt x="228" y="556"/>
                  </a:lnTo>
                  <a:lnTo>
                    <a:pt x="226" y="552"/>
                  </a:lnTo>
                  <a:lnTo>
                    <a:pt x="226" y="548"/>
                  </a:lnTo>
                  <a:lnTo>
                    <a:pt x="228" y="542"/>
                  </a:lnTo>
                  <a:lnTo>
                    <a:pt x="228" y="542"/>
                  </a:lnTo>
                  <a:lnTo>
                    <a:pt x="228" y="542"/>
                  </a:lnTo>
                  <a:lnTo>
                    <a:pt x="230" y="540"/>
                  </a:lnTo>
                  <a:lnTo>
                    <a:pt x="234" y="538"/>
                  </a:lnTo>
                  <a:lnTo>
                    <a:pt x="240" y="538"/>
                  </a:lnTo>
                  <a:lnTo>
                    <a:pt x="244" y="538"/>
                  </a:lnTo>
                  <a:lnTo>
                    <a:pt x="244" y="538"/>
                  </a:lnTo>
                  <a:lnTo>
                    <a:pt x="244" y="538"/>
                  </a:lnTo>
                  <a:lnTo>
                    <a:pt x="248" y="542"/>
                  </a:lnTo>
                  <a:lnTo>
                    <a:pt x="250" y="546"/>
                  </a:lnTo>
                  <a:lnTo>
                    <a:pt x="250" y="550"/>
                  </a:lnTo>
                  <a:lnTo>
                    <a:pt x="248" y="556"/>
                  </a:lnTo>
                  <a:lnTo>
                    <a:pt x="248" y="556"/>
                  </a:lnTo>
                  <a:lnTo>
                    <a:pt x="248" y="556"/>
                  </a:lnTo>
                  <a:lnTo>
                    <a:pt x="244" y="560"/>
                  </a:lnTo>
                  <a:lnTo>
                    <a:pt x="238" y="562"/>
                  </a:lnTo>
                  <a:lnTo>
                    <a:pt x="238" y="562"/>
                  </a:lnTo>
                  <a:lnTo>
                    <a:pt x="238" y="562"/>
                  </a:lnTo>
                  <a:lnTo>
                    <a:pt x="232" y="560"/>
                  </a:lnTo>
                  <a:lnTo>
                    <a:pt x="232" y="560"/>
                  </a:lnTo>
                  <a:close/>
                  <a:moveTo>
                    <a:pt x="190" y="532"/>
                  </a:moveTo>
                  <a:lnTo>
                    <a:pt x="190" y="532"/>
                  </a:lnTo>
                  <a:lnTo>
                    <a:pt x="190" y="532"/>
                  </a:lnTo>
                  <a:lnTo>
                    <a:pt x="190" y="532"/>
                  </a:lnTo>
                  <a:lnTo>
                    <a:pt x="188" y="528"/>
                  </a:lnTo>
                  <a:lnTo>
                    <a:pt x="186" y="524"/>
                  </a:lnTo>
                  <a:lnTo>
                    <a:pt x="186" y="520"/>
                  </a:lnTo>
                  <a:lnTo>
                    <a:pt x="188" y="516"/>
                  </a:lnTo>
                  <a:lnTo>
                    <a:pt x="188" y="516"/>
                  </a:lnTo>
                  <a:lnTo>
                    <a:pt x="188" y="516"/>
                  </a:lnTo>
                  <a:lnTo>
                    <a:pt x="192" y="512"/>
                  </a:lnTo>
                  <a:lnTo>
                    <a:pt x="196" y="510"/>
                  </a:lnTo>
                  <a:lnTo>
                    <a:pt x="200" y="510"/>
                  </a:lnTo>
                  <a:lnTo>
                    <a:pt x="204" y="512"/>
                  </a:lnTo>
                  <a:lnTo>
                    <a:pt x="204" y="512"/>
                  </a:lnTo>
                  <a:lnTo>
                    <a:pt x="204" y="512"/>
                  </a:lnTo>
                  <a:lnTo>
                    <a:pt x="208" y="516"/>
                  </a:lnTo>
                  <a:lnTo>
                    <a:pt x="210" y="520"/>
                  </a:lnTo>
                  <a:lnTo>
                    <a:pt x="208" y="524"/>
                  </a:lnTo>
                  <a:lnTo>
                    <a:pt x="206" y="530"/>
                  </a:lnTo>
                  <a:lnTo>
                    <a:pt x="206" y="530"/>
                  </a:lnTo>
                  <a:lnTo>
                    <a:pt x="206" y="530"/>
                  </a:lnTo>
                  <a:lnTo>
                    <a:pt x="202" y="532"/>
                  </a:lnTo>
                  <a:lnTo>
                    <a:pt x="198" y="534"/>
                  </a:lnTo>
                  <a:lnTo>
                    <a:pt x="198" y="534"/>
                  </a:lnTo>
                  <a:lnTo>
                    <a:pt x="198" y="534"/>
                  </a:lnTo>
                  <a:lnTo>
                    <a:pt x="190" y="532"/>
                  </a:lnTo>
                  <a:lnTo>
                    <a:pt x="190" y="532"/>
                  </a:lnTo>
                  <a:close/>
                  <a:moveTo>
                    <a:pt x="152" y="502"/>
                  </a:moveTo>
                  <a:lnTo>
                    <a:pt x="152" y="502"/>
                  </a:lnTo>
                  <a:lnTo>
                    <a:pt x="152" y="502"/>
                  </a:lnTo>
                  <a:lnTo>
                    <a:pt x="152" y="502"/>
                  </a:lnTo>
                  <a:lnTo>
                    <a:pt x="152" y="502"/>
                  </a:lnTo>
                  <a:lnTo>
                    <a:pt x="148" y="498"/>
                  </a:lnTo>
                  <a:lnTo>
                    <a:pt x="148" y="494"/>
                  </a:lnTo>
                  <a:lnTo>
                    <a:pt x="148" y="488"/>
                  </a:lnTo>
                  <a:lnTo>
                    <a:pt x="150" y="484"/>
                  </a:lnTo>
                  <a:lnTo>
                    <a:pt x="150" y="484"/>
                  </a:lnTo>
                  <a:lnTo>
                    <a:pt x="150" y="484"/>
                  </a:lnTo>
                  <a:lnTo>
                    <a:pt x="154" y="482"/>
                  </a:lnTo>
                  <a:lnTo>
                    <a:pt x="158" y="480"/>
                  </a:lnTo>
                  <a:lnTo>
                    <a:pt x="162" y="480"/>
                  </a:lnTo>
                  <a:lnTo>
                    <a:pt x="168" y="484"/>
                  </a:lnTo>
                  <a:lnTo>
                    <a:pt x="168" y="484"/>
                  </a:lnTo>
                  <a:lnTo>
                    <a:pt x="168" y="484"/>
                  </a:lnTo>
                  <a:lnTo>
                    <a:pt x="170" y="488"/>
                  </a:lnTo>
                  <a:lnTo>
                    <a:pt x="172" y="492"/>
                  </a:lnTo>
                  <a:lnTo>
                    <a:pt x="170" y="496"/>
                  </a:lnTo>
                  <a:lnTo>
                    <a:pt x="168" y="500"/>
                  </a:lnTo>
                  <a:lnTo>
                    <a:pt x="168" y="500"/>
                  </a:lnTo>
                  <a:lnTo>
                    <a:pt x="168" y="500"/>
                  </a:lnTo>
                  <a:lnTo>
                    <a:pt x="164" y="504"/>
                  </a:lnTo>
                  <a:lnTo>
                    <a:pt x="160" y="504"/>
                  </a:lnTo>
                  <a:lnTo>
                    <a:pt x="160" y="504"/>
                  </a:lnTo>
                  <a:lnTo>
                    <a:pt x="160" y="504"/>
                  </a:lnTo>
                  <a:lnTo>
                    <a:pt x="156" y="504"/>
                  </a:lnTo>
                  <a:lnTo>
                    <a:pt x="152" y="502"/>
                  </a:lnTo>
                  <a:lnTo>
                    <a:pt x="152" y="502"/>
                  </a:lnTo>
                  <a:close/>
                  <a:moveTo>
                    <a:pt x="116" y="468"/>
                  </a:moveTo>
                  <a:lnTo>
                    <a:pt x="116" y="468"/>
                  </a:lnTo>
                  <a:lnTo>
                    <a:pt x="116" y="468"/>
                  </a:lnTo>
                  <a:lnTo>
                    <a:pt x="116" y="468"/>
                  </a:lnTo>
                  <a:lnTo>
                    <a:pt x="112" y="464"/>
                  </a:lnTo>
                  <a:lnTo>
                    <a:pt x="112" y="460"/>
                  </a:lnTo>
                  <a:lnTo>
                    <a:pt x="114" y="454"/>
                  </a:lnTo>
                  <a:lnTo>
                    <a:pt x="116" y="450"/>
                  </a:lnTo>
                  <a:lnTo>
                    <a:pt x="116" y="450"/>
                  </a:lnTo>
                  <a:lnTo>
                    <a:pt x="116" y="450"/>
                  </a:lnTo>
                  <a:lnTo>
                    <a:pt x="120" y="448"/>
                  </a:lnTo>
                  <a:lnTo>
                    <a:pt x="124" y="448"/>
                  </a:lnTo>
                  <a:lnTo>
                    <a:pt x="128" y="448"/>
                  </a:lnTo>
                  <a:lnTo>
                    <a:pt x="132" y="452"/>
                  </a:lnTo>
                  <a:lnTo>
                    <a:pt x="132" y="452"/>
                  </a:lnTo>
                  <a:lnTo>
                    <a:pt x="132" y="452"/>
                  </a:lnTo>
                  <a:lnTo>
                    <a:pt x="136" y="456"/>
                  </a:lnTo>
                  <a:lnTo>
                    <a:pt x="136" y="460"/>
                  </a:lnTo>
                  <a:lnTo>
                    <a:pt x="136" y="464"/>
                  </a:lnTo>
                  <a:lnTo>
                    <a:pt x="132" y="468"/>
                  </a:lnTo>
                  <a:lnTo>
                    <a:pt x="132" y="468"/>
                  </a:lnTo>
                  <a:lnTo>
                    <a:pt x="132" y="468"/>
                  </a:lnTo>
                  <a:lnTo>
                    <a:pt x="128" y="470"/>
                  </a:lnTo>
                  <a:lnTo>
                    <a:pt x="124" y="472"/>
                  </a:lnTo>
                  <a:lnTo>
                    <a:pt x="124" y="472"/>
                  </a:lnTo>
                  <a:lnTo>
                    <a:pt x="124" y="472"/>
                  </a:lnTo>
                  <a:lnTo>
                    <a:pt x="120" y="470"/>
                  </a:lnTo>
                  <a:lnTo>
                    <a:pt x="116" y="468"/>
                  </a:lnTo>
                  <a:lnTo>
                    <a:pt x="116" y="468"/>
                  </a:lnTo>
                  <a:close/>
                  <a:moveTo>
                    <a:pt x="82" y="430"/>
                  </a:moveTo>
                  <a:lnTo>
                    <a:pt x="82" y="430"/>
                  </a:lnTo>
                  <a:lnTo>
                    <a:pt x="80" y="426"/>
                  </a:lnTo>
                  <a:lnTo>
                    <a:pt x="80" y="422"/>
                  </a:lnTo>
                  <a:lnTo>
                    <a:pt x="82" y="418"/>
                  </a:lnTo>
                  <a:lnTo>
                    <a:pt x="84" y="414"/>
                  </a:lnTo>
                  <a:lnTo>
                    <a:pt x="84" y="414"/>
                  </a:lnTo>
                  <a:lnTo>
                    <a:pt x="84" y="414"/>
                  </a:lnTo>
                  <a:lnTo>
                    <a:pt x="90" y="412"/>
                  </a:lnTo>
                  <a:lnTo>
                    <a:pt x="94" y="412"/>
                  </a:lnTo>
                  <a:lnTo>
                    <a:pt x="98" y="412"/>
                  </a:lnTo>
                  <a:lnTo>
                    <a:pt x="102" y="416"/>
                  </a:lnTo>
                  <a:lnTo>
                    <a:pt x="102" y="416"/>
                  </a:lnTo>
                  <a:lnTo>
                    <a:pt x="102" y="416"/>
                  </a:lnTo>
                  <a:lnTo>
                    <a:pt x="104" y="420"/>
                  </a:lnTo>
                  <a:lnTo>
                    <a:pt x="104" y="424"/>
                  </a:lnTo>
                  <a:lnTo>
                    <a:pt x="102" y="428"/>
                  </a:lnTo>
                  <a:lnTo>
                    <a:pt x="100" y="432"/>
                  </a:lnTo>
                  <a:lnTo>
                    <a:pt x="100" y="432"/>
                  </a:lnTo>
                  <a:lnTo>
                    <a:pt x="100" y="432"/>
                  </a:lnTo>
                  <a:lnTo>
                    <a:pt x="96" y="434"/>
                  </a:lnTo>
                  <a:lnTo>
                    <a:pt x="92" y="436"/>
                  </a:lnTo>
                  <a:lnTo>
                    <a:pt x="92" y="436"/>
                  </a:lnTo>
                  <a:lnTo>
                    <a:pt x="92" y="436"/>
                  </a:lnTo>
                  <a:lnTo>
                    <a:pt x="88" y="434"/>
                  </a:lnTo>
                  <a:lnTo>
                    <a:pt x="82" y="430"/>
                  </a:lnTo>
                  <a:lnTo>
                    <a:pt x="82" y="430"/>
                  </a:lnTo>
                  <a:close/>
                  <a:moveTo>
                    <a:pt x="54" y="390"/>
                  </a:moveTo>
                  <a:lnTo>
                    <a:pt x="54" y="390"/>
                  </a:lnTo>
                  <a:lnTo>
                    <a:pt x="52" y="386"/>
                  </a:lnTo>
                  <a:lnTo>
                    <a:pt x="54" y="380"/>
                  </a:lnTo>
                  <a:lnTo>
                    <a:pt x="56" y="376"/>
                  </a:lnTo>
                  <a:lnTo>
                    <a:pt x="58" y="374"/>
                  </a:lnTo>
                  <a:lnTo>
                    <a:pt x="58" y="374"/>
                  </a:lnTo>
                  <a:lnTo>
                    <a:pt x="58" y="374"/>
                  </a:lnTo>
                  <a:lnTo>
                    <a:pt x="64" y="372"/>
                  </a:lnTo>
                  <a:lnTo>
                    <a:pt x="68" y="372"/>
                  </a:lnTo>
                  <a:lnTo>
                    <a:pt x="72" y="374"/>
                  </a:lnTo>
                  <a:lnTo>
                    <a:pt x="76" y="378"/>
                  </a:lnTo>
                  <a:lnTo>
                    <a:pt x="76" y="378"/>
                  </a:lnTo>
                  <a:lnTo>
                    <a:pt x="76" y="378"/>
                  </a:lnTo>
                  <a:lnTo>
                    <a:pt x="76" y="382"/>
                  </a:lnTo>
                  <a:lnTo>
                    <a:pt x="76" y="386"/>
                  </a:lnTo>
                  <a:lnTo>
                    <a:pt x="74" y="390"/>
                  </a:lnTo>
                  <a:lnTo>
                    <a:pt x="72" y="394"/>
                  </a:lnTo>
                  <a:lnTo>
                    <a:pt x="72" y="394"/>
                  </a:lnTo>
                  <a:lnTo>
                    <a:pt x="72" y="394"/>
                  </a:lnTo>
                  <a:lnTo>
                    <a:pt x="64" y="396"/>
                  </a:lnTo>
                  <a:lnTo>
                    <a:pt x="64" y="396"/>
                  </a:lnTo>
                  <a:lnTo>
                    <a:pt x="64" y="396"/>
                  </a:lnTo>
                  <a:lnTo>
                    <a:pt x="60" y="394"/>
                  </a:lnTo>
                  <a:lnTo>
                    <a:pt x="54" y="390"/>
                  </a:lnTo>
                  <a:lnTo>
                    <a:pt x="54" y="390"/>
                  </a:lnTo>
                  <a:close/>
                  <a:moveTo>
                    <a:pt x="32" y="346"/>
                  </a:moveTo>
                  <a:lnTo>
                    <a:pt x="32" y="346"/>
                  </a:lnTo>
                  <a:lnTo>
                    <a:pt x="32" y="346"/>
                  </a:lnTo>
                  <a:lnTo>
                    <a:pt x="32" y="346"/>
                  </a:lnTo>
                  <a:lnTo>
                    <a:pt x="30" y="340"/>
                  </a:lnTo>
                  <a:lnTo>
                    <a:pt x="32" y="336"/>
                  </a:lnTo>
                  <a:lnTo>
                    <a:pt x="34" y="332"/>
                  </a:lnTo>
                  <a:lnTo>
                    <a:pt x="38" y="330"/>
                  </a:lnTo>
                  <a:lnTo>
                    <a:pt x="38" y="330"/>
                  </a:lnTo>
                  <a:lnTo>
                    <a:pt x="38" y="330"/>
                  </a:lnTo>
                  <a:lnTo>
                    <a:pt x="42" y="328"/>
                  </a:lnTo>
                  <a:lnTo>
                    <a:pt x="46" y="330"/>
                  </a:lnTo>
                  <a:lnTo>
                    <a:pt x="50" y="332"/>
                  </a:lnTo>
                  <a:lnTo>
                    <a:pt x="54" y="336"/>
                  </a:lnTo>
                  <a:lnTo>
                    <a:pt x="54" y="336"/>
                  </a:lnTo>
                  <a:lnTo>
                    <a:pt x="54" y="336"/>
                  </a:lnTo>
                  <a:lnTo>
                    <a:pt x="54" y="340"/>
                  </a:lnTo>
                  <a:lnTo>
                    <a:pt x="54" y="344"/>
                  </a:lnTo>
                  <a:lnTo>
                    <a:pt x="52" y="348"/>
                  </a:lnTo>
                  <a:lnTo>
                    <a:pt x="48" y="352"/>
                  </a:lnTo>
                  <a:lnTo>
                    <a:pt x="48" y="352"/>
                  </a:lnTo>
                  <a:lnTo>
                    <a:pt x="48" y="352"/>
                  </a:lnTo>
                  <a:lnTo>
                    <a:pt x="42" y="352"/>
                  </a:lnTo>
                  <a:lnTo>
                    <a:pt x="42" y="352"/>
                  </a:lnTo>
                  <a:lnTo>
                    <a:pt x="42" y="352"/>
                  </a:lnTo>
                  <a:lnTo>
                    <a:pt x="36" y="350"/>
                  </a:lnTo>
                  <a:lnTo>
                    <a:pt x="32" y="346"/>
                  </a:lnTo>
                  <a:lnTo>
                    <a:pt x="32" y="346"/>
                  </a:lnTo>
                  <a:close/>
                  <a:moveTo>
                    <a:pt x="14" y="298"/>
                  </a:moveTo>
                  <a:lnTo>
                    <a:pt x="14" y="298"/>
                  </a:lnTo>
                  <a:lnTo>
                    <a:pt x="14" y="298"/>
                  </a:lnTo>
                  <a:lnTo>
                    <a:pt x="14" y="298"/>
                  </a:lnTo>
                  <a:lnTo>
                    <a:pt x="14" y="294"/>
                  </a:lnTo>
                  <a:lnTo>
                    <a:pt x="16" y="290"/>
                  </a:lnTo>
                  <a:lnTo>
                    <a:pt x="18" y="286"/>
                  </a:lnTo>
                  <a:lnTo>
                    <a:pt x="22" y="284"/>
                  </a:lnTo>
                  <a:lnTo>
                    <a:pt x="22" y="284"/>
                  </a:lnTo>
                  <a:lnTo>
                    <a:pt x="22" y="284"/>
                  </a:lnTo>
                  <a:lnTo>
                    <a:pt x="28" y="284"/>
                  </a:lnTo>
                  <a:lnTo>
                    <a:pt x="32" y="284"/>
                  </a:lnTo>
                  <a:lnTo>
                    <a:pt x="36" y="288"/>
                  </a:lnTo>
                  <a:lnTo>
                    <a:pt x="38" y="292"/>
                  </a:lnTo>
                  <a:lnTo>
                    <a:pt x="38" y="292"/>
                  </a:lnTo>
                  <a:lnTo>
                    <a:pt x="38" y="292"/>
                  </a:lnTo>
                  <a:lnTo>
                    <a:pt x="38" y="296"/>
                  </a:lnTo>
                  <a:lnTo>
                    <a:pt x="36" y="300"/>
                  </a:lnTo>
                  <a:lnTo>
                    <a:pt x="34" y="304"/>
                  </a:lnTo>
                  <a:lnTo>
                    <a:pt x="30" y="306"/>
                  </a:lnTo>
                  <a:lnTo>
                    <a:pt x="30" y="306"/>
                  </a:lnTo>
                  <a:lnTo>
                    <a:pt x="30" y="306"/>
                  </a:lnTo>
                  <a:lnTo>
                    <a:pt x="26" y="308"/>
                  </a:lnTo>
                  <a:lnTo>
                    <a:pt x="26" y="308"/>
                  </a:lnTo>
                  <a:lnTo>
                    <a:pt x="26" y="308"/>
                  </a:lnTo>
                  <a:lnTo>
                    <a:pt x="22" y="306"/>
                  </a:lnTo>
                  <a:lnTo>
                    <a:pt x="20" y="304"/>
                  </a:lnTo>
                  <a:lnTo>
                    <a:pt x="16" y="302"/>
                  </a:lnTo>
                  <a:lnTo>
                    <a:pt x="14" y="298"/>
                  </a:lnTo>
                  <a:lnTo>
                    <a:pt x="14" y="298"/>
                  </a:lnTo>
                  <a:close/>
                  <a:moveTo>
                    <a:pt x="4" y="250"/>
                  </a:moveTo>
                  <a:lnTo>
                    <a:pt x="4" y="250"/>
                  </a:lnTo>
                  <a:lnTo>
                    <a:pt x="4" y="244"/>
                  </a:lnTo>
                  <a:lnTo>
                    <a:pt x="6" y="240"/>
                  </a:lnTo>
                  <a:lnTo>
                    <a:pt x="10" y="238"/>
                  </a:lnTo>
                  <a:lnTo>
                    <a:pt x="14" y="236"/>
                  </a:lnTo>
                  <a:lnTo>
                    <a:pt x="14" y="236"/>
                  </a:lnTo>
                  <a:lnTo>
                    <a:pt x="14" y="236"/>
                  </a:lnTo>
                  <a:lnTo>
                    <a:pt x="20" y="236"/>
                  </a:lnTo>
                  <a:lnTo>
                    <a:pt x="24" y="238"/>
                  </a:lnTo>
                  <a:lnTo>
                    <a:pt x="26" y="242"/>
                  </a:lnTo>
                  <a:lnTo>
                    <a:pt x="28" y="246"/>
                  </a:lnTo>
                  <a:lnTo>
                    <a:pt x="28" y="246"/>
                  </a:lnTo>
                  <a:lnTo>
                    <a:pt x="28" y="246"/>
                  </a:lnTo>
                  <a:lnTo>
                    <a:pt x="28" y="250"/>
                  </a:lnTo>
                  <a:lnTo>
                    <a:pt x="26" y="254"/>
                  </a:lnTo>
                  <a:lnTo>
                    <a:pt x="22" y="258"/>
                  </a:lnTo>
                  <a:lnTo>
                    <a:pt x="18" y="260"/>
                  </a:lnTo>
                  <a:lnTo>
                    <a:pt x="18" y="260"/>
                  </a:lnTo>
                  <a:lnTo>
                    <a:pt x="18" y="260"/>
                  </a:lnTo>
                  <a:lnTo>
                    <a:pt x="16" y="260"/>
                  </a:lnTo>
                  <a:lnTo>
                    <a:pt x="16" y="260"/>
                  </a:lnTo>
                  <a:lnTo>
                    <a:pt x="16" y="260"/>
                  </a:lnTo>
                  <a:lnTo>
                    <a:pt x="12" y="260"/>
                  </a:lnTo>
                  <a:lnTo>
                    <a:pt x="8" y="256"/>
                  </a:lnTo>
                  <a:lnTo>
                    <a:pt x="6" y="254"/>
                  </a:lnTo>
                  <a:lnTo>
                    <a:pt x="4" y="250"/>
                  </a:lnTo>
                  <a:lnTo>
                    <a:pt x="4" y="250"/>
                  </a:lnTo>
                  <a:close/>
                  <a:moveTo>
                    <a:pt x="0" y="200"/>
                  </a:moveTo>
                  <a:lnTo>
                    <a:pt x="0" y="200"/>
                  </a:lnTo>
                  <a:lnTo>
                    <a:pt x="2" y="196"/>
                  </a:lnTo>
                  <a:lnTo>
                    <a:pt x="4" y="192"/>
                  </a:lnTo>
                  <a:lnTo>
                    <a:pt x="8" y="188"/>
                  </a:lnTo>
                  <a:lnTo>
                    <a:pt x="12" y="188"/>
                  </a:lnTo>
                  <a:lnTo>
                    <a:pt x="12" y="188"/>
                  </a:lnTo>
                  <a:lnTo>
                    <a:pt x="12" y="188"/>
                  </a:lnTo>
                  <a:lnTo>
                    <a:pt x="16" y="188"/>
                  </a:lnTo>
                  <a:lnTo>
                    <a:pt x="20" y="190"/>
                  </a:lnTo>
                  <a:lnTo>
                    <a:pt x="24" y="194"/>
                  </a:lnTo>
                  <a:lnTo>
                    <a:pt x="24" y="200"/>
                  </a:lnTo>
                  <a:lnTo>
                    <a:pt x="24" y="200"/>
                  </a:lnTo>
                  <a:lnTo>
                    <a:pt x="24" y="200"/>
                  </a:lnTo>
                  <a:lnTo>
                    <a:pt x="24" y="204"/>
                  </a:lnTo>
                  <a:lnTo>
                    <a:pt x="20" y="208"/>
                  </a:lnTo>
                  <a:lnTo>
                    <a:pt x="18" y="210"/>
                  </a:lnTo>
                  <a:lnTo>
                    <a:pt x="12" y="212"/>
                  </a:lnTo>
                  <a:lnTo>
                    <a:pt x="12" y="212"/>
                  </a:lnTo>
                  <a:lnTo>
                    <a:pt x="12" y="212"/>
                  </a:lnTo>
                  <a:lnTo>
                    <a:pt x="12" y="212"/>
                  </a:lnTo>
                  <a:lnTo>
                    <a:pt x="12" y="212"/>
                  </a:lnTo>
                  <a:lnTo>
                    <a:pt x="12" y="212"/>
                  </a:lnTo>
                  <a:lnTo>
                    <a:pt x="8" y="210"/>
                  </a:lnTo>
                  <a:lnTo>
                    <a:pt x="4" y="208"/>
                  </a:lnTo>
                  <a:lnTo>
                    <a:pt x="2" y="204"/>
                  </a:lnTo>
                  <a:lnTo>
                    <a:pt x="0" y="200"/>
                  </a:lnTo>
                  <a:lnTo>
                    <a:pt x="0" y="200"/>
                  </a:lnTo>
                  <a:close/>
                  <a:moveTo>
                    <a:pt x="14" y="164"/>
                  </a:moveTo>
                  <a:lnTo>
                    <a:pt x="14" y="164"/>
                  </a:lnTo>
                  <a:lnTo>
                    <a:pt x="8" y="162"/>
                  </a:lnTo>
                  <a:lnTo>
                    <a:pt x="6" y="158"/>
                  </a:lnTo>
                  <a:lnTo>
                    <a:pt x="4" y="154"/>
                  </a:lnTo>
                  <a:lnTo>
                    <a:pt x="2" y="150"/>
                  </a:lnTo>
                  <a:lnTo>
                    <a:pt x="2" y="150"/>
                  </a:lnTo>
                  <a:lnTo>
                    <a:pt x="2" y="150"/>
                  </a:lnTo>
                  <a:lnTo>
                    <a:pt x="4" y="146"/>
                  </a:lnTo>
                  <a:lnTo>
                    <a:pt x="6" y="142"/>
                  </a:lnTo>
                  <a:lnTo>
                    <a:pt x="12" y="140"/>
                  </a:lnTo>
                  <a:lnTo>
                    <a:pt x="16" y="140"/>
                  </a:lnTo>
                  <a:lnTo>
                    <a:pt x="16" y="140"/>
                  </a:lnTo>
                  <a:lnTo>
                    <a:pt x="16" y="140"/>
                  </a:lnTo>
                  <a:lnTo>
                    <a:pt x="20" y="140"/>
                  </a:lnTo>
                  <a:lnTo>
                    <a:pt x="24" y="144"/>
                  </a:lnTo>
                  <a:lnTo>
                    <a:pt x="26" y="148"/>
                  </a:lnTo>
                  <a:lnTo>
                    <a:pt x="26" y="152"/>
                  </a:lnTo>
                  <a:lnTo>
                    <a:pt x="26" y="152"/>
                  </a:lnTo>
                  <a:lnTo>
                    <a:pt x="26" y="152"/>
                  </a:lnTo>
                  <a:lnTo>
                    <a:pt x="26" y="156"/>
                  </a:lnTo>
                  <a:lnTo>
                    <a:pt x="22" y="160"/>
                  </a:lnTo>
                  <a:lnTo>
                    <a:pt x="18" y="162"/>
                  </a:lnTo>
                  <a:lnTo>
                    <a:pt x="14" y="164"/>
                  </a:lnTo>
                  <a:lnTo>
                    <a:pt x="14" y="164"/>
                  </a:lnTo>
                  <a:lnTo>
                    <a:pt x="14" y="164"/>
                  </a:lnTo>
                  <a:lnTo>
                    <a:pt x="14" y="164"/>
                  </a:lnTo>
                  <a:lnTo>
                    <a:pt x="14" y="164"/>
                  </a:lnTo>
                  <a:close/>
                  <a:moveTo>
                    <a:pt x="20" y="116"/>
                  </a:moveTo>
                  <a:lnTo>
                    <a:pt x="20" y="116"/>
                  </a:lnTo>
                  <a:lnTo>
                    <a:pt x="16" y="114"/>
                  </a:lnTo>
                  <a:lnTo>
                    <a:pt x="12" y="110"/>
                  </a:lnTo>
                  <a:lnTo>
                    <a:pt x="10" y="106"/>
                  </a:lnTo>
                  <a:lnTo>
                    <a:pt x="10" y="102"/>
                  </a:lnTo>
                  <a:lnTo>
                    <a:pt x="10" y="102"/>
                  </a:lnTo>
                  <a:lnTo>
                    <a:pt x="10" y="102"/>
                  </a:lnTo>
                  <a:lnTo>
                    <a:pt x="10" y="102"/>
                  </a:lnTo>
                  <a:lnTo>
                    <a:pt x="10" y="102"/>
                  </a:lnTo>
                  <a:lnTo>
                    <a:pt x="12" y="96"/>
                  </a:lnTo>
                  <a:lnTo>
                    <a:pt x="16" y="94"/>
                  </a:lnTo>
                  <a:lnTo>
                    <a:pt x="20" y="92"/>
                  </a:lnTo>
                  <a:lnTo>
                    <a:pt x="24" y="92"/>
                  </a:lnTo>
                  <a:lnTo>
                    <a:pt x="24" y="92"/>
                  </a:lnTo>
                  <a:lnTo>
                    <a:pt x="24" y="92"/>
                  </a:lnTo>
                  <a:lnTo>
                    <a:pt x="30" y="94"/>
                  </a:lnTo>
                  <a:lnTo>
                    <a:pt x="32" y="98"/>
                  </a:lnTo>
                  <a:lnTo>
                    <a:pt x="34" y="102"/>
                  </a:lnTo>
                  <a:lnTo>
                    <a:pt x="34" y="106"/>
                  </a:lnTo>
                  <a:lnTo>
                    <a:pt x="34" y="106"/>
                  </a:lnTo>
                  <a:lnTo>
                    <a:pt x="34" y="106"/>
                  </a:lnTo>
                  <a:lnTo>
                    <a:pt x="32" y="110"/>
                  </a:lnTo>
                  <a:lnTo>
                    <a:pt x="30" y="114"/>
                  </a:lnTo>
                  <a:lnTo>
                    <a:pt x="26" y="114"/>
                  </a:lnTo>
                  <a:lnTo>
                    <a:pt x="22" y="116"/>
                  </a:lnTo>
                  <a:lnTo>
                    <a:pt x="22" y="116"/>
                  </a:lnTo>
                  <a:lnTo>
                    <a:pt x="22" y="116"/>
                  </a:lnTo>
                  <a:lnTo>
                    <a:pt x="20" y="116"/>
                  </a:lnTo>
                  <a:lnTo>
                    <a:pt x="20" y="116"/>
                  </a:lnTo>
                  <a:close/>
                  <a:moveTo>
                    <a:pt x="32" y="68"/>
                  </a:moveTo>
                  <a:lnTo>
                    <a:pt x="32" y="68"/>
                  </a:lnTo>
                  <a:lnTo>
                    <a:pt x="28" y="66"/>
                  </a:lnTo>
                  <a:lnTo>
                    <a:pt x="24" y="62"/>
                  </a:lnTo>
                  <a:lnTo>
                    <a:pt x="24" y="58"/>
                  </a:lnTo>
                  <a:lnTo>
                    <a:pt x="24" y="54"/>
                  </a:lnTo>
                  <a:lnTo>
                    <a:pt x="24" y="54"/>
                  </a:lnTo>
                  <a:lnTo>
                    <a:pt x="24" y="54"/>
                  </a:lnTo>
                  <a:lnTo>
                    <a:pt x="24" y="54"/>
                  </a:lnTo>
                  <a:lnTo>
                    <a:pt x="24" y="54"/>
                  </a:lnTo>
                  <a:lnTo>
                    <a:pt x="26" y="50"/>
                  </a:lnTo>
                  <a:lnTo>
                    <a:pt x="30" y="46"/>
                  </a:lnTo>
                  <a:lnTo>
                    <a:pt x="34" y="46"/>
                  </a:lnTo>
                  <a:lnTo>
                    <a:pt x="38" y="46"/>
                  </a:lnTo>
                  <a:lnTo>
                    <a:pt x="38" y="46"/>
                  </a:lnTo>
                  <a:lnTo>
                    <a:pt x="38" y="46"/>
                  </a:lnTo>
                  <a:lnTo>
                    <a:pt x="42" y="48"/>
                  </a:lnTo>
                  <a:lnTo>
                    <a:pt x="46" y="52"/>
                  </a:lnTo>
                  <a:lnTo>
                    <a:pt x="46" y="56"/>
                  </a:lnTo>
                  <a:lnTo>
                    <a:pt x="46" y="60"/>
                  </a:lnTo>
                  <a:lnTo>
                    <a:pt x="46" y="60"/>
                  </a:lnTo>
                  <a:lnTo>
                    <a:pt x="46" y="60"/>
                  </a:lnTo>
                  <a:lnTo>
                    <a:pt x="44" y="64"/>
                  </a:lnTo>
                  <a:lnTo>
                    <a:pt x="42" y="66"/>
                  </a:lnTo>
                  <a:lnTo>
                    <a:pt x="34" y="70"/>
                  </a:lnTo>
                  <a:lnTo>
                    <a:pt x="34" y="70"/>
                  </a:lnTo>
                  <a:lnTo>
                    <a:pt x="34" y="70"/>
                  </a:lnTo>
                  <a:lnTo>
                    <a:pt x="32" y="68"/>
                  </a:lnTo>
                  <a:lnTo>
                    <a:pt x="32" y="68"/>
                  </a:lnTo>
                  <a:close/>
                  <a:moveTo>
                    <a:pt x="48" y="22"/>
                  </a:moveTo>
                  <a:lnTo>
                    <a:pt x="48" y="22"/>
                  </a:lnTo>
                  <a:lnTo>
                    <a:pt x="44" y="20"/>
                  </a:lnTo>
                  <a:lnTo>
                    <a:pt x="42" y="16"/>
                  </a:lnTo>
                  <a:lnTo>
                    <a:pt x="40" y="12"/>
                  </a:lnTo>
                  <a:lnTo>
                    <a:pt x="42" y="8"/>
                  </a:lnTo>
                  <a:lnTo>
                    <a:pt x="42" y="8"/>
                  </a:lnTo>
                  <a:lnTo>
                    <a:pt x="42" y="8"/>
                  </a:lnTo>
                  <a:lnTo>
                    <a:pt x="44" y="4"/>
                  </a:lnTo>
                  <a:lnTo>
                    <a:pt x="48" y="0"/>
                  </a:lnTo>
                  <a:lnTo>
                    <a:pt x="52" y="0"/>
                  </a:lnTo>
                  <a:lnTo>
                    <a:pt x="58" y="0"/>
                  </a:lnTo>
                  <a:lnTo>
                    <a:pt x="58" y="0"/>
                  </a:lnTo>
                  <a:lnTo>
                    <a:pt x="58" y="0"/>
                  </a:lnTo>
                  <a:lnTo>
                    <a:pt x="62" y="4"/>
                  </a:lnTo>
                  <a:lnTo>
                    <a:pt x="64" y="8"/>
                  </a:lnTo>
                  <a:lnTo>
                    <a:pt x="64" y="12"/>
                  </a:lnTo>
                  <a:lnTo>
                    <a:pt x="64" y="16"/>
                  </a:lnTo>
                  <a:lnTo>
                    <a:pt x="64" y="16"/>
                  </a:lnTo>
                  <a:lnTo>
                    <a:pt x="64" y="16"/>
                  </a:lnTo>
                  <a:lnTo>
                    <a:pt x="58" y="22"/>
                  </a:lnTo>
                  <a:lnTo>
                    <a:pt x="52" y="24"/>
                  </a:lnTo>
                  <a:lnTo>
                    <a:pt x="52" y="24"/>
                  </a:lnTo>
                  <a:lnTo>
                    <a:pt x="52" y="24"/>
                  </a:lnTo>
                  <a:lnTo>
                    <a:pt x="48" y="22"/>
                  </a:lnTo>
                  <a:lnTo>
                    <a:pt x="48"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4" name="Freeform 89"/>
            <p:cNvSpPr>
              <a:spLocks/>
            </p:cNvSpPr>
            <p:nvPr/>
          </p:nvSpPr>
          <p:spPr bwMode="auto">
            <a:xfrm>
              <a:off x="-5221288" y="1108075"/>
              <a:ext cx="38100" cy="38100"/>
            </a:xfrm>
            <a:custGeom>
              <a:avLst/>
              <a:gdLst>
                <a:gd name="T0" fmla="*/ 12 w 24"/>
                <a:gd name="T1" fmla="*/ 24 h 24"/>
                <a:gd name="T2" fmla="*/ 12 w 24"/>
                <a:gd name="T3" fmla="*/ 24 h 24"/>
                <a:gd name="T4" fmla="*/ 8 w 24"/>
                <a:gd name="T5" fmla="*/ 24 h 24"/>
                <a:gd name="T6" fmla="*/ 4 w 24"/>
                <a:gd name="T7" fmla="*/ 20 h 24"/>
                <a:gd name="T8" fmla="*/ 4 w 24"/>
                <a:gd name="T9" fmla="*/ 20 h 24"/>
                <a:gd name="T10" fmla="*/ 2 w 24"/>
                <a:gd name="T11" fmla="*/ 18 h 24"/>
                <a:gd name="T12" fmla="*/ 0 w 24"/>
                <a:gd name="T13" fmla="*/ 12 h 24"/>
                <a:gd name="T14" fmla="*/ 0 w 24"/>
                <a:gd name="T15" fmla="*/ 12 h 24"/>
                <a:gd name="T16" fmla="*/ 2 w 24"/>
                <a:gd name="T17" fmla="*/ 8 h 24"/>
                <a:gd name="T18" fmla="*/ 4 w 24"/>
                <a:gd name="T19" fmla="*/ 4 h 24"/>
                <a:gd name="T20" fmla="*/ 4 w 24"/>
                <a:gd name="T21" fmla="*/ 4 h 24"/>
                <a:gd name="T22" fmla="*/ 8 w 24"/>
                <a:gd name="T23" fmla="*/ 2 h 24"/>
                <a:gd name="T24" fmla="*/ 12 w 24"/>
                <a:gd name="T25" fmla="*/ 0 h 24"/>
                <a:gd name="T26" fmla="*/ 18 w 24"/>
                <a:gd name="T27" fmla="*/ 2 h 24"/>
                <a:gd name="T28" fmla="*/ 22 w 24"/>
                <a:gd name="T29" fmla="*/ 4 h 24"/>
                <a:gd name="T30" fmla="*/ 22 w 24"/>
                <a:gd name="T31" fmla="*/ 4 h 24"/>
                <a:gd name="T32" fmla="*/ 24 w 24"/>
                <a:gd name="T33" fmla="*/ 8 h 24"/>
                <a:gd name="T34" fmla="*/ 24 w 24"/>
                <a:gd name="T35" fmla="*/ 12 h 24"/>
                <a:gd name="T36" fmla="*/ 24 w 24"/>
                <a:gd name="T37" fmla="*/ 12 h 24"/>
                <a:gd name="T38" fmla="*/ 24 w 24"/>
                <a:gd name="T39" fmla="*/ 18 h 24"/>
                <a:gd name="T40" fmla="*/ 22 w 24"/>
                <a:gd name="T41" fmla="*/ 20 h 24"/>
                <a:gd name="T42" fmla="*/ 22 w 24"/>
                <a:gd name="T43" fmla="*/ 20 h 24"/>
                <a:gd name="T44" fmla="*/ 18 w 24"/>
                <a:gd name="T45" fmla="*/ 24 h 24"/>
                <a:gd name="T46" fmla="*/ 12 w 24"/>
                <a:gd name="T47" fmla="*/ 24 h 24"/>
                <a:gd name="T48" fmla="*/ 12 w 24"/>
                <a:gd name="T4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12" y="24"/>
                  </a:moveTo>
                  <a:lnTo>
                    <a:pt x="12" y="24"/>
                  </a:lnTo>
                  <a:lnTo>
                    <a:pt x="8" y="24"/>
                  </a:lnTo>
                  <a:lnTo>
                    <a:pt x="4" y="20"/>
                  </a:lnTo>
                  <a:lnTo>
                    <a:pt x="4" y="20"/>
                  </a:lnTo>
                  <a:lnTo>
                    <a:pt x="2" y="18"/>
                  </a:lnTo>
                  <a:lnTo>
                    <a:pt x="0" y="12"/>
                  </a:lnTo>
                  <a:lnTo>
                    <a:pt x="0" y="12"/>
                  </a:lnTo>
                  <a:lnTo>
                    <a:pt x="2" y="8"/>
                  </a:lnTo>
                  <a:lnTo>
                    <a:pt x="4" y="4"/>
                  </a:lnTo>
                  <a:lnTo>
                    <a:pt x="4" y="4"/>
                  </a:lnTo>
                  <a:lnTo>
                    <a:pt x="8" y="2"/>
                  </a:lnTo>
                  <a:lnTo>
                    <a:pt x="12" y="0"/>
                  </a:lnTo>
                  <a:lnTo>
                    <a:pt x="18" y="2"/>
                  </a:lnTo>
                  <a:lnTo>
                    <a:pt x="22" y="4"/>
                  </a:lnTo>
                  <a:lnTo>
                    <a:pt x="22" y="4"/>
                  </a:lnTo>
                  <a:lnTo>
                    <a:pt x="24" y="8"/>
                  </a:lnTo>
                  <a:lnTo>
                    <a:pt x="24" y="12"/>
                  </a:lnTo>
                  <a:lnTo>
                    <a:pt x="24" y="12"/>
                  </a:lnTo>
                  <a:lnTo>
                    <a:pt x="24" y="18"/>
                  </a:lnTo>
                  <a:lnTo>
                    <a:pt x="22" y="20"/>
                  </a:lnTo>
                  <a:lnTo>
                    <a:pt x="22" y="20"/>
                  </a:lnTo>
                  <a:lnTo>
                    <a:pt x="18" y="24"/>
                  </a:lnTo>
                  <a:lnTo>
                    <a:pt x="12" y="24"/>
                  </a:ln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5" name="Freeform 90"/>
            <p:cNvSpPr>
              <a:spLocks/>
            </p:cNvSpPr>
            <p:nvPr/>
          </p:nvSpPr>
          <p:spPr bwMode="auto">
            <a:xfrm>
              <a:off x="-4465638" y="2232025"/>
              <a:ext cx="38100" cy="38100"/>
            </a:xfrm>
            <a:custGeom>
              <a:avLst/>
              <a:gdLst>
                <a:gd name="T0" fmla="*/ 12 w 24"/>
                <a:gd name="T1" fmla="*/ 24 h 24"/>
                <a:gd name="T2" fmla="*/ 12 w 24"/>
                <a:gd name="T3" fmla="*/ 24 h 24"/>
                <a:gd name="T4" fmla="*/ 8 w 24"/>
                <a:gd name="T5" fmla="*/ 24 h 24"/>
                <a:gd name="T6" fmla="*/ 4 w 24"/>
                <a:gd name="T7" fmla="*/ 20 h 24"/>
                <a:gd name="T8" fmla="*/ 4 w 24"/>
                <a:gd name="T9" fmla="*/ 20 h 24"/>
                <a:gd name="T10" fmla="*/ 0 w 24"/>
                <a:gd name="T11" fmla="*/ 16 h 24"/>
                <a:gd name="T12" fmla="*/ 0 w 24"/>
                <a:gd name="T13" fmla="*/ 12 h 24"/>
                <a:gd name="T14" fmla="*/ 0 w 24"/>
                <a:gd name="T15" fmla="*/ 12 h 24"/>
                <a:gd name="T16" fmla="*/ 0 w 24"/>
                <a:gd name="T17" fmla="*/ 8 h 24"/>
                <a:gd name="T18" fmla="*/ 4 w 24"/>
                <a:gd name="T19" fmla="*/ 4 h 24"/>
                <a:gd name="T20" fmla="*/ 4 w 24"/>
                <a:gd name="T21" fmla="*/ 4 h 24"/>
                <a:gd name="T22" fmla="*/ 8 w 24"/>
                <a:gd name="T23" fmla="*/ 2 h 24"/>
                <a:gd name="T24" fmla="*/ 12 w 24"/>
                <a:gd name="T25" fmla="*/ 0 h 24"/>
                <a:gd name="T26" fmla="*/ 16 w 24"/>
                <a:gd name="T27" fmla="*/ 2 h 24"/>
                <a:gd name="T28" fmla="*/ 20 w 24"/>
                <a:gd name="T29" fmla="*/ 4 h 24"/>
                <a:gd name="T30" fmla="*/ 20 w 24"/>
                <a:gd name="T31" fmla="*/ 4 h 24"/>
                <a:gd name="T32" fmla="*/ 22 w 24"/>
                <a:gd name="T33" fmla="*/ 8 h 24"/>
                <a:gd name="T34" fmla="*/ 24 w 24"/>
                <a:gd name="T35" fmla="*/ 12 h 24"/>
                <a:gd name="T36" fmla="*/ 24 w 24"/>
                <a:gd name="T37" fmla="*/ 12 h 24"/>
                <a:gd name="T38" fmla="*/ 22 w 24"/>
                <a:gd name="T39" fmla="*/ 16 h 24"/>
                <a:gd name="T40" fmla="*/ 20 w 24"/>
                <a:gd name="T41" fmla="*/ 20 h 24"/>
                <a:gd name="T42" fmla="*/ 20 w 24"/>
                <a:gd name="T43" fmla="*/ 20 h 24"/>
                <a:gd name="T44" fmla="*/ 16 w 24"/>
                <a:gd name="T45" fmla="*/ 24 h 24"/>
                <a:gd name="T46" fmla="*/ 12 w 24"/>
                <a:gd name="T47" fmla="*/ 24 h 24"/>
                <a:gd name="T48" fmla="*/ 12 w 24"/>
                <a:gd name="T4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12" y="24"/>
                  </a:moveTo>
                  <a:lnTo>
                    <a:pt x="12" y="24"/>
                  </a:lnTo>
                  <a:lnTo>
                    <a:pt x="8" y="24"/>
                  </a:lnTo>
                  <a:lnTo>
                    <a:pt x="4" y="20"/>
                  </a:lnTo>
                  <a:lnTo>
                    <a:pt x="4" y="20"/>
                  </a:lnTo>
                  <a:lnTo>
                    <a:pt x="0" y="16"/>
                  </a:lnTo>
                  <a:lnTo>
                    <a:pt x="0" y="12"/>
                  </a:lnTo>
                  <a:lnTo>
                    <a:pt x="0" y="12"/>
                  </a:lnTo>
                  <a:lnTo>
                    <a:pt x="0" y="8"/>
                  </a:lnTo>
                  <a:lnTo>
                    <a:pt x="4" y="4"/>
                  </a:lnTo>
                  <a:lnTo>
                    <a:pt x="4" y="4"/>
                  </a:lnTo>
                  <a:lnTo>
                    <a:pt x="8" y="2"/>
                  </a:lnTo>
                  <a:lnTo>
                    <a:pt x="12" y="0"/>
                  </a:lnTo>
                  <a:lnTo>
                    <a:pt x="16" y="2"/>
                  </a:lnTo>
                  <a:lnTo>
                    <a:pt x="20" y="4"/>
                  </a:lnTo>
                  <a:lnTo>
                    <a:pt x="20" y="4"/>
                  </a:lnTo>
                  <a:lnTo>
                    <a:pt x="22" y="8"/>
                  </a:lnTo>
                  <a:lnTo>
                    <a:pt x="24" y="12"/>
                  </a:lnTo>
                  <a:lnTo>
                    <a:pt x="24" y="12"/>
                  </a:lnTo>
                  <a:lnTo>
                    <a:pt x="22" y="16"/>
                  </a:lnTo>
                  <a:lnTo>
                    <a:pt x="20" y="20"/>
                  </a:lnTo>
                  <a:lnTo>
                    <a:pt x="20" y="20"/>
                  </a:lnTo>
                  <a:lnTo>
                    <a:pt x="16" y="24"/>
                  </a:lnTo>
                  <a:lnTo>
                    <a:pt x="12" y="24"/>
                  </a:ln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6" name="Freeform 91"/>
            <p:cNvSpPr>
              <a:spLocks/>
            </p:cNvSpPr>
            <p:nvPr/>
          </p:nvSpPr>
          <p:spPr bwMode="auto">
            <a:xfrm>
              <a:off x="-4503738" y="2152650"/>
              <a:ext cx="120650" cy="180975"/>
            </a:xfrm>
            <a:custGeom>
              <a:avLst/>
              <a:gdLst>
                <a:gd name="T0" fmla="*/ 76 w 76"/>
                <a:gd name="T1" fmla="*/ 72 h 114"/>
                <a:gd name="T2" fmla="*/ 30 w 76"/>
                <a:gd name="T3" fmla="*/ 0 h 114"/>
                <a:gd name="T4" fmla="*/ 0 w 76"/>
                <a:gd name="T5" fmla="*/ 114 h 114"/>
                <a:gd name="T6" fmla="*/ 76 w 76"/>
                <a:gd name="T7" fmla="*/ 72 h 114"/>
              </a:gdLst>
              <a:ahLst/>
              <a:cxnLst>
                <a:cxn ang="0">
                  <a:pos x="T0" y="T1"/>
                </a:cxn>
                <a:cxn ang="0">
                  <a:pos x="T2" y="T3"/>
                </a:cxn>
                <a:cxn ang="0">
                  <a:pos x="T4" y="T5"/>
                </a:cxn>
                <a:cxn ang="0">
                  <a:pos x="T6" y="T7"/>
                </a:cxn>
              </a:cxnLst>
              <a:rect l="0" t="0" r="r" b="b"/>
              <a:pathLst>
                <a:path w="76" h="114">
                  <a:moveTo>
                    <a:pt x="76" y="72"/>
                  </a:moveTo>
                  <a:lnTo>
                    <a:pt x="30" y="0"/>
                  </a:lnTo>
                  <a:lnTo>
                    <a:pt x="0" y="114"/>
                  </a:lnTo>
                  <a:lnTo>
                    <a:pt x="7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grpSp>
      <p:grpSp>
        <p:nvGrpSpPr>
          <p:cNvPr id="5197" name="Group 5196"/>
          <p:cNvGrpSpPr/>
          <p:nvPr/>
        </p:nvGrpSpPr>
        <p:grpSpPr>
          <a:xfrm>
            <a:off x="6705600" y="4870450"/>
            <a:ext cx="936625" cy="1225550"/>
            <a:chOff x="496887" y="1108075"/>
            <a:chExt cx="936625" cy="1225550"/>
          </a:xfrm>
          <a:solidFill>
            <a:schemeClr val="tx1">
              <a:lumMod val="50000"/>
              <a:lumOff val="50000"/>
            </a:schemeClr>
          </a:solidFill>
        </p:grpSpPr>
        <p:sp>
          <p:nvSpPr>
            <p:cNvPr id="5187" name="Freeform 92"/>
            <p:cNvSpPr>
              <a:spLocks noEditPoints="1"/>
            </p:cNvSpPr>
            <p:nvPr/>
          </p:nvSpPr>
          <p:spPr bwMode="auto">
            <a:xfrm>
              <a:off x="617537" y="1177925"/>
              <a:ext cx="815975" cy="1073150"/>
            </a:xfrm>
            <a:custGeom>
              <a:avLst/>
              <a:gdLst>
                <a:gd name="T0" fmla="*/ 8 w 514"/>
                <a:gd name="T1" fmla="*/ 652 h 676"/>
                <a:gd name="T2" fmla="*/ 22 w 514"/>
                <a:gd name="T3" fmla="*/ 668 h 676"/>
                <a:gd name="T4" fmla="*/ 4 w 514"/>
                <a:gd name="T5" fmla="*/ 672 h 676"/>
                <a:gd name="T6" fmla="*/ 54 w 514"/>
                <a:gd name="T7" fmla="*/ 638 h 676"/>
                <a:gd name="T8" fmla="*/ 70 w 514"/>
                <a:gd name="T9" fmla="*/ 650 h 676"/>
                <a:gd name="T10" fmla="*/ 50 w 514"/>
                <a:gd name="T11" fmla="*/ 658 h 676"/>
                <a:gd name="T12" fmla="*/ 98 w 514"/>
                <a:gd name="T13" fmla="*/ 622 h 676"/>
                <a:gd name="T14" fmla="*/ 114 w 514"/>
                <a:gd name="T15" fmla="*/ 634 h 676"/>
                <a:gd name="T16" fmla="*/ 96 w 514"/>
                <a:gd name="T17" fmla="*/ 642 h 676"/>
                <a:gd name="T18" fmla="*/ 144 w 514"/>
                <a:gd name="T19" fmla="*/ 604 h 676"/>
                <a:gd name="T20" fmla="*/ 158 w 514"/>
                <a:gd name="T21" fmla="*/ 620 h 676"/>
                <a:gd name="T22" fmla="*/ 136 w 514"/>
                <a:gd name="T23" fmla="*/ 620 h 676"/>
                <a:gd name="T24" fmla="*/ 186 w 514"/>
                <a:gd name="T25" fmla="*/ 584 h 676"/>
                <a:gd name="T26" fmla="*/ 200 w 514"/>
                <a:gd name="T27" fmla="*/ 604 h 676"/>
                <a:gd name="T28" fmla="*/ 182 w 514"/>
                <a:gd name="T29" fmla="*/ 600 h 676"/>
                <a:gd name="T30" fmla="*/ 234 w 514"/>
                <a:gd name="T31" fmla="*/ 562 h 676"/>
                <a:gd name="T32" fmla="*/ 240 w 514"/>
                <a:gd name="T33" fmla="*/ 584 h 676"/>
                <a:gd name="T34" fmla="*/ 266 w 514"/>
                <a:gd name="T35" fmla="*/ 556 h 676"/>
                <a:gd name="T36" fmla="*/ 280 w 514"/>
                <a:gd name="T37" fmla="*/ 538 h 676"/>
                <a:gd name="T38" fmla="*/ 284 w 514"/>
                <a:gd name="T39" fmla="*/ 560 h 676"/>
                <a:gd name="T40" fmla="*/ 308 w 514"/>
                <a:gd name="T41" fmla="*/ 530 h 676"/>
                <a:gd name="T42" fmla="*/ 324 w 514"/>
                <a:gd name="T43" fmla="*/ 512 h 676"/>
                <a:gd name="T44" fmla="*/ 324 w 514"/>
                <a:gd name="T45" fmla="*/ 532 h 676"/>
                <a:gd name="T46" fmla="*/ 344 w 514"/>
                <a:gd name="T47" fmla="*/ 496 h 676"/>
                <a:gd name="T48" fmla="*/ 352 w 514"/>
                <a:gd name="T49" fmla="*/ 480 h 676"/>
                <a:gd name="T50" fmla="*/ 362 w 514"/>
                <a:gd name="T51" fmla="*/ 502 h 676"/>
                <a:gd name="T52" fmla="*/ 346 w 514"/>
                <a:gd name="T53" fmla="*/ 500 h 676"/>
                <a:gd name="T54" fmla="*/ 386 w 514"/>
                <a:gd name="T55" fmla="*/ 448 h 676"/>
                <a:gd name="T56" fmla="*/ 398 w 514"/>
                <a:gd name="T57" fmla="*/ 468 h 676"/>
                <a:gd name="T58" fmla="*/ 382 w 514"/>
                <a:gd name="T59" fmla="*/ 468 h 676"/>
                <a:gd name="T60" fmla="*/ 416 w 514"/>
                <a:gd name="T61" fmla="*/ 412 h 676"/>
                <a:gd name="T62" fmla="*/ 432 w 514"/>
                <a:gd name="T63" fmla="*/ 430 h 676"/>
                <a:gd name="T64" fmla="*/ 414 w 514"/>
                <a:gd name="T65" fmla="*/ 432 h 676"/>
                <a:gd name="T66" fmla="*/ 442 w 514"/>
                <a:gd name="T67" fmla="*/ 374 h 676"/>
                <a:gd name="T68" fmla="*/ 460 w 514"/>
                <a:gd name="T69" fmla="*/ 390 h 676"/>
                <a:gd name="T70" fmla="*/ 466 w 514"/>
                <a:gd name="T71" fmla="*/ 352 h 676"/>
                <a:gd name="T72" fmla="*/ 468 w 514"/>
                <a:gd name="T73" fmla="*/ 330 h 676"/>
                <a:gd name="T74" fmla="*/ 482 w 514"/>
                <a:gd name="T75" fmla="*/ 346 h 676"/>
                <a:gd name="T76" fmla="*/ 484 w 514"/>
                <a:gd name="T77" fmla="*/ 306 h 676"/>
                <a:gd name="T78" fmla="*/ 486 w 514"/>
                <a:gd name="T79" fmla="*/ 284 h 676"/>
                <a:gd name="T80" fmla="*/ 500 w 514"/>
                <a:gd name="T81" fmla="*/ 298 h 676"/>
                <a:gd name="T82" fmla="*/ 496 w 514"/>
                <a:gd name="T83" fmla="*/ 260 h 676"/>
                <a:gd name="T84" fmla="*/ 490 w 514"/>
                <a:gd name="T85" fmla="*/ 238 h 676"/>
                <a:gd name="T86" fmla="*/ 510 w 514"/>
                <a:gd name="T87" fmla="*/ 250 h 676"/>
                <a:gd name="T88" fmla="*/ 496 w 514"/>
                <a:gd name="T89" fmla="*/ 260 h 676"/>
                <a:gd name="T90" fmla="*/ 490 w 514"/>
                <a:gd name="T91" fmla="*/ 194 h 676"/>
                <a:gd name="T92" fmla="*/ 514 w 514"/>
                <a:gd name="T93" fmla="*/ 200 h 676"/>
                <a:gd name="T94" fmla="*/ 502 w 514"/>
                <a:gd name="T95" fmla="*/ 212 h 676"/>
                <a:gd name="T96" fmla="*/ 498 w 514"/>
                <a:gd name="T97" fmla="*/ 140 h 676"/>
                <a:gd name="T98" fmla="*/ 512 w 514"/>
                <a:gd name="T99" fmla="*/ 154 h 676"/>
                <a:gd name="T100" fmla="*/ 496 w 514"/>
                <a:gd name="T101" fmla="*/ 162 h 676"/>
                <a:gd name="T102" fmla="*/ 480 w 514"/>
                <a:gd name="T103" fmla="*/ 102 h 676"/>
                <a:gd name="T104" fmla="*/ 504 w 514"/>
                <a:gd name="T105" fmla="*/ 102 h 676"/>
                <a:gd name="T106" fmla="*/ 492 w 514"/>
                <a:gd name="T107" fmla="*/ 116 h 676"/>
                <a:gd name="T108" fmla="*/ 468 w 514"/>
                <a:gd name="T109" fmla="*/ 60 h 676"/>
                <a:gd name="T110" fmla="*/ 488 w 514"/>
                <a:gd name="T111" fmla="*/ 50 h 676"/>
                <a:gd name="T112" fmla="*/ 482 w 514"/>
                <a:gd name="T113" fmla="*/ 68 h 676"/>
                <a:gd name="T114" fmla="*/ 450 w 514"/>
                <a:gd name="T115" fmla="*/ 16 h 676"/>
                <a:gd name="T116" fmla="*/ 470 w 514"/>
                <a:gd name="T117" fmla="*/ 4 h 676"/>
                <a:gd name="T118" fmla="*/ 466 w 514"/>
                <a:gd name="T119" fmla="*/ 22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4" h="676">
                  <a:moveTo>
                    <a:pt x="0" y="666"/>
                  </a:moveTo>
                  <a:lnTo>
                    <a:pt x="0" y="666"/>
                  </a:lnTo>
                  <a:lnTo>
                    <a:pt x="0" y="662"/>
                  </a:lnTo>
                  <a:lnTo>
                    <a:pt x="0" y="658"/>
                  </a:lnTo>
                  <a:lnTo>
                    <a:pt x="4" y="654"/>
                  </a:lnTo>
                  <a:lnTo>
                    <a:pt x="8" y="652"/>
                  </a:lnTo>
                  <a:lnTo>
                    <a:pt x="8" y="652"/>
                  </a:lnTo>
                  <a:lnTo>
                    <a:pt x="8" y="652"/>
                  </a:lnTo>
                  <a:lnTo>
                    <a:pt x="8" y="652"/>
                  </a:lnTo>
                  <a:lnTo>
                    <a:pt x="8" y="652"/>
                  </a:lnTo>
                  <a:lnTo>
                    <a:pt x="12" y="652"/>
                  </a:lnTo>
                  <a:lnTo>
                    <a:pt x="16" y="652"/>
                  </a:lnTo>
                  <a:lnTo>
                    <a:pt x="20" y="656"/>
                  </a:lnTo>
                  <a:lnTo>
                    <a:pt x="22" y="660"/>
                  </a:lnTo>
                  <a:lnTo>
                    <a:pt x="22" y="660"/>
                  </a:lnTo>
                  <a:lnTo>
                    <a:pt x="22" y="660"/>
                  </a:lnTo>
                  <a:lnTo>
                    <a:pt x="24" y="664"/>
                  </a:lnTo>
                  <a:lnTo>
                    <a:pt x="22" y="668"/>
                  </a:lnTo>
                  <a:lnTo>
                    <a:pt x="18" y="672"/>
                  </a:lnTo>
                  <a:lnTo>
                    <a:pt x="14" y="674"/>
                  </a:lnTo>
                  <a:lnTo>
                    <a:pt x="14" y="674"/>
                  </a:lnTo>
                  <a:lnTo>
                    <a:pt x="14" y="674"/>
                  </a:lnTo>
                  <a:lnTo>
                    <a:pt x="12" y="676"/>
                  </a:lnTo>
                  <a:lnTo>
                    <a:pt x="12" y="676"/>
                  </a:lnTo>
                  <a:lnTo>
                    <a:pt x="12" y="676"/>
                  </a:lnTo>
                  <a:lnTo>
                    <a:pt x="8" y="674"/>
                  </a:lnTo>
                  <a:lnTo>
                    <a:pt x="4" y="672"/>
                  </a:lnTo>
                  <a:lnTo>
                    <a:pt x="2" y="670"/>
                  </a:lnTo>
                  <a:lnTo>
                    <a:pt x="0" y="666"/>
                  </a:lnTo>
                  <a:lnTo>
                    <a:pt x="0" y="666"/>
                  </a:lnTo>
                  <a:close/>
                  <a:moveTo>
                    <a:pt x="46" y="652"/>
                  </a:moveTo>
                  <a:lnTo>
                    <a:pt x="46" y="652"/>
                  </a:lnTo>
                  <a:lnTo>
                    <a:pt x="46" y="648"/>
                  </a:lnTo>
                  <a:lnTo>
                    <a:pt x="46" y="644"/>
                  </a:lnTo>
                  <a:lnTo>
                    <a:pt x="50" y="640"/>
                  </a:lnTo>
                  <a:lnTo>
                    <a:pt x="54" y="638"/>
                  </a:lnTo>
                  <a:lnTo>
                    <a:pt x="54" y="638"/>
                  </a:lnTo>
                  <a:lnTo>
                    <a:pt x="54" y="638"/>
                  </a:lnTo>
                  <a:lnTo>
                    <a:pt x="58" y="636"/>
                  </a:lnTo>
                  <a:lnTo>
                    <a:pt x="62" y="638"/>
                  </a:lnTo>
                  <a:lnTo>
                    <a:pt x="66" y="640"/>
                  </a:lnTo>
                  <a:lnTo>
                    <a:pt x="68" y="644"/>
                  </a:lnTo>
                  <a:lnTo>
                    <a:pt x="68" y="644"/>
                  </a:lnTo>
                  <a:lnTo>
                    <a:pt x="68" y="644"/>
                  </a:lnTo>
                  <a:lnTo>
                    <a:pt x="70" y="650"/>
                  </a:lnTo>
                  <a:lnTo>
                    <a:pt x="68" y="654"/>
                  </a:lnTo>
                  <a:lnTo>
                    <a:pt x="66" y="658"/>
                  </a:lnTo>
                  <a:lnTo>
                    <a:pt x="60" y="660"/>
                  </a:lnTo>
                  <a:lnTo>
                    <a:pt x="60" y="660"/>
                  </a:lnTo>
                  <a:lnTo>
                    <a:pt x="60" y="660"/>
                  </a:lnTo>
                  <a:lnTo>
                    <a:pt x="58" y="660"/>
                  </a:lnTo>
                  <a:lnTo>
                    <a:pt x="58" y="660"/>
                  </a:lnTo>
                  <a:lnTo>
                    <a:pt x="58" y="660"/>
                  </a:lnTo>
                  <a:lnTo>
                    <a:pt x="50" y="658"/>
                  </a:lnTo>
                  <a:lnTo>
                    <a:pt x="48" y="656"/>
                  </a:lnTo>
                  <a:lnTo>
                    <a:pt x="46" y="652"/>
                  </a:lnTo>
                  <a:lnTo>
                    <a:pt x="46" y="652"/>
                  </a:lnTo>
                  <a:close/>
                  <a:moveTo>
                    <a:pt x="92" y="636"/>
                  </a:moveTo>
                  <a:lnTo>
                    <a:pt x="92" y="636"/>
                  </a:lnTo>
                  <a:lnTo>
                    <a:pt x="90" y="632"/>
                  </a:lnTo>
                  <a:lnTo>
                    <a:pt x="92" y="628"/>
                  </a:lnTo>
                  <a:lnTo>
                    <a:pt x="94" y="624"/>
                  </a:lnTo>
                  <a:lnTo>
                    <a:pt x="98" y="622"/>
                  </a:lnTo>
                  <a:lnTo>
                    <a:pt x="98" y="622"/>
                  </a:lnTo>
                  <a:lnTo>
                    <a:pt x="98" y="622"/>
                  </a:lnTo>
                  <a:lnTo>
                    <a:pt x="104" y="620"/>
                  </a:lnTo>
                  <a:lnTo>
                    <a:pt x="108" y="622"/>
                  </a:lnTo>
                  <a:lnTo>
                    <a:pt x="112" y="624"/>
                  </a:lnTo>
                  <a:lnTo>
                    <a:pt x="114" y="628"/>
                  </a:lnTo>
                  <a:lnTo>
                    <a:pt x="114" y="628"/>
                  </a:lnTo>
                  <a:lnTo>
                    <a:pt x="114" y="628"/>
                  </a:lnTo>
                  <a:lnTo>
                    <a:pt x="114" y="634"/>
                  </a:lnTo>
                  <a:lnTo>
                    <a:pt x="114" y="638"/>
                  </a:lnTo>
                  <a:lnTo>
                    <a:pt x="112" y="642"/>
                  </a:lnTo>
                  <a:lnTo>
                    <a:pt x="106" y="644"/>
                  </a:lnTo>
                  <a:lnTo>
                    <a:pt x="106" y="644"/>
                  </a:lnTo>
                  <a:lnTo>
                    <a:pt x="106" y="644"/>
                  </a:lnTo>
                  <a:lnTo>
                    <a:pt x="102" y="644"/>
                  </a:lnTo>
                  <a:lnTo>
                    <a:pt x="102" y="644"/>
                  </a:lnTo>
                  <a:lnTo>
                    <a:pt x="102" y="644"/>
                  </a:lnTo>
                  <a:lnTo>
                    <a:pt x="96" y="642"/>
                  </a:lnTo>
                  <a:lnTo>
                    <a:pt x="92" y="636"/>
                  </a:lnTo>
                  <a:lnTo>
                    <a:pt x="92" y="636"/>
                  </a:lnTo>
                  <a:close/>
                  <a:moveTo>
                    <a:pt x="136" y="620"/>
                  </a:moveTo>
                  <a:lnTo>
                    <a:pt x="136" y="620"/>
                  </a:lnTo>
                  <a:lnTo>
                    <a:pt x="136" y="614"/>
                  </a:lnTo>
                  <a:lnTo>
                    <a:pt x="136" y="610"/>
                  </a:lnTo>
                  <a:lnTo>
                    <a:pt x="140" y="606"/>
                  </a:lnTo>
                  <a:lnTo>
                    <a:pt x="144" y="604"/>
                  </a:lnTo>
                  <a:lnTo>
                    <a:pt x="144" y="604"/>
                  </a:lnTo>
                  <a:lnTo>
                    <a:pt x="144" y="604"/>
                  </a:lnTo>
                  <a:lnTo>
                    <a:pt x="148" y="602"/>
                  </a:lnTo>
                  <a:lnTo>
                    <a:pt x="152" y="604"/>
                  </a:lnTo>
                  <a:lnTo>
                    <a:pt x="156" y="606"/>
                  </a:lnTo>
                  <a:lnTo>
                    <a:pt x="158" y="610"/>
                  </a:lnTo>
                  <a:lnTo>
                    <a:pt x="158" y="610"/>
                  </a:lnTo>
                  <a:lnTo>
                    <a:pt x="158" y="610"/>
                  </a:lnTo>
                  <a:lnTo>
                    <a:pt x="160" y="614"/>
                  </a:lnTo>
                  <a:lnTo>
                    <a:pt x="158" y="620"/>
                  </a:lnTo>
                  <a:lnTo>
                    <a:pt x="156" y="624"/>
                  </a:lnTo>
                  <a:lnTo>
                    <a:pt x="152" y="626"/>
                  </a:lnTo>
                  <a:lnTo>
                    <a:pt x="152" y="626"/>
                  </a:lnTo>
                  <a:lnTo>
                    <a:pt x="152" y="626"/>
                  </a:lnTo>
                  <a:lnTo>
                    <a:pt x="148" y="626"/>
                  </a:lnTo>
                  <a:lnTo>
                    <a:pt x="148" y="626"/>
                  </a:lnTo>
                  <a:lnTo>
                    <a:pt x="148" y="626"/>
                  </a:lnTo>
                  <a:lnTo>
                    <a:pt x="142" y="624"/>
                  </a:lnTo>
                  <a:lnTo>
                    <a:pt x="136" y="620"/>
                  </a:lnTo>
                  <a:lnTo>
                    <a:pt x="136" y="620"/>
                  </a:lnTo>
                  <a:close/>
                  <a:moveTo>
                    <a:pt x="182" y="600"/>
                  </a:moveTo>
                  <a:lnTo>
                    <a:pt x="182" y="600"/>
                  </a:lnTo>
                  <a:lnTo>
                    <a:pt x="180" y="596"/>
                  </a:lnTo>
                  <a:lnTo>
                    <a:pt x="180" y="592"/>
                  </a:lnTo>
                  <a:lnTo>
                    <a:pt x="182" y="588"/>
                  </a:lnTo>
                  <a:lnTo>
                    <a:pt x="186" y="584"/>
                  </a:lnTo>
                  <a:lnTo>
                    <a:pt x="186" y="584"/>
                  </a:lnTo>
                  <a:lnTo>
                    <a:pt x="186" y="584"/>
                  </a:lnTo>
                  <a:lnTo>
                    <a:pt x="192" y="584"/>
                  </a:lnTo>
                  <a:lnTo>
                    <a:pt x="196" y="584"/>
                  </a:lnTo>
                  <a:lnTo>
                    <a:pt x="200" y="586"/>
                  </a:lnTo>
                  <a:lnTo>
                    <a:pt x="202" y="590"/>
                  </a:lnTo>
                  <a:lnTo>
                    <a:pt x="202" y="590"/>
                  </a:lnTo>
                  <a:lnTo>
                    <a:pt x="202" y="590"/>
                  </a:lnTo>
                  <a:lnTo>
                    <a:pt x="204" y="594"/>
                  </a:lnTo>
                  <a:lnTo>
                    <a:pt x="204" y="600"/>
                  </a:lnTo>
                  <a:lnTo>
                    <a:pt x="200" y="604"/>
                  </a:lnTo>
                  <a:lnTo>
                    <a:pt x="196" y="606"/>
                  </a:lnTo>
                  <a:lnTo>
                    <a:pt x="196" y="606"/>
                  </a:lnTo>
                  <a:lnTo>
                    <a:pt x="196" y="606"/>
                  </a:lnTo>
                  <a:lnTo>
                    <a:pt x="192" y="608"/>
                  </a:lnTo>
                  <a:lnTo>
                    <a:pt x="192" y="608"/>
                  </a:lnTo>
                  <a:lnTo>
                    <a:pt x="192" y="608"/>
                  </a:lnTo>
                  <a:lnTo>
                    <a:pt x="186" y="606"/>
                  </a:lnTo>
                  <a:lnTo>
                    <a:pt x="182" y="600"/>
                  </a:lnTo>
                  <a:lnTo>
                    <a:pt x="182" y="600"/>
                  </a:lnTo>
                  <a:close/>
                  <a:moveTo>
                    <a:pt x="224" y="580"/>
                  </a:moveTo>
                  <a:lnTo>
                    <a:pt x="224" y="580"/>
                  </a:lnTo>
                  <a:lnTo>
                    <a:pt x="224" y="574"/>
                  </a:lnTo>
                  <a:lnTo>
                    <a:pt x="224" y="570"/>
                  </a:lnTo>
                  <a:lnTo>
                    <a:pt x="226" y="566"/>
                  </a:lnTo>
                  <a:lnTo>
                    <a:pt x="230" y="562"/>
                  </a:lnTo>
                  <a:lnTo>
                    <a:pt x="230" y="562"/>
                  </a:lnTo>
                  <a:lnTo>
                    <a:pt x="230" y="562"/>
                  </a:lnTo>
                  <a:lnTo>
                    <a:pt x="234" y="562"/>
                  </a:lnTo>
                  <a:lnTo>
                    <a:pt x="238" y="562"/>
                  </a:lnTo>
                  <a:lnTo>
                    <a:pt x="242" y="564"/>
                  </a:lnTo>
                  <a:lnTo>
                    <a:pt x="246" y="568"/>
                  </a:lnTo>
                  <a:lnTo>
                    <a:pt x="246" y="568"/>
                  </a:lnTo>
                  <a:lnTo>
                    <a:pt x="246" y="568"/>
                  </a:lnTo>
                  <a:lnTo>
                    <a:pt x="246" y="572"/>
                  </a:lnTo>
                  <a:lnTo>
                    <a:pt x="246" y="576"/>
                  </a:lnTo>
                  <a:lnTo>
                    <a:pt x="244" y="580"/>
                  </a:lnTo>
                  <a:lnTo>
                    <a:pt x="240" y="584"/>
                  </a:lnTo>
                  <a:lnTo>
                    <a:pt x="240" y="584"/>
                  </a:lnTo>
                  <a:lnTo>
                    <a:pt x="240" y="584"/>
                  </a:lnTo>
                  <a:lnTo>
                    <a:pt x="234" y="586"/>
                  </a:lnTo>
                  <a:lnTo>
                    <a:pt x="234" y="586"/>
                  </a:lnTo>
                  <a:lnTo>
                    <a:pt x="234" y="586"/>
                  </a:lnTo>
                  <a:lnTo>
                    <a:pt x="228" y="584"/>
                  </a:lnTo>
                  <a:lnTo>
                    <a:pt x="224" y="580"/>
                  </a:lnTo>
                  <a:lnTo>
                    <a:pt x="224" y="580"/>
                  </a:lnTo>
                  <a:close/>
                  <a:moveTo>
                    <a:pt x="266" y="556"/>
                  </a:moveTo>
                  <a:lnTo>
                    <a:pt x="266" y="556"/>
                  </a:lnTo>
                  <a:lnTo>
                    <a:pt x="264" y="550"/>
                  </a:lnTo>
                  <a:lnTo>
                    <a:pt x="266" y="546"/>
                  </a:lnTo>
                  <a:lnTo>
                    <a:pt x="266" y="542"/>
                  </a:lnTo>
                  <a:lnTo>
                    <a:pt x="270" y="538"/>
                  </a:lnTo>
                  <a:lnTo>
                    <a:pt x="270" y="538"/>
                  </a:lnTo>
                  <a:lnTo>
                    <a:pt x="270" y="538"/>
                  </a:lnTo>
                  <a:lnTo>
                    <a:pt x="274" y="538"/>
                  </a:lnTo>
                  <a:lnTo>
                    <a:pt x="280" y="538"/>
                  </a:lnTo>
                  <a:lnTo>
                    <a:pt x="284" y="540"/>
                  </a:lnTo>
                  <a:lnTo>
                    <a:pt x="286" y="542"/>
                  </a:lnTo>
                  <a:lnTo>
                    <a:pt x="286" y="542"/>
                  </a:lnTo>
                  <a:lnTo>
                    <a:pt x="286" y="542"/>
                  </a:lnTo>
                  <a:lnTo>
                    <a:pt x="288" y="548"/>
                  </a:lnTo>
                  <a:lnTo>
                    <a:pt x="288" y="552"/>
                  </a:lnTo>
                  <a:lnTo>
                    <a:pt x="286" y="556"/>
                  </a:lnTo>
                  <a:lnTo>
                    <a:pt x="284" y="560"/>
                  </a:lnTo>
                  <a:lnTo>
                    <a:pt x="284" y="560"/>
                  </a:lnTo>
                  <a:lnTo>
                    <a:pt x="284" y="560"/>
                  </a:lnTo>
                  <a:lnTo>
                    <a:pt x="276" y="562"/>
                  </a:lnTo>
                  <a:lnTo>
                    <a:pt x="276" y="562"/>
                  </a:lnTo>
                  <a:lnTo>
                    <a:pt x="276" y="562"/>
                  </a:lnTo>
                  <a:lnTo>
                    <a:pt x="270" y="560"/>
                  </a:lnTo>
                  <a:lnTo>
                    <a:pt x="266" y="556"/>
                  </a:lnTo>
                  <a:lnTo>
                    <a:pt x="266" y="556"/>
                  </a:lnTo>
                  <a:close/>
                  <a:moveTo>
                    <a:pt x="308" y="530"/>
                  </a:moveTo>
                  <a:lnTo>
                    <a:pt x="308" y="530"/>
                  </a:lnTo>
                  <a:lnTo>
                    <a:pt x="306" y="524"/>
                  </a:lnTo>
                  <a:lnTo>
                    <a:pt x="306" y="520"/>
                  </a:lnTo>
                  <a:lnTo>
                    <a:pt x="306" y="516"/>
                  </a:lnTo>
                  <a:lnTo>
                    <a:pt x="310" y="512"/>
                  </a:lnTo>
                  <a:lnTo>
                    <a:pt x="310" y="512"/>
                  </a:lnTo>
                  <a:lnTo>
                    <a:pt x="310" y="512"/>
                  </a:lnTo>
                  <a:lnTo>
                    <a:pt x="314" y="510"/>
                  </a:lnTo>
                  <a:lnTo>
                    <a:pt x="318" y="510"/>
                  </a:lnTo>
                  <a:lnTo>
                    <a:pt x="324" y="512"/>
                  </a:lnTo>
                  <a:lnTo>
                    <a:pt x="326" y="516"/>
                  </a:lnTo>
                  <a:lnTo>
                    <a:pt x="326" y="516"/>
                  </a:lnTo>
                  <a:lnTo>
                    <a:pt x="326" y="516"/>
                  </a:lnTo>
                  <a:lnTo>
                    <a:pt x="328" y="520"/>
                  </a:lnTo>
                  <a:lnTo>
                    <a:pt x="328" y="524"/>
                  </a:lnTo>
                  <a:lnTo>
                    <a:pt x="328" y="528"/>
                  </a:lnTo>
                  <a:lnTo>
                    <a:pt x="324" y="532"/>
                  </a:lnTo>
                  <a:lnTo>
                    <a:pt x="324" y="532"/>
                  </a:lnTo>
                  <a:lnTo>
                    <a:pt x="324" y="532"/>
                  </a:lnTo>
                  <a:lnTo>
                    <a:pt x="316" y="534"/>
                  </a:lnTo>
                  <a:lnTo>
                    <a:pt x="316" y="534"/>
                  </a:lnTo>
                  <a:lnTo>
                    <a:pt x="316" y="534"/>
                  </a:lnTo>
                  <a:lnTo>
                    <a:pt x="312" y="532"/>
                  </a:lnTo>
                  <a:lnTo>
                    <a:pt x="308" y="530"/>
                  </a:lnTo>
                  <a:lnTo>
                    <a:pt x="308" y="530"/>
                  </a:lnTo>
                  <a:close/>
                  <a:moveTo>
                    <a:pt x="346" y="500"/>
                  </a:moveTo>
                  <a:lnTo>
                    <a:pt x="346" y="500"/>
                  </a:lnTo>
                  <a:lnTo>
                    <a:pt x="344" y="496"/>
                  </a:lnTo>
                  <a:lnTo>
                    <a:pt x="342" y="492"/>
                  </a:lnTo>
                  <a:lnTo>
                    <a:pt x="344" y="488"/>
                  </a:lnTo>
                  <a:lnTo>
                    <a:pt x="348" y="484"/>
                  </a:lnTo>
                  <a:lnTo>
                    <a:pt x="348" y="484"/>
                  </a:lnTo>
                  <a:lnTo>
                    <a:pt x="348" y="484"/>
                  </a:lnTo>
                  <a:lnTo>
                    <a:pt x="348" y="484"/>
                  </a:lnTo>
                  <a:lnTo>
                    <a:pt x="348" y="484"/>
                  </a:lnTo>
                  <a:lnTo>
                    <a:pt x="348" y="484"/>
                  </a:lnTo>
                  <a:lnTo>
                    <a:pt x="352" y="480"/>
                  </a:lnTo>
                  <a:lnTo>
                    <a:pt x="356" y="480"/>
                  </a:lnTo>
                  <a:lnTo>
                    <a:pt x="360" y="482"/>
                  </a:lnTo>
                  <a:lnTo>
                    <a:pt x="364" y="484"/>
                  </a:lnTo>
                  <a:lnTo>
                    <a:pt x="364" y="484"/>
                  </a:lnTo>
                  <a:lnTo>
                    <a:pt x="364" y="484"/>
                  </a:lnTo>
                  <a:lnTo>
                    <a:pt x="366" y="488"/>
                  </a:lnTo>
                  <a:lnTo>
                    <a:pt x="366" y="494"/>
                  </a:lnTo>
                  <a:lnTo>
                    <a:pt x="366" y="498"/>
                  </a:lnTo>
                  <a:lnTo>
                    <a:pt x="362" y="502"/>
                  </a:lnTo>
                  <a:lnTo>
                    <a:pt x="362" y="502"/>
                  </a:lnTo>
                  <a:lnTo>
                    <a:pt x="362" y="502"/>
                  </a:lnTo>
                  <a:lnTo>
                    <a:pt x="358" y="504"/>
                  </a:lnTo>
                  <a:lnTo>
                    <a:pt x="354" y="504"/>
                  </a:lnTo>
                  <a:lnTo>
                    <a:pt x="354" y="504"/>
                  </a:lnTo>
                  <a:lnTo>
                    <a:pt x="354" y="504"/>
                  </a:lnTo>
                  <a:lnTo>
                    <a:pt x="350" y="504"/>
                  </a:lnTo>
                  <a:lnTo>
                    <a:pt x="346" y="500"/>
                  </a:lnTo>
                  <a:lnTo>
                    <a:pt x="346" y="500"/>
                  </a:lnTo>
                  <a:close/>
                  <a:moveTo>
                    <a:pt x="382" y="468"/>
                  </a:moveTo>
                  <a:lnTo>
                    <a:pt x="382" y="468"/>
                  </a:lnTo>
                  <a:lnTo>
                    <a:pt x="380" y="464"/>
                  </a:lnTo>
                  <a:lnTo>
                    <a:pt x="378" y="460"/>
                  </a:lnTo>
                  <a:lnTo>
                    <a:pt x="378" y="456"/>
                  </a:lnTo>
                  <a:lnTo>
                    <a:pt x="382" y="452"/>
                  </a:lnTo>
                  <a:lnTo>
                    <a:pt x="382" y="452"/>
                  </a:lnTo>
                  <a:lnTo>
                    <a:pt x="382" y="452"/>
                  </a:lnTo>
                  <a:lnTo>
                    <a:pt x="386" y="448"/>
                  </a:lnTo>
                  <a:lnTo>
                    <a:pt x="390" y="448"/>
                  </a:lnTo>
                  <a:lnTo>
                    <a:pt x="394" y="448"/>
                  </a:lnTo>
                  <a:lnTo>
                    <a:pt x="398" y="450"/>
                  </a:lnTo>
                  <a:lnTo>
                    <a:pt x="398" y="450"/>
                  </a:lnTo>
                  <a:lnTo>
                    <a:pt x="398" y="450"/>
                  </a:lnTo>
                  <a:lnTo>
                    <a:pt x="402" y="454"/>
                  </a:lnTo>
                  <a:lnTo>
                    <a:pt x="402" y="460"/>
                  </a:lnTo>
                  <a:lnTo>
                    <a:pt x="402" y="464"/>
                  </a:lnTo>
                  <a:lnTo>
                    <a:pt x="398" y="468"/>
                  </a:lnTo>
                  <a:lnTo>
                    <a:pt x="398" y="468"/>
                  </a:lnTo>
                  <a:lnTo>
                    <a:pt x="398" y="468"/>
                  </a:lnTo>
                  <a:lnTo>
                    <a:pt x="394" y="470"/>
                  </a:lnTo>
                  <a:lnTo>
                    <a:pt x="390" y="472"/>
                  </a:lnTo>
                  <a:lnTo>
                    <a:pt x="390" y="472"/>
                  </a:lnTo>
                  <a:lnTo>
                    <a:pt x="390" y="472"/>
                  </a:lnTo>
                  <a:lnTo>
                    <a:pt x="386" y="470"/>
                  </a:lnTo>
                  <a:lnTo>
                    <a:pt x="382" y="468"/>
                  </a:lnTo>
                  <a:lnTo>
                    <a:pt x="382" y="468"/>
                  </a:lnTo>
                  <a:close/>
                  <a:moveTo>
                    <a:pt x="414" y="432"/>
                  </a:moveTo>
                  <a:lnTo>
                    <a:pt x="414" y="432"/>
                  </a:lnTo>
                  <a:lnTo>
                    <a:pt x="412" y="428"/>
                  </a:lnTo>
                  <a:lnTo>
                    <a:pt x="410" y="424"/>
                  </a:lnTo>
                  <a:lnTo>
                    <a:pt x="410" y="420"/>
                  </a:lnTo>
                  <a:lnTo>
                    <a:pt x="412" y="416"/>
                  </a:lnTo>
                  <a:lnTo>
                    <a:pt x="412" y="416"/>
                  </a:lnTo>
                  <a:lnTo>
                    <a:pt x="412" y="416"/>
                  </a:lnTo>
                  <a:lnTo>
                    <a:pt x="416" y="412"/>
                  </a:lnTo>
                  <a:lnTo>
                    <a:pt x="420" y="412"/>
                  </a:lnTo>
                  <a:lnTo>
                    <a:pt x="424" y="412"/>
                  </a:lnTo>
                  <a:lnTo>
                    <a:pt x="430" y="414"/>
                  </a:lnTo>
                  <a:lnTo>
                    <a:pt x="430" y="414"/>
                  </a:lnTo>
                  <a:lnTo>
                    <a:pt x="430" y="414"/>
                  </a:lnTo>
                  <a:lnTo>
                    <a:pt x="432" y="418"/>
                  </a:lnTo>
                  <a:lnTo>
                    <a:pt x="434" y="422"/>
                  </a:lnTo>
                  <a:lnTo>
                    <a:pt x="434" y="426"/>
                  </a:lnTo>
                  <a:lnTo>
                    <a:pt x="432" y="430"/>
                  </a:lnTo>
                  <a:lnTo>
                    <a:pt x="432" y="430"/>
                  </a:lnTo>
                  <a:lnTo>
                    <a:pt x="432" y="430"/>
                  </a:lnTo>
                  <a:lnTo>
                    <a:pt x="428" y="434"/>
                  </a:lnTo>
                  <a:lnTo>
                    <a:pt x="422" y="436"/>
                  </a:lnTo>
                  <a:lnTo>
                    <a:pt x="422" y="436"/>
                  </a:lnTo>
                  <a:lnTo>
                    <a:pt x="422" y="436"/>
                  </a:lnTo>
                  <a:lnTo>
                    <a:pt x="418" y="434"/>
                  </a:lnTo>
                  <a:lnTo>
                    <a:pt x="414" y="432"/>
                  </a:lnTo>
                  <a:lnTo>
                    <a:pt x="414" y="432"/>
                  </a:lnTo>
                  <a:close/>
                  <a:moveTo>
                    <a:pt x="444" y="394"/>
                  </a:moveTo>
                  <a:lnTo>
                    <a:pt x="444" y="394"/>
                  </a:lnTo>
                  <a:lnTo>
                    <a:pt x="440" y="390"/>
                  </a:lnTo>
                  <a:lnTo>
                    <a:pt x="438" y="386"/>
                  </a:lnTo>
                  <a:lnTo>
                    <a:pt x="438" y="382"/>
                  </a:lnTo>
                  <a:lnTo>
                    <a:pt x="440" y="378"/>
                  </a:lnTo>
                  <a:lnTo>
                    <a:pt x="440" y="378"/>
                  </a:lnTo>
                  <a:lnTo>
                    <a:pt x="440" y="378"/>
                  </a:lnTo>
                  <a:lnTo>
                    <a:pt x="442" y="374"/>
                  </a:lnTo>
                  <a:lnTo>
                    <a:pt x="446" y="372"/>
                  </a:lnTo>
                  <a:lnTo>
                    <a:pt x="452" y="372"/>
                  </a:lnTo>
                  <a:lnTo>
                    <a:pt x="456" y="374"/>
                  </a:lnTo>
                  <a:lnTo>
                    <a:pt x="456" y="374"/>
                  </a:lnTo>
                  <a:lnTo>
                    <a:pt x="456" y="374"/>
                  </a:lnTo>
                  <a:lnTo>
                    <a:pt x="460" y="376"/>
                  </a:lnTo>
                  <a:lnTo>
                    <a:pt x="460" y="380"/>
                  </a:lnTo>
                  <a:lnTo>
                    <a:pt x="462" y="386"/>
                  </a:lnTo>
                  <a:lnTo>
                    <a:pt x="460" y="390"/>
                  </a:lnTo>
                  <a:lnTo>
                    <a:pt x="460" y="390"/>
                  </a:lnTo>
                  <a:lnTo>
                    <a:pt x="460" y="390"/>
                  </a:lnTo>
                  <a:lnTo>
                    <a:pt x="456" y="394"/>
                  </a:lnTo>
                  <a:lnTo>
                    <a:pt x="450" y="396"/>
                  </a:lnTo>
                  <a:lnTo>
                    <a:pt x="450" y="396"/>
                  </a:lnTo>
                  <a:lnTo>
                    <a:pt x="450" y="396"/>
                  </a:lnTo>
                  <a:lnTo>
                    <a:pt x="444" y="394"/>
                  </a:lnTo>
                  <a:lnTo>
                    <a:pt x="444" y="394"/>
                  </a:lnTo>
                  <a:close/>
                  <a:moveTo>
                    <a:pt x="466" y="352"/>
                  </a:moveTo>
                  <a:lnTo>
                    <a:pt x="466" y="352"/>
                  </a:lnTo>
                  <a:lnTo>
                    <a:pt x="462" y="348"/>
                  </a:lnTo>
                  <a:lnTo>
                    <a:pt x="460" y="344"/>
                  </a:lnTo>
                  <a:lnTo>
                    <a:pt x="460" y="340"/>
                  </a:lnTo>
                  <a:lnTo>
                    <a:pt x="460" y="336"/>
                  </a:lnTo>
                  <a:lnTo>
                    <a:pt x="460" y="336"/>
                  </a:lnTo>
                  <a:lnTo>
                    <a:pt x="460" y="336"/>
                  </a:lnTo>
                  <a:lnTo>
                    <a:pt x="464" y="332"/>
                  </a:lnTo>
                  <a:lnTo>
                    <a:pt x="468" y="330"/>
                  </a:lnTo>
                  <a:lnTo>
                    <a:pt x="472" y="328"/>
                  </a:lnTo>
                  <a:lnTo>
                    <a:pt x="476" y="330"/>
                  </a:lnTo>
                  <a:lnTo>
                    <a:pt x="476" y="330"/>
                  </a:lnTo>
                  <a:lnTo>
                    <a:pt x="476" y="330"/>
                  </a:lnTo>
                  <a:lnTo>
                    <a:pt x="480" y="332"/>
                  </a:lnTo>
                  <a:lnTo>
                    <a:pt x="482" y="336"/>
                  </a:lnTo>
                  <a:lnTo>
                    <a:pt x="484" y="340"/>
                  </a:lnTo>
                  <a:lnTo>
                    <a:pt x="482" y="346"/>
                  </a:lnTo>
                  <a:lnTo>
                    <a:pt x="482" y="346"/>
                  </a:lnTo>
                  <a:lnTo>
                    <a:pt x="482" y="346"/>
                  </a:lnTo>
                  <a:lnTo>
                    <a:pt x="478" y="350"/>
                  </a:lnTo>
                  <a:lnTo>
                    <a:pt x="472" y="352"/>
                  </a:lnTo>
                  <a:lnTo>
                    <a:pt x="472" y="352"/>
                  </a:lnTo>
                  <a:lnTo>
                    <a:pt x="472" y="352"/>
                  </a:lnTo>
                  <a:lnTo>
                    <a:pt x="466" y="352"/>
                  </a:lnTo>
                  <a:lnTo>
                    <a:pt x="466" y="352"/>
                  </a:lnTo>
                  <a:close/>
                  <a:moveTo>
                    <a:pt x="484" y="306"/>
                  </a:moveTo>
                  <a:lnTo>
                    <a:pt x="484" y="306"/>
                  </a:lnTo>
                  <a:lnTo>
                    <a:pt x="480" y="304"/>
                  </a:lnTo>
                  <a:lnTo>
                    <a:pt x="478" y="300"/>
                  </a:lnTo>
                  <a:lnTo>
                    <a:pt x="476" y="296"/>
                  </a:lnTo>
                  <a:lnTo>
                    <a:pt x="476" y="292"/>
                  </a:lnTo>
                  <a:lnTo>
                    <a:pt x="476" y="292"/>
                  </a:lnTo>
                  <a:lnTo>
                    <a:pt x="476" y="292"/>
                  </a:lnTo>
                  <a:lnTo>
                    <a:pt x="478" y="288"/>
                  </a:lnTo>
                  <a:lnTo>
                    <a:pt x="482" y="284"/>
                  </a:lnTo>
                  <a:lnTo>
                    <a:pt x="486" y="284"/>
                  </a:lnTo>
                  <a:lnTo>
                    <a:pt x="492" y="284"/>
                  </a:lnTo>
                  <a:lnTo>
                    <a:pt x="492" y="284"/>
                  </a:lnTo>
                  <a:lnTo>
                    <a:pt x="492" y="284"/>
                  </a:lnTo>
                  <a:lnTo>
                    <a:pt x="496" y="286"/>
                  </a:lnTo>
                  <a:lnTo>
                    <a:pt x="498" y="290"/>
                  </a:lnTo>
                  <a:lnTo>
                    <a:pt x="500" y="294"/>
                  </a:lnTo>
                  <a:lnTo>
                    <a:pt x="500" y="298"/>
                  </a:lnTo>
                  <a:lnTo>
                    <a:pt x="500" y="298"/>
                  </a:lnTo>
                  <a:lnTo>
                    <a:pt x="500" y="298"/>
                  </a:lnTo>
                  <a:lnTo>
                    <a:pt x="498" y="302"/>
                  </a:lnTo>
                  <a:lnTo>
                    <a:pt x="496" y="304"/>
                  </a:lnTo>
                  <a:lnTo>
                    <a:pt x="492" y="306"/>
                  </a:lnTo>
                  <a:lnTo>
                    <a:pt x="488" y="308"/>
                  </a:lnTo>
                  <a:lnTo>
                    <a:pt x="488" y="308"/>
                  </a:lnTo>
                  <a:lnTo>
                    <a:pt x="488" y="308"/>
                  </a:lnTo>
                  <a:lnTo>
                    <a:pt x="484" y="306"/>
                  </a:lnTo>
                  <a:lnTo>
                    <a:pt x="484" y="306"/>
                  </a:lnTo>
                  <a:close/>
                  <a:moveTo>
                    <a:pt x="496" y="260"/>
                  </a:moveTo>
                  <a:lnTo>
                    <a:pt x="496" y="260"/>
                  </a:lnTo>
                  <a:lnTo>
                    <a:pt x="492" y="258"/>
                  </a:lnTo>
                  <a:lnTo>
                    <a:pt x="488" y="254"/>
                  </a:lnTo>
                  <a:lnTo>
                    <a:pt x="486" y="250"/>
                  </a:lnTo>
                  <a:lnTo>
                    <a:pt x="486" y="246"/>
                  </a:lnTo>
                  <a:lnTo>
                    <a:pt x="486" y="246"/>
                  </a:lnTo>
                  <a:lnTo>
                    <a:pt x="486" y="246"/>
                  </a:lnTo>
                  <a:lnTo>
                    <a:pt x="488" y="242"/>
                  </a:lnTo>
                  <a:lnTo>
                    <a:pt x="490" y="238"/>
                  </a:lnTo>
                  <a:lnTo>
                    <a:pt x="496" y="236"/>
                  </a:lnTo>
                  <a:lnTo>
                    <a:pt x="500" y="236"/>
                  </a:lnTo>
                  <a:lnTo>
                    <a:pt x="500" y="236"/>
                  </a:lnTo>
                  <a:lnTo>
                    <a:pt x="500" y="236"/>
                  </a:lnTo>
                  <a:lnTo>
                    <a:pt x="504" y="238"/>
                  </a:lnTo>
                  <a:lnTo>
                    <a:pt x="508" y="240"/>
                  </a:lnTo>
                  <a:lnTo>
                    <a:pt x="510" y="244"/>
                  </a:lnTo>
                  <a:lnTo>
                    <a:pt x="510" y="250"/>
                  </a:lnTo>
                  <a:lnTo>
                    <a:pt x="510" y="250"/>
                  </a:lnTo>
                  <a:lnTo>
                    <a:pt x="510" y="250"/>
                  </a:lnTo>
                  <a:lnTo>
                    <a:pt x="508" y="254"/>
                  </a:lnTo>
                  <a:lnTo>
                    <a:pt x="506" y="256"/>
                  </a:lnTo>
                  <a:lnTo>
                    <a:pt x="502" y="258"/>
                  </a:lnTo>
                  <a:lnTo>
                    <a:pt x="498" y="260"/>
                  </a:lnTo>
                  <a:lnTo>
                    <a:pt x="498" y="260"/>
                  </a:lnTo>
                  <a:lnTo>
                    <a:pt x="498" y="260"/>
                  </a:lnTo>
                  <a:lnTo>
                    <a:pt x="496" y="260"/>
                  </a:lnTo>
                  <a:lnTo>
                    <a:pt x="496" y="260"/>
                  </a:lnTo>
                  <a:close/>
                  <a:moveTo>
                    <a:pt x="502" y="212"/>
                  </a:moveTo>
                  <a:lnTo>
                    <a:pt x="502" y="212"/>
                  </a:lnTo>
                  <a:lnTo>
                    <a:pt x="498" y="210"/>
                  </a:lnTo>
                  <a:lnTo>
                    <a:pt x="494" y="208"/>
                  </a:lnTo>
                  <a:lnTo>
                    <a:pt x="490" y="204"/>
                  </a:lnTo>
                  <a:lnTo>
                    <a:pt x="490" y="200"/>
                  </a:lnTo>
                  <a:lnTo>
                    <a:pt x="490" y="200"/>
                  </a:lnTo>
                  <a:lnTo>
                    <a:pt x="490" y="200"/>
                  </a:lnTo>
                  <a:lnTo>
                    <a:pt x="490" y="194"/>
                  </a:lnTo>
                  <a:lnTo>
                    <a:pt x="494" y="190"/>
                  </a:lnTo>
                  <a:lnTo>
                    <a:pt x="498" y="188"/>
                  </a:lnTo>
                  <a:lnTo>
                    <a:pt x="502" y="188"/>
                  </a:lnTo>
                  <a:lnTo>
                    <a:pt x="502" y="188"/>
                  </a:lnTo>
                  <a:lnTo>
                    <a:pt x="502" y="188"/>
                  </a:lnTo>
                  <a:lnTo>
                    <a:pt x="506" y="188"/>
                  </a:lnTo>
                  <a:lnTo>
                    <a:pt x="510" y="192"/>
                  </a:lnTo>
                  <a:lnTo>
                    <a:pt x="512" y="196"/>
                  </a:lnTo>
                  <a:lnTo>
                    <a:pt x="514" y="200"/>
                  </a:lnTo>
                  <a:lnTo>
                    <a:pt x="514" y="200"/>
                  </a:lnTo>
                  <a:lnTo>
                    <a:pt x="514" y="200"/>
                  </a:lnTo>
                  <a:lnTo>
                    <a:pt x="512" y="204"/>
                  </a:lnTo>
                  <a:lnTo>
                    <a:pt x="510" y="208"/>
                  </a:lnTo>
                  <a:lnTo>
                    <a:pt x="506" y="210"/>
                  </a:lnTo>
                  <a:lnTo>
                    <a:pt x="502" y="212"/>
                  </a:lnTo>
                  <a:lnTo>
                    <a:pt x="502" y="212"/>
                  </a:lnTo>
                  <a:lnTo>
                    <a:pt x="502" y="212"/>
                  </a:lnTo>
                  <a:lnTo>
                    <a:pt x="502" y="212"/>
                  </a:lnTo>
                  <a:lnTo>
                    <a:pt x="502" y="212"/>
                  </a:lnTo>
                  <a:close/>
                  <a:moveTo>
                    <a:pt x="488" y="152"/>
                  </a:moveTo>
                  <a:lnTo>
                    <a:pt x="488" y="152"/>
                  </a:lnTo>
                  <a:lnTo>
                    <a:pt x="488" y="152"/>
                  </a:lnTo>
                  <a:lnTo>
                    <a:pt x="488" y="152"/>
                  </a:lnTo>
                  <a:lnTo>
                    <a:pt x="488" y="148"/>
                  </a:lnTo>
                  <a:lnTo>
                    <a:pt x="490" y="144"/>
                  </a:lnTo>
                  <a:lnTo>
                    <a:pt x="494" y="140"/>
                  </a:lnTo>
                  <a:lnTo>
                    <a:pt x="498" y="140"/>
                  </a:lnTo>
                  <a:lnTo>
                    <a:pt x="498" y="140"/>
                  </a:lnTo>
                  <a:lnTo>
                    <a:pt x="498" y="140"/>
                  </a:lnTo>
                  <a:lnTo>
                    <a:pt x="504" y="140"/>
                  </a:lnTo>
                  <a:lnTo>
                    <a:pt x="508" y="142"/>
                  </a:lnTo>
                  <a:lnTo>
                    <a:pt x="510" y="146"/>
                  </a:lnTo>
                  <a:lnTo>
                    <a:pt x="512" y="150"/>
                  </a:lnTo>
                  <a:lnTo>
                    <a:pt x="512" y="150"/>
                  </a:lnTo>
                  <a:lnTo>
                    <a:pt x="512" y="150"/>
                  </a:lnTo>
                  <a:lnTo>
                    <a:pt x="512" y="154"/>
                  </a:lnTo>
                  <a:lnTo>
                    <a:pt x="508" y="158"/>
                  </a:lnTo>
                  <a:lnTo>
                    <a:pt x="506" y="162"/>
                  </a:lnTo>
                  <a:lnTo>
                    <a:pt x="500" y="164"/>
                  </a:lnTo>
                  <a:lnTo>
                    <a:pt x="500" y="164"/>
                  </a:lnTo>
                  <a:lnTo>
                    <a:pt x="500" y="164"/>
                  </a:lnTo>
                  <a:lnTo>
                    <a:pt x="500" y="164"/>
                  </a:lnTo>
                  <a:lnTo>
                    <a:pt x="500" y="164"/>
                  </a:lnTo>
                  <a:lnTo>
                    <a:pt x="500" y="164"/>
                  </a:lnTo>
                  <a:lnTo>
                    <a:pt x="496" y="162"/>
                  </a:lnTo>
                  <a:lnTo>
                    <a:pt x="492" y="160"/>
                  </a:lnTo>
                  <a:lnTo>
                    <a:pt x="488" y="156"/>
                  </a:lnTo>
                  <a:lnTo>
                    <a:pt x="488" y="152"/>
                  </a:lnTo>
                  <a:lnTo>
                    <a:pt x="488" y="152"/>
                  </a:lnTo>
                  <a:close/>
                  <a:moveTo>
                    <a:pt x="480" y="106"/>
                  </a:moveTo>
                  <a:lnTo>
                    <a:pt x="480" y="106"/>
                  </a:lnTo>
                  <a:lnTo>
                    <a:pt x="480" y="106"/>
                  </a:lnTo>
                  <a:lnTo>
                    <a:pt x="480" y="106"/>
                  </a:lnTo>
                  <a:lnTo>
                    <a:pt x="480" y="102"/>
                  </a:lnTo>
                  <a:lnTo>
                    <a:pt x="482" y="98"/>
                  </a:lnTo>
                  <a:lnTo>
                    <a:pt x="484" y="94"/>
                  </a:lnTo>
                  <a:lnTo>
                    <a:pt x="490" y="92"/>
                  </a:lnTo>
                  <a:lnTo>
                    <a:pt x="490" y="92"/>
                  </a:lnTo>
                  <a:lnTo>
                    <a:pt x="490" y="92"/>
                  </a:lnTo>
                  <a:lnTo>
                    <a:pt x="494" y="92"/>
                  </a:lnTo>
                  <a:lnTo>
                    <a:pt x="498" y="94"/>
                  </a:lnTo>
                  <a:lnTo>
                    <a:pt x="502" y="96"/>
                  </a:lnTo>
                  <a:lnTo>
                    <a:pt x="504" y="102"/>
                  </a:lnTo>
                  <a:lnTo>
                    <a:pt x="504" y="102"/>
                  </a:lnTo>
                  <a:lnTo>
                    <a:pt x="504" y="102"/>
                  </a:lnTo>
                  <a:lnTo>
                    <a:pt x="504" y="106"/>
                  </a:lnTo>
                  <a:lnTo>
                    <a:pt x="502" y="110"/>
                  </a:lnTo>
                  <a:lnTo>
                    <a:pt x="498" y="114"/>
                  </a:lnTo>
                  <a:lnTo>
                    <a:pt x="494" y="116"/>
                  </a:lnTo>
                  <a:lnTo>
                    <a:pt x="494" y="116"/>
                  </a:lnTo>
                  <a:lnTo>
                    <a:pt x="494" y="116"/>
                  </a:lnTo>
                  <a:lnTo>
                    <a:pt x="492" y="116"/>
                  </a:lnTo>
                  <a:lnTo>
                    <a:pt x="492" y="116"/>
                  </a:lnTo>
                  <a:lnTo>
                    <a:pt x="492" y="116"/>
                  </a:lnTo>
                  <a:lnTo>
                    <a:pt x="488" y="114"/>
                  </a:lnTo>
                  <a:lnTo>
                    <a:pt x="484" y="114"/>
                  </a:lnTo>
                  <a:lnTo>
                    <a:pt x="482" y="110"/>
                  </a:lnTo>
                  <a:lnTo>
                    <a:pt x="480" y="106"/>
                  </a:lnTo>
                  <a:lnTo>
                    <a:pt x="480" y="106"/>
                  </a:lnTo>
                  <a:close/>
                  <a:moveTo>
                    <a:pt x="468" y="60"/>
                  </a:moveTo>
                  <a:lnTo>
                    <a:pt x="468" y="60"/>
                  </a:lnTo>
                  <a:lnTo>
                    <a:pt x="468" y="56"/>
                  </a:lnTo>
                  <a:lnTo>
                    <a:pt x="468" y="52"/>
                  </a:lnTo>
                  <a:lnTo>
                    <a:pt x="472" y="48"/>
                  </a:lnTo>
                  <a:lnTo>
                    <a:pt x="476" y="46"/>
                  </a:lnTo>
                  <a:lnTo>
                    <a:pt x="476" y="46"/>
                  </a:lnTo>
                  <a:lnTo>
                    <a:pt x="476" y="46"/>
                  </a:lnTo>
                  <a:lnTo>
                    <a:pt x="480" y="46"/>
                  </a:lnTo>
                  <a:lnTo>
                    <a:pt x="484" y="46"/>
                  </a:lnTo>
                  <a:lnTo>
                    <a:pt x="488" y="50"/>
                  </a:lnTo>
                  <a:lnTo>
                    <a:pt x="490" y="54"/>
                  </a:lnTo>
                  <a:lnTo>
                    <a:pt x="490" y="54"/>
                  </a:lnTo>
                  <a:lnTo>
                    <a:pt x="490" y="54"/>
                  </a:lnTo>
                  <a:lnTo>
                    <a:pt x="492" y="58"/>
                  </a:lnTo>
                  <a:lnTo>
                    <a:pt x="490" y="62"/>
                  </a:lnTo>
                  <a:lnTo>
                    <a:pt x="488" y="66"/>
                  </a:lnTo>
                  <a:lnTo>
                    <a:pt x="482" y="68"/>
                  </a:lnTo>
                  <a:lnTo>
                    <a:pt x="482" y="68"/>
                  </a:lnTo>
                  <a:lnTo>
                    <a:pt x="482" y="68"/>
                  </a:lnTo>
                  <a:lnTo>
                    <a:pt x="480" y="70"/>
                  </a:lnTo>
                  <a:lnTo>
                    <a:pt x="480" y="70"/>
                  </a:lnTo>
                  <a:lnTo>
                    <a:pt x="480" y="70"/>
                  </a:lnTo>
                  <a:lnTo>
                    <a:pt x="472" y="66"/>
                  </a:lnTo>
                  <a:lnTo>
                    <a:pt x="470" y="64"/>
                  </a:lnTo>
                  <a:lnTo>
                    <a:pt x="468" y="60"/>
                  </a:lnTo>
                  <a:lnTo>
                    <a:pt x="468" y="60"/>
                  </a:lnTo>
                  <a:close/>
                  <a:moveTo>
                    <a:pt x="450" y="16"/>
                  </a:moveTo>
                  <a:lnTo>
                    <a:pt x="450" y="16"/>
                  </a:lnTo>
                  <a:lnTo>
                    <a:pt x="450" y="12"/>
                  </a:lnTo>
                  <a:lnTo>
                    <a:pt x="450" y="8"/>
                  </a:lnTo>
                  <a:lnTo>
                    <a:pt x="454" y="4"/>
                  </a:lnTo>
                  <a:lnTo>
                    <a:pt x="458" y="0"/>
                  </a:lnTo>
                  <a:lnTo>
                    <a:pt x="458" y="0"/>
                  </a:lnTo>
                  <a:lnTo>
                    <a:pt x="458" y="0"/>
                  </a:lnTo>
                  <a:lnTo>
                    <a:pt x="462" y="0"/>
                  </a:lnTo>
                  <a:lnTo>
                    <a:pt x="466" y="0"/>
                  </a:lnTo>
                  <a:lnTo>
                    <a:pt x="470" y="4"/>
                  </a:lnTo>
                  <a:lnTo>
                    <a:pt x="472" y="8"/>
                  </a:lnTo>
                  <a:lnTo>
                    <a:pt x="472" y="8"/>
                  </a:lnTo>
                  <a:lnTo>
                    <a:pt x="472" y="8"/>
                  </a:lnTo>
                  <a:lnTo>
                    <a:pt x="474" y="12"/>
                  </a:lnTo>
                  <a:lnTo>
                    <a:pt x="474" y="16"/>
                  </a:lnTo>
                  <a:lnTo>
                    <a:pt x="470" y="20"/>
                  </a:lnTo>
                  <a:lnTo>
                    <a:pt x="466" y="22"/>
                  </a:lnTo>
                  <a:lnTo>
                    <a:pt x="466" y="22"/>
                  </a:lnTo>
                  <a:lnTo>
                    <a:pt x="466" y="22"/>
                  </a:lnTo>
                  <a:lnTo>
                    <a:pt x="462" y="24"/>
                  </a:lnTo>
                  <a:lnTo>
                    <a:pt x="462" y="24"/>
                  </a:lnTo>
                  <a:lnTo>
                    <a:pt x="462" y="24"/>
                  </a:lnTo>
                  <a:lnTo>
                    <a:pt x="456" y="22"/>
                  </a:lnTo>
                  <a:lnTo>
                    <a:pt x="450" y="16"/>
                  </a:lnTo>
                  <a:lnTo>
                    <a:pt x="45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8" name="Freeform 93"/>
            <p:cNvSpPr>
              <a:spLocks/>
            </p:cNvSpPr>
            <p:nvPr/>
          </p:nvSpPr>
          <p:spPr bwMode="auto">
            <a:xfrm>
              <a:off x="1296988" y="1108075"/>
              <a:ext cx="38100" cy="38100"/>
            </a:xfrm>
            <a:custGeom>
              <a:avLst/>
              <a:gdLst>
                <a:gd name="T0" fmla="*/ 12 w 24"/>
                <a:gd name="T1" fmla="*/ 24 h 24"/>
                <a:gd name="T2" fmla="*/ 12 w 24"/>
                <a:gd name="T3" fmla="*/ 24 h 24"/>
                <a:gd name="T4" fmla="*/ 8 w 24"/>
                <a:gd name="T5" fmla="*/ 24 h 24"/>
                <a:gd name="T6" fmla="*/ 4 w 24"/>
                <a:gd name="T7" fmla="*/ 20 h 24"/>
                <a:gd name="T8" fmla="*/ 4 w 24"/>
                <a:gd name="T9" fmla="*/ 20 h 24"/>
                <a:gd name="T10" fmla="*/ 0 w 24"/>
                <a:gd name="T11" fmla="*/ 18 h 24"/>
                <a:gd name="T12" fmla="*/ 0 w 24"/>
                <a:gd name="T13" fmla="*/ 12 h 24"/>
                <a:gd name="T14" fmla="*/ 0 w 24"/>
                <a:gd name="T15" fmla="*/ 12 h 24"/>
                <a:gd name="T16" fmla="*/ 0 w 24"/>
                <a:gd name="T17" fmla="*/ 8 h 24"/>
                <a:gd name="T18" fmla="*/ 4 w 24"/>
                <a:gd name="T19" fmla="*/ 4 h 24"/>
                <a:gd name="T20" fmla="*/ 4 w 24"/>
                <a:gd name="T21" fmla="*/ 4 h 24"/>
                <a:gd name="T22" fmla="*/ 8 w 24"/>
                <a:gd name="T23" fmla="*/ 2 h 24"/>
                <a:gd name="T24" fmla="*/ 12 w 24"/>
                <a:gd name="T25" fmla="*/ 0 h 24"/>
                <a:gd name="T26" fmla="*/ 16 w 24"/>
                <a:gd name="T27" fmla="*/ 2 h 24"/>
                <a:gd name="T28" fmla="*/ 20 w 24"/>
                <a:gd name="T29" fmla="*/ 4 h 24"/>
                <a:gd name="T30" fmla="*/ 20 w 24"/>
                <a:gd name="T31" fmla="*/ 4 h 24"/>
                <a:gd name="T32" fmla="*/ 22 w 24"/>
                <a:gd name="T33" fmla="*/ 8 h 24"/>
                <a:gd name="T34" fmla="*/ 24 w 24"/>
                <a:gd name="T35" fmla="*/ 12 h 24"/>
                <a:gd name="T36" fmla="*/ 24 w 24"/>
                <a:gd name="T37" fmla="*/ 12 h 24"/>
                <a:gd name="T38" fmla="*/ 22 w 24"/>
                <a:gd name="T39" fmla="*/ 18 h 24"/>
                <a:gd name="T40" fmla="*/ 20 w 24"/>
                <a:gd name="T41" fmla="*/ 20 h 24"/>
                <a:gd name="T42" fmla="*/ 20 w 24"/>
                <a:gd name="T43" fmla="*/ 20 h 24"/>
                <a:gd name="T44" fmla="*/ 16 w 24"/>
                <a:gd name="T45" fmla="*/ 24 h 24"/>
                <a:gd name="T46" fmla="*/ 12 w 24"/>
                <a:gd name="T47" fmla="*/ 24 h 24"/>
                <a:gd name="T48" fmla="*/ 12 w 24"/>
                <a:gd name="T4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12" y="24"/>
                  </a:moveTo>
                  <a:lnTo>
                    <a:pt x="12" y="24"/>
                  </a:lnTo>
                  <a:lnTo>
                    <a:pt x="8" y="24"/>
                  </a:lnTo>
                  <a:lnTo>
                    <a:pt x="4" y="20"/>
                  </a:lnTo>
                  <a:lnTo>
                    <a:pt x="4" y="20"/>
                  </a:lnTo>
                  <a:lnTo>
                    <a:pt x="0" y="18"/>
                  </a:lnTo>
                  <a:lnTo>
                    <a:pt x="0" y="12"/>
                  </a:lnTo>
                  <a:lnTo>
                    <a:pt x="0" y="12"/>
                  </a:lnTo>
                  <a:lnTo>
                    <a:pt x="0" y="8"/>
                  </a:lnTo>
                  <a:lnTo>
                    <a:pt x="4" y="4"/>
                  </a:lnTo>
                  <a:lnTo>
                    <a:pt x="4" y="4"/>
                  </a:lnTo>
                  <a:lnTo>
                    <a:pt x="8" y="2"/>
                  </a:lnTo>
                  <a:lnTo>
                    <a:pt x="12" y="0"/>
                  </a:lnTo>
                  <a:lnTo>
                    <a:pt x="16" y="2"/>
                  </a:lnTo>
                  <a:lnTo>
                    <a:pt x="20" y="4"/>
                  </a:lnTo>
                  <a:lnTo>
                    <a:pt x="20" y="4"/>
                  </a:lnTo>
                  <a:lnTo>
                    <a:pt x="22" y="8"/>
                  </a:lnTo>
                  <a:lnTo>
                    <a:pt x="24" y="12"/>
                  </a:lnTo>
                  <a:lnTo>
                    <a:pt x="24" y="12"/>
                  </a:lnTo>
                  <a:lnTo>
                    <a:pt x="22" y="18"/>
                  </a:lnTo>
                  <a:lnTo>
                    <a:pt x="20" y="20"/>
                  </a:lnTo>
                  <a:lnTo>
                    <a:pt x="20" y="20"/>
                  </a:lnTo>
                  <a:lnTo>
                    <a:pt x="16" y="24"/>
                  </a:lnTo>
                  <a:lnTo>
                    <a:pt x="12" y="24"/>
                  </a:ln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89" name="Freeform 94"/>
            <p:cNvSpPr>
              <a:spLocks/>
            </p:cNvSpPr>
            <p:nvPr/>
          </p:nvSpPr>
          <p:spPr bwMode="auto">
            <a:xfrm>
              <a:off x="541337" y="2232025"/>
              <a:ext cx="38100" cy="38100"/>
            </a:xfrm>
            <a:custGeom>
              <a:avLst/>
              <a:gdLst>
                <a:gd name="T0" fmla="*/ 12 w 24"/>
                <a:gd name="T1" fmla="*/ 24 h 24"/>
                <a:gd name="T2" fmla="*/ 12 w 24"/>
                <a:gd name="T3" fmla="*/ 24 h 24"/>
                <a:gd name="T4" fmla="*/ 8 w 24"/>
                <a:gd name="T5" fmla="*/ 24 h 24"/>
                <a:gd name="T6" fmla="*/ 4 w 24"/>
                <a:gd name="T7" fmla="*/ 20 h 24"/>
                <a:gd name="T8" fmla="*/ 4 w 24"/>
                <a:gd name="T9" fmla="*/ 20 h 24"/>
                <a:gd name="T10" fmla="*/ 2 w 24"/>
                <a:gd name="T11" fmla="*/ 16 h 24"/>
                <a:gd name="T12" fmla="*/ 0 w 24"/>
                <a:gd name="T13" fmla="*/ 12 h 24"/>
                <a:gd name="T14" fmla="*/ 0 w 24"/>
                <a:gd name="T15" fmla="*/ 12 h 24"/>
                <a:gd name="T16" fmla="*/ 2 w 24"/>
                <a:gd name="T17" fmla="*/ 8 h 24"/>
                <a:gd name="T18" fmla="*/ 4 w 24"/>
                <a:gd name="T19" fmla="*/ 4 h 24"/>
                <a:gd name="T20" fmla="*/ 4 w 24"/>
                <a:gd name="T21" fmla="*/ 4 h 24"/>
                <a:gd name="T22" fmla="*/ 8 w 24"/>
                <a:gd name="T23" fmla="*/ 2 h 24"/>
                <a:gd name="T24" fmla="*/ 12 w 24"/>
                <a:gd name="T25" fmla="*/ 0 h 24"/>
                <a:gd name="T26" fmla="*/ 18 w 24"/>
                <a:gd name="T27" fmla="*/ 2 h 24"/>
                <a:gd name="T28" fmla="*/ 22 w 24"/>
                <a:gd name="T29" fmla="*/ 4 h 24"/>
                <a:gd name="T30" fmla="*/ 22 w 24"/>
                <a:gd name="T31" fmla="*/ 4 h 24"/>
                <a:gd name="T32" fmla="*/ 24 w 24"/>
                <a:gd name="T33" fmla="*/ 8 h 24"/>
                <a:gd name="T34" fmla="*/ 24 w 24"/>
                <a:gd name="T35" fmla="*/ 12 h 24"/>
                <a:gd name="T36" fmla="*/ 24 w 24"/>
                <a:gd name="T37" fmla="*/ 12 h 24"/>
                <a:gd name="T38" fmla="*/ 24 w 24"/>
                <a:gd name="T39" fmla="*/ 16 h 24"/>
                <a:gd name="T40" fmla="*/ 22 w 24"/>
                <a:gd name="T41" fmla="*/ 20 h 24"/>
                <a:gd name="T42" fmla="*/ 22 w 24"/>
                <a:gd name="T43" fmla="*/ 20 h 24"/>
                <a:gd name="T44" fmla="*/ 18 w 24"/>
                <a:gd name="T45" fmla="*/ 24 h 24"/>
                <a:gd name="T46" fmla="*/ 12 w 24"/>
                <a:gd name="T47" fmla="*/ 24 h 24"/>
                <a:gd name="T48" fmla="*/ 12 w 24"/>
                <a:gd name="T4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12" y="24"/>
                  </a:moveTo>
                  <a:lnTo>
                    <a:pt x="12" y="24"/>
                  </a:lnTo>
                  <a:lnTo>
                    <a:pt x="8" y="24"/>
                  </a:lnTo>
                  <a:lnTo>
                    <a:pt x="4" y="20"/>
                  </a:lnTo>
                  <a:lnTo>
                    <a:pt x="4" y="20"/>
                  </a:lnTo>
                  <a:lnTo>
                    <a:pt x="2" y="16"/>
                  </a:lnTo>
                  <a:lnTo>
                    <a:pt x="0" y="12"/>
                  </a:lnTo>
                  <a:lnTo>
                    <a:pt x="0" y="12"/>
                  </a:lnTo>
                  <a:lnTo>
                    <a:pt x="2" y="8"/>
                  </a:lnTo>
                  <a:lnTo>
                    <a:pt x="4" y="4"/>
                  </a:lnTo>
                  <a:lnTo>
                    <a:pt x="4" y="4"/>
                  </a:lnTo>
                  <a:lnTo>
                    <a:pt x="8" y="2"/>
                  </a:lnTo>
                  <a:lnTo>
                    <a:pt x="12" y="0"/>
                  </a:lnTo>
                  <a:lnTo>
                    <a:pt x="18" y="2"/>
                  </a:lnTo>
                  <a:lnTo>
                    <a:pt x="22" y="4"/>
                  </a:lnTo>
                  <a:lnTo>
                    <a:pt x="22" y="4"/>
                  </a:lnTo>
                  <a:lnTo>
                    <a:pt x="24" y="8"/>
                  </a:lnTo>
                  <a:lnTo>
                    <a:pt x="24" y="12"/>
                  </a:lnTo>
                  <a:lnTo>
                    <a:pt x="24" y="12"/>
                  </a:lnTo>
                  <a:lnTo>
                    <a:pt x="24" y="16"/>
                  </a:lnTo>
                  <a:lnTo>
                    <a:pt x="22" y="20"/>
                  </a:lnTo>
                  <a:lnTo>
                    <a:pt x="22" y="20"/>
                  </a:lnTo>
                  <a:lnTo>
                    <a:pt x="18" y="24"/>
                  </a:lnTo>
                  <a:lnTo>
                    <a:pt x="12" y="24"/>
                  </a:ln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sp>
          <p:nvSpPr>
            <p:cNvPr id="5190" name="Freeform 95"/>
            <p:cNvSpPr>
              <a:spLocks/>
            </p:cNvSpPr>
            <p:nvPr/>
          </p:nvSpPr>
          <p:spPr bwMode="auto">
            <a:xfrm>
              <a:off x="496887" y="2152650"/>
              <a:ext cx="123825" cy="180975"/>
            </a:xfrm>
            <a:custGeom>
              <a:avLst/>
              <a:gdLst>
                <a:gd name="T0" fmla="*/ 0 w 78"/>
                <a:gd name="T1" fmla="*/ 72 h 114"/>
                <a:gd name="T2" fmla="*/ 46 w 78"/>
                <a:gd name="T3" fmla="*/ 0 h 114"/>
                <a:gd name="T4" fmla="*/ 78 w 78"/>
                <a:gd name="T5" fmla="*/ 114 h 114"/>
                <a:gd name="T6" fmla="*/ 0 w 78"/>
                <a:gd name="T7" fmla="*/ 72 h 114"/>
              </a:gdLst>
              <a:ahLst/>
              <a:cxnLst>
                <a:cxn ang="0">
                  <a:pos x="T0" y="T1"/>
                </a:cxn>
                <a:cxn ang="0">
                  <a:pos x="T2" y="T3"/>
                </a:cxn>
                <a:cxn ang="0">
                  <a:pos x="T4" y="T5"/>
                </a:cxn>
                <a:cxn ang="0">
                  <a:pos x="T6" y="T7"/>
                </a:cxn>
              </a:cxnLst>
              <a:rect l="0" t="0" r="r" b="b"/>
              <a:pathLst>
                <a:path w="78" h="114">
                  <a:moveTo>
                    <a:pt x="0" y="72"/>
                  </a:moveTo>
                  <a:lnTo>
                    <a:pt x="46" y="0"/>
                  </a:lnTo>
                  <a:lnTo>
                    <a:pt x="78" y="114"/>
                  </a:lnTo>
                  <a:lnTo>
                    <a:pt x="0"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25000"/>
                    <a:lumOff val="75000"/>
                  </a:schemeClr>
                </a:solidFill>
              </a:endParaRPr>
            </a:p>
          </p:txBody>
        </p:sp>
      </p:grpSp>
    </p:spTree>
    <p:extLst>
      <p:ext uri="{BB962C8B-B14F-4D97-AF65-F5344CB8AC3E}">
        <p14:creationId xmlns:p14="http://schemas.microsoft.com/office/powerpoint/2010/main" val="36802701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400" dirty="0" smtClean="0"/>
              <a:t>To ensure our students are ready for postsecondary </a:t>
            </a:r>
            <a:br>
              <a:rPr lang="en-US" sz="2400" dirty="0" smtClean="0"/>
            </a:br>
            <a:r>
              <a:rPr lang="en-US" sz="2400" dirty="0" smtClean="0"/>
              <a:t>success, we must meet the following goals. </a:t>
            </a:r>
            <a:endParaRPr lang="en-US" sz="2400" dirty="0"/>
          </a:p>
        </p:txBody>
      </p:sp>
      <p:grpSp>
        <p:nvGrpSpPr>
          <p:cNvPr id="3" name="Group 7"/>
          <p:cNvGrpSpPr>
            <a:grpSpLocks noChangeAspect="1"/>
          </p:cNvGrpSpPr>
          <p:nvPr/>
        </p:nvGrpSpPr>
        <p:grpSpPr bwMode="auto">
          <a:xfrm>
            <a:off x="533400" y="2112401"/>
            <a:ext cx="8096250" cy="3637690"/>
            <a:chOff x="-12" y="1344"/>
            <a:chExt cx="5760" cy="2588"/>
          </a:xfrm>
        </p:grpSpPr>
        <p:sp>
          <p:nvSpPr>
            <p:cNvPr id="4" name="AutoShape 6"/>
            <p:cNvSpPr>
              <a:spLocks noChangeAspect="1" noChangeArrowheads="1" noTextEdit="1"/>
            </p:cNvSpPr>
            <p:nvPr/>
          </p:nvSpPr>
          <p:spPr bwMode="auto">
            <a:xfrm>
              <a:off x="-12" y="1344"/>
              <a:ext cx="5760" cy="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8"/>
            <p:cNvSpPr>
              <a:spLocks noChangeArrowheads="1"/>
            </p:cNvSpPr>
            <p:nvPr/>
          </p:nvSpPr>
          <p:spPr bwMode="auto">
            <a:xfrm>
              <a:off x="2914" y="3394"/>
              <a:ext cx="1368" cy="538"/>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9"/>
            <p:cNvSpPr>
              <a:spLocks noChangeArrowheads="1"/>
            </p:cNvSpPr>
            <p:nvPr/>
          </p:nvSpPr>
          <p:spPr bwMode="auto">
            <a:xfrm>
              <a:off x="1452" y="3394"/>
              <a:ext cx="1368" cy="538"/>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10"/>
            <p:cNvSpPr>
              <a:spLocks noChangeArrowheads="1"/>
            </p:cNvSpPr>
            <p:nvPr/>
          </p:nvSpPr>
          <p:spPr bwMode="auto">
            <a:xfrm>
              <a:off x="-10" y="3394"/>
              <a:ext cx="1368" cy="538"/>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11"/>
            <p:cNvSpPr>
              <a:spLocks noChangeArrowheads="1"/>
            </p:cNvSpPr>
            <p:nvPr/>
          </p:nvSpPr>
          <p:spPr bwMode="auto">
            <a:xfrm>
              <a:off x="4380" y="3394"/>
              <a:ext cx="1368" cy="538"/>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12"/>
            <p:cNvSpPr>
              <a:spLocks noChangeArrowheads="1"/>
            </p:cNvSpPr>
            <p:nvPr/>
          </p:nvSpPr>
          <p:spPr bwMode="auto">
            <a:xfrm>
              <a:off x="2916" y="1696"/>
              <a:ext cx="1368" cy="2232"/>
            </a:xfrm>
            <a:prstGeom prst="rect">
              <a:avLst/>
            </a:prstGeom>
            <a:noFill/>
            <a:ln w="12700">
              <a:solidFill>
                <a:srgbClr val="C7C8C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13"/>
            <p:cNvSpPr>
              <a:spLocks noChangeArrowheads="1"/>
            </p:cNvSpPr>
            <p:nvPr/>
          </p:nvSpPr>
          <p:spPr bwMode="auto">
            <a:xfrm>
              <a:off x="1452" y="1696"/>
              <a:ext cx="1368" cy="2232"/>
            </a:xfrm>
            <a:prstGeom prst="rect">
              <a:avLst/>
            </a:prstGeom>
            <a:noFill/>
            <a:ln w="12700">
              <a:solidFill>
                <a:srgbClr val="C7C8C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4"/>
            <p:cNvSpPr>
              <a:spLocks noChangeArrowheads="1"/>
            </p:cNvSpPr>
            <p:nvPr/>
          </p:nvSpPr>
          <p:spPr bwMode="auto">
            <a:xfrm>
              <a:off x="-8" y="1696"/>
              <a:ext cx="1368" cy="2232"/>
            </a:xfrm>
            <a:prstGeom prst="rect">
              <a:avLst/>
            </a:prstGeom>
            <a:noFill/>
            <a:ln w="12700">
              <a:solidFill>
                <a:srgbClr val="C7C8C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5"/>
            <p:cNvSpPr>
              <a:spLocks noChangeArrowheads="1"/>
            </p:cNvSpPr>
            <p:nvPr/>
          </p:nvSpPr>
          <p:spPr bwMode="auto">
            <a:xfrm>
              <a:off x="4376" y="1696"/>
              <a:ext cx="1368" cy="2232"/>
            </a:xfrm>
            <a:prstGeom prst="rect">
              <a:avLst/>
            </a:prstGeom>
            <a:noFill/>
            <a:ln w="12700">
              <a:solidFill>
                <a:srgbClr val="C7C8C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6"/>
            <p:cNvSpPr>
              <a:spLocks noChangeArrowheads="1"/>
            </p:cNvSpPr>
            <p:nvPr/>
          </p:nvSpPr>
          <p:spPr bwMode="auto">
            <a:xfrm>
              <a:off x="-8" y="1348"/>
              <a:ext cx="5752" cy="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7"/>
            <p:cNvSpPr>
              <a:spLocks noChangeArrowheads="1"/>
            </p:cNvSpPr>
            <p:nvPr/>
          </p:nvSpPr>
          <p:spPr bwMode="auto">
            <a:xfrm>
              <a:off x="-8" y="1348"/>
              <a:ext cx="5752" cy="348"/>
            </a:xfrm>
            <a:prstGeom prst="rect">
              <a:avLst/>
            </a:prstGeom>
            <a:noFill/>
            <a:ln w="1270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8"/>
            <p:cNvSpPr>
              <a:spLocks/>
            </p:cNvSpPr>
            <p:nvPr/>
          </p:nvSpPr>
          <p:spPr bwMode="auto">
            <a:xfrm>
              <a:off x="1692" y="2062"/>
              <a:ext cx="894" cy="486"/>
            </a:xfrm>
            <a:custGeom>
              <a:avLst/>
              <a:gdLst>
                <a:gd name="T0" fmla="*/ 0 w 894"/>
                <a:gd name="T1" fmla="*/ 0 h 486"/>
                <a:gd name="T2" fmla="*/ 0 w 894"/>
                <a:gd name="T3" fmla="*/ 486 h 486"/>
                <a:gd name="T4" fmla="*/ 894 w 894"/>
                <a:gd name="T5" fmla="*/ 486 h 486"/>
              </a:gdLst>
              <a:ahLst/>
              <a:cxnLst>
                <a:cxn ang="0">
                  <a:pos x="T0" y="T1"/>
                </a:cxn>
                <a:cxn ang="0">
                  <a:pos x="T2" y="T3"/>
                </a:cxn>
                <a:cxn ang="0">
                  <a:pos x="T4" y="T5"/>
                </a:cxn>
              </a:cxnLst>
              <a:rect l="0" t="0" r="r" b="b"/>
              <a:pathLst>
                <a:path w="894" h="486">
                  <a:moveTo>
                    <a:pt x="0" y="0"/>
                  </a:moveTo>
                  <a:lnTo>
                    <a:pt x="0" y="486"/>
                  </a:lnTo>
                  <a:lnTo>
                    <a:pt x="894" y="486"/>
                  </a:lnTo>
                </a:path>
              </a:pathLst>
            </a:custGeom>
            <a:noFill/>
            <a:ln w="12700">
              <a:solidFill>
                <a:srgbClr val="F68C5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9"/>
            <p:cNvSpPr>
              <a:spLocks/>
            </p:cNvSpPr>
            <p:nvPr/>
          </p:nvSpPr>
          <p:spPr bwMode="auto">
            <a:xfrm>
              <a:off x="2292" y="2030"/>
              <a:ext cx="302" cy="76"/>
            </a:xfrm>
            <a:custGeom>
              <a:avLst/>
              <a:gdLst>
                <a:gd name="T0" fmla="*/ 296 w 302"/>
                <a:gd name="T1" fmla="*/ 0 h 76"/>
                <a:gd name="T2" fmla="*/ 292 w 302"/>
                <a:gd name="T3" fmla="*/ 0 h 76"/>
                <a:gd name="T4" fmla="*/ 88 w 302"/>
                <a:gd name="T5" fmla="*/ 2 h 76"/>
                <a:gd name="T6" fmla="*/ 78 w 302"/>
                <a:gd name="T7" fmla="*/ 0 h 76"/>
                <a:gd name="T8" fmla="*/ 78 w 302"/>
                <a:gd name="T9" fmla="*/ 8 h 76"/>
                <a:gd name="T10" fmla="*/ 46 w 302"/>
                <a:gd name="T11" fmla="*/ 8 h 76"/>
                <a:gd name="T12" fmla="*/ 28 w 302"/>
                <a:gd name="T13" fmla="*/ 10 h 76"/>
                <a:gd name="T14" fmla="*/ 26 w 302"/>
                <a:gd name="T15" fmla="*/ 10 h 76"/>
                <a:gd name="T16" fmla="*/ 26 w 302"/>
                <a:gd name="T17" fmla="*/ 12 h 76"/>
                <a:gd name="T18" fmla="*/ 24 w 302"/>
                <a:gd name="T19" fmla="*/ 16 h 76"/>
                <a:gd name="T20" fmla="*/ 24 w 302"/>
                <a:gd name="T21" fmla="*/ 18 h 76"/>
                <a:gd name="T22" fmla="*/ 22 w 302"/>
                <a:gd name="T23" fmla="*/ 20 h 76"/>
                <a:gd name="T24" fmla="*/ 20 w 302"/>
                <a:gd name="T25" fmla="*/ 22 h 76"/>
                <a:gd name="T26" fmla="*/ 22 w 302"/>
                <a:gd name="T27" fmla="*/ 24 h 76"/>
                <a:gd name="T28" fmla="*/ 22 w 302"/>
                <a:gd name="T29" fmla="*/ 24 h 76"/>
                <a:gd name="T30" fmla="*/ 20 w 302"/>
                <a:gd name="T31" fmla="*/ 30 h 76"/>
                <a:gd name="T32" fmla="*/ 20 w 302"/>
                <a:gd name="T33" fmla="*/ 34 h 76"/>
                <a:gd name="T34" fmla="*/ 18 w 302"/>
                <a:gd name="T35" fmla="*/ 36 h 76"/>
                <a:gd name="T36" fmla="*/ 14 w 302"/>
                <a:gd name="T37" fmla="*/ 42 h 76"/>
                <a:gd name="T38" fmla="*/ 12 w 302"/>
                <a:gd name="T39" fmla="*/ 44 h 76"/>
                <a:gd name="T40" fmla="*/ 14 w 302"/>
                <a:gd name="T41" fmla="*/ 48 h 76"/>
                <a:gd name="T42" fmla="*/ 14 w 302"/>
                <a:gd name="T43" fmla="*/ 50 h 76"/>
                <a:gd name="T44" fmla="*/ 8 w 302"/>
                <a:gd name="T45" fmla="*/ 52 h 76"/>
                <a:gd name="T46" fmla="*/ 8 w 302"/>
                <a:gd name="T47" fmla="*/ 56 h 76"/>
                <a:gd name="T48" fmla="*/ 6 w 302"/>
                <a:gd name="T49" fmla="*/ 58 h 76"/>
                <a:gd name="T50" fmla="*/ 6 w 302"/>
                <a:gd name="T51" fmla="*/ 62 h 76"/>
                <a:gd name="T52" fmla="*/ 6 w 302"/>
                <a:gd name="T53" fmla="*/ 66 h 76"/>
                <a:gd name="T54" fmla="*/ 2 w 302"/>
                <a:gd name="T55" fmla="*/ 72 h 76"/>
                <a:gd name="T56" fmla="*/ 0 w 302"/>
                <a:gd name="T57" fmla="*/ 76 h 76"/>
                <a:gd name="T58" fmla="*/ 214 w 302"/>
                <a:gd name="T59" fmla="*/ 72 h 76"/>
                <a:gd name="T60" fmla="*/ 216 w 302"/>
                <a:gd name="T61" fmla="*/ 64 h 76"/>
                <a:gd name="T62" fmla="*/ 222 w 302"/>
                <a:gd name="T63" fmla="*/ 64 h 76"/>
                <a:gd name="T64" fmla="*/ 226 w 302"/>
                <a:gd name="T65" fmla="*/ 56 h 76"/>
                <a:gd name="T66" fmla="*/ 230 w 302"/>
                <a:gd name="T67" fmla="*/ 54 h 76"/>
                <a:gd name="T68" fmla="*/ 236 w 302"/>
                <a:gd name="T69" fmla="*/ 52 h 76"/>
                <a:gd name="T70" fmla="*/ 238 w 302"/>
                <a:gd name="T71" fmla="*/ 52 h 76"/>
                <a:gd name="T72" fmla="*/ 242 w 302"/>
                <a:gd name="T73" fmla="*/ 50 h 76"/>
                <a:gd name="T74" fmla="*/ 246 w 302"/>
                <a:gd name="T75" fmla="*/ 48 h 76"/>
                <a:gd name="T76" fmla="*/ 248 w 302"/>
                <a:gd name="T77" fmla="*/ 48 h 76"/>
                <a:gd name="T78" fmla="*/ 252 w 302"/>
                <a:gd name="T79" fmla="*/ 44 h 76"/>
                <a:gd name="T80" fmla="*/ 254 w 302"/>
                <a:gd name="T81" fmla="*/ 42 h 76"/>
                <a:gd name="T82" fmla="*/ 258 w 302"/>
                <a:gd name="T83" fmla="*/ 40 h 76"/>
                <a:gd name="T84" fmla="*/ 260 w 302"/>
                <a:gd name="T85" fmla="*/ 34 h 76"/>
                <a:gd name="T86" fmla="*/ 264 w 302"/>
                <a:gd name="T87" fmla="*/ 34 h 76"/>
                <a:gd name="T88" fmla="*/ 264 w 302"/>
                <a:gd name="T89" fmla="*/ 34 h 76"/>
                <a:gd name="T90" fmla="*/ 268 w 302"/>
                <a:gd name="T91" fmla="*/ 28 h 76"/>
                <a:gd name="T92" fmla="*/ 270 w 302"/>
                <a:gd name="T93" fmla="*/ 30 h 76"/>
                <a:gd name="T94" fmla="*/ 274 w 302"/>
                <a:gd name="T95" fmla="*/ 32 h 76"/>
                <a:gd name="T96" fmla="*/ 278 w 302"/>
                <a:gd name="T97" fmla="*/ 28 h 76"/>
                <a:gd name="T98" fmla="*/ 284 w 302"/>
                <a:gd name="T99" fmla="*/ 22 h 76"/>
                <a:gd name="T100" fmla="*/ 286 w 302"/>
                <a:gd name="T101" fmla="*/ 24 h 76"/>
                <a:gd name="T102" fmla="*/ 290 w 302"/>
                <a:gd name="T103" fmla="*/ 22 h 76"/>
                <a:gd name="T104" fmla="*/ 292 w 302"/>
                <a:gd name="T105" fmla="*/ 18 h 76"/>
                <a:gd name="T106" fmla="*/ 294 w 302"/>
                <a:gd name="T107" fmla="*/ 16 h 76"/>
                <a:gd name="T108" fmla="*/ 298 w 302"/>
                <a:gd name="T109" fmla="*/ 14 h 76"/>
                <a:gd name="T110" fmla="*/ 300 w 302"/>
                <a:gd name="T111" fmla="*/ 12 h 76"/>
                <a:gd name="T112" fmla="*/ 300 w 302"/>
                <a:gd name="T113" fmla="*/ 8 h 76"/>
                <a:gd name="T114" fmla="*/ 300 w 302"/>
                <a:gd name="T115" fmla="*/ 4 h 76"/>
                <a:gd name="T116" fmla="*/ 300 w 302"/>
                <a:gd name="T117" fmla="*/ 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2" h="76">
                  <a:moveTo>
                    <a:pt x="302" y="0"/>
                  </a:moveTo>
                  <a:lnTo>
                    <a:pt x="296" y="0"/>
                  </a:lnTo>
                  <a:lnTo>
                    <a:pt x="296" y="2"/>
                  </a:lnTo>
                  <a:lnTo>
                    <a:pt x="292" y="0"/>
                  </a:lnTo>
                  <a:lnTo>
                    <a:pt x="292" y="2"/>
                  </a:lnTo>
                  <a:lnTo>
                    <a:pt x="88" y="2"/>
                  </a:lnTo>
                  <a:lnTo>
                    <a:pt x="84" y="0"/>
                  </a:lnTo>
                  <a:lnTo>
                    <a:pt x="78" y="0"/>
                  </a:lnTo>
                  <a:lnTo>
                    <a:pt x="78" y="6"/>
                  </a:lnTo>
                  <a:lnTo>
                    <a:pt x="78" y="8"/>
                  </a:lnTo>
                  <a:lnTo>
                    <a:pt x="58" y="8"/>
                  </a:lnTo>
                  <a:lnTo>
                    <a:pt x="46" y="8"/>
                  </a:lnTo>
                  <a:lnTo>
                    <a:pt x="30" y="8"/>
                  </a:lnTo>
                  <a:lnTo>
                    <a:pt x="28" y="10"/>
                  </a:lnTo>
                  <a:lnTo>
                    <a:pt x="26" y="8"/>
                  </a:lnTo>
                  <a:lnTo>
                    <a:pt x="26" y="10"/>
                  </a:lnTo>
                  <a:lnTo>
                    <a:pt x="26" y="10"/>
                  </a:lnTo>
                  <a:lnTo>
                    <a:pt x="26" y="12"/>
                  </a:lnTo>
                  <a:lnTo>
                    <a:pt x="26" y="14"/>
                  </a:lnTo>
                  <a:lnTo>
                    <a:pt x="24" y="16"/>
                  </a:lnTo>
                  <a:lnTo>
                    <a:pt x="24" y="18"/>
                  </a:lnTo>
                  <a:lnTo>
                    <a:pt x="24" y="18"/>
                  </a:lnTo>
                  <a:lnTo>
                    <a:pt x="24" y="20"/>
                  </a:lnTo>
                  <a:lnTo>
                    <a:pt x="22" y="20"/>
                  </a:lnTo>
                  <a:lnTo>
                    <a:pt x="20" y="20"/>
                  </a:lnTo>
                  <a:lnTo>
                    <a:pt x="20" y="22"/>
                  </a:lnTo>
                  <a:lnTo>
                    <a:pt x="20" y="22"/>
                  </a:lnTo>
                  <a:lnTo>
                    <a:pt x="22" y="24"/>
                  </a:lnTo>
                  <a:lnTo>
                    <a:pt x="22" y="24"/>
                  </a:lnTo>
                  <a:lnTo>
                    <a:pt x="22" y="24"/>
                  </a:lnTo>
                  <a:lnTo>
                    <a:pt x="22" y="26"/>
                  </a:lnTo>
                  <a:lnTo>
                    <a:pt x="20" y="30"/>
                  </a:lnTo>
                  <a:lnTo>
                    <a:pt x="20" y="32"/>
                  </a:lnTo>
                  <a:lnTo>
                    <a:pt x="20" y="34"/>
                  </a:lnTo>
                  <a:lnTo>
                    <a:pt x="20" y="36"/>
                  </a:lnTo>
                  <a:lnTo>
                    <a:pt x="18" y="36"/>
                  </a:lnTo>
                  <a:lnTo>
                    <a:pt x="18" y="40"/>
                  </a:lnTo>
                  <a:lnTo>
                    <a:pt x="14" y="42"/>
                  </a:lnTo>
                  <a:lnTo>
                    <a:pt x="12" y="42"/>
                  </a:lnTo>
                  <a:lnTo>
                    <a:pt x="12" y="44"/>
                  </a:lnTo>
                  <a:lnTo>
                    <a:pt x="10" y="46"/>
                  </a:lnTo>
                  <a:lnTo>
                    <a:pt x="14" y="48"/>
                  </a:lnTo>
                  <a:lnTo>
                    <a:pt x="12" y="48"/>
                  </a:lnTo>
                  <a:lnTo>
                    <a:pt x="14" y="50"/>
                  </a:lnTo>
                  <a:lnTo>
                    <a:pt x="12" y="52"/>
                  </a:lnTo>
                  <a:lnTo>
                    <a:pt x="8" y="52"/>
                  </a:lnTo>
                  <a:lnTo>
                    <a:pt x="8" y="54"/>
                  </a:lnTo>
                  <a:lnTo>
                    <a:pt x="8" y="56"/>
                  </a:lnTo>
                  <a:lnTo>
                    <a:pt x="8" y="58"/>
                  </a:lnTo>
                  <a:lnTo>
                    <a:pt x="6" y="58"/>
                  </a:lnTo>
                  <a:lnTo>
                    <a:pt x="6" y="60"/>
                  </a:lnTo>
                  <a:lnTo>
                    <a:pt x="6" y="62"/>
                  </a:lnTo>
                  <a:lnTo>
                    <a:pt x="6" y="64"/>
                  </a:lnTo>
                  <a:lnTo>
                    <a:pt x="6" y="66"/>
                  </a:lnTo>
                  <a:lnTo>
                    <a:pt x="6" y="70"/>
                  </a:lnTo>
                  <a:lnTo>
                    <a:pt x="2" y="72"/>
                  </a:lnTo>
                  <a:lnTo>
                    <a:pt x="0" y="72"/>
                  </a:lnTo>
                  <a:lnTo>
                    <a:pt x="0" y="76"/>
                  </a:lnTo>
                  <a:lnTo>
                    <a:pt x="214" y="76"/>
                  </a:lnTo>
                  <a:lnTo>
                    <a:pt x="214" y="72"/>
                  </a:lnTo>
                  <a:lnTo>
                    <a:pt x="214" y="66"/>
                  </a:lnTo>
                  <a:lnTo>
                    <a:pt x="216" y="64"/>
                  </a:lnTo>
                  <a:lnTo>
                    <a:pt x="222" y="64"/>
                  </a:lnTo>
                  <a:lnTo>
                    <a:pt x="222" y="64"/>
                  </a:lnTo>
                  <a:lnTo>
                    <a:pt x="224" y="60"/>
                  </a:lnTo>
                  <a:lnTo>
                    <a:pt x="226" y="56"/>
                  </a:lnTo>
                  <a:lnTo>
                    <a:pt x="226" y="56"/>
                  </a:lnTo>
                  <a:lnTo>
                    <a:pt x="230" y="54"/>
                  </a:lnTo>
                  <a:lnTo>
                    <a:pt x="236" y="52"/>
                  </a:lnTo>
                  <a:lnTo>
                    <a:pt x="236" y="52"/>
                  </a:lnTo>
                  <a:lnTo>
                    <a:pt x="238" y="52"/>
                  </a:lnTo>
                  <a:lnTo>
                    <a:pt x="238" y="52"/>
                  </a:lnTo>
                  <a:lnTo>
                    <a:pt x="240" y="52"/>
                  </a:lnTo>
                  <a:lnTo>
                    <a:pt x="242" y="50"/>
                  </a:lnTo>
                  <a:lnTo>
                    <a:pt x="246" y="50"/>
                  </a:lnTo>
                  <a:lnTo>
                    <a:pt x="246" y="48"/>
                  </a:lnTo>
                  <a:lnTo>
                    <a:pt x="246" y="48"/>
                  </a:lnTo>
                  <a:lnTo>
                    <a:pt x="248" y="48"/>
                  </a:lnTo>
                  <a:lnTo>
                    <a:pt x="250" y="44"/>
                  </a:lnTo>
                  <a:lnTo>
                    <a:pt x="252" y="44"/>
                  </a:lnTo>
                  <a:lnTo>
                    <a:pt x="252" y="42"/>
                  </a:lnTo>
                  <a:lnTo>
                    <a:pt x="254" y="42"/>
                  </a:lnTo>
                  <a:lnTo>
                    <a:pt x="256" y="40"/>
                  </a:lnTo>
                  <a:lnTo>
                    <a:pt x="258" y="40"/>
                  </a:lnTo>
                  <a:lnTo>
                    <a:pt x="260" y="38"/>
                  </a:lnTo>
                  <a:lnTo>
                    <a:pt x="260" y="34"/>
                  </a:lnTo>
                  <a:lnTo>
                    <a:pt x="262" y="34"/>
                  </a:lnTo>
                  <a:lnTo>
                    <a:pt x="264" y="34"/>
                  </a:lnTo>
                  <a:lnTo>
                    <a:pt x="264" y="34"/>
                  </a:lnTo>
                  <a:lnTo>
                    <a:pt x="264" y="34"/>
                  </a:lnTo>
                  <a:lnTo>
                    <a:pt x="266" y="32"/>
                  </a:lnTo>
                  <a:lnTo>
                    <a:pt x="268" y="28"/>
                  </a:lnTo>
                  <a:lnTo>
                    <a:pt x="270" y="28"/>
                  </a:lnTo>
                  <a:lnTo>
                    <a:pt x="270" y="30"/>
                  </a:lnTo>
                  <a:lnTo>
                    <a:pt x="272" y="32"/>
                  </a:lnTo>
                  <a:lnTo>
                    <a:pt x="274" y="32"/>
                  </a:lnTo>
                  <a:lnTo>
                    <a:pt x="276" y="30"/>
                  </a:lnTo>
                  <a:lnTo>
                    <a:pt x="278" y="28"/>
                  </a:lnTo>
                  <a:lnTo>
                    <a:pt x="278" y="26"/>
                  </a:lnTo>
                  <a:lnTo>
                    <a:pt x="284" y="22"/>
                  </a:lnTo>
                  <a:lnTo>
                    <a:pt x="286" y="22"/>
                  </a:lnTo>
                  <a:lnTo>
                    <a:pt x="286" y="24"/>
                  </a:lnTo>
                  <a:lnTo>
                    <a:pt x="288" y="24"/>
                  </a:lnTo>
                  <a:lnTo>
                    <a:pt x="290" y="22"/>
                  </a:lnTo>
                  <a:lnTo>
                    <a:pt x="292" y="22"/>
                  </a:lnTo>
                  <a:lnTo>
                    <a:pt x="292" y="18"/>
                  </a:lnTo>
                  <a:lnTo>
                    <a:pt x="294" y="18"/>
                  </a:lnTo>
                  <a:lnTo>
                    <a:pt x="294" y="16"/>
                  </a:lnTo>
                  <a:lnTo>
                    <a:pt x="298" y="14"/>
                  </a:lnTo>
                  <a:lnTo>
                    <a:pt x="298" y="14"/>
                  </a:lnTo>
                  <a:lnTo>
                    <a:pt x="300" y="14"/>
                  </a:lnTo>
                  <a:lnTo>
                    <a:pt x="300" y="12"/>
                  </a:lnTo>
                  <a:lnTo>
                    <a:pt x="298" y="10"/>
                  </a:lnTo>
                  <a:lnTo>
                    <a:pt x="300" y="8"/>
                  </a:lnTo>
                  <a:lnTo>
                    <a:pt x="300" y="6"/>
                  </a:lnTo>
                  <a:lnTo>
                    <a:pt x="300" y="4"/>
                  </a:lnTo>
                  <a:lnTo>
                    <a:pt x="300" y="4"/>
                  </a:lnTo>
                  <a:lnTo>
                    <a:pt x="300" y="2"/>
                  </a:lnTo>
                  <a:lnTo>
                    <a:pt x="302" y="0"/>
                  </a:lnTo>
                  <a:close/>
                </a:path>
              </a:pathLst>
            </a:custGeom>
            <a:solidFill>
              <a:srgbClr val="F68C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20"/>
            <p:cNvSpPr>
              <a:spLocks noChangeArrowheads="1"/>
            </p:cNvSpPr>
            <p:nvPr/>
          </p:nvSpPr>
          <p:spPr bwMode="auto">
            <a:xfrm>
              <a:off x="2352" y="2152"/>
              <a:ext cx="148" cy="392"/>
            </a:xfrm>
            <a:prstGeom prst="rect">
              <a:avLst/>
            </a:prstGeom>
            <a:solidFill>
              <a:srgbClr val="F68C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21"/>
            <p:cNvSpPr>
              <a:spLocks noChangeArrowheads="1"/>
            </p:cNvSpPr>
            <p:nvPr/>
          </p:nvSpPr>
          <p:spPr bwMode="auto">
            <a:xfrm>
              <a:off x="2062" y="2240"/>
              <a:ext cx="148" cy="304"/>
            </a:xfrm>
            <a:prstGeom prst="rect">
              <a:avLst/>
            </a:prstGeom>
            <a:solidFill>
              <a:srgbClr val="F8A17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22"/>
            <p:cNvSpPr>
              <a:spLocks noChangeArrowheads="1"/>
            </p:cNvSpPr>
            <p:nvPr/>
          </p:nvSpPr>
          <p:spPr bwMode="auto">
            <a:xfrm>
              <a:off x="1772" y="2306"/>
              <a:ext cx="148" cy="238"/>
            </a:xfrm>
            <a:prstGeom prst="rect">
              <a:avLst/>
            </a:prstGeom>
            <a:solidFill>
              <a:srgbClr val="FAB7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3"/>
            <p:cNvSpPr>
              <a:spLocks/>
            </p:cNvSpPr>
            <p:nvPr/>
          </p:nvSpPr>
          <p:spPr bwMode="auto">
            <a:xfrm>
              <a:off x="5130" y="2308"/>
              <a:ext cx="432" cy="104"/>
            </a:xfrm>
            <a:custGeom>
              <a:avLst/>
              <a:gdLst>
                <a:gd name="T0" fmla="*/ 16 w 432"/>
                <a:gd name="T1" fmla="*/ 2 h 104"/>
                <a:gd name="T2" fmla="*/ 6 w 432"/>
                <a:gd name="T3" fmla="*/ 0 h 104"/>
                <a:gd name="T4" fmla="*/ 6 w 432"/>
                <a:gd name="T5" fmla="*/ 0 h 104"/>
                <a:gd name="T6" fmla="*/ 0 w 432"/>
                <a:gd name="T7" fmla="*/ 14 h 104"/>
                <a:gd name="T8" fmla="*/ 14 w 432"/>
                <a:gd name="T9" fmla="*/ 18 h 104"/>
                <a:gd name="T10" fmla="*/ 416 w 432"/>
                <a:gd name="T11" fmla="*/ 104 h 104"/>
                <a:gd name="T12" fmla="*/ 416 w 432"/>
                <a:gd name="T13" fmla="*/ 104 h 104"/>
                <a:gd name="T14" fmla="*/ 422 w 432"/>
                <a:gd name="T15" fmla="*/ 98 h 104"/>
                <a:gd name="T16" fmla="*/ 432 w 432"/>
                <a:gd name="T17" fmla="*/ 90 h 104"/>
                <a:gd name="T18" fmla="*/ 432 w 432"/>
                <a:gd name="T19" fmla="*/ 90 h 104"/>
                <a:gd name="T20" fmla="*/ 284 w 432"/>
                <a:gd name="T21" fmla="*/ 62 h 104"/>
                <a:gd name="T22" fmla="*/ 160 w 432"/>
                <a:gd name="T23" fmla="*/ 36 h 104"/>
                <a:gd name="T24" fmla="*/ 16 w 432"/>
                <a:gd name="T25" fmla="*/ 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104">
                  <a:moveTo>
                    <a:pt x="16" y="2"/>
                  </a:moveTo>
                  <a:lnTo>
                    <a:pt x="6" y="0"/>
                  </a:lnTo>
                  <a:lnTo>
                    <a:pt x="6" y="0"/>
                  </a:lnTo>
                  <a:lnTo>
                    <a:pt x="0" y="14"/>
                  </a:lnTo>
                  <a:lnTo>
                    <a:pt x="14" y="18"/>
                  </a:lnTo>
                  <a:lnTo>
                    <a:pt x="416" y="104"/>
                  </a:lnTo>
                  <a:lnTo>
                    <a:pt x="416" y="104"/>
                  </a:lnTo>
                  <a:lnTo>
                    <a:pt x="422" y="98"/>
                  </a:lnTo>
                  <a:lnTo>
                    <a:pt x="432" y="90"/>
                  </a:lnTo>
                  <a:lnTo>
                    <a:pt x="432" y="90"/>
                  </a:lnTo>
                  <a:lnTo>
                    <a:pt x="284" y="62"/>
                  </a:lnTo>
                  <a:lnTo>
                    <a:pt x="160" y="36"/>
                  </a:lnTo>
                  <a:lnTo>
                    <a:pt x="16" y="2"/>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4"/>
            <p:cNvSpPr>
              <a:spLocks/>
            </p:cNvSpPr>
            <p:nvPr/>
          </p:nvSpPr>
          <p:spPr bwMode="auto">
            <a:xfrm>
              <a:off x="5130" y="2308"/>
              <a:ext cx="432" cy="104"/>
            </a:xfrm>
            <a:custGeom>
              <a:avLst/>
              <a:gdLst>
                <a:gd name="T0" fmla="*/ 16 w 432"/>
                <a:gd name="T1" fmla="*/ 2 h 104"/>
                <a:gd name="T2" fmla="*/ 6 w 432"/>
                <a:gd name="T3" fmla="*/ 0 h 104"/>
                <a:gd name="T4" fmla="*/ 6 w 432"/>
                <a:gd name="T5" fmla="*/ 0 h 104"/>
                <a:gd name="T6" fmla="*/ 0 w 432"/>
                <a:gd name="T7" fmla="*/ 14 h 104"/>
                <a:gd name="T8" fmla="*/ 14 w 432"/>
                <a:gd name="T9" fmla="*/ 18 h 104"/>
                <a:gd name="T10" fmla="*/ 416 w 432"/>
                <a:gd name="T11" fmla="*/ 104 h 104"/>
                <a:gd name="T12" fmla="*/ 416 w 432"/>
                <a:gd name="T13" fmla="*/ 104 h 104"/>
                <a:gd name="T14" fmla="*/ 422 w 432"/>
                <a:gd name="T15" fmla="*/ 98 h 104"/>
                <a:gd name="T16" fmla="*/ 432 w 432"/>
                <a:gd name="T17" fmla="*/ 90 h 104"/>
                <a:gd name="T18" fmla="*/ 432 w 432"/>
                <a:gd name="T19" fmla="*/ 90 h 104"/>
                <a:gd name="T20" fmla="*/ 284 w 432"/>
                <a:gd name="T21" fmla="*/ 62 h 104"/>
                <a:gd name="T22" fmla="*/ 160 w 432"/>
                <a:gd name="T23" fmla="*/ 36 h 104"/>
                <a:gd name="T24" fmla="*/ 16 w 432"/>
                <a:gd name="T25" fmla="*/ 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104">
                  <a:moveTo>
                    <a:pt x="16" y="2"/>
                  </a:moveTo>
                  <a:lnTo>
                    <a:pt x="6" y="0"/>
                  </a:lnTo>
                  <a:lnTo>
                    <a:pt x="6" y="0"/>
                  </a:lnTo>
                  <a:lnTo>
                    <a:pt x="0" y="14"/>
                  </a:lnTo>
                  <a:lnTo>
                    <a:pt x="14" y="18"/>
                  </a:lnTo>
                  <a:lnTo>
                    <a:pt x="416" y="104"/>
                  </a:lnTo>
                  <a:lnTo>
                    <a:pt x="416" y="104"/>
                  </a:lnTo>
                  <a:lnTo>
                    <a:pt x="422" y="98"/>
                  </a:lnTo>
                  <a:lnTo>
                    <a:pt x="432" y="90"/>
                  </a:lnTo>
                  <a:lnTo>
                    <a:pt x="432" y="90"/>
                  </a:lnTo>
                  <a:lnTo>
                    <a:pt x="284" y="62"/>
                  </a:lnTo>
                  <a:lnTo>
                    <a:pt x="160" y="36"/>
                  </a:lnTo>
                  <a:lnTo>
                    <a:pt x="16"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
            <p:cNvSpPr>
              <a:spLocks/>
            </p:cNvSpPr>
            <p:nvPr/>
          </p:nvSpPr>
          <p:spPr bwMode="auto">
            <a:xfrm>
              <a:off x="4542" y="2178"/>
              <a:ext cx="502" cy="166"/>
            </a:xfrm>
            <a:custGeom>
              <a:avLst/>
              <a:gdLst>
                <a:gd name="T0" fmla="*/ 8 w 502"/>
                <a:gd name="T1" fmla="*/ 60 h 166"/>
                <a:gd name="T2" fmla="*/ 0 w 502"/>
                <a:gd name="T3" fmla="*/ 100 h 166"/>
                <a:gd name="T4" fmla="*/ 0 w 502"/>
                <a:gd name="T5" fmla="*/ 134 h 166"/>
                <a:gd name="T6" fmla="*/ 4 w 502"/>
                <a:gd name="T7" fmla="*/ 156 h 166"/>
                <a:gd name="T8" fmla="*/ 10 w 502"/>
                <a:gd name="T9" fmla="*/ 166 h 166"/>
                <a:gd name="T10" fmla="*/ 12 w 502"/>
                <a:gd name="T11" fmla="*/ 166 h 166"/>
                <a:gd name="T12" fmla="*/ 26 w 502"/>
                <a:gd name="T13" fmla="*/ 148 h 166"/>
                <a:gd name="T14" fmla="*/ 46 w 502"/>
                <a:gd name="T15" fmla="*/ 90 h 166"/>
                <a:gd name="T16" fmla="*/ 50 w 502"/>
                <a:gd name="T17" fmla="*/ 68 h 166"/>
                <a:gd name="T18" fmla="*/ 50 w 502"/>
                <a:gd name="T19" fmla="*/ 36 h 166"/>
                <a:gd name="T20" fmla="*/ 48 w 502"/>
                <a:gd name="T21" fmla="*/ 26 h 166"/>
                <a:gd name="T22" fmla="*/ 40 w 502"/>
                <a:gd name="T23" fmla="*/ 36 h 166"/>
                <a:gd name="T24" fmla="*/ 28 w 502"/>
                <a:gd name="T25" fmla="*/ 72 h 166"/>
                <a:gd name="T26" fmla="*/ 24 w 502"/>
                <a:gd name="T27" fmla="*/ 86 h 166"/>
                <a:gd name="T28" fmla="*/ 24 w 502"/>
                <a:gd name="T29" fmla="*/ 104 h 166"/>
                <a:gd name="T30" fmla="*/ 32 w 502"/>
                <a:gd name="T31" fmla="*/ 110 h 166"/>
                <a:gd name="T32" fmla="*/ 22 w 502"/>
                <a:gd name="T33" fmla="*/ 126 h 166"/>
                <a:gd name="T34" fmla="*/ 18 w 502"/>
                <a:gd name="T35" fmla="*/ 124 h 166"/>
                <a:gd name="T36" fmla="*/ 12 w 502"/>
                <a:gd name="T37" fmla="*/ 116 h 166"/>
                <a:gd name="T38" fmla="*/ 12 w 502"/>
                <a:gd name="T39" fmla="*/ 90 h 166"/>
                <a:gd name="T40" fmla="*/ 16 w 502"/>
                <a:gd name="T41" fmla="*/ 68 h 166"/>
                <a:gd name="T42" fmla="*/ 28 w 502"/>
                <a:gd name="T43" fmla="*/ 30 h 166"/>
                <a:gd name="T44" fmla="*/ 38 w 502"/>
                <a:gd name="T45" fmla="*/ 18 h 166"/>
                <a:gd name="T46" fmla="*/ 52 w 502"/>
                <a:gd name="T47" fmla="*/ 14 h 166"/>
                <a:gd name="T48" fmla="*/ 498 w 502"/>
                <a:gd name="T49" fmla="*/ 120 h 166"/>
                <a:gd name="T50" fmla="*/ 502 w 502"/>
                <a:gd name="T51" fmla="*/ 110 h 166"/>
                <a:gd name="T52" fmla="*/ 114 w 502"/>
                <a:gd name="T53" fmla="*/ 14 h 166"/>
                <a:gd name="T54" fmla="*/ 66 w 502"/>
                <a:gd name="T55" fmla="*/ 2 h 166"/>
                <a:gd name="T56" fmla="*/ 60 w 502"/>
                <a:gd name="T57" fmla="*/ 0 h 166"/>
                <a:gd name="T58" fmla="*/ 44 w 502"/>
                <a:gd name="T59" fmla="*/ 2 h 166"/>
                <a:gd name="T60" fmla="*/ 28 w 502"/>
                <a:gd name="T61" fmla="*/ 14 h 166"/>
                <a:gd name="T62" fmla="*/ 14 w 502"/>
                <a:gd name="T63" fmla="*/ 4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2" h="166">
                  <a:moveTo>
                    <a:pt x="8" y="60"/>
                  </a:moveTo>
                  <a:lnTo>
                    <a:pt x="8" y="60"/>
                  </a:lnTo>
                  <a:lnTo>
                    <a:pt x="4" y="80"/>
                  </a:lnTo>
                  <a:lnTo>
                    <a:pt x="0" y="100"/>
                  </a:lnTo>
                  <a:lnTo>
                    <a:pt x="0" y="118"/>
                  </a:lnTo>
                  <a:lnTo>
                    <a:pt x="0" y="134"/>
                  </a:lnTo>
                  <a:lnTo>
                    <a:pt x="2" y="146"/>
                  </a:lnTo>
                  <a:lnTo>
                    <a:pt x="4" y="156"/>
                  </a:lnTo>
                  <a:lnTo>
                    <a:pt x="8" y="164"/>
                  </a:lnTo>
                  <a:lnTo>
                    <a:pt x="10" y="166"/>
                  </a:lnTo>
                  <a:lnTo>
                    <a:pt x="10" y="166"/>
                  </a:lnTo>
                  <a:lnTo>
                    <a:pt x="12" y="166"/>
                  </a:lnTo>
                  <a:lnTo>
                    <a:pt x="16" y="162"/>
                  </a:lnTo>
                  <a:lnTo>
                    <a:pt x="26" y="148"/>
                  </a:lnTo>
                  <a:lnTo>
                    <a:pt x="36" y="124"/>
                  </a:lnTo>
                  <a:lnTo>
                    <a:pt x="46" y="90"/>
                  </a:lnTo>
                  <a:lnTo>
                    <a:pt x="46" y="90"/>
                  </a:lnTo>
                  <a:lnTo>
                    <a:pt x="50" y="68"/>
                  </a:lnTo>
                  <a:lnTo>
                    <a:pt x="50" y="48"/>
                  </a:lnTo>
                  <a:lnTo>
                    <a:pt x="50" y="36"/>
                  </a:lnTo>
                  <a:lnTo>
                    <a:pt x="48" y="26"/>
                  </a:lnTo>
                  <a:lnTo>
                    <a:pt x="48" y="26"/>
                  </a:lnTo>
                  <a:lnTo>
                    <a:pt x="44" y="28"/>
                  </a:lnTo>
                  <a:lnTo>
                    <a:pt x="40" y="36"/>
                  </a:lnTo>
                  <a:lnTo>
                    <a:pt x="34" y="50"/>
                  </a:lnTo>
                  <a:lnTo>
                    <a:pt x="28" y="72"/>
                  </a:lnTo>
                  <a:lnTo>
                    <a:pt x="28" y="72"/>
                  </a:lnTo>
                  <a:lnTo>
                    <a:pt x="24" y="86"/>
                  </a:lnTo>
                  <a:lnTo>
                    <a:pt x="24" y="96"/>
                  </a:lnTo>
                  <a:lnTo>
                    <a:pt x="24" y="104"/>
                  </a:lnTo>
                  <a:lnTo>
                    <a:pt x="26" y="110"/>
                  </a:lnTo>
                  <a:lnTo>
                    <a:pt x="32" y="110"/>
                  </a:lnTo>
                  <a:lnTo>
                    <a:pt x="28" y="128"/>
                  </a:lnTo>
                  <a:lnTo>
                    <a:pt x="22" y="126"/>
                  </a:lnTo>
                  <a:lnTo>
                    <a:pt x="22" y="126"/>
                  </a:lnTo>
                  <a:lnTo>
                    <a:pt x="18" y="124"/>
                  </a:lnTo>
                  <a:lnTo>
                    <a:pt x="14" y="122"/>
                  </a:lnTo>
                  <a:lnTo>
                    <a:pt x="12" y="116"/>
                  </a:lnTo>
                  <a:lnTo>
                    <a:pt x="10" y="108"/>
                  </a:lnTo>
                  <a:lnTo>
                    <a:pt x="12" y="90"/>
                  </a:lnTo>
                  <a:lnTo>
                    <a:pt x="16" y="68"/>
                  </a:lnTo>
                  <a:lnTo>
                    <a:pt x="16" y="68"/>
                  </a:lnTo>
                  <a:lnTo>
                    <a:pt x="24" y="40"/>
                  </a:lnTo>
                  <a:lnTo>
                    <a:pt x="28" y="30"/>
                  </a:lnTo>
                  <a:lnTo>
                    <a:pt x="32" y="24"/>
                  </a:lnTo>
                  <a:lnTo>
                    <a:pt x="38" y="18"/>
                  </a:lnTo>
                  <a:lnTo>
                    <a:pt x="44" y="16"/>
                  </a:lnTo>
                  <a:lnTo>
                    <a:pt x="52" y="14"/>
                  </a:lnTo>
                  <a:lnTo>
                    <a:pt x="60" y="16"/>
                  </a:lnTo>
                  <a:lnTo>
                    <a:pt x="498" y="120"/>
                  </a:lnTo>
                  <a:lnTo>
                    <a:pt x="498" y="120"/>
                  </a:lnTo>
                  <a:lnTo>
                    <a:pt x="502" y="110"/>
                  </a:lnTo>
                  <a:lnTo>
                    <a:pt x="502" y="110"/>
                  </a:lnTo>
                  <a:lnTo>
                    <a:pt x="114" y="14"/>
                  </a:lnTo>
                  <a:lnTo>
                    <a:pt x="114" y="14"/>
                  </a:lnTo>
                  <a:lnTo>
                    <a:pt x="66" y="2"/>
                  </a:lnTo>
                  <a:lnTo>
                    <a:pt x="66" y="2"/>
                  </a:lnTo>
                  <a:lnTo>
                    <a:pt x="60" y="0"/>
                  </a:lnTo>
                  <a:lnTo>
                    <a:pt x="52" y="0"/>
                  </a:lnTo>
                  <a:lnTo>
                    <a:pt x="44" y="2"/>
                  </a:lnTo>
                  <a:lnTo>
                    <a:pt x="36" y="6"/>
                  </a:lnTo>
                  <a:lnTo>
                    <a:pt x="28" y="14"/>
                  </a:lnTo>
                  <a:lnTo>
                    <a:pt x="20" y="24"/>
                  </a:lnTo>
                  <a:lnTo>
                    <a:pt x="14" y="40"/>
                  </a:lnTo>
                  <a:lnTo>
                    <a:pt x="8" y="6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
            <p:cNvSpPr>
              <a:spLocks/>
            </p:cNvSpPr>
            <p:nvPr/>
          </p:nvSpPr>
          <p:spPr bwMode="auto">
            <a:xfrm>
              <a:off x="4542" y="2178"/>
              <a:ext cx="502" cy="166"/>
            </a:xfrm>
            <a:custGeom>
              <a:avLst/>
              <a:gdLst>
                <a:gd name="T0" fmla="*/ 8 w 502"/>
                <a:gd name="T1" fmla="*/ 60 h 166"/>
                <a:gd name="T2" fmla="*/ 0 w 502"/>
                <a:gd name="T3" fmla="*/ 100 h 166"/>
                <a:gd name="T4" fmla="*/ 0 w 502"/>
                <a:gd name="T5" fmla="*/ 134 h 166"/>
                <a:gd name="T6" fmla="*/ 4 w 502"/>
                <a:gd name="T7" fmla="*/ 156 h 166"/>
                <a:gd name="T8" fmla="*/ 10 w 502"/>
                <a:gd name="T9" fmla="*/ 166 h 166"/>
                <a:gd name="T10" fmla="*/ 12 w 502"/>
                <a:gd name="T11" fmla="*/ 166 h 166"/>
                <a:gd name="T12" fmla="*/ 26 w 502"/>
                <a:gd name="T13" fmla="*/ 148 h 166"/>
                <a:gd name="T14" fmla="*/ 46 w 502"/>
                <a:gd name="T15" fmla="*/ 90 h 166"/>
                <a:gd name="T16" fmla="*/ 50 w 502"/>
                <a:gd name="T17" fmla="*/ 68 h 166"/>
                <a:gd name="T18" fmla="*/ 50 w 502"/>
                <a:gd name="T19" fmla="*/ 36 h 166"/>
                <a:gd name="T20" fmla="*/ 48 w 502"/>
                <a:gd name="T21" fmla="*/ 26 h 166"/>
                <a:gd name="T22" fmla="*/ 40 w 502"/>
                <a:gd name="T23" fmla="*/ 36 h 166"/>
                <a:gd name="T24" fmla="*/ 28 w 502"/>
                <a:gd name="T25" fmla="*/ 72 h 166"/>
                <a:gd name="T26" fmla="*/ 24 w 502"/>
                <a:gd name="T27" fmla="*/ 86 h 166"/>
                <a:gd name="T28" fmla="*/ 24 w 502"/>
                <a:gd name="T29" fmla="*/ 104 h 166"/>
                <a:gd name="T30" fmla="*/ 32 w 502"/>
                <a:gd name="T31" fmla="*/ 110 h 166"/>
                <a:gd name="T32" fmla="*/ 22 w 502"/>
                <a:gd name="T33" fmla="*/ 126 h 166"/>
                <a:gd name="T34" fmla="*/ 18 w 502"/>
                <a:gd name="T35" fmla="*/ 124 h 166"/>
                <a:gd name="T36" fmla="*/ 12 w 502"/>
                <a:gd name="T37" fmla="*/ 116 h 166"/>
                <a:gd name="T38" fmla="*/ 12 w 502"/>
                <a:gd name="T39" fmla="*/ 90 h 166"/>
                <a:gd name="T40" fmla="*/ 16 w 502"/>
                <a:gd name="T41" fmla="*/ 68 h 166"/>
                <a:gd name="T42" fmla="*/ 28 w 502"/>
                <a:gd name="T43" fmla="*/ 30 h 166"/>
                <a:gd name="T44" fmla="*/ 38 w 502"/>
                <a:gd name="T45" fmla="*/ 18 h 166"/>
                <a:gd name="T46" fmla="*/ 52 w 502"/>
                <a:gd name="T47" fmla="*/ 14 h 166"/>
                <a:gd name="T48" fmla="*/ 498 w 502"/>
                <a:gd name="T49" fmla="*/ 120 h 166"/>
                <a:gd name="T50" fmla="*/ 502 w 502"/>
                <a:gd name="T51" fmla="*/ 110 h 166"/>
                <a:gd name="T52" fmla="*/ 114 w 502"/>
                <a:gd name="T53" fmla="*/ 14 h 166"/>
                <a:gd name="T54" fmla="*/ 66 w 502"/>
                <a:gd name="T55" fmla="*/ 2 h 166"/>
                <a:gd name="T56" fmla="*/ 60 w 502"/>
                <a:gd name="T57" fmla="*/ 0 h 166"/>
                <a:gd name="T58" fmla="*/ 44 w 502"/>
                <a:gd name="T59" fmla="*/ 2 h 166"/>
                <a:gd name="T60" fmla="*/ 28 w 502"/>
                <a:gd name="T61" fmla="*/ 14 h 166"/>
                <a:gd name="T62" fmla="*/ 14 w 502"/>
                <a:gd name="T63" fmla="*/ 4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2" h="166">
                  <a:moveTo>
                    <a:pt x="8" y="60"/>
                  </a:moveTo>
                  <a:lnTo>
                    <a:pt x="8" y="60"/>
                  </a:lnTo>
                  <a:lnTo>
                    <a:pt x="4" y="80"/>
                  </a:lnTo>
                  <a:lnTo>
                    <a:pt x="0" y="100"/>
                  </a:lnTo>
                  <a:lnTo>
                    <a:pt x="0" y="118"/>
                  </a:lnTo>
                  <a:lnTo>
                    <a:pt x="0" y="134"/>
                  </a:lnTo>
                  <a:lnTo>
                    <a:pt x="2" y="146"/>
                  </a:lnTo>
                  <a:lnTo>
                    <a:pt x="4" y="156"/>
                  </a:lnTo>
                  <a:lnTo>
                    <a:pt x="8" y="164"/>
                  </a:lnTo>
                  <a:lnTo>
                    <a:pt x="10" y="166"/>
                  </a:lnTo>
                  <a:lnTo>
                    <a:pt x="10" y="166"/>
                  </a:lnTo>
                  <a:lnTo>
                    <a:pt x="12" y="166"/>
                  </a:lnTo>
                  <a:lnTo>
                    <a:pt x="16" y="162"/>
                  </a:lnTo>
                  <a:lnTo>
                    <a:pt x="26" y="148"/>
                  </a:lnTo>
                  <a:lnTo>
                    <a:pt x="36" y="124"/>
                  </a:lnTo>
                  <a:lnTo>
                    <a:pt x="46" y="90"/>
                  </a:lnTo>
                  <a:lnTo>
                    <a:pt x="46" y="90"/>
                  </a:lnTo>
                  <a:lnTo>
                    <a:pt x="50" y="68"/>
                  </a:lnTo>
                  <a:lnTo>
                    <a:pt x="50" y="48"/>
                  </a:lnTo>
                  <a:lnTo>
                    <a:pt x="50" y="36"/>
                  </a:lnTo>
                  <a:lnTo>
                    <a:pt x="48" y="26"/>
                  </a:lnTo>
                  <a:lnTo>
                    <a:pt x="48" y="26"/>
                  </a:lnTo>
                  <a:lnTo>
                    <a:pt x="44" y="28"/>
                  </a:lnTo>
                  <a:lnTo>
                    <a:pt x="40" y="36"/>
                  </a:lnTo>
                  <a:lnTo>
                    <a:pt x="34" y="50"/>
                  </a:lnTo>
                  <a:lnTo>
                    <a:pt x="28" y="72"/>
                  </a:lnTo>
                  <a:lnTo>
                    <a:pt x="28" y="72"/>
                  </a:lnTo>
                  <a:lnTo>
                    <a:pt x="24" y="86"/>
                  </a:lnTo>
                  <a:lnTo>
                    <a:pt x="24" y="96"/>
                  </a:lnTo>
                  <a:lnTo>
                    <a:pt x="24" y="104"/>
                  </a:lnTo>
                  <a:lnTo>
                    <a:pt x="26" y="110"/>
                  </a:lnTo>
                  <a:lnTo>
                    <a:pt x="32" y="110"/>
                  </a:lnTo>
                  <a:lnTo>
                    <a:pt x="28" y="128"/>
                  </a:lnTo>
                  <a:lnTo>
                    <a:pt x="22" y="126"/>
                  </a:lnTo>
                  <a:lnTo>
                    <a:pt x="22" y="126"/>
                  </a:lnTo>
                  <a:lnTo>
                    <a:pt x="18" y="124"/>
                  </a:lnTo>
                  <a:lnTo>
                    <a:pt x="14" y="122"/>
                  </a:lnTo>
                  <a:lnTo>
                    <a:pt x="12" y="116"/>
                  </a:lnTo>
                  <a:lnTo>
                    <a:pt x="10" y="108"/>
                  </a:lnTo>
                  <a:lnTo>
                    <a:pt x="12" y="90"/>
                  </a:lnTo>
                  <a:lnTo>
                    <a:pt x="16" y="68"/>
                  </a:lnTo>
                  <a:lnTo>
                    <a:pt x="16" y="68"/>
                  </a:lnTo>
                  <a:lnTo>
                    <a:pt x="24" y="40"/>
                  </a:lnTo>
                  <a:lnTo>
                    <a:pt x="28" y="30"/>
                  </a:lnTo>
                  <a:lnTo>
                    <a:pt x="32" y="24"/>
                  </a:lnTo>
                  <a:lnTo>
                    <a:pt x="38" y="18"/>
                  </a:lnTo>
                  <a:lnTo>
                    <a:pt x="44" y="16"/>
                  </a:lnTo>
                  <a:lnTo>
                    <a:pt x="52" y="14"/>
                  </a:lnTo>
                  <a:lnTo>
                    <a:pt x="60" y="16"/>
                  </a:lnTo>
                  <a:lnTo>
                    <a:pt x="498" y="120"/>
                  </a:lnTo>
                  <a:lnTo>
                    <a:pt x="498" y="120"/>
                  </a:lnTo>
                  <a:lnTo>
                    <a:pt x="502" y="110"/>
                  </a:lnTo>
                  <a:lnTo>
                    <a:pt x="502" y="110"/>
                  </a:lnTo>
                  <a:lnTo>
                    <a:pt x="114" y="14"/>
                  </a:lnTo>
                  <a:lnTo>
                    <a:pt x="114" y="14"/>
                  </a:lnTo>
                  <a:lnTo>
                    <a:pt x="66" y="2"/>
                  </a:lnTo>
                  <a:lnTo>
                    <a:pt x="66" y="2"/>
                  </a:lnTo>
                  <a:lnTo>
                    <a:pt x="60" y="0"/>
                  </a:lnTo>
                  <a:lnTo>
                    <a:pt x="52" y="0"/>
                  </a:lnTo>
                  <a:lnTo>
                    <a:pt x="44" y="2"/>
                  </a:lnTo>
                  <a:lnTo>
                    <a:pt x="36" y="6"/>
                  </a:lnTo>
                  <a:lnTo>
                    <a:pt x="28" y="14"/>
                  </a:lnTo>
                  <a:lnTo>
                    <a:pt x="20" y="24"/>
                  </a:lnTo>
                  <a:lnTo>
                    <a:pt x="14" y="40"/>
                  </a:lnTo>
                  <a:lnTo>
                    <a:pt x="8" y="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
            <p:cNvSpPr>
              <a:spLocks/>
            </p:cNvSpPr>
            <p:nvPr/>
          </p:nvSpPr>
          <p:spPr bwMode="auto">
            <a:xfrm>
              <a:off x="4566" y="2206"/>
              <a:ext cx="470" cy="218"/>
            </a:xfrm>
            <a:custGeom>
              <a:avLst/>
              <a:gdLst>
                <a:gd name="T0" fmla="*/ 32 w 470"/>
                <a:gd name="T1" fmla="*/ 64 h 218"/>
                <a:gd name="T2" fmla="*/ 32 w 470"/>
                <a:gd name="T3" fmla="*/ 64 h 218"/>
                <a:gd name="T4" fmla="*/ 26 w 470"/>
                <a:gd name="T5" fmla="*/ 90 h 218"/>
                <a:gd name="T6" fmla="*/ 18 w 470"/>
                <a:gd name="T7" fmla="*/ 114 h 218"/>
                <a:gd name="T8" fmla="*/ 8 w 470"/>
                <a:gd name="T9" fmla="*/ 132 h 218"/>
                <a:gd name="T10" fmla="*/ 0 w 470"/>
                <a:gd name="T11" fmla="*/ 144 h 218"/>
                <a:gd name="T12" fmla="*/ 0 w 470"/>
                <a:gd name="T13" fmla="*/ 144 h 218"/>
                <a:gd name="T14" fmla="*/ 66 w 470"/>
                <a:gd name="T15" fmla="*/ 156 h 218"/>
                <a:gd name="T16" fmla="*/ 66 w 470"/>
                <a:gd name="T17" fmla="*/ 156 h 218"/>
                <a:gd name="T18" fmla="*/ 224 w 470"/>
                <a:gd name="T19" fmla="*/ 180 h 218"/>
                <a:gd name="T20" fmla="*/ 320 w 470"/>
                <a:gd name="T21" fmla="*/ 198 h 218"/>
                <a:gd name="T22" fmla="*/ 422 w 470"/>
                <a:gd name="T23" fmla="*/ 218 h 218"/>
                <a:gd name="T24" fmla="*/ 422 w 470"/>
                <a:gd name="T25" fmla="*/ 218 h 218"/>
                <a:gd name="T26" fmla="*/ 438 w 470"/>
                <a:gd name="T27" fmla="*/ 190 h 218"/>
                <a:gd name="T28" fmla="*/ 452 w 470"/>
                <a:gd name="T29" fmla="*/ 158 h 218"/>
                <a:gd name="T30" fmla="*/ 464 w 470"/>
                <a:gd name="T31" fmla="*/ 128 h 218"/>
                <a:gd name="T32" fmla="*/ 470 w 470"/>
                <a:gd name="T33" fmla="*/ 104 h 218"/>
                <a:gd name="T34" fmla="*/ 38 w 470"/>
                <a:gd name="T35" fmla="*/ 0 h 218"/>
                <a:gd name="T36" fmla="*/ 38 w 470"/>
                <a:gd name="T37" fmla="*/ 0 h 218"/>
                <a:gd name="T38" fmla="*/ 40 w 470"/>
                <a:gd name="T39" fmla="*/ 12 h 218"/>
                <a:gd name="T40" fmla="*/ 38 w 470"/>
                <a:gd name="T41" fmla="*/ 28 h 218"/>
                <a:gd name="T42" fmla="*/ 36 w 470"/>
                <a:gd name="T43" fmla="*/ 46 h 218"/>
                <a:gd name="T44" fmla="*/ 32 w 470"/>
                <a:gd name="T45" fmla="*/ 6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0" h="218">
                  <a:moveTo>
                    <a:pt x="32" y="64"/>
                  </a:moveTo>
                  <a:lnTo>
                    <a:pt x="32" y="64"/>
                  </a:lnTo>
                  <a:lnTo>
                    <a:pt x="26" y="90"/>
                  </a:lnTo>
                  <a:lnTo>
                    <a:pt x="18" y="114"/>
                  </a:lnTo>
                  <a:lnTo>
                    <a:pt x="8" y="132"/>
                  </a:lnTo>
                  <a:lnTo>
                    <a:pt x="0" y="144"/>
                  </a:lnTo>
                  <a:lnTo>
                    <a:pt x="0" y="144"/>
                  </a:lnTo>
                  <a:lnTo>
                    <a:pt x="66" y="156"/>
                  </a:lnTo>
                  <a:lnTo>
                    <a:pt x="66" y="156"/>
                  </a:lnTo>
                  <a:lnTo>
                    <a:pt x="224" y="180"/>
                  </a:lnTo>
                  <a:lnTo>
                    <a:pt x="320" y="198"/>
                  </a:lnTo>
                  <a:lnTo>
                    <a:pt x="422" y="218"/>
                  </a:lnTo>
                  <a:lnTo>
                    <a:pt x="422" y="218"/>
                  </a:lnTo>
                  <a:lnTo>
                    <a:pt x="438" y="190"/>
                  </a:lnTo>
                  <a:lnTo>
                    <a:pt x="452" y="158"/>
                  </a:lnTo>
                  <a:lnTo>
                    <a:pt x="464" y="128"/>
                  </a:lnTo>
                  <a:lnTo>
                    <a:pt x="470" y="104"/>
                  </a:lnTo>
                  <a:lnTo>
                    <a:pt x="38" y="0"/>
                  </a:lnTo>
                  <a:lnTo>
                    <a:pt x="38" y="0"/>
                  </a:lnTo>
                  <a:lnTo>
                    <a:pt x="40" y="12"/>
                  </a:lnTo>
                  <a:lnTo>
                    <a:pt x="38" y="28"/>
                  </a:lnTo>
                  <a:lnTo>
                    <a:pt x="36" y="46"/>
                  </a:lnTo>
                  <a:lnTo>
                    <a:pt x="32" y="64"/>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8"/>
            <p:cNvSpPr>
              <a:spLocks/>
            </p:cNvSpPr>
            <p:nvPr/>
          </p:nvSpPr>
          <p:spPr bwMode="auto">
            <a:xfrm>
              <a:off x="4566" y="2206"/>
              <a:ext cx="470" cy="218"/>
            </a:xfrm>
            <a:custGeom>
              <a:avLst/>
              <a:gdLst>
                <a:gd name="T0" fmla="*/ 32 w 470"/>
                <a:gd name="T1" fmla="*/ 64 h 218"/>
                <a:gd name="T2" fmla="*/ 32 w 470"/>
                <a:gd name="T3" fmla="*/ 64 h 218"/>
                <a:gd name="T4" fmla="*/ 26 w 470"/>
                <a:gd name="T5" fmla="*/ 90 h 218"/>
                <a:gd name="T6" fmla="*/ 18 w 470"/>
                <a:gd name="T7" fmla="*/ 114 h 218"/>
                <a:gd name="T8" fmla="*/ 8 w 470"/>
                <a:gd name="T9" fmla="*/ 132 h 218"/>
                <a:gd name="T10" fmla="*/ 0 w 470"/>
                <a:gd name="T11" fmla="*/ 144 h 218"/>
                <a:gd name="T12" fmla="*/ 0 w 470"/>
                <a:gd name="T13" fmla="*/ 144 h 218"/>
                <a:gd name="T14" fmla="*/ 66 w 470"/>
                <a:gd name="T15" fmla="*/ 156 h 218"/>
                <a:gd name="T16" fmla="*/ 66 w 470"/>
                <a:gd name="T17" fmla="*/ 156 h 218"/>
                <a:gd name="T18" fmla="*/ 224 w 470"/>
                <a:gd name="T19" fmla="*/ 180 h 218"/>
                <a:gd name="T20" fmla="*/ 320 w 470"/>
                <a:gd name="T21" fmla="*/ 198 h 218"/>
                <a:gd name="T22" fmla="*/ 422 w 470"/>
                <a:gd name="T23" fmla="*/ 218 h 218"/>
                <a:gd name="T24" fmla="*/ 422 w 470"/>
                <a:gd name="T25" fmla="*/ 218 h 218"/>
                <a:gd name="T26" fmla="*/ 438 w 470"/>
                <a:gd name="T27" fmla="*/ 190 h 218"/>
                <a:gd name="T28" fmla="*/ 452 w 470"/>
                <a:gd name="T29" fmla="*/ 158 h 218"/>
                <a:gd name="T30" fmla="*/ 464 w 470"/>
                <a:gd name="T31" fmla="*/ 128 h 218"/>
                <a:gd name="T32" fmla="*/ 470 w 470"/>
                <a:gd name="T33" fmla="*/ 104 h 218"/>
                <a:gd name="T34" fmla="*/ 38 w 470"/>
                <a:gd name="T35" fmla="*/ 0 h 218"/>
                <a:gd name="T36" fmla="*/ 38 w 470"/>
                <a:gd name="T37" fmla="*/ 0 h 218"/>
                <a:gd name="T38" fmla="*/ 40 w 470"/>
                <a:gd name="T39" fmla="*/ 12 h 218"/>
                <a:gd name="T40" fmla="*/ 38 w 470"/>
                <a:gd name="T41" fmla="*/ 28 h 218"/>
                <a:gd name="T42" fmla="*/ 36 w 470"/>
                <a:gd name="T43" fmla="*/ 46 h 218"/>
                <a:gd name="T44" fmla="*/ 32 w 470"/>
                <a:gd name="T45" fmla="*/ 6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0" h="218">
                  <a:moveTo>
                    <a:pt x="32" y="64"/>
                  </a:moveTo>
                  <a:lnTo>
                    <a:pt x="32" y="64"/>
                  </a:lnTo>
                  <a:lnTo>
                    <a:pt x="26" y="90"/>
                  </a:lnTo>
                  <a:lnTo>
                    <a:pt x="18" y="114"/>
                  </a:lnTo>
                  <a:lnTo>
                    <a:pt x="8" y="132"/>
                  </a:lnTo>
                  <a:lnTo>
                    <a:pt x="0" y="144"/>
                  </a:lnTo>
                  <a:lnTo>
                    <a:pt x="0" y="144"/>
                  </a:lnTo>
                  <a:lnTo>
                    <a:pt x="66" y="156"/>
                  </a:lnTo>
                  <a:lnTo>
                    <a:pt x="66" y="156"/>
                  </a:lnTo>
                  <a:lnTo>
                    <a:pt x="224" y="180"/>
                  </a:lnTo>
                  <a:lnTo>
                    <a:pt x="320" y="198"/>
                  </a:lnTo>
                  <a:lnTo>
                    <a:pt x="422" y="218"/>
                  </a:lnTo>
                  <a:lnTo>
                    <a:pt x="422" y="218"/>
                  </a:lnTo>
                  <a:lnTo>
                    <a:pt x="438" y="190"/>
                  </a:lnTo>
                  <a:lnTo>
                    <a:pt x="452" y="158"/>
                  </a:lnTo>
                  <a:lnTo>
                    <a:pt x="464" y="128"/>
                  </a:lnTo>
                  <a:lnTo>
                    <a:pt x="470" y="104"/>
                  </a:lnTo>
                  <a:lnTo>
                    <a:pt x="38" y="0"/>
                  </a:lnTo>
                  <a:lnTo>
                    <a:pt x="38" y="0"/>
                  </a:lnTo>
                  <a:lnTo>
                    <a:pt x="40" y="12"/>
                  </a:lnTo>
                  <a:lnTo>
                    <a:pt x="38" y="28"/>
                  </a:lnTo>
                  <a:lnTo>
                    <a:pt x="36" y="46"/>
                  </a:lnTo>
                  <a:lnTo>
                    <a:pt x="32"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5076" y="2334"/>
              <a:ext cx="496" cy="240"/>
            </a:xfrm>
            <a:custGeom>
              <a:avLst/>
              <a:gdLst>
                <a:gd name="T0" fmla="*/ 422 w 496"/>
                <a:gd name="T1" fmla="*/ 230 h 240"/>
                <a:gd name="T2" fmla="*/ 422 w 496"/>
                <a:gd name="T3" fmla="*/ 230 h 240"/>
                <a:gd name="T4" fmla="*/ 454 w 496"/>
                <a:gd name="T5" fmla="*/ 240 h 240"/>
                <a:gd name="T6" fmla="*/ 454 w 496"/>
                <a:gd name="T7" fmla="*/ 240 h 240"/>
                <a:gd name="T8" fmla="*/ 460 w 496"/>
                <a:gd name="T9" fmla="*/ 234 h 240"/>
                <a:gd name="T10" fmla="*/ 468 w 496"/>
                <a:gd name="T11" fmla="*/ 222 h 240"/>
                <a:gd name="T12" fmla="*/ 476 w 496"/>
                <a:gd name="T13" fmla="*/ 206 h 240"/>
                <a:gd name="T14" fmla="*/ 482 w 496"/>
                <a:gd name="T15" fmla="*/ 186 h 240"/>
                <a:gd name="T16" fmla="*/ 482 w 496"/>
                <a:gd name="T17" fmla="*/ 186 h 240"/>
                <a:gd name="T18" fmla="*/ 490 w 496"/>
                <a:gd name="T19" fmla="*/ 160 h 240"/>
                <a:gd name="T20" fmla="*/ 490 w 496"/>
                <a:gd name="T21" fmla="*/ 160 h 240"/>
                <a:gd name="T22" fmla="*/ 494 w 496"/>
                <a:gd name="T23" fmla="*/ 136 h 240"/>
                <a:gd name="T24" fmla="*/ 494 w 496"/>
                <a:gd name="T25" fmla="*/ 136 h 240"/>
                <a:gd name="T26" fmla="*/ 496 w 496"/>
                <a:gd name="T27" fmla="*/ 112 h 240"/>
                <a:gd name="T28" fmla="*/ 496 w 496"/>
                <a:gd name="T29" fmla="*/ 102 h 240"/>
                <a:gd name="T30" fmla="*/ 494 w 496"/>
                <a:gd name="T31" fmla="*/ 94 h 240"/>
                <a:gd name="T32" fmla="*/ 50 w 496"/>
                <a:gd name="T33" fmla="*/ 0 h 240"/>
                <a:gd name="T34" fmla="*/ 50 w 496"/>
                <a:gd name="T35" fmla="*/ 0 h 240"/>
                <a:gd name="T36" fmla="*/ 42 w 496"/>
                <a:gd name="T37" fmla="*/ 26 h 240"/>
                <a:gd name="T38" fmla="*/ 30 w 496"/>
                <a:gd name="T39" fmla="*/ 54 h 240"/>
                <a:gd name="T40" fmla="*/ 16 w 496"/>
                <a:gd name="T41" fmla="*/ 82 h 240"/>
                <a:gd name="T42" fmla="*/ 0 w 496"/>
                <a:gd name="T43" fmla="*/ 112 h 240"/>
                <a:gd name="T44" fmla="*/ 0 w 496"/>
                <a:gd name="T45" fmla="*/ 112 h 240"/>
                <a:gd name="T46" fmla="*/ 132 w 496"/>
                <a:gd name="T47" fmla="*/ 146 h 240"/>
                <a:gd name="T48" fmla="*/ 252 w 496"/>
                <a:gd name="T49" fmla="*/ 178 h 240"/>
                <a:gd name="T50" fmla="*/ 350 w 496"/>
                <a:gd name="T51" fmla="*/ 208 h 240"/>
                <a:gd name="T52" fmla="*/ 422 w 496"/>
                <a:gd name="T53" fmla="*/ 2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6" h="240">
                  <a:moveTo>
                    <a:pt x="422" y="230"/>
                  </a:moveTo>
                  <a:lnTo>
                    <a:pt x="422" y="230"/>
                  </a:lnTo>
                  <a:lnTo>
                    <a:pt x="454" y="240"/>
                  </a:lnTo>
                  <a:lnTo>
                    <a:pt x="454" y="240"/>
                  </a:lnTo>
                  <a:lnTo>
                    <a:pt x="460" y="234"/>
                  </a:lnTo>
                  <a:lnTo>
                    <a:pt x="468" y="222"/>
                  </a:lnTo>
                  <a:lnTo>
                    <a:pt x="476" y="206"/>
                  </a:lnTo>
                  <a:lnTo>
                    <a:pt x="482" y="186"/>
                  </a:lnTo>
                  <a:lnTo>
                    <a:pt x="482" y="186"/>
                  </a:lnTo>
                  <a:lnTo>
                    <a:pt x="490" y="160"/>
                  </a:lnTo>
                  <a:lnTo>
                    <a:pt x="490" y="160"/>
                  </a:lnTo>
                  <a:lnTo>
                    <a:pt x="494" y="136"/>
                  </a:lnTo>
                  <a:lnTo>
                    <a:pt x="494" y="136"/>
                  </a:lnTo>
                  <a:lnTo>
                    <a:pt x="496" y="112"/>
                  </a:lnTo>
                  <a:lnTo>
                    <a:pt x="496" y="102"/>
                  </a:lnTo>
                  <a:lnTo>
                    <a:pt x="494" y="94"/>
                  </a:lnTo>
                  <a:lnTo>
                    <a:pt x="50" y="0"/>
                  </a:lnTo>
                  <a:lnTo>
                    <a:pt x="50" y="0"/>
                  </a:lnTo>
                  <a:lnTo>
                    <a:pt x="42" y="26"/>
                  </a:lnTo>
                  <a:lnTo>
                    <a:pt x="30" y="54"/>
                  </a:lnTo>
                  <a:lnTo>
                    <a:pt x="16" y="82"/>
                  </a:lnTo>
                  <a:lnTo>
                    <a:pt x="0" y="112"/>
                  </a:lnTo>
                  <a:lnTo>
                    <a:pt x="0" y="112"/>
                  </a:lnTo>
                  <a:lnTo>
                    <a:pt x="132" y="146"/>
                  </a:lnTo>
                  <a:lnTo>
                    <a:pt x="252" y="178"/>
                  </a:lnTo>
                  <a:lnTo>
                    <a:pt x="350" y="208"/>
                  </a:lnTo>
                  <a:lnTo>
                    <a:pt x="422" y="230"/>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5076" y="2334"/>
              <a:ext cx="496" cy="240"/>
            </a:xfrm>
            <a:custGeom>
              <a:avLst/>
              <a:gdLst>
                <a:gd name="T0" fmla="*/ 422 w 496"/>
                <a:gd name="T1" fmla="*/ 230 h 240"/>
                <a:gd name="T2" fmla="*/ 422 w 496"/>
                <a:gd name="T3" fmla="*/ 230 h 240"/>
                <a:gd name="T4" fmla="*/ 454 w 496"/>
                <a:gd name="T5" fmla="*/ 240 h 240"/>
                <a:gd name="T6" fmla="*/ 454 w 496"/>
                <a:gd name="T7" fmla="*/ 240 h 240"/>
                <a:gd name="T8" fmla="*/ 460 w 496"/>
                <a:gd name="T9" fmla="*/ 234 h 240"/>
                <a:gd name="T10" fmla="*/ 468 w 496"/>
                <a:gd name="T11" fmla="*/ 222 h 240"/>
                <a:gd name="T12" fmla="*/ 476 w 496"/>
                <a:gd name="T13" fmla="*/ 206 h 240"/>
                <a:gd name="T14" fmla="*/ 482 w 496"/>
                <a:gd name="T15" fmla="*/ 186 h 240"/>
                <a:gd name="T16" fmla="*/ 482 w 496"/>
                <a:gd name="T17" fmla="*/ 186 h 240"/>
                <a:gd name="T18" fmla="*/ 490 w 496"/>
                <a:gd name="T19" fmla="*/ 160 h 240"/>
                <a:gd name="T20" fmla="*/ 490 w 496"/>
                <a:gd name="T21" fmla="*/ 160 h 240"/>
                <a:gd name="T22" fmla="*/ 494 w 496"/>
                <a:gd name="T23" fmla="*/ 136 h 240"/>
                <a:gd name="T24" fmla="*/ 494 w 496"/>
                <a:gd name="T25" fmla="*/ 136 h 240"/>
                <a:gd name="T26" fmla="*/ 496 w 496"/>
                <a:gd name="T27" fmla="*/ 112 h 240"/>
                <a:gd name="T28" fmla="*/ 496 w 496"/>
                <a:gd name="T29" fmla="*/ 102 h 240"/>
                <a:gd name="T30" fmla="*/ 494 w 496"/>
                <a:gd name="T31" fmla="*/ 94 h 240"/>
                <a:gd name="T32" fmla="*/ 50 w 496"/>
                <a:gd name="T33" fmla="*/ 0 h 240"/>
                <a:gd name="T34" fmla="*/ 50 w 496"/>
                <a:gd name="T35" fmla="*/ 0 h 240"/>
                <a:gd name="T36" fmla="*/ 42 w 496"/>
                <a:gd name="T37" fmla="*/ 26 h 240"/>
                <a:gd name="T38" fmla="*/ 30 w 496"/>
                <a:gd name="T39" fmla="*/ 54 h 240"/>
                <a:gd name="T40" fmla="*/ 16 w 496"/>
                <a:gd name="T41" fmla="*/ 82 h 240"/>
                <a:gd name="T42" fmla="*/ 0 w 496"/>
                <a:gd name="T43" fmla="*/ 112 h 240"/>
                <a:gd name="T44" fmla="*/ 0 w 496"/>
                <a:gd name="T45" fmla="*/ 112 h 240"/>
                <a:gd name="T46" fmla="*/ 132 w 496"/>
                <a:gd name="T47" fmla="*/ 146 h 240"/>
                <a:gd name="T48" fmla="*/ 252 w 496"/>
                <a:gd name="T49" fmla="*/ 178 h 240"/>
                <a:gd name="T50" fmla="*/ 350 w 496"/>
                <a:gd name="T51" fmla="*/ 208 h 240"/>
                <a:gd name="T52" fmla="*/ 422 w 496"/>
                <a:gd name="T53" fmla="*/ 2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6" h="240">
                  <a:moveTo>
                    <a:pt x="422" y="230"/>
                  </a:moveTo>
                  <a:lnTo>
                    <a:pt x="422" y="230"/>
                  </a:lnTo>
                  <a:lnTo>
                    <a:pt x="454" y="240"/>
                  </a:lnTo>
                  <a:lnTo>
                    <a:pt x="454" y="240"/>
                  </a:lnTo>
                  <a:lnTo>
                    <a:pt x="460" y="234"/>
                  </a:lnTo>
                  <a:lnTo>
                    <a:pt x="468" y="222"/>
                  </a:lnTo>
                  <a:lnTo>
                    <a:pt x="476" y="206"/>
                  </a:lnTo>
                  <a:lnTo>
                    <a:pt x="482" y="186"/>
                  </a:lnTo>
                  <a:lnTo>
                    <a:pt x="482" y="186"/>
                  </a:lnTo>
                  <a:lnTo>
                    <a:pt x="490" y="160"/>
                  </a:lnTo>
                  <a:lnTo>
                    <a:pt x="490" y="160"/>
                  </a:lnTo>
                  <a:lnTo>
                    <a:pt x="494" y="136"/>
                  </a:lnTo>
                  <a:lnTo>
                    <a:pt x="494" y="136"/>
                  </a:lnTo>
                  <a:lnTo>
                    <a:pt x="496" y="112"/>
                  </a:lnTo>
                  <a:lnTo>
                    <a:pt x="496" y="102"/>
                  </a:lnTo>
                  <a:lnTo>
                    <a:pt x="494" y="94"/>
                  </a:lnTo>
                  <a:lnTo>
                    <a:pt x="50" y="0"/>
                  </a:lnTo>
                  <a:lnTo>
                    <a:pt x="50" y="0"/>
                  </a:lnTo>
                  <a:lnTo>
                    <a:pt x="42" y="26"/>
                  </a:lnTo>
                  <a:lnTo>
                    <a:pt x="30" y="54"/>
                  </a:lnTo>
                  <a:lnTo>
                    <a:pt x="16" y="82"/>
                  </a:lnTo>
                  <a:lnTo>
                    <a:pt x="0" y="112"/>
                  </a:lnTo>
                  <a:lnTo>
                    <a:pt x="0" y="112"/>
                  </a:lnTo>
                  <a:lnTo>
                    <a:pt x="132" y="146"/>
                  </a:lnTo>
                  <a:lnTo>
                    <a:pt x="252" y="178"/>
                  </a:lnTo>
                  <a:lnTo>
                    <a:pt x="350" y="208"/>
                  </a:lnTo>
                  <a:lnTo>
                    <a:pt x="422" y="2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5024" y="2206"/>
              <a:ext cx="60" cy="80"/>
            </a:xfrm>
            <a:custGeom>
              <a:avLst/>
              <a:gdLst>
                <a:gd name="T0" fmla="*/ 60 w 60"/>
                <a:gd name="T1" fmla="*/ 22 h 80"/>
                <a:gd name="T2" fmla="*/ 60 w 60"/>
                <a:gd name="T3" fmla="*/ 22 h 80"/>
                <a:gd name="T4" fmla="*/ 48 w 60"/>
                <a:gd name="T5" fmla="*/ 30 h 80"/>
                <a:gd name="T6" fmla="*/ 40 w 60"/>
                <a:gd name="T7" fmla="*/ 36 h 80"/>
                <a:gd name="T8" fmla="*/ 34 w 60"/>
                <a:gd name="T9" fmla="*/ 44 h 80"/>
                <a:gd name="T10" fmla="*/ 34 w 60"/>
                <a:gd name="T11" fmla="*/ 44 h 80"/>
                <a:gd name="T12" fmla="*/ 22 w 60"/>
                <a:gd name="T13" fmla="*/ 22 h 80"/>
                <a:gd name="T14" fmla="*/ 10 w 60"/>
                <a:gd name="T15" fmla="*/ 8 h 80"/>
                <a:gd name="T16" fmla="*/ 6 w 60"/>
                <a:gd name="T17" fmla="*/ 4 h 80"/>
                <a:gd name="T18" fmla="*/ 2 w 60"/>
                <a:gd name="T19" fmla="*/ 0 h 80"/>
                <a:gd name="T20" fmla="*/ 0 w 60"/>
                <a:gd name="T21" fmla="*/ 68 h 80"/>
                <a:gd name="T22" fmla="*/ 0 w 60"/>
                <a:gd name="T23" fmla="*/ 68 h 80"/>
                <a:gd name="T24" fmla="*/ 48 w 60"/>
                <a:gd name="T25" fmla="*/ 80 h 80"/>
                <a:gd name="T26" fmla="*/ 50 w 60"/>
                <a:gd name="T27" fmla="*/ 80 h 80"/>
                <a:gd name="T28" fmla="*/ 50 w 60"/>
                <a:gd name="T29" fmla="*/ 80 h 80"/>
                <a:gd name="T30" fmla="*/ 54 w 60"/>
                <a:gd name="T31" fmla="*/ 56 h 80"/>
                <a:gd name="T32" fmla="*/ 60 w 60"/>
                <a:gd name="T33" fmla="*/ 2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80">
                  <a:moveTo>
                    <a:pt x="60" y="22"/>
                  </a:moveTo>
                  <a:lnTo>
                    <a:pt x="60" y="22"/>
                  </a:lnTo>
                  <a:lnTo>
                    <a:pt x="48" y="30"/>
                  </a:lnTo>
                  <a:lnTo>
                    <a:pt x="40" y="36"/>
                  </a:lnTo>
                  <a:lnTo>
                    <a:pt x="34" y="44"/>
                  </a:lnTo>
                  <a:lnTo>
                    <a:pt x="34" y="44"/>
                  </a:lnTo>
                  <a:lnTo>
                    <a:pt x="22" y="22"/>
                  </a:lnTo>
                  <a:lnTo>
                    <a:pt x="10" y="8"/>
                  </a:lnTo>
                  <a:lnTo>
                    <a:pt x="6" y="4"/>
                  </a:lnTo>
                  <a:lnTo>
                    <a:pt x="2" y="0"/>
                  </a:lnTo>
                  <a:lnTo>
                    <a:pt x="0" y="68"/>
                  </a:lnTo>
                  <a:lnTo>
                    <a:pt x="0" y="68"/>
                  </a:lnTo>
                  <a:lnTo>
                    <a:pt x="48" y="80"/>
                  </a:lnTo>
                  <a:lnTo>
                    <a:pt x="50" y="80"/>
                  </a:lnTo>
                  <a:lnTo>
                    <a:pt x="50" y="80"/>
                  </a:lnTo>
                  <a:lnTo>
                    <a:pt x="54" y="56"/>
                  </a:lnTo>
                  <a:lnTo>
                    <a:pt x="60" y="22"/>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5024" y="2206"/>
              <a:ext cx="60" cy="80"/>
            </a:xfrm>
            <a:custGeom>
              <a:avLst/>
              <a:gdLst>
                <a:gd name="T0" fmla="*/ 60 w 60"/>
                <a:gd name="T1" fmla="*/ 22 h 80"/>
                <a:gd name="T2" fmla="*/ 60 w 60"/>
                <a:gd name="T3" fmla="*/ 22 h 80"/>
                <a:gd name="T4" fmla="*/ 48 w 60"/>
                <a:gd name="T5" fmla="*/ 30 h 80"/>
                <a:gd name="T6" fmla="*/ 40 w 60"/>
                <a:gd name="T7" fmla="*/ 36 h 80"/>
                <a:gd name="T8" fmla="*/ 34 w 60"/>
                <a:gd name="T9" fmla="*/ 44 h 80"/>
                <a:gd name="T10" fmla="*/ 34 w 60"/>
                <a:gd name="T11" fmla="*/ 44 h 80"/>
                <a:gd name="T12" fmla="*/ 22 w 60"/>
                <a:gd name="T13" fmla="*/ 22 h 80"/>
                <a:gd name="T14" fmla="*/ 10 w 60"/>
                <a:gd name="T15" fmla="*/ 8 h 80"/>
                <a:gd name="T16" fmla="*/ 6 w 60"/>
                <a:gd name="T17" fmla="*/ 4 h 80"/>
                <a:gd name="T18" fmla="*/ 2 w 60"/>
                <a:gd name="T19" fmla="*/ 0 h 80"/>
                <a:gd name="T20" fmla="*/ 0 w 60"/>
                <a:gd name="T21" fmla="*/ 68 h 80"/>
                <a:gd name="T22" fmla="*/ 0 w 60"/>
                <a:gd name="T23" fmla="*/ 68 h 80"/>
                <a:gd name="T24" fmla="*/ 48 w 60"/>
                <a:gd name="T25" fmla="*/ 80 h 80"/>
                <a:gd name="T26" fmla="*/ 50 w 60"/>
                <a:gd name="T27" fmla="*/ 80 h 80"/>
                <a:gd name="T28" fmla="*/ 50 w 60"/>
                <a:gd name="T29" fmla="*/ 80 h 80"/>
                <a:gd name="T30" fmla="*/ 54 w 60"/>
                <a:gd name="T31" fmla="*/ 56 h 80"/>
                <a:gd name="T32" fmla="*/ 60 w 60"/>
                <a:gd name="T33" fmla="*/ 2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80">
                  <a:moveTo>
                    <a:pt x="60" y="22"/>
                  </a:moveTo>
                  <a:lnTo>
                    <a:pt x="60" y="22"/>
                  </a:lnTo>
                  <a:lnTo>
                    <a:pt x="48" y="30"/>
                  </a:lnTo>
                  <a:lnTo>
                    <a:pt x="40" y="36"/>
                  </a:lnTo>
                  <a:lnTo>
                    <a:pt x="34" y="44"/>
                  </a:lnTo>
                  <a:lnTo>
                    <a:pt x="34" y="44"/>
                  </a:lnTo>
                  <a:lnTo>
                    <a:pt x="22" y="22"/>
                  </a:lnTo>
                  <a:lnTo>
                    <a:pt x="10" y="8"/>
                  </a:lnTo>
                  <a:lnTo>
                    <a:pt x="6" y="4"/>
                  </a:lnTo>
                  <a:lnTo>
                    <a:pt x="2" y="0"/>
                  </a:lnTo>
                  <a:lnTo>
                    <a:pt x="0" y="68"/>
                  </a:lnTo>
                  <a:lnTo>
                    <a:pt x="0" y="68"/>
                  </a:lnTo>
                  <a:lnTo>
                    <a:pt x="48" y="80"/>
                  </a:lnTo>
                  <a:lnTo>
                    <a:pt x="50" y="80"/>
                  </a:lnTo>
                  <a:lnTo>
                    <a:pt x="50" y="80"/>
                  </a:lnTo>
                  <a:lnTo>
                    <a:pt x="54" y="56"/>
                  </a:lnTo>
                  <a:lnTo>
                    <a:pt x="6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4996" y="2290"/>
              <a:ext cx="74" cy="140"/>
            </a:xfrm>
            <a:custGeom>
              <a:avLst/>
              <a:gdLst>
                <a:gd name="T0" fmla="*/ 74 w 74"/>
                <a:gd name="T1" fmla="*/ 6 h 140"/>
                <a:gd name="T2" fmla="*/ 74 w 74"/>
                <a:gd name="T3" fmla="*/ 6 h 140"/>
                <a:gd name="T4" fmla="*/ 56 w 74"/>
                <a:gd name="T5" fmla="*/ 0 h 140"/>
                <a:gd name="T6" fmla="*/ 56 w 74"/>
                <a:gd name="T7" fmla="*/ 0 h 140"/>
                <a:gd name="T8" fmla="*/ 40 w 74"/>
                <a:gd name="T9" fmla="*/ 46 h 140"/>
                <a:gd name="T10" fmla="*/ 26 w 74"/>
                <a:gd name="T11" fmla="*/ 82 h 140"/>
                <a:gd name="T12" fmla="*/ 12 w 74"/>
                <a:gd name="T13" fmla="*/ 110 h 140"/>
                <a:gd name="T14" fmla="*/ 0 w 74"/>
                <a:gd name="T15" fmla="*/ 136 h 140"/>
                <a:gd name="T16" fmla="*/ 0 w 74"/>
                <a:gd name="T17" fmla="*/ 136 h 140"/>
                <a:gd name="T18" fmla="*/ 12 w 74"/>
                <a:gd name="T19" fmla="*/ 140 h 140"/>
                <a:gd name="T20" fmla="*/ 12 w 74"/>
                <a:gd name="T21" fmla="*/ 140 h 140"/>
                <a:gd name="T22" fmla="*/ 20 w 74"/>
                <a:gd name="T23" fmla="*/ 128 h 140"/>
                <a:gd name="T24" fmla="*/ 36 w 74"/>
                <a:gd name="T25" fmla="*/ 98 h 140"/>
                <a:gd name="T26" fmla="*/ 56 w 74"/>
                <a:gd name="T27" fmla="*/ 56 h 140"/>
                <a:gd name="T28" fmla="*/ 66 w 74"/>
                <a:gd name="T29" fmla="*/ 30 h 140"/>
                <a:gd name="T30" fmla="*/ 74 w 74"/>
                <a:gd name="T31" fmla="*/ 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 h="140">
                  <a:moveTo>
                    <a:pt x="74" y="6"/>
                  </a:moveTo>
                  <a:lnTo>
                    <a:pt x="74" y="6"/>
                  </a:lnTo>
                  <a:lnTo>
                    <a:pt x="56" y="0"/>
                  </a:lnTo>
                  <a:lnTo>
                    <a:pt x="56" y="0"/>
                  </a:lnTo>
                  <a:lnTo>
                    <a:pt x="40" y="46"/>
                  </a:lnTo>
                  <a:lnTo>
                    <a:pt x="26" y="82"/>
                  </a:lnTo>
                  <a:lnTo>
                    <a:pt x="12" y="110"/>
                  </a:lnTo>
                  <a:lnTo>
                    <a:pt x="0" y="136"/>
                  </a:lnTo>
                  <a:lnTo>
                    <a:pt x="0" y="136"/>
                  </a:lnTo>
                  <a:lnTo>
                    <a:pt x="12" y="140"/>
                  </a:lnTo>
                  <a:lnTo>
                    <a:pt x="12" y="140"/>
                  </a:lnTo>
                  <a:lnTo>
                    <a:pt x="20" y="128"/>
                  </a:lnTo>
                  <a:lnTo>
                    <a:pt x="36" y="98"/>
                  </a:lnTo>
                  <a:lnTo>
                    <a:pt x="56" y="56"/>
                  </a:lnTo>
                  <a:lnTo>
                    <a:pt x="66" y="30"/>
                  </a:lnTo>
                  <a:lnTo>
                    <a:pt x="74" y="6"/>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4996" y="2290"/>
              <a:ext cx="74" cy="140"/>
            </a:xfrm>
            <a:custGeom>
              <a:avLst/>
              <a:gdLst>
                <a:gd name="T0" fmla="*/ 74 w 74"/>
                <a:gd name="T1" fmla="*/ 6 h 140"/>
                <a:gd name="T2" fmla="*/ 74 w 74"/>
                <a:gd name="T3" fmla="*/ 6 h 140"/>
                <a:gd name="T4" fmla="*/ 56 w 74"/>
                <a:gd name="T5" fmla="*/ 0 h 140"/>
                <a:gd name="T6" fmla="*/ 56 w 74"/>
                <a:gd name="T7" fmla="*/ 0 h 140"/>
                <a:gd name="T8" fmla="*/ 40 w 74"/>
                <a:gd name="T9" fmla="*/ 46 h 140"/>
                <a:gd name="T10" fmla="*/ 26 w 74"/>
                <a:gd name="T11" fmla="*/ 82 h 140"/>
                <a:gd name="T12" fmla="*/ 12 w 74"/>
                <a:gd name="T13" fmla="*/ 110 h 140"/>
                <a:gd name="T14" fmla="*/ 0 w 74"/>
                <a:gd name="T15" fmla="*/ 136 h 140"/>
                <a:gd name="T16" fmla="*/ 0 w 74"/>
                <a:gd name="T17" fmla="*/ 136 h 140"/>
                <a:gd name="T18" fmla="*/ 12 w 74"/>
                <a:gd name="T19" fmla="*/ 140 h 140"/>
                <a:gd name="T20" fmla="*/ 12 w 74"/>
                <a:gd name="T21" fmla="*/ 140 h 140"/>
                <a:gd name="T22" fmla="*/ 20 w 74"/>
                <a:gd name="T23" fmla="*/ 128 h 140"/>
                <a:gd name="T24" fmla="*/ 36 w 74"/>
                <a:gd name="T25" fmla="*/ 98 h 140"/>
                <a:gd name="T26" fmla="*/ 56 w 74"/>
                <a:gd name="T27" fmla="*/ 56 h 140"/>
                <a:gd name="T28" fmla="*/ 66 w 74"/>
                <a:gd name="T29" fmla="*/ 30 h 140"/>
                <a:gd name="T30" fmla="*/ 74 w 74"/>
                <a:gd name="T31" fmla="*/ 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 h="140">
                  <a:moveTo>
                    <a:pt x="74" y="6"/>
                  </a:moveTo>
                  <a:lnTo>
                    <a:pt x="74" y="6"/>
                  </a:lnTo>
                  <a:lnTo>
                    <a:pt x="56" y="0"/>
                  </a:lnTo>
                  <a:lnTo>
                    <a:pt x="56" y="0"/>
                  </a:lnTo>
                  <a:lnTo>
                    <a:pt x="40" y="46"/>
                  </a:lnTo>
                  <a:lnTo>
                    <a:pt x="26" y="82"/>
                  </a:lnTo>
                  <a:lnTo>
                    <a:pt x="12" y="110"/>
                  </a:lnTo>
                  <a:lnTo>
                    <a:pt x="0" y="136"/>
                  </a:lnTo>
                  <a:lnTo>
                    <a:pt x="0" y="136"/>
                  </a:lnTo>
                  <a:lnTo>
                    <a:pt x="12" y="140"/>
                  </a:lnTo>
                  <a:lnTo>
                    <a:pt x="12" y="140"/>
                  </a:lnTo>
                  <a:lnTo>
                    <a:pt x="20" y="128"/>
                  </a:lnTo>
                  <a:lnTo>
                    <a:pt x="36" y="98"/>
                  </a:lnTo>
                  <a:lnTo>
                    <a:pt x="56" y="56"/>
                  </a:lnTo>
                  <a:lnTo>
                    <a:pt x="66" y="30"/>
                  </a:lnTo>
                  <a:lnTo>
                    <a:pt x="74"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4" name="Freeform 35"/>
            <p:cNvSpPr>
              <a:spLocks/>
            </p:cNvSpPr>
            <p:nvPr/>
          </p:nvSpPr>
          <p:spPr bwMode="auto">
            <a:xfrm>
              <a:off x="5016" y="2222"/>
              <a:ext cx="130" cy="222"/>
            </a:xfrm>
            <a:custGeom>
              <a:avLst/>
              <a:gdLst>
                <a:gd name="T0" fmla="*/ 100 w 130"/>
                <a:gd name="T1" fmla="*/ 34 h 222"/>
                <a:gd name="T2" fmla="*/ 100 w 130"/>
                <a:gd name="T3" fmla="*/ 34 h 222"/>
                <a:gd name="T4" fmla="*/ 94 w 130"/>
                <a:gd name="T5" fmla="*/ 24 h 222"/>
                <a:gd name="T6" fmla="*/ 86 w 130"/>
                <a:gd name="T7" fmla="*/ 12 h 222"/>
                <a:gd name="T8" fmla="*/ 76 w 130"/>
                <a:gd name="T9" fmla="*/ 0 h 222"/>
                <a:gd name="T10" fmla="*/ 76 w 130"/>
                <a:gd name="T11" fmla="*/ 0 h 222"/>
                <a:gd name="T12" fmla="*/ 70 w 130"/>
                <a:gd name="T13" fmla="*/ 32 h 222"/>
                <a:gd name="T14" fmla="*/ 64 w 130"/>
                <a:gd name="T15" fmla="*/ 62 h 222"/>
                <a:gd name="T16" fmla="*/ 54 w 130"/>
                <a:gd name="T17" fmla="*/ 94 h 222"/>
                <a:gd name="T18" fmla="*/ 44 w 130"/>
                <a:gd name="T19" fmla="*/ 122 h 222"/>
                <a:gd name="T20" fmla="*/ 32 w 130"/>
                <a:gd name="T21" fmla="*/ 148 h 222"/>
                <a:gd name="T22" fmla="*/ 20 w 130"/>
                <a:gd name="T23" fmla="*/ 172 h 222"/>
                <a:gd name="T24" fmla="*/ 0 w 130"/>
                <a:gd name="T25" fmla="*/ 210 h 222"/>
                <a:gd name="T26" fmla="*/ 0 w 130"/>
                <a:gd name="T27" fmla="*/ 210 h 222"/>
                <a:gd name="T28" fmla="*/ 52 w 130"/>
                <a:gd name="T29" fmla="*/ 222 h 222"/>
                <a:gd name="T30" fmla="*/ 52 w 130"/>
                <a:gd name="T31" fmla="*/ 222 h 222"/>
                <a:gd name="T32" fmla="*/ 62 w 130"/>
                <a:gd name="T33" fmla="*/ 202 h 222"/>
                <a:gd name="T34" fmla="*/ 74 w 130"/>
                <a:gd name="T35" fmla="*/ 178 h 222"/>
                <a:gd name="T36" fmla="*/ 100 w 130"/>
                <a:gd name="T37" fmla="*/ 118 h 222"/>
                <a:gd name="T38" fmla="*/ 110 w 130"/>
                <a:gd name="T39" fmla="*/ 88 h 222"/>
                <a:gd name="T40" fmla="*/ 120 w 130"/>
                <a:gd name="T41" fmla="*/ 58 h 222"/>
                <a:gd name="T42" fmla="*/ 126 w 130"/>
                <a:gd name="T43" fmla="*/ 32 h 222"/>
                <a:gd name="T44" fmla="*/ 130 w 130"/>
                <a:gd name="T45" fmla="*/ 12 h 222"/>
                <a:gd name="T46" fmla="*/ 130 w 130"/>
                <a:gd name="T47" fmla="*/ 12 h 222"/>
                <a:gd name="T48" fmla="*/ 100 w 130"/>
                <a:gd name="T49"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0" h="222">
                  <a:moveTo>
                    <a:pt x="100" y="34"/>
                  </a:moveTo>
                  <a:lnTo>
                    <a:pt x="100" y="34"/>
                  </a:lnTo>
                  <a:lnTo>
                    <a:pt x="94" y="24"/>
                  </a:lnTo>
                  <a:lnTo>
                    <a:pt x="86" y="12"/>
                  </a:lnTo>
                  <a:lnTo>
                    <a:pt x="76" y="0"/>
                  </a:lnTo>
                  <a:lnTo>
                    <a:pt x="76" y="0"/>
                  </a:lnTo>
                  <a:lnTo>
                    <a:pt x="70" y="32"/>
                  </a:lnTo>
                  <a:lnTo>
                    <a:pt x="64" y="62"/>
                  </a:lnTo>
                  <a:lnTo>
                    <a:pt x="54" y="94"/>
                  </a:lnTo>
                  <a:lnTo>
                    <a:pt x="44" y="122"/>
                  </a:lnTo>
                  <a:lnTo>
                    <a:pt x="32" y="148"/>
                  </a:lnTo>
                  <a:lnTo>
                    <a:pt x="20" y="172"/>
                  </a:lnTo>
                  <a:lnTo>
                    <a:pt x="0" y="210"/>
                  </a:lnTo>
                  <a:lnTo>
                    <a:pt x="0" y="210"/>
                  </a:lnTo>
                  <a:lnTo>
                    <a:pt x="52" y="222"/>
                  </a:lnTo>
                  <a:lnTo>
                    <a:pt x="52" y="222"/>
                  </a:lnTo>
                  <a:lnTo>
                    <a:pt x="62" y="202"/>
                  </a:lnTo>
                  <a:lnTo>
                    <a:pt x="74" y="178"/>
                  </a:lnTo>
                  <a:lnTo>
                    <a:pt x="100" y="118"/>
                  </a:lnTo>
                  <a:lnTo>
                    <a:pt x="110" y="88"/>
                  </a:lnTo>
                  <a:lnTo>
                    <a:pt x="120" y="58"/>
                  </a:lnTo>
                  <a:lnTo>
                    <a:pt x="126" y="32"/>
                  </a:lnTo>
                  <a:lnTo>
                    <a:pt x="130" y="12"/>
                  </a:lnTo>
                  <a:lnTo>
                    <a:pt x="130" y="12"/>
                  </a:lnTo>
                  <a:lnTo>
                    <a:pt x="100" y="34"/>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5" name="Freeform 36"/>
            <p:cNvSpPr>
              <a:spLocks/>
            </p:cNvSpPr>
            <p:nvPr/>
          </p:nvSpPr>
          <p:spPr bwMode="auto">
            <a:xfrm>
              <a:off x="5016" y="2222"/>
              <a:ext cx="130" cy="222"/>
            </a:xfrm>
            <a:custGeom>
              <a:avLst/>
              <a:gdLst>
                <a:gd name="T0" fmla="*/ 100 w 130"/>
                <a:gd name="T1" fmla="*/ 34 h 222"/>
                <a:gd name="T2" fmla="*/ 100 w 130"/>
                <a:gd name="T3" fmla="*/ 34 h 222"/>
                <a:gd name="T4" fmla="*/ 94 w 130"/>
                <a:gd name="T5" fmla="*/ 24 h 222"/>
                <a:gd name="T6" fmla="*/ 86 w 130"/>
                <a:gd name="T7" fmla="*/ 12 h 222"/>
                <a:gd name="T8" fmla="*/ 76 w 130"/>
                <a:gd name="T9" fmla="*/ 0 h 222"/>
                <a:gd name="T10" fmla="*/ 76 w 130"/>
                <a:gd name="T11" fmla="*/ 0 h 222"/>
                <a:gd name="T12" fmla="*/ 70 w 130"/>
                <a:gd name="T13" fmla="*/ 32 h 222"/>
                <a:gd name="T14" fmla="*/ 64 w 130"/>
                <a:gd name="T15" fmla="*/ 62 h 222"/>
                <a:gd name="T16" fmla="*/ 54 w 130"/>
                <a:gd name="T17" fmla="*/ 94 h 222"/>
                <a:gd name="T18" fmla="*/ 44 w 130"/>
                <a:gd name="T19" fmla="*/ 122 h 222"/>
                <a:gd name="T20" fmla="*/ 32 w 130"/>
                <a:gd name="T21" fmla="*/ 148 h 222"/>
                <a:gd name="T22" fmla="*/ 20 w 130"/>
                <a:gd name="T23" fmla="*/ 172 h 222"/>
                <a:gd name="T24" fmla="*/ 0 w 130"/>
                <a:gd name="T25" fmla="*/ 210 h 222"/>
                <a:gd name="T26" fmla="*/ 0 w 130"/>
                <a:gd name="T27" fmla="*/ 210 h 222"/>
                <a:gd name="T28" fmla="*/ 52 w 130"/>
                <a:gd name="T29" fmla="*/ 222 h 222"/>
                <a:gd name="T30" fmla="*/ 52 w 130"/>
                <a:gd name="T31" fmla="*/ 222 h 222"/>
                <a:gd name="T32" fmla="*/ 62 w 130"/>
                <a:gd name="T33" fmla="*/ 202 h 222"/>
                <a:gd name="T34" fmla="*/ 74 w 130"/>
                <a:gd name="T35" fmla="*/ 178 h 222"/>
                <a:gd name="T36" fmla="*/ 100 w 130"/>
                <a:gd name="T37" fmla="*/ 118 h 222"/>
                <a:gd name="T38" fmla="*/ 110 w 130"/>
                <a:gd name="T39" fmla="*/ 88 h 222"/>
                <a:gd name="T40" fmla="*/ 120 w 130"/>
                <a:gd name="T41" fmla="*/ 58 h 222"/>
                <a:gd name="T42" fmla="*/ 126 w 130"/>
                <a:gd name="T43" fmla="*/ 32 h 222"/>
                <a:gd name="T44" fmla="*/ 130 w 130"/>
                <a:gd name="T45" fmla="*/ 12 h 222"/>
                <a:gd name="T46" fmla="*/ 130 w 130"/>
                <a:gd name="T47" fmla="*/ 12 h 222"/>
                <a:gd name="T48" fmla="*/ 100 w 130"/>
                <a:gd name="T49"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0" h="222">
                  <a:moveTo>
                    <a:pt x="100" y="34"/>
                  </a:moveTo>
                  <a:lnTo>
                    <a:pt x="100" y="34"/>
                  </a:lnTo>
                  <a:lnTo>
                    <a:pt x="94" y="24"/>
                  </a:lnTo>
                  <a:lnTo>
                    <a:pt x="86" y="12"/>
                  </a:lnTo>
                  <a:lnTo>
                    <a:pt x="76" y="0"/>
                  </a:lnTo>
                  <a:lnTo>
                    <a:pt x="76" y="0"/>
                  </a:lnTo>
                  <a:lnTo>
                    <a:pt x="70" y="32"/>
                  </a:lnTo>
                  <a:lnTo>
                    <a:pt x="64" y="62"/>
                  </a:lnTo>
                  <a:lnTo>
                    <a:pt x="54" y="94"/>
                  </a:lnTo>
                  <a:lnTo>
                    <a:pt x="44" y="122"/>
                  </a:lnTo>
                  <a:lnTo>
                    <a:pt x="32" y="148"/>
                  </a:lnTo>
                  <a:lnTo>
                    <a:pt x="20" y="172"/>
                  </a:lnTo>
                  <a:lnTo>
                    <a:pt x="0" y="210"/>
                  </a:lnTo>
                  <a:lnTo>
                    <a:pt x="0" y="210"/>
                  </a:lnTo>
                  <a:lnTo>
                    <a:pt x="52" y="222"/>
                  </a:lnTo>
                  <a:lnTo>
                    <a:pt x="52" y="222"/>
                  </a:lnTo>
                  <a:lnTo>
                    <a:pt x="62" y="202"/>
                  </a:lnTo>
                  <a:lnTo>
                    <a:pt x="74" y="178"/>
                  </a:lnTo>
                  <a:lnTo>
                    <a:pt x="100" y="118"/>
                  </a:lnTo>
                  <a:lnTo>
                    <a:pt x="110" y="88"/>
                  </a:lnTo>
                  <a:lnTo>
                    <a:pt x="120" y="58"/>
                  </a:lnTo>
                  <a:lnTo>
                    <a:pt x="126" y="32"/>
                  </a:lnTo>
                  <a:lnTo>
                    <a:pt x="130" y="12"/>
                  </a:lnTo>
                  <a:lnTo>
                    <a:pt x="130" y="12"/>
                  </a:lnTo>
                  <a:lnTo>
                    <a:pt x="10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9" name="Freeform 37"/>
            <p:cNvSpPr>
              <a:spLocks/>
            </p:cNvSpPr>
            <p:nvPr/>
          </p:nvSpPr>
          <p:spPr bwMode="auto">
            <a:xfrm>
              <a:off x="138" y="2228"/>
              <a:ext cx="1046" cy="262"/>
            </a:xfrm>
            <a:custGeom>
              <a:avLst/>
              <a:gdLst>
                <a:gd name="T0" fmla="*/ 276 w 1046"/>
                <a:gd name="T1" fmla="*/ 20 h 262"/>
                <a:gd name="T2" fmla="*/ 208 w 1046"/>
                <a:gd name="T3" fmla="*/ 28 h 262"/>
                <a:gd name="T4" fmla="*/ 108 w 1046"/>
                <a:gd name="T5" fmla="*/ 28 h 262"/>
                <a:gd name="T6" fmla="*/ 94 w 1046"/>
                <a:gd name="T7" fmla="*/ 32 h 262"/>
                <a:gd name="T8" fmla="*/ 90 w 1046"/>
                <a:gd name="T9" fmla="*/ 38 h 262"/>
                <a:gd name="T10" fmla="*/ 94 w 1046"/>
                <a:gd name="T11" fmla="*/ 52 h 262"/>
                <a:gd name="T12" fmla="*/ 84 w 1046"/>
                <a:gd name="T13" fmla="*/ 60 h 262"/>
                <a:gd name="T14" fmla="*/ 88 w 1046"/>
                <a:gd name="T15" fmla="*/ 72 h 262"/>
                <a:gd name="T16" fmla="*/ 76 w 1046"/>
                <a:gd name="T17" fmla="*/ 72 h 262"/>
                <a:gd name="T18" fmla="*/ 74 w 1046"/>
                <a:gd name="T19" fmla="*/ 80 h 262"/>
                <a:gd name="T20" fmla="*/ 80 w 1046"/>
                <a:gd name="T21" fmla="*/ 84 h 262"/>
                <a:gd name="T22" fmla="*/ 82 w 1046"/>
                <a:gd name="T23" fmla="*/ 92 h 262"/>
                <a:gd name="T24" fmla="*/ 70 w 1046"/>
                <a:gd name="T25" fmla="*/ 112 h 262"/>
                <a:gd name="T26" fmla="*/ 74 w 1046"/>
                <a:gd name="T27" fmla="*/ 124 h 262"/>
                <a:gd name="T28" fmla="*/ 68 w 1046"/>
                <a:gd name="T29" fmla="*/ 138 h 262"/>
                <a:gd name="T30" fmla="*/ 46 w 1046"/>
                <a:gd name="T31" fmla="*/ 148 h 262"/>
                <a:gd name="T32" fmla="*/ 42 w 1046"/>
                <a:gd name="T33" fmla="*/ 160 h 262"/>
                <a:gd name="T34" fmla="*/ 48 w 1046"/>
                <a:gd name="T35" fmla="*/ 168 h 262"/>
                <a:gd name="T36" fmla="*/ 42 w 1046"/>
                <a:gd name="T37" fmla="*/ 184 h 262"/>
                <a:gd name="T38" fmla="*/ 32 w 1046"/>
                <a:gd name="T39" fmla="*/ 190 h 262"/>
                <a:gd name="T40" fmla="*/ 34 w 1046"/>
                <a:gd name="T41" fmla="*/ 198 h 262"/>
                <a:gd name="T42" fmla="*/ 22 w 1046"/>
                <a:gd name="T43" fmla="*/ 206 h 262"/>
                <a:gd name="T44" fmla="*/ 26 w 1046"/>
                <a:gd name="T45" fmla="*/ 224 h 262"/>
                <a:gd name="T46" fmla="*/ 28 w 1046"/>
                <a:gd name="T47" fmla="*/ 240 h 262"/>
                <a:gd name="T48" fmla="*/ 0 w 1046"/>
                <a:gd name="T49" fmla="*/ 252 h 262"/>
                <a:gd name="T50" fmla="*/ 740 w 1046"/>
                <a:gd name="T51" fmla="*/ 260 h 262"/>
                <a:gd name="T52" fmla="*/ 744 w 1046"/>
                <a:gd name="T53" fmla="*/ 230 h 262"/>
                <a:gd name="T54" fmla="*/ 768 w 1046"/>
                <a:gd name="T55" fmla="*/ 224 h 262"/>
                <a:gd name="T56" fmla="*/ 778 w 1046"/>
                <a:gd name="T57" fmla="*/ 208 h 262"/>
                <a:gd name="T58" fmla="*/ 788 w 1046"/>
                <a:gd name="T59" fmla="*/ 196 h 262"/>
                <a:gd name="T60" fmla="*/ 816 w 1046"/>
                <a:gd name="T61" fmla="*/ 180 h 262"/>
                <a:gd name="T62" fmla="*/ 824 w 1046"/>
                <a:gd name="T63" fmla="*/ 180 h 262"/>
                <a:gd name="T64" fmla="*/ 836 w 1046"/>
                <a:gd name="T65" fmla="*/ 182 h 262"/>
                <a:gd name="T66" fmla="*/ 852 w 1046"/>
                <a:gd name="T67" fmla="*/ 172 h 262"/>
                <a:gd name="T68" fmla="*/ 854 w 1046"/>
                <a:gd name="T69" fmla="*/ 164 h 262"/>
                <a:gd name="T70" fmla="*/ 864 w 1046"/>
                <a:gd name="T71" fmla="*/ 154 h 262"/>
                <a:gd name="T72" fmla="*/ 878 w 1046"/>
                <a:gd name="T73" fmla="*/ 144 h 262"/>
                <a:gd name="T74" fmla="*/ 890 w 1046"/>
                <a:gd name="T75" fmla="*/ 140 h 262"/>
                <a:gd name="T76" fmla="*/ 904 w 1046"/>
                <a:gd name="T77" fmla="*/ 130 h 262"/>
                <a:gd name="T78" fmla="*/ 910 w 1046"/>
                <a:gd name="T79" fmla="*/ 116 h 262"/>
                <a:gd name="T80" fmla="*/ 916 w 1046"/>
                <a:gd name="T81" fmla="*/ 120 h 262"/>
                <a:gd name="T82" fmla="*/ 920 w 1046"/>
                <a:gd name="T83" fmla="*/ 110 h 262"/>
                <a:gd name="T84" fmla="*/ 938 w 1046"/>
                <a:gd name="T85" fmla="*/ 98 h 262"/>
                <a:gd name="T86" fmla="*/ 940 w 1046"/>
                <a:gd name="T87" fmla="*/ 110 h 262"/>
                <a:gd name="T88" fmla="*/ 960 w 1046"/>
                <a:gd name="T89" fmla="*/ 106 h 262"/>
                <a:gd name="T90" fmla="*/ 964 w 1046"/>
                <a:gd name="T91" fmla="*/ 92 h 262"/>
                <a:gd name="T92" fmla="*/ 988 w 1046"/>
                <a:gd name="T93" fmla="*/ 78 h 262"/>
                <a:gd name="T94" fmla="*/ 1000 w 1046"/>
                <a:gd name="T95" fmla="*/ 82 h 262"/>
                <a:gd name="T96" fmla="*/ 1010 w 1046"/>
                <a:gd name="T97" fmla="*/ 74 h 262"/>
                <a:gd name="T98" fmla="*/ 1018 w 1046"/>
                <a:gd name="T99" fmla="*/ 62 h 262"/>
                <a:gd name="T100" fmla="*/ 1030 w 1046"/>
                <a:gd name="T101" fmla="*/ 48 h 262"/>
                <a:gd name="T102" fmla="*/ 1038 w 1046"/>
                <a:gd name="T103" fmla="*/ 46 h 262"/>
                <a:gd name="T104" fmla="*/ 1036 w 1046"/>
                <a:gd name="T105" fmla="*/ 36 h 262"/>
                <a:gd name="T106" fmla="*/ 1042 w 1046"/>
                <a:gd name="T107" fmla="*/ 20 h 262"/>
                <a:gd name="T108" fmla="*/ 1040 w 1046"/>
                <a:gd name="T109" fmla="*/ 12 h 262"/>
                <a:gd name="T110" fmla="*/ 1046 w 1046"/>
                <a:gd name="T111" fmla="*/ 4 h 262"/>
                <a:gd name="T112" fmla="*/ 1026 w 1046"/>
                <a:gd name="T113" fmla="*/ 6 h 262"/>
                <a:gd name="T114" fmla="*/ 1014 w 1046"/>
                <a:gd name="T115" fmla="*/ 10 h 262"/>
                <a:gd name="T116" fmla="*/ 296 w 1046"/>
                <a:gd name="T117" fmla="*/ 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46" h="262">
                  <a:moveTo>
                    <a:pt x="272" y="0"/>
                  </a:moveTo>
                  <a:lnTo>
                    <a:pt x="276" y="20"/>
                  </a:lnTo>
                  <a:lnTo>
                    <a:pt x="274" y="28"/>
                  </a:lnTo>
                  <a:lnTo>
                    <a:pt x="208" y="28"/>
                  </a:lnTo>
                  <a:lnTo>
                    <a:pt x="162" y="30"/>
                  </a:lnTo>
                  <a:lnTo>
                    <a:pt x="108" y="28"/>
                  </a:lnTo>
                  <a:lnTo>
                    <a:pt x="102" y="38"/>
                  </a:lnTo>
                  <a:lnTo>
                    <a:pt x="94" y="32"/>
                  </a:lnTo>
                  <a:lnTo>
                    <a:pt x="92" y="34"/>
                  </a:lnTo>
                  <a:lnTo>
                    <a:pt x="90" y="38"/>
                  </a:lnTo>
                  <a:lnTo>
                    <a:pt x="94" y="42"/>
                  </a:lnTo>
                  <a:lnTo>
                    <a:pt x="94" y="52"/>
                  </a:lnTo>
                  <a:lnTo>
                    <a:pt x="86" y="56"/>
                  </a:lnTo>
                  <a:lnTo>
                    <a:pt x="84" y="60"/>
                  </a:lnTo>
                  <a:lnTo>
                    <a:pt x="86" y="64"/>
                  </a:lnTo>
                  <a:lnTo>
                    <a:pt x="88" y="72"/>
                  </a:lnTo>
                  <a:lnTo>
                    <a:pt x="82" y="72"/>
                  </a:lnTo>
                  <a:lnTo>
                    <a:pt x="76" y="72"/>
                  </a:lnTo>
                  <a:lnTo>
                    <a:pt x="74" y="74"/>
                  </a:lnTo>
                  <a:lnTo>
                    <a:pt x="74" y="80"/>
                  </a:lnTo>
                  <a:lnTo>
                    <a:pt x="78" y="84"/>
                  </a:lnTo>
                  <a:lnTo>
                    <a:pt x="80" y="84"/>
                  </a:lnTo>
                  <a:lnTo>
                    <a:pt x="82" y="86"/>
                  </a:lnTo>
                  <a:lnTo>
                    <a:pt x="82" y="92"/>
                  </a:lnTo>
                  <a:lnTo>
                    <a:pt x="70" y="106"/>
                  </a:lnTo>
                  <a:lnTo>
                    <a:pt x="70" y="112"/>
                  </a:lnTo>
                  <a:lnTo>
                    <a:pt x="74" y="116"/>
                  </a:lnTo>
                  <a:lnTo>
                    <a:pt x="74" y="124"/>
                  </a:lnTo>
                  <a:lnTo>
                    <a:pt x="68" y="126"/>
                  </a:lnTo>
                  <a:lnTo>
                    <a:pt x="68" y="138"/>
                  </a:lnTo>
                  <a:lnTo>
                    <a:pt x="54" y="148"/>
                  </a:lnTo>
                  <a:lnTo>
                    <a:pt x="46" y="148"/>
                  </a:lnTo>
                  <a:lnTo>
                    <a:pt x="42" y="152"/>
                  </a:lnTo>
                  <a:lnTo>
                    <a:pt x="42" y="160"/>
                  </a:lnTo>
                  <a:lnTo>
                    <a:pt x="54" y="164"/>
                  </a:lnTo>
                  <a:lnTo>
                    <a:pt x="48" y="168"/>
                  </a:lnTo>
                  <a:lnTo>
                    <a:pt x="48" y="176"/>
                  </a:lnTo>
                  <a:lnTo>
                    <a:pt x="42" y="184"/>
                  </a:lnTo>
                  <a:lnTo>
                    <a:pt x="32" y="184"/>
                  </a:lnTo>
                  <a:lnTo>
                    <a:pt x="32" y="190"/>
                  </a:lnTo>
                  <a:lnTo>
                    <a:pt x="34" y="192"/>
                  </a:lnTo>
                  <a:lnTo>
                    <a:pt x="34" y="198"/>
                  </a:lnTo>
                  <a:lnTo>
                    <a:pt x="24" y="202"/>
                  </a:lnTo>
                  <a:lnTo>
                    <a:pt x="22" y="206"/>
                  </a:lnTo>
                  <a:lnTo>
                    <a:pt x="22" y="218"/>
                  </a:lnTo>
                  <a:lnTo>
                    <a:pt x="26" y="224"/>
                  </a:lnTo>
                  <a:lnTo>
                    <a:pt x="26" y="232"/>
                  </a:lnTo>
                  <a:lnTo>
                    <a:pt x="28" y="240"/>
                  </a:lnTo>
                  <a:lnTo>
                    <a:pt x="14" y="252"/>
                  </a:lnTo>
                  <a:lnTo>
                    <a:pt x="0" y="252"/>
                  </a:lnTo>
                  <a:lnTo>
                    <a:pt x="0" y="262"/>
                  </a:lnTo>
                  <a:lnTo>
                    <a:pt x="740" y="260"/>
                  </a:lnTo>
                  <a:lnTo>
                    <a:pt x="746" y="246"/>
                  </a:lnTo>
                  <a:lnTo>
                    <a:pt x="744" y="230"/>
                  </a:lnTo>
                  <a:lnTo>
                    <a:pt x="752" y="224"/>
                  </a:lnTo>
                  <a:lnTo>
                    <a:pt x="768" y="224"/>
                  </a:lnTo>
                  <a:lnTo>
                    <a:pt x="770" y="222"/>
                  </a:lnTo>
                  <a:lnTo>
                    <a:pt x="778" y="208"/>
                  </a:lnTo>
                  <a:lnTo>
                    <a:pt x="784" y="196"/>
                  </a:lnTo>
                  <a:lnTo>
                    <a:pt x="788" y="196"/>
                  </a:lnTo>
                  <a:lnTo>
                    <a:pt x="802" y="186"/>
                  </a:lnTo>
                  <a:lnTo>
                    <a:pt x="816" y="180"/>
                  </a:lnTo>
                  <a:lnTo>
                    <a:pt x="818" y="182"/>
                  </a:lnTo>
                  <a:lnTo>
                    <a:pt x="824" y="180"/>
                  </a:lnTo>
                  <a:lnTo>
                    <a:pt x="828" y="178"/>
                  </a:lnTo>
                  <a:lnTo>
                    <a:pt x="836" y="182"/>
                  </a:lnTo>
                  <a:lnTo>
                    <a:pt x="842" y="172"/>
                  </a:lnTo>
                  <a:lnTo>
                    <a:pt x="852" y="172"/>
                  </a:lnTo>
                  <a:lnTo>
                    <a:pt x="852" y="168"/>
                  </a:lnTo>
                  <a:lnTo>
                    <a:pt x="854" y="164"/>
                  </a:lnTo>
                  <a:lnTo>
                    <a:pt x="862" y="164"/>
                  </a:lnTo>
                  <a:lnTo>
                    <a:pt x="864" y="154"/>
                  </a:lnTo>
                  <a:lnTo>
                    <a:pt x="872" y="152"/>
                  </a:lnTo>
                  <a:lnTo>
                    <a:pt x="878" y="144"/>
                  </a:lnTo>
                  <a:lnTo>
                    <a:pt x="884" y="144"/>
                  </a:lnTo>
                  <a:lnTo>
                    <a:pt x="890" y="140"/>
                  </a:lnTo>
                  <a:lnTo>
                    <a:pt x="896" y="140"/>
                  </a:lnTo>
                  <a:lnTo>
                    <a:pt x="904" y="130"/>
                  </a:lnTo>
                  <a:lnTo>
                    <a:pt x="906" y="118"/>
                  </a:lnTo>
                  <a:lnTo>
                    <a:pt x="910" y="116"/>
                  </a:lnTo>
                  <a:lnTo>
                    <a:pt x="914" y="120"/>
                  </a:lnTo>
                  <a:lnTo>
                    <a:pt x="916" y="120"/>
                  </a:lnTo>
                  <a:lnTo>
                    <a:pt x="916" y="118"/>
                  </a:lnTo>
                  <a:lnTo>
                    <a:pt x="920" y="110"/>
                  </a:lnTo>
                  <a:lnTo>
                    <a:pt x="932" y="98"/>
                  </a:lnTo>
                  <a:lnTo>
                    <a:pt x="938" y="98"/>
                  </a:lnTo>
                  <a:lnTo>
                    <a:pt x="938" y="106"/>
                  </a:lnTo>
                  <a:lnTo>
                    <a:pt x="940" y="110"/>
                  </a:lnTo>
                  <a:lnTo>
                    <a:pt x="948" y="112"/>
                  </a:lnTo>
                  <a:lnTo>
                    <a:pt x="960" y="106"/>
                  </a:lnTo>
                  <a:lnTo>
                    <a:pt x="962" y="100"/>
                  </a:lnTo>
                  <a:lnTo>
                    <a:pt x="964" y="92"/>
                  </a:lnTo>
                  <a:lnTo>
                    <a:pt x="982" y="80"/>
                  </a:lnTo>
                  <a:lnTo>
                    <a:pt x="988" y="78"/>
                  </a:lnTo>
                  <a:lnTo>
                    <a:pt x="992" y="84"/>
                  </a:lnTo>
                  <a:lnTo>
                    <a:pt x="1000" y="82"/>
                  </a:lnTo>
                  <a:lnTo>
                    <a:pt x="1006" y="78"/>
                  </a:lnTo>
                  <a:lnTo>
                    <a:pt x="1010" y="74"/>
                  </a:lnTo>
                  <a:lnTo>
                    <a:pt x="1014" y="62"/>
                  </a:lnTo>
                  <a:lnTo>
                    <a:pt x="1018" y="62"/>
                  </a:lnTo>
                  <a:lnTo>
                    <a:pt x="1020" y="54"/>
                  </a:lnTo>
                  <a:lnTo>
                    <a:pt x="1030" y="48"/>
                  </a:lnTo>
                  <a:lnTo>
                    <a:pt x="1036" y="48"/>
                  </a:lnTo>
                  <a:lnTo>
                    <a:pt x="1038" y="46"/>
                  </a:lnTo>
                  <a:lnTo>
                    <a:pt x="1038" y="42"/>
                  </a:lnTo>
                  <a:lnTo>
                    <a:pt x="1036" y="36"/>
                  </a:lnTo>
                  <a:lnTo>
                    <a:pt x="1042" y="26"/>
                  </a:lnTo>
                  <a:lnTo>
                    <a:pt x="1042" y="20"/>
                  </a:lnTo>
                  <a:lnTo>
                    <a:pt x="1040" y="16"/>
                  </a:lnTo>
                  <a:lnTo>
                    <a:pt x="1040" y="12"/>
                  </a:lnTo>
                  <a:lnTo>
                    <a:pt x="1044" y="10"/>
                  </a:lnTo>
                  <a:lnTo>
                    <a:pt x="1046" y="4"/>
                  </a:lnTo>
                  <a:lnTo>
                    <a:pt x="1028" y="2"/>
                  </a:lnTo>
                  <a:lnTo>
                    <a:pt x="1026" y="6"/>
                  </a:lnTo>
                  <a:lnTo>
                    <a:pt x="1016" y="4"/>
                  </a:lnTo>
                  <a:lnTo>
                    <a:pt x="1014" y="10"/>
                  </a:lnTo>
                  <a:lnTo>
                    <a:pt x="304" y="8"/>
                  </a:lnTo>
                  <a:lnTo>
                    <a:pt x="296" y="2"/>
                  </a:lnTo>
                  <a:lnTo>
                    <a:pt x="272"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0" name="Freeform 38"/>
            <p:cNvSpPr>
              <a:spLocks/>
            </p:cNvSpPr>
            <p:nvPr/>
          </p:nvSpPr>
          <p:spPr bwMode="auto">
            <a:xfrm>
              <a:off x="546" y="2110"/>
              <a:ext cx="240" cy="438"/>
            </a:xfrm>
            <a:custGeom>
              <a:avLst/>
              <a:gdLst>
                <a:gd name="T0" fmla="*/ 120 w 240"/>
                <a:gd name="T1" fmla="*/ 0 h 438"/>
                <a:gd name="T2" fmla="*/ 0 w 240"/>
                <a:gd name="T3" fmla="*/ 150 h 438"/>
                <a:gd name="T4" fmla="*/ 60 w 240"/>
                <a:gd name="T5" fmla="*/ 150 h 438"/>
                <a:gd name="T6" fmla="*/ 60 w 240"/>
                <a:gd name="T7" fmla="*/ 438 h 438"/>
                <a:gd name="T8" fmla="*/ 180 w 240"/>
                <a:gd name="T9" fmla="*/ 438 h 438"/>
                <a:gd name="T10" fmla="*/ 180 w 240"/>
                <a:gd name="T11" fmla="*/ 150 h 438"/>
                <a:gd name="T12" fmla="*/ 240 w 240"/>
                <a:gd name="T13" fmla="*/ 150 h 438"/>
                <a:gd name="T14" fmla="*/ 120 w 240"/>
                <a:gd name="T15" fmla="*/ 0 h 4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0" h="438">
                  <a:moveTo>
                    <a:pt x="120" y="0"/>
                  </a:moveTo>
                  <a:lnTo>
                    <a:pt x="0" y="150"/>
                  </a:lnTo>
                  <a:lnTo>
                    <a:pt x="60" y="150"/>
                  </a:lnTo>
                  <a:lnTo>
                    <a:pt x="60" y="438"/>
                  </a:lnTo>
                  <a:lnTo>
                    <a:pt x="180" y="438"/>
                  </a:lnTo>
                  <a:lnTo>
                    <a:pt x="180" y="150"/>
                  </a:lnTo>
                  <a:lnTo>
                    <a:pt x="240" y="150"/>
                  </a:lnTo>
                  <a:lnTo>
                    <a:pt x="120" y="0"/>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1" name="Freeform 39"/>
            <p:cNvSpPr>
              <a:spLocks/>
            </p:cNvSpPr>
            <p:nvPr/>
          </p:nvSpPr>
          <p:spPr bwMode="auto">
            <a:xfrm>
              <a:off x="546" y="2110"/>
              <a:ext cx="240" cy="438"/>
            </a:xfrm>
            <a:custGeom>
              <a:avLst/>
              <a:gdLst>
                <a:gd name="T0" fmla="*/ 120 w 240"/>
                <a:gd name="T1" fmla="*/ 0 h 438"/>
                <a:gd name="T2" fmla="*/ 0 w 240"/>
                <a:gd name="T3" fmla="*/ 150 h 438"/>
                <a:gd name="T4" fmla="*/ 60 w 240"/>
                <a:gd name="T5" fmla="*/ 150 h 438"/>
                <a:gd name="T6" fmla="*/ 60 w 240"/>
                <a:gd name="T7" fmla="*/ 438 h 438"/>
                <a:gd name="T8" fmla="*/ 180 w 240"/>
                <a:gd name="T9" fmla="*/ 438 h 438"/>
                <a:gd name="T10" fmla="*/ 180 w 240"/>
                <a:gd name="T11" fmla="*/ 150 h 438"/>
                <a:gd name="T12" fmla="*/ 240 w 240"/>
                <a:gd name="T13" fmla="*/ 150 h 438"/>
                <a:gd name="T14" fmla="*/ 120 w 240"/>
                <a:gd name="T15" fmla="*/ 0 h 4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0" h="438">
                  <a:moveTo>
                    <a:pt x="120" y="0"/>
                  </a:moveTo>
                  <a:lnTo>
                    <a:pt x="0" y="150"/>
                  </a:lnTo>
                  <a:lnTo>
                    <a:pt x="60" y="150"/>
                  </a:lnTo>
                  <a:lnTo>
                    <a:pt x="60" y="438"/>
                  </a:lnTo>
                  <a:lnTo>
                    <a:pt x="180" y="438"/>
                  </a:lnTo>
                  <a:lnTo>
                    <a:pt x="180" y="150"/>
                  </a:lnTo>
                  <a:lnTo>
                    <a:pt x="240" y="150"/>
                  </a:lnTo>
                  <a:lnTo>
                    <a:pt x="120" y="0"/>
                  </a:lnTo>
                  <a:close/>
                </a:path>
              </a:pathLst>
            </a:custGeom>
            <a:noFill/>
            <a:ln w="254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2" name="Freeform 40"/>
            <p:cNvSpPr>
              <a:spLocks/>
            </p:cNvSpPr>
            <p:nvPr/>
          </p:nvSpPr>
          <p:spPr bwMode="auto">
            <a:xfrm>
              <a:off x="3188" y="2102"/>
              <a:ext cx="824" cy="256"/>
            </a:xfrm>
            <a:custGeom>
              <a:avLst/>
              <a:gdLst>
                <a:gd name="T0" fmla="*/ 412 w 824"/>
                <a:gd name="T1" fmla="*/ 0 h 256"/>
                <a:gd name="T2" fmla="*/ 0 w 824"/>
                <a:gd name="T3" fmla="*/ 170 h 256"/>
                <a:gd name="T4" fmla="*/ 206 w 824"/>
                <a:gd name="T5" fmla="*/ 256 h 256"/>
                <a:gd name="T6" fmla="*/ 206 w 824"/>
                <a:gd name="T7" fmla="*/ 256 h 256"/>
                <a:gd name="T8" fmla="*/ 226 w 824"/>
                <a:gd name="T9" fmla="*/ 238 h 256"/>
                <a:gd name="T10" fmla="*/ 248 w 824"/>
                <a:gd name="T11" fmla="*/ 220 h 256"/>
                <a:gd name="T12" fmla="*/ 272 w 824"/>
                <a:gd name="T13" fmla="*/ 204 h 256"/>
                <a:gd name="T14" fmla="*/ 298 w 824"/>
                <a:gd name="T15" fmla="*/ 192 h 256"/>
                <a:gd name="T16" fmla="*/ 324 w 824"/>
                <a:gd name="T17" fmla="*/ 180 h 256"/>
                <a:gd name="T18" fmla="*/ 352 w 824"/>
                <a:gd name="T19" fmla="*/ 174 h 256"/>
                <a:gd name="T20" fmla="*/ 382 w 824"/>
                <a:gd name="T21" fmla="*/ 168 h 256"/>
                <a:gd name="T22" fmla="*/ 412 w 824"/>
                <a:gd name="T23" fmla="*/ 166 h 256"/>
                <a:gd name="T24" fmla="*/ 412 w 824"/>
                <a:gd name="T25" fmla="*/ 166 h 256"/>
                <a:gd name="T26" fmla="*/ 442 w 824"/>
                <a:gd name="T27" fmla="*/ 168 h 256"/>
                <a:gd name="T28" fmla="*/ 472 w 824"/>
                <a:gd name="T29" fmla="*/ 174 h 256"/>
                <a:gd name="T30" fmla="*/ 500 w 824"/>
                <a:gd name="T31" fmla="*/ 180 h 256"/>
                <a:gd name="T32" fmla="*/ 526 w 824"/>
                <a:gd name="T33" fmla="*/ 192 h 256"/>
                <a:gd name="T34" fmla="*/ 552 w 824"/>
                <a:gd name="T35" fmla="*/ 204 h 256"/>
                <a:gd name="T36" fmla="*/ 576 w 824"/>
                <a:gd name="T37" fmla="*/ 220 h 256"/>
                <a:gd name="T38" fmla="*/ 596 w 824"/>
                <a:gd name="T39" fmla="*/ 238 h 256"/>
                <a:gd name="T40" fmla="*/ 616 w 824"/>
                <a:gd name="T41" fmla="*/ 256 h 256"/>
                <a:gd name="T42" fmla="*/ 824 w 824"/>
                <a:gd name="T43" fmla="*/ 170 h 256"/>
                <a:gd name="T44" fmla="*/ 646 w 824"/>
                <a:gd name="T45" fmla="*/ 98 h 256"/>
                <a:gd name="T46" fmla="*/ 646 w 824"/>
                <a:gd name="T47" fmla="*/ 202 h 256"/>
                <a:gd name="T48" fmla="*/ 646 w 824"/>
                <a:gd name="T49" fmla="*/ 202 h 256"/>
                <a:gd name="T50" fmla="*/ 644 w 824"/>
                <a:gd name="T51" fmla="*/ 208 h 256"/>
                <a:gd name="T52" fmla="*/ 642 w 824"/>
                <a:gd name="T53" fmla="*/ 214 h 256"/>
                <a:gd name="T54" fmla="*/ 636 w 824"/>
                <a:gd name="T55" fmla="*/ 216 h 256"/>
                <a:gd name="T56" fmla="*/ 630 w 824"/>
                <a:gd name="T57" fmla="*/ 218 h 256"/>
                <a:gd name="T58" fmla="*/ 630 w 824"/>
                <a:gd name="T59" fmla="*/ 218 h 256"/>
                <a:gd name="T60" fmla="*/ 622 w 824"/>
                <a:gd name="T61" fmla="*/ 216 h 256"/>
                <a:gd name="T62" fmla="*/ 618 w 824"/>
                <a:gd name="T63" fmla="*/ 214 h 256"/>
                <a:gd name="T64" fmla="*/ 614 w 824"/>
                <a:gd name="T65" fmla="*/ 208 h 256"/>
                <a:gd name="T66" fmla="*/ 612 w 824"/>
                <a:gd name="T67" fmla="*/ 202 h 256"/>
                <a:gd name="T68" fmla="*/ 612 w 824"/>
                <a:gd name="T69" fmla="*/ 84 h 256"/>
                <a:gd name="T70" fmla="*/ 412 w 824"/>
                <a:gd name="T71"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4" h="256">
                  <a:moveTo>
                    <a:pt x="412" y="0"/>
                  </a:moveTo>
                  <a:lnTo>
                    <a:pt x="0" y="170"/>
                  </a:lnTo>
                  <a:lnTo>
                    <a:pt x="206" y="256"/>
                  </a:lnTo>
                  <a:lnTo>
                    <a:pt x="206" y="256"/>
                  </a:lnTo>
                  <a:lnTo>
                    <a:pt x="226" y="238"/>
                  </a:lnTo>
                  <a:lnTo>
                    <a:pt x="248" y="220"/>
                  </a:lnTo>
                  <a:lnTo>
                    <a:pt x="272" y="204"/>
                  </a:lnTo>
                  <a:lnTo>
                    <a:pt x="298" y="192"/>
                  </a:lnTo>
                  <a:lnTo>
                    <a:pt x="324" y="180"/>
                  </a:lnTo>
                  <a:lnTo>
                    <a:pt x="352" y="174"/>
                  </a:lnTo>
                  <a:lnTo>
                    <a:pt x="382" y="168"/>
                  </a:lnTo>
                  <a:lnTo>
                    <a:pt x="412" y="166"/>
                  </a:lnTo>
                  <a:lnTo>
                    <a:pt x="412" y="166"/>
                  </a:lnTo>
                  <a:lnTo>
                    <a:pt x="442" y="168"/>
                  </a:lnTo>
                  <a:lnTo>
                    <a:pt x="472" y="174"/>
                  </a:lnTo>
                  <a:lnTo>
                    <a:pt x="500" y="180"/>
                  </a:lnTo>
                  <a:lnTo>
                    <a:pt x="526" y="192"/>
                  </a:lnTo>
                  <a:lnTo>
                    <a:pt x="552" y="204"/>
                  </a:lnTo>
                  <a:lnTo>
                    <a:pt x="576" y="220"/>
                  </a:lnTo>
                  <a:lnTo>
                    <a:pt x="596" y="238"/>
                  </a:lnTo>
                  <a:lnTo>
                    <a:pt x="616" y="256"/>
                  </a:lnTo>
                  <a:lnTo>
                    <a:pt x="824" y="170"/>
                  </a:lnTo>
                  <a:lnTo>
                    <a:pt x="646" y="98"/>
                  </a:lnTo>
                  <a:lnTo>
                    <a:pt x="646" y="202"/>
                  </a:lnTo>
                  <a:lnTo>
                    <a:pt x="646" y="202"/>
                  </a:lnTo>
                  <a:lnTo>
                    <a:pt x="644" y="208"/>
                  </a:lnTo>
                  <a:lnTo>
                    <a:pt x="642" y="214"/>
                  </a:lnTo>
                  <a:lnTo>
                    <a:pt x="636" y="216"/>
                  </a:lnTo>
                  <a:lnTo>
                    <a:pt x="630" y="218"/>
                  </a:lnTo>
                  <a:lnTo>
                    <a:pt x="630" y="218"/>
                  </a:lnTo>
                  <a:lnTo>
                    <a:pt x="622" y="216"/>
                  </a:lnTo>
                  <a:lnTo>
                    <a:pt x="618" y="214"/>
                  </a:lnTo>
                  <a:lnTo>
                    <a:pt x="614" y="208"/>
                  </a:lnTo>
                  <a:lnTo>
                    <a:pt x="612" y="202"/>
                  </a:lnTo>
                  <a:lnTo>
                    <a:pt x="612" y="84"/>
                  </a:lnTo>
                  <a:lnTo>
                    <a:pt x="412" y="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3" name="Freeform 41"/>
            <p:cNvSpPr>
              <a:spLocks/>
            </p:cNvSpPr>
            <p:nvPr/>
          </p:nvSpPr>
          <p:spPr bwMode="auto">
            <a:xfrm>
              <a:off x="3352" y="2294"/>
              <a:ext cx="496" cy="238"/>
            </a:xfrm>
            <a:custGeom>
              <a:avLst/>
              <a:gdLst>
                <a:gd name="T0" fmla="*/ 248 w 496"/>
                <a:gd name="T1" fmla="*/ 0 h 238"/>
                <a:gd name="T2" fmla="*/ 248 w 496"/>
                <a:gd name="T3" fmla="*/ 0 h 238"/>
                <a:gd name="T4" fmla="*/ 222 w 496"/>
                <a:gd name="T5" fmla="*/ 0 h 238"/>
                <a:gd name="T6" fmla="*/ 196 w 496"/>
                <a:gd name="T7" fmla="*/ 4 h 238"/>
                <a:gd name="T8" fmla="*/ 170 w 496"/>
                <a:gd name="T9" fmla="*/ 10 h 238"/>
                <a:gd name="T10" fmla="*/ 148 w 496"/>
                <a:gd name="T11" fmla="*/ 20 h 238"/>
                <a:gd name="T12" fmla="*/ 124 w 496"/>
                <a:gd name="T13" fmla="*/ 30 h 238"/>
                <a:gd name="T14" fmla="*/ 104 w 496"/>
                <a:gd name="T15" fmla="*/ 44 h 238"/>
                <a:gd name="T16" fmla="*/ 84 w 496"/>
                <a:gd name="T17" fmla="*/ 58 h 238"/>
                <a:gd name="T18" fmla="*/ 66 w 496"/>
                <a:gd name="T19" fmla="*/ 74 h 238"/>
                <a:gd name="T20" fmla="*/ 66 w 496"/>
                <a:gd name="T21" fmla="*/ 74 h 238"/>
                <a:gd name="T22" fmla="*/ 52 w 496"/>
                <a:gd name="T23" fmla="*/ 92 h 238"/>
                <a:gd name="T24" fmla="*/ 38 w 496"/>
                <a:gd name="T25" fmla="*/ 110 h 238"/>
                <a:gd name="T26" fmla="*/ 28 w 496"/>
                <a:gd name="T27" fmla="*/ 128 h 238"/>
                <a:gd name="T28" fmla="*/ 18 w 496"/>
                <a:gd name="T29" fmla="*/ 148 h 238"/>
                <a:gd name="T30" fmla="*/ 10 w 496"/>
                <a:gd name="T31" fmla="*/ 170 h 238"/>
                <a:gd name="T32" fmla="*/ 4 w 496"/>
                <a:gd name="T33" fmla="*/ 192 h 238"/>
                <a:gd name="T34" fmla="*/ 0 w 496"/>
                <a:gd name="T35" fmla="*/ 214 h 238"/>
                <a:gd name="T36" fmla="*/ 0 w 496"/>
                <a:gd name="T37" fmla="*/ 238 h 238"/>
                <a:gd name="T38" fmla="*/ 496 w 496"/>
                <a:gd name="T39" fmla="*/ 238 h 238"/>
                <a:gd name="T40" fmla="*/ 496 w 496"/>
                <a:gd name="T41" fmla="*/ 238 h 238"/>
                <a:gd name="T42" fmla="*/ 494 w 496"/>
                <a:gd name="T43" fmla="*/ 214 h 238"/>
                <a:gd name="T44" fmla="*/ 492 w 496"/>
                <a:gd name="T45" fmla="*/ 192 h 238"/>
                <a:gd name="T46" fmla="*/ 486 w 496"/>
                <a:gd name="T47" fmla="*/ 170 h 238"/>
                <a:gd name="T48" fmla="*/ 478 w 496"/>
                <a:gd name="T49" fmla="*/ 148 h 238"/>
                <a:gd name="T50" fmla="*/ 468 w 496"/>
                <a:gd name="T51" fmla="*/ 128 h 238"/>
                <a:gd name="T52" fmla="*/ 456 w 496"/>
                <a:gd name="T53" fmla="*/ 110 h 238"/>
                <a:gd name="T54" fmla="*/ 444 w 496"/>
                <a:gd name="T55" fmla="*/ 92 h 238"/>
                <a:gd name="T56" fmla="*/ 428 w 496"/>
                <a:gd name="T57" fmla="*/ 74 h 238"/>
                <a:gd name="T58" fmla="*/ 428 w 496"/>
                <a:gd name="T59" fmla="*/ 74 h 238"/>
                <a:gd name="T60" fmla="*/ 412 w 496"/>
                <a:gd name="T61" fmla="*/ 58 h 238"/>
                <a:gd name="T62" fmla="*/ 392 w 496"/>
                <a:gd name="T63" fmla="*/ 44 h 238"/>
                <a:gd name="T64" fmla="*/ 370 w 496"/>
                <a:gd name="T65" fmla="*/ 30 h 238"/>
                <a:gd name="T66" fmla="*/ 348 w 496"/>
                <a:gd name="T67" fmla="*/ 20 h 238"/>
                <a:gd name="T68" fmla="*/ 324 w 496"/>
                <a:gd name="T69" fmla="*/ 10 h 238"/>
                <a:gd name="T70" fmla="*/ 300 w 496"/>
                <a:gd name="T71" fmla="*/ 4 h 238"/>
                <a:gd name="T72" fmla="*/ 274 w 496"/>
                <a:gd name="T73" fmla="*/ 0 h 238"/>
                <a:gd name="T74" fmla="*/ 248 w 496"/>
                <a:gd name="T75"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 h="238">
                  <a:moveTo>
                    <a:pt x="248" y="0"/>
                  </a:moveTo>
                  <a:lnTo>
                    <a:pt x="248" y="0"/>
                  </a:lnTo>
                  <a:lnTo>
                    <a:pt x="222" y="0"/>
                  </a:lnTo>
                  <a:lnTo>
                    <a:pt x="196" y="4"/>
                  </a:lnTo>
                  <a:lnTo>
                    <a:pt x="170" y="10"/>
                  </a:lnTo>
                  <a:lnTo>
                    <a:pt x="148" y="20"/>
                  </a:lnTo>
                  <a:lnTo>
                    <a:pt x="124" y="30"/>
                  </a:lnTo>
                  <a:lnTo>
                    <a:pt x="104" y="44"/>
                  </a:lnTo>
                  <a:lnTo>
                    <a:pt x="84" y="58"/>
                  </a:lnTo>
                  <a:lnTo>
                    <a:pt x="66" y="74"/>
                  </a:lnTo>
                  <a:lnTo>
                    <a:pt x="66" y="74"/>
                  </a:lnTo>
                  <a:lnTo>
                    <a:pt x="52" y="92"/>
                  </a:lnTo>
                  <a:lnTo>
                    <a:pt x="38" y="110"/>
                  </a:lnTo>
                  <a:lnTo>
                    <a:pt x="28" y="128"/>
                  </a:lnTo>
                  <a:lnTo>
                    <a:pt x="18" y="148"/>
                  </a:lnTo>
                  <a:lnTo>
                    <a:pt x="10" y="170"/>
                  </a:lnTo>
                  <a:lnTo>
                    <a:pt x="4" y="192"/>
                  </a:lnTo>
                  <a:lnTo>
                    <a:pt x="0" y="214"/>
                  </a:lnTo>
                  <a:lnTo>
                    <a:pt x="0" y="238"/>
                  </a:lnTo>
                  <a:lnTo>
                    <a:pt x="496" y="238"/>
                  </a:lnTo>
                  <a:lnTo>
                    <a:pt x="496" y="238"/>
                  </a:lnTo>
                  <a:lnTo>
                    <a:pt x="494" y="214"/>
                  </a:lnTo>
                  <a:lnTo>
                    <a:pt x="492" y="192"/>
                  </a:lnTo>
                  <a:lnTo>
                    <a:pt x="486" y="170"/>
                  </a:lnTo>
                  <a:lnTo>
                    <a:pt x="478" y="148"/>
                  </a:lnTo>
                  <a:lnTo>
                    <a:pt x="468" y="128"/>
                  </a:lnTo>
                  <a:lnTo>
                    <a:pt x="456" y="110"/>
                  </a:lnTo>
                  <a:lnTo>
                    <a:pt x="444" y="92"/>
                  </a:lnTo>
                  <a:lnTo>
                    <a:pt x="428" y="74"/>
                  </a:lnTo>
                  <a:lnTo>
                    <a:pt x="428" y="74"/>
                  </a:lnTo>
                  <a:lnTo>
                    <a:pt x="412" y="58"/>
                  </a:lnTo>
                  <a:lnTo>
                    <a:pt x="392" y="44"/>
                  </a:lnTo>
                  <a:lnTo>
                    <a:pt x="370" y="30"/>
                  </a:lnTo>
                  <a:lnTo>
                    <a:pt x="348" y="20"/>
                  </a:lnTo>
                  <a:lnTo>
                    <a:pt x="324" y="10"/>
                  </a:lnTo>
                  <a:lnTo>
                    <a:pt x="300" y="4"/>
                  </a:lnTo>
                  <a:lnTo>
                    <a:pt x="274" y="0"/>
                  </a:lnTo>
                  <a:lnTo>
                    <a:pt x="248" y="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4" name="Freeform 42"/>
            <p:cNvSpPr>
              <a:spLocks/>
            </p:cNvSpPr>
            <p:nvPr/>
          </p:nvSpPr>
          <p:spPr bwMode="auto">
            <a:xfrm>
              <a:off x="3352" y="2294"/>
              <a:ext cx="496" cy="238"/>
            </a:xfrm>
            <a:custGeom>
              <a:avLst/>
              <a:gdLst>
                <a:gd name="T0" fmla="*/ 248 w 496"/>
                <a:gd name="T1" fmla="*/ 0 h 238"/>
                <a:gd name="T2" fmla="*/ 248 w 496"/>
                <a:gd name="T3" fmla="*/ 0 h 238"/>
                <a:gd name="T4" fmla="*/ 222 w 496"/>
                <a:gd name="T5" fmla="*/ 0 h 238"/>
                <a:gd name="T6" fmla="*/ 196 w 496"/>
                <a:gd name="T7" fmla="*/ 4 h 238"/>
                <a:gd name="T8" fmla="*/ 170 w 496"/>
                <a:gd name="T9" fmla="*/ 10 h 238"/>
                <a:gd name="T10" fmla="*/ 148 w 496"/>
                <a:gd name="T11" fmla="*/ 20 h 238"/>
                <a:gd name="T12" fmla="*/ 124 w 496"/>
                <a:gd name="T13" fmla="*/ 30 h 238"/>
                <a:gd name="T14" fmla="*/ 104 w 496"/>
                <a:gd name="T15" fmla="*/ 44 h 238"/>
                <a:gd name="T16" fmla="*/ 84 w 496"/>
                <a:gd name="T17" fmla="*/ 58 h 238"/>
                <a:gd name="T18" fmla="*/ 66 w 496"/>
                <a:gd name="T19" fmla="*/ 74 h 238"/>
                <a:gd name="T20" fmla="*/ 66 w 496"/>
                <a:gd name="T21" fmla="*/ 74 h 238"/>
                <a:gd name="T22" fmla="*/ 52 w 496"/>
                <a:gd name="T23" fmla="*/ 92 h 238"/>
                <a:gd name="T24" fmla="*/ 38 w 496"/>
                <a:gd name="T25" fmla="*/ 110 h 238"/>
                <a:gd name="T26" fmla="*/ 28 w 496"/>
                <a:gd name="T27" fmla="*/ 128 h 238"/>
                <a:gd name="T28" fmla="*/ 18 w 496"/>
                <a:gd name="T29" fmla="*/ 148 h 238"/>
                <a:gd name="T30" fmla="*/ 10 w 496"/>
                <a:gd name="T31" fmla="*/ 170 h 238"/>
                <a:gd name="T32" fmla="*/ 4 w 496"/>
                <a:gd name="T33" fmla="*/ 192 h 238"/>
                <a:gd name="T34" fmla="*/ 0 w 496"/>
                <a:gd name="T35" fmla="*/ 214 h 238"/>
                <a:gd name="T36" fmla="*/ 0 w 496"/>
                <a:gd name="T37" fmla="*/ 238 h 238"/>
                <a:gd name="T38" fmla="*/ 496 w 496"/>
                <a:gd name="T39" fmla="*/ 238 h 238"/>
                <a:gd name="T40" fmla="*/ 496 w 496"/>
                <a:gd name="T41" fmla="*/ 238 h 238"/>
                <a:gd name="T42" fmla="*/ 494 w 496"/>
                <a:gd name="T43" fmla="*/ 214 h 238"/>
                <a:gd name="T44" fmla="*/ 492 w 496"/>
                <a:gd name="T45" fmla="*/ 192 h 238"/>
                <a:gd name="T46" fmla="*/ 486 w 496"/>
                <a:gd name="T47" fmla="*/ 170 h 238"/>
                <a:gd name="T48" fmla="*/ 478 w 496"/>
                <a:gd name="T49" fmla="*/ 148 h 238"/>
                <a:gd name="T50" fmla="*/ 468 w 496"/>
                <a:gd name="T51" fmla="*/ 128 h 238"/>
                <a:gd name="T52" fmla="*/ 456 w 496"/>
                <a:gd name="T53" fmla="*/ 110 h 238"/>
                <a:gd name="T54" fmla="*/ 444 w 496"/>
                <a:gd name="T55" fmla="*/ 92 h 238"/>
                <a:gd name="T56" fmla="*/ 428 w 496"/>
                <a:gd name="T57" fmla="*/ 74 h 238"/>
                <a:gd name="T58" fmla="*/ 428 w 496"/>
                <a:gd name="T59" fmla="*/ 74 h 238"/>
                <a:gd name="T60" fmla="*/ 412 w 496"/>
                <a:gd name="T61" fmla="*/ 58 h 238"/>
                <a:gd name="T62" fmla="*/ 392 w 496"/>
                <a:gd name="T63" fmla="*/ 44 h 238"/>
                <a:gd name="T64" fmla="*/ 370 w 496"/>
                <a:gd name="T65" fmla="*/ 30 h 238"/>
                <a:gd name="T66" fmla="*/ 348 w 496"/>
                <a:gd name="T67" fmla="*/ 20 h 238"/>
                <a:gd name="T68" fmla="*/ 324 w 496"/>
                <a:gd name="T69" fmla="*/ 10 h 238"/>
                <a:gd name="T70" fmla="*/ 300 w 496"/>
                <a:gd name="T71" fmla="*/ 4 h 238"/>
                <a:gd name="T72" fmla="*/ 274 w 496"/>
                <a:gd name="T73" fmla="*/ 0 h 238"/>
                <a:gd name="T74" fmla="*/ 248 w 496"/>
                <a:gd name="T75"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 h="238">
                  <a:moveTo>
                    <a:pt x="248" y="0"/>
                  </a:moveTo>
                  <a:lnTo>
                    <a:pt x="248" y="0"/>
                  </a:lnTo>
                  <a:lnTo>
                    <a:pt x="222" y="0"/>
                  </a:lnTo>
                  <a:lnTo>
                    <a:pt x="196" y="4"/>
                  </a:lnTo>
                  <a:lnTo>
                    <a:pt x="170" y="10"/>
                  </a:lnTo>
                  <a:lnTo>
                    <a:pt x="148" y="20"/>
                  </a:lnTo>
                  <a:lnTo>
                    <a:pt x="124" y="30"/>
                  </a:lnTo>
                  <a:lnTo>
                    <a:pt x="104" y="44"/>
                  </a:lnTo>
                  <a:lnTo>
                    <a:pt x="84" y="58"/>
                  </a:lnTo>
                  <a:lnTo>
                    <a:pt x="66" y="74"/>
                  </a:lnTo>
                  <a:lnTo>
                    <a:pt x="66" y="74"/>
                  </a:lnTo>
                  <a:lnTo>
                    <a:pt x="52" y="92"/>
                  </a:lnTo>
                  <a:lnTo>
                    <a:pt x="38" y="110"/>
                  </a:lnTo>
                  <a:lnTo>
                    <a:pt x="28" y="128"/>
                  </a:lnTo>
                  <a:lnTo>
                    <a:pt x="18" y="148"/>
                  </a:lnTo>
                  <a:lnTo>
                    <a:pt x="10" y="170"/>
                  </a:lnTo>
                  <a:lnTo>
                    <a:pt x="4" y="192"/>
                  </a:lnTo>
                  <a:lnTo>
                    <a:pt x="0" y="214"/>
                  </a:lnTo>
                  <a:lnTo>
                    <a:pt x="0" y="238"/>
                  </a:lnTo>
                  <a:lnTo>
                    <a:pt x="496" y="238"/>
                  </a:lnTo>
                  <a:lnTo>
                    <a:pt x="496" y="238"/>
                  </a:lnTo>
                  <a:lnTo>
                    <a:pt x="494" y="214"/>
                  </a:lnTo>
                  <a:lnTo>
                    <a:pt x="492" y="192"/>
                  </a:lnTo>
                  <a:lnTo>
                    <a:pt x="486" y="170"/>
                  </a:lnTo>
                  <a:lnTo>
                    <a:pt x="478" y="148"/>
                  </a:lnTo>
                  <a:lnTo>
                    <a:pt x="468" y="128"/>
                  </a:lnTo>
                  <a:lnTo>
                    <a:pt x="456" y="110"/>
                  </a:lnTo>
                  <a:lnTo>
                    <a:pt x="444" y="92"/>
                  </a:lnTo>
                  <a:lnTo>
                    <a:pt x="428" y="74"/>
                  </a:lnTo>
                  <a:lnTo>
                    <a:pt x="428" y="74"/>
                  </a:lnTo>
                  <a:lnTo>
                    <a:pt x="412" y="58"/>
                  </a:lnTo>
                  <a:lnTo>
                    <a:pt x="392" y="44"/>
                  </a:lnTo>
                  <a:lnTo>
                    <a:pt x="370" y="30"/>
                  </a:lnTo>
                  <a:lnTo>
                    <a:pt x="348" y="20"/>
                  </a:lnTo>
                  <a:lnTo>
                    <a:pt x="324" y="10"/>
                  </a:lnTo>
                  <a:lnTo>
                    <a:pt x="300" y="4"/>
                  </a:lnTo>
                  <a:lnTo>
                    <a:pt x="274" y="0"/>
                  </a:lnTo>
                  <a:lnTo>
                    <a:pt x="2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5" name="Freeform 43"/>
            <p:cNvSpPr>
              <a:spLocks/>
            </p:cNvSpPr>
            <p:nvPr/>
          </p:nvSpPr>
          <p:spPr bwMode="auto">
            <a:xfrm>
              <a:off x="3336" y="2118"/>
              <a:ext cx="496" cy="478"/>
            </a:xfrm>
            <a:custGeom>
              <a:avLst/>
              <a:gdLst>
                <a:gd name="T0" fmla="*/ 298 w 496"/>
                <a:gd name="T1" fmla="*/ 150 h 478"/>
                <a:gd name="T2" fmla="*/ 298 w 496"/>
                <a:gd name="T3" fmla="*/ 150 h 478"/>
                <a:gd name="T4" fmla="*/ 252 w 496"/>
                <a:gd name="T5" fmla="*/ 198 h 478"/>
                <a:gd name="T6" fmla="*/ 212 w 496"/>
                <a:gd name="T7" fmla="*/ 248 h 478"/>
                <a:gd name="T8" fmla="*/ 174 w 496"/>
                <a:gd name="T9" fmla="*/ 300 h 478"/>
                <a:gd name="T10" fmla="*/ 142 w 496"/>
                <a:gd name="T11" fmla="*/ 350 h 478"/>
                <a:gd name="T12" fmla="*/ 132 w 496"/>
                <a:gd name="T13" fmla="*/ 326 h 478"/>
                <a:gd name="T14" fmla="*/ 132 w 496"/>
                <a:gd name="T15" fmla="*/ 326 h 478"/>
                <a:gd name="T16" fmla="*/ 116 w 496"/>
                <a:gd name="T17" fmla="*/ 292 h 478"/>
                <a:gd name="T18" fmla="*/ 100 w 496"/>
                <a:gd name="T19" fmla="*/ 268 h 478"/>
                <a:gd name="T20" fmla="*/ 92 w 496"/>
                <a:gd name="T21" fmla="*/ 260 h 478"/>
                <a:gd name="T22" fmla="*/ 84 w 496"/>
                <a:gd name="T23" fmla="*/ 254 h 478"/>
                <a:gd name="T24" fmla="*/ 78 w 496"/>
                <a:gd name="T25" fmla="*/ 250 h 478"/>
                <a:gd name="T26" fmla="*/ 70 w 496"/>
                <a:gd name="T27" fmla="*/ 250 h 478"/>
                <a:gd name="T28" fmla="*/ 70 w 496"/>
                <a:gd name="T29" fmla="*/ 250 h 478"/>
                <a:gd name="T30" fmla="*/ 62 w 496"/>
                <a:gd name="T31" fmla="*/ 250 h 478"/>
                <a:gd name="T32" fmla="*/ 54 w 496"/>
                <a:gd name="T33" fmla="*/ 252 h 478"/>
                <a:gd name="T34" fmla="*/ 36 w 496"/>
                <a:gd name="T35" fmla="*/ 260 h 478"/>
                <a:gd name="T36" fmla="*/ 18 w 496"/>
                <a:gd name="T37" fmla="*/ 272 h 478"/>
                <a:gd name="T38" fmla="*/ 0 w 496"/>
                <a:gd name="T39" fmla="*/ 290 h 478"/>
                <a:gd name="T40" fmla="*/ 0 w 496"/>
                <a:gd name="T41" fmla="*/ 290 h 478"/>
                <a:gd name="T42" fmla="*/ 12 w 496"/>
                <a:gd name="T43" fmla="*/ 296 h 478"/>
                <a:gd name="T44" fmla="*/ 22 w 496"/>
                <a:gd name="T45" fmla="*/ 302 h 478"/>
                <a:gd name="T46" fmla="*/ 32 w 496"/>
                <a:gd name="T47" fmla="*/ 312 h 478"/>
                <a:gd name="T48" fmla="*/ 42 w 496"/>
                <a:gd name="T49" fmla="*/ 322 h 478"/>
                <a:gd name="T50" fmla="*/ 42 w 496"/>
                <a:gd name="T51" fmla="*/ 322 h 478"/>
                <a:gd name="T52" fmla="*/ 50 w 496"/>
                <a:gd name="T53" fmla="*/ 336 h 478"/>
                <a:gd name="T54" fmla="*/ 60 w 496"/>
                <a:gd name="T55" fmla="*/ 354 h 478"/>
                <a:gd name="T56" fmla="*/ 80 w 496"/>
                <a:gd name="T57" fmla="*/ 398 h 478"/>
                <a:gd name="T58" fmla="*/ 90 w 496"/>
                <a:gd name="T59" fmla="*/ 422 h 478"/>
                <a:gd name="T60" fmla="*/ 90 w 496"/>
                <a:gd name="T61" fmla="*/ 422 h 478"/>
                <a:gd name="T62" fmla="*/ 104 w 496"/>
                <a:gd name="T63" fmla="*/ 456 h 478"/>
                <a:gd name="T64" fmla="*/ 112 w 496"/>
                <a:gd name="T65" fmla="*/ 478 h 478"/>
                <a:gd name="T66" fmla="*/ 112 w 496"/>
                <a:gd name="T67" fmla="*/ 478 h 478"/>
                <a:gd name="T68" fmla="*/ 128 w 496"/>
                <a:gd name="T69" fmla="*/ 464 h 478"/>
                <a:gd name="T70" fmla="*/ 156 w 496"/>
                <a:gd name="T71" fmla="*/ 444 h 478"/>
                <a:gd name="T72" fmla="*/ 182 w 496"/>
                <a:gd name="T73" fmla="*/ 424 h 478"/>
                <a:gd name="T74" fmla="*/ 182 w 496"/>
                <a:gd name="T75" fmla="*/ 424 h 478"/>
                <a:gd name="T76" fmla="*/ 210 w 496"/>
                <a:gd name="T77" fmla="*/ 372 h 478"/>
                <a:gd name="T78" fmla="*/ 242 w 496"/>
                <a:gd name="T79" fmla="*/ 316 h 478"/>
                <a:gd name="T80" fmla="*/ 282 w 496"/>
                <a:gd name="T81" fmla="*/ 258 h 478"/>
                <a:gd name="T82" fmla="*/ 326 w 496"/>
                <a:gd name="T83" fmla="*/ 198 h 478"/>
                <a:gd name="T84" fmla="*/ 326 w 496"/>
                <a:gd name="T85" fmla="*/ 198 h 478"/>
                <a:gd name="T86" fmla="*/ 370 w 496"/>
                <a:gd name="T87" fmla="*/ 140 h 478"/>
                <a:gd name="T88" fmla="*/ 414 w 496"/>
                <a:gd name="T89" fmla="*/ 92 h 478"/>
                <a:gd name="T90" fmla="*/ 456 w 496"/>
                <a:gd name="T91" fmla="*/ 50 h 478"/>
                <a:gd name="T92" fmla="*/ 496 w 496"/>
                <a:gd name="T93" fmla="*/ 18 h 478"/>
                <a:gd name="T94" fmla="*/ 482 w 496"/>
                <a:gd name="T95" fmla="*/ 0 h 478"/>
                <a:gd name="T96" fmla="*/ 482 w 496"/>
                <a:gd name="T97" fmla="*/ 0 h 478"/>
                <a:gd name="T98" fmla="*/ 438 w 496"/>
                <a:gd name="T99" fmla="*/ 28 h 478"/>
                <a:gd name="T100" fmla="*/ 392 w 496"/>
                <a:gd name="T101" fmla="*/ 64 h 478"/>
                <a:gd name="T102" fmla="*/ 344 w 496"/>
                <a:gd name="T103" fmla="*/ 104 h 478"/>
                <a:gd name="T104" fmla="*/ 298 w 496"/>
                <a:gd name="T105" fmla="*/ 15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6" h="478">
                  <a:moveTo>
                    <a:pt x="298" y="150"/>
                  </a:moveTo>
                  <a:lnTo>
                    <a:pt x="298" y="150"/>
                  </a:lnTo>
                  <a:lnTo>
                    <a:pt x="252" y="198"/>
                  </a:lnTo>
                  <a:lnTo>
                    <a:pt x="212" y="248"/>
                  </a:lnTo>
                  <a:lnTo>
                    <a:pt x="174" y="300"/>
                  </a:lnTo>
                  <a:lnTo>
                    <a:pt x="142" y="350"/>
                  </a:lnTo>
                  <a:lnTo>
                    <a:pt x="132" y="326"/>
                  </a:lnTo>
                  <a:lnTo>
                    <a:pt x="132" y="326"/>
                  </a:lnTo>
                  <a:lnTo>
                    <a:pt x="116" y="292"/>
                  </a:lnTo>
                  <a:lnTo>
                    <a:pt x="100" y="268"/>
                  </a:lnTo>
                  <a:lnTo>
                    <a:pt x="92" y="260"/>
                  </a:lnTo>
                  <a:lnTo>
                    <a:pt x="84" y="254"/>
                  </a:lnTo>
                  <a:lnTo>
                    <a:pt x="78" y="250"/>
                  </a:lnTo>
                  <a:lnTo>
                    <a:pt x="70" y="250"/>
                  </a:lnTo>
                  <a:lnTo>
                    <a:pt x="70" y="250"/>
                  </a:lnTo>
                  <a:lnTo>
                    <a:pt x="62" y="250"/>
                  </a:lnTo>
                  <a:lnTo>
                    <a:pt x="54" y="252"/>
                  </a:lnTo>
                  <a:lnTo>
                    <a:pt x="36" y="260"/>
                  </a:lnTo>
                  <a:lnTo>
                    <a:pt x="18" y="272"/>
                  </a:lnTo>
                  <a:lnTo>
                    <a:pt x="0" y="290"/>
                  </a:lnTo>
                  <a:lnTo>
                    <a:pt x="0" y="290"/>
                  </a:lnTo>
                  <a:lnTo>
                    <a:pt x="12" y="296"/>
                  </a:lnTo>
                  <a:lnTo>
                    <a:pt x="22" y="302"/>
                  </a:lnTo>
                  <a:lnTo>
                    <a:pt x="32" y="312"/>
                  </a:lnTo>
                  <a:lnTo>
                    <a:pt x="42" y="322"/>
                  </a:lnTo>
                  <a:lnTo>
                    <a:pt x="42" y="322"/>
                  </a:lnTo>
                  <a:lnTo>
                    <a:pt x="50" y="336"/>
                  </a:lnTo>
                  <a:lnTo>
                    <a:pt x="60" y="354"/>
                  </a:lnTo>
                  <a:lnTo>
                    <a:pt x="80" y="398"/>
                  </a:lnTo>
                  <a:lnTo>
                    <a:pt x="90" y="422"/>
                  </a:lnTo>
                  <a:lnTo>
                    <a:pt x="90" y="422"/>
                  </a:lnTo>
                  <a:lnTo>
                    <a:pt x="104" y="456"/>
                  </a:lnTo>
                  <a:lnTo>
                    <a:pt x="112" y="478"/>
                  </a:lnTo>
                  <a:lnTo>
                    <a:pt x="112" y="478"/>
                  </a:lnTo>
                  <a:lnTo>
                    <a:pt x="128" y="464"/>
                  </a:lnTo>
                  <a:lnTo>
                    <a:pt x="156" y="444"/>
                  </a:lnTo>
                  <a:lnTo>
                    <a:pt x="182" y="424"/>
                  </a:lnTo>
                  <a:lnTo>
                    <a:pt x="182" y="424"/>
                  </a:lnTo>
                  <a:lnTo>
                    <a:pt x="210" y="372"/>
                  </a:lnTo>
                  <a:lnTo>
                    <a:pt x="242" y="316"/>
                  </a:lnTo>
                  <a:lnTo>
                    <a:pt x="282" y="258"/>
                  </a:lnTo>
                  <a:lnTo>
                    <a:pt x="326" y="198"/>
                  </a:lnTo>
                  <a:lnTo>
                    <a:pt x="326" y="198"/>
                  </a:lnTo>
                  <a:lnTo>
                    <a:pt x="370" y="140"/>
                  </a:lnTo>
                  <a:lnTo>
                    <a:pt x="414" y="92"/>
                  </a:lnTo>
                  <a:lnTo>
                    <a:pt x="456" y="50"/>
                  </a:lnTo>
                  <a:lnTo>
                    <a:pt x="496" y="18"/>
                  </a:lnTo>
                  <a:lnTo>
                    <a:pt x="482" y="0"/>
                  </a:lnTo>
                  <a:lnTo>
                    <a:pt x="482" y="0"/>
                  </a:lnTo>
                  <a:lnTo>
                    <a:pt x="438" y="28"/>
                  </a:lnTo>
                  <a:lnTo>
                    <a:pt x="392" y="64"/>
                  </a:lnTo>
                  <a:lnTo>
                    <a:pt x="344" y="104"/>
                  </a:lnTo>
                  <a:lnTo>
                    <a:pt x="298" y="15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6" name="Freeform 44"/>
            <p:cNvSpPr>
              <a:spLocks/>
            </p:cNvSpPr>
            <p:nvPr/>
          </p:nvSpPr>
          <p:spPr bwMode="auto">
            <a:xfrm>
              <a:off x="3336" y="2118"/>
              <a:ext cx="496" cy="478"/>
            </a:xfrm>
            <a:custGeom>
              <a:avLst/>
              <a:gdLst>
                <a:gd name="T0" fmla="*/ 298 w 496"/>
                <a:gd name="T1" fmla="*/ 150 h 478"/>
                <a:gd name="T2" fmla="*/ 298 w 496"/>
                <a:gd name="T3" fmla="*/ 150 h 478"/>
                <a:gd name="T4" fmla="*/ 252 w 496"/>
                <a:gd name="T5" fmla="*/ 198 h 478"/>
                <a:gd name="T6" fmla="*/ 212 w 496"/>
                <a:gd name="T7" fmla="*/ 248 h 478"/>
                <a:gd name="T8" fmla="*/ 174 w 496"/>
                <a:gd name="T9" fmla="*/ 300 h 478"/>
                <a:gd name="T10" fmla="*/ 142 w 496"/>
                <a:gd name="T11" fmla="*/ 350 h 478"/>
                <a:gd name="T12" fmla="*/ 132 w 496"/>
                <a:gd name="T13" fmla="*/ 326 h 478"/>
                <a:gd name="T14" fmla="*/ 132 w 496"/>
                <a:gd name="T15" fmla="*/ 326 h 478"/>
                <a:gd name="T16" fmla="*/ 116 w 496"/>
                <a:gd name="T17" fmla="*/ 292 h 478"/>
                <a:gd name="T18" fmla="*/ 100 w 496"/>
                <a:gd name="T19" fmla="*/ 268 h 478"/>
                <a:gd name="T20" fmla="*/ 92 w 496"/>
                <a:gd name="T21" fmla="*/ 260 h 478"/>
                <a:gd name="T22" fmla="*/ 84 w 496"/>
                <a:gd name="T23" fmla="*/ 254 h 478"/>
                <a:gd name="T24" fmla="*/ 78 w 496"/>
                <a:gd name="T25" fmla="*/ 250 h 478"/>
                <a:gd name="T26" fmla="*/ 70 w 496"/>
                <a:gd name="T27" fmla="*/ 250 h 478"/>
                <a:gd name="T28" fmla="*/ 70 w 496"/>
                <a:gd name="T29" fmla="*/ 250 h 478"/>
                <a:gd name="T30" fmla="*/ 62 w 496"/>
                <a:gd name="T31" fmla="*/ 250 h 478"/>
                <a:gd name="T32" fmla="*/ 54 w 496"/>
                <a:gd name="T33" fmla="*/ 252 h 478"/>
                <a:gd name="T34" fmla="*/ 36 w 496"/>
                <a:gd name="T35" fmla="*/ 260 h 478"/>
                <a:gd name="T36" fmla="*/ 18 w 496"/>
                <a:gd name="T37" fmla="*/ 272 h 478"/>
                <a:gd name="T38" fmla="*/ 0 w 496"/>
                <a:gd name="T39" fmla="*/ 290 h 478"/>
                <a:gd name="T40" fmla="*/ 0 w 496"/>
                <a:gd name="T41" fmla="*/ 290 h 478"/>
                <a:gd name="T42" fmla="*/ 12 w 496"/>
                <a:gd name="T43" fmla="*/ 296 h 478"/>
                <a:gd name="T44" fmla="*/ 22 w 496"/>
                <a:gd name="T45" fmla="*/ 302 h 478"/>
                <a:gd name="T46" fmla="*/ 32 w 496"/>
                <a:gd name="T47" fmla="*/ 312 h 478"/>
                <a:gd name="T48" fmla="*/ 42 w 496"/>
                <a:gd name="T49" fmla="*/ 322 h 478"/>
                <a:gd name="T50" fmla="*/ 42 w 496"/>
                <a:gd name="T51" fmla="*/ 322 h 478"/>
                <a:gd name="T52" fmla="*/ 50 w 496"/>
                <a:gd name="T53" fmla="*/ 336 h 478"/>
                <a:gd name="T54" fmla="*/ 60 w 496"/>
                <a:gd name="T55" fmla="*/ 354 h 478"/>
                <a:gd name="T56" fmla="*/ 80 w 496"/>
                <a:gd name="T57" fmla="*/ 398 h 478"/>
                <a:gd name="T58" fmla="*/ 90 w 496"/>
                <a:gd name="T59" fmla="*/ 422 h 478"/>
                <a:gd name="T60" fmla="*/ 90 w 496"/>
                <a:gd name="T61" fmla="*/ 422 h 478"/>
                <a:gd name="T62" fmla="*/ 104 w 496"/>
                <a:gd name="T63" fmla="*/ 456 h 478"/>
                <a:gd name="T64" fmla="*/ 112 w 496"/>
                <a:gd name="T65" fmla="*/ 478 h 478"/>
                <a:gd name="T66" fmla="*/ 112 w 496"/>
                <a:gd name="T67" fmla="*/ 478 h 478"/>
                <a:gd name="T68" fmla="*/ 128 w 496"/>
                <a:gd name="T69" fmla="*/ 464 h 478"/>
                <a:gd name="T70" fmla="*/ 156 w 496"/>
                <a:gd name="T71" fmla="*/ 444 h 478"/>
                <a:gd name="T72" fmla="*/ 182 w 496"/>
                <a:gd name="T73" fmla="*/ 424 h 478"/>
                <a:gd name="T74" fmla="*/ 182 w 496"/>
                <a:gd name="T75" fmla="*/ 424 h 478"/>
                <a:gd name="T76" fmla="*/ 210 w 496"/>
                <a:gd name="T77" fmla="*/ 372 h 478"/>
                <a:gd name="T78" fmla="*/ 242 w 496"/>
                <a:gd name="T79" fmla="*/ 316 h 478"/>
                <a:gd name="T80" fmla="*/ 282 w 496"/>
                <a:gd name="T81" fmla="*/ 258 h 478"/>
                <a:gd name="T82" fmla="*/ 326 w 496"/>
                <a:gd name="T83" fmla="*/ 198 h 478"/>
                <a:gd name="T84" fmla="*/ 326 w 496"/>
                <a:gd name="T85" fmla="*/ 198 h 478"/>
                <a:gd name="T86" fmla="*/ 370 w 496"/>
                <a:gd name="T87" fmla="*/ 140 h 478"/>
                <a:gd name="T88" fmla="*/ 414 w 496"/>
                <a:gd name="T89" fmla="*/ 92 h 478"/>
                <a:gd name="T90" fmla="*/ 456 w 496"/>
                <a:gd name="T91" fmla="*/ 50 h 478"/>
                <a:gd name="T92" fmla="*/ 496 w 496"/>
                <a:gd name="T93" fmla="*/ 18 h 478"/>
                <a:gd name="T94" fmla="*/ 482 w 496"/>
                <a:gd name="T95" fmla="*/ 0 h 478"/>
                <a:gd name="T96" fmla="*/ 482 w 496"/>
                <a:gd name="T97" fmla="*/ 0 h 478"/>
                <a:gd name="T98" fmla="*/ 438 w 496"/>
                <a:gd name="T99" fmla="*/ 28 h 478"/>
                <a:gd name="T100" fmla="*/ 392 w 496"/>
                <a:gd name="T101" fmla="*/ 64 h 478"/>
                <a:gd name="T102" fmla="*/ 344 w 496"/>
                <a:gd name="T103" fmla="*/ 104 h 478"/>
                <a:gd name="T104" fmla="*/ 298 w 496"/>
                <a:gd name="T105" fmla="*/ 15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6" h="478">
                  <a:moveTo>
                    <a:pt x="298" y="150"/>
                  </a:moveTo>
                  <a:lnTo>
                    <a:pt x="298" y="150"/>
                  </a:lnTo>
                  <a:lnTo>
                    <a:pt x="252" y="198"/>
                  </a:lnTo>
                  <a:lnTo>
                    <a:pt x="212" y="248"/>
                  </a:lnTo>
                  <a:lnTo>
                    <a:pt x="174" y="300"/>
                  </a:lnTo>
                  <a:lnTo>
                    <a:pt x="142" y="350"/>
                  </a:lnTo>
                  <a:lnTo>
                    <a:pt x="132" y="326"/>
                  </a:lnTo>
                  <a:lnTo>
                    <a:pt x="132" y="326"/>
                  </a:lnTo>
                  <a:lnTo>
                    <a:pt x="116" y="292"/>
                  </a:lnTo>
                  <a:lnTo>
                    <a:pt x="100" y="268"/>
                  </a:lnTo>
                  <a:lnTo>
                    <a:pt x="92" y="260"/>
                  </a:lnTo>
                  <a:lnTo>
                    <a:pt x="84" y="254"/>
                  </a:lnTo>
                  <a:lnTo>
                    <a:pt x="78" y="250"/>
                  </a:lnTo>
                  <a:lnTo>
                    <a:pt x="70" y="250"/>
                  </a:lnTo>
                  <a:lnTo>
                    <a:pt x="70" y="250"/>
                  </a:lnTo>
                  <a:lnTo>
                    <a:pt x="62" y="250"/>
                  </a:lnTo>
                  <a:lnTo>
                    <a:pt x="54" y="252"/>
                  </a:lnTo>
                  <a:lnTo>
                    <a:pt x="36" y="260"/>
                  </a:lnTo>
                  <a:lnTo>
                    <a:pt x="18" y="272"/>
                  </a:lnTo>
                  <a:lnTo>
                    <a:pt x="0" y="290"/>
                  </a:lnTo>
                  <a:lnTo>
                    <a:pt x="0" y="290"/>
                  </a:lnTo>
                  <a:lnTo>
                    <a:pt x="12" y="296"/>
                  </a:lnTo>
                  <a:lnTo>
                    <a:pt x="22" y="302"/>
                  </a:lnTo>
                  <a:lnTo>
                    <a:pt x="32" y="312"/>
                  </a:lnTo>
                  <a:lnTo>
                    <a:pt x="42" y="322"/>
                  </a:lnTo>
                  <a:lnTo>
                    <a:pt x="42" y="322"/>
                  </a:lnTo>
                  <a:lnTo>
                    <a:pt x="50" y="336"/>
                  </a:lnTo>
                  <a:lnTo>
                    <a:pt x="60" y="354"/>
                  </a:lnTo>
                  <a:lnTo>
                    <a:pt x="80" y="398"/>
                  </a:lnTo>
                  <a:lnTo>
                    <a:pt x="90" y="422"/>
                  </a:lnTo>
                  <a:lnTo>
                    <a:pt x="90" y="422"/>
                  </a:lnTo>
                  <a:lnTo>
                    <a:pt x="104" y="456"/>
                  </a:lnTo>
                  <a:lnTo>
                    <a:pt x="112" y="478"/>
                  </a:lnTo>
                  <a:lnTo>
                    <a:pt x="112" y="478"/>
                  </a:lnTo>
                  <a:lnTo>
                    <a:pt x="128" y="464"/>
                  </a:lnTo>
                  <a:lnTo>
                    <a:pt x="156" y="444"/>
                  </a:lnTo>
                  <a:lnTo>
                    <a:pt x="182" y="424"/>
                  </a:lnTo>
                  <a:lnTo>
                    <a:pt x="182" y="424"/>
                  </a:lnTo>
                  <a:lnTo>
                    <a:pt x="210" y="372"/>
                  </a:lnTo>
                  <a:lnTo>
                    <a:pt x="242" y="316"/>
                  </a:lnTo>
                  <a:lnTo>
                    <a:pt x="282" y="258"/>
                  </a:lnTo>
                  <a:lnTo>
                    <a:pt x="326" y="198"/>
                  </a:lnTo>
                  <a:lnTo>
                    <a:pt x="326" y="198"/>
                  </a:lnTo>
                  <a:lnTo>
                    <a:pt x="370" y="140"/>
                  </a:lnTo>
                  <a:lnTo>
                    <a:pt x="414" y="92"/>
                  </a:lnTo>
                  <a:lnTo>
                    <a:pt x="456" y="50"/>
                  </a:lnTo>
                  <a:lnTo>
                    <a:pt x="496" y="18"/>
                  </a:lnTo>
                  <a:lnTo>
                    <a:pt x="482" y="0"/>
                  </a:lnTo>
                  <a:lnTo>
                    <a:pt x="482" y="0"/>
                  </a:lnTo>
                  <a:lnTo>
                    <a:pt x="438" y="28"/>
                  </a:lnTo>
                  <a:lnTo>
                    <a:pt x="392" y="64"/>
                  </a:lnTo>
                  <a:lnTo>
                    <a:pt x="344" y="104"/>
                  </a:lnTo>
                  <a:lnTo>
                    <a:pt x="298" y="1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7" name="Freeform 45"/>
            <p:cNvSpPr>
              <a:spLocks/>
            </p:cNvSpPr>
            <p:nvPr/>
          </p:nvSpPr>
          <p:spPr bwMode="auto">
            <a:xfrm>
              <a:off x="3336" y="2118"/>
              <a:ext cx="496" cy="478"/>
            </a:xfrm>
            <a:custGeom>
              <a:avLst/>
              <a:gdLst>
                <a:gd name="T0" fmla="*/ 298 w 496"/>
                <a:gd name="T1" fmla="*/ 150 h 478"/>
                <a:gd name="T2" fmla="*/ 298 w 496"/>
                <a:gd name="T3" fmla="*/ 150 h 478"/>
                <a:gd name="T4" fmla="*/ 252 w 496"/>
                <a:gd name="T5" fmla="*/ 198 h 478"/>
                <a:gd name="T6" fmla="*/ 212 w 496"/>
                <a:gd name="T7" fmla="*/ 248 h 478"/>
                <a:gd name="T8" fmla="*/ 174 w 496"/>
                <a:gd name="T9" fmla="*/ 300 h 478"/>
                <a:gd name="T10" fmla="*/ 142 w 496"/>
                <a:gd name="T11" fmla="*/ 350 h 478"/>
                <a:gd name="T12" fmla="*/ 132 w 496"/>
                <a:gd name="T13" fmla="*/ 326 h 478"/>
                <a:gd name="T14" fmla="*/ 132 w 496"/>
                <a:gd name="T15" fmla="*/ 326 h 478"/>
                <a:gd name="T16" fmla="*/ 116 w 496"/>
                <a:gd name="T17" fmla="*/ 292 h 478"/>
                <a:gd name="T18" fmla="*/ 100 w 496"/>
                <a:gd name="T19" fmla="*/ 268 h 478"/>
                <a:gd name="T20" fmla="*/ 92 w 496"/>
                <a:gd name="T21" fmla="*/ 260 h 478"/>
                <a:gd name="T22" fmla="*/ 84 w 496"/>
                <a:gd name="T23" fmla="*/ 254 h 478"/>
                <a:gd name="T24" fmla="*/ 78 w 496"/>
                <a:gd name="T25" fmla="*/ 250 h 478"/>
                <a:gd name="T26" fmla="*/ 70 w 496"/>
                <a:gd name="T27" fmla="*/ 250 h 478"/>
                <a:gd name="T28" fmla="*/ 70 w 496"/>
                <a:gd name="T29" fmla="*/ 250 h 478"/>
                <a:gd name="T30" fmla="*/ 62 w 496"/>
                <a:gd name="T31" fmla="*/ 250 h 478"/>
                <a:gd name="T32" fmla="*/ 54 w 496"/>
                <a:gd name="T33" fmla="*/ 252 h 478"/>
                <a:gd name="T34" fmla="*/ 36 w 496"/>
                <a:gd name="T35" fmla="*/ 260 h 478"/>
                <a:gd name="T36" fmla="*/ 18 w 496"/>
                <a:gd name="T37" fmla="*/ 272 h 478"/>
                <a:gd name="T38" fmla="*/ 0 w 496"/>
                <a:gd name="T39" fmla="*/ 290 h 478"/>
                <a:gd name="T40" fmla="*/ 0 w 496"/>
                <a:gd name="T41" fmla="*/ 290 h 478"/>
                <a:gd name="T42" fmla="*/ 12 w 496"/>
                <a:gd name="T43" fmla="*/ 296 h 478"/>
                <a:gd name="T44" fmla="*/ 22 w 496"/>
                <a:gd name="T45" fmla="*/ 302 h 478"/>
                <a:gd name="T46" fmla="*/ 32 w 496"/>
                <a:gd name="T47" fmla="*/ 312 h 478"/>
                <a:gd name="T48" fmla="*/ 42 w 496"/>
                <a:gd name="T49" fmla="*/ 322 h 478"/>
                <a:gd name="T50" fmla="*/ 42 w 496"/>
                <a:gd name="T51" fmla="*/ 322 h 478"/>
                <a:gd name="T52" fmla="*/ 50 w 496"/>
                <a:gd name="T53" fmla="*/ 336 h 478"/>
                <a:gd name="T54" fmla="*/ 60 w 496"/>
                <a:gd name="T55" fmla="*/ 354 h 478"/>
                <a:gd name="T56" fmla="*/ 80 w 496"/>
                <a:gd name="T57" fmla="*/ 398 h 478"/>
                <a:gd name="T58" fmla="*/ 90 w 496"/>
                <a:gd name="T59" fmla="*/ 422 h 478"/>
                <a:gd name="T60" fmla="*/ 90 w 496"/>
                <a:gd name="T61" fmla="*/ 422 h 478"/>
                <a:gd name="T62" fmla="*/ 104 w 496"/>
                <a:gd name="T63" fmla="*/ 456 h 478"/>
                <a:gd name="T64" fmla="*/ 112 w 496"/>
                <a:gd name="T65" fmla="*/ 478 h 478"/>
                <a:gd name="T66" fmla="*/ 112 w 496"/>
                <a:gd name="T67" fmla="*/ 478 h 478"/>
                <a:gd name="T68" fmla="*/ 128 w 496"/>
                <a:gd name="T69" fmla="*/ 464 h 478"/>
                <a:gd name="T70" fmla="*/ 156 w 496"/>
                <a:gd name="T71" fmla="*/ 444 h 478"/>
                <a:gd name="T72" fmla="*/ 182 w 496"/>
                <a:gd name="T73" fmla="*/ 424 h 478"/>
                <a:gd name="T74" fmla="*/ 182 w 496"/>
                <a:gd name="T75" fmla="*/ 424 h 478"/>
                <a:gd name="T76" fmla="*/ 210 w 496"/>
                <a:gd name="T77" fmla="*/ 372 h 478"/>
                <a:gd name="T78" fmla="*/ 242 w 496"/>
                <a:gd name="T79" fmla="*/ 316 h 478"/>
                <a:gd name="T80" fmla="*/ 282 w 496"/>
                <a:gd name="T81" fmla="*/ 258 h 478"/>
                <a:gd name="T82" fmla="*/ 326 w 496"/>
                <a:gd name="T83" fmla="*/ 198 h 478"/>
                <a:gd name="T84" fmla="*/ 326 w 496"/>
                <a:gd name="T85" fmla="*/ 198 h 478"/>
                <a:gd name="T86" fmla="*/ 370 w 496"/>
                <a:gd name="T87" fmla="*/ 140 h 478"/>
                <a:gd name="T88" fmla="*/ 414 w 496"/>
                <a:gd name="T89" fmla="*/ 92 h 478"/>
                <a:gd name="T90" fmla="*/ 456 w 496"/>
                <a:gd name="T91" fmla="*/ 50 h 478"/>
                <a:gd name="T92" fmla="*/ 496 w 496"/>
                <a:gd name="T93" fmla="*/ 18 h 478"/>
                <a:gd name="T94" fmla="*/ 482 w 496"/>
                <a:gd name="T95" fmla="*/ 0 h 478"/>
                <a:gd name="T96" fmla="*/ 482 w 496"/>
                <a:gd name="T97" fmla="*/ 0 h 478"/>
                <a:gd name="T98" fmla="*/ 438 w 496"/>
                <a:gd name="T99" fmla="*/ 28 h 478"/>
                <a:gd name="T100" fmla="*/ 392 w 496"/>
                <a:gd name="T101" fmla="*/ 64 h 478"/>
                <a:gd name="T102" fmla="*/ 344 w 496"/>
                <a:gd name="T103" fmla="*/ 104 h 478"/>
                <a:gd name="T104" fmla="*/ 298 w 496"/>
                <a:gd name="T105" fmla="*/ 150 h 478"/>
                <a:gd name="T106" fmla="*/ 298 w 496"/>
                <a:gd name="T107" fmla="*/ 15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6" h="478">
                  <a:moveTo>
                    <a:pt x="298" y="150"/>
                  </a:moveTo>
                  <a:lnTo>
                    <a:pt x="298" y="150"/>
                  </a:lnTo>
                  <a:lnTo>
                    <a:pt x="252" y="198"/>
                  </a:lnTo>
                  <a:lnTo>
                    <a:pt x="212" y="248"/>
                  </a:lnTo>
                  <a:lnTo>
                    <a:pt x="174" y="300"/>
                  </a:lnTo>
                  <a:lnTo>
                    <a:pt x="142" y="350"/>
                  </a:lnTo>
                  <a:lnTo>
                    <a:pt x="132" y="326"/>
                  </a:lnTo>
                  <a:lnTo>
                    <a:pt x="132" y="326"/>
                  </a:lnTo>
                  <a:lnTo>
                    <a:pt x="116" y="292"/>
                  </a:lnTo>
                  <a:lnTo>
                    <a:pt x="100" y="268"/>
                  </a:lnTo>
                  <a:lnTo>
                    <a:pt x="92" y="260"/>
                  </a:lnTo>
                  <a:lnTo>
                    <a:pt x="84" y="254"/>
                  </a:lnTo>
                  <a:lnTo>
                    <a:pt x="78" y="250"/>
                  </a:lnTo>
                  <a:lnTo>
                    <a:pt x="70" y="250"/>
                  </a:lnTo>
                  <a:lnTo>
                    <a:pt x="70" y="250"/>
                  </a:lnTo>
                  <a:lnTo>
                    <a:pt x="62" y="250"/>
                  </a:lnTo>
                  <a:lnTo>
                    <a:pt x="54" y="252"/>
                  </a:lnTo>
                  <a:lnTo>
                    <a:pt x="36" y="260"/>
                  </a:lnTo>
                  <a:lnTo>
                    <a:pt x="18" y="272"/>
                  </a:lnTo>
                  <a:lnTo>
                    <a:pt x="0" y="290"/>
                  </a:lnTo>
                  <a:lnTo>
                    <a:pt x="0" y="290"/>
                  </a:lnTo>
                  <a:lnTo>
                    <a:pt x="12" y="296"/>
                  </a:lnTo>
                  <a:lnTo>
                    <a:pt x="22" y="302"/>
                  </a:lnTo>
                  <a:lnTo>
                    <a:pt x="32" y="312"/>
                  </a:lnTo>
                  <a:lnTo>
                    <a:pt x="42" y="322"/>
                  </a:lnTo>
                  <a:lnTo>
                    <a:pt x="42" y="322"/>
                  </a:lnTo>
                  <a:lnTo>
                    <a:pt x="50" y="336"/>
                  </a:lnTo>
                  <a:lnTo>
                    <a:pt x="60" y="354"/>
                  </a:lnTo>
                  <a:lnTo>
                    <a:pt x="80" y="398"/>
                  </a:lnTo>
                  <a:lnTo>
                    <a:pt x="90" y="422"/>
                  </a:lnTo>
                  <a:lnTo>
                    <a:pt x="90" y="422"/>
                  </a:lnTo>
                  <a:lnTo>
                    <a:pt x="104" y="456"/>
                  </a:lnTo>
                  <a:lnTo>
                    <a:pt x="112" y="478"/>
                  </a:lnTo>
                  <a:lnTo>
                    <a:pt x="112" y="478"/>
                  </a:lnTo>
                  <a:lnTo>
                    <a:pt x="128" y="464"/>
                  </a:lnTo>
                  <a:lnTo>
                    <a:pt x="156" y="444"/>
                  </a:lnTo>
                  <a:lnTo>
                    <a:pt x="182" y="424"/>
                  </a:lnTo>
                  <a:lnTo>
                    <a:pt x="182" y="424"/>
                  </a:lnTo>
                  <a:lnTo>
                    <a:pt x="210" y="372"/>
                  </a:lnTo>
                  <a:lnTo>
                    <a:pt x="242" y="316"/>
                  </a:lnTo>
                  <a:lnTo>
                    <a:pt x="282" y="258"/>
                  </a:lnTo>
                  <a:lnTo>
                    <a:pt x="326" y="198"/>
                  </a:lnTo>
                  <a:lnTo>
                    <a:pt x="326" y="198"/>
                  </a:lnTo>
                  <a:lnTo>
                    <a:pt x="370" y="140"/>
                  </a:lnTo>
                  <a:lnTo>
                    <a:pt x="414" y="92"/>
                  </a:lnTo>
                  <a:lnTo>
                    <a:pt x="456" y="50"/>
                  </a:lnTo>
                  <a:lnTo>
                    <a:pt x="496" y="18"/>
                  </a:lnTo>
                  <a:lnTo>
                    <a:pt x="482" y="0"/>
                  </a:lnTo>
                  <a:lnTo>
                    <a:pt x="482" y="0"/>
                  </a:lnTo>
                  <a:lnTo>
                    <a:pt x="438" y="28"/>
                  </a:lnTo>
                  <a:lnTo>
                    <a:pt x="392" y="64"/>
                  </a:lnTo>
                  <a:lnTo>
                    <a:pt x="344" y="104"/>
                  </a:lnTo>
                  <a:lnTo>
                    <a:pt x="298" y="150"/>
                  </a:lnTo>
                  <a:lnTo>
                    <a:pt x="298" y="150"/>
                  </a:lnTo>
                  <a:close/>
                </a:path>
              </a:pathLst>
            </a:custGeom>
            <a:noFill/>
            <a:ln w="222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158" name="Rectangle 6157"/>
          <p:cNvSpPr/>
          <p:nvPr/>
        </p:nvSpPr>
        <p:spPr>
          <a:xfrm>
            <a:off x="2601071" y="2217399"/>
            <a:ext cx="3967113" cy="369332"/>
          </a:xfrm>
          <a:prstGeom prst="rect">
            <a:avLst/>
          </a:prstGeom>
        </p:spPr>
        <p:txBody>
          <a:bodyPr wrap="none">
            <a:spAutoFit/>
          </a:bodyPr>
          <a:lstStyle/>
          <a:p>
            <a:pPr algn="ctr"/>
            <a:r>
              <a:rPr lang="en-US" b="1" spc="-20" dirty="0">
                <a:solidFill>
                  <a:schemeClr val="bg1"/>
                </a:solidFill>
                <a:latin typeface="Georgia" panose="02040502050405020303" pitchFamily="18" charset="0"/>
              </a:rPr>
              <a:t>SUCCESS AFTER GRADUATION</a:t>
            </a:r>
          </a:p>
        </p:txBody>
      </p:sp>
      <p:sp>
        <p:nvSpPr>
          <p:cNvPr id="47" name="Rectangle 46"/>
          <p:cNvSpPr/>
          <p:nvPr/>
        </p:nvSpPr>
        <p:spPr>
          <a:xfrm>
            <a:off x="503389" y="2667000"/>
            <a:ext cx="1088952" cy="369332"/>
          </a:xfrm>
          <a:prstGeom prst="rect">
            <a:avLst/>
          </a:prstGeom>
        </p:spPr>
        <p:txBody>
          <a:bodyPr wrap="none">
            <a:spAutoFit/>
          </a:bodyPr>
          <a:lstStyle/>
          <a:p>
            <a:r>
              <a:rPr lang="en-US" cap="all" spc="-50" dirty="0" smtClean="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rPr>
              <a:t>Goal #1</a:t>
            </a:r>
            <a:endParaRPr lang="en-US" cap="all" spc="-50" dirty="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48" name="Rectangle 47"/>
          <p:cNvSpPr/>
          <p:nvPr/>
        </p:nvSpPr>
        <p:spPr>
          <a:xfrm>
            <a:off x="2568648" y="2667000"/>
            <a:ext cx="1088952" cy="369332"/>
          </a:xfrm>
          <a:prstGeom prst="rect">
            <a:avLst/>
          </a:prstGeom>
        </p:spPr>
        <p:txBody>
          <a:bodyPr wrap="none">
            <a:spAutoFit/>
          </a:bodyPr>
          <a:lstStyle/>
          <a:p>
            <a:r>
              <a:rPr lang="en-US" cap="all" spc="-50" dirty="0" smtClean="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rPr>
              <a:t>Goal #2</a:t>
            </a:r>
            <a:endParaRPr lang="en-US" cap="all" spc="-50" dirty="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49" name="Rectangle 48"/>
          <p:cNvSpPr/>
          <p:nvPr/>
        </p:nvSpPr>
        <p:spPr>
          <a:xfrm>
            <a:off x="4626048" y="2667000"/>
            <a:ext cx="1088952" cy="369332"/>
          </a:xfrm>
          <a:prstGeom prst="rect">
            <a:avLst/>
          </a:prstGeom>
        </p:spPr>
        <p:txBody>
          <a:bodyPr wrap="none">
            <a:spAutoFit/>
          </a:bodyPr>
          <a:lstStyle/>
          <a:p>
            <a:r>
              <a:rPr lang="en-US" cap="all" spc="-50" dirty="0" smtClean="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rPr>
              <a:t>Goal #3</a:t>
            </a:r>
            <a:endParaRPr lang="en-US" cap="all" spc="-50" dirty="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50" name="Rectangle 49"/>
          <p:cNvSpPr/>
          <p:nvPr/>
        </p:nvSpPr>
        <p:spPr>
          <a:xfrm>
            <a:off x="6683448" y="2667000"/>
            <a:ext cx="1088952" cy="369332"/>
          </a:xfrm>
          <a:prstGeom prst="rect">
            <a:avLst/>
          </a:prstGeom>
        </p:spPr>
        <p:txBody>
          <a:bodyPr wrap="none">
            <a:spAutoFit/>
          </a:bodyPr>
          <a:lstStyle/>
          <a:p>
            <a:r>
              <a:rPr lang="en-US" cap="all" spc="-50" dirty="0" smtClean="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rPr>
              <a:t>Goal #4</a:t>
            </a:r>
            <a:endParaRPr lang="en-US" cap="all" spc="-50" dirty="0">
              <a:solidFill>
                <a:schemeClr val="bg1">
                  <a:lumMod val="7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51" name="TextBox 50"/>
          <p:cNvSpPr txBox="1"/>
          <p:nvPr/>
        </p:nvSpPr>
        <p:spPr>
          <a:xfrm>
            <a:off x="539021" y="4020586"/>
            <a:ext cx="1922859" cy="830997"/>
          </a:xfrm>
          <a:prstGeom prst="rect">
            <a:avLst/>
          </a:prstGeom>
          <a:noFill/>
        </p:spPr>
        <p:txBody>
          <a:bodyPr wrap="square" rtlCol="0" anchor="ctr">
            <a:spAutoFit/>
          </a:bodyPr>
          <a:lstStyle/>
          <a:p>
            <a:pPr algn="ctr"/>
            <a:r>
              <a:rPr lang="en-US" sz="1200" dirty="0">
                <a:latin typeface="Arial" panose="020B0604020202020204" pitchFamily="34" charset="0"/>
                <a:ea typeface="Open Sans" panose="020B0606030504020204" pitchFamily="34" charset="0"/>
                <a:cs typeface="Arial" panose="020B0604020202020204" pitchFamily="34" charset="0"/>
              </a:rPr>
              <a:t>Tennessee will continue </a:t>
            </a:r>
          </a:p>
          <a:p>
            <a:pPr algn="ctr"/>
            <a:r>
              <a:rPr lang="en-US" sz="1200" dirty="0">
                <a:latin typeface="Arial" panose="020B0604020202020204" pitchFamily="34" charset="0"/>
                <a:ea typeface="Open Sans" panose="020B0606030504020204" pitchFamily="34" charset="0"/>
                <a:cs typeface="Arial" panose="020B0604020202020204" pitchFamily="34" charset="0"/>
              </a:rPr>
              <a:t>its rapid improvement </a:t>
            </a:r>
          </a:p>
          <a:p>
            <a:pPr algn="ctr"/>
            <a:r>
              <a:rPr lang="en-US" sz="1200" dirty="0">
                <a:latin typeface="Arial" panose="020B0604020202020204" pitchFamily="34" charset="0"/>
                <a:ea typeface="Open Sans" panose="020B0606030504020204" pitchFamily="34" charset="0"/>
                <a:cs typeface="Arial" panose="020B0604020202020204" pitchFamily="34" charset="0"/>
              </a:rPr>
              <a:t>and rank in the top half </a:t>
            </a:r>
          </a:p>
          <a:p>
            <a:pPr algn="ctr"/>
            <a:r>
              <a:rPr lang="en-US" sz="1200" dirty="0">
                <a:latin typeface="Arial" panose="020B0604020202020204" pitchFamily="34" charset="0"/>
                <a:ea typeface="Open Sans" panose="020B0606030504020204" pitchFamily="34" charset="0"/>
                <a:cs typeface="Arial" panose="020B0604020202020204" pitchFamily="34" charset="0"/>
              </a:rPr>
              <a:t>of states by 2019.</a:t>
            </a:r>
          </a:p>
        </p:txBody>
      </p:sp>
      <p:sp>
        <p:nvSpPr>
          <p:cNvPr id="52" name="TextBox 51"/>
          <p:cNvSpPr txBox="1"/>
          <p:nvPr/>
        </p:nvSpPr>
        <p:spPr>
          <a:xfrm>
            <a:off x="2591195" y="4020586"/>
            <a:ext cx="1922859" cy="830997"/>
          </a:xfrm>
          <a:prstGeom prst="rect">
            <a:avLst/>
          </a:prstGeom>
          <a:noFill/>
        </p:spPr>
        <p:txBody>
          <a:bodyPr wrap="square" rtlCol="0" anchor="ctr">
            <a:spAutoFit/>
          </a:bodyPr>
          <a:lstStyle/>
          <a:p>
            <a:pPr algn="ctr"/>
            <a:r>
              <a:rPr lang="en-US" sz="1200" dirty="0">
                <a:latin typeface="Arial" panose="020B0604020202020204" pitchFamily="34" charset="0"/>
                <a:ea typeface="Open Sans" panose="020B0606030504020204" pitchFamily="34" charset="0"/>
                <a:cs typeface="Arial" panose="020B0604020202020204" pitchFamily="34" charset="0"/>
              </a:rPr>
              <a:t>Tennessee’s high </a:t>
            </a:r>
          </a:p>
          <a:p>
            <a:pPr algn="ctr"/>
            <a:r>
              <a:rPr lang="en-US" sz="1200" dirty="0">
                <a:latin typeface="Arial" panose="020B0604020202020204" pitchFamily="34" charset="0"/>
                <a:ea typeface="Open Sans" panose="020B0606030504020204" pitchFamily="34" charset="0"/>
                <a:cs typeface="Arial" panose="020B0604020202020204" pitchFamily="34" charset="0"/>
              </a:rPr>
              <a:t>school seniors will </a:t>
            </a:r>
          </a:p>
          <a:p>
            <a:pPr algn="ctr"/>
            <a:r>
              <a:rPr lang="en-US" sz="1200" dirty="0">
                <a:latin typeface="Arial" panose="020B0604020202020204" pitchFamily="34" charset="0"/>
                <a:ea typeface="Open Sans" panose="020B0606030504020204" pitchFamily="34" charset="0"/>
                <a:cs typeface="Arial" panose="020B0604020202020204" pitchFamily="34" charset="0"/>
              </a:rPr>
              <a:t>improve faster than </a:t>
            </a:r>
          </a:p>
          <a:p>
            <a:pPr algn="ctr"/>
            <a:r>
              <a:rPr lang="en-US" sz="1200" dirty="0">
                <a:latin typeface="Arial" panose="020B0604020202020204" pitchFamily="34" charset="0"/>
                <a:ea typeface="Open Sans" panose="020B0606030504020204" pitchFamily="34" charset="0"/>
                <a:cs typeface="Arial" panose="020B0604020202020204" pitchFamily="34" charset="0"/>
              </a:rPr>
              <a:t>any other state’s.</a:t>
            </a:r>
          </a:p>
        </p:txBody>
      </p:sp>
      <p:sp>
        <p:nvSpPr>
          <p:cNvPr id="53" name="TextBox 52"/>
          <p:cNvSpPr txBox="1"/>
          <p:nvPr/>
        </p:nvSpPr>
        <p:spPr>
          <a:xfrm>
            <a:off x="4646182" y="4020586"/>
            <a:ext cx="1922859" cy="830997"/>
          </a:xfrm>
          <a:prstGeom prst="rect">
            <a:avLst/>
          </a:prstGeom>
          <a:noFill/>
        </p:spPr>
        <p:txBody>
          <a:bodyPr wrap="square" rtlCol="0" anchor="ctr">
            <a:spAutoFit/>
          </a:bodyPr>
          <a:lstStyle/>
          <a:p>
            <a:pPr algn="ctr"/>
            <a:r>
              <a:rPr lang="en-US" sz="1200" dirty="0">
                <a:latin typeface="Arial" panose="020B0604020202020204" pitchFamily="34" charset="0"/>
                <a:ea typeface="Open Sans" panose="020B0606030504020204" pitchFamily="34" charset="0"/>
                <a:cs typeface="Arial" panose="020B0604020202020204" pitchFamily="34" charset="0"/>
              </a:rPr>
              <a:t>The average </a:t>
            </a:r>
            <a:r>
              <a:rPr lang="en-US" sz="1200" dirty="0" smtClean="0">
                <a:latin typeface="Arial" panose="020B0604020202020204" pitchFamily="34" charset="0"/>
                <a:ea typeface="Open Sans" panose="020B0606030504020204" pitchFamily="34" charset="0"/>
                <a:cs typeface="Arial" panose="020B0604020202020204" pitchFamily="34" charset="0"/>
              </a:rPr>
              <a:t>ACT score in Tennessee will be a 21, allowing more students to earn HOPE scholarships.</a:t>
            </a:r>
            <a:endParaRPr lang="en-US" sz="1200" dirty="0">
              <a:latin typeface="Arial" panose="020B0604020202020204" pitchFamily="34" charset="0"/>
              <a:ea typeface="Open Sans" panose="020B0606030504020204" pitchFamily="34" charset="0"/>
              <a:cs typeface="Arial" panose="020B0604020202020204" pitchFamily="34" charset="0"/>
            </a:endParaRPr>
          </a:p>
        </p:txBody>
      </p:sp>
      <p:sp>
        <p:nvSpPr>
          <p:cNvPr id="54" name="TextBox 53"/>
          <p:cNvSpPr txBox="1"/>
          <p:nvPr/>
        </p:nvSpPr>
        <p:spPr>
          <a:xfrm>
            <a:off x="6701167" y="4020586"/>
            <a:ext cx="1922859" cy="830997"/>
          </a:xfrm>
          <a:prstGeom prst="rect">
            <a:avLst/>
          </a:prstGeom>
          <a:noFill/>
        </p:spPr>
        <p:txBody>
          <a:bodyPr wrap="square" rtlCol="0" anchor="ctr">
            <a:spAutoFit/>
          </a:bodyPr>
          <a:lstStyle/>
          <a:p>
            <a:pPr algn="ctr"/>
            <a:r>
              <a:rPr lang="en-US" sz="1200" dirty="0">
                <a:latin typeface="Arial" panose="020B0604020202020204" pitchFamily="34" charset="0"/>
                <a:ea typeface="Open Sans" panose="020B0606030504020204" pitchFamily="34" charset="0"/>
                <a:cs typeface="Arial" panose="020B0604020202020204" pitchFamily="34" charset="0"/>
              </a:rPr>
              <a:t>A majority of high </a:t>
            </a:r>
          </a:p>
          <a:p>
            <a:pPr algn="ctr"/>
            <a:r>
              <a:rPr lang="en-US" sz="1200" dirty="0">
                <a:latin typeface="Arial" panose="020B0604020202020204" pitchFamily="34" charset="0"/>
                <a:ea typeface="Open Sans" panose="020B0606030504020204" pitchFamily="34" charset="0"/>
                <a:cs typeface="Arial" panose="020B0604020202020204" pitchFamily="34" charset="0"/>
              </a:rPr>
              <a:t>school graduates will go on to earn a certificate, diploma, or degree.</a:t>
            </a:r>
          </a:p>
        </p:txBody>
      </p:sp>
      <p:sp>
        <p:nvSpPr>
          <p:cNvPr id="55" name="TextBox 54"/>
          <p:cNvSpPr txBox="1"/>
          <p:nvPr/>
        </p:nvSpPr>
        <p:spPr>
          <a:xfrm>
            <a:off x="539022" y="5004881"/>
            <a:ext cx="1922859" cy="723275"/>
          </a:xfrm>
          <a:prstGeom prst="rect">
            <a:avLst/>
          </a:prstGeom>
          <a:noFill/>
        </p:spPr>
        <p:txBody>
          <a:bodyPr wrap="square" rtlCol="0" anchor="ctr">
            <a:spAutoFit/>
          </a:bodyPr>
          <a:lstStyle/>
          <a:p>
            <a:pPr algn="ctr">
              <a:spcAft>
                <a:spcPts val="600"/>
              </a:spcAft>
            </a:pPr>
            <a:r>
              <a:rPr lang="en-US" sz="900" b="1" dirty="0" smtClean="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MEASUREMENT</a:t>
            </a:r>
          </a:p>
          <a:p>
            <a:pPr algn="ctr"/>
            <a:r>
              <a:rPr lang="en-US" sz="900" dirty="0" smtClean="0">
                <a:latin typeface="Arial" panose="020B0604020202020204" pitchFamily="34" charset="0"/>
                <a:ea typeface="Open Sans" panose="020B0606030504020204" pitchFamily="34" charset="0"/>
                <a:cs typeface="Arial" panose="020B0604020202020204" pitchFamily="34" charset="0"/>
              </a:rPr>
              <a:t>We </a:t>
            </a:r>
            <a:r>
              <a:rPr lang="en-US" sz="900" dirty="0">
                <a:latin typeface="Arial" panose="020B0604020202020204" pitchFamily="34" charset="0"/>
                <a:ea typeface="Open Sans" panose="020B0606030504020204" pitchFamily="34" charset="0"/>
                <a:cs typeface="Arial" panose="020B0604020202020204" pitchFamily="34" charset="0"/>
              </a:rPr>
              <a:t>will rank in the top </a:t>
            </a:r>
          </a:p>
          <a:p>
            <a:pPr algn="ctr"/>
            <a:r>
              <a:rPr lang="en-US" sz="900" dirty="0">
                <a:latin typeface="Arial" panose="020B0604020202020204" pitchFamily="34" charset="0"/>
                <a:ea typeface="Open Sans" panose="020B0606030504020204" pitchFamily="34" charset="0"/>
                <a:cs typeface="Arial" panose="020B0604020202020204" pitchFamily="34" charset="0"/>
              </a:rPr>
              <a:t>half of states on 4th and </a:t>
            </a:r>
          </a:p>
          <a:p>
            <a:pPr algn="ctr"/>
            <a:r>
              <a:rPr lang="en-US" sz="900" dirty="0">
                <a:latin typeface="Arial" panose="020B0604020202020204" pitchFamily="34" charset="0"/>
                <a:ea typeface="Open Sans" panose="020B0606030504020204" pitchFamily="34" charset="0"/>
                <a:cs typeface="Arial" panose="020B0604020202020204" pitchFamily="34" charset="0"/>
              </a:rPr>
              <a:t>8th grade NAEP in 2019.</a:t>
            </a:r>
          </a:p>
        </p:txBody>
      </p:sp>
      <p:sp>
        <p:nvSpPr>
          <p:cNvPr id="56" name="TextBox 55"/>
          <p:cNvSpPr txBox="1"/>
          <p:nvPr/>
        </p:nvSpPr>
        <p:spPr>
          <a:xfrm>
            <a:off x="2595413" y="5004881"/>
            <a:ext cx="1922859" cy="723275"/>
          </a:xfrm>
          <a:prstGeom prst="rect">
            <a:avLst/>
          </a:prstGeom>
          <a:noFill/>
        </p:spPr>
        <p:txBody>
          <a:bodyPr wrap="square" rtlCol="0" anchor="ctr">
            <a:spAutoFit/>
          </a:bodyPr>
          <a:lstStyle/>
          <a:p>
            <a:pPr algn="ctr">
              <a:spcAft>
                <a:spcPts val="600"/>
              </a:spcAft>
            </a:pPr>
            <a:r>
              <a:rPr lang="en-US" sz="900" b="1" dirty="0" smtClean="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MEASUREMENT</a:t>
            </a:r>
          </a:p>
          <a:p>
            <a:pPr algn="ctr"/>
            <a:r>
              <a:rPr lang="en-US" sz="900" dirty="0">
                <a:latin typeface="Arial" panose="020B0604020202020204" pitchFamily="34" charset="0"/>
                <a:ea typeface="Open Sans" panose="020B0606030504020204" pitchFamily="34" charset="0"/>
                <a:cs typeface="Arial" panose="020B0604020202020204" pitchFamily="34" charset="0"/>
              </a:rPr>
              <a:t>We will be the fastest </a:t>
            </a:r>
          </a:p>
          <a:p>
            <a:pPr algn="ctr"/>
            <a:r>
              <a:rPr lang="en-US" sz="900" dirty="0">
                <a:latin typeface="Arial" panose="020B0604020202020204" pitchFamily="34" charset="0"/>
                <a:ea typeface="Open Sans" panose="020B0606030504020204" pitchFamily="34" charset="0"/>
                <a:cs typeface="Arial" panose="020B0604020202020204" pitchFamily="34" charset="0"/>
              </a:rPr>
              <a:t>improving state on 12th </a:t>
            </a:r>
          </a:p>
          <a:p>
            <a:pPr algn="ctr"/>
            <a:r>
              <a:rPr lang="en-US" sz="900" dirty="0">
                <a:latin typeface="Arial" panose="020B0604020202020204" pitchFamily="34" charset="0"/>
                <a:ea typeface="Open Sans" panose="020B0606030504020204" pitchFamily="34" charset="0"/>
                <a:cs typeface="Arial" panose="020B0604020202020204" pitchFamily="34" charset="0"/>
              </a:rPr>
              <a:t>grade NAEP in 2017.</a:t>
            </a:r>
          </a:p>
        </p:txBody>
      </p:sp>
      <p:sp>
        <p:nvSpPr>
          <p:cNvPr id="57" name="TextBox 56"/>
          <p:cNvSpPr txBox="1"/>
          <p:nvPr/>
        </p:nvSpPr>
        <p:spPr>
          <a:xfrm>
            <a:off x="4646181" y="5004881"/>
            <a:ext cx="1922859" cy="723275"/>
          </a:xfrm>
          <a:prstGeom prst="rect">
            <a:avLst/>
          </a:prstGeom>
          <a:noFill/>
        </p:spPr>
        <p:txBody>
          <a:bodyPr wrap="square" rtlCol="0" anchor="ctr">
            <a:spAutoFit/>
          </a:bodyPr>
          <a:lstStyle/>
          <a:p>
            <a:pPr algn="ctr">
              <a:spcAft>
                <a:spcPts val="600"/>
              </a:spcAft>
            </a:pPr>
            <a:r>
              <a:rPr lang="en-US" sz="900" b="1" dirty="0" smtClean="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MEASUREMENT</a:t>
            </a:r>
          </a:p>
          <a:p>
            <a:pPr algn="ctr"/>
            <a:r>
              <a:rPr lang="en-US" sz="900" dirty="0">
                <a:latin typeface="Arial" panose="020B0604020202020204" pitchFamily="34" charset="0"/>
                <a:ea typeface="Open Sans" panose="020B0606030504020204" pitchFamily="34" charset="0"/>
                <a:cs typeface="Arial" panose="020B0604020202020204" pitchFamily="34" charset="0"/>
              </a:rPr>
              <a:t>Tennessee will have </a:t>
            </a:r>
            <a:r>
              <a:rPr lang="en-US" sz="900" dirty="0" smtClean="0">
                <a:latin typeface="Arial" panose="020B0604020202020204" pitchFamily="34" charset="0"/>
                <a:ea typeface="Open Sans" panose="020B0606030504020204" pitchFamily="34" charset="0"/>
                <a:cs typeface="Arial" panose="020B0604020202020204" pitchFamily="34" charset="0"/>
              </a:rPr>
              <a:t>an </a:t>
            </a:r>
          </a:p>
          <a:p>
            <a:pPr algn="ctr"/>
            <a:r>
              <a:rPr lang="en-US" sz="900" dirty="0" smtClean="0">
                <a:latin typeface="Arial" panose="020B0604020202020204" pitchFamily="34" charset="0"/>
                <a:ea typeface="Open Sans" panose="020B0606030504020204" pitchFamily="34" charset="0"/>
                <a:cs typeface="Arial" panose="020B0604020202020204" pitchFamily="34" charset="0"/>
              </a:rPr>
              <a:t>average </a:t>
            </a:r>
            <a:r>
              <a:rPr lang="en-US" sz="900" dirty="0">
                <a:latin typeface="Arial" panose="020B0604020202020204" pitchFamily="34" charset="0"/>
                <a:ea typeface="Open Sans" panose="020B0606030504020204" pitchFamily="34" charset="0"/>
                <a:cs typeface="Arial" panose="020B0604020202020204" pitchFamily="34" charset="0"/>
              </a:rPr>
              <a:t>public </a:t>
            </a:r>
            <a:r>
              <a:rPr lang="en-US" sz="900" dirty="0" smtClean="0">
                <a:latin typeface="Arial" panose="020B0604020202020204" pitchFamily="34" charset="0"/>
                <a:ea typeface="Open Sans" panose="020B0606030504020204" pitchFamily="34" charset="0"/>
                <a:cs typeface="Arial" panose="020B0604020202020204" pitchFamily="34" charset="0"/>
              </a:rPr>
              <a:t>ACT composite </a:t>
            </a:r>
            <a:endParaRPr lang="en-US" sz="900" dirty="0">
              <a:latin typeface="Arial" panose="020B0604020202020204" pitchFamily="34" charset="0"/>
              <a:ea typeface="Open Sans" panose="020B0606030504020204" pitchFamily="34" charset="0"/>
              <a:cs typeface="Arial" panose="020B0604020202020204" pitchFamily="34" charset="0"/>
            </a:endParaRPr>
          </a:p>
          <a:p>
            <a:pPr algn="ctr"/>
            <a:r>
              <a:rPr lang="en-US" sz="900" dirty="0">
                <a:latin typeface="Arial" panose="020B0604020202020204" pitchFamily="34" charset="0"/>
                <a:ea typeface="Open Sans" panose="020B0606030504020204" pitchFamily="34" charset="0"/>
                <a:cs typeface="Arial" panose="020B0604020202020204" pitchFamily="34" charset="0"/>
              </a:rPr>
              <a:t>score of 21 by 2020.</a:t>
            </a:r>
          </a:p>
        </p:txBody>
      </p:sp>
      <p:sp>
        <p:nvSpPr>
          <p:cNvPr id="58" name="TextBox 57"/>
          <p:cNvSpPr txBox="1"/>
          <p:nvPr/>
        </p:nvSpPr>
        <p:spPr>
          <a:xfrm>
            <a:off x="6705600" y="5007035"/>
            <a:ext cx="1922859" cy="723275"/>
          </a:xfrm>
          <a:prstGeom prst="rect">
            <a:avLst/>
          </a:prstGeom>
          <a:noFill/>
        </p:spPr>
        <p:txBody>
          <a:bodyPr wrap="square" rtlCol="0" anchor="ctr">
            <a:spAutoFit/>
          </a:bodyPr>
          <a:lstStyle/>
          <a:p>
            <a:pPr algn="ctr">
              <a:spcAft>
                <a:spcPts val="600"/>
              </a:spcAft>
            </a:pPr>
            <a:r>
              <a:rPr lang="en-US" sz="900" b="1" dirty="0" smtClean="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MEASUREMENT</a:t>
            </a:r>
          </a:p>
          <a:p>
            <a:pPr algn="ctr"/>
            <a:r>
              <a:rPr lang="en-US" sz="900" dirty="0">
                <a:latin typeface="Arial" panose="020B0604020202020204" pitchFamily="34" charset="0"/>
                <a:ea typeface="Open Sans" panose="020B0606030504020204" pitchFamily="34" charset="0"/>
                <a:cs typeface="Arial" panose="020B0604020202020204" pitchFamily="34" charset="0"/>
              </a:rPr>
              <a:t>The class of 2020 will be on track to achieve 55% post secondary completion within six years.</a:t>
            </a:r>
          </a:p>
        </p:txBody>
      </p:sp>
    </p:spTree>
    <p:extLst>
      <p:ext uri="{BB962C8B-B14F-4D97-AF65-F5344CB8AC3E}">
        <p14:creationId xmlns:p14="http://schemas.microsoft.com/office/powerpoint/2010/main" val="26240198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400" dirty="0" smtClean="0"/>
              <a:t>To achieve success after graduation, we will organize </a:t>
            </a:r>
            <a:br>
              <a:rPr lang="en-US" sz="2400" dirty="0" smtClean="0"/>
            </a:br>
            <a:r>
              <a:rPr lang="en-US" sz="2400" dirty="0" smtClean="0"/>
              <a:t>our work around the following strategic priorities.</a:t>
            </a:r>
            <a:endParaRPr lang="en-US" sz="2400" dirty="0"/>
          </a:p>
        </p:txBody>
      </p:sp>
      <p:sp>
        <p:nvSpPr>
          <p:cNvPr id="4" name="Rectangle 3"/>
          <p:cNvSpPr/>
          <p:nvPr/>
        </p:nvSpPr>
        <p:spPr>
          <a:xfrm>
            <a:off x="4033343" y="3599697"/>
            <a:ext cx="1229713" cy="553998"/>
          </a:xfrm>
          <a:prstGeom prst="rect">
            <a:avLst/>
          </a:prstGeom>
        </p:spPr>
        <p:txBody>
          <a:bodyPr wrap="square">
            <a:spAutoFit/>
          </a:bodyPr>
          <a:lstStyle/>
          <a:p>
            <a:pPr algn="ctr"/>
            <a:r>
              <a:rPr lang="en-US" sz="1000" b="1" spc="-20" dirty="0">
                <a:latin typeface="Georgia" panose="02040502050405020303" pitchFamily="18" charset="0"/>
              </a:rPr>
              <a:t>SUCCESS AFTER GRADUATION</a:t>
            </a:r>
          </a:p>
        </p:txBody>
      </p:sp>
      <p:sp>
        <p:nvSpPr>
          <p:cNvPr id="5" name="Rectangle 4"/>
          <p:cNvSpPr/>
          <p:nvPr/>
        </p:nvSpPr>
        <p:spPr>
          <a:xfrm>
            <a:off x="1219200" y="3218697"/>
            <a:ext cx="1295400" cy="579646"/>
          </a:xfrm>
          <a:prstGeom prst="rect">
            <a:avLst/>
          </a:prstGeom>
        </p:spPr>
        <p:txBody>
          <a:bodyPr wrap="square">
            <a:spAutoFit/>
          </a:bodyPr>
          <a:lstStyle/>
          <a:p>
            <a:pPr algn="r">
              <a:lnSpc>
                <a:spcPts val="1900"/>
              </a:lnSpc>
            </a:pPr>
            <a:r>
              <a:rPr lang="en-US" b="1" spc="-5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Support Educators</a:t>
            </a:r>
            <a:endParaRPr lang="en-US" b="1" spc="-5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sp>
        <p:nvSpPr>
          <p:cNvPr id="6" name="Rectangle 5"/>
          <p:cNvSpPr/>
          <p:nvPr/>
        </p:nvSpPr>
        <p:spPr>
          <a:xfrm>
            <a:off x="6781252" y="3218697"/>
            <a:ext cx="1295400" cy="579646"/>
          </a:xfrm>
          <a:prstGeom prst="rect">
            <a:avLst/>
          </a:prstGeom>
        </p:spPr>
        <p:txBody>
          <a:bodyPr wrap="square">
            <a:spAutoFit/>
          </a:bodyPr>
          <a:lstStyle/>
          <a:p>
            <a:pPr>
              <a:lnSpc>
                <a:spcPts val="1900"/>
              </a:lnSpc>
            </a:pPr>
            <a:r>
              <a:rPr lang="en-US" b="1" spc="-50" dirty="0" smtClean="0">
                <a:solidFill>
                  <a:schemeClr val="accent1"/>
                </a:solidFill>
                <a:latin typeface="Arial" panose="020B0604020202020204" pitchFamily="34" charset="0"/>
                <a:ea typeface="Open Sans" panose="020B0606030504020204" pitchFamily="34" charset="0"/>
                <a:cs typeface="Arial" panose="020B0604020202020204" pitchFamily="34" charset="0"/>
              </a:rPr>
              <a:t>Empower Districts</a:t>
            </a:r>
            <a:endParaRPr lang="en-US" b="1" spc="-50" dirty="0">
              <a:solidFill>
                <a:schemeClr val="accent1"/>
              </a:solidFill>
              <a:latin typeface="Arial" panose="020B0604020202020204" pitchFamily="34" charset="0"/>
              <a:ea typeface="Open Sans" panose="020B0606030504020204" pitchFamily="34" charset="0"/>
              <a:cs typeface="Arial" panose="020B0604020202020204" pitchFamily="34" charset="0"/>
            </a:endParaRPr>
          </a:p>
        </p:txBody>
      </p:sp>
      <p:sp>
        <p:nvSpPr>
          <p:cNvPr id="7" name="Rectangle 6"/>
          <p:cNvSpPr/>
          <p:nvPr/>
        </p:nvSpPr>
        <p:spPr>
          <a:xfrm>
            <a:off x="5257800" y="6047295"/>
            <a:ext cx="2666452" cy="579646"/>
          </a:xfrm>
          <a:prstGeom prst="rect">
            <a:avLst/>
          </a:prstGeom>
        </p:spPr>
        <p:txBody>
          <a:bodyPr wrap="square">
            <a:spAutoFit/>
          </a:bodyPr>
          <a:lstStyle/>
          <a:p>
            <a:pPr algn="ctr">
              <a:lnSpc>
                <a:spcPts val="1900"/>
              </a:lnSpc>
            </a:pPr>
            <a:r>
              <a:rPr lang="en-US" b="1" spc="-50" dirty="0" smtClean="0">
                <a:solidFill>
                  <a:schemeClr val="accent4"/>
                </a:solidFill>
                <a:latin typeface="Arial" panose="020B0604020202020204" pitchFamily="34" charset="0"/>
                <a:ea typeface="Open Sans" panose="020B0606030504020204" pitchFamily="34" charset="0"/>
                <a:cs typeface="Arial" panose="020B0604020202020204" pitchFamily="34" charset="0"/>
              </a:rPr>
              <a:t>High School and Bridge to Postsecondary</a:t>
            </a:r>
            <a:endParaRPr lang="en-US" b="1" spc="-50" dirty="0">
              <a:solidFill>
                <a:schemeClr val="accent4"/>
              </a:solidFill>
              <a:latin typeface="Arial" panose="020B0604020202020204" pitchFamily="34" charset="0"/>
              <a:ea typeface="Open Sans" panose="020B0606030504020204" pitchFamily="34" charset="0"/>
              <a:cs typeface="Arial" panose="020B0604020202020204" pitchFamily="34" charset="0"/>
            </a:endParaRPr>
          </a:p>
        </p:txBody>
      </p:sp>
      <p:sp>
        <p:nvSpPr>
          <p:cNvPr id="8" name="Rectangle 7"/>
          <p:cNvSpPr/>
          <p:nvPr/>
        </p:nvSpPr>
        <p:spPr>
          <a:xfrm>
            <a:off x="1600200" y="6047295"/>
            <a:ext cx="2666452" cy="335989"/>
          </a:xfrm>
          <a:prstGeom prst="rect">
            <a:avLst/>
          </a:prstGeom>
        </p:spPr>
        <p:txBody>
          <a:bodyPr wrap="square">
            <a:spAutoFit/>
          </a:bodyPr>
          <a:lstStyle/>
          <a:p>
            <a:pPr algn="ctr">
              <a:lnSpc>
                <a:spcPts val="1900"/>
              </a:lnSpc>
            </a:pPr>
            <a:r>
              <a:rPr lang="en-US" b="1" spc="-50" dirty="0" smtClean="0">
                <a:solidFill>
                  <a:schemeClr val="accent2"/>
                </a:solidFill>
                <a:latin typeface="Arial" panose="020B0604020202020204" pitchFamily="34" charset="0"/>
                <a:ea typeface="Open Sans" panose="020B0606030504020204" pitchFamily="34" charset="0"/>
                <a:cs typeface="Arial" panose="020B0604020202020204" pitchFamily="34" charset="0"/>
              </a:rPr>
              <a:t>Early Foundations</a:t>
            </a:r>
            <a:endParaRPr lang="en-US" b="1" spc="-50" dirty="0">
              <a:solidFill>
                <a:schemeClr val="accent2"/>
              </a:solidFill>
              <a:latin typeface="Arial" panose="020B0604020202020204" pitchFamily="34" charset="0"/>
              <a:ea typeface="Open Sans" panose="020B0606030504020204" pitchFamily="34" charset="0"/>
              <a:cs typeface="Arial" panose="020B0604020202020204" pitchFamily="34" charset="0"/>
            </a:endParaRPr>
          </a:p>
        </p:txBody>
      </p:sp>
      <p:sp>
        <p:nvSpPr>
          <p:cNvPr id="9" name="Rectangle 8"/>
          <p:cNvSpPr/>
          <p:nvPr/>
        </p:nvSpPr>
        <p:spPr>
          <a:xfrm>
            <a:off x="3428999" y="1676400"/>
            <a:ext cx="2438400" cy="335989"/>
          </a:xfrm>
          <a:prstGeom prst="rect">
            <a:avLst/>
          </a:prstGeom>
        </p:spPr>
        <p:txBody>
          <a:bodyPr wrap="square">
            <a:spAutoFit/>
          </a:bodyPr>
          <a:lstStyle/>
          <a:p>
            <a:pPr algn="ctr">
              <a:lnSpc>
                <a:spcPts val="1900"/>
              </a:lnSpc>
            </a:pPr>
            <a:r>
              <a:rPr lang="en-US" b="1" spc="-50" dirty="0" smtClean="0">
                <a:solidFill>
                  <a:schemeClr val="accent3"/>
                </a:solidFill>
                <a:latin typeface="Arial" panose="020B0604020202020204" pitchFamily="34" charset="0"/>
                <a:ea typeface="Open Sans" panose="020B0606030504020204" pitchFamily="34" charset="0"/>
                <a:cs typeface="Arial" panose="020B0604020202020204" pitchFamily="34" charset="0"/>
              </a:rPr>
              <a:t>All Means All</a:t>
            </a:r>
            <a:endParaRPr lang="en-US" b="1" spc="-50" dirty="0">
              <a:solidFill>
                <a:schemeClr val="accent3"/>
              </a:solidFill>
              <a:latin typeface="Arial" panose="020B0604020202020204" pitchFamily="34" charset="0"/>
              <a:ea typeface="Open Sans" panose="020B0606030504020204" pitchFamily="34" charset="0"/>
              <a:cs typeface="Arial" panose="020B0604020202020204" pitchFamily="34" charset="0"/>
            </a:endParaRPr>
          </a:p>
        </p:txBody>
      </p:sp>
      <p:sp>
        <p:nvSpPr>
          <p:cNvPr id="11" name="Freeform 6"/>
          <p:cNvSpPr>
            <a:spLocks/>
          </p:cNvSpPr>
          <p:nvPr/>
        </p:nvSpPr>
        <p:spPr bwMode="auto">
          <a:xfrm>
            <a:off x="3340101" y="4516438"/>
            <a:ext cx="1306513" cy="1536700"/>
          </a:xfrm>
          <a:custGeom>
            <a:avLst/>
            <a:gdLst>
              <a:gd name="T0" fmla="*/ 823 w 823"/>
              <a:gd name="T1" fmla="*/ 369 h 968"/>
              <a:gd name="T2" fmla="*/ 315 w 823"/>
              <a:gd name="T3" fmla="*/ 0 h 968"/>
              <a:gd name="T4" fmla="*/ 0 w 823"/>
              <a:gd name="T5" fmla="*/ 968 h 968"/>
              <a:gd name="T6" fmla="*/ 823 w 823"/>
              <a:gd name="T7" fmla="*/ 369 h 968"/>
            </a:gdLst>
            <a:ahLst/>
            <a:cxnLst>
              <a:cxn ang="0">
                <a:pos x="T0" y="T1"/>
              </a:cxn>
              <a:cxn ang="0">
                <a:pos x="T2" y="T3"/>
              </a:cxn>
              <a:cxn ang="0">
                <a:pos x="T4" y="T5"/>
              </a:cxn>
              <a:cxn ang="0">
                <a:pos x="T6" y="T7"/>
              </a:cxn>
            </a:cxnLst>
            <a:rect l="0" t="0" r="r" b="b"/>
            <a:pathLst>
              <a:path w="823" h="968">
                <a:moveTo>
                  <a:pt x="823" y="369"/>
                </a:moveTo>
                <a:lnTo>
                  <a:pt x="315" y="0"/>
                </a:lnTo>
                <a:lnTo>
                  <a:pt x="0" y="968"/>
                </a:lnTo>
                <a:lnTo>
                  <a:pt x="823" y="369"/>
                </a:lnTo>
                <a:close/>
              </a:path>
            </a:pathLst>
          </a:custGeom>
          <a:solidFill>
            <a:srgbClr val="7711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7"/>
          <p:cNvSpPr>
            <a:spLocks/>
          </p:cNvSpPr>
          <p:nvPr/>
        </p:nvSpPr>
        <p:spPr bwMode="auto">
          <a:xfrm>
            <a:off x="3340101" y="4516438"/>
            <a:ext cx="1306513" cy="1536700"/>
          </a:xfrm>
          <a:custGeom>
            <a:avLst/>
            <a:gdLst>
              <a:gd name="T0" fmla="*/ 823 w 823"/>
              <a:gd name="T1" fmla="*/ 369 h 968"/>
              <a:gd name="T2" fmla="*/ 315 w 823"/>
              <a:gd name="T3" fmla="*/ 0 h 968"/>
              <a:gd name="T4" fmla="*/ 0 w 823"/>
              <a:gd name="T5" fmla="*/ 968 h 968"/>
              <a:gd name="T6" fmla="*/ 823 w 823"/>
              <a:gd name="T7" fmla="*/ 369 h 968"/>
            </a:gdLst>
            <a:ahLst/>
            <a:cxnLst>
              <a:cxn ang="0">
                <a:pos x="T0" y="T1"/>
              </a:cxn>
              <a:cxn ang="0">
                <a:pos x="T2" y="T3"/>
              </a:cxn>
              <a:cxn ang="0">
                <a:pos x="T4" y="T5"/>
              </a:cxn>
              <a:cxn ang="0">
                <a:pos x="T6" y="T7"/>
              </a:cxn>
            </a:cxnLst>
            <a:rect l="0" t="0" r="r" b="b"/>
            <a:pathLst>
              <a:path w="823" h="968">
                <a:moveTo>
                  <a:pt x="823" y="369"/>
                </a:moveTo>
                <a:lnTo>
                  <a:pt x="315" y="0"/>
                </a:lnTo>
                <a:lnTo>
                  <a:pt x="0" y="968"/>
                </a:lnTo>
                <a:lnTo>
                  <a:pt x="823" y="369"/>
                </a:lnTo>
                <a:close/>
              </a:path>
            </a:pathLst>
          </a:custGeom>
          <a:noFill/>
          <a:ln w="1111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p:nvSpPr>
        <p:spPr bwMode="auto">
          <a:xfrm>
            <a:off x="4649788" y="4516438"/>
            <a:ext cx="1306513" cy="1536700"/>
          </a:xfrm>
          <a:custGeom>
            <a:avLst/>
            <a:gdLst>
              <a:gd name="T0" fmla="*/ 508 w 823"/>
              <a:gd name="T1" fmla="*/ 0 h 968"/>
              <a:gd name="T2" fmla="*/ 0 w 823"/>
              <a:gd name="T3" fmla="*/ 369 h 968"/>
              <a:gd name="T4" fmla="*/ 823 w 823"/>
              <a:gd name="T5" fmla="*/ 968 h 968"/>
              <a:gd name="T6" fmla="*/ 508 w 823"/>
              <a:gd name="T7" fmla="*/ 0 h 968"/>
            </a:gdLst>
            <a:ahLst/>
            <a:cxnLst>
              <a:cxn ang="0">
                <a:pos x="T0" y="T1"/>
              </a:cxn>
              <a:cxn ang="0">
                <a:pos x="T2" y="T3"/>
              </a:cxn>
              <a:cxn ang="0">
                <a:pos x="T4" y="T5"/>
              </a:cxn>
              <a:cxn ang="0">
                <a:pos x="T6" y="T7"/>
              </a:cxn>
            </a:cxnLst>
            <a:rect l="0" t="0" r="r" b="b"/>
            <a:pathLst>
              <a:path w="823" h="968">
                <a:moveTo>
                  <a:pt x="508" y="0"/>
                </a:moveTo>
                <a:lnTo>
                  <a:pt x="0" y="369"/>
                </a:lnTo>
                <a:lnTo>
                  <a:pt x="823" y="968"/>
                </a:lnTo>
                <a:lnTo>
                  <a:pt x="508" y="0"/>
                </a:lnTo>
                <a:close/>
              </a:path>
            </a:pathLst>
          </a:custGeom>
          <a:solidFill>
            <a:srgbClr val="F68C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p:cNvSpPr>
          <p:nvPr/>
        </p:nvSpPr>
        <p:spPr bwMode="auto">
          <a:xfrm>
            <a:off x="4649788" y="4516438"/>
            <a:ext cx="1306513" cy="1536700"/>
          </a:xfrm>
          <a:custGeom>
            <a:avLst/>
            <a:gdLst>
              <a:gd name="T0" fmla="*/ 508 w 823"/>
              <a:gd name="T1" fmla="*/ 0 h 968"/>
              <a:gd name="T2" fmla="*/ 0 w 823"/>
              <a:gd name="T3" fmla="*/ 369 h 968"/>
              <a:gd name="T4" fmla="*/ 823 w 823"/>
              <a:gd name="T5" fmla="*/ 968 h 968"/>
              <a:gd name="T6" fmla="*/ 508 w 823"/>
              <a:gd name="T7" fmla="*/ 0 h 968"/>
            </a:gdLst>
            <a:ahLst/>
            <a:cxnLst>
              <a:cxn ang="0">
                <a:pos x="T0" y="T1"/>
              </a:cxn>
              <a:cxn ang="0">
                <a:pos x="T2" y="T3"/>
              </a:cxn>
              <a:cxn ang="0">
                <a:pos x="T4" y="T5"/>
              </a:cxn>
              <a:cxn ang="0">
                <a:pos x="T6" y="T7"/>
              </a:cxn>
            </a:cxnLst>
            <a:rect l="0" t="0" r="r" b="b"/>
            <a:pathLst>
              <a:path w="823" h="968">
                <a:moveTo>
                  <a:pt x="508" y="0"/>
                </a:moveTo>
                <a:lnTo>
                  <a:pt x="0" y="369"/>
                </a:lnTo>
                <a:lnTo>
                  <a:pt x="823" y="968"/>
                </a:lnTo>
                <a:lnTo>
                  <a:pt x="508" y="0"/>
                </a:lnTo>
                <a:close/>
              </a:path>
            </a:pathLst>
          </a:custGeom>
          <a:noFill/>
          <a:ln w="1111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a:off x="4151313" y="2025650"/>
            <a:ext cx="993775" cy="1536700"/>
          </a:xfrm>
          <a:custGeom>
            <a:avLst/>
            <a:gdLst>
              <a:gd name="T0" fmla="*/ 0 w 626"/>
              <a:gd name="T1" fmla="*/ 968 h 968"/>
              <a:gd name="T2" fmla="*/ 626 w 626"/>
              <a:gd name="T3" fmla="*/ 968 h 968"/>
              <a:gd name="T4" fmla="*/ 314 w 626"/>
              <a:gd name="T5" fmla="*/ 0 h 968"/>
              <a:gd name="T6" fmla="*/ 0 w 626"/>
              <a:gd name="T7" fmla="*/ 968 h 968"/>
            </a:gdLst>
            <a:ahLst/>
            <a:cxnLst>
              <a:cxn ang="0">
                <a:pos x="T0" y="T1"/>
              </a:cxn>
              <a:cxn ang="0">
                <a:pos x="T2" y="T3"/>
              </a:cxn>
              <a:cxn ang="0">
                <a:pos x="T4" y="T5"/>
              </a:cxn>
              <a:cxn ang="0">
                <a:pos x="T6" y="T7"/>
              </a:cxn>
            </a:cxnLst>
            <a:rect l="0" t="0" r="r" b="b"/>
            <a:pathLst>
              <a:path w="626" h="968">
                <a:moveTo>
                  <a:pt x="0" y="968"/>
                </a:moveTo>
                <a:lnTo>
                  <a:pt x="626" y="968"/>
                </a:lnTo>
                <a:lnTo>
                  <a:pt x="314" y="0"/>
                </a:lnTo>
                <a:lnTo>
                  <a:pt x="0" y="968"/>
                </a:lnTo>
                <a:close/>
              </a:path>
            </a:pathLst>
          </a:custGeom>
          <a:solidFill>
            <a:srgbClr val="7C98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p:nvSpPr>
        <p:spPr bwMode="auto">
          <a:xfrm>
            <a:off x="4151313" y="2025650"/>
            <a:ext cx="993775" cy="1536700"/>
          </a:xfrm>
          <a:custGeom>
            <a:avLst/>
            <a:gdLst>
              <a:gd name="T0" fmla="*/ 0 w 626"/>
              <a:gd name="T1" fmla="*/ 968 h 968"/>
              <a:gd name="T2" fmla="*/ 626 w 626"/>
              <a:gd name="T3" fmla="*/ 968 h 968"/>
              <a:gd name="T4" fmla="*/ 314 w 626"/>
              <a:gd name="T5" fmla="*/ 0 h 968"/>
              <a:gd name="T6" fmla="*/ 0 w 626"/>
              <a:gd name="T7" fmla="*/ 968 h 968"/>
            </a:gdLst>
            <a:ahLst/>
            <a:cxnLst>
              <a:cxn ang="0">
                <a:pos x="T0" y="T1"/>
              </a:cxn>
              <a:cxn ang="0">
                <a:pos x="T2" y="T3"/>
              </a:cxn>
              <a:cxn ang="0">
                <a:pos x="T4" y="T5"/>
              </a:cxn>
              <a:cxn ang="0">
                <a:pos x="T6" y="T7"/>
              </a:cxn>
            </a:cxnLst>
            <a:rect l="0" t="0" r="r" b="b"/>
            <a:pathLst>
              <a:path w="626" h="968">
                <a:moveTo>
                  <a:pt x="0" y="968"/>
                </a:moveTo>
                <a:lnTo>
                  <a:pt x="626" y="968"/>
                </a:lnTo>
                <a:lnTo>
                  <a:pt x="314" y="0"/>
                </a:lnTo>
                <a:lnTo>
                  <a:pt x="0" y="968"/>
                </a:lnTo>
                <a:close/>
              </a:path>
            </a:pathLst>
          </a:custGeom>
          <a:noFill/>
          <a:ln w="1111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2"/>
          <p:cNvSpPr>
            <a:spLocks/>
          </p:cNvSpPr>
          <p:nvPr/>
        </p:nvSpPr>
        <p:spPr bwMode="auto">
          <a:xfrm>
            <a:off x="2532063" y="3565525"/>
            <a:ext cx="1614488" cy="949325"/>
          </a:xfrm>
          <a:custGeom>
            <a:avLst/>
            <a:gdLst>
              <a:gd name="T0" fmla="*/ 823 w 1017"/>
              <a:gd name="T1" fmla="*/ 598 h 598"/>
              <a:gd name="T2" fmla="*/ 1017 w 1017"/>
              <a:gd name="T3" fmla="*/ 0 h 598"/>
              <a:gd name="T4" fmla="*/ 0 w 1017"/>
              <a:gd name="T5" fmla="*/ 0 h 598"/>
              <a:gd name="T6" fmla="*/ 823 w 1017"/>
              <a:gd name="T7" fmla="*/ 598 h 598"/>
            </a:gdLst>
            <a:ahLst/>
            <a:cxnLst>
              <a:cxn ang="0">
                <a:pos x="T0" y="T1"/>
              </a:cxn>
              <a:cxn ang="0">
                <a:pos x="T2" y="T3"/>
              </a:cxn>
              <a:cxn ang="0">
                <a:pos x="T4" y="T5"/>
              </a:cxn>
              <a:cxn ang="0">
                <a:pos x="T6" y="T7"/>
              </a:cxn>
            </a:cxnLst>
            <a:rect l="0" t="0" r="r" b="b"/>
            <a:pathLst>
              <a:path w="1017" h="598">
                <a:moveTo>
                  <a:pt x="823" y="598"/>
                </a:moveTo>
                <a:lnTo>
                  <a:pt x="1017" y="0"/>
                </a:lnTo>
                <a:lnTo>
                  <a:pt x="0" y="0"/>
                </a:lnTo>
                <a:lnTo>
                  <a:pt x="823" y="598"/>
                </a:lnTo>
                <a:close/>
              </a:path>
            </a:pathLst>
          </a:custGeom>
          <a:solidFill>
            <a:srgbClr val="002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2532063" y="3565525"/>
            <a:ext cx="1614488" cy="949325"/>
          </a:xfrm>
          <a:custGeom>
            <a:avLst/>
            <a:gdLst>
              <a:gd name="T0" fmla="*/ 823 w 1017"/>
              <a:gd name="T1" fmla="*/ 598 h 598"/>
              <a:gd name="T2" fmla="*/ 1017 w 1017"/>
              <a:gd name="T3" fmla="*/ 0 h 598"/>
              <a:gd name="T4" fmla="*/ 0 w 1017"/>
              <a:gd name="T5" fmla="*/ 0 h 598"/>
              <a:gd name="T6" fmla="*/ 823 w 1017"/>
              <a:gd name="T7" fmla="*/ 598 h 598"/>
            </a:gdLst>
            <a:ahLst/>
            <a:cxnLst>
              <a:cxn ang="0">
                <a:pos x="T0" y="T1"/>
              </a:cxn>
              <a:cxn ang="0">
                <a:pos x="T2" y="T3"/>
              </a:cxn>
              <a:cxn ang="0">
                <a:pos x="T4" y="T5"/>
              </a:cxn>
              <a:cxn ang="0">
                <a:pos x="T6" y="T7"/>
              </a:cxn>
            </a:cxnLst>
            <a:rect l="0" t="0" r="r" b="b"/>
            <a:pathLst>
              <a:path w="1017" h="598">
                <a:moveTo>
                  <a:pt x="823" y="598"/>
                </a:moveTo>
                <a:lnTo>
                  <a:pt x="1017" y="0"/>
                </a:lnTo>
                <a:lnTo>
                  <a:pt x="0" y="0"/>
                </a:lnTo>
                <a:lnTo>
                  <a:pt x="823" y="598"/>
                </a:lnTo>
                <a:close/>
              </a:path>
            </a:pathLst>
          </a:custGeom>
          <a:noFill/>
          <a:ln w="1111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p:nvSpPr>
        <p:spPr bwMode="auto">
          <a:xfrm>
            <a:off x="5149851" y="3565525"/>
            <a:ext cx="1614488" cy="946150"/>
          </a:xfrm>
          <a:custGeom>
            <a:avLst/>
            <a:gdLst>
              <a:gd name="T0" fmla="*/ 0 w 1017"/>
              <a:gd name="T1" fmla="*/ 0 h 596"/>
              <a:gd name="T2" fmla="*/ 194 w 1017"/>
              <a:gd name="T3" fmla="*/ 596 h 596"/>
              <a:gd name="T4" fmla="*/ 1017 w 1017"/>
              <a:gd name="T5" fmla="*/ 0 h 596"/>
              <a:gd name="T6" fmla="*/ 0 w 1017"/>
              <a:gd name="T7" fmla="*/ 0 h 596"/>
            </a:gdLst>
            <a:ahLst/>
            <a:cxnLst>
              <a:cxn ang="0">
                <a:pos x="T0" y="T1"/>
              </a:cxn>
              <a:cxn ang="0">
                <a:pos x="T2" y="T3"/>
              </a:cxn>
              <a:cxn ang="0">
                <a:pos x="T4" y="T5"/>
              </a:cxn>
              <a:cxn ang="0">
                <a:pos x="T6" y="T7"/>
              </a:cxn>
            </a:cxnLst>
            <a:rect l="0" t="0" r="r" b="b"/>
            <a:pathLst>
              <a:path w="1017" h="596">
                <a:moveTo>
                  <a:pt x="0" y="0"/>
                </a:moveTo>
                <a:lnTo>
                  <a:pt x="194" y="596"/>
                </a:lnTo>
                <a:lnTo>
                  <a:pt x="1017" y="0"/>
                </a:lnTo>
                <a:lnTo>
                  <a:pt x="0" y="0"/>
                </a:lnTo>
                <a:close/>
              </a:path>
            </a:pathLst>
          </a:custGeom>
          <a:solidFill>
            <a:srgbClr val="0065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5"/>
          <p:cNvSpPr>
            <a:spLocks/>
          </p:cNvSpPr>
          <p:nvPr/>
        </p:nvSpPr>
        <p:spPr bwMode="auto">
          <a:xfrm>
            <a:off x="5149851" y="3565525"/>
            <a:ext cx="1614488" cy="946150"/>
          </a:xfrm>
          <a:custGeom>
            <a:avLst/>
            <a:gdLst>
              <a:gd name="T0" fmla="*/ 0 w 1017"/>
              <a:gd name="T1" fmla="*/ 0 h 596"/>
              <a:gd name="T2" fmla="*/ 194 w 1017"/>
              <a:gd name="T3" fmla="*/ 596 h 596"/>
              <a:gd name="T4" fmla="*/ 1017 w 1017"/>
              <a:gd name="T5" fmla="*/ 0 h 596"/>
              <a:gd name="T6" fmla="*/ 0 w 1017"/>
              <a:gd name="T7" fmla="*/ 0 h 596"/>
            </a:gdLst>
            <a:ahLst/>
            <a:cxnLst>
              <a:cxn ang="0">
                <a:pos x="T0" y="T1"/>
              </a:cxn>
              <a:cxn ang="0">
                <a:pos x="T2" y="T3"/>
              </a:cxn>
              <a:cxn ang="0">
                <a:pos x="T4" y="T5"/>
              </a:cxn>
              <a:cxn ang="0">
                <a:pos x="T6" y="T7"/>
              </a:cxn>
            </a:cxnLst>
            <a:rect l="0" t="0" r="r" b="b"/>
            <a:pathLst>
              <a:path w="1017" h="596">
                <a:moveTo>
                  <a:pt x="0" y="0"/>
                </a:moveTo>
                <a:lnTo>
                  <a:pt x="194" y="596"/>
                </a:lnTo>
                <a:lnTo>
                  <a:pt x="1017" y="0"/>
                </a:lnTo>
                <a:lnTo>
                  <a:pt x="0" y="0"/>
                </a:lnTo>
                <a:close/>
              </a:path>
            </a:pathLst>
          </a:custGeom>
          <a:noFill/>
          <a:ln w="1111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p:cNvSpPr>
          <p:nvPr/>
        </p:nvSpPr>
        <p:spPr bwMode="auto">
          <a:xfrm>
            <a:off x="4367213" y="4549775"/>
            <a:ext cx="231775" cy="57150"/>
          </a:xfrm>
          <a:custGeom>
            <a:avLst/>
            <a:gdLst>
              <a:gd name="T0" fmla="*/ 5 w 146"/>
              <a:gd name="T1" fmla="*/ 2 h 36"/>
              <a:gd name="T2" fmla="*/ 2 w 146"/>
              <a:gd name="T3" fmla="*/ 0 h 36"/>
              <a:gd name="T4" fmla="*/ 2 w 146"/>
              <a:gd name="T5" fmla="*/ 0 h 36"/>
              <a:gd name="T6" fmla="*/ 0 w 146"/>
              <a:gd name="T7" fmla="*/ 6 h 36"/>
              <a:gd name="T8" fmla="*/ 5 w 146"/>
              <a:gd name="T9" fmla="*/ 8 h 36"/>
              <a:gd name="T10" fmla="*/ 139 w 146"/>
              <a:gd name="T11" fmla="*/ 36 h 36"/>
              <a:gd name="T12" fmla="*/ 139 w 146"/>
              <a:gd name="T13" fmla="*/ 36 h 36"/>
              <a:gd name="T14" fmla="*/ 146 w 146"/>
              <a:gd name="T15" fmla="*/ 30 h 36"/>
              <a:gd name="T16" fmla="*/ 146 w 146"/>
              <a:gd name="T17" fmla="*/ 30 h 36"/>
              <a:gd name="T18" fmla="*/ 95 w 146"/>
              <a:gd name="T19" fmla="*/ 22 h 36"/>
              <a:gd name="T20" fmla="*/ 5 w 146"/>
              <a:gd name="T21"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36">
                <a:moveTo>
                  <a:pt x="5" y="2"/>
                </a:moveTo>
                <a:lnTo>
                  <a:pt x="2" y="0"/>
                </a:lnTo>
                <a:lnTo>
                  <a:pt x="2" y="0"/>
                </a:lnTo>
                <a:lnTo>
                  <a:pt x="0" y="6"/>
                </a:lnTo>
                <a:lnTo>
                  <a:pt x="5" y="8"/>
                </a:lnTo>
                <a:lnTo>
                  <a:pt x="139" y="36"/>
                </a:lnTo>
                <a:lnTo>
                  <a:pt x="139" y="36"/>
                </a:lnTo>
                <a:lnTo>
                  <a:pt x="146" y="30"/>
                </a:lnTo>
                <a:lnTo>
                  <a:pt x="146" y="30"/>
                </a:lnTo>
                <a:lnTo>
                  <a:pt x="95" y="22"/>
                </a:lnTo>
                <a:lnTo>
                  <a:pt x="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auto">
          <a:xfrm>
            <a:off x="4367213" y="4549775"/>
            <a:ext cx="231775" cy="57150"/>
          </a:xfrm>
          <a:custGeom>
            <a:avLst/>
            <a:gdLst>
              <a:gd name="T0" fmla="*/ 5 w 146"/>
              <a:gd name="T1" fmla="*/ 2 h 36"/>
              <a:gd name="T2" fmla="*/ 2 w 146"/>
              <a:gd name="T3" fmla="*/ 0 h 36"/>
              <a:gd name="T4" fmla="*/ 2 w 146"/>
              <a:gd name="T5" fmla="*/ 0 h 36"/>
              <a:gd name="T6" fmla="*/ 0 w 146"/>
              <a:gd name="T7" fmla="*/ 6 h 36"/>
              <a:gd name="T8" fmla="*/ 5 w 146"/>
              <a:gd name="T9" fmla="*/ 8 h 36"/>
              <a:gd name="T10" fmla="*/ 139 w 146"/>
              <a:gd name="T11" fmla="*/ 36 h 36"/>
              <a:gd name="T12" fmla="*/ 139 w 146"/>
              <a:gd name="T13" fmla="*/ 36 h 36"/>
              <a:gd name="T14" fmla="*/ 146 w 146"/>
              <a:gd name="T15" fmla="*/ 30 h 36"/>
              <a:gd name="T16" fmla="*/ 146 w 146"/>
              <a:gd name="T17" fmla="*/ 30 h 36"/>
              <a:gd name="T18" fmla="*/ 95 w 146"/>
              <a:gd name="T19" fmla="*/ 22 h 36"/>
              <a:gd name="T20" fmla="*/ 5 w 146"/>
              <a:gd name="T21"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36">
                <a:moveTo>
                  <a:pt x="5" y="2"/>
                </a:moveTo>
                <a:lnTo>
                  <a:pt x="2" y="0"/>
                </a:lnTo>
                <a:lnTo>
                  <a:pt x="2" y="0"/>
                </a:lnTo>
                <a:lnTo>
                  <a:pt x="0" y="6"/>
                </a:lnTo>
                <a:lnTo>
                  <a:pt x="5" y="8"/>
                </a:lnTo>
                <a:lnTo>
                  <a:pt x="139" y="36"/>
                </a:lnTo>
                <a:lnTo>
                  <a:pt x="139" y="36"/>
                </a:lnTo>
                <a:lnTo>
                  <a:pt x="146" y="30"/>
                </a:lnTo>
                <a:lnTo>
                  <a:pt x="146" y="30"/>
                </a:lnTo>
                <a:lnTo>
                  <a:pt x="95" y="22"/>
                </a:lnTo>
                <a:lnTo>
                  <a:pt x="5"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3"/>
          <p:cNvSpPr>
            <a:spLocks/>
          </p:cNvSpPr>
          <p:nvPr/>
        </p:nvSpPr>
        <p:spPr bwMode="auto">
          <a:xfrm>
            <a:off x="4052888" y="4483100"/>
            <a:ext cx="269875" cy="87313"/>
          </a:xfrm>
          <a:custGeom>
            <a:avLst/>
            <a:gdLst>
              <a:gd name="T0" fmla="*/ 2 w 170"/>
              <a:gd name="T1" fmla="*/ 20 h 55"/>
              <a:gd name="T2" fmla="*/ 2 w 170"/>
              <a:gd name="T3" fmla="*/ 20 h 55"/>
              <a:gd name="T4" fmla="*/ 0 w 170"/>
              <a:gd name="T5" fmla="*/ 34 h 55"/>
              <a:gd name="T6" fmla="*/ 0 w 170"/>
              <a:gd name="T7" fmla="*/ 44 h 55"/>
              <a:gd name="T8" fmla="*/ 2 w 170"/>
              <a:gd name="T9" fmla="*/ 51 h 55"/>
              <a:gd name="T10" fmla="*/ 4 w 170"/>
              <a:gd name="T11" fmla="*/ 55 h 55"/>
              <a:gd name="T12" fmla="*/ 4 w 170"/>
              <a:gd name="T13" fmla="*/ 55 h 55"/>
              <a:gd name="T14" fmla="*/ 6 w 170"/>
              <a:gd name="T15" fmla="*/ 53 h 55"/>
              <a:gd name="T16" fmla="*/ 9 w 170"/>
              <a:gd name="T17" fmla="*/ 50 h 55"/>
              <a:gd name="T18" fmla="*/ 13 w 170"/>
              <a:gd name="T19" fmla="*/ 41 h 55"/>
              <a:gd name="T20" fmla="*/ 16 w 170"/>
              <a:gd name="T21" fmla="*/ 30 h 55"/>
              <a:gd name="T22" fmla="*/ 16 w 170"/>
              <a:gd name="T23" fmla="*/ 30 h 55"/>
              <a:gd name="T24" fmla="*/ 18 w 170"/>
              <a:gd name="T25" fmla="*/ 16 h 55"/>
              <a:gd name="T26" fmla="*/ 16 w 170"/>
              <a:gd name="T27" fmla="*/ 9 h 55"/>
              <a:gd name="T28" fmla="*/ 16 w 170"/>
              <a:gd name="T29" fmla="*/ 9 h 55"/>
              <a:gd name="T30" fmla="*/ 15 w 170"/>
              <a:gd name="T31" fmla="*/ 9 h 55"/>
              <a:gd name="T32" fmla="*/ 13 w 170"/>
              <a:gd name="T33" fmla="*/ 11 h 55"/>
              <a:gd name="T34" fmla="*/ 9 w 170"/>
              <a:gd name="T35" fmla="*/ 23 h 55"/>
              <a:gd name="T36" fmla="*/ 9 w 170"/>
              <a:gd name="T37" fmla="*/ 23 h 55"/>
              <a:gd name="T38" fmla="*/ 9 w 170"/>
              <a:gd name="T39" fmla="*/ 32 h 55"/>
              <a:gd name="T40" fmla="*/ 9 w 170"/>
              <a:gd name="T41" fmla="*/ 35 h 55"/>
              <a:gd name="T42" fmla="*/ 11 w 170"/>
              <a:gd name="T43" fmla="*/ 37 h 55"/>
              <a:gd name="T44" fmla="*/ 9 w 170"/>
              <a:gd name="T45" fmla="*/ 42 h 55"/>
              <a:gd name="T46" fmla="*/ 7 w 170"/>
              <a:gd name="T47" fmla="*/ 42 h 55"/>
              <a:gd name="T48" fmla="*/ 7 w 170"/>
              <a:gd name="T49" fmla="*/ 42 h 55"/>
              <a:gd name="T50" fmla="*/ 6 w 170"/>
              <a:gd name="T51" fmla="*/ 41 h 55"/>
              <a:gd name="T52" fmla="*/ 4 w 170"/>
              <a:gd name="T53" fmla="*/ 35 h 55"/>
              <a:gd name="T54" fmla="*/ 4 w 170"/>
              <a:gd name="T55" fmla="*/ 30 h 55"/>
              <a:gd name="T56" fmla="*/ 6 w 170"/>
              <a:gd name="T57" fmla="*/ 21 h 55"/>
              <a:gd name="T58" fmla="*/ 6 w 170"/>
              <a:gd name="T59" fmla="*/ 21 h 55"/>
              <a:gd name="T60" fmla="*/ 7 w 170"/>
              <a:gd name="T61" fmla="*/ 13 h 55"/>
              <a:gd name="T62" fmla="*/ 11 w 170"/>
              <a:gd name="T63" fmla="*/ 7 h 55"/>
              <a:gd name="T64" fmla="*/ 16 w 170"/>
              <a:gd name="T65" fmla="*/ 4 h 55"/>
              <a:gd name="T66" fmla="*/ 20 w 170"/>
              <a:gd name="T67" fmla="*/ 4 h 55"/>
              <a:gd name="T68" fmla="*/ 168 w 170"/>
              <a:gd name="T69" fmla="*/ 39 h 55"/>
              <a:gd name="T70" fmla="*/ 168 w 170"/>
              <a:gd name="T71" fmla="*/ 39 h 55"/>
              <a:gd name="T72" fmla="*/ 170 w 170"/>
              <a:gd name="T73" fmla="*/ 37 h 55"/>
              <a:gd name="T74" fmla="*/ 170 w 170"/>
              <a:gd name="T75" fmla="*/ 37 h 55"/>
              <a:gd name="T76" fmla="*/ 39 w 170"/>
              <a:gd name="T77" fmla="*/ 4 h 55"/>
              <a:gd name="T78" fmla="*/ 39 w 170"/>
              <a:gd name="T79" fmla="*/ 4 h 55"/>
              <a:gd name="T80" fmla="*/ 23 w 170"/>
              <a:gd name="T81" fmla="*/ 0 h 55"/>
              <a:gd name="T82" fmla="*/ 23 w 170"/>
              <a:gd name="T83" fmla="*/ 0 h 55"/>
              <a:gd name="T84" fmla="*/ 18 w 170"/>
              <a:gd name="T85" fmla="*/ 0 h 55"/>
              <a:gd name="T86" fmla="*/ 13 w 170"/>
              <a:gd name="T87" fmla="*/ 2 h 55"/>
              <a:gd name="T88" fmla="*/ 7 w 170"/>
              <a:gd name="T89" fmla="*/ 7 h 55"/>
              <a:gd name="T90" fmla="*/ 2 w 170"/>
              <a:gd name="T91" fmla="*/ 2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55">
                <a:moveTo>
                  <a:pt x="2" y="20"/>
                </a:moveTo>
                <a:lnTo>
                  <a:pt x="2" y="20"/>
                </a:lnTo>
                <a:lnTo>
                  <a:pt x="0" y="34"/>
                </a:lnTo>
                <a:lnTo>
                  <a:pt x="0" y="44"/>
                </a:lnTo>
                <a:lnTo>
                  <a:pt x="2" y="51"/>
                </a:lnTo>
                <a:lnTo>
                  <a:pt x="4" y="55"/>
                </a:lnTo>
                <a:lnTo>
                  <a:pt x="4" y="55"/>
                </a:lnTo>
                <a:lnTo>
                  <a:pt x="6" y="53"/>
                </a:lnTo>
                <a:lnTo>
                  <a:pt x="9" y="50"/>
                </a:lnTo>
                <a:lnTo>
                  <a:pt x="13" y="41"/>
                </a:lnTo>
                <a:lnTo>
                  <a:pt x="16" y="30"/>
                </a:lnTo>
                <a:lnTo>
                  <a:pt x="16" y="30"/>
                </a:lnTo>
                <a:lnTo>
                  <a:pt x="18" y="16"/>
                </a:lnTo>
                <a:lnTo>
                  <a:pt x="16" y="9"/>
                </a:lnTo>
                <a:lnTo>
                  <a:pt x="16" y="9"/>
                </a:lnTo>
                <a:lnTo>
                  <a:pt x="15" y="9"/>
                </a:lnTo>
                <a:lnTo>
                  <a:pt x="13" y="11"/>
                </a:lnTo>
                <a:lnTo>
                  <a:pt x="9" y="23"/>
                </a:lnTo>
                <a:lnTo>
                  <a:pt x="9" y="23"/>
                </a:lnTo>
                <a:lnTo>
                  <a:pt x="9" y="32"/>
                </a:lnTo>
                <a:lnTo>
                  <a:pt x="9" y="35"/>
                </a:lnTo>
                <a:lnTo>
                  <a:pt x="11" y="37"/>
                </a:lnTo>
                <a:lnTo>
                  <a:pt x="9" y="42"/>
                </a:lnTo>
                <a:lnTo>
                  <a:pt x="7" y="42"/>
                </a:lnTo>
                <a:lnTo>
                  <a:pt x="7" y="42"/>
                </a:lnTo>
                <a:lnTo>
                  <a:pt x="6" y="41"/>
                </a:lnTo>
                <a:lnTo>
                  <a:pt x="4" y="35"/>
                </a:lnTo>
                <a:lnTo>
                  <a:pt x="4" y="30"/>
                </a:lnTo>
                <a:lnTo>
                  <a:pt x="6" y="21"/>
                </a:lnTo>
                <a:lnTo>
                  <a:pt x="6" y="21"/>
                </a:lnTo>
                <a:lnTo>
                  <a:pt x="7" y="13"/>
                </a:lnTo>
                <a:lnTo>
                  <a:pt x="11" y="7"/>
                </a:lnTo>
                <a:lnTo>
                  <a:pt x="16" y="4"/>
                </a:lnTo>
                <a:lnTo>
                  <a:pt x="20" y="4"/>
                </a:lnTo>
                <a:lnTo>
                  <a:pt x="168" y="39"/>
                </a:lnTo>
                <a:lnTo>
                  <a:pt x="168" y="39"/>
                </a:lnTo>
                <a:lnTo>
                  <a:pt x="170" y="37"/>
                </a:lnTo>
                <a:lnTo>
                  <a:pt x="170" y="37"/>
                </a:lnTo>
                <a:lnTo>
                  <a:pt x="39" y="4"/>
                </a:lnTo>
                <a:lnTo>
                  <a:pt x="39" y="4"/>
                </a:lnTo>
                <a:lnTo>
                  <a:pt x="23" y="0"/>
                </a:lnTo>
                <a:lnTo>
                  <a:pt x="23" y="0"/>
                </a:lnTo>
                <a:lnTo>
                  <a:pt x="18" y="0"/>
                </a:lnTo>
                <a:lnTo>
                  <a:pt x="13" y="2"/>
                </a:lnTo>
                <a:lnTo>
                  <a:pt x="7" y="7"/>
                </a:lnTo>
                <a:lnTo>
                  <a:pt x="2"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4"/>
          <p:cNvSpPr>
            <a:spLocks/>
          </p:cNvSpPr>
          <p:nvPr/>
        </p:nvSpPr>
        <p:spPr bwMode="auto">
          <a:xfrm>
            <a:off x="4052888" y="4483100"/>
            <a:ext cx="269875" cy="87313"/>
          </a:xfrm>
          <a:custGeom>
            <a:avLst/>
            <a:gdLst>
              <a:gd name="T0" fmla="*/ 2 w 170"/>
              <a:gd name="T1" fmla="*/ 20 h 55"/>
              <a:gd name="T2" fmla="*/ 2 w 170"/>
              <a:gd name="T3" fmla="*/ 20 h 55"/>
              <a:gd name="T4" fmla="*/ 0 w 170"/>
              <a:gd name="T5" fmla="*/ 34 h 55"/>
              <a:gd name="T6" fmla="*/ 0 w 170"/>
              <a:gd name="T7" fmla="*/ 44 h 55"/>
              <a:gd name="T8" fmla="*/ 2 w 170"/>
              <a:gd name="T9" fmla="*/ 51 h 55"/>
              <a:gd name="T10" fmla="*/ 4 w 170"/>
              <a:gd name="T11" fmla="*/ 55 h 55"/>
              <a:gd name="T12" fmla="*/ 4 w 170"/>
              <a:gd name="T13" fmla="*/ 55 h 55"/>
              <a:gd name="T14" fmla="*/ 6 w 170"/>
              <a:gd name="T15" fmla="*/ 53 h 55"/>
              <a:gd name="T16" fmla="*/ 9 w 170"/>
              <a:gd name="T17" fmla="*/ 50 h 55"/>
              <a:gd name="T18" fmla="*/ 13 w 170"/>
              <a:gd name="T19" fmla="*/ 41 h 55"/>
              <a:gd name="T20" fmla="*/ 16 w 170"/>
              <a:gd name="T21" fmla="*/ 30 h 55"/>
              <a:gd name="T22" fmla="*/ 16 w 170"/>
              <a:gd name="T23" fmla="*/ 30 h 55"/>
              <a:gd name="T24" fmla="*/ 18 w 170"/>
              <a:gd name="T25" fmla="*/ 16 h 55"/>
              <a:gd name="T26" fmla="*/ 16 w 170"/>
              <a:gd name="T27" fmla="*/ 9 h 55"/>
              <a:gd name="T28" fmla="*/ 16 w 170"/>
              <a:gd name="T29" fmla="*/ 9 h 55"/>
              <a:gd name="T30" fmla="*/ 15 w 170"/>
              <a:gd name="T31" fmla="*/ 9 h 55"/>
              <a:gd name="T32" fmla="*/ 13 w 170"/>
              <a:gd name="T33" fmla="*/ 11 h 55"/>
              <a:gd name="T34" fmla="*/ 9 w 170"/>
              <a:gd name="T35" fmla="*/ 23 h 55"/>
              <a:gd name="T36" fmla="*/ 9 w 170"/>
              <a:gd name="T37" fmla="*/ 23 h 55"/>
              <a:gd name="T38" fmla="*/ 9 w 170"/>
              <a:gd name="T39" fmla="*/ 32 h 55"/>
              <a:gd name="T40" fmla="*/ 9 w 170"/>
              <a:gd name="T41" fmla="*/ 35 h 55"/>
              <a:gd name="T42" fmla="*/ 11 w 170"/>
              <a:gd name="T43" fmla="*/ 37 h 55"/>
              <a:gd name="T44" fmla="*/ 9 w 170"/>
              <a:gd name="T45" fmla="*/ 42 h 55"/>
              <a:gd name="T46" fmla="*/ 7 w 170"/>
              <a:gd name="T47" fmla="*/ 42 h 55"/>
              <a:gd name="T48" fmla="*/ 7 w 170"/>
              <a:gd name="T49" fmla="*/ 42 h 55"/>
              <a:gd name="T50" fmla="*/ 6 w 170"/>
              <a:gd name="T51" fmla="*/ 41 h 55"/>
              <a:gd name="T52" fmla="*/ 4 w 170"/>
              <a:gd name="T53" fmla="*/ 35 h 55"/>
              <a:gd name="T54" fmla="*/ 4 w 170"/>
              <a:gd name="T55" fmla="*/ 30 h 55"/>
              <a:gd name="T56" fmla="*/ 6 w 170"/>
              <a:gd name="T57" fmla="*/ 21 h 55"/>
              <a:gd name="T58" fmla="*/ 6 w 170"/>
              <a:gd name="T59" fmla="*/ 21 h 55"/>
              <a:gd name="T60" fmla="*/ 7 w 170"/>
              <a:gd name="T61" fmla="*/ 13 h 55"/>
              <a:gd name="T62" fmla="*/ 11 w 170"/>
              <a:gd name="T63" fmla="*/ 7 h 55"/>
              <a:gd name="T64" fmla="*/ 16 w 170"/>
              <a:gd name="T65" fmla="*/ 4 h 55"/>
              <a:gd name="T66" fmla="*/ 20 w 170"/>
              <a:gd name="T67" fmla="*/ 4 h 55"/>
              <a:gd name="T68" fmla="*/ 168 w 170"/>
              <a:gd name="T69" fmla="*/ 39 h 55"/>
              <a:gd name="T70" fmla="*/ 168 w 170"/>
              <a:gd name="T71" fmla="*/ 39 h 55"/>
              <a:gd name="T72" fmla="*/ 170 w 170"/>
              <a:gd name="T73" fmla="*/ 37 h 55"/>
              <a:gd name="T74" fmla="*/ 170 w 170"/>
              <a:gd name="T75" fmla="*/ 37 h 55"/>
              <a:gd name="T76" fmla="*/ 39 w 170"/>
              <a:gd name="T77" fmla="*/ 4 h 55"/>
              <a:gd name="T78" fmla="*/ 39 w 170"/>
              <a:gd name="T79" fmla="*/ 4 h 55"/>
              <a:gd name="T80" fmla="*/ 23 w 170"/>
              <a:gd name="T81" fmla="*/ 0 h 55"/>
              <a:gd name="T82" fmla="*/ 23 w 170"/>
              <a:gd name="T83" fmla="*/ 0 h 55"/>
              <a:gd name="T84" fmla="*/ 18 w 170"/>
              <a:gd name="T85" fmla="*/ 0 h 55"/>
              <a:gd name="T86" fmla="*/ 13 w 170"/>
              <a:gd name="T87" fmla="*/ 2 h 55"/>
              <a:gd name="T88" fmla="*/ 7 w 170"/>
              <a:gd name="T89" fmla="*/ 7 h 55"/>
              <a:gd name="T90" fmla="*/ 2 w 170"/>
              <a:gd name="T91" fmla="*/ 2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55">
                <a:moveTo>
                  <a:pt x="2" y="20"/>
                </a:moveTo>
                <a:lnTo>
                  <a:pt x="2" y="20"/>
                </a:lnTo>
                <a:lnTo>
                  <a:pt x="0" y="34"/>
                </a:lnTo>
                <a:lnTo>
                  <a:pt x="0" y="44"/>
                </a:lnTo>
                <a:lnTo>
                  <a:pt x="2" y="51"/>
                </a:lnTo>
                <a:lnTo>
                  <a:pt x="4" y="55"/>
                </a:lnTo>
                <a:lnTo>
                  <a:pt x="4" y="55"/>
                </a:lnTo>
                <a:lnTo>
                  <a:pt x="6" y="53"/>
                </a:lnTo>
                <a:lnTo>
                  <a:pt x="9" y="50"/>
                </a:lnTo>
                <a:lnTo>
                  <a:pt x="13" y="41"/>
                </a:lnTo>
                <a:lnTo>
                  <a:pt x="16" y="30"/>
                </a:lnTo>
                <a:lnTo>
                  <a:pt x="16" y="30"/>
                </a:lnTo>
                <a:lnTo>
                  <a:pt x="18" y="16"/>
                </a:lnTo>
                <a:lnTo>
                  <a:pt x="16" y="9"/>
                </a:lnTo>
                <a:lnTo>
                  <a:pt x="16" y="9"/>
                </a:lnTo>
                <a:lnTo>
                  <a:pt x="15" y="9"/>
                </a:lnTo>
                <a:lnTo>
                  <a:pt x="13" y="11"/>
                </a:lnTo>
                <a:lnTo>
                  <a:pt x="9" y="23"/>
                </a:lnTo>
                <a:lnTo>
                  <a:pt x="9" y="23"/>
                </a:lnTo>
                <a:lnTo>
                  <a:pt x="9" y="32"/>
                </a:lnTo>
                <a:lnTo>
                  <a:pt x="9" y="35"/>
                </a:lnTo>
                <a:lnTo>
                  <a:pt x="11" y="37"/>
                </a:lnTo>
                <a:lnTo>
                  <a:pt x="9" y="42"/>
                </a:lnTo>
                <a:lnTo>
                  <a:pt x="7" y="42"/>
                </a:lnTo>
                <a:lnTo>
                  <a:pt x="7" y="42"/>
                </a:lnTo>
                <a:lnTo>
                  <a:pt x="6" y="41"/>
                </a:lnTo>
                <a:lnTo>
                  <a:pt x="4" y="35"/>
                </a:lnTo>
                <a:lnTo>
                  <a:pt x="4" y="30"/>
                </a:lnTo>
                <a:lnTo>
                  <a:pt x="6" y="21"/>
                </a:lnTo>
                <a:lnTo>
                  <a:pt x="6" y="21"/>
                </a:lnTo>
                <a:lnTo>
                  <a:pt x="7" y="13"/>
                </a:lnTo>
                <a:lnTo>
                  <a:pt x="11" y="7"/>
                </a:lnTo>
                <a:lnTo>
                  <a:pt x="16" y="4"/>
                </a:lnTo>
                <a:lnTo>
                  <a:pt x="20" y="4"/>
                </a:lnTo>
                <a:lnTo>
                  <a:pt x="168" y="39"/>
                </a:lnTo>
                <a:lnTo>
                  <a:pt x="168" y="39"/>
                </a:lnTo>
                <a:lnTo>
                  <a:pt x="170" y="37"/>
                </a:lnTo>
                <a:lnTo>
                  <a:pt x="170" y="37"/>
                </a:lnTo>
                <a:lnTo>
                  <a:pt x="39" y="4"/>
                </a:lnTo>
                <a:lnTo>
                  <a:pt x="39" y="4"/>
                </a:lnTo>
                <a:lnTo>
                  <a:pt x="23" y="0"/>
                </a:lnTo>
                <a:lnTo>
                  <a:pt x="23" y="0"/>
                </a:lnTo>
                <a:lnTo>
                  <a:pt x="18" y="0"/>
                </a:lnTo>
                <a:lnTo>
                  <a:pt x="13" y="2"/>
                </a:lnTo>
                <a:lnTo>
                  <a:pt x="7" y="7"/>
                </a:lnTo>
                <a:lnTo>
                  <a:pt x="2"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
          <p:cNvSpPr>
            <a:spLocks/>
          </p:cNvSpPr>
          <p:nvPr/>
        </p:nvSpPr>
        <p:spPr bwMode="auto">
          <a:xfrm>
            <a:off x="4064001" y="4497388"/>
            <a:ext cx="252413" cy="117475"/>
          </a:xfrm>
          <a:custGeom>
            <a:avLst/>
            <a:gdLst>
              <a:gd name="T0" fmla="*/ 13 w 159"/>
              <a:gd name="T1" fmla="*/ 21 h 74"/>
              <a:gd name="T2" fmla="*/ 13 w 159"/>
              <a:gd name="T3" fmla="*/ 21 h 74"/>
              <a:gd name="T4" fmla="*/ 8 w 159"/>
              <a:gd name="T5" fmla="*/ 37 h 74"/>
              <a:gd name="T6" fmla="*/ 0 w 159"/>
              <a:gd name="T7" fmla="*/ 48 h 74"/>
              <a:gd name="T8" fmla="*/ 0 w 159"/>
              <a:gd name="T9" fmla="*/ 48 h 74"/>
              <a:gd name="T10" fmla="*/ 23 w 159"/>
              <a:gd name="T11" fmla="*/ 51 h 74"/>
              <a:gd name="T12" fmla="*/ 23 w 159"/>
              <a:gd name="T13" fmla="*/ 51 h 74"/>
              <a:gd name="T14" fmla="*/ 76 w 159"/>
              <a:gd name="T15" fmla="*/ 60 h 74"/>
              <a:gd name="T16" fmla="*/ 143 w 159"/>
              <a:gd name="T17" fmla="*/ 74 h 74"/>
              <a:gd name="T18" fmla="*/ 143 w 159"/>
              <a:gd name="T19" fmla="*/ 74 h 74"/>
              <a:gd name="T20" fmla="*/ 154 w 159"/>
              <a:gd name="T21" fmla="*/ 53 h 74"/>
              <a:gd name="T22" fmla="*/ 159 w 159"/>
              <a:gd name="T23" fmla="*/ 35 h 74"/>
              <a:gd name="T24" fmla="*/ 15 w 159"/>
              <a:gd name="T25" fmla="*/ 0 h 74"/>
              <a:gd name="T26" fmla="*/ 15 w 159"/>
              <a:gd name="T27" fmla="*/ 0 h 74"/>
              <a:gd name="T28" fmla="*/ 15 w 159"/>
              <a:gd name="T29" fmla="*/ 9 h 74"/>
              <a:gd name="T30" fmla="*/ 13 w 159"/>
              <a:gd name="T31" fmla="*/ 2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74">
                <a:moveTo>
                  <a:pt x="13" y="21"/>
                </a:moveTo>
                <a:lnTo>
                  <a:pt x="13" y="21"/>
                </a:lnTo>
                <a:lnTo>
                  <a:pt x="8" y="37"/>
                </a:lnTo>
                <a:lnTo>
                  <a:pt x="0" y="48"/>
                </a:lnTo>
                <a:lnTo>
                  <a:pt x="0" y="48"/>
                </a:lnTo>
                <a:lnTo>
                  <a:pt x="23" y="51"/>
                </a:lnTo>
                <a:lnTo>
                  <a:pt x="23" y="51"/>
                </a:lnTo>
                <a:lnTo>
                  <a:pt x="76" y="60"/>
                </a:lnTo>
                <a:lnTo>
                  <a:pt x="143" y="74"/>
                </a:lnTo>
                <a:lnTo>
                  <a:pt x="143" y="74"/>
                </a:lnTo>
                <a:lnTo>
                  <a:pt x="154" y="53"/>
                </a:lnTo>
                <a:lnTo>
                  <a:pt x="159" y="35"/>
                </a:lnTo>
                <a:lnTo>
                  <a:pt x="15" y="0"/>
                </a:lnTo>
                <a:lnTo>
                  <a:pt x="15" y="0"/>
                </a:lnTo>
                <a:lnTo>
                  <a:pt x="15" y="9"/>
                </a:lnTo>
                <a:lnTo>
                  <a:pt x="13"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
          <p:cNvSpPr>
            <a:spLocks/>
          </p:cNvSpPr>
          <p:nvPr/>
        </p:nvSpPr>
        <p:spPr bwMode="auto">
          <a:xfrm>
            <a:off x="4064001" y="4497388"/>
            <a:ext cx="252413" cy="117475"/>
          </a:xfrm>
          <a:custGeom>
            <a:avLst/>
            <a:gdLst>
              <a:gd name="T0" fmla="*/ 13 w 159"/>
              <a:gd name="T1" fmla="*/ 21 h 74"/>
              <a:gd name="T2" fmla="*/ 13 w 159"/>
              <a:gd name="T3" fmla="*/ 21 h 74"/>
              <a:gd name="T4" fmla="*/ 8 w 159"/>
              <a:gd name="T5" fmla="*/ 37 h 74"/>
              <a:gd name="T6" fmla="*/ 0 w 159"/>
              <a:gd name="T7" fmla="*/ 48 h 74"/>
              <a:gd name="T8" fmla="*/ 0 w 159"/>
              <a:gd name="T9" fmla="*/ 48 h 74"/>
              <a:gd name="T10" fmla="*/ 23 w 159"/>
              <a:gd name="T11" fmla="*/ 51 h 74"/>
              <a:gd name="T12" fmla="*/ 23 w 159"/>
              <a:gd name="T13" fmla="*/ 51 h 74"/>
              <a:gd name="T14" fmla="*/ 76 w 159"/>
              <a:gd name="T15" fmla="*/ 60 h 74"/>
              <a:gd name="T16" fmla="*/ 143 w 159"/>
              <a:gd name="T17" fmla="*/ 74 h 74"/>
              <a:gd name="T18" fmla="*/ 143 w 159"/>
              <a:gd name="T19" fmla="*/ 74 h 74"/>
              <a:gd name="T20" fmla="*/ 154 w 159"/>
              <a:gd name="T21" fmla="*/ 53 h 74"/>
              <a:gd name="T22" fmla="*/ 159 w 159"/>
              <a:gd name="T23" fmla="*/ 35 h 74"/>
              <a:gd name="T24" fmla="*/ 15 w 159"/>
              <a:gd name="T25" fmla="*/ 0 h 74"/>
              <a:gd name="T26" fmla="*/ 15 w 159"/>
              <a:gd name="T27" fmla="*/ 0 h 74"/>
              <a:gd name="T28" fmla="*/ 15 w 159"/>
              <a:gd name="T29" fmla="*/ 9 h 74"/>
              <a:gd name="T30" fmla="*/ 13 w 159"/>
              <a:gd name="T31" fmla="*/ 2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74">
                <a:moveTo>
                  <a:pt x="13" y="21"/>
                </a:moveTo>
                <a:lnTo>
                  <a:pt x="13" y="21"/>
                </a:lnTo>
                <a:lnTo>
                  <a:pt x="8" y="37"/>
                </a:lnTo>
                <a:lnTo>
                  <a:pt x="0" y="48"/>
                </a:lnTo>
                <a:lnTo>
                  <a:pt x="0" y="48"/>
                </a:lnTo>
                <a:lnTo>
                  <a:pt x="23" y="51"/>
                </a:lnTo>
                <a:lnTo>
                  <a:pt x="23" y="51"/>
                </a:lnTo>
                <a:lnTo>
                  <a:pt x="76" y="60"/>
                </a:lnTo>
                <a:lnTo>
                  <a:pt x="143" y="74"/>
                </a:lnTo>
                <a:lnTo>
                  <a:pt x="143" y="74"/>
                </a:lnTo>
                <a:lnTo>
                  <a:pt x="154" y="53"/>
                </a:lnTo>
                <a:lnTo>
                  <a:pt x="159" y="35"/>
                </a:lnTo>
                <a:lnTo>
                  <a:pt x="15" y="0"/>
                </a:lnTo>
                <a:lnTo>
                  <a:pt x="15" y="0"/>
                </a:lnTo>
                <a:lnTo>
                  <a:pt x="15" y="9"/>
                </a:lnTo>
                <a:lnTo>
                  <a:pt x="13"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7"/>
          <p:cNvSpPr>
            <a:spLocks/>
          </p:cNvSpPr>
          <p:nvPr/>
        </p:nvSpPr>
        <p:spPr bwMode="auto">
          <a:xfrm>
            <a:off x="4338638" y="4564063"/>
            <a:ext cx="263525" cy="128588"/>
          </a:xfrm>
          <a:custGeom>
            <a:avLst/>
            <a:gdLst>
              <a:gd name="T0" fmla="*/ 141 w 166"/>
              <a:gd name="T1" fmla="*/ 78 h 81"/>
              <a:gd name="T2" fmla="*/ 141 w 166"/>
              <a:gd name="T3" fmla="*/ 78 h 81"/>
              <a:gd name="T4" fmla="*/ 152 w 166"/>
              <a:gd name="T5" fmla="*/ 81 h 81"/>
              <a:gd name="T6" fmla="*/ 152 w 166"/>
              <a:gd name="T7" fmla="*/ 81 h 81"/>
              <a:gd name="T8" fmla="*/ 157 w 166"/>
              <a:gd name="T9" fmla="*/ 74 h 81"/>
              <a:gd name="T10" fmla="*/ 162 w 166"/>
              <a:gd name="T11" fmla="*/ 64 h 81"/>
              <a:gd name="T12" fmla="*/ 162 w 166"/>
              <a:gd name="T13" fmla="*/ 64 h 81"/>
              <a:gd name="T14" fmla="*/ 164 w 166"/>
              <a:gd name="T15" fmla="*/ 55 h 81"/>
              <a:gd name="T16" fmla="*/ 164 w 166"/>
              <a:gd name="T17" fmla="*/ 55 h 81"/>
              <a:gd name="T18" fmla="*/ 166 w 166"/>
              <a:gd name="T19" fmla="*/ 46 h 81"/>
              <a:gd name="T20" fmla="*/ 166 w 166"/>
              <a:gd name="T21" fmla="*/ 46 h 81"/>
              <a:gd name="T22" fmla="*/ 166 w 166"/>
              <a:gd name="T23" fmla="*/ 37 h 81"/>
              <a:gd name="T24" fmla="*/ 166 w 166"/>
              <a:gd name="T25" fmla="*/ 32 h 81"/>
              <a:gd name="T26" fmla="*/ 16 w 166"/>
              <a:gd name="T27" fmla="*/ 0 h 81"/>
              <a:gd name="T28" fmla="*/ 16 w 166"/>
              <a:gd name="T29" fmla="*/ 0 h 81"/>
              <a:gd name="T30" fmla="*/ 11 w 166"/>
              <a:gd name="T31" fmla="*/ 18 h 81"/>
              <a:gd name="T32" fmla="*/ 0 w 166"/>
              <a:gd name="T33" fmla="*/ 37 h 81"/>
              <a:gd name="T34" fmla="*/ 0 w 166"/>
              <a:gd name="T35" fmla="*/ 37 h 81"/>
              <a:gd name="T36" fmla="*/ 44 w 166"/>
              <a:gd name="T37" fmla="*/ 50 h 81"/>
              <a:gd name="T38" fmla="*/ 85 w 166"/>
              <a:gd name="T39" fmla="*/ 60 h 81"/>
              <a:gd name="T40" fmla="*/ 141 w 166"/>
              <a:gd name="T41" fmla="*/ 7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6" h="81">
                <a:moveTo>
                  <a:pt x="141" y="78"/>
                </a:moveTo>
                <a:lnTo>
                  <a:pt x="141" y="78"/>
                </a:lnTo>
                <a:lnTo>
                  <a:pt x="152" y="81"/>
                </a:lnTo>
                <a:lnTo>
                  <a:pt x="152" y="81"/>
                </a:lnTo>
                <a:lnTo>
                  <a:pt x="157" y="74"/>
                </a:lnTo>
                <a:lnTo>
                  <a:pt x="162" y="64"/>
                </a:lnTo>
                <a:lnTo>
                  <a:pt x="162" y="64"/>
                </a:lnTo>
                <a:lnTo>
                  <a:pt x="164" y="55"/>
                </a:lnTo>
                <a:lnTo>
                  <a:pt x="164" y="55"/>
                </a:lnTo>
                <a:lnTo>
                  <a:pt x="166" y="46"/>
                </a:lnTo>
                <a:lnTo>
                  <a:pt x="166" y="46"/>
                </a:lnTo>
                <a:lnTo>
                  <a:pt x="166" y="37"/>
                </a:lnTo>
                <a:lnTo>
                  <a:pt x="166" y="32"/>
                </a:lnTo>
                <a:lnTo>
                  <a:pt x="16" y="0"/>
                </a:lnTo>
                <a:lnTo>
                  <a:pt x="16" y="0"/>
                </a:lnTo>
                <a:lnTo>
                  <a:pt x="11" y="18"/>
                </a:lnTo>
                <a:lnTo>
                  <a:pt x="0" y="37"/>
                </a:lnTo>
                <a:lnTo>
                  <a:pt x="0" y="37"/>
                </a:lnTo>
                <a:lnTo>
                  <a:pt x="44" y="50"/>
                </a:lnTo>
                <a:lnTo>
                  <a:pt x="85" y="60"/>
                </a:lnTo>
                <a:lnTo>
                  <a:pt x="141"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8"/>
          <p:cNvSpPr>
            <a:spLocks/>
          </p:cNvSpPr>
          <p:nvPr/>
        </p:nvSpPr>
        <p:spPr bwMode="auto">
          <a:xfrm>
            <a:off x="4338638" y="4564063"/>
            <a:ext cx="263525" cy="128588"/>
          </a:xfrm>
          <a:custGeom>
            <a:avLst/>
            <a:gdLst>
              <a:gd name="T0" fmla="*/ 141 w 166"/>
              <a:gd name="T1" fmla="*/ 78 h 81"/>
              <a:gd name="T2" fmla="*/ 141 w 166"/>
              <a:gd name="T3" fmla="*/ 78 h 81"/>
              <a:gd name="T4" fmla="*/ 152 w 166"/>
              <a:gd name="T5" fmla="*/ 81 h 81"/>
              <a:gd name="T6" fmla="*/ 152 w 166"/>
              <a:gd name="T7" fmla="*/ 81 h 81"/>
              <a:gd name="T8" fmla="*/ 157 w 166"/>
              <a:gd name="T9" fmla="*/ 74 h 81"/>
              <a:gd name="T10" fmla="*/ 162 w 166"/>
              <a:gd name="T11" fmla="*/ 64 h 81"/>
              <a:gd name="T12" fmla="*/ 162 w 166"/>
              <a:gd name="T13" fmla="*/ 64 h 81"/>
              <a:gd name="T14" fmla="*/ 164 w 166"/>
              <a:gd name="T15" fmla="*/ 55 h 81"/>
              <a:gd name="T16" fmla="*/ 164 w 166"/>
              <a:gd name="T17" fmla="*/ 55 h 81"/>
              <a:gd name="T18" fmla="*/ 166 w 166"/>
              <a:gd name="T19" fmla="*/ 46 h 81"/>
              <a:gd name="T20" fmla="*/ 166 w 166"/>
              <a:gd name="T21" fmla="*/ 46 h 81"/>
              <a:gd name="T22" fmla="*/ 166 w 166"/>
              <a:gd name="T23" fmla="*/ 37 h 81"/>
              <a:gd name="T24" fmla="*/ 166 w 166"/>
              <a:gd name="T25" fmla="*/ 32 h 81"/>
              <a:gd name="T26" fmla="*/ 16 w 166"/>
              <a:gd name="T27" fmla="*/ 0 h 81"/>
              <a:gd name="T28" fmla="*/ 16 w 166"/>
              <a:gd name="T29" fmla="*/ 0 h 81"/>
              <a:gd name="T30" fmla="*/ 11 w 166"/>
              <a:gd name="T31" fmla="*/ 18 h 81"/>
              <a:gd name="T32" fmla="*/ 0 w 166"/>
              <a:gd name="T33" fmla="*/ 37 h 81"/>
              <a:gd name="T34" fmla="*/ 0 w 166"/>
              <a:gd name="T35" fmla="*/ 37 h 81"/>
              <a:gd name="T36" fmla="*/ 44 w 166"/>
              <a:gd name="T37" fmla="*/ 50 h 81"/>
              <a:gd name="T38" fmla="*/ 85 w 166"/>
              <a:gd name="T39" fmla="*/ 60 h 81"/>
              <a:gd name="T40" fmla="*/ 141 w 166"/>
              <a:gd name="T41" fmla="*/ 7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6" h="81">
                <a:moveTo>
                  <a:pt x="141" y="78"/>
                </a:moveTo>
                <a:lnTo>
                  <a:pt x="141" y="78"/>
                </a:lnTo>
                <a:lnTo>
                  <a:pt x="152" y="81"/>
                </a:lnTo>
                <a:lnTo>
                  <a:pt x="152" y="81"/>
                </a:lnTo>
                <a:lnTo>
                  <a:pt x="157" y="74"/>
                </a:lnTo>
                <a:lnTo>
                  <a:pt x="162" y="64"/>
                </a:lnTo>
                <a:lnTo>
                  <a:pt x="162" y="64"/>
                </a:lnTo>
                <a:lnTo>
                  <a:pt x="164" y="55"/>
                </a:lnTo>
                <a:lnTo>
                  <a:pt x="164" y="55"/>
                </a:lnTo>
                <a:lnTo>
                  <a:pt x="166" y="46"/>
                </a:lnTo>
                <a:lnTo>
                  <a:pt x="166" y="46"/>
                </a:lnTo>
                <a:lnTo>
                  <a:pt x="166" y="37"/>
                </a:lnTo>
                <a:lnTo>
                  <a:pt x="166" y="32"/>
                </a:lnTo>
                <a:lnTo>
                  <a:pt x="16" y="0"/>
                </a:lnTo>
                <a:lnTo>
                  <a:pt x="16" y="0"/>
                </a:lnTo>
                <a:lnTo>
                  <a:pt x="11" y="18"/>
                </a:lnTo>
                <a:lnTo>
                  <a:pt x="0" y="37"/>
                </a:lnTo>
                <a:lnTo>
                  <a:pt x="0" y="37"/>
                </a:lnTo>
                <a:lnTo>
                  <a:pt x="44" y="50"/>
                </a:lnTo>
                <a:lnTo>
                  <a:pt x="85" y="60"/>
                </a:lnTo>
                <a:lnTo>
                  <a:pt x="141" y="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8" name="Freeform 29"/>
          <p:cNvSpPr>
            <a:spLocks/>
          </p:cNvSpPr>
          <p:nvPr/>
        </p:nvSpPr>
        <p:spPr bwMode="auto">
          <a:xfrm>
            <a:off x="4311651" y="4497388"/>
            <a:ext cx="30163" cy="41275"/>
          </a:xfrm>
          <a:custGeom>
            <a:avLst/>
            <a:gdLst>
              <a:gd name="T0" fmla="*/ 19 w 19"/>
              <a:gd name="T1" fmla="*/ 7 h 26"/>
              <a:gd name="T2" fmla="*/ 19 w 19"/>
              <a:gd name="T3" fmla="*/ 7 h 26"/>
              <a:gd name="T4" fmla="*/ 12 w 19"/>
              <a:gd name="T5" fmla="*/ 12 h 26"/>
              <a:gd name="T6" fmla="*/ 10 w 19"/>
              <a:gd name="T7" fmla="*/ 14 h 26"/>
              <a:gd name="T8" fmla="*/ 10 w 19"/>
              <a:gd name="T9" fmla="*/ 14 h 26"/>
              <a:gd name="T10" fmla="*/ 7 w 19"/>
              <a:gd name="T11" fmla="*/ 7 h 26"/>
              <a:gd name="T12" fmla="*/ 3 w 19"/>
              <a:gd name="T13" fmla="*/ 2 h 26"/>
              <a:gd name="T14" fmla="*/ 0 w 19"/>
              <a:gd name="T15" fmla="*/ 0 h 26"/>
              <a:gd name="T16" fmla="*/ 0 w 19"/>
              <a:gd name="T17" fmla="*/ 23 h 26"/>
              <a:gd name="T18" fmla="*/ 0 w 19"/>
              <a:gd name="T19" fmla="*/ 23 h 26"/>
              <a:gd name="T20" fmla="*/ 15 w 19"/>
              <a:gd name="T21" fmla="*/ 26 h 26"/>
              <a:gd name="T22" fmla="*/ 15 w 19"/>
              <a:gd name="T23" fmla="*/ 26 h 26"/>
              <a:gd name="T24" fmla="*/ 15 w 19"/>
              <a:gd name="T25" fmla="*/ 26 h 26"/>
              <a:gd name="T26" fmla="*/ 17 w 19"/>
              <a:gd name="T27" fmla="*/ 18 h 26"/>
              <a:gd name="T28" fmla="*/ 19 w 19"/>
              <a:gd name="T29" fmla="*/ 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6">
                <a:moveTo>
                  <a:pt x="19" y="7"/>
                </a:moveTo>
                <a:lnTo>
                  <a:pt x="19" y="7"/>
                </a:lnTo>
                <a:lnTo>
                  <a:pt x="12" y="12"/>
                </a:lnTo>
                <a:lnTo>
                  <a:pt x="10" y="14"/>
                </a:lnTo>
                <a:lnTo>
                  <a:pt x="10" y="14"/>
                </a:lnTo>
                <a:lnTo>
                  <a:pt x="7" y="7"/>
                </a:lnTo>
                <a:lnTo>
                  <a:pt x="3" y="2"/>
                </a:lnTo>
                <a:lnTo>
                  <a:pt x="0" y="0"/>
                </a:lnTo>
                <a:lnTo>
                  <a:pt x="0" y="23"/>
                </a:lnTo>
                <a:lnTo>
                  <a:pt x="0" y="23"/>
                </a:lnTo>
                <a:lnTo>
                  <a:pt x="15" y="26"/>
                </a:lnTo>
                <a:lnTo>
                  <a:pt x="15" y="26"/>
                </a:lnTo>
                <a:lnTo>
                  <a:pt x="15" y="26"/>
                </a:lnTo>
                <a:lnTo>
                  <a:pt x="17" y="18"/>
                </a:lnTo>
                <a:lnTo>
                  <a:pt x="19"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9" name="Freeform 30"/>
          <p:cNvSpPr>
            <a:spLocks/>
          </p:cNvSpPr>
          <p:nvPr/>
        </p:nvSpPr>
        <p:spPr bwMode="auto">
          <a:xfrm>
            <a:off x="4311651" y="4497388"/>
            <a:ext cx="30163" cy="41275"/>
          </a:xfrm>
          <a:custGeom>
            <a:avLst/>
            <a:gdLst>
              <a:gd name="T0" fmla="*/ 19 w 19"/>
              <a:gd name="T1" fmla="*/ 7 h 26"/>
              <a:gd name="T2" fmla="*/ 19 w 19"/>
              <a:gd name="T3" fmla="*/ 7 h 26"/>
              <a:gd name="T4" fmla="*/ 12 w 19"/>
              <a:gd name="T5" fmla="*/ 12 h 26"/>
              <a:gd name="T6" fmla="*/ 10 w 19"/>
              <a:gd name="T7" fmla="*/ 14 h 26"/>
              <a:gd name="T8" fmla="*/ 10 w 19"/>
              <a:gd name="T9" fmla="*/ 14 h 26"/>
              <a:gd name="T10" fmla="*/ 7 w 19"/>
              <a:gd name="T11" fmla="*/ 7 h 26"/>
              <a:gd name="T12" fmla="*/ 3 w 19"/>
              <a:gd name="T13" fmla="*/ 2 h 26"/>
              <a:gd name="T14" fmla="*/ 0 w 19"/>
              <a:gd name="T15" fmla="*/ 0 h 26"/>
              <a:gd name="T16" fmla="*/ 0 w 19"/>
              <a:gd name="T17" fmla="*/ 23 h 26"/>
              <a:gd name="T18" fmla="*/ 0 w 19"/>
              <a:gd name="T19" fmla="*/ 23 h 26"/>
              <a:gd name="T20" fmla="*/ 15 w 19"/>
              <a:gd name="T21" fmla="*/ 26 h 26"/>
              <a:gd name="T22" fmla="*/ 15 w 19"/>
              <a:gd name="T23" fmla="*/ 26 h 26"/>
              <a:gd name="T24" fmla="*/ 15 w 19"/>
              <a:gd name="T25" fmla="*/ 26 h 26"/>
              <a:gd name="T26" fmla="*/ 17 w 19"/>
              <a:gd name="T27" fmla="*/ 18 h 26"/>
              <a:gd name="T28" fmla="*/ 19 w 19"/>
              <a:gd name="T29" fmla="*/ 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6">
                <a:moveTo>
                  <a:pt x="19" y="7"/>
                </a:moveTo>
                <a:lnTo>
                  <a:pt x="19" y="7"/>
                </a:lnTo>
                <a:lnTo>
                  <a:pt x="12" y="12"/>
                </a:lnTo>
                <a:lnTo>
                  <a:pt x="10" y="14"/>
                </a:lnTo>
                <a:lnTo>
                  <a:pt x="10" y="14"/>
                </a:lnTo>
                <a:lnTo>
                  <a:pt x="7" y="7"/>
                </a:lnTo>
                <a:lnTo>
                  <a:pt x="3" y="2"/>
                </a:lnTo>
                <a:lnTo>
                  <a:pt x="0" y="0"/>
                </a:lnTo>
                <a:lnTo>
                  <a:pt x="0" y="23"/>
                </a:lnTo>
                <a:lnTo>
                  <a:pt x="0" y="23"/>
                </a:lnTo>
                <a:lnTo>
                  <a:pt x="15" y="26"/>
                </a:lnTo>
                <a:lnTo>
                  <a:pt x="15" y="26"/>
                </a:lnTo>
                <a:lnTo>
                  <a:pt x="15" y="26"/>
                </a:lnTo>
                <a:lnTo>
                  <a:pt x="17" y="18"/>
                </a:lnTo>
                <a:lnTo>
                  <a:pt x="19"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1" name="Freeform 31"/>
          <p:cNvSpPr>
            <a:spLocks/>
          </p:cNvSpPr>
          <p:nvPr/>
        </p:nvSpPr>
        <p:spPr bwMode="auto">
          <a:xfrm>
            <a:off x="4297363" y="4541838"/>
            <a:ext cx="38100" cy="73025"/>
          </a:xfrm>
          <a:custGeom>
            <a:avLst/>
            <a:gdLst>
              <a:gd name="T0" fmla="*/ 24 w 24"/>
              <a:gd name="T1" fmla="*/ 2 h 46"/>
              <a:gd name="T2" fmla="*/ 24 w 24"/>
              <a:gd name="T3" fmla="*/ 2 h 46"/>
              <a:gd name="T4" fmla="*/ 17 w 24"/>
              <a:gd name="T5" fmla="*/ 0 h 46"/>
              <a:gd name="T6" fmla="*/ 17 w 24"/>
              <a:gd name="T7" fmla="*/ 0 h 46"/>
              <a:gd name="T8" fmla="*/ 9 w 24"/>
              <a:gd name="T9" fmla="*/ 27 h 46"/>
              <a:gd name="T10" fmla="*/ 0 w 24"/>
              <a:gd name="T11" fmla="*/ 46 h 46"/>
              <a:gd name="T12" fmla="*/ 0 w 24"/>
              <a:gd name="T13" fmla="*/ 46 h 46"/>
              <a:gd name="T14" fmla="*/ 3 w 24"/>
              <a:gd name="T15" fmla="*/ 46 h 46"/>
              <a:gd name="T16" fmla="*/ 3 w 24"/>
              <a:gd name="T17" fmla="*/ 46 h 46"/>
              <a:gd name="T18" fmla="*/ 10 w 24"/>
              <a:gd name="T19" fmla="*/ 34 h 46"/>
              <a:gd name="T20" fmla="*/ 17 w 24"/>
              <a:gd name="T21" fmla="*/ 18 h 46"/>
              <a:gd name="T22" fmla="*/ 24 w 24"/>
              <a:gd name="T23" fmla="*/ 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46">
                <a:moveTo>
                  <a:pt x="24" y="2"/>
                </a:moveTo>
                <a:lnTo>
                  <a:pt x="24" y="2"/>
                </a:lnTo>
                <a:lnTo>
                  <a:pt x="17" y="0"/>
                </a:lnTo>
                <a:lnTo>
                  <a:pt x="17" y="0"/>
                </a:lnTo>
                <a:lnTo>
                  <a:pt x="9" y="27"/>
                </a:lnTo>
                <a:lnTo>
                  <a:pt x="0" y="46"/>
                </a:lnTo>
                <a:lnTo>
                  <a:pt x="0" y="46"/>
                </a:lnTo>
                <a:lnTo>
                  <a:pt x="3" y="46"/>
                </a:lnTo>
                <a:lnTo>
                  <a:pt x="3" y="46"/>
                </a:lnTo>
                <a:lnTo>
                  <a:pt x="10" y="34"/>
                </a:lnTo>
                <a:lnTo>
                  <a:pt x="17" y="18"/>
                </a:lnTo>
                <a:lnTo>
                  <a:pt x="2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2" name="Freeform 32"/>
          <p:cNvSpPr>
            <a:spLocks/>
          </p:cNvSpPr>
          <p:nvPr/>
        </p:nvSpPr>
        <p:spPr bwMode="auto">
          <a:xfrm>
            <a:off x="4297363" y="4541838"/>
            <a:ext cx="38100" cy="73025"/>
          </a:xfrm>
          <a:custGeom>
            <a:avLst/>
            <a:gdLst>
              <a:gd name="T0" fmla="*/ 24 w 24"/>
              <a:gd name="T1" fmla="*/ 2 h 46"/>
              <a:gd name="T2" fmla="*/ 24 w 24"/>
              <a:gd name="T3" fmla="*/ 2 h 46"/>
              <a:gd name="T4" fmla="*/ 17 w 24"/>
              <a:gd name="T5" fmla="*/ 0 h 46"/>
              <a:gd name="T6" fmla="*/ 17 w 24"/>
              <a:gd name="T7" fmla="*/ 0 h 46"/>
              <a:gd name="T8" fmla="*/ 9 w 24"/>
              <a:gd name="T9" fmla="*/ 27 h 46"/>
              <a:gd name="T10" fmla="*/ 0 w 24"/>
              <a:gd name="T11" fmla="*/ 46 h 46"/>
              <a:gd name="T12" fmla="*/ 0 w 24"/>
              <a:gd name="T13" fmla="*/ 46 h 46"/>
              <a:gd name="T14" fmla="*/ 3 w 24"/>
              <a:gd name="T15" fmla="*/ 46 h 46"/>
              <a:gd name="T16" fmla="*/ 3 w 24"/>
              <a:gd name="T17" fmla="*/ 46 h 46"/>
              <a:gd name="T18" fmla="*/ 10 w 24"/>
              <a:gd name="T19" fmla="*/ 34 h 46"/>
              <a:gd name="T20" fmla="*/ 17 w 24"/>
              <a:gd name="T21" fmla="*/ 18 h 46"/>
              <a:gd name="T22" fmla="*/ 24 w 24"/>
              <a:gd name="T23" fmla="*/ 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46">
                <a:moveTo>
                  <a:pt x="24" y="2"/>
                </a:moveTo>
                <a:lnTo>
                  <a:pt x="24" y="2"/>
                </a:lnTo>
                <a:lnTo>
                  <a:pt x="17" y="0"/>
                </a:lnTo>
                <a:lnTo>
                  <a:pt x="17" y="0"/>
                </a:lnTo>
                <a:lnTo>
                  <a:pt x="9" y="27"/>
                </a:lnTo>
                <a:lnTo>
                  <a:pt x="0" y="46"/>
                </a:lnTo>
                <a:lnTo>
                  <a:pt x="0" y="46"/>
                </a:lnTo>
                <a:lnTo>
                  <a:pt x="3" y="46"/>
                </a:lnTo>
                <a:lnTo>
                  <a:pt x="3" y="46"/>
                </a:lnTo>
                <a:lnTo>
                  <a:pt x="10" y="34"/>
                </a:lnTo>
                <a:lnTo>
                  <a:pt x="17" y="18"/>
                </a:lnTo>
                <a:lnTo>
                  <a:pt x="2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3" name="Freeform 33"/>
          <p:cNvSpPr>
            <a:spLocks/>
          </p:cNvSpPr>
          <p:nvPr/>
        </p:nvSpPr>
        <p:spPr bwMode="auto">
          <a:xfrm>
            <a:off x="4305301" y="4505325"/>
            <a:ext cx="69850" cy="117475"/>
          </a:xfrm>
          <a:custGeom>
            <a:avLst/>
            <a:gdLst>
              <a:gd name="T0" fmla="*/ 35 w 44"/>
              <a:gd name="T1" fmla="*/ 11 h 74"/>
              <a:gd name="T2" fmla="*/ 35 w 44"/>
              <a:gd name="T3" fmla="*/ 11 h 74"/>
              <a:gd name="T4" fmla="*/ 32 w 44"/>
              <a:gd name="T5" fmla="*/ 7 h 74"/>
              <a:gd name="T6" fmla="*/ 27 w 44"/>
              <a:gd name="T7" fmla="*/ 0 h 74"/>
              <a:gd name="T8" fmla="*/ 27 w 44"/>
              <a:gd name="T9" fmla="*/ 0 h 74"/>
              <a:gd name="T10" fmla="*/ 21 w 44"/>
              <a:gd name="T11" fmla="*/ 21 h 74"/>
              <a:gd name="T12" fmla="*/ 16 w 44"/>
              <a:gd name="T13" fmla="*/ 41 h 74"/>
              <a:gd name="T14" fmla="*/ 7 w 44"/>
              <a:gd name="T15" fmla="*/ 58 h 74"/>
              <a:gd name="T16" fmla="*/ 0 w 44"/>
              <a:gd name="T17" fmla="*/ 71 h 74"/>
              <a:gd name="T18" fmla="*/ 0 w 44"/>
              <a:gd name="T19" fmla="*/ 71 h 74"/>
              <a:gd name="T20" fmla="*/ 18 w 44"/>
              <a:gd name="T21" fmla="*/ 74 h 74"/>
              <a:gd name="T22" fmla="*/ 18 w 44"/>
              <a:gd name="T23" fmla="*/ 74 h 74"/>
              <a:gd name="T24" fmla="*/ 25 w 44"/>
              <a:gd name="T25" fmla="*/ 60 h 74"/>
              <a:gd name="T26" fmla="*/ 34 w 44"/>
              <a:gd name="T27" fmla="*/ 39 h 74"/>
              <a:gd name="T28" fmla="*/ 41 w 44"/>
              <a:gd name="T29" fmla="*/ 20 h 74"/>
              <a:gd name="T30" fmla="*/ 44 w 44"/>
              <a:gd name="T31" fmla="*/ 4 h 74"/>
              <a:gd name="T32" fmla="*/ 44 w 44"/>
              <a:gd name="T33" fmla="*/ 4 h 74"/>
              <a:gd name="T34" fmla="*/ 35 w 44"/>
              <a:gd name="T35" fmla="*/ 1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 h="74">
                <a:moveTo>
                  <a:pt x="35" y="11"/>
                </a:moveTo>
                <a:lnTo>
                  <a:pt x="35" y="11"/>
                </a:lnTo>
                <a:lnTo>
                  <a:pt x="32" y="7"/>
                </a:lnTo>
                <a:lnTo>
                  <a:pt x="27" y="0"/>
                </a:lnTo>
                <a:lnTo>
                  <a:pt x="27" y="0"/>
                </a:lnTo>
                <a:lnTo>
                  <a:pt x="21" y="21"/>
                </a:lnTo>
                <a:lnTo>
                  <a:pt x="16" y="41"/>
                </a:lnTo>
                <a:lnTo>
                  <a:pt x="7" y="58"/>
                </a:lnTo>
                <a:lnTo>
                  <a:pt x="0" y="71"/>
                </a:lnTo>
                <a:lnTo>
                  <a:pt x="0" y="71"/>
                </a:lnTo>
                <a:lnTo>
                  <a:pt x="18" y="74"/>
                </a:lnTo>
                <a:lnTo>
                  <a:pt x="18" y="74"/>
                </a:lnTo>
                <a:lnTo>
                  <a:pt x="25" y="60"/>
                </a:lnTo>
                <a:lnTo>
                  <a:pt x="34" y="39"/>
                </a:lnTo>
                <a:lnTo>
                  <a:pt x="41" y="20"/>
                </a:lnTo>
                <a:lnTo>
                  <a:pt x="44" y="4"/>
                </a:lnTo>
                <a:lnTo>
                  <a:pt x="44" y="4"/>
                </a:lnTo>
                <a:lnTo>
                  <a:pt x="3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4" name="Freeform 34"/>
          <p:cNvSpPr>
            <a:spLocks/>
          </p:cNvSpPr>
          <p:nvPr/>
        </p:nvSpPr>
        <p:spPr bwMode="auto">
          <a:xfrm>
            <a:off x="4305301" y="4505325"/>
            <a:ext cx="69850" cy="117475"/>
          </a:xfrm>
          <a:custGeom>
            <a:avLst/>
            <a:gdLst>
              <a:gd name="T0" fmla="*/ 35 w 44"/>
              <a:gd name="T1" fmla="*/ 11 h 74"/>
              <a:gd name="T2" fmla="*/ 35 w 44"/>
              <a:gd name="T3" fmla="*/ 11 h 74"/>
              <a:gd name="T4" fmla="*/ 32 w 44"/>
              <a:gd name="T5" fmla="*/ 7 h 74"/>
              <a:gd name="T6" fmla="*/ 27 w 44"/>
              <a:gd name="T7" fmla="*/ 0 h 74"/>
              <a:gd name="T8" fmla="*/ 27 w 44"/>
              <a:gd name="T9" fmla="*/ 0 h 74"/>
              <a:gd name="T10" fmla="*/ 21 w 44"/>
              <a:gd name="T11" fmla="*/ 21 h 74"/>
              <a:gd name="T12" fmla="*/ 16 w 44"/>
              <a:gd name="T13" fmla="*/ 41 h 74"/>
              <a:gd name="T14" fmla="*/ 7 w 44"/>
              <a:gd name="T15" fmla="*/ 58 h 74"/>
              <a:gd name="T16" fmla="*/ 0 w 44"/>
              <a:gd name="T17" fmla="*/ 71 h 74"/>
              <a:gd name="T18" fmla="*/ 0 w 44"/>
              <a:gd name="T19" fmla="*/ 71 h 74"/>
              <a:gd name="T20" fmla="*/ 18 w 44"/>
              <a:gd name="T21" fmla="*/ 74 h 74"/>
              <a:gd name="T22" fmla="*/ 18 w 44"/>
              <a:gd name="T23" fmla="*/ 74 h 74"/>
              <a:gd name="T24" fmla="*/ 25 w 44"/>
              <a:gd name="T25" fmla="*/ 60 h 74"/>
              <a:gd name="T26" fmla="*/ 34 w 44"/>
              <a:gd name="T27" fmla="*/ 39 h 74"/>
              <a:gd name="T28" fmla="*/ 41 w 44"/>
              <a:gd name="T29" fmla="*/ 20 h 74"/>
              <a:gd name="T30" fmla="*/ 44 w 44"/>
              <a:gd name="T31" fmla="*/ 4 h 74"/>
              <a:gd name="T32" fmla="*/ 44 w 44"/>
              <a:gd name="T33" fmla="*/ 4 h 74"/>
              <a:gd name="T34" fmla="*/ 35 w 44"/>
              <a:gd name="T35" fmla="*/ 1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 h="74">
                <a:moveTo>
                  <a:pt x="35" y="11"/>
                </a:moveTo>
                <a:lnTo>
                  <a:pt x="35" y="11"/>
                </a:lnTo>
                <a:lnTo>
                  <a:pt x="32" y="7"/>
                </a:lnTo>
                <a:lnTo>
                  <a:pt x="27" y="0"/>
                </a:lnTo>
                <a:lnTo>
                  <a:pt x="27" y="0"/>
                </a:lnTo>
                <a:lnTo>
                  <a:pt x="21" y="21"/>
                </a:lnTo>
                <a:lnTo>
                  <a:pt x="16" y="41"/>
                </a:lnTo>
                <a:lnTo>
                  <a:pt x="7" y="58"/>
                </a:lnTo>
                <a:lnTo>
                  <a:pt x="0" y="71"/>
                </a:lnTo>
                <a:lnTo>
                  <a:pt x="0" y="71"/>
                </a:lnTo>
                <a:lnTo>
                  <a:pt x="18" y="74"/>
                </a:lnTo>
                <a:lnTo>
                  <a:pt x="18" y="74"/>
                </a:lnTo>
                <a:lnTo>
                  <a:pt x="25" y="60"/>
                </a:lnTo>
                <a:lnTo>
                  <a:pt x="34" y="39"/>
                </a:lnTo>
                <a:lnTo>
                  <a:pt x="41" y="20"/>
                </a:lnTo>
                <a:lnTo>
                  <a:pt x="44" y="4"/>
                </a:lnTo>
                <a:lnTo>
                  <a:pt x="44" y="4"/>
                </a:lnTo>
                <a:lnTo>
                  <a:pt x="35"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5" name="Freeform 35"/>
          <p:cNvSpPr>
            <a:spLocks/>
          </p:cNvSpPr>
          <p:nvPr/>
        </p:nvSpPr>
        <p:spPr bwMode="auto">
          <a:xfrm>
            <a:off x="4059238" y="4127500"/>
            <a:ext cx="558800" cy="138113"/>
          </a:xfrm>
          <a:custGeom>
            <a:avLst/>
            <a:gdLst>
              <a:gd name="T0" fmla="*/ 93 w 352"/>
              <a:gd name="T1" fmla="*/ 6 h 87"/>
              <a:gd name="T2" fmla="*/ 70 w 352"/>
              <a:gd name="T3" fmla="*/ 9 h 87"/>
              <a:gd name="T4" fmla="*/ 37 w 352"/>
              <a:gd name="T5" fmla="*/ 9 h 87"/>
              <a:gd name="T6" fmla="*/ 32 w 352"/>
              <a:gd name="T7" fmla="*/ 9 h 87"/>
              <a:gd name="T8" fmla="*/ 32 w 352"/>
              <a:gd name="T9" fmla="*/ 13 h 87"/>
              <a:gd name="T10" fmla="*/ 32 w 352"/>
              <a:gd name="T11" fmla="*/ 16 h 87"/>
              <a:gd name="T12" fmla="*/ 28 w 352"/>
              <a:gd name="T13" fmla="*/ 20 h 87"/>
              <a:gd name="T14" fmla="*/ 30 w 352"/>
              <a:gd name="T15" fmla="*/ 23 h 87"/>
              <a:gd name="T16" fmla="*/ 26 w 352"/>
              <a:gd name="T17" fmla="*/ 23 h 87"/>
              <a:gd name="T18" fmla="*/ 25 w 352"/>
              <a:gd name="T19" fmla="*/ 27 h 87"/>
              <a:gd name="T20" fmla="*/ 28 w 352"/>
              <a:gd name="T21" fmla="*/ 27 h 87"/>
              <a:gd name="T22" fmla="*/ 28 w 352"/>
              <a:gd name="T23" fmla="*/ 30 h 87"/>
              <a:gd name="T24" fmla="*/ 25 w 352"/>
              <a:gd name="T25" fmla="*/ 37 h 87"/>
              <a:gd name="T26" fmla="*/ 25 w 352"/>
              <a:gd name="T27" fmla="*/ 41 h 87"/>
              <a:gd name="T28" fmla="*/ 23 w 352"/>
              <a:gd name="T29" fmla="*/ 46 h 87"/>
              <a:gd name="T30" fmla="*/ 16 w 352"/>
              <a:gd name="T31" fmla="*/ 50 h 87"/>
              <a:gd name="T32" fmla="*/ 14 w 352"/>
              <a:gd name="T33" fmla="*/ 53 h 87"/>
              <a:gd name="T34" fmla="*/ 18 w 352"/>
              <a:gd name="T35" fmla="*/ 55 h 87"/>
              <a:gd name="T36" fmla="*/ 16 w 352"/>
              <a:gd name="T37" fmla="*/ 62 h 87"/>
              <a:gd name="T38" fmla="*/ 11 w 352"/>
              <a:gd name="T39" fmla="*/ 64 h 87"/>
              <a:gd name="T40" fmla="*/ 12 w 352"/>
              <a:gd name="T41" fmla="*/ 66 h 87"/>
              <a:gd name="T42" fmla="*/ 9 w 352"/>
              <a:gd name="T43" fmla="*/ 69 h 87"/>
              <a:gd name="T44" fmla="*/ 9 w 352"/>
              <a:gd name="T45" fmla="*/ 74 h 87"/>
              <a:gd name="T46" fmla="*/ 11 w 352"/>
              <a:gd name="T47" fmla="*/ 80 h 87"/>
              <a:gd name="T48" fmla="*/ 0 w 352"/>
              <a:gd name="T49" fmla="*/ 83 h 87"/>
              <a:gd name="T50" fmla="*/ 248 w 352"/>
              <a:gd name="T51" fmla="*/ 87 h 87"/>
              <a:gd name="T52" fmla="*/ 250 w 352"/>
              <a:gd name="T53" fmla="*/ 76 h 87"/>
              <a:gd name="T54" fmla="*/ 259 w 352"/>
              <a:gd name="T55" fmla="*/ 74 h 87"/>
              <a:gd name="T56" fmla="*/ 261 w 352"/>
              <a:gd name="T57" fmla="*/ 69 h 87"/>
              <a:gd name="T58" fmla="*/ 264 w 352"/>
              <a:gd name="T59" fmla="*/ 66 h 87"/>
              <a:gd name="T60" fmla="*/ 275 w 352"/>
              <a:gd name="T61" fmla="*/ 60 h 87"/>
              <a:gd name="T62" fmla="*/ 277 w 352"/>
              <a:gd name="T63" fmla="*/ 60 h 87"/>
              <a:gd name="T64" fmla="*/ 282 w 352"/>
              <a:gd name="T65" fmla="*/ 60 h 87"/>
              <a:gd name="T66" fmla="*/ 287 w 352"/>
              <a:gd name="T67" fmla="*/ 57 h 87"/>
              <a:gd name="T68" fmla="*/ 287 w 352"/>
              <a:gd name="T69" fmla="*/ 55 h 87"/>
              <a:gd name="T70" fmla="*/ 291 w 352"/>
              <a:gd name="T71" fmla="*/ 51 h 87"/>
              <a:gd name="T72" fmla="*/ 296 w 352"/>
              <a:gd name="T73" fmla="*/ 48 h 87"/>
              <a:gd name="T74" fmla="*/ 300 w 352"/>
              <a:gd name="T75" fmla="*/ 46 h 87"/>
              <a:gd name="T76" fmla="*/ 305 w 352"/>
              <a:gd name="T77" fmla="*/ 43 h 87"/>
              <a:gd name="T78" fmla="*/ 307 w 352"/>
              <a:gd name="T79" fmla="*/ 39 h 87"/>
              <a:gd name="T80" fmla="*/ 308 w 352"/>
              <a:gd name="T81" fmla="*/ 39 h 87"/>
              <a:gd name="T82" fmla="*/ 310 w 352"/>
              <a:gd name="T83" fmla="*/ 37 h 87"/>
              <a:gd name="T84" fmla="*/ 315 w 352"/>
              <a:gd name="T85" fmla="*/ 32 h 87"/>
              <a:gd name="T86" fmla="*/ 317 w 352"/>
              <a:gd name="T87" fmla="*/ 37 h 87"/>
              <a:gd name="T88" fmla="*/ 323 w 352"/>
              <a:gd name="T89" fmla="*/ 36 h 87"/>
              <a:gd name="T90" fmla="*/ 324 w 352"/>
              <a:gd name="T91" fmla="*/ 30 h 87"/>
              <a:gd name="T92" fmla="*/ 333 w 352"/>
              <a:gd name="T93" fmla="*/ 27 h 87"/>
              <a:gd name="T94" fmla="*/ 337 w 352"/>
              <a:gd name="T95" fmla="*/ 27 h 87"/>
              <a:gd name="T96" fmla="*/ 340 w 352"/>
              <a:gd name="T97" fmla="*/ 25 h 87"/>
              <a:gd name="T98" fmla="*/ 342 w 352"/>
              <a:gd name="T99" fmla="*/ 20 h 87"/>
              <a:gd name="T100" fmla="*/ 347 w 352"/>
              <a:gd name="T101" fmla="*/ 16 h 87"/>
              <a:gd name="T102" fmla="*/ 349 w 352"/>
              <a:gd name="T103" fmla="*/ 14 h 87"/>
              <a:gd name="T104" fmla="*/ 349 w 352"/>
              <a:gd name="T105" fmla="*/ 11 h 87"/>
              <a:gd name="T106" fmla="*/ 351 w 352"/>
              <a:gd name="T107" fmla="*/ 6 h 87"/>
              <a:gd name="T108" fmla="*/ 351 w 352"/>
              <a:gd name="T109" fmla="*/ 4 h 87"/>
              <a:gd name="T110" fmla="*/ 352 w 352"/>
              <a:gd name="T111" fmla="*/ 0 h 87"/>
              <a:gd name="T112" fmla="*/ 345 w 352"/>
              <a:gd name="T113" fmla="*/ 0 h 87"/>
              <a:gd name="T114" fmla="*/ 342 w 352"/>
              <a:gd name="T115" fmla="*/ 4 h 87"/>
              <a:gd name="T116" fmla="*/ 100 w 352"/>
              <a:gd name="T117"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2" h="87">
                <a:moveTo>
                  <a:pt x="92" y="0"/>
                </a:moveTo>
                <a:lnTo>
                  <a:pt x="93" y="6"/>
                </a:lnTo>
                <a:lnTo>
                  <a:pt x="93" y="9"/>
                </a:lnTo>
                <a:lnTo>
                  <a:pt x="70" y="9"/>
                </a:lnTo>
                <a:lnTo>
                  <a:pt x="55" y="9"/>
                </a:lnTo>
                <a:lnTo>
                  <a:pt x="37" y="9"/>
                </a:lnTo>
                <a:lnTo>
                  <a:pt x="35" y="13"/>
                </a:lnTo>
                <a:lnTo>
                  <a:pt x="32" y="9"/>
                </a:lnTo>
                <a:lnTo>
                  <a:pt x="32" y="11"/>
                </a:lnTo>
                <a:lnTo>
                  <a:pt x="32" y="13"/>
                </a:lnTo>
                <a:lnTo>
                  <a:pt x="32" y="14"/>
                </a:lnTo>
                <a:lnTo>
                  <a:pt x="32" y="16"/>
                </a:lnTo>
                <a:lnTo>
                  <a:pt x="30" y="18"/>
                </a:lnTo>
                <a:lnTo>
                  <a:pt x="28" y="20"/>
                </a:lnTo>
                <a:lnTo>
                  <a:pt x="30" y="21"/>
                </a:lnTo>
                <a:lnTo>
                  <a:pt x="30" y="23"/>
                </a:lnTo>
                <a:lnTo>
                  <a:pt x="28" y="23"/>
                </a:lnTo>
                <a:lnTo>
                  <a:pt x="26" y="23"/>
                </a:lnTo>
                <a:lnTo>
                  <a:pt x="25" y="25"/>
                </a:lnTo>
                <a:lnTo>
                  <a:pt x="25" y="27"/>
                </a:lnTo>
                <a:lnTo>
                  <a:pt x="26" y="27"/>
                </a:lnTo>
                <a:lnTo>
                  <a:pt x="28" y="27"/>
                </a:lnTo>
                <a:lnTo>
                  <a:pt x="28" y="29"/>
                </a:lnTo>
                <a:lnTo>
                  <a:pt x="28" y="30"/>
                </a:lnTo>
                <a:lnTo>
                  <a:pt x="25" y="36"/>
                </a:lnTo>
                <a:lnTo>
                  <a:pt x="25" y="37"/>
                </a:lnTo>
                <a:lnTo>
                  <a:pt x="25" y="39"/>
                </a:lnTo>
                <a:lnTo>
                  <a:pt x="25" y="41"/>
                </a:lnTo>
                <a:lnTo>
                  <a:pt x="23" y="41"/>
                </a:lnTo>
                <a:lnTo>
                  <a:pt x="23" y="46"/>
                </a:lnTo>
                <a:lnTo>
                  <a:pt x="19" y="50"/>
                </a:lnTo>
                <a:lnTo>
                  <a:pt x="16" y="50"/>
                </a:lnTo>
                <a:lnTo>
                  <a:pt x="14" y="50"/>
                </a:lnTo>
                <a:lnTo>
                  <a:pt x="14" y="53"/>
                </a:lnTo>
                <a:lnTo>
                  <a:pt x="19" y="55"/>
                </a:lnTo>
                <a:lnTo>
                  <a:pt x="18" y="55"/>
                </a:lnTo>
                <a:lnTo>
                  <a:pt x="18" y="58"/>
                </a:lnTo>
                <a:lnTo>
                  <a:pt x="16" y="62"/>
                </a:lnTo>
                <a:lnTo>
                  <a:pt x="11" y="62"/>
                </a:lnTo>
                <a:lnTo>
                  <a:pt x="11" y="64"/>
                </a:lnTo>
                <a:lnTo>
                  <a:pt x="12" y="64"/>
                </a:lnTo>
                <a:lnTo>
                  <a:pt x="12" y="66"/>
                </a:lnTo>
                <a:lnTo>
                  <a:pt x="9" y="67"/>
                </a:lnTo>
                <a:lnTo>
                  <a:pt x="9" y="69"/>
                </a:lnTo>
                <a:lnTo>
                  <a:pt x="7" y="73"/>
                </a:lnTo>
                <a:lnTo>
                  <a:pt x="9" y="74"/>
                </a:lnTo>
                <a:lnTo>
                  <a:pt x="9" y="78"/>
                </a:lnTo>
                <a:lnTo>
                  <a:pt x="11" y="80"/>
                </a:lnTo>
                <a:lnTo>
                  <a:pt x="5" y="83"/>
                </a:lnTo>
                <a:lnTo>
                  <a:pt x="0" y="83"/>
                </a:lnTo>
                <a:lnTo>
                  <a:pt x="0" y="87"/>
                </a:lnTo>
                <a:lnTo>
                  <a:pt x="248" y="87"/>
                </a:lnTo>
                <a:lnTo>
                  <a:pt x="250" y="83"/>
                </a:lnTo>
                <a:lnTo>
                  <a:pt x="250" y="76"/>
                </a:lnTo>
                <a:lnTo>
                  <a:pt x="254" y="74"/>
                </a:lnTo>
                <a:lnTo>
                  <a:pt x="259" y="74"/>
                </a:lnTo>
                <a:lnTo>
                  <a:pt x="259" y="74"/>
                </a:lnTo>
                <a:lnTo>
                  <a:pt x="261" y="69"/>
                </a:lnTo>
                <a:lnTo>
                  <a:pt x="264" y="66"/>
                </a:lnTo>
                <a:lnTo>
                  <a:pt x="264" y="66"/>
                </a:lnTo>
                <a:lnTo>
                  <a:pt x="270" y="62"/>
                </a:lnTo>
                <a:lnTo>
                  <a:pt x="275" y="60"/>
                </a:lnTo>
                <a:lnTo>
                  <a:pt x="275" y="60"/>
                </a:lnTo>
                <a:lnTo>
                  <a:pt x="277" y="60"/>
                </a:lnTo>
                <a:lnTo>
                  <a:pt x="278" y="60"/>
                </a:lnTo>
                <a:lnTo>
                  <a:pt x="282" y="60"/>
                </a:lnTo>
                <a:lnTo>
                  <a:pt x="284" y="57"/>
                </a:lnTo>
                <a:lnTo>
                  <a:pt x="287" y="57"/>
                </a:lnTo>
                <a:lnTo>
                  <a:pt x="287" y="55"/>
                </a:lnTo>
                <a:lnTo>
                  <a:pt x="287" y="55"/>
                </a:lnTo>
                <a:lnTo>
                  <a:pt x="291" y="55"/>
                </a:lnTo>
                <a:lnTo>
                  <a:pt x="291" y="51"/>
                </a:lnTo>
                <a:lnTo>
                  <a:pt x="294" y="51"/>
                </a:lnTo>
                <a:lnTo>
                  <a:pt x="296" y="48"/>
                </a:lnTo>
                <a:lnTo>
                  <a:pt x="298" y="48"/>
                </a:lnTo>
                <a:lnTo>
                  <a:pt x="300" y="46"/>
                </a:lnTo>
                <a:lnTo>
                  <a:pt x="301" y="46"/>
                </a:lnTo>
                <a:lnTo>
                  <a:pt x="305" y="43"/>
                </a:lnTo>
                <a:lnTo>
                  <a:pt x="305" y="39"/>
                </a:lnTo>
                <a:lnTo>
                  <a:pt x="307" y="39"/>
                </a:lnTo>
                <a:lnTo>
                  <a:pt x="308" y="39"/>
                </a:lnTo>
                <a:lnTo>
                  <a:pt x="308" y="39"/>
                </a:lnTo>
                <a:lnTo>
                  <a:pt x="308" y="39"/>
                </a:lnTo>
                <a:lnTo>
                  <a:pt x="310" y="37"/>
                </a:lnTo>
                <a:lnTo>
                  <a:pt x="314" y="32"/>
                </a:lnTo>
                <a:lnTo>
                  <a:pt x="315" y="32"/>
                </a:lnTo>
                <a:lnTo>
                  <a:pt x="315" y="36"/>
                </a:lnTo>
                <a:lnTo>
                  <a:pt x="317" y="37"/>
                </a:lnTo>
                <a:lnTo>
                  <a:pt x="319" y="37"/>
                </a:lnTo>
                <a:lnTo>
                  <a:pt x="323" y="36"/>
                </a:lnTo>
                <a:lnTo>
                  <a:pt x="324" y="34"/>
                </a:lnTo>
                <a:lnTo>
                  <a:pt x="324" y="30"/>
                </a:lnTo>
                <a:lnTo>
                  <a:pt x="331" y="27"/>
                </a:lnTo>
                <a:lnTo>
                  <a:pt x="333" y="27"/>
                </a:lnTo>
                <a:lnTo>
                  <a:pt x="333" y="27"/>
                </a:lnTo>
                <a:lnTo>
                  <a:pt x="337" y="27"/>
                </a:lnTo>
                <a:lnTo>
                  <a:pt x="338" y="25"/>
                </a:lnTo>
                <a:lnTo>
                  <a:pt x="340" y="25"/>
                </a:lnTo>
                <a:lnTo>
                  <a:pt x="342" y="20"/>
                </a:lnTo>
                <a:lnTo>
                  <a:pt x="342" y="20"/>
                </a:lnTo>
                <a:lnTo>
                  <a:pt x="344" y="18"/>
                </a:lnTo>
                <a:lnTo>
                  <a:pt x="347" y="16"/>
                </a:lnTo>
                <a:lnTo>
                  <a:pt x="349" y="16"/>
                </a:lnTo>
                <a:lnTo>
                  <a:pt x="349" y="14"/>
                </a:lnTo>
                <a:lnTo>
                  <a:pt x="349" y="14"/>
                </a:lnTo>
                <a:lnTo>
                  <a:pt x="349" y="11"/>
                </a:lnTo>
                <a:lnTo>
                  <a:pt x="351" y="7"/>
                </a:lnTo>
                <a:lnTo>
                  <a:pt x="351" y="6"/>
                </a:lnTo>
                <a:lnTo>
                  <a:pt x="349" y="6"/>
                </a:lnTo>
                <a:lnTo>
                  <a:pt x="351" y="4"/>
                </a:lnTo>
                <a:lnTo>
                  <a:pt x="351" y="4"/>
                </a:lnTo>
                <a:lnTo>
                  <a:pt x="352" y="0"/>
                </a:lnTo>
                <a:lnTo>
                  <a:pt x="345" y="0"/>
                </a:lnTo>
                <a:lnTo>
                  <a:pt x="345" y="0"/>
                </a:lnTo>
                <a:lnTo>
                  <a:pt x="342" y="0"/>
                </a:lnTo>
                <a:lnTo>
                  <a:pt x="342" y="4"/>
                </a:lnTo>
                <a:lnTo>
                  <a:pt x="102" y="2"/>
                </a:lnTo>
                <a:lnTo>
                  <a:pt x="100" y="0"/>
                </a:lnTo>
                <a:lnTo>
                  <a:pt x="9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6" name="Freeform 36"/>
          <p:cNvSpPr>
            <a:spLocks/>
          </p:cNvSpPr>
          <p:nvPr/>
        </p:nvSpPr>
        <p:spPr bwMode="auto">
          <a:xfrm>
            <a:off x="4275138" y="4064000"/>
            <a:ext cx="133350" cy="234950"/>
          </a:xfrm>
          <a:custGeom>
            <a:avLst/>
            <a:gdLst>
              <a:gd name="T0" fmla="*/ 42 w 84"/>
              <a:gd name="T1" fmla="*/ 0 h 148"/>
              <a:gd name="T2" fmla="*/ 0 w 84"/>
              <a:gd name="T3" fmla="*/ 49 h 148"/>
              <a:gd name="T4" fmla="*/ 21 w 84"/>
              <a:gd name="T5" fmla="*/ 49 h 148"/>
              <a:gd name="T6" fmla="*/ 21 w 84"/>
              <a:gd name="T7" fmla="*/ 148 h 148"/>
              <a:gd name="T8" fmla="*/ 63 w 84"/>
              <a:gd name="T9" fmla="*/ 148 h 148"/>
              <a:gd name="T10" fmla="*/ 63 w 84"/>
              <a:gd name="T11" fmla="*/ 49 h 148"/>
              <a:gd name="T12" fmla="*/ 84 w 84"/>
              <a:gd name="T13" fmla="*/ 49 h 148"/>
              <a:gd name="T14" fmla="*/ 42 w 84"/>
              <a:gd name="T15" fmla="*/ 0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8">
                <a:moveTo>
                  <a:pt x="42" y="0"/>
                </a:moveTo>
                <a:lnTo>
                  <a:pt x="0" y="49"/>
                </a:lnTo>
                <a:lnTo>
                  <a:pt x="21" y="49"/>
                </a:lnTo>
                <a:lnTo>
                  <a:pt x="21" y="148"/>
                </a:lnTo>
                <a:lnTo>
                  <a:pt x="63" y="148"/>
                </a:lnTo>
                <a:lnTo>
                  <a:pt x="63" y="49"/>
                </a:lnTo>
                <a:lnTo>
                  <a:pt x="84" y="49"/>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7" name="Freeform 37"/>
          <p:cNvSpPr>
            <a:spLocks/>
          </p:cNvSpPr>
          <p:nvPr/>
        </p:nvSpPr>
        <p:spPr bwMode="auto">
          <a:xfrm>
            <a:off x="4275138" y="4064000"/>
            <a:ext cx="133350" cy="234950"/>
          </a:xfrm>
          <a:custGeom>
            <a:avLst/>
            <a:gdLst>
              <a:gd name="T0" fmla="*/ 42 w 84"/>
              <a:gd name="T1" fmla="*/ 0 h 148"/>
              <a:gd name="T2" fmla="*/ 0 w 84"/>
              <a:gd name="T3" fmla="*/ 49 h 148"/>
              <a:gd name="T4" fmla="*/ 21 w 84"/>
              <a:gd name="T5" fmla="*/ 49 h 148"/>
              <a:gd name="T6" fmla="*/ 21 w 84"/>
              <a:gd name="T7" fmla="*/ 148 h 148"/>
              <a:gd name="T8" fmla="*/ 63 w 84"/>
              <a:gd name="T9" fmla="*/ 148 h 148"/>
              <a:gd name="T10" fmla="*/ 63 w 84"/>
              <a:gd name="T11" fmla="*/ 49 h 148"/>
              <a:gd name="T12" fmla="*/ 84 w 84"/>
              <a:gd name="T13" fmla="*/ 49 h 148"/>
              <a:gd name="T14" fmla="*/ 42 w 84"/>
              <a:gd name="T15" fmla="*/ 0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8">
                <a:moveTo>
                  <a:pt x="42" y="0"/>
                </a:moveTo>
                <a:lnTo>
                  <a:pt x="0" y="49"/>
                </a:lnTo>
                <a:lnTo>
                  <a:pt x="21" y="49"/>
                </a:lnTo>
                <a:lnTo>
                  <a:pt x="21" y="148"/>
                </a:lnTo>
                <a:lnTo>
                  <a:pt x="63" y="148"/>
                </a:lnTo>
                <a:lnTo>
                  <a:pt x="63" y="49"/>
                </a:lnTo>
                <a:lnTo>
                  <a:pt x="84" y="49"/>
                </a:lnTo>
                <a:lnTo>
                  <a:pt x="42" y="0"/>
                </a:lnTo>
                <a:close/>
              </a:path>
            </a:pathLst>
          </a:custGeom>
          <a:noFill/>
          <a:ln w="7938">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78" name="Freeform 38"/>
          <p:cNvSpPr>
            <a:spLocks/>
          </p:cNvSpPr>
          <p:nvPr/>
        </p:nvSpPr>
        <p:spPr bwMode="auto">
          <a:xfrm>
            <a:off x="4738688" y="4435475"/>
            <a:ext cx="454025" cy="142875"/>
          </a:xfrm>
          <a:custGeom>
            <a:avLst/>
            <a:gdLst>
              <a:gd name="T0" fmla="*/ 143 w 286"/>
              <a:gd name="T1" fmla="*/ 0 h 90"/>
              <a:gd name="T2" fmla="*/ 0 w 286"/>
              <a:gd name="T3" fmla="*/ 60 h 90"/>
              <a:gd name="T4" fmla="*/ 71 w 286"/>
              <a:gd name="T5" fmla="*/ 90 h 90"/>
              <a:gd name="T6" fmla="*/ 71 w 286"/>
              <a:gd name="T7" fmla="*/ 90 h 90"/>
              <a:gd name="T8" fmla="*/ 87 w 286"/>
              <a:gd name="T9" fmla="*/ 78 h 90"/>
              <a:gd name="T10" fmla="*/ 103 w 286"/>
              <a:gd name="T11" fmla="*/ 67 h 90"/>
              <a:gd name="T12" fmla="*/ 113 w 286"/>
              <a:gd name="T13" fmla="*/ 64 h 90"/>
              <a:gd name="T14" fmla="*/ 122 w 286"/>
              <a:gd name="T15" fmla="*/ 60 h 90"/>
              <a:gd name="T16" fmla="*/ 132 w 286"/>
              <a:gd name="T17" fmla="*/ 60 h 90"/>
              <a:gd name="T18" fmla="*/ 143 w 286"/>
              <a:gd name="T19" fmla="*/ 58 h 90"/>
              <a:gd name="T20" fmla="*/ 143 w 286"/>
              <a:gd name="T21" fmla="*/ 58 h 90"/>
              <a:gd name="T22" fmla="*/ 154 w 286"/>
              <a:gd name="T23" fmla="*/ 60 h 90"/>
              <a:gd name="T24" fmla="*/ 164 w 286"/>
              <a:gd name="T25" fmla="*/ 60 h 90"/>
              <a:gd name="T26" fmla="*/ 173 w 286"/>
              <a:gd name="T27" fmla="*/ 64 h 90"/>
              <a:gd name="T28" fmla="*/ 184 w 286"/>
              <a:gd name="T29" fmla="*/ 67 h 90"/>
              <a:gd name="T30" fmla="*/ 199 w 286"/>
              <a:gd name="T31" fmla="*/ 78 h 90"/>
              <a:gd name="T32" fmla="*/ 214 w 286"/>
              <a:gd name="T33" fmla="*/ 90 h 90"/>
              <a:gd name="T34" fmla="*/ 286 w 286"/>
              <a:gd name="T35" fmla="*/ 60 h 90"/>
              <a:gd name="T36" fmla="*/ 224 w 286"/>
              <a:gd name="T37" fmla="*/ 34 h 90"/>
              <a:gd name="T38" fmla="*/ 224 w 286"/>
              <a:gd name="T39" fmla="*/ 71 h 90"/>
              <a:gd name="T40" fmla="*/ 224 w 286"/>
              <a:gd name="T41" fmla="*/ 71 h 90"/>
              <a:gd name="T42" fmla="*/ 222 w 286"/>
              <a:gd name="T43" fmla="*/ 74 h 90"/>
              <a:gd name="T44" fmla="*/ 219 w 286"/>
              <a:gd name="T45" fmla="*/ 76 h 90"/>
              <a:gd name="T46" fmla="*/ 219 w 286"/>
              <a:gd name="T47" fmla="*/ 76 h 90"/>
              <a:gd name="T48" fmla="*/ 215 w 286"/>
              <a:gd name="T49" fmla="*/ 74 h 90"/>
              <a:gd name="T50" fmla="*/ 214 w 286"/>
              <a:gd name="T51" fmla="*/ 71 h 90"/>
              <a:gd name="T52" fmla="*/ 214 w 286"/>
              <a:gd name="T53" fmla="*/ 30 h 90"/>
              <a:gd name="T54" fmla="*/ 143 w 286"/>
              <a:gd name="T5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6" h="90">
                <a:moveTo>
                  <a:pt x="143" y="0"/>
                </a:moveTo>
                <a:lnTo>
                  <a:pt x="0" y="60"/>
                </a:lnTo>
                <a:lnTo>
                  <a:pt x="71" y="90"/>
                </a:lnTo>
                <a:lnTo>
                  <a:pt x="71" y="90"/>
                </a:lnTo>
                <a:lnTo>
                  <a:pt x="87" y="78"/>
                </a:lnTo>
                <a:lnTo>
                  <a:pt x="103" y="67"/>
                </a:lnTo>
                <a:lnTo>
                  <a:pt x="113" y="64"/>
                </a:lnTo>
                <a:lnTo>
                  <a:pt x="122" y="60"/>
                </a:lnTo>
                <a:lnTo>
                  <a:pt x="132" y="60"/>
                </a:lnTo>
                <a:lnTo>
                  <a:pt x="143" y="58"/>
                </a:lnTo>
                <a:lnTo>
                  <a:pt x="143" y="58"/>
                </a:lnTo>
                <a:lnTo>
                  <a:pt x="154" y="60"/>
                </a:lnTo>
                <a:lnTo>
                  <a:pt x="164" y="60"/>
                </a:lnTo>
                <a:lnTo>
                  <a:pt x="173" y="64"/>
                </a:lnTo>
                <a:lnTo>
                  <a:pt x="184" y="67"/>
                </a:lnTo>
                <a:lnTo>
                  <a:pt x="199" y="78"/>
                </a:lnTo>
                <a:lnTo>
                  <a:pt x="214" y="90"/>
                </a:lnTo>
                <a:lnTo>
                  <a:pt x="286" y="60"/>
                </a:lnTo>
                <a:lnTo>
                  <a:pt x="224" y="34"/>
                </a:lnTo>
                <a:lnTo>
                  <a:pt x="224" y="71"/>
                </a:lnTo>
                <a:lnTo>
                  <a:pt x="224" y="71"/>
                </a:lnTo>
                <a:lnTo>
                  <a:pt x="222" y="74"/>
                </a:lnTo>
                <a:lnTo>
                  <a:pt x="219" y="76"/>
                </a:lnTo>
                <a:lnTo>
                  <a:pt x="219" y="76"/>
                </a:lnTo>
                <a:lnTo>
                  <a:pt x="215" y="74"/>
                </a:lnTo>
                <a:lnTo>
                  <a:pt x="214" y="71"/>
                </a:lnTo>
                <a:lnTo>
                  <a:pt x="214" y="3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9" name="Freeform 39"/>
          <p:cNvSpPr>
            <a:spLocks/>
          </p:cNvSpPr>
          <p:nvPr/>
        </p:nvSpPr>
        <p:spPr bwMode="auto">
          <a:xfrm>
            <a:off x="4829176" y="4541838"/>
            <a:ext cx="273050" cy="131763"/>
          </a:xfrm>
          <a:custGeom>
            <a:avLst/>
            <a:gdLst>
              <a:gd name="T0" fmla="*/ 86 w 172"/>
              <a:gd name="T1" fmla="*/ 0 h 83"/>
              <a:gd name="T2" fmla="*/ 86 w 172"/>
              <a:gd name="T3" fmla="*/ 0 h 83"/>
              <a:gd name="T4" fmla="*/ 68 w 172"/>
              <a:gd name="T5" fmla="*/ 2 h 83"/>
              <a:gd name="T6" fmla="*/ 51 w 172"/>
              <a:gd name="T7" fmla="*/ 7 h 83"/>
              <a:gd name="T8" fmla="*/ 37 w 172"/>
              <a:gd name="T9" fmla="*/ 16 h 83"/>
              <a:gd name="T10" fmla="*/ 23 w 172"/>
              <a:gd name="T11" fmla="*/ 27 h 83"/>
              <a:gd name="T12" fmla="*/ 23 w 172"/>
              <a:gd name="T13" fmla="*/ 27 h 83"/>
              <a:gd name="T14" fmla="*/ 14 w 172"/>
              <a:gd name="T15" fmla="*/ 39 h 83"/>
              <a:gd name="T16" fmla="*/ 5 w 172"/>
              <a:gd name="T17" fmla="*/ 51 h 83"/>
              <a:gd name="T18" fmla="*/ 1 w 172"/>
              <a:gd name="T19" fmla="*/ 67 h 83"/>
              <a:gd name="T20" fmla="*/ 0 w 172"/>
              <a:gd name="T21" fmla="*/ 83 h 83"/>
              <a:gd name="T22" fmla="*/ 172 w 172"/>
              <a:gd name="T23" fmla="*/ 83 h 83"/>
              <a:gd name="T24" fmla="*/ 172 w 172"/>
              <a:gd name="T25" fmla="*/ 83 h 83"/>
              <a:gd name="T26" fmla="*/ 171 w 172"/>
              <a:gd name="T27" fmla="*/ 67 h 83"/>
              <a:gd name="T28" fmla="*/ 165 w 172"/>
              <a:gd name="T29" fmla="*/ 51 h 83"/>
              <a:gd name="T30" fmla="*/ 158 w 172"/>
              <a:gd name="T31" fmla="*/ 39 h 83"/>
              <a:gd name="T32" fmla="*/ 150 w 172"/>
              <a:gd name="T33" fmla="*/ 27 h 83"/>
              <a:gd name="T34" fmla="*/ 150 w 172"/>
              <a:gd name="T35" fmla="*/ 27 h 83"/>
              <a:gd name="T36" fmla="*/ 135 w 172"/>
              <a:gd name="T37" fmla="*/ 16 h 83"/>
              <a:gd name="T38" fmla="*/ 121 w 172"/>
              <a:gd name="T39" fmla="*/ 7 h 83"/>
              <a:gd name="T40" fmla="*/ 104 w 172"/>
              <a:gd name="T41" fmla="*/ 2 h 83"/>
              <a:gd name="T42" fmla="*/ 86 w 172"/>
              <a:gd name="T43"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83">
                <a:moveTo>
                  <a:pt x="86" y="0"/>
                </a:moveTo>
                <a:lnTo>
                  <a:pt x="86" y="0"/>
                </a:lnTo>
                <a:lnTo>
                  <a:pt x="68" y="2"/>
                </a:lnTo>
                <a:lnTo>
                  <a:pt x="51" y="7"/>
                </a:lnTo>
                <a:lnTo>
                  <a:pt x="37" y="16"/>
                </a:lnTo>
                <a:lnTo>
                  <a:pt x="23" y="27"/>
                </a:lnTo>
                <a:lnTo>
                  <a:pt x="23" y="27"/>
                </a:lnTo>
                <a:lnTo>
                  <a:pt x="14" y="39"/>
                </a:lnTo>
                <a:lnTo>
                  <a:pt x="5" y="51"/>
                </a:lnTo>
                <a:lnTo>
                  <a:pt x="1" y="67"/>
                </a:lnTo>
                <a:lnTo>
                  <a:pt x="0" y="83"/>
                </a:lnTo>
                <a:lnTo>
                  <a:pt x="172" y="83"/>
                </a:lnTo>
                <a:lnTo>
                  <a:pt x="172" y="83"/>
                </a:lnTo>
                <a:lnTo>
                  <a:pt x="171" y="67"/>
                </a:lnTo>
                <a:lnTo>
                  <a:pt x="165" y="51"/>
                </a:lnTo>
                <a:lnTo>
                  <a:pt x="158" y="39"/>
                </a:lnTo>
                <a:lnTo>
                  <a:pt x="150" y="27"/>
                </a:lnTo>
                <a:lnTo>
                  <a:pt x="150" y="27"/>
                </a:lnTo>
                <a:lnTo>
                  <a:pt x="135" y="16"/>
                </a:lnTo>
                <a:lnTo>
                  <a:pt x="121" y="7"/>
                </a:lnTo>
                <a:lnTo>
                  <a:pt x="104" y="2"/>
                </a:lnTo>
                <a:lnTo>
                  <a:pt x="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0" name="Freeform 40"/>
          <p:cNvSpPr>
            <a:spLocks/>
          </p:cNvSpPr>
          <p:nvPr/>
        </p:nvSpPr>
        <p:spPr bwMode="auto">
          <a:xfrm>
            <a:off x="4829176" y="4541838"/>
            <a:ext cx="273050" cy="131763"/>
          </a:xfrm>
          <a:custGeom>
            <a:avLst/>
            <a:gdLst>
              <a:gd name="T0" fmla="*/ 86 w 172"/>
              <a:gd name="T1" fmla="*/ 0 h 83"/>
              <a:gd name="T2" fmla="*/ 86 w 172"/>
              <a:gd name="T3" fmla="*/ 0 h 83"/>
              <a:gd name="T4" fmla="*/ 68 w 172"/>
              <a:gd name="T5" fmla="*/ 2 h 83"/>
              <a:gd name="T6" fmla="*/ 51 w 172"/>
              <a:gd name="T7" fmla="*/ 7 h 83"/>
              <a:gd name="T8" fmla="*/ 37 w 172"/>
              <a:gd name="T9" fmla="*/ 16 h 83"/>
              <a:gd name="T10" fmla="*/ 23 w 172"/>
              <a:gd name="T11" fmla="*/ 27 h 83"/>
              <a:gd name="T12" fmla="*/ 23 w 172"/>
              <a:gd name="T13" fmla="*/ 27 h 83"/>
              <a:gd name="T14" fmla="*/ 14 w 172"/>
              <a:gd name="T15" fmla="*/ 39 h 83"/>
              <a:gd name="T16" fmla="*/ 5 w 172"/>
              <a:gd name="T17" fmla="*/ 51 h 83"/>
              <a:gd name="T18" fmla="*/ 1 w 172"/>
              <a:gd name="T19" fmla="*/ 67 h 83"/>
              <a:gd name="T20" fmla="*/ 0 w 172"/>
              <a:gd name="T21" fmla="*/ 83 h 83"/>
              <a:gd name="T22" fmla="*/ 172 w 172"/>
              <a:gd name="T23" fmla="*/ 83 h 83"/>
              <a:gd name="T24" fmla="*/ 172 w 172"/>
              <a:gd name="T25" fmla="*/ 83 h 83"/>
              <a:gd name="T26" fmla="*/ 171 w 172"/>
              <a:gd name="T27" fmla="*/ 67 h 83"/>
              <a:gd name="T28" fmla="*/ 165 w 172"/>
              <a:gd name="T29" fmla="*/ 51 h 83"/>
              <a:gd name="T30" fmla="*/ 158 w 172"/>
              <a:gd name="T31" fmla="*/ 39 h 83"/>
              <a:gd name="T32" fmla="*/ 150 w 172"/>
              <a:gd name="T33" fmla="*/ 27 h 83"/>
              <a:gd name="T34" fmla="*/ 150 w 172"/>
              <a:gd name="T35" fmla="*/ 27 h 83"/>
              <a:gd name="T36" fmla="*/ 135 w 172"/>
              <a:gd name="T37" fmla="*/ 16 h 83"/>
              <a:gd name="T38" fmla="*/ 121 w 172"/>
              <a:gd name="T39" fmla="*/ 7 h 83"/>
              <a:gd name="T40" fmla="*/ 104 w 172"/>
              <a:gd name="T41" fmla="*/ 2 h 83"/>
              <a:gd name="T42" fmla="*/ 86 w 172"/>
              <a:gd name="T43"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83">
                <a:moveTo>
                  <a:pt x="86" y="0"/>
                </a:moveTo>
                <a:lnTo>
                  <a:pt x="86" y="0"/>
                </a:lnTo>
                <a:lnTo>
                  <a:pt x="68" y="2"/>
                </a:lnTo>
                <a:lnTo>
                  <a:pt x="51" y="7"/>
                </a:lnTo>
                <a:lnTo>
                  <a:pt x="37" y="16"/>
                </a:lnTo>
                <a:lnTo>
                  <a:pt x="23" y="27"/>
                </a:lnTo>
                <a:lnTo>
                  <a:pt x="23" y="27"/>
                </a:lnTo>
                <a:lnTo>
                  <a:pt x="14" y="39"/>
                </a:lnTo>
                <a:lnTo>
                  <a:pt x="5" y="51"/>
                </a:lnTo>
                <a:lnTo>
                  <a:pt x="1" y="67"/>
                </a:lnTo>
                <a:lnTo>
                  <a:pt x="0" y="83"/>
                </a:lnTo>
                <a:lnTo>
                  <a:pt x="172" y="83"/>
                </a:lnTo>
                <a:lnTo>
                  <a:pt x="172" y="83"/>
                </a:lnTo>
                <a:lnTo>
                  <a:pt x="171" y="67"/>
                </a:lnTo>
                <a:lnTo>
                  <a:pt x="165" y="51"/>
                </a:lnTo>
                <a:lnTo>
                  <a:pt x="158" y="39"/>
                </a:lnTo>
                <a:lnTo>
                  <a:pt x="150" y="27"/>
                </a:lnTo>
                <a:lnTo>
                  <a:pt x="150" y="27"/>
                </a:lnTo>
                <a:lnTo>
                  <a:pt x="135" y="16"/>
                </a:lnTo>
                <a:lnTo>
                  <a:pt x="121" y="7"/>
                </a:lnTo>
                <a:lnTo>
                  <a:pt x="104" y="2"/>
                </a:lnTo>
                <a:lnTo>
                  <a:pt x="8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1" name="Freeform 41"/>
          <p:cNvSpPr>
            <a:spLocks/>
          </p:cNvSpPr>
          <p:nvPr/>
        </p:nvSpPr>
        <p:spPr bwMode="auto">
          <a:xfrm>
            <a:off x="4819651" y="4445000"/>
            <a:ext cx="274638" cy="265113"/>
          </a:xfrm>
          <a:custGeom>
            <a:avLst/>
            <a:gdLst>
              <a:gd name="T0" fmla="*/ 104 w 173"/>
              <a:gd name="T1" fmla="*/ 52 h 167"/>
              <a:gd name="T2" fmla="*/ 104 w 173"/>
              <a:gd name="T3" fmla="*/ 52 h 167"/>
              <a:gd name="T4" fmla="*/ 89 w 173"/>
              <a:gd name="T5" fmla="*/ 70 h 167"/>
              <a:gd name="T6" fmla="*/ 74 w 173"/>
              <a:gd name="T7" fmla="*/ 86 h 167"/>
              <a:gd name="T8" fmla="*/ 60 w 173"/>
              <a:gd name="T9" fmla="*/ 104 h 167"/>
              <a:gd name="T10" fmla="*/ 50 w 173"/>
              <a:gd name="T11" fmla="*/ 123 h 167"/>
              <a:gd name="T12" fmla="*/ 46 w 173"/>
              <a:gd name="T13" fmla="*/ 114 h 167"/>
              <a:gd name="T14" fmla="*/ 46 w 173"/>
              <a:gd name="T15" fmla="*/ 114 h 167"/>
              <a:gd name="T16" fmla="*/ 41 w 173"/>
              <a:gd name="T17" fmla="*/ 102 h 167"/>
              <a:gd name="T18" fmla="*/ 36 w 173"/>
              <a:gd name="T19" fmla="*/ 93 h 167"/>
              <a:gd name="T20" fmla="*/ 30 w 173"/>
              <a:gd name="T21" fmla="*/ 89 h 167"/>
              <a:gd name="T22" fmla="*/ 25 w 173"/>
              <a:gd name="T23" fmla="*/ 88 h 167"/>
              <a:gd name="T24" fmla="*/ 25 w 173"/>
              <a:gd name="T25" fmla="*/ 88 h 167"/>
              <a:gd name="T26" fmla="*/ 20 w 173"/>
              <a:gd name="T27" fmla="*/ 88 h 167"/>
              <a:gd name="T28" fmla="*/ 13 w 173"/>
              <a:gd name="T29" fmla="*/ 91 h 167"/>
              <a:gd name="T30" fmla="*/ 7 w 173"/>
              <a:gd name="T31" fmla="*/ 95 h 167"/>
              <a:gd name="T32" fmla="*/ 0 w 173"/>
              <a:gd name="T33" fmla="*/ 102 h 167"/>
              <a:gd name="T34" fmla="*/ 0 w 173"/>
              <a:gd name="T35" fmla="*/ 102 h 167"/>
              <a:gd name="T36" fmla="*/ 7 w 173"/>
              <a:gd name="T37" fmla="*/ 105 h 167"/>
              <a:gd name="T38" fmla="*/ 15 w 173"/>
              <a:gd name="T39" fmla="*/ 112 h 167"/>
              <a:gd name="T40" fmla="*/ 15 w 173"/>
              <a:gd name="T41" fmla="*/ 112 h 167"/>
              <a:gd name="T42" fmla="*/ 22 w 173"/>
              <a:gd name="T43" fmla="*/ 123 h 167"/>
              <a:gd name="T44" fmla="*/ 29 w 173"/>
              <a:gd name="T45" fmla="*/ 139 h 167"/>
              <a:gd name="T46" fmla="*/ 32 w 173"/>
              <a:gd name="T47" fmla="*/ 148 h 167"/>
              <a:gd name="T48" fmla="*/ 32 w 173"/>
              <a:gd name="T49" fmla="*/ 148 h 167"/>
              <a:gd name="T50" fmla="*/ 39 w 173"/>
              <a:gd name="T51" fmla="*/ 167 h 167"/>
              <a:gd name="T52" fmla="*/ 39 w 173"/>
              <a:gd name="T53" fmla="*/ 167 h 167"/>
              <a:gd name="T54" fmla="*/ 55 w 173"/>
              <a:gd name="T55" fmla="*/ 155 h 167"/>
              <a:gd name="T56" fmla="*/ 64 w 173"/>
              <a:gd name="T57" fmla="*/ 148 h 167"/>
              <a:gd name="T58" fmla="*/ 64 w 173"/>
              <a:gd name="T59" fmla="*/ 148 h 167"/>
              <a:gd name="T60" fmla="*/ 73 w 173"/>
              <a:gd name="T61" fmla="*/ 130 h 167"/>
              <a:gd name="T62" fmla="*/ 85 w 173"/>
              <a:gd name="T63" fmla="*/ 111 h 167"/>
              <a:gd name="T64" fmla="*/ 97 w 173"/>
              <a:gd name="T65" fmla="*/ 89 h 167"/>
              <a:gd name="T66" fmla="*/ 113 w 173"/>
              <a:gd name="T67" fmla="*/ 68 h 167"/>
              <a:gd name="T68" fmla="*/ 113 w 173"/>
              <a:gd name="T69" fmla="*/ 68 h 167"/>
              <a:gd name="T70" fmla="*/ 129 w 173"/>
              <a:gd name="T71" fmla="*/ 49 h 167"/>
              <a:gd name="T72" fmla="*/ 145 w 173"/>
              <a:gd name="T73" fmla="*/ 33 h 167"/>
              <a:gd name="T74" fmla="*/ 159 w 173"/>
              <a:gd name="T75" fmla="*/ 17 h 167"/>
              <a:gd name="T76" fmla="*/ 173 w 173"/>
              <a:gd name="T77" fmla="*/ 7 h 167"/>
              <a:gd name="T78" fmla="*/ 168 w 173"/>
              <a:gd name="T79" fmla="*/ 0 h 167"/>
              <a:gd name="T80" fmla="*/ 168 w 173"/>
              <a:gd name="T81" fmla="*/ 0 h 167"/>
              <a:gd name="T82" fmla="*/ 152 w 173"/>
              <a:gd name="T83" fmla="*/ 10 h 167"/>
              <a:gd name="T84" fmla="*/ 136 w 173"/>
              <a:gd name="T85" fmla="*/ 22 h 167"/>
              <a:gd name="T86" fmla="*/ 120 w 173"/>
              <a:gd name="T87" fmla="*/ 37 h 167"/>
              <a:gd name="T88" fmla="*/ 104 w 173"/>
              <a:gd name="T89" fmla="*/ 5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 h="167">
                <a:moveTo>
                  <a:pt x="104" y="52"/>
                </a:moveTo>
                <a:lnTo>
                  <a:pt x="104" y="52"/>
                </a:lnTo>
                <a:lnTo>
                  <a:pt x="89" y="70"/>
                </a:lnTo>
                <a:lnTo>
                  <a:pt x="74" y="86"/>
                </a:lnTo>
                <a:lnTo>
                  <a:pt x="60" y="104"/>
                </a:lnTo>
                <a:lnTo>
                  <a:pt x="50" y="123"/>
                </a:lnTo>
                <a:lnTo>
                  <a:pt x="46" y="114"/>
                </a:lnTo>
                <a:lnTo>
                  <a:pt x="46" y="114"/>
                </a:lnTo>
                <a:lnTo>
                  <a:pt x="41" y="102"/>
                </a:lnTo>
                <a:lnTo>
                  <a:pt x="36" y="93"/>
                </a:lnTo>
                <a:lnTo>
                  <a:pt x="30" y="89"/>
                </a:lnTo>
                <a:lnTo>
                  <a:pt x="25" y="88"/>
                </a:lnTo>
                <a:lnTo>
                  <a:pt x="25" y="88"/>
                </a:lnTo>
                <a:lnTo>
                  <a:pt x="20" y="88"/>
                </a:lnTo>
                <a:lnTo>
                  <a:pt x="13" y="91"/>
                </a:lnTo>
                <a:lnTo>
                  <a:pt x="7" y="95"/>
                </a:lnTo>
                <a:lnTo>
                  <a:pt x="0" y="102"/>
                </a:lnTo>
                <a:lnTo>
                  <a:pt x="0" y="102"/>
                </a:lnTo>
                <a:lnTo>
                  <a:pt x="7" y="105"/>
                </a:lnTo>
                <a:lnTo>
                  <a:pt x="15" y="112"/>
                </a:lnTo>
                <a:lnTo>
                  <a:pt x="15" y="112"/>
                </a:lnTo>
                <a:lnTo>
                  <a:pt x="22" y="123"/>
                </a:lnTo>
                <a:lnTo>
                  <a:pt x="29" y="139"/>
                </a:lnTo>
                <a:lnTo>
                  <a:pt x="32" y="148"/>
                </a:lnTo>
                <a:lnTo>
                  <a:pt x="32" y="148"/>
                </a:lnTo>
                <a:lnTo>
                  <a:pt x="39" y="167"/>
                </a:lnTo>
                <a:lnTo>
                  <a:pt x="39" y="167"/>
                </a:lnTo>
                <a:lnTo>
                  <a:pt x="55" y="155"/>
                </a:lnTo>
                <a:lnTo>
                  <a:pt x="64" y="148"/>
                </a:lnTo>
                <a:lnTo>
                  <a:pt x="64" y="148"/>
                </a:lnTo>
                <a:lnTo>
                  <a:pt x="73" y="130"/>
                </a:lnTo>
                <a:lnTo>
                  <a:pt x="85" y="111"/>
                </a:lnTo>
                <a:lnTo>
                  <a:pt x="97" y="89"/>
                </a:lnTo>
                <a:lnTo>
                  <a:pt x="113" y="68"/>
                </a:lnTo>
                <a:lnTo>
                  <a:pt x="113" y="68"/>
                </a:lnTo>
                <a:lnTo>
                  <a:pt x="129" y="49"/>
                </a:lnTo>
                <a:lnTo>
                  <a:pt x="145" y="33"/>
                </a:lnTo>
                <a:lnTo>
                  <a:pt x="159" y="17"/>
                </a:lnTo>
                <a:lnTo>
                  <a:pt x="173" y="7"/>
                </a:lnTo>
                <a:lnTo>
                  <a:pt x="168" y="0"/>
                </a:lnTo>
                <a:lnTo>
                  <a:pt x="168" y="0"/>
                </a:lnTo>
                <a:lnTo>
                  <a:pt x="152" y="10"/>
                </a:lnTo>
                <a:lnTo>
                  <a:pt x="136" y="22"/>
                </a:lnTo>
                <a:lnTo>
                  <a:pt x="120" y="37"/>
                </a:lnTo>
                <a:lnTo>
                  <a:pt x="104"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2" name="Freeform 42"/>
          <p:cNvSpPr>
            <a:spLocks/>
          </p:cNvSpPr>
          <p:nvPr/>
        </p:nvSpPr>
        <p:spPr bwMode="auto">
          <a:xfrm>
            <a:off x="4819651" y="4445000"/>
            <a:ext cx="274638" cy="265113"/>
          </a:xfrm>
          <a:custGeom>
            <a:avLst/>
            <a:gdLst>
              <a:gd name="T0" fmla="*/ 104 w 173"/>
              <a:gd name="T1" fmla="*/ 52 h 167"/>
              <a:gd name="T2" fmla="*/ 104 w 173"/>
              <a:gd name="T3" fmla="*/ 52 h 167"/>
              <a:gd name="T4" fmla="*/ 89 w 173"/>
              <a:gd name="T5" fmla="*/ 70 h 167"/>
              <a:gd name="T6" fmla="*/ 74 w 173"/>
              <a:gd name="T7" fmla="*/ 86 h 167"/>
              <a:gd name="T8" fmla="*/ 60 w 173"/>
              <a:gd name="T9" fmla="*/ 104 h 167"/>
              <a:gd name="T10" fmla="*/ 50 w 173"/>
              <a:gd name="T11" fmla="*/ 123 h 167"/>
              <a:gd name="T12" fmla="*/ 46 w 173"/>
              <a:gd name="T13" fmla="*/ 114 h 167"/>
              <a:gd name="T14" fmla="*/ 46 w 173"/>
              <a:gd name="T15" fmla="*/ 114 h 167"/>
              <a:gd name="T16" fmla="*/ 41 w 173"/>
              <a:gd name="T17" fmla="*/ 102 h 167"/>
              <a:gd name="T18" fmla="*/ 36 w 173"/>
              <a:gd name="T19" fmla="*/ 93 h 167"/>
              <a:gd name="T20" fmla="*/ 30 w 173"/>
              <a:gd name="T21" fmla="*/ 89 h 167"/>
              <a:gd name="T22" fmla="*/ 25 w 173"/>
              <a:gd name="T23" fmla="*/ 88 h 167"/>
              <a:gd name="T24" fmla="*/ 25 w 173"/>
              <a:gd name="T25" fmla="*/ 88 h 167"/>
              <a:gd name="T26" fmla="*/ 20 w 173"/>
              <a:gd name="T27" fmla="*/ 88 h 167"/>
              <a:gd name="T28" fmla="*/ 13 w 173"/>
              <a:gd name="T29" fmla="*/ 91 h 167"/>
              <a:gd name="T30" fmla="*/ 7 w 173"/>
              <a:gd name="T31" fmla="*/ 95 h 167"/>
              <a:gd name="T32" fmla="*/ 0 w 173"/>
              <a:gd name="T33" fmla="*/ 102 h 167"/>
              <a:gd name="T34" fmla="*/ 0 w 173"/>
              <a:gd name="T35" fmla="*/ 102 h 167"/>
              <a:gd name="T36" fmla="*/ 7 w 173"/>
              <a:gd name="T37" fmla="*/ 105 h 167"/>
              <a:gd name="T38" fmla="*/ 15 w 173"/>
              <a:gd name="T39" fmla="*/ 112 h 167"/>
              <a:gd name="T40" fmla="*/ 15 w 173"/>
              <a:gd name="T41" fmla="*/ 112 h 167"/>
              <a:gd name="T42" fmla="*/ 22 w 173"/>
              <a:gd name="T43" fmla="*/ 123 h 167"/>
              <a:gd name="T44" fmla="*/ 29 w 173"/>
              <a:gd name="T45" fmla="*/ 139 h 167"/>
              <a:gd name="T46" fmla="*/ 32 w 173"/>
              <a:gd name="T47" fmla="*/ 148 h 167"/>
              <a:gd name="T48" fmla="*/ 32 w 173"/>
              <a:gd name="T49" fmla="*/ 148 h 167"/>
              <a:gd name="T50" fmla="*/ 39 w 173"/>
              <a:gd name="T51" fmla="*/ 167 h 167"/>
              <a:gd name="T52" fmla="*/ 39 w 173"/>
              <a:gd name="T53" fmla="*/ 167 h 167"/>
              <a:gd name="T54" fmla="*/ 55 w 173"/>
              <a:gd name="T55" fmla="*/ 155 h 167"/>
              <a:gd name="T56" fmla="*/ 64 w 173"/>
              <a:gd name="T57" fmla="*/ 148 h 167"/>
              <a:gd name="T58" fmla="*/ 64 w 173"/>
              <a:gd name="T59" fmla="*/ 148 h 167"/>
              <a:gd name="T60" fmla="*/ 73 w 173"/>
              <a:gd name="T61" fmla="*/ 130 h 167"/>
              <a:gd name="T62" fmla="*/ 85 w 173"/>
              <a:gd name="T63" fmla="*/ 111 h 167"/>
              <a:gd name="T64" fmla="*/ 97 w 173"/>
              <a:gd name="T65" fmla="*/ 89 h 167"/>
              <a:gd name="T66" fmla="*/ 113 w 173"/>
              <a:gd name="T67" fmla="*/ 68 h 167"/>
              <a:gd name="T68" fmla="*/ 113 w 173"/>
              <a:gd name="T69" fmla="*/ 68 h 167"/>
              <a:gd name="T70" fmla="*/ 129 w 173"/>
              <a:gd name="T71" fmla="*/ 49 h 167"/>
              <a:gd name="T72" fmla="*/ 145 w 173"/>
              <a:gd name="T73" fmla="*/ 33 h 167"/>
              <a:gd name="T74" fmla="*/ 159 w 173"/>
              <a:gd name="T75" fmla="*/ 17 h 167"/>
              <a:gd name="T76" fmla="*/ 173 w 173"/>
              <a:gd name="T77" fmla="*/ 7 h 167"/>
              <a:gd name="T78" fmla="*/ 168 w 173"/>
              <a:gd name="T79" fmla="*/ 0 h 167"/>
              <a:gd name="T80" fmla="*/ 168 w 173"/>
              <a:gd name="T81" fmla="*/ 0 h 167"/>
              <a:gd name="T82" fmla="*/ 152 w 173"/>
              <a:gd name="T83" fmla="*/ 10 h 167"/>
              <a:gd name="T84" fmla="*/ 136 w 173"/>
              <a:gd name="T85" fmla="*/ 22 h 167"/>
              <a:gd name="T86" fmla="*/ 120 w 173"/>
              <a:gd name="T87" fmla="*/ 37 h 167"/>
              <a:gd name="T88" fmla="*/ 104 w 173"/>
              <a:gd name="T89" fmla="*/ 5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 h="167">
                <a:moveTo>
                  <a:pt x="104" y="52"/>
                </a:moveTo>
                <a:lnTo>
                  <a:pt x="104" y="52"/>
                </a:lnTo>
                <a:lnTo>
                  <a:pt x="89" y="70"/>
                </a:lnTo>
                <a:lnTo>
                  <a:pt x="74" y="86"/>
                </a:lnTo>
                <a:lnTo>
                  <a:pt x="60" y="104"/>
                </a:lnTo>
                <a:lnTo>
                  <a:pt x="50" y="123"/>
                </a:lnTo>
                <a:lnTo>
                  <a:pt x="46" y="114"/>
                </a:lnTo>
                <a:lnTo>
                  <a:pt x="46" y="114"/>
                </a:lnTo>
                <a:lnTo>
                  <a:pt x="41" y="102"/>
                </a:lnTo>
                <a:lnTo>
                  <a:pt x="36" y="93"/>
                </a:lnTo>
                <a:lnTo>
                  <a:pt x="30" y="89"/>
                </a:lnTo>
                <a:lnTo>
                  <a:pt x="25" y="88"/>
                </a:lnTo>
                <a:lnTo>
                  <a:pt x="25" y="88"/>
                </a:lnTo>
                <a:lnTo>
                  <a:pt x="20" y="88"/>
                </a:lnTo>
                <a:lnTo>
                  <a:pt x="13" y="91"/>
                </a:lnTo>
                <a:lnTo>
                  <a:pt x="7" y="95"/>
                </a:lnTo>
                <a:lnTo>
                  <a:pt x="0" y="102"/>
                </a:lnTo>
                <a:lnTo>
                  <a:pt x="0" y="102"/>
                </a:lnTo>
                <a:lnTo>
                  <a:pt x="7" y="105"/>
                </a:lnTo>
                <a:lnTo>
                  <a:pt x="15" y="112"/>
                </a:lnTo>
                <a:lnTo>
                  <a:pt x="15" y="112"/>
                </a:lnTo>
                <a:lnTo>
                  <a:pt x="22" y="123"/>
                </a:lnTo>
                <a:lnTo>
                  <a:pt x="29" y="139"/>
                </a:lnTo>
                <a:lnTo>
                  <a:pt x="32" y="148"/>
                </a:lnTo>
                <a:lnTo>
                  <a:pt x="32" y="148"/>
                </a:lnTo>
                <a:lnTo>
                  <a:pt x="39" y="167"/>
                </a:lnTo>
                <a:lnTo>
                  <a:pt x="39" y="167"/>
                </a:lnTo>
                <a:lnTo>
                  <a:pt x="55" y="155"/>
                </a:lnTo>
                <a:lnTo>
                  <a:pt x="64" y="148"/>
                </a:lnTo>
                <a:lnTo>
                  <a:pt x="64" y="148"/>
                </a:lnTo>
                <a:lnTo>
                  <a:pt x="73" y="130"/>
                </a:lnTo>
                <a:lnTo>
                  <a:pt x="85" y="111"/>
                </a:lnTo>
                <a:lnTo>
                  <a:pt x="97" y="89"/>
                </a:lnTo>
                <a:lnTo>
                  <a:pt x="113" y="68"/>
                </a:lnTo>
                <a:lnTo>
                  <a:pt x="113" y="68"/>
                </a:lnTo>
                <a:lnTo>
                  <a:pt x="129" y="49"/>
                </a:lnTo>
                <a:lnTo>
                  <a:pt x="145" y="33"/>
                </a:lnTo>
                <a:lnTo>
                  <a:pt x="159" y="17"/>
                </a:lnTo>
                <a:lnTo>
                  <a:pt x="173" y="7"/>
                </a:lnTo>
                <a:lnTo>
                  <a:pt x="168" y="0"/>
                </a:lnTo>
                <a:lnTo>
                  <a:pt x="168" y="0"/>
                </a:lnTo>
                <a:lnTo>
                  <a:pt x="152" y="10"/>
                </a:lnTo>
                <a:lnTo>
                  <a:pt x="136" y="22"/>
                </a:lnTo>
                <a:lnTo>
                  <a:pt x="120" y="37"/>
                </a:lnTo>
                <a:lnTo>
                  <a:pt x="104" y="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3" name="Freeform 43"/>
          <p:cNvSpPr>
            <a:spLocks/>
          </p:cNvSpPr>
          <p:nvPr/>
        </p:nvSpPr>
        <p:spPr bwMode="auto">
          <a:xfrm>
            <a:off x="4819651" y="4445000"/>
            <a:ext cx="274638" cy="265113"/>
          </a:xfrm>
          <a:custGeom>
            <a:avLst/>
            <a:gdLst>
              <a:gd name="T0" fmla="*/ 104 w 173"/>
              <a:gd name="T1" fmla="*/ 52 h 167"/>
              <a:gd name="T2" fmla="*/ 104 w 173"/>
              <a:gd name="T3" fmla="*/ 52 h 167"/>
              <a:gd name="T4" fmla="*/ 89 w 173"/>
              <a:gd name="T5" fmla="*/ 70 h 167"/>
              <a:gd name="T6" fmla="*/ 74 w 173"/>
              <a:gd name="T7" fmla="*/ 86 h 167"/>
              <a:gd name="T8" fmla="*/ 60 w 173"/>
              <a:gd name="T9" fmla="*/ 104 h 167"/>
              <a:gd name="T10" fmla="*/ 50 w 173"/>
              <a:gd name="T11" fmla="*/ 123 h 167"/>
              <a:gd name="T12" fmla="*/ 46 w 173"/>
              <a:gd name="T13" fmla="*/ 114 h 167"/>
              <a:gd name="T14" fmla="*/ 46 w 173"/>
              <a:gd name="T15" fmla="*/ 114 h 167"/>
              <a:gd name="T16" fmla="*/ 41 w 173"/>
              <a:gd name="T17" fmla="*/ 102 h 167"/>
              <a:gd name="T18" fmla="*/ 36 w 173"/>
              <a:gd name="T19" fmla="*/ 93 h 167"/>
              <a:gd name="T20" fmla="*/ 30 w 173"/>
              <a:gd name="T21" fmla="*/ 89 h 167"/>
              <a:gd name="T22" fmla="*/ 25 w 173"/>
              <a:gd name="T23" fmla="*/ 88 h 167"/>
              <a:gd name="T24" fmla="*/ 25 w 173"/>
              <a:gd name="T25" fmla="*/ 88 h 167"/>
              <a:gd name="T26" fmla="*/ 20 w 173"/>
              <a:gd name="T27" fmla="*/ 88 h 167"/>
              <a:gd name="T28" fmla="*/ 13 w 173"/>
              <a:gd name="T29" fmla="*/ 91 h 167"/>
              <a:gd name="T30" fmla="*/ 7 w 173"/>
              <a:gd name="T31" fmla="*/ 95 h 167"/>
              <a:gd name="T32" fmla="*/ 0 w 173"/>
              <a:gd name="T33" fmla="*/ 102 h 167"/>
              <a:gd name="T34" fmla="*/ 0 w 173"/>
              <a:gd name="T35" fmla="*/ 102 h 167"/>
              <a:gd name="T36" fmla="*/ 7 w 173"/>
              <a:gd name="T37" fmla="*/ 105 h 167"/>
              <a:gd name="T38" fmla="*/ 15 w 173"/>
              <a:gd name="T39" fmla="*/ 112 h 167"/>
              <a:gd name="T40" fmla="*/ 15 w 173"/>
              <a:gd name="T41" fmla="*/ 112 h 167"/>
              <a:gd name="T42" fmla="*/ 22 w 173"/>
              <a:gd name="T43" fmla="*/ 123 h 167"/>
              <a:gd name="T44" fmla="*/ 29 w 173"/>
              <a:gd name="T45" fmla="*/ 139 h 167"/>
              <a:gd name="T46" fmla="*/ 32 w 173"/>
              <a:gd name="T47" fmla="*/ 148 h 167"/>
              <a:gd name="T48" fmla="*/ 32 w 173"/>
              <a:gd name="T49" fmla="*/ 148 h 167"/>
              <a:gd name="T50" fmla="*/ 39 w 173"/>
              <a:gd name="T51" fmla="*/ 167 h 167"/>
              <a:gd name="T52" fmla="*/ 39 w 173"/>
              <a:gd name="T53" fmla="*/ 167 h 167"/>
              <a:gd name="T54" fmla="*/ 55 w 173"/>
              <a:gd name="T55" fmla="*/ 155 h 167"/>
              <a:gd name="T56" fmla="*/ 64 w 173"/>
              <a:gd name="T57" fmla="*/ 148 h 167"/>
              <a:gd name="T58" fmla="*/ 64 w 173"/>
              <a:gd name="T59" fmla="*/ 148 h 167"/>
              <a:gd name="T60" fmla="*/ 73 w 173"/>
              <a:gd name="T61" fmla="*/ 130 h 167"/>
              <a:gd name="T62" fmla="*/ 85 w 173"/>
              <a:gd name="T63" fmla="*/ 111 h 167"/>
              <a:gd name="T64" fmla="*/ 97 w 173"/>
              <a:gd name="T65" fmla="*/ 89 h 167"/>
              <a:gd name="T66" fmla="*/ 113 w 173"/>
              <a:gd name="T67" fmla="*/ 68 h 167"/>
              <a:gd name="T68" fmla="*/ 113 w 173"/>
              <a:gd name="T69" fmla="*/ 68 h 167"/>
              <a:gd name="T70" fmla="*/ 129 w 173"/>
              <a:gd name="T71" fmla="*/ 49 h 167"/>
              <a:gd name="T72" fmla="*/ 145 w 173"/>
              <a:gd name="T73" fmla="*/ 33 h 167"/>
              <a:gd name="T74" fmla="*/ 159 w 173"/>
              <a:gd name="T75" fmla="*/ 17 h 167"/>
              <a:gd name="T76" fmla="*/ 173 w 173"/>
              <a:gd name="T77" fmla="*/ 7 h 167"/>
              <a:gd name="T78" fmla="*/ 168 w 173"/>
              <a:gd name="T79" fmla="*/ 0 h 167"/>
              <a:gd name="T80" fmla="*/ 168 w 173"/>
              <a:gd name="T81" fmla="*/ 0 h 167"/>
              <a:gd name="T82" fmla="*/ 152 w 173"/>
              <a:gd name="T83" fmla="*/ 10 h 167"/>
              <a:gd name="T84" fmla="*/ 136 w 173"/>
              <a:gd name="T85" fmla="*/ 22 h 167"/>
              <a:gd name="T86" fmla="*/ 120 w 173"/>
              <a:gd name="T87" fmla="*/ 37 h 167"/>
              <a:gd name="T88" fmla="*/ 104 w 173"/>
              <a:gd name="T89" fmla="*/ 52 h 167"/>
              <a:gd name="T90" fmla="*/ 104 w 173"/>
              <a:gd name="T91" fmla="*/ 5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3" h="167">
                <a:moveTo>
                  <a:pt x="104" y="52"/>
                </a:moveTo>
                <a:lnTo>
                  <a:pt x="104" y="52"/>
                </a:lnTo>
                <a:lnTo>
                  <a:pt x="89" y="70"/>
                </a:lnTo>
                <a:lnTo>
                  <a:pt x="74" y="86"/>
                </a:lnTo>
                <a:lnTo>
                  <a:pt x="60" y="104"/>
                </a:lnTo>
                <a:lnTo>
                  <a:pt x="50" y="123"/>
                </a:lnTo>
                <a:lnTo>
                  <a:pt x="46" y="114"/>
                </a:lnTo>
                <a:lnTo>
                  <a:pt x="46" y="114"/>
                </a:lnTo>
                <a:lnTo>
                  <a:pt x="41" y="102"/>
                </a:lnTo>
                <a:lnTo>
                  <a:pt x="36" y="93"/>
                </a:lnTo>
                <a:lnTo>
                  <a:pt x="30" y="89"/>
                </a:lnTo>
                <a:lnTo>
                  <a:pt x="25" y="88"/>
                </a:lnTo>
                <a:lnTo>
                  <a:pt x="25" y="88"/>
                </a:lnTo>
                <a:lnTo>
                  <a:pt x="20" y="88"/>
                </a:lnTo>
                <a:lnTo>
                  <a:pt x="13" y="91"/>
                </a:lnTo>
                <a:lnTo>
                  <a:pt x="7" y="95"/>
                </a:lnTo>
                <a:lnTo>
                  <a:pt x="0" y="102"/>
                </a:lnTo>
                <a:lnTo>
                  <a:pt x="0" y="102"/>
                </a:lnTo>
                <a:lnTo>
                  <a:pt x="7" y="105"/>
                </a:lnTo>
                <a:lnTo>
                  <a:pt x="15" y="112"/>
                </a:lnTo>
                <a:lnTo>
                  <a:pt x="15" y="112"/>
                </a:lnTo>
                <a:lnTo>
                  <a:pt x="22" y="123"/>
                </a:lnTo>
                <a:lnTo>
                  <a:pt x="29" y="139"/>
                </a:lnTo>
                <a:lnTo>
                  <a:pt x="32" y="148"/>
                </a:lnTo>
                <a:lnTo>
                  <a:pt x="32" y="148"/>
                </a:lnTo>
                <a:lnTo>
                  <a:pt x="39" y="167"/>
                </a:lnTo>
                <a:lnTo>
                  <a:pt x="39" y="167"/>
                </a:lnTo>
                <a:lnTo>
                  <a:pt x="55" y="155"/>
                </a:lnTo>
                <a:lnTo>
                  <a:pt x="64" y="148"/>
                </a:lnTo>
                <a:lnTo>
                  <a:pt x="64" y="148"/>
                </a:lnTo>
                <a:lnTo>
                  <a:pt x="73" y="130"/>
                </a:lnTo>
                <a:lnTo>
                  <a:pt x="85" y="111"/>
                </a:lnTo>
                <a:lnTo>
                  <a:pt x="97" y="89"/>
                </a:lnTo>
                <a:lnTo>
                  <a:pt x="113" y="68"/>
                </a:lnTo>
                <a:lnTo>
                  <a:pt x="113" y="68"/>
                </a:lnTo>
                <a:lnTo>
                  <a:pt x="129" y="49"/>
                </a:lnTo>
                <a:lnTo>
                  <a:pt x="145" y="33"/>
                </a:lnTo>
                <a:lnTo>
                  <a:pt x="159" y="17"/>
                </a:lnTo>
                <a:lnTo>
                  <a:pt x="173" y="7"/>
                </a:lnTo>
                <a:lnTo>
                  <a:pt x="168" y="0"/>
                </a:lnTo>
                <a:lnTo>
                  <a:pt x="168" y="0"/>
                </a:lnTo>
                <a:lnTo>
                  <a:pt x="152" y="10"/>
                </a:lnTo>
                <a:lnTo>
                  <a:pt x="136" y="22"/>
                </a:lnTo>
                <a:lnTo>
                  <a:pt x="120" y="37"/>
                </a:lnTo>
                <a:lnTo>
                  <a:pt x="104" y="52"/>
                </a:lnTo>
                <a:lnTo>
                  <a:pt x="104" y="52"/>
                </a:lnTo>
                <a:close/>
              </a:path>
            </a:pathLst>
          </a:custGeom>
          <a:noFill/>
          <a:ln w="7938">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207" name="Group 7206"/>
          <p:cNvGrpSpPr/>
          <p:nvPr/>
        </p:nvGrpSpPr>
        <p:grpSpPr>
          <a:xfrm>
            <a:off x="4708622" y="4016992"/>
            <a:ext cx="528706" cy="274144"/>
            <a:chOff x="1295400" y="4648200"/>
            <a:chExt cx="600074" cy="311150"/>
          </a:xfrm>
        </p:grpSpPr>
        <p:sp>
          <p:nvSpPr>
            <p:cNvPr id="7195" name="Rectangle 57"/>
            <p:cNvSpPr>
              <a:spLocks noChangeArrowheads="1"/>
            </p:cNvSpPr>
            <p:nvPr/>
          </p:nvSpPr>
          <p:spPr bwMode="auto">
            <a:xfrm>
              <a:off x="1739900" y="4721225"/>
              <a:ext cx="88900" cy="238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6" name="Rectangle 58"/>
            <p:cNvSpPr>
              <a:spLocks noChangeArrowheads="1"/>
            </p:cNvSpPr>
            <p:nvPr/>
          </p:nvSpPr>
          <p:spPr bwMode="auto">
            <a:xfrm>
              <a:off x="1562100" y="4775200"/>
              <a:ext cx="92075" cy="184150"/>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7" name="Rectangle 59"/>
            <p:cNvSpPr>
              <a:spLocks noChangeArrowheads="1"/>
            </p:cNvSpPr>
            <p:nvPr/>
          </p:nvSpPr>
          <p:spPr bwMode="auto">
            <a:xfrm>
              <a:off x="1387475" y="4816475"/>
              <a:ext cx="88900" cy="142875"/>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8" name="Freeform 60"/>
            <p:cNvSpPr>
              <a:spLocks/>
            </p:cNvSpPr>
            <p:nvPr/>
          </p:nvSpPr>
          <p:spPr bwMode="auto">
            <a:xfrm>
              <a:off x="1701800" y="4648200"/>
              <a:ext cx="184150" cy="47625"/>
            </a:xfrm>
            <a:custGeom>
              <a:avLst/>
              <a:gdLst>
                <a:gd name="T0" fmla="*/ 30 w 116"/>
                <a:gd name="T1" fmla="*/ 4 h 30"/>
                <a:gd name="T2" fmla="*/ 18 w 116"/>
                <a:gd name="T3" fmla="*/ 4 h 30"/>
                <a:gd name="T4" fmla="*/ 12 w 116"/>
                <a:gd name="T5" fmla="*/ 4 h 30"/>
                <a:gd name="T6" fmla="*/ 10 w 116"/>
                <a:gd name="T7" fmla="*/ 4 h 30"/>
                <a:gd name="T8" fmla="*/ 10 w 116"/>
                <a:gd name="T9" fmla="*/ 4 h 30"/>
                <a:gd name="T10" fmla="*/ 10 w 116"/>
                <a:gd name="T11" fmla="*/ 6 h 30"/>
                <a:gd name="T12" fmla="*/ 10 w 116"/>
                <a:gd name="T13" fmla="*/ 8 h 30"/>
                <a:gd name="T14" fmla="*/ 10 w 116"/>
                <a:gd name="T15" fmla="*/ 8 h 30"/>
                <a:gd name="T16" fmla="*/ 8 w 116"/>
                <a:gd name="T17" fmla="*/ 8 h 30"/>
                <a:gd name="T18" fmla="*/ 8 w 116"/>
                <a:gd name="T19" fmla="*/ 10 h 30"/>
                <a:gd name="T20" fmla="*/ 10 w 116"/>
                <a:gd name="T21" fmla="*/ 10 h 30"/>
                <a:gd name="T22" fmla="*/ 8 w 116"/>
                <a:gd name="T23" fmla="*/ 12 h 30"/>
                <a:gd name="T24" fmla="*/ 8 w 116"/>
                <a:gd name="T25" fmla="*/ 14 h 30"/>
                <a:gd name="T26" fmla="*/ 8 w 116"/>
                <a:gd name="T27" fmla="*/ 14 h 30"/>
                <a:gd name="T28" fmla="*/ 6 w 116"/>
                <a:gd name="T29" fmla="*/ 16 h 30"/>
                <a:gd name="T30" fmla="*/ 4 w 116"/>
                <a:gd name="T31" fmla="*/ 16 h 30"/>
                <a:gd name="T32" fmla="*/ 6 w 116"/>
                <a:gd name="T33" fmla="*/ 18 h 30"/>
                <a:gd name="T34" fmla="*/ 6 w 116"/>
                <a:gd name="T35" fmla="*/ 20 h 30"/>
                <a:gd name="T36" fmla="*/ 4 w 116"/>
                <a:gd name="T37" fmla="*/ 20 h 30"/>
                <a:gd name="T38" fmla="*/ 4 w 116"/>
                <a:gd name="T39" fmla="*/ 22 h 30"/>
                <a:gd name="T40" fmla="*/ 2 w 116"/>
                <a:gd name="T41" fmla="*/ 22 h 30"/>
                <a:gd name="T42" fmla="*/ 2 w 116"/>
                <a:gd name="T43" fmla="*/ 24 h 30"/>
                <a:gd name="T44" fmla="*/ 2 w 116"/>
                <a:gd name="T45" fmla="*/ 26 h 30"/>
                <a:gd name="T46" fmla="*/ 2 w 116"/>
                <a:gd name="T47" fmla="*/ 28 h 30"/>
                <a:gd name="T48" fmla="*/ 0 w 116"/>
                <a:gd name="T49" fmla="*/ 30 h 30"/>
                <a:gd name="T50" fmla="*/ 82 w 116"/>
                <a:gd name="T51" fmla="*/ 28 h 30"/>
                <a:gd name="T52" fmla="*/ 84 w 116"/>
                <a:gd name="T53" fmla="*/ 24 h 30"/>
                <a:gd name="T54" fmla="*/ 86 w 116"/>
                <a:gd name="T55" fmla="*/ 24 h 30"/>
                <a:gd name="T56" fmla="*/ 86 w 116"/>
                <a:gd name="T57" fmla="*/ 22 h 30"/>
                <a:gd name="T58" fmla="*/ 88 w 116"/>
                <a:gd name="T59" fmla="*/ 20 h 30"/>
                <a:gd name="T60" fmla="*/ 90 w 116"/>
                <a:gd name="T61" fmla="*/ 20 h 30"/>
                <a:gd name="T62" fmla="*/ 92 w 116"/>
                <a:gd name="T63" fmla="*/ 20 h 30"/>
                <a:gd name="T64" fmla="*/ 94 w 116"/>
                <a:gd name="T65" fmla="*/ 20 h 30"/>
                <a:gd name="T66" fmla="*/ 94 w 116"/>
                <a:gd name="T67" fmla="*/ 18 h 30"/>
                <a:gd name="T68" fmla="*/ 96 w 116"/>
                <a:gd name="T69" fmla="*/ 18 h 30"/>
                <a:gd name="T70" fmla="*/ 96 w 116"/>
                <a:gd name="T71" fmla="*/ 18 h 30"/>
                <a:gd name="T72" fmla="*/ 98 w 116"/>
                <a:gd name="T73" fmla="*/ 16 h 30"/>
                <a:gd name="T74" fmla="*/ 100 w 116"/>
                <a:gd name="T75" fmla="*/ 16 h 30"/>
                <a:gd name="T76" fmla="*/ 100 w 116"/>
                <a:gd name="T77" fmla="*/ 14 h 30"/>
                <a:gd name="T78" fmla="*/ 102 w 116"/>
                <a:gd name="T79" fmla="*/ 14 h 30"/>
                <a:gd name="T80" fmla="*/ 102 w 116"/>
                <a:gd name="T81" fmla="*/ 14 h 30"/>
                <a:gd name="T82" fmla="*/ 104 w 116"/>
                <a:gd name="T83" fmla="*/ 12 h 30"/>
                <a:gd name="T84" fmla="*/ 104 w 116"/>
                <a:gd name="T85" fmla="*/ 12 h 30"/>
                <a:gd name="T86" fmla="*/ 104 w 116"/>
                <a:gd name="T87" fmla="*/ 12 h 30"/>
                <a:gd name="T88" fmla="*/ 106 w 116"/>
                <a:gd name="T89" fmla="*/ 12 h 30"/>
                <a:gd name="T90" fmla="*/ 108 w 116"/>
                <a:gd name="T91" fmla="*/ 8 h 30"/>
                <a:gd name="T92" fmla="*/ 110 w 116"/>
                <a:gd name="T93" fmla="*/ 10 h 30"/>
                <a:gd name="T94" fmla="*/ 112 w 116"/>
                <a:gd name="T95" fmla="*/ 8 h 30"/>
                <a:gd name="T96" fmla="*/ 112 w 116"/>
                <a:gd name="T97" fmla="*/ 8 h 30"/>
                <a:gd name="T98" fmla="*/ 112 w 116"/>
                <a:gd name="T99" fmla="*/ 6 h 30"/>
                <a:gd name="T100" fmla="*/ 114 w 116"/>
                <a:gd name="T101" fmla="*/ 6 h 30"/>
                <a:gd name="T102" fmla="*/ 114 w 116"/>
                <a:gd name="T103" fmla="*/ 4 h 30"/>
                <a:gd name="T104" fmla="*/ 116 w 116"/>
                <a:gd name="T105" fmla="*/ 4 h 30"/>
                <a:gd name="T106" fmla="*/ 114 w 116"/>
                <a:gd name="T107" fmla="*/ 2 h 30"/>
                <a:gd name="T108" fmla="*/ 116 w 116"/>
                <a:gd name="T109" fmla="*/ 2 h 30"/>
                <a:gd name="T110" fmla="*/ 114 w 116"/>
                <a:gd name="T111" fmla="*/ 0 h 30"/>
                <a:gd name="T112" fmla="*/ 112 w 116"/>
                <a:gd name="T113" fmla="*/ 0 h 30"/>
                <a:gd name="T114" fmla="*/ 34 w 116"/>
                <a:gd name="T115" fmla="*/ 2 h 30"/>
                <a:gd name="T116" fmla="*/ 30 w 116"/>
                <a:gd name="T1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6" h="30">
                  <a:moveTo>
                    <a:pt x="30" y="2"/>
                  </a:moveTo>
                  <a:lnTo>
                    <a:pt x="30" y="4"/>
                  </a:lnTo>
                  <a:lnTo>
                    <a:pt x="24" y="4"/>
                  </a:lnTo>
                  <a:lnTo>
                    <a:pt x="18" y="4"/>
                  </a:lnTo>
                  <a:lnTo>
                    <a:pt x="12" y="4"/>
                  </a:lnTo>
                  <a:lnTo>
                    <a:pt x="12" y="4"/>
                  </a:lnTo>
                  <a:lnTo>
                    <a:pt x="10" y="4"/>
                  </a:lnTo>
                  <a:lnTo>
                    <a:pt x="10" y="4"/>
                  </a:lnTo>
                  <a:lnTo>
                    <a:pt x="10" y="4"/>
                  </a:lnTo>
                  <a:lnTo>
                    <a:pt x="10" y="4"/>
                  </a:lnTo>
                  <a:lnTo>
                    <a:pt x="10" y="6"/>
                  </a:lnTo>
                  <a:lnTo>
                    <a:pt x="10" y="6"/>
                  </a:lnTo>
                  <a:lnTo>
                    <a:pt x="10" y="6"/>
                  </a:lnTo>
                  <a:lnTo>
                    <a:pt x="10" y="8"/>
                  </a:lnTo>
                  <a:lnTo>
                    <a:pt x="10" y="8"/>
                  </a:lnTo>
                  <a:lnTo>
                    <a:pt x="10" y="8"/>
                  </a:lnTo>
                  <a:lnTo>
                    <a:pt x="8" y="8"/>
                  </a:lnTo>
                  <a:lnTo>
                    <a:pt x="8" y="8"/>
                  </a:lnTo>
                  <a:lnTo>
                    <a:pt x="8" y="8"/>
                  </a:lnTo>
                  <a:lnTo>
                    <a:pt x="8" y="10"/>
                  </a:lnTo>
                  <a:lnTo>
                    <a:pt x="10" y="10"/>
                  </a:lnTo>
                  <a:lnTo>
                    <a:pt x="10" y="10"/>
                  </a:lnTo>
                  <a:lnTo>
                    <a:pt x="10" y="10"/>
                  </a:lnTo>
                  <a:lnTo>
                    <a:pt x="8" y="12"/>
                  </a:lnTo>
                  <a:lnTo>
                    <a:pt x="8" y="12"/>
                  </a:lnTo>
                  <a:lnTo>
                    <a:pt x="8" y="14"/>
                  </a:lnTo>
                  <a:lnTo>
                    <a:pt x="8" y="14"/>
                  </a:lnTo>
                  <a:lnTo>
                    <a:pt x="8" y="14"/>
                  </a:lnTo>
                  <a:lnTo>
                    <a:pt x="8" y="16"/>
                  </a:lnTo>
                  <a:lnTo>
                    <a:pt x="6" y="16"/>
                  </a:lnTo>
                  <a:lnTo>
                    <a:pt x="6" y="16"/>
                  </a:lnTo>
                  <a:lnTo>
                    <a:pt x="4" y="16"/>
                  </a:lnTo>
                  <a:lnTo>
                    <a:pt x="4" y="18"/>
                  </a:lnTo>
                  <a:lnTo>
                    <a:pt x="6" y="18"/>
                  </a:lnTo>
                  <a:lnTo>
                    <a:pt x="6" y="18"/>
                  </a:lnTo>
                  <a:lnTo>
                    <a:pt x="6" y="20"/>
                  </a:lnTo>
                  <a:lnTo>
                    <a:pt x="4" y="20"/>
                  </a:lnTo>
                  <a:lnTo>
                    <a:pt x="4" y="20"/>
                  </a:lnTo>
                  <a:lnTo>
                    <a:pt x="4" y="22"/>
                  </a:lnTo>
                  <a:lnTo>
                    <a:pt x="4" y="22"/>
                  </a:lnTo>
                  <a:lnTo>
                    <a:pt x="4" y="22"/>
                  </a:lnTo>
                  <a:lnTo>
                    <a:pt x="2" y="22"/>
                  </a:lnTo>
                  <a:lnTo>
                    <a:pt x="2" y="24"/>
                  </a:lnTo>
                  <a:lnTo>
                    <a:pt x="2" y="24"/>
                  </a:lnTo>
                  <a:lnTo>
                    <a:pt x="2" y="26"/>
                  </a:lnTo>
                  <a:lnTo>
                    <a:pt x="2" y="26"/>
                  </a:lnTo>
                  <a:lnTo>
                    <a:pt x="4" y="26"/>
                  </a:lnTo>
                  <a:lnTo>
                    <a:pt x="2" y="28"/>
                  </a:lnTo>
                  <a:lnTo>
                    <a:pt x="0" y="28"/>
                  </a:lnTo>
                  <a:lnTo>
                    <a:pt x="0" y="30"/>
                  </a:lnTo>
                  <a:lnTo>
                    <a:pt x="82" y="30"/>
                  </a:lnTo>
                  <a:lnTo>
                    <a:pt x="82" y="28"/>
                  </a:lnTo>
                  <a:lnTo>
                    <a:pt x="82" y="26"/>
                  </a:lnTo>
                  <a:lnTo>
                    <a:pt x="84" y="24"/>
                  </a:lnTo>
                  <a:lnTo>
                    <a:pt x="84" y="26"/>
                  </a:lnTo>
                  <a:lnTo>
                    <a:pt x="86" y="24"/>
                  </a:lnTo>
                  <a:lnTo>
                    <a:pt x="86" y="24"/>
                  </a:lnTo>
                  <a:lnTo>
                    <a:pt x="86" y="22"/>
                  </a:lnTo>
                  <a:lnTo>
                    <a:pt x="88" y="22"/>
                  </a:lnTo>
                  <a:lnTo>
                    <a:pt x="88" y="20"/>
                  </a:lnTo>
                  <a:lnTo>
                    <a:pt x="90" y="20"/>
                  </a:lnTo>
                  <a:lnTo>
                    <a:pt x="90" y="20"/>
                  </a:lnTo>
                  <a:lnTo>
                    <a:pt x="92" y="20"/>
                  </a:lnTo>
                  <a:lnTo>
                    <a:pt x="92" y="20"/>
                  </a:lnTo>
                  <a:lnTo>
                    <a:pt x="92" y="20"/>
                  </a:lnTo>
                  <a:lnTo>
                    <a:pt x="94" y="20"/>
                  </a:lnTo>
                  <a:lnTo>
                    <a:pt x="94" y="20"/>
                  </a:lnTo>
                  <a:lnTo>
                    <a:pt x="94" y="18"/>
                  </a:lnTo>
                  <a:lnTo>
                    <a:pt x="94" y="18"/>
                  </a:lnTo>
                  <a:lnTo>
                    <a:pt x="96" y="18"/>
                  </a:lnTo>
                  <a:lnTo>
                    <a:pt x="96" y="18"/>
                  </a:lnTo>
                  <a:lnTo>
                    <a:pt x="96" y="18"/>
                  </a:lnTo>
                  <a:lnTo>
                    <a:pt x="96" y="16"/>
                  </a:lnTo>
                  <a:lnTo>
                    <a:pt x="98" y="16"/>
                  </a:lnTo>
                  <a:lnTo>
                    <a:pt x="98" y="16"/>
                  </a:lnTo>
                  <a:lnTo>
                    <a:pt x="100" y="16"/>
                  </a:lnTo>
                  <a:lnTo>
                    <a:pt x="100" y="14"/>
                  </a:lnTo>
                  <a:lnTo>
                    <a:pt x="100" y="14"/>
                  </a:lnTo>
                  <a:lnTo>
                    <a:pt x="100" y="14"/>
                  </a:lnTo>
                  <a:lnTo>
                    <a:pt x="102" y="14"/>
                  </a:lnTo>
                  <a:lnTo>
                    <a:pt x="102" y="14"/>
                  </a:lnTo>
                  <a:lnTo>
                    <a:pt x="102" y="14"/>
                  </a:lnTo>
                  <a:lnTo>
                    <a:pt x="102" y="12"/>
                  </a:lnTo>
                  <a:lnTo>
                    <a:pt x="104" y="12"/>
                  </a:lnTo>
                  <a:lnTo>
                    <a:pt x="104" y="12"/>
                  </a:lnTo>
                  <a:lnTo>
                    <a:pt x="104" y="12"/>
                  </a:lnTo>
                  <a:lnTo>
                    <a:pt x="104" y="12"/>
                  </a:lnTo>
                  <a:lnTo>
                    <a:pt x="104" y="12"/>
                  </a:lnTo>
                  <a:lnTo>
                    <a:pt x="106" y="12"/>
                  </a:lnTo>
                  <a:lnTo>
                    <a:pt x="106" y="12"/>
                  </a:lnTo>
                  <a:lnTo>
                    <a:pt x="106" y="10"/>
                  </a:lnTo>
                  <a:lnTo>
                    <a:pt x="108" y="8"/>
                  </a:lnTo>
                  <a:lnTo>
                    <a:pt x="110" y="8"/>
                  </a:lnTo>
                  <a:lnTo>
                    <a:pt x="110" y="10"/>
                  </a:lnTo>
                  <a:lnTo>
                    <a:pt x="110" y="10"/>
                  </a:lnTo>
                  <a:lnTo>
                    <a:pt x="112" y="8"/>
                  </a:lnTo>
                  <a:lnTo>
                    <a:pt x="112" y="8"/>
                  </a:lnTo>
                  <a:lnTo>
                    <a:pt x="112" y="8"/>
                  </a:lnTo>
                  <a:lnTo>
                    <a:pt x="112" y="8"/>
                  </a:lnTo>
                  <a:lnTo>
                    <a:pt x="112" y="6"/>
                  </a:lnTo>
                  <a:lnTo>
                    <a:pt x="114" y="6"/>
                  </a:lnTo>
                  <a:lnTo>
                    <a:pt x="114" y="6"/>
                  </a:lnTo>
                  <a:lnTo>
                    <a:pt x="114" y="6"/>
                  </a:lnTo>
                  <a:lnTo>
                    <a:pt x="114" y="4"/>
                  </a:lnTo>
                  <a:lnTo>
                    <a:pt x="114" y="4"/>
                  </a:lnTo>
                  <a:lnTo>
                    <a:pt x="116" y="4"/>
                  </a:lnTo>
                  <a:lnTo>
                    <a:pt x="116" y="2"/>
                  </a:lnTo>
                  <a:lnTo>
                    <a:pt x="114" y="2"/>
                  </a:lnTo>
                  <a:lnTo>
                    <a:pt x="114" y="2"/>
                  </a:lnTo>
                  <a:lnTo>
                    <a:pt x="116" y="2"/>
                  </a:lnTo>
                  <a:lnTo>
                    <a:pt x="116" y="0"/>
                  </a:lnTo>
                  <a:lnTo>
                    <a:pt x="114" y="0"/>
                  </a:lnTo>
                  <a:lnTo>
                    <a:pt x="114" y="0"/>
                  </a:lnTo>
                  <a:lnTo>
                    <a:pt x="112" y="0"/>
                  </a:lnTo>
                  <a:lnTo>
                    <a:pt x="112" y="2"/>
                  </a:lnTo>
                  <a:lnTo>
                    <a:pt x="34" y="2"/>
                  </a:lnTo>
                  <a:lnTo>
                    <a:pt x="32" y="0"/>
                  </a:lnTo>
                  <a:lnTo>
                    <a:pt x="30" y="0"/>
                  </a:lnTo>
                  <a:lnTo>
                    <a:pt x="3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cxnSp>
          <p:nvCxnSpPr>
            <p:cNvPr id="7201" name="Straight Connector 7200"/>
            <p:cNvCxnSpPr/>
            <p:nvPr/>
          </p:nvCxnSpPr>
          <p:spPr>
            <a:xfrm>
              <a:off x="1295400" y="4673601"/>
              <a:ext cx="0" cy="2857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1295400" y="4959350"/>
              <a:ext cx="6000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43727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2">
      <a:dk1>
        <a:srgbClr val="262626"/>
      </a:dk1>
      <a:lt1>
        <a:sysClr val="window" lastClr="FFFFFF"/>
      </a:lt1>
      <a:dk2>
        <a:srgbClr val="262626"/>
      </a:dk2>
      <a:lt2>
        <a:srgbClr val="FFFFFF"/>
      </a:lt2>
      <a:accent1>
        <a:srgbClr val="0065A4"/>
      </a:accent1>
      <a:accent2>
        <a:srgbClr val="771113"/>
      </a:accent2>
      <a:accent3>
        <a:srgbClr val="7C9858"/>
      </a:accent3>
      <a:accent4>
        <a:srgbClr val="F68C59"/>
      </a:accent4>
      <a:accent5>
        <a:srgbClr val="7F7F7F"/>
      </a:accent5>
      <a:accent6>
        <a:srgbClr val="002D6A"/>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6547</TotalTime>
  <Words>1730</Words>
  <Application>Microsoft Macintosh PowerPoint</Application>
  <PresentationFormat>On-screen Show (4:3)</PresentationFormat>
  <Paragraphs>168</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Our Next Chapter  </vt:lpstr>
      <vt:lpstr>Tennessee has made major strides  in improving  educational outcomes.</vt:lpstr>
      <vt:lpstr>At the same time, the world has changed and today’s  students need much more to be able to succeed.</vt:lpstr>
      <vt:lpstr>The Reality </vt:lpstr>
      <vt:lpstr>Tennessee students are struggling  in the early years after high school.</vt:lpstr>
      <vt:lpstr>Tennessee Promise gives students  an incredible, new opportunity.</vt:lpstr>
      <vt:lpstr>It's now our responsibility to  set students up for success. </vt:lpstr>
      <vt:lpstr>To ensure our students are ready for postsecondary  success, we must meet the following goals. </vt:lpstr>
      <vt:lpstr>To achieve success after graduation, we will organize  our work around the following strategic priorities.</vt:lpstr>
      <vt:lpstr>Early Foundations</vt:lpstr>
      <vt:lpstr>Support Educators</vt:lpstr>
      <vt:lpstr>All Means All</vt:lpstr>
      <vt:lpstr>Empower Districts</vt:lpstr>
      <vt:lpstr>High School and Bridge to Postsecondary</vt:lpstr>
      <vt:lpstr>Standards Review and Development Process</vt:lpstr>
      <vt:lpstr>Feedback Distribution</vt:lpstr>
      <vt:lpstr>What happens with public comments?</vt:lpstr>
      <vt:lpstr>What happens with public comments?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Walker</dc:creator>
  <cp:lastModifiedBy>Candice McQueen</cp:lastModifiedBy>
  <cp:revision>88</cp:revision>
  <cp:lastPrinted>2015-02-22T21:57:11Z</cp:lastPrinted>
  <dcterms:created xsi:type="dcterms:W3CDTF">2015-01-07T20:00:28Z</dcterms:created>
  <dcterms:modified xsi:type="dcterms:W3CDTF">2015-04-24T12:18:06Z</dcterms:modified>
</cp:coreProperties>
</file>