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9"/>
  </p:notesMasterIdLst>
  <p:handoutMasterIdLst>
    <p:handoutMasterId r:id="rId50"/>
  </p:handoutMasterIdLst>
  <p:sldIdLst>
    <p:sldId id="256" r:id="rId2"/>
    <p:sldId id="257" r:id="rId3"/>
    <p:sldId id="258" r:id="rId4"/>
    <p:sldId id="259" r:id="rId5"/>
    <p:sldId id="262"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9144000" cy="6858000" type="screen4x3"/>
  <p:notesSz cx="6858000" cy="9296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195" autoAdjust="0"/>
  </p:normalViewPr>
  <p:slideViewPr>
    <p:cSldViewPr>
      <p:cViewPr>
        <p:scale>
          <a:sx n="118" d="100"/>
          <a:sy n="118" d="100"/>
        </p:scale>
        <p:origin x="-1434"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BE286684-23AD-466E-99D7-52D4F316B69E}" type="datetimeFigureOut">
              <a:rPr lang="en-US" smtClean="0"/>
              <a:pPr/>
              <a:t>11/2/2015</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141D4521-C2A5-4DAA-8C00-2A16D091FDD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1" y="4415790"/>
            <a:ext cx="5486399" cy="418338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5" name="Shape 55"/>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lgn="ctr">
              <a:spcBef>
                <a:spcPts val="0"/>
              </a:spcBef>
              <a:buClr>
                <a:schemeClr val="dk1"/>
              </a:buClr>
              <a:buFont typeface="Arial"/>
              <a:buNone/>
            </a:pPr>
            <a:endParaRPr sz="240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rtl="0">
              <a:spcBef>
                <a:spcPts val="0"/>
              </a:spcBef>
              <a:buNone/>
            </a:pPr>
            <a:r>
              <a:rPr lang="en" sz="1800" b="1" dirty="0" smtClean="0"/>
              <a:t>This is your</a:t>
            </a:r>
            <a:r>
              <a:rPr lang="en" sz="1800" b="1" baseline="0" dirty="0" smtClean="0"/>
              <a:t> EMAT Home Screen .  Sometimes you have to click t</a:t>
            </a:r>
            <a:r>
              <a:rPr lang="en" sz="1800" b="1" dirty="0" smtClean="0"/>
              <a:t>hrough</a:t>
            </a:r>
            <a:r>
              <a:rPr lang="en" sz="1800" b="1" baseline="0" dirty="0" smtClean="0"/>
              <a:t> various announcements to get to it.</a:t>
            </a:r>
            <a:endParaRPr lang="en" sz="1800" b="1" dirty="0" smtClean="0"/>
          </a:p>
          <a:p>
            <a:pPr rtl="0">
              <a:spcBef>
                <a:spcPts val="0"/>
              </a:spcBef>
              <a:buNone/>
            </a:pPr>
            <a:endParaRPr lang="en" sz="1800" b="1" dirty="0" smtClean="0"/>
          </a:p>
          <a:p>
            <a:pPr rtl="0">
              <a:spcBef>
                <a:spcPts val="0"/>
              </a:spcBef>
              <a:buNone/>
            </a:pPr>
            <a:endParaRPr lang="en" sz="1800" b="1" dirty="0" smtClean="0"/>
          </a:p>
          <a:p>
            <a:pPr rtl="0">
              <a:spcBef>
                <a:spcPts val="0"/>
              </a:spcBef>
              <a:buNone/>
            </a:pPr>
            <a:r>
              <a:rPr lang="en" sz="1800" b="1" dirty="0" smtClean="0"/>
              <a:t>There </a:t>
            </a:r>
            <a:r>
              <a:rPr lang="en" sz="1800" b="1" dirty="0"/>
              <a:t>are a bunch of </a:t>
            </a:r>
            <a:r>
              <a:rPr lang="en" sz="1800" b="1" dirty="0" smtClean="0"/>
              <a:t>numbered red </a:t>
            </a:r>
            <a:r>
              <a:rPr lang="en" sz="1800" b="1" dirty="0"/>
              <a:t>arrows to call your attention to key areas</a:t>
            </a:r>
            <a:r>
              <a:rPr lang="en" sz="1800" b="1" dirty="0" smtClean="0"/>
              <a:t>.</a:t>
            </a:r>
            <a:r>
              <a:rPr lang="en" sz="1800" b="1" baseline="0" dirty="0" smtClean="0"/>
              <a:t> </a:t>
            </a:r>
            <a:r>
              <a:rPr lang="en-US" sz="1800" b="1" baseline="0" dirty="0" smtClean="0"/>
              <a:t>O</a:t>
            </a:r>
            <a:r>
              <a:rPr lang="en" sz="1800" b="1" baseline="0" dirty="0" smtClean="0"/>
              <a:t>n this “Home” screen</a:t>
            </a:r>
            <a:endParaRPr lang="en" sz="1800" b="1" dirty="0"/>
          </a:p>
          <a:p>
            <a:pPr rtl="0">
              <a:spcBef>
                <a:spcPts val="0"/>
              </a:spcBef>
              <a:buNone/>
            </a:pPr>
            <a:r>
              <a:rPr lang="en" sz="1800" b="1" dirty="0"/>
              <a:t>1)  	</a:t>
            </a:r>
            <a:r>
              <a:rPr lang="en" sz="1800" b="1" dirty="0" smtClean="0"/>
              <a:t>You </a:t>
            </a:r>
            <a:r>
              <a:rPr lang="en" sz="1800" b="1" dirty="0"/>
              <a:t>can choose to see information pertaining to 5 prior years of activity.</a:t>
            </a:r>
          </a:p>
          <a:p>
            <a:pPr rtl="0">
              <a:spcBef>
                <a:spcPts val="0"/>
              </a:spcBef>
              <a:buNone/>
            </a:pPr>
            <a:r>
              <a:rPr lang="en" sz="1800" b="1" dirty="0"/>
              <a:t>2)  	</a:t>
            </a:r>
            <a:r>
              <a:rPr lang="en" sz="1800" b="1" dirty="0" smtClean="0"/>
              <a:t>Your </a:t>
            </a:r>
            <a:r>
              <a:rPr lang="en" sz="1800" b="1" dirty="0"/>
              <a:t>district’s ID is always </a:t>
            </a:r>
            <a:r>
              <a:rPr lang="en" sz="1800" b="1" dirty="0" smtClean="0"/>
              <a:t>available on your home screen; </a:t>
            </a:r>
            <a:endParaRPr lang="en" sz="1800" b="1" dirty="0"/>
          </a:p>
          <a:p>
            <a:pPr rtl="0">
              <a:spcBef>
                <a:spcPts val="0"/>
              </a:spcBef>
              <a:buNone/>
            </a:pPr>
            <a:r>
              <a:rPr lang="en" sz="1800" b="1" dirty="0"/>
              <a:t>3 &amp; 4) 	You are reminded that before you can do anything you have to confirm </a:t>
            </a:r>
          </a:p>
          <a:p>
            <a:pPr marL="457200" indent="457200" rtl="0">
              <a:spcBef>
                <a:spcPts val="0"/>
              </a:spcBef>
              <a:buNone/>
            </a:pPr>
            <a:r>
              <a:rPr lang="en" sz="1800" b="1" dirty="0"/>
              <a:t>our district’s approved contacts and shipping address “s”  </a:t>
            </a:r>
          </a:p>
          <a:p>
            <a:pPr marL="0" indent="0" rtl="0">
              <a:spcBef>
                <a:spcPts val="0"/>
              </a:spcBef>
              <a:buNone/>
            </a:pPr>
            <a:r>
              <a:rPr lang="en" sz="1800" b="1" dirty="0"/>
              <a:t>5&amp;6 ) 	You can always see at a glance how much you have left in your account and how</a:t>
            </a:r>
          </a:p>
          <a:p>
            <a:pPr marL="0" indent="0" rtl="0">
              <a:spcBef>
                <a:spcPts val="0"/>
              </a:spcBef>
              <a:buNone/>
            </a:pPr>
            <a:r>
              <a:rPr lang="en" sz="1800" b="1" dirty="0"/>
              <a:t>               much you can actually access;  </a:t>
            </a:r>
          </a:p>
          <a:p>
            <a:pPr marL="0" indent="0" rtl="0">
              <a:spcBef>
                <a:spcPts val="0"/>
              </a:spcBef>
              <a:buNone/>
            </a:pPr>
            <a:r>
              <a:rPr lang="en" sz="1800" b="1" dirty="0"/>
              <a:t>7) 	</a:t>
            </a:r>
            <a:r>
              <a:rPr lang="en" sz="1800" b="1" dirty="0" smtClean="0"/>
              <a:t>You </a:t>
            </a:r>
            <a:r>
              <a:rPr lang="en" sz="1800" b="1" dirty="0"/>
              <a:t>can always pull an allotment report among others to document what you are doing</a:t>
            </a:r>
          </a:p>
          <a:p>
            <a:pPr marL="0" indent="0" rtl="0">
              <a:spcBef>
                <a:spcPts val="0"/>
              </a:spcBef>
              <a:buNone/>
            </a:pPr>
            <a:r>
              <a:rPr lang="en" sz="1800" b="1" dirty="0"/>
              <a:t>               for the district; </a:t>
            </a:r>
          </a:p>
          <a:p>
            <a:pPr rtl="0">
              <a:spcBef>
                <a:spcPts val="0"/>
              </a:spcBef>
              <a:buNone/>
            </a:pPr>
            <a:r>
              <a:rPr lang="en" sz="1800" b="1" dirty="0"/>
              <a:t>8) 	</a:t>
            </a:r>
            <a:r>
              <a:rPr lang="en" sz="1800" b="1" dirty="0" smtClean="0"/>
              <a:t>You  can and should report </a:t>
            </a:r>
            <a:r>
              <a:rPr lang="en" sz="1800" b="1" dirty="0"/>
              <a:t>shipping errors ( The TEX-013 report;)  </a:t>
            </a:r>
          </a:p>
          <a:p>
            <a:pPr marL="0" indent="0" rtl="0">
              <a:spcBef>
                <a:spcPts val="0"/>
              </a:spcBef>
              <a:buNone/>
            </a:pPr>
            <a:r>
              <a:rPr lang="en" sz="1800" b="1" dirty="0"/>
              <a:t>9) 	</a:t>
            </a:r>
            <a:r>
              <a:rPr lang="en" sz="1800" b="1" dirty="0" smtClean="0"/>
              <a:t>You </a:t>
            </a:r>
            <a:r>
              <a:rPr lang="en" sz="1800" b="1" dirty="0"/>
              <a:t>HAVE TO submit the TEKS CERTIFICATION FORM prior to ordering anything each year.  It is a</a:t>
            </a:r>
          </a:p>
          <a:p>
            <a:pPr marL="0" indent="0" rtl="0">
              <a:spcBef>
                <a:spcPts val="0"/>
              </a:spcBef>
              <a:buNone/>
            </a:pPr>
            <a:r>
              <a:rPr lang="en" sz="1800" b="1" dirty="0"/>
              <a:t>               form that has to be signed off on by your Superintendent as well as your school board</a:t>
            </a:r>
          </a:p>
          <a:p>
            <a:pPr marL="0" indent="0">
              <a:spcBef>
                <a:spcPts val="0"/>
              </a:spcBef>
              <a:buNone/>
            </a:pPr>
            <a:r>
              <a:rPr lang="en" sz="1800" b="1" dirty="0"/>
              <a:t>               President and </a:t>
            </a:r>
            <a:r>
              <a:rPr lang="en" sz="1800" b="1" dirty="0">
                <a:solidFill>
                  <a:schemeClr val="dk1"/>
                </a:solidFill>
              </a:rPr>
              <a:t>Secretary</a:t>
            </a:r>
            <a:r>
              <a:rPr lang="en" sz="1400" dirty="0">
                <a:solidFill>
                  <a:schemeClr val="dk1"/>
                </a:solidFill>
              </a:rPr>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1" name="Shape 161"/>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a:spcBef>
                <a:spcPts val="0"/>
              </a:spcBef>
              <a:buNone/>
            </a:pPr>
            <a:r>
              <a:rPr lang="en" sz="1800" b="1" dirty="0"/>
              <a:t>Before you continue, ask the audience if anyone is unfamiliar with this process.  If all are good, SKIP TO slide  </a:t>
            </a:r>
            <a:r>
              <a:rPr lang="en" sz="1800" b="1" dirty="0" smtClean="0"/>
              <a:t>14</a:t>
            </a:r>
            <a:endParaRPr lang="en" sz="1800" b="1"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9" name="Shape 169"/>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a:spcBef>
                <a:spcPts val="0"/>
              </a:spcBef>
              <a:buNone/>
            </a:pPr>
            <a:r>
              <a:rPr lang="en" sz="1800" b="1"/>
              <a:t>Remember that you need to check off the grade levels your district educates.  This is more applicable to charter schools that may not be set up to teach K-12.</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rtl="0">
              <a:spcBef>
                <a:spcPts val="0"/>
              </a:spcBef>
              <a:buNone/>
            </a:pPr>
            <a:r>
              <a:rPr lang="en" sz="1800" b="1" dirty="0"/>
              <a:t>Once you click on the </a:t>
            </a:r>
            <a:r>
              <a:rPr lang="en" sz="1800" b="1" dirty="0" smtClean="0"/>
              <a:t>link</a:t>
            </a:r>
            <a:r>
              <a:rPr lang="en" sz="1800" b="1" baseline="0" dirty="0" smtClean="0"/>
              <a:t> next to </a:t>
            </a:r>
            <a:r>
              <a:rPr lang="en" sz="1800" b="1" baseline="0" dirty="0" smtClean="0">
                <a:solidFill>
                  <a:srgbClr val="C00000"/>
                </a:solidFill>
              </a:rPr>
              <a:t>Arrow #9</a:t>
            </a:r>
            <a:r>
              <a:rPr lang="en" sz="1800" b="1" dirty="0" smtClean="0"/>
              <a:t>, </a:t>
            </a:r>
            <a:r>
              <a:rPr lang="en" sz="1800" b="1" dirty="0"/>
              <a:t>the form will open as a web page. You fill out online, save  and then print. The Certified Date Time column will update when you have successfully saved.  Your name also gets recorded on the form.</a:t>
            </a:r>
          </a:p>
          <a:p>
            <a:pPr rtl="0">
              <a:spcBef>
                <a:spcPts val="0"/>
              </a:spcBef>
              <a:buNone/>
            </a:pPr>
            <a:endParaRPr sz="1800" b="1" dirty="0"/>
          </a:p>
          <a:p>
            <a:pPr rtl="0">
              <a:spcBef>
                <a:spcPts val="0"/>
              </a:spcBef>
              <a:buNone/>
            </a:pPr>
            <a:r>
              <a:rPr lang="en" sz="1800" b="1" dirty="0"/>
              <a:t>Once printed, it needs to be placed on the agenda of your next school board meeting.  Get the signed copy in hand as soon as possible so you can scan and then email it to the TEA. No need for “snail mail”</a:t>
            </a:r>
          </a:p>
          <a:p>
            <a:pPr rtl="0">
              <a:spcBef>
                <a:spcPts val="0"/>
              </a:spcBef>
              <a:buNone/>
            </a:pPr>
            <a:endParaRPr sz="1800" b="1" dirty="0"/>
          </a:p>
          <a:p>
            <a:pPr rtl="0">
              <a:spcBef>
                <a:spcPts val="0"/>
              </a:spcBef>
              <a:buNone/>
            </a:pPr>
            <a:endParaRPr sz="1800" b="1" dirty="0"/>
          </a:p>
          <a:p>
            <a:pPr>
              <a:spcBef>
                <a:spcPts val="0"/>
              </a:spcBef>
              <a:buNone/>
            </a:pPr>
            <a:r>
              <a:rPr lang="en" sz="1800" b="1" dirty="0"/>
              <a:t>This will be a key action you must follow up on during the spring of 2016-17 when you are preparing to receive your next allotment for 2017-18 and 2018-19</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rtl="0">
              <a:spcBef>
                <a:spcPts val="0"/>
              </a:spcBef>
              <a:buNone/>
            </a:pPr>
            <a:r>
              <a:rPr lang="en" sz="1800" b="1" dirty="0"/>
              <a:t>Requisitions are like going to the candy store at summer camp.  You ask for candy bar  X and the credits in your account are reduced accordingly- you never see real money. </a:t>
            </a:r>
          </a:p>
          <a:p>
            <a:pPr rtl="0">
              <a:spcBef>
                <a:spcPts val="0"/>
              </a:spcBef>
              <a:buNone/>
            </a:pPr>
            <a:r>
              <a:rPr lang="en" sz="1800" b="1" dirty="0"/>
              <a:t> </a:t>
            </a:r>
          </a:p>
          <a:p>
            <a:pPr rtl="0">
              <a:spcBef>
                <a:spcPts val="0"/>
              </a:spcBef>
              <a:buNone/>
            </a:pPr>
            <a:r>
              <a:rPr lang="en" sz="1800" b="1" dirty="0"/>
              <a:t>Disbursements on the other hand are like an advance of your allowance.  </a:t>
            </a:r>
          </a:p>
          <a:p>
            <a:pPr rtl="0">
              <a:spcBef>
                <a:spcPts val="0"/>
              </a:spcBef>
              <a:buNone/>
            </a:pPr>
            <a:endParaRPr sz="1800" b="1" dirty="0"/>
          </a:p>
          <a:p>
            <a:pPr>
              <a:spcBef>
                <a:spcPts val="0"/>
              </a:spcBef>
              <a:buNone/>
            </a:pPr>
            <a:r>
              <a:rPr lang="en" sz="1800" b="1" dirty="0"/>
              <a:t>The stipulation being that you have to wait until you get the advance before you can buy what you want with the real money. Keep in mind that the state is not obligated to approve a disbursement request.  If you submit one and then turn around and send a PO to the publisher, you may run the risk of getting billed when you have no incoming funds to offset the expense</a:t>
            </a:r>
            <a:r>
              <a:rPr lang="en" sz="1800" b="1" dirty="0" smtClean="0"/>
              <a:t>. Unlikely, but a possibility nevertheless.</a:t>
            </a:r>
            <a:endParaRPr lang="en" sz="1800" b="1"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2" name="Shape 192"/>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rtl="0">
              <a:spcBef>
                <a:spcPts val="0"/>
              </a:spcBef>
              <a:buNone/>
            </a:pPr>
            <a:r>
              <a:rPr lang="en" sz="1800" b="1"/>
              <a:t>In the event that your district manages to save a portion of its allotment for the next year,</a:t>
            </a:r>
          </a:p>
          <a:p>
            <a:pPr rtl="0">
              <a:spcBef>
                <a:spcPts val="0"/>
              </a:spcBef>
              <a:buNone/>
            </a:pPr>
            <a:r>
              <a:rPr lang="en" sz="1800" b="1"/>
              <a:t> it WILL rollover.</a:t>
            </a:r>
          </a:p>
          <a:p>
            <a:pPr rtl="0">
              <a:spcBef>
                <a:spcPts val="0"/>
              </a:spcBef>
              <a:buNone/>
            </a:pPr>
            <a:r>
              <a:rPr lang="en" sz="1800" b="1"/>
              <a:t>Many districts, including mine,  purposefully saved  funds from the 2013-14 Allotment to </a:t>
            </a:r>
          </a:p>
          <a:p>
            <a:pPr>
              <a:spcBef>
                <a:spcPts val="0"/>
              </a:spcBef>
              <a:buNone/>
            </a:pPr>
            <a:r>
              <a:rPr lang="en" sz="1800" b="1"/>
              <a:t>provide additional resources for the purchase of materials during the subsequent proclamation.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0" name="Shape 200"/>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a:spcBef>
                <a:spcPts val="0"/>
              </a:spcBef>
              <a:buNone/>
            </a:pPr>
            <a:r>
              <a:rPr lang="en" sz="1800" b="1" dirty="0"/>
              <a:t>We had saved $2.7 </a:t>
            </a:r>
            <a:r>
              <a:rPr lang="en" sz="1800" b="1" dirty="0" smtClean="0"/>
              <a:t>milion from our 2013-14 Allotment.  </a:t>
            </a:r>
            <a:r>
              <a:rPr lang="en" sz="1800" b="1" dirty="0"/>
              <a:t>We spent those funds </a:t>
            </a:r>
            <a:r>
              <a:rPr lang="en" sz="1800" b="1" u="sng" dirty="0"/>
              <a:t>and</a:t>
            </a:r>
            <a:r>
              <a:rPr lang="en" sz="1800" b="1" dirty="0"/>
              <a:t> our entire 2014-15 allotment leaving the minute sum of $1.11  to carry over..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8" name="Shape 208"/>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rtl="0">
              <a:spcBef>
                <a:spcPts val="0"/>
              </a:spcBef>
              <a:buNone/>
            </a:pPr>
            <a:r>
              <a:rPr lang="en" sz="1800" b="1" dirty="0"/>
              <a:t>This slide is derived from the TEA’s Powerpoint presentation.  It pertains to both requisitions and disbursements.</a:t>
            </a:r>
          </a:p>
          <a:p>
            <a:pPr rtl="0">
              <a:spcBef>
                <a:spcPts val="0"/>
              </a:spcBef>
              <a:buNone/>
            </a:pPr>
            <a:endParaRPr sz="1800" b="1" dirty="0"/>
          </a:p>
          <a:p>
            <a:pPr rtl="0">
              <a:spcBef>
                <a:spcPts val="0"/>
              </a:spcBef>
              <a:buNone/>
            </a:pPr>
            <a:r>
              <a:rPr lang="en" sz="1800" b="1" dirty="0"/>
              <a:t>It is vital that you understand this option.  In essence, for a district that heads into an adoption cycle with no funds leftover from the previous cycle, this option will make it possible to requisition  and receive materials prior to September first of the looming school year.  Normally the state funds are not truly yours until September .  When Publishers agree to the delayed payment option- they are agreeing to accept payment from the state on your behalf after September 1st and at the same time agreeing to release the materials you have ordered prior to September 1st.</a:t>
            </a:r>
          </a:p>
          <a:p>
            <a:pPr rtl="0">
              <a:spcBef>
                <a:spcPts val="0"/>
              </a:spcBef>
              <a:buNone/>
            </a:pPr>
            <a:endParaRPr sz="1800" b="1" dirty="0"/>
          </a:p>
          <a:p>
            <a:pPr lvl="0" rtl="0">
              <a:spcBef>
                <a:spcPts val="0"/>
              </a:spcBef>
              <a:buClr>
                <a:schemeClr val="dk1"/>
              </a:buClr>
              <a:buSzPct val="61111"/>
              <a:buFont typeface="Arial"/>
              <a:buNone/>
            </a:pPr>
            <a:r>
              <a:rPr lang="en" sz="1800" b="1" dirty="0">
                <a:solidFill>
                  <a:schemeClr val="dk1"/>
                </a:solidFill>
              </a:rPr>
              <a:t>It is imperative that you make arrangements with your publishers </a:t>
            </a:r>
            <a:r>
              <a:rPr lang="en" sz="1800" b="1" dirty="0" smtClean="0">
                <a:solidFill>
                  <a:schemeClr val="dk1"/>
                </a:solidFill>
              </a:rPr>
              <a:t>for a similiar billing plan in</a:t>
            </a:r>
            <a:r>
              <a:rPr lang="en" sz="1800" b="1" baseline="0" dirty="0" smtClean="0">
                <a:solidFill>
                  <a:schemeClr val="dk1"/>
                </a:solidFill>
              </a:rPr>
              <a:t> regard to </a:t>
            </a:r>
            <a:r>
              <a:rPr lang="en" sz="1800" b="1" dirty="0" smtClean="0">
                <a:solidFill>
                  <a:schemeClr val="dk1"/>
                </a:solidFill>
              </a:rPr>
              <a:t>disbursement purchases.  </a:t>
            </a:r>
            <a:r>
              <a:rPr lang="en" sz="1800" b="1" dirty="0">
                <a:solidFill>
                  <a:schemeClr val="dk1"/>
                </a:solidFill>
              </a:rPr>
              <a:t>Otherwise, the publisher’s  accounting  staff will hound your district’s accounting staff for the payments before you get the cash from the state.</a:t>
            </a:r>
          </a:p>
          <a:p>
            <a:pPr lvl="0" rtl="0">
              <a:spcBef>
                <a:spcPts val="0"/>
              </a:spcBef>
              <a:buClr>
                <a:schemeClr val="dk1"/>
              </a:buClr>
              <a:buFont typeface="Arial"/>
              <a:buNone/>
            </a:pPr>
            <a:endParaRPr sz="1800" b="1" dirty="0">
              <a:solidFill>
                <a:schemeClr val="dk1"/>
              </a:solidFill>
            </a:endParaRPr>
          </a:p>
          <a:p>
            <a:pPr lvl="0" rtl="0">
              <a:spcBef>
                <a:spcPts val="0"/>
              </a:spcBef>
              <a:buClr>
                <a:schemeClr val="dk1"/>
              </a:buClr>
              <a:buSzPct val="61111"/>
              <a:buFont typeface="Arial"/>
              <a:buNone/>
            </a:pPr>
            <a:r>
              <a:rPr lang="en" sz="1800" b="1" dirty="0" smtClean="0">
                <a:solidFill>
                  <a:schemeClr val="dk1"/>
                </a:solidFill>
              </a:rPr>
              <a:t>You can expect </a:t>
            </a:r>
            <a:r>
              <a:rPr lang="en" sz="1800" b="1" dirty="0">
                <a:solidFill>
                  <a:schemeClr val="dk1"/>
                </a:solidFill>
              </a:rPr>
              <a:t>to see several different statuses </a:t>
            </a:r>
            <a:r>
              <a:rPr lang="en" sz="1800" b="1" dirty="0" smtClean="0">
                <a:solidFill>
                  <a:schemeClr val="dk1"/>
                </a:solidFill>
              </a:rPr>
              <a:t>for disburements ranging </a:t>
            </a:r>
            <a:r>
              <a:rPr lang="en" sz="1800" b="1" dirty="0">
                <a:solidFill>
                  <a:schemeClr val="dk1"/>
                </a:solidFill>
              </a:rPr>
              <a:t>from </a:t>
            </a:r>
            <a:r>
              <a:rPr lang="en" sz="1800" b="1" u="sng" dirty="0">
                <a:solidFill>
                  <a:schemeClr val="dk1"/>
                </a:solidFill>
              </a:rPr>
              <a:t>pending</a:t>
            </a:r>
            <a:r>
              <a:rPr lang="en" sz="1800" b="1" dirty="0">
                <a:solidFill>
                  <a:schemeClr val="dk1"/>
                </a:solidFill>
              </a:rPr>
              <a:t> (submitted ) to </a:t>
            </a:r>
            <a:r>
              <a:rPr lang="en" sz="1800" b="1" u="sng" dirty="0">
                <a:solidFill>
                  <a:schemeClr val="dk1"/>
                </a:solidFill>
              </a:rPr>
              <a:t>pre-approved</a:t>
            </a:r>
            <a:r>
              <a:rPr lang="en" sz="1800" b="1" dirty="0">
                <a:solidFill>
                  <a:schemeClr val="dk1"/>
                </a:solidFill>
              </a:rPr>
              <a:t> and finally to </a:t>
            </a:r>
            <a:r>
              <a:rPr lang="en" sz="1800" b="1" u="sng" dirty="0">
                <a:solidFill>
                  <a:schemeClr val="dk1"/>
                </a:solidFill>
              </a:rPr>
              <a:t>allotment disbursement</a:t>
            </a:r>
            <a:r>
              <a:rPr lang="en" sz="1800" b="1" dirty="0">
                <a:solidFill>
                  <a:schemeClr val="dk1"/>
                </a:solidFill>
              </a:rPr>
              <a:t> once the payment has been sent  (ours get wire transferred, which may be the norm).</a:t>
            </a:r>
          </a:p>
          <a:p>
            <a:pPr>
              <a:spcBef>
                <a:spcPts val="0"/>
              </a:spcBef>
              <a:buNone/>
            </a:pPr>
            <a:endParaRPr sz="1800" b="1"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8" name="Shape 218"/>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a:spcBef>
                <a:spcPts val="0"/>
              </a:spcBef>
              <a:buNone/>
            </a:pPr>
            <a:r>
              <a:rPr lang="en" sz="1800" b="1"/>
              <a:t>Click on CREATE A NEW REQUISITION on  the Allotment- New Adoptions Line if you have already opened the spigot.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3" name="Shape 23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rtl="0">
              <a:spcBef>
                <a:spcPts val="0"/>
              </a:spcBef>
              <a:buNone/>
            </a:pPr>
            <a:r>
              <a:rPr lang="en" sz="1800" b="1" dirty="0"/>
              <a:t>When you are working on a requisition, the SAVE button ( two red arrows) is your constant companion.  </a:t>
            </a:r>
          </a:p>
          <a:p>
            <a:pPr marL="457200" lvl="0" indent="-342900" rtl="0">
              <a:spcBef>
                <a:spcPts val="0"/>
              </a:spcBef>
              <a:buSzPct val="100000"/>
              <a:buAutoNum type="arabicParenR"/>
            </a:pPr>
            <a:r>
              <a:rPr lang="en" sz="1800" b="1" dirty="0"/>
              <a:t>Organize your materials into groups by grade level- note that at the top of the page ( it also appears on the bottom, but I didn’t show it) you can select grade levels through MS and subjects for High School.</a:t>
            </a:r>
          </a:p>
          <a:p>
            <a:pPr rtl="0">
              <a:spcBef>
                <a:spcPts val="0"/>
              </a:spcBef>
              <a:buNone/>
            </a:pPr>
            <a:endParaRPr sz="1800" b="1" dirty="0"/>
          </a:p>
          <a:p>
            <a:pPr rtl="0">
              <a:spcBef>
                <a:spcPts val="0"/>
              </a:spcBef>
              <a:buNone/>
            </a:pPr>
            <a:r>
              <a:rPr lang="en" sz="1800" b="1" dirty="0"/>
              <a:t>  2) 	Start by clicking on a grade level.  If you don’t see the one you need, click on the arrow.</a:t>
            </a:r>
          </a:p>
          <a:p>
            <a:pPr rtl="0">
              <a:spcBef>
                <a:spcPts val="0"/>
              </a:spcBef>
              <a:buNone/>
            </a:pPr>
            <a:endParaRPr sz="1800" b="1" dirty="0"/>
          </a:p>
          <a:p>
            <a:pPr lvl="0">
              <a:spcBef>
                <a:spcPts val="0"/>
              </a:spcBef>
              <a:buClr>
                <a:schemeClr val="dk1"/>
              </a:buClr>
              <a:buSzPct val="61111"/>
              <a:buFont typeface="Arial"/>
              <a:buNone/>
            </a:pPr>
            <a:r>
              <a:rPr lang="en" sz="1800" b="1" dirty="0" smtClean="0">
                <a:solidFill>
                  <a:schemeClr val="dk1"/>
                </a:solidFill>
              </a:rPr>
              <a:t>The cloud comment in the lower left hand corner pertains to shipping dates.</a:t>
            </a:r>
          </a:p>
          <a:p>
            <a:pPr lvl="0">
              <a:spcBef>
                <a:spcPts val="0"/>
              </a:spcBef>
              <a:buClr>
                <a:schemeClr val="dk1"/>
              </a:buClr>
              <a:buSzPct val="61111"/>
              <a:buFont typeface="Arial"/>
              <a:buNone/>
            </a:pPr>
            <a:endParaRPr lang="en" sz="1800" b="1" dirty="0" smtClean="0">
              <a:solidFill>
                <a:schemeClr val="dk1"/>
              </a:solidFill>
            </a:endParaRPr>
          </a:p>
          <a:p>
            <a:pPr lvl="0">
              <a:spcBef>
                <a:spcPts val="0"/>
              </a:spcBef>
              <a:buClr>
                <a:schemeClr val="dk1"/>
              </a:buClr>
              <a:buSzPct val="61111"/>
              <a:buFont typeface="Arial"/>
              <a:buNone/>
            </a:pPr>
            <a:r>
              <a:rPr lang="en" sz="1800" b="1" dirty="0" smtClean="0">
                <a:solidFill>
                  <a:schemeClr val="dk1"/>
                </a:solidFill>
              </a:rPr>
              <a:t>If </a:t>
            </a:r>
            <a:r>
              <a:rPr lang="en" sz="1800" b="1" dirty="0">
                <a:solidFill>
                  <a:schemeClr val="dk1"/>
                </a:solidFill>
              </a:rPr>
              <a:t>one order’s delivery gets delayed and the revised shipment date overlaps with the date you chose for another requisition don’t fret: just email the TEA staffer you are most familiar with, they can fix it in a jiffy.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2" name="Shape 62"/>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6" name="Shape 246"/>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a:spcBef>
                <a:spcPts val="0"/>
              </a:spcBef>
              <a:buNone/>
            </a:pPr>
            <a:r>
              <a:rPr lang="en" sz="1800" b="1" dirty="0"/>
              <a:t>When you start out, you will see what has already been ordered so far as the new adoption is concerned. The tab marked by the dark red arrow is High School Social Studies, By clicking on the TAB you can see all of the materials you have ordered for that grouping of subjects.  I am only showing Irving ISD’s selection for World Geography from the top line.  By clicking on the symbol of a page marked with the bright red arrow, you can sneak a peek at what the state thinks is included with this particular ISBN. </a:t>
            </a:r>
            <a:r>
              <a:rPr lang="en" sz="1800" b="1" dirty="0">
                <a:solidFill>
                  <a:schemeClr val="dk1"/>
                </a:solidFill>
              </a:rPr>
              <a:t>This will give you an </a:t>
            </a:r>
            <a:r>
              <a:rPr lang="en" sz="1800" b="1" u="sng" dirty="0">
                <a:solidFill>
                  <a:schemeClr val="dk1"/>
                </a:solidFill>
              </a:rPr>
              <a:t>idea</a:t>
            </a:r>
            <a:r>
              <a:rPr lang="en" sz="1800" b="1" dirty="0">
                <a:solidFill>
                  <a:schemeClr val="dk1"/>
                </a:solidFill>
              </a:rPr>
              <a:t> of what you are getting, but you need to </a:t>
            </a:r>
            <a:r>
              <a:rPr lang="en" sz="1800" b="1" dirty="0" smtClean="0">
                <a:solidFill>
                  <a:schemeClr val="dk1"/>
                </a:solidFill>
              </a:rPr>
              <a:t>talk with your </a:t>
            </a:r>
            <a:r>
              <a:rPr lang="en" sz="1800" b="1" dirty="0">
                <a:solidFill>
                  <a:schemeClr val="dk1"/>
                </a:solidFill>
              </a:rPr>
              <a:t>sales rep to nail down the specifics.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3" name="Shape 25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a:spcBef>
                <a:spcPts val="0"/>
              </a:spcBef>
              <a:buNone/>
            </a:pPr>
            <a:r>
              <a:rPr lang="en" sz="1800" b="1" dirty="0"/>
              <a:t>As I said before double check with your rep. to determine how many different ISBNs you will receive with your selection.  Our package came with a print TE ( Not listed here)  along with an ExamView CD-Rom and a text with Chapter Tests and lesson Quizzes, also not listed. Expect the state’s listing should provide a slightly blurred image as opposed to </a:t>
            </a:r>
            <a:r>
              <a:rPr lang="en" sz="1800" b="1" dirty="0" smtClean="0"/>
              <a:t>a crisp </a:t>
            </a:r>
            <a:r>
              <a:rPr lang="en" sz="1800" b="1" dirty="0"/>
              <a:t>blueprint.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rtl="0">
              <a:spcBef>
                <a:spcPts val="0"/>
              </a:spcBef>
              <a:buNone/>
            </a:pPr>
            <a:r>
              <a:rPr lang="en" sz="1800" b="1" dirty="0" smtClean="0">
                <a:solidFill>
                  <a:schemeClr val="dk1"/>
                </a:solidFill>
              </a:rPr>
              <a:t>Here </a:t>
            </a:r>
            <a:r>
              <a:rPr lang="en" sz="1800" b="1" dirty="0">
                <a:solidFill>
                  <a:schemeClr val="dk1"/>
                </a:solidFill>
              </a:rPr>
              <a:t>is a small section of the titles and publishers on the state adopted list for World Geography 9311 from which we selected McGraw-Hill. ( The state organizes materials by their Multilist Code- TIPWeb calls these SLCs or State List Codes.) </a:t>
            </a:r>
          </a:p>
          <a:p>
            <a:pPr lvl="0" rtl="0">
              <a:spcBef>
                <a:spcPts val="0"/>
              </a:spcBef>
              <a:buNone/>
            </a:pPr>
            <a:endParaRPr lang="en-US" sz="1800" b="1" dirty="0" smtClean="0">
              <a:solidFill>
                <a:schemeClr val="dk1"/>
              </a:solidFill>
            </a:endParaRPr>
          </a:p>
          <a:p>
            <a:pPr lvl="0" rtl="0">
              <a:spcBef>
                <a:spcPts val="0"/>
              </a:spcBef>
              <a:buNone/>
            </a:pPr>
            <a:r>
              <a:rPr lang="en" sz="1800" b="1" dirty="0" smtClean="0">
                <a:solidFill>
                  <a:schemeClr val="dk1"/>
                </a:solidFill>
              </a:rPr>
              <a:t>We could choose to employ a digital only approach instead of the 1-1 plan hard-copy/online one we started with</a:t>
            </a:r>
            <a:endParaRPr lang="en-US" sz="1800" b="1" dirty="0" smtClean="0">
              <a:solidFill>
                <a:schemeClr val="dk1"/>
              </a:solidFill>
            </a:endParaRPr>
          </a:p>
          <a:p>
            <a:pPr lvl="0" rtl="0">
              <a:spcBef>
                <a:spcPts val="0"/>
              </a:spcBef>
              <a:buNone/>
            </a:pPr>
            <a:endParaRPr sz="1800" b="1" dirty="0">
              <a:solidFill>
                <a:schemeClr val="dk1"/>
              </a:solidFill>
            </a:endParaRPr>
          </a:p>
          <a:p>
            <a:pPr>
              <a:spcBef>
                <a:spcPts val="0"/>
              </a:spcBef>
              <a:buNone/>
            </a:pPr>
            <a:r>
              <a:rPr lang="en" sz="1800" b="1" dirty="0"/>
              <a:t>Notice that MHE offers </a:t>
            </a:r>
            <a:r>
              <a:rPr lang="en" sz="1800" b="1" u="sng" dirty="0"/>
              <a:t>online only</a:t>
            </a:r>
            <a:r>
              <a:rPr lang="en" sz="1800" b="1" dirty="0"/>
              <a:t> packages for 1,2,4 and 8 years.  Work with your district’s academic coordinators to decide which variant of the product your district chose to adopt fits your district’s needs best.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0" name="Shape 270"/>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rtl="0">
              <a:spcBef>
                <a:spcPts val="0"/>
              </a:spcBef>
              <a:buNone/>
            </a:pPr>
            <a:r>
              <a:rPr lang="en" sz="1800" b="1" dirty="0" smtClean="0"/>
              <a:t>Shortages and damage will happen.  </a:t>
            </a:r>
          </a:p>
          <a:p>
            <a:pPr marL="0" marR="0" indent="0" algn="l" defTabSz="914400" rtl="0" eaLnBrk="1" fontAlgn="auto" latinLnBrk="0" hangingPunct="1">
              <a:lnSpc>
                <a:spcPct val="100000"/>
              </a:lnSpc>
              <a:spcBef>
                <a:spcPts val="0"/>
              </a:spcBef>
              <a:spcAft>
                <a:spcPts val="0"/>
              </a:spcAft>
              <a:buClrTx/>
              <a:buSzTx/>
              <a:buFontTx/>
              <a:buNone/>
              <a:tabLst/>
              <a:defRPr/>
            </a:pPr>
            <a:r>
              <a:rPr lang="en" sz="1800" b="1" dirty="0" smtClean="0"/>
              <a:t>Ask the participants if any of them are unfamiliar with the use TEX-013  </a:t>
            </a:r>
            <a:r>
              <a:rPr lang="en" sz="1800" b="1" u="sng" dirty="0" smtClean="0"/>
              <a:t>If none, SKIP TO SLIDE 26</a:t>
            </a:r>
          </a:p>
          <a:p>
            <a:pPr rtl="0">
              <a:spcBef>
                <a:spcPts val="0"/>
              </a:spcBef>
              <a:buNone/>
            </a:pPr>
            <a:endParaRPr lang="en" sz="1800" b="1" dirty="0" smtClean="0"/>
          </a:p>
          <a:p>
            <a:pPr rtl="0">
              <a:spcBef>
                <a:spcPts val="0"/>
              </a:spcBef>
              <a:buNone/>
            </a:pPr>
            <a:endParaRPr lang="en" sz="1800" b="1" dirty="0" smtClean="0"/>
          </a:p>
          <a:p>
            <a:pPr rtl="0">
              <a:spcBef>
                <a:spcPts val="0"/>
              </a:spcBef>
              <a:buNone/>
            </a:pPr>
            <a:r>
              <a:rPr lang="en" sz="1800" b="1" dirty="0" smtClean="0"/>
              <a:t>KEEP </a:t>
            </a:r>
            <a:r>
              <a:rPr lang="en" sz="1800" b="1" dirty="0"/>
              <a:t>ALL OF YOUR STATE ORDER PACKING LISTS- YOU NEED THEM to fill out your TEX-013 forms,  which you can get to by selecting </a:t>
            </a:r>
            <a:r>
              <a:rPr lang="en" sz="1800" b="1" u="sng" dirty="0"/>
              <a:t>Report Lost/Damaged/Destroyed</a:t>
            </a:r>
            <a:r>
              <a:rPr lang="en" sz="1800" b="1" dirty="0"/>
              <a:t> next to the arrow.</a:t>
            </a:r>
          </a:p>
          <a:p>
            <a:pPr rtl="0">
              <a:spcBef>
                <a:spcPts val="0"/>
              </a:spcBef>
              <a:buNone/>
            </a:pPr>
            <a:endParaRPr sz="1800" b="1"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8" name="Shape 278"/>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a:spcBef>
                <a:spcPts val="0"/>
              </a:spcBef>
              <a:buNone/>
            </a:pPr>
            <a:r>
              <a:rPr lang="en" sz="1800" dirty="0"/>
              <a:t>A word document will </a:t>
            </a:r>
            <a:r>
              <a:rPr lang="en" sz="1800" dirty="0" smtClean="0"/>
              <a:t>appear,  </a:t>
            </a:r>
            <a:r>
              <a:rPr lang="en" sz="1800" dirty="0"/>
              <a:t>if you choose the option to open it. Instructions are on page #2 that apply to handling  state related shipments as well as to reporting errors or damages like a box being skewered by a forklift.  Fill out the form to the best of your ability.  Keep in mind that you will be sending a copy of the packing list with it, so if you can’t figure out what goes on every line, you don’t have to worry.  </a:t>
            </a:r>
            <a:r>
              <a:rPr lang="en" sz="1800" b="1" dirty="0"/>
              <a:t>You can use email  instead of the fax to send it to the TEA.</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85" name="Shape 285"/>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a:spcBef>
                <a:spcPts val="0"/>
              </a:spcBef>
              <a:buNone/>
            </a:pPr>
            <a:r>
              <a:rPr lang="en" sz="1800" b="1" dirty="0"/>
              <a:t>If you don’t know your county District number by heart, remember that it always appears on </a:t>
            </a:r>
            <a:r>
              <a:rPr lang="en" sz="1800" b="1" dirty="0" smtClean="0"/>
              <a:t>your EMAT home screen</a:t>
            </a:r>
            <a:endParaRPr lang="en" sz="1800" b="1"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2" name="Shape 292"/>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rtl="0">
              <a:spcBef>
                <a:spcPts val="0"/>
              </a:spcBef>
              <a:buClr>
                <a:schemeClr val="dk1"/>
              </a:buClr>
              <a:buSzPct val="78571"/>
              <a:buFont typeface="Arial"/>
              <a:buNone/>
            </a:pPr>
            <a:endParaRPr lang="en" sz="1400" dirty="0" smtClean="0">
              <a:solidFill>
                <a:schemeClr val="dk1"/>
              </a:solidFill>
            </a:endParaRPr>
          </a:p>
          <a:p>
            <a:pPr lvl="0" rtl="0">
              <a:spcBef>
                <a:spcPts val="0"/>
              </a:spcBef>
              <a:buClr>
                <a:schemeClr val="dk1"/>
              </a:buClr>
              <a:buSzPct val="78571"/>
              <a:buFont typeface="Arial"/>
              <a:buNone/>
            </a:pPr>
            <a:endParaRPr lang="en" sz="1400" dirty="0" smtClean="0">
              <a:solidFill>
                <a:schemeClr val="dk1"/>
              </a:solidFill>
            </a:endParaRPr>
          </a:p>
          <a:p>
            <a:pPr lvl="0" rtl="0">
              <a:spcBef>
                <a:spcPts val="0"/>
              </a:spcBef>
              <a:buClr>
                <a:schemeClr val="dk1"/>
              </a:buClr>
              <a:buSzPct val="78571"/>
              <a:buFont typeface="Arial"/>
              <a:buNone/>
            </a:pPr>
            <a:r>
              <a:rPr lang="en" sz="1400" dirty="0" smtClean="0">
                <a:solidFill>
                  <a:schemeClr val="dk1"/>
                </a:solidFill>
              </a:rPr>
              <a:t>An </a:t>
            </a:r>
            <a:r>
              <a:rPr lang="en" sz="1400" dirty="0">
                <a:solidFill>
                  <a:schemeClr val="dk1"/>
                </a:solidFill>
              </a:rPr>
              <a:t>example of  state adopted materials that simply are not included on the </a:t>
            </a:r>
            <a:r>
              <a:rPr lang="en" sz="1400" dirty="0" smtClean="0">
                <a:solidFill>
                  <a:schemeClr val="dk1"/>
                </a:solidFill>
              </a:rPr>
              <a:t>list, is the </a:t>
            </a:r>
            <a:r>
              <a:rPr lang="en" sz="1400" dirty="0">
                <a:solidFill>
                  <a:schemeClr val="dk1"/>
                </a:solidFill>
              </a:rPr>
              <a:t>Spanish variant of McGraw Hill’s iScience for Middle School.</a:t>
            </a:r>
          </a:p>
          <a:p>
            <a:pPr lvl="0" rtl="0">
              <a:spcBef>
                <a:spcPts val="0"/>
              </a:spcBef>
              <a:buClr>
                <a:schemeClr val="dk1"/>
              </a:buClr>
              <a:buSzPct val="78571"/>
              <a:buFont typeface="Arial"/>
              <a:buNone/>
            </a:pPr>
            <a:r>
              <a:rPr lang="en" sz="1400" dirty="0">
                <a:solidFill>
                  <a:schemeClr val="dk1"/>
                </a:solidFill>
              </a:rPr>
              <a:t>You can create disbursement requests to access the 20% that the state holds back till Sept 1, but be sure to discuss deferred billing before you execute a POl.  If you have no prior year IMA to access, an approved disbursement will not be sent to your district until </a:t>
            </a:r>
            <a:r>
              <a:rPr lang="en" sz="1400" dirty="0" smtClean="0">
                <a:solidFill>
                  <a:schemeClr val="dk1"/>
                </a:solidFill>
              </a:rPr>
              <a:t>September 1</a:t>
            </a:r>
            <a:r>
              <a:rPr lang="en" sz="1400" baseline="30000" dirty="0" smtClean="0">
                <a:solidFill>
                  <a:schemeClr val="dk1"/>
                </a:solidFill>
              </a:rPr>
              <a:t>st</a:t>
            </a:r>
            <a:r>
              <a:rPr lang="en" sz="1400" dirty="0" smtClean="0">
                <a:solidFill>
                  <a:schemeClr val="dk1"/>
                </a:solidFill>
              </a:rPr>
              <a:t> .  </a:t>
            </a:r>
            <a:r>
              <a:rPr lang="en" sz="1400" dirty="0">
                <a:solidFill>
                  <a:schemeClr val="dk1"/>
                </a:solidFill>
              </a:rPr>
              <a:t>In fact, it is possible you won’t  get payments until Dec 1.  The state processes the payments in correlation to when the requests were submitted.</a:t>
            </a:r>
          </a:p>
          <a:p>
            <a:pPr>
              <a:spcBef>
                <a:spcPts val="0"/>
              </a:spcBef>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01" name="Shape 301"/>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rtl="0">
              <a:spcBef>
                <a:spcPts val="0"/>
              </a:spcBef>
              <a:buNone/>
            </a:pPr>
            <a:endParaRPr sz="1400" dirty="0"/>
          </a:p>
          <a:p>
            <a:pPr>
              <a:spcBef>
                <a:spcPts val="0"/>
              </a:spcBef>
              <a:buNone/>
            </a:pPr>
            <a:r>
              <a:rPr lang="en" sz="1400" dirty="0"/>
              <a:t>To start a disbursement request, click on Allotment Disbursement next to the red arrow above</a:t>
            </a:r>
            <a:r>
              <a:rPr lang="en" sz="1400" dirty="0" smtClean="0"/>
              <a:t>.</a:t>
            </a:r>
          </a:p>
          <a:p>
            <a:pPr>
              <a:spcBef>
                <a:spcPts val="0"/>
              </a:spcBef>
              <a:buNone/>
            </a:pPr>
            <a:r>
              <a:rPr lang="en" sz="1400" dirty="0" smtClean="0"/>
              <a:t>Take</a:t>
            </a:r>
            <a:r>
              <a:rPr lang="en" sz="1400" baseline="0" dirty="0" smtClean="0"/>
              <a:t> note of the comment  to the right of the arrow.  If you select an adopted item but work out some special package deal, you can no loger process a requisition for it.</a:t>
            </a:r>
          </a:p>
          <a:p>
            <a:pPr>
              <a:spcBef>
                <a:spcPts val="0"/>
              </a:spcBef>
              <a:buNone/>
            </a:pPr>
            <a:r>
              <a:rPr lang="en" sz="1400" baseline="0" dirty="0" smtClean="0"/>
              <a:t>However, you CAN place a disburement request.</a:t>
            </a:r>
            <a:endParaRPr lang="en" sz="14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09" name="Shape 309"/>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a:spcBef>
                <a:spcPts val="0"/>
              </a:spcBef>
              <a:buNone/>
            </a:pPr>
            <a:r>
              <a:rPr lang="en" sz="1400"/>
              <a:t>When you click on Allotment Disbursement, this window will open up.  You can see that Irving still has two disbursements worth $6,439.41 that have been submitted but not approved.  Above them is the word NEXT which is what you need to click to create a new request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15" name="Shape 315"/>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a:spcBef>
                <a:spcPts val="0"/>
              </a:spcBef>
              <a:buNone/>
            </a:pPr>
            <a:r>
              <a:rPr lang="en" sz="1400" dirty="0"/>
              <a:t>You start by defining what the entire disbursement relates to.  Remember that I said this spending method can be used for instructional materials, Administrative  </a:t>
            </a:r>
            <a:r>
              <a:rPr lang="en" sz="1400" dirty="0" smtClean="0"/>
              <a:t>technology equipment for </a:t>
            </a:r>
            <a:r>
              <a:rPr lang="en" sz="1400" dirty="0"/>
              <a:t>instruction or technology services related to that equipment.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9" name="Shape 69"/>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lgn="ctr" rtl="0">
              <a:spcBef>
                <a:spcPts val="0"/>
              </a:spcBef>
              <a:buClr>
                <a:schemeClr val="dk1"/>
              </a:buClr>
              <a:buSzPct val="45833"/>
              <a:buFont typeface="Arial"/>
              <a:buNone/>
            </a:pPr>
            <a:endParaRPr lang="en" sz="6600" dirty="0" smtClean="0">
              <a:solidFill>
                <a:schemeClr val="dk1"/>
              </a:solidFill>
            </a:endParaRPr>
          </a:p>
          <a:p>
            <a:pPr lvl="0" algn="ctr" rtl="0">
              <a:spcBef>
                <a:spcPts val="0"/>
              </a:spcBef>
              <a:buClr>
                <a:schemeClr val="dk1"/>
              </a:buClr>
              <a:buSzPct val="45833"/>
              <a:buFont typeface="Arial"/>
              <a:buNone/>
            </a:pPr>
            <a:r>
              <a:rPr lang="en" sz="1600" dirty="0" smtClean="0">
                <a:solidFill>
                  <a:schemeClr val="dk1"/>
                </a:solidFill>
              </a:rPr>
              <a:t>Your district enrollment is the basis</a:t>
            </a:r>
            <a:r>
              <a:rPr lang="en" sz="1600" baseline="0" dirty="0" smtClean="0">
                <a:solidFill>
                  <a:schemeClr val="dk1"/>
                </a:solidFill>
              </a:rPr>
              <a:t> of your allotment.  Bigger districts get more funding.</a:t>
            </a:r>
          </a:p>
          <a:p>
            <a:pPr lvl="0" algn="ctr" rtl="0">
              <a:spcBef>
                <a:spcPts val="0"/>
              </a:spcBef>
              <a:buClr>
                <a:schemeClr val="dk1"/>
              </a:buClr>
              <a:buSzPct val="45833"/>
              <a:buFont typeface="Arial"/>
              <a:buNone/>
            </a:pPr>
            <a:r>
              <a:rPr lang="en" sz="1600" baseline="0" dirty="0" smtClean="0">
                <a:solidFill>
                  <a:schemeClr val="dk1"/>
                </a:solidFill>
              </a:rPr>
              <a:t> </a:t>
            </a:r>
            <a:r>
              <a:rPr lang="en" sz="1600" dirty="0" smtClean="0">
                <a:solidFill>
                  <a:schemeClr val="dk1"/>
                </a:solidFill>
              </a:rPr>
              <a:t>Since </a:t>
            </a:r>
            <a:r>
              <a:rPr lang="en" sz="1600" dirty="0">
                <a:solidFill>
                  <a:schemeClr val="dk1"/>
                </a:solidFill>
              </a:rPr>
              <a:t>we routinely get new members who have just assumed the role of Instructional Materials Coordinator or Manager for their district, this presentation will incorporate some basic information that many of you are </a:t>
            </a:r>
            <a:r>
              <a:rPr lang="en" sz="1600" dirty="0" smtClean="0">
                <a:solidFill>
                  <a:schemeClr val="dk1"/>
                </a:solidFill>
              </a:rPr>
              <a:t>already </a:t>
            </a:r>
            <a:r>
              <a:rPr lang="en" sz="1600" dirty="0">
                <a:solidFill>
                  <a:schemeClr val="dk1"/>
                </a:solidFill>
              </a:rPr>
              <a:t>familiar with, but could always use a refresher.</a:t>
            </a:r>
          </a:p>
          <a:p>
            <a:pPr lvl="0" algn="ctr" rtl="0">
              <a:spcBef>
                <a:spcPts val="0"/>
              </a:spcBef>
              <a:buClr>
                <a:schemeClr val="dk1"/>
              </a:buClr>
              <a:buSzPct val="45833"/>
              <a:buFont typeface="Arial"/>
              <a:buNone/>
            </a:pPr>
            <a:r>
              <a:rPr lang="en" sz="1600" dirty="0">
                <a:solidFill>
                  <a:srgbClr val="980000"/>
                </a:solidFill>
              </a:rPr>
              <a:t>Ask if anyone </a:t>
            </a:r>
            <a:r>
              <a:rPr lang="en" sz="1600" u="sng" dirty="0">
                <a:solidFill>
                  <a:srgbClr val="980000"/>
                </a:solidFill>
              </a:rPr>
              <a:t>does not have access </a:t>
            </a:r>
            <a:r>
              <a:rPr lang="en" sz="1600" dirty="0">
                <a:solidFill>
                  <a:srgbClr val="980000"/>
                </a:solidFill>
              </a:rPr>
              <a:t>to EMAT.  If answer is no, SKIP TO SLIDE #9</a:t>
            </a:r>
          </a:p>
          <a:p>
            <a:pPr lvl="0" algn="ctr" rtl="0">
              <a:spcBef>
                <a:spcPts val="0"/>
              </a:spcBef>
              <a:buClr>
                <a:schemeClr val="dk1"/>
              </a:buClr>
              <a:buFont typeface="Arial"/>
              <a:buNone/>
            </a:pPr>
            <a:endParaRPr sz="1600" dirty="0">
              <a:solidFill>
                <a:schemeClr val="dk1"/>
              </a:solidFill>
            </a:endParaRPr>
          </a:p>
          <a:p>
            <a:pPr>
              <a:spcBef>
                <a:spcPts val="0"/>
              </a:spcBef>
              <a:buNone/>
            </a:pPr>
            <a:endParaRPr sz="16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1" name="Shape 321"/>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rtl="0">
              <a:spcBef>
                <a:spcPts val="0"/>
              </a:spcBef>
              <a:buNone/>
            </a:pPr>
            <a:r>
              <a:rPr lang="en" sz="1400" b="1" dirty="0"/>
              <a:t>You are looking at one section of one </a:t>
            </a:r>
            <a:r>
              <a:rPr lang="en" sz="1400" b="1" dirty="0" smtClean="0"/>
              <a:t>of our </a:t>
            </a:r>
            <a:r>
              <a:rPr lang="en" sz="1400" b="1" dirty="0"/>
              <a:t>submitted disbursement requests.  Take note of the text in red.  Remember what I said about McGraw Hill’s Spanish variant of iScience? It is a variant of a state adopted item.  If I were to buy more of that item using a disbursement request, would I answer Yes or No in the Adopted field</a:t>
            </a:r>
            <a:r>
              <a:rPr lang="en" sz="1400" b="1" dirty="0" smtClean="0"/>
              <a:t>?</a:t>
            </a:r>
          </a:p>
          <a:p>
            <a:pPr rtl="0">
              <a:spcBef>
                <a:spcPts val="0"/>
              </a:spcBef>
              <a:buNone/>
            </a:pPr>
            <a:endParaRPr lang="en" sz="1400" b="1" dirty="0" smtClean="0"/>
          </a:p>
          <a:p>
            <a:pPr rtl="0">
              <a:spcBef>
                <a:spcPts val="0"/>
              </a:spcBef>
              <a:buNone/>
            </a:pPr>
            <a:endParaRPr lang="en" sz="1400" b="1" dirty="0"/>
          </a:p>
          <a:p>
            <a:pPr>
              <a:spcBef>
                <a:spcPts val="0"/>
              </a:spcBef>
              <a:buNone/>
            </a:pPr>
            <a:r>
              <a:rPr lang="en" sz="1400" b="1" dirty="0"/>
              <a:t>Note that the TEA </a:t>
            </a:r>
            <a:r>
              <a:rPr lang="en" sz="1400" b="1" u="sng" dirty="0">
                <a:solidFill>
                  <a:srgbClr val="980000"/>
                </a:solidFill>
              </a:rPr>
              <a:t>will</a:t>
            </a:r>
            <a:r>
              <a:rPr lang="en" sz="1400" b="1" dirty="0"/>
              <a:t> pay freight charges for In-State shipments as well as </a:t>
            </a:r>
            <a:r>
              <a:rPr lang="en" sz="1400" b="1" dirty="0" smtClean="0"/>
              <a:t>for Out-of-State</a:t>
            </a:r>
            <a:r>
              <a:rPr lang="en" sz="1400" b="1" dirty="0"/>
              <a:t>.  For </a:t>
            </a:r>
            <a:r>
              <a:rPr lang="en" sz="1400" b="1" dirty="0" smtClean="0"/>
              <a:t>both types of shipping charges,  you can use </a:t>
            </a:r>
            <a:r>
              <a:rPr lang="en" sz="1400" b="1" dirty="0"/>
              <a:t>your IMA Funds, You need to create a line item for the shipping charges separate and distinct from the instructional materials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2" name="Shape 332"/>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a:spcBef>
                <a:spcPts val="0"/>
              </a:spcBef>
              <a:buNone/>
            </a:pPr>
            <a:r>
              <a:rPr lang="en-US" b="1" dirty="0" smtClean="0"/>
              <a:t>Either in or out of state</a:t>
            </a:r>
            <a:endParaRPr b="1"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8" name="Shape 338"/>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a:spcBef>
                <a:spcPts val="0"/>
              </a:spcBef>
              <a:buNone/>
            </a:pPr>
            <a:r>
              <a:rPr lang="en" sz="1400"/>
              <a:t>I pulled the figure of $185.55 right off the quote I requested for the materials referenced in this disbursement request.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4" name="Shape 344"/>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a:spcBef>
                <a:spcPts val="0"/>
              </a:spcBef>
              <a:buNone/>
            </a:pPr>
            <a:r>
              <a:rPr lang="en-US" dirty="0" smtClean="0"/>
              <a:t>The arrow is actually</a:t>
            </a:r>
            <a:r>
              <a:rPr lang="en-US" baseline="0" dirty="0" smtClean="0"/>
              <a:t> on slide #31</a:t>
            </a: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1" name="Shape 351"/>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a:spcBef>
                <a:spcPts val="0"/>
              </a:spcBef>
              <a:buNone/>
            </a:pPr>
            <a:r>
              <a:rPr lang="en" sz="1400" dirty="0"/>
              <a:t>This time, instead of choosing shipping, you will choose instructional materials.  </a:t>
            </a:r>
            <a:r>
              <a:rPr lang="en" sz="1800" dirty="0">
                <a:solidFill>
                  <a:srgbClr val="980000"/>
                </a:solidFill>
              </a:rPr>
              <a:t>Warning, if your intention is to buy Bilingual materials, create separate disbursement requests for them and specifically choose BLM as your Disbursement Category.</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8" name="Shape 358"/>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a:spcBef>
                <a:spcPts val="0"/>
              </a:spcBef>
              <a:buNone/>
            </a:pPr>
            <a:r>
              <a:rPr lang="en" sz="1400"/>
              <a:t>Take note of the grey sliding bar at the bottom of the screen. just below the word “</a:t>
            </a:r>
            <a:r>
              <a:rPr lang="en" sz="1400" b="1">
                <a:solidFill>
                  <a:srgbClr val="980000"/>
                </a:solidFill>
              </a:rPr>
              <a:t>Refresh </a:t>
            </a:r>
            <a:r>
              <a:rPr lang="en" sz="1400"/>
              <a:t>”You can’t see every field that requires data entry at once.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0" name="Shape 370"/>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8" name="Shape 378"/>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86" name="Shape 386"/>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dirty="0">
                <a:solidFill>
                  <a:schemeClr val="dk1"/>
                </a:solidFill>
              </a:rPr>
              <a:t>Just as you were instructed to do on slide </a:t>
            </a:r>
            <a:r>
              <a:rPr lang="en" dirty="0" smtClean="0">
                <a:solidFill>
                  <a:schemeClr val="dk1"/>
                </a:solidFill>
              </a:rPr>
              <a:t>40, </a:t>
            </a:r>
            <a:r>
              <a:rPr lang="en" dirty="0">
                <a:solidFill>
                  <a:schemeClr val="dk1"/>
                </a:solidFill>
              </a:rPr>
              <a:t>you use the drop down arrow to select the type of request you are making. This time, select technological equipment.and follow the steps to complete certify and submit.</a:t>
            </a:r>
          </a:p>
          <a:p>
            <a:pPr>
              <a:spcBef>
                <a:spcPts val="0"/>
              </a:spcBef>
              <a:buNone/>
            </a:pP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4" name="Shape 394"/>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 dirty="0" smtClean="0">
                <a:solidFill>
                  <a:schemeClr val="dk1"/>
                </a:solidFill>
              </a:rPr>
              <a:t>Same</a:t>
            </a:r>
            <a:r>
              <a:rPr lang="en" baseline="0" dirty="0" smtClean="0">
                <a:solidFill>
                  <a:schemeClr val="dk1"/>
                </a:solidFill>
              </a:rPr>
              <a:t> steps as before only this</a:t>
            </a:r>
            <a:r>
              <a:rPr lang="en" dirty="0" smtClean="0">
                <a:solidFill>
                  <a:schemeClr val="dk1"/>
                </a:solidFill>
              </a:rPr>
              <a:t> </a:t>
            </a:r>
            <a:r>
              <a:rPr lang="en" dirty="0">
                <a:solidFill>
                  <a:schemeClr val="dk1"/>
                </a:solidFill>
              </a:rPr>
              <a:t>time, select technology </a:t>
            </a:r>
            <a:r>
              <a:rPr lang="en" dirty="0" smtClean="0">
                <a:solidFill>
                  <a:schemeClr val="dk1"/>
                </a:solidFill>
              </a:rPr>
              <a:t>services. </a:t>
            </a:r>
            <a:r>
              <a:rPr lang="en-US" dirty="0" smtClean="0">
                <a:solidFill>
                  <a:schemeClr val="dk1"/>
                </a:solidFill>
              </a:rPr>
              <a:t>C</a:t>
            </a:r>
            <a:r>
              <a:rPr lang="en" dirty="0" smtClean="0">
                <a:solidFill>
                  <a:schemeClr val="dk1"/>
                </a:solidFill>
              </a:rPr>
              <a:t>omplete/ certify/ </a:t>
            </a:r>
            <a:r>
              <a:rPr lang="en" dirty="0">
                <a:solidFill>
                  <a:schemeClr val="dk1"/>
                </a:solidFill>
              </a:rPr>
              <a:t>and submit.  There are a few differences, however.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a:spcBef>
                <a:spcPts val="0"/>
              </a:spcBef>
              <a:buNone/>
            </a:pPr>
            <a:r>
              <a:rPr lang="en-US" sz="1400" dirty="0" smtClean="0"/>
              <a:t>Your screen may look a bit different, but focus on what I am advising</a:t>
            </a:r>
            <a:r>
              <a:rPr lang="en-US" sz="1400" baseline="0" dirty="0" smtClean="0"/>
              <a:t> you to select in the dark blue header bar at the top of the screen</a:t>
            </a:r>
            <a:endParaRPr sz="140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02" name="Shape 402"/>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rtl="0">
              <a:spcBef>
                <a:spcPts val="0"/>
              </a:spcBef>
              <a:buNone/>
            </a:pPr>
            <a:r>
              <a:rPr lang="en" dirty="0" smtClean="0"/>
              <a:t>When you </a:t>
            </a:r>
            <a:r>
              <a:rPr lang="en" dirty="0"/>
              <a:t>click on the magnifying glass next to disbursement Category, you will see this screen.</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09" name="Shape 409"/>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19" name="Shape 419"/>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rtl="0">
              <a:spcBef>
                <a:spcPts val="0"/>
              </a:spcBef>
              <a:buNone/>
            </a:pPr>
            <a:r>
              <a:rPr lang="en-US" dirty="0" smtClean="0"/>
              <a:t>Keep Hard Copies in</a:t>
            </a:r>
            <a:r>
              <a:rPr lang="en-US" baseline="0" dirty="0" smtClean="0"/>
              <a:t> a binder along with your requisitions</a:t>
            </a: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28" name="Shape 428"/>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a:spcBef>
                <a:spcPts val="0"/>
              </a:spcBef>
              <a:buNone/>
            </a:pPr>
            <a:r>
              <a:rPr lang="en"/>
              <a:t>Your Finance department will likely ask you for something to document your disbursement purchases- Here is what you do.</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38" name="Shape 438"/>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47" name="Shape 447"/>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rtl="0">
              <a:spcBef>
                <a:spcPts val="0"/>
              </a:spcBef>
              <a:buNone/>
            </a:pPr>
            <a:r>
              <a:rPr lang="en" dirty="0"/>
              <a:t>This request was for a Spanish variant of HMH’s ScienceFusion texts for K-5 which are not listed for ordering..  Since the English version was state approved, I answered YES in that field and indicated the TEKS % at 100 because that was the % for the English version.</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4" name="Shape 454"/>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61" name="Shape 461"/>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rtl="0">
              <a:spcBef>
                <a:spcPts val="0"/>
              </a:spcBef>
              <a:buNone/>
            </a:pPr>
            <a:r>
              <a:rPr lang="en-US" dirty="0" smtClean="0"/>
              <a:t>All the TEA really wants</a:t>
            </a:r>
            <a:r>
              <a:rPr lang="en-US" baseline="0" dirty="0" smtClean="0"/>
              <a:t> is to be assured that the funds you requested are in fact used to acquire instructional materials, administrative technology or technological services in to aid in the use of the technology.   They don’t want you to send money back.   </a:t>
            </a:r>
          </a:p>
          <a:p>
            <a:pPr lvl="0" rtl="0">
              <a:spcBef>
                <a:spcPts val="0"/>
              </a:spcBef>
              <a:buNone/>
            </a:pPr>
            <a:endParaRPr lang="en-US" baseline="0" dirty="0" smtClean="0"/>
          </a:p>
          <a:p>
            <a:pPr lvl="0" rtl="0">
              <a:spcBef>
                <a:spcPts val="0"/>
              </a:spcBef>
              <a:buNone/>
            </a:pPr>
            <a:r>
              <a:rPr lang="en-US" baseline="0" dirty="0" smtClean="0"/>
              <a:t>Rather, reduce your next disbursement accordingly  to reflect the application of leftover funds.  </a:t>
            </a:r>
          </a:p>
          <a:p>
            <a:pPr lvl="0" rtl="0">
              <a:spcBef>
                <a:spcPts val="0"/>
              </a:spcBef>
              <a:buNone/>
            </a:pPr>
            <a:endParaRPr lang="en-US" baseline="0" dirty="0" smtClean="0"/>
          </a:p>
          <a:p>
            <a:pPr lvl="0" rtl="0">
              <a:spcBef>
                <a:spcPts val="0"/>
              </a:spcBef>
              <a:buNone/>
            </a:pPr>
            <a:r>
              <a:rPr lang="en-US" baseline="0" dirty="0" smtClean="0"/>
              <a:t>That’s about it.  I am open to questions at this point.</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2" name="Shape 102"/>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9" name="Shape 89"/>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a:spcBef>
                <a:spcPts val="0"/>
              </a:spcBef>
              <a:buNone/>
            </a:pPr>
            <a:r>
              <a:rPr lang="en" sz="2800" b="1" dirty="0"/>
              <a:t>Click on the hyperlink to request a new account.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a:spcBef>
                <a:spcPts val="0"/>
              </a:spcBef>
              <a:buNone/>
            </a:pPr>
            <a:r>
              <a:rPr lang="en" sz="1800" b="1"/>
              <a:t>There are of course additional fields which require data entry, but you get the idea.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a:spcBef>
                <a:spcPts val="0"/>
              </a:spcBef>
              <a:buNone/>
            </a:pPr>
            <a:r>
              <a:rPr lang="en" sz="1800" b="1" dirty="0" smtClean="0"/>
              <a:t>Click </a:t>
            </a:r>
            <a:r>
              <a:rPr lang="en" sz="1800" b="1" dirty="0"/>
              <a:t>on the EMAT LOGON Hyperlink</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311708" y="992766"/>
            <a:ext cx="8520599" cy="2736899"/>
          </a:xfrm>
          <a:prstGeom prst="rect">
            <a:avLst/>
          </a:prstGeom>
        </p:spPr>
        <p:txBody>
          <a:bodyPr lIns="91425" tIns="91425" rIns="91425" bIns="91425" anchor="b" anchorCtr="0"/>
          <a:lstStyle>
            <a:lvl1pPr algn="ctr">
              <a:spcBef>
                <a:spcPts val="0"/>
              </a:spcBef>
              <a:buSzPct val="100000"/>
              <a:defRPr sz="5200"/>
            </a:lvl1pPr>
            <a:lvl2pPr algn="ctr">
              <a:spcBef>
                <a:spcPts val="0"/>
              </a:spcBef>
              <a:buSzPct val="100000"/>
              <a:defRPr sz="5200"/>
            </a:lvl2pPr>
            <a:lvl3pPr algn="ctr">
              <a:spcBef>
                <a:spcPts val="0"/>
              </a:spcBef>
              <a:buSzPct val="100000"/>
              <a:defRPr sz="5200"/>
            </a:lvl3pPr>
            <a:lvl4pPr algn="ctr">
              <a:spcBef>
                <a:spcPts val="0"/>
              </a:spcBef>
              <a:buSzPct val="100000"/>
              <a:defRPr sz="5200"/>
            </a:lvl4pPr>
            <a:lvl5pPr algn="ctr">
              <a:spcBef>
                <a:spcPts val="0"/>
              </a:spcBef>
              <a:buSzPct val="100000"/>
              <a:defRPr sz="5200"/>
            </a:lvl5pPr>
            <a:lvl6pPr algn="ctr">
              <a:spcBef>
                <a:spcPts val="0"/>
              </a:spcBef>
              <a:buSzPct val="100000"/>
              <a:defRPr sz="5200"/>
            </a:lvl6pPr>
            <a:lvl7pPr algn="ctr">
              <a:spcBef>
                <a:spcPts val="0"/>
              </a:spcBef>
              <a:buSzPct val="100000"/>
              <a:defRPr sz="5200"/>
            </a:lvl7pPr>
            <a:lvl8pPr algn="ctr">
              <a:spcBef>
                <a:spcPts val="0"/>
              </a:spcBef>
              <a:buSzPct val="100000"/>
              <a:defRPr sz="5200"/>
            </a:lvl8pPr>
            <a:lvl9pPr algn="ctr">
              <a:spcBef>
                <a:spcPts val="0"/>
              </a:spcBef>
              <a:buSzPct val="100000"/>
              <a:defRPr sz="5200"/>
            </a:lvl9pPr>
          </a:lstStyle>
          <a:p>
            <a:endParaRPr/>
          </a:p>
        </p:txBody>
      </p:sp>
      <p:sp>
        <p:nvSpPr>
          <p:cNvPr id="10" name="Shape 10"/>
          <p:cNvSpPr txBox="1">
            <a:spLocks noGrp="1"/>
          </p:cNvSpPr>
          <p:nvPr>
            <p:ph type="subTitle" idx="1"/>
          </p:nvPr>
        </p:nvSpPr>
        <p:spPr>
          <a:xfrm>
            <a:off x="311700" y="3778833"/>
            <a:ext cx="8520599" cy="1056899"/>
          </a:xfrm>
          <a:prstGeom prst="rect">
            <a:avLst/>
          </a:prstGeom>
        </p:spPr>
        <p:txBody>
          <a:bodyPr lIns="91425" tIns="91425" rIns="91425" bIns="91425" anchor="t" anchorCtr="0"/>
          <a:lstStyle>
            <a:lvl1pPr algn="ctr">
              <a:lnSpc>
                <a:spcPct val="100000"/>
              </a:lnSpc>
              <a:spcBef>
                <a:spcPts val="0"/>
              </a:spcBef>
              <a:spcAft>
                <a:spcPts val="0"/>
              </a:spcAft>
              <a:buSzPct val="100000"/>
              <a:buNone/>
              <a:defRPr sz="2800"/>
            </a:lvl1pPr>
            <a:lvl2pPr algn="ctr">
              <a:lnSpc>
                <a:spcPct val="100000"/>
              </a:lnSpc>
              <a:spcBef>
                <a:spcPts val="0"/>
              </a:spcBef>
              <a:spcAft>
                <a:spcPts val="0"/>
              </a:spcAft>
              <a:buSzPct val="100000"/>
              <a:buNone/>
              <a:defRPr sz="2800"/>
            </a:lvl2pPr>
            <a:lvl3pPr algn="ctr">
              <a:lnSpc>
                <a:spcPct val="100000"/>
              </a:lnSpc>
              <a:spcBef>
                <a:spcPts val="0"/>
              </a:spcBef>
              <a:spcAft>
                <a:spcPts val="0"/>
              </a:spcAft>
              <a:buSzPct val="100000"/>
              <a:buNone/>
              <a:defRPr sz="2800"/>
            </a:lvl3pPr>
            <a:lvl4pPr algn="ctr">
              <a:lnSpc>
                <a:spcPct val="100000"/>
              </a:lnSpc>
              <a:spcBef>
                <a:spcPts val="0"/>
              </a:spcBef>
              <a:spcAft>
                <a:spcPts val="0"/>
              </a:spcAft>
              <a:buSzPct val="100000"/>
              <a:buNone/>
              <a:defRPr sz="2800"/>
            </a:lvl4pPr>
            <a:lvl5pPr algn="ctr">
              <a:lnSpc>
                <a:spcPct val="100000"/>
              </a:lnSpc>
              <a:spcBef>
                <a:spcPts val="0"/>
              </a:spcBef>
              <a:spcAft>
                <a:spcPts val="0"/>
              </a:spcAft>
              <a:buSzPct val="100000"/>
              <a:buNone/>
              <a:defRPr sz="2800"/>
            </a:lvl5pPr>
            <a:lvl6pPr algn="ctr">
              <a:lnSpc>
                <a:spcPct val="100000"/>
              </a:lnSpc>
              <a:spcBef>
                <a:spcPts val="0"/>
              </a:spcBef>
              <a:spcAft>
                <a:spcPts val="0"/>
              </a:spcAft>
              <a:buSzPct val="100000"/>
              <a:buNone/>
              <a:defRPr sz="2800"/>
            </a:lvl6pPr>
            <a:lvl7pPr algn="ctr">
              <a:lnSpc>
                <a:spcPct val="100000"/>
              </a:lnSpc>
              <a:spcBef>
                <a:spcPts val="0"/>
              </a:spcBef>
              <a:spcAft>
                <a:spcPts val="0"/>
              </a:spcAft>
              <a:buSzPct val="100000"/>
              <a:buNone/>
              <a:defRPr sz="2800"/>
            </a:lvl7pPr>
            <a:lvl8pPr algn="ctr">
              <a:lnSpc>
                <a:spcPct val="100000"/>
              </a:lnSpc>
              <a:spcBef>
                <a:spcPts val="0"/>
              </a:spcBef>
              <a:spcAft>
                <a:spcPts val="0"/>
              </a:spcAft>
              <a:buSzPct val="100000"/>
              <a:buNone/>
              <a:defRPr sz="2800"/>
            </a:lvl8pPr>
            <a:lvl9pPr algn="ctr">
              <a:lnSpc>
                <a:spcPct val="100000"/>
              </a:lnSpc>
              <a:spcBef>
                <a:spcPts val="0"/>
              </a:spcBef>
              <a:spcAft>
                <a:spcPts val="0"/>
              </a:spcAft>
              <a:buSzPct val="100000"/>
              <a:buNone/>
              <a:defRPr sz="2800"/>
            </a:lvl9pPr>
          </a:lstStyle>
          <a:p>
            <a:endParaRPr/>
          </a:p>
        </p:txBody>
      </p:sp>
      <p:sp>
        <p:nvSpPr>
          <p:cNvPr id="11" name="Shape 11"/>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1474833"/>
            <a:ext cx="8520599" cy="2618099"/>
          </a:xfrm>
          <a:prstGeom prst="rect">
            <a:avLst/>
          </a:prstGeom>
        </p:spPr>
        <p:txBody>
          <a:bodyPr lIns="91425" tIns="91425" rIns="91425" bIns="91425" anchor="b" anchorCtr="0"/>
          <a:lstStyle>
            <a:lvl1pPr algn="ctr">
              <a:spcBef>
                <a:spcPts val="0"/>
              </a:spcBef>
              <a:buSzPct val="100000"/>
              <a:defRPr sz="12000"/>
            </a:lvl1pPr>
            <a:lvl2pPr algn="ctr">
              <a:spcBef>
                <a:spcPts val="0"/>
              </a:spcBef>
              <a:buSzPct val="100000"/>
              <a:defRPr sz="12000"/>
            </a:lvl2pPr>
            <a:lvl3pPr algn="ctr">
              <a:spcBef>
                <a:spcPts val="0"/>
              </a:spcBef>
              <a:buSzPct val="100000"/>
              <a:defRPr sz="12000"/>
            </a:lvl3pPr>
            <a:lvl4pPr algn="ctr">
              <a:spcBef>
                <a:spcPts val="0"/>
              </a:spcBef>
              <a:buSzPct val="100000"/>
              <a:defRPr sz="12000"/>
            </a:lvl4pPr>
            <a:lvl5pPr algn="ctr">
              <a:spcBef>
                <a:spcPts val="0"/>
              </a:spcBef>
              <a:buSzPct val="100000"/>
              <a:defRPr sz="12000"/>
            </a:lvl5pPr>
            <a:lvl6pPr algn="ctr">
              <a:spcBef>
                <a:spcPts val="0"/>
              </a:spcBef>
              <a:buSzPct val="100000"/>
              <a:defRPr sz="12000"/>
            </a:lvl6pPr>
            <a:lvl7pPr algn="ctr">
              <a:spcBef>
                <a:spcPts val="0"/>
              </a:spcBef>
              <a:buSzPct val="100000"/>
              <a:defRPr sz="12000"/>
            </a:lvl7pPr>
            <a:lvl8pPr algn="ctr">
              <a:spcBef>
                <a:spcPts val="0"/>
              </a:spcBef>
              <a:buSzPct val="100000"/>
              <a:defRPr sz="12000"/>
            </a:lvl8pPr>
            <a:lvl9pPr algn="ctr">
              <a:spcBef>
                <a:spcPts val="0"/>
              </a:spcBef>
              <a:buSzPct val="100000"/>
              <a:defRPr sz="12000"/>
            </a:lvl9pPr>
          </a:lstStyle>
          <a:p>
            <a:endParaRPr/>
          </a:p>
        </p:txBody>
      </p:sp>
      <p:sp>
        <p:nvSpPr>
          <p:cNvPr id="45" name="Shape 45"/>
          <p:cNvSpPr txBox="1">
            <a:spLocks noGrp="1"/>
          </p:cNvSpPr>
          <p:nvPr>
            <p:ph type="body" idx="1"/>
          </p:nvPr>
        </p:nvSpPr>
        <p:spPr>
          <a:xfrm>
            <a:off x="311700" y="4202966"/>
            <a:ext cx="8520599" cy="1734300"/>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46" name="Shape 46"/>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7"/>
        <p:cNvGrpSpPr/>
        <p:nvPr/>
      </p:nvGrpSpPr>
      <p:grpSpPr>
        <a:xfrm>
          <a:off x="0" y="0"/>
          <a:ext cx="0" cy="0"/>
          <a:chOff x="0" y="0"/>
          <a:chExt cx="0" cy="0"/>
        </a:xfrm>
      </p:grpSpPr>
      <p:sp>
        <p:nvSpPr>
          <p:cNvPr id="48" name="Shape 48"/>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311700" y="2867800"/>
            <a:ext cx="8520599" cy="1122299"/>
          </a:xfrm>
          <a:prstGeom prst="rect">
            <a:avLst/>
          </a:prstGeom>
        </p:spPr>
        <p:txBody>
          <a:bodyPr lIns="91425" tIns="91425" rIns="91425" bIns="91425" anchor="ctr" anchorCtr="0"/>
          <a:lstStyle>
            <a:lvl1pPr algn="ctr">
              <a:spcBef>
                <a:spcPts val="0"/>
              </a:spcBef>
              <a:buSzPct val="100000"/>
              <a:defRPr sz="3600"/>
            </a:lvl1pPr>
            <a:lvl2pPr algn="ctr">
              <a:spcBef>
                <a:spcPts val="0"/>
              </a:spcBef>
              <a:buSzPct val="100000"/>
              <a:defRPr sz="3600"/>
            </a:lvl2pPr>
            <a:lvl3pPr algn="ctr">
              <a:spcBef>
                <a:spcPts val="0"/>
              </a:spcBef>
              <a:buSzPct val="100000"/>
              <a:defRPr sz="3600"/>
            </a:lvl3pPr>
            <a:lvl4pPr algn="ctr">
              <a:spcBef>
                <a:spcPts val="0"/>
              </a:spcBef>
              <a:buSzPct val="100000"/>
              <a:defRPr sz="3600"/>
            </a:lvl4pPr>
            <a:lvl5pPr algn="ctr">
              <a:spcBef>
                <a:spcPts val="0"/>
              </a:spcBef>
              <a:buSzPct val="100000"/>
              <a:defRPr sz="3600"/>
            </a:lvl5pPr>
            <a:lvl6pPr algn="ctr">
              <a:spcBef>
                <a:spcPts val="0"/>
              </a:spcBef>
              <a:buSzPct val="100000"/>
              <a:defRPr sz="3600"/>
            </a:lvl6pPr>
            <a:lvl7pPr algn="ctr">
              <a:spcBef>
                <a:spcPts val="0"/>
              </a:spcBef>
              <a:buSzPct val="100000"/>
              <a:defRPr sz="3600"/>
            </a:lvl7pPr>
            <a:lvl8pPr algn="ctr">
              <a:spcBef>
                <a:spcPts val="0"/>
              </a:spcBef>
              <a:buSzPct val="100000"/>
              <a:defRPr sz="3600"/>
            </a:lvl8pPr>
            <a:lvl9pPr algn="ctr">
              <a:spcBef>
                <a:spcPts val="0"/>
              </a:spcBef>
              <a:buSzPct val="100000"/>
              <a:defRPr sz="3600"/>
            </a:lvl9pPr>
          </a:lstStyle>
          <a:p>
            <a:endParaRPr/>
          </a:p>
        </p:txBody>
      </p:sp>
      <p:sp>
        <p:nvSpPr>
          <p:cNvPr id="14" name="Shape 14"/>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11700" y="593366"/>
            <a:ext cx="8520599" cy="7635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7" name="Shape 17"/>
          <p:cNvSpPr txBox="1">
            <a:spLocks noGrp="1"/>
          </p:cNvSpPr>
          <p:nvPr>
            <p:ph type="body" idx="1"/>
          </p:nvPr>
        </p:nvSpPr>
        <p:spPr>
          <a:xfrm>
            <a:off x="311700" y="1536633"/>
            <a:ext cx="8520599" cy="45551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593366"/>
            <a:ext cx="8520599" cy="7635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body" idx="1"/>
          </p:nvPr>
        </p:nvSpPr>
        <p:spPr>
          <a:xfrm>
            <a:off x="311700" y="1536633"/>
            <a:ext cx="3999899" cy="4555199"/>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2" name="Shape 22"/>
          <p:cNvSpPr txBox="1">
            <a:spLocks noGrp="1"/>
          </p:cNvSpPr>
          <p:nvPr>
            <p:ph type="body" idx="2"/>
          </p:nvPr>
        </p:nvSpPr>
        <p:spPr>
          <a:xfrm>
            <a:off x="4832400" y="1536633"/>
            <a:ext cx="3999899" cy="4555199"/>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3" name="Shape 23"/>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593366"/>
            <a:ext cx="8520599" cy="7635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1700" y="740800"/>
            <a:ext cx="2807999" cy="1007700"/>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29" name="Shape 29"/>
          <p:cNvSpPr txBox="1">
            <a:spLocks noGrp="1"/>
          </p:cNvSpPr>
          <p:nvPr>
            <p:ph type="body" idx="1"/>
          </p:nvPr>
        </p:nvSpPr>
        <p:spPr>
          <a:xfrm>
            <a:off x="311700" y="1852800"/>
            <a:ext cx="2807999" cy="42393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0" name="Shape 30"/>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90250" y="600200"/>
            <a:ext cx="6367800" cy="5454299"/>
          </a:xfrm>
          <a:prstGeom prst="rect">
            <a:avLst/>
          </a:prstGeom>
        </p:spPr>
        <p:txBody>
          <a:bodyPr lIns="91425" tIns="91425" rIns="91425" bIns="91425" anchor="ctr" anchorCtr="0"/>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a:endParaRPr/>
          </a:p>
        </p:txBody>
      </p:sp>
      <p:sp>
        <p:nvSpPr>
          <p:cNvPr id="33" name="Shape 33"/>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4"/>
        <p:cNvGrpSpPr/>
        <p:nvPr/>
      </p:nvGrpSpPr>
      <p:grpSpPr>
        <a:xfrm>
          <a:off x="0" y="0"/>
          <a:ext cx="0" cy="0"/>
          <a:chOff x="0" y="0"/>
          <a:chExt cx="0" cy="0"/>
        </a:xfrm>
      </p:grpSpPr>
      <p:sp>
        <p:nvSpPr>
          <p:cNvPr id="35" name="Shape 35"/>
          <p:cNvSpPr/>
          <p:nvPr/>
        </p:nvSpPr>
        <p:spPr>
          <a:xfrm>
            <a:off x="4572000" y="-166"/>
            <a:ext cx="4572000" cy="6858000"/>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36" name="Shape 36"/>
          <p:cNvSpPr txBox="1">
            <a:spLocks noGrp="1"/>
          </p:cNvSpPr>
          <p:nvPr>
            <p:ph type="title"/>
          </p:nvPr>
        </p:nvSpPr>
        <p:spPr>
          <a:xfrm>
            <a:off x="265500" y="1644233"/>
            <a:ext cx="4045199" cy="1976400"/>
          </a:xfrm>
          <a:prstGeom prst="rect">
            <a:avLst/>
          </a:prstGeom>
        </p:spPr>
        <p:txBody>
          <a:bodyPr lIns="91425" tIns="91425" rIns="91425" bIns="91425" anchor="b" anchorCtr="0"/>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a:endParaRPr/>
          </a:p>
        </p:txBody>
      </p:sp>
      <p:sp>
        <p:nvSpPr>
          <p:cNvPr id="37" name="Shape 37"/>
          <p:cNvSpPr txBox="1">
            <a:spLocks noGrp="1"/>
          </p:cNvSpPr>
          <p:nvPr>
            <p:ph type="subTitle" idx="1"/>
          </p:nvPr>
        </p:nvSpPr>
        <p:spPr>
          <a:xfrm>
            <a:off x="265500" y="3737433"/>
            <a:ext cx="4045199" cy="16467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38" name="Shape 38"/>
          <p:cNvSpPr txBox="1">
            <a:spLocks noGrp="1"/>
          </p:cNvSpPr>
          <p:nvPr>
            <p:ph type="body" idx="2"/>
          </p:nvPr>
        </p:nvSpPr>
        <p:spPr>
          <a:xfrm>
            <a:off x="4939500" y="965433"/>
            <a:ext cx="3837000" cy="4926900"/>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9" name="Shape 39"/>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311700" y="5640766"/>
            <a:ext cx="5998800" cy="806700"/>
          </a:xfrm>
          <a:prstGeom prst="rect">
            <a:avLst/>
          </a:prstGeom>
        </p:spPr>
        <p:txBody>
          <a:bodyPr lIns="91425" tIns="91425" rIns="91425" bIns="91425" anchor="ctr" anchorCtr="0"/>
          <a:lstStyle>
            <a:lvl1pPr>
              <a:lnSpc>
                <a:spcPct val="100000"/>
              </a:lnSpc>
              <a:spcBef>
                <a:spcPts val="0"/>
              </a:spcBef>
              <a:spcAft>
                <a:spcPts val="0"/>
              </a:spcAft>
              <a:buNone/>
              <a:defRPr/>
            </a:lvl1pPr>
          </a:lstStyle>
          <a:p>
            <a:endParaRPr/>
          </a:p>
        </p:txBody>
      </p:sp>
      <p:sp>
        <p:nvSpPr>
          <p:cNvPr id="42" name="Shape 42"/>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593366"/>
            <a:ext cx="8520599" cy="763500"/>
          </a:xfrm>
          <a:prstGeom prst="rect">
            <a:avLst/>
          </a:prstGeom>
          <a:noFill/>
          <a:ln>
            <a:noFill/>
          </a:ln>
        </p:spPr>
        <p:txBody>
          <a:bodyPr lIns="91425" tIns="91425" rIns="91425" bIns="91425" anchor="t" anchorCtr="0"/>
          <a:lstStyle>
            <a:lvl1pPr>
              <a:spcBef>
                <a:spcPts val="0"/>
              </a:spcBef>
              <a:buClr>
                <a:schemeClr val="dk1"/>
              </a:buClr>
              <a:buSzPct val="100000"/>
              <a:buNone/>
              <a:defRPr sz="2800">
                <a:solidFill>
                  <a:schemeClr val="dk1"/>
                </a:solidFill>
              </a:defRPr>
            </a:lvl1pPr>
            <a:lvl2pPr>
              <a:spcBef>
                <a:spcPts val="0"/>
              </a:spcBef>
              <a:buClr>
                <a:schemeClr val="dk1"/>
              </a:buClr>
              <a:buSzPct val="100000"/>
              <a:buNone/>
              <a:defRPr sz="2800">
                <a:solidFill>
                  <a:schemeClr val="dk1"/>
                </a:solidFill>
              </a:defRPr>
            </a:lvl2pPr>
            <a:lvl3pPr>
              <a:spcBef>
                <a:spcPts val="0"/>
              </a:spcBef>
              <a:buClr>
                <a:schemeClr val="dk1"/>
              </a:buClr>
              <a:buSzPct val="100000"/>
              <a:buNone/>
              <a:defRPr sz="2800">
                <a:solidFill>
                  <a:schemeClr val="dk1"/>
                </a:solidFill>
              </a:defRPr>
            </a:lvl3pPr>
            <a:lvl4pPr>
              <a:spcBef>
                <a:spcPts val="0"/>
              </a:spcBef>
              <a:buClr>
                <a:schemeClr val="dk1"/>
              </a:buClr>
              <a:buSzPct val="100000"/>
              <a:buNone/>
              <a:defRPr sz="2800">
                <a:solidFill>
                  <a:schemeClr val="dk1"/>
                </a:solidFill>
              </a:defRPr>
            </a:lvl4pPr>
            <a:lvl5pPr>
              <a:spcBef>
                <a:spcPts val="0"/>
              </a:spcBef>
              <a:buClr>
                <a:schemeClr val="dk1"/>
              </a:buClr>
              <a:buSzPct val="100000"/>
              <a:buNone/>
              <a:defRPr sz="2800">
                <a:solidFill>
                  <a:schemeClr val="dk1"/>
                </a:solidFill>
              </a:defRPr>
            </a:lvl5pPr>
            <a:lvl6pPr>
              <a:spcBef>
                <a:spcPts val="0"/>
              </a:spcBef>
              <a:buClr>
                <a:schemeClr val="dk1"/>
              </a:buClr>
              <a:buSzPct val="100000"/>
              <a:buNone/>
              <a:defRPr sz="2800">
                <a:solidFill>
                  <a:schemeClr val="dk1"/>
                </a:solidFill>
              </a:defRPr>
            </a:lvl6pPr>
            <a:lvl7pPr>
              <a:spcBef>
                <a:spcPts val="0"/>
              </a:spcBef>
              <a:buClr>
                <a:schemeClr val="dk1"/>
              </a:buClr>
              <a:buSzPct val="100000"/>
              <a:buNone/>
              <a:defRPr sz="2800">
                <a:solidFill>
                  <a:schemeClr val="dk1"/>
                </a:solidFill>
              </a:defRPr>
            </a:lvl7pPr>
            <a:lvl8pPr>
              <a:spcBef>
                <a:spcPts val="0"/>
              </a:spcBef>
              <a:buClr>
                <a:schemeClr val="dk1"/>
              </a:buClr>
              <a:buSzPct val="100000"/>
              <a:buNone/>
              <a:defRPr sz="2800">
                <a:solidFill>
                  <a:schemeClr val="dk1"/>
                </a:solidFill>
              </a:defRPr>
            </a:lvl8pPr>
            <a:lvl9pPr>
              <a:spcBef>
                <a:spcPts val="0"/>
              </a:spcBef>
              <a:buClr>
                <a:schemeClr val="dk1"/>
              </a:buClr>
              <a:buSzPct val="100000"/>
              <a:buNone/>
              <a:defRPr sz="2800">
                <a:solidFill>
                  <a:schemeClr val="dk1"/>
                </a:solidFill>
              </a:defRPr>
            </a:lvl9pPr>
          </a:lstStyle>
          <a:p>
            <a:endParaRPr/>
          </a:p>
        </p:txBody>
      </p:sp>
      <p:sp>
        <p:nvSpPr>
          <p:cNvPr id="6" name="Shape 6"/>
          <p:cNvSpPr txBox="1">
            <a:spLocks noGrp="1"/>
          </p:cNvSpPr>
          <p:nvPr>
            <p:ph type="body" idx="1"/>
          </p:nvPr>
        </p:nvSpPr>
        <p:spPr>
          <a:xfrm>
            <a:off x="311700" y="1536633"/>
            <a:ext cx="8520599" cy="4555199"/>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defRPr sz="1800">
                <a:solidFill>
                  <a:schemeClr val="dk2"/>
                </a:solidFill>
              </a:defRPr>
            </a:lvl1pPr>
            <a:lvl2pPr>
              <a:lnSpc>
                <a:spcPct val="115000"/>
              </a:lnSpc>
              <a:spcBef>
                <a:spcPts val="0"/>
              </a:spcBef>
              <a:spcAft>
                <a:spcPts val="1600"/>
              </a:spcAft>
              <a:buClr>
                <a:schemeClr val="dk2"/>
              </a:buClr>
              <a:defRPr>
                <a:solidFill>
                  <a:schemeClr val="dk2"/>
                </a:solidFill>
              </a:defRPr>
            </a:lvl2pPr>
            <a:lvl3pPr>
              <a:lnSpc>
                <a:spcPct val="115000"/>
              </a:lnSpc>
              <a:spcBef>
                <a:spcPts val="0"/>
              </a:spcBef>
              <a:spcAft>
                <a:spcPts val="1600"/>
              </a:spcAft>
              <a:buClr>
                <a:schemeClr val="dk2"/>
              </a:buClr>
              <a:defRPr>
                <a:solidFill>
                  <a:schemeClr val="dk2"/>
                </a:solidFill>
              </a:defRPr>
            </a:lvl3pPr>
            <a:lvl4pPr>
              <a:lnSpc>
                <a:spcPct val="115000"/>
              </a:lnSpc>
              <a:spcBef>
                <a:spcPts val="0"/>
              </a:spcBef>
              <a:spcAft>
                <a:spcPts val="1600"/>
              </a:spcAft>
              <a:buClr>
                <a:schemeClr val="dk2"/>
              </a:buClr>
              <a:defRPr>
                <a:solidFill>
                  <a:schemeClr val="dk2"/>
                </a:solidFill>
              </a:defRPr>
            </a:lvl4pPr>
            <a:lvl5pPr>
              <a:lnSpc>
                <a:spcPct val="115000"/>
              </a:lnSpc>
              <a:spcBef>
                <a:spcPts val="0"/>
              </a:spcBef>
              <a:spcAft>
                <a:spcPts val="1600"/>
              </a:spcAft>
              <a:buClr>
                <a:schemeClr val="dk2"/>
              </a:buClr>
              <a:defRPr>
                <a:solidFill>
                  <a:schemeClr val="dk2"/>
                </a:solidFill>
              </a:defRPr>
            </a:lvl5pPr>
            <a:lvl6pPr>
              <a:lnSpc>
                <a:spcPct val="115000"/>
              </a:lnSpc>
              <a:spcBef>
                <a:spcPts val="0"/>
              </a:spcBef>
              <a:spcAft>
                <a:spcPts val="1600"/>
              </a:spcAft>
              <a:buClr>
                <a:schemeClr val="dk2"/>
              </a:buClr>
              <a:defRPr>
                <a:solidFill>
                  <a:schemeClr val="dk2"/>
                </a:solidFill>
              </a:defRPr>
            </a:lvl6pPr>
            <a:lvl7pPr>
              <a:lnSpc>
                <a:spcPct val="115000"/>
              </a:lnSpc>
              <a:spcBef>
                <a:spcPts val="0"/>
              </a:spcBef>
              <a:spcAft>
                <a:spcPts val="1600"/>
              </a:spcAft>
              <a:buClr>
                <a:schemeClr val="dk2"/>
              </a:buClr>
              <a:defRPr>
                <a:solidFill>
                  <a:schemeClr val="dk2"/>
                </a:solidFill>
              </a:defRPr>
            </a:lvl7pPr>
            <a:lvl8pPr>
              <a:lnSpc>
                <a:spcPct val="115000"/>
              </a:lnSpc>
              <a:spcBef>
                <a:spcPts val="0"/>
              </a:spcBef>
              <a:spcAft>
                <a:spcPts val="1600"/>
              </a:spcAft>
              <a:buClr>
                <a:schemeClr val="dk2"/>
              </a:buClr>
              <a:defRPr>
                <a:solidFill>
                  <a:schemeClr val="dk2"/>
                </a:solidFill>
              </a:defRPr>
            </a:lvl8pPr>
            <a:lvl9pPr>
              <a:lnSpc>
                <a:spcPct val="115000"/>
              </a:lnSpc>
              <a:spcBef>
                <a:spcPts val="0"/>
              </a:spcBef>
              <a:spcAft>
                <a:spcPts val="1600"/>
              </a:spcAft>
              <a:buClr>
                <a:schemeClr val="dk2"/>
              </a:buClr>
              <a:defRPr>
                <a:solidFill>
                  <a:schemeClr val="dk2"/>
                </a:solidFill>
              </a:defRPr>
            </a:lvl9pPr>
          </a:lstStyle>
          <a:p>
            <a:endParaRPr/>
          </a:p>
        </p:txBody>
      </p:sp>
      <p:sp>
        <p:nvSpPr>
          <p:cNvPr id="7" name="Shape 7"/>
          <p:cNvSpPr txBox="1">
            <a:spLocks noGrp="1"/>
          </p:cNvSpPr>
          <p:nvPr>
            <p:ph type="sldNum" idx="12"/>
          </p:nvPr>
        </p:nvSpPr>
        <p:spPr>
          <a:xfrm>
            <a:off x="8472457" y="6217622"/>
            <a:ext cx="548699" cy="524699"/>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dk2"/>
                </a:solidFill>
              </a:rPr>
              <a:pPr algn="r">
                <a:spcBef>
                  <a:spcPts val="0"/>
                </a:spcBef>
                <a:buNone/>
              </a:p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mailto:instructional.materials@tea.texas.gov"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ctrTitle"/>
          </p:nvPr>
        </p:nvSpPr>
        <p:spPr>
          <a:xfrm>
            <a:off x="311700" y="349633"/>
            <a:ext cx="8520599" cy="3380100"/>
          </a:xfrm>
          <a:prstGeom prst="rect">
            <a:avLst/>
          </a:prstGeom>
        </p:spPr>
        <p:txBody>
          <a:bodyPr lIns="91425" tIns="91425" rIns="91425" bIns="91425" anchor="b" anchorCtr="0">
            <a:noAutofit/>
          </a:bodyPr>
          <a:lstStyle/>
          <a:p>
            <a:pPr>
              <a:spcBef>
                <a:spcPts val="0"/>
              </a:spcBef>
              <a:buNone/>
            </a:pPr>
            <a:r>
              <a:rPr lang="en" sz="3000"/>
              <a:t>Navigating through Requisitions and Disbursements in the State’s </a:t>
            </a:r>
            <a:r>
              <a:rPr lang="en" sz="3000" b="1" u="sng"/>
              <a:t>E</a:t>
            </a:r>
            <a:r>
              <a:rPr lang="en" sz="3000"/>
              <a:t>ducational  </a:t>
            </a:r>
            <a:r>
              <a:rPr lang="en" sz="3000" b="1" u="sng"/>
              <a:t>M</a:t>
            </a:r>
            <a:r>
              <a:rPr lang="en" sz="3000"/>
              <a:t>aterials and </a:t>
            </a:r>
            <a:r>
              <a:rPr lang="en" sz="3000" b="1" u="sng"/>
              <a:t>A</a:t>
            </a:r>
            <a:r>
              <a:rPr lang="en" sz="3000"/>
              <a:t>dministrative </a:t>
            </a:r>
            <a:r>
              <a:rPr lang="en" sz="3000" b="1" u="sng"/>
              <a:t>T</a:t>
            </a:r>
            <a:r>
              <a:rPr lang="en" sz="3000"/>
              <a:t>echnology ordering system- otherwise known as </a:t>
            </a:r>
            <a:r>
              <a:rPr lang="en" sz="3000" b="1"/>
              <a:t>EMAT</a:t>
            </a:r>
          </a:p>
        </p:txBody>
      </p:sp>
      <p:sp>
        <p:nvSpPr>
          <p:cNvPr id="51" name="Shape 51"/>
          <p:cNvSpPr txBox="1">
            <a:spLocks noGrp="1"/>
          </p:cNvSpPr>
          <p:nvPr>
            <p:ph type="subTitle" idx="1"/>
          </p:nvPr>
        </p:nvSpPr>
        <p:spPr>
          <a:xfrm>
            <a:off x="338600" y="3859533"/>
            <a:ext cx="8520599" cy="1546500"/>
          </a:xfrm>
          <a:prstGeom prst="rect">
            <a:avLst/>
          </a:prstGeom>
        </p:spPr>
        <p:txBody>
          <a:bodyPr lIns="91425" tIns="91425" rIns="91425" bIns="91425" anchor="t" anchorCtr="0">
            <a:noAutofit/>
          </a:bodyPr>
          <a:lstStyle/>
          <a:p>
            <a:pPr rtl="0">
              <a:spcBef>
                <a:spcPts val="0"/>
              </a:spcBef>
              <a:buNone/>
            </a:pPr>
            <a:r>
              <a:rPr lang="en" b="1"/>
              <a:t>11/03/2015</a:t>
            </a:r>
          </a:p>
          <a:p>
            <a:pPr>
              <a:spcBef>
                <a:spcPts val="0"/>
              </a:spcBef>
              <a:buNone/>
            </a:pPr>
            <a:r>
              <a:rPr lang="en" b="1"/>
              <a:t>Nick Gleicher- Irving ISD</a:t>
            </a:r>
          </a:p>
        </p:txBody>
      </p:sp>
      <p:sp>
        <p:nvSpPr>
          <p:cNvPr id="52" name="Shape 52"/>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1</a:t>
            </a:fld>
            <a:endParaRPr lang="en"/>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311700" y="0"/>
            <a:ext cx="8520599" cy="6092099"/>
          </a:xfrm>
          <a:prstGeom prst="rect">
            <a:avLst/>
          </a:prstGeom>
        </p:spPr>
        <p:txBody>
          <a:bodyPr lIns="91425" tIns="91425" rIns="91425" bIns="91425" anchor="t" anchorCtr="0">
            <a:noAutofit/>
          </a:bodyPr>
          <a:lstStyle/>
          <a:p>
            <a:pPr>
              <a:spcBef>
                <a:spcPts val="0"/>
              </a:spcBef>
              <a:buNone/>
            </a:pPr>
            <a:endParaRPr/>
          </a:p>
        </p:txBody>
      </p:sp>
      <p:sp>
        <p:nvSpPr>
          <p:cNvPr id="119" name="Shape 119"/>
          <p:cNvSpPr/>
          <p:nvPr/>
        </p:nvSpPr>
        <p:spPr>
          <a:xfrm>
            <a:off x="2537125" y="310000"/>
            <a:ext cx="232500" cy="336000"/>
          </a:xfrm>
          <a:prstGeom prst="down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0" name="Shape 120"/>
          <p:cNvSpPr/>
          <p:nvPr/>
        </p:nvSpPr>
        <p:spPr>
          <a:xfrm>
            <a:off x="1042175" y="310000"/>
            <a:ext cx="258599" cy="327600"/>
          </a:xfrm>
          <a:prstGeom prst="down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1" name="Shape 121"/>
          <p:cNvSpPr/>
          <p:nvPr/>
        </p:nvSpPr>
        <p:spPr>
          <a:xfrm>
            <a:off x="2100225" y="1783600"/>
            <a:ext cx="187500" cy="267300"/>
          </a:xfrm>
          <a:prstGeom prst="down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2" name="Shape 122"/>
          <p:cNvSpPr/>
          <p:nvPr/>
        </p:nvSpPr>
        <p:spPr>
          <a:xfrm>
            <a:off x="2979075" y="1775000"/>
            <a:ext cx="187500" cy="267300"/>
          </a:xfrm>
          <a:prstGeom prst="down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3" name="Shape 123"/>
          <p:cNvSpPr/>
          <p:nvPr/>
        </p:nvSpPr>
        <p:spPr>
          <a:xfrm>
            <a:off x="1970950" y="3954833"/>
            <a:ext cx="258599" cy="447899"/>
          </a:xfrm>
          <a:prstGeom prst="up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4" name="Shape 124"/>
          <p:cNvSpPr/>
          <p:nvPr/>
        </p:nvSpPr>
        <p:spPr>
          <a:xfrm>
            <a:off x="3399125" y="3954833"/>
            <a:ext cx="232500" cy="387599"/>
          </a:xfrm>
          <a:prstGeom prst="up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5" name="Shape 125"/>
          <p:cNvSpPr/>
          <p:nvPr/>
        </p:nvSpPr>
        <p:spPr>
          <a:xfrm>
            <a:off x="5292525" y="2283300"/>
            <a:ext cx="723900" cy="138000"/>
          </a:xfrm>
          <a:prstGeom prst="left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6" name="Shape 126"/>
          <p:cNvSpPr/>
          <p:nvPr/>
        </p:nvSpPr>
        <p:spPr>
          <a:xfrm>
            <a:off x="5344225" y="2050800"/>
            <a:ext cx="775500" cy="138000"/>
          </a:xfrm>
          <a:prstGeom prst="left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7" name="Shape 127"/>
          <p:cNvSpPr/>
          <p:nvPr/>
        </p:nvSpPr>
        <p:spPr>
          <a:xfrm>
            <a:off x="5986650" y="1542700"/>
            <a:ext cx="620399" cy="413699"/>
          </a:xfrm>
          <a:prstGeom prst="lef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8" name="Shape 128"/>
          <p:cNvSpPr/>
          <p:nvPr/>
        </p:nvSpPr>
        <p:spPr>
          <a:xfrm rot="10800000" flipH="1">
            <a:off x="4530000" y="1714899"/>
            <a:ext cx="904800" cy="68700"/>
          </a:xfrm>
          <a:prstGeom prst="left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129" name="Shape 129"/>
          <p:cNvPicPr preferRelativeResize="0"/>
          <p:nvPr/>
        </p:nvPicPr>
        <p:blipFill>
          <a:blip r:embed="rId3">
            <a:alphaModFix/>
          </a:blip>
          <a:stretch>
            <a:fillRect/>
          </a:stretch>
        </p:blipFill>
        <p:spPr>
          <a:xfrm>
            <a:off x="311700" y="-80566"/>
            <a:ext cx="8709048" cy="5676200"/>
          </a:xfrm>
          <a:prstGeom prst="rect">
            <a:avLst/>
          </a:prstGeom>
          <a:noFill/>
          <a:ln>
            <a:noFill/>
          </a:ln>
        </p:spPr>
      </p:pic>
      <p:sp>
        <p:nvSpPr>
          <p:cNvPr id="130" name="Shape 130"/>
          <p:cNvSpPr/>
          <p:nvPr/>
        </p:nvSpPr>
        <p:spPr>
          <a:xfrm>
            <a:off x="1161325" y="344400"/>
            <a:ext cx="232500" cy="267300"/>
          </a:xfrm>
          <a:prstGeom prst="down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1" name="Shape 131"/>
          <p:cNvSpPr/>
          <p:nvPr/>
        </p:nvSpPr>
        <p:spPr>
          <a:xfrm>
            <a:off x="2679700" y="367000"/>
            <a:ext cx="187500" cy="213599"/>
          </a:xfrm>
          <a:prstGeom prst="down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2" name="Shape 132"/>
          <p:cNvSpPr/>
          <p:nvPr/>
        </p:nvSpPr>
        <p:spPr>
          <a:xfrm>
            <a:off x="2100225" y="1423533"/>
            <a:ext cx="187500" cy="387599"/>
          </a:xfrm>
          <a:prstGeom prst="down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3" name="Shape 133"/>
          <p:cNvSpPr/>
          <p:nvPr/>
        </p:nvSpPr>
        <p:spPr>
          <a:xfrm>
            <a:off x="2867200" y="1393133"/>
            <a:ext cx="187500" cy="447899"/>
          </a:xfrm>
          <a:prstGeom prst="down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4" name="Shape 134"/>
          <p:cNvSpPr/>
          <p:nvPr/>
        </p:nvSpPr>
        <p:spPr>
          <a:xfrm>
            <a:off x="2182300" y="3627233"/>
            <a:ext cx="154500" cy="327600"/>
          </a:xfrm>
          <a:prstGeom prst="up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5" name="Shape 135"/>
          <p:cNvSpPr/>
          <p:nvPr/>
        </p:nvSpPr>
        <p:spPr>
          <a:xfrm>
            <a:off x="3471550" y="3627233"/>
            <a:ext cx="187500" cy="267300"/>
          </a:xfrm>
          <a:prstGeom prst="up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6" name="Shape 136"/>
          <p:cNvSpPr/>
          <p:nvPr/>
        </p:nvSpPr>
        <p:spPr>
          <a:xfrm>
            <a:off x="4530000" y="1423533"/>
            <a:ext cx="904800" cy="138000"/>
          </a:xfrm>
          <a:prstGeom prst="left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7" name="Shape 137"/>
          <p:cNvSpPr/>
          <p:nvPr/>
        </p:nvSpPr>
        <p:spPr>
          <a:xfrm>
            <a:off x="5388175" y="1736866"/>
            <a:ext cx="687600" cy="138000"/>
          </a:xfrm>
          <a:prstGeom prst="left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8" name="Shape 138"/>
          <p:cNvSpPr/>
          <p:nvPr/>
        </p:nvSpPr>
        <p:spPr>
          <a:xfrm>
            <a:off x="5526225" y="2005433"/>
            <a:ext cx="873000" cy="138000"/>
          </a:xfrm>
          <a:prstGeom prst="left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9" name="Shape 139"/>
          <p:cNvSpPr txBox="1"/>
          <p:nvPr/>
        </p:nvSpPr>
        <p:spPr>
          <a:xfrm>
            <a:off x="1497400" y="300500"/>
            <a:ext cx="620399" cy="387599"/>
          </a:xfrm>
          <a:prstGeom prst="rect">
            <a:avLst/>
          </a:prstGeom>
          <a:noFill/>
          <a:ln>
            <a:noFill/>
          </a:ln>
        </p:spPr>
        <p:txBody>
          <a:bodyPr lIns="91425" tIns="91425" rIns="91425" bIns="91425" anchor="t" anchorCtr="0">
            <a:noAutofit/>
          </a:bodyPr>
          <a:lstStyle/>
          <a:p>
            <a:pPr>
              <a:spcBef>
                <a:spcPts val="0"/>
              </a:spcBef>
              <a:buNone/>
            </a:pPr>
            <a:r>
              <a:rPr lang="en" sz="1000"/>
              <a:t>One</a:t>
            </a:r>
          </a:p>
        </p:txBody>
      </p:sp>
      <p:sp>
        <p:nvSpPr>
          <p:cNvPr id="140" name="Shape 140"/>
          <p:cNvSpPr txBox="1"/>
          <p:nvPr/>
        </p:nvSpPr>
        <p:spPr>
          <a:xfrm>
            <a:off x="3008225" y="345266"/>
            <a:ext cx="775500" cy="387599"/>
          </a:xfrm>
          <a:prstGeom prst="rect">
            <a:avLst/>
          </a:prstGeom>
          <a:noFill/>
          <a:ln>
            <a:noFill/>
          </a:ln>
        </p:spPr>
        <p:txBody>
          <a:bodyPr lIns="91425" tIns="91425" rIns="91425" bIns="91425" anchor="t" anchorCtr="0">
            <a:noAutofit/>
          </a:bodyPr>
          <a:lstStyle/>
          <a:p>
            <a:pPr>
              <a:spcBef>
                <a:spcPts val="0"/>
              </a:spcBef>
              <a:buNone/>
            </a:pPr>
            <a:r>
              <a:rPr lang="en" sz="1000"/>
              <a:t>Two</a:t>
            </a:r>
          </a:p>
        </p:txBody>
      </p:sp>
      <p:sp>
        <p:nvSpPr>
          <p:cNvPr id="141" name="Shape 141"/>
          <p:cNvSpPr txBox="1"/>
          <p:nvPr/>
        </p:nvSpPr>
        <p:spPr>
          <a:xfrm>
            <a:off x="2287725" y="1358933"/>
            <a:ext cx="545999" cy="387599"/>
          </a:xfrm>
          <a:prstGeom prst="rect">
            <a:avLst/>
          </a:prstGeom>
          <a:noFill/>
          <a:ln>
            <a:noFill/>
          </a:ln>
        </p:spPr>
        <p:txBody>
          <a:bodyPr lIns="91425" tIns="91425" rIns="91425" bIns="91425" anchor="t" anchorCtr="0">
            <a:noAutofit/>
          </a:bodyPr>
          <a:lstStyle/>
          <a:p>
            <a:pPr>
              <a:spcBef>
                <a:spcPts val="0"/>
              </a:spcBef>
              <a:buNone/>
            </a:pPr>
            <a:r>
              <a:rPr lang="en" sz="1000"/>
              <a:t>Three</a:t>
            </a:r>
          </a:p>
        </p:txBody>
      </p:sp>
      <p:sp>
        <p:nvSpPr>
          <p:cNvPr id="142" name="Shape 142"/>
          <p:cNvSpPr txBox="1"/>
          <p:nvPr/>
        </p:nvSpPr>
        <p:spPr>
          <a:xfrm>
            <a:off x="3171575" y="1341533"/>
            <a:ext cx="687600" cy="413699"/>
          </a:xfrm>
          <a:prstGeom prst="rect">
            <a:avLst/>
          </a:prstGeom>
          <a:noFill/>
          <a:ln>
            <a:noFill/>
          </a:ln>
        </p:spPr>
        <p:txBody>
          <a:bodyPr lIns="91425" tIns="91425" rIns="91425" bIns="91425" anchor="t" anchorCtr="0">
            <a:noAutofit/>
          </a:bodyPr>
          <a:lstStyle/>
          <a:p>
            <a:pPr>
              <a:spcBef>
                <a:spcPts val="0"/>
              </a:spcBef>
              <a:buNone/>
            </a:pPr>
            <a:r>
              <a:rPr lang="en" sz="1000"/>
              <a:t>Four</a:t>
            </a:r>
          </a:p>
        </p:txBody>
      </p:sp>
      <p:sp>
        <p:nvSpPr>
          <p:cNvPr id="143" name="Shape 143"/>
          <p:cNvSpPr txBox="1"/>
          <p:nvPr/>
        </p:nvSpPr>
        <p:spPr>
          <a:xfrm>
            <a:off x="2471025" y="3679700"/>
            <a:ext cx="545999" cy="327600"/>
          </a:xfrm>
          <a:prstGeom prst="rect">
            <a:avLst/>
          </a:prstGeom>
          <a:noFill/>
          <a:ln>
            <a:noFill/>
          </a:ln>
        </p:spPr>
        <p:txBody>
          <a:bodyPr lIns="91425" tIns="91425" rIns="91425" bIns="91425" anchor="t" anchorCtr="0">
            <a:noAutofit/>
          </a:bodyPr>
          <a:lstStyle/>
          <a:p>
            <a:pPr>
              <a:spcBef>
                <a:spcPts val="0"/>
              </a:spcBef>
              <a:buNone/>
            </a:pPr>
            <a:r>
              <a:rPr lang="en" sz="1000"/>
              <a:t>Five</a:t>
            </a:r>
          </a:p>
        </p:txBody>
      </p:sp>
      <p:sp>
        <p:nvSpPr>
          <p:cNvPr id="144" name="Shape 144"/>
          <p:cNvSpPr txBox="1"/>
          <p:nvPr/>
        </p:nvSpPr>
        <p:spPr>
          <a:xfrm>
            <a:off x="3746825" y="3628800"/>
            <a:ext cx="933300" cy="336000"/>
          </a:xfrm>
          <a:prstGeom prst="rect">
            <a:avLst/>
          </a:prstGeom>
          <a:noFill/>
          <a:ln>
            <a:noFill/>
          </a:ln>
        </p:spPr>
        <p:txBody>
          <a:bodyPr lIns="91425" tIns="91425" rIns="91425" bIns="91425" anchor="t" anchorCtr="0">
            <a:noAutofit/>
          </a:bodyPr>
          <a:lstStyle/>
          <a:p>
            <a:pPr>
              <a:spcBef>
                <a:spcPts val="0"/>
              </a:spcBef>
              <a:buNone/>
            </a:pPr>
            <a:r>
              <a:rPr lang="en" sz="1000"/>
              <a:t>Six</a:t>
            </a:r>
          </a:p>
        </p:txBody>
      </p:sp>
      <p:sp>
        <p:nvSpPr>
          <p:cNvPr id="145" name="Shape 145"/>
          <p:cNvSpPr txBox="1"/>
          <p:nvPr/>
        </p:nvSpPr>
        <p:spPr>
          <a:xfrm>
            <a:off x="5626950" y="1378766"/>
            <a:ext cx="980100" cy="327600"/>
          </a:xfrm>
          <a:prstGeom prst="rect">
            <a:avLst/>
          </a:prstGeom>
          <a:noFill/>
          <a:ln>
            <a:noFill/>
          </a:ln>
        </p:spPr>
        <p:txBody>
          <a:bodyPr lIns="91425" tIns="91425" rIns="91425" bIns="91425" anchor="t" anchorCtr="0">
            <a:noAutofit/>
          </a:bodyPr>
          <a:lstStyle/>
          <a:p>
            <a:pPr>
              <a:spcBef>
                <a:spcPts val="0"/>
              </a:spcBef>
              <a:buNone/>
            </a:pPr>
            <a:endParaRPr/>
          </a:p>
        </p:txBody>
      </p:sp>
      <p:sp>
        <p:nvSpPr>
          <p:cNvPr id="146" name="Shape 146"/>
          <p:cNvSpPr txBox="1"/>
          <p:nvPr/>
        </p:nvSpPr>
        <p:spPr>
          <a:xfrm>
            <a:off x="5801550" y="1278700"/>
            <a:ext cx="597600" cy="327600"/>
          </a:xfrm>
          <a:prstGeom prst="rect">
            <a:avLst/>
          </a:prstGeom>
          <a:noFill/>
          <a:ln>
            <a:noFill/>
          </a:ln>
        </p:spPr>
        <p:txBody>
          <a:bodyPr lIns="91425" tIns="91425" rIns="91425" bIns="91425" anchor="t" anchorCtr="0">
            <a:noAutofit/>
          </a:bodyPr>
          <a:lstStyle/>
          <a:p>
            <a:pPr>
              <a:spcBef>
                <a:spcPts val="0"/>
              </a:spcBef>
              <a:buNone/>
            </a:pPr>
            <a:r>
              <a:rPr lang="en" sz="1000"/>
              <a:t>Seven</a:t>
            </a:r>
          </a:p>
        </p:txBody>
      </p:sp>
      <p:sp>
        <p:nvSpPr>
          <p:cNvPr id="147" name="Shape 147"/>
          <p:cNvSpPr txBox="1"/>
          <p:nvPr/>
        </p:nvSpPr>
        <p:spPr>
          <a:xfrm>
            <a:off x="6191000" y="1745833"/>
            <a:ext cx="1121099" cy="213599"/>
          </a:xfrm>
          <a:prstGeom prst="rect">
            <a:avLst/>
          </a:prstGeom>
          <a:noFill/>
          <a:ln>
            <a:noFill/>
          </a:ln>
        </p:spPr>
        <p:txBody>
          <a:bodyPr lIns="91425" tIns="91425" rIns="91425" bIns="91425" anchor="t" anchorCtr="0">
            <a:noAutofit/>
          </a:bodyPr>
          <a:lstStyle/>
          <a:p>
            <a:pPr>
              <a:spcBef>
                <a:spcPts val="0"/>
              </a:spcBef>
              <a:buNone/>
            </a:pPr>
            <a:endParaRPr/>
          </a:p>
        </p:txBody>
      </p:sp>
      <p:sp>
        <p:nvSpPr>
          <p:cNvPr id="148" name="Shape 148"/>
          <p:cNvSpPr txBox="1"/>
          <p:nvPr/>
        </p:nvSpPr>
        <p:spPr>
          <a:xfrm>
            <a:off x="6191000" y="1581200"/>
            <a:ext cx="503699" cy="336000"/>
          </a:xfrm>
          <a:prstGeom prst="rect">
            <a:avLst/>
          </a:prstGeom>
          <a:noFill/>
          <a:ln>
            <a:noFill/>
          </a:ln>
        </p:spPr>
        <p:txBody>
          <a:bodyPr lIns="91425" tIns="91425" rIns="91425" bIns="91425" anchor="t" anchorCtr="0">
            <a:noAutofit/>
          </a:bodyPr>
          <a:lstStyle/>
          <a:p>
            <a:pPr>
              <a:spcBef>
                <a:spcPts val="0"/>
              </a:spcBef>
              <a:buNone/>
            </a:pPr>
            <a:r>
              <a:rPr lang="en" sz="1000"/>
              <a:t>Eight</a:t>
            </a:r>
          </a:p>
        </p:txBody>
      </p:sp>
      <p:sp>
        <p:nvSpPr>
          <p:cNvPr id="149" name="Shape 149"/>
          <p:cNvSpPr txBox="1"/>
          <p:nvPr/>
        </p:nvSpPr>
        <p:spPr>
          <a:xfrm>
            <a:off x="6473025" y="1907000"/>
            <a:ext cx="873000" cy="327600"/>
          </a:xfrm>
          <a:prstGeom prst="rect">
            <a:avLst/>
          </a:prstGeom>
          <a:noFill/>
          <a:ln>
            <a:noFill/>
          </a:ln>
        </p:spPr>
        <p:txBody>
          <a:bodyPr lIns="91425" tIns="91425" rIns="91425" bIns="91425" anchor="t" anchorCtr="0">
            <a:noAutofit/>
          </a:bodyPr>
          <a:lstStyle/>
          <a:p>
            <a:pPr>
              <a:spcBef>
                <a:spcPts val="0"/>
              </a:spcBef>
              <a:buNone/>
            </a:pPr>
            <a:r>
              <a:rPr lang="en" sz="1000"/>
              <a:t>Nine</a:t>
            </a:r>
          </a:p>
        </p:txBody>
      </p:sp>
      <p:sp>
        <p:nvSpPr>
          <p:cNvPr id="150" name="Shape 150"/>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10</a:t>
            </a:fld>
            <a:endParaRPr lang="en"/>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311700" y="576891"/>
            <a:ext cx="8520599" cy="763500"/>
          </a:xfrm>
          <a:prstGeom prst="rect">
            <a:avLst/>
          </a:prstGeom>
        </p:spPr>
        <p:txBody>
          <a:bodyPr lIns="91425" tIns="91425" rIns="91425" bIns="91425" anchor="t" anchorCtr="0">
            <a:noAutofit/>
          </a:bodyPr>
          <a:lstStyle/>
          <a:p>
            <a:pPr algn="ctr">
              <a:spcBef>
                <a:spcPts val="0"/>
              </a:spcBef>
              <a:buNone/>
            </a:pPr>
            <a:r>
              <a:rPr lang="en" sz="3000" b="1"/>
              <a:t>IMA &amp; TEKS Certification</a:t>
            </a:r>
          </a:p>
        </p:txBody>
      </p:sp>
      <p:sp>
        <p:nvSpPr>
          <p:cNvPr id="156" name="Shape 156"/>
          <p:cNvSpPr txBox="1">
            <a:spLocks noGrp="1"/>
          </p:cNvSpPr>
          <p:nvPr>
            <p:ph type="body" idx="1"/>
          </p:nvPr>
        </p:nvSpPr>
        <p:spPr>
          <a:xfrm>
            <a:off x="311700" y="1219925"/>
            <a:ext cx="8520599" cy="3313500"/>
          </a:xfrm>
          <a:prstGeom prst="rect">
            <a:avLst/>
          </a:prstGeom>
        </p:spPr>
        <p:txBody>
          <a:bodyPr lIns="91425" tIns="91425" rIns="91425" bIns="91425" anchor="t" anchorCtr="0">
            <a:noAutofit/>
          </a:bodyPr>
          <a:lstStyle/>
          <a:p>
            <a:pPr>
              <a:spcBef>
                <a:spcPts val="0"/>
              </a:spcBef>
              <a:buNone/>
            </a:pPr>
            <a:r>
              <a:rPr lang="en" sz="2400"/>
              <a:t>The District Superintendent, Along with the Local Board of Trustees are required to Certify that the District has Instructional Materials that cover all elements of the essential knowledge and skills of the required curriculum, other than physical education as required in the Texas Education Code, Section 28.002.</a:t>
            </a:r>
          </a:p>
        </p:txBody>
      </p:sp>
      <p:sp>
        <p:nvSpPr>
          <p:cNvPr id="157" name="Shape 157"/>
          <p:cNvSpPr txBox="1"/>
          <p:nvPr/>
        </p:nvSpPr>
        <p:spPr>
          <a:xfrm>
            <a:off x="501650" y="4978646"/>
            <a:ext cx="7828200" cy="1436399"/>
          </a:xfrm>
          <a:prstGeom prst="rect">
            <a:avLst/>
          </a:prstGeom>
          <a:noFill/>
          <a:ln>
            <a:noFill/>
          </a:ln>
        </p:spPr>
        <p:txBody>
          <a:bodyPr lIns="91425" tIns="91425" rIns="91425" bIns="91425" anchor="t" anchorCtr="0">
            <a:noAutofit/>
          </a:bodyPr>
          <a:lstStyle/>
          <a:p>
            <a:pPr algn="ctr" rtl="0">
              <a:spcBef>
                <a:spcPts val="0"/>
              </a:spcBef>
              <a:buNone/>
            </a:pPr>
            <a:r>
              <a:rPr lang="en" sz="1800"/>
              <a:t>NOTHING can be processed through EMAT until this form is completed and submitted by the District to the TEA.  </a:t>
            </a:r>
          </a:p>
          <a:p>
            <a:pPr lvl="0" algn="ctr" rtl="0">
              <a:spcBef>
                <a:spcPts val="0"/>
              </a:spcBef>
              <a:buNone/>
            </a:pPr>
            <a:r>
              <a:rPr lang="en" sz="1800">
                <a:solidFill>
                  <a:schemeClr val="dk1"/>
                </a:solidFill>
              </a:rPr>
              <a:t>It </a:t>
            </a:r>
            <a:r>
              <a:rPr lang="en" sz="1800" b="1" u="sng">
                <a:solidFill>
                  <a:schemeClr val="dk1"/>
                </a:solidFill>
              </a:rPr>
              <a:t>can </a:t>
            </a:r>
            <a:r>
              <a:rPr lang="en" sz="1800">
                <a:solidFill>
                  <a:schemeClr val="dk1"/>
                </a:solidFill>
              </a:rPr>
              <a:t>be emailed to </a:t>
            </a:r>
            <a:r>
              <a:rPr lang="en" sz="1800" u="sng">
                <a:solidFill>
                  <a:schemeClr val="hlink"/>
                </a:solidFill>
                <a:hlinkClick r:id="rId3"/>
              </a:rPr>
              <a:t>instructional.materials@tea.texas.gov</a:t>
            </a:r>
            <a:r>
              <a:rPr lang="en" sz="1800">
                <a:solidFill>
                  <a:schemeClr val="dk1"/>
                </a:solidFill>
              </a:rPr>
              <a:t>.</a:t>
            </a:r>
          </a:p>
          <a:p>
            <a:pPr lvl="0" algn="ctr" rtl="0">
              <a:spcBef>
                <a:spcPts val="0"/>
              </a:spcBef>
              <a:buClr>
                <a:schemeClr val="dk1"/>
              </a:buClr>
              <a:buFont typeface="Arial"/>
              <a:buNone/>
            </a:pPr>
            <a:endParaRPr sz="1800">
              <a:solidFill>
                <a:schemeClr val="dk1"/>
              </a:solidFill>
            </a:endParaRPr>
          </a:p>
          <a:p>
            <a:pPr algn="ctr">
              <a:spcBef>
                <a:spcPts val="0"/>
              </a:spcBef>
              <a:buNone/>
            </a:pPr>
            <a:endParaRPr sz="1800"/>
          </a:p>
        </p:txBody>
      </p:sp>
      <p:sp>
        <p:nvSpPr>
          <p:cNvPr id="158" name="Shape 158"/>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11</a:t>
            </a:fld>
            <a:endParaRPr lang="en"/>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Shape 163"/>
          <p:cNvPicPr preferRelativeResize="0"/>
          <p:nvPr/>
        </p:nvPicPr>
        <p:blipFill>
          <a:blip r:embed="rId3">
            <a:alphaModFix/>
          </a:blip>
          <a:stretch>
            <a:fillRect/>
          </a:stretch>
        </p:blipFill>
        <p:spPr>
          <a:xfrm>
            <a:off x="708500" y="511566"/>
            <a:ext cx="8292624" cy="6073232"/>
          </a:xfrm>
          <a:prstGeom prst="rect">
            <a:avLst/>
          </a:prstGeom>
          <a:noFill/>
          <a:ln>
            <a:noFill/>
          </a:ln>
        </p:spPr>
      </p:pic>
      <p:sp>
        <p:nvSpPr>
          <p:cNvPr id="164" name="Shape 164"/>
          <p:cNvSpPr/>
          <p:nvPr/>
        </p:nvSpPr>
        <p:spPr>
          <a:xfrm>
            <a:off x="2543475" y="1243566"/>
            <a:ext cx="452100" cy="264899"/>
          </a:xfrm>
          <a:prstGeom prst="curvedLeftArrow">
            <a:avLst>
              <a:gd name="adj1" fmla="val 25000"/>
              <a:gd name="adj2" fmla="val 45839"/>
              <a:gd name="adj3" fmla="val 25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65" name="Shape 165"/>
          <p:cNvSpPr/>
          <p:nvPr/>
        </p:nvSpPr>
        <p:spPr>
          <a:xfrm>
            <a:off x="2451650" y="5379000"/>
            <a:ext cx="784200" cy="376799"/>
          </a:xfrm>
          <a:prstGeom prst="curvedLeftArrow">
            <a:avLst>
              <a:gd name="adj1" fmla="val 25000"/>
              <a:gd name="adj2" fmla="val 50000"/>
              <a:gd name="adj3" fmla="val 25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66" name="Shape 166"/>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12</a:t>
            </a:fld>
            <a:endParaRPr lang="en"/>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311700" y="0"/>
            <a:ext cx="8520599" cy="6092099"/>
          </a:xfrm>
          <a:prstGeom prst="rect">
            <a:avLst/>
          </a:prstGeom>
        </p:spPr>
        <p:txBody>
          <a:bodyPr lIns="91425" tIns="91425" rIns="91425" bIns="91425" anchor="t" anchorCtr="0">
            <a:noAutofit/>
          </a:bodyPr>
          <a:lstStyle/>
          <a:p>
            <a:pPr>
              <a:spcBef>
                <a:spcPts val="0"/>
              </a:spcBef>
              <a:buNone/>
            </a:pPr>
            <a:endParaRPr/>
          </a:p>
        </p:txBody>
      </p:sp>
      <p:pic>
        <p:nvPicPr>
          <p:cNvPr id="172" name="Shape 172"/>
          <p:cNvPicPr preferRelativeResize="0"/>
          <p:nvPr/>
        </p:nvPicPr>
        <p:blipFill>
          <a:blip r:embed="rId3">
            <a:alphaModFix/>
          </a:blip>
          <a:stretch>
            <a:fillRect/>
          </a:stretch>
        </p:blipFill>
        <p:spPr>
          <a:xfrm>
            <a:off x="77125" y="245999"/>
            <a:ext cx="8820150" cy="9070699"/>
          </a:xfrm>
          <a:prstGeom prst="rect">
            <a:avLst/>
          </a:prstGeom>
          <a:noFill/>
          <a:ln>
            <a:noFill/>
          </a:ln>
        </p:spPr>
      </p:pic>
      <p:sp>
        <p:nvSpPr>
          <p:cNvPr id="173" name="Shape 173"/>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13</a:t>
            </a:fld>
            <a:endParaRPr lang="en"/>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161625" y="563366"/>
            <a:ext cx="8520599" cy="763500"/>
          </a:xfrm>
          <a:prstGeom prst="rect">
            <a:avLst/>
          </a:prstGeom>
        </p:spPr>
        <p:txBody>
          <a:bodyPr lIns="91425" tIns="91425" rIns="91425" bIns="91425" anchor="t" anchorCtr="0">
            <a:noAutofit/>
          </a:bodyPr>
          <a:lstStyle/>
          <a:p>
            <a:pPr algn="ctr">
              <a:spcBef>
                <a:spcPts val="0"/>
              </a:spcBef>
              <a:buNone/>
            </a:pPr>
            <a:r>
              <a:rPr lang="en"/>
              <a:t>Accessing your State Allotment</a:t>
            </a:r>
          </a:p>
        </p:txBody>
      </p:sp>
      <p:sp>
        <p:nvSpPr>
          <p:cNvPr id="179" name="Shape 179"/>
          <p:cNvSpPr txBox="1">
            <a:spLocks noGrp="1"/>
          </p:cNvSpPr>
          <p:nvPr>
            <p:ph type="body" idx="1"/>
          </p:nvPr>
        </p:nvSpPr>
        <p:spPr>
          <a:xfrm>
            <a:off x="311700" y="1536633"/>
            <a:ext cx="8520599" cy="4555199"/>
          </a:xfrm>
          <a:prstGeom prst="rect">
            <a:avLst/>
          </a:prstGeom>
        </p:spPr>
        <p:txBody>
          <a:bodyPr lIns="91425" tIns="91425" rIns="91425" bIns="91425" anchor="t" anchorCtr="0">
            <a:noAutofit/>
          </a:bodyPr>
          <a:lstStyle/>
          <a:p>
            <a:pPr rtl="0">
              <a:spcBef>
                <a:spcPts val="0"/>
              </a:spcBef>
              <a:buNone/>
            </a:pPr>
            <a:r>
              <a:rPr lang="en" sz="2000"/>
              <a:t>There are two </a:t>
            </a:r>
            <a:r>
              <a:rPr lang="en" sz="2000" b="1" u="sng"/>
              <a:t>distinctly different methods</a:t>
            </a:r>
            <a:r>
              <a:rPr lang="en" sz="2000"/>
              <a:t> available to utilize your state funding:</a:t>
            </a:r>
          </a:p>
          <a:p>
            <a:pPr rtl="0">
              <a:spcBef>
                <a:spcPts val="0"/>
              </a:spcBef>
              <a:buNone/>
            </a:pPr>
            <a:r>
              <a:rPr lang="en" sz="2000"/>
              <a:t>			</a:t>
            </a:r>
          </a:p>
          <a:p>
            <a:pPr marL="457200" lvl="0" indent="-355600" rtl="0">
              <a:spcBef>
                <a:spcPts val="0"/>
              </a:spcBef>
              <a:buSzPct val="100000"/>
              <a:buAutoNum type="arabicParenR"/>
            </a:pPr>
            <a:r>
              <a:rPr lang="en" sz="2000"/>
              <a:t>REQUISITIONS: </a:t>
            </a:r>
            <a:r>
              <a:rPr lang="en" sz="2000">
                <a:solidFill>
                  <a:schemeClr val="dk1"/>
                </a:solidFill>
              </a:rPr>
              <a:t>The TEA Pays publishers on your behalf.</a:t>
            </a:r>
          </a:p>
          <a:p>
            <a:pPr marL="0" lvl="0" indent="0" rtl="0">
              <a:spcBef>
                <a:spcPts val="0"/>
              </a:spcBef>
              <a:buNone/>
            </a:pPr>
            <a:r>
              <a:rPr lang="en" sz="2000"/>
              <a:t> 2) 	DISBURSEMENTS: </a:t>
            </a:r>
            <a:r>
              <a:rPr lang="en" sz="2000">
                <a:solidFill>
                  <a:schemeClr val="dk1"/>
                </a:solidFill>
              </a:rPr>
              <a:t>Your District issues payments  for materials directly to the Publishers, once funds are received from the state.</a:t>
            </a:r>
          </a:p>
          <a:p>
            <a:pPr lvl="0">
              <a:spcBef>
                <a:spcPts val="0"/>
              </a:spcBef>
              <a:buNone/>
            </a:pPr>
            <a:endParaRPr/>
          </a:p>
        </p:txBody>
      </p:sp>
      <p:sp>
        <p:nvSpPr>
          <p:cNvPr id="180" name="Shape 180"/>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14</a:t>
            </a:fld>
            <a:endParaRPr lang="en"/>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311700" y="593366"/>
            <a:ext cx="8520599" cy="763500"/>
          </a:xfrm>
          <a:prstGeom prst="rect">
            <a:avLst/>
          </a:prstGeom>
        </p:spPr>
        <p:txBody>
          <a:bodyPr lIns="91425" tIns="91425" rIns="91425" bIns="91425" anchor="t" anchorCtr="0">
            <a:noAutofit/>
          </a:bodyPr>
          <a:lstStyle/>
          <a:p>
            <a:pPr>
              <a:spcBef>
                <a:spcPts val="0"/>
              </a:spcBef>
              <a:buNone/>
            </a:pPr>
            <a:endParaRPr/>
          </a:p>
        </p:txBody>
      </p:sp>
      <p:sp>
        <p:nvSpPr>
          <p:cNvPr id="186" name="Shape 186"/>
          <p:cNvSpPr txBox="1">
            <a:spLocks noGrp="1"/>
          </p:cNvSpPr>
          <p:nvPr>
            <p:ph type="body" idx="1"/>
          </p:nvPr>
        </p:nvSpPr>
        <p:spPr>
          <a:xfrm>
            <a:off x="311700" y="1536633"/>
            <a:ext cx="8520599" cy="4555199"/>
          </a:xfrm>
          <a:prstGeom prst="rect">
            <a:avLst/>
          </a:prstGeom>
        </p:spPr>
        <p:txBody>
          <a:bodyPr lIns="91425" tIns="91425" rIns="91425" bIns="91425" anchor="t" anchorCtr="0">
            <a:noAutofit/>
          </a:bodyPr>
          <a:lstStyle/>
          <a:p>
            <a:pPr>
              <a:spcBef>
                <a:spcPts val="0"/>
              </a:spcBef>
              <a:buNone/>
            </a:pPr>
            <a:endParaRPr/>
          </a:p>
        </p:txBody>
      </p:sp>
      <p:pic>
        <p:nvPicPr>
          <p:cNvPr id="187" name="Shape 187"/>
          <p:cNvPicPr preferRelativeResize="0"/>
          <p:nvPr/>
        </p:nvPicPr>
        <p:blipFill>
          <a:blip r:embed="rId3">
            <a:alphaModFix/>
          </a:blip>
          <a:stretch>
            <a:fillRect/>
          </a:stretch>
        </p:blipFill>
        <p:spPr>
          <a:xfrm>
            <a:off x="311700" y="-80566"/>
            <a:ext cx="8709048" cy="5676200"/>
          </a:xfrm>
          <a:prstGeom prst="rect">
            <a:avLst/>
          </a:prstGeom>
          <a:noFill/>
          <a:ln>
            <a:noFill/>
          </a:ln>
        </p:spPr>
      </p:pic>
      <p:sp>
        <p:nvSpPr>
          <p:cNvPr id="188" name="Shape 188"/>
          <p:cNvSpPr/>
          <p:nvPr/>
        </p:nvSpPr>
        <p:spPr>
          <a:xfrm>
            <a:off x="6399150" y="363200"/>
            <a:ext cx="2483699" cy="5232299"/>
          </a:xfrm>
          <a:prstGeom prst="wave">
            <a:avLst>
              <a:gd name="adj1" fmla="val 12500"/>
              <a:gd name="adj2" fmla="val 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t>If you have unused funds at the end of a school year, the TEA will roll them forward to the next year</a:t>
            </a:r>
          </a:p>
        </p:txBody>
      </p:sp>
      <p:sp>
        <p:nvSpPr>
          <p:cNvPr id="189" name="Shape 189"/>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15</a:t>
            </a:fld>
            <a:endParaRPr lang="en"/>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311700" y="593366"/>
            <a:ext cx="8520599" cy="1564499"/>
          </a:xfrm>
          <a:prstGeom prst="rect">
            <a:avLst/>
          </a:prstGeom>
        </p:spPr>
        <p:txBody>
          <a:bodyPr lIns="91425" tIns="91425" rIns="91425" bIns="91425" anchor="t" anchorCtr="0">
            <a:noAutofit/>
          </a:bodyPr>
          <a:lstStyle/>
          <a:p>
            <a:pPr>
              <a:spcBef>
                <a:spcPts val="0"/>
              </a:spcBef>
              <a:buNone/>
            </a:pPr>
            <a:r>
              <a:rPr lang="en"/>
              <a:t>The snippet below shows that Irving had a whopping $1.11 to carry forward from 2014-15 to 2015-16</a:t>
            </a:r>
          </a:p>
        </p:txBody>
      </p:sp>
      <p:pic>
        <p:nvPicPr>
          <p:cNvPr id="195" name="Shape 195"/>
          <p:cNvPicPr preferRelativeResize="0"/>
          <p:nvPr/>
        </p:nvPicPr>
        <p:blipFill>
          <a:blip r:embed="rId3">
            <a:alphaModFix/>
          </a:blip>
          <a:stretch>
            <a:fillRect/>
          </a:stretch>
        </p:blipFill>
        <p:spPr>
          <a:xfrm>
            <a:off x="923925" y="2683766"/>
            <a:ext cx="7296150" cy="2252399"/>
          </a:xfrm>
          <a:prstGeom prst="rect">
            <a:avLst/>
          </a:prstGeom>
          <a:noFill/>
          <a:ln>
            <a:noFill/>
          </a:ln>
        </p:spPr>
      </p:pic>
      <p:cxnSp>
        <p:nvCxnSpPr>
          <p:cNvPr id="196" name="Shape 196"/>
          <p:cNvCxnSpPr/>
          <p:nvPr/>
        </p:nvCxnSpPr>
        <p:spPr>
          <a:xfrm>
            <a:off x="5968700" y="4518600"/>
            <a:ext cx="1097700" cy="10799"/>
          </a:xfrm>
          <a:prstGeom prst="straightConnector1">
            <a:avLst/>
          </a:prstGeom>
          <a:noFill/>
          <a:ln w="9525" cap="flat" cmpd="sng">
            <a:solidFill>
              <a:schemeClr val="dk2"/>
            </a:solidFill>
            <a:prstDash val="solid"/>
            <a:round/>
            <a:headEnd type="none" w="lg" len="lg"/>
            <a:tailEnd type="triangle" w="lg" len="lg"/>
          </a:ln>
        </p:spPr>
      </p:cxnSp>
      <p:sp>
        <p:nvSpPr>
          <p:cNvPr id="197" name="Shape 197"/>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16</a:t>
            </a:fld>
            <a:endParaRPr lang="en"/>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96150" y="1912133"/>
            <a:ext cx="9078899" cy="4860300"/>
          </a:xfrm>
          <a:prstGeom prst="rect">
            <a:avLst/>
          </a:prstGeom>
          <a:noFill/>
        </p:spPr>
        <p:txBody>
          <a:bodyPr lIns="91425" tIns="91425" rIns="91425" bIns="91425" anchor="t" anchorCtr="0">
            <a:noAutofit/>
          </a:bodyPr>
          <a:lstStyle/>
          <a:p>
            <a:pPr lvl="0" rtl="0">
              <a:spcBef>
                <a:spcPts val="0"/>
              </a:spcBef>
              <a:buClr>
                <a:schemeClr val="dk1"/>
              </a:buClr>
              <a:buSzPct val="110000"/>
              <a:buFont typeface="Arial"/>
              <a:buNone/>
            </a:pPr>
            <a:r>
              <a:rPr lang="en" sz="1000"/>
              <a:t>(</a:t>
            </a:r>
            <a:r>
              <a:rPr lang="en" sz="800"/>
              <a:t>a) A school district or an open-enrollment charter school may requisition and receive state-adopted instructional materials before instructional materials allotment (IMA) funds for those materials are available.</a:t>
            </a:r>
          </a:p>
          <a:p>
            <a:pPr lvl="0" rtl="0">
              <a:spcBef>
                <a:spcPts val="0"/>
              </a:spcBef>
              <a:buClr>
                <a:schemeClr val="dk1"/>
              </a:buClr>
              <a:buSzPct val="137500"/>
              <a:buFont typeface="Arial"/>
              <a:buNone/>
            </a:pPr>
            <a:r>
              <a:rPr lang="en" sz="800"/>
              <a:t>(b) The total cost of materials included in a district's or charter school's requisition(s) pursuant to this section may not exceed 80% of a school district's or open-enrollment charter school's expected IMA for the subsequent fiscal year.</a:t>
            </a:r>
          </a:p>
          <a:p>
            <a:pPr lvl="0" rtl="0">
              <a:spcBef>
                <a:spcPts val="0"/>
              </a:spcBef>
              <a:buClr>
                <a:schemeClr val="dk1"/>
              </a:buClr>
              <a:buSzPct val="137500"/>
              <a:buFont typeface="Arial"/>
              <a:buNone/>
            </a:pPr>
            <a:r>
              <a:rPr lang="en" sz="800"/>
              <a:t>(c) When a district or charter school submits a requisition for instructional materials under this section, the Texas Education Agency (TEA) will expend a district's or charter school's existing IMA balance before applying the delayed payment option.</a:t>
            </a:r>
          </a:p>
          <a:p>
            <a:pPr lvl="0" rtl="0">
              <a:spcBef>
                <a:spcPts val="0"/>
              </a:spcBef>
              <a:buClr>
                <a:schemeClr val="dk1"/>
              </a:buClr>
              <a:buSzPct val="137500"/>
              <a:buFont typeface="Arial"/>
              <a:buNone/>
            </a:pPr>
            <a:r>
              <a:rPr lang="en" sz="800"/>
              <a:t>(d) The TEA will make payment for any remaining balance for a district's or charter school's order under this section as the IMA funds become available.</a:t>
            </a:r>
          </a:p>
          <a:p>
            <a:pPr lvl="0" rtl="0">
              <a:spcBef>
                <a:spcPts val="0"/>
              </a:spcBef>
              <a:buClr>
                <a:schemeClr val="dk1"/>
              </a:buClr>
              <a:buSzPct val="137500"/>
              <a:buFont typeface="Arial"/>
              <a:buNone/>
            </a:pPr>
            <a:r>
              <a:rPr lang="en" sz="800"/>
              <a:t>(e) The TEA will prioritize payment for requisitions under this section over reimbursement of purchases made directly by a school district or an open-enrollment charter school.</a:t>
            </a:r>
          </a:p>
          <a:p>
            <a:pPr lvl="0" rtl="0">
              <a:spcBef>
                <a:spcPts val="0"/>
              </a:spcBef>
              <a:buClr>
                <a:schemeClr val="dk1"/>
              </a:buClr>
              <a:buSzPct val="137500"/>
              <a:buFont typeface="Arial"/>
              <a:buNone/>
            </a:pPr>
            <a:r>
              <a:rPr lang="en" sz="800"/>
              <a:t>(f) Publishers may decline orders for which payments could be delayed. A publisher's decision to decline an order under this section shall affect all of that publisher's orders for which payments could be delayed. Publishers may not selectively decline orders from individual districts or charter schools.</a:t>
            </a:r>
          </a:p>
          <a:p>
            <a:pPr lvl="0" rtl="0">
              <a:spcBef>
                <a:spcPts val="0"/>
              </a:spcBef>
              <a:buClr>
                <a:schemeClr val="dk1"/>
              </a:buClr>
              <a:buSzPct val="137500"/>
              <a:buFont typeface="Arial"/>
              <a:buNone/>
            </a:pPr>
            <a:r>
              <a:rPr lang="en" sz="800"/>
              <a:t>© Texas Education Agency. All rights reserved.</a:t>
            </a:r>
          </a:p>
          <a:p>
            <a:pPr lvl="0" rtl="0">
              <a:spcBef>
                <a:spcPts val="0"/>
              </a:spcBef>
              <a:buClr>
                <a:schemeClr val="dk1"/>
              </a:buClr>
              <a:buSzPct val="137500"/>
              <a:buFont typeface="Arial"/>
              <a:buNone/>
            </a:pPr>
            <a:r>
              <a:rPr lang="en" sz="800"/>
              <a:t>Authorized under Texas Education Code §31.0215</a:t>
            </a:r>
          </a:p>
          <a:p>
            <a:pPr lvl="0">
              <a:spcBef>
                <a:spcPts val="0"/>
              </a:spcBef>
              <a:buClr>
                <a:schemeClr val="dk1"/>
              </a:buClr>
              <a:buSzPct val="137500"/>
              <a:buFont typeface="Arial"/>
              <a:buNone/>
            </a:pPr>
            <a:r>
              <a:rPr lang="en" sz="800"/>
              <a:t>19 Texas Administrative Code §66.1327</a:t>
            </a:r>
          </a:p>
        </p:txBody>
      </p:sp>
      <p:pic>
        <p:nvPicPr>
          <p:cNvPr id="203" name="Shape 203"/>
          <p:cNvPicPr preferRelativeResize="0"/>
          <p:nvPr/>
        </p:nvPicPr>
        <p:blipFill>
          <a:blip r:embed="rId3">
            <a:alphaModFix/>
          </a:blip>
          <a:stretch>
            <a:fillRect/>
          </a:stretch>
        </p:blipFill>
        <p:spPr>
          <a:xfrm>
            <a:off x="40050" y="1324600"/>
            <a:ext cx="8949050" cy="470033"/>
          </a:xfrm>
          <a:prstGeom prst="rect">
            <a:avLst/>
          </a:prstGeom>
          <a:noFill/>
          <a:ln>
            <a:noFill/>
          </a:ln>
        </p:spPr>
      </p:pic>
      <p:sp>
        <p:nvSpPr>
          <p:cNvPr id="204" name="Shape 204"/>
          <p:cNvSpPr txBox="1"/>
          <p:nvPr/>
        </p:nvSpPr>
        <p:spPr>
          <a:xfrm>
            <a:off x="144200" y="64100"/>
            <a:ext cx="8885099" cy="1143299"/>
          </a:xfrm>
          <a:prstGeom prst="rect">
            <a:avLst/>
          </a:prstGeom>
          <a:noFill/>
          <a:ln>
            <a:noFill/>
          </a:ln>
        </p:spPr>
        <p:txBody>
          <a:bodyPr lIns="91425" tIns="91425" rIns="91425" bIns="91425" anchor="t" anchorCtr="0">
            <a:noAutofit/>
          </a:bodyPr>
          <a:lstStyle/>
          <a:p>
            <a:pPr>
              <a:spcBef>
                <a:spcPts val="0"/>
              </a:spcBef>
              <a:buNone/>
            </a:pPr>
            <a:r>
              <a:rPr lang="en" sz="2400"/>
              <a:t>At this point I want to segway the issue of delayed payments.</a:t>
            </a:r>
          </a:p>
        </p:txBody>
      </p:sp>
      <p:sp>
        <p:nvSpPr>
          <p:cNvPr id="205" name="Shape 205"/>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17</a:t>
            </a:fld>
            <a:endParaRPr lang="en"/>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311700" y="232766"/>
            <a:ext cx="8520599" cy="813899"/>
          </a:xfrm>
          <a:prstGeom prst="rect">
            <a:avLst/>
          </a:prstGeom>
        </p:spPr>
        <p:txBody>
          <a:bodyPr lIns="91425" tIns="91425" rIns="91425" bIns="91425" anchor="t" anchorCtr="0">
            <a:noAutofit/>
          </a:bodyPr>
          <a:lstStyle/>
          <a:p>
            <a:pPr algn="ctr">
              <a:spcBef>
                <a:spcPts val="0"/>
              </a:spcBef>
              <a:buNone/>
            </a:pPr>
            <a:r>
              <a:rPr lang="en" sz="3000" b="1"/>
              <a:t>REQUISITIONS</a:t>
            </a:r>
          </a:p>
        </p:txBody>
      </p:sp>
      <p:sp>
        <p:nvSpPr>
          <p:cNvPr id="211" name="Shape 211"/>
          <p:cNvSpPr txBox="1">
            <a:spLocks noGrp="1"/>
          </p:cNvSpPr>
          <p:nvPr>
            <p:ph type="body" idx="1"/>
          </p:nvPr>
        </p:nvSpPr>
        <p:spPr>
          <a:xfrm>
            <a:off x="311700" y="1536633"/>
            <a:ext cx="8520599" cy="1731299"/>
          </a:xfrm>
          <a:prstGeom prst="rect">
            <a:avLst/>
          </a:prstGeom>
        </p:spPr>
        <p:txBody>
          <a:bodyPr lIns="91425" tIns="91425" rIns="91425" bIns="91425" anchor="t" anchorCtr="0">
            <a:noAutofit/>
          </a:bodyPr>
          <a:lstStyle/>
          <a:p>
            <a:pPr>
              <a:spcBef>
                <a:spcPts val="0"/>
              </a:spcBef>
              <a:buNone/>
            </a:pPr>
            <a:r>
              <a:rPr lang="en"/>
              <a:t>If EMAT requisitions had already been created for the year by your predecessor, you are good to go.  Otherwise, you would need to start a requisition for a continuing adoption.  I don’t think you actually have to submit it, though during my first year I did.</a:t>
            </a:r>
          </a:p>
        </p:txBody>
      </p:sp>
      <p:sp>
        <p:nvSpPr>
          <p:cNvPr id="212" name="Shape 212"/>
          <p:cNvSpPr txBox="1"/>
          <p:nvPr/>
        </p:nvSpPr>
        <p:spPr>
          <a:xfrm>
            <a:off x="416325" y="3518533"/>
            <a:ext cx="8077800" cy="2775599"/>
          </a:xfrm>
          <a:prstGeom prst="rect">
            <a:avLst/>
          </a:prstGeom>
          <a:noFill/>
          <a:ln>
            <a:noFill/>
          </a:ln>
        </p:spPr>
        <p:txBody>
          <a:bodyPr lIns="91425" tIns="91425" rIns="91425" bIns="91425" anchor="t" anchorCtr="0">
            <a:noAutofit/>
          </a:bodyPr>
          <a:lstStyle/>
          <a:p>
            <a:pPr>
              <a:spcBef>
                <a:spcPts val="0"/>
              </a:spcBef>
              <a:buNone/>
            </a:pPr>
            <a:endParaRPr/>
          </a:p>
        </p:txBody>
      </p:sp>
      <p:pic>
        <p:nvPicPr>
          <p:cNvPr id="213" name="Shape 213"/>
          <p:cNvPicPr preferRelativeResize="0"/>
          <p:nvPr/>
        </p:nvPicPr>
        <p:blipFill>
          <a:blip r:embed="rId3">
            <a:alphaModFix/>
          </a:blip>
          <a:stretch>
            <a:fillRect/>
          </a:stretch>
        </p:blipFill>
        <p:spPr>
          <a:xfrm>
            <a:off x="174575" y="3339366"/>
            <a:ext cx="8696800" cy="2775599"/>
          </a:xfrm>
          <a:prstGeom prst="rect">
            <a:avLst/>
          </a:prstGeom>
          <a:noFill/>
          <a:ln>
            <a:noFill/>
          </a:ln>
        </p:spPr>
      </p:pic>
      <p:cxnSp>
        <p:nvCxnSpPr>
          <p:cNvPr id="214" name="Shape 214"/>
          <p:cNvCxnSpPr/>
          <p:nvPr/>
        </p:nvCxnSpPr>
        <p:spPr>
          <a:xfrm rot="10800000">
            <a:off x="3981774" y="5551033"/>
            <a:ext cx="698400" cy="993600"/>
          </a:xfrm>
          <a:prstGeom prst="straightConnector1">
            <a:avLst/>
          </a:prstGeom>
          <a:noFill/>
          <a:ln w="9525" cap="flat" cmpd="sng">
            <a:solidFill>
              <a:schemeClr val="dk2"/>
            </a:solidFill>
            <a:prstDash val="solid"/>
            <a:round/>
            <a:headEnd type="none" w="lg" len="lg"/>
            <a:tailEnd type="triangle" w="lg" len="lg"/>
          </a:ln>
        </p:spPr>
      </p:cxnSp>
      <p:sp>
        <p:nvSpPr>
          <p:cNvPr id="215" name="Shape 215"/>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18</a:t>
            </a:fld>
            <a:endParaRPr lang="en"/>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73350" y="1536633"/>
            <a:ext cx="8758800" cy="4555199"/>
          </a:xfrm>
          <a:prstGeom prst="rect">
            <a:avLst/>
          </a:prstGeom>
        </p:spPr>
        <p:txBody>
          <a:bodyPr lIns="91425" tIns="91425" rIns="91425" bIns="91425" anchor="t" anchorCtr="0">
            <a:noAutofit/>
          </a:bodyPr>
          <a:lstStyle/>
          <a:p>
            <a:pPr>
              <a:spcBef>
                <a:spcPts val="0"/>
              </a:spcBef>
              <a:buNone/>
            </a:pPr>
            <a:endParaRPr/>
          </a:p>
        </p:txBody>
      </p:sp>
      <p:sp>
        <p:nvSpPr>
          <p:cNvPr id="221" name="Shape 221"/>
          <p:cNvSpPr/>
          <p:nvPr/>
        </p:nvSpPr>
        <p:spPr>
          <a:xfrm>
            <a:off x="4450625" y="6271500"/>
            <a:ext cx="513600" cy="130499"/>
          </a:xfrm>
          <a:prstGeom prst="leftArrow">
            <a:avLst>
              <a:gd name="adj1" fmla="val 50000"/>
              <a:gd name="adj2" fmla="val 50000"/>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22" name="Shape 222"/>
          <p:cNvSpPr/>
          <p:nvPr/>
        </p:nvSpPr>
        <p:spPr>
          <a:xfrm>
            <a:off x="7056800" y="1407200"/>
            <a:ext cx="597900" cy="1567200"/>
          </a:xfrm>
          <a:prstGeom prst="wedgeRectCallout">
            <a:avLst>
              <a:gd name="adj1" fmla="val -20833"/>
              <a:gd name="adj2" fmla="val 625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Clr>
                <a:schemeClr val="dk1"/>
              </a:buClr>
              <a:buSzPct val="137500"/>
              <a:buFont typeface="Arial"/>
              <a:buNone/>
            </a:pPr>
            <a:r>
              <a:rPr lang="en" sz="800">
                <a:solidFill>
                  <a:schemeClr val="dk1"/>
                </a:solidFill>
              </a:rPr>
              <a:t>This is where you will see a running balance of what you have left.  </a:t>
            </a:r>
          </a:p>
        </p:txBody>
      </p:sp>
      <p:cxnSp>
        <p:nvCxnSpPr>
          <p:cNvPr id="223" name="Shape 223"/>
          <p:cNvCxnSpPr/>
          <p:nvPr/>
        </p:nvCxnSpPr>
        <p:spPr>
          <a:xfrm>
            <a:off x="6116250" y="2221000"/>
            <a:ext cx="883499" cy="506699"/>
          </a:xfrm>
          <a:prstGeom prst="straightConnector1">
            <a:avLst/>
          </a:prstGeom>
          <a:noFill/>
          <a:ln w="9525" cap="flat" cmpd="sng">
            <a:solidFill>
              <a:schemeClr val="dk2"/>
            </a:solidFill>
            <a:prstDash val="solid"/>
            <a:round/>
            <a:headEnd type="none" w="lg" len="lg"/>
            <a:tailEnd type="triangle" w="lg" len="lg"/>
          </a:ln>
        </p:spPr>
      </p:cxnSp>
      <p:pic>
        <p:nvPicPr>
          <p:cNvPr id="224" name="Shape 224"/>
          <p:cNvPicPr preferRelativeResize="0"/>
          <p:nvPr/>
        </p:nvPicPr>
        <p:blipFill>
          <a:blip r:embed="rId3">
            <a:alphaModFix/>
          </a:blip>
          <a:stretch>
            <a:fillRect/>
          </a:stretch>
        </p:blipFill>
        <p:spPr>
          <a:xfrm>
            <a:off x="122475" y="1208675"/>
            <a:ext cx="8660550" cy="5474224"/>
          </a:xfrm>
          <a:prstGeom prst="rect">
            <a:avLst/>
          </a:prstGeom>
          <a:noFill/>
          <a:ln>
            <a:noFill/>
          </a:ln>
        </p:spPr>
      </p:pic>
      <p:sp>
        <p:nvSpPr>
          <p:cNvPr id="225" name="Shape 225"/>
          <p:cNvSpPr/>
          <p:nvPr/>
        </p:nvSpPr>
        <p:spPr>
          <a:xfrm>
            <a:off x="8856750" y="1208666"/>
            <a:ext cx="369299" cy="198300"/>
          </a:xfrm>
          <a:prstGeom prst="left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26" name="Shape 226"/>
          <p:cNvSpPr/>
          <p:nvPr/>
        </p:nvSpPr>
        <p:spPr>
          <a:xfrm>
            <a:off x="3784675" y="2840966"/>
            <a:ext cx="369299" cy="267300"/>
          </a:xfrm>
          <a:prstGeom prst="down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27" name="Shape 227"/>
          <p:cNvSpPr/>
          <p:nvPr/>
        </p:nvSpPr>
        <p:spPr>
          <a:xfrm>
            <a:off x="4487075" y="3108275"/>
            <a:ext cx="440699" cy="267300"/>
          </a:xfrm>
          <a:prstGeom prst="left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28" name="Shape 228"/>
          <p:cNvSpPr txBox="1"/>
          <p:nvPr/>
        </p:nvSpPr>
        <p:spPr>
          <a:xfrm>
            <a:off x="228275" y="36343"/>
            <a:ext cx="8958299" cy="506699"/>
          </a:xfrm>
          <a:prstGeom prst="rect">
            <a:avLst/>
          </a:prstGeom>
          <a:noFill/>
          <a:ln>
            <a:noFill/>
          </a:ln>
        </p:spPr>
        <p:txBody>
          <a:bodyPr lIns="91425" tIns="91425" rIns="91425" bIns="91425" anchor="t" anchorCtr="0">
            <a:noAutofit/>
          </a:bodyPr>
          <a:lstStyle/>
          <a:p>
            <a:pPr algn="ctr">
              <a:spcBef>
                <a:spcPts val="0"/>
              </a:spcBef>
              <a:buNone/>
            </a:pPr>
            <a:r>
              <a:rPr lang="en" sz="3000"/>
              <a:t>This is the first screen you will see when you create a requisition.</a:t>
            </a:r>
            <a:r>
              <a:rPr lang="en" sz="2400"/>
              <a:t>.  </a:t>
            </a:r>
          </a:p>
        </p:txBody>
      </p:sp>
      <p:sp>
        <p:nvSpPr>
          <p:cNvPr id="229" name="Shape 229"/>
          <p:cNvSpPr/>
          <p:nvPr/>
        </p:nvSpPr>
        <p:spPr>
          <a:xfrm>
            <a:off x="1796525" y="5272225"/>
            <a:ext cx="883499" cy="819600"/>
          </a:xfrm>
          <a:prstGeom prst="cloudCallout">
            <a:avLst>
              <a:gd name="adj1" fmla="val -20833"/>
              <a:gd name="adj2" fmla="val 625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sz="800"/>
              <a:t>dates can be changed</a:t>
            </a:r>
          </a:p>
        </p:txBody>
      </p:sp>
      <p:sp>
        <p:nvSpPr>
          <p:cNvPr id="230" name="Shape 230"/>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19</a:t>
            </a:fld>
            <a:endParaRPr lang="en"/>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a:spLocks noGrp="1"/>
          </p:cNvSpPr>
          <p:nvPr>
            <p:ph type="ctrTitle"/>
          </p:nvPr>
        </p:nvSpPr>
        <p:spPr>
          <a:xfrm>
            <a:off x="206650" y="90049"/>
            <a:ext cx="8520599" cy="645300"/>
          </a:xfrm>
          <a:prstGeom prst="rect">
            <a:avLst/>
          </a:prstGeom>
        </p:spPr>
        <p:txBody>
          <a:bodyPr lIns="91425" tIns="91425" rIns="91425" bIns="91425" anchor="b" anchorCtr="0">
            <a:noAutofit/>
          </a:bodyPr>
          <a:lstStyle/>
          <a:p>
            <a:pPr>
              <a:spcBef>
                <a:spcPts val="0"/>
              </a:spcBef>
              <a:buNone/>
            </a:pPr>
            <a:r>
              <a:rPr lang="en" sz="3000"/>
              <a:t>Presentation Outline</a:t>
            </a:r>
          </a:p>
        </p:txBody>
      </p:sp>
      <p:sp>
        <p:nvSpPr>
          <p:cNvPr id="58" name="Shape 58"/>
          <p:cNvSpPr txBox="1">
            <a:spLocks noGrp="1"/>
          </p:cNvSpPr>
          <p:nvPr>
            <p:ph type="subTitle" idx="1"/>
          </p:nvPr>
        </p:nvSpPr>
        <p:spPr>
          <a:xfrm>
            <a:off x="90050" y="585250"/>
            <a:ext cx="9053999" cy="6362699"/>
          </a:xfrm>
          <a:prstGeom prst="rect">
            <a:avLst/>
          </a:prstGeom>
        </p:spPr>
        <p:txBody>
          <a:bodyPr lIns="91425" tIns="91425" rIns="91425" bIns="91425" anchor="t" anchorCtr="0">
            <a:noAutofit/>
          </a:bodyPr>
          <a:lstStyle/>
          <a:p>
            <a:pPr marL="457200" lvl="0" indent="-342900" algn="l" rtl="0">
              <a:spcBef>
                <a:spcPts val="0"/>
              </a:spcBef>
              <a:buSzPct val="100000"/>
              <a:buAutoNum type="arabicPeriod"/>
            </a:pPr>
            <a:r>
              <a:rPr lang="en" sz="1800" b="1"/>
              <a:t>Instructional Materials Allotment -IMA</a:t>
            </a:r>
          </a:p>
          <a:p>
            <a:pPr marL="457200" lvl="0" indent="-342900" algn="l" rtl="0">
              <a:spcBef>
                <a:spcPts val="0"/>
              </a:spcBef>
              <a:buSzPct val="100000"/>
              <a:buAutoNum type="arabicPeriod"/>
            </a:pPr>
            <a:r>
              <a:rPr lang="en" sz="1800" b="1">
                <a:solidFill>
                  <a:schemeClr val="dk1"/>
                </a:solidFill>
              </a:rPr>
              <a:t>Requesting a user ID so you can order through  EMAT</a:t>
            </a:r>
          </a:p>
          <a:p>
            <a:pPr marL="457200" lvl="0" indent="-342900" algn="l" rtl="0">
              <a:spcBef>
                <a:spcPts val="0"/>
              </a:spcBef>
              <a:buClr>
                <a:schemeClr val="dk1"/>
              </a:buClr>
              <a:buSzPct val="100000"/>
              <a:buAutoNum type="arabicPeriod"/>
            </a:pPr>
            <a:r>
              <a:rPr lang="en" sz="1800" b="1">
                <a:solidFill>
                  <a:schemeClr val="dk1"/>
                </a:solidFill>
              </a:rPr>
              <a:t>Logging in to EMAT</a:t>
            </a:r>
          </a:p>
          <a:p>
            <a:pPr marL="457200" lvl="0" indent="-342900" algn="l" rtl="0">
              <a:spcBef>
                <a:spcPts val="0"/>
              </a:spcBef>
              <a:buClr>
                <a:schemeClr val="dk1"/>
              </a:buClr>
              <a:buSzPct val="100000"/>
              <a:buAutoNum type="arabicPeriod"/>
            </a:pPr>
            <a:r>
              <a:rPr lang="en" sz="1800" b="1">
                <a:solidFill>
                  <a:schemeClr val="dk1"/>
                </a:solidFill>
              </a:rPr>
              <a:t>Completing the IMA &amp; TEKS Certification </a:t>
            </a:r>
          </a:p>
          <a:p>
            <a:pPr marL="457200" lvl="0" indent="-342900" algn="l" rtl="0">
              <a:spcBef>
                <a:spcPts val="0"/>
              </a:spcBef>
              <a:buClr>
                <a:schemeClr val="dk1"/>
              </a:buClr>
              <a:buSzPct val="100000"/>
              <a:buAutoNum type="arabicPeriod"/>
            </a:pPr>
            <a:r>
              <a:rPr lang="en" sz="1800" b="1">
                <a:solidFill>
                  <a:schemeClr val="dk1"/>
                </a:solidFill>
              </a:rPr>
              <a:t>Accessing your State Allotment</a:t>
            </a:r>
          </a:p>
          <a:p>
            <a:pPr marL="457200" lvl="0" indent="-342900" algn="l" rtl="0">
              <a:spcBef>
                <a:spcPts val="0"/>
              </a:spcBef>
              <a:buClr>
                <a:schemeClr val="dk1"/>
              </a:buClr>
              <a:buSzPct val="100000"/>
              <a:buAutoNum type="arabicPeriod"/>
            </a:pPr>
            <a:r>
              <a:rPr lang="en" sz="1800" b="1">
                <a:solidFill>
                  <a:schemeClr val="dk1"/>
                </a:solidFill>
              </a:rPr>
              <a:t>IMA Rollover from one year to the next</a:t>
            </a:r>
          </a:p>
          <a:p>
            <a:pPr marL="457200" lvl="0" indent="-342900" algn="l" rtl="0">
              <a:spcBef>
                <a:spcPts val="0"/>
              </a:spcBef>
              <a:buClr>
                <a:schemeClr val="dk1"/>
              </a:buClr>
              <a:buSzPct val="100000"/>
              <a:buAutoNum type="arabicPeriod"/>
            </a:pPr>
            <a:r>
              <a:rPr lang="en" sz="1800" b="1">
                <a:solidFill>
                  <a:schemeClr val="dk1"/>
                </a:solidFill>
              </a:rPr>
              <a:t>Delayed Payment Option</a:t>
            </a:r>
          </a:p>
          <a:p>
            <a:pPr marL="457200" lvl="0" indent="-342900" algn="l" rtl="0">
              <a:spcBef>
                <a:spcPts val="0"/>
              </a:spcBef>
              <a:buClr>
                <a:schemeClr val="dk1"/>
              </a:buClr>
              <a:buSzPct val="100000"/>
              <a:buAutoNum type="arabicPeriod"/>
            </a:pPr>
            <a:r>
              <a:rPr lang="en" sz="1800" b="1">
                <a:solidFill>
                  <a:schemeClr val="dk1"/>
                </a:solidFill>
              </a:rPr>
              <a:t>Requisitions</a:t>
            </a:r>
          </a:p>
          <a:p>
            <a:pPr marL="914400" lvl="1" indent="-342900" algn="l" rtl="0">
              <a:lnSpc>
                <a:spcPct val="115000"/>
              </a:lnSpc>
              <a:spcBef>
                <a:spcPts val="0"/>
              </a:spcBef>
              <a:buClr>
                <a:schemeClr val="dk1"/>
              </a:buClr>
              <a:buSzPct val="100000"/>
              <a:buAutoNum type="alphaLcPeriod"/>
            </a:pPr>
            <a:r>
              <a:rPr lang="en" sz="1800" b="1">
                <a:solidFill>
                  <a:schemeClr val="dk1"/>
                </a:solidFill>
              </a:rPr>
              <a:t>Creating them,</a:t>
            </a:r>
          </a:p>
          <a:p>
            <a:pPr marL="914400" lvl="1" indent="-342900" algn="l" rtl="0">
              <a:lnSpc>
                <a:spcPct val="115000"/>
              </a:lnSpc>
              <a:spcBef>
                <a:spcPts val="0"/>
              </a:spcBef>
              <a:buClr>
                <a:schemeClr val="dk1"/>
              </a:buClr>
              <a:buSzPct val="100000"/>
              <a:buAutoNum type="alphaLcPeriod"/>
            </a:pPr>
            <a:r>
              <a:rPr lang="en" sz="1800" b="1">
                <a:solidFill>
                  <a:schemeClr val="dk1"/>
                </a:solidFill>
              </a:rPr>
              <a:t>Opening detail pages for specific items</a:t>
            </a:r>
          </a:p>
          <a:p>
            <a:pPr marL="914400" lvl="1" indent="-342900" algn="l" rtl="0">
              <a:lnSpc>
                <a:spcPct val="115000"/>
              </a:lnSpc>
              <a:spcBef>
                <a:spcPts val="0"/>
              </a:spcBef>
              <a:buClr>
                <a:schemeClr val="dk1"/>
              </a:buClr>
              <a:buSzPct val="100000"/>
              <a:buAutoNum type="alphaLcPeriod"/>
            </a:pPr>
            <a:r>
              <a:rPr lang="en" sz="1800" b="1">
                <a:solidFill>
                  <a:schemeClr val="dk1"/>
                </a:solidFill>
              </a:rPr>
              <a:t>Adding lines to order additional items within an SLC</a:t>
            </a:r>
          </a:p>
          <a:p>
            <a:pPr marL="457200" lvl="0" indent="-342900" algn="l" rtl="0">
              <a:spcBef>
                <a:spcPts val="0"/>
              </a:spcBef>
              <a:buClr>
                <a:schemeClr val="dk1"/>
              </a:buClr>
              <a:buSzPct val="100000"/>
              <a:buAutoNum type="arabicPeriod"/>
            </a:pPr>
            <a:r>
              <a:rPr lang="en" sz="1800" b="1">
                <a:solidFill>
                  <a:schemeClr val="dk1"/>
                </a:solidFill>
              </a:rPr>
              <a:t>Shipping Errors on requisitions- What do you do?</a:t>
            </a:r>
          </a:p>
          <a:p>
            <a:pPr marL="457200" lvl="0" indent="-342900" algn="l" rtl="0">
              <a:spcBef>
                <a:spcPts val="0"/>
              </a:spcBef>
              <a:buClr>
                <a:schemeClr val="dk1"/>
              </a:buClr>
              <a:buSzPct val="100000"/>
              <a:buAutoNum type="arabicPeriod"/>
            </a:pPr>
            <a:r>
              <a:rPr lang="en" sz="1800" b="1">
                <a:solidFill>
                  <a:schemeClr val="dk1"/>
                </a:solidFill>
              </a:rPr>
              <a:t>Disbursements</a:t>
            </a:r>
          </a:p>
          <a:p>
            <a:pPr marL="914400" lvl="1" indent="-342900" algn="l" rtl="0">
              <a:spcBef>
                <a:spcPts val="0"/>
              </a:spcBef>
              <a:buClr>
                <a:schemeClr val="dk1"/>
              </a:buClr>
              <a:buSzPct val="100000"/>
              <a:buAutoNum type="alphaLcPeriod"/>
            </a:pPr>
            <a:r>
              <a:rPr lang="en" sz="1800" b="1">
                <a:solidFill>
                  <a:schemeClr val="dk1"/>
                </a:solidFill>
              </a:rPr>
              <a:t>Creating them</a:t>
            </a:r>
          </a:p>
          <a:p>
            <a:pPr marL="914400" lvl="1" indent="-342900" algn="l" rtl="0">
              <a:spcBef>
                <a:spcPts val="0"/>
              </a:spcBef>
              <a:buClr>
                <a:schemeClr val="dk1"/>
              </a:buClr>
              <a:buSzPct val="100000"/>
              <a:buAutoNum type="alphaLcPeriod"/>
            </a:pPr>
            <a:r>
              <a:rPr lang="en" sz="1800" b="1">
                <a:solidFill>
                  <a:schemeClr val="dk1"/>
                </a:solidFill>
              </a:rPr>
              <a:t>Building in funding to cover shipping</a:t>
            </a:r>
          </a:p>
          <a:p>
            <a:pPr marL="914400" lvl="1" indent="-342900" algn="l" rtl="0">
              <a:spcBef>
                <a:spcPts val="0"/>
              </a:spcBef>
              <a:buClr>
                <a:schemeClr val="dk1"/>
              </a:buClr>
              <a:buSzPct val="100000"/>
              <a:buAutoNum type="alphaLcPeriod"/>
            </a:pPr>
            <a:r>
              <a:rPr lang="en" sz="1800" b="1">
                <a:solidFill>
                  <a:schemeClr val="dk1"/>
                </a:solidFill>
              </a:rPr>
              <a:t>Lots of information to gather prior</a:t>
            </a:r>
          </a:p>
          <a:p>
            <a:pPr marL="457200" lvl="0" indent="-342900" algn="l" rtl="0">
              <a:spcBef>
                <a:spcPts val="0"/>
              </a:spcBef>
              <a:buClr>
                <a:schemeClr val="dk1"/>
              </a:buClr>
              <a:buSzPct val="100000"/>
              <a:buAutoNum type="arabicPeriod"/>
            </a:pPr>
            <a:r>
              <a:rPr lang="en" sz="1800" b="1">
                <a:solidFill>
                  <a:schemeClr val="dk1"/>
                </a:solidFill>
              </a:rPr>
              <a:t>Instructional Materials Disbursement</a:t>
            </a:r>
          </a:p>
          <a:p>
            <a:pPr marL="457200" lvl="0" indent="-342900" algn="l" rtl="0">
              <a:spcBef>
                <a:spcPts val="0"/>
              </a:spcBef>
              <a:buClr>
                <a:schemeClr val="dk1"/>
              </a:buClr>
              <a:buSzPct val="100000"/>
              <a:buAutoNum type="arabicPeriod"/>
            </a:pPr>
            <a:r>
              <a:rPr lang="en" sz="1800" b="1">
                <a:solidFill>
                  <a:schemeClr val="dk1"/>
                </a:solidFill>
              </a:rPr>
              <a:t>Technological Equipment Disbursement</a:t>
            </a:r>
          </a:p>
          <a:p>
            <a:pPr marL="457200" lvl="0" indent="-342900" algn="l" rtl="0">
              <a:spcBef>
                <a:spcPts val="0"/>
              </a:spcBef>
              <a:buClr>
                <a:schemeClr val="dk1"/>
              </a:buClr>
              <a:buSzPct val="100000"/>
              <a:buAutoNum type="arabicPeriod"/>
            </a:pPr>
            <a:r>
              <a:rPr lang="en" sz="1800" b="1">
                <a:solidFill>
                  <a:schemeClr val="dk1"/>
                </a:solidFill>
              </a:rPr>
              <a:t>Technology Services Disbursement</a:t>
            </a:r>
          </a:p>
          <a:p>
            <a:pPr marL="457200" lvl="0" indent="-342900" algn="l" rtl="0">
              <a:spcBef>
                <a:spcPts val="0"/>
              </a:spcBef>
              <a:buClr>
                <a:schemeClr val="dk1"/>
              </a:buClr>
              <a:buSzPct val="100000"/>
              <a:buAutoNum type="arabicPeriod"/>
            </a:pPr>
            <a:r>
              <a:rPr lang="en" sz="1800" b="1">
                <a:solidFill>
                  <a:schemeClr val="dk1"/>
                </a:solidFill>
              </a:rPr>
              <a:t>Documenting your Disbursements</a:t>
            </a:r>
          </a:p>
          <a:p>
            <a:pPr marL="457200" lvl="0" indent="-342900" algn="l" rtl="0">
              <a:spcBef>
                <a:spcPts val="0"/>
              </a:spcBef>
              <a:buClr>
                <a:schemeClr val="dk1"/>
              </a:buClr>
              <a:buSzPct val="100000"/>
              <a:buAutoNum type="arabicPeriod"/>
            </a:pPr>
            <a:r>
              <a:rPr lang="en" sz="1800" b="1">
                <a:solidFill>
                  <a:schemeClr val="dk1"/>
                </a:solidFill>
              </a:rPr>
              <a:t>Leftover Disbursement Funds</a:t>
            </a:r>
          </a:p>
          <a:p>
            <a:pPr marL="457200" lvl="0" indent="-342900" algn="l">
              <a:spcBef>
                <a:spcPts val="0"/>
              </a:spcBef>
              <a:buClr>
                <a:schemeClr val="dk1"/>
              </a:buClr>
              <a:buSzPct val="100000"/>
              <a:buAutoNum type="arabicPeriod"/>
            </a:pPr>
            <a:r>
              <a:rPr lang="en" sz="1800" b="1">
                <a:solidFill>
                  <a:schemeClr val="dk1"/>
                </a:solidFill>
              </a:rPr>
              <a:t>Wrap Up</a:t>
            </a:r>
          </a:p>
        </p:txBody>
      </p:sp>
      <p:sp>
        <p:nvSpPr>
          <p:cNvPr id="59" name="Shape 59"/>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2</a:t>
            </a:fld>
            <a:endParaRPr lang="en"/>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311700" y="1536633"/>
            <a:ext cx="8520599" cy="4555199"/>
          </a:xfrm>
          <a:prstGeom prst="rect">
            <a:avLst/>
          </a:prstGeom>
        </p:spPr>
        <p:txBody>
          <a:bodyPr lIns="91425" tIns="91425" rIns="91425" bIns="91425" anchor="t" anchorCtr="0">
            <a:noAutofit/>
          </a:bodyPr>
          <a:lstStyle/>
          <a:p>
            <a:pPr>
              <a:spcBef>
                <a:spcPts val="0"/>
              </a:spcBef>
              <a:buNone/>
            </a:pPr>
            <a:endParaRPr/>
          </a:p>
        </p:txBody>
      </p:sp>
      <p:sp>
        <p:nvSpPr>
          <p:cNvPr id="236" name="Shape 236"/>
          <p:cNvSpPr txBox="1"/>
          <p:nvPr/>
        </p:nvSpPr>
        <p:spPr>
          <a:xfrm>
            <a:off x="112175" y="96133"/>
            <a:ext cx="8885099" cy="961499"/>
          </a:xfrm>
          <a:prstGeom prst="rect">
            <a:avLst/>
          </a:prstGeom>
          <a:noFill/>
          <a:ln>
            <a:noFill/>
          </a:ln>
        </p:spPr>
        <p:txBody>
          <a:bodyPr lIns="91425" tIns="91425" rIns="91425" bIns="91425" anchor="t" anchorCtr="0">
            <a:noAutofit/>
          </a:bodyPr>
          <a:lstStyle/>
          <a:p>
            <a:pPr>
              <a:spcBef>
                <a:spcPts val="0"/>
              </a:spcBef>
              <a:buNone/>
            </a:pPr>
            <a:r>
              <a:rPr lang="en" sz="2400"/>
              <a:t>Let’s take a look at Irving’s requisition for World Geography</a:t>
            </a:r>
          </a:p>
        </p:txBody>
      </p:sp>
      <p:sp>
        <p:nvSpPr>
          <p:cNvPr id="237" name="Shape 237"/>
          <p:cNvSpPr/>
          <p:nvPr/>
        </p:nvSpPr>
        <p:spPr>
          <a:xfrm>
            <a:off x="1490175" y="3087200"/>
            <a:ext cx="192299" cy="683699"/>
          </a:xfrm>
          <a:prstGeom prst="down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238" name="Shape 238"/>
          <p:cNvPicPr preferRelativeResize="0"/>
          <p:nvPr/>
        </p:nvPicPr>
        <p:blipFill>
          <a:blip r:embed="rId3">
            <a:alphaModFix/>
          </a:blip>
          <a:stretch>
            <a:fillRect/>
          </a:stretch>
        </p:blipFill>
        <p:spPr>
          <a:xfrm>
            <a:off x="59025" y="1355733"/>
            <a:ext cx="8988200" cy="3109900"/>
          </a:xfrm>
          <a:prstGeom prst="rect">
            <a:avLst/>
          </a:prstGeom>
          <a:noFill/>
          <a:ln>
            <a:noFill/>
          </a:ln>
        </p:spPr>
      </p:pic>
      <p:sp>
        <p:nvSpPr>
          <p:cNvPr id="239" name="Shape 239"/>
          <p:cNvSpPr/>
          <p:nvPr/>
        </p:nvSpPr>
        <p:spPr>
          <a:xfrm>
            <a:off x="1434125" y="3012458"/>
            <a:ext cx="232500" cy="833100"/>
          </a:xfrm>
          <a:prstGeom prst="down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40" name="Shape 240"/>
          <p:cNvSpPr/>
          <p:nvPr/>
        </p:nvSpPr>
        <p:spPr>
          <a:xfrm>
            <a:off x="3405450" y="2818658"/>
            <a:ext cx="127199" cy="1026899"/>
          </a:xfrm>
          <a:prstGeom prst="downArrow">
            <a:avLst>
              <a:gd name="adj1" fmla="val 50000"/>
              <a:gd name="adj2" fmla="val 50000"/>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41" name="Shape 241"/>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20</a:t>
            </a:fld>
            <a:endParaRPr lang="en"/>
          </a:p>
        </p:txBody>
      </p:sp>
      <p:sp>
        <p:nvSpPr>
          <p:cNvPr id="242" name="Shape 242"/>
          <p:cNvSpPr/>
          <p:nvPr/>
        </p:nvSpPr>
        <p:spPr>
          <a:xfrm>
            <a:off x="1257675" y="4509850"/>
            <a:ext cx="232500" cy="890100"/>
          </a:xfrm>
          <a:prstGeom prst="upArrow">
            <a:avLst>
              <a:gd name="adj1" fmla="val 50000"/>
              <a:gd name="adj2" fmla="val 50000"/>
            </a:avLst>
          </a:prstGeom>
          <a:solidFill>
            <a:srgbClr val="00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43" name="Shape 243"/>
          <p:cNvSpPr/>
          <p:nvPr/>
        </p:nvSpPr>
        <p:spPr>
          <a:xfrm>
            <a:off x="2986300" y="1350600"/>
            <a:ext cx="419099" cy="524699"/>
          </a:xfrm>
          <a:prstGeom prst="downArrow">
            <a:avLst>
              <a:gd name="adj1" fmla="val 50000"/>
              <a:gd name="adj2" fmla="val 50000"/>
            </a:avLst>
          </a:prstGeom>
          <a:solidFill>
            <a:srgbClr val="98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311700" y="1536633"/>
            <a:ext cx="8520599" cy="4555199"/>
          </a:xfrm>
          <a:prstGeom prst="rect">
            <a:avLst/>
          </a:prstGeom>
        </p:spPr>
        <p:txBody>
          <a:bodyPr lIns="91425" tIns="91425" rIns="91425" bIns="91425" anchor="t" anchorCtr="0">
            <a:noAutofit/>
          </a:bodyPr>
          <a:lstStyle/>
          <a:p>
            <a:pPr>
              <a:spcBef>
                <a:spcPts val="0"/>
              </a:spcBef>
              <a:buNone/>
            </a:pPr>
            <a:endParaRPr/>
          </a:p>
        </p:txBody>
      </p:sp>
      <p:pic>
        <p:nvPicPr>
          <p:cNvPr id="249" name="Shape 249"/>
          <p:cNvPicPr preferRelativeResize="0"/>
          <p:nvPr/>
        </p:nvPicPr>
        <p:blipFill>
          <a:blip r:embed="rId3">
            <a:alphaModFix/>
          </a:blip>
          <a:stretch>
            <a:fillRect/>
          </a:stretch>
        </p:blipFill>
        <p:spPr>
          <a:xfrm>
            <a:off x="264375" y="491366"/>
            <a:ext cx="8660648" cy="5811166"/>
          </a:xfrm>
          <a:prstGeom prst="rect">
            <a:avLst/>
          </a:prstGeom>
          <a:noFill/>
          <a:ln>
            <a:noFill/>
          </a:ln>
        </p:spPr>
      </p:pic>
      <p:sp>
        <p:nvSpPr>
          <p:cNvPr id="250" name="Shape 250"/>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21</a:t>
            </a:fld>
            <a:endParaRPr lang="en"/>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96175" y="126075"/>
            <a:ext cx="8924999" cy="1702800"/>
          </a:xfrm>
          <a:prstGeom prst="rect">
            <a:avLst/>
          </a:prstGeom>
        </p:spPr>
        <p:txBody>
          <a:bodyPr lIns="91425" tIns="91425" rIns="91425" bIns="91425" anchor="t" anchorCtr="0">
            <a:noAutofit/>
          </a:bodyPr>
          <a:lstStyle/>
          <a:p>
            <a:pPr>
              <a:spcBef>
                <a:spcPts val="0"/>
              </a:spcBef>
              <a:buNone/>
            </a:pPr>
            <a:r>
              <a:rPr lang="en" sz="2400" b="1"/>
              <a:t>Let’s assume that after the first wave of EMAT orders, IISD detects an enrollment surge in World Geography.  What can we do? Start by clicking the + sign below the green arrow on slide 20.  This will open a window like the one below.</a:t>
            </a:r>
          </a:p>
        </p:txBody>
      </p:sp>
      <p:sp>
        <p:nvSpPr>
          <p:cNvPr id="256" name="Shape 256"/>
          <p:cNvSpPr/>
          <p:nvPr/>
        </p:nvSpPr>
        <p:spPr>
          <a:xfrm>
            <a:off x="1203750" y="5723000"/>
            <a:ext cx="376499" cy="608700"/>
          </a:xfrm>
          <a:prstGeom prst="ellipse">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257" name="Shape 257"/>
          <p:cNvPicPr preferRelativeResize="0"/>
          <p:nvPr/>
        </p:nvPicPr>
        <p:blipFill>
          <a:blip r:embed="rId3">
            <a:alphaModFix/>
          </a:blip>
          <a:stretch>
            <a:fillRect/>
          </a:stretch>
        </p:blipFill>
        <p:spPr>
          <a:xfrm>
            <a:off x="160350" y="1828875"/>
            <a:ext cx="8796650" cy="4806799"/>
          </a:xfrm>
          <a:prstGeom prst="rect">
            <a:avLst/>
          </a:prstGeom>
          <a:noFill/>
          <a:ln>
            <a:noFill/>
          </a:ln>
        </p:spPr>
      </p:pic>
      <p:sp>
        <p:nvSpPr>
          <p:cNvPr id="258" name="Shape 258"/>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22</a:t>
            </a:fld>
            <a:endParaRPr lang="en"/>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290337" y="94125"/>
            <a:ext cx="8520599" cy="779999"/>
          </a:xfrm>
          <a:prstGeom prst="rect">
            <a:avLst/>
          </a:prstGeom>
        </p:spPr>
        <p:txBody>
          <a:bodyPr lIns="91425" tIns="91425" rIns="91425" bIns="91425" anchor="t" anchorCtr="0">
            <a:noAutofit/>
          </a:bodyPr>
          <a:lstStyle/>
          <a:p>
            <a:pPr rtl="0">
              <a:spcBef>
                <a:spcPts val="0"/>
              </a:spcBef>
              <a:buNone/>
            </a:pPr>
            <a:r>
              <a:rPr lang="en"/>
              <a:t>Shipping Errors on requisitions- What do you do?</a:t>
            </a:r>
          </a:p>
          <a:p>
            <a:pPr>
              <a:spcBef>
                <a:spcPts val="0"/>
              </a:spcBef>
              <a:buNone/>
            </a:pPr>
            <a:endParaRPr/>
          </a:p>
        </p:txBody>
      </p:sp>
      <p:sp>
        <p:nvSpPr>
          <p:cNvPr id="264" name="Shape 264"/>
          <p:cNvSpPr txBox="1">
            <a:spLocks noGrp="1"/>
          </p:cNvSpPr>
          <p:nvPr>
            <p:ph type="body" idx="1"/>
          </p:nvPr>
        </p:nvSpPr>
        <p:spPr>
          <a:xfrm>
            <a:off x="311700" y="710525"/>
            <a:ext cx="8520599" cy="1807200"/>
          </a:xfrm>
          <a:prstGeom prst="rect">
            <a:avLst/>
          </a:prstGeom>
        </p:spPr>
        <p:txBody>
          <a:bodyPr lIns="91425" tIns="91425" rIns="91425" bIns="91425" anchor="t" anchorCtr="0">
            <a:noAutofit/>
          </a:bodyPr>
          <a:lstStyle/>
          <a:p>
            <a:pPr rtl="0">
              <a:spcBef>
                <a:spcPts val="0"/>
              </a:spcBef>
              <a:buNone/>
            </a:pPr>
            <a:r>
              <a:rPr lang="en"/>
              <a:t>Materials will come to you either directly from the publishers or instead from what the state describes as depositories located  in a variety of Texas cities..  </a:t>
            </a:r>
          </a:p>
          <a:p>
            <a:pPr rtl="0">
              <a:spcBef>
                <a:spcPts val="0"/>
              </a:spcBef>
              <a:buNone/>
            </a:pPr>
            <a:r>
              <a:rPr lang="en"/>
              <a:t>When the quantities you receive do not match the quantities noted on the packing lists, you have to fill out a state form TEX-013 which can be found on the EMAT page below.:</a:t>
            </a:r>
          </a:p>
          <a:p>
            <a:pPr rtl="0">
              <a:spcBef>
                <a:spcPts val="0"/>
              </a:spcBef>
              <a:buNone/>
            </a:pPr>
            <a:endParaRPr/>
          </a:p>
          <a:p>
            <a:pPr>
              <a:spcBef>
                <a:spcPts val="0"/>
              </a:spcBef>
              <a:buNone/>
            </a:pPr>
            <a:endParaRPr/>
          </a:p>
        </p:txBody>
      </p:sp>
      <p:pic>
        <p:nvPicPr>
          <p:cNvPr id="265" name="Shape 265"/>
          <p:cNvPicPr preferRelativeResize="0"/>
          <p:nvPr/>
        </p:nvPicPr>
        <p:blipFill>
          <a:blip r:embed="rId3">
            <a:alphaModFix/>
          </a:blip>
          <a:stretch>
            <a:fillRect/>
          </a:stretch>
        </p:blipFill>
        <p:spPr>
          <a:xfrm>
            <a:off x="184275" y="2625801"/>
            <a:ext cx="8732725" cy="4125375"/>
          </a:xfrm>
          <a:prstGeom prst="rect">
            <a:avLst/>
          </a:prstGeom>
          <a:noFill/>
          <a:ln>
            <a:noFill/>
          </a:ln>
        </p:spPr>
      </p:pic>
      <p:sp>
        <p:nvSpPr>
          <p:cNvPr id="266" name="Shape 266"/>
          <p:cNvSpPr/>
          <p:nvPr/>
        </p:nvSpPr>
        <p:spPr>
          <a:xfrm>
            <a:off x="6081850" y="4515050"/>
            <a:ext cx="551099" cy="150899"/>
          </a:xfrm>
          <a:prstGeom prst="rightArrow">
            <a:avLst>
              <a:gd name="adj1" fmla="val 50000"/>
              <a:gd name="adj2" fmla="val 50000"/>
            </a:avLst>
          </a:prstGeom>
          <a:solidFill>
            <a:srgbClr val="FF00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67" name="Shape 267"/>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23</a:t>
            </a:fld>
            <a:endParaRPr lang="en"/>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311700" y="106823"/>
            <a:ext cx="8520599" cy="1493399"/>
          </a:xfrm>
          <a:prstGeom prst="rect">
            <a:avLst/>
          </a:prstGeom>
        </p:spPr>
        <p:txBody>
          <a:bodyPr lIns="91425" tIns="91425" rIns="91425" bIns="91425" anchor="t" anchorCtr="0">
            <a:noAutofit/>
          </a:bodyPr>
          <a:lstStyle/>
          <a:p>
            <a:pPr>
              <a:spcBef>
                <a:spcPts val="0"/>
              </a:spcBef>
              <a:buNone/>
            </a:pPr>
            <a:r>
              <a:rPr lang="en"/>
              <a:t>When you click that link, you will see this page	 and select The Shipment Error Report- TEX- 013 next to the arrow.</a:t>
            </a:r>
          </a:p>
        </p:txBody>
      </p:sp>
      <p:pic>
        <p:nvPicPr>
          <p:cNvPr id="273" name="Shape 273"/>
          <p:cNvPicPr preferRelativeResize="0"/>
          <p:nvPr/>
        </p:nvPicPr>
        <p:blipFill>
          <a:blip r:embed="rId3">
            <a:alphaModFix/>
          </a:blip>
          <a:stretch>
            <a:fillRect/>
          </a:stretch>
        </p:blipFill>
        <p:spPr>
          <a:xfrm>
            <a:off x="268025" y="1600200"/>
            <a:ext cx="8607950" cy="4731600"/>
          </a:xfrm>
          <a:prstGeom prst="rect">
            <a:avLst/>
          </a:prstGeom>
          <a:noFill/>
          <a:ln>
            <a:noFill/>
          </a:ln>
        </p:spPr>
      </p:pic>
      <p:sp>
        <p:nvSpPr>
          <p:cNvPr id="274" name="Shape 274"/>
          <p:cNvSpPr/>
          <p:nvPr/>
        </p:nvSpPr>
        <p:spPr>
          <a:xfrm>
            <a:off x="7170450" y="3311500"/>
            <a:ext cx="1025400" cy="299099"/>
          </a:xfrm>
          <a:prstGeom prst="left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75" name="Shape 275"/>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24</a:t>
            </a:fld>
            <a:endParaRPr lang="en"/>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311700" y="106833"/>
            <a:ext cx="8520599" cy="1250100"/>
          </a:xfrm>
          <a:prstGeom prst="rect">
            <a:avLst/>
          </a:prstGeom>
        </p:spPr>
        <p:txBody>
          <a:bodyPr lIns="91425" tIns="91425" rIns="91425" bIns="91425" anchor="t" anchorCtr="0">
            <a:noAutofit/>
          </a:bodyPr>
          <a:lstStyle/>
          <a:p>
            <a:pPr>
              <a:spcBef>
                <a:spcPts val="0"/>
              </a:spcBef>
              <a:buNone/>
            </a:pPr>
            <a:r>
              <a:rPr lang="en"/>
              <a:t>I have shrunk the form down a bit and excluded the fields for your signature etc.</a:t>
            </a:r>
          </a:p>
        </p:txBody>
      </p:sp>
      <p:pic>
        <p:nvPicPr>
          <p:cNvPr id="281" name="Shape 281"/>
          <p:cNvPicPr preferRelativeResize="0"/>
          <p:nvPr/>
        </p:nvPicPr>
        <p:blipFill>
          <a:blip r:embed="rId3">
            <a:alphaModFix/>
          </a:blip>
          <a:stretch>
            <a:fillRect/>
          </a:stretch>
        </p:blipFill>
        <p:spPr>
          <a:xfrm>
            <a:off x="160225" y="1570300"/>
            <a:ext cx="8884875" cy="4932100"/>
          </a:xfrm>
          <a:prstGeom prst="rect">
            <a:avLst/>
          </a:prstGeom>
          <a:noFill/>
          <a:ln>
            <a:noFill/>
          </a:ln>
        </p:spPr>
      </p:pic>
      <p:sp>
        <p:nvSpPr>
          <p:cNvPr id="282" name="Shape 282"/>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25</a:t>
            </a:fld>
            <a:endParaRPr lang="en"/>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311700" y="593366"/>
            <a:ext cx="8520599" cy="763500"/>
          </a:xfrm>
          <a:prstGeom prst="rect">
            <a:avLst/>
          </a:prstGeom>
        </p:spPr>
        <p:txBody>
          <a:bodyPr lIns="91425" tIns="91425" rIns="91425" bIns="91425" anchor="t" anchorCtr="0">
            <a:noAutofit/>
          </a:bodyPr>
          <a:lstStyle/>
          <a:p>
            <a:pPr algn="ctr">
              <a:spcBef>
                <a:spcPts val="0"/>
              </a:spcBef>
              <a:buNone/>
            </a:pPr>
            <a:r>
              <a:rPr lang="en"/>
              <a:t> </a:t>
            </a:r>
            <a:r>
              <a:rPr lang="en" b="1"/>
              <a:t>DISBURSEMENTS</a:t>
            </a:r>
          </a:p>
        </p:txBody>
      </p:sp>
      <p:sp>
        <p:nvSpPr>
          <p:cNvPr id="288" name="Shape 288"/>
          <p:cNvSpPr txBox="1">
            <a:spLocks noGrp="1"/>
          </p:cNvSpPr>
          <p:nvPr>
            <p:ph type="body" idx="1"/>
          </p:nvPr>
        </p:nvSpPr>
        <p:spPr>
          <a:xfrm>
            <a:off x="311700" y="1536633"/>
            <a:ext cx="8520599" cy="4555199"/>
          </a:xfrm>
          <a:prstGeom prst="rect">
            <a:avLst/>
          </a:prstGeom>
        </p:spPr>
        <p:txBody>
          <a:bodyPr lIns="91425" tIns="91425" rIns="91425" bIns="91425" anchor="t" anchorCtr="0">
            <a:noAutofit/>
          </a:bodyPr>
          <a:lstStyle/>
          <a:p>
            <a:pPr rtl="0">
              <a:spcBef>
                <a:spcPts val="0"/>
              </a:spcBef>
              <a:buNone/>
            </a:pPr>
            <a:r>
              <a:rPr lang="en"/>
              <a:t>The Allotment Disbursement option in EMAT makes it possible for School Districts and Charter Schools to Order the following:</a:t>
            </a:r>
          </a:p>
          <a:p>
            <a:pPr marL="457200" lvl="0" indent="-228600" rtl="0">
              <a:spcBef>
                <a:spcPts val="0"/>
              </a:spcBef>
            </a:pPr>
            <a:r>
              <a:rPr lang="en"/>
              <a:t>Non-State Adopted Instructional Materials </a:t>
            </a:r>
          </a:p>
          <a:p>
            <a:pPr marL="457200" lvl="0" indent="-228600" rtl="0">
              <a:spcBef>
                <a:spcPts val="0"/>
              </a:spcBef>
            </a:pPr>
            <a:r>
              <a:rPr lang="en"/>
              <a:t>State Adopted Instructional materials not reflected on the state list from the Instructional Materials Allotment ( IMA.)  </a:t>
            </a:r>
          </a:p>
          <a:p>
            <a:pPr marL="457200" lvl="0" indent="-228600" rtl="0">
              <a:spcBef>
                <a:spcPts val="0"/>
              </a:spcBef>
            </a:pPr>
            <a:r>
              <a:rPr lang="en"/>
              <a:t>Administrative Technology Equipment </a:t>
            </a:r>
          </a:p>
          <a:p>
            <a:pPr marL="457200" lvl="0" indent="-228600" rtl="0">
              <a:spcBef>
                <a:spcPts val="0"/>
              </a:spcBef>
            </a:pPr>
            <a:r>
              <a:rPr lang="en"/>
              <a:t>Technology Services specifically related to the use of that equipment.</a:t>
            </a:r>
          </a:p>
          <a:p>
            <a:pPr>
              <a:spcBef>
                <a:spcPts val="0"/>
              </a:spcBef>
              <a:buNone/>
            </a:pPr>
            <a:r>
              <a:rPr lang="en" b="1"/>
              <a:t>What the disbursement option CANNOT be used for are the costs of upgrading District Wireless infrastructure in order to use the equipment targeted for purchase.</a:t>
            </a:r>
          </a:p>
        </p:txBody>
      </p:sp>
      <p:sp>
        <p:nvSpPr>
          <p:cNvPr id="289" name="Shape 289"/>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26</a:t>
            </a:fld>
            <a:endParaRPr lang="en"/>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body" idx="1"/>
          </p:nvPr>
        </p:nvSpPr>
        <p:spPr>
          <a:xfrm>
            <a:off x="311700" y="1536633"/>
            <a:ext cx="8520599" cy="4555199"/>
          </a:xfrm>
          <a:prstGeom prst="rect">
            <a:avLst/>
          </a:prstGeom>
        </p:spPr>
        <p:txBody>
          <a:bodyPr lIns="91425" tIns="91425" rIns="91425" bIns="91425" anchor="t" anchorCtr="0">
            <a:noAutofit/>
          </a:bodyPr>
          <a:lstStyle/>
          <a:p>
            <a:pPr>
              <a:spcBef>
                <a:spcPts val="0"/>
              </a:spcBef>
              <a:buNone/>
            </a:pPr>
            <a:endParaRPr/>
          </a:p>
        </p:txBody>
      </p:sp>
      <p:pic>
        <p:nvPicPr>
          <p:cNvPr id="295" name="Shape 295"/>
          <p:cNvPicPr preferRelativeResize="0"/>
          <p:nvPr/>
        </p:nvPicPr>
        <p:blipFill>
          <a:blip r:embed="rId3">
            <a:alphaModFix/>
          </a:blip>
          <a:stretch>
            <a:fillRect/>
          </a:stretch>
        </p:blipFill>
        <p:spPr>
          <a:xfrm>
            <a:off x="311700" y="182733"/>
            <a:ext cx="8709048" cy="6732967"/>
          </a:xfrm>
          <a:prstGeom prst="rect">
            <a:avLst/>
          </a:prstGeom>
          <a:noFill/>
          <a:ln>
            <a:noFill/>
          </a:ln>
        </p:spPr>
      </p:pic>
      <p:sp>
        <p:nvSpPr>
          <p:cNvPr id="296" name="Shape 296"/>
          <p:cNvSpPr/>
          <p:nvPr/>
        </p:nvSpPr>
        <p:spPr>
          <a:xfrm>
            <a:off x="6061550" y="1394700"/>
            <a:ext cx="2338800" cy="3212399"/>
          </a:xfrm>
          <a:prstGeom prst="doubleWave">
            <a:avLst>
              <a:gd name="adj1" fmla="val 6250"/>
              <a:gd name="adj2" fmla="val 812"/>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sz="1100">
                <a:solidFill>
                  <a:schemeClr val="dk1"/>
                </a:solidFill>
              </a:rPr>
              <a:t>If you work out a deal with a publisher for a special package of state adopted materials that is not listed by the state, you cannot place a requisition for it.  However, you can enter a request for a disbursement.</a:t>
            </a:r>
          </a:p>
        </p:txBody>
      </p:sp>
      <p:sp>
        <p:nvSpPr>
          <p:cNvPr id="297" name="Shape 297"/>
          <p:cNvSpPr/>
          <p:nvPr/>
        </p:nvSpPr>
        <p:spPr>
          <a:xfrm>
            <a:off x="5149775" y="2054941"/>
            <a:ext cx="873299" cy="245700"/>
          </a:xfrm>
          <a:prstGeom prst="left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98" name="Shape 298"/>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27</a:t>
            </a:fld>
            <a:endParaRPr lang="en"/>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252750" y="189830"/>
            <a:ext cx="8520599" cy="1221000"/>
          </a:xfrm>
          <a:prstGeom prst="rect">
            <a:avLst/>
          </a:prstGeom>
        </p:spPr>
        <p:txBody>
          <a:bodyPr lIns="91425" tIns="91425" rIns="91425" bIns="91425" anchor="t" anchorCtr="0">
            <a:noAutofit/>
          </a:bodyPr>
          <a:lstStyle/>
          <a:p>
            <a:pPr>
              <a:spcBef>
                <a:spcPts val="0"/>
              </a:spcBef>
              <a:buNone/>
            </a:pPr>
            <a:r>
              <a:rPr lang="en" b="1"/>
              <a:t>Instructional Materials Disbursement</a:t>
            </a:r>
          </a:p>
        </p:txBody>
      </p:sp>
      <p:sp>
        <p:nvSpPr>
          <p:cNvPr id="304" name="Shape 304"/>
          <p:cNvSpPr txBox="1">
            <a:spLocks noGrp="1"/>
          </p:cNvSpPr>
          <p:nvPr>
            <p:ph type="body" idx="1"/>
          </p:nvPr>
        </p:nvSpPr>
        <p:spPr>
          <a:xfrm>
            <a:off x="311700" y="1536633"/>
            <a:ext cx="8520599" cy="4555199"/>
          </a:xfrm>
          <a:prstGeom prst="rect">
            <a:avLst/>
          </a:prstGeom>
        </p:spPr>
        <p:txBody>
          <a:bodyPr lIns="91425" tIns="91425" rIns="91425" bIns="91425" anchor="t" anchorCtr="0">
            <a:noAutofit/>
          </a:bodyPr>
          <a:lstStyle/>
          <a:p>
            <a:pPr>
              <a:spcBef>
                <a:spcPts val="0"/>
              </a:spcBef>
              <a:buNone/>
            </a:pPr>
            <a:endParaRPr/>
          </a:p>
        </p:txBody>
      </p:sp>
      <p:sp>
        <p:nvSpPr>
          <p:cNvPr id="305" name="Shape 305"/>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28</a:t>
            </a:fld>
            <a:endParaRPr lang="en"/>
          </a:p>
        </p:txBody>
      </p:sp>
      <p:pic>
        <p:nvPicPr>
          <p:cNvPr id="306" name="Shape 306"/>
          <p:cNvPicPr preferRelativeResize="0"/>
          <p:nvPr/>
        </p:nvPicPr>
        <p:blipFill>
          <a:blip r:embed="rId3">
            <a:alphaModFix/>
          </a:blip>
          <a:stretch>
            <a:fillRect/>
          </a:stretch>
        </p:blipFill>
        <p:spPr>
          <a:xfrm>
            <a:off x="252750" y="967600"/>
            <a:ext cx="8839999" cy="4950600"/>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29</a:t>
            </a:fld>
            <a:endParaRPr lang="en"/>
          </a:p>
        </p:txBody>
      </p:sp>
      <p:pic>
        <p:nvPicPr>
          <p:cNvPr id="312" name="Shape 312"/>
          <p:cNvPicPr preferRelativeResize="0"/>
          <p:nvPr/>
        </p:nvPicPr>
        <p:blipFill>
          <a:blip r:embed="rId3">
            <a:alphaModFix/>
          </a:blip>
          <a:stretch>
            <a:fillRect/>
          </a:stretch>
        </p:blipFill>
        <p:spPr>
          <a:xfrm>
            <a:off x="2019775" y="914400"/>
            <a:ext cx="4191000" cy="377190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ctrTitle"/>
          </p:nvPr>
        </p:nvSpPr>
        <p:spPr>
          <a:xfrm>
            <a:off x="0" y="239275"/>
            <a:ext cx="8520599" cy="762000"/>
          </a:xfrm>
          <a:prstGeom prst="rect">
            <a:avLst/>
          </a:prstGeom>
        </p:spPr>
        <p:txBody>
          <a:bodyPr lIns="91425" tIns="91425" rIns="91425" bIns="91425" anchor="b" anchorCtr="0">
            <a:noAutofit/>
          </a:bodyPr>
          <a:lstStyle/>
          <a:p>
            <a:pPr>
              <a:spcBef>
                <a:spcPts val="0"/>
              </a:spcBef>
              <a:buNone/>
            </a:pPr>
            <a:r>
              <a:rPr lang="en" sz="3000" b="1"/>
              <a:t>IMA</a:t>
            </a:r>
          </a:p>
        </p:txBody>
      </p:sp>
      <p:sp>
        <p:nvSpPr>
          <p:cNvPr id="65" name="Shape 65"/>
          <p:cNvSpPr txBox="1">
            <a:spLocks noGrp="1"/>
          </p:cNvSpPr>
          <p:nvPr>
            <p:ph type="subTitle" idx="1"/>
          </p:nvPr>
        </p:nvSpPr>
        <p:spPr>
          <a:xfrm>
            <a:off x="311700" y="1318833"/>
            <a:ext cx="8520599" cy="3516899"/>
          </a:xfrm>
          <a:prstGeom prst="rect">
            <a:avLst/>
          </a:prstGeom>
        </p:spPr>
        <p:txBody>
          <a:bodyPr lIns="91425" tIns="91425" rIns="91425" bIns="91425" anchor="t" anchorCtr="0">
            <a:noAutofit/>
          </a:bodyPr>
          <a:lstStyle/>
          <a:p>
            <a:pPr>
              <a:spcBef>
                <a:spcPts val="0"/>
              </a:spcBef>
              <a:buNone/>
            </a:pPr>
            <a:r>
              <a:rPr lang="en" sz="2400"/>
              <a:t>EMAT is an ordering system funded by </a:t>
            </a:r>
            <a:r>
              <a:rPr lang="en" sz="2400" b="1" u="sng"/>
              <a:t>Instructional Materials Allotments. </a:t>
            </a:r>
            <a:r>
              <a:rPr lang="en" sz="2400"/>
              <a:t>These allotments come from the state, for instructional materials and Administrative Technology acquisitions/ expenses made/incurred by Public School Districts as well as Charter Schools.  The Allotments are based on your enrollment and determine your district’s share of state funds dedicated to education.</a:t>
            </a:r>
          </a:p>
        </p:txBody>
      </p:sp>
      <p:sp>
        <p:nvSpPr>
          <p:cNvPr id="66" name="Shape 66"/>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3</a:t>
            </a:fld>
            <a:endParaRPr lang="en"/>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30</a:t>
            </a:fld>
            <a:endParaRPr lang="en"/>
          </a:p>
        </p:txBody>
      </p:sp>
      <p:pic>
        <p:nvPicPr>
          <p:cNvPr id="318" name="Shape 318"/>
          <p:cNvPicPr preferRelativeResize="0"/>
          <p:nvPr/>
        </p:nvPicPr>
        <p:blipFill>
          <a:blip r:embed="rId3">
            <a:alphaModFix/>
          </a:blip>
          <a:stretch>
            <a:fillRect/>
          </a:stretch>
        </p:blipFill>
        <p:spPr>
          <a:xfrm>
            <a:off x="139725" y="203200"/>
            <a:ext cx="8881425" cy="6539233"/>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311700" y="125049"/>
            <a:ext cx="8520599" cy="971399"/>
          </a:xfrm>
          <a:prstGeom prst="rect">
            <a:avLst/>
          </a:prstGeom>
        </p:spPr>
        <p:txBody>
          <a:bodyPr lIns="91425" tIns="91425" rIns="91425" bIns="91425" anchor="t" anchorCtr="0">
            <a:noAutofit/>
          </a:bodyPr>
          <a:lstStyle/>
          <a:p>
            <a:pPr>
              <a:spcBef>
                <a:spcPts val="0"/>
              </a:spcBef>
              <a:buNone/>
            </a:pPr>
            <a:r>
              <a:rPr lang="en" dirty="0"/>
              <a:t>To add a request for Out-of-State Shipping Charges...</a:t>
            </a:r>
          </a:p>
        </p:txBody>
      </p:sp>
      <p:sp>
        <p:nvSpPr>
          <p:cNvPr id="324" name="Shape 324"/>
          <p:cNvSpPr txBox="1">
            <a:spLocks noGrp="1"/>
          </p:cNvSpPr>
          <p:nvPr>
            <p:ph type="body" idx="1"/>
          </p:nvPr>
        </p:nvSpPr>
        <p:spPr>
          <a:xfrm>
            <a:off x="311700" y="1536628"/>
            <a:ext cx="8520599" cy="2416499"/>
          </a:xfrm>
          <a:prstGeom prst="rect">
            <a:avLst/>
          </a:prstGeom>
        </p:spPr>
        <p:txBody>
          <a:bodyPr lIns="91425" tIns="91425" rIns="91425" bIns="91425" anchor="t" anchorCtr="0">
            <a:noAutofit/>
          </a:bodyPr>
          <a:lstStyle/>
          <a:p>
            <a:pPr>
              <a:spcBef>
                <a:spcPts val="0"/>
              </a:spcBef>
              <a:buNone/>
            </a:pPr>
            <a:endParaRPr/>
          </a:p>
        </p:txBody>
      </p:sp>
      <p:sp>
        <p:nvSpPr>
          <p:cNvPr id="325" name="Shape 325"/>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31</a:t>
            </a:fld>
            <a:endParaRPr lang="en"/>
          </a:p>
        </p:txBody>
      </p:sp>
      <p:pic>
        <p:nvPicPr>
          <p:cNvPr id="326" name="Shape 326"/>
          <p:cNvPicPr preferRelativeResize="0"/>
          <p:nvPr/>
        </p:nvPicPr>
        <p:blipFill>
          <a:blip r:embed="rId3">
            <a:alphaModFix/>
          </a:blip>
          <a:stretch>
            <a:fillRect/>
          </a:stretch>
        </p:blipFill>
        <p:spPr>
          <a:xfrm>
            <a:off x="546650" y="1491287"/>
            <a:ext cx="7162800" cy="2352675"/>
          </a:xfrm>
          <a:prstGeom prst="rect">
            <a:avLst/>
          </a:prstGeom>
          <a:noFill/>
          <a:ln>
            <a:noFill/>
          </a:ln>
        </p:spPr>
      </p:pic>
      <p:sp>
        <p:nvSpPr>
          <p:cNvPr id="327" name="Shape 327"/>
          <p:cNvSpPr/>
          <p:nvPr/>
        </p:nvSpPr>
        <p:spPr>
          <a:xfrm>
            <a:off x="2337325" y="2346900"/>
            <a:ext cx="201899" cy="413699"/>
          </a:xfrm>
          <a:prstGeom prst="downArrow">
            <a:avLst>
              <a:gd name="adj1" fmla="val 50000"/>
              <a:gd name="adj2" fmla="val 50000"/>
            </a:avLst>
          </a:prstGeom>
          <a:solidFill>
            <a:srgbClr val="98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28" name="Shape 328"/>
          <p:cNvSpPr/>
          <p:nvPr/>
        </p:nvSpPr>
        <p:spPr>
          <a:xfrm>
            <a:off x="6165475" y="2798975"/>
            <a:ext cx="721500" cy="240600"/>
          </a:xfrm>
          <a:prstGeom prst="rightArrow">
            <a:avLst>
              <a:gd name="adj1" fmla="val 50000"/>
              <a:gd name="adj2" fmla="val 50000"/>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29" name="Shape 329"/>
          <p:cNvSpPr txBox="1"/>
          <p:nvPr/>
        </p:nvSpPr>
        <p:spPr>
          <a:xfrm>
            <a:off x="355875" y="4135950"/>
            <a:ext cx="8116499" cy="2164200"/>
          </a:xfrm>
          <a:prstGeom prst="rect">
            <a:avLst/>
          </a:prstGeom>
          <a:noFill/>
          <a:ln>
            <a:noFill/>
          </a:ln>
        </p:spPr>
        <p:txBody>
          <a:bodyPr lIns="91425" tIns="91425" rIns="91425" bIns="91425" anchor="t" anchorCtr="0">
            <a:noAutofit/>
          </a:bodyPr>
          <a:lstStyle/>
          <a:p>
            <a:pPr marL="457200" lvl="0" indent="-228600" rtl="0">
              <a:spcBef>
                <a:spcPts val="0"/>
              </a:spcBef>
              <a:buAutoNum type="arabicPeriod"/>
            </a:pPr>
            <a:r>
              <a:rPr lang="en"/>
              <a:t>Click on the magnifying glass beneath the red arrow to select shipping</a:t>
            </a:r>
          </a:p>
          <a:p>
            <a:pPr marL="457200" lvl="0" indent="-228600" rtl="0">
              <a:spcBef>
                <a:spcPts val="0"/>
              </a:spcBef>
              <a:buAutoNum type="arabicPeriod"/>
            </a:pPr>
            <a:r>
              <a:rPr lang="en"/>
              <a:t>Enter 1 for the quantity</a:t>
            </a:r>
          </a:p>
          <a:p>
            <a:pPr marL="457200" lvl="0" indent="-228600" rtl="0">
              <a:spcBef>
                <a:spcPts val="0"/>
              </a:spcBef>
              <a:buAutoNum type="arabicPeriod"/>
            </a:pPr>
            <a:r>
              <a:rPr lang="en"/>
              <a:t>Enter the publisher’s shipping cost from the quote</a:t>
            </a:r>
          </a:p>
          <a:p>
            <a:pPr marL="457200" lvl="0" indent="-228600" rtl="0">
              <a:spcBef>
                <a:spcPts val="0"/>
              </a:spcBef>
              <a:buAutoNum type="arabicPeriod"/>
            </a:pPr>
            <a:r>
              <a:rPr lang="en"/>
              <a:t>Click the TAB button to move on to EXTENDED Amount</a:t>
            </a:r>
          </a:p>
          <a:p>
            <a:pPr lvl="0">
              <a:spcBef>
                <a:spcPts val="0"/>
              </a:spcBef>
              <a:buNone/>
            </a:pPr>
            <a:endParaRP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32</a:t>
            </a:fld>
            <a:endParaRPr lang="en"/>
          </a:p>
        </p:txBody>
      </p:sp>
      <p:pic>
        <p:nvPicPr>
          <p:cNvPr id="335" name="Shape 335"/>
          <p:cNvPicPr preferRelativeResize="0"/>
          <p:nvPr/>
        </p:nvPicPr>
        <p:blipFill>
          <a:blip r:embed="rId3">
            <a:alphaModFix/>
          </a:blip>
          <a:stretch>
            <a:fillRect/>
          </a:stretch>
        </p:blipFill>
        <p:spPr>
          <a:xfrm>
            <a:off x="177850" y="243600"/>
            <a:ext cx="8788299" cy="5190333"/>
          </a:xfrm>
          <a:prstGeom prst="rect">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235500" y="593378"/>
            <a:ext cx="8520599" cy="4879500"/>
          </a:xfrm>
          <a:prstGeom prst="rect">
            <a:avLst/>
          </a:prstGeom>
        </p:spPr>
        <p:txBody>
          <a:bodyPr lIns="91425" tIns="91425" rIns="91425" bIns="91425" anchor="t" anchorCtr="0">
            <a:noAutofit/>
          </a:bodyPr>
          <a:lstStyle/>
          <a:p>
            <a:pPr rtl="0">
              <a:spcBef>
                <a:spcPts val="0"/>
              </a:spcBef>
              <a:buNone/>
            </a:pPr>
            <a:endParaRPr dirty="0"/>
          </a:p>
          <a:p>
            <a:pPr rtl="0">
              <a:spcBef>
                <a:spcPts val="0"/>
              </a:spcBef>
              <a:buNone/>
            </a:pPr>
            <a:endParaRPr dirty="0"/>
          </a:p>
          <a:p>
            <a:pPr rtl="0">
              <a:spcBef>
                <a:spcPts val="0"/>
              </a:spcBef>
              <a:buNone/>
            </a:pPr>
            <a:endParaRPr dirty="0"/>
          </a:p>
          <a:p>
            <a:pPr>
              <a:spcBef>
                <a:spcPts val="0"/>
              </a:spcBef>
              <a:buNone/>
            </a:pPr>
            <a:r>
              <a:rPr lang="en" dirty="0"/>
              <a:t>Now you can add a line for the instructional materials you want to order.  Click the green plus sign next to the green arrow on slide #</a:t>
            </a:r>
            <a:r>
              <a:rPr lang="en" dirty="0" smtClean="0"/>
              <a:t>31 </a:t>
            </a:r>
            <a:r>
              <a:rPr lang="en" dirty="0"/>
              <a:t>to open another opportunity to select a disbursement category.</a:t>
            </a:r>
          </a:p>
        </p:txBody>
      </p:sp>
      <p:sp>
        <p:nvSpPr>
          <p:cNvPr id="341" name="Shape 341"/>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33</a:t>
            </a:fld>
            <a:endParaRPr lang="en"/>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311700" y="1536633"/>
            <a:ext cx="8520599" cy="4555199"/>
          </a:xfrm>
          <a:prstGeom prst="rect">
            <a:avLst/>
          </a:prstGeom>
        </p:spPr>
        <p:txBody>
          <a:bodyPr lIns="91425" tIns="91425" rIns="91425" bIns="91425" anchor="t" anchorCtr="0">
            <a:noAutofit/>
          </a:bodyPr>
          <a:lstStyle/>
          <a:p>
            <a:pPr>
              <a:spcBef>
                <a:spcPts val="0"/>
              </a:spcBef>
              <a:buNone/>
            </a:pPr>
            <a:endParaRPr/>
          </a:p>
        </p:txBody>
      </p:sp>
      <p:sp>
        <p:nvSpPr>
          <p:cNvPr id="347" name="Shape 347"/>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34</a:t>
            </a:fld>
            <a:endParaRPr lang="en"/>
          </a:p>
        </p:txBody>
      </p:sp>
      <p:pic>
        <p:nvPicPr>
          <p:cNvPr id="348" name="Shape 348"/>
          <p:cNvPicPr preferRelativeResize="0"/>
          <p:nvPr/>
        </p:nvPicPr>
        <p:blipFill>
          <a:blip r:embed="rId3">
            <a:alphaModFix/>
          </a:blip>
          <a:stretch>
            <a:fillRect/>
          </a:stretch>
        </p:blipFill>
        <p:spPr>
          <a:xfrm>
            <a:off x="2332600" y="1607300"/>
            <a:ext cx="4267200" cy="3143250"/>
          </a:xfrm>
          <a:prstGeom prst="rect">
            <a:avLst/>
          </a:prstGeom>
          <a:noFill/>
          <a:ln>
            <a:noFill/>
          </a:ln>
        </p:spPr>
      </p:pic>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311700" y="593378"/>
            <a:ext cx="8520599" cy="1061100"/>
          </a:xfrm>
          <a:prstGeom prst="rect">
            <a:avLst/>
          </a:prstGeom>
        </p:spPr>
        <p:txBody>
          <a:bodyPr lIns="91425" tIns="91425" rIns="91425" bIns="91425" anchor="t" anchorCtr="0">
            <a:noAutofit/>
          </a:bodyPr>
          <a:lstStyle/>
          <a:p>
            <a:pPr algn="ctr">
              <a:spcBef>
                <a:spcPts val="0"/>
              </a:spcBef>
              <a:buNone/>
            </a:pPr>
            <a:r>
              <a:rPr lang="en" b="1"/>
              <a:t>Information you will need before you enter a disbursement request</a:t>
            </a:r>
          </a:p>
        </p:txBody>
      </p:sp>
      <p:sp>
        <p:nvSpPr>
          <p:cNvPr id="354" name="Shape 354"/>
          <p:cNvSpPr txBox="1">
            <a:spLocks noGrp="1"/>
          </p:cNvSpPr>
          <p:nvPr>
            <p:ph type="body" idx="1"/>
          </p:nvPr>
        </p:nvSpPr>
        <p:spPr>
          <a:xfrm>
            <a:off x="311700" y="1536633"/>
            <a:ext cx="8520599" cy="4555199"/>
          </a:xfrm>
          <a:prstGeom prst="rect">
            <a:avLst/>
          </a:prstGeom>
        </p:spPr>
        <p:txBody>
          <a:bodyPr lIns="91425" tIns="91425" rIns="91425" bIns="91425" anchor="t" anchorCtr="0">
            <a:noAutofit/>
          </a:bodyPr>
          <a:lstStyle/>
          <a:p>
            <a:pPr rtl="0">
              <a:spcBef>
                <a:spcPts val="0"/>
              </a:spcBef>
              <a:buNone/>
            </a:pPr>
            <a:endParaRPr/>
          </a:p>
          <a:p>
            <a:pPr rtl="0">
              <a:spcBef>
                <a:spcPts val="0"/>
              </a:spcBef>
              <a:buNone/>
            </a:pPr>
            <a:r>
              <a:rPr lang="en"/>
              <a:t>Once you click on the disbursement category within the request, you can select instructional materials in two ways:</a:t>
            </a:r>
          </a:p>
          <a:p>
            <a:pPr rtl="0">
              <a:spcBef>
                <a:spcPts val="0"/>
              </a:spcBef>
              <a:buNone/>
            </a:pPr>
            <a:r>
              <a:rPr lang="en" b="1"/>
              <a:t>Bilingual Materials or Supplemental Materials.</a:t>
            </a:r>
          </a:p>
          <a:p>
            <a:pPr rtl="0">
              <a:spcBef>
                <a:spcPts val="0"/>
              </a:spcBef>
              <a:buNone/>
            </a:pPr>
            <a:r>
              <a:rPr lang="en"/>
              <a:t>No matter which one you choose, you will need to provide answers in the following fields:</a:t>
            </a:r>
          </a:p>
          <a:p>
            <a:pPr rtl="0">
              <a:spcBef>
                <a:spcPts val="0"/>
              </a:spcBef>
              <a:buNone/>
            </a:pPr>
            <a:r>
              <a:rPr lang="en"/>
              <a:t>Publisher	  	Title			SBN		Language		Subject		</a:t>
            </a:r>
          </a:p>
          <a:p>
            <a:pPr rtl="0">
              <a:lnSpc>
                <a:spcPct val="100000"/>
              </a:lnSpc>
              <a:spcBef>
                <a:spcPts val="0"/>
              </a:spcBef>
              <a:buNone/>
            </a:pPr>
            <a:r>
              <a:rPr lang="en"/>
              <a:t>Course name	Grade		# of Students					Copyright	</a:t>
            </a:r>
          </a:p>
          <a:p>
            <a:pPr lvl="0" rtl="0">
              <a:lnSpc>
                <a:spcPct val="100000"/>
              </a:lnSpc>
              <a:spcBef>
                <a:spcPts val="0"/>
              </a:spcBef>
              <a:buNone/>
            </a:pPr>
            <a:r>
              <a:rPr lang="en"/>
              <a:t>TEKS %			Quantity		Unit Price	Material Type	Media Format				</a:t>
            </a:r>
          </a:p>
          <a:p>
            <a:pPr lvl="0">
              <a:spcBef>
                <a:spcPts val="0"/>
              </a:spcBef>
              <a:buNone/>
            </a:pPr>
            <a:endParaRPr/>
          </a:p>
        </p:txBody>
      </p:sp>
      <p:sp>
        <p:nvSpPr>
          <p:cNvPr id="355" name="Shape 355"/>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35</a:t>
            </a:fld>
            <a:endParaRPr lang="en"/>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311700" y="593366"/>
            <a:ext cx="8520599" cy="763500"/>
          </a:xfrm>
          <a:prstGeom prst="rect">
            <a:avLst/>
          </a:prstGeom>
        </p:spPr>
        <p:txBody>
          <a:bodyPr lIns="91425" tIns="91425" rIns="91425" bIns="91425" anchor="t" anchorCtr="0">
            <a:noAutofit/>
          </a:bodyPr>
          <a:lstStyle/>
          <a:p>
            <a:pPr algn="ctr">
              <a:spcBef>
                <a:spcPts val="0"/>
              </a:spcBef>
              <a:buNone/>
            </a:pPr>
            <a:r>
              <a:rPr lang="en" b="1"/>
              <a:t>Disbursements</a:t>
            </a:r>
          </a:p>
        </p:txBody>
      </p:sp>
      <p:sp>
        <p:nvSpPr>
          <p:cNvPr id="361" name="Shape 361"/>
          <p:cNvSpPr txBox="1">
            <a:spLocks noGrp="1"/>
          </p:cNvSpPr>
          <p:nvPr>
            <p:ph type="body" idx="1"/>
          </p:nvPr>
        </p:nvSpPr>
        <p:spPr>
          <a:xfrm>
            <a:off x="311700" y="1536631"/>
            <a:ext cx="8520599" cy="763500"/>
          </a:xfrm>
          <a:prstGeom prst="rect">
            <a:avLst/>
          </a:prstGeom>
        </p:spPr>
        <p:txBody>
          <a:bodyPr lIns="91425" tIns="91425" rIns="91425" bIns="91425" anchor="t" anchorCtr="0">
            <a:noAutofit/>
          </a:bodyPr>
          <a:lstStyle/>
          <a:p>
            <a:pPr rtl="0">
              <a:spcBef>
                <a:spcPts val="0"/>
              </a:spcBef>
              <a:buNone/>
            </a:pPr>
            <a:r>
              <a:rPr lang="en" sz="2000" b="1"/>
              <a:t>Select Save Work to create a new Transaction ID.  You will find it at the top of the page</a:t>
            </a:r>
          </a:p>
          <a:p>
            <a:pPr>
              <a:spcBef>
                <a:spcPts val="0"/>
              </a:spcBef>
              <a:buNone/>
            </a:pPr>
            <a:endParaRPr/>
          </a:p>
        </p:txBody>
      </p:sp>
      <p:sp>
        <p:nvSpPr>
          <p:cNvPr id="362" name="Shape 362"/>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36</a:t>
            </a:fld>
            <a:endParaRPr lang="en"/>
          </a:p>
        </p:txBody>
      </p:sp>
      <p:pic>
        <p:nvPicPr>
          <p:cNvPr id="363" name="Shape 363"/>
          <p:cNvPicPr preferRelativeResize="0"/>
          <p:nvPr/>
        </p:nvPicPr>
        <p:blipFill>
          <a:blip r:embed="rId3">
            <a:alphaModFix/>
          </a:blip>
          <a:stretch>
            <a:fillRect/>
          </a:stretch>
        </p:blipFill>
        <p:spPr>
          <a:xfrm>
            <a:off x="642937" y="2752725"/>
            <a:ext cx="7858125" cy="1352550"/>
          </a:xfrm>
          <a:prstGeom prst="rect">
            <a:avLst/>
          </a:prstGeom>
          <a:noFill/>
          <a:ln>
            <a:noFill/>
          </a:ln>
        </p:spPr>
      </p:pic>
      <p:sp>
        <p:nvSpPr>
          <p:cNvPr id="364" name="Shape 364"/>
          <p:cNvSpPr/>
          <p:nvPr/>
        </p:nvSpPr>
        <p:spPr>
          <a:xfrm>
            <a:off x="4703450" y="3655025"/>
            <a:ext cx="548699" cy="144299"/>
          </a:xfrm>
          <a:prstGeom prst="leftArrow">
            <a:avLst>
              <a:gd name="adj1" fmla="val 50000"/>
              <a:gd name="adj2" fmla="val 50000"/>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65" name="Shape 365"/>
          <p:cNvSpPr txBox="1"/>
          <p:nvPr/>
        </p:nvSpPr>
        <p:spPr>
          <a:xfrm>
            <a:off x="288550" y="4347575"/>
            <a:ext cx="8416199" cy="1115699"/>
          </a:xfrm>
          <a:prstGeom prst="rect">
            <a:avLst/>
          </a:prstGeom>
          <a:noFill/>
          <a:ln>
            <a:noFill/>
          </a:ln>
        </p:spPr>
        <p:txBody>
          <a:bodyPr lIns="91425" tIns="91425" rIns="91425" bIns="91425" anchor="t" anchorCtr="0">
            <a:noAutofit/>
          </a:bodyPr>
          <a:lstStyle/>
          <a:p>
            <a:pPr>
              <a:spcBef>
                <a:spcPts val="0"/>
              </a:spcBef>
              <a:buNone/>
            </a:pPr>
            <a:r>
              <a:rPr lang="en"/>
              <a:t>Once you have all of the fields filled in, you can click the Certify and Submit button just above the word “</a:t>
            </a:r>
            <a:r>
              <a:rPr lang="en" b="1">
                <a:solidFill>
                  <a:srgbClr val="980000"/>
                </a:solidFill>
              </a:rPr>
              <a:t>Refresh</a:t>
            </a:r>
            <a:r>
              <a:rPr lang="en"/>
              <a:t>”, </a:t>
            </a:r>
          </a:p>
        </p:txBody>
      </p:sp>
      <p:pic>
        <p:nvPicPr>
          <p:cNvPr id="366" name="Shape 366"/>
          <p:cNvPicPr preferRelativeResize="0"/>
          <p:nvPr/>
        </p:nvPicPr>
        <p:blipFill>
          <a:blip r:embed="rId4">
            <a:alphaModFix/>
          </a:blip>
          <a:stretch>
            <a:fillRect/>
          </a:stretch>
        </p:blipFill>
        <p:spPr>
          <a:xfrm>
            <a:off x="162025" y="5463279"/>
            <a:ext cx="9143999" cy="1126041"/>
          </a:xfrm>
          <a:prstGeom prst="rect">
            <a:avLst/>
          </a:prstGeom>
          <a:noFill/>
          <a:ln>
            <a:noFill/>
          </a:ln>
        </p:spPr>
      </p:pic>
      <p:sp>
        <p:nvSpPr>
          <p:cNvPr id="367" name="Shape 367"/>
          <p:cNvSpPr/>
          <p:nvPr/>
        </p:nvSpPr>
        <p:spPr>
          <a:xfrm>
            <a:off x="1029175" y="5923250"/>
            <a:ext cx="548699" cy="206100"/>
          </a:xfrm>
          <a:prstGeom prst="leftArrow">
            <a:avLst>
              <a:gd name="adj1" fmla="val 50000"/>
              <a:gd name="adj2" fmla="val 50000"/>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title"/>
          </p:nvPr>
        </p:nvSpPr>
        <p:spPr>
          <a:xfrm>
            <a:off x="311700" y="593366"/>
            <a:ext cx="8520599" cy="763500"/>
          </a:xfrm>
          <a:prstGeom prst="rect">
            <a:avLst/>
          </a:prstGeom>
        </p:spPr>
        <p:txBody>
          <a:bodyPr lIns="91425" tIns="91425" rIns="91425" bIns="91425" anchor="t" anchorCtr="0">
            <a:noAutofit/>
          </a:bodyPr>
          <a:lstStyle/>
          <a:p>
            <a:pPr lvl="0" algn="ctr" rtl="0">
              <a:spcBef>
                <a:spcPts val="0"/>
              </a:spcBef>
              <a:buClr>
                <a:schemeClr val="dk1"/>
              </a:buClr>
              <a:buSzPct val="39285"/>
              <a:buFont typeface="Arial"/>
              <a:buNone/>
            </a:pPr>
            <a:r>
              <a:rPr lang="en" b="1"/>
              <a:t>Disbursements </a:t>
            </a:r>
          </a:p>
          <a:p>
            <a:pPr>
              <a:spcBef>
                <a:spcPts val="0"/>
              </a:spcBef>
              <a:buNone/>
            </a:pPr>
            <a:endParaRPr/>
          </a:p>
        </p:txBody>
      </p:sp>
      <p:sp>
        <p:nvSpPr>
          <p:cNvPr id="373" name="Shape 373"/>
          <p:cNvSpPr txBox="1">
            <a:spLocks noGrp="1"/>
          </p:cNvSpPr>
          <p:nvPr>
            <p:ph type="body" idx="1"/>
          </p:nvPr>
        </p:nvSpPr>
        <p:spPr>
          <a:xfrm>
            <a:off x="311700" y="1536633"/>
            <a:ext cx="8520599" cy="4555199"/>
          </a:xfrm>
          <a:prstGeom prst="rect">
            <a:avLst/>
          </a:prstGeom>
        </p:spPr>
        <p:txBody>
          <a:bodyPr lIns="91425" tIns="91425" rIns="91425" bIns="91425" anchor="t" anchorCtr="0">
            <a:noAutofit/>
          </a:bodyPr>
          <a:lstStyle/>
          <a:p>
            <a:pPr rtl="0">
              <a:spcBef>
                <a:spcPts val="0"/>
              </a:spcBef>
              <a:buNone/>
            </a:pPr>
            <a:r>
              <a:rPr lang="en"/>
              <a:t>When you submit, you are required to relay your phone number to certify the transaction.  Do so and click on “</a:t>
            </a:r>
            <a:r>
              <a:rPr lang="en" b="1">
                <a:solidFill>
                  <a:srgbClr val="980000"/>
                </a:solidFill>
              </a:rPr>
              <a:t>OK</a:t>
            </a:r>
            <a:r>
              <a:rPr lang="en"/>
              <a:t>”</a:t>
            </a:r>
          </a:p>
          <a:p>
            <a:pPr rtl="0">
              <a:spcBef>
                <a:spcPts val="0"/>
              </a:spcBef>
              <a:buNone/>
            </a:pPr>
            <a:endParaRPr/>
          </a:p>
          <a:p>
            <a:pPr>
              <a:spcBef>
                <a:spcPts val="0"/>
              </a:spcBef>
              <a:buNone/>
            </a:pPr>
            <a:endParaRPr/>
          </a:p>
        </p:txBody>
      </p:sp>
      <p:sp>
        <p:nvSpPr>
          <p:cNvPr id="374" name="Shape 374"/>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37</a:t>
            </a:fld>
            <a:endParaRPr lang="en"/>
          </a:p>
        </p:txBody>
      </p:sp>
      <p:pic>
        <p:nvPicPr>
          <p:cNvPr id="375" name="Shape 375"/>
          <p:cNvPicPr preferRelativeResize="0"/>
          <p:nvPr/>
        </p:nvPicPr>
        <p:blipFill>
          <a:blip r:embed="rId3">
            <a:alphaModFix/>
          </a:blip>
          <a:stretch>
            <a:fillRect/>
          </a:stretch>
        </p:blipFill>
        <p:spPr>
          <a:xfrm>
            <a:off x="3057525" y="2371162"/>
            <a:ext cx="3028950" cy="2981325"/>
          </a:xfrm>
          <a:prstGeom prst="rect">
            <a:avLst/>
          </a:prstGeom>
          <a:noFill/>
          <a:ln>
            <a:noFill/>
          </a:ln>
        </p:spPr>
      </p:pic>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311700" y="593366"/>
            <a:ext cx="8520599" cy="763500"/>
          </a:xfrm>
          <a:prstGeom prst="rect">
            <a:avLst/>
          </a:prstGeom>
        </p:spPr>
        <p:txBody>
          <a:bodyPr lIns="91425" tIns="91425" rIns="91425" bIns="91425" anchor="t" anchorCtr="0">
            <a:noAutofit/>
          </a:bodyPr>
          <a:lstStyle/>
          <a:p>
            <a:pPr algn="ctr">
              <a:spcBef>
                <a:spcPts val="0"/>
              </a:spcBef>
              <a:buNone/>
            </a:pPr>
            <a:r>
              <a:rPr lang="en" b="1"/>
              <a:t>Technological Equipment Disbursement</a:t>
            </a:r>
          </a:p>
        </p:txBody>
      </p:sp>
      <p:sp>
        <p:nvSpPr>
          <p:cNvPr id="381" name="Shape 381"/>
          <p:cNvSpPr txBox="1">
            <a:spLocks noGrp="1"/>
          </p:cNvSpPr>
          <p:nvPr>
            <p:ph type="body" idx="1"/>
          </p:nvPr>
        </p:nvSpPr>
        <p:spPr>
          <a:xfrm>
            <a:off x="311700" y="2302808"/>
            <a:ext cx="8520599" cy="4555199"/>
          </a:xfrm>
          <a:prstGeom prst="rect">
            <a:avLst/>
          </a:prstGeom>
        </p:spPr>
        <p:txBody>
          <a:bodyPr lIns="91425" tIns="91425" rIns="91425" bIns="91425" anchor="t" anchorCtr="0">
            <a:noAutofit/>
          </a:bodyPr>
          <a:lstStyle/>
          <a:p>
            <a:pPr>
              <a:spcBef>
                <a:spcPts val="0"/>
              </a:spcBef>
              <a:buNone/>
            </a:pPr>
            <a:endParaRPr/>
          </a:p>
        </p:txBody>
      </p:sp>
      <p:sp>
        <p:nvSpPr>
          <p:cNvPr id="382" name="Shape 382"/>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38</a:t>
            </a:fld>
            <a:endParaRPr lang="en"/>
          </a:p>
        </p:txBody>
      </p:sp>
      <p:pic>
        <p:nvPicPr>
          <p:cNvPr id="383" name="Shape 383"/>
          <p:cNvPicPr preferRelativeResize="0"/>
          <p:nvPr/>
        </p:nvPicPr>
        <p:blipFill>
          <a:blip r:embed="rId3">
            <a:alphaModFix/>
          </a:blip>
          <a:stretch>
            <a:fillRect/>
          </a:stretch>
        </p:blipFill>
        <p:spPr>
          <a:xfrm>
            <a:off x="392100" y="1671650"/>
            <a:ext cx="8440199" cy="4555199"/>
          </a:xfrm>
          <a:prstGeom prst="rect">
            <a:avLst/>
          </a:prstGeom>
          <a:noFill/>
          <a:ln>
            <a:noFill/>
          </a:ln>
        </p:spPr>
      </p:pic>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title"/>
          </p:nvPr>
        </p:nvSpPr>
        <p:spPr>
          <a:xfrm>
            <a:off x="311700" y="593366"/>
            <a:ext cx="8520599" cy="763500"/>
          </a:xfrm>
          <a:prstGeom prst="rect">
            <a:avLst/>
          </a:prstGeom>
        </p:spPr>
        <p:txBody>
          <a:bodyPr lIns="91425" tIns="91425" rIns="91425" bIns="91425" anchor="t" anchorCtr="0">
            <a:noAutofit/>
          </a:bodyPr>
          <a:lstStyle/>
          <a:p>
            <a:pPr algn="ctr">
              <a:spcBef>
                <a:spcPts val="0"/>
              </a:spcBef>
              <a:buNone/>
            </a:pPr>
            <a:r>
              <a:rPr lang="en" b="1"/>
              <a:t>Technology Services Disbursement</a:t>
            </a:r>
          </a:p>
        </p:txBody>
      </p:sp>
      <p:sp>
        <p:nvSpPr>
          <p:cNvPr id="389" name="Shape 389"/>
          <p:cNvSpPr txBox="1">
            <a:spLocks noGrp="1"/>
          </p:cNvSpPr>
          <p:nvPr>
            <p:ph type="body" idx="1"/>
          </p:nvPr>
        </p:nvSpPr>
        <p:spPr>
          <a:xfrm>
            <a:off x="311700" y="1536633"/>
            <a:ext cx="8520599" cy="4555199"/>
          </a:xfrm>
          <a:prstGeom prst="rect">
            <a:avLst/>
          </a:prstGeom>
        </p:spPr>
        <p:txBody>
          <a:bodyPr lIns="91425" tIns="91425" rIns="91425" bIns="91425" anchor="t" anchorCtr="0">
            <a:noAutofit/>
          </a:bodyPr>
          <a:lstStyle/>
          <a:p>
            <a:pPr>
              <a:spcBef>
                <a:spcPts val="0"/>
              </a:spcBef>
              <a:buNone/>
            </a:pPr>
            <a:endParaRPr/>
          </a:p>
        </p:txBody>
      </p:sp>
      <p:sp>
        <p:nvSpPr>
          <p:cNvPr id="390" name="Shape 390"/>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39</a:t>
            </a:fld>
            <a:endParaRPr lang="en"/>
          </a:p>
        </p:txBody>
      </p:sp>
      <p:pic>
        <p:nvPicPr>
          <p:cNvPr id="391" name="Shape 391"/>
          <p:cNvPicPr preferRelativeResize="0"/>
          <p:nvPr/>
        </p:nvPicPr>
        <p:blipFill>
          <a:blip r:embed="rId3">
            <a:alphaModFix/>
          </a:blip>
          <a:stretch>
            <a:fillRect/>
          </a:stretch>
        </p:blipFill>
        <p:spPr>
          <a:xfrm>
            <a:off x="196175" y="1471625"/>
            <a:ext cx="8276275" cy="455520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ctrTitle"/>
          </p:nvPr>
        </p:nvSpPr>
        <p:spPr>
          <a:xfrm>
            <a:off x="209925" y="148283"/>
            <a:ext cx="8520599" cy="679500"/>
          </a:xfrm>
          <a:prstGeom prst="rect">
            <a:avLst/>
          </a:prstGeom>
        </p:spPr>
        <p:txBody>
          <a:bodyPr lIns="91425" tIns="91425" rIns="91425" bIns="91425" anchor="b" anchorCtr="0">
            <a:noAutofit/>
          </a:bodyPr>
          <a:lstStyle/>
          <a:p>
            <a:pPr rtl="0">
              <a:spcBef>
                <a:spcPts val="0"/>
              </a:spcBef>
              <a:buNone/>
            </a:pPr>
            <a:endParaRPr sz="3000"/>
          </a:p>
          <a:p>
            <a:pPr rtl="0">
              <a:spcBef>
                <a:spcPts val="0"/>
              </a:spcBef>
              <a:buNone/>
            </a:pPr>
            <a:endParaRPr sz="3000"/>
          </a:p>
          <a:p>
            <a:pPr rtl="0">
              <a:spcBef>
                <a:spcPts val="0"/>
              </a:spcBef>
              <a:buNone/>
            </a:pPr>
            <a:endParaRPr sz="3000"/>
          </a:p>
          <a:p>
            <a:pPr rtl="0">
              <a:spcBef>
                <a:spcPts val="0"/>
              </a:spcBef>
              <a:buNone/>
            </a:pPr>
            <a:r>
              <a:rPr lang="en" sz="2400"/>
              <a:t>To request a user ID for EMAT  take the following steps:</a:t>
            </a:r>
          </a:p>
        </p:txBody>
      </p:sp>
      <p:sp>
        <p:nvSpPr>
          <p:cNvPr id="72" name="Shape 72"/>
          <p:cNvSpPr txBox="1"/>
          <p:nvPr/>
        </p:nvSpPr>
        <p:spPr>
          <a:xfrm>
            <a:off x="311700" y="225100"/>
            <a:ext cx="239699" cy="195299"/>
          </a:xfrm>
          <a:prstGeom prst="rect">
            <a:avLst/>
          </a:prstGeom>
          <a:noFill/>
          <a:ln>
            <a:noFill/>
          </a:ln>
        </p:spPr>
        <p:txBody>
          <a:bodyPr lIns="91425" tIns="91425" rIns="91425" bIns="91425" anchor="t" anchorCtr="0">
            <a:noAutofit/>
          </a:bodyPr>
          <a:lstStyle/>
          <a:p>
            <a:pPr>
              <a:spcBef>
                <a:spcPts val="0"/>
              </a:spcBef>
              <a:buNone/>
            </a:pPr>
            <a:endParaRPr/>
          </a:p>
        </p:txBody>
      </p:sp>
      <p:sp>
        <p:nvSpPr>
          <p:cNvPr id="73" name="Shape 73"/>
          <p:cNvSpPr txBox="1"/>
          <p:nvPr/>
        </p:nvSpPr>
        <p:spPr>
          <a:xfrm>
            <a:off x="6984075" y="638733"/>
            <a:ext cx="4840800" cy="753300"/>
          </a:xfrm>
          <a:prstGeom prst="rect">
            <a:avLst/>
          </a:prstGeom>
          <a:noFill/>
          <a:ln>
            <a:noFill/>
          </a:ln>
        </p:spPr>
        <p:txBody>
          <a:bodyPr lIns="91425" tIns="91425" rIns="91425" bIns="91425" anchor="t" anchorCtr="0">
            <a:noAutofit/>
          </a:bodyPr>
          <a:lstStyle/>
          <a:p>
            <a:pPr>
              <a:spcBef>
                <a:spcPts val="0"/>
              </a:spcBef>
              <a:buNone/>
            </a:pPr>
            <a:endParaRPr/>
          </a:p>
        </p:txBody>
      </p:sp>
      <p:sp>
        <p:nvSpPr>
          <p:cNvPr id="74" name="Shape 74"/>
          <p:cNvSpPr txBox="1"/>
          <p:nvPr/>
        </p:nvSpPr>
        <p:spPr>
          <a:xfrm>
            <a:off x="209925" y="752366"/>
            <a:ext cx="8520599" cy="1393199"/>
          </a:xfrm>
          <a:prstGeom prst="rect">
            <a:avLst/>
          </a:prstGeom>
          <a:noFill/>
          <a:ln>
            <a:noFill/>
          </a:ln>
        </p:spPr>
        <p:txBody>
          <a:bodyPr lIns="91425" tIns="91425" rIns="91425" bIns="91425" anchor="t" anchorCtr="0">
            <a:noAutofit/>
          </a:bodyPr>
          <a:lstStyle/>
          <a:p>
            <a:pPr rtl="0">
              <a:spcBef>
                <a:spcPts val="0"/>
              </a:spcBef>
              <a:buNone/>
            </a:pPr>
            <a:r>
              <a:rPr lang="en"/>
              <a:t>Open the TEA Website and click on the TEA Secure Applications Information Link at the top of the page.</a:t>
            </a:r>
          </a:p>
          <a:p>
            <a:pPr lvl="0">
              <a:spcBef>
                <a:spcPts val="0"/>
              </a:spcBef>
              <a:buNone/>
            </a:pPr>
            <a:r>
              <a:rPr lang="en">
                <a:solidFill>
                  <a:schemeClr val="dk1"/>
                </a:solidFill>
              </a:rPr>
              <a:t>For EMAT access, the superintendent of each district or open-enrollment charter school verifies the roles of personnel for the EMAT system. The EMAT system allows for two different roles – ‘</a:t>
            </a:r>
            <a:r>
              <a:rPr lang="en" i="1">
                <a:solidFill>
                  <a:schemeClr val="dk1"/>
                </a:solidFill>
              </a:rPr>
              <a:t>ordering’ access and ‘view only’ access</a:t>
            </a:r>
            <a:r>
              <a:rPr lang="en">
                <a:solidFill>
                  <a:schemeClr val="dk1"/>
                </a:solidFill>
              </a:rPr>
              <a:t>. You will likely be the designee for ordering.</a:t>
            </a:r>
          </a:p>
        </p:txBody>
      </p:sp>
      <p:sp>
        <p:nvSpPr>
          <p:cNvPr id="75" name="Shape 75"/>
          <p:cNvSpPr txBox="1"/>
          <p:nvPr/>
        </p:nvSpPr>
        <p:spPr>
          <a:xfrm>
            <a:off x="284350" y="2145466"/>
            <a:ext cx="8646300" cy="3739500"/>
          </a:xfrm>
          <a:prstGeom prst="rect">
            <a:avLst/>
          </a:prstGeom>
          <a:noFill/>
          <a:ln>
            <a:noFill/>
          </a:ln>
        </p:spPr>
        <p:txBody>
          <a:bodyPr lIns="91425" tIns="91425" rIns="91425" bIns="91425" anchor="t" anchorCtr="0">
            <a:noAutofit/>
          </a:bodyPr>
          <a:lstStyle/>
          <a:p>
            <a:pPr>
              <a:spcBef>
                <a:spcPts val="0"/>
              </a:spcBef>
              <a:buNone/>
            </a:pPr>
            <a:endParaRPr/>
          </a:p>
        </p:txBody>
      </p:sp>
      <p:sp>
        <p:nvSpPr>
          <p:cNvPr id="76" name="Shape 76"/>
          <p:cNvSpPr/>
          <p:nvPr/>
        </p:nvSpPr>
        <p:spPr>
          <a:xfrm>
            <a:off x="4361975" y="2739966"/>
            <a:ext cx="193799" cy="516899"/>
          </a:xfrm>
          <a:prstGeom prst="up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77" name="Shape 77"/>
          <p:cNvPicPr preferRelativeResize="0"/>
          <p:nvPr/>
        </p:nvPicPr>
        <p:blipFill>
          <a:blip r:embed="rId3">
            <a:alphaModFix/>
          </a:blip>
          <a:stretch>
            <a:fillRect/>
          </a:stretch>
        </p:blipFill>
        <p:spPr>
          <a:xfrm>
            <a:off x="1712437" y="2313237"/>
            <a:ext cx="5790125" cy="3240399"/>
          </a:xfrm>
          <a:prstGeom prst="rect">
            <a:avLst/>
          </a:prstGeom>
          <a:noFill/>
          <a:ln>
            <a:noFill/>
          </a:ln>
        </p:spPr>
      </p:pic>
      <p:sp>
        <p:nvSpPr>
          <p:cNvPr id="78" name="Shape 78"/>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4</a:t>
            </a:fld>
            <a:endParaRPr lang="en"/>
          </a:p>
        </p:txBody>
      </p:sp>
      <p:sp>
        <p:nvSpPr>
          <p:cNvPr id="79" name="Shape 79"/>
          <p:cNvSpPr/>
          <p:nvPr/>
        </p:nvSpPr>
        <p:spPr>
          <a:xfrm>
            <a:off x="4967175" y="1770775"/>
            <a:ext cx="465300" cy="524699"/>
          </a:xfrm>
          <a:prstGeom prst="downArrow">
            <a:avLst>
              <a:gd name="adj1" fmla="val 50000"/>
              <a:gd name="adj2" fmla="val 50000"/>
            </a:avLst>
          </a:prstGeom>
          <a:solidFill>
            <a:srgbClr val="98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txBox="1">
            <a:spLocks noGrp="1"/>
          </p:cNvSpPr>
          <p:nvPr>
            <p:ph type="title"/>
          </p:nvPr>
        </p:nvSpPr>
        <p:spPr>
          <a:xfrm>
            <a:off x="311700" y="593366"/>
            <a:ext cx="8520599" cy="763500"/>
          </a:xfrm>
          <a:prstGeom prst="rect">
            <a:avLst/>
          </a:prstGeom>
        </p:spPr>
        <p:txBody>
          <a:bodyPr lIns="91425" tIns="91425" rIns="91425" bIns="91425" anchor="t" anchorCtr="0">
            <a:noAutofit/>
          </a:bodyPr>
          <a:lstStyle/>
          <a:p>
            <a:pPr lvl="0" algn="ctr" rtl="0">
              <a:spcBef>
                <a:spcPts val="0"/>
              </a:spcBef>
              <a:buNone/>
            </a:pPr>
            <a:r>
              <a:rPr lang="en" b="1"/>
              <a:t>Technology Services Disbursement</a:t>
            </a:r>
          </a:p>
        </p:txBody>
      </p:sp>
      <p:sp>
        <p:nvSpPr>
          <p:cNvPr id="397" name="Shape 397"/>
          <p:cNvSpPr txBox="1">
            <a:spLocks noGrp="1"/>
          </p:cNvSpPr>
          <p:nvPr>
            <p:ph type="body" idx="1"/>
          </p:nvPr>
        </p:nvSpPr>
        <p:spPr>
          <a:xfrm>
            <a:off x="311700" y="1536633"/>
            <a:ext cx="8520599" cy="4555199"/>
          </a:xfrm>
          <a:prstGeom prst="rect">
            <a:avLst/>
          </a:prstGeom>
        </p:spPr>
        <p:txBody>
          <a:bodyPr lIns="91425" tIns="91425" rIns="91425" bIns="91425" anchor="t" anchorCtr="0">
            <a:noAutofit/>
          </a:bodyPr>
          <a:lstStyle/>
          <a:p>
            <a:pPr lvl="0" rtl="0">
              <a:spcBef>
                <a:spcPts val="0"/>
              </a:spcBef>
              <a:buNone/>
            </a:pPr>
            <a:endParaRPr/>
          </a:p>
        </p:txBody>
      </p:sp>
      <p:sp>
        <p:nvSpPr>
          <p:cNvPr id="398" name="Shape 398"/>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40</a:t>
            </a:fld>
            <a:endParaRPr lang="en"/>
          </a:p>
        </p:txBody>
      </p:sp>
      <p:pic>
        <p:nvPicPr>
          <p:cNvPr id="399" name="Shape 399"/>
          <p:cNvPicPr preferRelativeResize="0"/>
          <p:nvPr/>
        </p:nvPicPr>
        <p:blipFill>
          <a:blip r:embed="rId3">
            <a:alphaModFix/>
          </a:blip>
          <a:stretch>
            <a:fillRect/>
          </a:stretch>
        </p:blipFill>
        <p:spPr>
          <a:xfrm>
            <a:off x="646823" y="1490675"/>
            <a:ext cx="8014075" cy="3876675"/>
          </a:xfrm>
          <a:prstGeom prst="rect">
            <a:avLst/>
          </a:prstGeom>
          <a:noFill/>
          <a:ln>
            <a:noFill/>
          </a:ln>
        </p:spPr>
      </p:pic>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a:spLocks noGrp="1"/>
          </p:cNvSpPr>
          <p:nvPr>
            <p:ph type="title"/>
          </p:nvPr>
        </p:nvSpPr>
        <p:spPr>
          <a:xfrm>
            <a:off x="311700" y="593366"/>
            <a:ext cx="8520599" cy="763500"/>
          </a:xfrm>
          <a:prstGeom prst="rect">
            <a:avLst/>
          </a:prstGeom>
        </p:spPr>
        <p:txBody>
          <a:bodyPr lIns="91425" tIns="91425" rIns="91425" bIns="91425" anchor="t" anchorCtr="0">
            <a:noAutofit/>
          </a:bodyPr>
          <a:lstStyle/>
          <a:p>
            <a:pPr lvl="0" algn="ctr" rtl="0">
              <a:spcBef>
                <a:spcPts val="0"/>
              </a:spcBef>
              <a:buNone/>
            </a:pPr>
            <a:r>
              <a:rPr lang="en" b="1"/>
              <a:t>Technology Services Disbursement</a:t>
            </a:r>
          </a:p>
        </p:txBody>
      </p:sp>
      <p:sp>
        <p:nvSpPr>
          <p:cNvPr id="405" name="Shape 405"/>
          <p:cNvSpPr txBox="1">
            <a:spLocks noGrp="1"/>
          </p:cNvSpPr>
          <p:nvPr>
            <p:ph type="body" idx="1"/>
          </p:nvPr>
        </p:nvSpPr>
        <p:spPr>
          <a:xfrm>
            <a:off x="311700" y="1662433"/>
            <a:ext cx="8520599" cy="4555199"/>
          </a:xfrm>
          <a:prstGeom prst="rect">
            <a:avLst/>
          </a:prstGeom>
        </p:spPr>
        <p:txBody>
          <a:bodyPr lIns="91425" tIns="91425" rIns="91425" bIns="91425" anchor="t" anchorCtr="0">
            <a:noAutofit/>
          </a:bodyPr>
          <a:lstStyle/>
          <a:p>
            <a:pPr rtl="0">
              <a:spcBef>
                <a:spcPts val="0"/>
              </a:spcBef>
              <a:buNone/>
            </a:pPr>
            <a:r>
              <a:rPr lang="en" sz="2400"/>
              <a:t>There are different fields that you are required to fill out including:</a:t>
            </a:r>
          </a:p>
          <a:p>
            <a:pPr rtl="0">
              <a:spcBef>
                <a:spcPts val="0"/>
              </a:spcBef>
              <a:buNone/>
            </a:pPr>
            <a:endParaRPr sz="2400"/>
          </a:p>
          <a:p>
            <a:pPr marL="457200" lvl="0" indent="-228600" rtl="0">
              <a:spcBef>
                <a:spcPts val="0"/>
              </a:spcBef>
              <a:buSzPct val="100000"/>
            </a:pPr>
            <a:r>
              <a:rPr lang="en" sz="2400"/>
              <a:t>Service Description</a:t>
            </a:r>
          </a:p>
          <a:p>
            <a:pPr marL="457200" lvl="0" indent="-228600" rtl="0">
              <a:spcBef>
                <a:spcPts val="0"/>
              </a:spcBef>
              <a:buSzPct val="100000"/>
            </a:pPr>
            <a:r>
              <a:rPr lang="en" sz="2400"/>
              <a:t>Service Audience</a:t>
            </a:r>
          </a:p>
          <a:p>
            <a:pPr marL="457200" lvl="0" indent="-228600" rtl="0">
              <a:spcBef>
                <a:spcPts val="0"/>
              </a:spcBef>
              <a:buSzPct val="100000"/>
            </a:pPr>
            <a:r>
              <a:rPr lang="en" sz="2400"/>
              <a:t>Quantity</a:t>
            </a:r>
          </a:p>
          <a:p>
            <a:pPr marL="457200" lvl="0" indent="-228600" rtl="0">
              <a:spcBef>
                <a:spcPts val="0"/>
              </a:spcBef>
              <a:buSzPct val="100000"/>
            </a:pPr>
            <a:r>
              <a:rPr lang="en" sz="2400"/>
              <a:t>Unit Price</a:t>
            </a:r>
          </a:p>
          <a:p>
            <a:pPr lvl="0" rtl="0">
              <a:spcBef>
                <a:spcPts val="0"/>
              </a:spcBef>
              <a:buNone/>
            </a:pPr>
            <a:r>
              <a:rPr lang="en" sz="2400"/>
              <a:t>Once you have entered everything, Certify and Submit as before.</a:t>
            </a:r>
          </a:p>
        </p:txBody>
      </p:sp>
      <p:sp>
        <p:nvSpPr>
          <p:cNvPr id="406" name="Shape 406"/>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41</a:t>
            </a:fld>
            <a:endParaRPr lang="en"/>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a:spLocks noGrp="1"/>
          </p:cNvSpPr>
          <p:nvPr>
            <p:ph type="title"/>
          </p:nvPr>
        </p:nvSpPr>
        <p:spPr>
          <a:xfrm>
            <a:off x="311700" y="593366"/>
            <a:ext cx="8520599" cy="763500"/>
          </a:xfrm>
          <a:prstGeom prst="rect">
            <a:avLst/>
          </a:prstGeom>
        </p:spPr>
        <p:txBody>
          <a:bodyPr lIns="91425" tIns="91425" rIns="91425" bIns="91425" anchor="t" anchorCtr="0">
            <a:noAutofit/>
          </a:bodyPr>
          <a:lstStyle/>
          <a:p>
            <a:pPr lvl="0" algn="ctr" rtl="0">
              <a:spcBef>
                <a:spcPts val="0"/>
              </a:spcBef>
              <a:buNone/>
            </a:pPr>
            <a:r>
              <a:rPr lang="en" b="1"/>
              <a:t>Documenting your Disbursements</a:t>
            </a:r>
          </a:p>
        </p:txBody>
      </p:sp>
      <p:sp>
        <p:nvSpPr>
          <p:cNvPr id="412" name="Shape 412"/>
          <p:cNvSpPr txBox="1">
            <a:spLocks noGrp="1"/>
          </p:cNvSpPr>
          <p:nvPr>
            <p:ph type="body" idx="1"/>
          </p:nvPr>
        </p:nvSpPr>
        <p:spPr>
          <a:xfrm>
            <a:off x="311700" y="1662425"/>
            <a:ext cx="8709300" cy="1524599"/>
          </a:xfrm>
          <a:prstGeom prst="rect">
            <a:avLst/>
          </a:prstGeom>
        </p:spPr>
        <p:txBody>
          <a:bodyPr lIns="91425" tIns="91425" rIns="91425" bIns="91425" anchor="t" anchorCtr="0">
            <a:noAutofit/>
          </a:bodyPr>
          <a:lstStyle/>
          <a:p>
            <a:pPr rtl="0">
              <a:spcBef>
                <a:spcPts val="0"/>
              </a:spcBef>
              <a:buNone/>
            </a:pPr>
            <a:r>
              <a:rPr lang="en" sz="2400"/>
              <a:t>Once you have created and submitted disbursement requests, you can create PDF reports for each one by clicking on Allotment Disbursement again like you did at the beginning. </a:t>
            </a:r>
          </a:p>
          <a:p>
            <a:pPr lvl="0" rtl="0">
              <a:spcBef>
                <a:spcPts val="0"/>
              </a:spcBef>
              <a:buNone/>
            </a:pPr>
            <a:endParaRPr sz="2400"/>
          </a:p>
        </p:txBody>
      </p:sp>
      <p:sp>
        <p:nvSpPr>
          <p:cNvPr id="413" name="Shape 413"/>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42</a:t>
            </a:fld>
            <a:endParaRPr lang="en"/>
          </a:p>
        </p:txBody>
      </p:sp>
      <p:sp>
        <p:nvSpPr>
          <p:cNvPr id="414" name="Shape 414"/>
          <p:cNvSpPr txBox="1"/>
          <p:nvPr/>
        </p:nvSpPr>
        <p:spPr>
          <a:xfrm>
            <a:off x="1156075" y="3718275"/>
            <a:ext cx="6248700" cy="2905799"/>
          </a:xfrm>
          <a:prstGeom prst="rect">
            <a:avLst/>
          </a:prstGeom>
          <a:noFill/>
          <a:ln>
            <a:noFill/>
          </a:ln>
        </p:spPr>
        <p:txBody>
          <a:bodyPr lIns="91425" tIns="91425" rIns="91425" bIns="91425" anchor="t" anchorCtr="0">
            <a:noAutofit/>
          </a:bodyPr>
          <a:lstStyle/>
          <a:p>
            <a:pPr>
              <a:spcBef>
                <a:spcPts val="0"/>
              </a:spcBef>
              <a:buNone/>
            </a:pPr>
            <a:endParaRPr/>
          </a:p>
        </p:txBody>
      </p:sp>
      <p:pic>
        <p:nvPicPr>
          <p:cNvPr id="415" name="Shape 415"/>
          <p:cNvPicPr preferRelativeResize="0"/>
          <p:nvPr/>
        </p:nvPicPr>
        <p:blipFill>
          <a:blip r:embed="rId3">
            <a:alphaModFix/>
          </a:blip>
          <a:stretch>
            <a:fillRect/>
          </a:stretch>
        </p:blipFill>
        <p:spPr>
          <a:xfrm>
            <a:off x="651550" y="3187012"/>
            <a:ext cx="8029575" cy="3419475"/>
          </a:xfrm>
          <a:prstGeom prst="rect">
            <a:avLst/>
          </a:prstGeom>
          <a:noFill/>
          <a:ln>
            <a:noFill/>
          </a:ln>
        </p:spPr>
      </p:pic>
      <p:sp>
        <p:nvSpPr>
          <p:cNvPr id="416" name="Shape 416"/>
          <p:cNvSpPr/>
          <p:nvPr/>
        </p:nvSpPr>
        <p:spPr>
          <a:xfrm>
            <a:off x="7498550" y="4265025"/>
            <a:ext cx="973800" cy="203099"/>
          </a:xfrm>
          <a:prstGeom prst="leftArrow">
            <a:avLst>
              <a:gd name="adj1" fmla="val 50000"/>
              <a:gd name="adj2" fmla="val 50000"/>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p:cNvSpPr txBox="1">
            <a:spLocks noGrp="1"/>
          </p:cNvSpPr>
          <p:nvPr>
            <p:ph type="title"/>
          </p:nvPr>
        </p:nvSpPr>
        <p:spPr>
          <a:xfrm>
            <a:off x="311700" y="593366"/>
            <a:ext cx="8520599" cy="763500"/>
          </a:xfrm>
          <a:prstGeom prst="rect">
            <a:avLst/>
          </a:prstGeom>
        </p:spPr>
        <p:txBody>
          <a:bodyPr lIns="91425" tIns="91425" rIns="91425" bIns="91425" anchor="t" anchorCtr="0">
            <a:noAutofit/>
          </a:bodyPr>
          <a:lstStyle/>
          <a:p>
            <a:pPr algn="ctr" rtl="0">
              <a:spcBef>
                <a:spcPts val="0"/>
              </a:spcBef>
              <a:buNone/>
            </a:pPr>
            <a:r>
              <a:rPr lang="en" sz="3000" b="1">
                <a:solidFill>
                  <a:srgbClr val="000000"/>
                </a:solidFill>
              </a:rPr>
              <a:t>Documenting your Disbursements</a:t>
            </a:r>
          </a:p>
          <a:p>
            <a:pPr>
              <a:spcBef>
                <a:spcPts val="0"/>
              </a:spcBef>
              <a:buNone/>
            </a:pPr>
            <a:endParaRPr/>
          </a:p>
        </p:txBody>
      </p:sp>
      <p:sp>
        <p:nvSpPr>
          <p:cNvPr id="422" name="Shape 422"/>
          <p:cNvSpPr txBox="1">
            <a:spLocks noGrp="1"/>
          </p:cNvSpPr>
          <p:nvPr>
            <p:ph type="body" idx="1"/>
          </p:nvPr>
        </p:nvSpPr>
        <p:spPr>
          <a:xfrm>
            <a:off x="311700" y="1536633"/>
            <a:ext cx="8520599" cy="4555199"/>
          </a:xfrm>
          <a:prstGeom prst="rect">
            <a:avLst/>
          </a:prstGeom>
        </p:spPr>
        <p:txBody>
          <a:bodyPr lIns="91425" tIns="91425" rIns="91425" bIns="91425" anchor="t" anchorCtr="0">
            <a:noAutofit/>
          </a:bodyPr>
          <a:lstStyle/>
          <a:p>
            <a:pPr>
              <a:spcBef>
                <a:spcPts val="0"/>
              </a:spcBef>
              <a:buNone/>
            </a:pPr>
            <a:endParaRPr/>
          </a:p>
        </p:txBody>
      </p:sp>
      <p:sp>
        <p:nvSpPr>
          <p:cNvPr id="423" name="Shape 423"/>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43</a:t>
            </a:fld>
            <a:endParaRPr lang="en"/>
          </a:p>
        </p:txBody>
      </p:sp>
      <p:pic>
        <p:nvPicPr>
          <p:cNvPr id="424" name="Shape 424"/>
          <p:cNvPicPr preferRelativeResize="0"/>
          <p:nvPr/>
        </p:nvPicPr>
        <p:blipFill>
          <a:blip r:embed="rId3">
            <a:alphaModFix/>
          </a:blip>
          <a:stretch>
            <a:fillRect/>
          </a:stretch>
        </p:blipFill>
        <p:spPr>
          <a:xfrm>
            <a:off x="252750" y="1536625"/>
            <a:ext cx="8667375" cy="4296025"/>
          </a:xfrm>
          <a:prstGeom prst="rect">
            <a:avLst/>
          </a:prstGeom>
          <a:noFill/>
          <a:ln>
            <a:noFill/>
          </a:ln>
        </p:spPr>
      </p:pic>
      <p:sp>
        <p:nvSpPr>
          <p:cNvPr id="425" name="Shape 425"/>
          <p:cNvSpPr txBox="1"/>
          <p:nvPr/>
        </p:nvSpPr>
        <p:spPr>
          <a:xfrm>
            <a:off x="609300" y="6311500"/>
            <a:ext cx="7998300" cy="343800"/>
          </a:xfrm>
          <a:prstGeom prst="rect">
            <a:avLst/>
          </a:prstGeom>
          <a:noFill/>
          <a:ln>
            <a:noFill/>
          </a:ln>
        </p:spPr>
        <p:txBody>
          <a:bodyPr lIns="91425" tIns="91425" rIns="91425" bIns="91425" anchor="t" anchorCtr="0">
            <a:noAutofit/>
          </a:bodyPr>
          <a:lstStyle/>
          <a:p>
            <a:pPr>
              <a:spcBef>
                <a:spcPts val="0"/>
              </a:spcBef>
              <a:buNone/>
            </a:pPr>
            <a:r>
              <a:rPr lang="en" sz="1800" b="1"/>
              <a:t>Click on the ID of a submitted, pre-approved or approved request</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a:spLocks noGrp="1"/>
          </p:cNvSpPr>
          <p:nvPr>
            <p:ph type="title"/>
          </p:nvPr>
        </p:nvSpPr>
        <p:spPr>
          <a:xfrm>
            <a:off x="311700" y="593366"/>
            <a:ext cx="8520599" cy="763500"/>
          </a:xfrm>
          <a:prstGeom prst="rect">
            <a:avLst/>
          </a:prstGeom>
        </p:spPr>
        <p:txBody>
          <a:bodyPr lIns="91425" tIns="91425" rIns="91425" bIns="91425" anchor="t" anchorCtr="0">
            <a:noAutofit/>
          </a:bodyPr>
          <a:lstStyle/>
          <a:p>
            <a:pPr lvl="0" algn="ctr" rtl="0">
              <a:spcBef>
                <a:spcPts val="0"/>
              </a:spcBef>
              <a:buNone/>
            </a:pPr>
            <a:r>
              <a:rPr lang="en" sz="3000" b="1">
                <a:solidFill>
                  <a:srgbClr val="000000"/>
                </a:solidFill>
              </a:rPr>
              <a:t>Documenting your Disbursements</a:t>
            </a:r>
          </a:p>
          <a:p>
            <a:pPr lvl="0" rtl="0">
              <a:spcBef>
                <a:spcPts val="0"/>
              </a:spcBef>
              <a:buNone/>
            </a:pPr>
            <a:endParaRPr/>
          </a:p>
        </p:txBody>
      </p:sp>
      <p:sp>
        <p:nvSpPr>
          <p:cNvPr id="431" name="Shape 431"/>
          <p:cNvSpPr txBox="1">
            <a:spLocks noGrp="1"/>
          </p:cNvSpPr>
          <p:nvPr>
            <p:ph type="body" idx="1"/>
          </p:nvPr>
        </p:nvSpPr>
        <p:spPr>
          <a:xfrm>
            <a:off x="311700" y="1536633"/>
            <a:ext cx="8520599" cy="4555199"/>
          </a:xfrm>
          <a:prstGeom prst="rect">
            <a:avLst/>
          </a:prstGeom>
        </p:spPr>
        <p:txBody>
          <a:bodyPr lIns="91425" tIns="91425" rIns="91425" bIns="91425" anchor="t" anchorCtr="0">
            <a:noAutofit/>
          </a:bodyPr>
          <a:lstStyle/>
          <a:p>
            <a:pPr lvl="0" rtl="0">
              <a:spcBef>
                <a:spcPts val="0"/>
              </a:spcBef>
              <a:buNone/>
            </a:pPr>
            <a:endParaRPr/>
          </a:p>
        </p:txBody>
      </p:sp>
      <p:sp>
        <p:nvSpPr>
          <p:cNvPr id="432" name="Shape 432"/>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44</a:t>
            </a:fld>
            <a:endParaRPr lang="en"/>
          </a:p>
        </p:txBody>
      </p:sp>
      <p:sp>
        <p:nvSpPr>
          <p:cNvPr id="433" name="Shape 433"/>
          <p:cNvSpPr txBox="1"/>
          <p:nvPr/>
        </p:nvSpPr>
        <p:spPr>
          <a:xfrm>
            <a:off x="609300" y="6311500"/>
            <a:ext cx="7998300" cy="343800"/>
          </a:xfrm>
          <a:prstGeom prst="rect">
            <a:avLst/>
          </a:prstGeom>
          <a:noFill/>
          <a:ln>
            <a:noFill/>
          </a:ln>
        </p:spPr>
        <p:txBody>
          <a:bodyPr lIns="91425" tIns="91425" rIns="91425" bIns="91425" anchor="t" anchorCtr="0">
            <a:noAutofit/>
          </a:bodyPr>
          <a:lstStyle/>
          <a:p>
            <a:pPr lvl="0" rtl="0">
              <a:spcBef>
                <a:spcPts val="0"/>
              </a:spcBef>
              <a:buNone/>
            </a:pPr>
            <a:r>
              <a:rPr lang="en" sz="1800" b="1"/>
              <a:t>Click on VIEW DISBURSEMENT REQUEST</a:t>
            </a:r>
          </a:p>
        </p:txBody>
      </p:sp>
      <p:pic>
        <p:nvPicPr>
          <p:cNvPr id="434" name="Shape 434"/>
          <p:cNvPicPr preferRelativeResize="0"/>
          <p:nvPr/>
        </p:nvPicPr>
        <p:blipFill>
          <a:blip r:embed="rId3">
            <a:alphaModFix/>
          </a:blip>
          <a:stretch>
            <a:fillRect/>
          </a:stretch>
        </p:blipFill>
        <p:spPr>
          <a:xfrm>
            <a:off x="249200" y="1281250"/>
            <a:ext cx="8702174" cy="4077324"/>
          </a:xfrm>
          <a:prstGeom prst="rect">
            <a:avLst/>
          </a:prstGeom>
          <a:noFill/>
          <a:ln>
            <a:noFill/>
          </a:ln>
        </p:spPr>
      </p:pic>
      <p:sp>
        <p:nvSpPr>
          <p:cNvPr id="435" name="Shape 435"/>
          <p:cNvSpPr/>
          <p:nvPr/>
        </p:nvSpPr>
        <p:spPr>
          <a:xfrm>
            <a:off x="7732875" y="2609125"/>
            <a:ext cx="1099499" cy="656100"/>
          </a:xfrm>
          <a:prstGeom prst="wave">
            <a:avLst>
              <a:gd name="adj1" fmla="val 12500"/>
              <a:gd name="adj2" fmla="val 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sz="2400" b="1"/>
              <a:t>Click</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Shape 440"/>
          <p:cNvSpPr txBox="1">
            <a:spLocks noGrp="1"/>
          </p:cNvSpPr>
          <p:nvPr>
            <p:ph type="title"/>
          </p:nvPr>
        </p:nvSpPr>
        <p:spPr>
          <a:xfrm>
            <a:off x="311700" y="216504"/>
            <a:ext cx="8520599" cy="1140300"/>
          </a:xfrm>
          <a:prstGeom prst="rect">
            <a:avLst/>
          </a:prstGeom>
        </p:spPr>
        <p:txBody>
          <a:bodyPr lIns="91425" tIns="91425" rIns="91425" bIns="91425" anchor="t" anchorCtr="0">
            <a:noAutofit/>
          </a:bodyPr>
          <a:lstStyle/>
          <a:p>
            <a:pPr lvl="0" algn="ctr" rtl="0">
              <a:spcBef>
                <a:spcPts val="0"/>
              </a:spcBef>
              <a:buNone/>
            </a:pPr>
            <a:r>
              <a:rPr lang="en" sz="3000" b="1">
                <a:solidFill>
                  <a:srgbClr val="000000"/>
                </a:solidFill>
              </a:rPr>
              <a:t>Documenting your Disbursements</a:t>
            </a:r>
          </a:p>
          <a:p>
            <a:pPr lvl="0" rtl="0">
              <a:spcBef>
                <a:spcPts val="0"/>
              </a:spcBef>
              <a:buNone/>
            </a:pPr>
            <a:endParaRPr/>
          </a:p>
        </p:txBody>
      </p:sp>
      <p:sp>
        <p:nvSpPr>
          <p:cNvPr id="441" name="Shape 441"/>
          <p:cNvSpPr txBox="1">
            <a:spLocks noGrp="1"/>
          </p:cNvSpPr>
          <p:nvPr>
            <p:ph type="body" idx="1"/>
          </p:nvPr>
        </p:nvSpPr>
        <p:spPr>
          <a:xfrm>
            <a:off x="311700" y="1536633"/>
            <a:ext cx="8520599" cy="4555199"/>
          </a:xfrm>
          <a:prstGeom prst="rect">
            <a:avLst/>
          </a:prstGeom>
        </p:spPr>
        <p:txBody>
          <a:bodyPr lIns="91425" tIns="91425" rIns="91425" bIns="91425" anchor="t" anchorCtr="0">
            <a:noAutofit/>
          </a:bodyPr>
          <a:lstStyle/>
          <a:p>
            <a:pPr lvl="0" rtl="0">
              <a:spcBef>
                <a:spcPts val="0"/>
              </a:spcBef>
              <a:buNone/>
            </a:pPr>
            <a:endParaRPr/>
          </a:p>
        </p:txBody>
      </p:sp>
      <p:sp>
        <p:nvSpPr>
          <p:cNvPr id="442" name="Shape 442"/>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45</a:t>
            </a:fld>
            <a:endParaRPr lang="en"/>
          </a:p>
        </p:txBody>
      </p:sp>
      <p:sp>
        <p:nvSpPr>
          <p:cNvPr id="443" name="Shape 443"/>
          <p:cNvSpPr/>
          <p:nvPr/>
        </p:nvSpPr>
        <p:spPr>
          <a:xfrm>
            <a:off x="7732875" y="2609125"/>
            <a:ext cx="1099499" cy="656100"/>
          </a:xfrm>
          <a:prstGeom prst="wave">
            <a:avLst>
              <a:gd name="adj1" fmla="val 12500"/>
              <a:gd name="adj2" fmla="val 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2400" b="1"/>
              <a:t>Click</a:t>
            </a:r>
          </a:p>
        </p:txBody>
      </p:sp>
      <p:pic>
        <p:nvPicPr>
          <p:cNvPr id="444" name="Shape 444"/>
          <p:cNvPicPr preferRelativeResize="0"/>
          <p:nvPr/>
        </p:nvPicPr>
        <p:blipFill>
          <a:blip r:embed="rId3">
            <a:alphaModFix/>
          </a:blip>
          <a:stretch>
            <a:fillRect/>
          </a:stretch>
        </p:blipFill>
        <p:spPr>
          <a:xfrm>
            <a:off x="0" y="1093800"/>
            <a:ext cx="9021149" cy="5129200"/>
          </a:xfrm>
          <a:prstGeom prst="rect">
            <a:avLst/>
          </a:prstGeom>
          <a:noFill/>
          <a:ln>
            <a:noFill/>
          </a:ln>
        </p:spPr>
      </p:pic>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a:spLocks noGrp="1"/>
          </p:cNvSpPr>
          <p:nvPr>
            <p:ph type="title"/>
          </p:nvPr>
        </p:nvSpPr>
        <p:spPr>
          <a:xfrm>
            <a:off x="176750" y="924050"/>
            <a:ext cx="8520599" cy="5635199"/>
          </a:xfrm>
          <a:prstGeom prst="rect">
            <a:avLst/>
          </a:prstGeom>
        </p:spPr>
        <p:txBody>
          <a:bodyPr lIns="91425" tIns="91425" rIns="91425" bIns="91425" anchor="t" anchorCtr="0">
            <a:noAutofit/>
          </a:bodyPr>
          <a:lstStyle/>
          <a:p>
            <a:pPr rtl="0">
              <a:spcBef>
                <a:spcPts val="0"/>
              </a:spcBef>
              <a:buNone/>
            </a:pPr>
            <a:endParaRPr sz="2400" dirty="0"/>
          </a:p>
          <a:p>
            <a:pPr rtl="0">
              <a:spcBef>
                <a:spcPts val="0"/>
              </a:spcBef>
              <a:buNone/>
            </a:pPr>
            <a:endParaRPr sz="2400" dirty="0"/>
          </a:p>
          <a:p>
            <a:pPr rtl="0">
              <a:spcBef>
                <a:spcPts val="0"/>
              </a:spcBef>
              <a:buNone/>
            </a:pPr>
            <a:endParaRPr sz="2400" dirty="0"/>
          </a:p>
          <a:p>
            <a:pPr rtl="0">
              <a:spcBef>
                <a:spcPts val="0"/>
              </a:spcBef>
              <a:buNone/>
            </a:pPr>
            <a:r>
              <a:rPr lang="en" sz="2400" dirty="0"/>
              <a:t>Excess funds occur when you encounter</a:t>
            </a:r>
          </a:p>
          <a:p>
            <a:pPr rtl="0">
              <a:spcBef>
                <a:spcPts val="0"/>
              </a:spcBef>
              <a:buNone/>
            </a:pPr>
            <a:endParaRPr sz="2400" dirty="0"/>
          </a:p>
          <a:p>
            <a:pPr marL="457200" lvl="0" indent="-381000" rtl="0">
              <a:spcBef>
                <a:spcPts val="0"/>
              </a:spcBef>
              <a:buSzPct val="100000"/>
              <a:buChar char="●"/>
            </a:pPr>
            <a:r>
              <a:rPr lang="en" sz="2400" dirty="0"/>
              <a:t>Changes in shipping costs</a:t>
            </a:r>
          </a:p>
          <a:p>
            <a:pPr marL="457200" lvl="0" indent="-381000" rtl="0">
              <a:spcBef>
                <a:spcPts val="0"/>
              </a:spcBef>
              <a:buSzPct val="100000"/>
              <a:buChar char="●"/>
            </a:pPr>
            <a:r>
              <a:rPr lang="en" sz="2400" dirty="0"/>
              <a:t>Items you requested are no longer available- like specific IPAD chargers</a:t>
            </a:r>
          </a:p>
          <a:p>
            <a:pPr marL="457200" lvl="0" indent="-381000" rtl="0">
              <a:spcBef>
                <a:spcPts val="0"/>
              </a:spcBef>
              <a:buSzPct val="100000"/>
              <a:buChar char="●"/>
            </a:pPr>
            <a:r>
              <a:rPr lang="en" sz="2400" dirty="0" smtClean="0"/>
              <a:t>A vendor </a:t>
            </a:r>
            <a:r>
              <a:rPr lang="en" sz="2400" dirty="0"/>
              <a:t>could not provide the quantity you </a:t>
            </a:r>
            <a:r>
              <a:rPr lang="en" sz="2400" dirty="0" smtClean="0"/>
              <a:t>requested.</a:t>
            </a:r>
            <a:endParaRPr lang="en" sz="2400" dirty="0"/>
          </a:p>
          <a:p>
            <a:pPr lvl="0">
              <a:spcBef>
                <a:spcPts val="0"/>
              </a:spcBef>
              <a:buNone/>
            </a:pPr>
            <a:endParaRPr sz="2400" dirty="0"/>
          </a:p>
        </p:txBody>
      </p:sp>
      <p:sp>
        <p:nvSpPr>
          <p:cNvPr id="450" name="Shape 450"/>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46</a:t>
            </a:fld>
            <a:endParaRPr lang="en"/>
          </a:p>
        </p:txBody>
      </p:sp>
      <p:sp>
        <p:nvSpPr>
          <p:cNvPr id="451" name="Shape 451"/>
          <p:cNvSpPr txBox="1"/>
          <p:nvPr/>
        </p:nvSpPr>
        <p:spPr>
          <a:xfrm>
            <a:off x="117950" y="236150"/>
            <a:ext cx="8638200" cy="687900"/>
          </a:xfrm>
          <a:prstGeom prst="rect">
            <a:avLst/>
          </a:prstGeom>
          <a:noFill/>
          <a:ln>
            <a:noFill/>
          </a:ln>
        </p:spPr>
        <p:txBody>
          <a:bodyPr lIns="91425" tIns="91425" rIns="91425" bIns="91425" anchor="t" anchorCtr="0">
            <a:noAutofit/>
          </a:bodyPr>
          <a:lstStyle/>
          <a:p>
            <a:pPr algn="ctr">
              <a:spcBef>
                <a:spcPts val="0"/>
              </a:spcBef>
              <a:buNone/>
            </a:pPr>
            <a:r>
              <a:rPr lang="en" sz="3000" b="1"/>
              <a:t>Leftover Disbursement Funds</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Shape 456"/>
          <p:cNvSpPr txBox="1">
            <a:spLocks noGrp="1"/>
          </p:cNvSpPr>
          <p:nvPr>
            <p:ph type="title"/>
          </p:nvPr>
        </p:nvSpPr>
        <p:spPr>
          <a:xfrm>
            <a:off x="279875" y="924050"/>
            <a:ext cx="8638200" cy="5635199"/>
          </a:xfrm>
          <a:prstGeom prst="rect">
            <a:avLst/>
          </a:prstGeom>
        </p:spPr>
        <p:txBody>
          <a:bodyPr lIns="91425" tIns="91425" rIns="91425" bIns="91425" anchor="t" anchorCtr="0">
            <a:noAutofit/>
          </a:bodyPr>
          <a:lstStyle/>
          <a:p>
            <a:pPr marL="457200" lvl="0" indent="-381000" rtl="0">
              <a:spcBef>
                <a:spcPts val="0"/>
              </a:spcBef>
              <a:buSzPct val="100000"/>
              <a:buChar char="●"/>
            </a:pPr>
            <a:r>
              <a:rPr lang="en" sz="2400"/>
              <a:t>If, for one of the reasons I just listed, you have $2,000 left over.  Do you have to send it back to the TEA?</a:t>
            </a:r>
          </a:p>
          <a:p>
            <a:pPr lvl="0" rtl="0">
              <a:spcBef>
                <a:spcPts val="0"/>
              </a:spcBef>
              <a:buNone/>
            </a:pPr>
            <a:endParaRPr sz="2400"/>
          </a:p>
          <a:p>
            <a:pPr marL="457200" lvl="0" indent="-381000" rtl="0">
              <a:spcBef>
                <a:spcPts val="0"/>
              </a:spcBef>
              <a:buSzPct val="100000"/>
              <a:buChar char="●"/>
            </a:pPr>
            <a:r>
              <a:rPr lang="en" sz="2400" b="1"/>
              <a:t>NO!</a:t>
            </a:r>
            <a:r>
              <a:rPr lang="en" sz="2400"/>
              <a:t> The TEA doesn’t </a:t>
            </a:r>
            <a:r>
              <a:rPr lang="en" sz="2400" b="1"/>
              <a:t>WANT</a:t>
            </a:r>
            <a:r>
              <a:rPr lang="en" sz="2400"/>
              <a:t> it back!</a:t>
            </a:r>
          </a:p>
          <a:p>
            <a:pPr lvl="0" rtl="0">
              <a:spcBef>
                <a:spcPts val="0"/>
              </a:spcBef>
              <a:buClr>
                <a:schemeClr val="dk1"/>
              </a:buClr>
              <a:buFont typeface="Arial"/>
              <a:buNone/>
            </a:pPr>
            <a:endParaRPr/>
          </a:p>
          <a:p>
            <a:pPr lvl="0" rtl="0">
              <a:spcBef>
                <a:spcPts val="0"/>
              </a:spcBef>
              <a:buClr>
                <a:schemeClr val="dk1"/>
              </a:buClr>
              <a:buSzPct val="61111"/>
              <a:buFont typeface="Arial"/>
              <a:buNone/>
            </a:pPr>
            <a:r>
              <a:rPr lang="en" sz="1800"/>
              <a:t>In situations like this TEA staffers have repeatedly advised those of us in the field to apply the remaining funds to the next disbursement purchase.</a:t>
            </a:r>
          </a:p>
          <a:p>
            <a:pPr lvl="0" rtl="0">
              <a:spcBef>
                <a:spcPts val="0"/>
              </a:spcBef>
              <a:buClr>
                <a:schemeClr val="dk1"/>
              </a:buClr>
              <a:buFont typeface="Arial"/>
              <a:buNone/>
            </a:pPr>
            <a:endParaRPr sz="1800"/>
          </a:p>
          <a:p>
            <a:pPr lvl="0" rtl="0">
              <a:spcBef>
                <a:spcPts val="0"/>
              </a:spcBef>
              <a:buClr>
                <a:schemeClr val="dk1"/>
              </a:buClr>
              <a:buSzPct val="61111"/>
              <a:buFont typeface="Arial"/>
              <a:buNone/>
            </a:pPr>
            <a:r>
              <a:rPr lang="en" sz="1800" b="1"/>
              <a:t>For example, you need 28 copies of an AP text that costs $125 each.  Instead of requesting $3,500 from the state, you would use the $2,000 leftover noted above and request only $1500 to cover the balance.</a:t>
            </a:r>
          </a:p>
        </p:txBody>
      </p:sp>
      <p:sp>
        <p:nvSpPr>
          <p:cNvPr id="457" name="Shape 457"/>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47</a:t>
            </a:fld>
            <a:endParaRPr lang="en"/>
          </a:p>
        </p:txBody>
      </p:sp>
      <p:sp>
        <p:nvSpPr>
          <p:cNvPr id="458" name="Shape 458"/>
          <p:cNvSpPr txBox="1"/>
          <p:nvPr/>
        </p:nvSpPr>
        <p:spPr>
          <a:xfrm>
            <a:off x="117950" y="236150"/>
            <a:ext cx="8638200" cy="687900"/>
          </a:xfrm>
          <a:prstGeom prst="rect">
            <a:avLst/>
          </a:prstGeom>
          <a:noFill/>
          <a:ln>
            <a:noFill/>
          </a:ln>
        </p:spPr>
        <p:txBody>
          <a:bodyPr lIns="91425" tIns="91425" rIns="91425" bIns="91425" anchor="t" anchorCtr="0">
            <a:noAutofit/>
          </a:bodyPr>
          <a:lstStyle/>
          <a:p>
            <a:pPr lvl="0" algn="ctr" rtl="0">
              <a:spcBef>
                <a:spcPts val="0"/>
              </a:spcBef>
              <a:buNone/>
            </a:pPr>
            <a:r>
              <a:rPr lang="en" sz="3000" b="1"/>
              <a:t>Leftover Disbursement Funds</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Shape 98"/>
          <p:cNvPicPr preferRelativeResize="0"/>
          <p:nvPr/>
        </p:nvPicPr>
        <p:blipFill>
          <a:blip r:embed="rId3">
            <a:alphaModFix/>
          </a:blip>
          <a:stretch>
            <a:fillRect/>
          </a:stretch>
        </p:blipFill>
        <p:spPr>
          <a:xfrm>
            <a:off x="512675" y="31766"/>
            <a:ext cx="8593725" cy="6794500"/>
          </a:xfrm>
          <a:prstGeom prst="rect">
            <a:avLst/>
          </a:prstGeom>
          <a:noFill/>
          <a:ln>
            <a:noFill/>
          </a:ln>
        </p:spPr>
      </p:pic>
      <p:sp>
        <p:nvSpPr>
          <p:cNvPr id="99" name="Shape 99"/>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5</a:t>
            </a:fld>
            <a:endParaRPr lang="en"/>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Shape 84"/>
          <p:cNvPicPr preferRelativeResize="0"/>
          <p:nvPr/>
        </p:nvPicPr>
        <p:blipFill>
          <a:blip r:embed="rId3">
            <a:alphaModFix/>
          </a:blip>
          <a:stretch>
            <a:fillRect/>
          </a:stretch>
        </p:blipFill>
        <p:spPr>
          <a:xfrm>
            <a:off x="396125" y="269600"/>
            <a:ext cx="8351750" cy="6532133"/>
          </a:xfrm>
          <a:prstGeom prst="rect">
            <a:avLst/>
          </a:prstGeom>
          <a:noFill/>
          <a:ln>
            <a:noFill/>
          </a:ln>
        </p:spPr>
      </p:pic>
      <p:sp>
        <p:nvSpPr>
          <p:cNvPr id="85" name="Shape 85"/>
          <p:cNvSpPr/>
          <p:nvPr/>
        </p:nvSpPr>
        <p:spPr>
          <a:xfrm>
            <a:off x="4785125" y="3127850"/>
            <a:ext cx="284400" cy="896100"/>
          </a:xfrm>
          <a:prstGeom prst="down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86" name="Shape 86"/>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6</a:t>
            </a:fld>
            <a:endParaRPr lang="en"/>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subTitle" idx="1"/>
          </p:nvPr>
        </p:nvSpPr>
        <p:spPr>
          <a:xfrm>
            <a:off x="311700" y="3778833"/>
            <a:ext cx="8520599" cy="2438700"/>
          </a:xfrm>
          <a:prstGeom prst="rect">
            <a:avLst/>
          </a:prstGeom>
        </p:spPr>
        <p:txBody>
          <a:bodyPr lIns="91425" tIns="91425" rIns="91425" bIns="91425" anchor="t" anchorCtr="0">
            <a:noAutofit/>
          </a:bodyPr>
          <a:lstStyle/>
          <a:p>
            <a:pPr>
              <a:spcBef>
                <a:spcPts val="0"/>
              </a:spcBef>
              <a:buNone/>
            </a:pPr>
            <a:r>
              <a:rPr lang="en"/>
              <a:t>You need to click the drop-down box arrow and scroll down to EMAT and EVI Order Materials</a:t>
            </a:r>
          </a:p>
        </p:txBody>
      </p:sp>
      <p:sp>
        <p:nvSpPr>
          <p:cNvPr id="92" name="Shape 92"/>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7</a:t>
            </a:fld>
            <a:endParaRPr lang="en"/>
          </a:p>
        </p:txBody>
      </p:sp>
      <p:pic>
        <p:nvPicPr>
          <p:cNvPr id="93" name="Shape 93"/>
          <p:cNvPicPr preferRelativeResize="0"/>
          <p:nvPr/>
        </p:nvPicPr>
        <p:blipFill>
          <a:blip r:embed="rId3">
            <a:alphaModFix/>
          </a:blip>
          <a:stretch>
            <a:fillRect/>
          </a:stretch>
        </p:blipFill>
        <p:spPr>
          <a:xfrm>
            <a:off x="-122850" y="397622"/>
            <a:ext cx="9143999" cy="198336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8</a:t>
            </a:fld>
            <a:endParaRPr lang="en"/>
          </a:p>
        </p:txBody>
      </p:sp>
      <p:pic>
        <p:nvPicPr>
          <p:cNvPr id="105" name="Shape 105"/>
          <p:cNvPicPr preferRelativeResize="0"/>
          <p:nvPr/>
        </p:nvPicPr>
        <p:blipFill>
          <a:blip r:embed="rId3">
            <a:alphaModFix/>
          </a:blip>
          <a:stretch>
            <a:fillRect/>
          </a:stretch>
        </p:blipFill>
        <p:spPr>
          <a:xfrm>
            <a:off x="1357312" y="419100"/>
            <a:ext cx="6429375" cy="451485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ctrTitle"/>
          </p:nvPr>
        </p:nvSpPr>
        <p:spPr>
          <a:xfrm>
            <a:off x="311700" y="214327"/>
            <a:ext cx="8520599" cy="1380899"/>
          </a:xfrm>
          <a:prstGeom prst="rect">
            <a:avLst/>
          </a:prstGeom>
          <a:ln w="9525" cap="flat" cmpd="sng">
            <a:solidFill>
              <a:srgbClr val="FF0000"/>
            </a:solidFill>
            <a:prstDash val="solid"/>
            <a:round/>
            <a:headEnd type="none" w="med" len="med"/>
            <a:tailEnd type="none" w="med" len="med"/>
          </a:ln>
        </p:spPr>
        <p:txBody>
          <a:bodyPr lIns="91425" tIns="91425" rIns="91425" bIns="91425" anchor="b" anchorCtr="0">
            <a:noAutofit/>
          </a:bodyPr>
          <a:lstStyle/>
          <a:p>
            <a:pPr>
              <a:spcBef>
                <a:spcPts val="0"/>
              </a:spcBef>
              <a:buNone/>
            </a:pPr>
            <a:r>
              <a:rPr lang="en" sz="2400"/>
              <a:t>Once you have an account, you can use the TEA Website to access the EMAT LOGON Screen, but I strongly recommend that you bookmark it to your favorites bar.</a:t>
            </a:r>
          </a:p>
        </p:txBody>
      </p:sp>
      <p:pic>
        <p:nvPicPr>
          <p:cNvPr id="111" name="Shape 111"/>
          <p:cNvPicPr preferRelativeResize="0"/>
          <p:nvPr/>
        </p:nvPicPr>
        <p:blipFill>
          <a:blip r:embed="rId3">
            <a:alphaModFix/>
          </a:blip>
          <a:stretch>
            <a:fillRect/>
          </a:stretch>
        </p:blipFill>
        <p:spPr>
          <a:xfrm>
            <a:off x="236350" y="1912323"/>
            <a:ext cx="8801350" cy="4701099"/>
          </a:xfrm>
          <a:prstGeom prst="rect">
            <a:avLst/>
          </a:prstGeom>
          <a:noFill/>
          <a:ln>
            <a:noFill/>
          </a:ln>
        </p:spPr>
      </p:pic>
      <p:sp>
        <p:nvSpPr>
          <p:cNvPr id="112" name="Shape 112"/>
          <p:cNvSpPr/>
          <p:nvPr/>
        </p:nvSpPr>
        <p:spPr>
          <a:xfrm>
            <a:off x="1260550" y="6242733"/>
            <a:ext cx="911700" cy="195299"/>
          </a:xfrm>
          <a:prstGeom prst="left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3" name="Shape 113"/>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9</a:t>
            </a:fld>
            <a:endParaRPr lang="en"/>
          </a:p>
        </p:txBody>
      </p:sp>
    </p:spTree>
  </p:cSld>
  <p:clrMapOvr>
    <a:masterClrMapping/>
  </p:clrMapOvr>
  <p:transition spd="slow">
    <p:cut/>
  </p:transition>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3709</Words>
  <Application>Microsoft Office PowerPoint</Application>
  <PresentationFormat>On-screen Show (4:3)</PresentationFormat>
  <Paragraphs>295</Paragraphs>
  <Slides>47</Slides>
  <Notes>47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simple-light-2</vt:lpstr>
      <vt:lpstr>Navigating through Requisitions and Disbursements in the State’s Educational  Materials and Administrative Technology ordering system- otherwise known as EMAT</vt:lpstr>
      <vt:lpstr>Presentation Outline</vt:lpstr>
      <vt:lpstr>IMA</vt:lpstr>
      <vt:lpstr>   To request a user ID for EMAT  take the following steps:</vt:lpstr>
      <vt:lpstr>Slide 5</vt:lpstr>
      <vt:lpstr>Slide 6</vt:lpstr>
      <vt:lpstr>Slide 7</vt:lpstr>
      <vt:lpstr>Slide 8</vt:lpstr>
      <vt:lpstr>Once you have an account, you can use the TEA Website to access the EMAT LOGON Screen, but I strongly recommend that you bookmark it to your favorites bar.</vt:lpstr>
      <vt:lpstr>Slide 10</vt:lpstr>
      <vt:lpstr>IMA &amp; TEKS Certification</vt:lpstr>
      <vt:lpstr>Slide 12</vt:lpstr>
      <vt:lpstr>Slide 13</vt:lpstr>
      <vt:lpstr>Accessing your State Allotment</vt:lpstr>
      <vt:lpstr>Slide 15</vt:lpstr>
      <vt:lpstr>The snippet below shows that Irving had a whopping $1.11 to carry forward from 2014-15 to 2015-16</vt:lpstr>
      <vt:lpstr>Slide 17</vt:lpstr>
      <vt:lpstr>REQUISITIONS</vt:lpstr>
      <vt:lpstr>Slide 19</vt:lpstr>
      <vt:lpstr>Slide 20</vt:lpstr>
      <vt:lpstr>Slide 21</vt:lpstr>
      <vt:lpstr>Let’s assume that after the first wave of EMAT orders, IISD detects an enrollment surge in World Geography.  What can we do? Start by clicking the + sign below the green arrow on slide 20.  This will open a window like the one below.</vt:lpstr>
      <vt:lpstr>Shipping Errors on requisitions- What do you do? </vt:lpstr>
      <vt:lpstr>When you click that link, you will see this page  and select The Shipment Error Report- TEX- 013 next to the arrow.</vt:lpstr>
      <vt:lpstr>I have shrunk the form down a bit and excluded the fields for your signature etc.</vt:lpstr>
      <vt:lpstr> DISBURSEMENTS</vt:lpstr>
      <vt:lpstr>Slide 27</vt:lpstr>
      <vt:lpstr>Instructional Materials Disbursement</vt:lpstr>
      <vt:lpstr>Slide 29</vt:lpstr>
      <vt:lpstr>Slide 30</vt:lpstr>
      <vt:lpstr>To add a request for Out-of-State Shipping Charges...</vt:lpstr>
      <vt:lpstr>Slide 32</vt:lpstr>
      <vt:lpstr>   Now you can add a line for the instructional materials you want to order.  Click the green plus sign next to the green arrow on slide #31 to open another opportunity to select a disbursement category.</vt:lpstr>
      <vt:lpstr>Slide 34</vt:lpstr>
      <vt:lpstr>Information you will need before you enter a disbursement request</vt:lpstr>
      <vt:lpstr>Disbursements</vt:lpstr>
      <vt:lpstr>Disbursements  </vt:lpstr>
      <vt:lpstr>Technological Equipment Disbursement</vt:lpstr>
      <vt:lpstr>Technology Services Disbursement</vt:lpstr>
      <vt:lpstr>Technology Services Disbursement</vt:lpstr>
      <vt:lpstr>Technology Services Disbursement</vt:lpstr>
      <vt:lpstr>Documenting your Disbursements</vt:lpstr>
      <vt:lpstr>Documenting your Disbursements </vt:lpstr>
      <vt:lpstr>Documenting your Disbursements </vt:lpstr>
      <vt:lpstr>Documenting your Disbursements </vt:lpstr>
      <vt:lpstr>   Excess funds occur when you encounter  Changes in shipping costs Items you requested are no longer available- like specific IPAD chargers A vendor could not provide the quantity you requested. </vt:lpstr>
      <vt:lpstr>If, for one of the reasons I just listed, you have $2,000 left over.  Do you have to send it back to the TEA?  NO! The TEA doesn’t WANT it back!  In situations like this TEA staffers have repeatedly advised those of us in the field to apply the remaining funds to the next disbursement purchase.  For example, you need 28 copies of an AP text that costs $125 each.  Instead of requesting $3,500 from the state, you would use the $2,000 leftover noted above and request only $1500 to cover the balance.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through Requisitions and Disbursements in the State’s Educational  Materials and Administrative Technology ordering system- otherwise known as EMAT</dc:title>
  <dc:creator>Nick Gleicher</dc:creator>
  <cp:lastModifiedBy>ngleicher</cp:lastModifiedBy>
  <cp:revision>30</cp:revision>
  <dcterms:modified xsi:type="dcterms:W3CDTF">2015-11-02T22:32:56Z</dcterms:modified>
</cp:coreProperties>
</file>