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307" r:id="rId2"/>
    <p:sldId id="308" r:id="rId3"/>
    <p:sldId id="256" r:id="rId4"/>
    <p:sldId id="257" r:id="rId5"/>
    <p:sldId id="258" r:id="rId6"/>
    <p:sldId id="259" r:id="rId7"/>
    <p:sldId id="260" r:id="rId8"/>
    <p:sldId id="261" r:id="rId9"/>
    <p:sldId id="262" r:id="rId10"/>
    <p:sldId id="263" r:id="rId11"/>
    <p:sldId id="264" r:id="rId12"/>
    <p:sldId id="265" r:id="rId13"/>
    <p:sldId id="267" r:id="rId14"/>
    <p:sldId id="268" r:id="rId15"/>
    <p:sldId id="269" r:id="rId16"/>
    <p:sldId id="272" r:id="rId17"/>
    <p:sldId id="303" r:id="rId18"/>
    <p:sldId id="283" r:id="rId19"/>
    <p:sldId id="284" r:id="rId20"/>
    <p:sldId id="282" r:id="rId21"/>
    <p:sldId id="286" r:id="rId22"/>
    <p:sldId id="287" r:id="rId23"/>
    <p:sldId id="288" r:id="rId24"/>
    <p:sldId id="289" r:id="rId25"/>
    <p:sldId id="281" r:id="rId26"/>
    <p:sldId id="290" r:id="rId27"/>
    <p:sldId id="305" r:id="rId28"/>
    <p:sldId id="291" r:id="rId29"/>
    <p:sldId id="294" r:id="rId30"/>
    <p:sldId id="296" r:id="rId31"/>
    <p:sldId id="300" r:id="rId32"/>
    <p:sldId id="297" r:id="rId33"/>
    <p:sldId id="299" r:id="rId34"/>
    <p:sldId id="301" r:id="rId35"/>
    <p:sldId id="306" r:id="rId36"/>
    <p:sldId id="309" r:id="rId37"/>
    <p:sldId id="279"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me Place" initials="JP" lastIdx="1" clrIdx="0">
    <p:extLst>
      <p:ext uri="{19B8F6BF-5375-455C-9EA6-DF929625EA0E}">
        <p15:presenceInfo xmlns:p15="http://schemas.microsoft.com/office/powerpoint/2012/main" userId="S-1-5-21-2149558826-3324038498-27948981-3085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365D"/>
    <a:srgbClr val="6E7073"/>
    <a:srgbClr val="CDCDCD"/>
    <a:srgbClr val="EEEEEE"/>
    <a:srgbClr val="174A7C"/>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p:cViewPr varScale="1">
        <p:scale>
          <a:sx n="80" d="100"/>
          <a:sy n="80" d="100"/>
        </p:scale>
        <p:origin x="108" y="19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6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18359\Desktop\2016%20SDI%20slides%20hom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18359\Desktop\2016%20SDI%20slides%20hom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a18359\Desktop\2016%20SDI%20slides%20hom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a18359\Desktop\2016%20SDI%20slides%20hom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a18359\Desktop\2016%20SDI%20slides%20hom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Sheet4!$A$4:$A$5</c:f>
              <c:strCache>
                <c:ptCount val="2"/>
                <c:pt idx="0">
                  <c:v>Not Chronically Absent in 9th Grade</c:v>
                </c:pt>
                <c:pt idx="1">
                  <c:v>Chronically Absent in 9th Grade</c:v>
                </c:pt>
              </c:strCache>
            </c:strRef>
          </c:cat>
          <c:val>
            <c:numRef>
              <c:f>Sheet4!$B$4:$B$5</c:f>
              <c:numCache>
                <c:formatCode>0%</c:formatCode>
                <c:ptCount val="2"/>
                <c:pt idx="0">
                  <c:v>0.92413299999999998</c:v>
                </c:pt>
                <c:pt idx="1">
                  <c:v>0.61694369999999998</c:v>
                </c:pt>
              </c:numCache>
            </c:numRef>
          </c:val>
        </c:ser>
        <c:dLbls>
          <c:dLblPos val="outEnd"/>
          <c:showLegendKey val="0"/>
          <c:showVal val="1"/>
          <c:showCatName val="0"/>
          <c:showSerName val="0"/>
          <c:showPercent val="0"/>
          <c:showBubbleSize val="0"/>
        </c:dLbls>
        <c:gapWidth val="219"/>
        <c:overlap val="-27"/>
        <c:axId val="1735950416"/>
        <c:axId val="1735948784"/>
      </c:barChart>
      <c:catAx>
        <c:axId val="173595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48784"/>
        <c:crosses val="autoZero"/>
        <c:auto val="1"/>
        <c:lblAlgn val="ctr"/>
        <c:lblOffset val="100"/>
        <c:noMultiLvlLbl val="0"/>
      </c:catAx>
      <c:valAx>
        <c:axId val="1735948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 of students who graduated on time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504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'Percent by grade'!$B$2</c:f>
              <c:strCache>
                <c:ptCount val="1"/>
                <c:pt idx="0">
                  <c:v>Any discipline type</c:v>
                </c:pt>
              </c:strCache>
            </c:strRef>
          </c:tx>
          <c:spPr>
            <a:solidFill>
              <a:schemeClr val="accent1"/>
            </a:solidFill>
            <a:ln>
              <a:noFill/>
            </a:ln>
            <a:effectLst/>
          </c:spPr>
          <c:invertIfNegative val="0"/>
          <c:dPt>
            <c:idx val="9"/>
            <c:invertIfNegative val="0"/>
            <c:bubble3D val="0"/>
            <c:spPr>
              <a:solidFill>
                <a:schemeClr val="accent1"/>
              </a:solidFill>
              <a:ln w="57150">
                <a:solidFill>
                  <a:srgbClr val="FFFF00"/>
                </a:solid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by grade'!$A$3:$A$15</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'Percent by grade'!$B$3:$B$15</c:f>
              <c:numCache>
                <c:formatCode>0%</c:formatCode>
                <c:ptCount val="13"/>
                <c:pt idx="0">
                  <c:v>2.1464199999999999E-2</c:v>
                </c:pt>
                <c:pt idx="1">
                  <c:v>2.6855400000000001E-2</c:v>
                </c:pt>
                <c:pt idx="2">
                  <c:v>3.23624E-2</c:v>
                </c:pt>
                <c:pt idx="3">
                  <c:v>4.0499899999999998E-2</c:v>
                </c:pt>
                <c:pt idx="4">
                  <c:v>4.8609899999999998E-2</c:v>
                </c:pt>
                <c:pt idx="5">
                  <c:v>7.9241900000000004E-2</c:v>
                </c:pt>
                <c:pt idx="6">
                  <c:v>0.14297599999999999</c:v>
                </c:pt>
                <c:pt idx="7">
                  <c:v>0.16937749999999999</c:v>
                </c:pt>
                <c:pt idx="8">
                  <c:v>0.1609584</c:v>
                </c:pt>
                <c:pt idx="9">
                  <c:v>0.20011799999999999</c:v>
                </c:pt>
                <c:pt idx="10">
                  <c:v>0.19243389999999999</c:v>
                </c:pt>
                <c:pt idx="11">
                  <c:v>0.1746703</c:v>
                </c:pt>
                <c:pt idx="12">
                  <c:v>0.14610400000000001</c:v>
                </c:pt>
              </c:numCache>
            </c:numRef>
          </c:val>
        </c:ser>
        <c:dLbls>
          <c:dLblPos val="outEnd"/>
          <c:showLegendKey val="0"/>
          <c:showVal val="1"/>
          <c:showCatName val="0"/>
          <c:showSerName val="0"/>
          <c:showPercent val="0"/>
          <c:showBubbleSize val="0"/>
        </c:dLbls>
        <c:gapWidth val="219"/>
        <c:overlap val="-27"/>
        <c:axId val="1735956400"/>
        <c:axId val="1735957488"/>
      </c:barChart>
      <c:catAx>
        <c:axId val="173595640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Grade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35957488"/>
        <c:crosses val="autoZero"/>
        <c:auto val="1"/>
        <c:lblAlgn val="ctr"/>
        <c:lblOffset val="100"/>
        <c:noMultiLvlLbl val="0"/>
      </c:catAx>
      <c:valAx>
        <c:axId val="1735957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Percent of students in grade with an exclusionary disciplinary offense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3595640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'Percent by grade'!$B$21</c:f>
              <c:strCache>
                <c:ptCount val="1"/>
                <c:pt idx="0">
                  <c:v>Any discipline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by grade'!$A$22:$A$25</c:f>
              <c:strCache>
                <c:ptCount val="4"/>
                <c:pt idx="0">
                  <c:v>K</c:v>
                </c:pt>
                <c:pt idx="1">
                  <c:v>1</c:v>
                </c:pt>
                <c:pt idx="2">
                  <c:v>2</c:v>
                </c:pt>
                <c:pt idx="3">
                  <c:v>3</c:v>
                </c:pt>
              </c:strCache>
            </c:strRef>
          </c:cat>
          <c:val>
            <c:numRef>
              <c:f>'Percent by grade'!$B$22:$B$25</c:f>
              <c:numCache>
                <c:formatCode>#,##0</c:formatCode>
                <c:ptCount val="4"/>
                <c:pt idx="0">
                  <c:v>1677</c:v>
                </c:pt>
                <c:pt idx="1">
                  <c:v>2182</c:v>
                </c:pt>
                <c:pt idx="2">
                  <c:v>2631</c:v>
                </c:pt>
                <c:pt idx="3">
                  <c:v>3221</c:v>
                </c:pt>
              </c:numCache>
            </c:numRef>
          </c:val>
        </c:ser>
        <c:ser>
          <c:idx val="2"/>
          <c:order val="1"/>
          <c:tx>
            <c:strRef>
              <c:f>'Percent by grade'!$C$21</c:f>
              <c:strCache>
                <c:ptCount val="1"/>
                <c:pt idx="0">
                  <c:v>In school suspension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by grade'!$A$22:$A$25</c:f>
              <c:strCache>
                <c:ptCount val="4"/>
                <c:pt idx="0">
                  <c:v>K</c:v>
                </c:pt>
                <c:pt idx="1">
                  <c:v>1</c:v>
                </c:pt>
                <c:pt idx="2">
                  <c:v>2</c:v>
                </c:pt>
                <c:pt idx="3">
                  <c:v>3</c:v>
                </c:pt>
              </c:strCache>
            </c:strRef>
          </c:cat>
          <c:val>
            <c:numRef>
              <c:f>'Percent by grade'!$C$22:$C$25</c:f>
              <c:numCache>
                <c:formatCode>#,##0</c:formatCode>
                <c:ptCount val="4"/>
                <c:pt idx="0">
                  <c:v>524</c:v>
                </c:pt>
                <c:pt idx="1">
                  <c:v>732</c:v>
                </c:pt>
                <c:pt idx="2">
                  <c:v>973</c:v>
                </c:pt>
                <c:pt idx="3">
                  <c:v>1196</c:v>
                </c:pt>
              </c:numCache>
            </c:numRef>
          </c:val>
        </c:ser>
        <c:ser>
          <c:idx val="3"/>
          <c:order val="2"/>
          <c:tx>
            <c:strRef>
              <c:f>'Percent by grade'!$D$21</c:f>
              <c:strCache>
                <c:ptCount val="1"/>
                <c:pt idx="0">
                  <c:v>Out of school suspension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by grade'!$A$22:$A$25</c:f>
              <c:strCache>
                <c:ptCount val="4"/>
                <c:pt idx="0">
                  <c:v>K</c:v>
                </c:pt>
                <c:pt idx="1">
                  <c:v>1</c:v>
                </c:pt>
                <c:pt idx="2">
                  <c:v>2</c:v>
                </c:pt>
                <c:pt idx="3">
                  <c:v>3</c:v>
                </c:pt>
              </c:strCache>
            </c:strRef>
          </c:cat>
          <c:val>
            <c:numRef>
              <c:f>'Percent by grade'!$D$22:$D$25</c:f>
              <c:numCache>
                <c:formatCode>#,##0</c:formatCode>
                <c:ptCount val="4"/>
                <c:pt idx="0">
                  <c:v>1270</c:v>
                </c:pt>
                <c:pt idx="1">
                  <c:v>1601</c:v>
                </c:pt>
                <c:pt idx="2">
                  <c:v>1891</c:v>
                </c:pt>
                <c:pt idx="3">
                  <c:v>2285</c:v>
                </c:pt>
              </c:numCache>
            </c:numRef>
          </c:val>
        </c:ser>
        <c:dLbls>
          <c:dLblPos val="outEnd"/>
          <c:showLegendKey val="0"/>
          <c:showVal val="1"/>
          <c:showCatName val="0"/>
          <c:showSerName val="0"/>
          <c:showPercent val="0"/>
          <c:showBubbleSize val="0"/>
        </c:dLbls>
        <c:gapWidth val="219"/>
        <c:overlap val="-27"/>
        <c:axId val="1735958032"/>
        <c:axId val="1735960208"/>
      </c:barChart>
      <c:catAx>
        <c:axId val="173595803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Grade Level</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60208"/>
        <c:crosses val="autoZero"/>
        <c:auto val="1"/>
        <c:lblAlgn val="ctr"/>
        <c:lblOffset val="100"/>
        <c:noMultiLvlLbl val="0"/>
      </c:catAx>
      <c:valAx>
        <c:axId val="1735960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Number of students in grade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5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'Discipline Reasons'!$B$1</c:f>
              <c:strCache>
                <c:ptCount val="1"/>
                <c:pt idx="0">
                  <c:v>Percent of disciplinary types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'Discipline Reasons'!$A$2:$A$9</c:f>
              <c:strCache>
                <c:ptCount val="8"/>
                <c:pt idx="0">
                  <c:v>Violating rules</c:v>
                </c:pt>
                <c:pt idx="1">
                  <c:v>Fighting</c:v>
                </c:pt>
                <c:pt idx="2">
                  <c:v>Assault of student or teacher</c:v>
                </c:pt>
                <c:pt idx="3">
                  <c:v>Bullying</c:v>
                </c:pt>
                <c:pt idx="4">
                  <c:v>Threat</c:v>
                </c:pt>
                <c:pt idx="5">
                  <c:v>Theft</c:v>
                </c:pt>
                <c:pt idx="6">
                  <c:v>Possession/Use drugs</c:v>
                </c:pt>
                <c:pt idx="7">
                  <c:v>Other </c:v>
                </c:pt>
              </c:strCache>
            </c:strRef>
          </c:cat>
          <c:val>
            <c:numRef>
              <c:f>'Discipline Reasons'!$B$2:$B$9</c:f>
              <c:numCache>
                <c:formatCode>0%</c:formatCode>
                <c:ptCount val="8"/>
                <c:pt idx="0">
                  <c:v>0.83499999999999996</c:v>
                </c:pt>
                <c:pt idx="1">
                  <c:v>8.0399999999999999E-2</c:v>
                </c:pt>
                <c:pt idx="2">
                  <c:v>1.78E-2</c:v>
                </c:pt>
                <c:pt idx="3">
                  <c:v>1.3299999999999999E-2</c:v>
                </c:pt>
                <c:pt idx="4">
                  <c:v>1.46E-2</c:v>
                </c:pt>
                <c:pt idx="5">
                  <c:v>1.12E-2</c:v>
                </c:pt>
                <c:pt idx="6">
                  <c:v>9.4999999999999998E-3</c:v>
                </c:pt>
                <c:pt idx="7">
                  <c:v>1.8200000000000105E-2</c:v>
                </c:pt>
              </c:numCache>
            </c:numRef>
          </c:val>
        </c:ser>
        <c:dLbls>
          <c:dLblPos val="outEnd"/>
          <c:showLegendKey val="0"/>
          <c:showVal val="1"/>
          <c:showCatName val="0"/>
          <c:showSerName val="0"/>
          <c:showPercent val="0"/>
          <c:showBubbleSize val="0"/>
        </c:dLbls>
        <c:gapWidth val="182"/>
        <c:axId val="1751794528"/>
        <c:axId val="1751798880"/>
      </c:barChart>
      <c:catAx>
        <c:axId val="175179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1798880"/>
        <c:crosses val="autoZero"/>
        <c:auto val="1"/>
        <c:lblAlgn val="ctr"/>
        <c:lblOffset val="100"/>
        <c:noMultiLvlLbl val="0"/>
      </c:catAx>
      <c:valAx>
        <c:axId val="1751798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Percent of Incidents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17945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with disciplinary infraction by the end of 9th grade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Asian</c:v>
                </c:pt>
                <c:pt idx="1">
                  <c:v>African American</c:v>
                </c:pt>
                <c:pt idx="2">
                  <c:v>Hispanic</c:v>
                </c:pt>
                <c:pt idx="3">
                  <c:v>White</c:v>
                </c:pt>
              </c:strCache>
            </c:strRef>
          </c:cat>
          <c:val>
            <c:numRef>
              <c:f>Sheet1!$B$2:$B$5</c:f>
              <c:numCache>
                <c:formatCode>0%</c:formatCode>
                <c:ptCount val="4"/>
                <c:pt idx="0">
                  <c:v>0.19112109999999999</c:v>
                </c:pt>
                <c:pt idx="1">
                  <c:v>0.6730969</c:v>
                </c:pt>
                <c:pt idx="2">
                  <c:v>0.43482929999999997</c:v>
                </c:pt>
                <c:pt idx="3">
                  <c:v>0.32456040000000003</c:v>
                </c:pt>
              </c:numCache>
            </c:numRef>
          </c:val>
        </c:ser>
        <c:dLbls>
          <c:dLblPos val="outEnd"/>
          <c:showLegendKey val="0"/>
          <c:showVal val="1"/>
          <c:showCatName val="0"/>
          <c:showSerName val="0"/>
          <c:showPercent val="0"/>
          <c:showBubbleSize val="0"/>
        </c:dLbls>
        <c:gapWidth val="219"/>
        <c:overlap val="-27"/>
        <c:axId val="1751792896"/>
        <c:axId val="1751795072"/>
      </c:barChart>
      <c:catAx>
        <c:axId val="175179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1795072"/>
        <c:crosses val="autoZero"/>
        <c:auto val="1"/>
        <c:lblAlgn val="ctr"/>
        <c:lblOffset val="100"/>
        <c:noMultiLvlLbl val="0"/>
      </c:catAx>
      <c:valAx>
        <c:axId val="175179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Percent of ninth graders with any exclusionary </a:t>
                </a:r>
                <a:r>
                  <a:rPr lang="en-US" dirty="0" smtClean="0"/>
                  <a:t>discipline </a:t>
                </a:r>
                <a:r>
                  <a:rPr lang="en-US" dirty="0"/>
                  <a:t>incident before end of 9th grade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17928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'Discipline by FRPL'!$A$11:$A$14</c:f>
              <c:strCache>
                <c:ptCount val="4"/>
                <c:pt idx="0">
                  <c:v>Percent ED in ninth grade</c:v>
                </c:pt>
                <c:pt idx="1">
                  <c:v>Percent ED of ISS</c:v>
                </c:pt>
                <c:pt idx="2">
                  <c:v>Percent ED of OSS</c:v>
                </c:pt>
                <c:pt idx="3">
                  <c:v>Percent ED of Expulsions</c:v>
                </c:pt>
              </c:strCache>
            </c:strRef>
          </c:cat>
          <c:val>
            <c:numRef>
              <c:f>'Discipline by FRPL'!$B$11:$B$14</c:f>
              <c:numCache>
                <c:formatCode>0%</c:formatCode>
                <c:ptCount val="4"/>
                <c:pt idx="0">
                  <c:v>0.58530000000000004</c:v>
                </c:pt>
                <c:pt idx="1">
                  <c:v>0.80720000000000003</c:v>
                </c:pt>
                <c:pt idx="2">
                  <c:v>0.85860000000000003</c:v>
                </c:pt>
                <c:pt idx="3">
                  <c:v>0.87409999999999999</c:v>
                </c:pt>
              </c:numCache>
            </c:numRef>
          </c:val>
        </c:ser>
        <c:dLbls>
          <c:dLblPos val="outEnd"/>
          <c:showLegendKey val="0"/>
          <c:showVal val="1"/>
          <c:showCatName val="0"/>
          <c:showSerName val="0"/>
          <c:showPercent val="0"/>
          <c:showBubbleSize val="0"/>
        </c:dLbls>
        <c:gapWidth val="219"/>
        <c:overlap val="-27"/>
        <c:axId val="1735944976"/>
        <c:axId val="1735945520"/>
      </c:barChart>
      <c:catAx>
        <c:axId val="173594497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smtClean="0"/>
                  <a:t>Ninth graders only</a:t>
                </a:r>
                <a:endParaRPr lang="en-US"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45520"/>
        <c:crosses val="autoZero"/>
        <c:auto val="1"/>
        <c:lblAlgn val="ctr"/>
        <c:lblOffset val="100"/>
        <c:noMultiLvlLbl val="0"/>
      </c:catAx>
      <c:valAx>
        <c:axId val="1735945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Percent of students who are </a:t>
                </a:r>
                <a:r>
                  <a:rPr lang="en-US" dirty="0" smtClean="0"/>
                  <a:t>economically </a:t>
                </a:r>
                <a:r>
                  <a:rPr lang="en-US" dirty="0"/>
                  <a:t>disadvantaged in ninth grade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4497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'Percent of Studs Days missed'!$C$20</c:f>
              <c:strCache>
                <c:ptCount val="1"/>
                <c:pt idx="0">
                  <c:v>Percent of disciplined students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of Studs Days missed'!$A$21:$A$26</c:f>
              <c:strCache>
                <c:ptCount val="6"/>
                <c:pt idx="0">
                  <c:v>No days</c:v>
                </c:pt>
                <c:pt idx="1">
                  <c:v>One day</c:v>
                </c:pt>
                <c:pt idx="2">
                  <c:v>2-4 days</c:v>
                </c:pt>
                <c:pt idx="3">
                  <c:v>5-9 days</c:v>
                </c:pt>
                <c:pt idx="4">
                  <c:v>10-17 days</c:v>
                </c:pt>
                <c:pt idx="5">
                  <c:v>More than 18 days</c:v>
                </c:pt>
              </c:strCache>
            </c:strRef>
          </c:cat>
          <c:val>
            <c:numRef>
              <c:f>'Percent of Studs Days missed'!$C$21:$C$26</c:f>
              <c:numCache>
                <c:formatCode>0</c:formatCode>
                <c:ptCount val="6"/>
                <c:pt idx="0">
                  <c:v>80.39</c:v>
                </c:pt>
                <c:pt idx="1">
                  <c:v>4.5354009486127156</c:v>
                </c:pt>
                <c:pt idx="2">
                  <c:v>6.9302794229682236</c:v>
                </c:pt>
                <c:pt idx="3">
                  <c:v>4.2282077117790173</c:v>
                </c:pt>
                <c:pt idx="4">
                  <c:v>2.3051780492000686</c:v>
                </c:pt>
                <c:pt idx="5">
                  <c:v>1.3012705512275442</c:v>
                </c:pt>
              </c:numCache>
            </c:numRef>
          </c:val>
        </c:ser>
        <c:dLbls>
          <c:dLblPos val="outEnd"/>
          <c:showLegendKey val="0"/>
          <c:showVal val="1"/>
          <c:showCatName val="0"/>
          <c:showSerName val="0"/>
          <c:showPercent val="0"/>
          <c:showBubbleSize val="0"/>
        </c:dLbls>
        <c:gapWidth val="219"/>
        <c:overlap val="-27"/>
        <c:axId val="1735947696"/>
        <c:axId val="1735948240"/>
      </c:barChart>
      <c:catAx>
        <c:axId val="17359476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Days lost due to exclusionary disciplinary </a:t>
                </a:r>
                <a:r>
                  <a:rPr lang="en-US" dirty="0" smtClean="0"/>
                  <a:t>instances</a:t>
                </a:r>
                <a:endParaRPr lang="en-US"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48240"/>
        <c:crosses val="autoZero"/>
        <c:auto val="1"/>
        <c:lblAlgn val="ctr"/>
        <c:lblOffset val="100"/>
        <c:noMultiLvlLbl val="0"/>
      </c:catAx>
      <c:valAx>
        <c:axId val="1735948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Percent of students who received </a:t>
                </a:r>
                <a:r>
                  <a:rPr lang="en-US" dirty="0" smtClean="0"/>
                  <a:t> exclusionary discipline </a:t>
                </a:r>
                <a:r>
                  <a:rPr lang="en-US" dirty="0"/>
                  <a:t>action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476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'8th grade achievement'!$C$3</c:f>
              <c:strCache>
                <c:ptCount val="1"/>
                <c:pt idx="0">
                  <c:v>Number of instructional days missed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'8th grade achievement'!$A$4:$A$7</c:f>
              <c:strCache>
                <c:ptCount val="4"/>
                <c:pt idx="0">
                  <c:v>Below Basic</c:v>
                </c:pt>
                <c:pt idx="1">
                  <c:v>Basic</c:v>
                </c:pt>
                <c:pt idx="2">
                  <c:v>Proficient</c:v>
                </c:pt>
                <c:pt idx="3">
                  <c:v>Advanced</c:v>
                </c:pt>
              </c:strCache>
            </c:strRef>
          </c:cat>
          <c:val>
            <c:numRef>
              <c:f>'8th grade achievement'!$C$4:$C$7</c:f>
              <c:numCache>
                <c:formatCode>0.0</c:formatCode>
                <c:ptCount val="4"/>
                <c:pt idx="0">
                  <c:v>3.7682169999999999</c:v>
                </c:pt>
                <c:pt idx="1">
                  <c:v>1.577229</c:v>
                </c:pt>
                <c:pt idx="2">
                  <c:v>0.50512360000000001</c:v>
                </c:pt>
                <c:pt idx="3">
                  <c:v>0.22360659999999999</c:v>
                </c:pt>
              </c:numCache>
            </c:numRef>
          </c:val>
        </c:ser>
        <c:dLbls>
          <c:dLblPos val="outEnd"/>
          <c:showLegendKey val="0"/>
          <c:showVal val="1"/>
          <c:showCatName val="0"/>
          <c:showSerName val="0"/>
          <c:showPercent val="0"/>
          <c:showBubbleSize val="0"/>
        </c:dLbls>
        <c:gapWidth val="219"/>
        <c:overlap val="-27"/>
        <c:axId val="1735949872"/>
        <c:axId val="1735955856"/>
      </c:barChart>
      <c:catAx>
        <c:axId val="17359498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Eighth grade ELA proficiency level</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55856"/>
        <c:crosses val="autoZero"/>
        <c:auto val="1"/>
        <c:lblAlgn val="ctr"/>
        <c:lblOffset val="100"/>
        <c:noMultiLvlLbl val="0"/>
      </c:catAx>
      <c:valAx>
        <c:axId val="1735955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Average number of days missed due to </a:t>
                </a:r>
                <a:r>
                  <a:rPr lang="en-US" dirty="0" smtClean="0"/>
                  <a:t>exclusionary </a:t>
                </a:r>
                <a:r>
                  <a:rPr lang="en-US" dirty="0"/>
                  <a:t>disciplinary </a:t>
                </a:r>
                <a:r>
                  <a:rPr lang="en-US" dirty="0" smtClean="0"/>
                  <a:t>incidents</a:t>
                </a:r>
                <a:endParaRPr lang="en-US"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9498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5787B"/>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East</c:v>
                </c:pt>
                <c:pt idx="1">
                  <c:v>First</c:v>
                </c:pt>
                <c:pt idx="2">
                  <c:v>Mid Cumberland</c:v>
                </c:pt>
                <c:pt idx="3">
                  <c:v>Northwest</c:v>
                </c:pt>
                <c:pt idx="4">
                  <c:v>South Central </c:v>
                </c:pt>
                <c:pt idx="5">
                  <c:v>Southeast</c:v>
                </c:pt>
                <c:pt idx="6">
                  <c:v>Southwest</c:v>
                </c:pt>
                <c:pt idx="7">
                  <c:v>Upper Cumberland</c:v>
                </c:pt>
              </c:strCache>
            </c:strRef>
          </c:cat>
          <c:val>
            <c:numRef>
              <c:f>Sheet1!$B$2:$B$9</c:f>
              <c:numCache>
                <c:formatCode>0.00%</c:formatCode>
                <c:ptCount val="8"/>
                <c:pt idx="0">
                  <c:v>0.8901</c:v>
                </c:pt>
                <c:pt idx="1">
                  <c:v>0.92610000000000003</c:v>
                </c:pt>
                <c:pt idx="2">
                  <c:v>0.85240000000000005</c:v>
                </c:pt>
                <c:pt idx="3">
                  <c:v>0.90659999999999996</c:v>
                </c:pt>
                <c:pt idx="4">
                  <c:v>0.9083</c:v>
                </c:pt>
                <c:pt idx="5">
                  <c:v>0.91149999999999998</c:v>
                </c:pt>
                <c:pt idx="6">
                  <c:v>0.82509999999999994</c:v>
                </c:pt>
                <c:pt idx="7">
                  <c:v>0.85499999999999998</c:v>
                </c:pt>
              </c:numCache>
            </c:numRef>
          </c:val>
        </c:ser>
        <c:dLbls>
          <c:dLblPos val="inEnd"/>
          <c:showLegendKey val="0"/>
          <c:showVal val="1"/>
          <c:showCatName val="0"/>
          <c:showSerName val="0"/>
          <c:showPercent val="0"/>
          <c:showBubbleSize val="0"/>
        </c:dLbls>
        <c:gapWidth val="41"/>
        <c:axId val="1751797792"/>
        <c:axId val="1751796704"/>
      </c:barChart>
      <c:catAx>
        <c:axId val="1751797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751796704"/>
        <c:crosses val="autoZero"/>
        <c:auto val="1"/>
        <c:lblAlgn val="ctr"/>
        <c:lblOffset val="100"/>
        <c:noMultiLvlLbl val="0"/>
      </c:catAx>
      <c:valAx>
        <c:axId val="1751796704"/>
        <c:scaling>
          <c:orientation val="minMax"/>
        </c:scaling>
        <c:delete val="1"/>
        <c:axPos val="l"/>
        <c:numFmt formatCode="0.00%" sourceLinked="1"/>
        <c:majorTickMark val="none"/>
        <c:minorTickMark val="none"/>
        <c:tickLblPos val="nextTo"/>
        <c:crossAx val="175179779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8-30T15:19:58.036" idx="1">
    <p:pos x="5101" y="841"/>
    <p:text>Worth adding a citation or two here.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C9161-2DC1-4E9B-B723-D54F913B7B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9915A31-D230-410A-868D-D14D1D9635E6}">
      <dgm:prSet phldrT="[Text]"/>
      <dgm:spPr/>
      <dgm:t>
        <a:bodyPr/>
        <a:lstStyle/>
        <a:p>
          <a:r>
            <a:rPr lang="en-US" dirty="0" smtClean="0"/>
            <a:t>Myths</a:t>
          </a:r>
          <a:endParaRPr lang="en-US" dirty="0"/>
        </a:p>
      </dgm:t>
    </dgm:pt>
    <dgm:pt modelId="{AFCB7B26-C71F-4F69-A77C-7860FA427D05}" type="parTrans" cxnId="{FE6114A7-C06C-4D77-8D96-4FDF81444960}">
      <dgm:prSet/>
      <dgm:spPr/>
      <dgm:t>
        <a:bodyPr/>
        <a:lstStyle/>
        <a:p>
          <a:endParaRPr lang="en-US"/>
        </a:p>
      </dgm:t>
    </dgm:pt>
    <dgm:pt modelId="{F89142E0-C121-447A-B89E-390DE4ADFCFE}" type="sibTrans" cxnId="{FE6114A7-C06C-4D77-8D96-4FDF81444960}">
      <dgm:prSet/>
      <dgm:spPr/>
      <dgm:t>
        <a:bodyPr/>
        <a:lstStyle/>
        <a:p>
          <a:endParaRPr lang="en-US"/>
        </a:p>
      </dgm:t>
    </dgm:pt>
    <dgm:pt modelId="{0F872198-C1C8-4E3E-8042-7EA43A8E0EE5}">
      <dgm:prSet phldrT="[Text]"/>
      <dgm:spPr/>
      <dgm:t>
        <a:bodyPr/>
        <a:lstStyle/>
        <a:p>
          <a:r>
            <a:rPr lang="en-US" dirty="0" smtClean="0"/>
            <a:t>Aversion</a:t>
          </a:r>
          <a:endParaRPr lang="en-US" dirty="0"/>
        </a:p>
      </dgm:t>
    </dgm:pt>
    <dgm:pt modelId="{49280955-724D-4F5D-97BE-CA2714EF3971}" type="parTrans" cxnId="{3FDE9EFC-F1F3-4348-8395-67B8788BE621}">
      <dgm:prSet/>
      <dgm:spPr/>
      <dgm:t>
        <a:bodyPr/>
        <a:lstStyle/>
        <a:p>
          <a:endParaRPr lang="en-US"/>
        </a:p>
      </dgm:t>
    </dgm:pt>
    <dgm:pt modelId="{76600429-2F3A-425F-93B5-5E4710FEDBC2}" type="sibTrans" cxnId="{3FDE9EFC-F1F3-4348-8395-67B8788BE621}">
      <dgm:prSet/>
      <dgm:spPr/>
      <dgm:t>
        <a:bodyPr/>
        <a:lstStyle/>
        <a:p>
          <a:endParaRPr lang="en-US"/>
        </a:p>
      </dgm:t>
    </dgm:pt>
    <dgm:pt modelId="{186598D1-7B97-4354-B675-1FEAC310ACB0}">
      <dgm:prSet phldrT="[Text]"/>
      <dgm:spPr/>
      <dgm:t>
        <a:bodyPr/>
        <a:lstStyle/>
        <a:p>
          <a:r>
            <a:rPr lang="en-US" dirty="0" smtClean="0"/>
            <a:t>Disengagement</a:t>
          </a:r>
          <a:endParaRPr lang="en-US" dirty="0"/>
        </a:p>
      </dgm:t>
    </dgm:pt>
    <dgm:pt modelId="{776C01C6-4437-4693-8029-9EA6DCCB4EFB}" type="parTrans" cxnId="{CC2658E7-6CB9-4C83-B821-6A02D068BB99}">
      <dgm:prSet/>
      <dgm:spPr/>
      <dgm:t>
        <a:bodyPr/>
        <a:lstStyle/>
        <a:p>
          <a:endParaRPr lang="en-US"/>
        </a:p>
      </dgm:t>
    </dgm:pt>
    <dgm:pt modelId="{4EB2C435-6038-4377-8A3D-7A638C0CBCE4}" type="sibTrans" cxnId="{CC2658E7-6CB9-4C83-B821-6A02D068BB99}">
      <dgm:prSet/>
      <dgm:spPr/>
      <dgm:t>
        <a:bodyPr/>
        <a:lstStyle/>
        <a:p>
          <a:endParaRPr lang="en-US"/>
        </a:p>
      </dgm:t>
    </dgm:pt>
    <dgm:pt modelId="{46F7964F-6EAD-408F-BC01-3ABDD3701A10}">
      <dgm:prSet/>
      <dgm:spPr/>
      <dgm:t>
        <a:bodyPr/>
        <a:lstStyle/>
        <a:p>
          <a:r>
            <a:rPr lang="en-US" dirty="0" smtClean="0"/>
            <a:t>Barriers</a:t>
          </a:r>
          <a:endParaRPr lang="en-US" dirty="0"/>
        </a:p>
      </dgm:t>
    </dgm:pt>
    <dgm:pt modelId="{AAA98139-CDF7-4F58-9885-65F1712A05DB}" type="parTrans" cxnId="{E41BED40-BF6A-4894-A76D-37B12CEAE54D}">
      <dgm:prSet/>
      <dgm:spPr/>
      <dgm:t>
        <a:bodyPr/>
        <a:lstStyle/>
        <a:p>
          <a:endParaRPr lang="en-US"/>
        </a:p>
      </dgm:t>
    </dgm:pt>
    <dgm:pt modelId="{C30006B4-8456-45BD-8E71-E3DA5BF88B0A}" type="sibTrans" cxnId="{E41BED40-BF6A-4894-A76D-37B12CEAE54D}">
      <dgm:prSet/>
      <dgm:spPr/>
      <dgm:t>
        <a:bodyPr/>
        <a:lstStyle/>
        <a:p>
          <a:endParaRPr lang="en-US"/>
        </a:p>
      </dgm:t>
    </dgm:pt>
    <dgm:pt modelId="{11B9557B-90BD-42B1-9C6A-A63C9DCD3602}">
      <dgm:prSet/>
      <dgm:spPr/>
      <dgm:t>
        <a:bodyPr/>
        <a:lstStyle/>
        <a:p>
          <a:r>
            <a:rPr lang="en-US" dirty="0" smtClean="0"/>
            <a:t>Absences are only a problem if they are unexcused</a:t>
          </a:r>
          <a:endParaRPr lang="en-US" dirty="0"/>
        </a:p>
      </dgm:t>
    </dgm:pt>
    <dgm:pt modelId="{B633F3AB-4F2D-4536-A492-CDE02AAC13E3}" type="parTrans" cxnId="{31D9EBC1-A1DD-4068-9046-7A8C653B06C4}">
      <dgm:prSet/>
      <dgm:spPr/>
      <dgm:t>
        <a:bodyPr/>
        <a:lstStyle/>
        <a:p>
          <a:endParaRPr lang="en-US"/>
        </a:p>
      </dgm:t>
    </dgm:pt>
    <dgm:pt modelId="{BA43338C-BAB1-4095-AC92-A7EE10E4619D}" type="sibTrans" cxnId="{31D9EBC1-A1DD-4068-9046-7A8C653B06C4}">
      <dgm:prSet/>
      <dgm:spPr/>
      <dgm:t>
        <a:bodyPr/>
        <a:lstStyle/>
        <a:p>
          <a:endParaRPr lang="en-US"/>
        </a:p>
      </dgm:t>
    </dgm:pt>
    <dgm:pt modelId="{9E3EFE69-EC0A-40D2-9FF1-050419807E3F}">
      <dgm:prSet/>
      <dgm:spPr/>
      <dgm:t>
        <a:bodyPr/>
        <a:lstStyle/>
        <a:p>
          <a:r>
            <a:rPr lang="en-US" dirty="0" smtClean="0"/>
            <a:t>Sporadic versus consecutive absences are not a problem</a:t>
          </a:r>
          <a:endParaRPr lang="en-US" dirty="0"/>
        </a:p>
      </dgm:t>
    </dgm:pt>
    <dgm:pt modelId="{E73C509E-ABFE-44A8-8E95-442FB0A17D89}" type="parTrans" cxnId="{278A08B6-47EC-41D6-99EE-E5990E0FC1D3}">
      <dgm:prSet/>
      <dgm:spPr/>
      <dgm:t>
        <a:bodyPr/>
        <a:lstStyle/>
        <a:p>
          <a:endParaRPr lang="en-US"/>
        </a:p>
      </dgm:t>
    </dgm:pt>
    <dgm:pt modelId="{E147E907-585E-41B4-BEF3-73E4D68DD5ED}" type="sibTrans" cxnId="{278A08B6-47EC-41D6-99EE-E5990E0FC1D3}">
      <dgm:prSet/>
      <dgm:spPr/>
      <dgm:t>
        <a:bodyPr/>
        <a:lstStyle/>
        <a:p>
          <a:endParaRPr lang="en-US"/>
        </a:p>
      </dgm:t>
    </dgm:pt>
    <dgm:pt modelId="{81987664-29A6-4DE9-AB95-7DEF89463187}">
      <dgm:prSet/>
      <dgm:spPr/>
      <dgm:t>
        <a:bodyPr/>
        <a:lstStyle/>
        <a:p>
          <a:r>
            <a:rPr lang="en-US" dirty="0" smtClean="0"/>
            <a:t>Attendance only matters in older grades</a:t>
          </a:r>
          <a:endParaRPr lang="en-US" dirty="0"/>
        </a:p>
      </dgm:t>
    </dgm:pt>
    <dgm:pt modelId="{3D483DF5-F011-4AA4-8868-9430227CFF7D}" type="parTrans" cxnId="{0F76AEE9-6167-4274-8633-252EE66A8C7A}">
      <dgm:prSet/>
      <dgm:spPr/>
      <dgm:t>
        <a:bodyPr/>
        <a:lstStyle/>
        <a:p>
          <a:endParaRPr lang="en-US"/>
        </a:p>
      </dgm:t>
    </dgm:pt>
    <dgm:pt modelId="{97B3C512-525F-414B-BD56-28F4797BB459}" type="sibTrans" cxnId="{0F76AEE9-6167-4274-8633-252EE66A8C7A}">
      <dgm:prSet/>
      <dgm:spPr/>
      <dgm:t>
        <a:bodyPr/>
        <a:lstStyle/>
        <a:p>
          <a:endParaRPr lang="en-US"/>
        </a:p>
      </dgm:t>
    </dgm:pt>
    <dgm:pt modelId="{45E688A6-6155-4DAE-9A37-E0481973A3AC}">
      <dgm:prSet/>
      <dgm:spPr/>
      <dgm:t>
        <a:bodyPr/>
        <a:lstStyle/>
        <a:p>
          <a:r>
            <a:rPr lang="en-US" dirty="0" smtClean="0"/>
            <a:t>Lack of access to dental and health care</a:t>
          </a:r>
          <a:endParaRPr lang="en-US" dirty="0"/>
        </a:p>
      </dgm:t>
    </dgm:pt>
    <dgm:pt modelId="{C5FF822E-D52E-40BC-B720-3B07D83E848B}" type="parTrans" cxnId="{62E83AB1-9117-4AB5-8390-B67FC4B1D032}">
      <dgm:prSet/>
      <dgm:spPr/>
      <dgm:t>
        <a:bodyPr/>
        <a:lstStyle/>
        <a:p>
          <a:endParaRPr lang="en-US"/>
        </a:p>
      </dgm:t>
    </dgm:pt>
    <dgm:pt modelId="{23AC7867-8FFC-4753-91CA-EEAB066D19EF}" type="sibTrans" cxnId="{62E83AB1-9117-4AB5-8390-B67FC4B1D032}">
      <dgm:prSet/>
      <dgm:spPr/>
      <dgm:t>
        <a:bodyPr/>
        <a:lstStyle/>
        <a:p>
          <a:endParaRPr lang="en-US"/>
        </a:p>
      </dgm:t>
    </dgm:pt>
    <dgm:pt modelId="{5AB76B3E-9DA6-4342-9AED-B61482A015E0}">
      <dgm:prSet/>
      <dgm:spPr/>
      <dgm:t>
        <a:bodyPr/>
        <a:lstStyle/>
        <a:p>
          <a:r>
            <a:rPr lang="en-US" dirty="0" smtClean="0"/>
            <a:t>Poor transportation</a:t>
          </a:r>
          <a:endParaRPr lang="en-US" dirty="0"/>
        </a:p>
      </dgm:t>
    </dgm:pt>
    <dgm:pt modelId="{CD5D1B8B-43EB-4E67-B109-78C678693EDE}" type="parTrans" cxnId="{EEB251FA-24D9-4227-A112-DF49BB9073CC}">
      <dgm:prSet/>
      <dgm:spPr/>
      <dgm:t>
        <a:bodyPr/>
        <a:lstStyle/>
        <a:p>
          <a:endParaRPr lang="en-US"/>
        </a:p>
      </dgm:t>
    </dgm:pt>
    <dgm:pt modelId="{A577D1A8-2ADE-4463-BAA8-8785451D3FB2}" type="sibTrans" cxnId="{EEB251FA-24D9-4227-A112-DF49BB9073CC}">
      <dgm:prSet/>
      <dgm:spPr/>
      <dgm:t>
        <a:bodyPr/>
        <a:lstStyle/>
        <a:p>
          <a:endParaRPr lang="en-US"/>
        </a:p>
      </dgm:t>
    </dgm:pt>
    <dgm:pt modelId="{111DCDD2-E48F-4AAE-9486-E77786293D2A}">
      <dgm:prSet/>
      <dgm:spPr/>
      <dgm:t>
        <a:bodyPr/>
        <a:lstStyle/>
        <a:p>
          <a:r>
            <a:rPr lang="en-US" dirty="0" smtClean="0"/>
            <a:t>No safe path to school</a:t>
          </a:r>
          <a:endParaRPr lang="en-US" dirty="0"/>
        </a:p>
      </dgm:t>
    </dgm:pt>
    <dgm:pt modelId="{811F4250-1467-439C-AF6E-53C16A59B998}" type="parTrans" cxnId="{5245200F-5C10-454B-9D83-A2C628C0EEF6}">
      <dgm:prSet/>
      <dgm:spPr/>
      <dgm:t>
        <a:bodyPr/>
        <a:lstStyle/>
        <a:p>
          <a:endParaRPr lang="en-US"/>
        </a:p>
      </dgm:t>
    </dgm:pt>
    <dgm:pt modelId="{F21F7982-B47B-41C7-AFB0-19A030CF82E0}" type="sibTrans" cxnId="{5245200F-5C10-454B-9D83-A2C628C0EEF6}">
      <dgm:prSet/>
      <dgm:spPr/>
      <dgm:t>
        <a:bodyPr/>
        <a:lstStyle/>
        <a:p>
          <a:endParaRPr lang="en-US"/>
        </a:p>
      </dgm:t>
    </dgm:pt>
    <dgm:pt modelId="{F1446819-EF2C-4689-A7C1-B5F14251F6C3}">
      <dgm:prSet/>
      <dgm:spPr/>
      <dgm:t>
        <a:bodyPr/>
        <a:lstStyle/>
        <a:p>
          <a:endParaRPr lang="en-US" dirty="0"/>
        </a:p>
      </dgm:t>
    </dgm:pt>
    <dgm:pt modelId="{B1E853E3-E097-4BD0-BB4E-40E9D8062C18}" type="parTrans" cxnId="{6436103E-90A5-4013-8EEA-FC53313957E1}">
      <dgm:prSet/>
      <dgm:spPr/>
      <dgm:t>
        <a:bodyPr/>
        <a:lstStyle/>
        <a:p>
          <a:endParaRPr lang="en-US"/>
        </a:p>
      </dgm:t>
    </dgm:pt>
    <dgm:pt modelId="{BFBCAB71-73D9-418B-852C-4E9F3B4417F3}" type="sibTrans" cxnId="{6436103E-90A5-4013-8EEA-FC53313957E1}">
      <dgm:prSet/>
      <dgm:spPr/>
      <dgm:t>
        <a:bodyPr/>
        <a:lstStyle/>
        <a:p>
          <a:endParaRPr lang="en-US"/>
        </a:p>
      </dgm:t>
    </dgm:pt>
    <dgm:pt modelId="{828B7DD5-58C5-489D-BB5F-AD8E73A14198}">
      <dgm:prSet/>
      <dgm:spPr/>
      <dgm:t>
        <a:bodyPr/>
        <a:lstStyle/>
        <a:p>
          <a:r>
            <a:rPr lang="en-US" dirty="0" smtClean="0"/>
            <a:t>Trauma</a:t>
          </a:r>
          <a:endParaRPr lang="en-US" dirty="0"/>
        </a:p>
      </dgm:t>
    </dgm:pt>
    <dgm:pt modelId="{809AF381-0A89-4B3A-B3FB-710BBAC6971D}" type="parTrans" cxnId="{7B0BF38D-E079-4B8B-B515-0931DC8B4C0B}">
      <dgm:prSet/>
      <dgm:spPr/>
      <dgm:t>
        <a:bodyPr/>
        <a:lstStyle/>
        <a:p>
          <a:endParaRPr lang="en-US"/>
        </a:p>
      </dgm:t>
    </dgm:pt>
    <dgm:pt modelId="{F73DE35C-885B-401C-A852-087907BCCCCF}" type="sibTrans" cxnId="{7B0BF38D-E079-4B8B-B515-0931DC8B4C0B}">
      <dgm:prSet/>
      <dgm:spPr/>
      <dgm:t>
        <a:bodyPr/>
        <a:lstStyle/>
        <a:p>
          <a:endParaRPr lang="en-US"/>
        </a:p>
      </dgm:t>
    </dgm:pt>
    <dgm:pt modelId="{586DDBFB-FB95-4036-885A-CD82C38829DD}">
      <dgm:prSet/>
      <dgm:spPr/>
      <dgm:t>
        <a:bodyPr/>
        <a:lstStyle/>
        <a:p>
          <a:endParaRPr lang="en-US" dirty="0"/>
        </a:p>
      </dgm:t>
    </dgm:pt>
    <dgm:pt modelId="{4A6B040F-6180-4BF1-B8F1-86B2B375BFB0}" type="parTrans" cxnId="{41046C1C-820C-44EA-BF8C-D7801FC48898}">
      <dgm:prSet/>
      <dgm:spPr/>
      <dgm:t>
        <a:bodyPr/>
        <a:lstStyle/>
        <a:p>
          <a:endParaRPr lang="en-US"/>
        </a:p>
      </dgm:t>
    </dgm:pt>
    <dgm:pt modelId="{F8C9582B-04AC-4AF1-8585-86880C82876C}" type="sibTrans" cxnId="{41046C1C-820C-44EA-BF8C-D7801FC48898}">
      <dgm:prSet/>
      <dgm:spPr/>
      <dgm:t>
        <a:bodyPr/>
        <a:lstStyle/>
        <a:p>
          <a:endParaRPr lang="en-US"/>
        </a:p>
      </dgm:t>
    </dgm:pt>
    <dgm:pt modelId="{4AA9C033-E24E-4DE1-BA3C-08F5849224D8}">
      <dgm:prSet/>
      <dgm:spPr/>
      <dgm:t>
        <a:bodyPr/>
        <a:lstStyle/>
        <a:p>
          <a:r>
            <a:rPr lang="en-US" dirty="0" smtClean="0"/>
            <a:t>Homelessness</a:t>
          </a:r>
          <a:endParaRPr lang="en-US" dirty="0"/>
        </a:p>
      </dgm:t>
    </dgm:pt>
    <dgm:pt modelId="{73F06AD0-AF13-44DD-BA18-80CD054CC4A1}" type="parTrans" cxnId="{A7D13B0D-D9CB-4F78-B66B-510479EF72D5}">
      <dgm:prSet/>
      <dgm:spPr/>
      <dgm:t>
        <a:bodyPr/>
        <a:lstStyle/>
        <a:p>
          <a:endParaRPr lang="en-US"/>
        </a:p>
      </dgm:t>
    </dgm:pt>
    <dgm:pt modelId="{8D7C715B-FBEB-4A82-8AEA-CA31778612F9}" type="sibTrans" cxnId="{A7D13B0D-D9CB-4F78-B66B-510479EF72D5}">
      <dgm:prSet/>
      <dgm:spPr/>
      <dgm:t>
        <a:bodyPr/>
        <a:lstStyle/>
        <a:p>
          <a:endParaRPr lang="en-US"/>
        </a:p>
      </dgm:t>
    </dgm:pt>
    <dgm:pt modelId="{D9C2F7D2-B192-4E03-8776-758636F66667}">
      <dgm:prSet/>
      <dgm:spPr/>
      <dgm:t>
        <a:bodyPr/>
        <a:lstStyle/>
        <a:p>
          <a:r>
            <a:rPr lang="en-US" dirty="0" smtClean="0"/>
            <a:t>Child struggles academically and socially</a:t>
          </a:r>
          <a:endParaRPr lang="en-US" dirty="0"/>
        </a:p>
      </dgm:t>
    </dgm:pt>
    <dgm:pt modelId="{C38F43F9-318E-46A2-9157-0C42F81C3CE7}" type="parTrans" cxnId="{936876BA-EC60-45B4-A49B-3AA1226FD83E}">
      <dgm:prSet/>
      <dgm:spPr/>
      <dgm:t>
        <a:bodyPr/>
        <a:lstStyle/>
        <a:p>
          <a:endParaRPr lang="en-US"/>
        </a:p>
      </dgm:t>
    </dgm:pt>
    <dgm:pt modelId="{6D1FCC0A-2766-4279-A907-8BA9C59B9AC1}" type="sibTrans" cxnId="{936876BA-EC60-45B4-A49B-3AA1226FD83E}">
      <dgm:prSet/>
      <dgm:spPr/>
      <dgm:t>
        <a:bodyPr/>
        <a:lstStyle/>
        <a:p>
          <a:endParaRPr lang="en-US"/>
        </a:p>
      </dgm:t>
    </dgm:pt>
    <dgm:pt modelId="{E6DE8564-1D3E-4834-8FFF-6188E1106E00}">
      <dgm:prSet/>
      <dgm:spPr/>
      <dgm:t>
        <a:bodyPr/>
        <a:lstStyle/>
        <a:p>
          <a:r>
            <a:rPr lang="en-US" dirty="0" smtClean="0"/>
            <a:t>Bullying</a:t>
          </a:r>
          <a:endParaRPr lang="en-US" dirty="0"/>
        </a:p>
      </dgm:t>
    </dgm:pt>
    <dgm:pt modelId="{D10C0270-BCE0-4313-9192-98B2874F2718}" type="parTrans" cxnId="{6EBEA756-5D99-40FE-808F-E2C8078BA40A}">
      <dgm:prSet/>
      <dgm:spPr/>
      <dgm:t>
        <a:bodyPr/>
        <a:lstStyle/>
        <a:p>
          <a:endParaRPr lang="en-US"/>
        </a:p>
      </dgm:t>
    </dgm:pt>
    <dgm:pt modelId="{9F425885-B1A1-4965-805D-7217953DCCEE}" type="sibTrans" cxnId="{6EBEA756-5D99-40FE-808F-E2C8078BA40A}">
      <dgm:prSet/>
      <dgm:spPr/>
      <dgm:t>
        <a:bodyPr/>
        <a:lstStyle/>
        <a:p>
          <a:endParaRPr lang="en-US"/>
        </a:p>
      </dgm:t>
    </dgm:pt>
    <dgm:pt modelId="{7DEA70E7-2188-4A5D-A573-2B245788E55E}">
      <dgm:prSet/>
      <dgm:spPr/>
      <dgm:t>
        <a:bodyPr/>
        <a:lstStyle/>
        <a:p>
          <a:r>
            <a:rPr lang="en-US" dirty="0" smtClean="0"/>
            <a:t>Ineffective school discipline</a:t>
          </a:r>
          <a:endParaRPr lang="en-US" dirty="0"/>
        </a:p>
      </dgm:t>
    </dgm:pt>
    <dgm:pt modelId="{FBCC162F-C67B-4D02-8770-6CB02D357BBE}" type="parTrans" cxnId="{ED82E14A-767E-491A-9F49-6D4C5C0EE1CC}">
      <dgm:prSet/>
      <dgm:spPr/>
      <dgm:t>
        <a:bodyPr/>
        <a:lstStyle/>
        <a:p>
          <a:endParaRPr lang="en-US"/>
        </a:p>
      </dgm:t>
    </dgm:pt>
    <dgm:pt modelId="{FA284F77-CD71-47EA-B1E5-0C3D269CD1BB}" type="sibTrans" cxnId="{ED82E14A-767E-491A-9F49-6D4C5C0EE1CC}">
      <dgm:prSet/>
      <dgm:spPr/>
      <dgm:t>
        <a:bodyPr/>
        <a:lstStyle/>
        <a:p>
          <a:endParaRPr lang="en-US"/>
        </a:p>
      </dgm:t>
    </dgm:pt>
    <dgm:pt modelId="{15BE8307-0369-4454-8E8A-C25AA2CED3F2}">
      <dgm:prSet/>
      <dgm:spPr/>
      <dgm:t>
        <a:bodyPr/>
        <a:lstStyle/>
        <a:p>
          <a:r>
            <a:rPr lang="en-US" dirty="0" smtClean="0"/>
            <a:t>Family had negative school experience</a:t>
          </a:r>
          <a:endParaRPr lang="en-US" dirty="0"/>
        </a:p>
      </dgm:t>
    </dgm:pt>
    <dgm:pt modelId="{43742DBE-3841-41F9-AC6D-1C37C9D2A543}" type="parTrans" cxnId="{AB6D4DB5-1ACD-4759-AB45-52D9F43D0326}">
      <dgm:prSet/>
      <dgm:spPr/>
      <dgm:t>
        <a:bodyPr/>
        <a:lstStyle/>
        <a:p>
          <a:endParaRPr lang="en-US"/>
        </a:p>
      </dgm:t>
    </dgm:pt>
    <dgm:pt modelId="{0B589BE9-448C-4BA0-95B6-559B1FA8E645}" type="sibTrans" cxnId="{AB6D4DB5-1ACD-4759-AB45-52D9F43D0326}">
      <dgm:prSet/>
      <dgm:spPr/>
      <dgm:t>
        <a:bodyPr/>
        <a:lstStyle/>
        <a:p>
          <a:endParaRPr lang="en-US"/>
        </a:p>
      </dgm:t>
    </dgm:pt>
    <dgm:pt modelId="{97BBBC83-95B6-47BA-8F7B-694448B8DFEF}">
      <dgm:prSet/>
      <dgm:spPr/>
      <dgm:t>
        <a:bodyPr/>
        <a:lstStyle/>
        <a:p>
          <a:r>
            <a:rPr lang="en-US" dirty="0" smtClean="0"/>
            <a:t>Undiagnosed disability</a:t>
          </a:r>
          <a:endParaRPr lang="en-US" dirty="0"/>
        </a:p>
      </dgm:t>
    </dgm:pt>
    <dgm:pt modelId="{FC71D8D7-B7F3-45CA-B32C-549A5C90C85E}" type="parTrans" cxnId="{2553E94B-AF49-487C-B43B-4285D2A78998}">
      <dgm:prSet/>
      <dgm:spPr/>
      <dgm:t>
        <a:bodyPr/>
        <a:lstStyle/>
        <a:p>
          <a:endParaRPr lang="en-US"/>
        </a:p>
      </dgm:t>
    </dgm:pt>
    <dgm:pt modelId="{3DC65934-025F-49F5-8C56-633778BFA9EE}" type="sibTrans" cxnId="{2553E94B-AF49-487C-B43B-4285D2A78998}">
      <dgm:prSet/>
      <dgm:spPr/>
      <dgm:t>
        <a:bodyPr/>
        <a:lstStyle/>
        <a:p>
          <a:endParaRPr lang="en-US"/>
        </a:p>
      </dgm:t>
    </dgm:pt>
    <dgm:pt modelId="{D0542662-76F5-40F7-9F18-ED89194E1522}">
      <dgm:prSet/>
      <dgm:spPr/>
      <dgm:t>
        <a:bodyPr/>
        <a:lstStyle/>
        <a:p>
          <a:r>
            <a:rPr lang="en-US" dirty="0" smtClean="0"/>
            <a:t>Lack of engaging and relevant instruction</a:t>
          </a:r>
          <a:endParaRPr lang="en-US" dirty="0"/>
        </a:p>
      </dgm:t>
    </dgm:pt>
    <dgm:pt modelId="{77D9B0DF-041A-4003-80B5-7D2D40DDDC15}" type="parTrans" cxnId="{52C9D30F-86A7-496D-86E6-B04AF61C94A4}">
      <dgm:prSet/>
      <dgm:spPr/>
      <dgm:t>
        <a:bodyPr/>
        <a:lstStyle/>
        <a:p>
          <a:endParaRPr lang="en-US"/>
        </a:p>
      </dgm:t>
    </dgm:pt>
    <dgm:pt modelId="{70DA36B2-7A20-47D4-BF71-D8B0DEC0D922}" type="sibTrans" cxnId="{52C9D30F-86A7-496D-86E6-B04AF61C94A4}">
      <dgm:prSet/>
      <dgm:spPr/>
      <dgm:t>
        <a:bodyPr/>
        <a:lstStyle/>
        <a:p>
          <a:endParaRPr lang="en-US"/>
        </a:p>
      </dgm:t>
    </dgm:pt>
    <dgm:pt modelId="{B05E85FF-0E3D-4D60-AECA-AD0D5047D182}">
      <dgm:prSet/>
      <dgm:spPr/>
      <dgm:t>
        <a:bodyPr/>
        <a:lstStyle/>
        <a:p>
          <a:r>
            <a:rPr lang="en-US" dirty="0" smtClean="0"/>
            <a:t>Few meaningful relationships with adults in school</a:t>
          </a:r>
          <a:endParaRPr lang="en-US" dirty="0"/>
        </a:p>
      </dgm:t>
    </dgm:pt>
    <dgm:pt modelId="{34153BE5-4EFD-41DE-A9FD-EE29A5C990B4}" type="parTrans" cxnId="{8ABF188A-BCF3-474D-AA06-5ADED6F0D8CB}">
      <dgm:prSet/>
      <dgm:spPr/>
      <dgm:t>
        <a:bodyPr/>
        <a:lstStyle/>
        <a:p>
          <a:endParaRPr lang="en-US"/>
        </a:p>
      </dgm:t>
    </dgm:pt>
    <dgm:pt modelId="{17BFF1C8-E29A-4702-B998-3CE7EA81068A}" type="sibTrans" cxnId="{8ABF188A-BCF3-474D-AA06-5ADED6F0D8CB}">
      <dgm:prSet/>
      <dgm:spPr/>
      <dgm:t>
        <a:bodyPr/>
        <a:lstStyle/>
        <a:p>
          <a:endParaRPr lang="en-US"/>
        </a:p>
      </dgm:t>
    </dgm:pt>
    <dgm:pt modelId="{53502595-1CF2-4073-968D-FB3D13C274BB}">
      <dgm:prSet/>
      <dgm:spPr/>
      <dgm:t>
        <a:bodyPr/>
        <a:lstStyle/>
        <a:p>
          <a:r>
            <a:rPr lang="en-US" dirty="0" smtClean="0"/>
            <a:t>Poor school climate</a:t>
          </a:r>
          <a:endParaRPr lang="en-US" dirty="0"/>
        </a:p>
      </dgm:t>
    </dgm:pt>
    <dgm:pt modelId="{3AD42B38-E99E-4E00-AE36-7B50CC7CC351}" type="parTrans" cxnId="{15E11025-F4B8-4F0D-BA0B-4319AD7591ED}">
      <dgm:prSet/>
      <dgm:spPr/>
      <dgm:t>
        <a:bodyPr/>
        <a:lstStyle/>
        <a:p>
          <a:endParaRPr lang="en-US"/>
        </a:p>
      </dgm:t>
    </dgm:pt>
    <dgm:pt modelId="{8CDD1AF8-C972-462D-8BB3-E3F02F040127}" type="sibTrans" cxnId="{15E11025-F4B8-4F0D-BA0B-4319AD7591ED}">
      <dgm:prSet/>
      <dgm:spPr/>
      <dgm:t>
        <a:bodyPr/>
        <a:lstStyle/>
        <a:p>
          <a:endParaRPr lang="en-US"/>
        </a:p>
      </dgm:t>
    </dgm:pt>
    <dgm:pt modelId="{75D88968-2E6A-4335-89C6-E0B5FF1A4BC4}">
      <dgm:prSet/>
      <dgm:spPr/>
      <dgm:t>
        <a:bodyPr/>
        <a:lstStyle/>
        <a:p>
          <a:endParaRPr lang="en-US" dirty="0"/>
        </a:p>
      </dgm:t>
    </dgm:pt>
    <dgm:pt modelId="{1C73002A-705F-42BB-B1D4-6A16900FE61F}" type="parTrans" cxnId="{BD8BF513-2925-40B5-8CF9-76B24BA0692F}">
      <dgm:prSet/>
      <dgm:spPr/>
      <dgm:t>
        <a:bodyPr/>
        <a:lstStyle/>
        <a:p>
          <a:endParaRPr lang="en-US"/>
        </a:p>
      </dgm:t>
    </dgm:pt>
    <dgm:pt modelId="{B98FF08C-53B6-446E-BC8B-60DDE89A2A3C}" type="sibTrans" cxnId="{BD8BF513-2925-40B5-8CF9-76B24BA0692F}">
      <dgm:prSet/>
      <dgm:spPr/>
      <dgm:t>
        <a:bodyPr/>
        <a:lstStyle/>
        <a:p>
          <a:endParaRPr lang="en-US"/>
        </a:p>
      </dgm:t>
    </dgm:pt>
    <dgm:pt modelId="{68CB9E6D-060D-49E7-8E2E-29B0B85F5379}" type="pres">
      <dgm:prSet presAssocID="{9B0C9161-2DC1-4E9B-B723-D54F913B7B75}" presName="Name0" presStyleCnt="0">
        <dgm:presLayoutVars>
          <dgm:dir/>
          <dgm:animLvl val="lvl"/>
          <dgm:resizeHandles val="exact"/>
        </dgm:presLayoutVars>
      </dgm:prSet>
      <dgm:spPr/>
      <dgm:t>
        <a:bodyPr/>
        <a:lstStyle/>
        <a:p>
          <a:endParaRPr lang="en-US"/>
        </a:p>
      </dgm:t>
    </dgm:pt>
    <dgm:pt modelId="{39800136-FAFA-44EA-9D3F-B564A3DE5406}" type="pres">
      <dgm:prSet presAssocID="{09915A31-D230-410A-868D-D14D1D9635E6}" presName="composite" presStyleCnt="0"/>
      <dgm:spPr/>
    </dgm:pt>
    <dgm:pt modelId="{79CCEAE6-8887-4EBA-A1E1-0F3AE148D5C8}" type="pres">
      <dgm:prSet presAssocID="{09915A31-D230-410A-868D-D14D1D9635E6}" presName="parTx" presStyleLbl="alignNode1" presStyleIdx="0" presStyleCnt="4">
        <dgm:presLayoutVars>
          <dgm:chMax val="0"/>
          <dgm:chPref val="0"/>
          <dgm:bulletEnabled val="1"/>
        </dgm:presLayoutVars>
      </dgm:prSet>
      <dgm:spPr/>
      <dgm:t>
        <a:bodyPr/>
        <a:lstStyle/>
        <a:p>
          <a:endParaRPr lang="en-US"/>
        </a:p>
      </dgm:t>
    </dgm:pt>
    <dgm:pt modelId="{72515151-1A74-4455-83A8-85A8A1331BDE}" type="pres">
      <dgm:prSet presAssocID="{09915A31-D230-410A-868D-D14D1D9635E6}" presName="desTx" presStyleLbl="alignAccFollowNode1" presStyleIdx="0" presStyleCnt="4">
        <dgm:presLayoutVars>
          <dgm:bulletEnabled val="1"/>
        </dgm:presLayoutVars>
      </dgm:prSet>
      <dgm:spPr/>
      <dgm:t>
        <a:bodyPr/>
        <a:lstStyle/>
        <a:p>
          <a:endParaRPr lang="en-US"/>
        </a:p>
      </dgm:t>
    </dgm:pt>
    <dgm:pt modelId="{5CA0C976-FFC9-493C-A48A-0AD8CB63DCE0}" type="pres">
      <dgm:prSet presAssocID="{F89142E0-C121-447A-B89E-390DE4ADFCFE}" presName="space" presStyleCnt="0"/>
      <dgm:spPr/>
    </dgm:pt>
    <dgm:pt modelId="{009AF146-2C82-49D3-9C34-17DB34BF9228}" type="pres">
      <dgm:prSet presAssocID="{46F7964F-6EAD-408F-BC01-3ABDD3701A10}" presName="composite" presStyleCnt="0"/>
      <dgm:spPr/>
    </dgm:pt>
    <dgm:pt modelId="{4F70AA15-E6D0-4DE3-A3DF-68C4ED93E5A6}" type="pres">
      <dgm:prSet presAssocID="{46F7964F-6EAD-408F-BC01-3ABDD3701A10}" presName="parTx" presStyleLbl="alignNode1" presStyleIdx="1" presStyleCnt="4">
        <dgm:presLayoutVars>
          <dgm:chMax val="0"/>
          <dgm:chPref val="0"/>
          <dgm:bulletEnabled val="1"/>
        </dgm:presLayoutVars>
      </dgm:prSet>
      <dgm:spPr/>
      <dgm:t>
        <a:bodyPr/>
        <a:lstStyle/>
        <a:p>
          <a:endParaRPr lang="en-US"/>
        </a:p>
      </dgm:t>
    </dgm:pt>
    <dgm:pt modelId="{8CCA9EC0-A2AF-452D-967D-A6F4A781E77E}" type="pres">
      <dgm:prSet presAssocID="{46F7964F-6EAD-408F-BC01-3ABDD3701A10}" presName="desTx" presStyleLbl="alignAccFollowNode1" presStyleIdx="1" presStyleCnt="4">
        <dgm:presLayoutVars>
          <dgm:bulletEnabled val="1"/>
        </dgm:presLayoutVars>
      </dgm:prSet>
      <dgm:spPr/>
      <dgm:t>
        <a:bodyPr/>
        <a:lstStyle/>
        <a:p>
          <a:endParaRPr lang="en-US"/>
        </a:p>
      </dgm:t>
    </dgm:pt>
    <dgm:pt modelId="{566E7EFA-C7E0-4795-8829-03E6C098DC5D}" type="pres">
      <dgm:prSet presAssocID="{C30006B4-8456-45BD-8E71-E3DA5BF88B0A}" presName="space" presStyleCnt="0"/>
      <dgm:spPr/>
    </dgm:pt>
    <dgm:pt modelId="{3D90481C-82FD-4F5F-AEE9-4FCD11F9D936}" type="pres">
      <dgm:prSet presAssocID="{0F872198-C1C8-4E3E-8042-7EA43A8E0EE5}" presName="composite" presStyleCnt="0"/>
      <dgm:spPr/>
    </dgm:pt>
    <dgm:pt modelId="{E8435783-3A5A-48E0-9C86-69D74F6DF50F}" type="pres">
      <dgm:prSet presAssocID="{0F872198-C1C8-4E3E-8042-7EA43A8E0EE5}" presName="parTx" presStyleLbl="alignNode1" presStyleIdx="2" presStyleCnt="4">
        <dgm:presLayoutVars>
          <dgm:chMax val="0"/>
          <dgm:chPref val="0"/>
          <dgm:bulletEnabled val="1"/>
        </dgm:presLayoutVars>
      </dgm:prSet>
      <dgm:spPr/>
      <dgm:t>
        <a:bodyPr/>
        <a:lstStyle/>
        <a:p>
          <a:endParaRPr lang="en-US"/>
        </a:p>
      </dgm:t>
    </dgm:pt>
    <dgm:pt modelId="{E7B095E2-6DC2-47CF-A72D-304D40CE09EB}" type="pres">
      <dgm:prSet presAssocID="{0F872198-C1C8-4E3E-8042-7EA43A8E0EE5}" presName="desTx" presStyleLbl="alignAccFollowNode1" presStyleIdx="2" presStyleCnt="4">
        <dgm:presLayoutVars>
          <dgm:bulletEnabled val="1"/>
        </dgm:presLayoutVars>
      </dgm:prSet>
      <dgm:spPr/>
      <dgm:t>
        <a:bodyPr/>
        <a:lstStyle/>
        <a:p>
          <a:endParaRPr lang="en-US"/>
        </a:p>
      </dgm:t>
    </dgm:pt>
    <dgm:pt modelId="{F7E887D3-D0C8-4ED9-B1F2-9D9B559A30A7}" type="pres">
      <dgm:prSet presAssocID="{76600429-2F3A-425F-93B5-5E4710FEDBC2}" presName="space" presStyleCnt="0"/>
      <dgm:spPr/>
    </dgm:pt>
    <dgm:pt modelId="{D5244BD1-F91A-4370-B5F9-9EAB933BE3E4}" type="pres">
      <dgm:prSet presAssocID="{186598D1-7B97-4354-B675-1FEAC310ACB0}" presName="composite" presStyleCnt="0"/>
      <dgm:spPr/>
    </dgm:pt>
    <dgm:pt modelId="{95F6645C-4048-4F09-AF58-47B5817029A9}" type="pres">
      <dgm:prSet presAssocID="{186598D1-7B97-4354-B675-1FEAC310ACB0}" presName="parTx" presStyleLbl="alignNode1" presStyleIdx="3" presStyleCnt="4">
        <dgm:presLayoutVars>
          <dgm:chMax val="0"/>
          <dgm:chPref val="0"/>
          <dgm:bulletEnabled val="1"/>
        </dgm:presLayoutVars>
      </dgm:prSet>
      <dgm:spPr/>
      <dgm:t>
        <a:bodyPr/>
        <a:lstStyle/>
        <a:p>
          <a:endParaRPr lang="en-US"/>
        </a:p>
      </dgm:t>
    </dgm:pt>
    <dgm:pt modelId="{DC7C281A-8ACD-422F-808A-D1EF06C1A2D6}" type="pres">
      <dgm:prSet presAssocID="{186598D1-7B97-4354-B675-1FEAC310ACB0}" presName="desTx" presStyleLbl="alignAccFollowNode1" presStyleIdx="3" presStyleCnt="4">
        <dgm:presLayoutVars>
          <dgm:bulletEnabled val="1"/>
        </dgm:presLayoutVars>
      </dgm:prSet>
      <dgm:spPr/>
      <dgm:t>
        <a:bodyPr/>
        <a:lstStyle/>
        <a:p>
          <a:endParaRPr lang="en-US"/>
        </a:p>
      </dgm:t>
    </dgm:pt>
  </dgm:ptLst>
  <dgm:cxnLst>
    <dgm:cxn modelId="{FE6114A7-C06C-4D77-8D96-4FDF81444960}" srcId="{9B0C9161-2DC1-4E9B-B723-D54F913B7B75}" destId="{09915A31-D230-410A-868D-D14D1D9635E6}" srcOrd="0" destOrd="0" parTransId="{AFCB7B26-C71F-4F69-A77C-7860FA427D05}" sibTransId="{F89142E0-C121-447A-B89E-390DE4ADFCFE}"/>
    <dgm:cxn modelId="{6415DEA4-1252-4304-83AF-F1A4E610BA66}" type="presOf" srcId="{586DDBFB-FB95-4036-885A-CD82C38829DD}" destId="{8CCA9EC0-A2AF-452D-967D-A6F4A781E77E}" srcOrd="0" destOrd="6" presId="urn:microsoft.com/office/officeart/2005/8/layout/hList1"/>
    <dgm:cxn modelId="{936876BA-EC60-45B4-A49B-3AA1226FD83E}" srcId="{0F872198-C1C8-4E3E-8042-7EA43A8E0EE5}" destId="{D9C2F7D2-B192-4E03-8776-758636F66667}" srcOrd="0" destOrd="0" parTransId="{C38F43F9-318E-46A2-9157-0C42F81C3CE7}" sibTransId="{6D1FCC0A-2766-4279-A907-8BA9C59B9AC1}"/>
    <dgm:cxn modelId="{D28F86AC-C559-45F0-865D-F9E0D3B4ABA2}" type="presOf" srcId="{46F7964F-6EAD-408F-BC01-3ABDD3701A10}" destId="{4F70AA15-E6D0-4DE3-A3DF-68C4ED93E5A6}" srcOrd="0" destOrd="0" presId="urn:microsoft.com/office/officeart/2005/8/layout/hList1"/>
    <dgm:cxn modelId="{CC2658E7-6CB9-4C83-B821-6A02D068BB99}" srcId="{9B0C9161-2DC1-4E9B-B723-D54F913B7B75}" destId="{186598D1-7B97-4354-B675-1FEAC310ACB0}" srcOrd="3" destOrd="0" parTransId="{776C01C6-4437-4693-8029-9EA6DCCB4EFB}" sibTransId="{4EB2C435-6038-4377-8A3D-7A638C0CBCE4}"/>
    <dgm:cxn modelId="{B6D51D22-B5C9-445F-A3C0-FF5D1E67C8CC}" type="presOf" srcId="{F1446819-EF2C-4689-A7C1-B5F14251F6C3}" destId="{8CCA9EC0-A2AF-452D-967D-A6F4A781E77E}" srcOrd="0" destOrd="7" presId="urn:microsoft.com/office/officeart/2005/8/layout/hList1"/>
    <dgm:cxn modelId="{F7E158B3-82FE-49ED-A258-39867AFBB012}" type="presOf" srcId="{9E3EFE69-EC0A-40D2-9FF1-050419807E3F}" destId="{72515151-1A74-4455-83A8-85A8A1331BDE}" srcOrd="0" destOrd="1" presId="urn:microsoft.com/office/officeart/2005/8/layout/hList1"/>
    <dgm:cxn modelId="{13913EA2-D9DF-412F-96DA-8A18B827BED1}" type="presOf" srcId="{11B9557B-90BD-42B1-9C6A-A63C9DCD3602}" destId="{72515151-1A74-4455-83A8-85A8A1331BDE}" srcOrd="0" destOrd="0" presId="urn:microsoft.com/office/officeart/2005/8/layout/hList1"/>
    <dgm:cxn modelId="{3FDE9EFC-F1F3-4348-8395-67B8788BE621}" srcId="{9B0C9161-2DC1-4E9B-B723-D54F913B7B75}" destId="{0F872198-C1C8-4E3E-8042-7EA43A8E0EE5}" srcOrd="2" destOrd="0" parTransId="{49280955-724D-4F5D-97BE-CA2714EF3971}" sibTransId="{76600429-2F3A-425F-93B5-5E4710FEDBC2}"/>
    <dgm:cxn modelId="{A62B8269-72D7-49A7-805D-C4780DD5D73A}" type="presOf" srcId="{15BE8307-0369-4454-8E8A-C25AA2CED3F2}" destId="{E7B095E2-6DC2-47CF-A72D-304D40CE09EB}" srcOrd="0" destOrd="3" presId="urn:microsoft.com/office/officeart/2005/8/layout/hList1"/>
    <dgm:cxn modelId="{AB6D4DB5-1ACD-4759-AB45-52D9F43D0326}" srcId="{0F872198-C1C8-4E3E-8042-7EA43A8E0EE5}" destId="{15BE8307-0369-4454-8E8A-C25AA2CED3F2}" srcOrd="3" destOrd="0" parTransId="{43742DBE-3841-41F9-AC6D-1C37C9D2A543}" sibTransId="{0B589BE9-448C-4BA0-95B6-559B1FA8E645}"/>
    <dgm:cxn modelId="{DDACDC29-A87A-4D6D-93B6-98FF8B31F6B7}" type="presOf" srcId="{D0542662-76F5-40F7-9F18-ED89194E1522}" destId="{DC7C281A-8ACD-422F-808A-D1EF06C1A2D6}" srcOrd="0" destOrd="0" presId="urn:microsoft.com/office/officeart/2005/8/layout/hList1"/>
    <dgm:cxn modelId="{6436103E-90A5-4013-8EEA-FC53313957E1}" srcId="{46F7964F-6EAD-408F-BC01-3ABDD3701A10}" destId="{F1446819-EF2C-4689-A7C1-B5F14251F6C3}" srcOrd="7" destOrd="0" parTransId="{B1E853E3-E097-4BD0-BB4E-40E9D8062C18}" sibTransId="{BFBCAB71-73D9-418B-852C-4E9F3B4417F3}"/>
    <dgm:cxn modelId="{37980E1D-EB06-402F-8143-746FCF01ECF3}" type="presOf" srcId="{4AA9C033-E24E-4DE1-BA3C-08F5849224D8}" destId="{8CCA9EC0-A2AF-452D-967D-A6F4A781E77E}" srcOrd="0" destOrd="4" presId="urn:microsoft.com/office/officeart/2005/8/layout/hList1"/>
    <dgm:cxn modelId="{8ABF188A-BCF3-474D-AA06-5ADED6F0D8CB}" srcId="{186598D1-7B97-4354-B675-1FEAC310ACB0}" destId="{B05E85FF-0E3D-4D60-AECA-AD0D5047D182}" srcOrd="1" destOrd="0" parTransId="{34153BE5-4EFD-41DE-A9FD-EE29A5C990B4}" sibTransId="{17BFF1C8-E29A-4702-B998-3CE7EA81068A}"/>
    <dgm:cxn modelId="{3524AF8B-E409-41D9-810E-E1EC03A9A870}" type="presOf" srcId="{97BBBC83-95B6-47BA-8F7B-694448B8DFEF}" destId="{E7B095E2-6DC2-47CF-A72D-304D40CE09EB}" srcOrd="0" destOrd="4" presId="urn:microsoft.com/office/officeart/2005/8/layout/hList1"/>
    <dgm:cxn modelId="{41046C1C-820C-44EA-BF8C-D7801FC48898}" srcId="{46F7964F-6EAD-408F-BC01-3ABDD3701A10}" destId="{586DDBFB-FB95-4036-885A-CD82C38829DD}" srcOrd="6" destOrd="0" parTransId="{4A6B040F-6180-4BF1-B8F1-86B2B375BFB0}" sibTransId="{F8C9582B-04AC-4AF1-8585-86880C82876C}"/>
    <dgm:cxn modelId="{52C9D30F-86A7-496D-86E6-B04AF61C94A4}" srcId="{186598D1-7B97-4354-B675-1FEAC310ACB0}" destId="{D0542662-76F5-40F7-9F18-ED89194E1522}" srcOrd="0" destOrd="0" parTransId="{77D9B0DF-041A-4003-80B5-7D2D40DDDC15}" sibTransId="{70DA36B2-7A20-47D4-BF71-D8B0DEC0D922}"/>
    <dgm:cxn modelId="{62E83AB1-9117-4AB5-8390-B67FC4B1D032}" srcId="{46F7964F-6EAD-408F-BC01-3ABDD3701A10}" destId="{45E688A6-6155-4DAE-9A37-E0481973A3AC}" srcOrd="0" destOrd="0" parTransId="{C5FF822E-D52E-40BC-B720-3B07D83E848B}" sibTransId="{23AC7867-8FFC-4753-91CA-EEAB066D19EF}"/>
    <dgm:cxn modelId="{EEB251FA-24D9-4227-A112-DF49BB9073CC}" srcId="{46F7964F-6EAD-408F-BC01-3ABDD3701A10}" destId="{5AB76B3E-9DA6-4342-9AED-B61482A015E0}" srcOrd="1" destOrd="0" parTransId="{CD5D1B8B-43EB-4E67-B109-78C678693EDE}" sibTransId="{A577D1A8-2ADE-4463-BAA8-8785451D3FB2}"/>
    <dgm:cxn modelId="{E41BED40-BF6A-4894-A76D-37B12CEAE54D}" srcId="{9B0C9161-2DC1-4E9B-B723-D54F913B7B75}" destId="{46F7964F-6EAD-408F-BC01-3ABDD3701A10}" srcOrd="1" destOrd="0" parTransId="{AAA98139-CDF7-4F58-9885-65F1712A05DB}" sibTransId="{C30006B4-8456-45BD-8E71-E3DA5BF88B0A}"/>
    <dgm:cxn modelId="{CB8266C2-1FA8-4A09-93EF-463809307535}" type="presOf" srcId="{186598D1-7B97-4354-B675-1FEAC310ACB0}" destId="{95F6645C-4048-4F09-AF58-47B5817029A9}" srcOrd="0" destOrd="0" presId="urn:microsoft.com/office/officeart/2005/8/layout/hList1"/>
    <dgm:cxn modelId="{A7D13B0D-D9CB-4F78-B66B-510479EF72D5}" srcId="{46F7964F-6EAD-408F-BC01-3ABDD3701A10}" destId="{4AA9C033-E24E-4DE1-BA3C-08F5849224D8}" srcOrd="4" destOrd="0" parTransId="{73F06AD0-AF13-44DD-BA18-80CD054CC4A1}" sibTransId="{8D7C715B-FBEB-4A82-8AEA-CA31778612F9}"/>
    <dgm:cxn modelId="{54B7C9EC-124F-4E8D-9A80-E056EFB11227}" type="presOf" srcId="{09915A31-D230-410A-868D-D14D1D9635E6}" destId="{79CCEAE6-8887-4EBA-A1E1-0F3AE148D5C8}" srcOrd="0" destOrd="0" presId="urn:microsoft.com/office/officeart/2005/8/layout/hList1"/>
    <dgm:cxn modelId="{00A185E5-A9B8-467E-8CDF-72AB669B0E28}" type="presOf" srcId="{9B0C9161-2DC1-4E9B-B723-D54F913B7B75}" destId="{68CB9E6D-060D-49E7-8E2E-29B0B85F5379}" srcOrd="0" destOrd="0" presId="urn:microsoft.com/office/officeart/2005/8/layout/hList1"/>
    <dgm:cxn modelId="{15E11025-F4B8-4F0D-BA0B-4319AD7591ED}" srcId="{186598D1-7B97-4354-B675-1FEAC310ACB0}" destId="{53502595-1CF2-4073-968D-FB3D13C274BB}" srcOrd="2" destOrd="0" parTransId="{3AD42B38-E99E-4E00-AE36-7B50CC7CC351}" sibTransId="{8CDD1AF8-C972-462D-8BB3-E3F02F040127}"/>
    <dgm:cxn modelId="{BD8BF513-2925-40B5-8CF9-76B24BA0692F}" srcId="{46F7964F-6EAD-408F-BC01-3ABDD3701A10}" destId="{75D88968-2E6A-4335-89C6-E0B5FF1A4BC4}" srcOrd="5" destOrd="0" parTransId="{1C73002A-705F-42BB-B1D4-6A16900FE61F}" sibTransId="{B98FF08C-53B6-446E-BC8B-60DDE89A2A3C}"/>
    <dgm:cxn modelId="{7B0BF38D-E079-4B8B-B515-0931DC8B4C0B}" srcId="{46F7964F-6EAD-408F-BC01-3ABDD3701A10}" destId="{828B7DD5-58C5-489D-BB5F-AD8E73A14198}" srcOrd="3" destOrd="0" parTransId="{809AF381-0A89-4B3A-B3FB-710BBAC6971D}" sibTransId="{F73DE35C-885B-401C-A852-087907BCCCCF}"/>
    <dgm:cxn modelId="{3F121E16-097E-4DFD-9364-1121AB8C2FC3}" type="presOf" srcId="{B05E85FF-0E3D-4D60-AECA-AD0D5047D182}" destId="{DC7C281A-8ACD-422F-808A-D1EF06C1A2D6}" srcOrd="0" destOrd="1" presId="urn:microsoft.com/office/officeart/2005/8/layout/hList1"/>
    <dgm:cxn modelId="{02E28A58-A81D-4F7C-A40A-19F18A391294}" type="presOf" srcId="{75D88968-2E6A-4335-89C6-E0B5FF1A4BC4}" destId="{8CCA9EC0-A2AF-452D-967D-A6F4A781E77E}" srcOrd="0" destOrd="5" presId="urn:microsoft.com/office/officeart/2005/8/layout/hList1"/>
    <dgm:cxn modelId="{7193B761-9C59-457C-9FAF-2DE898394510}" type="presOf" srcId="{0F872198-C1C8-4E3E-8042-7EA43A8E0EE5}" destId="{E8435783-3A5A-48E0-9C86-69D74F6DF50F}" srcOrd="0" destOrd="0" presId="urn:microsoft.com/office/officeart/2005/8/layout/hList1"/>
    <dgm:cxn modelId="{ED82E14A-767E-491A-9F49-6D4C5C0EE1CC}" srcId="{0F872198-C1C8-4E3E-8042-7EA43A8E0EE5}" destId="{7DEA70E7-2188-4A5D-A573-2B245788E55E}" srcOrd="2" destOrd="0" parTransId="{FBCC162F-C67B-4D02-8770-6CB02D357BBE}" sibTransId="{FA284F77-CD71-47EA-B1E5-0C3D269CD1BB}"/>
    <dgm:cxn modelId="{31D9EBC1-A1DD-4068-9046-7A8C653B06C4}" srcId="{09915A31-D230-410A-868D-D14D1D9635E6}" destId="{11B9557B-90BD-42B1-9C6A-A63C9DCD3602}" srcOrd="0" destOrd="0" parTransId="{B633F3AB-4F2D-4536-A492-CDE02AAC13E3}" sibTransId="{BA43338C-BAB1-4095-AC92-A7EE10E4619D}"/>
    <dgm:cxn modelId="{2553E94B-AF49-487C-B43B-4285D2A78998}" srcId="{0F872198-C1C8-4E3E-8042-7EA43A8E0EE5}" destId="{97BBBC83-95B6-47BA-8F7B-694448B8DFEF}" srcOrd="4" destOrd="0" parTransId="{FC71D8D7-B7F3-45CA-B32C-549A5C90C85E}" sibTransId="{3DC65934-025F-49F5-8C56-633778BFA9EE}"/>
    <dgm:cxn modelId="{FC39F3D8-6D2B-458D-89B2-C1041C6FE2C0}" type="presOf" srcId="{111DCDD2-E48F-4AAE-9486-E77786293D2A}" destId="{8CCA9EC0-A2AF-452D-967D-A6F4A781E77E}" srcOrd="0" destOrd="2" presId="urn:microsoft.com/office/officeart/2005/8/layout/hList1"/>
    <dgm:cxn modelId="{ADC1A0D7-5197-4B38-9600-68B16FE61B5A}" type="presOf" srcId="{5AB76B3E-9DA6-4342-9AED-B61482A015E0}" destId="{8CCA9EC0-A2AF-452D-967D-A6F4A781E77E}" srcOrd="0" destOrd="1" presId="urn:microsoft.com/office/officeart/2005/8/layout/hList1"/>
    <dgm:cxn modelId="{D746A4D4-AF21-4A99-A576-80271F5F89C6}" type="presOf" srcId="{45E688A6-6155-4DAE-9A37-E0481973A3AC}" destId="{8CCA9EC0-A2AF-452D-967D-A6F4A781E77E}" srcOrd="0" destOrd="0" presId="urn:microsoft.com/office/officeart/2005/8/layout/hList1"/>
    <dgm:cxn modelId="{1783083D-72FF-4DD8-A590-4ABB9B21AEE9}" type="presOf" srcId="{53502595-1CF2-4073-968D-FB3D13C274BB}" destId="{DC7C281A-8ACD-422F-808A-D1EF06C1A2D6}" srcOrd="0" destOrd="2" presId="urn:microsoft.com/office/officeart/2005/8/layout/hList1"/>
    <dgm:cxn modelId="{6D0D3ACE-46E8-4110-AD6B-362653C2DFD6}" type="presOf" srcId="{D9C2F7D2-B192-4E03-8776-758636F66667}" destId="{E7B095E2-6DC2-47CF-A72D-304D40CE09EB}" srcOrd="0" destOrd="0" presId="urn:microsoft.com/office/officeart/2005/8/layout/hList1"/>
    <dgm:cxn modelId="{31C2571D-9110-4EF9-8B99-6FD8E4A8D217}" type="presOf" srcId="{81987664-29A6-4DE9-AB95-7DEF89463187}" destId="{72515151-1A74-4455-83A8-85A8A1331BDE}" srcOrd="0" destOrd="2" presId="urn:microsoft.com/office/officeart/2005/8/layout/hList1"/>
    <dgm:cxn modelId="{B6427F79-223B-453B-BBDA-039CBB5B3C9E}" type="presOf" srcId="{E6DE8564-1D3E-4834-8FFF-6188E1106E00}" destId="{E7B095E2-6DC2-47CF-A72D-304D40CE09EB}" srcOrd="0" destOrd="1" presId="urn:microsoft.com/office/officeart/2005/8/layout/hList1"/>
    <dgm:cxn modelId="{EE43D9F5-5845-4A1A-BBBD-52767845731A}" type="presOf" srcId="{828B7DD5-58C5-489D-BB5F-AD8E73A14198}" destId="{8CCA9EC0-A2AF-452D-967D-A6F4A781E77E}" srcOrd="0" destOrd="3" presId="urn:microsoft.com/office/officeart/2005/8/layout/hList1"/>
    <dgm:cxn modelId="{6EBEA756-5D99-40FE-808F-E2C8078BA40A}" srcId="{0F872198-C1C8-4E3E-8042-7EA43A8E0EE5}" destId="{E6DE8564-1D3E-4834-8FFF-6188E1106E00}" srcOrd="1" destOrd="0" parTransId="{D10C0270-BCE0-4313-9192-98B2874F2718}" sibTransId="{9F425885-B1A1-4965-805D-7217953DCCEE}"/>
    <dgm:cxn modelId="{278A08B6-47EC-41D6-99EE-E5990E0FC1D3}" srcId="{09915A31-D230-410A-868D-D14D1D9635E6}" destId="{9E3EFE69-EC0A-40D2-9FF1-050419807E3F}" srcOrd="1" destOrd="0" parTransId="{E73C509E-ABFE-44A8-8E95-442FB0A17D89}" sibTransId="{E147E907-585E-41B4-BEF3-73E4D68DD5ED}"/>
    <dgm:cxn modelId="{5245200F-5C10-454B-9D83-A2C628C0EEF6}" srcId="{46F7964F-6EAD-408F-BC01-3ABDD3701A10}" destId="{111DCDD2-E48F-4AAE-9486-E77786293D2A}" srcOrd="2" destOrd="0" parTransId="{811F4250-1467-439C-AF6E-53C16A59B998}" sibTransId="{F21F7982-B47B-41C7-AFB0-19A030CF82E0}"/>
    <dgm:cxn modelId="{25ACBC92-8DF9-4B7B-8CC5-350A8CB64F9B}" type="presOf" srcId="{7DEA70E7-2188-4A5D-A573-2B245788E55E}" destId="{E7B095E2-6DC2-47CF-A72D-304D40CE09EB}" srcOrd="0" destOrd="2" presId="urn:microsoft.com/office/officeart/2005/8/layout/hList1"/>
    <dgm:cxn modelId="{0F76AEE9-6167-4274-8633-252EE66A8C7A}" srcId="{09915A31-D230-410A-868D-D14D1D9635E6}" destId="{81987664-29A6-4DE9-AB95-7DEF89463187}" srcOrd="2" destOrd="0" parTransId="{3D483DF5-F011-4AA4-8868-9430227CFF7D}" sibTransId="{97B3C512-525F-414B-BD56-28F4797BB459}"/>
    <dgm:cxn modelId="{6C1336B7-BAB8-4261-A1EC-FAB363488E36}" type="presParOf" srcId="{68CB9E6D-060D-49E7-8E2E-29B0B85F5379}" destId="{39800136-FAFA-44EA-9D3F-B564A3DE5406}" srcOrd="0" destOrd="0" presId="urn:microsoft.com/office/officeart/2005/8/layout/hList1"/>
    <dgm:cxn modelId="{FEDBDE28-7F70-4C07-8157-48E3813FC85E}" type="presParOf" srcId="{39800136-FAFA-44EA-9D3F-B564A3DE5406}" destId="{79CCEAE6-8887-4EBA-A1E1-0F3AE148D5C8}" srcOrd="0" destOrd="0" presId="urn:microsoft.com/office/officeart/2005/8/layout/hList1"/>
    <dgm:cxn modelId="{4DE85266-CA0A-4188-86E7-712655040547}" type="presParOf" srcId="{39800136-FAFA-44EA-9D3F-B564A3DE5406}" destId="{72515151-1A74-4455-83A8-85A8A1331BDE}" srcOrd="1" destOrd="0" presId="urn:microsoft.com/office/officeart/2005/8/layout/hList1"/>
    <dgm:cxn modelId="{73987713-F2F2-43C8-B082-FF4115E5AD33}" type="presParOf" srcId="{68CB9E6D-060D-49E7-8E2E-29B0B85F5379}" destId="{5CA0C976-FFC9-493C-A48A-0AD8CB63DCE0}" srcOrd="1" destOrd="0" presId="urn:microsoft.com/office/officeart/2005/8/layout/hList1"/>
    <dgm:cxn modelId="{1B40E6E1-19F9-48A4-8D07-B228CD8AB3E4}" type="presParOf" srcId="{68CB9E6D-060D-49E7-8E2E-29B0B85F5379}" destId="{009AF146-2C82-49D3-9C34-17DB34BF9228}" srcOrd="2" destOrd="0" presId="urn:microsoft.com/office/officeart/2005/8/layout/hList1"/>
    <dgm:cxn modelId="{B063C5D6-220E-438A-81D6-C610416A0F35}" type="presParOf" srcId="{009AF146-2C82-49D3-9C34-17DB34BF9228}" destId="{4F70AA15-E6D0-4DE3-A3DF-68C4ED93E5A6}" srcOrd="0" destOrd="0" presId="urn:microsoft.com/office/officeart/2005/8/layout/hList1"/>
    <dgm:cxn modelId="{0E5D1548-EADF-4AA6-BC88-F30A787E3EF3}" type="presParOf" srcId="{009AF146-2C82-49D3-9C34-17DB34BF9228}" destId="{8CCA9EC0-A2AF-452D-967D-A6F4A781E77E}" srcOrd="1" destOrd="0" presId="urn:microsoft.com/office/officeart/2005/8/layout/hList1"/>
    <dgm:cxn modelId="{0F17E2D8-2280-4036-A17C-5994A7A4FFFF}" type="presParOf" srcId="{68CB9E6D-060D-49E7-8E2E-29B0B85F5379}" destId="{566E7EFA-C7E0-4795-8829-03E6C098DC5D}" srcOrd="3" destOrd="0" presId="urn:microsoft.com/office/officeart/2005/8/layout/hList1"/>
    <dgm:cxn modelId="{A4CC63C3-8B13-4181-8F66-AF8A3A697E8C}" type="presParOf" srcId="{68CB9E6D-060D-49E7-8E2E-29B0B85F5379}" destId="{3D90481C-82FD-4F5F-AEE9-4FCD11F9D936}" srcOrd="4" destOrd="0" presId="urn:microsoft.com/office/officeart/2005/8/layout/hList1"/>
    <dgm:cxn modelId="{E253E1C0-04F5-4DE8-A382-087D6E9514F4}" type="presParOf" srcId="{3D90481C-82FD-4F5F-AEE9-4FCD11F9D936}" destId="{E8435783-3A5A-48E0-9C86-69D74F6DF50F}" srcOrd="0" destOrd="0" presId="urn:microsoft.com/office/officeart/2005/8/layout/hList1"/>
    <dgm:cxn modelId="{D32F748D-97A2-49E7-90C7-2D75715FE74C}" type="presParOf" srcId="{3D90481C-82FD-4F5F-AEE9-4FCD11F9D936}" destId="{E7B095E2-6DC2-47CF-A72D-304D40CE09EB}" srcOrd="1" destOrd="0" presId="urn:microsoft.com/office/officeart/2005/8/layout/hList1"/>
    <dgm:cxn modelId="{2CBDEB17-AC50-47BC-AED0-1A9BE856149D}" type="presParOf" srcId="{68CB9E6D-060D-49E7-8E2E-29B0B85F5379}" destId="{F7E887D3-D0C8-4ED9-B1F2-9D9B559A30A7}" srcOrd="5" destOrd="0" presId="urn:microsoft.com/office/officeart/2005/8/layout/hList1"/>
    <dgm:cxn modelId="{4EAF1971-D9E4-4BB9-8A03-7E0475CB4B11}" type="presParOf" srcId="{68CB9E6D-060D-49E7-8E2E-29B0B85F5379}" destId="{D5244BD1-F91A-4370-B5F9-9EAB933BE3E4}" srcOrd="6" destOrd="0" presId="urn:microsoft.com/office/officeart/2005/8/layout/hList1"/>
    <dgm:cxn modelId="{7134DB33-33AD-4410-BFDB-A0052F1B2F7F}" type="presParOf" srcId="{D5244BD1-F91A-4370-B5F9-9EAB933BE3E4}" destId="{95F6645C-4048-4F09-AF58-47B5817029A9}" srcOrd="0" destOrd="0" presId="urn:microsoft.com/office/officeart/2005/8/layout/hList1"/>
    <dgm:cxn modelId="{EFC7CE7E-CA0B-426D-8BE8-0B8C93A92E6A}" type="presParOf" srcId="{D5244BD1-F91A-4370-B5F9-9EAB933BE3E4}" destId="{DC7C281A-8ACD-422F-808A-D1EF06C1A2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D70764A-B111-44B3-AE37-A9C6790043FE}" type="datetimeFigureOut">
              <a:rPr lang="en-US" smtClean="0"/>
              <a:t>9/14/2016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8</a:t>
            </a:fld>
            <a:endParaRPr lang="en-US"/>
          </a:p>
        </p:txBody>
      </p:sp>
    </p:spTree>
    <p:extLst>
      <p:ext uri="{BB962C8B-B14F-4D97-AF65-F5344CB8AC3E}">
        <p14:creationId xmlns:p14="http://schemas.microsoft.com/office/powerpoint/2010/main" val="12590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over 15 percent of ninth</a:t>
            </a:r>
            <a:r>
              <a:rPr lang="en-US" baseline="0" dirty="0" smtClean="0"/>
              <a:t> grade students are chronically absent. Chronic absence, along with grades in ninth grade, according to many researchers are the biggest predictors of ninth grade success. In Tennessee, the patterns are clear. The patterns of disengagement that lead to drop out tend to be present in ninth grade. Over half of the dropouts in the 2011 cohort were chronically absent in ninth grade. </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13</a:t>
            </a:fld>
            <a:endParaRPr lang="en-US"/>
          </a:p>
        </p:txBody>
      </p:sp>
    </p:spTree>
    <p:extLst>
      <p:ext uri="{BB962C8B-B14F-4D97-AF65-F5344CB8AC3E}">
        <p14:creationId xmlns:p14="http://schemas.microsoft.com/office/powerpoint/2010/main" val="276406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any districts</a:t>
            </a:r>
            <a:r>
              <a:rPr lang="en-US" baseline="0" dirty="0" smtClean="0"/>
              <a:t> beginning to implement RTI2-B statewide?</a:t>
            </a:r>
            <a:endParaRPr lang="en-US" dirty="0"/>
          </a:p>
        </p:txBody>
      </p:sp>
      <p:sp>
        <p:nvSpPr>
          <p:cNvPr id="4" name="Slide Number Placeholder 3"/>
          <p:cNvSpPr>
            <a:spLocks noGrp="1"/>
          </p:cNvSpPr>
          <p:nvPr>
            <p:ph type="sldNum" sz="quarter" idx="10"/>
          </p:nvPr>
        </p:nvSpPr>
        <p:spPr/>
        <p:txBody>
          <a:bodyPr/>
          <a:lstStyle/>
          <a:p>
            <a:fld id="{0DFDB283-6B45-400E-8BBB-F6B6F8E6E3AD}" type="slidenum">
              <a:rPr lang="en-US" smtClean="0"/>
              <a:t>15</a:t>
            </a:fld>
            <a:endParaRPr lang="en-US"/>
          </a:p>
        </p:txBody>
      </p:sp>
    </p:spTree>
    <p:extLst>
      <p:ext uri="{BB962C8B-B14F-4D97-AF65-F5344CB8AC3E}">
        <p14:creationId xmlns:p14="http://schemas.microsoft.com/office/powerpoint/2010/main" val="33483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21</a:t>
            </a:fld>
            <a:endParaRPr lang="en-US" dirty="0"/>
          </a:p>
        </p:txBody>
      </p:sp>
    </p:spTree>
    <p:extLst>
      <p:ext uri="{BB962C8B-B14F-4D97-AF65-F5344CB8AC3E}">
        <p14:creationId xmlns:p14="http://schemas.microsoft.com/office/powerpoint/2010/main" val="73729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47301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0976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i="0" dirty="0" smtClean="0">
                <a:solidFill>
                  <a:schemeClr val="bg1"/>
                </a:solidFill>
                <a:effectLst/>
                <a:latin typeface="PermianSlabSerifTypeface"/>
                <a:cs typeface="PermianSlabSerifTypeface"/>
              </a:rPr>
              <a:t>Presenter</a:t>
            </a:r>
            <a:r>
              <a:rPr lang="en-US" sz="3000" b="1" i="0" baseline="0" dirty="0" smtClean="0">
                <a:solidFill>
                  <a:schemeClr val="bg1"/>
                </a:solidFill>
                <a:effectLst/>
                <a:latin typeface="PermianSlabSerifTypeface"/>
                <a:cs typeface="PermianSlabSerifTypeface"/>
              </a:rPr>
              <a:t> Name</a:t>
            </a:r>
            <a:br>
              <a:rPr lang="en-US" sz="3000" b="1" i="0" baseline="0" dirty="0" smtClean="0">
                <a:solidFill>
                  <a:schemeClr val="bg1"/>
                </a:solidFill>
                <a:effectLst/>
                <a:latin typeface="PermianSlabSerifTypeface"/>
                <a:cs typeface="PermianSlabSerifTypeface"/>
              </a:rPr>
            </a:br>
            <a:r>
              <a:rPr lang="en-US" sz="3000" b="1" i="0" baseline="0" dirty="0" smtClean="0">
                <a:solidFill>
                  <a:schemeClr val="bg1"/>
                </a:solidFill>
                <a:effectLst/>
                <a:latin typeface="PermianSlabSerifTypeface"/>
                <a:cs typeface="PermianSlabSerifTypeface"/>
              </a:rPr>
              <a:t>Title</a:t>
            </a:r>
            <a:br>
              <a:rPr lang="en-US" sz="3000" b="1" i="0" baseline="0" dirty="0" smtClean="0">
                <a:solidFill>
                  <a:schemeClr val="bg1"/>
                </a:solidFill>
                <a:effectLst/>
                <a:latin typeface="PermianSlabSerifTypeface"/>
                <a:cs typeface="PermianSlabSerifTypeface"/>
              </a:rPr>
            </a:br>
            <a:r>
              <a:rPr lang="en-US" sz="3000" b="1" i="0" baseline="0" dirty="0" smtClean="0">
                <a:solidFill>
                  <a:schemeClr val="bg1"/>
                </a:solidFill>
                <a:effectLst/>
                <a:latin typeface="PermianSlabSerifTypeface"/>
                <a:cs typeface="PermianSlabSerifTypeface"/>
              </a:rPr>
              <a:t>Team/Office/Division</a:t>
            </a:r>
          </a:p>
          <a:p>
            <a:r>
              <a:rPr lang="en-US" sz="3000" b="1" i="0" baseline="0" dirty="0" smtClean="0">
                <a:solidFill>
                  <a:schemeClr val="bg1"/>
                </a:solidFill>
                <a:effectLst/>
                <a:latin typeface="PermianSlabSerifTypeface"/>
                <a:cs typeface="PermianSlabSerifTypeface"/>
              </a:rPr>
              <a:t>Email Address</a:t>
            </a:r>
          </a:p>
          <a:p>
            <a:r>
              <a:rPr lang="en-US" sz="3000" b="1" i="0" baseline="0" dirty="0" smtClean="0">
                <a:solidFill>
                  <a:schemeClr val="bg1"/>
                </a:solidFill>
                <a:effectLst/>
                <a:latin typeface="PermianSlabSerifTypeface"/>
                <a:cs typeface="PermianSlabSerifTypeface"/>
              </a:rPr>
              <a:t>Phone Number</a:t>
            </a:r>
            <a:endParaRPr lang="en-US" sz="3000" b="1" i="0" dirty="0">
              <a:solidFill>
                <a:schemeClr val="bg1"/>
              </a:solidFill>
              <a:effectLst/>
              <a:latin typeface="PermianSlabSerifTypeface"/>
              <a:cs typeface="PermianSlabSerifTypeface"/>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9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PermianSlabSerifTypeface"/>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Open Sans"/>
                <a:cs typeface="Open Sans"/>
              </a:rPr>
              <a:t>Excellence | Optimism | Judgment | Courage | Teamwork</a:t>
            </a:r>
            <a:endParaRPr lang="en-US" sz="2400" b="1" dirty="0">
              <a:solidFill>
                <a:srgbClr val="1B365D"/>
              </a:solidFill>
              <a:latin typeface="Open Sans"/>
              <a:cs typeface="Open Sans"/>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1" r:id="rId7"/>
    <p:sldLayoutId id="2147483660"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www2.ed.gov/about/inits/ed/chronicabsenteeism/toolki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Lori.Paisley@tn.gov" TargetMode="External"/><Relationship Id="rId2" Type="http://schemas.openxmlformats.org/officeDocument/2006/relationships/hyperlink" Target="mailto:Pat.Conner@tn.gov" TargetMode="External"/><Relationship Id="rId1" Type="http://schemas.openxmlformats.org/officeDocument/2006/relationships/slideLayout" Target="../slideLayouts/slideLayout2.xml"/><Relationship Id="rId4" Type="http://schemas.openxmlformats.org/officeDocument/2006/relationships/hyperlink" Target="mailto:Mike.Herrmann@tn.go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Update on Chronic Absenteeism and Related Issues</a:t>
            </a:r>
            <a:endParaRPr lang="en-US" dirty="0"/>
          </a:p>
        </p:txBody>
      </p:sp>
      <p:sp>
        <p:nvSpPr>
          <p:cNvPr id="6" name="Subtitle 5"/>
          <p:cNvSpPr>
            <a:spLocks noGrp="1"/>
          </p:cNvSpPr>
          <p:nvPr>
            <p:ph type="subTitle" idx="1"/>
          </p:nvPr>
        </p:nvSpPr>
        <p:spPr>
          <a:xfrm>
            <a:off x="990600" y="5154612"/>
            <a:ext cx="7086600" cy="685800"/>
          </a:xfrm>
        </p:spPr>
        <p:txBody>
          <a:bodyPr/>
          <a:lstStyle/>
          <a:p>
            <a:r>
              <a:rPr lang="en-US" dirty="0" smtClean="0"/>
              <a:t>2016 Fall Tennessee Data &amp; Attendance Supervisors Conference</a:t>
            </a:r>
            <a:endParaRPr lang="en-US" dirty="0"/>
          </a:p>
        </p:txBody>
      </p:sp>
      <p:sp>
        <p:nvSpPr>
          <p:cNvPr id="7" name="Text Placeholder 6"/>
          <p:cNvSpPr>
            <a:spLocks noGrp="1"/>
          </p:cNvSpPr>
          <p:nvPr>
            <p:ph type="body" sz="quarter" idx="10"/>
          </p:nvPr>
        </p:nvSpPr>
        <p:spPr>
          <a:xfrm>
            <a:off x="74997" y="6434137"/>
            <a:ext cx="8991599" cy="381000"/>
          </a:xfrm>
        </p:spPr>
        <p:txBody>
          <a:bodyPr>
            <a:normAutofit/>
          </a:bodyPr>
          <a:lstStyle/>
          <a:p>
            <a:r>
              <a:rPr lang="en-US" sz="1800" dirty="0" smtClean="0"/>
              <a:t>Mike Herrmann – Executive Director – Healthy, Safe &amp; Supportive Schools</a:t>
            </a:r>
            <a:endParaRPr lang="en-US" sz="1800"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a:t>
            </a:fld>
            <a:endParaRPr lang="en-US" dirty="0"/>
          </a:p>
        </p:txBody>
      </p:sp>
    </p:spTree>
    <p:extLst>
      <p:ext uri="{BB962C8B-B14F-4D97-AF65-F5344CB8AC3E}">
        <p14:creationId xmlns:p14="http://schemas.microsoft.com/office/powerpoint/2010/main" val="548870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15" y="381000"/>
            <a:ext cx="7574685" cy="5047735"/>
          </a:xfrm>
          <a:prstGeom prst="rect">
            <a:avLst/>
          </a:prstGeom>
        </p:spPr>
      </p:pic>
    </p:spTree>
    <p:extLst>
      <p:ext uri="{BB962C8B-B14F-4D97-AF65-F5344CB8AC3E}">
        <p14:creationId xmlns:p14="http://schemas.microsoft.com/office/powerpoint/2010/main" val="4187166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315200" cy="4917440"/>
          </a:xfrm>
          <a:prstGeom prst="rect">
            <a:avLst/>
          </a:prstGeom>
        </p:spPr>
      </p:pic>
    </p:spTree>
    <p:extLst>
      <p:ext uri="{BB962C8B-B14F-4D97-AF65-F5344CB8AC3E}">
        <p14:creationId xmlns:p14="http://schemas.microsoft.com/office/powerpoint/2010/main" val="1963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2" y="304800"/>
            <a:ext cx="7600946" cy="5088082"/>
          </a:xfrm>
          <a:prstGeom prst="rect">
            <a:avLst/>
          </a:prstGeom>
        </p:spPr>
      </p:pic>
    </p:spTree>
    <p:extLst>
      <p:ext uri="{BB962C8B-B14F-4D97-AF65-F5344CB8AC3E}">
        <p14:creationId xmlns:p14="http://schemas.microsoft.com/office/powerpoint/2010/main" val="637507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Chronic absence in ninth grade is a significant predictor of high school graduation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graphicFrame>
        <p:nvGraphicFramePr>
          <p:cNvPr id="5" name="Content Placeholder 4"/>
          <p:cNvGraphicFramePr>
            <a:graphicFrameLocks noGrp="1"/>
          </p:cNvGraphicFramePr>
          <p:nvPr>
            <p:ph idx="1"/>
            <p:extLst/>
          </p:nvPr>
        </p:nvGraphicFramePr>
        <p:xfrm>
          <a:off x="304800" y="1295400"/>
          <a:ext cx="8382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8512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04800" y="1295400"/>
          <a:ext cx="8382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dirty="0" smtClean="0"/>
              <a:t>Unpack factors related to attendance</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spTree>
    <p:extLst>
      <p:ext uri="{BB962C8B-B14F-4D97-AF65-F5344CB8AC3E}">
        <p14:creationId xmlns:p14="http://schemas.microsoft.com/office/powerpoint/2010/main" val="1526824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p:cNvPr>
          <p:cNvPicPr>
            <a:picLocks noGrp="1" noChangeAspect="1"/>
          </p:cNvPicPr>
          <p:nvPr>
            <p:ph idx="1"/>
          </p:nvPr>
        </p:nvPicPr>
        <p:blipFill>
          <a:blip r:embed="rId4"/>
          <a:stretch>
            <a:fillRect/>
          </a:stretch>
        </p:blipFill>
        <p:spPr>
          <a:xfrm>
            <a:off x="1333500" y="1143000"/>
            <a:ext cx="6248400" cy="4659564"/>
          </a:xfrm>
          <a:prstGeom prst="rect">
            <a:avLst/>
          </a:prstGeom>
        </p:spPr>
      </p:pic>
      <p:sp>
        <p:nvSpPr>
          <p:cNvPr id="3" name="Title 2"/>
          <p:cNvSpPr>
            <a:spLocks noGrp="1"/>
          </p:cNvSpPr>
          <p:nvPr>
            <p:ph type="title"/>
          </p:nvPr>
        </p:nvSpPr>
        <p:spPr/>
        <p:txBody>
          <a:bodyPr>
            <a:normAutofit fontScale="90000"/>
          </a:bodyPr>
          <a:lstStyle/>
          <a:p>
            <a:r>
              <a:rPr lang="en-US" dirty="0" smtClean="0"/>
              <a:t>Tiered intervention systems provide both a clear framework and the flexibility to adapt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spTree>
    <p:extLst>
      <p:ext uri="{BB962C8B-B14F-4D97-AF65-F5344CB8AC3E}">
        <p14:creationId xmlns:p14="http://schemas.microsoft.com/office/powerpoint/2010/main" val="22027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371600"/>
            <a:ext cx="4114800" cy="4525963"/>
          </a:xfrm>
        </p:spPr>
        <p:txBody>
          <a:bodyPr/>
          <a:lstStyle/>
          <a:p>
            <a:r>
              <a:rPr lang="en-US" dirty="0" smtClean="0"/>
              <a:t>Truancy/Legal</a:t>
            </a:r>
          </a:p>
          <a:p>
            <a:pPr lvl="1"/>
            <a:r>
              <a:rPr lang="en-US" dirty="0" smtClean="0"/>
              <a:t>Looks only at unexcused absences</a:t>
            </a:r>
          </a:p>
          <a:p>
            <a:pPr lvl="1"/>
            <a:r>
              <a:rPr lang="en-US" dirty="0" smtClean="0"/>
              <a:t>Adversarial/punitive approach</a:t>
            </a:r>
          </a:p>
          <a:p>
            <a:pPr lvl="1"/>
            <a:r>
              <a:rPr lang="en-US" dirty="0" smtClean="0"/>
              <a:t>Emphasizes compliance with school rules</a:t>
            </a:r>
          </a:p>
          <a:p>
            <a:pPr lvl="1"/>
            <a:r>
              <a:rPr lang="en-US" dirty="0" smtClean="0"/>
              <a:t>Applied generally after the damage is done</a:t>
            </a:r>
            <a:endParaRPr lang="en-US" dirty="0"/>
          </a:p>
        </p:txBody>
      </p:sp>
      <p:sp>
        <p:nvSpPr>
          <p:cNvPr id="3" name="Title 2"/>
          <p:cNvSpPr>
            <a:spLocks noGrp="1"/>
          </p:cNvSpPr>
          <p:nvPr>
            <p:ph type="title"/>
          </p:nvPr>
        </p:nvSpPr>
        <p:spPr/>
        <p:txBody>
          <a:bodyPr>
            <a:normAutofit fontScale="90000"/>
          </a:bodyPr>
          <a:lstStyle/>
          <a:p>
            <a:r>
              <a:rPr lang="en-US" dirty="0" smtClean="0"/>
              <a:t>Successfully addressing chronic absenteeism will require a paradigm shift.</a:t>
            </a:r>
            <a:endParaRPr lang="en-US" dirty="0"/>
          </a:p>
        </p:txBody>
      </p:sp>
      <p:sp>
        <p:nvSpPr>
          <p:cNvPr id="4" name="Content Placeholder 3"/>
          <p:cNvSpPr>
            <a:spLocks noGrp="1"/>
          </p:cNvSpPr>
          <p:nvPr>
            <p:ph sz="half" idx="13"/>
          </p:nvPr>
        </p:nvSpPr>
        <p:spPr>
          <a:xfrm>
            <a:off x="4572000" y="1371600"/>
            <a:ext cx="4114800" cy="4525963"/>
          </a:xfrm>
        </p:spPr>
        <p:txBody>
          <a:bodyPr/>
          <a:lstStyle/>
          <a:p>
            <a:r>
              <a:rPr lang="en-US" dirty="0" smtClean="0"/>
              <a:t>Student/Family support</a:t>
            </a:r>
          </a:p>
          <a:p>
            <a:pPr lvl="1"/>
            <a:r>
              <a:rPr lang="en-US" dirty="0" smtClean="0"/>
              <a:t>Looks at all absences and focuses on reducing lost instructional time</a:t>
            </a:r>
          </a:p>
          <a:p>
            <a:pPr lvl="1"/>
            <a:r>
              <a:rPr lang="en-US" dirty="0" smtClean="0"/>
              <a:t>Supportive/shared approach</a:t>
            </a:r>
          </a:p>
          <a:p>
            <a:pPr lvl="1"/>
            <a:r>
              <a:rPr lang="en-US" dirty="0" smtClean="0"/>
              <a:t>Emphasizes impact on academic and personal outcomes </a:t>
            </a:r>
          </a:p>
          <a:p>
            <a:pPr lvl="1"/>
            <a:r>
              <a:rPr lang="en-US" dirty="0" smtClean="0"/>
              <a:t>Is preventive and positive in nature.</a:t>
            </a:r>
          </a:p>
          <a:p>
            <a:pPr lvl="1"/>
            <a:endParaRPr lang="en-US" dirty="0"/>
          </a:p>
        </p:txBody>
      </p:sp>
      <p:sp>
        <p:nvSpPr>
          <p:cNvPr id="5" name="Slide Number Placeholder 4"/>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407219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sz="4000" dirty="0" smtClean="0"/>
          </a:p>
          <a:p>
            <a:pPr marL="0" indent="0" algn="ctr">
              <a:buNone/>
            </a:pPr>
            <a:endParaRPr lang="en-US" sz="4000" dirty="0" smtClean="0"/>
          </a:p>
          <a:p>
            <a:pPr marL="0" indent="0" algn="ctr">
              <a:buNone/>
            </a:pPr>
            <a:r>
              <a:rPr lang="en-US" sz="4000" b="1" dirty="0" smtClean="0"/>
              <a:t>Discipline Data</a:t>
            </a:r>
            <a:endParaRPr lang="en-US" sz="4000" b="1"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343375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One in five ninth graders received some disciplinary action in 2014-15</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graphicFrame>
        <p:nvGraphicFramePr>
          <p:cNvPr id="5" name="Content Placeholder 4"/>
          <p:cNvGraphicFramePr>
            <a:graphicFrameLocks noGrp="1"/>
          </p:cNvGraphicFramePr>
          <p:nvPr>
            <p:ph idx="1"/>
            <p:extLst/>
          </p:nvPr>
        </p:nvGraphicFramePr>
        <p:xfrm>
          <a:off x="304800" y="1295400"/>
          <a:ext cx="8382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811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Number of exclusionary disciplinary incidents in the early elementary grades is low, but still troubling</a:t>
            </a:r>
            <a:endParaRPr lang="en-US" sz="2400"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19</a:t>
            </a:fld>
            <a:endParaRPr lang="en-US" dirty="0"/>
          </a:p>
        </p:txBody>
      </p:sp>
      <p:graphicFrame>
        <p:nvGraphicFramePr>
          <p:cNvPr id="5" name="Content Placeholder 4"/>
          <p:cNvGraphicFramePr>
            <a:graphicFrameLocks noGrp="1"/>
          </p:cNvGraphicFramePr>
          <p:nvPr>
            <p:ph idx="1"/>
            <p:extLst/>
          </p:nvPr>
        </p:nvGraphicFramePr>
        <p:xfrm>
          <a:off x="304800" y="1295400"/>
          <a:ext cx="8382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861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Means All – Chronic absenteeism/discipline</a:t>
            </a:r>
          </a:p>
          <a:p>
            <a:r>
              <a:rPr lang="en-US" dirty="0" smtClean="0"/>
              <a:t>Public Safety Subcabinet</a:t>
            </a:r>
          </a:p>
          <a:p>
            <a:r>
              <a:rPr lang="en-US" dirty="0" smtClean="0"/>
              <a:t>RTI2B</a:t>
            </a:r>
          </a:p>
          <a:p>
            <a:r>
              <a:rPr lang="en-US" dirty="0" smtClean="0"/>
              <a:t>Adverse Childhood Experiences (ACEs)</a:t>
            </a:r>
          </a:p>
          <a:p>
            <a:r>
              <a:rPr lang="en-US" dirty="0" smtClean="0"/>
              <a:t>ESSA Planning</a:t>
            </a:r>
            <a:endParaRPr lang="en-US" dirty="0"/>
          </a:p>
        </p:txBody>
      </p:sp>
      <p:sp>
        <p:nvSpPr>
          <p:cNvPr id="3" name="Title 2"/>
          <p:cNvSpPr>
            <a:spLocks noGrp="1"/>
          </p:cNvSpPr>
          <p:nvPr>
            <p:ph type="title"/>
          </p:nvPr>
        </p:nvSpPr>
        <p:spPr/>
        <p:txBody>
          <a:bodyPr/>
          <a:lstStyle/>
          <a:p>
            <a:r>
              <a:rPr lang="en-US" dirty="0" smtClean="0"/>
              <a:t>Current initiatives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Tree>
    <p:extLst>
      <p:ext uri="{BB962C8B-B14F-4D97-AF65-F5344CB8AC3E}">
        <p14:creationId xmlns:p14="http://schemas.microsoft.com/office/powerpoint/2010/main" val="1439516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Majority of disciplinary incidents due to “violating school rules”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4612738"/>
              </p:ext>
            </p:extLst>
          </p:nvPr>
        </p:nvGraphicFramePr>
        <p:xfrm>
          <a:off x="304800" y="1295400"/>
          <a:ext cx="8382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69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04800" y="1295400"/>
          <a:ext cx="8382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000" dirty="0" smtClean="0"/>
              <a:t>Between sixth and ninth grade, two out of three of black students have been disciplined </a:t>
            </a:r>
            <a:r>
              <a:rPr lang="en-US" sz="2000" dirty="0"/>
              <a:t>whereas just under half of Hispanic students </a:t>
            </a:r>
            <a:r>
              <a:rPr lang="en-US" sz="2000" dirty="0" smtClean="0"/>
              <a:t> and one out of three white students have been disciplined</a:t>
            </a:r>
            <a:endParaRPr lang="en-US" sz="2000"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21</a:t>
            </a:fld>
            <a:endParaRPr lang="en-US" dirty="0"/>
          </a:p>
        </p:txBody>
      </p:sp>
    </p:spTree>
    <p:extLst>
      <p:ext uri="{BB962C8B-B14F-4D97-AF65-F5344CB8AC3E}">
        <p14:creationId xmlns:p14="http://schemas.microsoft.com/office/powerpoint/2010/main" val="2563356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200" dirty="0" smtClean="0"/>
              <a:t>Economically disadvantaged students make up over 80 percent of all exclusionary disciplinary incidents</a:t>
            </a:r>
            <a:endParaRPr lang="en-US" sz="2200"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22</a:t>
            </a:fld>
            <a:endParaRPr lang="en-US" dirty="0"/>
          </a:p>
        </p:txBody>
      </p:sp>
      <p:graphicFrame>
        <p:nvGraphicFramePr>
          <p:cNvPr id="5" name="Content Placeholder 4"/>
          <p:cNvGraphicFramePr>
            <a:graphicFrameLocks noGrp="1"/>
          </p:cNvGraphicFramePr>
          <p:nvPr>
            <p:ph idx="1"/>
            <p:extLst/>
          </p:nvPr>
        </p:nvGraphicFramePr>
        <p:xfrm>
          <a:off x="304800" y="1295400"/>
          <a:ext cx="8382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8785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Nearly one in ten ninth graders misses a week of school due to instances of exclusionary discipline</a:t>
            </a:r>
            <a:endParaRPr lang="en-US" sz="2400"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sp>
        <p:nvSpPr>
          <p:cNvPr id="6" name="Rectangle 5"/>
          <p:cNvSpPr/>
          <p:nvPr/>
        </p:nvSpPr>
        <p:spPr>
          <a:xfrm>
            <a:off x="4876799" y="4267200"/>
            <a:ext cx="3597729" cy="1143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6"/>
          <p:cNvGraphicFramePr>
            <a:graphicFrameLocks noGrp="1"/>
          </p:cNvGraphicFramePr>
          <p:nvPr>
            <p:ph idx="1"/>
            <p:extLst/>
          </p:nvPr>
        </p:nvGraphicFramePr>
        <p:xfrm>
          <a:off x="304800" y="1295400"/>
          <a:ext cx="8153400" cy="4495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0489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6"/>
          <p:cNvGraphicFramePr>
            <a:graphicFrameLocks noGrp="1"/>
          </p:cNvGraphicFramePr>
          <p:nvPr>
            <p:ph idx="1"/>
            <p:extLst/>
          </p:nvPr>
        </p:nvGraphicFramePr>
        <p:xfrm>
          <a:off x="304800" y="1295400"/>
          <a:ext cx="8382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2400" dirty="0" smtClean="0"/>
              <a:t>Similarly, students who start behind academically are more likely to lose instructional time.</a:t>
            </a:r>
            <a:endParaRPr lang="en-US" sz="2400"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24</a:t>
            </a:fld>
            <a:endParaRPr lang="en-US" dirty="0"/>
          </a:p>
        </p:txBody>
      </p:sp>
    </p:spTree>
    <p:extLst>
      <p:ext uri="{BB962C8B-B14F-4D97-AF65-F5344CB8AC3E}">
        <p14:creationId xmlns:p14="http://schemas.microsoft.com/office/powerpoint/2010/main" val="47944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295400"/>
            <a:ext cx="8382000" cy="4525963"/>
          </a:xfrm>
        </p:spPr>
        <p:txBody>
          <a:bodyPr>
            <a:normAutofit fontScale="92500" lnSpcReduction="10000"/>
          </a:bodyPr>
          <a:lstStyle/>
          <a:p>
            <a:r>
              <a:rPr lang="en-US" b="1" dirty="0" smtClean="0"/>
              <a:t>What does the discipline data look like across schools in your district? </a:t>
            </a:r>
          </a:p>
          <a:p>
            <a:pPr lvl="1"/>
            <a:r>
              <a:rPr lang="en-US" dirty="0" smtClean="0"/>
              <a:t>What grade level(s) have the greatest number of suspensions?</a:t>
            </a:r>
          </a:p>
          <a:p>
            <a:pPr lvl="1"/>
            <a:r>
              <a:rPr lang="en-US" dirty="0" smtClean="0"/>
              <a:t>Are students in grades K-3 being suspended or expelled?</a:t>
            </a:r>
          </a:p>
          <a:p>
            <a:pPr lvl="1"/>
            <a:r>
              <a:rPr lang="en-US" dirty="0" smtClean="0"/>
              <a:t>How many students are being removed for non-violent behaviors (e.g. violation of school rules, conduct prejudicial to good order).</a:t>
            </a:r>
          </a:p>
          <a:p>
            <a:pPr lvl="1"/>
            <a:r>
              <a:rPr lang="en-US" dirty="0" smtClean="0"/>
              <a:t>Are African American, economically disadvantaged, and low-performing students disproportionately disciplined?</a:t>
            </a:r>
          </a:p>
          <a:p>
            <a:pPr lvl="1"/>
            <a:r>
              <a:rPr lang="en-US" dirty="0" smtClean="0"/>
              <a:t>How do suspensions compute to lost instructional time for students?</a:t>
            </a:r>
          </a:p>
          <a:p>
            <a:r>
              <a:rPr lang="en-US" b="1" dirty="0" err="1" smtClean="0"/>
              <a:t>e</a:t>
            </a:r>
            <a:r>
              <a:rPr lang="en-US" b="1" dirty="0" err="1"/>
              <a:t>P</a:t>
            </a:r>
            <a:r>
              <a:rPr lang="en-US" b="1" dirty="0" err="1" smtClean="0"/>
              <a:t>lans</a:t>
            </a:r>
            <a:r>
              <a:rPr lang="en-US" b="1" dirty="0" smtClean="0"/>
              <a:t> school improvement data this year will include a more robust look at discipline.</a:t>
            </a:r>
            <a:endParaRPr lang="en-US" b="1" dirty="0"/>
          </a:p>
        </p:txBody>
      </p:sp>
      <p:sp>
        <p:nvSpPr>
          <p:cNvPr id="6" name="Title 5"/>
          <p:cNvSpPr>
            <a:spLocks noGrp="1"/>
          </p:cNvSpPr>
          <p:nvPr>
            <p:ph type="title"/>
          </p:nvPr>
        </p:nvSpPr>
        <p:spPr/>
        <p:txBody>
          <a:bodyPr/>
          <a:lstStyle/>
          <a:p>
            <a:r>
              <a:rPr lang="en-US" dirty="0" smtClean="0"/>
              <a:t>Looking at discipline data</a:t>
            </a:r>
            <a:endParaRPr lang="en-US" dirty="0"/>
          </a:p>
        </p:txBody>
      </p:sp>
      <p:sp>
        <p:nvSpPr>
          <p:cNvPr id="5" name="Slide Number Placeholder 4"/>
          <p:cNvSpPr>
            <a:spLocks noGrp="1"/>
          </p:cNvSpPr>
          <p:nvPr>
            <p:ph type="sldNum" sz="quarter" idx="12"/>
          </p:nvPr>
        </p:nvSpPr>
        <p:spPr/>
        <p:txBody>
          <a:bodyPr/>
          <a:lstStyle/>
          <a:p>
            <a:fld id="{86D2451E-3285-438B-B188-C22B2A012BF6}" type="slidenum">
              <a:rPr lang="en-US" smtClean="0"/>
              <a:pPr/>
              <a:t>25</a:t>
            </a:fld>
            <a:endParaRPr lang="en-US" dirty="0"/>
          </a:p>
        </p:txBody>
      </p:sp>
    </p:spTree>
    <p:extLst>
      <p:ext uri="{BB962C8B-B14F-4D97-AF65-F5344CB8AC3E}">
        <p14:creationId xmlns:p14="http://schemas.microsoft.com/office/powerpoint/2010/main" val="2193363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are some alternatives to suspension and expulsion?</a:t>
            </a:r>
          </a:p>
          <a:p>
            <a:pPr lvl="1"/>
            <a:r>
              <a:rPr lang="en-US" dirty="0" smtClean="0"/>
              <a:t>Restorative justice</a:t>
            </a:r>
          </a:p>
          <a:p>
            <a:pPr lvl="1"/>
            <a:r>
              <a:rPr lang="en-US" dirty="0" smtClean="0"/>
              <a:t>Multi-tiered systems of support</a:t>
            </a:r>
          </a:p>
          <a:p>
            <a:pPr lvl="1"/>
            <a:r>
              <a:rPr lang="en-US" dirty="0" smtClean="0"/>
              <a:t>Saturday school</a:t>
            </a:r>
          </a:p>
          <a:p>
            <a:pPr lvl="1"/>
            <a:r>
              <a:rPr lang="en-US" dirty="0" smtClean="0"/>
              <a:t>Community service (within school community)</a:t>
            </a:r>
          </a:p>
          <a:p>
            <a:r>
              <a:rPr lang="en-US" dirty="0" smtClean="0"/>
              <a:t>What kind of training do our teachers need to keep students in class?</a:t>
            </a:r>
          </a:p>
          <a:p>
            <a:pPr lvl="1"/>
            <a:r>
              <a:rPr lang="en-US" dirty="0" smtClean="0"/>
              <a:t>TEAM evaluation rubric points to classroom management as one of the highest indicators.</a:t>
            </a:r>
          </a:p>
          <a:p>
            <a:r>
              <a:rPr lang="en-US" dirty="0" smtClean="0"/>
              <a:t>What kinds of supports can the state provide to certain schools in order to change culture/practices? </a:t>
            </a:r>
          </a:p>
        </p:txBody>
      </p:sp>
      <p:sp>
        <p:nvSpPr>
          <p:cNvPr id="3" name="Title 2"/>
          <p:cNvSpPr>
            <a:spLocks noGrp="1"/>
          </p:cNvSpPr>
          <p:nvPr>
            <p:ph type="title"/>
          </p:nvPr>
        </p:nvSpPr>
        <p:spPr/>
        <p:txBody>
          <a:bodyPr>
            <a:normAutofit/>
          </a:bodyPr>
          <a:lstStyle/>
          <a:p>
            <a:r>
              <a:rPr lang="en-US" dirty="0" smtClean="0"/>
              <a:t>Responding to discipline data</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26</a:t>
            </a:fld>
            <a:endParaRPr lang="en-US" dirty="0"/>
          </a:p>
        </p:txBody>
      </p:sp>
    </p:spTree>
    <p:extLst>
      <p:ext uri="{BB962C8B-B14F-4D97-AF65-F5344CB8AC3E}">
        <p14:creationId xmlns:p14="http://schemas.microsoft.com/office/powerpoint/2010/main" val="159405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sz="4000" dirty="0" smtClean="0"/>
          </a:p>
          <a:p>
            <a:pPr marL="0" indent="0" algn="ctr">
              <a:buNone/>
            </a:pPr>
            <a:endParaRPr lang="en-US" sz="4000" dirty="0" smtClean="0"/>
          </a:p>
          <a:p>
            <a:pPr marL="0" indent="0" algn="ctr">
              <a:buNone/>
            </a:pPr>
            <a:r>
              <a:rPr lang="en-US" sz="4000" b="1" dirty="0" smtClean="0"/>
              <a:t>Assessing School Climate</a:t>
            </a:r>
            <a:endParaRPr lang="en-US" sz="4000" b="1"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27</a:t>
            </a:fld>
            <a:endParaRPr lang="en-US" dirty="0"/>
          </a:p>
        </p:txBody>
      </p:sp>
    </p:spTree>
    <p:extLst>
      <p:ext uri="{BB962C8B-B14F-4D97-AF65-F5344CB8AC3E}">
        <p14:creationId xmlns:p14="http://schemas.microsoft.com/office/powerpoint/2010/main" val="288103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Safe and Supportive Schools Climate Model</a:t>
            </a:r>
            <a:endParaRPr lang="en-US" dirty="0"/>
          </a:p>
        </p:txBody>
      </p:sp>
      <p:sp>
        <p:nvSpPr>
          <p:cNvPr id="2" name="Slide Number Placeholder 1"/>
          <p:cNvSpPr>
            <a:spLocks noGrp="1"/>
          </p:cNvSpPr>
          <p:nvPr>
            <p:ph type="sldNum" sz="quarter" idx="12"/>
          </p:nvPr>
        </p:nvSpPr>
        <p:spPr/>
        <p:txBody>
          <a:bodyPr/>
          <a:lstStyle/>
          <a:p>
            <a:fld id="{86D2451E-3285-438B-B188-C22B2A012BF6}" type="slidenum">
              <a:rPr lang="en-US" smtClean="0"/>
              <a:pPr/>
              <a:t>28</a:t>
            </a:fld>
            <a:endParaRPr lang="en-US" dirty="0"/>
          </a:p>
        </p:txBody>
      </p:sp>
      <p:pic>
        <p:nvPicPr>
          <p:cNvPr id="5" name="Content Placeholder 3"/>
          <p:cNvPicPr>
            <a:picLocks noGrp="1" noChangeAspect="1"/>
          </p:cNvPicPr>
          <p:nvPr>
            <p:ph idx="1"/>
          </p:nvPr>
        </p:nvPicPr>
        <p:blipFill>
          <a:blip r:embed="rId2"/>
          <a:stretch>
            <a:fillRect/>
          </a:stretch>
        </p:blipFill>
        <p:spPr>
          <a:xfrm>
            <a:off x="901484" y="1341437"/>
            <a:ext cx="7188631" cy="4525963"/>
          </a:xfrm>
          <a:prstGeom prst="rect">
            <a:avLst/>
          </a:prstGeom>
        </p:spPr>
      </p:pic>
    </p:spTree>
    <p:extLst>
      <p:ext uri="{BB962C8B-B14F-4D97-AF65-F5344CB8AC3E}">
        <p14:creationId xmlns:p14="http://schemas.microsoft.com/office/powerpoint/2010/main" val="2701748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Student </a:t>
            </a:r>
            <a:r>
              <a:rPr lang="en-US" dirty="0" smtClean="0"/>
              <a:t>Surveys</a:t>
            </a:r>
          </a:p>
          <a:p>
            <a:pPr lvl="1"/>
            <a:r>
              <a:rPr lang="en-US" dirty="0" smtClean="0"/>
              <a:t>Elementary </a:t>
            </a:r>
            <a:r>
              <a:rPr lang="en-US" dirty="0"/>
              <a:t>School Student Survey </a:t>
            </a:r>
            <a:r>
              <a:rPr lang="en-US" dirty="0" smtClean="0"/>
              <a:t>(grades 3-8)</a:t>
            </a:r>
            <a:endParaRPr lang="en-US" dirty="0"/>
          </a:p>
          <a:p>
            <a:pPr lvl="1"/>
            <a:r>
              <a:rPr lang="en-US" dirty="0" smtClean="0"/>
              <a:t>Middle </a:t>
            </a:r>
            <a:r>
              <a:rPr lang="en-US" dirty="0"/>
              <a:t>School Student Survey </a:t>
            </a:r>
            <a:r>
              <a:rPr lang="en-US" dirty="0" smtClean="0"/>
              <a:t>(grades 5-8)</a:t>
            </a:r>
            <a:endParaRPr lang="en-US" dirty="0"/>
          </a:p>
          <a:p>
            <a:pPr lvl="1"/>
            <a:r>
              <a:rPr lang="en-US" dirty="0" smtClean="0"/>
              <a:t>High </a:t>
            </a:r>
            <a:r>
              <a:rPr lang="en-US" dirty="0"/>
              <a:t>School Student Survey </a:t>
            </a:r>
            <a:r>
              <a:rPr lang="en-US" dirty="0" smtClean="0"/>
              <a:t>(grades 9-12)</a:t>
            </a:r>
          </a:p>
          <a:p>
            <a:pPr lvl="1"/>
            <a:endParaRPr lang="en-US" dirty="0"/>
          </a:p>
          <a:p>
            <a:r>
              <a:rPr lang="en-US" dirty="0"/>
              <a:t>Teacher Surveys (K-12</a:t>
            </a:r>
            <a:r>
              <a:rPr lang="en-US" dirty="0" smtClean="0"/>
              <a:t>)</a:t>
            </a:r>
          </a:p>
          <a:p>
            <a:endParaRPr lang="en-US" dirty="0"/>
          </a:p>
          <a:p>
            <a:r>
              <a:rPr lang="en-US" dirty="0"/>
              <a:t>Parent Surveys (K-12)</a:t>
            </a:r>
          </a:p>
          <a:p>
            <a:endParaRPr lang="en-US" dirty="0" smtClean="0"/>
          </a:p>
          <a:p>
            <a:pPr marL="57150" indent="0">
              <a:buNone/>
            </a:pPr>
            <a:endParaRPr lang="en-US" dirty="0" smtClean="0"/>
          </a:p>
          <a:p>
            <a:endParaRPr lang="en-US" dirty="0"/>
          </a:p>
        </p:txBody>
      </p:sp>
      <p:sp>
        <p:nvSpPr>
          <p:cNvPr id="3" name="Title 2"/>
          <p:cNvSpPr>
            <a:spLocks noGrp="1"/>
          </p:cNvSpPr>
          <p:nvPr>
            <p:ph type="title"/>
          </p:nvPr>
        </p:nvSpPr>
        <p:spPr>
          <a:xfrm>
            <a:off x="207818" y="381000"/>
            <a:ext cx="8915400" cy="914400"/>
          </a:xfrm>
        </p:spPr>
        <p:txBody>
          <a:bodyPr>
            <a:normAutofit fontScale="90000"/>
          </a:bodyPr>
          <a:lstStyle/>
          <a:p>
            <a:r>
              <a:rPr lang="en-US" dirty="0" smtClean="0"/>
              <a:t>Safe and Supportive Schools Survey Instruments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29</a:t>
            </a:fld>
            <a:endParaRPr lang="en-US" dirty="0"/>
          </a:p>
        </p:txBody>
      </p:sp>
    </p:spTree>
    <p:extLst>
      <p:ext uri="{BB962C8B-B14F-4D97-AF65-F5344CB8AC3E}">
        <p14:creationId xmlns:p14="http://schemas.microsoft.com/office/powerpoint/2010/main" val="2422814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 the Stage for Learning</a:t>
            </a:r>
            <a:endParaRPr lang="en-US" dirty="0"/>
          </a:p>
        </p:txBody>
      </p:sp>
      <p:sp>
        <p:nvSpPr>
          <p:cNvPr id="3" name="Subtitle 2"/>
          <p:cNvSpPr>
            <a:spLocks noGrp="1"/>
          </p:cNvSpPr>
          <p:nvPr>
            <p:ph type="subTitle" idx="1"/>
          </p:nvPr>
        </p:nvSpPr>
        <p:spPr>
          <a:xfrm>
            <a:off x="1371600" y="5029200"/>
            <a:ext cx="6400800" cy="990600"/>
          </a:xfrm>
        </p:spPr>
        <p:txBody>
          <a:bodyPr/>
          <a:lstStyle/>
          <a:p>
            <a:r>
              <a:rPr lang="en-US" sz="2400" dirty="0" smtClean="0"/>
              <a:t>Using available data and resources to identify challenges and opportunities.</a:t>
            </a:r>
            <a:endParaRPr lang="en-US" sz="2400" dirty="0"/>
          </a:p>
        </p:txBody>
      </p:sp>
      <p:sp>
        <p:nvSpPr>
          <p:cNvPr id="4" name="Text Placeholder 3"/>
          <p:cNvSpPr>
            <a:spLocks noGrp="1"/>
          </p:cNvSpPr>
          <p:nvPr>
            <p:ph type="body" sz="quarter" idx="10"/>
          </p:nvPr>
        </p:nvSpPr>
        <p:spPr>
          <a:xfrm>
            <a:off x="1294197" y="6264275"/>
            <a:ext cx="6553199" cy="593725"/>
          </a:xfrm>
        </p:spPr>
        <p:txBody>
          <a:bodyPr>
            <a:noAutofit/>
          </a:bodyPr>
          <a:lstStyle/>
          <a:p>
            <a:r>
              <a:rPr lang="en-US" sz="1600" b="1" dirty="0" smtClean="0"/>
              <a:t>Pat Conner – Mike Herrmann – Lori Paisley</a:t>
            </a:r>
          </a:p>
          <a:p>
            <a:r>
              <a:rPr lang="en-US" sz="1600" b="1" dirty="0" smtClean="0"/>
              <a:t>Office of Healthy, Safe and Supportive Schools</a:t>
            </a:r>
            <a:endParaRPr lang="en-US" sz="1600" b="1" dirty="0"/>
          </a:p>
        </p:txBody>
      </p:sp>
    </p:spTree>
    <p:extLst>
      <p:ext uri="{BB962C8B-B14F-4D97-AF65-F5344CB8AC3E}">
        <p14:creationId xmlns:p14="http://schemas.microsoft.com/office/powerpoint/2010/main" val="3534085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600" dirty="0" smtClean="0"/>
              <a:t>Conduct student focus groups to solicit student’s perceptions on the climate of their school.</a:t>
            </a:r>
            <a:endParaRPr lang="en-US" sz="2600" dirty="0"/>
          </a:p>
          <a:p>
            <a:pPr lvl="1"/>
            <a:r>
              <a:rPr lang="en-US" dirty="0" smtClean="0"/>
              <a:t>Focus groups should be made up of a diverse group of students representing all factions in the school.</a:t>
            </a:r>
          </a:p>
          <a:p>
            <a:pPr lvl="1"/>
            <a:r>
              <a:rPr lang="en-US" dirty="0" smtClean="0"/>
              <a:t>Focus groups should nurture discussion in </a:t>
            </a:r>
            <a:r>
              <a:rPr lang="en-US" dirty="0"/>
              <a:t>an open and spontaneous </a:t>
            </a:r>
            <a:r>
              <a:rPr lang="en-US" dirty="0" smtClean="0"/>
              <a:t>format. Time </a:t>
            </a:r>
            <a:r>
              <a:rPr lang="en-US" dirty="0"/>
              <a:t>to set aside for a focus group is anywhere from 45 to 90 minutes. </a:t>
            </a:r>
            <a:endParaRPr lang="en-US" dirty="0" smtClean="0"/>
          </a:p>
          <a:p>
            <a:pPr lvl="1"/>
            <a:r>
              <a:rPr lang="en-US" dirty="0"/>
              <a:t>Focus groups are structured around a set of carefully predetermined </a:t>
            </a:r>
            <a:r>
              <a:rPr lang="en-US" dirty="0" smtClean="0"/>
              <a:t>questions.</a:t>
            </a:r>
            <a:endParaRPr lang="en-US" dirty="0"/>
          </a:p>
          <a:p>
            <a:pPr lvl="1"/>
            <a:r>
              <a:rPr lang="en-US" dirty="0" smtClean="0"/>
              <a:t>It </a:t>
            </a:r>
            <a:r>
              <a:rPr lang="en-US" dirty="0"/>
              <a:t>takes more than one focus group </a:t>
            </a:r>
            <a:r>
              <a:rPr lang="en-US" dirty="0" smtClean="0"/>
              <a:t>to </a:t>
            </a:r>
            <a:r>
              <a:rPr lang="en-US" dirty="0"/>
              <a:t>produce valid results – usually three or four. </a:t>
            </a:r>
            <a:endParaRPr lang="en-US" dirty="0" smtClean="0"/>
          </a:p>
          <a:p>
            <a:pPr lvl="1"/>
            <a:endParaRPr lang="en-US" dirty="0" smtClean="0"/>
          </a:p>
        </p:txBody>
      </p:sp>
      <p:sp>
        <p:nvSpPr>
          <p:cNvPr id="5" name="Title 4"/>
          <p:cNvSpPr>
            <a:spLocks noGrp="1"/>
          </p:cNvSpPr>
          <p:nvPr>
            <p:ph type="title"/>
          </p:nvPr>
        </p:nvSpPr>
        <p:spPr/>
        <p:txBody>
          <a:bodyPr/>
          <a:lstStyle/>
          <a:p>
            <a:r>
              <a:rPr lang="en-US" dirty="0" smtClean="0"/>
              <a:t>Student Focus Groups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30</a:t>
            </a:fld>
            <a:endParaRPr lang="en-US" dirty="0"/>
          </a:p>
        </p:txBody>
      </p:sp>
    </p:spTree>
    <p:extLst>
      <p:ext uri="{BB962C8B-B14F-4D97-AF65-F5344CB8AC3E}">
        <p14:creationId xmlns:p14="http://schemas.microsoft.com/office/powerpoint/2010/main" val="2127874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sz="4000" dirty="0" smtClean="0"/>
          </a:p>
          <a:p>
            <a:pPr marL="0" indent="0" algn="ctr">
              <a:buNone/>
            </a:pPr>
            <a:r>
              <a:rPr lang="en-US" sz="4000" b="1" dirty="0" smtClean="0"/>
              <a:t>Coordinated School Health Data</a:t>
            </a:r>
            <a:endParaRPr lang="en-US" sz="4000" b="1"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31</a:t>
            </a:fld>
            <a:endParaRPr lang="en-US" dirty="0"/>
          </a:p>
        </p:txBody>
      </p:sp>
    </p:spTree>
    <p:extLst>
      <p:ext uri="{BB962C8B-B14F-4D97-AF65-F5344CB8AC3E}">
        <p14:creationId xmlns:p14="http://schemas.microsoft.com/office/powerpoint/2010/main" val="999800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150000"/>
              </a:lnSpc>
              <a:spcBef>
                <a:spcPts val="24"/>
              </a:spcBef>
              <a:spcAft>
                <a:spcPts val="24"/>
              </a:spcAft>
            </a:pPr>
            <a:r>
              <a:rPr lang="en-US" dirty="0"/>
              <a:t>A</a:t>
            </a:r>
            <a:r>
              <a:rPr lang="en-US" dirty="0" smtClean="0"/>
              <a:t>ddressing </a:t>
            </a:r>
            <a:r>
              <a:rPr lang="en-US" dirty="0"/>
              <a:t>health-related chronic </a:t>
            </a:r>
            <a:r>
              <a:rPr lang="en-US" dirty="0" smtClean="0"/>
              <a:t>absenteeism:</a:t>
            </a:r>
          </a:p>
          <a:p>
            <a:pPr marL="0" indent="0">
              <a:lnSpc>
                <a:spcPct val="150000"/>
              </a:lnSpc>
              <a:spcBef>
                <a:spcPts val="24"/>
              </a:spcBef>
              <a:spcAft>
                <a:spcPts val="24"/>
              </a:spcAft>
              <a:buNone/>
            </a:pPr>
            <a:r>
              <a:rPr lang="en-US" dirty="0" smtClean="0"/>
              <a:t>     </a:t>
            </a:r>
            <a:r>
              <a:rPr lang="en-US" u="sng" dirty="0" smtClean="0"/>
              <a:t>Annual Health Services Survey</a:t>
            </a:r>
          </a:p>
          <a:p>
            <a:pPr>
              <a:lnSpc>
                <a:spcPct val="150000"/>
              </a:lnSpc>
              <a:spcBef>
                <a:spcPts val="24"/>
              </a:spcBef>
              <a:spcAft>
                <a:spcPts val="24"/>
              </a:spcAft>
            </a:pPr>
            <a:r>
              <a:rPr lang="en-US" dirty="0"/>
              <a:t>Number of students with a chronic health </a:t>
            </a:r>
            <a:r>
              <a:rPr lang="en-US" dirty="0" smtClean="0"/>
              <a:t>condition:</a:t>
            </a:r>
          </a:p>
          <a:p>
            <a:pPr marL="0" indent="0">
              <a:lnSpc>
                <a:spcPct val="150000"/>
              </a:lnSpc>
              <a:spcBef>
                <a:spcPts val="24"/>
              </a:spcBef>
              <a:spcAft>
                <a:spcPts val="24"/>
              </a:spcAft>
              <a:buNone/>
            </a:pPr>
            <a:r>
              <a:rPr lang="en-US" dirty="0"/>
              <a:t> </a:t>
            </a:r>
            <a:r>
              <a:rPr lang="en-US" dirty="0" smtClean="0"/>
              <a:t>    2016 State Total = 205,254 (22%)</a:t>
            </a:r>
          </a:p>
          <a:p>
            <a:pPr>
              <a:lnSpc>
                <a:spcPct val="150000"/>
              </a:lnSpc>
              <a:spcBef>
                <a:spcPts val="24"/>
              </a:spcBef>
              <a:spcAft>
                <a:spcPts val="24"/>
              </a:spcAft>
            </a:pPr>
            <a:r>
              <a:rPr lang="en-US" dirty="0" smtClean="0"/>
              <a:t>Chronic Health Conditions: Asthma, Seizures/</a:t>
            </a:r>
            <a:r>
              <a:rPr lang="en-US" dirty="0" err="1" smtClean="0"/>
              <a:t>Diastat</a:t>
            </a:r>
            <a:r>
              <a:rPr lang="en-US" dirty="0" smtClean="0"/>
              <a:t>,</a:t>
            </a:r>
          </a:p>
          <a:p>
            <a:pPr marL="0" indent="0">
              <a:lnSpc>
                <a:spcPct val="150000"/>
              </a:lnSpc>
              <a:spcBef>
                <a:spcPts val="24"/>
              </a:spcBef>
              <a:spcAft>
                <a:spcPts val="24"/>
              </a:spcAft>
              <a:buNone/>
            </a:pPr>
            <a:r>
              <a:rPr lang="en-US" dirty="0"/>
              <a:t> </a:t>
            </a:r>
            <a:r>
              <a:rPr lang="en-US" dirty="0" smtClean="0"/>
              <a:t>    Severe Allergies/Epi Pens, Diabetes/Glucagon </a:t>
            </a:r>
          </a:p>
          <a:p>
            <a:pPr>
              <a:lnSpc>
                <a:spcPct val="150000"/>
              </a:lnSpc>
              <a:spcBef>
                <a:spcPts val="24"/>
              </a:spcBef>
              <a:spcAft>
                <a:spcPts val="24"/>
              </a:spcAft>
            </a:pPr>
            <a:r>
              <a:rPr lang="en-US" dirty="0" smtClean="0"/>
              <a:t>Return to Class Rate:</a:t>
            </a:r>
          </a:p>
          <a:p>
            <a:pPr marL="0" indent="0">
              <a:lnSpc>
                <a:spcPct val="150000"/>
              </a:lnSpc>
              <a:spcBef>
                <a:spcPts val="24"/>
              </a:spcBef>
              <a:spcAft>
                <a:spcPts val="24"/>
              </a:spcAft>
              <a:buNone/>
            </a:pPr>
            <a:r>
              <a:rPr lang="en-US" dirty="0"/>
              <a:t> </a:t>
            </a:r>
            <a:r>
              <a:rPr lang="en-US" dirty="0" smtClean="0"/>
              <a:t>    </a:t>
            </a:r>
            <a:r>
              <a:rPr lang="en-US" dirty="0"/>
              <a:t>T</a:t>
            </a:r>
            <a:r>
              <a:rPr lang="en-US" dirty="0" smtClean="0"/>
              <a:t>otal # </a:t>
            </a:r>
            <a:r>
              <a:rPr lang="en-US" dirty="0"/>
              <a:t>of clinic </a:t>
            </a:r>
            <a:r>
              <a:rPr lang="en-US" dirty="0" smtClean="0"/>
              <a:t>visits this year; </a:t>
            </a:r>
            <a:r>
              <a:rPr lang="en-US" dirty="0"/>
              <a:t>How many of </a:t>
            </a:r>
            <a:r>
              <a:rPr lang="en-US" dirty="0" smtClean="0"/>
              <a:t>    </a:t>
            </a:r>
          </a:p>
          <a:p>
            <a:pPr marL="0" indent="0">
              <a:lnSpc>
                <a:spcPct val="150000"/>
              </a:lnSpc>
              <a:spcBef>
                <a:spcPts val="24"/>
              </a:spcBef>
              <a:spcAft>
                <a:spcPts val="24"/>
              </a:spcAft>
              <a:buNone/>
            </a:pPr>
            <a:r>
              <a:rPr lang="en-US" dirty="0" smtClean="0"/>
              <a:t>     those </a:t>
            </a:r>
            <a:r>
              <a:rPr lang="en-US" dirty="0"/>
              <a:t>student visits resulted in a </a:t>
            </a:r>
            <a:r>
              <a:rPr lang="en-US" u="sng" dirty="0"/>
              <a:t>return to </a:t>
            </a:r>
            <a:r>
              <a:rPr lang="en-US" u="sng" dirty="0" smtClean="0"/>
              <a:t>class</a:t>
            </a:r>
            <a:r>
              <a:rPr lang="en-US" dirty="0" smtClean="0"/>
              <a:t>?</a:t>
            </a:r>
          </a:p>
          <a:p>
            <a:pPr>
              <a:lnSpc>
                <a:spcPct val="150000"/>
              </a:lnSpc>
              <a:spcBef>
                <a:spcPts val="24"/>
              </a:spcBef>
              <a:spcAft>
                <a:spcPts val="24"/>
              </a:spcAft>
            </a:pPr>
            <a:r>
              <a:rPr lang="en-US" dirty="0" smtClean="0"/>
              <a:t>Number of medical provider and mental health provider </a:t>
            </a:r>
          </a:p>
          <a:p>
            <a:pPr marL="0" indent="0">
              <a:lnSpc>
                <a:spcPct val="150000"/>
              </a:lnSpc>
              <a:spcBef>
                <a:spcPts val="24"/>
              </a:spcBef>
              <a:spcAft>
                <a:spcPts val="24"/>
              </a:spcAft>
              <a:buNone/>
            </a:pPr>
            <a:r>
              <a:rPr lang="en-US" dirty="0"/>
              <a:t> </a:t>
            </a:r>
            <a:r>
              <a:rPr lang="en-US" dirty="0" smtClean="0"/>
              <a:t>    referrals made because of clinic visit</a:t>
            </a:r>
          </a:p>
          <a:p>
            <a:pPr marL="0" indent="0">
              <a:spcBef>
                <a:spcPts val="0"/>
              </a:spcBef>
              <a:buNone/>
            </a:pPr>
            <a:endParaRPr lang="en-US" u="sng" dirty="0" smtClean="0"/>
          </a:p>
        </p:txBody>
      </p:sp>
      <p:sp>
        <p:nvSpPr>
          <p:cNvPr id="3" name="Title 2"/>
          <p:cNvSpPr>
            <a:spLocks noGrp="1"/>
          </p:cNvSpPr>
          <p:nvPr>
            <p:ph type="title"/>
          </p:nvPr>
        </p:nvSpPr>
        <p:spPr/>
        <p:txBody>
          <a:bodyPr/>
          <a:lstStyle/>
          <a:p>
            <a:r>
              <a:rPr lang="en-US" dirty="0" smtClean="0"/>
              <a:t>Coordinated School Health Data</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32</a:t>
            </a:fld>
            <a:endParaRPr lang="en-US" dirty="0"/>
          </a:p>
        </p:txBody>
      </p:sp>
    </p:spTree>
    <p:extLst>
      <p:ext uri="{BB962C8B-B14F-4D97-AF65-F5344CB8AC3E}">
        <p14:creationId xmlns:p14="http://schemas.microsoft.com/office/powerpoint/2010/main" val="3461432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Return to Class Rates by Region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33</a:t>
            </a:fld>
            <a:endParaRPr lang="en-US" dirty="0"/>
          </a:p>
        </p:txBody>
      </p:sp>
      <p:graphicFrame>
        <p:nvGraphicFramePr>
          <p:cNvPr id="12" name="Chart 11"/>
          <p:cNvGraphicFramePr/>
          <p:nvPr>
            <p:extLst/>
          </p:nvPr>
        </p:nvGraphicFramePr>
        <p:xfrm>
          <a:off x="304800" y="1295400"/>
          <a:ext cx="8046720" cy="4433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3757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US" b="1" dirty="0" smtClean="0"/>
              <a:t>Pat Conner</a:t>
            </a:r>
          </a:p>
          <a:p>
            <a:pPr marL="0" indent="0" algn="ctr">
              <a:buNone/>
            </a:pPr>
            <a:r>
              <a:rPr lang="en-US" dirty="0" smtClean="0">
                <a:hlinkClick r:id="rId2"/>
              </a:rPr>
              <a:t>Pat.Conner@tn.gov</a:t>
            </a:r>
            <a:endParaRPr lang="en-US" dirty="0" smtClean="0"/>
          </a:p>
          <a:p>
            <a:pPr marL="0" indent="0">
              <a:buNone/>
            </a:pPr>
            <a:r>
              <a:rPr lang="en-US" dirty="0"/>
              <a:t>	</a:t>
            </a:r>
            <a:endParaRPr lang="en-US" dirty="0" smtClean="0"/>
          </a:p>
          <a:p>
            <a:pPr marL="0" indent="0" algn="ctr">
              <a:buNone/>
            </a:pPr>
            <a:r>
              <a:rPr lang="en-US" b="1" dirty="0" smtClean="0"/>
              <a:t>Lori Paisley</a:t>
            </a:r>
          </a:p>
          <a:p>
            <a:pPr marL="0" indent="0" algn="ctr">
              <a:buNone/>
            </a:pPr>
            <a:r>
              <a:rPr lang="en-US" dirty="0" smtClean="0">
                <a:hlinkClick r:id="rId3"/>
              </a:rPr>
              <a:t>Lori.Paisley@tn.gov</a:t>
            </a:r>
            <a:endParaRPr lang="en-US" dirty="0" smtClean="0"/>
          </a:p>
          <a:p>
            <a:pPr marL="0" indent="0">
              <a:buNone/>
            </a:pPr>
            <a:r>
              <a:rPr lang="en-US" dirty="0"/>
              <a:t>	</a:t>
            </a:r>
            <a:endParaRPr lang="en-US" dirty="0" smtClean="0"/>
          </a:p>
          <a:p>
            <a:pPr marL="0" indent="0" algn="ctr">
              <a:buNone/>
            </a:pPr>
            <a:r>
              <a:rPr lang="en-US" b="1" dirty="0" smtClean="0"/>
              <a:t>Mike Herrmann</a:t>
            </a:r>
          </a:p>
          <a:p>
            <a:pPr marL="0" indent="0" algn="ctr">
              <a:buNone/>
            </a:pPr>
            <a:r>
              <a:rPr lang="en-US" dirty="0" smtClean="0">
                <a:hlinkClick r:id="rId4"/>
              </a:rPr>
              <a:t>Mike.Herrmann@tn.gov</a:t>
            </a:r>
            <a:endParaRPr lang="en-US" dirty="0" smtClean="0"/>
          </a:p>
          <a:p>
            <a:pPr marL="0" indent="0">
              <a:buNone/>
            </a:pPr>
            <a:endParaRPr lang="en-US" dirty="0" smtClean="0"/>
          </a:p>
          <a:p>
            <a:pPr marL="0" indent="0" algn="ctr">
              <a:buNone/>
            </a:pPr>
            <a:r>
              <a:rPr lang="en-US" b="1" dirty="0" smtClean="0"/>
              <a:t>Healthy, Safe &amp; Supportive Schools</a:t>
            </a:r>
          </a:p>
          <a:p>
            <a:pPr marL="0" indent="0" algn="ctr">
              <a:buNone/>
            </a:pPr>
            <a:r>
              <a:rPr lang="en-US" b="1" dirty="0" smtClean="0"/>
              <a:t>615-741-3248</a:t>
            </a:r>
            <a:endParaRPr lang="en-US" b="1" dirty="0"/>
          </a:p>
        </p:txBody>
      </p:sp>
      <p:sp>
        <p:nvSpPr>
          <p:cNvPr id="3" name="Title 2"/>
          <p:cNvSpPr>
            <a:spLocks noGrp="1"/>
          </p:cNvSpPr>
          <p:nvPr>
            <p:ph type="title"/>
          </p:nvPr>
        </p:nvSpPr>
        <p:spPr/>
        <p:txBody>
          <a:bodyPr/>
          <a:lstStyle/>
          <a:p>
            <a:r>
              <a:rPr lang="en-US" dirty="0" smtClean="0"/>
              <a:t>Contact information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34</a:t>
            </a:fld>
            <a:endParaRPr lang="en-US" dirty="0"/>
          </a:p>
        </p:txBody>
      </p:sp>
    </p:spTree>
    <p:extLst>
      <p:ext uri="{BB962C8B-B14F-4D97-AF65-F5344CB8AC3E}">
        <p14:creationId xmlns:p14="http://schemas.microsoft.com/office/powerpoint/2010/main" val="7356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Continued focus on all aspects of attendance</a:t>
            </a:r>
          </a:p>
          <a:p>
            <a:r>
              <a:rPr lang="en-US" dirty="0" smtClean="0"/>
              <a:t>Requests for deeper dives into data (subgroups, grade-levels, reasons)</a:t>
            </a:r>
          </a:p>
          <a:p>
            <a:r>
              <a:rPr lang="en-US" dirty="0" smtClean="0"/>
              <a:t>More of a focus on real-time data</a:t>
            </a:r>
          </a:p>
          <a:p>
            <a:r>
              <a:rPr lang="en-US" dirty="0" smtClean="0"/>
              <a:t>Greater transparency</a:t>
            </a:r>
            <a:endParaRPr lang="en-US" dirty="0"/>
          </a:p>
        </p:txBody>
      </p:sp>
      <p:sp>
        <p:nvSpPr>
          <p:cNvPr id="3" name="Title 2"/>
          <p:cNvSpPr>
            <a:spLocks noGrp="1"/>
          </p:cNvSpPr>
          <p:nvPr>
            <p:ph type="title"/>
          </p:nvPr>
        </p:nvSpPr>
        <p:spPr/>
        <p:txBody>
          <a:bodyPr/>
          <a:lstStyle/>
          <a:p>
            <a:r>
              <a:rPr lang="en-US" dirty="0" smtClean="0"/>
              <a:t>What should you expect?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35</a:t>
            </a:fld>
            <a:endParaRPr lang="en-US" dirty="0"/>
          </a:p>
        </p:txBody>
      </p:sp>
    </p:spTree>
    <p:extLst>
      <p:ext uri="{BB962C8B-B14F-4D97-AF65-F5344CB8AC3E}">
        <p14:creationId xmlns:p14="http://schemas.microsoft.com/office/powerpoint/2010/main" val="2261583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Help school leaders access/use available data</a:t>
            </a:r>
          </a:p>
          <a:p>
            <a:endParaRPr lang="en-US" dirty="0" smtClean="0"/>
          </a:p>
          <a:p>
            <a:r>
              <a:rPr lang="en-US" dirty="0" smtClean="0"/>
              <a:t>Identify/develop effective strategies for improving attendance</a:t>
            </a:r>
          </a:p>
          <a:p>
            <a:endParaRPr lang="en-US" dirty="0" smtClean="0"/>
          </a:p>
          <a:p>
            <a:r>
              <a:rPr lang="en-US" dirty="0" smtClean="0"/>
              <a:t>Share your successes and challenges</a:t>
            </a:r>
          </a:p>
          <a:p>
            <a:endParaRPr lang="en-US" dirty="0"/>
          </a:p>
        </p:txBody>
      </p:sp>
      <p:sp>
        <p:nvSpPr>
          <p:cNvPr id="3" name="Title 2"/>
          <p:cNvSpPr>
            <a:spLocks noGrp="1"/>
          </p:cNvSpPr>
          <p:nvPr>
            <p:ph type="title"/>
          </p:nvPr>
        </p:nvSpPr>
        <p:spPr/>
        <p:txBody>
          <a:bodyPr/>
          <a:lstStyle/>
          <a:p>
            <a:r>
              <a:rPr lang="en-US" dirty="0" smtClean="0"/>
              <a:t>How can you help us?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36</a:t>
            </a:fld>
            <a:endParaRPr lang="en-US" dirty="0"/>
          </a:p>
        </p:txBody>
      </p:sp>
    </p:spTree>
    <p:extLst>
      <p:ext uri="{BB962C8B-B14F-4D97-AF65-F5344CB8AC3E}">
        <p14:creationId xmlns:p14="http://schemas.microsoft.com/office/powerpoint/2010/main" val="1208475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37</a:t>
            </a:fld>
            <a:endParaRPr lang="en-US" dirty="0"/>
          </a:p>
        </p:txBody>
      </p:sp>
    </p:spTree>
    <p:extLst>
      <p:ext uri="{BB962C8B-B14F-4D97-AF65-F5344CB8AC3E}">
        <p14:creationId xmlns:p14="http://schemas.microsoft.com/office/powerpoint/2010/main" val="333773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identify readily available sources of data and other tools that can be used to </a:t>
            </a:r>
            <a:r>
              <a:rPr lang="en-US" b="1" dirty="0" smtClean="0"/>
              <a:t>improve attendance</a:t>
            </a:r>
            <a:r>
              <a:rPr lang="en-US" dirty="0" smtClean="0"/>
              <a:t>, </a:t>
            </a:r>
            <a:r>
              <a:rPr lang="en-US" b="1" dirty="0" smtClean="0"/>
              <a:t>assess school climate</a:t>
            </a:r>
            <a:r>
              <a:rPr lang="en-US" dirty="0" smtClean="0"/>
              <a:t>, and </a:t>
            </a:r>
            <a:r>
              <a:rPr lang="en-US" b="1" dirty="0" smtClean="0"/>
              <a:t>identify barriers to learning</a:t>
            </a:r>
            <a:r>
              <a:rPr lang="en-US" dirty="0" smtClean="0"/>
              <a:t>. </a:t>
            </a:r>
          </a:p>
          <a:p>
            <a:r>
              <a:rPr lang="en-US" dirty="0" smtClean="0"/>
              <a:t>To provide directors with </a:t>
            </a:r>
            <a:r>
              <a:rPr lang="en-US" b="1" dirty="0" smtClean="0"/>
              <a:t>specific examples </a:t>
            </a:r>
            <a:r>
              <a:rPr lang="en-US" dirty="0" smtClean="0"/>
              <a:t>of how these tools can and are being used in Tennessee schools.</a:t>
            </a:r>
            <a:endParaRPr lang="en-US" dirty="0"/>
          </a:p>
        </p:txBody>
      </p:sp>
      <p:sp>
        <p:nvSpPr>
          <p:cNvPr id="3" name="Title 2"/>
          <p:cNvSpPr>
            <a:spLocks noGrp="1"/>
          </p:cNvSpPr>
          <p:nvPr>
            <p:ph type="title"/>
          </p:nvPr>
        </p:nvSpPr>
        <p:spPr/>
        <p:txBody>
          <a:bodyPr/>
          <a:lstStyle/>
          <a:p>
            <a:r>
              <a:rPr lang="en-US" dirty="0" smtClean="0"/>
              <a:t>Workshop objectives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Tree>
    <p:extLst>
      <p:ext uri="{BB962C8B-B14F-4D97-AF65-F5344CB8AC3E}">
        <p14:creationId xmlns:p14="http://schemas.microsoft.com/office/powerpoint/2010/main" val="212047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Average Daily Attendance</a:t>
            </a:r>
            <a:r>
              <a:rPr lang="en-US" dirty="0" smtClean="0"/>
              <a:t>: How many students show up to school every day? </a:t>
            </a:r>
          </a:p>
          <a:p>
            <a:pPr lvl="1"/>
            <a:r>
              <a:rPr lang="en-US" dirty="0" smtClean="0"/>
              <a:t>The percent of enrolled students who attend school each day.</a:t>
            </a:r>
          </a:p>
          <a:p>
            <a:r>
              <a:rPr lang="en-US" b="1" dirty="0" smtClean="0"/>
              <a:t>Truancy</a:t>
            </a:r>
            <a:r>
              <a:rPr lang="en-US" dirty="0" smtClean="0"/>
              <a:t>: Who is missing school without permission?</a:t>
            </a:r>
          </a:p>
          <a:p>
            <a:pPr lvl="1"/>
            <a:r>
              <a:rPr lang="en-US" dirty="0" smtClean="0"/>
              <a:t>Typically refers only to unexcused absences.</a:t>
            </a:r>
          </a:p>
          <a:p>
            <a:r>
              <a:rPr lang="en-US" b="1" dirty="0" smtClean="0"/>
              <a:t>Chronic Absence</a:t>
            </a:r>
            <a:r>
              <a:rPr lang="en-US" dirty="0" smtClean="0"/>
              <a:t>: Which students are missing so much school they are academically at risk? </a:t>
            </a:r>
          </a:p>
          <a:p>
            <a:pPr lvl="1"/>
            <a:r>
              <a:rPr lang="en-US" dirty="0" smtClean="0"/>
              <a:t>Broadly means missing school for any reason – excused, unexcused, suspended/expelled. Commonly defined as missing 10 percent or more of instructional days. </a:t>
            </a:r>
            <a:endParaRPr lang="en-US" dirty="0"/>
          </a:p>
        </p:txBody>
      </p:sp>
      <p:sp>
        <p:nvSpPr>
          <p:cNvPr id="3" name="Title 2"/>
          <p:cNvSpPr>
            <a:spLocks noGrp="1"/>
          </p:cNvSpPr>
          <p:nvPr>
            <p:ph type="title"/>
          </p:nvPr>
        </p:nvSpPr>
        <p:spPr/>
        <p:txBody>
          <a:bodyPr/>
          <a:lstStyle/>
          <a:p>
            <a:r>
              <a:rPr lang="en-US" dirty="0" smtClean="0"/>
              <a:t>Attendance defined</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Tree>
    <p:extLst>
      <p:ext uri="{BB962C8B-B14F-4D97-AF65-F5344CB8AC3E}">
        <p14:creationId xmlns:p14="http://schemas.microsoft.com/office/powerpoint/2010/main" val="297414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Multiple research studies link poor attendance with reduced academic outcomes.</a:t>
            </a:r>
          </a:p>
          <a:p>
            <a:r>
              <a:rPr lang="en-US" dirty="0" smtClean="0"/>
              <a:t>Harmful effects of poor attendance are cumulative.</a:t>
            </a:r>
          </a:p>
          <a:p>
            <a:r>
              <a:rPr lang="en-US" dirty="0"/>
              <a:t>Only looking at average daily attendance rate tends to mask attendance problems, particularly within subgroups.</a:t>
            </a:r>
          </a:p>
          <a:p>
            <a:r>
              <a:rPr lang="en-US" dirty="0" smtClean="0"/>
              <a:t>Most districts and schools have access to rich attendance data that can be accessed throughout the school year.</a:t>
            </a:r>
          </a:p>
          <a:p>
            <a:endParaRPr lang="en-US" dirty="0"/>
          </a:p>
        </p:txBody>
      </p:sp>
      <p:sp>
        <p:nvSpPr>
          <p:cNvPr id="3" name="Title 2"/>
          <p:cNvSpPr>
            <a:spLocks noGrp="1"/>
          </p:cNvSpPr>
          <p:nvPr>
            <p:ph type="title"/>
          </p:nvPr>
        </p:nvSpPr>
        <p:spPr/>
        <p:txBody>
          <a:bodyPr>
            <a:normAutofit fontScale="90000"/>
          </a:bodyPr>
          <a:lstStyle/>
          <a:p>
            <a:r>
              <a:rPr lang="en-US" dirty="0" smtClean="0"/>
              <a:t>Why is chronic absenteeism rate important?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1690440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2000" y="457200"/>
            <a:ext cx="7261225" cy="4884793"/>
          </a:xfrm>
        </p:spPr>
      </p:pic>
    </p:spTree>
    <p:extLst>
      <p:ext uri="{BB962C8B-B14F-4D97-AF65-F5344CB8AC3E}">
        <p14:creationId xmlns:p14="http://schemas.microsoft.com/office/powerpoint/2010/main" val="16979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8077200" cy="5397966"/>
          </a:xfrm>
          <a:prstGeom prst="rect">
            <a:avLst/>
          </a:prstGeom>
        </p:spPr>
      </p:pic>
    </p:spTree>
    <p:extLst>
      <p:ext uri="{BB962C8B-B14F-4D97-AF65-F5344CB8AC3E}">
        <p14:creationId xmlns:p14="http://schemas.microsoft.com/office/powerpoint/2010/main" val="919346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85" y="228600"/>
            <a:ext cx="8207115" cy="5478116"/>
          </a:xfrm>
          <a:prstGeom prst="rect">
            <a:avLst/>
          </a:prstGeom>
        </p:spPr>
      </p:pic>
    </p:spTree>
    <p:extLst>
      <p:ext uri="{BB962C8B-B14F-4D97-AF65-F5344CB8AC3E}">
        <p14:creationId xmlns:p14="http://schemas.microsoft.com/office/powerpoint/2010/main" val="3238116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TDOE-PowerPoint-Template-Basic</Template>
  <TotalTime>350</TotalTime>
  <Words>1248</Words>
  <Application>Microsoft Office PowerPoint</Application>
  <PresentationFormat>On-screen Show (4:3)</PresentationFormat>
  <Paragraphs>205</Paragraphs>
  <Slides>37</Slides>
  <Notes>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Courier New</vt:lpstr>
      <vt:lpstr>Open Sans</vt:lpstr>
      <vt:lpstr>PermianSlabSerifTypeface</vt:lpstr>
      <vt:lpstr>Wingdings</vt:lpstr>
      <vt:lpstr>TDOE Template - Editing</vt:lpstr>
      <vt:lpstr>Update on Chronic Absenteeism and Related Issues</vt:lpstr>
      <vt:lpstr>Current initiatives </vt:lpstr>
      <vt:lpstr>Setting the Stage for Learning</vt:lpstr>
      <vt:lpstr>Workshop objectives</vt:lpstr>
      <vt:lpstr>Attendance defined</vt:lpstr>
      <vt:lpstr>Why is chronic absenteeism rate important?</vt:lpstr>
      <vt:lpstr>PowerPoint Presentation</vt:lpstr>
      <vt:lpstr>PowerPoint Presentation</vt:lpstr>
      <vt:lpstr>PowerPoint Presentation</vt:lpstr>
      <vt:lpstr>PowerPoint Presentation</vt:lpstr>
      <vt:lpstr>PowerPoint Presentation</vt:lpstr>
      <vt:lpstr>PowerPoint Presentation</vt:lpstr>
      <vt:lpstr>Chronic absence in ninth grade is a significant predictor of high school graduation</vt:lpstr>
      <vt:lpstr>Unpack factors related to attendance</vt:lpstr>
      <vt:lpstr>Tiered intervention systems provide both a clear framework and the flexibility to adapt</vt:lpstr>
      <vt:lpstr>Successfully addressing chronic absenteeism will require a paradigm shift.</vt:lpstr>
      <vt:lpstr>PowerPoint Presentation</vt:lpstr>
      <vt:lpstr>One in five ninth graders received some disciplinary action in 2014-15</vt:lpstr>
      <vt:lpstr>Number of exclusionary disciplinary incidents in the early elementary grades is low, but still troubling</vt:lpstr>
      <vt:lpstr>Majority of disciplinary incidents due to “violating school rules”</vt:lpstr>
      <vt:lpstr>Between sixth and ninth grade, two out of three of black students have been disciplined whereas just under half of Hispanic students  and one out of three white students have been disciplined</vt:lpstr>
      <vt:lpstr>Economically disadvantaged students make up over 80 percent of all exclusionary disciplinary incidents</vt:lpstr>
      <vt:lpstr>Nearly one in ten ninth graders misses a week of school due to instances of exclusionary discipline</vt:lpstr>
      <vt:lpstr>Similarly, students who start behind academically are more likely to lose instructional time.</vt:lpstr>
      <vt:lpstr>Looking at discipline data</vt:lpstr>
      <vt:lpstr>Responding to discipline data</vt:lpstr>
      <vt:lpstr>PowerPoint Presentation</vt:lpstr>
      <vt:lpstr>Safe and Supportive Schools Climate Model</vt:lpstr>
      <vt:lpstr>Safe and Supportive Schools Survey Instruments </vt:lpstr>
      <vt:lpstr>Student Focus Groups</vt:lpstr>
      <vt:lpstr>PowerPoint Presentation</vt:lpstr>
      <vt:lpstr>Coordinated School Health Data</vt:lpstr>
      <vt:lpstr>Return to Class Rates by Region</vt:lpstr>
      <vt:lpstr>Contact information</vt:lpstr>
      <vt:lpstr>What should you expect?</vt:lpstr>
      <vt:lpstr>How can you help us?</vt:lpstr>
      <vt:lpstr>PowerPoint Presentation</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Herrmann</dc:creator>
  <cp:lastModifiedBy>Mike Herrmann</cp:lastModifiedBy>
  <cp:revision>38</cp:revision>
  <dcterms:created xsi:type="dcterms:W3CDTF">2016-08-18T15:58:44Z</dcterms:created>
  <dcterms:modified xsi:type="dcterms:W3CDTF">2016-09-14T18:20:03Z</dcterms:modified>
</cp:coreProperties>
</file>