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87" r:id="rId3"/>
    <p:sldId id="276" r:id="rId4"/>
    <p:sldId id="273" r:id="rId5"/>
    <p:sldId id="271" r:id="rId6"/>
    <p:sldId id="266" r:id="rId7"/>
    <p:sldId id="277" r:id="rId8"/>
    <p:sldId id="278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Jenkin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FFCC00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2" autoAdjust="0"/>
    <p:restoredTop sz="87709" autoAdjust="0"/>
  </p:normalViewPr>
  <p:slideViewPr>
    <p:cSldViewPr snapToGrid="0" snapToObjects="1">
      <p:cViewPr>
        <p:scale>
          <a:sx n="71" d="100"/>
          <a:sy n="71" d="100"/>
        </p:scale>
        <p:origin x="-11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B5BE-6CF5-CD43-9F34-2220A95AE6F8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F67F0-8883-C648-A5F8-D54C99001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3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C31A4-9942-B84D-9AC5-EA47D401DC1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583F2-E01F-A14B-91F3-BB637601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1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CA02-F31F-8F4B-BE4B-38AEF3966B67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9848"/>
            <a:ext cx="2558869" cy="3138943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  <a:effectLst>
            <a:outerShdw blurRad="292100" dist="139700" dir="2700000" algn="t" rotWithShape="0">
              <a:prstClr val="black">
                <a:alpha val="65000"/>
              </a:prstClr>
            </a:outerShdw>
          </a:effectLst>
        </p:spPr>
        <p:txBody>
          <a:bodyPr rtlCol="0" anchor="ctr">
            <a:sp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3418" y="2891324"/>
            <a:ext cx="2358833" cy="1769900"/>
          </a:xfrm>
          <a:prstGeom prst="rect">
            <a:avLst/>
          </a:prstGeom>
        </p:spPr>
      </p:pic>
      <p:pic>
        <p:nvPicPr>
          <p:cNvPr id="15" name="Picture 14" descr="iStock_000024530034Medium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869" y="2891325"/>
            <a:ext cx="2896419" cy="192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869" y="4661223"/>
            <a:ext cx="4654508" cy="137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"/>
          <a:stretch/>
        </p:blipFill>
        <p:spPr>
          <a:xfrm>
            <a:off x="7211208" y="2891325"/>
            <a:ext cx="1949250" cy="314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28895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2248" y="243233"/>
            <a:ext cx="8639504" cy="830997"/>
          </a:xfrm>
          <a:noFill/>
        </p:spPr>
        <p:txBody>
          <a:bodyPr anchor="ctr"/>
          <a:lstStyle>
            <a:lvl1pPr algn="ctr">
              <a:defRPr sz="4800" b="1">
                <a:solidFill>
                  <a:srgbClr val="E4F3FC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0" y="1179927"/>
            <a:ext cx="9144000" cy="9315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5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oc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22086" y="3968680"/>
            <a:ext cx="9144000" cy="2192847"/>
            <a:chOff x="0" y="1660593"/>
            <a:chExt cx="9144000" cy="219284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2330566" y="1660593"/>
              <a:ext cx="2837878" cy="14593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entury Gothic"/>
                <a:cs typeface="Century Gothic"/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1660593"/>
              <a:ext cx="2330568" cy="219284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entury Gothic"/>
                <a:cs typeface="Century Gothic"/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330566" y="3119936"/>
              <a:ext cx="2837878" cy="7335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entury Gothic"/>
                <a:cs typeface="Century Gothic"/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5165386" y="2729772"/>
              <a:ext cx="2241535" cy="112366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entury Gothic"/>
                <a:cs typeface="Century Gothic"/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5165388" y="1660593"/>
              <a:ext cx="2241533" cy="106917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entury Gothic"/>
                <a:cs typeface="Century Gothic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406921" y="1660593"/>
              <a:ext cx="1737079" cy="21928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entury Gothic"/>
                <a:cs typeface="Century Gothic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9144000" cy="78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013673" y="131472"/>
            <a:ext cx="5116655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E513C82-2105-5846-AF1F-DA84D253C328}" type="datetime1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3"/>
          </p:nvPr>
        </p:nvSpPr>
        <p:spPr>
          <a:xfrm>
            <a:off x="2341609" y="3964846"/>
            <a:ext cx="2834820" cy="146208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 userDrawn="1">
            <p:ph type="body" sz="quarter" idx="14"/>
          </p:nvPr>
        </p:nvSpPr>
        <p:spPr>
          <a:xfrm>
            <a:off x="-10502" y="3961471"/>
            <a:ext cx="2341068" cy="2196679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 userDrawn="1">
            <p:ph type="body" sz="quarter" idx="15"/>
          </p:nvPr>
        </p:nvSpPr>
        <p:spPr>
          <a:xfrm>
            <a:off x="2341609" y="5430483"/>
            <a:ext cx="2834820" cy="7310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 userDrawn="1">
            <p:ph type="body" sz="quarter" idx="16"/>
          </p:nvPr>
        </p:nvSpPr>
        <p:spPr>
          <a:xfrm>
            <a:off x="5178150" y="3968680"/>
            <a:ext cx="2241533" cy="107134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 userDrawn="1">
            <p:ph type="body" sz="quarter" idx="17"/>
          </p:nvPr>
        </p:nvSpPr>
        <p:spPr>
          <a:xfrm>
            <a:off x="5178150" y="5040025"/>
            <a:ext cx="2241533" cy="11253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 userDrawn="1">
            <p:ph type="body" sz="quarter" idx="18"/>
          </p:nvPr>
        </p:nvSpPr>
        <p:spPr>
          <a:xfrm>
            <a:off x="7419683" y="3968680"/>
            <a:ext cx="1724317" cy="2196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82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0D2-E00C-C241-8831-D91E7AE623AA}" type="datetime1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ids on computer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7026"/>
            <a:ext cx="9144000" cy="608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607787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30504"/>
            <a:ext cx="8639505" cy="830997"/>
          </a:xfrm>
          <a:noFill/>
          <a:ln>
            <a:noFill/>
          </a:ln>
        </p:spPr>
        <p:txBody>
          <a:bodyPr wrap="none" rtlCol="0" anchor="ctr">
            <a:spAutoFit/>
          </a:bodyPr>
          <a:lstStyle>
            <a:lvl1pPr algn="ctr">
              <a:defRPr lang="en-US" sz="4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784"/>
            <a:ext cx="7772400" cy="67722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E6F2-6F3F-9346-83F1-1DCE5D289FB0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1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778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07787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4_Section Header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30504"/>
            <a:ext cx="8639505" cy="830997"/>
          </a:xfrm>
          <a:noFill/>
          <a:ln>
            <a:noFill/>
          </a:ln>
        </p:spPr>
        <p:txBody>
          <a:bodyPr wrap="none" rtlCol="0" anchor="ctr">
            <a:spAutoFit/>
          </a:bodyPr>
          <a:lstStyle>
            <a:lvl1pPr algn="ctr">
              <a:defRPr lang="en-US" sz="4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784"/>
            <a:ext cx="7772400" cy="67722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E6F2-6F3F-9346-83F1-1DCE5D289FB0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4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77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07787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30504"/>
            <a:ext cx="8639505" cy="830997"/>
          </a:xfrm>
          <a:noFill/>
          <a:ln>
            <a:noFill/>
          </a:ln>
        </p:spPr>
        <p:txBody>
          <a:bodyPr wrap="none" rtlCol="0" anchor="ctr">
            <a:spAutoFit/>
          </a:bodyPr>
          <a:lstStyle>
            <a:lvl1pPr algn="ctr">
              <a:defRPr lang="en-US" sz="4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784"/>
            <a:ext cx="7772400" cy="67722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E6F2-6F3F-9346-83F1-1DCE5D289FB0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8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"/>
          <a:stretch/>
        </p:blipFill>
        <p:spPr>
          <a:xfrm>
            <a:off x="0" y="0"/>
            <a:ext cx="9144000" cy="607787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07787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30504"/>
            <a:ext cx="8639505" cy="830997"/>
          </a:xfrm>
          <a:noFill/>
          <a:ln>
            <a:noFill/>
          </a:ln>
        </p:spPr>
        <p:txBody>
          <a:bodyPr wrap="none" rtlCol="0" anchor="ctr">
            <a:spAutoFit/>
          </a:bodyPr>
          <a:lstStyle>
            <a:lvl1pPr algn="ctr">
              <a:defRPr lang="en-US" sz="4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784"/>
            <a:ext cx="7772400" cy="67722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E6F2-6F3F-9346-83F1-1DCE5D289FB0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8" descr="photo (33)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" y="0"/>
            <a:ext cx="9140202" cy="6080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07787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2030504"/>
            <a:ext cx="8639505" cy="830997"/>
          </a:xfrm>
          <a:noFill/>
          <a:ln>
            <a:noFill/>
          </a:ln>
        </p:spPr>
        <p:txBody>
          <a:bodyPr wrap="none" rtlCol="0" anchor="ctr">
            <a:spAutoFit/>
          </a:bodyPr>
          <a:lstStyle>
            <a:lvl1pPr algn="ctr">
              <a:defRPr lang="en-US" sz="4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784"/>
            <a:ext cx="7772400" cy="67722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E6F2-6F3F-9346-83F1-1DCE5D289FB0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8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educationelements logo with text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" y="6291327"/>
            <a:ext cx="1106308" cy="300659"/>
          </a:xfrm>
          <a:prstGeom prst="rect">
            <a:avLst/>
          </a:prstGeom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297043" y="382192"/>
            <a:ext cx="6637107" cy="46037"/>
            <a:chOff x="444500" y="903416"/>
            <a:chExt cx="3997186" cy="45719"/>
          </a:xfrm>
        </p:grpSpPr>
        <p:sp>
          <p:nvSpPr>
            <p:cNvPr id="5" name="Rectangle 4"/>
            <p:cNvSpPr/>
            <p:nvPr/>
          </p:nvSpPr>
          <p:spPr>
            <a:xfrm>
              <a:off x="444500" y="903416"/>
              <a:ext cx="596607" cy="4571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1107" y="903416"/>
              <a:ext cx="887577" cy="4571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20194" y="903416"/>
              <a:ext cx="1183180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77904" y="903416"/>
              <a:ext cx="1363782" cy="45719"/>
            </a:xfrm>
            <a:prstGeom prst="rect">
              <a:avLst/>
            </a:prstGeom>
            <a:solidFill>
              <a:srgbClr val="FF6666"/>
            </a:solidFill>
            <a:ln>
              <a:solidFill>
                <a:srgbClr val="FF66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02188" y="198438"/>
            <a:ext cx="2642289" cy="35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>
              <a:defRPr b="0" spc="0"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22323" y="6269241"/>
            <a:ext cx="609729" cy="24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88305921-AC7A-424A-9686-4C1B608151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6822323" y="6279112"/>
            <a:ext cx="210" cy="578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107882" y="6288535"/>
            <a:ext cx="210" cy="578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9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Stock_000024530034Mediu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090615"/>
          </a:xfrm>
          <a:prstGeom prst="rect">
            <a:avLst/>
          </a:prstGeom>
          <a:effectLst/>
        </p:spPr>
      </p:pic>
      <p:sp>
        <p:nvSpPr>
          <p:cNvPr id="16" name="Rectangle 15"/>
          <p:cNvSpPr/>
          <p:nvPr userDrawn="1"/>
        </p:nvSpPr>
        <p:spPr>
          <a:xfrm>
            <a:off x="0" y="4036458"/>
            <a:ext cx="9144000" cy="205217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317" y="4050816"/>
            <a:ext cx="6572683" cy="646331"/>
          </a:xfrm>
        </p:spPr>
        <p:txBody>
          <a:bodyPr anchor="ctr"/>
          <a:lstStyle>
            <a:lvl1pPr algn="r">
              <a:defRPr sz="3600" b="1">
                <a:solidFill>
                  <a:srgbClr val="E4F3F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CA02-F31F-8F4B-BE4B-38AEF3966B67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732" y="4717783"/>
            <a:ext cx="7098267" cy="9315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 userDrawn="1"/>
        </p:nvSpPr>
        <p:spPr>
          <a:xfrm>
            <a:off x="0" y="2900799"/>
            <a:ext cx="9144000" cy="3145536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  <a:effectLst>
            <a:outerShdw blurRad="292100" dist="139700" dir="2700000" algn="t" rotWithShape="0">
              <a:prstClr val="black">
                <a:alpha val="65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144000" cy="28895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1423779"/>
            <a:ext cx="8639504" cy="830997"/>
          </a:xfrm>
          <a:noFill/>
          <a:ln>
            <a:noFill/>
          </a:ln>
        </p:spPr>
        <p:txBody>
          <a:bodyPr wrap="none" rtlCol="0" anchor="ctr">
            <a:spAutoFit/>
          </a:bodyPr>
          <a:lstStyle>
            <a:lvl1pPr algn="ctr">
              <a:defRPr lang="en-US" sz="4800" b="0">
                <a:solidFill>
                  <a:srgbClr val="E4F3FC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E6F2-6F3F-9346-83F1-1DCE5D289FB0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63240" y="3698391"/>
            <a:ext cx="3017520" cy="155035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20768C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95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Stock_000019601342Medium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" y="0"/>
            <a:ext cx="9141240" cy="3008953"/>
          </a:xfrm>
          <a:prstGeom prst="rect">
            <a:avLst/>
          </a:prstGeom>
        </p:spPr>
      </p:pic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0" y="3000186"/>
            <a:ext cx="9121914" cy="3044952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  <a:effectLst>
            <a:outerShdw blurRad="292100" dist="139700" dir="2700000" algn="t" rotWithShape="0">
              <a:prstClr val="black">
                <a:alpha val="65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9144000" cy="300018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5042"/>
            <a:ext cx="5116655" cy="523220"/>
          </a:xfrm>
          <a:noFill/>
          <a:ln>
            <a:noFill/>
          </a:ln>
        </p:spPr>
        <p:txBody>
          <a:bodyPr wrap="none" rtlCol="0" anchor="b">
            <a:spAutoFit/>
          </a:bodyPr>
          <a:lstStyle>
            <a:lvl1pPr algn="l">
              <a:defRPr lang="en-US" sz="2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E6F2-6F3F-9346-83F1-1DCE5D289FB0}" type="datetime1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>
            <a:spLocks/>
          </p:cNvSpPr>
          <p:nvPr userDrawn="1"/>
        </p:nvSpPr>
        <p:spPr>
          <a:xfrm>
            <a:off x="0" y="3000186"/>
            <a:ext cx="3044952" cy="3044952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3050382" y="3000186"/>
            <a:ext cx="3044952" cy="3044952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>
            <a:spLocks noChangeAspect="1"/>
          </p:cNvSpPr>
          <p:nvPr userDrawn="1"/>
        </p:nvSpPr>
        <p:spPr>
          <a:xfrm>
            <a:off x="6100764" y="3000186"/>
            <a:ext cx="3043236" cy="3044952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0" name="Picture 19" descr="PL-Tour-CrestOnly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82" y="1629035"/>
            <a:ext cx="4313846" cy="429878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086" y="3044548"/>
            <a:ext cx="4646613" cy="49257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0768C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4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78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73" y="131472"/>
            <a:ext cx="5116655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3EFA-B4D8-2B4A-A8D4-3468B310FAC5}" type="datetime1">
              <a:rPr lang="en-US" smtClean="0"/>
              <a:t>9/29/2014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78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73" y="131472"/>
            <a:ext cx="5116655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7591-92B2-854E-A7B1-3AAFEC0D1F81}" type="datetime1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78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73" y="131472"/>
            <a:ext cx="5116655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C82-2105-5846-AF1F-DA84D253C328}" type="datetime1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3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78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C82-2105-5846-AF1F-DA84D253C328}" type="datetime1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359958"/>
            <a:ext cx="9144000" cy="78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452325" y="5491742"/>
            <a:ext cx="3538524" cy="523220"/>
          </a:xfrm>
          <a:noFill/>
          <a:ln>
            <a:noFill/>
          </a:ln>
        </p:spPr>
        <p:txBody>
          <a:bodyPr wrap="none" rtlCol="0" anchor="ctr">
            <a:spAutoFit/>
          </a:bodyPr>
          <a:lstStyle>
            <a:lvl1pPr marL="0" indent="0" algn="r">
              <a:buFontTx/>
              <a:buNone/>
              <a:defRPr lang="en-US" sz="2800" dirty="0">
                <a:solidFill>
                  <a:srgbClr val="E4F3FC"/>
                </a:solidFill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6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oc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7867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73" y="131472"/>
            <a:ext cx="5116655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3C82-2105-5846-AF1F-DA84D253C328}" type="datetime1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Elements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3958217"/>
            <a:ext cx="9144000" cy="2196101"/>
            <a:chOff x="-2" y="4875267"/>
            <a:chExt cx="9144000" cy="1982734"/>
          </a:xfrm>
        </p:grpSpPr>
        <p:sp>
          <p:nvSpPr>
            <p:cNvPr id="15" name="Rectangle 14"/>
            <p:cNvSpPr/>
            <p:nvPr/>
          </p:nvSpPr>
          <p:spPr>
            <a:xfrm>
              <a:off x="-2" y="4875268"/>
              <a:ext cx="3134700" cy="13195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Century Gothic"/>
                <a:cs typeface="Century Gothic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4698" y="4875268"/>
              <a:ext cx="2330568" cy="1982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entury Gothic"/>
                <a:cs typeface="Century Gothic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2" y="6194780"/>
              <a:ext cx="3134700" cy="663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entury Gothic"/>
                <a:cs typeface="Century Gothic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65264" y="5842000"/>
              <a:ext cx="2241535" cy="10160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65266" y="4875269"/>
              <a:ext cx="2241533" cy="9667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entury Gothic"/>
                <a:cs typeface="Century Gothic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06799" y="4875267"/>
              <a:ext cx="1437199" cy="19827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entury Gothic"/>
                <a:cs typeface="Century Gothic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3957638"/>
            <a:ext cx="3124200" cy="14620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24200" y="3957638"/>
            <a:ext cx="2341068" cy="2196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5423275"/>
            <a:ext cx="3124200" cy="7310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465268" y="3957637"/>
            <a:ext cx="2241533" cy="10713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465268" y="5028982"/>
            <a:ext cx="2241533" cy="11253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706801" y="3957637"/>
            <a:ext cx="1437199" cy="2196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000">
                <a:solidFill>
                  <a:schemeClr val="bg1"/>
                </a:solidFill>
              </a:defRPr>
            </a:lvl2pPr>
            <a:lvl3pPr marL="914400" indent="0" algn="ctr">
              <a:buNone/>
              <a:defRPr sz="1000">
                <a:solidFill>
                  <a:schemeClr val="bg1"/>
                </a:solidFill>
              </a:defRPr>
            </a:lvl3pPr>
            <a:lvl4pPr marL="1371600" indent="0" algn="ctr"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74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738"/>
            <a:ext cx="8229600" cy="492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1"/>
            <a:ext cx="21336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fld id="{F63EFB97-F5B8-CC49-839F-D6D5AE959285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0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Education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8314" y="64920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DDCF192D-15E8-BD42-BC6A-4AA4E64922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36" y="131472"/>
            <a:ext cx="5116655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0" y="6221154"/>
            <a:ext cx="9144000" cy="548641"/>
            <a:chOff x="0" y="6221154"/>
            <a:chExt cx="9144000" cy="548641"/>
          </a:xfrm>
        </p:grpSpPr>
        <p:pic>
          <p:nvPicPr>
            <p:cNvPr id="13" name="Picture 12" descr="EducationElements Logo WithOUT White Background.tif"/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21154"/>
              <a:ext cx="1463040" cy="548641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 userDrawn="1"/>
          </p:nvGrpSpPr>
          <p:grpSpPr>
            <a:xfrm>
              <a:off x="1463041" y="6449401"/>
              <a:ext cx="7680959" cy="92147"/>
              <a:chOff x="2118253" y="-1012301"/>
              <a:chExt cx="9144000" cy="92147"/>
            </a:xfrm>
          </p:grpSpPr>
          <p:sp>
            <p:nvSpPr>
              <p:cNvPr id="21" name="Rectangle 20"/>
              <p:cNvSpPr/>
              <p:nvPr userDrawn="1"/>
            </p:nvSpPr>
            <p:spPr>
              <a:xfrm>
                <a:off x="7604653" y="-1012301"/>
                <a:ext cx="3657600" cy="9214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4861453" y="-1012301"/>
                <a:ext cx="2743200" cy="9214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2118253" y="-1012301"/>
                <a:ext cx="914400" cy="92147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3032653" y="-1012301"/>
                <a:ext cx="1828800" cy="92147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548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6" r:id="rId4"/>
    <p:sldLayoutId id="2147483650" r:id="rId5"/>
    <p:sldLayoutId id="2147483652" r:id="rId6"/>
    <p:sldLayoutId id="2147483654" r:id="rId7"/>
    <p:sldLayoutId id="2147483665" r:id="rId8"/>
    <p:sldLayoutId id="2147483674" r:id="rId9"/>
    <p:sldLayoutId id="2147483675" r:id="rId10"/>
    <p:sldLayoutId id="2147483655" r:id="rId11"/>
    <p:sldLayoutId id="2147483651" r:id="rId12"/>
    <p:sldLayoutId id="2147483670" r:id="rId13"/>
    <p:sldLayoutId id="2147483671" r:id="rId14"/>
    <p:sldLayoutId id="2147483673" r:id="rId15"/>
    <p:sldLayoutId id="2147483672" r:id="rId16"/>
    <p:sldLayoutId id="214748367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800" kern="1200">
          <a:solidFill>
            <a:schemeClr val="accent1">
              <a:lumMod val="20000"/>
              <a:lumOff val="80000"/>
            </a:schemeClr>
          </a:solidFill>
          <a:latin typeface="Century Gothic"/>
          <a:ea typeface="+mn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ctrTitle"/>
          </p:nvPr>
        </p:nvSpPr>
        <p:spPr>
          <a:xfrm>
            <a:off x="2805519" y="4050816"/>
            <a:ext cx="633848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4F3FC"/>
              </a:buClr>
              <a:buSzPct val="25000"/>
              <a:buFont typeface="Questrial"/>
              <a:buNone/>
            </a:pPr>
            <a:r>
              <a:rPr lang="en-US" sz="3600" b="0" i="0" u="none" strike="noStrike" cap="none" baseline="0" dirty="0" smtClean="0">
                <a:solidFill>
                  <a:srgbClr val="E4F3FC"/>
                </a:solidFill>
                <a:latin typeface="Century Gothic"/>
                <a:ea typeface="Questrial"/>
                <a:cs typeface="Century Gothic"/>
                <a:sym typeface="Questrial"/>
              </a:rPr>
              <a:t>2013-14 Results</a:t>
            </a:r>
            <a:endParaRPr lang="en-US" sz="3600" b="0" i="0" u="none" strike="noStrike" cap="none" baseline="0" dirty="0">
              <a:solidFill>
                <a:srgbClr val="E4F3FC"/>
              </a:solidFill>
              <a:latin typeface="Century Gothic"/>
              <a:ea typeface="Questrial"/>
              <a:cs typeface="Century Gothic"/>
              <a:sym typeface="Quest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988314" y="649203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ftr" idx="11"/>
          </p:nvPr>
        </p:nvSpPr>
        <p:spPr>
          <a:xfrm>
            <a:off x="3124200" y="649203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© 2014 Education Elements 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ubTitle" idx="1"/>
          </p:nvPr>
        </p:nvSpPr>
        <p:spPr>
          <a:xfrm>
            <a:off x="0" y="4717782"/>
            <a:ext cx="9143998" cy="931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2400" i="0" u="none" strike="noStrike" cap="none" baseline="0" dirty="0" smtClean="0">
                <a:solidFill>
                  <a:schemeClr val="lt1"/>
                </a:solidFill>
                <a:latin typeface="Century Gothic"/>
                <a:ea typeface="Questrial"/>
                <a:cs typeface="Century Gothic"/>
                <a:sym typeface="Questrial"/>
              </a:rPr>
              <a:t>Personalized</a:t>
            </a:r>
            <a:r>
              <a:rPr lang="en-US" sz="2400" i="0" u="none" strike="noStrike" cap="none" dirty="0" smtClean="0">
                <a:solidFill>
                  <a:schemeClr val="lt1"/>
                </a:solidFill>
                <a:latin typeface="Century Gothic"/>
                <a:ea typeface="Questrial"/>
                <a:cs typeface="Century Gothic"/>
                <a:sym typeface="Questrial"/>
              </a:rPr>
              <a:t> Learning</a:t>
            </a:r>
            <a:endParaRPr lang="en-US" sz="2400" i="0" u="none" strike="noStrike" cap="none" baseline="0" dirty="0">
              <a:solidFill>
                <a:schemeClr val="lt1"/>
              </a:solidFill>
              <a:latin typeface="Century Gothic"/>
              <a:ea typeface="Questrial"/>
              <a:cs typeface="Century Gothic"/>
              <a:sym typeface="Questrial"/>
            </a:endParaRPr>
          </a:p>
          <a:p>
            <a:pPr marL="0" marR="0" lvl="0" indent="0" algn="r" rtl="0">
              <a:spcBef>
                <a:spcPts val="40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2400" i="0" u="none" strike="noStrike" cap="none" baseline="0" dirty="0" smtClean="0">
                <a:solidFill>
                  <a:schemeClr val="lt1"/>
                </a:solidFill>
                <a:latin typeface="Century Gothic"/>
                <a:ea typeface="Questrial"/>
                <a:cs typeface="Century Gothic"/>
                <a:sym typeface="Questrial"/>
              </a:rPr>
              <a:t>Drives </a:t>
            </a:r>
            <a:r>
              <a:rPr lang="en-US" sz="2400" i="0" u="none" strike="noStrike" cap="none" baseline="0" dirty="0">
                <a:solidFill>
                  <a:schemeClr val="lt1"/>
                </a:solidFill>
                <a:latin typeface="Century Gothic"/>
                <a:ea typeface="Questrial"/>
                <a:cs typeface="Century Gothic"/>
                <a:sym typeface="Questrial"/>
              </a:rPr>
              <a:t>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16448575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362" y="1423779"/>
            <a:ext cx="5213287" cy="830997"/>
          </a:xfrm>
        </p:spPr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3160059"/>
            <a:ext cx="7758953" cy="20886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Design &amp;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Content Curation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Scale &amp; Sustain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5482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8987" y="131472"/>
            <a:ext cx="5546035" cy="523220"/>
          </a:xfrm>
        </p:spPr>
        <p:txBody>
          <a:bodyPr/>
          <a:lstStyle/>
          <a:p>
            <a:r>
              <a:rPr lang="en-US" dirty="0" smtClean="0"/>
              <a:t>Extraordinary results for 2013-14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FINAL_INFOGRAPHIC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8"/>
          <a:stretch/>
        </p:blipFill>
        <p:spPr>
          <a:xfrm>
            <a:off x="-175524" y="683765"/>
            <a:ext cx="9332551" cy="1355689"/>
          </a:xfrm>
          <a:prstGeom prst="rect">
            <a:avLst/>
          </a:prstGeom>
        </p:spPr>
      </p:pic>
      <p:pic>
        <p:nvPicPr>
          <p:cNvPr id="4" name="Picture 3" descr="FINAL_INFOGRAPHIC cop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8"/>
          <a:stretch/>
        </p:blipFill>
        <p:spPr>
          <a:xfrm>
            <a:off x="-121708" y="2039454"/>
            <a:ext cx="6471708" cy="1873895"/>
          </a:xfrm>
          <a:prstGeom prst="rect">
            <a:avLst/>
          </a:prstGeom>
        </p:spPr>
      </p:pic>
      <p:pic>
        <p:nvPicPr>
          <p:cNvPr id="5" name="Picture 4" descr="FINAL_INFOGRAPHIC copy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00" y="2029130"/>
            <a:ext cx="2807027" cy="2950533"/>
          </a:xfrm>
          <a:prstGeom prst="rect">
            <a:avLst/>
          </a:prstGeom>
        </p:spPr>
      </p:pic>
      <p:pic>
        <p:nvPicPr>
          <p:cNvPr id="6" name="Picture 5" descr="FINAL_INFOGRAPHIC copy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8" r="648"/>
          <a:stretch/>
        </p:blipFill>
        <p:spPr>
          <a:xfrm>
            <a:off x="-37043" y="4979663"/>
            <a:ext cx="9174832" cy="1292806"/>
          </a:xfrm>
          <a:prstGeom prst="rect">
            <a:avLst/>
          </a:prstGeom>
        </p:spPr>
      </p:pic>
      <p:pic>
        <p:nvPicPr>
          <p:cNvPr id="7" name="Picture 6" descr="FINAL_INFOGRAPHIC copy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9"/>
          <a:stretch/>
        </p:blipFill>
        <p:spPr>
          <a:xfrm>
            <a:off x="-95250" y="3955683"/>
            <a:ext cx="3487208" cy="952500"/>
          </a:xfrm>
          <a:prstGeom prst="rect">
            <a:avLst/>
          </a:prstGeom>
        </p:spPr>
      </p:pic>
      <p:pic>
        <p:nvPicPr>
          <p:cNvPr id="8" name="Picture 7" descr="FINAL_INFOGRAPHIC cop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64"/>
          <a:stretch/>
        </p:blipFill>
        <p:spPr>
          <a:xfrm>
            <a:off x="3376083" y="4019484"/>
            <a:ext cx="3038292" cy="853539"/>
          </a:xfrm>
          <a:prstGeom prst="rect">
            <a:avLst/>
          </a:prstGeom>
        </p:spPr>
      </p:pic>
      <p:pic>
        <p:nvPicPr>
          <p:cNvPr id="9" name="Picture 8" descr="FINAL_INFOGRAPHIC copy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2455" y="3207962"/>
            <a:ext cx="4047546" cy="811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8475" y="6213891"/>
            <a:ext cx="3043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* Compared to national norms on NWEA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ded Corner 60"/>
          <p:cNvSpPr/>
          <p:nvPr/>
        </p:nvSpPr>
        <p:spPr>
          <a:xfrm>
            <a:off x="123736" y="3944542"/>
            <a:ext cx="3181373" cy="1280529"/>
          </a:xfrm>
          <a:prstGeom prst="foldedCorner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0" name="Folded Corner 59"/>
          <p:cNvSpPr/>
          <p:nvPr/>
        </p:nvSpPr>
        <p:spPr>
          <a:xfrm>
            <a:off x="123736" y="2465385"/>
            <a:ext cx="3181373" cy="1280529"/>
          </a:xfrm>
          <a:prstGeom prst="foldedCorner">
            <a:avLst/>
          </a:prstGeom>
          <a:solidFill>
            <a:srgbClr val="0A9B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123736" y="949847"/>
            <a:ext cx="3181373" cy="1280529"/>
          </a:xfrm>
          <a:prstGeom prst="foldedCorner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36" y="131472"/>
            <a:ext cx="6625883" cy="523220"/>
          </a:xfrm>
        </p:spPr>
        <p:txBody>
          <a:bodyPr/>
          <a:lstStyle/>
          <a:p>
            <a:r>
              <a:rPr lang="en-US" dirty="0" smtClean="0"/>
              <a:t>25% more students meet or exceed…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4</a:t>
            </a:fld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2009927" y="5491742"/>
            <a:ext cx="6980922" cy="523220"/>
          </a:xfrm>
        </p:spPr>
        <p:txBody>
          <a:bodyPr/>
          <a:lstStyle/>
          <a:p>
            <a:r>
              <a:rPr lang="en-US" dirty="0" smtClean="0"/>
              <a:t>…growth targets in blended classrooms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603652" y="2684082"/>
            <a:ext cx="5318988" cy="1061832"/>
            <a:chOff x="237473" y="4718390"/>
            <a:chExt cx="3955273" cy="53147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473" y="4718390"/>
              <a:ext cx="465032" cy="53147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278" y="4718390"/>
              <a:ext cx="465032" cy="53147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3083" y="4718390"/>
              <a:ext cx="465032" cy="53147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0888" y="4718390"/>
              <a:ext cx="465032" cy="53147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8693" y="4718390"/>
              <a:ext cx="465032" cy="53147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6498" y="4718390"/>
              <a:ext cx="465032" cy="53147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4303" y="4718390"/>
              <a:ext cx="465032" cy="53147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2108" y="4718390"/>
              <a:ext cx="465032" cy="53147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913" y="4718390"/>
              <a:ext cx="465032" cy="53147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7714" y="4718390"/>
              <a:ext cx="465032" cy="5314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603652" y="1352231"/>
            <a:ext cx="5281412" cy="1061832"/>
            <a:chOff x="2634654" y="1890954"/>
            <a:chExt cx="5281412" cy="1061832"/>
          </a:xfrm>
        </p:grpSpPr>
        <p:grpSp>
          <p:nvGrpSpPr>
            <p:cNvPr id="20" name="Group 19"/>
            <p:cNvGrpSpPr/>
            <p:nvPr/>
          </p:nvGrpSpPr>
          <p:grpSpPr>
            <a:xfrm>
              <a:off x="2634654" y="1890954"/>
              <a:ext cx="5281412" cy="1061832"/>
              <a:chOff x="240362" y="3904213"/>
              <a:chExt cx="3955273" cy="53147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0362" y="3904213"/>
                <a:ext cx="465032" cy="53147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8167" y="3904213"/>
                <a:ext cx="465032" cy="53147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15972" y="3904213"/>
                <a:ext cx="465032" cy="53147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03777" y="3904213"/>
                <a:ext cx="465032" cy="53147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91582" y="3904213"/>
                <a:ext cx="465032" cy="53147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9387" y="3904213"/>
                <a:ext cx="465032" cy="53147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67192" y="3904213"/>
                <a:ext cx="465032" cy="53147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54997" y="3904213"/>
                <a:ext cx="465032" cy="531479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42802" y="3904213"/>
                <a:ext cx="465032" cy="53147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0603" y="3904213"/>
                <a:ext cx="465032" cy="531479"/>
              </a:xfrm>
              <a:prstGeom prst="rect">
                <a:avLst/>
              </a:prstGeom>
            </p:spPr>
          </p:pic>
        </p:grp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5325" y="1890954"/>
              <a:ext cx="315087" cy="106183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692188" y="4544516"/>
            <a:ext cx="4202747" cy="807913"/>
            <a:chOff x="3676717" y="3951890"/>
            <a:chExt cx="4202747" cy="807913"/>
          </a:xfrm>
        </p:grpSpPr>
        <p:sp>
          <p:nvSpPr>
            <p:cNvPr id="51" name="TextBox 50"/>
            <p:cNvSpPr txBox="1"/>
            <p:nvPr/>
          </p:nvSpPr>
          <p:spPr>
            <a:xfrm>
              <a:off x="3676717" y="3951890"/>
              <a:ext cx="420274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# of students meeting growth targets in one year</a:t>
              </a:r>
            </a:p>
            <a:p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	</a:t>
              </a:r>
              <a:r>
                <a:rPr lang="en-US" sz="1200" dirty="0">
                  <a:solidFill>
                    <a:srgbClr val="7F7F7F"/>
                  </a:solidFill>
                  <a:latin typeface="Century Gothic"/>
                  <a:cs typeface="Century Gothic"/>
                </a:rPr>
                <a:t>B</a:t>
              </a:r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lended students</a:t>
              </a:r>
            </a:p>
            <a:p>
              <a:r>
                <a:rPr lang="en-US" sz="1200" dirty="0">
                  <a:solidFill>
                    <a:srgbClr val="7F7F7F"/>
                  </a:solidFill>
                  <a:latin typeface="Century Gothic"/>
                  <a:cs typeface="Century Gothic"/>
                </a:rPr>
                <a:t>	</a:t>
              </a:r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Non-blended students</a:t>
              </a:r>
              <a:endParaRPr lang="en-US" sz="1200" dirty="0">
                <a:solidFill>
                  <a:srgbClr val="7F7F7F"/>
                </a:solidFill>
                <a:latin typeface="Century Gothic"/>
                <a:cs typeface="Century Gothic"/>
              </a:endParaRPr>
            </a:p>
            <a:p>
              <a:endParaRPr lang="en-US" sz="1000" dirty="0">
                <a:solidFill>
                  <a:srgbClr val="7F7F7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976933" y="4221080"/>
              <a:ext cx="144549" cy="144549"/>
            </a:xfrm>
            <a:prstGeom prst="rect">
              <a:avLst/>
            </a:prstGeom>
            <a:solidFill>
              <a:schemeClr val="accent4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76933" y="4399967"/>
              <a:ext cx="144549" cy="144549"/>
            </a:xfrm>
            <a:prstGeom prst="rect">
              <a:avLst/>
            </a:prstGeom>
            <a:solidFill>
              <a:schemeClr val="accent2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V="1">
            <a:off x="3479495" y="949847"/>
            <a:ext cx="0" cy="4315610"/>
          </a:xfrm>
          <a:prstGeom prst="line">
            <a:avLst/>
          </a:prstGeom>
          <a:ln w="12700" cmpd="sng">
            <a:solidFill>
              <a:srgbClr val="BFBFB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0361" y="1029446"/>
            <a:ext cx="2929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Across 9 districts and over 5,000 students, blended classrooms outperformed non-blended classrooms.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0361" y="2466857"/>
            <a:ext cx="2929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For every 100 students, 25 more hit their growth targets in blended classrooms than non-blended classrooms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0361" y="4159625"/>
            <a:ext cx="292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Blended classroom students completed +1.5 years of course content in one year.</a:t>
            </a:r>
          </a:p>
        </p:txBody>
      </p:sp>
    </p:spTree>
    <p:extLst>
      <p:ext uri="{BB962C8B-B14F-4D97-AF65-F5344CB8AC3E}">
        <p14:creationId xmlns:p14="http://schemas.microsoft.com/office/powerpoint/2010/main" val="22264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14612" y="131472"/>
            <a:ext cx="9373279" cy="523220"/>
          </a:xfrm>
        </p:spPr>
        <p:txBody>
          <a:bodyPr/>
          <a:lstStyle/>
          <a:p>
            <a:r>
              <a:rPr lang="en-US" dirty="0" smtClean="0"/>
              <a:t>Personalized learning impacts achievement in year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37473" y="3169599"/>
            <a:ext cx="4233214" cy="0"/>
          </a:xfrm>
          <a:prstGeom prst="line">
            <a:avLst/>
          </a:prstGeom>
          <a:ln w="12700" cmpd="sng">
            <a:solidFill>
              <a:srgbClr val="BFBFB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6011" y="3169599"/>
            <a:ext cx="4233214" cy="0"/>
          </a:xfrm>
          <a:prstGeom prst="line">
            <a:avLst/>
          </a:prstGeom>
          <a:ln w="12700" cmpd="sng">
            <a:solidFill>
              <a:srgbClr val="BFBFB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60561" y="3506708"/>
            <a:ext cx="1930444" cy="1930444"/>
            <a:chOff x="1838149" y="3923919"/>
            <a:chExt cx="1528015" cy="1528015"/>
          </a:xfrm>
        </p:grpSpPr>
        <p:sp>
          <p:nvSpPr>
            <p:cNvPr id="10" name="Block Arc 9"/>
            <p:cNvSpPr/>
            <p:nvPr/>
          </p:nvSpPr>
          <p:spPr>
            <a:xfrm>
              <a:off x="2013673" y="4098825"/>
              <a:ext cx="1176601" cy="1177882"/>
            </a:xfrm>
            <a:prstGeom prst="blockArc">
              <a:avLst>
                <a:gd name="adj1" fmla="val 16222037"/>
                <a:gd name="adj2" fmla="val 16187733"/>
                <a:gd name="adj3" fmla="val 12028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>
              <a:off x="1838149" y="3923919"/>
              <a:ext cx="1528015" cy="1528015"/>
            </a:xfrm>
            <a:prstGeom prst="blockArc">
              <a:avLst>
                <a:gd name="adj1" fmla="val 16204398"/>
                <a:gd name="adj2" fmla="val 16199005"/>
                <a:gd name="adj3" fmla="val 9865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1838149" y="3923919"/>
              <a:ext cx="1528015" cy="1528015"/>
            </a:xfrm>
            <a:prstGeom prst="blockArc">
              <a:avLst>
                <a:gd name="adj1" fmla="val 16201363"/>
                <a:gd name="adj2" fmla="val 6610646"/>
                <a:gd name="adj3" fmla="val 9847"/>
              </a:avLst>
            </a:prstGeom>
            <a:solidFill>
              <a:schemeClr val="accent4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2013673" y="4098825"/>
              <a:ext cx="1176601" cy="1177882"/>
            </a:xfrm>
            <a:prstGeom prst="blockArc">
              <a:avLst>
                <a:gd name="adj1" fmla="val 16222037"/>
                <a:gd name="adj2" fmla="val 3505971"/>
                <a:gd name="adj3" fmla="val 12053"/>
              </a:avLst>
            </a:prstGeom>
            <a:solidFill>
              <a:schemeClr val="accent2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88769" y="4278007"/>
              <a:ext cx="829957" cy="826067"/>
            </a:xfrm>
            <a:prstGeom prst="ellipse">
              <a:avLst/>
            </a:prstGeom>
            <a:solidFill>
              <a:schemeClr val="accent4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Reading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+35%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gain</a:t>
              </a:r>
              <a:endParaRPr lang="en-US" sz="14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8314" y="3506708"/>
            <a:ext cx="1930444" cy="1930444"/>
            <a:chOff x="1838149" y="3923919"/>
            <a:chExt cx="1528015" cy="1528015"/>
          </a:xfrm>
        </p:grpSpPr>
        <p:sp>
          <p:nvSpPr>
            <p:cNvPr id="16" name="Block Arc 15"/>
            <p:cNvSpPr/>
            <p:nvPr/>
          </p:nvSpPr>
          <p:spPr>
            <a:xfrm>
              <a:off x="2013673" y="4098825"/>
              <a:ext cx="1176601" cy="1177882"/>
            </a:xfrm>
            <a:prstGeom prst="blockArc">
              <a:avLst>
                <a:gd name="adj1" fmla="val 16222037"/>
                <a:gd name="adj2" fmla="val 16187733"/>
                <a:gd name="adj3" fmla="val 12028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1838149" y="3923919"/>
              <a:ext cx="1528015" cy="1528015"/>
            </a:xfrm>
            <a:prstGeom prst="blockArc">
              <a:avLst>
                <a:gd name="adj1" fmla="val 16204398"/>
                <a:gd name="adj2" fmla="val 16199005"/>
                <a:gd name="adj3" fmla="val 9865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>
              <a:off x="1838149" y="3923919"/>
              <a:ext cx="1528015" cy="1528015"/>
            </a:xfrm>
            <a:prstGeom prst="blockArc">
              <a:avLst>
                <a:gd name="adj1" fmla="val 16201363"/>
                <a:gd name="adj2" fmla="val 10785684"/>
                <a:gd name="adj3" fmla="val 9635"/>
              </a:avLst>
            </a:prstGeom>
            <a:solidFill>
              <a:srgbClr val="70A525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>
              <a:off x="2013673" y="4098825"/>
              <a:ext cx="1176601" cy="1177882"/>
            </a:xfrm>
            <a:prstGeom prst="blockArc">
              <a:avLst>
                <a:gd name="adj1" fmla="val 16222037"/>
                <a:gd name="adj2" fmla="val 5365416"/>
                <a:gd name="adj3" fmla="val 12146"/>
              </a:avLst>
            </a:prstGeom>
            <a:solidFill>
              <a:srgbClr val="FEA022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88769" y="4278007"/>
              <a:ext cx="829957" cy="826067"/>
            </a:xfrm>
            <a:prstGeom prst="ellipse">
              <a:avLst/>
            </a:prstGeom>
            <a:solidFill>
              <a:schemeClr val="accent4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Math</a:t>
              </a:r>
              <a:endParaRPr lang="en-US" sz="1600" dirty="0" smtClean="0">
                <a:solidFill>
                  <a:schemeClr val="bg1"/>
                </a:solidFill>
                <a:latin typeface="Century Gothic"/>
                <a:cs typeface="Century Gothic"/>
              </a:endParaRP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+47%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gain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60560" y="5574678"/>
            <a:ext cx="420274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% of students meeting growth targets</a:t>
            </a:r>
          </a:p>
          <a:p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	</a:t>
            </a:r>
            <a:r>
              <a:rPr lang="en-US" sz="1200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lended students</a:t>
            </a:r>
          </a:p>
          <a:p>
            <a:r>
              <a:rPr lang="en-US" sz="1200" dirty="0">
                <a:solidFill>
                  <a:srgbClr val="7F7F7F"/>
                </a:solidFill>
                <a:latin typeface="Century Gothic"/>
                <a:cs typeface="Century Gothic"/>
              </a:rPr>
              <a:t>	</a:t>
            </a:r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Non-blended students</a:t>
            </a:r>
            <a:endParaRPr lang="en-US" sz="1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endParaRPr lang="en-US" sz="10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58974" y="5843868"/>
            <a:ext cx="144549" cy="144549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58974" y="6022755"/>
            <a:ext cx="144549" cy="144549"/>
          </a:xfrm>
          <a:prstGeom prst="rect">
            <a:avLst/>
          </a:prstGeom>
          <a:solidFill>
            <a:schemeClr val="accent2"/>
          </a:solidFill>
        </p:spPr>
        <p:txBody>
          <a:bodyPr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6011" y="2477313"/>
            <a:ext cx="42332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Blended classrooms outperform non-blended classrooms in less than one year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40362" y="3800973"/>
            <a:ext cx="3955273" cy="531479"/>
            <a:chOff x="240362" y="3904213"/>
            <a:chExt cx="3955273" cy="53147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362" y="3904213"/>
              <a:ext cx="465032" cy="53147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167" y="3904213"/>
              <a:ext cx="465032" cy="53147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972" y="3904213"/>
              <a:ext cx="465032" cy="53147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777" y="3904213"/>
              <a:ext cx="465032" cy="53147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1582" y="3904213"/>
              <a:ext cx="465032" cy="53147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9387" y="3904213"/>
              <a:ext cx="465032" cy="53147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7192" y="3904213"/>
              <a:ext cx="465032" cy="53147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4997" y="3904213"/>
              <a:ext cx="465032" cy="53147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2802" y="3904213"/>
              <a:ext cx="465032" cy="53147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0603" y="3904213"/>
              <a:ext cx="465032" cy="531479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237473" y="4615150"/>
            <a:ext cx="3955273" cy="531479"/>
            <a:chOff x="237473" y="4718390"/>
            <a:chExt cx="3955273" cy="53147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473" y="4718390"/>
              <a:ext cx="465032" cy="53147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278" y="4718390"/>
              <a:ext cx="465032" cy="53147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3083" y="4718390"/>
              <a:ext cx="465032" cy="53147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0888" y="4718390"/>
              <a:ext cx="465032" cy="53147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8693" y="4718390"/>
              <a:ext cx="465032" cy="53147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6498" y="4718390"/>
              <a:ext cx="465032" cy="53147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4303" y="4718390"/>
              <a:ext cx="465032" cy="53147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2108" y="4718390"/>
              <a:ext cx="465032" cy="53147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9913" y="4718390"/>
              <a:ext cx="465032" cy="531479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7714" y="4718390"/>
              <a:ext cx="465032" cy="53147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9387" y="4718390"/>
              <a:ext cx="238294" cy="531479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237473" y="5574678"/>
            <a:ext cx="420274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# of students meeting growth targets in one year</a:t>
            </a:r>
          </a:p>
          <a:p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	</a:t>
            </a:r>
            <a:r>
              <a:rPr lang="en-US" sz="1200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lended students</a:t>
            </a:r>
          </a:p>
          <a:p>
            <a:r>
              <a:rPr lang="en-US" sz="1200" dirty="0">
                <a:solidFill>
                  <a:srgbClr val="7F7F7F"/>
                </a:solidFill>
                <a:latin typeface="Century Gothic"/>
                <a:cs typeface="Century Gothic"/>
              </a:rPr>
              <a:t>	</a:t>
            </a:r>
            <a:r>
              <a:rPr lang="en-US" sz="1200" dirty="0" smtClean="0">
                <a:solidFill>
                  <a:srgbClr val="7F7F7F"/>
                </a:solidFill>
                <a:latin typeface="Century Gothic"/>
                <a:cs typeface="Century Gothic"/>
              </a:rPr>
              <a:t>Non-blended students</a:t>
            </a:r>
            <a:endParaRPr lang="en-US" sz="1200" dirty="0">
              <a:solidFill>
                <a:srgbClr val="7F7F7F"/>
              </a:solidFill>
              <a:latin typeface="Century Gothic"/>
              <a:cs typeface="Century Gothic"/>
            </a:endParaRPr>
          </a:p>
          <a:p>
            <a:endParaRPr lang="en-US" sz="10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53003" y="5843868"/>
            <a:ext cx="144549" cy="144549"/>
          </a:xfrm>
          <a:prstGeom prst="rect">
            <a:avLst/>
          </a:prstGeom>
          <a:solidFill>
            <a:schemeClr val="accent4"/>
          </a:solidFill>
        </p:spPr>
        <p:txBody>
          <a:bodyPr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3003" y="6022755"/>
            <a:ext cx="144549" cy="144549"/>
          </a:xfrm>
          <a:prstGeom prst="rect">
            <a:avLst/>
          </a:prstGeom>
          <a:solidFill>
            <a:schemeClr val="accent2"/>
          </a:solidFill>
        </p:spPr>
        <p:txBody>
          <a:bodyPr rtlCol="0" anchor="ctr">
            <a:noAutofit/>
          </a:bodyPr>
          <a:lstStyle/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7473" y="2476781"/>
            <a:ext cx="42332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2.5 more students for every 10 students would meet growth targets each year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37473" y="2310177"/>
            <a:ext cx="871175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40361" y="1029446"/>
            <a:ext cx="8708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04040"/>
                </a:solidFill>
                <a:latin typeface="Century Gothic"/>
                <a:cs typeface="Century Gothic"/>
              </a:rPr>
              <a:t>District with 7,000 students and 74% FRL.  One-third of the students were in blended classrooms.  NWEA MAP assessment compared between blended and non-blended classrooms.</a:t>
            </a:r>
          </a:p>
        </p:txBody>
      </p:sp>
    </p:spTree>
    <p:extLst>
      <p:ext uri="{BB962C8B-B14F-4D97-AF65-F5344CB8AC3E}">
        <p14:creationId xmlns:p14="http://schemas.microsoft.com/office/powerpoint/2010/main" val="21649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16" y="131472"/>
            <a:ext cx="9299466" cy="523220"/>
          </a:xfrm>
        </p:spPr>
        <p:txBody>
          <a:bodyPr/>
          <a:lstStyle/>
          <a:p>
            <a:r>
              <a:rPr lang="en-US" dirty="0" smtClean="0"/>
              <a:t>With Ed Elements, students do better than prior years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38149" y="1190949"/>
            <a:ext cx="1816870" cy="1809872"/>
            <a:chOff x="1838149" y="1607945"/>
            <a:chExt cx="1528015" cy="1528015"/>
          </a:xfrm>
        </p:grpSpPr>
        <p:sp>
          <p:nvSpPr>
            <p:cNvPr id="8" name="Block Arc 7"/>
            <p:cNvSpPr/>
            <p:nvPr/>
          </p:nvSpPr>
          <p:spPr>
            <a:xfrm>
              <a:off x="2013673" y="1782851"/>
              <a:ext cx="1176601" cy="1177882"/>
            </a:xfrm>
            <a:prstGeom prst="blockArc">
              <a:avLst>
                <a:gd name="adj1" fmla="val 16222037"/>
                <a:gd name="adj2" fmla="val 16187733"/>
                <a:gd name="adj3" fmla="val 12028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>
              <a:off x="1838149" y="1607945"/>
              <a:ext cx="1528015" cy="1528015"/>
            </a:xfrm>
            <a:prstGeom prst="blockArc">
              <a:avLst>
                <a:gd name="adj1" fmla="val 16204398"/>
                <a:gd name="adj2" fmla="val 16199005"/>
                <a:gd name="adj3" fmla="val 9865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>
              <a:off x="1838149" y="1607945"/>
              <a:ext cx="1528015" cy="1528015"/>
            </a:xfrm>
            <a:prstGeom prst="blockArc">
              <a:avLst>
                <a:gd name="adj1" fmla="val 16201363"/>
                <a:gd name="adj2" fmla="val 14446267"/>
                <a:gd name="adj3" fmla="val 9925"/>
              </a:avLst>
            </a:prstGeom>
            <a:solidFill>
              <a:schemeClr val="accent5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2013673" y="1782851"/>
              <a:ext cx="1176601" cy="1177882"/>
            </a:xfrm>
            <a:prstGeom prst="blockArc">
              <a:avLst>
                <a:gd name="adj1" fmla="val 16222037"/>
                <a:gd name="adj2" fmla="val 7287241"/>
                <a:gd name="adj3" fmla="val 1198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88769" y="1962033"/>
              <a:ext cx="829957" cy="826067"/>
            </a:xfrm>
            <a:prstGeom prst="ellipse">
              <a:avLst/>
            </a:prstGeom>
            <a:solidFill>
              <a:schemeClr val="accent4"/>
            </a:solidFill>
          </p:spPr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K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52%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gain</a:t>
              </a:r>
              <a:endParaRPr lang="en-US" sz="16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02991" y="996155"/>
            <a:ext cx="2199459" cy="2199459"/>
            <a:chOff x="3965081" y="1607945"/>
            <a:chExt cx="1528015" cy="1528015"/>
          </a:xfrm>
        </p:grpSpPr>
        <p:sp>
          <p:nvSpPr>
            <p:cNvPr id="11" name="Block Arc 10"/>
            <p:cNvSpPr/>
            <p:nvPr/>
          </p:nvSpPr>
          <p:spPr>
            <a:xfrm>
              <a:off x="4140605" y="1782851"/>
              <a:ext cx="1176601" cy="1177882"/>
            </a:xfrm>
            <a:prstGeom prst="blockArc">
              <a:avLst>
                <a:gd name="adj1" fmla="val 16222037"/>
                <a:gd name="adj2" fmla="val 16187733"/>
                <a:gd name="adj3" fmla="val 12028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3965081" y="1607945"/>
              <a:ext cx="1528015" cy="1528015"/>
            </a:xfrm>
            <a:prstGeom prst="blockArc">
              <a:avLst>
                <a:gd name="adj1" fmla="val 16204398"/>
                <a:gd name="adj2" fmla="val 16199005"/>
                <a:gd name="adj3" fmla="val 9865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3965081" y="1607945"/>
              <a:ext cx="1528015" cy="1528015"/>
            </a:xfrm>
            <a:prstGeom prst="blockArc">
              <a:avLst>
                <a:gd name="adj1" fmla="val 16201363"/>
                <a:gd name="adj2" fmla="val 4637278"/>
                <a:gd name="adj3" fmla="val 9879"/>
              </a:avLst>
            </a:prstGeom>
            <a:solidFill>
              <a:schemeClr val="accent4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4140605" y="1782851"/>
              <a:ext cx="1176601" cy="1177882"/>
            </a:xfrm>
            <a:prstGeom prst="blockArc">
              <a:avLst>
                <a:gd name="adj1" fmla="val 16222037"/>
                <a:gd name="adj2" fmla="val 20409018"/>
                <a:gd name="adj3" fmla="val 11858"/>
              </a:avLst>
            </a:prstGeom>
            <a:solidFill>
              <a:schemeClr val="accent2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15701" y="1962033"/>
              <a:ext cx="829957" cy="826067"/>
            </a:xfrm>
            <a:prstGeom prst="ellipse">
              <a:avLst/>
            </a:prstGeom>
            <a:solidFill>
              <a:srgbClr val="70A525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1</a:t>
              </a:r>
              <a:r>
                <a:rPr lang="en-US" sz="1600" baseline="300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st</a:t>
              </a:r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Grade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69%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gain</a:t>
              </a:r>
              <a:endParaRPr lang="en-US" sz="16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50421" y="1200801"/>
            <a:ext cx="1708341" cy="1790168"/>
            <a:chOff x="6133188" y="1607945"/>
            <a:chExt cx="1528015" cy="1528015"/>
          </a:xfrm>
        </p:grpSpPr>
        <p:sp>
          <p:nvSpPr>
            <p:cNvPr id="16" name="Block Arc 15"/>
            <p:cNvSpPr/>
            <p:nvPr/>
          </p:nvSpPr>
          <p:spPr>
            <a:xfrm>
              <a:off x="6308712" y="1782851"/>
              <a:ext cx="1176601" cy="1177882"/>
            </a:xfrm>
            <a:prstGeom prst="blockArc">
              <a:avLst>
                <a:gd name="adj1" fmla="val 16222037"/>
                <a:gd name="adj2" fmla="val 16187733"/>
                <a:gd name="adj3" fmla="val 12028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6133188" y="1607945"/>
              <a:ext cx="1528015" cy="1528015"/>
            </a:xfrm>
            <a:prstGeom prst="blockArc">
              <a:avLst>
                <a:gd name="adj1" fmla="val 16204398"/>
                <a:gd name="adj2" fmla="val 16199005"/>
                <a:gd name="adj3" fmla="val 9865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>
              <a:off x="6133188" y="1607945"/>
              <a:ext cx="1528015" cy="1528015"/>
            </a:xfrm>
            <a:prstGeom prst="blockArc">
              <a:avLst>
                <a:gd name="adj1" fmla="val 16201363"/>
                <a:gd name="adj2" fmla="val 5394516"/>
                <a:gd name="adj3" fmla="val 9449"/>
              </a:avLst>
            </a:prstGeom>
            <a:solidFill>
              <a:schemeClr val="accent5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>
              <a:off x="6308712" y="1782851"/>
              <a:ext cx="1176601" cy="1177882"/>
            </a:xfrm>
            <a:prstGeom prst="blockArc">
              <a:avLst>
                <a:gd name="adj1" fmla="val 16222037"/>
                <a:gd name="adj2" fmla="val 1945058"/>
                <a:gd name="adj3" fmla="val 11850"/>
              </a:avLst>
            </a:prstGeom>
            <a:solidFill>
              <a:srgbClr val="FEC67A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483808" y="1962033"/>
              <a:ext cx="829957" cy="826067"/>
            </a:xfrm>
            <a:prstGeom prst="ellipse">
              <a:avLst/>
            </a:prstGeom>
            <a:solidFill>
              <a:srgbClr val="70A525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2</a:t>
              </a:r>
              <a:r>
                <a:rPr lang="en-US" sz="1600" baseline="300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nd</a:t>
              </a:r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23%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gain</a:t>
              </a:r>
              <a:endParaRPr lang="en-US" sz="16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38149" y="3879290"/>
            <a:ext cx="1816870" cy="1816870"/>
            <a:chOff x="1838149" y="3923919"/>
            <a:chExt cx="1528015" cy="1528015"/>
          </a:xfrm>
        </p:grpSpPr>
        <p:sp>
          <p:nvSpPr>
            <p:cNvPr id="21" name="Block Arc 20"/>
            <p:cNvSpPr/>
            <p:nvPr/>
          </p:nvSpPr>
          <p:spPr>
            <a:xfrm>
              <a:off x="2013673" y="4098825"/>
              <a:ext cx="1176601" cy="1177882"/>
            </a:xfrm>
            <a:prstGeom prst="blockArc">
              <a:avLst>
                <a:gd name="adj1" fmla="val 16222037"/>
                <a:gd name="adj2" fmla="val 16187733"/>
                <a:gd name="adj3" fmla="val 12028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1838149" y="3923919"/>
              <a:ext cx="1528015" cy="1528015"/>
            </a:xfrm>
            <a:prstGeom prst="blockArc">
              <a:avLst>
                <a:gd name="adj1" fmla="val 16204398"/>
                <a:gd name="adj2" fmla="val 16199005"/>
                <a:gd name="adj3" fmla="val 9865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>
              <a:off x="1838149" y="3923919"/>
              <a:ext cx="1528015" cy="1528015"/>
            </a:xfrm>
            <a:prstGeom prst="blockArc">
              <a:avLst>
                <a:gd name="adj1" fmla="val 16201363"/>
                <a:gd name="adj2" fmla="val 15351929"/>
                <a:gd name="adj3" fmla="val 9676"/>
              </a:avLst>
            </a:prstGeom>
            <a:solidFill>
              <a:srgbClr val="A5D848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4" name="Block Arc 23"/>
            <p:cNvSpPr/>
            <p:nvPr/>
          </p:nvSpPr>
          <p:spPr>
            <a:xfrm>
              <a:off x="2013673" y="4098825"/>
              <a:ext cx="1176601" cy="1177882"/>
            </a:xfrm>
            <a:prstGeom prst="blockArc">
              <a:avLst>
                <a:gd name="adj1" fmla="val 16222037"/>
                <a:gd name="adj2" fmla="val 12551133"/>
                <a:gd name="adj3" fmla="val 11752"/>
              </a:avLst>
            </a:prstGeom>
            <a:solidFill>
              <a:srgbClr val="FEC67A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88769" y="4278007"/>
              <a:ext cx="829957" cy="826067"/>
            </a:xfrm>
            <a:prstGeom prst="ellipse">
              <a:avLst/>
            </a:prstGeom>
            <a:solidFill>
              <a:schemeClr val="accent4"/>
            </a:solidFill>
          </p:spPr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K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13%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gain</a:t>
              </a:r>
              <a:endParaRPr lang="en-US" sz="16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02991" y="3692888"/>
            <a:ext cx="2202761" cy="2189675"/>
            <a:chOff x="3965081" y="3841021"/>
            <a:chExt cx="1528015" cy="1528015"/>
          </a:xfrm>
        </p:grpSpPr>
        <p:sp>
          <p:nvSpPr>
            <p:cNvPr id="26" name="Block Arc 25"/>
            <p:cNvSpPr/>
            <p:nvPr/>
          </p:nvSpPr>
          <p:spPr>
            <a:xfrm>
              <a:off x="4140605" y="4015927"/>
              <a:ext cx="1176601" cy="1177882"/>
            </a:xfrm>
            <a:prstGeom prst="blockArc">
              <a:avLst>
                <a:gd name="adj1" fmla="val 16222037"/>
                <a:gd name="adj2" fmla="val 16187733"/>
                <a:gd name="adj3" fmla="val 12028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7" name="Block Arc 26"/>
            <p:cNvSpPr/>
            <p:nvPr/>
          </p:nvSpPr>
          <p:spPr>
            <a:xfrm>
              <a:off x="3965081" y="3841021"/>
              <a:ext cx="1528015" cy="1528015"/>
            </a:xfrm>
            <a:prstGeom prst="blockArc">
              <a:avLst>
                <a:gd name="adj1" fmla="val 16204398"/>
                <a:gd name="adj2" fmla="val 16199005"/>
                <a:gd name="adj3" fmla="val 9865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3965081" y="3841021"/>
              <a:ext cx="1528015" cy="1528015"/>
            </a:xfrm>
            <a:prstGeom prst="blockArc">
              <a:avLst>
                <a:gd name="adj1" fmla="val 16201363"/>
                <a:gd name="adj2" fmla="val 12836103"/>
                <a:gd name="adj3" fmla="val 9966"/>
              </a:avLst>
            </a:prstGeom>
            <a:solidFill>
              <a:schemeClr val="accent4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4140605" y="4015927"/>
              <a:ext cx="1176601" cy="1177882"/>
            </a:xfrm>
            <a:prstGeom prst="blockArc">
              <a:avLst>
                <a:gd name="adj1" fmla="val 16222037"/>
                <a:gd name="adj2" fmla="val 7078860"/>
                <a:gd name="adj3" fmla="val 12140"/>
              </a:avLst>
            </a:prstGeom>
            <a:solidFill>
              <a:schemeClr val="accent2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315701" y="4195109"/>
              <a:ext cx="829957" cy="826067"/>
            </a:xfrm>
            <a:prstGeom prst="ellipse">
              <a:avLst/>
            </a:prstGeom>
            <a:solidFill>
              <a:srgbClr val="70A525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1</a:t>
              </a:r>
              <a:r>
                <a:rPr lang="en-US" sz="1600" baseline="300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st</a:t>
              </a:r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Grade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33%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gain</a:t>
              </a:r>
              <a:endParaRPr lang="en-US" sz="16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50421" y="3933161"/>
            <a:ext cx="1805822" cy="1709129"/>
            <a:chOff x="6133188" y="3841021"/>
            <a:chExt cx="1528015" cy="1528015"/>
          </a:xfrm>
        </p:grpSpPr>
        <p:sp>
          <p:nvSpPr>
            <p:cNvPr id="31" name="Block Arc 30"/>
            <p:cNvSpPr/>
            <p:nvPr/>
          </p:nvSpPr>
          <p:spPr>
            <a:xfrm>
              <a:off x="6308712" y="4015927"/>
              <a:ext cx="1176601" cy="1177882"/>
            </a:xfrm>
            <a:prstGeom prst="blockArc">
              <a:avLst>
                <a:gd name="adj1" fmla="val 16222037"/>
                <a:gd name="adj2" fmla="val 16187733"/>
                <a:gd name="adj3" fmla="val 12028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2" name="Block Arc 31"/>
            <p:cNvSpPr/>
            <p:nvPr/>
          </p:nvSpPr>
          <p:spPr>
            <a:xfrm>
              <a:off x="6133188" y="3841021"/>
              <a:ext cx="1528015" cy="1528015"/>
            </a:xfrm>
            <a:prstGeom prst="blockArc">
              <a:avLst>
                <a:gd name="adj1" fmla="val 16204398"/>
                <a:gd name="adj2" fmla="val 16199005"/>
                <a:gd name="adj3" fmla="val 9865"/>
              </a:avLst>
            </a:prstGeom>
            <a:solidFill>
              <a:schemeClr val="bg1">
                <a:lumMod val="75000"/>
              </a:schemeClr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>
              <a:off x="6133188" y="3841021"/>
              <a:ext cx="1528015" cy="1528015"/>
            </a:xfrm>
            <a:prstGeom prst="blockArc">
              <a:avLst>
                <a:gd name="adj1" fmla="val 16201363"/>
                <a:gd name="adj2" fmla="val 14352051"/>
                <a:gd name="adj3" fmla="val 9782"/>
              </a:avLst>
            </a:prstGeom>
            <a:solidFill>
              <a:srgbClr val="A5D848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>
              <a:off x="6308712" y="4015927"/>
              <a:ext cx="1176601" cy="1177882"/>
            </a:xfrm>
            <a:prstGeom prst="blockArc">
              <a:avLst>
                <a:gd name="adj1" fmla="val 16222037"/>
                <a:gd name="adj2" fmla="val 10092483"/>
                <a:gd name="adj3" fmla="val 11674"/>
              </a:avLst>
            </a:prstGeom>
            <a:solidFill>
              <a:srgbClr val="FEC67A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83808" y="4195109"/>
              <a:ext cx="829957" cy="826067"/>
            </a:xfrm>
            <a:prstGeom prst="ellipse">
              <a:avLst/>
            </a:prstGeom>
            <a:solidFill>
              <a:srgbClr val="70A525"/>
            </a:solidFill>
          </p:spPr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2nd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28%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gain</a:t>
              </a:r>
              <a:endParaRPr lang="en-US" sz="16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3899" y="1604119"/>
            <a:ext cx="1714250" cy="923330"/>
            <a:chOff x="123899" y="1604119"/>
            <a:chExt cx="1714250" cy="923330"/>
          </a:xfrm>
        </p:grpSpPr>
        <p:sp>
          <p:nvSpPr>
            <p:cNvPr id="40" name="TextBox 39"/>
            <p:cNvSpPr txBox="1"/>
            <p:nvPr/>
          </p:nvSpPr>
          <p:spPr>
            <a:xfrm>
              <a:off x="123899" y="1604119"/>
              <a:ext cx="17142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Reading</a:t>
              </a:r>
            </a:p>
            <a:p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2013</a:t>
              </a:r>
            </a:p>
            <a:p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compared to</a:t>
              </a:r>
            </a:p>
            <a:p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2014</a:t>
              </a:r>
              <a:endParaRPr lang="en-US" sz="1200" dirty="0">
                <a:solidFill>
                  <a:srgbClr val="7F7F7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171" y="1951336"/>
              <a:ext cx="144549" cy="144549"/>
            </a:xfrm>
            <a:prstGeom prst="rect">
              <a:avLst/>
            </a:prstGeom>
            <a:solidFill>
              <a:schemeClr val="accent2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9171" y="2307773"/>
              <a:ext cx="144549" cy="144549"/>
            </a:xfrm>
            <a:prstGeom prst="rect">
              <a:avLst/>
            </a:prstGeom>
            <a:solidFill>
              <a:schemeClr val="accent4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3899" y="4263466"/>
            <a:ext cx="1714250" cy="923330"/>
            <a:chOff x="123899" y="4263466"/>
            <a:chExt cx="1714250" cy="923330"/>
          </a:xfrm>
        </p:grpSpPr>
        <p:sp>
          <p:nvSpPr>
            <p:cNvPr id="43" name="TextBox 42"/>
            <p:cNvSpPr txBox="1"/>
            <p:nvPr/>
          </p:nvSpPr>
          <p:spPr>
            <a:xfrm>
              <a:off x="123899" y="4263466"/>
              <a:ext cx="17142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Math</a:t>
              </a:r>
            </a:p>
            <a:p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2013</a:t>
              </a:r>
            </a:p>
            <a:p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compared to</a:t>
              </a:r>
            </a:p>
            <a:p>
              <a:r>
                <a:rPr lang="en-US" sz="1200" dirty="0" smtClean="0">
                  <a:solidFill>
                    <a:srgbClr val="7F7F7F"/>
                  </a:solidFill>
                  <a:latin typeface="Century Gothic"/>
                  <a:cs typeface="Century Gothic"/>
                </a:rPr>
                <a:t>2014</a:t>
              </a:r>
              <a:endParaRPr lang="en-US" sz="1200" dirty="0">
                <a:solidFill>
                  <a:srgbClr val="7F7F7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9171" y="4604928"/>
              <a:ext cx="144549" cy="144549"/>
            </a:xfrm>
            <a:prstGeom prst="rect">
              <a:avLst/>
            </a:prstGeom>
            <a:solidFill>
              <a:schemeClr val="accent2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9171" y="4961365"/>
              <a:ext cx="144549" cy="144549"/>
            </a:xfrm>
            <a:prstGeom prst="rect">
              <a:avLst/>
            </a:prstGeom>
            <a:solidFill>
              <a:schemeClr val="accent4"/>
            </a:solidFill>
          </p:spPr>
          <p:txBody>
            <a:bodyPr rtlCol="0" anchor="ctr">
              <a:no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402101" y="6091241"/>
            <a:ext cx="47198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*Sampling from one year of blended learning at Landmark Academy</a:t>
            </a:r>
            <a:endParaRPr lang="en-US" sz="105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23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56" y="131472"/>
            <a:ext cx="8722109" cy="523220"/>
          </a:xfrm>
        </p:spPr>
        <p:txBody>
          <a:bodyPr/>
          <a:lstStyle/>
          <a:p>
            <a:r>
              <a:rPr lang="en-US" dirty="0" smtClean="0"/>
              <a:t>The impact on teachers and instruction is positive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7</a:t>
            </a:fld>
            <a:endParaRPr lang="en-US"/>
          </a:p>
        </p:txBody>
      </p:sp>
      <p:sp>
        <p:nvSpPr>
          <p:cNvPr id="4" name="Shape 225"/>
          <p:cNvSpPr/>
          <p:nvPr/>
        </p:nvSpPr>
        <p:spPr>
          <a:xfrm>
            <a:off x="3422089" y="1212620"/>
            <a:ext cx="2167537" cy="2100606"/>
          </a:xfrm>
          <a:prstGeom prst="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2800" dirty="0" smtClean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77% </a:t>
            </a:r>
            <a:r>
              <a:rPr lang="en-US" sz="160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of teachers agree that students are more engaged</a:t>
            </a:r>
          </a:p>
        </p:txBody>
      </p:sp>
      <p:sp>
        <p:nvSpPr>
          <p:cNvPr id="5" name="Shape 225"/>
          <p:cNvSpPr/>
          <p:nvPr/>
        </p:nvSpPr>
        <p:spPr>
          <a:xfrm>
            <a:off x="6215397" y="1212620"/>
            <a:ext cx="2167537" cy="2100606"/>
          </a:xfrm>
          <a:prstGeom prst="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280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87% </a:t>
            </a:r>
            <a:r>
              <a:rPr lang="en-US" sz="160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of teachers agree that they are able to differentiate more</a:t>
            </a:r>
          </a:p>
        </p:txBody>
      </p:sp>
      <p:sp>
        <p:nvSpPr>
          <p:cNvPr id="6" name="Shape 321"/>
          <p:cNvSpPr/>
          <p:nvPr/>
        </p:nvSpPr>
        <p:spPr>
          <a:xfrm>
            <a:off x="5534040" y="5008894"/>
            <a:ext cx="3169474" cy="968646"/>
          </a:xfrm>
          <a:prstGeom prst="wedgeRoundRectCallout">
            <a:avLst>
              <a:gd name="adj1" fmla="val 21904"/>
              <a:gd name="adj2" fmla="val 73682"/>
              <a:gd name="adj3" fmla="val 16667"/>
            </a:avLst>
          </a:prstGeom>
          <a:solidFill>
            <a:schemeClr val="tx2"/>
          </a:solidFill>
          <a:ln w="9525" cap="flat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“</a:t>
            </a:r>
            <a:r>
              <a:rPr lang="en-US" sz="1600" b="0" i="0" u="none" strike="noStrike" cap="none" baseline="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Gives me more time to work with smaller groups of students”</a:t>
            </a:r>
          </a:p>
        </p:txBody>
      </p:sp>
      <p:sp>
        <p:nvSpPr>
          <p:cNvPr id="7" name="Shape 324"/>
          <p:cNvSpPr/>
          <p:nvPr/>
        </p:nvSpPr>
        <p:spPr>
          <a:xfrm>
            <a:off x="446004" y="3723353"/>
            <a:ext cx="3169472" cy="949955"/>
          </a:xfrm>
          <a:prstGeom prst="wedgeRoundRectCallout">
            <a:avLst>
              <a:gd name="adj1" fmla="val 21904"/>
              <a:gd name="adj2" fmla="val 73682"/>
              <a:gd name="adj3" fmla="val 16667"/>
            </a:avLst>
          </a:prstGeom>
          <a:solidFill>
            <a:schemeClr val="tx2"/>
          </a:solidFill>
          <a:ln w="9525" cap="flat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“Students are challenged at their individual levels</a:t>
            </a:r>
            <a:r>
              <a:rPr lang="en-US" sz="1600" b="0" i="0" u="none" strike="noStrike" cap="none" baseline="0" dirty="0" smtClean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”</a:t>
            </a:r>
            <a:endParaRPr lang="en-US" sz="1600" b="0" i="0" u="none" strike="noStrike" cap="none" baseline="0" dirty="0">
              <a:solidFill>
                <a:srgbClr val="FFFFFF"/>
              </a:solidFill>
              <a:latin typeface="Century Gothic"/>
              <a:ea typeface="Questrial"/>
              <a:cs typeface="Century Gothic"/>
              <a:sym typeface="Questrial"/>
            </a:endParaRPr>
          </a:p>
        </p:txBody>
      </p:sp>
      <p:sp>
        <p:nvSpPr>
          <p:cNvPr id="8" name="Shape 225"/>
          <p:cNvSpPr/>
          <p:nvPr/>
        </p:nvSpPr>
        <p:spPr>
          <a:xfrm>
            <a:off x="628780" y="1212620"/>
            <a:ext cx="2167537" cy="210060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2800" dirty="0" smtClean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76% </a:t>
            </a:r>
            <a:r>
              <a:rPr lang="en-US" sz="160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of teachers agree that </a:t>
            </a:r>
            <a:endParaRPr lang="en-US" sz="1600" dirty="0" smtClean="0">
              <a:solidFill>
                <a:srgbClr val="C8E89A"/>
              </a:solidFill>
              <a:latin typeface="Century Gothic"/>
              <a:ea typeface="Questrial"/>
              <a:cs typeface="Century Gothic"/>
              <a:sym typeface="Questrial"/>
            </a:endParaRPr>
          </a:p>
          <a:p>
            <a:pPr lvl="0" algn="ctr">
              <a:buSzPct val="25000"/>
            </a:pPr>
            <a:r>
              <a:rPr lang="en-US" sz="1600" dirty="0" smtClean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blended </a:t>
            </a:r>
            <a:r>
              <a:rPr lang="en-US" sz="160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learning accelerates learning for students</a:t>
            </a:r>
          </a:p>
        </p:txBody>
      </p:sp>
      <p:sp>
        <p:nvSpPr>
          <p:cNvPr id="9" name="Shape 324"/>
          <p:cNvSpPr/>
          <p:nvPr/>
        </p:nvSpPr>
        <p:spPr>
          <a:xfrm>
            <a:off x="1860044" y="5009849"/>
            <a:ext cx="3169472" cy="966736"/>
          </a:xfrm>
          <a:prstGeom prst="wedgeRoundRectCallout">
            <a:avLst>
              <a:gd name="adj1" fmla="val 21904"/>
              <a:gd name="adj2" fmla="val 73682"/>
              <a:gd name="adj3" fmla="val 16667"/>
            </a:avLst>
          </a:prstGeom>
          <a:solidFill>
            <a:schemeClr val="tx2"/>
          </a:solidFill>
          <a:ln w="9525" cap="flat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“</a:t>
            </a:r>
            <a:r>
              <a:rPr lang="en-US" sz="1600" b="0" i="0" u="none" strike="noStrike" cap="none" baseline="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There is a visible level of excitement in my class”</a:t>
            </a:r>
          </a:p>
        </p:txBody>
      </p:sp>
      <p:sp>
        <p:nvSpPr>
          <p:cNvPr id="10" name="Shape 324"/>
          <p:cNvSpPr/>
          <p:nvPr/>
        </p:nvSpPr>
        <p:spPr>
          <a:xfrm>
            <a:off x="4152846" y="3723353"/>
            <a:ext cx="3169472" cy="949955"/>
          </a:xfrm>
          <a:prstGeom prst="wedgeRoundRectCallout">
            <a:avLst>
              <a:gd name="adj1" fmla="val 21904"/>
              <a:gd name="adj2" fmla="val 73682"/>
              <a:gd name="adj3" fmla="val 16667"/>
            </a:avLst>
          </a:prstGeom>
          <a:solidFill>
            <a:schemeClr val="tx2"/>
          </a:solidFill>
          <a:ln w="9525" cap="flat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160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“Helps me identify where students need help”</a:t>
            </a:r>
          </a:p>
        </p:txBody>
      </p:sp>
    </p:spTree>
    <p:extLst>
      <p:ext uri="{BB962C8B-B14F-4D97-AF65-F5344CB8AC3E}">
        <p14:creationId xmlns:p14="http://schemas.microsoft.com/office/powerpoint/2010/main" val="3569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59" y="131472"/>
            <a:ext cx="7461497" cy="523220"/>
          </a:xfrm>
        </p:spPr>
        <p:txBody>
          <a:bodyPr/>
          <a:lstStyle/>
          <a:p>
            <a:r>
              <a:rPr lang="en-US" dirty="0" smtClean="0"/>
              <a:t>We see consistent outcomes at all schools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8</a:t>
            </a:fld>
            <a:endParaRPr lang="en-US"/>
          </a:p>
        </p:txBody>
      </p:sp>
      <p:sp>
        <p:nvSpPr>
          <p:cNvPr id="4" name="Shape 308"/>
          <p:cNvSpPr/>
          <p:nvPr/>
        </p:nvSpPr>
        <p:spPr>
          <a:xfrm>
            <a:off x="431455" y="1150742"/>
            <a:ext cx="3985456" cy="1190298"/>
          </a:xfrm>
          <a:prstGeom prst="wedgeRoundRectCallout">
            <a:avLst>
              <a:gd name="adj1" fmla="val 19351"/>
              <a:gd name="adj2" fmla="val 77802"/>
              <a:gd name="adj3" fmla="val 16667"/>
            </a:avLst>
          </a:prstGeom>
          <a:solidFill>
            <a:schemeClr val="accent4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20% </a:t>
            </a:r>
            <a:r>
              <a:rPr lang="en-US" sz="1600" b="0" i="0" u="none" strike="noStrike" cap="none" baseline="0" dirty="0">
                <a:solidFill>
                  <a:srgbClr val="C7E998"/>
                </a:solidFill>
                <a:latin typeface="Century Gothic"/>
                <a:ea typeface="Questrial"/>
                <a:cs typeface="Century Gothic"/>
                <a:sym typeface="Questrial"/>
              </a:rPr>
              <a:t>increase in students hitting their growth targets after working with Education Elements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1" u="none" strike="noStrike" cap="none" baseline="0" dirty="0">
                <a:solidFill>
                  <a:srgbClr val="C7E998"/>
                </a:solidFill>
                <a:latin typeface="Century Gothic"/>
                <a:ea typeface="Questrial"/>
                <a:cs typeface="Century Gothic"/>
                <a:sym typeface="Questrial"/>
              </a:rPr>
              <a:t>- </a:t>
            </a:r>
            <a:r>
              <a:rPr lang="en-US" sz="1200" b="0" i="1" u="none" strike="noStrike" cap="none" baseline="0" dirty="0">
                <a:solidFill>
                  <a:srgbClr val="C7E998"/>
                </a:solidFill>
                <a:latin typeface="Century Gothic"/>
                <a:ea typeface="Questrial"/>
                <a:cs typeface="Century Gothic"/>
                <a:sym typeface="Questrial"/>
              </a:rPr>
              <a:t>Landmark </a:t>
            </a:r>
            <a:endParaRPr lang="en-US" sz="1600" b="0" i="1" u="none" strike="noStrike" cap="none" baseline="0" dirty="0">
              <a:solidFill>
                <a:srgbClr val="C7E998"/>
              </a:solidFill>
              <a:latin typeface="Century Gothic"/>
              <a:ea typeface="Questrial"/>
              <a:cs typeface="Century Gothic"/>
              <a:sym typeface="Questrial"/>
            </a:endParaRPr>
          </a:p>
        </p:txBody>
      </p:sp>
      <p:sp>
        <p:nvSpPr>
          <p:cNvPr id="5" name="Shape 309"/>
          <p:cNvSpPr/>
          <p:nvPr/>
        </p:nvSpPr>
        <p:spPr>
          <a:xfrm>
            <a:off x="431455" y="2877617"/>
            <a:ext cx="3985456" cy="1177047"/>
          </a:xfrm>
          <a:prstGeom prst="wedgeRoundRectCallout">
            <a:avLst>
              <a:gd name="adj1" fmla="val 19351"/>
              <a:gd name="adj2" fmla="val 77802"/>
              <a:gd name="adj3" fmla="val 16667"/>
            </a:avLst>
          </a:prstGeom>
          <a:solidFill>
            <a:schemeClr val="accent4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Highest Growth </a:t>
            </a:r>
            <a:r>
              <a:rPr lang="en-US" sz="1600" b="0" i="0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in math and ELA across 13 middle schools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- </a:t>
            </a:r>
            <a:r>
              <a:rPr lang="en-US" sz="1200" b="0" i="1" u="none" strike="noStrike" cap="none" baseline="0" dirty="0" err="1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Whittemore</a:t>
            </a:r>
            <a:r>
              <a:rPr lang="en-US" sz="1200" b="0" i="1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 Park</a:t>
            </a:r>
          </a:p>
        </p:txBody>
      </p:sp>
      <p:sp>
        <p:nvSpPr>
          <p:cNvPr id="6" name="Shape 310"/>
          <p:cNvSpPr/>
          <p:nvPr/>
        </p:nvSpPr>
        <p:spPr>
          <a:xfrm>
            <a:off x="4751974" y="1150742"/>
            <a:ext cx="3985456" cy="1190298"/>
          </a:xfrm>
          <a:prstGeom prst="wedgeRoundRectCallout">
            <a:avLst>
              <a:gd name="adj1" fmla="val 19351"/>
              <a:gd name="adj2" fmla="val 77802"/>
              <a:gd name="adj3" fmla="val 16667"/>
            </a:avLst>
          </a:prstGeom>
          <a:solidFill>
            <a:schemeClr val="accent4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+47pt </a:t>
            </a:r>
            <a:r>
              <a:rPr lang="en-US" sz="1600" b="0" i="0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gain in API after 1 year of working with Education Elements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- Aspire ERES</a:t>
            </a:r>
          </a:p>
        </p:txBody>
      </p:sp>
      <p:sp>
        <p:nvSpPr>
          <p:cNvPr id="7" name="Shape 311"/>
          <p:cNvSpPr/>
          <p:nvPr/>
        </p:nvSpPr>
        <p:spPr>
          <a:xfrm>
            <a:off x="4751974" y="2863703"/>
            <a:ext cx="3985456" cy="1190298"/>
          </a:xfrm>
          <a:prstGeom prst="wedgeRoundRectCallout">
            <a:avLst>
              <a:gd name="adj1" fmla="val 19351"/>
              <a:gd name="adj2" fmla="val 77802"/>
              <a:gd name="adj3" fmla="val 16667"/>
            </a:avLst>
          </a:prstGeom>
          <a:solidFill>
            <a:schemeClr val="accent4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991 </a:t>
            </a:r>
            <a:r>
              <a:rPr lang="en-US" sz="1600" b="0" i="0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API compared to CA average of 800 – ranked 10</a:t>
            </a:r>
            <a:r>
              <a:rPr lang="en-US" sz="1600" b="0" i="0" u="none" strike="noStrike" cap="none" baseline="3000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th</a:t>
            </a:r>
            <a:r>
              <a:rPr lang="en-US" sz="1600" b="0" i="0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 top performing in state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- KIPP Empower</a:t>
            </a:r>
          </a:p>
        </p:txBody>
      </p:sp>
      <p:sp>
        <p:nvSpPr>
          <p:cNvPr id="8" name="Shape 312"/>
          <p:cNvSpPr/>
          <p:nvPr/>
        </p:nvSpPr>
        <p:spPr>
          <a:xfrm>
            <a:off x="4751974" y="4699848"/>
            <a:ext cx="3985456" cy="1297434"/>
          </a:xfrm>
          <a:prstGeom prst="wedgeRoundRectCallout">
            <a:avLst>
              <a:gd name="adj1" fmla="val 19351"/>
              <a:gd name="adj2" fmla="val 77802"/>
              <a:gd name="adj3" fmla="val 16667"/>
            </a:avLst>
          </a:prstGeom>
          <a:solidFill>
            <a:schemeClr val="accent4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3x Pass Rate </a:t>
            </a:r>
            <a:r>
              <a:rPr lang="en-US" sz="1600" b="0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Lebanon HS blended students passed exit exams almost 3x higher than their non-blended peers.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-Lebanon</a:t>
            </a:r>
          </a:p>
        </p:txBody>
      </p:sp>
      <p:sp>
        <p:nvSpPr>
          <p:cNvPr id="9" name="Shape 313"/>
          <p:cNvSpPr/>
          <p:nvPr/>
        </p:nvSpPr>
        <p:spPr>
          <a:xfrm>
            <a:off x="431455" y="4728182"/>
            <a:ext cx="3985456" cy="1177047"/>
          </a:xfrm>
          <a:prstGeom prst="wedgeRoundRectCallout">
            <a:avLst>
              <a:gd name="adj1" fmla="val 19351"/>
              <a:gd name="adj2" fmla="val 77802"/>
              <a:gd name="adj3" fmla="val 16667"/>
            </a:avLst>
          </a:prstGeom>
          <a:solidFill>
            <a:schemeClr val="accent4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entury Gothic"/>
                <a:ea typeface="Questrial"/>
                <a:cs typeface="Century Gothic"/>
                <a:sym typeface="Questrial"/>
              </a:rPr>
              <a:t>3x Expected Growth </a:t>
            </a:r>
            <a:r>
              <a:rPr lang="en-US" sz="1600" b="0" i="0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in both reading and math at the high school level.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baseline="0" dirty="0">
                <a:solidFill>
                  <a:srgbClr val="C8E89A"/>
                </a:solidFill>
                <a:latin typeface="Century Gothic"/>
                <a:ea typeface="Questrial"/>
                <a:cs typeface="Century Gothic"/>
                <a:sym typeface="Questrial"/>
              </a:rPr>
              <a:t>- MC2</a:t>
            </a:r>
          </a:p>
        </p:txBody>
      </p:sp>
    </p:spTree>
    <p:extLst>
      <p:ext uri="{BB962C8B-B14F-4D97-AF65-F5344CB8AC3E}">
        <p14:creationId xmlns:p14="http://schemas.microsoft.com/office/powerpoint/2010/main" val="27634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04623" y="289313"/>
            <a:ext cx="2341643" cy="2262725"/>
            <a:chOff x="304623" y="289313"/>
            <a:chExt cx="2341643" cy="2262725"/>
          </a:xfrm>
        </p:grpSpPr>
        <p:grpSp>
          <p:nvGrpSpPr>
            <p:cNvPr id="35" name="Group 34"/>
            <p:cNvGrpSpPr/>
            <p:nvPr/>
          </p:nvGrpSpPr>
          <p:grpSpPr>
            <a:xfrm rot="241879">
              <a:off x="304623" y="289313"/>
              <a:ext cx="2341643" cy="2262725"/>
              <a:chOff x="3292534" y="3994179"/>
              <a:chExt cx="2341643" cy="2262725"/>
            </a:xfrm>
          </p:grpSpPr>
          <p:sp>
            <p:nvSpPr>
              <p:cNvPr id="33" name="Folded Corner 32"/>
              <p:cNvSpPr/>
              <p:nvPr/>
            </p:nvSpPr>
            <p:spPr>
              <a:xfrm>
                <a:off x="3292534" y="3994179"/>
                <a:ext cx="2256482" cy="2225208"/>
              </a:xfrm>
              <a:prstGeom prst="foldedCorner">
                <a:avLst>
                  <a:gd name="adj" fmla="val 2069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90500" dist="635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txBody>
              <a:bodyPr rtlCol="0" anchor="ctr">
                <a:spAutoFit/>
              </a:bodyPr>
              <a:lstStyle/>
              <a:p>
                <a:pPr algn="ctr"/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404008" y="5333574"/>
                <a:ext cx="22301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eworthy Light"/>
                    <a:cs typeface="Noteworthy Light"/>
                  </a:rPr>
                  <a:t>Team of educators builds capacity in your</a:t>
                </a:r>
              </a:p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eworthy Light"/>
                    <a:cs typeface="Noteworthy Light"/>
                  </a:rPr>
                  <a:t>district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eworthy Light"/>
                  <a:cs typeface="Noteworthy Light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30472">
              <a:off x="376699" y="402574"/>
              <a:ext cx="2187983" cy="114174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 rot="586891">
            <a:off x="4701137" y="384365"/>
            <a:ext cx="2256482" cy="2225208"/>
            <a:chOff x="892462" y="840110"/>
            <a:chExt cx="2256482" cy="2225208"/>
          </a:xfrm>
        </p:grpSpPr>
        <p:sp>
          <p:nvSpPr>
            <p:cNvPr id="24" name="Folded Corner 23"/>
            <p:cNvSpPr/>
            <p:nvPr/>
          </p:nvSpPr>
          <p:spPr>
            <a:xfrm>
              <a:off x="892462" y="840110"/>
              <a:ext cx="2256482" cy="2225208"/>
            </a:xfrm>
            <a:prstGeom prst="foldedCorner">
              <a:avLst>
                <a:gd name="adj" fmla="val 20699"/>
              </a:avLst>
            </a:prstGeom>
            <a:solidFill>
              <a:schemeClr val="bg1">
                <a:lumMod val="95000"/>
              </a:schemeClr>
            </a:solidFill>
            <a:effectLst>
              <a:outerShdw blurRad="190500" dist="635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txBody>
            <a:bodyPr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8610" y="2146631"/>
              <a:ext cx="2033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eworthy Light"/>
                  <a:cs typeface="Noteworthy Light"/>
                </a:rPr>
                <a:t>Trusted by +100 schools nationwide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414" y="945519"/>
              <a:ext cx="739131" cy="3043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0017" y="945519"/>
              <a:ext cx="906318" cy="1990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414" y="1693101"/>
              <a:ext cx="1560113" cy="2466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952" y="1249867"/>
              <a:ext cx="1192124" cy="362604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192D-15E8-BD42-BC6A-4AA4E6492299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21055066">
            <a:off x="6628334" y="1435399"/>
            <a:ext cx="2256482" cy="2225208"/>
            <a:chOff x="4303059" y="1479975"/>
            <a:chExt cx="2256482" cy="2225208"/>
          </a:xfrm>
        </p:grpSpPr>
        <p:sp>
          <p:nvSpPr>
            <p:cNvPr id="4" name="Folded Corner 3"/>
            <p:cNvSpPr/>
            <p:nvPr/>
          </p:nvSpPr>
          <p:spPr>
            <a:xfrm>
              <a:off x="4303059" y="1479975"/>
              <a:ext cx="2256482" cy="2225208"/>
            </a:xfrm>
            <a:prstGeom prst="foldedCorner">
              <a:avLst>
                <a:gd name="adj" fmla="val 20699"/>
              </a:avLst>
            </a:prstGeom>
            <a:solidFill>
              <a:srgbClr val="FF6666"/>
            </a:solidFill>
            <a:effectLst>
              <a:outerShdw blurRad="190500" dist="635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txBody>
            <a:bodyPr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5" name="Picture 4" descr="Screen Shot 2014-06-19 at 10.34.26 AM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0562" y="1564826"/>
              <a:ext cx="2033531" cy="9041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10562" y="2489967"/>
              <a:ext cx="2033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eworthy Light"/>
                  <a:cs typeface="Noteworthy Light"/>
                </a:rPr>
                <a:t>+30 professional development modules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0855414">
            <a:off x="2850697" y="2195830"/>
            <a:ext cx="2256482" cy="2225208"/>
            <a:chOff x="885432" y="3332770"/>
            <a:chExt cx="2256482" cy="2225208"/>
          </a:xfrm>
        </p:grpSpPr>
        <p:sp>
          <p:nvSpPr>
            <p:cNvPr id="9" name="Folded Corner 8"/>
            <p:cNvSpPr/>
            <p:nvPr/>
          </p:nvSpPr>
          <p:spPr>
            <a:xfrm>
              <a:off x="885432" y="3332770"/>
              <a:ext cx="2256482" cy="2225208"/>
            </a:xfrm>
            <a:prstGeom prst="foldedCorner">
              <a:avLst>
                <a:gd name="adj" fmla="val 20699"/>
              </a:avLst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90500" dist="635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txBody>
            <a:bodyPr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8" name="Picture 7" descr="Screen Shot 2014-05-20 at 6.54.37 PM.jpg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7545" y="3439747"/>
              <a:ext cx="2004596" cy="55443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007545" y="4111845"/>
              <a:ext cx="20335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eworthy Light"/>
                  <a:cs typeface="Noteworthy Light"/>
                </a:rPr>
                <a:t>Automated data analysis, so teachers can focus on what’s important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407337">
            <a:off x="578154" y="3486261"/>
            <a:ext cx="2256482" cy="2225208"/>
            <a:chOff x="3350967" y="3868107"/>
            <a:chExt cx="2256482" cy="2225208"/>
          </a:xfrm>
        </p:grpSpPr>
        <p:sp>
          <p:nvSpPr>
            <p:cNvPr id="37" name="Folded Corner 36"/>
            <p:cNvSpPr/>
            <p:nvPr/>
          </p:nvSpPr>
          <p:spPr>
            <a:xfrm>
              <a:off x="3350967" y="3868107"/>
              <a:ext cx="2256482" cy="2225208"/>
            </a:xfrm>
            <a:prstGeom prst="foldedCorner">
              <a:avLst>
                <a:gd name="adj" fmla="val 20699"/>
              </a:avLst>
            </a:prstGeom>
            <a:solidFill>
              <a:schemeClr val="accent5"/>
            </a:solidFill>
            <a:effectLst>
              <a:outerShdw blurRad="190500" dist="635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txBody>
            <a:bodyPr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38" name="Picture 37" descr="Screen Shot 2014-06-18 at 5.08.28 PM.jp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3379" y="3969005"/>
              <a:ext cx="2046140" cy="109019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453379" y="5158647"/>
              <a:ext cx="2088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eworthy Light"/>
                  <a:cs typeface="Noteworthy Light"/>
                </a:rPr>
                <a:t>One log-in for fast access to learning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endParaRPr>
            </a:p>
          </p:txBody>
        </p:sp>
      </p:grpSp>
      <p:sp>
        <p:nvSpPr>
          <p:cNvPr id="42" name="Rounded Rectangular Callout 41"/>
          <p:cNvSpPr/>
          <p:nvPr/>
        </p:nvSpPr>
        <p:spPr>
          <a:xfrm>
            <a:off x="6484807" y="4979445"/>
            <a:ext cx="2439175" cy="1333133"/>
          </a:xfrm>
          <a:prstGeom prst="wedgeRoundRectCallout">
            <a:avLst>
              <a:gd name="adj1" fmla="val 21475"/>
              <a:gd name="adj2" fmla="val -6803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63525" dist="50800" dir="189000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404040"/>
                </a:solidFill>
                <a:latin typeface="Century Gothic"/>
                <a:cs typeface="Century Gothic"/>
              </a:rPr>
              <a:t>Kyle Rutledge</a:t>
            </a:r>
            <a:endParaRPr lang="en-US" sz="1200" b="1" dirty="0" smtClean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200" dirty="0" smtClean="0">
                <a:solidFill>
                  <a:srgbClr val="404040"/>
                </a:solidFill>
                <a:latin typeface="Century Gothic"/>
                <a:cs typeface="Century Gothic"/>
              </a:rPr>
              <a:t>Education Elements</a:t>
            </a:r>
          </a:p>
          <a:p>
            <a:pPr algn="ctr"/>
            <a:r>
              <a:rPr lang="en-US" sz="1200" dirty="0" smtClean="0">
                <a:solidFill>
                  <a:srgbClr val="404040"/>
                </a:solidFill>
                <a:latin typeface="Century Gothic"/>
                <a:cs typeface="Century Gothic"/>
              </a:rPr>
              <a:t>anthony@edelements.com</a:t>
            </a:r>
          </a:p>
          <a:p>
            <a:pPr algn="ctr"/>
            <a:r>
              <a:rPr lang="en-US" sz="1200" dirty="0" smtClean="0">
                <a:solidFill>
                  <a:srgbClr val="404040"/>
                </a:solidFill>
                <a:latin typeface="Century Gothic"/>
                <a:cs typeface="Century Gothic"/>
              </a:rPr>
              <a:t>704.819.3603</a:t>
            </a:r>
          </a:p>
          <a:p>
            <a:pPr algn="ctr"/>
            <a:r>
              <a:rPr lang="en-US" sz="1200" dirty="0" smtClean="0">
                <a:solidFill>
                  <a:srgbClr val="404040"/>
                </a:solidFill>
                <a:latin typeface="Century Gothic"/>
                <a:cs typeface="Century Gothic"/>
              </a:rPr>
              <a:t>www.edelements.com</a:t>
            </a:r>
            <a:endParaRPr lang="en-US" sz="1200" dirty="0">
              <a:solidFill>
                <a:srgbClr val="40404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24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</a:spPr>
      <a:bodyPr rtlCol="0" anchor="ctr">
        <a:noAutofit/>
      </a:bodyPr>
      <a:lstStyle>
        <a:defPPr algn="ctr">
          <a:defRPr sz="2000" dirty="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defRPr>
        </a:defPPr>
      </a:lstStyle>
    </a:spDef>
    <a:lnDef>
      <a:spPr>
        <a:ln>
          <a:solidFill>
            <a:schemeClr val="tx1">
              <a:lumMod val="50000"/>
              <a:lumOff val="50000"/>
            </a:schemeClr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30455</TotalTime>
  <Words>489</Words>
  <Application>Microsoft Office PowerPoint</Application>
  <PresentationFormat>On-screen Show (4:3)</PresentationFormat>
  <Paragraphs>105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2013-14 Results</vt:lpstr>
      <vt:lpstr>What do we do?</vt:lpstr>
      <vt:lpstr>Extraordinary results for 2013-14</vt:lpstr>
      <vt:lpstr>25% more students meet or exceed…</vt:lpstr>
      <vt:lpstr>Personalized learning impacts achievement in year 1</vt:lpstr>
      <vt:lpstr>With Ed Elements, students do better than prior years</vt:lpstr>
      <vt:lpstr>The impact on teachers and instruction is positive</vt:lpstr>
      <vt:lpstr>We see consistent outcomes at all schools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Elements</dc:title>
  <dc:creator>Kawai Lai</dc:creator>
  <cp:lastModifiedBy>Kyl</cp:lastModifiedBy>
  <cp:revision>707</cp:revision>
  <cp:lastPrinted>2014-08-07T00:33:53Z</cp:lastPrinted>
  <dcterms:created xsi:type="dcterms:W3CDTF">2014-02-04T23:31:57Z</dcterms:created>
  <dcterms:modified xsi:type="dcterms:W3CDTF">2014-09-29T20:44:21Z</dcterms:modified>
</cp:coreProperties>
</file>