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5"/>
  </p:notesMasterIdLst>
  <p:handoutMasterIdLst>
    <p:handoutMasterId r:id="rId36"/>
  </p:handoutMasterIdLst>
  <p:sldIdLst>
    <p:sldId id="288" r:id="rId2"/>
    <p:sldId id="258" r:id="rId3"/>
    <p:sldId id="261" r:id="rId4"/>
    <p:sldId id="265" r:id="rId5"/>
    <p:sldId id="266" r:id="rId6"/>
    <p:sldId id="267" r:id="rId7"/>
    <p:sldId id="268" r:id="rId8"/>
    <p:sldId id="269" r:id="rId9"/>
    <p:sldId id="270" r:id="rId10"/>
    <p:sldId id="271" r:id="rId11"/>
    <p:sldId id="272" r:id="rId12"/>
    <p:sldId id="273" r:id="rId13"/>
    <p:sldId id="291" r:id="rId14"/>
    <p:sldId id="292" r:id="rId15"/>
    <p:sldId id="293" r:id="rId16"/>
    <p:sldId id="294" r:id="rId17"/>
    <p:sldId id="295" r:id="rId18"/>
    <p:sldId id="296" r:id="rId19"/>
    <p:sldId id="297" r:id="rId20"/>
    <p:sldId id="274" r:id="rId21"/>
    <p:sldId id="275" r:id="rId22"/>
    <p:sldId id="276" r:id="rId23"/>
    <p:sldId id="277" r:id="rId24"/>
    <p:sldId id="278" r:id="rId25"/>
    <p:sldId id="280" r:id="rId26"/>
    <p:sldId id="290" r:id="rId27"/>
    <p:sldId id="282" r:id="rId28"/>
    <p:sldId id="283" r:id="rId29"/>
    <p:sldId id="284" r:id="rId30"/>
    <p:sldId id="285" r:id="rId31"/>
    <p:sldId id="299" r:id="rId32"/>
    <p:sldId id="298" r:id="rId33"/>
    <p:sldId id="287"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15" autoAdjust="0"/>
  </p:normalViewPr>
  <p:slideViewPr>
    <p:cSldViewPr snapToGrid="0">
      <p:cViewPr varScale="1">
        <p:scale>
          <a:sx n="104" d="100"/>
          <a:sy n="104" d="100"/>
        </p:scale>
        <p:origin x="-642" y="-78"/>
      </p:cViewPr>
      <p:guideLst>
        <p:guide orient="horz" pos="2160"/>
        <p:guide pos="3840"/>
      </p:guideLst>
    </p:cSldViewPr>
  </p:slideViewPr>
  <p:notesTextViewPr>
    <p:cViewPr>
      <p:scale>
        <a:sx n="1" d="1"/>
        <a:sy n="1" d="1"/>
      </p:scale>
      <p:origin x="0" y="0"/>
    </p:cViewPr>
  </p:notesTextViewPr>
  <p:sorterViewPr>
    <p:cViewPr>
      <p:scale>
        <a:sx n="100" d="100"/>
        <a:sy n="100" d="100"/>
      </p:scale>
      <p:origin x="0" y="-7230"/>
    </p:cViewPr>
  </p:sorterViewPr>
  <p:notesViewPr>
    <p:cSldViewPr snapToGrid="0">
      <p:cViewPr varScale="1">
        <p:scale>
          <a:sx n="69" d="100"/>
          <a:sy n="69" d="100"/>
        </p:scale>
        <p:origin x="326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2B6B26-813E-460D-A452-100179A1639F}" type="slidenum">
              <a:rPr lang="en-US" smtClean="0"/>
              <a:t>‹#›</a:t>
            </a:fld>
            <a:endParaRPr lang="en-US"/>
          </a:p>
        </p:txBody>
      </p:sp>
    </p:spTree>
    <p:extLst>
      <p:ext uri="{BB962C8B-B14F-4D97-AF65-F5344CB8AC3E}">
        <p14:creationId xmlns:p14="http://schemas.microsoft.com/office/powerpoint/2010/main" val="554402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2707278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nSpc>
                <a:spcPct val="100000"/>
              </a:lnSpc>
              <a:spcBef>
                <a:spcPts val="0"/>
              </a:spcBef>
            </a:pPr>
            <a:r>
              <a:rPr lang="en-US" sz="1100" dirty="0" smtClean="0">
                <a:latin typeface="Calibri" panose="020F0502020204030204" pitchFamily="34" charset="0"/>
                <a:cs typeface="Calibri" panose="020F0502020204030204" pitchFamily="34" charset="0"/>
              </a:rPr>
              <a:t>S</a:t>
            </a:r>
            <a:r>
              <a:rPr lang="en-US" sz="1100" dirty="0" smtClean="0">
                <a:latin typeface="Calibri" panose="020F0502020204030204" pitchFamily="34" charset="0"/>
                <a:ea typeface="Times New Roman"/>
                <a:cs typeface="Calibri" panose="020F0502020204030204" pitchFamily="34" charset="0"/>
                <a:sym typeface="Times New Roman"/>
              </a:rPr>
              <a:t>chool </a:t>
            </a:r>
            <a:r>
              <a:rPr lang="en-US" sz="1100" dirty="0">
                <a:latin typeface="Calibri" panose="020F0502020204030204" pitchFamily="34" charset="0"/>
                <a:ea typeface="Times New Roman"/>
                <a:cs typeface="Calibri" panose="020F0502020204030204" pitchFamily="34" charset="0"/>
                <a:sym typeface="Times New Roman"/>
              </a:rPr>
              <a:t>District websites have statewide and national outreach, and they are a resource for communicating with district communities. These websites include content that is required by state and federal regulation. </a:t>
            </a:r>
          </a:p>
          <a:p>
            <a:pPr>
              <a:lnSpc>
                <a:spcPct val="100000"/>
              </a:lnSpc>
              <a:spcBef>
                <a:spcPts val="0"/>
              </a:spcBef>
            </a:pPr>
            <a:r>
              <a:rPr lang="en-US" sz="1100" dirty="0">
                <a:latin typeface="Calibri" panose="020F0502020204030204" pitchFamily="34" charset="0"/>
                <a:ea typeface="Times New Roman"/>
                <a:cs typeface="Calibri" panose="020F0502020204030204" pitchFamily="34" charset="0"/>
                <a:sym typeface="Times New Roman"/>
              </a:rPr>
              <a:t>If you are responsible for managing a district’s website content, this session will provide you with an overview of information about state and federal requirements. </a:t>
            </a:r>
          </a:p>
          <a:p>
            <a:pPr>
              <a:lnSpc>
                <a:spcPct val="100000"/>
              </a:lnSpc>
              <a:spcBef>
                <a:spcPts val="0"/>
              </a:spcBef>
            </a:pPr>
            <a:r>
              <a:rPr lang="en-US" sz="1100" dirty="0">
                <a:latin typeface="Calibri" panose="020F0502020204030204" pitchFamily="34" charset="0"/>
                <a:ea typeface="Times New Roman"/>
                <a:cs typeface="Calibri" panose="020F0502020204030204" pitchFamily="34" charset="0"/>
                <a:sym typeface="Times New Roman"/>
              </a:rPr>
              <a:t>Resources to consider for increased public awareness will also be included. </a:t>
            </a:r>
          </a:p>
          <a:p>
            <a:endParaRPr lang="en-US" dirty="0"/>
          </a:p>
        </p:txBody>
      </p:sp>
    </p:spTree>
    <p:extLst>
      <p:ext uri="{BB962C8B-B14F-4D97-AF65-F5344CB8AC3E}">
        <p14:creationId xmlns:p14="http://schemas.microsoft.com/office/powerpoint/2010/main" val="1942515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5" name="Shape 2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9" name="Shape 23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5" name="Shape 24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1" name="Shape 2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819442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3" name="Shape 2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233314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endParaRPr lang="en-US" dirty="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marR="0" lvl="0" indent="0" algn="l" rtl="0">
              <a:lnSpc>
                <a:spcPct val="90000"/>
              </a:lnSpc>
              <a:spcBef>
                <a:spcPts val="1000"/>
              </a:spcBef>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5183187" y="987425"/>
            <a:ext cx="6172199" cy="4873624"/>
          </a:xfrm>
          <a:prstGeom prst="rect">
            <a:avLst/>
          </a:prstGeom>
          <a:noFill/>
          <a:ln>
            <a:noFill/>
          </a:ln>
        </p:spPr>
        <p:txBody>
          <a:bodyPr lIns="91425" tIns="91425" rIns="91425" bIns="91425" anchor="t" anchorCtr="0"/>
          <a:lstStyle>
            <a:lvl1pPr marL="228600" marR="0" lvl="0" indent="-25400" algn="l" rtl="0">
              <a:lnSpc>
                <a:spcPct val="90000"/>
              </a:lnSpc>
              <a:spcBef>
                <a:spcPts val="1000"/>
              </a:spcBef>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50800" algn="l" rtl="0">
              <a:lnSpc>
                <a:spcPct val="90000"/>
              </a:lnSpc>
              <a:spcBef>
                <a:spcPts val="5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9"/>
          </a:xfrm>
          <a:prstGeom prst="rect">
            <a:avLst/>
          </a:prstGeom>
          <a:noFill/>
          <a:ln>
            <a:noFill/>
          </a:ln>
        </p:spPr>
        <p:txBody>
          <a:bodyPr lIns="91425" tIns="91425" rIns="91425" bIns="91425" anchor="b" anchorCtr="0"/>
          <a:lstStyle>
            <a:lvl1pPr marL="0" marR="0" lvl="0" indent="0" algn="l" rtl="0">
              <a:lnSpc>
                <a:spcPct val="90000"/>
              </a:lnSpc>
              <a:spcBef>
                <a:spcPts val="0"/>
              </a:spcBef>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5183187" y="987425"/>
            <a:ext cx="6172199" cy="4873624"/>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3920331" y="-1256505"/>
            <a:ext cx="4351338" cy="105155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1799431" y="-596105"/>
            <a:ext cx="5811838" cy="7734299"/>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50800" algn="l" rtl="0">
              <a:lnSpc>
                <a:spcPct val="90000"/>
              </a:lnSpc>
              <a:spcBef>
                <a:spcPts val="1000"/>
              </a:spcBef>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lnSpc>
                <a:spcPct val="90000"/>
              </a:lnSpc>
              <a:spcBef>
                <a:spcPts val="5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section508.gov/"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hyperlink" Target="http://www.scstatehouse.gov/code/t23c003.php#23-3-460"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www.wave.webaim.org"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webaim.org/resources/contrastchecker/"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www.w3.org/WAI/WCAG20/quickref/#qr-meaning-doc-lang-id" TargetMode="External"/><Relationship Id="rId3" Type="http://schemas.openxmlformats.org/officeDocument/2006/relationships/hyperlink" Target="http://www.chromevox.com/navigating.html" TargetMode="External"/><Relationship Id="rId7" Type="http://schemas.openxmlformats.org/officeDocument/2006/relationships/hyperlink" Target="http://wave.webaim.org/"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microsoft.com/enable/" TargetMode="External"/><Relationship Id="rId5" Type="http://schemas.openxmlformats.org/officeDocument/2006/relationships/hyperlink" Target="https://chrome.google.com/webstore/detail/grackle-docs/ojlgifagodaoojkjjmmhmhklgkcmbgbk?utm_source=permalink" TargetMode="External"/><Relationship Id="rId4" Type="http://schemas.openxmlformats.org/officeDocument/2006/relationships/hyperlink" Target="https://support.google.com/docs/answer/6199477" TargetMode="External"/><Relationship Id="rId9" Type="http://schemas.openxmlformats.org/officeDocument/2006/relationships/hyperlink" Target="http://www.webaim.org/"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ttatc.org/" TargetMode="External"/><Relationship Id="rId3" Type="http://schemas.openxmlformats.org/officeDocument/2006/relationships/hyperlink" Target="http://www.access-board.gov/" TargetMode="External"/><Relationship Id="rId7" Type="http://schemas.openxmlformats.org/officeDocument/2006/relationships/hyperlink" Target="https://www.ftc.gov/search/site/COPPA"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www.cast.org/" TargetMode="External"/><Relationship Id="rId5" Type="http://schemas.openxmlformats.org/officeDocument/2006/relationships/hyperlink" Target="http://www.ada.gov/access-technology/index.html" TargetMode="External"/><Relationship Id="rId10" Type="http://schemas.openxmlformats.org/officeDocument/2006/relationships/hyperlink" Target="http://www.w3.org/WAI/" TargetMode="External"/><Relationship Id="rId4" Type="http://schemas.openxmlformats.org/officeDocument/2006/relationships/hyperlink" Target="http://accessibility.sc.gov/Pages/default.aspx" TargetMode="External"/><Relationship Id="rId9" Type="http://schemas.openxmlformats.org/officeDocument/2006/relationships/hyperlink" Target="http://www.scsdb.or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mtudora@ed.sc.gov"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hyperlink" Target="mailto:vbyrd@ed.sc.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ed.sc.gov/about/chief-operating-officer-executive-offices/chief-information-office/total-quality-management/district-web-requirement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2.ed.gov/about/offices/list/ocr/frontpage/faq/disability.html"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2.ed.gov/about/offices/list/ocr/frontpage/faq/disability.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660" y="0"/>
            <a:ext cx="11323252" cy="4037059"/>
          </a:xfrm>
        </p:spPr>
        <p:txBody>
          <a:bodyPr/>
          <a:lstStyle/>
          <a:p>
            <a:pPr lvl="0" algn="ctr">
              <a:lnSpc>
                <a:spcPct val="100000"/>
              </a:lnSpc>
            </a:pPr>
            <a:r>
              <a:rPr lang="en-US" sz="2800" dirty="0"/>
              <a:t>2017 South Carolina Education and Business Summit</a:t>
            </a:r>
            <a:r>
              <a:rPr lang="en-US" sz="3200" dirty="0"/>
              <a:t/>
            </a:r>
            <a:br>
              <a:rPr lang="en-US" sz="3200" dirty="0"/>
            </a:br>
            <a:r>
              <a:rPr lang="en-US" sz="3200" dirty="0"/>
              <a:t/>
            </a:r>
            <a:br>
              <a:rPr lang="en-US" sz="3200" dirty="0"/>
            </a:br>
            <a:r>
              <a:rPr lang="en-US" sz="3600" b="1" dirty="0"/>
              <a:t>School District Website Requirements and Considerations - State/Federal -</a:t>
            </a:r>
            <a:br>
              <a:rPr lang="en-US" sz="3600" b="1" dirty="0"/>
            </a:br>
            <a:r>
              <a:rPr lang="en-US" sz="3200" b="1" dirty="0">
                <a:solidFill>
                  <a:srgbClr val="1F497D"/>
                </a:solidFill>
              </a:rPr>
              <a:t/>
            </a:r>
            <a:br>
              <a:rPr lang="en-US" sz="3200" b="1" dirty="0">
                <a:solidFill>
                  <a:srgbClr val="1F497D"/>
                </a:solidFill>
              </a:rPr>
            </a:br>
            <a:r>
              <a:rPr lang="en-US" sz="2400" dirty="0">
                <a:solidFill>
                  <a:schemeClr val="tx1"/>
                </a:solidFill>
              </a:rPr>
              <a:t>Tuesday, June 27, 2017</a:t>
            </a:r>
            <a:br>
              <a:rPr lang="en-US" sz="2400" dirty="0">
                <a:solidFill>
                  <a:schemeClr val="tx1"/>
                </a:solidFill>
              </a:rPr>
            </a:br>
            <a:r>
              <a:rPr lang="en-US" sz="2400" dirty="0">
                <a:solidFill>
                  <a:schemeClr val="tx1"/>
                </a:solidFill>
              </a:rPr>
              <a:t>11:45 AM – 12:45 PM</a:t>
            </a:r>
          </a:p>
        </p:txBody>
      </p:sp>
      <p:sp>
        <p:nvSpPr>
          <p:cNvPr id="3" name="Text Placeholder 2"/>
          <p:cNvSpPr>
            <a:spLocks noGrp="1"/>
          </p:cNvSpPr>
          <p:nvPr>
            <p:ph type="body" idx="1"/>
          </p:nvPr>
        </p:nvSpPr>
        <p:spPr>
          <a:xfrm>
            <a:off x="617786" y="4512716"/>
            <a:ext cx="5181600" cy="1582384"/>
          </a:xfrm>
        </p:spPr>
        <p:txBody>
          <a:bodyPr/>
          <a:lstStyle/>
          <a:p>
            <a:pPr marL="0" lvl="0" indent="0">
              <a:lnSpc>
                <a:spcPct val="100000"/>
              </a:lnSpc>
              <a:spcBef>
                <a:spcPts val="0"/>
              </a:spcBef>
              <a:buSzPct val="25000"/>
              <a:buNone/>
            </a:pPr>
            <a:r>
              <a:rPr lang="en-US" sz="2000" b="1" dirty="0"/>
              <a:t>Valarie Byrd, MA</a:t>
            </a:r>
          </a:p>
          <a:p>
            <a:pPr marL="0" lvl="0" indent="0">
              <a:lnSpc>
                <a:spcPct val="100000"/>
              </a:lnSpc>
              <a:spcBef>
                <a:spcPts val="0"/>
              </a:spcBef>
              <a:buSzPct val="25000"/>
              <a:buNone/>
            </a:pPr>
            <a:r>
              <a:rPr lang="en-US" sz="2000" dirty="0"/>
              <a:t>Senior Consultant</a:t>
            </a:r>
          </a:p>
          <a:p>
            <a:pPr marL="0" lvl="0" indent="0">
              <a:lnSpc>
                <a:spcPct val="100000"/>
              </a:lnSpc>
              <a:spcBef>
                <a:spcPts val="0"/>
              </a:spcBef>
              <a:buSzPct val="25000"/>
              <a:buNone/>
            </a:pPr>
            <a:r>
              <a:rPr lang="en-US" sz="2000" dirty="0"/>
              <a:t>SC Department of Education</a:t>
            </a:r>
          </a:p>
          <a:p>
            <a:pPr marL="0" lvl="0" indent="0">
              <a:lnSpc>
                <a:spcPct val="100000"/>
              </a:lnSpc>
              <a:spcBef>
                <a:spcPts val="0"/>
              </a:spcBef>
              <a:buSzPct val="25000"/>
              <a:buNone/>
            </a:pPr>
            <a:r>
              <a:rPr lang="en-US" sz="2000" dirty="0"/>
              <a:t>Total Quality Management-District Services</a:t>
            </a:r>
          </a:p>
          <a:p>
            <a:pPr marL="0" lvl="0" indent="0">
              <a:lnSpc>
                <a:spcPct val="100000"/>
              </a:lnSpc>
              <a:spcBef>
                <a:spcPts val="0"/>
              </a:spcBef>
              <a:buSzPct val="25000"/>
              <a:buNone/>
            </a:pPr>
            <a:r>
              <a:rPr lang="en-US" sz="2000" u="sng" dirty="0"/>
              <a:t>vbyrd@ed.sc.gov</a:t>
            </a:r>
          </a:p>
          <a:p>
            <a:pPr marL="0" lvl="0" indent="0">
              <a:lnSpc>
                <a:spcPct val="100000"/>
              </a:lnSpc>
              <a:spcBef>
                <a:spcPts val="0"/>
              </a:spcBef>
              <a:buSzPct val="25000"/>
              <a:buNone/>
            </a:pPr>
            <a:endParaRPr lang="en-US" sz="2000" u="sng" dirty="0"/>
          </a:p>
          <a:p>
            <a:pPr marL="0" lvl="0" indent="0">
              <a:spcBef>
                <a:spcPts val="0"/>
              </a:spcBef>
              <a:buSzPct val="25000"/>
              <a:buNone/>
            </a:pPr>
            <a:endParaRPr lang="en-US" dirty="0"/>
          </a:p>
        </p:txBody>
      </p:sp>
      <p:sp>
        <p:nvSpPr>
          <p:cNvPr id="4" name="Text Placeholder 3"/>
          <p:cNvSpPr>
            <a:spLocks noGrp="1"/>
          </p:cNvSpPr>
          <p:nvPr>
            <p:ph type="body" idx="2"/>
          </p:nvPr>
        </p:nvSpPr>
        <p:spPr>
          <a:xfrm>
            <a:off x="6686174" y="4562956"/>
            <a:ext cx="4926874" cy="1737360"/>
          </a:xfrm>
        </p:spPr>
        <p:txBody>
          <a:bodyPr/>
          <a:lstStyle/>
          <a:p>
            <a:pPr marL="0" lvl="0" indent="0" algn="r">
              <a:lnSpc>
                <a:spcPct val="100000"/>
              </a:lnSpc>
              <a:spcBef>
                <a:spcPts val="0"/>
              </a:spcBef>
              <a:buSzPct val="25000"/>
              <a:buNone/>
            </a:pPr>
            <a:r>
              <a:rPr lang="en-US" sz="2000" b="1" dirty="0"/>
              <a:t>Madalina Tudora, MA, ATP</a:t>
            </a:r>
          </a:p>
          <a:p>
            <a:pPr marL="0" lvl="0" indent="0" algn="r">
              <a:lnSpc>
                <a:spcPct val="100000"/>
              </a:lnSpc>
              <a:spcBef>
                <a:spcPts val="0"/>
              </a:spcBef>
              <a:buSzPct val="25000"/>
              <a:buNone/>
            </a:pPr>
            <a:r>
              <a:rPr lang="en-US" sz="2000" dirty="0"/>
              <a:t>Assistive Technology Specialist</a:t>
            </a:r>
          </a:p>
          <a:p>
            <a:pPr marL="0" lvl="0" indent="0" algn="r">
              <a:lnSpc>
                <a:spcPct val="100000"/>
              </a:lnSpc>
              <a:spcBef>
                <a:spcPts val="0"/>
              </a:spcBef>
              <a:buSzPct val="61111"/>
              <a:buNone/>
            </a:pPr>
            <a:r>
              <a:rPr lang="en-US" sz="2000" dirty="0"/>
              <a:t> SC Department of Education</a:t>
            </a:r>
          </a:p>
          <a:p>
            <a:pPr marL="0" lvl="0" indent="0" algn="r">
              <a:lnSpc>
                <a:spcPct val="100000"/>
              </a:lnSpc>
              <a:spcBef>
                <a:spcPts val="0"/>
              </a:spcBef>
              <a:buSzPct val="61111"/>
              <a:buNone/>
            </a:pPr>
            <a:r>
              <a:rPr lang="en-US" sz="2000" dirty="0"/>
              <a:t>Office of Special Education Services</a:t>
            </a:r>
          </a:p>
          <a:p>
            <a:pPr marL="0" lvl="0" indent="0" algn="r">
              <a:lnSpc>
                <a:spcPct val="100000"/>
              </a:lnSpc>
              <a:spcBef>
                <a:spcPts val="0"/>
              </a:spcBef>
              <a:buSzPct val="61111"/>
              <a:buNone/>
            </a:pPr>
            <a:r>
              <a:rPr lang="en-US" sz="2000" u="sng" dirty="0"/>
              <a:t>mtudora@ed.sc.gov</a:t>
            </a:r>
          </a:p>
        </p:txBody>
      </p:sp>
    </p:spTree>
    <p:extLst>
      <p:ext uri="{BB962C8B-B14F-4D97-AF65-F5344CB8AC3E}">
        <p14:creationId xmlns:p14="http://schemas.microsoft.com/office/powerpoint/2010/main" val="2925945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0" y="0"/>
            <a:ext cx="12192000" cy="1085222"/>
          </a:xfrm>
          <a:prstGeom prst="rect">
            <a:avLst/>
          </a:prstGeom>
        </p:spPr>
        <p:txBody>
          <a:bodyPr lIns="91425" tIns="91425" rIns="91425" bIns="91425" anchor="ctr" anchorCtr="0">
            <a:noAutofit/>
          </a:bodyPr>
          <a:lstStyle/>
          <a:p>
            <a:pPr lvl="0" algn="ctr" rtl="0">
              <a:lnSpc>
                <a:spcPct val="115000"/>
              </a:lnSpc>
              <a:spcBef>
                <a:spcPts val="1800"/>
              </a:spcBef>
              <a:spcAft>
                <a:spcPts val="400"/>
              </a:spcAft>
              <a:buClr>
                <a:schemeClr val="dk1"/>
              </a:buClr>
              <a:buSzPct val="29729"/>
              <a:buFont typeface="Arial"/>
              <a:buNone/>
            </a:pPr>
            <a:r>
              <a:rPr lang="en-US" sz="4000" b="1" dirty="0">
                <a:latin typeface="Calibri" panose="020F0502020204030204" pitchFamily="34" charset="0"/>
                <a:ea typeface="Times New Roman"/>
                <a:cs typeface="Calibri" panose="020F0502020204030204" pitchFamily="34" charset="0"/>
                <a:sym typeface="Times New Roman"/>
              </a:rPr>
              <a:t>Federal Rehabilitation Act, Title II, Section 508</a:t>
            </a:r>
          </a:p>
        </p:txBody>
      </p:sp>
      <p:sp>
        <p:nvSpPr>
          <p:cNvPr id="176" name="Shape 176"/>
          <p:cNvSpPr txBox="1">
            <a:spLocks noGrp="1"/>
          </p:cNvSpPr>
          <p:nvPr>
            <p:ph type="body" idx="1"/>
          </p:nvPr>
        </p:nvSpPr>
        <p:spPr>
          <a:xfrm>
            <a:off x="627321" y="1803747"/>
            <a:ext cx="11209479" cy="4802877"/>
          </a:xfrm>
          <a:prstGeom prst="rect">
            <a:avLst/>
          </a:prstGeom>
        </p:spPr>
        <p:txBody>
          <a:bodyPr lIns="91425" tIns="91425" rIns="91425" bIns="91425" anchor="t" anchorCtr="0">
            <a:noAutofit/>
          </a:bodyPr>
          <a:lstStyle/>
          <a:p>
            <a:pPr marL="0" lvl="0" indent="-69850" rtl="0">
              <a:lnSpc>
                <a:spcPct val="115000"/>
              </a:lnSpc>
              <a:spcBef>
                <a:spcPts val="1100"/>
              </a:spcBef>
              <a:spcAft>
                <a:spcPts val="200"/>
              </a:spcAft>
              <a:buClr>
                <a:schemeClr val="dk1"/>
              </a:buClr>
              <a:buSzPct val="45833"/>
              <a:buFont typeface="Arial"/>
              <a:buNone/>
            </a:pPr>
            <a:endParaRPr sz="3200" b="1" dirty="0">
              <a:latin typeface="Calibri" panose="020F0502020204030204" pitchFamily="34" charset="0"/>
              <a:ea typeface="Arial"/>
              <a:cs typeface="Calibri" panose="020F0502020204030204" pitchFamily="34" charset="0"/>
              <a:sym typeface="Arial"/>
            </a:endParaRPr>
          </a:p>
          <a:p>
            <a:pPr marL="0" lvl="0" indent="0" rtl="0">
              <a:lnSpc>
                <a:spcPct val="100000"/>
              </a:lnSpc>
              <a:spcBef>
                <a:spcPts val="0"/>
              </a:spcBef>
              <a:buClr>
                <a:schemeClr val="dk1"/>
              </a:buClr>
              <a:buSzPct val="36666"/>
              <a:buFont typeface="Arial"/>
              <a:buNone/>
            </a:pPr>
            <a:r>
              <a:rPr lang="en-US" sz="3200" u="sng" dirty="0">
                <a:solidFill>
                  <a:srgbClr val="8064A2"/>
                </a:solidFill>
                <a:latin typeface="Calibri" panose="020F0502020204030204" pitchFamily="34" charset="0"/>
                <a:ea typeface="Times New Roman"/>
                <a:cs typeface="Calibri" panose="020F0502020204030204" pitchFamily="34" charset="0"/>
                <a:sym typeface="Times New Roman"/>
                <a:hlinkClick r:id="rId3"/>
              </a:rPr>
              <a:t>SECTION 508</a:t>
            </a:r>
            <a:r>
              <a:rPr lang="en-US" sz="3200" dirty="0">
                <a:latin typeface="Calibri" panose="020F0502020204030204" pitchFamily="34" charset="0"/>
                <a:ea typeface="Times New Roman"/>
                <a:cs typeface="Calibri" panose="020F0502020204030204" pitchFamily="34" charset="0"/>
                <a:sym typeface="Times New Roman"/>
              </a:rPr>
              <a:t> refers to a statutory section in the Rehabilitation Act of 1973. Its primary purpose is to provide access to and use of Federal executive agencies’ electronic and information technology (EIT) by individuals with disabilities.</a:t>
            </a:r>
          </a:p>
          <a:p>
            <a:pPr lvl="0">
              <a:spcBef>
                <a:spcPts val="0"/>
              </a:spcBef>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2" name="Shape 182"/>
          <p:cNvSpPr txBox="1">
            <a:spLocks noGrp="1"/>
          </p:cNvSpPr>
          <p:nvPr>
            <p:ph type="body" idx="1"/>
          </p:nvPr>
        </p:nvSpPr>
        <p:spPr>
          <a:xfrm>
            <a:off x="616689" y="1791221"/>
            <a:ext cx="10932308" cy="4174053"/>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endParaRPr sz="32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1.26. (SDE: School Board Meetings):</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latin typeface="Calibri" panose="020F0502020204030204" pitchFamily="34" charset="0"/>
                <a:ea typeface="Times New Roman"/>
                <a:cs typeface="Calibri" panose="020F0502020204030204" pitchFamily="34" charset="0"/>
                <a:sym typeface="Times New Roman"/>
              </a:rPr>
              <a:t>Website postings must include notice of the date, time, and agenda of regularly scheduled school board meetings 24 hours in advance. Regularly scheduled school board meeting minutes must be posted within 10 days after they are approved.</a:t>
            </a:r>
          </a:p>
          <a:p>
            <a:pPr marL="0" lvl="0" indent="-69850" rtl="0">
              <a:lnSpc>
                <a:spcPct val="115000"/>
              </a:lnSpc>
              <a:spcBef>
                <a:spcPts val="0"/>
              </a:spcBef>
              <a:buClr>
                <a:schemeClr val="dk1"/>
              </a:buClr>
              <a:buSzPct val="45833"/>
              <a:buFont typeface="Arial"/>
              <a:buNone/>
            </a:pPr>
            <a:endParaRPr sz="2400" dirty="0">
              <a:latin typeface="Times New Roman"/>
              <a:ea typeface="Times New Roman"/>
              <a:cs typeface="Times New Roman"/>
              <a:sym typeface="Times New Roman"/>
            </a:endParaRPr>
          </a:p>
          <a:p>
            <a:pPr marL="0" lvl="0" indent="-69850" rtl="0">
              <a:lnSpc>
                <a:spcPct val="115000"/>
              </a:lnSpc>
              <a:spcBef>
                <a:spcPts val="0"/>
              </a:spcBef>
              <a:buClr>
                <a:schemeClr val="dk1"/>
              </a:buClr>
              <a:buSzPct val="45833"/>
              <a:buFont typeface="Arial"/>
              <a:buNone/>
            </a:pPr>
            <a:endParaRPr sz="2400" dirty="0">
              <a:latin typeface="Times New Roman"/>
              <a:ea typeface="Times New Roman"/>
              <a:cs typeface="Times New Roman"/>
              <a:sym typeface="Times New Roman"/>
            </a:endParaRPr>
          </a:p>
          <a:p>
            <a:pPr marL="0" lvl="0" indent="0" algn="ctr" rtl="0">
              <a:spcBef>
                <a:spcPts val="0"/>
              </a:spcBef>
              <a:buNone/>
            </a:pPr>
            <a:endParaRPr sz="3600" dirty="0"/>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27321" y="1385475"/>
            <a:ext cx="10955451" cy="4351200"/>
          </a:xfrm>
          <a:prstGeom prst="rect">
            <a:avLst/>
          </a:prstGeom>
        </p:spPr>
        <p:txBody>
          <a:bodyPr lIns="91425" tIns="91425" rIns="91425" bIns="91425" anchor="t" anchorCtr="0">
            <a:noAutofit/>
          </a:bodyPr>
          <a:lstStyle/>
          <a:p>
            <a:pPr marL="0" lvl="0" indent="-69850" rtl="0">
              <a:lnSpc>
                <a:spcPct val="115000"/>
              </a:lnSpc>
              <a:spcBef>
                <a:spcPts val="0"/>
              </a:spcBef>
              <a:buClr>
                <a:schemeClr val="dk1"/>
              </a:buClr>
              <a:buSzPct val="45833"/>
              <a:buFont typeface="Arial"/>
              <a:buNone/>
            </a:pPr>
            <a:endParaRPr sz="2400" dirty="0">
              <a:latin typeface="Times New Roman"/>
              <a:ea typeface="Times New Roman"/>
              <a:cs typeface="Times New Roman"/>
              <a:sym typeface="Times New Roman"/>
            </a:endParaRPr>
          </a:p>
          <a:p>
            <a:pPr marL="0" lvl="0" indent="-69850" rtl="0">
              <a:lnSpc>
                <a:spcPct val="115000"/>
              </a:lnSpc>
              <a:spcBef>
                <a:spcPts val="0"/>
              </a:spcBef>
              <a:buClr>
                <a:schemeClr val="dk1"/>
              </a:buClr>
              <a:buSzPct val="45833"/>
              <a:buFont typeface="Arial"/>
              <a:buNone/>
            </a:pPr>
            <a:endParaRPr sz="2400" dirty="0">
              <a:latin typeface="Times New Roman"/>
              <a:ea typeface="Times New Roman"/>
              <a:cs typeface="Times New Roman"/>
              <a:sym typeface="Times New Roman"/>
            </a:endParaRPr>
          </a:p>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latin typeface="Calibri" panose="020F0502020204030204" pitchFamily="34" charset="0"/>
                <a:ea typeface="Times New Roman"/>
                <a:cs typeface="Calibri" panose="020F0502020204030204" pitchFamily="34" charset="0"/>
                <a:sym typeface="Times New Roman"/>
              </a:rPr>
              <a:t>Website posting must include quarterly district and special school certification of non-instructional or nonessential program suspensions and specific flexibility actions taken.</a:t>
            </a:r>
          </a:p>
          <a:p>
            <a:pPr marL="0" lvl="0" indent="0" algn="ctr" rtl="0">
              <a:spcBef>
                <a:spcPts val="0"/>
              </a:spcBef>
              <a:buNone/>
            </a:pPr>
            <a:endParaRPr sz="3600" dirty="0"/>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27321" y="1565089"/>
            <a:ext cx="10922793" cy="4351200"/>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ea typeface="Times New Roman"/>
              <a:cs typeface="Calibri" panose="020F0502020204030204" pitchFamily="34" charset="0"/>
              <a:sym typeface="Times New Roman"/>
            </a:endParaRPr>
          </a:p>
          <a:p>
            <a:pPr marL="0" lvl="0" indent="0">
              <a:lnSpc>
                <a:spcPct val="100000"/>
              </a:lnSpc>
              <a:spcBef>
                <a:spcPts val="0"/>
              </a:spcBef>
              <a:buSzPct val="45833"/>
              <a:buNone/>
            </a:pPr>
            <a:r>
              <a:rPr lang="en-US" sz="3200" dirty="0">
                <a:latin typeface="Calibri" panose="020F0502020204030204" pitchFamily="34" charset="0"/>
                <a:ea typeface="Times New Roman"/>
                <a:cs typeface="Calibri" panose="020F0502020204030204" pitchFamily="34" charset="0"/>
                <a:sym typeface="Times New Roman"/>
              </a:rPr>
              <a:t>“School districts must maintain a transaction register that includes a complete record of all funds expended over one hundred dollars, from whatever source, for whatever purpose. </a:t>
            </a:r>
          </a:p>
          <a:p>
            <a:pPr marL="0" lvl="0" indent="0">
              <a:lnSpc>
                <a:spcPct val="100000"/>
              </a:lnSpc>
              <a:spcBef>
                <a:spcPts val="0"/>
              </a:spcBef>
              <a:buSzPct val="45833"/>
              <a:buNone/>
            </a:pPr>
            <a:endParaRPr lang="en-US" sz="1000" dirty="0">
              <a:latin typeface="Calibri" panose="020F0502020204030204" pitchFamily="34" charset="0"/>
              <a:ea typeface="Times New Roman"/>
              <a:cs typeface="Calibri" panose="020F0502020204030204" pitchFamily="34" charset="0"/>
              <a:sym typeface="Times New Roman"/>
            </a:endParaRPr>
          </a:p>
          <a:p>
            <a:pPr marL="0" lvl="0" indent="0">
              <a:lnSpc>
                <a:spcPct val="100000"/>
              </a:lnSpc>
              <a:spcBef>
                <a:spcPts val="0"/>
              </a:spcBef>
              <a:buSzPct val="45833"/>
              <a:buNone/>
            </a:pPr>
            <a:r>
              <a:rPr lang="en-US" sz="3200" dirty="0">
                <a:latin typeface="Calibri" panose="020F0502020204030204" pitchFamily="34" charset="0"/>
                <a:ea typeface="Times New Roman"/>
                <a:cs typeface="Calibri" panose="020F0502020204030204" pitchFamily="34" charset="0"/>
                <a:sym typeface="Times New Roman"/>
              </a:rPr>
              <a:t>The register must be prominently posted on the district’s internet website and made available for public viewing and downloading.”</a:t>
            </a:r>
            <a:endParaRPr sz="3600" dirty="0"/>
          </a:p>
          <a:p>
            <a:pPr marL="0" lvl="0" indent="0" rtl="0">
              <a:spcBef>
                <a:spcPts val="0"/>
              </a:spcBef>
              <a:buNone/>
            </a:pPr>
            <a:endParaRPr sz="3600" dirty="0"/>
          </a:p>
        </p:txBody>
      </p:sp>
    </p:spTree>
    <p:extLst>
      <p:ext uri="{BB962C8B-B14F-4D97-AF65-F5344CB8AC3E}">
        <p14:creationId xmlns:p14="http://schemas.microsoft.com/office/powerpoint/2010/main" val="2785362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16688" y="1597746"/>
            <a:ext cx="11303170" cy="4351200"/>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ea typeface="Times New Roman"/>
              <a:cs typeface="Calibri" panose="020F0502020204030204" pitchFamily="34" charset="0"/>
              <a:sym typeface="Times New Roman"/>
            </a:endParaRPr>
          </a:p>
          <a:p>
            <a:pPr marL="0" lvl="0" indent="0">
              <a:lnSpc>
                <a:spcPct val="100000"/>
              </a:lnSpc>
              <a:spcBef>
                <a:spcPts val="0"/>
              </a:spcBef>
              <a:buSzPct val="45833"/>
              <a:buNone/>
            </a:pPr>
            <a:r>
              <a:rPr lang="en-US" sz="3200" dirty="0">
                <a:latin typeface="Calibri" panose="020F0502020204030204" pitchFamily="34" charset="0"/>
                <a:ea typeface="Times New Roman"/>
                <a:cs typeface="Calibri" panose="020F0502020204030204" pitchFamily="34" charset="0"/>
                <a:sym typeface="Times New Roman"/>
              </a:rPr>
              <a:t>“The register must include for each expenditure:</a:t>
            </a:r>
          </a:p>
          <a:p>
            <a:pPr marL="0" lvl="0" indent="0">
              <a:lnSpc>
                <a:spcPct val="100000"/>
              </a:lnSpc>
              <a:spcBef>
                <a:spcPts val="0"/>
              </a:spcBef>
              <a:buSzPct val="45833"/>
              <a:buNone/>
            </a:pPr>
            <a:r>
              <a:rPr lang="en-US" sz="3200" dirty="0">
                <a:latin typeface="Calibri" panose="020F0502020204030204" pitchFamily="34" charset="0"/>
                <a:ea typeface="Times New Roman"/>
                <a:cs typeface="Calibri" panose="020F0502020204030204" pitchFamily="34" charset="0"/>
                <a:sym typeface="Times New Roman"/>
              </a:rPr>
              <a:t>(</a:t>
            </a:r>
            <a:r>
              <a:rPr lang="en-US" sz="3200" dirty="0" err="1">
                <a:latin typeface="Calibri" panose="020F0502020204030204" pitchFamily="34" charset="0"/>
                <a:ea typeface="Times New Roman"/>
                <a:cs typeface="Calibri" panose="020F0502020204030204" pitchFamily="34" charset="0"/>
                <a:sym typeface="Times New Roman"/>
              </a:rPr>
              <a:t>i</a:t>
            </a:r>
            <a:r>
              <a:rPr lang="en-US" sz="3200" dirty="0">
                <a:latin typeface="Calibri" panose="020F0502020204030204" pitchFamily="34" charset="0"/>
                <a:ea typeface="Times New Roman"/>
                <a:cs typeface="Calibri" panose="020F0502020204030204" pitchFamily="34" charset="0"/>
                <a:sym typeface="Times New Roman"/>
              </a:rPr>
              <a:t>) the transaction amount;</a:t>
            </a:r>
          </a:p>
          <a:p>
            <a:pPr marL="0" lvl="0" indent="0">
              <a:lnSpc>
                <a:spcPct val="100000"/>
              </a:lnSpc>
              <a:spcBef>
                <a:spcPts val="0"/>
              </a:spcBef>
              <a:buSzPct val="45833"/>
              <a:buNone/>
            </a:pPr>
            <a:r>
              <a:rPr lang="en-US" sz="3200" dirty="0">
                <a:latin typeface="Calibri" panose="020F0502020204030204" pitchFamily="34" charset="0"/>
                <a:ea typeface="Times New Roman"/>
                <a:cs typeface="Calibri" panose="020F0502020204030204" pitchFamily="34" charset="0"/>
                <a:sym typeface="Times New Roman"/>
              </a:rPr>
              <a:t>(ii) the name of the payee; and</a:t>
            </a:r>
          </a:p>
          <a:p>
            <a:pPr marL="0" lvl="0" indent="0">
              <a:lnSpc>
                <a:spcPct val="100000"/>
              </a:lnSpc>
              <a:spcBef>
                <a:spcPts val="0"/>
              </a:spcBef>
              <a:buSzPct val="45833"/>
              <a:buNone/>
            </a:pPr>
            <a:r>
              <a:rPr lang="en-US" sz="3200" dirty="0">
                <a:latin typeface="Calibri" panose="020F0502020204030204" pitchFamily="34" charset="0"/>
                <a:ea typeface="Times New Roman"/>
                <a:cs typeface="Calibri" panose="020F0502020204030204" pitchFamily="34" charset="0"/>
                <a:sym typeface="Times New Roman"/>
              </a:rPr>
              <a:t>(iii) a statement providing a detailed description of the expenditure.”</a:t>
            </a:r>
          </a:p>
          <a:p>
            <a:pPr marL="0" lvl="0" indent="0" algn="ctr" rtl="0">
              <a:spcBef>
                <a:spcPts val="0"/>
              </a:spcBef>
              <a:buNone/>
            </a:pPr>
            <a:endParaRPr sz="3600" dirty="0"/>
          </a:p>
          <a:p>
            <a:pPr marL="0" lvl="0" indent="0" rtl="0">
              <a:spcBef>
                <a:spcPts val="0"/>
              </a:spcBef>
              <a:buNone/>
            </a:pPr>
            <a:endParaRPr sz="3600" dirty="0"/>
          </a:p>
        </p:txBody>
      </p:sp>
    </p:spTree>
    <p:extLst>
      <p:ext uri="{BB962C8B-B14F-4D97-AF65-F5344CB8AC3E}">
        <p14:creationId xmlns:p14="http://schemas.microsoft.com/office/powerpoint/2010/main" val="737895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27322" y="1597746"/>
            <a:ext cx="11292536" cy="4351200"/>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t>“The register must not include an entry for salary, wages, or other compensation paid to individual employees. The register must not include any information that can be used to identify an individual employee. The register must be accompanied by a complete explanation of any codes or acronyms used to identify a payee or an expenditure. The register must be searchable and updated at least once a month.”</a:t>
            </a:r>
            <a:endParaRPr sz="3600" dirty="0"/>
          </a:p>
          <a:p>
            <a:pPr marL="0" lvl="0" indent="0" rtl="0">
              <a:spcBef>
                <a:spcPts val="0"/>
              </a:spcBef>
              <a:buNone/>
            </a:pPr>
            <a:endParaRPr sz="3600" dirty="0"/>
          </a:p>
        </p:txBody>
      </p:sp>
    </p:spTree>
    <p:extLst>
      <p:ext uri="{BB962C8B-B14F-4D97-AF65-F5344CB8AC3E}">
        <p14:creationId xmlns:p14="http://schemas.microsoft.com/office/powerpoint/2010/main" val="413005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36814" y="1320161"/>
            <a:ext cx="11266716" cy="5162282"/>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t>“Each school district must also maintain on its internet website a copy of each monthly statement for all of the credit cards maintained by the entity, including credit cards issued to its officers or employees for official use. The credit card number on each statement must be redacted prior to posting on the internet website. Each credit card statement must be posted not later than the thirtieth day after the first date that any portion of the balance due as shown on the statement is paid.”</a:t>
            </a:r>
            <a:endParaRPr sz="3600" dirty="0"/>
          </a:p>
        </p:txBody>
      </p:sp>
    </p:spTree>
    <p:extLst>
      <p:ext uri="{BB962C8B-B14F-4D97-AF65-F5344CB8AC3E}">
        <p14:creationId xmlns:p14="http://schemas.microsoft.com/office/powerpoint/2010/main" val="1408484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37953" y="1499775"/>
            <a:ext cx="11298234" cy="5162282"/>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t>“The Comptroller General must establish and maintain a website to contain the information required by this section from a school district that does not maintain its own internet website.</a:t>
            </a:r>
          </a:p>
          <a:p>
            <a:pPr marL="0" lvl="0" indent="0" rtl="0">
              <a:lnSpc>
                <a:spcPct val="100000"/>
              </a:lnSpc>
              <a:spcBef>
                <a:spcPts val="0"/>
              </a:spcBef>
              <a:buClr>
                <a:schemeClr val="dk1"/>
              </a:buClr>
              <a:buSzPct val="45833"/>
              <a:buFont typeface="Arial"/>
              <a:buNone/>
            </a:pPr>
            <a:endParaRPr lang="en-US" sz="3200" dirty="0"/>
          </a:p>
          <a:p>
            <a:pPr marL="0" lvl="0" indent="0" rtl="0">
              <a:lnSpc>
                <a:spcPct val="100000"/>
              </a:lnSpc>
              <a:spcBef>
                <a:spcPts val="0"/>
              </a:spcBef>
              <a:buClr>
                <a:schemeClr val="dk1"/>
              </a:buClr>
              <a:buSzPct val="45833"/>
              <a:buFont typeface="Arial"/>
              <a:buNone/>
            </a:pPr>
            <a:r>
              <a:rPr lang="en-US" sz="3200" dirty="0"/>
              <a:t>The internet website must be organized so that the public can differentiate between the school districts and search for the information they are seeking.”</a:t>
            </a:r>
            <a:endParaRPr lang="en-US" sz="3200" b="1" dirty="0">
              <a:latin typeface="Calibri" panose="020F0502020204030204" pitchFamily="34" charset="0"/>
              <a:ea typeface="Times New Roman"/>
              <a:cs typeface="Calibri" panose="020F0502020204030204" pitchFamily="34" charset="0"/>
              <a:sym typeface="Times New Roman"/>
            </a:endParaRPr>
          </a:p>
        </p:txBody>
      </p:sp>
    </p:spTree>
    <p:extLst>
      <p:ext uri="{BB962C8B-B14F-4D97-AF65-F5344CB8AC3E}">
        <p14:creationId xmlns:p14="http://schemas.microsoft.com/office/powerpoint/2010/main" val="995900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06056" y="1499775"/>
            <a:ext cx="11330131" cy="5162282"/>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t>“School districts that do not maintain an internet website must transmit all information required by this provision to the Comptroller General in a manner and at a time determined by the Comptroller General to be included on the internet website.”</a:t>
            </a:r>
            <a:endParaRPr lang="en-US" sz="3200" b="1" dirty="0">
              <a:latin typeface="Calibri" panose="020F0502020204030204" pitchFamily="34" charset="0"/>
              <a:ea typeface="Times New Roman"/>
              <a:cs typeface="Calibri" panose="020F0502020204030204" pitchFamily="34" charset="0"/>
              <a:sym typeface="Times New Roman"/>
            </a:endParaRPr>
          </a:p>
        </p:txBody>
      </p:sp>
    </p:spTree>
    <p:extLst>
      <p:ext uri="{BB962C8B-B14F-4D97-AF65-F5344CB8AC3E}">
        <p14:creationId xmlns:p14="http://schemas.microsoft.com/office/powerpoint/2010/main" val="1483747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88" name="Shape 188"/>
          <p:cNvSpPr txBox="1">
            <a:spLocks noGrp="1"/>
          </p:cNvSpPr>
          <p:nvPr>
            <p:ph type="body" idx="1"/>
          </p:nvPr>
        </p:nvSpPr>
        <p:spPr>
          <a:xfrm>
            <a:off x="648587" y="1499775"/>
            <a:ext cx="11287600" cy="5162282"/>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45833"/>
              <a:buFont typeface="Arial"/>
              <a:buNone/>
            </a:pPr>
            <a:r>
              <a:rPr lang="en-US" sz="3200" b="1" dirty="0">
                <a:latin typeface="Calibri" panose="020F0502020204030204" pitchFamily="34" charset="0"/>
                <a:ea typeface="Times New Roman"/>
                <a:cs typeface="Calibri" panose="020F0502020204030204" pitchFamily="34" charset="0"/>
                <a:sym typeface="Times New Roman"/>
              </a:rPr>
              <a:t>Proviso 1.28. &amp; (1A.14) (SDE-EIA: School Districts and Special Schools Flexibility)-CONT.</a:t>
            </a:r>
          </a:p>
          <a:p>
            <a:pPr marL="0" lvl="0" indent="0" rtl="0">
              <a:lnSpc>
                <a:spcPct val="100000"/>
              </a:lnSpc>
              <a:spcBef>
                <a:spcPts val="0"/>
              </a:spcBef>
              <a:buClr>
                <a:schemeClr val="dk1"/>
              </a:buClr>
              <a:buSzPct val="45833"/>
              <a:buFont typeface="Arial"/>
              <a:buNone/>
            </a:pPr>
            <a:endParaRPr lang="en-US" sz="1500" b="1" dirty="0">
              <a:latin typeface="Calibri" panose="020F0502020204030204" pitchFamily="34" charset="0"/>
              <a:sym typeface="Times New Roman"/>
            </a:endParaRPr>
          </a:p>
          <a:p>
            <a:pPr marL="0" lvl="0" indent="0" rtl="0">
              <a:lnSpc>
                <a:spcPct val="100000"/>
              </a:lnSpc>
              <a:spcBef>
                <a:spcPts val="0"/>
              </a:spcBef>
              <a:buClr>
                <a:schemeClr val="dk1"/>
              </a:buClr>
              <a:buSzPct val="45833"/>
              <a:buFont typeface="Arial"/>
              <a:buNone/>
            </a:pPr>
            <a:r>
              <a:rPr lang="en-US" sz="3200" dirty="0"/>
              <a:t>“The provisions contained herein do not amend, suspend, supersede, replace, revoke, restrict, or otherwise affect Chapter 4, Title 30, the South Carolina Freedom of Information Act. Nothing in this proviso shall be interpreted as prohibiting the State Board of Education to exercise its authority to grant waivers under Regulation 43-261.”</a:t>
            </a:r>
            <a:endParaRPr lang="en-US" sz="3200" b="1" dirty="0">
              <a:latin typeface="Calibri" panose="020F0502020204030204" pitchFamily="34" charset="0"/>
              <a:ea typeface="Times New Roman"/>
              <a:cs typeface="Calibri" panose="020F0502020204030204" pitchFamily="34" charset="0"/>
              <a:sym typeface="Times New Roman"/>
            </a:endParaRPr>
          </a:p>
        </p:txBody>
      </p:sp>
    </p:spTree>
    <p:extLst>
      <p:ext uri="{BB962C8B-B14F-4D97-AF65-F5344CB8AC3E}">
        <p14:creationId xmlns:p14="http://schemas.microsoft.com/office/powerpoint/2010/main" val="568559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0" y="0"/>
            <a:ext cx="12192000" cy="1290181"/>
          </a:xfrm>
          <a:prstGeom prst="rect">
            <a:avLst/>
          </a:prstGeom>
        </p:spPr>
        <p:txBody>
          <a:bodyPr lIns="91425" tIns="91425" rIns="91425" bIns="91425" anchor="ctr" anchorCtr="0">
            <a:noAutofit/>
          </a:bodyPr>
          <a:lstStyle/>
          <a:p>
            <a:pPr lvl="0" algn="ctr">
              <a:spcBef>
                <a:spcPts val="0"/>
              </a:spcBef>
              <a:buNone/>
            </a:pPr>
            <a:r>
              <a:rPr lang="en-US" sz="4000" b="1" dirty="0">
                <a:latin typeface="Calibri" panose="020F0502020204030204" pitchFamily="34" charset="0"/>
                <a:ea typeface="Times New Roman"/>
                <a:cs typeface="Calibri" panose="020F0502020204030204" pitchFamily="34" charset="0"/>
                <a:sym typeface="Times New Roman"/>
              </a:rPr>
              <a:t>Objectives</a:t>
            </a:r>
          </a:p>
        </p:txBody>
      </p:sp>
      <p:sp>
        <p:nvSpPr>
          <p:cNvPr id="97" name="Shape 97"/>
          <p:cNvSpPr txBox="1">
            <a:spLocks noGrp="1"/>
          </p:cNvSpPr>
          <p:nvPr>
            <p:ph type="body" idx="1"/>
          </p:nvPr>
        </p:nvSpPr>
        <p:spPr>
          <a:xfrm>
            <a:off x="838200" y="1825625"/>
            <a:ext cx="10515600" cy="4351200"/>
          </a:xfrm>
          <a:prstGeom prst="rect">
            <a:avLst/>
          </a:prstGeom>
        </p:spPr>
        <p:txBody>
          <a:bodyPr lIns="91425" tIns="91425" rIns="91425" bIns="91425" anchor="t" anchorCtr="0">
            <a:noAutofit/>
          </a:bodyPr>
          <a:lstStyle/>
          <a:p>
            <a:pPr marL="457200" indent="-457200">
              <a:lnSpc>
                <a:spcPct val="100000"/>
              </a:lnSpc>
              <a:spcBef>
                <a:spcPts val="0"/>
              </a:spcBef>
            </a:pPr>
            <a:r>
              <a:rPr lang="en-US" sz="3200" dirty="0">
                <a:latin typeface="Calibri" panose="020F0502020204030204" pitchFamily="34" charset="0"/>
                <a:ea typeface="Times New Roman"/>
                <a:cs typeface="Calibri" panose="020F0502020204030204" pitchFamily="34" charset="0"/>
                <a:sym typeface="Times New Roman"/>
              </a:rPr>
              <a:t>Define Assistive Technology versus Accessibility</a:t>
            </a:r>
          </a:p>
          <a:p>
            <a:pPr marL="0" indent="0">
              <a:lnSpc>
                <a:spcPct val="100000"/>
              </a:lnSpc>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 </a:t>
            </a:r>
          </a:p>
          <a:p>
            <a:pPr marL="457200" indent="-457200">
              <a:lnSpc>
                <a:spcPct val="100000"/>
              </a:lnSpc>
              <a:spcBef>
                <a:spcPts val="0"/>
              </a:spcBef>
            </a:pPr>
            <a:r>
              <a:rPr lang="en-US" sz="3200" dirty="0">
                <a:latin typeface="Calibri" panose="020F0502020204030204" pitchFamily="34" charset="0"/>
                <a:ea typeface="Times New Roman"/>
                <a:cs typeface="Calibri" panose="020F0502020204030204" pitchFamily="34" charset="0"/>
                <a:sym typeface="Times New Roman"/>
              </a:rPr>
              <a:t>Discuss the importance of addressing both Assistive Technology and Accessibility in school districts</a:t>
            </a:r>
          </a:p>
          <a:p>
            <a:pPr marL="457200" indent="-457200">
              <a:lnSpc>
                <a:spcPct val="100000"/>
              </a:lnSpc>
              <a:spcBef>
                <a:spcPts val="0"/>
              </a:spcBef>
            </a:pPr>
            <a:endParaRPr lang="en-US" sz="3200" dirty="0">
              <a:latin typeface="Calibri" panose="020F0502020204030204" pitchFamily="34" charset="0"/>
              <a:ea typeface="Times New Roman"/>
              <a:cs typeface="Calibri" panose="020F0502020204030204" pitchFamily="34" charset="0"/>
              <a:sym typeface="Times New Roman"/>
            </a:endParaRPr>
          </a:p>
          <a:p>
            <a:pPr marL="457200" indent="-457200">
              <a:lnSpc>
                <a:spcPct val="100000"/>
              </a:lnSpc>
              <a:spcBef>
                <a:spcPts val="0"/>
              </a:spcBef>
            </a:pPr>
            <a:r>
              <a:rPr lang="en-US" sz="3200" dirty="0">
                <a:latin typeface="Calibri" panose="020F0502020204030204" pitchFamily="34" charset="0"/>
                <a:ea typeface="Times New Roman"/>
                <a:cs typeface="Calibri" panose="020F0502020204030204" pitchFamily="34" charset="0"/>
                <a:sym typeface="Times New Roman"/>
              </a:rPr>
              <a:t>Discuss district website requirements (State &amp; Federal)</a:t>
            </a:r>
          </a:p>
          <a:p>
            <a:pPr marL="457200" indent="-457200">
              <a:lnSpc>
                <a:spcPct val="100000"/>
              </a:lnSpc>
              <a:spcBef>
                <a:spcPts val="0"/>
              </a:spcBef>
            </a:pPr>
            <a:endParaRPr lang="en-US" sz="3200" dirty="0">
              <a:latin typeface="Calibri" panose="020F0502020204030204" pitchFamily="34" charset="0"/>
              <a:ea typeface="Times New Roman"/>
              <a:cs typeface="Calibri" panose="020F0502020204030204" pitchFamily="34" charset="0"/>
              <a:sym typeface="Times New Roman"/>
            </a:endParaRPr>
          </a:p>
          <a:p>
            <a:pPr marL="457200" indent="-457200">
              <a:lnSpc>
                <a:spcPct val="100000"/>
              </a:lnSpc>
              <a:spcBef>
                <a:spcPts val="0"/>
              </a:spcBef>
            </a:pPr>
            <a:r>
              <a:rPr lang="en-US" sz="3200" dirty="0">
                <a:latin typeface="Calibri" panose="020F0502020204030204" pitchFamily="34" charset="0"/>
                <a:ea typeface="Times New Roman"/>
                <a:cs typeface="Calibri" panose="020F0502020204030204" pitchFamily="34" charset="0"/>
                <a:sym typeface="Times New Roman"/>
              </a:rPr>
              <a:t>Review tools, resources, and other considerations</a:t>
            </a:r>
          </a:p>
          <a:p>
            <a:pPr marL="38100" lvl="0" indent="0" rtl="0">
              <a:spcBef>
                <a:spcPts val="0"/>
              </a:spcBef>
              <a:buSzPct val="100000"/>
              <a:buNone/>
            </a:pPr>
            <a:endParaRPr lang="en-US" sz="3000" dirty="0">
              <a:latin typeface="Calibri" panose="020F0502020204030204" pitchFamily="34" charset="0"/>
              <a:ea typeface="Times New Roman"/>
              <a:cs typeface="Calibri" panose="020F0502020204030204" pitchFamily="34" charset="0"/>
              <a:sym typeface="Times New Roman"/>
            </a:endParaRPr>
          </a:p>
          <a:p>
            <a:pPr lvl="0">
              <a:spcBef>
                <a:spcPts val="0"/>
              </a:spcBef>
              <a:buNone/>
            </a:pPr>
            <a:endParaRPr sz="3000" dirty="0">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0" y="0"/>
            <a:ext cx="12192000"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94" name="Shape 194"/>
          <p:cNvSpPr txBox="1">
            <a:spLocks noGrp="1"/>
          </p:cNvSpPr>
          <p:nvPr>
            <p:ph type="body" idx="1"/>
          </p:nvPr>
        </p:nvSpPr>
        <p:spPr>
          <a:xfrm>
            <a:off x="627321" y="2116899"/>
            <a:ext cx="11259879" cy="4059926"/>
          </a:xfrm>
          <a:prstGeom prst="rect">
            <a:avLst/>
          </a:prstGeom>
        </p:spPr>
        <p:txBody>
          <a:bodyPr lIns="91425" tIns="91425" rIns="91425" bIns="91425" anchor="t" anchorCtr="0">
            <a:noAutofit/>
          </a:bodyPr>
          <a:lstStyle/>
          <a:p>
            <a:pPr marL="0" lvl="0" indent="0" rtl="0">
              <a:lnSpc>
                <a:spcPct val="100000"/>
              </a:lnSpc>
              <a:spcBef>
                <a:spcPts val="0"/>
              </a:spcBef>
              <a:buNone/>
            </a:pPr>
            <a:endParaRPr sz="32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None/>
            </a:pPr>
            <a:r>
              <a:rPr lang="en-US" sz="3200" b="1" dirty="0">
                <a:latin typeface="Calibri" panose="020F0502020204030204" pitchFamily="34" charset="0"/>
                <a:ea typeface="Times New Roman"/>
                <a:cs typeface="Calibri" panose="020F0502020204030204" pitchFamily="34" charset="0"/>
                <a:sym typeface="Times New Roman"/>
              </a:rPr>
              <a:t>Proviso 1.32. (SDE: Governor's Schools' Fees):</a:t>
            </a:r>
          </a:p>
          <a:p>
            <a:pPr marL="0" lvl="0" indent="0" rtl="0">
              <a:lnSpc>
                <a:spcPct val="100000"/>
              </a:lnSpc>
              <a:spcBef>
                <a:spcPts val="0"/>
              </a:spcBef>
              <a:buNone/>
            </a:pPr>
            <a:endParaRPr lang="en-US" sz="15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South Carolina Governor’s Schools must post their fee schedules.</a:t>
            </a:r>
          </a:p>
          <a:p>
            <a:pPr marL="0" lvl="0" indent="0" rtl="0">
              <a:lnSpc>
                <a:spcPct val="100000"/>
              </a:lnSpc>
              <a:spcBef>
                <a:spcPts val="0"/>
              </a:spcBef>
              <a:buNone/>
            </a:pPr>
            <a:endParaRPr sz="2400" dirty="0">
              <a:latin typeface="Times New Roman"/>
              <a:ea typeface="Times New Roman"/>
              <a:cs typeface="Times New Roman"/>
              <a:sym typeface="Times New Roman"/>
            </a:endParaRPr>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1" y="0"/>
            <a:ext cx="12191999" cy="1125472"/>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200" name="Shape 200"/>
          <p:cNvSpPr txBox="1">
            <a:spLocks noGrp="1"/>
          </p:cNvSpPr>
          <p:nvPr>
            <p:ph type="body" idx="1"/>
          </p:nvPr>
        </p:nvSpPr>
        <p:spPr>
          <a:xfrm>
            <a:off x="616689" y="1825625"/>
            <a:ext cx="10807048" cy="4351200"/>
          </a:xfrm>
          <a:prstGeom prst="rect">
            <a:avLst/>
          </a:prstGeom>
        </p:spPr>
        <p:txBody>
          <a:bodyPr lIns="91425" tIns="91425" rIns="91425" bIns="91425" anchor="t" anchorCtr="0">
            <a:noAutofit/>
          </a:bodyPr>
          <a:lstStyle/>
          <a:p>
            <a:pPr marL="0" lvl="0" indent="0" rtl="0">
              <a:lnSpc>
                <a:spcPct val="115000"/>
              </a:lnSpc>
              <a:spcBef>
                <a:spcPts val="0"/>
              </a:spcBef>
              <a:buNone/>
            </a:pPr>
            <a:endParaRPr sz="2400" dirty="0">
              <a:latin typeface="Times New Roman"/>
              <a:ea typeface="Times New Roman"/>
              <a:cs typeface="Times New Roman"/>
              <a:sym typeface="Times New Roman"/>
            </a:endParaRPr>
          </a:p>
          <a:p>
            <a:pPr marL="0" lvl="0" indent="0" rtl="0">
              <a:lnSpc>
                <a:spcPct val="100000"/>
              </a:lnSpc>
              <a:spcBef>
                <a:spcPts val="0"/>
              </a:spcBef>
              <a:buNone/>
            </a:pPr>
            <a:r>
              <a:rPr lang="en-US" sz="3200" b="1" dirty="0">
                <a:latin typeface="Calibri" panose="020F0502020204030204" pitchFamily="34" charset="0"/>
                <a:ea typeface="Times New Roman"/>
                <a:cs typeface="Calibri" panose="020F0502020204030204" pitchFamily="34" charset="0"/>
                <a:sym typeface="Times New Roman"/>
              </a:rPr>
              <a:t>Proviso 1.33. (SDE: School District Furlough):</a:t>
            </a:r>
          </a:p>
          <a:p>
            <a:pPr marL="0" lvl="0" indent="0" rtl="0">
              <a:lnSpc>
                <a:spcPct val="100000"/>
              </a:lnSpc>
              <a:spcBef>
                <a:spcPts val="0"/>
              </a:spcBef>
              <a:buNone/>
            </a:pPr>
            <a:endParaRPr lang="en-US" sz="20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Each school district must post current policy and administrative rule manuals in a downloadable file format</a:t>
            </a:r>
          </a:p>
          <a:p>
            <a:pPr marL="0" lvl="0" indent="0" rtl="0">
              <a:lnSpc>
                <a:spcPct val="115000"/>
              </a:lnSpc>
              <a:spcBef>
                <a:spcPts val="1400"/>
              </a:spcBef>
              <a:spcAft>
                <a:spcPts val="400"/>
              </a:spcAft>
              <a:buNone/>
            </a:pPr>
            <a:endParaRPr sz="2400" b="1" dirty="0">
              <a:latin typeface="Arial"/>
              <a:ea typeface="Arial"/>
              <a:cs typeface="Arial"/>
              <a:sym typeface="Arial"/>
            </a:endParaRPr>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0" y="0"/>
            <a:ext cx="12191999" cy="122755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a:t>
            </a:r>
            <a:r>
              <a:rPr lang="en-US" sz="4000" b="1" dirty="0">
                <a:solidFill>
                  <a:schemeClr val="tx1"/>
                </a:solidFill>
                <a:latin typeface="Calibri" panose="020F0502020204030204" pitchFamily="34" charset="0"/>
                <a:cs typeface="Calibri" panose="020F0502020204030204" pitchFamily="34" charset="0"/>
              </a:rPr>
              <a:t> </a:t>
            </a:r>
            <a:endParaRPr lang="en-US" sz="4000" b="1" dirty="0">
              <a:solidFill>
                <a:schemeClr val="tx1"/>
              </a:solidFill>
              <a:latin typeface="Calibri" panose="020F0502020204030204" pitchFamily="34" charset="0"/>
              <a:cs typeface="Calibri" panose="020F0502020204030204" pitchFamily="34" charset="0"/>
              <a:hlinkClick r:id="rId3"/>
            </a:endParaRPr>
          </a:p>
        </p:txBody>
      </p:sp>
      <p:sp>
        <p:nvSpPr>
          <p:cNvPr id="206" name="Shape 206"/>
          <p:cNvSpPr txBox="1">
            <a:spLocks noGrp="1"/>
          </p:cNvSpPr>
          <p:nvPr>
            <p:ph type="body" idx="1"/>
          </p:nvPr>
        </p:nvSpPr>
        <p:spPr>
          <a:xfrm>
            <a:off x="606056" y="1825625"/>
            <a:ext cx="10747744" cy="4351200"/>
          </a:xfrm>
          <a:prstGeom prst="rect">
            <a:avLst/>
          </a:prstGeom>
        </p:spPr>
        <p:txBody>
          <a:bodyPr lIns="91425" tIns="91425" rIns="91425" bIns="91425" anchor="t" anchorCtr="0">
            <a:noAutofit/>
          </a:bodyPr>
          <a:lstStyle/>
          <a:p>
            <a:pPr marL="0" lvl="0" indent="0" rtl="0">
              <a:lnSpc>
                <a:spcPct val="100000"/>
              </a:lnSpc>
              <a:spcBef>
                <a:spcPts val="0"/>
              </a:spcBef>
              <a:buNone/>
            </a:pPr>
            <a:endParaRPr sz="32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None/>
            </a:pPr>
            <a:r>
              <a:rPr lang="en-US" sz="3200" b="1" dirty="0">
                <a:latin typeface="Calibri" panose="020F0502020204030204" pitchFamily="34" charset="0"/>
                <a:ea typeface="Times New Roman"/>
                <a:cs typeface="Calibri" panose="020F0502020204030204" pitchFamily="34" charset="0"/>
                <a:sym typeface="Times New Roman"/>
              </a:rPr>
              <a:t>Proviso 1.46. (SDE: Administrative Costs Report Posting):</a:t>
            </a:r>
          </a:p>
          <a:p>
            <a:pPr marL="0" lvl="0" indent="0" rtl="0">
              <a:lnSpc>
                <a:spcPct val="100000"/>
              </a:lnSpc>
              <a:spcBef>
                <a:spcPts val="0"/>
              </a:spcBef>
              <a:buNone/>
            </a:pPr>
            <a:endParaRPr lang="en-US" sz="20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School districts must post the amount of funds spent in the prior fiscal year on administrative cost defined by the financial analysis model, “</a:t>
            </a:r>
            <a:r>
              <a:rPr lang="en-US" sz="3200" dirty="0" err="1">
                <a:latin typeface="Calibri" panose="020F0502020204030204" pitchFamily="34" charset="0"/>
                <a:ea typeface="Times New Roman"/>
                <a:cs typeface="Calibri" panose="020F0502020204030204" pitchFamily="34" charset="0"/>
                <a:sym typeface="Times New Roman"/>
              </a:rPr>
              <a:t>In$ight</a:t>
            </a:r>
            <a:r>
              <a:rPr lang="en-US" sz="3200" dirty="0">
                <a:latin typeface="Calibri" panose="020F0502020204030204" pitchFamily="34" charset="0"/>
                <a:ea typeface="Times New Roman"/>
                <a:cs typeface="Calibri" panose="020F0502020204030204" pitchFamily="34" charset="0"/>
                <a:sym typeface="Times New Roman"/>
              </a:rPr>
              <a:t>,” for education programs utilized by the South Carolina Department of Education.</a:t>
            </a:r>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1" y="0"/>
            <a:ext cx="12191999" cy="1325700"/>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a:t>
            </a:r>
            <a:r>
              <a:rPr lang="en-US" sz="4000" b="1" dirty="0">
                <a:solidFill>
                  <a:schemeClr val="tx1"/>
                </a:solidFill>
                <a:latin typeface="Calibri" panose="020F0502020204030204" pitchFamily="34" charset="0"/>
                <a:cs typeface="Calibri" panose="020F0502020204030204" pitchFamily="34" charset="0"/>
              </a:rPr>
              <a:t> </a:t>
            </a:r>
            <a:endParaRPr lang="en-US" sz="4000" b="1" dirty="0">
              <a:solidFill>
                <a:schemeClr val="tx1"/>
              </a:solidFill>
              <a:latin typeface="Calibri" panose="020F0502020204030204" pitchFamily="34" charset="0"/>
              <a:cs typeface="Calibri" panose="020F0502020204030204" pitchFamily="34" charset="0"/>
              <a:hlinkClick r:id="rId3"/>
            </a:endParaRPr>
          </a:p>
        </p:txBody>
      </p:sp>
      <p:sp>
        <p:nvSpPr>
          <p:cNvPr id="212" name="Shape 212"/>
          <p:cNvSpPr txBox="1">
            <a:spLocks noGrp="1"/>
          </p:cNvSpPr>
          <p:nvPr>
            <p:ph type="body" idx="1"/>
          </p:nvPr>
        </p:nvSpPr>
        <p:spPr>
          <a:xfrm>
            <a:off x="616688" y="1825625"/>
            <a:ext cx="10737112" cy="4351200"/>
          </a:xfrm>
          <a:prstGeom prst="rect">
            <a:avLst/>
          </a:prstGeom>
        </p:spPr>
        <p:txBody>
          <a:bodyPr lIns="91425" tIns="91425" rIns="91425" bIns="91425" anchor="t" anchorCtr="0">
            <a:noAutofit/>
          </a:bodyPr>
          <a:lstStyle/>
          <a:p>
            <a:pPr marL="0" lvl="0" indent="0" rtl="0">
              <a:lnSpc>
                <a:spcPct val="100000"/>
              </a:lnSpc>
              <a:spcBef>
                <a:spcPts val="0"/>
              </a:spcBef>
              <a:buNone/>
            </a:pPr>
            <a:endParaRPr sz="2400" dirty="0">
              <a:latin typeface="Times New Roman"/>
              <a:ea typeface="Times New Roman"/>
              <a:cs typeface="Times New Roman"/>
              <a:sym typeface="Times New Roman"/>
            </a:endParaRPr>
          </a:p>
          <a:p>
            <a:pPr marL="0" lvl="0" indent="0" rtl="0">
              <a:lnSpc>
                <a:spcPct val="100000"/>
              </a:lnSpc>
              <a:spcBef>
                <a:spcPts val="0"/>
              </a:spcBef>
              <a:buNone/>
            </a:pPr>
            <a:r>
              <a:rPr lang="en-US" sz="3200" b="1" dirty="0">
                <a:latin typeface="Calibri" panose="020F0502020204030204" pitchFamily="34" charset="0"/>
                <a:ea typeface="Times New Roman"/>
                <a:cs typeface="Calibri" panose="020F0502020204030204" pitchFamily="34" charset="0"/>
                <a:sym typeface="Times New Roman"/>
              </a:rPr>
              <a:t>Proviso 1.53. (SDE: Health Education):</a:t>
            </a:r>
          </a:p>
          <a:p>
            <a:pPr marL="0" lvl="0" indent="0" rtl="0">
              <a:lnSpc>
                <a:spcPct val="100000"/>
              </a:lnSpc>
              <a:spcBef>
                <a:spcPts val="0"/>
              </a:spcBef>
              <a:buNone/>
            </a:pPr>
            <a:endParaRPr lang="en-US" sz="2000" b="1" dirty="0">
              <a:latin typeface="Calibri" panose="020F0502020204030204" pitchFamily="34" charset="0"/>
              <a:ea typeface="Times New Roman"/>
              <a:cs typeface="Calibri" panose="020F0502020204030204" pitchFamily="34" charset="0"/>
              <a:sym typeface="Times New Roman"/>
            </a:endParaRPr>
          </a:p>
          <a:p>
            <a:pPr marL="0" lvl="0" indent="0" rtl="0">
              <a:lnSpc>
                <a:spcPct val="100000"/>
              </a:lnSpc>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Each school district must post the title and publisher of all health education materials is has approved, adopted and used in the classroom for which funding was allocated by the SC Department of Education.</a:t>
            </a:r>
          </a:p>
          <a:p>
            <a:pPr marL="0" lvl="0" indent="0" rtl="0">
              <a:lnSpc>
                <a:spcPct val="115000"/>
              </a:lnSpc>
              <a:spcBef>
                <a:spcPts val="0"/>
              </a:spcBef>
              <a:buNone/>
            </a:pPr>
            <a:endParaRPr sz="2400" b="1" dirty="0">
              <a:latin typeface="Arial"/>
              <a:ea typeface="Arial"/>
              <a:cs typeface="Arial"/>
              <a:sym typeface="Arial"/>
            </a:endParaRPr>
          </a:p>
          <a:p>
            <a:pPr marL="0" lvl="0" indent="0" rtl="0">
              <a:lnSpc>
                <a:spcPct val="115000"/>
              </a:lnSpc>
              <a:spcBef>
                <a:spcPts val="1400"/>
              </a:spcBef>
              <a:spcAft>
                <a:spcPts val="400"/>
              </a:spcAft>
              <a:buNone/>
            </a:pPr>
            <a:endParaRPr sz="2400" b="1" dirty="0">
              <a:latin typeface="Arial"/>
              <a:ea typeface="Arial"/>
              <a:cs typeface="Arial"/>
              <a:sym typeface="Arial"/>
            </a:endParaRPr>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Shape 217"/>
          <p:cNvSpPr txBox="1">
            <a:spLocks noGrp="1"/>
          </p:cNvSpPr>
          <p:nvPr>
            <p:ph type="title"/>
          </p:nvPr>
        </p:nvSpPr>
        <p:spPr>
          <a:xfrm>
            <a:off x="0" y="0"/>
            <a:ext cx="12192000" cy="1127342"/>
          </a:xfrm>
          <a:prstGeom prst="rect">
            <a:avLst/>
          </a:prstGeom>
        </p:spPr>
        <p:txBody>
          <a:bodyPr lIns="91425" tIns="91425" rIns="91425" bIns="91425" anchor="ctr" anchorCtr="0">
            <a:noAutofit/>
          </a:bodyPr>
          <a:lstStyle/>
          <a:p>
            <a:pPr lvl="0" algn="ctr" rtl="0">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South Carolina School District Website Requirements</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218" name="Shape 218"/>
          <p:cNvSpPr txBox="1">
            <a:spLocks noGrp="1"/>
          </p:cNvSpPr>
          <p:nvPr>
            <p:ph type="body" idx="1"/>
          </p:nvPr>
        </p:nvSpPr>
        <p:spPr>
          <a:xfrm>
            <a:off x="616688" y="1966585"/>
            <a:ext cx="10737112" cy="4210239"/>
          </a:xfrm>
          <a:prstGeom prst="rect">
            <a:avLst/>
          </a:prstGeom>
        </p:spPr>
        <p:txBody>
          <a:bodyPr lIns="91425" tIns="91425" rIns="91425" bIns="91425" anchor="t" anchorCtr="0">
            <a:noAutofit/>
          </a:bodyPr>
          <a:lstStyle/>
          <a:p>
            <a:pPr marL="0" lvl="0" indent="0" rtl="0">
              <a:lnSpc>
                <a:spcPct val="100000"/>
              </a:lnSpc>
              <a:spcBef>
                <a:spcPts val="0"/>
              </a:spcBef>
              <a:buNone/>
            </a:pPr>
            <a:r>
              <a:rPr lang="en-US" sz="3200" b="1" dirty="0">
                <a:solidFill>
                  <a:schemeClr val="tx1"/>
                </a:solidFill>
                <a:latin typeface="Calibri" panose="020F0502020204030204" pitchFamily="34" charset="0"/>
                <a:ea typeface="Times New Roman"/>
                <a:cs typeface="Calibri" panose="020F0502020204030204" pitchFamily="34" charset="0"/>
                <a:sym typeface="Times New Roman"/>
              </a:rPr>
              <a:t>S.C. Code Ann. § 23-3-535(F)(1)(b):</a:t>
            </a:r>
          </a:p>
          <a:p>
            <a:pPr marL="0" lvl="0" indent="0" rtl="0">
              <a:lnSpc>
                <a:spcPct val="100000"/>
              </a:lnSpc>
              <a:spcBef>
                <a:spcPts val="0"/>
              </a:spcBef>
              <a:buNone/>
            </a:pPr>
            <a:endParaRPr lang="en-US" sz="2000" b="1" dirty="0">
              <a:solidFill>
                <a:schemeClr val="tx1"/>
              </a:solidFill>
              <a:latin typeface="Calibri" panose="020F0502020204030204" pitchFamily="34" charset="0"/>
              <a:ea typeface="Times New Roman"/>
              <a:cs typeface="Calibri" panose="020F0502020204030204" pitchFamily="34" charset="0"/>
              <a:sym typeface="Times New Roman"/>
              <a:hlinkClick r:id="rId4"/>
            </a:endParaRPr>
          </a:p>
          <a:p>
            <a:pPr marL="0" lvl="0" indent="0" rtl="0">
              <a:lnSpc>
                <a:spcPct val="100000"/>
              </a:lnSpc>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Each school district must post the Sex Offender Registry Website hyperlink.</a:t>
            </a:r>
          </a:p>
          <a:p>
            <a:pPr marL="0" lvl="0" indent="0" rtl="0">
              <a:lnSpc>
                <a:spcPct val="115000"/>
              </a:lnSpc>
              <a:spcBef>
                <a:spcPts val="0"/>
              </a:spcBef>
              <a:buNone/>
            </a:pPr>
            <a:endParaRPr sz="2400" b="1" dirty="0">
              <a:latin typeface="Times New Roman"/>
              <a:ea typeface="Times New Roman"/>
              <a:cs typeface="Times New Roman"/>
              <a:sym typeface="Times New Roman"/>
            </a:endParaRPr>
          </a:p>
          <a:p>
            <a:pPr marL="0" lvl="0" indent="0" rtl="0">
              <a:lnSpc>
                <a:spcPct val="115000"/>
              </a:lnSpc>
              <a:spcBef>
                <a:spcPts val="1400"/>
              </a:spcBef>
              <a:spcAft>
                <a:spcPts val="400"/>
              </a:spcAft>
              <a:buNone/>
            </a:pPr>
            <a:endParaRPr sz="2400" b="1" dirty="0">
              <a:latin typeface="Arial"/>
              <a:ea typeface="Arial"/>
              <a:cs typeface="Arial"/>
              <a:sym typeface="Arial"/>
            </a:endParaRPr>
          </a:p>
          <a:p>
            <a:pPr marL="0" lvl="0" indent="-69850" rtl="0">
              <a:lnSpc>
                <a:spcPct val="115000"/>
              </a:lnSpc>
              <a:spcBef>
                <a:spcPts val="0"/>
              </a:spcBef>
              <a:buClr>
                <a:schemeClr val="dk1"/>
              </a:buClr>
              <a:buSzPct val="100000"/>
              <a:buFont typeface="Arial"/>
              <a:buNone/>
            </a:pPr>
            <a:endParaRPr sz="1100" dirty="0">
              <a:latin typeface="Arial"/>
              <a:ea typeface="Arial"/>
              <a:cs typeface="Arial"/>
              <a:sym typeface="Arial"/>
            </a:endParaRPr>
          </a:p>
          <a:p>
            <a:pPr marL="0" lvl="0" indent="0" rtl="0">
              <a:spcBef>
                <a:spcPts val="0"/>
              </a:spcBef>
              <a:buNone/>
            </a:pPr>
            <a:endParaRPr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0" y="0"/>
            <a:ext cx="12192000" cy="1164920"/>
          </a:xfrm>
          <a:prstGeom prst="rect">
            <a:avLst/>
          </a:prstGeom>
        </p:spPr>
        <p:txBody>
          <a:bodyPr lIns="91425" tIns="91425" rIns="91425" bIns="91425" anchor="ctr" anchorCtr="0">
            <a:noAutofit/>
          </a:bodyPr>
          <a:lstStyle/>
          <a:p>
            <a:pPr lvl="0" algn="ctr">
              <a:spcBef>
                <a:spcPts val="0"/>
              </a:spcBef>
              <a:buNone/>
            </a:pPr>
            <a:r>
              <a:rPr lang="en-US" sz="4000" b="1" dirty="0"/>
              <a:t>Other Considerations</a:t>
            </a:r>
          </a:p>
        </p:txBody>
      </p:sp>
      <p:sp>
        <p:nvSpPr>
          <p:cNvPr id="230" name="Shape 230"/>
          <p:cNvSpPr txBox="1">
            <a:spLocks noGrp="1"/>
          </p:cNvSpPr>
          <p:nvPr>
            <p:ph type="body" idx="1"/>
          </p:nvPr>
        </p:nvSpPr>
        <p:spPr>
          <a:xfrm>
            <a:off x="606056" y="1825625"/>
            <a:ext cx="10747744" cy="4351200"/>
          </a:xfrm>
          <a:prstGeom prst="rect">
            <a:avLst/>
          </a:prstGeom>
        </p:spPr>
        <p:txBody>
          <a:bodyPr lIns="91425" tIns="91425" rIns="91425" bIns="91425" anchor="t" anchorCtr="0">
            <a:noAutofit/>
          </a:bodyPr>
          <a:lstStyle/>
          <a:p>
            <a:pPr marL="457200" indent="-457200">
              <a:lnSpc>
                <a:spcPct val="100000"/>
              </a:lnSpc>
              <a:spcBef>
                <a:spcPts val="0"/>
              </a:spcBef>
            </a:pPr>
            <a:r>
              <a:rPr lang="en-US" sz="3200" dirty="0">
                <a:latin typeface="Calibri" panose="020F0502020204030204" pitchFamily="34" charset="0"/>
                <a:ea typeface="Arial"/>
                <a:cs typeface="Calibri" panose="020F0502020204030204" pitchFamily="34" charset="0"/>
                <a:sym typeface="Arial"/>
              </a:rPr>
              <a:t>Accessibility versus Usability: Your website could be compliant but not accessible.</a:t>
            </a:r>
          </a:p>
          <a:p>
            <a:pPr marL="457200" indent="-457200">
              <a:lnSpc>
                <a:spcPct val="100000"/>
              </a:lnSpc>
              <a:spcBef>
                <a:spcPts val="0"/>
              </a:spcBef>
            </a:pPr>
            <a:r>
              <a:rPr lang="en-US" sz="3200" dirty="0">
                <a:latin typeface="Calibri" panose="020F0502020204030204" pitchFamily="34" charset="0"/>
                <a:ea typeface="Arial"/>
                <a:cs typeface="Calibri" panose="020F0502020204030204" pitchFamily="34" charset="0"/>
                <a:sym typeface="Arial"/>
              </a:rPr>
              <a:t>Consider website mobility user friendly concerns for user access via cell phones and devices.</a:t>
            </a:r>
          </a:p>
          <a:p>
            <a:pPr marL="457200" indent="-457200">
              <a:lnSpc>
                <a:spcPct val="100000"/>
              </a:lnSpc>
              <a:spcBef>
                <a:spcPts val="0"/>
              </a:spcBef>
            </a:pPr>
            <a:r>
              <a:rPr lang="en-US" sz="3200" dirty="0">
                <a:latin typeface="Calibri" panose="020F0502020204030204" pitchFamily="34" charset="0"/>
                <a:ea typeface="Arial"/>
                <a:cs typeface="Calibri" panose="020F0502020204030204" pitchFamily="34" charset="0"/>
                <a:sym typeface="Arial"/>
              </a:rPr>
              <a:t>Who does this effect? Everyone!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B1C799-3B3E-4C24-814D-880948AC886C}"/>
              </a:ext>
            </a:extLst>
          </p:cNvPr>
          <p:cNvSpPr>
            <a:spLocks noGrp="1"/>
          </p:cNvSpPr>
          <p:nvPr>
            <p:ph type="title"/>
          </p:nvPr>
        </p:nvSpPr>
        <p:spPr>
          <a:xfrm>
            <a:off x="0" y="0"/>
            <a:ext cx="12192000" cy="1215025"/>
          </a:xfrm>
        </p:spPr>
        <p:txBody>
          <a:bodyPr/>
          <a:lstStyle/>
          <a:p>
            <a:pPr algn="ctr"/>
            <a:r>
              <a:rPr lang="en-US" sz="4000" b="1" dirty="0"/>
              <a:t>Presentation of Content</a:t>
            </a:r>
          </a:p>
        </p:txBody>
      </p:sp>
      <p:sp>
        <p:nvSpPr>
          <p:cNvPr id="3" name="Text Placeholder 2">
            <a:extLst>
              <a:ext uri="{FF2B5EF4-FFF2-40B4-BE49-F238E27FC236}">
                <a16:creationId xmlns:a16="http://schemas.microsoft.com/office/drawing/2014/main" xmlns="" id="{41F3FF3E-F579-4AD7-9A18-BCF9EBC6684A}"/>
              </a:ext>
            </a:extLst>
          </p:cNvPr>
          <p:cNvSpPr>
            <a:spLocks noGrp="1"/>
          </p:cNvSpPr>
          <p:nvPr>
            <p:ph type="body" idx="1"/>
          </p:nvPr>
        </p:nvSpPr>
        <p:spPr>
          <a:xfrm>
            <a:off x="616688" y="1966585"/>
            <a:ext cx="10737111" cy="4210377"/>
          </a:xfrm>
        </p:spPr>
        <p:txBody>
          <a:bodyPr/>
          <a:lstStyle/>
          <a:p>
            <a:pPr marL="457200" indent="-457200">
              <a:lnSpc>
                <a:spcPct val="100000"/>
              </a:lnSpc>
              <a:spcBef>
                <a:spcPts val="0"/>
              </a:spcBef>
            </a:pPr>
            <a:r>
              <a:rPr lang="en-US" sz="3200" dirty="0"/>
              <a:t>Avoid long line lengths</a:t>
            </a:r>
            <a:endParaRPr lang="en-US" sz="3200" dirty="0">
              <a:latin typeface="Calibri" panose="020F0502020204030204" pitchFamily="34" charset="0"/>
              <a:ea typeface="Arial"/>
              <a:cs typeface="Calibri" panose="020F0502020204030204" pitchFamily="34" charset="0"/>
              <a:sym typeface="Arial"/>
            </a:endParaRPr>
          </a:p>
          <a:p>
            <a:pPr marL="457200" indent="-457200">
              <a:lnSpc>
                <a:spcPct val="100000"/>
              </a:lnSpc>
              <a:spcBef>
                <a:spcPts val="0"/>
              </a:spcBef>
            </a:pPr>
            <a:r>
              <a:rPr lang="en-US" sz="3200" dirty="0"/>
              <a:t>Be careful with movement and other distractors </a:t>
            </a:r>
          </a:p>
          <a:p>
            <a:pPr marL="457200" indent="-457200">
              <a:lnSpc>
                <a:spcPct val="100000"/>
              </a:lnSpc>
              <a:spcBef>
                <a:spcPts val="0"/>
              </a:spcBef>
            </a:pPr>
            <a:r>
              <a:rPr lang="en-US" sz="3200" dirty="0"/>
              <a:t>Larger text improves readability </a:t>
            </a:r>
          </a:p>
          <a:p>
            <a:pPr marL="457200" indent="-457200">
              <a:lnSpc>
                <a:spcPct val="100000"/>
              </a:lnSpc>
              <a:spcBef>
                <a:spcPts val="0"/>
              </a:spcBef>
            </a:pPr>
            <a:r>
              <a:rPr lang="en-US" sz="3200" dirty="0"/>
              <a:t>Use good organization (headings, lists, etc.) </a:t>
            </a:r>
          </a:p>
          <a:p>
            <a:pPr marL="457200" indent="-457200">
              <a:lnSpc>
                <a:spcPct val="100000"/>
              </a:lnSpc>
              <a:spcBef>
                <a:spcPts val="0"/>
              </a:spcBef>
            </a:pPr>
            <a:endParaRPr lang="en-US" sz="3200" dirty="0"/>
          </a:p>
        </p:txBody>
      </p:sp>
    </p:spTree>
    <p:extLst>
      <p:ext uri="{BB962C8B-B14F-4D97-AF65-F5344CB8AC3E}">
        <p14:creationId xmlns:p14="http://schemas.microsoft.com/office/powerpoint/2010/main" val="976188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xfrm>
            <a:off x="0" y="0"/>
            <a:ext cx="12192000" cy="1164920"/>
          </a:xfrm>
          <a:prstGeom prst="rect">
            <a:avLst/>
          </a:prstGeom>
        </p:spPr>
        <p:txBody>
          <a:bodyPr lIns="91425" tIns="91425" rIns="91425" bIns="91425" anchor="ctr" anchorCtr="0">
            <a:noAutofit/>
          </a:bodyPr>
          <a:lstStyle/>
          <a:p>
            <a:pPr lvl="0" algn="ctr">
              <a:spcBef>
                <a:spcPts val="0"/>
              </a:spcBef>
              <a:buNone/>
            </a:pPr>
            <a:r>
              <a:rPr lang="en-US" sz="4000" b="1" dirty="0"/>
              <a:t>Evaluating Web Accessibility</a:t>
            </a:r>
          </a:p>
        </p:txBody>
      </p:sp>
      <p:sp>
        <p:nvSpPr>
          <p:cNvPr id="242" name="Shape 242"/>
          <p:cNvSpPr txBox="1">
            <a:spLocks noGrp="1"/>
          </p:cNvSpPr>
          <p:nvPr>
            <p:ph type="body" idx="1"/>
          </p:nvPr>
        </p:nvSpPr>
        <p:spPr>
          <a:xfrm>
            <a:off x="574158" y="1941533"/>
            <a:ext cx="10779642" cy="4667591"/>
          </a:xfrm>
          <a:prstGeom prst="rect">
            <a:avLst/>
          </a:prstGeom>
        </p:spPr>
        <p:txBody>
          <a:bodyPr lIns="91425" tIns="91425" rIns="91425" bIns="91425" anchor="t" anchorCtr="0">
            <a:noAutofit/>
          </a:bodyPr>
          <a:lstStyle/>
          <a:p>
            <a:pPr marL="457200" lvl="0" indent="-228600">
              <a:lnSpc>
                <a:spcPct val="100000"/>
              </a:lnSpc>
              <a:spcBef>
                <a:spcPts val="0"/>
              </a:spcBef>
            </a:pPr>
            <a:r>
              <a:rPr lang="en-US" sz="3200" dirty="0"/>
              <a:t>Only people can evaluate true accessibility</a:t>
            </a:r>
          </a:p>
          <a:p>
            <a:pPr marL="457200" lvl="0" indent="-228600">
              <a:lnSpc>
                <a:spcPct val="100000"/>
              </a:lnSpc>
              <a:spcBef>
                <a:spcPts val="0"/>
              </a:spcBef>
            </a:pPr>
            <a:r>
              <a:rPr lang="en-US" sz="3200" dirty="0"/>
              <a:t>Use a checklist</a:t>
            </a:r>
          </a:p>
          <a:p>
            <a:pPr marL="457200" lvl="0" indent="-228600">
              <a:lnSpc>
                <a:spcPct val="100000"/>
              </a:lnSpc>
              <a:spcBef>
                <a:spcPts val="0"/>
              </a:spcBef>
            </a:pPr>
            <a:r>
              <a:rPr lang="en-US" sz="3200" dirty="0"/>
              <a:t>WebAIM’s WCAG 2.0 Checklist</a:t>
            </a:r>
          </a:p>
          <a:p>
            <a:pPr marL="457200" lvl="0" indent="-228600">
              <a:lnSpc>
                <a:spcPct val="100000"/>
              </a:lnSpc>
              <a:spcBef>
                <a:spcPts val="0"/>
              </a:spcBef>
            </a:pPr>
            <a:r>
              <a:rPr lang="en-US" sz="3200" dirty="0"/>
              <a:t>Perform keyboard testing</a:t>
            </a:r>
          </a:p>
          <a:p>
            <a:pPr marL="457200" lvl="0" indent="-228600">
              <a:lnSpc>
                <a:spcPct val="100000"/>
              </a:lnSpc>
              <a:spcBef>
                <a:spcPts val="0"/>
              </a:spcBef>
            </a:pPr>
            <a:r>
              <a:rPr lang="en-US" sz="3200" dirty="0"/>
              <a:t>Test in a screen reader</a:t>
            </a:r>
          </a:p>
          <a:p>
            <a:pPr marL="457200" lvl="0" indent="-228600">
              <a:lnSpc>
                <a:spcPct val="100000"/>
              </a:lnSpc>
              <a:spcBef>
                <a:spcPts val="0"/>
              </a:spcBef>
            </a:pPr>
            <a:r>
              <a:rPr lang="en-US" sz="3200" dirty="0"/>
              <a:t>Conduct user testing</a:t>
            </a:r>
          </a:p>
          <a:p>
            <a:pPr marL="457200" lvl="0" indent="-228600">
              <a:lnSpc>
                <a:spcPct val="100000"/>
              </a:lnSpc>
              <a:spcBef>
                <a:spcPts val="0"/>
              </a:spcBef>
            </a:pPr>
            <a:r>
              <a:rPr lang="en-US" sz="3200" dirty="0"/>
              <a:t>Use automated tools (</a:t>
            </a:r>
            <a:r>
              <a:rPr lang="en-US" sz="3200" u="sng" dirty="0">
                <a:solidFill>
                  <a:schemeClr val="hlink"/>
                </a:solidFill>
              </a:rPr>
              <a:t>www.wave.webaim.org</a:t>
            </a:r>
            <a:r>
              <a:rPr lang="en-US" sz="3200" dirty="0">
                <a:solidFill>
                  <a:schemeClr val="tx1"/>
                </a:solidFill>
              </a:rPr>
              <a:t>)</a:t>
            </a:r>
            <a:endParaRPr lang="en-US" sz="3200" dirty="0">
              <a:solidFill>
                <a:schemeClr val="tx1"/>
              </a:solidFill>
              <a:hlinkClick r:id="rId3"/>
            </a:endParaRPr>
          </a:p>
          <a:p>
            <a:pPr lvl="0">
              <a:spcBef>
                <a:spcPts val="0"/>
              </a:spcBef>
              <a:buNone/>
            </a:pPr>
            <a:endParaRPr dirty="0"/>
          </a:p>
          <a:p>
            <a:pPr lvl="0">
              <a:spcBef>
                <a:spcPts val="0"/>
              </a:spcBef>
              <a:buNone/>
            </a:pPr>
            <a:endParaRPr dirty="0"/>
          </a:p>
          <a:p>
            <a:pPr lvl="0">
              <a:spcBef>
                <a:spcPts val="0"/>
              </a:spcBef>
              <a:buNone/>
            </a:pPr>
            <a:endParaRP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0" y="0"/>
            <a:ext cx="12192000" cy="1277655"/>
          </a:xfrm>
          <a:prstGeom prst="rect">
            <a:avLst/>
          </a:prstGeom>
        </p:spPr>
        <p:txBody>
          <a:bodyPr lIns="91425" tIns="91425" rIns="91425" bIns="91425" anchor="ctr" anchorCtr="0">
            <a:noAutofit/>
          </a:bodyPr>
          <a:lstStyle/>
          <a:p>
            <a:pPr lvl="0" algn="ctr" rtl="0">
              <a:spcBef>
                <a:spcPts val="0"/>
              </a:spcBef>
              <a:buNone/>
            </a:pPr>
            <a:r>
              <a:rPr lang="en-US" sz="4000" b="1" dirty="0"/>
              <a:t>Hearing</a:t>
            </a:r>
          </a:p>
        </p:txBody>
      </p:sp>
      <p:sp>
        <p:nvSpPr>
          <p:cNvPr id="248" name="Shape 248"/>
          <p:cNvSpPr txBox="1">
            <a:spLocks noGrp="1"/>
          </p:cNvSpPr>
          <p:nvPr>
            <p:ph type="body" idx="1"/>
          </p:nvPr>
        </p:nvSpPr>
        <p:spPr>
          <a:xfrm>
            <a:off x="595423" y="2054267"/>
            <a:ext cx="10758377" cy="4122557"/>
          </a:xfrm>
          <a:prstGeom prst="rect">
            <a:avLst/>
          </a:prstGeom>
        </p:spPr>
        <p:txBody>
          <a:bodyPr lIns="91425" tIns="91425" rIns="91425" bIns="91425" anchor="t" anchorCtr="0">
            <a:noAutofit/>
          </a:bodyPr>
          <a:lstStyle/>
          <a:p>
            <a:pPr marL="457200" indent="-457200">
              <a:lnSpc>
                <a:spcPct val="100000"/>
              </a:lnSpc>
              <a:spcBef>
                <a:spcPts val="0"/>
              </a:spcBef>
            </a:pPr>
            <a:r>
              <a:rPr lang="en-US" sz="3200" dirty="0">
                <a:latin typeface="Calibri" panose="020F0502020204030204" pitchFamily="34" charset="0"/>
                <a:ea typeface="Arial"/>
                <a:cs typeface="Calibri" panose="020F0502020204030204" pitchFamily="34" charset="0"/>
                <a:sym typeface="Arial"/>
              </a:rPr>
              <a:t>Captioning for video and live audio</a:t>
            </a:r>
          </a:p>
          <a:p>
            <a:pPr marL="457200" indent="-457200">
              <a:lnSpc>
                <a:spcPct val="100000"/>
              </a:lnSpc>
              <a:spcBef>
                <a:spcPts val="0"/>
              </a:spcBef>
            </a:pPr>
            <a:r>
              <a:rPr lang="en-US" sz="3200" dirty="0">
                <a:latin typeface="Calibri" panose="020F0502020204030204" pitchFamily="34" charset="0"/>
                <a:ea typeface="Arial"/>
                <a:cs typeface="Calibri" panose="020F0502020204030204" pitchFamily="34" charset="0"/>
                <a:sym typeface="Arial"/>
              </a:rPr>
              <a:t>Text transcripts for all audio content</a:t>
            </a:r>
          </a:p>
          <a:p>
            <a:pPr lvl="0" rtl="0">
              <a:spcBef>
                <a:spcPts val="0"/>
              </a:spcBef>
              <a:buNone/>
            </a:pPr>
            <a:endParaRP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0" y="156119"/>
            <a:ext cx="12192000" cy="925500"/>
          </a:xfrm>
          <a:prstGeom prst="rect">
            <a:avLst/>
          </a:prstGeom>
        </p:spPr>
        <p:txBody>
          <a:bodyPr lIns="91425" tIns="91425" rIns="91425" bIns="91425" anchor="ctr" anchorCtr="0">
            <a:noAutofit/>
          </a:bodyPr>
          <a:lstStyle/>
          <a:p>
            <a:pPr lvl="0" algn="ctr" rtl="0">
              <a:spcBef>
                <a:spcPts val="0"/>
              </a:spcBef>
              <a:buNone/>
            </a:pPr>
            <a:r>
              <a:rPr lang="en-US" sz="4000" b="1" dirty="0"/>
              <a:t>Vision</a:t>
            </a:r>
          </a:p>
        </p:txBody>
      </p:sp>
      <p:sp>
        <p:nvSpPr>
          <p:cNvPr id="254" name="Shape 254"/>
          <p:cNvSpPr txBox="1">
            <a:spLocks noGrp="1"/>
          </p:cNvSpPr>
          <p:nvPr>
            <p:ph type="body" idx="1"/>
          </p:nvPr>
        </p:nvSpPr>
        <p:spPr>
          <a:xfrm>
            <a:off x="606056" y="1165609"/>
            <a:ext cx="11585944" cy="5350216"/>
          </a:xfrm>
          <a:prstGeom prst="rect">
            <a:avLst/>
          </a:prstGeom>
        </p:spPr>
        <p:txBody>
          <a:bodyPr lIns="91425" tIns="91425" rIns="91425" bIns="91425" anchor="t" anchorCtr="0">
            <a:noAutofit/>
          </a:bodyPr>
          <a:lstStyle/>
          <a:p>
            <a:pPr marL="457200" lvl="0" indent="-228600">
              <a:spcBef>
                <a:spcPts val="0"/>
              </a:spcBef>
            </a:pPr>
            <a:r>
              <a:rPr lang="en-US" sz="3200" dirty="0">
                <a:latin typeface="Calibri" panose="020F0502020204030204" pitchFamily="34" charset="0"/>
                <a:cs typeface="Calibri" panose="020F0502020204030204" pitchFamily="34" charset="0"/>
              </a:rPr>
              <a:t>Blindness</a:t>
            </a:r>
          </a:p>
          <a:p>
            <a:pPr marL="457200" lvl="0" indent="-228600">
              <a:spcBef>
                <a:spcPts val="0"/>
              </a:spcBef>
            </a:pPr>
            <a:r>
              <a:rPr lang="en-US" sz="3200" dirty="0">
                <a:latin typeface="Calibri" panose="020F0502020204030204" pitchFamily="34" charset="0"/>
                <a:cs typeface="Calibri" panose="020F0502020204030204" pitchFamily="34" charset="0"/>
              </a:rPr>
              <a:t>Low vision</a:t>
            </a:r>
          </a:p>
          <a:p>
            <a:pPr marL="457200" lvl="0" indent="-228600" rtl="0">
              <a:spcBef>
                <a:spcPts val="0"/>
              </a:spcBef>
            </a:pPr>
            <a:r>
              <a:rPr lang="en-US" sz="3200" dirty="0">
                <a:latin typeface="Calibri" panose="020F0502020204030204" pitchFamily="34" charset="0"/>
                <a:cs typeface="Calibri" panose="020F0502020204030204" pitchFamily="34" charset="0"/>
              </a:rPr>
              <a:t>Color deficiency</a:t>
            </a:r>
          </a:p>
          <a:p>
            <a:pPr marL="0" lvl="0" indent="0" rtl="0">
              <a:spcBef>
                <a:spcPts val="0"/>
              </a:spcBef>
              <a:buNone/>
            </a:pPr>
            <a:endParaRPr lang="en-US" sz="1000" dirty="0">
              <a:latin typeface="Calibri" panose="020F0502020204030204" pitchFamily="34" charset="0"/>
              <a:cs typeface="Calibri" panose="020F0502020204030204" pitchFamily="34" charset="0"/>
            </a:endParaRPr>
          </a:p>
          <a:p>
            <a:pPr marL="0" lvl="0" indent="0" rtl="0">
              <a:spcBef>
                <a:spcPts val="0"/>
              </a:spcBef>
              <a:buNone/>
            </a:pPr>
            <a:r>
              <a:rPr lang="en-US" sz="3200" b="1" dirty="0">
                <a:latin typeface="Calibri" panose="020F0502020204030204" pitchFamily="34" charset="0"/>
                <a:cs typeface="Calibri" panose="020F0502020204030204" pitchFamily="34" charset="0"/>
              </a:rPr>
              <a:t>Tips:</a:t>
            </a:r>
          </a:p>
          <a:p>
            <a:pPr marL="457200" indent="-228600">
              <a:spcBef>
                <a:spcPts val="0"/>
              </a:spcBef>
            </a:pPr>
            <a:r>
              <a:rPr lang="en-US" sz="3200" dirty="0">
                <a:latin typeface="Calibri" panose="020F0502020204030204" pitchFamily="34" charset="0"/>
                <a:cs typeface="Calibri" panose="020F0502020204030204" pitchFamily="34" charset="0"/>
              </a:rPr>
              <a:t>Alternative text for non-text elements</a:t>
            </a:r>
          </a:p>
          <a:p>
            <a:pPr marL="457200" indent="-228600">
              <a:spcBef>
                <a:spcPts val="0"/>
              </a:spcBef>
            </a:pPr>
            <a:r>
              <a:rPr lang="en-US" sz="3200" dirty="0">
                <a:latin typeface="Calibri" panose="020F0502020204030204" pitchFamily="34" charset="0"/>
                <a:ea typeface="Arial"/>
                <a:cs typeface="Calibri" panose="020F0502020204030204" pitchFamily="34" charset="0"/>
                <a:sym typeface="Arial"/>
              </a:rPr>
              <a:t>Do not use color alone to convey meaning</a:t>
            </a:r>
          </a:p>
          <a:p>
            <a:pPr marL="457200" lvl="0" indent="-228600">
              <a:spcBef>
                <a:spcPts val="0"/>
              </a:spcBef>
            </a:pPr>
            <a:r>
              <a:rPr lang="en-US" sz="3200" dirty="0">
                <a:latin typeface="Calibri" panose="020F0502020204030204" pitchFamily="34" charset="0"/>
                <a:cs typeface="Calibri" panose="020F0502020204030204" pitchFamily="34" charset="0"/>
              </a:rPr>
              <a:t>Provide meaningful link text. Avoid “Click here.”</a:t>
            </a:r>
          </a:p>
          <a:p>
            <a:pPr marL="457200" lvl="0" indent="-228600">
              <a:spcBef>
                <a:spcPts val="0"/>
              </a:spcBef>
            </a:pPr>
            <a:r>
              <a:rPr lang="en-US" sz="3200" dirty="0">
                <a:latin typeface="Calibri" panose="020F0502020204030204" pitchFamily="34" charset="0"/>
                <a:cs typeface="Calibri" panose="020F0502020204030204" pitchFamily="34" charset="0"/>
              </a:rPr>
              <a:t>Provide a logical heading structure</a:t>
            </a:r>
          </a:p>
          <a:p>
            <a:pPr marL="457200" lvl="0" indent="-228600" rtl="0">
              <a:spcBef>
                <a:spcPts val="0"/>
              </a:spcBef>
            </a:pPr>
            <a:r>
              <a:rPr lang="en-US" sz="3200" dirty="0">
                <a:latin typeface="Calibri" panose="020F0502020204030204" pitchFamily="34" charset="0"/>
                <a:cs typeface="Calibri" panose="020F0502020204030204" pitchFamily="34" charset="0"/>
              </a:rPr>
              <a:t>Web pages are linear</a:t>
            </a:r>
          </a:p>
          <a:p>
            <a:pPr marL="457200" lvl="0" indent="-228600" rtl="0">
              <a:spcBef>
                <a:spcPts val="0"/>
              </a:spcBef>
            </a:pPr>
            <a:r>
              <a:rPr lang="en-US" sz="3200" dirty="0">
                <a:latin typeface="Calibri" panose="020F0502020204030204" pitchFamily="34" charset="0"/>
                <a:cs typeface="Calibri" panose="020F0502020204030204" pitchFamily="34" charset="0"/>
              </a:rPr>
              <a:t>Sufficient contrast -</a:t>
            </a:r>
            <a:r>
              <a:rPr lang="en-US" sz="3200" u="sng" dirty="0">
                <a:solidFill>
                  <a:schemeClr val="hlink"/>
                </a:solidFill>
                <a:latin typeface="Calibri" panose="020F0502020204030204" pitchFamily="34" charset="0"/>
                <a:cs typeface="Calibri" panose="020F0502020204030204" pitchFamily="34" charset="0"/>
              </a:rPr>
              <a:t>http://webaim.org/resources/</a:t>
            </a:r>
            <a:r>
              <a:rPr lang="en-US" sz="3200" u="sng" dirty="0" err="1">
                <a:solidFill>
                  <a:schemeClr val="hlink"/>
                </a:solidFill>
                <a:latin typeface="Calibri" panose="020F0502020204030204" pitchFamily="34" charset="0"/>
                <a:cs typeface="Calibri" panose="020F0502020204030204" pitchFamily="34" charset="0"/>
              </a:rPr>
              <a:t>contrastchecker</a:t>
            </a:r>
            <a:r>
              <a:rPr lang="en-US" sz="3200" u="sng" dirty="0">
                <a:solidFill>
                  <a:schemeClr val="hlink"/>
                </a:solidFill>
                <a:latin typeface="Calibri" panose="020F0502020204030204" pitchFamily="34" charset="0"/>
                <a:cs typeface="Calibri" panose="020F0502020204030204" pitchFamily="34" charset="0"/>
                <a:hlinkClick r:id="rId3"/>
              </a:rPr>
              <a:t>/</a:t>
            </a:r>
          </a:p>
          <a:p>
            <a:pPr marL="0" lvl="0" indent="0" rtl="0">
              <a:spcBef>
                <a:spcPts val="0"/>
              </a:spcBef>
              <a:buNone/>
            </a:pPr>
            <a:endParaRP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5" name="Shape 115"/>
          <p:cNvSpPr txBox="1">
            <a:spLocks noGrp="1"/>
          </p:cNvSpPr>
          <p:nvPr>
            <p:ph type="body" idx="1"/>
          </p:nvPr>
        </p:nvSpPr>
        <p:spPr>
          <a:xfrm>
            <a:off x="838200" y="1903956"/>
            <a:ext cx="10723323" cy="4272869"/>
          </a:xfrm>
          <a:prstGeom prst="rect">
            <a:avLst/>
          </a:prstGeom>
        </p:spPr>
        <p:txBody>
          <a:bodyPr lIns="91425" tIns="91425" rIns="91425" bIns="91425" anchor="t" anchorCtr="0">
            <a:noAutofit/>
          </a:bodyPr>
          <a:lstStyle/>
          <a:p>
            <a:pPr marL="0" lvl="0" indent="0">
              <a:lnSpc>
                <a:spcPct val="100000"/>
              </a:lnSpc>
              <a:spcBef>
                <a:spcPts val="0"/>
              </a:spcBef>
              <a:buClr>
                <a:schemeClr val="dk1"/>
              </a:buClr>
              <a:buSzPct val="36666"/>
              <a:buFont typeface="Arial"/>
              <a:buNone/>
            </a:pPr>
            <a:r>
              <a:rPr lang="en-US" sz="3000" dirty="0">
                <a:latin typeface="Calibri" panose="020F0502020204030204" pitchFamily="34" charset="0"/>
                <a:ea typeface="Times New Roman"/>
                <a:cs typeface="Calibri" panose="020F0502020204030204" pitchFamily="34" charset="0"/>
                <a:sym typeface="Times New Roman"/>
              </a:rPr>
              <a:t>	</a:t>
            </a:r>
            <a:r>
              <a:rPr lang="en-US" sz="3200" b="1" dirty="0">
                <a:latin typeface="Calibri" panose="020F0502020204030204" pitchFamily="34" charset="0"/>
                <a:ea typeface="Times New Roman"/>
                <a:cs typeface="Calibri" panose="020F0502020204030204" pitchFamily="34" charset="0"/>
                <a:sym typeface="Times New Roman"/>
              </a:rPr>
              <a:t>Assistive Technology </a:t>
            </a:r>
            <a:r>
              <a:rPr lang="en-US" sz="3200" dirty="0">
                <a:latin typeface="Calibri" panose="020F0502020204030204" pitchFamily="34" charset="0"/>
                <a:ea typeface="Times New Roman"/>
                <a:cs typeface="Calibri" panose="020F0502020204030204" pitchFamily="34" charset="0"/>
                <a:sym typeface="Times New Roman"/>
              </a:rPr>
              <a:t>promotes greater independence by enabling people to perform tasks that they were formerly unable to accomplish, or had great difficulty accomplishing, by providing enhancements to, or changing methods of interacting with, the technology needed to accomplish such tasks.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0" y="0"/>
            <a:ext cx="12192000" cy="1189973"/>
          </a:xfrm>
          <a:prstGeom prst="rect">
            <a:avLst/>
          </a:prstGeom>
        </p:spPr>
        <p:txBody>
          <a:bodyPr lIns="91425" tIns="91425" rIns="91425" bIns="91425" anchor="ctr" anchorCtr="0">
            <a:noAutofit/>
          </a:bodyPr>
          <a:lstStyle/>
          <a:p>
            <a:pPr lvl="0" algn="ctr">
              <a:spcBef>
                <a:spcPts val="0"/>
              </a:spcBef>
              <a:buNone/>
            </a:pPr>
            <a:r>
              <a:rPr lang="en-US" b="1" dirty="0"/>
              <a:t>Motor</a:t>
            </a:r>
          </a:p>
        </p:txBody>
      </p:sp>
      <p:sp>
        <p:nvSpPr>
          <p:cNvPr id="260" name="Shape 260"/>
          <p:cNvSpPr txBox="1">
            <a:spLocks noGrp="1"/>
          </p:cNvSpPr>
          <p:nvPr>
            <p:ph type="body" idx="1"/>
          </p:nvPr>
        </p:nvSpPr>
        <p:spPr>
          <a:xfrm>
            <a:off x="574158" y="1825625"/>
            <a:ext cx="11488406" cy="4351200"/>
          </a:xfrm>
          <a:prstGeom prst="rect">
            <a:avLst/>
          </a:prstGeom>
        </p:spPr>
        <p:txBody>
          <a:bodyPr lIns="91425" tIns="91425" rIns="91425" bIns="91425" anchor="t" anchorCtr="0">
            <a:noAutofit/>
          </a:bodyPr>
          <a:lstStyle/>
          <a:p>
            <a:pPr marL="548640" indent="-457200">
              <a:lnSpc>
                <a:spcPct val="100000"/>
              </a:lnSpc>
              <a:spcBef>
                <a:spcPts val="0"/>
              </a:spcBef>
            </a:pPr>
            <a:endParaRPr lang="en-US" sz="3200" dirty="0"/>
          </a:p>
          <a:p>
            <a:pPr marL="548640" indent="-457200">
              <a:lnSpc>
                <a:spcPct val="100000"/>
              </a:lnSpc>
              <a:spcBef>
                <a:spcPts val="0"/>
              </a:spcBef>
            </a:pPr>
            <a:r>
              <a:rPr lang="en-US" sz="3200" dirty="0"/>
              <a:t>Allow user to skip over repetitive and/or lengthy lists of links</a:t>
            </a:r>
          </a:p>
          <a:p>
            <a:pPr marL="548640" indent="-457200">
              <a:lnSpc>
                <a:spcPct val="100000"/>
              </a:lnSpc>
              <a:spcBef>
                <a:spcPts val="0"/>
              </a:spcBef>
            </a:pPr>
            <a:r>
              <a:rPr lang="en-US" sz="3200" dirty="0"/>
              <a:t>Ensure keyboard accessibility</a:t>
            </a:r>
          </a:p>
          <a:p>
            <a:pPr marL="548640" indent="-457200">
              <a:lnSpc>
                <a:spcPct val="100000"/>
              </a:lnSpc>
              <a:spcBef>
                <a:spcPts val="0"/>
              </a:spcBef>
            </a:pPr>
            <a:r>
              <a:rPr lang="en-US" sz="3200" dirty="0"/>
              <a:t>Error-prevention and recovery mechanisms</a:t>
            </a:r>
          </a:p>
          <a:p>
            <a:pPr marL="548640" indent="-457200">
              <a:lnSpc>
                <a:spcPct val="100000"/>
              </a:lnSpc>
              <a:spcBef>
                <a:spcPts val="0"/>
              </a:spcBef>
            </a:pPr>
            <a:r>
              <a:rPr lang="en-US" sz="3200" dirty="0"/>
              <a:t>Give users control over time-sensitive changes</a:t>
            </a:r>
          </a:p>
          <a:p>
            <a:pPr lvl="0" rtl="0">
              <a:spcBef>
                <a:spcPts val="0"/>
              </a:spcBef>
              <a:buNone/>
            </a:pPr>
            <a:endParaRP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838200" y="365125"/>
            <a:ext cx="10515600" cy="1325700"/>
          </a:xfrm>
          <a:prstGeom prst="rect">
            <a:avLst/>
          </a:prstGeom>
        </p:spPr>
        <p:txBody>
          <a:bodyPr lIns="91425" tIns="91425" rIns="91425" bIns="91425" anchor="ctr" anchorCtr="0">
            <a:noAutofit/>
          </a:bodyPr>
          <a:lstStyle/>
          <a:p>
            <a:pPr lvl="0">
              <a:spcBef>
                <a:spcPts val="0"/>
              </a:spcBef>
              <a:buClr>
                <a:schemeClr val="dk1"/>
              </a:buClr>
              <a:buSzPct val="25000"/>
              <a:buFont typeface="Arial"/>
              <a:buNone/>
            </a:pPr>
            <a:r>
              <a:rPr lang="en-US" dirty="0">
                <a:latin typeface="Calibri" panose="020F0502020204030204" pitchFamily="34" charset="0"/>
                <a:ea typeface="Times New Roman"/>
                <a:cs typeface="Calibri" panose="020F0502020204030204" pitchFamily="34" charset="0"/>
                <a:sym typeface="Times New Roman"/>
              </a:rPr>
              <a:t>Tools and Resources</a:t>
            </a:r>
          </a:p>
        </p:txBody>
      </p:sp>
      <p:sp>
        <p:nvSpPr>
          <p:cNvPr id="224" name="Shape 224"/>
          <p:cNvSpPr txBox="1">
            <a:spLocks noGrp="1"/>
          </p:cNvSpPr>
          <p:nvPr>
            <p:ph type="body" idx="1"/>
          </p:nvPr>
        </p:nvSpPr>
        <p:spPr>
          <a:xfrm>
            <a:off x="838200" y="1690825"/>
            <a:ext cx="10515600" cy="4485900"/>
          </a:xfrm>
          <a:prstGeom prst="rect">
            <a:avLst/>
          </a:prstGeom>
        </p:spPr>
        <p:txBody>
          <a:bodyPr lIns="91425" tIns="91425" rIns="91425" bIns="91425" anchor="t" anchorCtr="0">
            <a:noAutofit/>
          </a:bodyPr>
          <a:lstStyle/>
          <a:p>
            <a:pPr marL="457200" lvl="0" indent="-457200" rtl="0">
              <a:spcBef>
                <a:spcPts val="0"/>
              </a:spcBef>
              <a:buSzPct val="100000"/>
            </a:pPr>
            <a:r>
              <a:rPr lang="en-US" sz="3600" u="sng" dirty="0" err="1">
                <a:solidFill>
                  <a:schemeClr val="hlink"/>
                </a:solidFill>
                <a:hlinkClick r:id="rId3"/>
              </a:rPr>
              <a:t>Chromevox</a:t>
            </a:r>
            <a:endParaRPr lang="en-US" sz="3600" u="sng" dirty="0">
              <a:solidFill>
                <a:schemeClr val="hlink"/>
              </a:solidFill>
              <a:hlinkClick r:id="rId3"/>
            </a:endParaRPr>
          </a:p>
          <a:p>
            <a:pPr marL="457200" lvl="0" indent="-457200" rtl="0">
              <a:lnSpc>
                <a:spcPct val="115000"/>
              </a:lnSpc>
              <a:spcBef>
                <a:spcPts val="0"/>
              </a:spcBef>
              <a:buSzPct val="100000"/>
            </a:pPr>
            <a:r>
              <a:rPr lang="en-US" sz="3600" u="sng" dirty="0">
                <a:solidFill>
                  <a:schemeClr val="hlink"/>
                </a:solidFill>
                <a:hlinkClick r:id="rId4"/>
              </a:rPr>
              <a:t>Google Docs Accessibility</a:t>
            </a:r>
          </a:p>
          <a:p>
            <a:pPr marL="457200" lvl="0" indent="-457200" rtl="0">
              <a:spcBef>
                <a:spcPts val="0"/>
              </a:spcBef>
              <a:buSzPct val="100000"/>
            </a:pPr>
            <a:r>
              <a:rPr lang="en-US" sz="3600" u="sng" dirty="0" err="1">
                <a:solidFill>
                  <a:schemeClr val="hlink"/>
                </a:solidFill>
                <a:hlinkClick r:id="rId5"/>
              </a:rPr>
              <a:t>GrackleDocs</a:t>
            </a:r>
            <a:endParaRPr lang="en-US" sz="3600" u="sng" dirty="0">
              <a:solidFill>
                <a:schemeClr val="hlink"/>
              </a:solidFill>
              <a:hlinkClick r:id="rId5"/>
            </a:endParaRPr>
          </a:p>
          <a:p>
            <a:pPr marL="457200" lvl="0" indent="-457200" rtl="0">
              <a:lnSpc>
                <a:spcPct val="115000"/>
              </a:lnSpc>
              <a:spcBef>
                <a:spcPts val="0"/>
              </a:spcBef>
              <a:buSzPct val="100000"/>
            </a:pPr>
            <a:r>
              <a:rPr lang="en-US" sz="3600" u="sng" dirty="0">
                <a:solidFill>
                  <a:schemeClr val="hlink"/>
                </a:solidFill>
                <a:hlinkClick r:id="rId6"/>
              </a:rPr>
              <a:t>Microsoft Accessibility</a:t>
            </a:r>
          </a:p>
          <a:p>
            <a:pPr marL="457200" lvl="0" indent="-457200" rtl="0">
              <a:lnSpc>
                <a:spcPct val="115000"/>
              </a:lnSpc>
              <a:spcBef>
                <a:spcPts val="0"/>
              </a:spcBef>
              <a:buSzPct val="100000"/>
            </a:pPr>
            <a:r>
              <a:rPr lang="en-US" sz="3600" u="sng" dirty="0">
                <a:solidFill>
                  <a:schemeClr val="hlink"/>
                </a:solidFill>
                <a:hlinkClick r:id="rId7"/>
              </a:rPr>
              <a:t>WAVE</a:t>
            </a:r>
            <a:r>
              <a:rPr lang="en-US" sz="3600" u="sng" dirty="0">
                <a:solidFill>
                  <a:schemeClr val="hlink"/>
                </a:solidFill>
              </a:rPr>
              <a:t> </a:t>
            </a:r>
          </a:p>
          <a:p>
            <a:pPr marL="457200" lvl="0" indent="-457200" rtl="0">
              <a:lnSpc>
                <a:spcPct val="115000"/>
              </a:lnSpc>
              <a:spcBef>
                <a:spcPts val="0"/>
              </a:spcBef>
              <a:buSzPct val="100000"/>
            </a:pPr>
            <a:r>
              <a:rPr lang="en-US" sz="3600" u="sng" dirty="0">
                <a:solidFill>
                  <a:schemeClr val="hlink"/>
                </a:solidFill>
                <a:hlinkClick r:id="rId8"/>
              </a:rPr>
              <a:t>WCAG 2.0</a:t>
            </a:r>
          </a:p>
          <a:p>
            <a:pPr marL="457200" lvl="0" indent="-457200" rtl="0">
              <a:lnSpc>
                <a:spcPct val="115000"/>
              </a:lnSpc>
              <a:spcBef>
                <a:spcPts val="0"/>
              </a:spcBef>
              <a:buSzPct val="100000"/>
            </a:pPr>
            <a:r>
              <a:rPr lang="en-US" sz="3600" u="sng" dirty="0" err="1">
                <a:solidFill>
                  <a:schemeClr val="hlink"/>
                </a:solidFill>
                <a:hlinkClick r:id="rId9"/>
              </a:rPr>
              <a:t>WebAIM</a:t>
            </a:r>
            <a:r>
              <a:rPr lang="en-US" sz="3600" u="sng" dirty="0">
                <a:solidFill>
                  <a:schemeClr val="hlink"/>
                </a:solidFill>
              </a:rPr>
              <a:t> </a:t>
            </a:r>
          </a:p>
          <a:p>
            <a:pPr marL="0" lvl="0" indent="0" rtl="0">
              <a:lnSpc>
                <a:spcPct val="115000"/>
              </a:lnSpc>
              <a:spcBef>
                <a:spcPts val="0"/>
              </a:spcBef>
              <a:buNone/>
            </a:pPr>
            <a:endParaRPr sz="3600" dirty="0"/>
          </a:p>
          <a:p>
            <a:pPr lvl="0">
              <a:spcBef>
                <a:spcPts val="0"/>
              </a:spcBef>
              <a:buNone/>
            </a:pPr>
            <a:endParaRPr sz="2400" dirty="0"/>
          </a:p>
          <a:p>
            <a:pPr lvl="0">
              <a:spcBef>
                <a:spcPts val="0"/>
              </a:spcBef>
              <a:buNone/>
            </a:pPr>
            <a:endParaRPr sz="2400" dirty="0"/>
          </a:p>
        </p:txBody>
      </p:sp>
    </p:spTree>
    <p:extLst>
      <p:ext uri="{BB962C8B-B14F-4D97-AF65-F5344CB8AC3E}">
        <p14:creationId xmlns:p14="http://schemas.microsoft.com/office/powerpoint/2010/main" val="4428719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0" y="175364"/>
            <a:ext cx="12192000" cy="977031"/>
          </a:xfrm>
          <a:prstGeom prst="rect">
            <a:avLst/>
          </a:prstGeom>
        </p:spPr>
        <p:txBody>
          <a:bodyPr lIns="91425" tIns="91425" rIns="91425" bIns="91425" anchor="ctr" anchorCtr="0">
            <a:noAutofit/>
          </a:bodyPr>
          <a:lstStyle/>
          <a:p>
            <a:pPr lvl="0" algn="ctr">
              <a:spcBef>
                <a:spcPts val="0"/>
              </a:spcBef>
              <a:buNone/>
            </a:pPr>
            <a:r>
              <a:rPr lang="en-US" sz="4000" b="1" dirty="0">
                <a:latin typeface="Calibri" panose="020F0502020204030204" pitchFamily="34" charset="0"/>
                <a:ea typeface="Times New Roman"/>
                <a:cs typeface="Calibri" panose="020F0502020204030204" pitchFamily="34" charset="0"/>
                <a:sym typeface="Times New Roman"/>
              </a:rPr>
              <a:t>Additional Resources</a:t>
            </a:r>
          </a:p>
        </p:txBody>
      </p:sp>
      <p:sp>
        <p:nvSpPr>
          <p:cNvPr id="266" name="Shape 266"/>
          <p:cNvSpPr txBox="1">
            <a:spLocks noGrp="1"/>
          </p:cNvSpPr>
          <p:nvPr>
            <p:ph type="body" idx="1"/>
          </p:nvPr>
        </p:nvSpPr>
        <p:spPr>
          <a:xfrm>
            <a:off x="726510" y="1152396"/>
            <a:ext cx="11361106" cy="5423768"/>
          </a:xfrm>
          <a:prstGeom prst="rect">
            <a:avLst/>
          </a:prstGeom>
        </p:spPr>
        <p:txBody>
          <a:bodyPr lIns="91425" tIns="91425" rIns="91425" bIns="91425" anchor="t" anchorCtr="0">
            <a:noAutofit/>
          </a:bodyPr>
          <a:lstStyle/>
          <a:p>
            <a:pPr marL="457200" indent="-457200">
              <a:lnSpc>
                <a:spcPct val="100000"/>
              </a:lnSpc>
              <a:spcBef>
                <a:spcPts val="0"/>
              </a:spcBef>
            </a:pPr>
            <a:r>
              <a:rPr lang="en-US" sz="3200" u="sng" dirty="0">
                <a:solidFill>
                  <a:schemeClr val="hlink"/>
                </a:solidFill>
                <a:hlinkClick r:id="rId3"/>
              </a:rPr>
              <a:t>Access Board</a:t>
            </a:r>
            <a:r>
              <a:rPr lang="en-US" sz="3200" u="sng" dirty="0">
                <a:solidFill>
                  <a:schemeClr val="hlink"/>
                </a:solidFill>
              </a:rPr>
              <a:t> </a:t>
            </a:r>
            <a:r>
              <a:rPr lang="en-US" sz="3200" dirty="0"/>
              <a:t>(Architectural and Transportation Barriers Compliance Board)</a:t>
            </a:r>
          </a:p>
          <a:p>
            <a:pPr marL="457200" indent="-457200">
              <a:lnSpc>
                <a:spcPct val="100000"/>
              </a:lnSpc>
              <a:spcBef>
                <a:spcPts val="0"/>
              </a:spcBef>
            </a:pPr>
            <a:r>
              <a:rPr lang="en-US" sz="3200" u="sng" dirty="0">
                <a:solidFill>
                  <a:schemeClr val="hlink"/>
                </a:solidFill>
                <a:hlinkClick r:id="rId4"/>
              </a:rPr>
              <a:t>Access SC IT</a:t>
            </a:r>
            <a:r>
              <a:rPr lang="en-US" sz="3200" u="sng" dirty="0">
                <a:solidFill>
                  <a:schemeClr val="hlink"/>
                </a:solidFill>
              </a:rPr>
              <a:t> </a:t>
            </a:r>
            <a:r>
              <a:rPr lang="en-US" sz="3200" dirty="0"/>
              <a:t>(ASCIT)</a:t>
            </a:r>
          </a:p>
          <a:p>
            <a:pPr marL="457200" indent="-457200">
              <a:lnSpc>
                <a:spcPct val="100000"/>
              </a:lnSpc>
              <a:spcBef>
                <a:spcPts val="0"/>
              </a:spcBef>
            </a:pPr>
            <a:r>
              <a:rPr lang="en-US" sz="3200" u="sng" dirty="0">
                <a:solidFill>
                  <a:schemeClr val="hlink"/>
                </a:solidFill>
                <a:hlinkClick r:id="rId5"/>
              </a:rPr>
              <a:t>Americans With Disabilities Act</a:t>
            </a:r>
            <a:r>
              <a:rPr lang="en-US" sz="3200" dirty="0"/>
              <a:t> (ADA)</a:t>
            </a:r>
          </a:p>
          <a:p>
            <a:pPr marL="457200" indent="-457200">
              <a:lnSpc>
                <a:spcPct val="100000"/>
              </a:lnSpc>
              <a:spcBef>
                <a:spcPts val="0"/>
              </a:spcBef>
            </a:pPr>
            <a:r>
              <a:rPr lang="en-US" sz="3200" u="sng" dirty="0">
                <a:solidFill>
                  <a:schemeClr val="hlink"/>
                </a:solidFill>
                <a:hlinkClick r:id="rId6"/>
              </a:rPr>
              <a:t>CAST</a:t>
            </a:r>
            <a:r>
              <a:rPr lang="en-US" sz="3200" u="sng" dirty="0">
                <a:solidFill>
                  <a:schemeClr val="hlink"/>
                </a:solidFill>
              </a:rPr>
              <a:t> </a:t>
            </a:r>
            <a:r>
              <a:rPr lang="en-US" sz="3200" dirty="0"/>
              <a:t>(Center for Applied Technology)</a:t>
            </a:r>
          </a:p>
          <a:p>
            <a:pPr marL="457200" indent="-457200">
              <a:lnSpc>
                <a:spcPct val="100000"/>
              </a:lnSpc>
              <a:spcBef>
                <a:spcPts val="0"/>
              </a:spcBef>
            </a:pPr>
            <a:r>
              <a:rPr lang="en-US" sz="3200" u="sng" dirty="0">
                <a:solidFill>
                  <a:schemeClr val="hlink"/>
                </a:solidFill>
                <a:hlinkClick r:id="rId7"/>
              </a:rPr>
              <a:t>Federal Trade Commission</a:t>
            </a:r>
            <a:r>
              <a:rPr lang="en-US" sz="3200" u="sng" dirty="0">
                <a:solidFill>
                  <a:schemeClr val="hlink"/>
                </a:solidFill>
              </a:rPr>
              <a:t> </a:t>
            </a:r>
            <a:r>
              <a:rPr lang="en-US" sz="3200" dirty="0"/>
              <a:t>(COPPA)</a:t>
            </a:r>
          </a:p>
          <a:p>
            <a:pPr marL="457200" indent="-457200">
              <a:lnSpc>
                <a:spcPct val="100000"/>
              </a:lnSpc>
              <a:spcBef>
                <a:spcPts val="0"/>
              </a:spcBef>
            </a:pPr>
            <a:r>
              <a:rPr lang="en-US" sz="3200" u="sng" dirty="0">
                <a:solidFill>
                  <a:schemeClr val="hlink"/>
                </a:solidFill>
                <a:hlinkClick r:id="rId8"/>
              </a:rPr>
              <a:t>ITTATC</a:t>
            </a:r>
            <a:r>
              <a:rPr lang="en-US" sz="3200" u="sng" dirty="0">
                <a:solidFill>
                  <a:schemeClr val="hlink"/>
                </a:solidFill>
              </a:rPr>
              <a:t> </a:t>
            </a:r>
            <a:r>
              <a:rPr lang="en-US" sz="3200" dirty="0"/>
              <a:t>(Information Technology and Technical Assistance Training Center)</a:t>
            </a:r>
          </a:p>
          <a:p>
            <a:pPr marL="457200" indent="-457200">
              <a:lnSpc>
                <a:spcPct val="100000"/>
              </a:lnSpc>
              <a:spcBef>
                <a:spcPts val="0"/>
              </a:spcBef>
            </a:pPr>
            <a:r>
              <a:rPr lang="en-US" sz="3200" u="sng" dirty="0">
                <a:solidFill>
                  <a:schemeClr val="hlink"/>
                </a:solidFill>
                <a:hlinkClick r:id="rId9"/>
              </a:rPr>
              <a:t>South Carolina School for Deaf and the Blind</a:t>
            </a:r>
            <a:r>
              <a:rPr lang="en-US" sz="3200" u="sng" dirty="0">
                <a:solidFill>
                  <a:schemeClr val="hlink"/>
                </a:solidFill>
              </a:rPr>
              <a:t> </a:t>
            </a:r>
            <a:r>
              <a:rPr lang="en-US" sz="3200" dirty="0"/>
              <a:t>(Accessible Website Example) </a:t>
            </a:r>
          </a:p>
          <a:p>
            <a:pPr marL="457200" indent="-457200">
              <a:lnSpc>
                <a:spcPct val="100000"/>
              </a:lnSpc>
              <a:spcBef>
                <a:spcPts val="0"/>
              </a:spcBef>
            </a:pPr>
            <a:r>
              <a:rPr lang="en-US" sz="3200" u="sng" dirty="0">
                <a:solidFill>
                  <a:schemeClr val="hlink"/>
                </a:solidFill>
                <a:hlinkClick r:id="rId10"/>
              </a:rPr>
              <a:t>W3C Web Accessibility Initiative</a:t>
            </a:r>
          </a:p>
          <a:p>
            <a:pPr marL="0" lvl="0" indent="0" rtl="0">
              <a:lnSpc>
                <a:spcPct val="115000"/>
              </a:lnSpc>
              <a:spcBef>
                <a:spcPts val="1400"/>
              </a:spcBef>
              <a:spcAft>
                <a:spcPts val="400"/>
              </a:spcAft>
              <a:buNone/>
            </a:pPr>
            <a:endParaRPr sz="1800" b="1" dirty="0">
              <a:latin typeface="Arial"/>
              <a:ea typeface="Arial"/>
              <a:cs typeface="Arial"/>
              <a:sym typeface="Arial"/>
            </a:endParaRPr>
          </a:p>
          <a:p>
            <a:pPr marL="0" lvl="0" indent="0" rtl="0">
              <a:lnSpc>
                <a:spcPct val="115000"/>
              </a:lnSpc>
              <a:spcBef>
                <a:spcPts val="0"/>
              </a:spcBef>
              <a:buNone/>
            </a:pPr>
            <a:endParaRPr dirty="0"/>
          </a:p>
        </p:txBody>
      </p:sp>
    </p:spTree>
    <p:extLst>
      <p:ext uri="{BB962C8B-B14F-4D97-AF65-F5344CB8AC3E}">
        <p14:creationId xmlns:p14="http://schemas.microsoft.com/office/powerpoint/2010/main" val="2849981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1517301" y="125261"/>
            <a:ext cx="9184194" cy="2035135"/>
          </a:xfrm>
          <a:prstGeom prst="rect">
            <a:avLst/>
          </a:prstGeom>
        </p:spPr>
        <p:txBody>
          <a:bodyPr lIns="91425" tIns="91425" rIns="91425" bIns="91425" anchor="b" anchorCtr="0">
            <a:noAutofit/>
          </a:bodyPr>
          <a:lstStyle/>
          <a:p>
            <a:pPr lvl="0" algn="ctr" rtl="0">
              <a:spcBef>
                <a:spcPts val="0"/>
              </a:spcBef>
              <a:buNone/>
            </a:pPr>
            <a:r>
              <a:rPr lang="en-US" sz="6000" dirty="0">
                <a:latin typeface="Calibri" panose="020F0502020204030204" pitchFamily="34" charset="0"/>
                <a:ea typeface="Times New Roman"/>
                <a:cs typeface="Calibri" panose="020F0502020204030204" pitchFamily="34" charset="0"/>
                <a:sym typeface="Times New Roman"/>
              </a:rPr>
              <a:t/>
            </a:r>
            <a:br>
              <a:rPr lang="en-US" sz="6000" dirty="0">
                <a:latin typeface="Calibri" panose="020F0502020204030204" pitchFamily="34" charset="0"/>
                <a:ea typeface="Times New Roman"/>
                <a:cs typeface="Calibri" panose="020F0502020204030204" pitchFamily="34" charset="0"/>
                <a:sym typeface="Times New Roman"/>
              </a:rPr>
            </a:br>
            <a:r>
              <a:rPr lang="en-US" sz="4000" b="1" dirty="0">
                <a:latin typeface="Calibri" panose="020F0502020204030204" pitchFamily="34" charset="0"/>
                <a:ea typeface="Times New Roman"/>
                <a:cs typeface="Calibri" panose="020F0502020204030204" pitchFamily="34" charset="0"/>
                <a:sym typeface="Times New Roman"/>
              </a:rPr>
              <a:t>Questions?</a:t>
            </a:r>
            <a:r>
              <a:rPr lang="en-US" sz="6000" dirty="0">
                <a:latin typeface="Calibri" panose="020F0502020204030204" pitchFamily="34" charset="0"/>
                <a:ea typeface="Times New Roman"/>
                <a:cs typeface="Calibri" panose="020F0502020204030204" pitchFamily="34" charset="0"/>
                <a:sym typeface="Times New Roman"/>
              </a:rPr>
              <a:t/>
            </a:r>
            <a:br>
              <a:rPr lang="en-US" sz="6000" dirty="0">
                <a:latin typeface="Calibri" panose="020F0502020204030204" pitchFamily="34" charset="0"/>
                <a:ea typeface="Times New Roman"/>
                <a:cs typeface="Calibri" panose="020F0502020204030204" pitchFamily="34" charset="0"/>
                <a:sym typeface="Times New Roman"/>
              </a:rPr>
            </a:br>
            <a:endParaRPr lang="en-US" sz="6000" dirty="0">
              <a:latin typeface="Calibri" panose="020F0502020204030204" pitchFamily="34" charset="0"/>
              <a:ea typeface="Times New Roman"/>
              <a:cs typeface="Calibri" panose="020F0502020204030204" pitchFamily="34" charset="0"/>
              <a:sym typeface="Times New Roman"/>
            </a:endParaRPr>
          </a:p>
        </p:txBody>
      </p:sp>
      <p:sp>
        <p:nvSpPr>
          <p:cNvPr id="272" name="Shape 272"/>
          <p:cNvSpPr txBox="1">
            <a:spLocks noGrp="1"/>
          </p:cNvSpPr>
          <p:nvPr>
            <p:ph type="body" idx="1"/>
          </p:nvPr>
        </p:nvSpPr>
        <p:spPr>
          <a:xfrm>
            <a:off x="5923168" y="3321049"/>
            <a:ext cx="4758000" cy="2422477"/>
          </a:xfrm>
          <a:prstGeom prst="rect">
            <a:avLst/>
          </a:prstGeom>
        </p:spPr>
        <p:txBody>
          <a:bodyPr lIns="91425" tIns="91425" rIns="91425" bIns="91425" anchor="t" anchorCtr="0">
            <a:noAutofit/>
          </a:bodyPr>
          <a:lstStyle/>
          <a:p>
            <a:pPr marL="0" lvl="0" indent="0" algn="r" rtl="0">
              <a:lnSpc>
                <a:spcPct val="100000"/>
              </a:lnSpc>
              <a:spcBef>
                <a:spcPts val="0"/>
              </a:spcBef>
              <a:buClr>
                <a:schemeClr val="dk1"/>
              </a:buClr>
              <a:buSzPct val="25000"/>
              <a:buFont typeface="Arial"/>
              <a:buNone/>
            </a:pPr>
            <a:r>
              <a:rPr lang="en-US" sz="2400" b="1" dirty="0">
                <a:latin typeface="Calibri" panose="020F0502020204030204" pitchFamily="34" charset="0"/>
                <a:ea typeface="Times New Roman"/>
                <a:cs typeface="Calibri" panose="020F0502020204030204" pitchFamily="34" charset="0"/>
                <a:sym typeface="Times New Roman"/>
              </a:rPr>
              <a:t>Madalina Tudora, MA, ATP</a:t>
            </a:r>
          </a:p>
          <a:p>
            <a:pPr marL="0" lvl="0" indent="0" algn="r" rtl="0">
              <a:lnSpc>
                <a:spcPct val="100000"/>
              </a:lnSpc>
              <a:spcBef>
                <a:spcPts val="0"/>
              </a:spcBef>
              <a:buClr>
                <a:schemeClr val="dk1"/>
              </a:buClr>
              <a:buSzPct val="25000"/>
              <a:buFont typeface="Arial"/>
              <a:buNone/>
            </a:pPr>
            <a:r>
              <a:rPr lang="en-US" sz="2400" dirty="0">
                <a:latin typeface="Calibri" panose="020F0502020204030204" pitchFamily="34" charset="0"/>
                <a:ea typeface="Times New Roman"/>
                <a:cs typeface="Calibri" panose="020F0502020204030204" pitchFamily="34" charset="0"/>
                <a:sym typeface="Times New Roman"/>
              </a:rPr>
              <a:t>Assistive Technology Specialist</a:t>
            </a:r>
          </a:p>
          <a:p>
            <a:pPr marL="0" lvl="0" indent="-69850" algn="r" rtl="0">
              <a:lnSpc>
                <a:spcPct val="100000"/>
              </a:lnSpc>
              <a:spcBef>
                <a:spcPts val="0"/>
              </a:spcBef>
              <a:buClr>
                <a:schemeClr val="dk1"/>
              </a:buClr>
              <a:buSzPct val="45833"/>
              <a:buFont typeface="Arial"/>
              <a:buNone/>
            </a:pPr>
            <a:r>
              <a:rPr lang="en-US" sz="2400" dirty="0">
                <a:latin typeface="Calibri" panose="020F0502020204030204" pitchFamily="34" charset="0"/>
                <a:ea typeface="Times New Roman"/>
                <a:cs typeface="Calibri" panose="020F0502020204030204" pitchFamily="34" charset="0"/>
                <a:sym typeface="Times New Roman"/>
              </a:rPr>
              <a:t>SC Department of Education</a:t>
            </a:r>
          </a:p>
          <a:p>
            <a:pPr marL="0" lvl="0" indent="-69850" algn="r" rtl="0">
              <a:lnSpc>
                <a:spcPct val="100000"/>
              </a:lnSpc>
              <a:spcBef>
                <a:spcPts val="0"/>
              </a:spcBef>
              <a:buClr>
                <a:schemeClr val="dk1"/>
              </a:buClr>
              <a:buSzPct val="45833"/>
              <a:buFont typeface="Arial"/>
              <a:buNone/>
            </a:pPr>
            <a:r>
              <a:rPr lang="en-US" sz="2400" dirty="0">
                <a:latin typeface="Calibri" panose="020F0502020204030204" pitchFamily="34" charset="0"/>
                <a:ea typeface="Times New Roman"/>
                <a:cs typeface="Calibri" panose="020F0502020204030204" pitchFamily="34" charset="0"/>
                <a:sym typeface="Times New Roman"/>
              </a:rPr>
              <a:t>Office of Special Education Services</a:t>
            </a:r>
          </a:p>
          <a:p>
            <a:pPr marL="0" lvl="0" indent="0" algn="r" rtl="0">
              <a:lnSpc>
                <a:spcPct val="100000"/>
              </a:lnSpc>
              <a:spcBef>
                <a:spcPts val="0"/>
              </a:spcBef>
              <a:buNone/>
            </a:pPr>
            <a:r>
              <a:rPr lang="en-US" sz="2400" u="sng" dirty="0">
                <a:solidFill>
                  <a:schemeClr val="hlink"/>
                </a:solidFill>
                <a:latin typeface="Calibri" panose="020F0502020204030204" pitchFamily="34" charset="0"/>
                <a:ea typeface="Times New Roman"/>
                <a:cs typeface="Calibri" panose="020F0502020204030204" pitchFamily="34" charset="0"/>
                <a:sym typeface="Times New Roman"/>
                <a:hlinkClick r:id="rId3"/>
              </a:rPr>
              <a:t>mtudora@ed.sc.gov</a:t>
            </a:r>
          </a:p>
          <a:p>
            <a:pPr marL="0" lvl="0" indent="0" algn="r" rtl="0">
              <a:lnSpc>
                <a:spcPct val="115000"/>
              </a:lnSpc>
              <a:spcBef>
                <a:spcPts val="0"/>
              </a:spcBef>
              <a:buNone/>
            </a:pPr>
            <a:endParaRPr sz="1400" dirty="0">
              <a:latin typeface="Verdana"/>
              <a:ea typeface="Verdana"/>
              <a:cs typeface="Verdana"/>
              <a:sym typeface="Verdana"/>
            </a:endParaRPr>
          </a:p>
        </p:txBody>
      </p:sp>
      <p:sp>
        <p:nvSpPr>
          <p:cNvPr id="273" name="Shape 273"/>
          <p:cNvSpPr txBox="1">
            <a:spLocks noGrp="1"/>
          </p:cNvSpPr>
          <p:nvPr>
            <p:ph type="body" idx="2"/>
          </p:nvPr>
        </p:nvSpPr>
        <p:spPr>
          <a:xfrm>
            <a:off x="1034980" y="3321049"/>
            <a:ext cx="5637125" cy="2236351"/>
          </a:xfrm>
          <a:prstGeom prst="rect">
            <a:avLst/>
          </a:prstGeom>
        </p:spPr>
        <p:txBody>
          <a:bodyPr lIns="91425" tIns="91425" rIns="91425" bIns="91425" anchor="t" anchorCtr="0">
            <a:noAutofit/>
          </a:bodyPr>
          <a:lstStyle/>
          <a:p>
            <a:pPr lvl="0" rtl="0">
              <a:lnSpc>
                <a:spcPct val="100000"/>
              </a:lnSpc>
              <a:spcBef>
                <a:spcPts val="0"/>
              </a:spcBef>
              <a:buClr>
                <a:schemeClr val="dk1"/>
              </a:buClr>
              <a:buSzPct val="25000"/>
              <a:buFont typeface="Arial"/>
              <a:buNone/>
            </a:pPr>
            <a:r>
              <a:rPr lang="en-US" sz="2400" b="1" dirty="0">
                <a:latin typeface="Calibri" panose="020F0502020204030204" pitchFamily="34" charset="0"/>
                <a:ea typeface="Times New Roman"/>
                <a:cs typeface="Calibri" panose="020F0502020204030204" pitchFamily="34" charset="0"/>
                <a:sym typeface="Times New Roman"/>
              </a:rPr>
              <a:t>Valarie Byrd, MA</a:t>
            </a:r>
          </a:p>
          <a:p>
            <a:pPr lvl="0" rtl="0">
              <a:lnSpc>
                <a:spcPct val="100000"/>
              </a:lnSpc>
              <a:spcBef>
                <a:spcPts val="0"/>
              </a:spcBef>
              <a:buClr>
                <a:schemeClr val="dk1"/>
              </a:buClr>
              <a:buSzPct val="25000"/>
              <a:buFont typeface="Arial"/>
              <a:buNone/>
            </a:pPr>
            <a:r>
              <a:rPr lang="en-US" sz="2400" dirty="0">
                <a:latin typeface="Calibri" panose="020F0502020204030204" pitchFamily="34" charset="0"/>
                <a:ea typeface="Times New Roman"/>
                <a:cs typeface="Calibri" panose="020F0502020204030204" pitchFamily="34" charset="0"/>
                <a:sym typeface="Times New Roman"/>
              </a:rPr>
              <a:t>Senior Consultant</a:t>
            </a:r>
          </a:p>
          <a:p>
            <a:pPr lvl="0" rtl="0">
              <a:lnSpc>
                <a:spcPct val="100000"/>
              </a:lnSpc>
              <a:spcBef>
                <a:spcPts val="0"/>
              </a:spcBef>
              <a:buClr>
                <a:schemeClr val="dk1"/>
              </a:buClr>
              <a:buSzPct val="25000"/>
              <a:buFont typeface="Arial"/>
              <a:buNone/>
            </a:pPr>
            <a:r>
              <a:rPr lang="en-US" sz="2400" dirty="0">
                <a:latin typeface="Calibri" panose="020F0502020204030204" pitchFamily="34" charset="0"/>
                <a:ea typeface="Times New Roman"/>
                <a:cs typeface="Calibri" panose="020F0502020204030204" pitchFamily="34" charset="0"/>
                <a:sym typeface="Times New Roman"/>
              </a:rPr>
              <a:t>SC Department of Education</a:t>
            </a:r>
          </a:p>
          <a:p>
            <a:pPr lvl="0" rtl="0">
              <a:lnSpc>
                <a:spcPct val="100000"/>
              </a:lnSpc>
              <a:spcBef>
                <a:spcPts val="0"/>
              </a:spcBef>
              <a:buClr>
                <a:schemeClr val="dk1"/>
              </a:buClr>
              <a:buSzPct val="25000"/>
              <a:buFont typeface="Arial"/>
              <a:buNone/>
            </a:pPr>
            <a:r>
              <a:rPr lang="en-US" sz="2400" dirty="0">
                <a:latin typeface="Calibri" panose="020F0502020204030204" pitchFamily="34" charset="0"/>
                <a:ea typeface="Times New Roman"/>
                <a:cs typeface="Calibri" panose="020F0502020204030204" pitchFamily="34" charset="0"/>
                <a:sym typeface="Times New Roman"/>
              </a:rPr>
              <a:t>Total Quality Management</a:t>
            </a:r>
          </a:p>
          <a:p>
            <a:pPr lvl="0" rtl="0">
              <a:lnSpc>
                <a:spcPct val="100000"/>
              </a:lnSpc>
              <a:spcBef>
                <a:spcPts val="0"/>
              </a:spcBef>
              <a:buClr>
                <a:schemeClr val="dk1"/>
              </a:buClr>
              <a:buSzPct val="25000"/>
              <a:buFont typeface="Arial"/>
              <a:buNone/>
            </a:pPr>
            <a:r>
              <a:rPr lang="en-US" sz="2400" u="sng" dirty="0">
                <a:solidFill>
                  <a:schemeClr val="hlink"/>
                </a:solidFill>
                <a:latin typeface="Calibri" panose="020F0502020204030204" pitchFamily="34" charset="0"/>
                <a:ea typeface="Times New Roman"/>
                <a:cs typeface="Calibri" panose="020F0502020204030204" pitchFamily="34" charset="0"/>
                <a:sym typeface="Times New Roman"/>
                <a:hlinkClick r:id="rId4"/>
              </a:rPr>
              <a:t>vbyrd@ed.sc.gov</a:t>
            </a:r>
          </a:p>
          <a:p>
            <a:pPr lvl="0">
              <a:spcBef>
                <a:spcPts val="0"/>
              </a:spcBef>
              <a:buNone/>
            </a:pPr>
            <a:endParaRP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0" y="0"/>
            <a:ext cx="12192000" cy="1177447"/>
          </a:xfrm>
          <a:prstGeom prst="rect">
            <a:avLst/>
          </a:prstGeom>
        </p:spPr>
        <p:txBody>
          <a:bodyPr lIns="91425" tIns="91425" rIns="91425" bIns="91425" anchor="ctr" anchorCtr="0">
            <a:noAutofit/>
          </a:bodyPr>
          <a:lstStyle/>
          <a:p>
            <a:pPr lvl="0" algn="ctr">
              <a:spcBef>
                <a:spcPts val="0"/>
              </a:spcBef>
              <a:buNone/>
            </a:pPr>
            <a:r>
              <a:rPr lang="en-US" sz="4000" b="1" dirty="0">
                <a:latin typeface="Calibri" panose="020F0502020204030204" pitchFamily="34" charset="0"/>
                <a:ea typeface="Times New Roman"/>
                <a:cs typeface="Calibri" panose="020F0502020204030204" pitchFamily="34" charset="0"/>
                <a:sym typeface="Times New Roman"/>
              </a:rPr>
              <a:t>Universal Design Learning (UDL)</a:t>
            </a:r>
          </a:p>
        </p:txBody>
      </p:sp>
      <p:pic>
        <p:nvPicPr>
          <p:cNvPr id="140" name="Shape 140" descr="Provide multiple means of engagement, representation, action and expression" title="UDL learning guidelines screenshot"/>
          <p:cNvPicPr preferRelativeResize="0"/>
          <p:nvPr/>
        </p:nvPicPr>
        <p:blipFill>
          <a:blip r:embed="rId3">
            <a:alphaModFix/>
          </a:blip>
          <a:stretch>
            <a:fillRect/>
          </a:stretch>
        </p:blipFill>
        <p:spPr>
          <a:xfrm>
            <a:off x="838200" y="2192541"/>
            <a:ext cx="10734424" cy="3516458"/>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0" y="0"/>
            <a:ext cx="12192000" cy="1164921"/>
          </a:xfrm>
          <a:prstGeom prst="rect">
            <a:avLst/>
          </a:prstGeom>
        </p:spPr>
        <p:txBody>
          <a:bodyPr lIns="91425" tIns="91425" rIns="91425" bIns="91425" anchor="ctr" anchorCtr="0">
            <a:noAutofit/>
          </a:bodyPr>
          <a:lstStyle/>
          <a:p>
            <a:pPr marL="228600" lvl="0" indent="-120650" algn="ctr" rtl="0">
              <a:spcBef>
                <a:spcPts val="1000"/>
              </a:spcBef>
              <a:buClr>
                <a:schemeClr val="dk1"/>
              </a:buClr>
              <a:buSzPct val="30555"/>
              <a:buFont typeface="Arial"/>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Accessibility</a:t>
            </a:r>
          </a:p>
        </p:txBody>
      </p:sp>
      <p:sp>
        <p:nvSpPr>
          <p:cNvPr id="146" name="Shape 146"/>
          <p:cNvSpPr txBox="1">
            <a:spLocks noGrp="1"/>
          </p:cNvSpPr>
          <p:nvPr>
            <p:ph type="body" idx="1"/>
          </p:nvPr>
        </p:nvSpPr>
        <p:spPr>
          <a:xfrm>
            <a:off x="560615" y="1565754"/>
            <a:ext cx="11159532" cy="5060514"/>
          </a:xfrm>
          <a:prstGeom prst="rect">
            <a:avLst/>
          </a:prstGeom>
        </p:spPr>
        <p:txBody>
          <a:bodyPr lIns="91425" tIns="91425" rIns="91425" bIns="91425" anchor="t" anchorCtr="0">
            <a:noAutofit/>
          </a:bodyPr>
          <a:lstStyle/>
          <a:p>
            <a:pPr marL="0" lvl="0" indent="0" rtl="0">
              <a:lnSpc>
                <a:spcPct val="100000"/>
              </a:lnSpc>
              <a:spcBef>
                <a:spcPts val="0"/>
              </a:spcBef>
              <a:buClr>
                <a:schemeClr val="dk1"/>
              </a:buClr>
              <a:buSzPct val="36666"/>
              <a:buFont typeface="Arial"/>
              <a:buNone/>
            </a:pPr>
            <a:r>
              <a:rPr lang="en-US" sz="3200" b="1" dirty="0">
                <a:latin typeface="Calibri" panose="020F0502020204030204" pitchFamily="34" charset="0"/>
                <a:ea typeface="Times New Roman"/>
                <a:cs typeface="Calibri" panose="020F0502020204030204" pitchFamily="34" charset="0"/>
                <a:sym typeface="Times New Roman"/>
              </a:rPr>
              <a:t>1) </a:t>
            </a:r>
            <a:r>
              <a:rPr lang="en-US" sz="3200" dirty="0">
                <a:latin typeface="Calibri" panose="020F0502020204030204" pitchFamily="34" charset="0"/>
                <a:ea typeface="Times New Roman"/>
                <a:cs typeface="Calibri" panose="020F0502020204030204" pitchFamily="34" charset="0"/>
                <a:sym typeface="Times New Roman"/>
              </a:rPr>
              <a:t>The design of products, devices, services, or environments for </a:t>
            </a:r>
          </a:p>
          <a:p>
            <a:pPr marL="457200" lvl="1" indent="0">
              <a:lnSpc>
                <a:spcPct val="100000"/>
              </a:lnSpc>
              <a:spcBef>
                <a:spcPts val="0"/>
              </a:spcBef>
              <a:buSzPct val="36666"/>
              <a:buFont typeface="Arial"/>
              <a:buNone/>
            </a:pPr>
            <a:r>
              <a:rPr lang="en-US" sz="3200" dirty="0">
                <a:latin typeface="Calibri" panose="020F0502020204030204" pitchFamily="34" charset="0"/>
                <a:ea typeface="Times New Roman"/>
                <a:cs typeface="Calibri" panose="020F0502020204030204" pitchFamily="34" charset="0"/>
                <a:sym typeface="Times New Roman"/>
              </a:rPr>
              <a:t>people who experience disabilities. </a:t>
            </a:r>
          </a:p>
          <a:p>
            <a:pPr marL="0" lvl="0" indent="0" rtl="0">
              <a:lnSpc>
                <a:spcPct val="100000"/>
              </a:lnSpc>
              <a:spcBef>
                <a:spcPts val="0"/>
              </a:spcBef>
              <a:buClr>
                <a:schemeClr val="dk1"/>
              </a:buClr>
              <a:buSzPct val="36666"/>
              <a:buFont typeface="Arial"/>
              <a:buNone/>
            </a:pPr>
            <a:endParaRPr lang="en-US" sz="3200" dirty="0">
              <a:latin typeface="Calibri" panose="020F0502020204030204" pitchFamily="34" charset="0"/>
              <a:ea typeface="Times New Roman"/>
              <a:cs typeface="Calibri" panose="020F0502020204030204" pitchFamily="34" charset="0"/>
              <a:sym typeface="Times New Roman"/>
            </a:endParaRPr>
          </a:p>
          <a:p>
            <a:pPr marL="457200" lvl="1" indent="0">
              <a:lnSpc>
                <a:spcPct val="100000"/>
              </a:lnSpc>
              <a:spcBef>
                <a:spcPts val="0"/>
              </a:spcBef>
              <a:buSzPct val="36666"/>
              <a:buFont typeface="Arial"/>
              <a:buNone/>
            </a:pPr>
            <a:r>
              <a:rPr lang="en-US" sz="3200" dirty="0">
                <a:latin typeface="Calibri" panose="020F0502020204030204" pitchFamily="34" charset="0"/>
                <a:ea typeface="Times New Roman"/>
                <a:cs typeface="Calibri" panose="020F0502020204030204" pitchFamily="34" charset="0"/>
                <a:sym typeface="Times New Roman"/>
              </a:rPr>
              <a:t>The concept of accessible design and practice of accessible development ensures both </a:t>
            </a:r>
            <a:r>
              <a:rPr lang="en-US" sz="3200" b="1" dirty="0">
                <a:latin typeface="Calibri" panose="020F0502020204030204" pitchFamily="34" charset="0"/>
                <a:ea typeface="Times New Roman"/>
                <a:cs typeface="Calibri" panose="020F0502020204030204" pitchFamily="34" charset="0"/>
                <a:sym typeface="Times New Roman"/>
              </a:rPr>
              <a:t>"direct access" </a:t>
            </a:r>
            <a:r>
              <a:rPr lang="en-US" sz="3200" dirty="0">
                <a:latin typeface="Calibri" panose="020F0502020204030204" pitchFamily="34" charset="0"/>
                <a:ea typeface="Times New Roman"/>
                <a:cs typeface="Calibri" panose="020F0502020204030204" pitchFamily="34" charset="0"/>
                <a:sym typeface="Times New Roman"/>
              </a:rPr>
              <a:t>(i.e. unassisted) and </a:t>
            </a:r>
            <a:r>
              <a:rPr lang="en-US" sz="3200" b="1" dirty="0">
                <a:latin typeface="Calibri" panose="020F0502020204030204" pitchFamily="34" charset="0"/>
                <a:ea typeface="Times New Roman"/>
                <a:cs typeface="Calibri" panose="020F0502020204030204" pitchFamily="34" charset="0"/>
                <a:sym typeface="Times New Roman"/>
              </a:rPr>
              <a:t>"indirect access" </a:t>
            </a:r>
            <a:r>
              <a:rPr lang="en-US" sz="3200" dirty="0">
                <a:latin typeface="Calibri" panose="020F0502020204030204" pitchFamily="34" charset="0"/>
                <a:ea typeface="Times New Roman"/>
                <a:cs typeface="Calibri" panose="020F0502020204030204" pitchFamily="34" charset="0"/>
                <a:sym typeface="Times New Roman"/>
              </a:rPr>
              <a:t>meaning compatibility with a person's assistive technology (for example, computer screen readers). </a:t>
            </a:r>
          </a:p>
          <a:p>
            <a:pPr marL="0" lvl="0" indent="0" rtl="0">
              <a:lnSpc>
                <a:spcPct val="100000"/>
              </a:lnSpc>
              <a:spcBef>
                <a:spcPts val="0"/>
              </a:spcBef>
              <a:buClr>
                <a:schemeClr val="dk1"/>
              </a:buClr>
              <a:buSzPct val="36666"/>
              <a:buFont typeface="Arial"/>
              <a:buNone/>
            </a:pPr>
            <a:endParaRPr sz="3200" dirty="0">
              <a:latin typeface="Calibri" panose="020F0502020204030204" pitchFamily="34" charset="0"/>
              <a:ea typeface="Times New Roman"/>
              <a:cs typeface="Calibri" panose="020F0502020204030204" pitchFamily="34" charset="0"/>
              <a:sym typeface="Times New Roman"/>
            </a:endParaRPr>
          </a:p>
          <a:p>
            <a:pPr marL="0" lvl="0" indent="0">
              <a:lnSpc>
                <a:spcPct val="100000"/>
              </a:lnSpc>
              <a:spcBef>
                <a:spcPts val="0"/>
              </a:spcBef>
              <a:buClr>
                <a:schemeClr val="dk1"/>
              </a:buClr>
              <a:buSzPct val="36666"/>
              <a:buFont typeface="Arial"/>
              <a:buNone/>
            </a:pPr>
            <a:r>
              <a:rPr lang="en-US" sz="3200" b="1" dirty="0">
                <a:latin typeface="Calibri" panose="020F0502020204030204" pitchFamily="34" charset="0"/>
                <a:ea typeface="Times New Roman"/>
                <a:cs typeface="Calibri" panose="020F0502020204030204" pitchFamily="34" charset="0"/>
                <a:sym typeface="Times New Roman"/>
              </a:rPr>
              <a:t>2) </a:t>
            </a:r>
            <a:r>
              <a:rPr lang="en-US" sz="3200" dirty="0">
                <a:latin typeface="Calibri" panose="020F0502020204030204" pitchFamily="34" charset="0"/>
                <a:ea typeface="Times New Roman"/>
                <a:cs typeface="Calibri" panose="020F0502020204030204" pitchFamily="34" charset="0"/>
                <a:sym typeface="Times New Roman"/>
              </a:rPr>
              <a:t>The ability to access and benefit from some system or entity.</a:t>
            </a:r>
            <a:endParaRPr sz="3200" dirty="0">
              <a:latin typeface="Arial"/>
              <a:ea typeface="Arial"/>
              <a:cs typeface="Arial"/>
              <a:sym typeface="Arial"/>
            </a:endParaRPr>
          </a:p>
          <a:p>
            <a:pPr lvl="0">
              <a:spcBef>
                <a:spcPts val="0"/>
              </a:spcBef>
              <a:buNone/>
            </a:pPr>
            <a:endParaRP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0" y="0"/>
            <a:ext cx="12192000" cy="1215025"/>
          </a:xfrm>
          <a:prstGeom prst="rect">
            <a:avLst/>
          </a:prstGeom>
        </p:spPr>
        <p:txBody>
          <a:bodyPr lIns="91425" tIns="91425" rIns="91425" bIns="91425" anchor="ctr" anchorCtr="0">
            <a:noAutofit/>
          </a:bodyPr>
          <a:lstStyle/>
          <a:p>
            <a:pPr marL="177800" lvl="0" indent="-69850" algn="ctr" rtl="0">
              <a:spcBef>
                <a:spcPts val="1000"/>
              </a:spcBef>
              <a:buClr>
                <a:schemeClr val="dk1"/>
              </a:buClr>
              <a:buSzPct val="30555"/>
              <a:buFont typeface="Arial"/>
              <a:buNone/>
            </a:pPr>
            <a:r>
              <a:rPr lang="en-US" sz="4000" b="1" dirty="0">
                <a:latin typeface="Calibri" panose="020F0502020204030204" pitchFamily="34" charset="0"/>
                <a:ea typeface="Times New Roman"/>
                <a:cs typeface="Calibri" panose="020F0502020204030204" pitchFamily="34" charset="0"/>
                <a:sym typeface="Times New Roman"/>
              </a:rPr>
              <a:t>Assistive Technology</a:t>
            </a:r>
          </a:p>
        </p:txBody>
      </p:sp>
      <p:sp>
        <p:nvSpPr>
          <p:cNvPr id="152" name="Shape 152"/>
          <p:cNvSpPr txBox="1">
            <a:spLocks noGrp="1"/>
          </p:cNvSpPr>
          <p:nvPr>
            <p:ph type="body" idx="1"/>
          </p:nvPr>
        </p:nvSpPr>
        <p:spPr>
          <a:xfrm>
            <a:off x="637953" y="1800857"/>
            <a:ext cx="11023779" cy="4634629"/>
          </a:xfrm>
          <a:prstGeom prst="rect">
            <a:avLst/>
          </a:prstGeom>
        </p:spPr>
        <p:txBody>
          <a:bodyPr lIns="91425" tIns="91425" rIns="91425" bIns="91425" anchor="t" anchorCtr="0">
            <a:noAutofit/>
          </a:bodyPr>
          <a:lstStyle/>
          <a:p>
            <a:pPr marL="0" lvl="0" indent="-69850" rtl="0">
              <a:lnSpc>
                <a:spcPct val="100000"/>
              </a:lnSpc>
              <a:spcBef>
                <a:spcPts val="0"/>
              </a:spcBef>
              <a:buClr>
                <a:schemeClr val="dk1"/>
              </a:buClr>
              <a:buSzPct val="36666"/>
              <a:buFont typeface="Arial"/>
              <a:buNone/>
            </a:pPr>
            <a:r>
              <a:rPr lang="en-US" sz="3200" dirty="0">
                <a:solidFill>
                  <a:schemeClr val="tx1"/>
                </a:solidFill>
                <a:highlight>
                  <a:srgbClr val="FFFFFF"/>
                </a:highlight>
                <a:latin typeface="Calibri" panose="020F0502020204030204" pitchFamily="34" charset="0"/>
                <a:ea typeface="Arial"/>
                <a:cs typeface="Calibri" panose="020F0502020204030204" pitchFamily="34" charset="0"/>
                <a:sym typeface="Arial"/>
              </a:rPr>
              <a:t>Any item, piece of equipment or product system, whether acquired commercially off the shelf, modified, or customized, that is used to increase, maintain, or improve the functional capabilities of children with disabilities.</a:t>
            </a:r>
            <a:br>
              <a:rPr lang="en-US" sz="3200" dirty="0">
                <a:solidFill>
                  <a:schemeClr val="tx1"/>
                </a:solidFill>
                <a:highlight>
                  <a:srgbClr val="FFFFFF"/>
                </a:highlight>
                <a:latin typeface="Calibri" panose="020F0502020204030204" pitchFamily="34" charset="0"/>
                <a:ea typeface="Arial"/>
                <a:cs typeface="Calibri" panose="020F0502020204030204" pitchFamily="34" charset="0"/>
                <a:sym typeface="Arial"/>
              </a:rPr>
            </a:br>
            <a:endParaRPr lang="en-US" sz="3200" dirty="0">
              <a:solidFill>
                <a:schemeClr val="tx1"/>
              </a:solidFill>
              <a:highlight>
                <a:srgbClr val="FFFFFF"/>
              </a:highlight>
              <a:latin typeface="Calibri" panose="020F0502020204030204" pitchFamily="34" charset="0"/>
              <a:ea typeface="Arial"/>
              <a:cs typeface="Calibri" panose="020F0502020204030204" pitchFamily="34" charset="0"/>
              <a:sym typeface="Arial"/>
            </a:endParaRPr>
          </a:p>
          <a:p>
            <a:pPr marL="0" lvl="0" indent="0" rtl="0">
              <a:lnSpc>
                <a:spcPct val="100000"/>
              </a:lnSpc>
              <a:spcBef>
                <a:spcPts val="0"/>
              </a:spcBef>
              <a:buNone/>
            </a:pPr>
            <a:r>
              <a:rPr lang="en-US" sz="3200" dirty="0">
                <a:solidFill>
                  <a:schemeClr val="tx1"/>
                </a:solidFill>
                <a:highlight>
                  <a:srgbClr val="FFFFFF"/>
                </a:highlight>
                <a:latin typeface="Calibri" panose="020F0502020204030204" pitchFamily="34" charset="0"/>
                <a:ea typeface="Arial"/>
                <a:cs typeface="Calibri" panose="020F0502020204030204" pitchFamily="34" charset="0"/>
                <a:sym typeface="Arial"/>
              </a:rPr>
              <a:t>The term does not include a medical device that is surgically implanted, or the replacement of such device.</a:t>
            </a:r>
          </a:p>
          <a:p>
            <a:pPr marL="0" lvl="0" indent="0" rtl="0">
              <a:lnSpc>
                <a:spcPct val="100000"/>
              </a:lnSpc>
              <a:spcBef>
                <a:spcPts val="0"/>
              </a:spcBef>
              <a:buNone/>
            </a:pPr>
            <a:endParaRPr lang="en-US" sz="3000" dirty="0">
              <a:solidFill>
                <a:schemeClr val="tx1"/>
              </a:solidFill>
              <a:highlight>
                <a:srgbClr val="FFFFFF"/>
              </a:highlight>
              <a:latin typeface="Calibri" panose="020F0502020204030204" pitchFamily="34" charset="0"/>
              <a:ea typeface="Arial"/>
              <a:cs typeface="Calibri" panose="020F0502020204030204" pitchFamily="34" charset="0"/>
              <a:sym typeface="Arial"/>
            </a:endParaRPr>
          </a:p>
          <a:p>
            <a:pPr marL="0" lvl="0" indent="-69850" rtl="0">
              <a:lnSpc>
                <a:spcPct val="115000"/>
              </a:lnSpc>
              <a:spcBef>
                <a:spcPts val="0"/>
              </a:spcBef>
              <a:buClr>
                <a:schemeClr val="dk1"/>
              </a:buClr>
              <a:buSzPct val="91666"/>
              <a:buFont typeface="Arial"/>
              <a:buNone/>
            </a:pPr>
            <a:r>
              <a:rPr lang="en-US" sz="2400" dirty="0">
                <a:solidFill>
                  <a:schemeClr val="tx1"/>
                </a:solidFill>
                <a:highlight>
                  <a:srgbClr val="FFFFFF"/>
                </a:highlight>
                <a:latin typeface="Calibri" panose="020F0502020204030204" pitchFamily="34" charset="0"/>
                <a:ea typeface="Arial"/>
                <a:cs typeface="Calibri" panose="020F0502020204030204" pitchFamily="34" charset="0"/>
                <a:sym typeface="Arial"/>
              </a:rPr>
              <a:t>IDEA 2004 (Authority 20 U.S.C. 1401(1))</a:t>
            </a:r>
          </a:p>
          <a:p>
            <a:pPr lvl="0">
              <a:spcBef>
                <a:spcPts val="0"/>
              </a:spcBef>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0" y="0"/>
            <a:ext cx="12192000" cy="1164921"/>
          </a:xfrm>
          <a:prstGeom prst="rect">
            <a:avLst/>
          </a:prstGeom>
        </p:spPr>
        <p:txBody>
          <a:bodyPr lIns="91425" tIns="91425" rIns="91425" bIns="91425" anchor="ctr" anchorCtr="0">
            <a:noAutofit/>
          </a:bodyPr>
          <a:lstStyle/>
          <a:p>
            <a:pPr lvl="0" algn="ctr">
              <a:spcBef>
                <a:spcPts val="0"/>
              </a:spcBef>
              <a:buNone/>
            </a:pPr>
            <a:r>
              <a:rPr lang="en-US" sz="4000" b="1" dirty="0">
                <a:solidFill>
                  <a:schemeClr val="tx1"/>
                </a:solidFill>
                <a:latin typeface="Calibri" panose="020F0502020204030204" pitchFamily="34" charset="0"/>
                <a:ea typeface="Times New Roman"/>
                <a:cs typeface="Calibri" panose="020F0502020204030204" pitchFamily="34" charset="0"/>
                <a:sym typeface="Times New Roman"/>
              </a:rPr>
              <a:t>District Website Requirements </a:t>
            </a:r>
            <a:endParaRPr lang="en-US" sz="4000" b="1" dirty="0">
              <a:solidFill>
                <a:schemeClr val="tx1"/>
              </a:solidFill>
              <a:latin typeface="Calibri" panose="020F0502020204030204" pitchFamily="34" charset="0"/>
              <a:ea typeface="Times New Roman"/>
              <a:cs typeface="Calibri" panose="020F0502020204030204" pitchFamily="34" charset="0"/>
              <a:sym typeface="Times New Roman"/>
              <a:hlinkClick r:id="rId3"/>
            </a:endParaRPr>
          </a:p>
        </p:txBody>
      </p:sp>
      <p:sp>
        <p:nvSpPr>
          <p:cNvPr id="158" name="Shape 158"/>
          <p:cNvSpPr txBox="1">
            <a:spLocks noGrp="1"/>
          </p:cNvSpPr>
          <p:nvPr>
            <p:ph type="body" idx="1"/>
          </p:nvPr>
        </p:nvSpPr>
        <p:spPr>
          <a:xfrm>
            <a:off x="595424" y="2279737"/>
            <a:ext cx="10758376" cy="3897088"/>
          </a:xfrm>
          <a:prstGeom prst="rect">
            <a:avLst/>
          </a:prstGeom>
        </p:spPr>
        <p:txBody>
          <a:bodyPr lIns="91425" tIns="91425" rIns="91425" bIns="91425" anchor="t" anchorCtr="0">
            <a:noAutofit/>
          </a:bodyPr>
          <a:lstStyle/>
          <a:p>
            <a:pPr marL="0" lvl="0" indent="0" rtl="0">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Federal Requirements</a:t>
            </a:r>
          </a:p>
          <a:p>
            <a:pPr marL="914400" lvl="0" indent="-457200" rtl="0">
              <a:spcBef>
                <a:spcPts val="0"/>
              </a:spcBef>
              <a:buSzPct val="100000"/>
              <a:buFont typeface="Times New Roman"/>
            </a:pPr>
            <a:r>
              <a:rPr lang="en-US" sz="3200" dirty="0">
                <a:latin typeface="Calibri" panose="020F0502020204030204" pitchFamily="34" charset="0"/>
                <a:ea typeface="Times New Roman"/>
                <a:cs typeface="Calibri" panose="020F0502020204030204" pitchFamily="34" charset="0"/>
                <a:sym typeface="Times New Roman"/>
              </a:rPr>
              <a:t>Federal Law</a:t>
            </a:r>
          </a:p>
          <a:p>
            <a:pPr marL="0" lvl="0" indent="0" rtl="0">
              <a:spcBef>
                <a:spcPts val="0"/>
              </a:spcBef>
              <a:buNone/>
            </a:pPr>
            <a:endParaRPr lang="en-US" sz="3200" dirty="0">
              <a:latin typeface="Calibri" panose="020F0502020204030204" pitchFamily="34" charset="0"/>
              <a:ea typeface="Times New Roman"/>
              <a:cs typeface="Calibri" panose="020F0502020204030204" pitchFamily="34" charset="0"/>
              <a:sym typeface="Times New Roman"/>
            </a:endParaRPr>
          </a:p>
          <a:p>
            <a:pPr marL="0" lvl="0" indent="0" rtl="0">
              <a:spcBef>
                <a:spcPts val="0"/>
              </a:spcBef>
              <a:buNone/>
            </a:pPr>
            <a:endParaRPr sz="3200" dirty="0">
              <a:latin typeface="Calibri" panose="020F0502020204030204" pitchFamily="34" charset="0"/>
              <a:ea typeface="Times New Roman"/>
              <a:cs typeface="Calibri" panose="020F0502020204030204" pitchFamily="34" charset="0"/>
              <a:sym typeface="Times New Roman"/>
            </a:endParaRPr>
          </a:p>
          <a:p>
            <a:pPr marL="0" lvl="0" indent="0" rtl="0">
              <a:spcBef>
                <a:spcPts val="0"/>
              </a:spcBef>
              <a:buNone/>
            </a:pPr>
            <a:r>
              <a:rPr lang="en-US" sz="3200" dirty="0">
                <a:latin typeface="Calibri" panose="020F0502020204030204" pitchFamily="34" charset="0"/>
                <a:ea typeface="Times New Roman"/>
                <a:cs typeface="Calibri" panose="020F0502020204030204" pitchFamily="34" charset="0"/>
                <a:sym typeface="Times New Roman"/>
              </a:rPr>
              <a:t>State Requirements</a:t>
            </a:r>
          </a:p>
          <a:p>
            <a:pPr marL="914400" lvl="0" indent="-457200" rtl="0">
              <a:spcBef>
                <a:spcPts val="0"/>
              </a:spcBef>
              <a:buSzPct val="100000"/>
              <a:buFont typeface="Times New Roman"/>
            </a:pPr>
            <a:r>
              <a:rPr lang="en-US" sz="3200" dirty="0">
                <a:latin typeface="Calibri" panose="020F0502020204030204" pitchFamily="34" charset="0"/>
                <a:ea typeface="Times New Roman"/>
                <a:cs typeface="Calibri" panose="020F0502020204030204" pitchFamily="34" charset="0"/>
                <a:sym typeface="Times New Roman"/>
              </a:rPr>
              <a:t>State Proviso/Law</a:t>
            </a:r>
          </a:p>
        </p:txBody>
      </p:sp>
      <p:sp>
        <p:nvSpPr>
          <p:cNvPr id="2" name="TextBox 1"/>
          <p:cNvSpPr txBox="1"/>
          <p:nvPr/>
        </p:nvSpPr>
        <p:spPr>
          <a:xfrm>
            <a:off x="609601" y="5343525"/>
            <a:ext cx="11391898" cy="1477328"/>
          </a:xfrm>
          <a:prstGeom prst="rect">
            <a:avLst/>
          </a:prstGeom>
          <a:noFill/>
        </p:spPr>
        <p:txBody>
          <a:bodyPr wrap="square" rtlCol="0">
            <a:spAutoFit/>
          </a:bodyPr>
          <a:lstStyle/>
          <a:p>
            <a:r>
              <a:rPr lang="en-US" sz="2400" b="1" dirty="0" smtClean="0">
                <a:latin typeface="Calibri" panose="020F0502020204030204" pitchFamily="34" charset="0"/>
              </a:rPr>
              <a:t>Please visit the following website to acquire updated information</a:t>
            </a:r>
            <a:r>
              <a:rPr lang="en-US" sz="2400" dirty="0" smtClean="0">
                <a:latin typeface="Calibri" panose="020F0502020204030204" pitchFamily="34" charset="0"/>
              </a:rPr>
              <a:t>:</a:t>
            </a:r>
          </a:p>
          <a:p>
            <a:endParaRPr lang="en-US" sz="2400" dirty="0" smtClean="0">
              <a:latin typeface="Calibri" panose="020F0502020204030204" pitchFamily="34" charset="0"/>
            </a:endParaRPr>
          </a:p>
          <a:p>
            <a:pPr lvl="0"/>
            <a:r>
              <a:rPr lang="en-US" u="sng" dirty="0">
                <a:solidFill>
                  <a:schemeClr val="hlink"/>
                </a:solidFill>
                <a:hlinkClick r:id="rId3"/>
              </a:rPr>
              <a:t>http://ed.sc.gov/about/chief-operating-officer-executive-offices/chief-information-office/total-quality-management/district-web-requirements/</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0" y="0"/>
            <a:ext cx="12192000" cy="1195213"/>
          </a:xfrm>
          <a:prstGeom prst="rect">
            <a:avLst/>
          </a:prstGeom>
        </p:spPr>
        <p:txBody>
          <a:bodyPr lIns="91425" tIns="91425" rIns="91425" bIns="91425" anchor="ctr" anchorCtr="0">
            <a:noAutofit/>
          </a:bodyPr>
          <a:lstStyle/>
          <a:p>
            <a:pPr lvl="0" algn="ctr">
              <a:lnSpc>
                <a:spcPct val="100000"/>
              </a:lnSpc>
              <a:buSzPct val="29729"/>
            </a:pPr>
            <a:r>
              <a:rPr lang="en-US" sz="4000" b="1" dirty="0">
                <a:latin typeface="Calibri" panose="020F0502020204030204" pitchFamily="34" charset="0"/>
                <a:ea typeface="Times New Roman"/>
                <a:cs typeface="Calibri" panose="020F0502020204030204" pitchFamily="34" charset="0"/>
                <a:sym typeface="Times New Roman"/>
              </a:rPr>
              <a:t>Federal Rehabilitation Act, Title II</a:t>
            </a:r>
          </a:p>
        </p:txBody>
      </p:sp>
      <p:sp>
        <p:nvSpPr>
          <p:cNvPr id="164" name="Shape 164"/>
          <p:cNvSpPr txBox="1">
            <a:spLocks noGrp="1"/>
          </p:cNvSpPr>
          <p:nvPr>
            <p:ph type="body" idx="1"/>
          </p:nvPr>
        </p:nvSpPr>
        <p:spPr>
          <a:xfrm>
            <a:off x="616688" y="1766170"/>
            <a:ext cx="11170912" cy="4668880"/>
          </a:xfrm>
          <a:prstGeom prst="rect">
            <a:avLst/>
          </a:prstGeom>
        </p:spPr>
        <p:txBody>
          <a:bodyPr lIns="91425" tIns="91425" rIns="91425" bIns="91425" anchor="t" anchorCtr="0">
            <a:noAutofit/>
          </a:bodyPr>
          <a:lstStyle/>
          <a:p>
            <a:pPr marL="457200" lvl="0" indent="-393700" rtl="0">
              <a:lnSpc>
                <a:spcPct val="100000"/>
              </a:lnSpc>
              <a:spcBef>
                <a:spcPts val="0"/>
              </a:spcBef>
              <a:buSzPct val="100000"/>
              <a:buFont typeface="Times New Roman"/>
            </a:pPr>
            <a:r>
              <a:rPr lang="en-US" sz="3200" u="sng" dirty="0">
                <a:solidFill>
                  <a:srgbClr val="8064A2"/>
                </a:solidFill>
                <a:latin typeface="Calibri" panose="020F0502020204030204" pitchFamily="34" charset="0"/>
                <a:ea typeface="Times New Roman"/>
                <a:cs typeface="Calibri" panose="020F0502020204030204" pitchFamily="34" charset="0"/>
                <a:sym typeface="Times New Roman"/>
                <a:hlinkClick r:id="rId3" tooltip="TitleII"/>
              </a:rPr>
              <a:t>Title II</a:t>
            </a:r>
            <a:r>
              <a:rPr lang="en-US" sz="3200" dirty="0">
                <a:latin typeface="Calibri" panose="020F0502020204030204" pitchFamily="34" charset="0"/>
                <a:ea typeface="Times New Roman"/>
                <a:cs typeface="Calibri" panose="020F0502020204030204" pitchFamily="34" charset="0"/>
                <a:sym typeface="Times New Roman"/>
              </a:rPr>
              <a:t> of the Americans with Disabilities Act is a federal law that prohibits state and local governments (such as public school districts, public colleges and universities, and public libraries) from discriminating against persons with disabilities.</a:t>
            </a:r>
          </a:p>
          <a:p>
            <a:pPr marL="0" lvl="0" indent="0" rtl="0">
              <a:lnSpc>
                <a:spcPct val="100000"/>
              </a:lnSpc>
              <a:spcBef>
                <a:spcPts val="0"/>
              </a:spcBef>
              <a:buNone/>
            </a:pPr>
            <a:endParaRPr sz="3200" dirty="0">
              <a:latin typeface="Calibri" panose="020F0502020204030204" pitchFamily="34" charset="0"/>
              <a:ea typeface="Times New Roman"/>
              <a:cs typeface="Calibri" panose="020F0502020204030204" pitchFamily="34" charset="0"/>
              <a:sym typeface="Times New Roman"/>
            </a:endParaRPr>
          </a:p>
          <a:p>
            <a:pPr marL="457200" lvl="0" indent="-393700" rtl="0">
              <a:lnSpc>
                <a:spcPct val="100000"/>
              </a:lnSpc>
              <a:spcBef>
                <a:spcPts val="0"/>
              </a:spcBef>
              <a:buSzPct val="100000"/>
              <a:buFont typeface="Times New Roman"/>
            </a:pPr>
            <a:r>
              <a:rPr lang="en-US" sz="3200" dirty="0">
                <a:latin typeface="Calibri" panose="020F0502020204030204" pitchFamily="34" charset="0"/>
                <a:ea typeface="Times New Roman"/>
                <a:cs typeface="Calibri" panose="020F0502020204030204" pitchFamily="34" charset="0"/>
                <a:sym typeface="Times New Roman"/>
              </a:rPr>
              <a:t>Where Title II requirements exceed Section 504 requirements, public school districts, colleges and universities, and libraries must also comply with the Title II requirements.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0" y="0"/>
            <a:ext cx="12192000" cy="1135464"/>
          </a:xfrm>
          <a:prstGeom prst="rect">
            <a:avLst/>
          </a:prstGeom>
        </p:spPr>
        <p:txBody>
          <a:bodyPr lIns="91425" tIns="91425" rIns="91425" bIns="91425" anchor="ctr" anchorCtr="0">
            <a:noAutofit/>
          </a:bodyPr>
          <a:lstStyle/>
          <a:p>
            <a:pPr lvl="0" algn="ctr" rtl="0">
              <a:lnSpc>
                <a:spcPct val="100000"/>
              </a:lnSpc>
              <a:spcBef>
                <a:spcPts val="0"/>
              </a:spcBef>
              <a:buClr>
                <a:schemeClr val="dk1"/>
              </a:buClr>
              <a:buSzPct val="29729"/>
              <a:buFont typeface="Arial"/>
              <a:buNone/>
            </a:pPr>
            <a:r>
              <a:rPr lang="en-US" sz="4000" b="1" dirty="0">
                <a:latin typeface="Calibri" panose="020F0502020204030204" pitchFamily="34" charset="0"/>
                <a:ea typeface="Times New Roman"/>
                <a:cs typeface="Calibri" panose="020F0502020204030204" pitchFamily="34" charset="0"/>
                <a:sym typeface="Times New Roman"/>
              </a:rPr>
              <a:t>Federal Rehabilitation Act, Title II, Section 504</a:t>
            </a:r>
          </a:p>
        </p:txBody>
      </p:sp>
      <p:sp>
        <p:nvSpPr>
          <p:cNvPr id="170" name="Shape 170"/>
          <p:cNvSpPr txBox="1">
            <a:spLocks noGrp="1"/>
          </p:cNvSpPr>
          <p:nvPr>
            <p:ph type="body" idx="1"/>
          </p:nvPr>
        </p:nvSpPr>
        <p:spPr>
          <a:xfrm>
            <a:off x="606056" y="1903956"/>
            <a:ext cx="10671544" cy="4531068"/>
          </a:xfrm>
          <a:prstGeom prst="rect">
            <a:avLst/>
          </a:prstGeom>
        </p:spPr>
        <p:txBody>
          <a:bodyPr lIns="91425" tIns="91425" rIns="91425" bIns="91425" anchor="t" anchorCtr="0">
            <a:noAutofit/>
          </a:bodyPr>
          <a:lstStyle/>
          <a:p>
            <a:pPr marL="0" lvl="0" indent="-69850" rtl="0">
              <a:lnSpc>
                <a:spcPct val="115000"/>
              </a:lnSpc>
              <a:spcBef>
                <a:spcPts val="1100"/>
              </a:spcBef>
              <a:spcAft>
                <a:spcPts val="200"/>
              </a:spcAft>
              <a:buClr>
                <a:schemeClr val="dk1"/>
              </a:buClr>
              <a:buSzPct val="39285"/>
              <a:buFont typeface="Arial"/>
              <a:buNone/>
            </a:pPr>
            <a:endParaRPr sz="3200" dirty="0">
              <a:latin typeface="Calibri" panose="020F0502020204030204" pitchFamily="34" charset="0"/>
              <a:cs typeface="Calibri" panose="020F0502020204030204" pitchFamily="34" charset="0"/>
            </a:endParaRPr>
          </a:p>
          <a:p>
            <a:pPr marL="0" lvl="0" indent="0" rtl="0">
              <a:lnSpc>
                <a:spcPct val="100000"/>
              </a:lnSpc>
              <a:spcBef>
                <a:spcPts val="1100"/>
              </a:spcBef>
              <a:spcAft>
                <a:spcPts val="200"/>
              </a:spcAft>
              <a:buSzPct val="100000"/>
              <a:buNone/>
            </a:pPr>
            <a:r>
              <a:rPr lang="en-US" sz="3200" u="sng" dirty="0">
                <a:solidFill>
                  <a:srgbClr val="8064A2"/>
                </a:solidFill>
                <a:latin typeface="Calibri" panose="020F0502020204030204" pitchFamily="34" charset="0"/>
                <a:ea typeface="Times New Roman"/>
                <a:cs typeface="Calibri" panose="020F0502020204030204" pitchFamily="34" charset="0"/>
                <a:sym typeface="Times New Roman"/>
                <a:hlinkClick r:id="rId3"/>
              </a:rPr>
              <a:t>SECTION 504</a:t>
            </a:r>
            <a:r>
              <a:rPr lang="en-US" sz="3200" dirty="0">
                <a:latin typeface="Calibri" panose="020F0502020204030204" pitchFamily="34" charset="0"/>
                <a:ea typeface="Times New Roman"/>
                <a:cs typeface="Calibri" panose="020F0502020204030204" pitchFamily="34" charset="0"/>
                <a:sym typeface="Times New Roman"/>
              </a:rPr>
              <a:t> is a federal law that prohibits any entity that receives federal financial assistance (such as grants or student loans) from discriminating against persons with disabilities.</a:t>
            </a:r>
          </a:p>
          <a:p>
            <a:pPr marL="0" lvl="0" indent="-69850" rtl="0">
              <a:lnSpc>
                <a:spcPct val="115000"/>
              </a:lnSpc>
              <a:spcBef>
                <a:spcPts val="1100"/>
              </a:spcBef>
              <a:spcAft>
                <a:spcPts val="200"/>
              </a:spcAft>
              <a:buClr>
                <a:schemeClr val="dk1"/>
              </a:buClr>
              <a:buSzPct val="42307"/>
              <a:buFont typeface="Arial"/>
              <a:buNone/>
            </a:pPr>
            <a:endParaRPr sz="2600" dirty="0">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1644</Words>
  <Application>Microsoft Office PowerPoint</Application>
  <PresentationFormat>Custom</PresentationFormat>
  <Paragraphs>199</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2017 South Carolina Education and Business Summit  School District Website Requirements and Considerations - State/Federal -  Tuesday, June 27, 2017 11:45 AM – 12:45 PM</vt:lpstr>
      <vt:lpstr>Objectives</vt:lpstr>
      <vt:lpstr>PowerPoint Presentation</vt:lpstr>
      <vt:lpstr>Universal Design Learning (UDL)</vt:lpstr>
      <vt:lpstr>Accessibility</vt:lpstr>
      <vt:lpstr>Assistive Technology</vt:lpstr>
      <vt:lpstr>District Website Requirements </vt:lpstr>
      <vt:lpstr>Federal Rehabilitation Act, Title II</vt:lpstr>
      <vt:lpstr>Federal Rehabilitation Act, Title II, Section 504</vt:lpstr>
      <vt:lpstr>Federal Rehabilitation Act, Title II, Section 508</vt:lpstr>
      <vt:lpstr>South Carolina School District Website Requirements</vt:lpstr>
      <vt:lpstr>South Carolina School District Website Requirements </vt:lpstr>
      <vt:lpstr>South Carolina School District Website Requirements </vt:lpstr>
      <vt:lpstr>South Carolina School District Website Requirements </vt:lpstr>
      <vt:lpstr>South Carolina School District Website Requirements </vt:lpstr>
      <vt:lpstr>South Carolina School District Website Requirements </vt:lpstr>
      <vt:lpstr>South Carolina School District Website Requirements </vt:lpstr>
      <vt:lpstr>South Carolina School District Website Requirements </vt:lpstr>
      <vt:lpstr>South Carolina School District Website Requirements </vt:lpstr>
      <vt:lpstr>South Carolina School District Website Requirements</vt:lpstr>
      <vt:lpstr>South Carolina School District Website Requirements </vt:lpstr>
      <vt:lpstr>South Carolina School District Website Requirements </vt:lpstr>
      <vt:lpstr>South Carolina School District Website Requirements </vt:lpstr>
      <vt:lpstr>South Carolina School District Website Requirements</vt:lpstr>
      <vt:lpstr>Other Considerations</vt:lpstr>
      <vt:lpstr>Presentation of Content</vt:lpstr>
      <vt:lpstr>Evaluating Web Accessibility</vt:lpstr>
      <vt:lpstr>Hearing</vt:lpstr>
      <vt:lpstr>Vision</vt:lpstr>
      <vt:lpstr>Motor</vt:lpstr>
      <vt:lpstr>Tools and Resources</vt:lpstr>
      <vt:lpstr>Additional Resources</vt:lpstr>
      <vt:lpst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EBS Summit</dc:title>
  <dc:creator>Byrd, Valarie</dc:creator>
  <cp:lastModifiedBy>Byrd, Valarie</cp:lastModifiedBy>
  <cp:revision>106</cp:revision>
  <dcterms:modified xsi:type="dcterms:W3CDTF">2017-07-12T13:28:26Z</dcterms:modified>
</cp:coreProperties>
</file>