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A1AEF-9B93-450D-9121-13CB2132ED63}" type="datetimeFigureOut">
              <a:rPr lang="en-GB" smtClean="0"/>
              <a:t>25/05/2021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0DCFE-B3B3-4D74-8D63-A9A166F6D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757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A1AEF-9B93-450D-9121-13CB2132ED63}" type="datetimeFigureOut">
              <a:rPr lang="en-GB" smtClean="0"/>
              <a:t>25/05/2021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0DCFE-B3B3-4D74-8D63-A9A166F6D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784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A1AEF-9B93-450D-9121-13CB2132ED63}" type="datetimeFigureOut">
              <a:rPr lang="en-GB" smtClean="0"/>
              <a:t>25/05/2021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0DCFE-B3B3-4D74-8D63-A9A166F6D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362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A1AEF-9B93-450D-9121-13CB2132ED63}" type="datetimeFigureOut">
              <a:rPr lang="en-GB" smtClean="0"/>
              <a:t>25/05/2021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0DCFE-B3B3-4D74-8D63-A9A166F6D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48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A1AEF-9B93-450D-9121-13CB2132ED63}" type="datetimeFigureOut">
              <a:rPr lang="en-GB" smtClean="0"/>
              <a:t>25/05/2021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0DCFE-B3B3-4D74-8D63-A9A166F6D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804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A1AEF-9B93-450D-9121-13CB2132ED63}" type="datetimeFigureOut">
              <a:rPr lang="en-GB" smtClean="0"/>
              <a:t>25/05/2021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0DCFE-B3B3-4D74-8D63-A9A166F6D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900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A1AEF-9B93-450D-9121-13CB2132ED63}" type="datetimeFigureOut">
              <a:rPr lang="en-GB" smtClean="0"/>
              <a:t>25/05/2021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0DCFE-B3B3-4D74-8D63-A9A166F6D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09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A1AEF-9B93-450D-9121-13CB2132ED63}" type="datetimeFigureOut">
              <a:rPr lang="en-GB" smtClean="0"/>
              <a:t>25/05/2021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0DCFE-B3B3-4D74-8D63-A9A166F6D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671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A1AEF-9B93-450D-9121-13CB2132ED63}" type="datetimeFigureOut">
              <a:rPr lang="en-GB" smtClean="0"/>
              <a:t>25/05/2021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0DCFE-B3B3-4D74-8D63-A9A166F6D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807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A1AEF-9B93-450D-9121-13CB2132ED63}" type="datetimeFigureOut">
              <a:rPr lang="en-GB" smtClean="0"/>
              <a:t>25/05/2021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0DCFE-B3B3-4D74-8D63-A9A166F6D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98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A1AEF-9B93-450D-9121-13CB2132ED63}" type="datetimeFigureOut">
              <a:rPr lang="en-GB" smtClean="0"/>
              <a:t>25/05/2021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0DCFE-B3B3-4D74-8D63-A9A166F6D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844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A1AEF-9B93-450D-9121-13CB2132ED63}" type="datetimeFigureOut">
              <a:rPr lang="en-GB" smtClean="0"/>
              <a:t>25/05/2021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0DCFE-B3B3-4D74-8D63-A9A166F6D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077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hr.snt@westmercia.pnn.police.uk" TargetMode="External"/><Relationship Id="rId2" Type="http://schemas.openxmlformats.org/officeDocument/2006/relationships/hyperlink" Target="mailto:bnr.snt@westmercia.pnn.police.uk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bsr.snt@westmercia.pnn.police.uk" TargetMode="External"/><Relationship Id="rId5" Type="http://schemas.openxmlformats.org/officeDocument/2006/relationships/hyperlink" Target="mailto:aw.snt@westmercia.pnn.police.uk" TargetMode="External"/><Relationship Id="rId4" Type="http://schemas.openxmlformats.org/officeDocument/2006/relationships/hyperlink" Target="mailto:bromsgrovesj.snt@westmercia.pnn.police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75260" y="580615"/>
            <a:ext cx="283778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4820018" y="601977"/>
            <a:ext cx="2671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Supt Mark Colquhoun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5260" y="1413872"/>
            <a:ext cx="283778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</a:rPr>
              <a:t>Ch</a:t>
            </a:r>
            <a:r>
              <a:rPr lang="en-GB" dirty="0" smtClean="0">
                <a:solidFill>
                  <a:schemeClr val="tx1"/>
                </a:solidFill>
              </a:rPr>
              <a:t> Insp Edward </a:t>
            </a:r>
            <a:r>
              <a:rPr lang="en-GB" dirty="0" err="1" smtClean="0">
                <a:solidFill>
                  <a:schemeClr val="tx1"/>
                </a:solidFill>
              </a:rPr>
              <a:t>Hancox</a:t>
            </a: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45219" y="2207061"/>
            <a:ext cx="1881051" cy="5234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Insp Lee Page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52863" y="3545000"/>
            <a:ext cx="1881051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Sgt Steve O’Neill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144493" y="3564285"/>
            <a:ext cx="199990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Sgt Ian </a:t>
            </a:r>
            <a:r>
              <a:rPr lang="en-GB" dirty="0" err="1" smtClean="0">
                <a:solidFill>
                  <a:schemeClr val="tx1"/>
                </a:solidFill>
              </a:rPr>
              <a:t>Heeks</a:t>
            </a: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5758522" y="989621"/>
            <a:ext cx="45719" cy="3947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Down Arrow 9"/>
          <p:cNvSpPr/>
          <p:nvPr/>
        </p:nvSpPr>
        <p:spPr>
          <a:xfrm>
            <a:off x="5758522" y="1801780"/>
            <a:ext cx="45719" cy="2972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/>
          <p:cNvCxnSpPr>
            <a:stCxn id="5" idx="1"/>
          </p:cNvCxnSpPr>
          <p:nvPr/>
        </p:nvCxnSpPr>
        <p:spPr>
          <a:xfrm flipH="1">
            <a:off x="3469305" y="2468794"/>
            <a:ext cx="1375914" cy="954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3"/>
          </p:cNvCxnSpPr>
          <p:nvPr/>
        </p:nvCxnSpPr>
        <p:spPr>
          <a:xfrm>
            <a:off x="6726270" y="2468794"/>
            <a:ext cx="1531039" cy="9721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552863" y="4171939"/>
            <a:ext cx="1881051" cy="6994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SNT Bromsgrove North &amp; Rural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35380" y="5027451"/>
            <a:ext cx="1874450" cy="4513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SNT St. Johns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144493" y="5597234"/>
            <a:ext cx="1999908" cy="7064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SNT Hagley &amp; Rubery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144493" y="4350497"/>
            <a:ext cx="1999908" cy="9026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SNT </a:t>
            </a:r>
            <a:r>
              <a:rPr lang="en-GB" dirty="0" err="1" smtClean="0">
                <a:solidFill>
                  <a:schemeClr val="tx1"/>
                </a:solidFill>
              </a:rPr>
              <a:t>Alvechurch</a:t>
            </a:r>
            <a:r>
              <a:rPr lang="en-GB" dirty="0" smtClean="0">
                <a:solidFill>
                  <a:schemeClr val="tx1"/>
                </a:solidFill>
              </a:rPr>
              <a:t> &amp; </a:t>
            </a:r>
            <a:r>
              <a:rPr lang="en-GB" dirty="0" err="1" smtClean="0">
                <a:solidFill>
                  <a:schemeClr val="tx1"/>
                </a:solidFill>
              </a:rPr>
              <a:t>Wythall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552864" y="105811"/>
            <a:ext cx="6457033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Bromsgrove Safer Neighbourhoods Team Command Structure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528779" y="5725991"/>
            <a:ext cx="1881051" cy="92821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SNT Bromsgrove South &amp; Rural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834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4" t="3646" r="9441" b="4796"/>
          <a:stretch/>
        </p:blipFill>
        <p:spPr>
          <a:xfrm>
            <a:off x="2520874" y="212040"/>
            <a:ext cx="7583927" cy="63155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767087" y="2618047"/>
            <a:ext cx="23441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/>
              <a:t>Alvechurch</a:t>
            </a:r>
            <a:r>
              <a:rPr lang="en-GB" b="1" dirty="0"/>
              <a:t> &amp; </a:t>
            </a:r>
            <a:r>
              <a:rPr lang="en-GB" b="1" dirty="0" err="1"/>
              <a:t>Wythall</a:t>
            </a:r>
            <a:endParaRPr lang="en-GB" b="1" dirty="0"/>
          </a:p>
          <a:p>
            <a:r>
              <a:rPr lang="en-GB" dirty="0">
                <a:solidFill>
                  <a:prstClr val="black"/>
                </a:solidFill>
              </a:rPr>
              <a:t>PC Simon </a:t>
            </a:r>
            <a:r>
              <a:rPr lang="en-GB" dirty="0" err="1" smtClean="0">
                <a:solidFill>
                  <a:prstClr val="black"/>
                </a:solidFill>
              </a:rPr>
              <a:t>Albutt</a:t>
            </a:r>
            <a:endParaRPr lang="en-GB" dirty="0" smtClean="0">
              <a:solidFill>
                <a:prstClr val="black"/>
              </a:solidFill>
            </a:endParaRPr>
          </a:p>
          <a:p>
            <a:r>
              <a:rPr lang="en-GB" dirty="0" smtClean="0">
                <a:solidFill>
                  <a:prstClr val="black"/>
                </a:solidFill>
              </a:rPr>
              <a:t>PC Stuart Head</a:t>
            </a:r>
            <a:endParaRPr lang="en-GB" dirty="0">
              <a:solidFill>
                <a:prstClr val="black"/>
              </a:solidFill>
            </a:endParaRPr>
          </a:p>
          <a:p>
            <a:r>
              <a:rPr lang="en-GB" dirty="0" smtClean="0">
                <a:solidFill>
                  <a:prstClr val="black"/>
                </a:solidFill>
              </a:rPr>
              <a:t>PCSO </a:t>
            </a:r>
            <a:r>
              <a:rPr lang="en-GB" dirty="0">
                <a:solidFill>
                  <a:prstClr val="black"/>
                </a:solidFill>
              </a:rPr>
              <a:t>Katie </a:t>
            </a:r>
            <a:r>
              <a:rPr lang="en-GB" dirty="0" err="1">
                <a:solidFill>
                  <a:prstClr val="black"/>
                </a:solidFill>
              </a:rPr>
              <a:t>Hearnden</a:t>
            </a:r>
            <a:r>
              <a:rPr lang="en-GB" dirty="0">
                <a:solidFill>
                  <a:prstClr val="black"/>
                </a:solidFill>
              </a:rPr>
              <a:t>-Fellows</a:t>
            </a:r>
            <a:r>
              <a:rPr lang="en-GB" b="1" dirty="0">
                <a:solidFill>
                  <a:prstClr val="black"/>
                </a:solidFill>
              </a:rPr>
              <a:t> </a:t>
            </a:r>
            <a:endParaRPr lang="en-GB" dirty="0">
              <a:solidFill>
                <a:prstClr val="black"/>
              </a:solidFill>
            </a:endParaRPr>
          </a:p>
          <a:p>
            <a:r>
              <a:rPr lang="en-GB" dirty="0">
                <a:solidFill>
                  <a:prstClr val="black"/>
                </a:solidFill>
              </a:rPr>
              <a:t>PCSO Mark </a:t>
            </a:r>
            <a:r>
              <a:rPr lang="en-GB" dirty="0" err="1">
                <a:solidFill>
                  <a:prstClr val="black"/>
                </a:solidFill>
              </a:rPr>
              <a:t>Hyder</a:t>
            </a:r>
            <a:r>
              <a:rPr lang="en-GB" b="1" dirty="0">
                <a:solidFill>
                  <a:prstClr val="black"/>
                </a:solidFill>
              </a:rPr>
              <a:t> </a:t>
            </a:r>
            <a:endParaRPr lang="en-GB" b="1" dirty="0" smtClean="0">
              <a:solidFill>
                <a:prstClr val="black"/>
              </a:solidFill>
            </a:endParaRPr>
          </a:p>
          <a:p>
            <a:r>
              <a:rPr lang="en-GB" dirty="0">
                <a:solidFill>
                  <a:prstClr val="black"/>
                </a:solidFill>
              </a:rPr>
              <a:t>SC Steve Lloyd </a:t>
            </a:r>
            <a:endParaRPr lang="en-GB" b="1" dirty="0">
              <a:solidFill>
                <a:prstClr val="black"/>
              </a:solidFill>
            </a:endParaRPr>
          </a:p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364" y="3909592"/>
            <a:ext cx="27019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Bromsgrove South &amp; Rural</a:t>
            </a:r>
          </a:p>
          <a:p>
            <a:r>
              <a:rPr lang="en-GB" dirty="0">
                <a:solidFill>
                  <a:prstClr val="black"/>
                </a:solidFill>
              </a:rPr>
              <a:t>PC </a:t>
            </a:r>
            <a:r>
              <a:rPr lang="en-GB" dirty="0" smtClean="0">
                <a:solidFill>
                  <a:prstClr val="black"/>
                </a:solidFill>
              </a:rPr>
              <a:t>Chris Burns </a:t>
            </a:r>
            <a:endParaRPr lang="en-GB" dirty="0">
              <a:solidFill>
                <a:prstClr val="black"/>
              </a:solidFill>
            </a:endParaRPr>
          </a:p>
          <a:p>
            <a:r>
              <a:rPr lang="en-GB" dirty="0">
                <a:solidFill>
                  <a:prstClr val="black"/>
                </a:solidFill>
              </a:rPr>
              <a:t>PC </a:t>
            </a:r>
            <a:r>
              <a:rPr lang="en-GB" dirty="0" smtClean="0">
                <a:solidFill>
                  <a:prstClr val="black"/>
                </a:solidFill>
              </a:rPr>
              <a:t>Jasmine Hutton</a:t>
            </a:r>
            <a:r>
              <a:rPr lang="en-GB" b="1" dirty="0" smtClean="0">
                <a:solidFill>
                  <a:prstClr val="black"/>
                </a:solidFill>
              </a:rPr>
              <a:t> </a:t>
            </a:r>
            <a:endParaRPr lang="en-GB" dirty="0">
              <a:solidFill>
                <a:prstClr val="black"/>
              </a:solidFill>
            </a:endParaRPr>
          </a:p>
          <a:p>
            <a:r>
              <a:rPr lang="en-GB" dirty="0">
                <a:solidFill>
                  <a:prstClr val="black"/>
                </a:solidFill>
              </a:rPr>
              <a:t>PCSO </a:t>
            </a:r>
            <a:r>
              <a:rPr lang="en-GB" dirty="0" smtClean="0">
                <a:solidFill>
                  <a:prstClr val="black"/>
                </a:solidFill>
              </a:rPr>
              <a:t>Jane Brothers</a:t>
            </a:r>
            <a:r>
              <a:rPr lang="en-GB" b="1" dirty="0" smtClean="0">
                <a:solidFill>
                  <a:prstClr val="black"/>
                </a:solidFill>
              </a:rPr>
              <a:t> </a:t>
            </a:r>
            <a:endParaRPr lang="en-GB" dirty="0">
              <a:solidFill>
                <a:prstClr val="black"/>
              </a:solidFill>
            </a:endParaRPr>
          </a:p>
          <a:p>
            <a:r>
              <a:rPr lang="en-GB" dirty="0">
                <a:solidFill>
                  <a:prstClr val="black"/>
                </a:solidFill>
              </a:rPr>
              <a:t>PCSO </a:t>
            </a:r>
            <a:r>
              <a:rPr lang="en-GB" dirty="0" smtClean="0">
                <a:solidFill>
                  <a:prstClr val="black"/>
                </a:solidFill>
              </a:rPr>
              <a:t>Scott </a:t>
            </a:r>
            <a:r>
              <a:rPr lang="en-GB" dirty="0" err="1" smtClean="0">
                <a:solidFill>
                  <a:prstClr val="black"/>
                </a:solidFill>
              </a:rPr>
              <a:t>Halward</a:t>
            </a:r>
            <a:r>
              <a:rPr lang="en-GB" dirty="0" smtClean="0">
                <a:solidFill>
                  <a:prstClr val="black"/>
                </a:solidFill>
              </a:rPr>
              <a:t>-Smith </a:t>
            </a:r>
            <a:r>
              <a:rPr lang="en-GB" b="1" dirty="0" smtClean="0">
                <a:solidFill>
                  <a:prstClr val="black"/>
                </a:solidFill>
              </a:rPr>
              <a:t> 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899" y="2191628"/>
            <a:ext cx="30462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Bromsgrove St. Johns</a:t>
            </a:r>
          </a:p>
          <a:p>
            <a:r>
              <a:rPr lang="en-GB" dirty="0">
                <a:solidFill>
                  <a:prstClr val="black"/>
                </a:solidFill>
              </a:rPr>
              <a:t>PC </a:t>
            </a:r>
            <a:r>
              <a:rPr lang="en-GB" dirty="0" smtClean="0">
                <a:solidFill>
                  <a:prstClr val="black"/>
                </a:solidFill>
              </a:rPr>
              <a:t>Anna Harding </a:t>
            </a:r>
            <a:endParaRPr lang="en-GB" dirty="0">
              <a:solidFill>
                <a:prstClr val="black"/>
              </a:solidFill>
            </a:endParaRPr>
          </a:p>
          <a:p>
            <a:r>
              <a:rPr lang="en-GB" dirty="0">
                <a:solidFill>
                  <a:prstClr val="black"/>
                </a:solidFill>
              </a:rPr>
              <a:t>PCSO Eleanor Batty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656618" y="365789"/>
            <a:ext cx="25076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Hagley &amp; Rubery</a:t>
            </a:r>
          </a:p>
          <a:p>
            <a:r>
              <a:rPr lang="en-GB" dirty="0">
                <a:solidFill>
                  <a:prstClr val="black"/>
                </a:solidFill>
              </a:rPr>
              <a:t>PC </a:t>
            </a:r>
            <a:r>
              <a:rPr lang="en-GB" dirty="0" smtClean="0">
                <a:solidFill>
                  <a:prstClr val="black"/>
                </a:solidFill>
              </a:rPr>
              <a:t>Marc </a:t>
            </a:r>
            <a:r>
              <a:rPr lang="en-GB" dirty="0" err="1" smtClean="0">
                <a:solidFill>
                  <a:prstClr val="black"/>
                </a:solidFill>
              </a:rPr>
              <a:t>Ginder</a:t>
            </a:r>
            <a:endParaRPr lang="en-GB" b="1" dirty="0">
              <a:solidFill>
                <a:prstClr val="black"/>
              </a:solidFill>
            </a:endParaRPr>
          </a:p>
          <a:p>
            <a:r>
              <a:rPr lang="en-GB" dirty="0" smtClean="0">
                <a:solidFill>
                  <a:prstClr val="black"/>
                </a:solidFill>
              </a:rPr>
              <a:t>PCSO Stuart Taylor</a:t>
            </a:r>
            <a:r>
              <a:rPr lang="en-GB" b="1" dirty="0" smtClean="0">
                <a:solidFill>
                  <a:prstClr val="black"/>
                </a:solidFill>
              </a:rPr>
              <a:t> </a:t>
            </a:r>
            <a:endParaRPr lang="en-GB" dirty="0">
              <a:solidFill>
                <a:prstClr val="black"/>
              </a:solidFill>
            </a:endParaRPr>
          </a:p>
          <a:p>
            <a:r>
              <a:rPr lang="en-GB" dirty="0" smtClean="0">
                <a:solidFill>
                  <a:prstClr val="black"/>
                </a:solidFill>
              </a:rPr>
              <a:t>PCSO Susan White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1" y="365789"/>
            <a:ext cx="267037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Bromsgrove North &amp; Rural</a:t>
            </a:r>
          </a:p>
          <a:p>
            <a:r>
              <a:rPr lang="en-GB" dirty="0">
                <a:solidFill>
                  <a:prstClr val="black"/>
                </a:solidFill>
              </a:rPr>
              <a:t>PC </a:t>
            </a:r>
            <a:r>
              <a:rPr lang="en-GB" dirty="0" smtClean="0">
                <a:solidFill>
                  <a:prstClr val="black"/>
                </a:solidFill>
              </a:rPr>
              <a:t>Barney Kelso </a:t>
            </a:r>
            <a:endParaRPr lang="en-GB" dirty="0">
              <a:solidFill>
                <a:prstClr val="black"/>
              </a:solidFill>
            </a:endParaRPr>
          </a:p>
          <a:p>
            <a:r>
              <a:rPr lang="en-GB" dirty="0" smtClean="0">
                <a:solidFill>
                  <a:prstClr val="black"/>
                </a:solidFill>
              </a:rPr>
              <a:t>PC Lloyd Stone </a:t>
            </a:r>
            <a:endParaRPr lang="en-GB" dirty="0">
              <a:solidFill>
                <a:prstClr val="black"/>
              </a:solidFill>
            </a:endParaRPr>
          </a:p>
          <a:p>
            <a:r>
              <a:rPr lang="en-GB" dirty="0">
                <a:solidFill>
                  <a:prstClr val="black"/>
                </a:solidFill>
              </a:rPr>
              <a:t>PCSO </a:t>
            </a:r>
            <a:r>
              <a:rPr lang="en-GB" dirty="0" smtClean="0">
                <a:solidFill>
                  <a:prstClr val="black"/>
                </a:solidFill>
              </a:rPr>
              <a:t>Simon </a:t>
            </a:r>
            <a:r>
              <a:rPr lang="en-GB" dirty="0" err="1" smtClean="0">
                <a:solidFill>
                  <a:prstClr val="black"/>
                </a:solidFill>
              </a:rPr>
              <a:t>Cadwallader</a:t>
            </a:r>
            <a:endParaRPr lang="en-GB" dirty="0">
              <a:solidFill>
                <a:prstClr val="black"/>
              </a:solidFill>
            </a:endParaRPr>
          </a:p>
          <a:p>
            <a:endParaRPr lang="en-GB" dirty="0" smtClean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063936" y="646040"/>
            <a:ext cx="3284899" cy="2877516"/>
          </a:xfrm>
          <a:prstGeom prst="straightConnector1">
            <a:avLst/>
          </a:prstGeom>
          <a:ln w="508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5552027" y="604503"/>
            <a:ext cx="4081914" cy="771143"/>
          </a:xfrm>
          <a:prstGeom prst="straightConnector1">
            <a:avLst/>
          </a:prstGeom>
          <a:ln w="508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7776446" y="2859093"/>
            <a:ext cx="1990641" cy="664463"/>
          </a:xfrm>
          <a:prstGeom prst="straightConnector1">
            <a:avLst/>
          </a:prstGeom>
          <a:ln w="508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173611" y="2435517"/>
            <a:ext cx="2948647" cy="2007010"/>
          </a:xfrm>
          <a:prstGeom prst="straightConnector1">
            <a:avLst/>
          </a:prstGeom>
          <a:ln w="508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670839" y="4183527"/>
            <a:ext cx="2677996" cy="1444029"/>
          </a:xfrm>
          <a:prstGeom prst="straightConnector1">
            <a:avLst/>
          </a:prstGeom>
          <a:ln w="508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4804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0768" y="1152016"/>
            <a:ext cx="50586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b="1" u="sng" dirty="0" smtClean="0">
                <a:solidFill>
                  <a:prstClr val="black"/>
                </a:solidFill>
              </a:rPr>
              <a:t>Bromsgrove North &amp; Rural</a:t>
            </a:r>
          </a:p>
          <a:p>
            <a:r>
              <a:rPr lang="en-GB" sz="1600" dirty="0" smtClean="0">
                <a:hlinkClick r:id="rId2"/>
              </a:rPr>
              <a:t>bnr.snt@westmercia.pnn.police.uk</a:t>
            </a:r>
            <a:endParaRPr lang="en-GB" sz="1600" dirty="0" smtClean="0"/>
          </a:p>
          <a:p>
            <a:r>
              <a:rPr lang="en-GB" sz="1700" dirty="0" smtClean="0">
                <a:solidFill>
                  <a:prstClr val="black"/>
                </a:solidFill>
              </a:rPr>
              <a:t>PC Barney Kelso </a:t>
            </a:r>
            <a:r>
              <a:rPr lang="en-GB" sz="1700" b="1" dirty="0" smtClean="0">
                <a:solidFill>
                  <a:prstClr val="black"/>
                </a:solidFill>
              </a:rPr>
              <a:t>07976936406</a:t>
            </a:r>
          </a:p>
          <a:p>
            <a:r>
              <a:rPr lang="en-GB" sz="1700" dirty="0" smtClean="0">
                <a:solidFill>
                  <a:prstClr val="black"/>
                </a:solidFill>
              </a:rPr>
              <a:t>PC Lloyd Stone </a:t>
            </a:r>
            <a:r>
              <a:rPr lang="en-GB" sz="1700" b="1" dirty="0" smtClean="0">
                <a:solidFill>
                  <a:prstClr val="black"/>
                </a:solidFill>
              </a:rPr>
              <a:t>07773042166</a:t>
            </a:r>
          </a:p>
          <a:p>
            <a:r>
              <a:rPr lang="en-GB" sz="1700" dirty="0" smtClean="0">
                <a:solidFill>
                  <a:prstClr val="black"/>
                </a:solidFill>
              </a:rPr>
              <a:t>PCSO Simon </a:t>
            </a:r>
            <a:r>
              <a:rPr lang="en-GB" sz="1700" dirty="0" err="1" smtClean="0">
                <a:solidFill>
                  <a:prstClr val="black"/>
                </a:solidFill>
              </a:rPr>
              <a:t>Cadwallader</a:t>
            </a:r>
            <a:r>
              <a:rPr lang="en-GB" sz="1700" dirty="0" smtClean="0">
                <a:solidFill>
                  <a:prstClr val="black"/>
                </a:solidFill>
              </a:rPr>
              <a:t> </a:t>
            </a:r>
            <a:r>
              <a:rPr lang="en-GB" sz="1700" b="1" dirty="0" smtClean="0">
                <a:solidFill>
                  <a:prstClr val="black"/>
                </a:solidFill>
              </a:rPr>
              <a:t>07773044333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84474" y="1097537"/>
            <a:ext cx="43866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b="1" u="sng" dirty="0" smtClean="0">
                <a:solidFill>
                  <a:prstClr val="black"/>
                </a:solidFill>
              </a:rPr>
              <a:t>Hagley &amp; </a:t>
            </a:r>
            <a:r>
              <a:rPr lang="en-GB" sz="1700" b="1" u="sng" dirty="0" err="1" smtClean="0">
                <a:solidFill>
                  <a:prstClr val="black"/>
                </a:solidFill>
              </a:rPr>
              <a:t>rubery</a:t>
            </a:r>
            <a:endParaRPr lang="en-GB" sz="1700" b="1" u="sng" dirty="0" smtClean="0">
              <a:solidFill>
                <a:prstClr val="black"/>
              </a:solidFill>
            </a:endParaRPr>
          </a:p>
          <a:p>
            <a:r>
              <a:rPr lang="en-GB" sz="1600" dirty="0">
                <a:hlinkClick r:id="rId3"/>
              </a:rPr>
              <a:t>hr.snt@westmercia.pnn.police.uk</a:t>
            </a:r>
            <a:endParaRPr lang="en-GB" sz="1700" b="1" dirty="0" smtClean="0">
              <a:solidFill>
                <a:prstClr val="black"/>
              </a:solidFill>
            </a:endParaRPr>
          </a:p>
          <a:p>
            <a:r>
              <a:rPr lang="en-GB" sz="1700" dirty="0" smtClean="0">
                <a:solidFill>
                  <a:prstClr val="black"/>
                </a:solidFill>
              </a:rPr>
              <a:t>PC Marc </a:t>
            </a:r>
            <a:r>
              <a:rPr lang="en-GB" sz="1700" dirty="0" err="1" smtClean="0">
                <a:solidFill>
                  <a:prstClr val="black"/>
                </a:solidFill>
              </a:rPr>
              <a:t>Ginder</a:t>
            </a:r>
            <a:r>
              <a:rPr lang="en-GB" sz="1700" dirty="0" smtClean="0">
                <a:solidFill>
                  <a:prstClr val="black"/>
                </a:solidFill>
              </a:rPr>
              <a:t> </a:t>
            </a:r>
            <a:r>
              <a:rPr lang="en-GB" sz="1700" b="1" dirty="0" smtClean="0">
                <a:solidFill>
                  <a:prstClr val="black"/>
                </a:solidFill>
              </a:rPr>
              <a:t>07773043548</a:t>
            </a:r>
          </a:p>
          <a:p>
            <a:r>
              <a:rPr lang="en-GB" sz="1700" smtClean="0">
                <a:solidFill>
                  <a:prstClr val="black"/>
                </a:solidFill>
              </a:rPr>
              <a:t>PCSO </a:t>
            </a:r>
            <a:r>
              <a:rPr lang="en-GB" sz="1700" dirty="0" smtClean="0">
                <a:solidFill>
                  <a:prstClr val="black"/>
                </a:solidFill>
              </a:rPr>
              <a:t>Stuart Taylor </a:t>
            </a:r>
            <a:r>
              <a:rPr lang="en-GB" sz="1700" b="1" dirty="0" smtClean="0">
                <a:solidFill>
                  <a:prstClr val="black"/>
                </a:solidFill>
              </a:rPr>
              <a:t>07773045855</a:t>
            </a:r>
          </a:p>
          <a:p>
            <a:r>
              <a:rPr lang="en-GB" sz="1700" dirty="0" smtClean="0">
                <a:solidFill>
                  <a:prstClr val="black"/>
                </a:solidFill>
              </a:rPr>
              <a:t>PCSO Susan White </a:t>
            </a:r>
            <a:r>
              <a:rPr lang="en-GB" sz="1700" b="1" dirty="0" smtClean="0">
                <a:solidFill>
                  <a:prstClr val="black"/>
                </a:solidFill>
              </a:rPr>
              <a:t>07773044188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0768" y="2816111"/>
            <a:ext cx="39901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b="1" u="sng" dirty="0" smtClean="0">
                <a:solidFill>
                  <a:prstClr val="black"/>
                </a:solidFill>
              </a:rPr>
              <a:t>Bromsgrove St. Johns</a:t>
            </a:r>
          </a:p>
          <a:p>
            <a:r>
              <a:rPr lang="en-GB" sz="1600" dirty="0" err="1">
                <a:hlinkClick r:id="rId4"/>
              </a:rPr>
              <a:t>bromsgrovesj.snt@westmercia.pnn.police.uk</a:t>
            </a:r>
            <a:r>
              <a:rPr lang="en-GB" sz="1700" dirty="0" err="1" smtClean="0">
                <a:solidFill>
                  <a:prstClr val="black"/>
                </a:solidFill>
              </a:rPr>
              <a:t>PC</a:t>
            </a:r>
            <a:r>
              <a:rPr lang="en-GB" sz="1700" dirty="0" smtClean="0">
                <a:solidFill>
                  <a:prstClr val="black"/>
                </a:solidFill>
              </a:rPr>
              <a:t> Anna Harding </a:t>
            </a:r>
            <a:r>
              <a:rPr lang="en-GB" sz="1700" b="1" dirty="0" smtClean="0">
                <a:solidFill>
                  <a:prstClr val="black"/>
                </a:solidFill>
              </a:rPr>
              <a:t>07773047445</a:t>
            </a:r>
            <a:endParaRPr lang="en-GB" sz="1700" dirty="0" smtClean="0">
              <a:solidFill>
                <a:prstClr val="black"/>
              </a:solidFill>
            </a:endParaRPr>
          </a:p>
          <a:p>
            <a:r>
              <a:rPr lang="en-GB" sz="1700" dirty="0" smtClean="0">
                <a:solidFill>
                  <a:prstClr val="black"/>
                </a:solidFill>
              </a:rPr>
              <a:t>PCSO Eleanor Batty </a:t>
            </a:r>
            <a:r>
              <a:rPr lang="en-GB" sz="1700" b="1" dirty="0" smtClean="0">
                <a:solidFill>
                  <a:prstClr val="black"/>
                </a:solidFill>
              </a:rPr>
              <a:t>07970543671</a:t>
            </a:r>
            <a:endParaRPr lang="en-GB" sz="1700" dirty="0" smtClean="0">
              <a:solidFill>
                <a:prstClr val="black"/>
              </a:solidFill>
            </a:endParaRPr>
          </a:p>
          <a:p>
            <a:endParaRPr lang="en-GB" sz="1700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84474" y="3135539"/>
            <a:ext cx="438667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b="1" u="sng" dirty="0" err="1" smtClean="0">
                <a:solidFill>
                  <a:prstClr val="black"/>
                </a:solidFill>
              </a:rPr>
              <a:t>Alvechurch</a:t>
            </a:r>
            <a:r>
              <a:rPr lang="en-GB" sz="1700" b="1" u="sng" dirty="0" smtClean="0">
                <a:solidFill>
                  <a:prstClr val="black"/>
                </a:solidFill>
              </a:rPr>
              <a:t> &amp; </a:t>
            </a:r>
            <a:r>
              <a:rPr lang="en-GB" sz="1700" b="1" u="sng" dirty="0" err="1" smtClean="0">
                <a:solidFill>
                  <a:prstClr val="black"/>
                </a:solidFill>
              </a:rPr>
              <a:t>Wythall</a:t>
            </a:r>
            <a:endParaRPr lang="en-GB" sz="1700" b="1" u="sng" dirty="0" smtClean="0">
              <a:solidFill>
                <a:prstClr val="black"/>
              </a:solidFill>
            </a:endParaRPr>
          </a:p>
          <a:p>
            <a:r>
              <a:rPr lang="en-GB" sz="1600" dirty="0">
                <a:hlinkClick r:id="rId5"/>
              </a:rPr>
              <a:t>aw.snt@westmercia.pnn.police.uk</a:t>
            </a:r>
            <a:endParaRPr lang="en-GB" sz="1700" b="1" dirty="0" smtClean="0">
              <a:solidFill>
                <a:prstClr val="black"/>
              </a:solidFill>
            </a:endParaRPr>
          </a:p>
          <a:p>
            <a:r>
              <a:rPr lang="en-GB" sz="1700" dirty="0" smtClean="0">
                <a:solidFill>
                  <a:prstClr val="black"/>
                </a:solidFill>
              </a:rPr>
              <a:t>PC Simon </a:t>
            </a:r>
            <a:r>
              <a:rPr lang="en-GB" sz="1700" dirty="0" err="1" smtClean="0">
                <a:solidFill>
                  <a:prstClr val="black"/>
                </a:solidFill>
              </a:rPr>
              <a:t>Albutt</a:t>
            </a:r>
            <a:r>
              <a:rPr lang="en-GB" sz="1700" dirty="0" smtClean="0">
                <a:solidFill>
                  <a:prstClr val="black"/>
                </a:solidFill>
              </a:rPr>
              <a:t> </a:t>
            </a:r>
            <a:r>
              <a:rPr lang="en-GB" sz="1700" b="1" dirty="0" smtClean="0">
                <a:solidFill>
                  <a:prstClr val="black"/>
                </a:solidFill>
              </a:rPr>
              <a:t>07816236638</a:t>
            </a:r>
          </a:p>
          <a:p>
            <a:r>
              <a:rPr lang="en-GB" sz="1700" dirty="0" smtClean="0">
                <a:solidFill>
                  <a:prstClr val="black"/>
                </a:solidFill>
              </a:rPr>
              <a:t>PCSO Katie </a:t>
            </a:r>
            <a:r>
              <a:rPr lang="en-GB" sz="1700" dirty="0" err="1" smtClean="0">
                <a:solidFill>
                  <a:prstClr val="black"/>
                </a:solidFill>
              </a:rPr>
              <a:t>Hearnden</a:t>
            </a:r>
            <a:r>
              <a:rPr lang="en-GB" sz="1700" dirty="0" smtClean="0">
                <a:solidFill>
                  <a:prstClr val="black"/>
                </a:solidFill>
              </a:rPr>
              <a:t>-Fellows </a:t>
            </a:r>
            <a:r>
              <a:rPr lang="en-GB" sz="1700" b="1" dirty="0" smtClean="0">
                <a:solidFill>
                  <a:prstClr val="black"/>
                </a:solidFill>
              </a:rPr>
              <a:t>07811760894</a:t>
            </a:r>
          </a:p>
          <a:p>
            <a:r>
              <a:rPr lang="en-GB" sz="1700" dirty="0" smtClean="0">
                <a:solidFill>
                  <a:prstClr val="black"/>
                </a:solidFill>
              </a:rPr>
              <a:t>PCSO Mark </a:t>
            </a:r>
            <a:r>
              <a:rPr lang="en-GB" sz="1700" dirty="0" err="1" smtClean="0">
                <a:solidFill>
                  <a:prstClr val="black"/>
                </a:solidFill>
              </a:rPr>
              <a:t>Hyder</a:t>
            </a:r>
            <a:r>
              <a:rPr lang="en-GB" sz="1700" dirty="0" smtClean="0">
                <a:solidFill>
                  <a:prstClr val="black"/>
                </a:solidFill>
              </a:rPr>
              <a:t> </a:t>
            </a:r>
            <a:r>
              <a:rPr lang="en-GB" sz="1700" b="1" dirty="0" smtClean="0">
                <a:solidFill>
                  <a:prstClr val="black"/>
                </a:solidFill>
              </a:rPr>
              <a:t>07816236001</a:t>
            </a:r>
          </a:p>
          <a:p>
            <a:r>
              <a:rPr lang="en-GB" sz="1700" dirty="0" smtClean="0">
                <a:solidFill>
                  <a:prstClr val="black"/>
                </a:solidFill>
              </a:rPr>
              <a:t>SC Steve Lloyd </a:t>
            </a:r>
            <a:r>
              <a:rPr lang="en-GB" sz="1700" b="1" dirty="0" smtClean="0">
                <a:solidFill>
                  <a:prstClr val="black"/>
                </a:solidFill>
              </a:rPr>
              <a:t>078104944303</a:t>
            </a:r>
          </a:p>
          <a:p>
            <a:r>
              <a:rPr lang="en-GB" sz="1700" dirty="0">
                <a:solidFill>
                  <a:prstClr val="black"/>
                </a:solidFill>
              </a:rPr>
              <a:t>PC Stuart Head </a:t>
            </a:r>
            <a:r>
              <a:rPr lang="en-GB" sz="1700" b="1" dirty="0">
                <a:solidFill>
                  <a:prstClr val="black"/>
                </a:solidFill>
              </a:rPr>
              <a:t>07773043048</a:t>
            </a:r>
          </a:p>
          <a:p>
            <a:endParaRPr lang="en-GB" sz="1700" b="1" dirty="0" smtClean="0">
              <a:solidFill>
                <a:prstClr val="black"/>
              </a:solidFill>
            </a:endParaRPr>
          </a:p>
          <a:p>
            <a:endParaRPr lang="en-GB" sz="1700" dirty="0" smtClean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0768" y="4688175"/>
            <a:ext cx="4809268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b="1" u="sng" dirty="0" smtClean="0">
                <a:solidFill>
                  <a:prstClr val="black"/>
                </a:solidFill>
              </a:rPr>
              <a:t>Bromsgrove South &amp; Rural</a:t>
            </a:r>
          </a:p>
          <a:p>
            <a:r>
              <a:rPr lang="en-GB" sz="1600" dirty="0">
                <a:hlinkClick r:id="rId6"/>
              </a:rPr>
              <a:t>bsr.snt@westmercia.pnn.police.uk</a:t>
            </a:r>
            <a:endParaRPr lang="en-GB" sz="1700" b="1" dirty="0" smtClean="0">
              <a:solidFill>
                <a:prstClr val="black"/>
              </a:solidFill>
            </a:endParaRPr>
          </a:p>
          <a:p>
            <a:r>
              <a:rPr lang="en-GB" sz="1700" dirty="0" smtClean="0">
                <a:solidFill>
                  <a:prstClr val="black"/>
                </a:solidFill>
              </a:rPr>
              <a:t>PC Chris Burns </a:t>
            </a:r>
            <a:r>
              <a:rPr lang="en-GB" sz="1700" b="1" dirty="0" smtClean="0">
                <a:solidFill>
                  <a:prstClr val="black"/>
                </a:solidFill>
              </a:rPr>
              <a:t>07773050890</a:t>
            </a:r>
          </a:p>
          <a:p>
            <a:r>
              <a:rPr lang="en-GB" sz="1700" dirty="0" smtClean="0">
                <a:solidFill>
                  <a:prstClr val="black"/>
                </a:solidFill>
              </a:rPr>
              <a:t>PC Jasmine Hutton </a:t>
            </a:r>
            <a:r>
              <a:rPr lang="en-GB" sz="1700" b="1" dirty="0" smtClean="0">
                <a:solidFill>
                  <a:prstClr val="black"/>
                </a:solidFill>
              </a:rPr>
              <a:t>07929783259</a:t>
            </a:r>
          </a:p>
          <a:p>
            <a:r>
              <a:rPr lang="en-GB" sz="1700" dirty="0" smtClean="0">
                <a:solidFill>
                  <a:prstClr val="black"/>
                </a:solidFill>
              </a:rPr>
              <a:t>PCSO Jane Brothers </a:t>
            </a:r>
            <a:r>
              <a:rPr lang="en-GB" sz="1700" b="1" dirty="0" smtClean="0">
                <a:solidFill>
                  <a:prstClr val="black"/>
                </a:solidFill>
              </a:rPr>
              <a:t>07773046472</a:t>
            </a:r>
          </a:p>
          <a:p>
            <a:r>
              <a:rPr lang="en-GB" sz="1700" dirty="0" smtClean="0">
                <a:solidFill>
                  <a:prstClr val="black"/>
                </a:solidFill>
              </a:rPr>
              <a:t>PCSO Scott </a:t>
            </a:r>
            <a:r>
              <a:rPr lang="en-GB" sz="1700" dirty="0" err="1" smtClean="0">
                <a:solidFill>
                  <a:prstClr val="black"/>
                </a:solidFill>
              </a:rPr>
              <a:t>Halward</a:t>
            </a:r>
            <a:r>
              <a:rPr lang="en-GB" sz="1700" dirty="0" smtClean="0">
                <a:solidFill>
                  <a:prstClr val="black"/>
                </a:solidFill>
              </a:rPr>
              <a:t>-Smith </a:t>
            </a:r>
            <a:r>
              <a:rPr lang="en-GB" sz="1700" b="1" dirty="0" smtClean="0">
                <a:solidFill>
                  <a:prstClr val="black"/>
                </a:solidFill>
              </a:rPr>
              <a:t>07811759651</a:t>
            </a:r>
            <a:endParaRPr lang="en-GB" sz="1700" b="1" dirty="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60232" y="35904"/>
            <a:ext cx="375110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b="1" u="sng" dirty="0" smtClean="0">
                <a:solidFill>
                  <a:prstClr val="black"/>
                </a:solidFill>
              </a:rPr>
              <a:t>Supervision</a:t>
            </a:r>
          </a:p>
          <a:p>
            <a:pPr algn="ctr"/>
            <a:r>
              <a:rPr lang="en-GB" sz="1700" dirty="0" smtClean="0">
                <a:solidFill>
                  <a:prstClr val="black"/>
                </a:solidFill>
              </a:rPr>
              <a:t>Insp Lee Page </a:t>
            </a:r>
            <a:r>
              <a:rPr lang="en-GB" sz="1700" b="1" dirty="0" smtClean="0">
                <a:solidFill>
                  <a:prstClr val="black"/>
                </a:solidFill>
              </a:rPr>
              <a:t>07773043360</a:t>
            </a:r>
          </a:p>
          <a:p>
            <a:pPr algn="ctr"/>
            <a:r>
              <a:rPr lang="en-GB" sz="1700" dirty="0" smtClean="0">
                <a:solidFill>
                  <a:prstClr val="black"/>
                </a:solidFill>
              </a:rPr>
              <a:t>Sgt Steve O’Neill </a:t>
            </a:r>
            <a:r>
              <a:rPr lang="en-GB" sz="1700" b="1" dirty="0" smtClean="0">
                <a:solidFill>
                  <a:prstClr val="black"/>
                </a:solidFill>
              </a:rPr>
              <a:t>07970544522</a:t>
            </a:r>
            <a:endParaRPr lang="en-GB" sz="1700" dirty="0" smtClean="0">
              <a:solidFill>
                <a:prstClr val="black"/>
              </a:solidFill>
            </a:endParaRPr>
          </a:p>
          <a:p>
            <a:pPr algn="ctr"/>
            <a:r>
              <a:rPr lang="en-GB" sz="1700" dirty="0" smtClean="0">
                <a:solidFill>
                  <a:prstClr val="black"/>
                </a:solidFill>
              </a:rPr>
              <a:t>Sgt Ian </a:t>
            </a:r>
            <a:r>
              <a:rPr lang="en-GB" sz="1700" dirty="0" err="1" smtClean="0">
                <a:solidFill>
                  <a:prstClr val="black"/>
                </a:solidFill>
              </a:rPr>
              <a:t>Heeks</a:t>
            </a:r>
            <a:r>
              <a:rPr lang="en-GB" sz="1700" b="1" dirty="0" smtClean="0">
                <a:solidFill>
                  <a:prstClr val="black"/>
                </a:solidFill>
              </a:rPr>
              <a:t> 07811973864</a:t>
            </a:r>
            <a:endParaRPr lang="en-GB" sz="1700" dirty="0" smtClean="0">
              <a:solidFill>
                <a:prstClr val="black"/>
              </a:solidFill>
            </a:endParaRPr>
          </a:p>
          <a:p>
            <a:endParaRPr lang="en-GB" sz="1700" dirty="0" smtClean="0">
              <a:solidFill>
                <a:prstClr val="black"/>
              </a:solidFill>
            </a:endParaRPr>
          </a:p>
          <a:p>
            <a:endParaRPr lang="en-GB" sz="1700" dirty="0" smtClean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0768" y="152997"/>
            <a:ext cx="2814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Contact Information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354204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218</Words>
  <Application>Microsoft Office PowerPoint</Application>
  <PresentationFormat>Widescreen</PresentationFormat>
  <Paragraphs>64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Ashton,James</dc:creator>
  <cp:lastModifiedBy>Ginder,Marc</cp:lastModifiedBy>
  <cp:revision>63</cp:revision>
  <dcterms:created xsi:type="dcterms:W3CDTF">2021-03-04T13:32:54Z</dcterms:created>
  <dcterms:modified xsi:type="dcterms:W3CDTF">2021-05-25T10:01:52Z</dcterms:modified>
</cp:coreProperties>
</file>