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46" r:id="rId2"/>
    <p:sldId id="336" r:id="rId3"/>
    <p:sldId id="337" r:id="rId4"/>
    <p:sldId id="335" r:id="rId5"/>
    <p:sldId id="363" r:id="rId6"/>
    <p:sldId id="369" r:id="rId7"/>
    <p:sldId id="338" r:id="rId8"/>
    <p:sldId id="331" r:id="rId9"/>
    <p:sldId id="366" r:id="rId10"/>
    <p:sldId id="341" r:id="rId11"/>
    <p:sldId id="348" r:id="rId12"/>
    <p:sldId id="349" r:id="rId13"/>
    <p:sldId id="358" r:id="rId14"/>
    <p:sldId id="339" r:id="rId15"/>
    <p:sldId id="340" r:id="rId16"/>
    <p:sldId id="332" r:id="rId17"/>
    <p:sldId id="333" r:id="rId18"/>
    <p:sldId id="355" r:id="rId19"/>
    <p:sldId id="359" r:id="rId20"/>
    <p:sldId id="345" r:id="rId21"/>
    <p:sldId id="347" r:id="rId22"/>
    <p:sldId id="368" r:id="rId23"/>
    <p:sldId id="367" r:id="rId24"/>
    <p:sldId id="361" r:id="rId25"/>
    <p:sldId id="313" r:id="rId26"/>
    <p:sldId id="301" r:id="rId27"/>
    <p:sldId id="302" r:id="rId28"/>
    <p:sldId id="353" r:id="rId29"/>
    <p:sldId id="362" r:id="rId30"/>
    <p:sldId id="35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39966"/>
    <a:srgbClr val="009900"/>
    <a:srgbClr val="00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5" autoAdjust="0"/>
    <p:restoredTop sz="94733" autoAdjust="0"/>
  </p:normalViewPr>
  <p:slideViewPr>
    <p:cSldViewPr snapToGrid="0" snapToObjects="1">
      <p:cViewPr>
        <p:scale>
          <a:sx n="60" d="100"/>
          <a:sy n="60" d="100"/>
        </p:scale>
        <p:origin x="-930" y="-1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6730"/>
    </p:cViewPr>
  </p:sorterViewPr>
  <p:notesViewPr>
    <p:cSldViewPr snapToGrid="0" snapToObjects="1">
      <p:cViewPr varScale="1">
        <p:scale>
          <a:sx n="66" d="100"/>
          <a:sy n="66" d="100"/>
        </p:scale>
        <p:origin x="-3139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54336-8AAC-481F-B549-386907E5E595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1682-AF8B-4D66-ACD4-4BFBB51D54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55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1682-AF8B-4D66-ACD4-4BFBB51D541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944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 difference here! Do you think this has changed these ladies’ lives?  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guys—it’s for you too!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65A54-E168-194D-821C-BD85A1CAA8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7596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C1682-AF8B-4D66-ACD4-4BFBB51D541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099B66-BCB7-AD40-96C2-DF2C4D59E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3078483-5AE5-E748-93E9-D0AB68DB9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82E6D8-8670-EB4D-ADD4-C5BC93817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B00FF-3E00-714E-A0C2-27B379BE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6A5EA8-4218-E545-8898-8536514D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693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2244EA-FDFE-A044-A911-A2F04E64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8BBA30B-F6D3-B34A-8731-2DDEBC6AC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CBE305-B6B5-AB40-890A-3559B30A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79EC22-4D4F-FD40-86A2-1B9EFBD3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604D5A-46A2-0A42-99F6-4A3FEA84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175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0CB9161-9D65-084D-AB45-567C0E91C4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76FE44-17CC-4C4D-BB8C-A7F25E94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8B0994-3D51-824F-A9EB-73F31AE0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6D0602-D079-F44A-AE4D-3B04F34B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0F66E8-218B-1643-B422-32803595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77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AE59C-16FD-6F43-94CF-25E7087F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3DA83A-0599-7940-824B-95034B284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6EAADE-D2C9-7149-9A37-3B0CD455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F1087F-0054-4147-863C-B29B26CA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40AF1D-1F1E-7940-ADD5-1D2F6FE13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259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7591FE-BD88-7843-BF58-E73D7AA2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46A754-A66B-434B-9BF1-A40497BE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C75227-E90E-1641-B0B2-9800DDAB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0399AB-79B4-6B4C-B1B6-BE4AA47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A5661E-5B82-BE49-8983-59488FBA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999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FDB49-0DE0-5142-86C3-65CA9010A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1835FC-CCB7-9D46-855F-793F49AD9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4D3A5F4-4FB0-FF4E-B80D-A2A14EB32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FF5CA7-32C9-F744-AF1D-17D4B2B9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317332-2E14-4643-AAE9-4F5A932E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B886B7-C269-1C41-B900-FCB69BA6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57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AAC343-ED2A-C44F-8FAC-6F61D9F2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6006E86-88A5-9443-9B5B-64BF893F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B3758E-3D96-E345-9C88-6D9CC5308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28784B-7009-3E4D-ADEB-48BA0631D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E13F1D-80EE-354D-85A6-D61F44E99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22C966B-6F06-D74B-9A12-4F23B5CB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D8DCE05-8706-B74A-ACB5-5E8DA3B6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4D34F2-A68C-0A46-AEC1-A22B83DB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67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3CC21F-949C-3F42-9E80-9C6E4A87F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5F71999-BFEA-7B48-9F88-4AF36190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046459-4006-EE41-9795-A7C76BE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D4506C-F9CB-D148-9CAD-AA9EF1E6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698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454FD9-84CD-1647-B3D2-F62F3AD9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AAAB32-F9FB-0648-BD51-5A760420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9EFD97-70CD-E341-8A0A-D0CB2B66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018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80C45D-7297-924A-A82C-2E1DB50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901391-B979-884A-9FCD-9EC66859A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BD98AD-7C51-B547-9DC9-6E0ABE6F8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457330-7B2E-AE46-ABE7-64824489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A3D3D5-0F4A-0A49-873E-C46AC4C2E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26E3A5-5128-1741-BE7C-12CF4ED3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14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A17EBC-0444-2146-A2DE-1E033DE7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2770D1E-B53A-A44A-BF0B-D348CC873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767254-2404-ED43-B932-0057EB258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1FF07B-A603-334F-85E6-1BA13C55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91D31B-D8BC-DF44-893B-D249826E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F1C9CF-5BD0-364B-B663-015C7BC5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58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0257B8C-64CB-734E-AE26-CA00A439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2B2063-66E0-FB4D-9EDB-174B2E9F2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4142A5-88CF-EA47-9C85-DF7FD9766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EEA3-29F0-F943-83B5-BBEAD07DD610}" type="datetimeFigureOut">
              <a:rPr lang="en-US" smtClean="0"/>
              <a:pPr/>
              <a:t>3/18/2024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60246F-18BF-EF4C-8270-594477DF6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849DC3-5655-E04C-B8F8-7A4ACA07E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B022B-3ABF-2646-B57B-C73B2D2E2C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08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4.jpe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33.pn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jpeg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4.jpeg"/><Relationship Id="rId10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45.png"/><Relationship Id="rId4" Type="http://schemas.openxmlformats.org/officeDocument/2006/relationships/image" Target="../media/image3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8.jpeg"/><Relationship Id="rId5" Type="http://schemas.openxmlformats.org/officeDocument/2006/relationships/image" Target="../media/image4.jpeg"/><Relationship Id="rId10" Type="http://schemas.openxmlformats.org/officeDocument/2006/relationships/image" Target="../media/image47.jpeg"/><Relationship Id="rId4" Type="http://schemas.openxmlformats.org/officeDocument/2006/relationships/image" Target="../media/image3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4.png"/><Relationship Id="rId5" Type="http://schemas.openxmlformats.org/officeDocument/2006/relationships/image" Target="../media/image4.jpeg"/><Relationship Id="rId10" Type="http://schemas.openxmlformats.org/officeDocument/2006/relationships/image" Target="../media/image53.png"/><Relationship Id="rId4" Type="http://schemas.openxmlformats.org/officeDocument/2006/relationships/image" Target="../media/image3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63.png"/><Relationship Id="rId5" Type="http://schemas.openxmlformats.org/officeDocument/2006/relationships/image" Target="../media/image3.jpeg"/><Relationship Id="rId10" Type="http://schemas.openxmlformats.org/officeDocument/2006/relationships/image" Target="../media/image62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jpe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0" y="301701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63" y="6394853"/>
            <a:ext cx="12263409" cy="5341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93455" y="2473686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AND WHY</a:t>
            </a:r>
            <a:endParaRPr lang="en-US" sz="4800" b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73838" y="636209"/>
            <a:ext cx="74443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WHY ISAGENIX </a:t>
            </a:r>
            <a:endParaRPr lang="en-US" sz="88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C:\Users\Valued Customer\Desktop\ANT  Downloads\ldg-removebg-previ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39168" y="3581400"/>
            <a:ext cx="4281458" cy="2080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7" y="296415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896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75137" y="123467"/>
            <a:ext cx="648491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NATURAL BEAUTY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C:\Users\Valued Customer\Desktop\ANT  Downloads\hair_rev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028" y="3059669"/>
            <a:ext cx="1423906" cy="2710142"/>
          </a:xfrm>
          <a:prstGeom prst="rect">
            <a:avLst/>
          </a:prstGeom>
          <a:noFill/>
        </p:spPr>
      </p:pic>
      <p:pic>
        <p:nvPicPr>
          <p:cNvPr id="18" name="Picture 17" descr="colagen-removebg-preview(3)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7871" y="1372541"/>
            <a:ext cx="7795735" cy="2399354"/>
          </a:xfrm>
          <a:prstGeom prst="rect">
            <a:avLst/>
          </a:prstGeom>
        </p:spPr>
      </p:pic>
      <p:pic>
        <p:nvPicPr>
          <p:cNvPr id="19" name="Picture 18" descr="celetoi-removebg-preview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7014" y="3340690"/>
            <a:ext cx="4130111" cy="3327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0B17E072-12AA-BF42-B12A-27CF1F39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19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6A8D2F0E-6733-7846-AD73-64C11A4F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56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64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77529C00-B2BF-2B47-9496-30F585F0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87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" y="33827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71565" y="123467"/>
            <a:ext cx="56920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STRESS &amp; SLEEP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Valued Customer\Desktop\ANT  Downloads\adaptagen1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5973" y="1697561"/>
            <a:ext cx="6943113" cy="4148671"/>
          </a:xfrm>
          <a:prstGeom prst="rect">
            <a:avLst/>
          </a:prstGeom>
          <a:noFill/>
        </p:spPr>
      </p:pic>
      <p:pic>
        <p:nvPicPr>
          <p:cNvPr id="18" name="Picture 2" descr="C:\Users\Valued Customer\Desktop\ANT  Downloads\adaptagen1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1884" y="1692275"/>
            <a:ext cx="6943113" cy="4148671"/>
          </a:xfrm>
          <a:prstGeom prst="rect">
            <a:avLst/>
          </a:prstGeom>
          <a:noFill/>
        </p:spPr>
      </p:pic>
      <p:pic>
        <p:nvPicPr>
          <p:cNvPr id="19" name="Picture 2" descr="C:\Users\Valued Customer\Desktop\ANT  Downloads\adaptagen1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7805" y="1881657"/>
            <a:ext cx="7068494" cy="4223589"/>
          </a:xfrm>
          <a:prstGeom prst="rect">
            <a:avLst/>
          </a:prstGeom>
          <a:noFill/>
        </p:spPr>
      </p:pic>
      <p:pic>
        <p:nvPicPr>
          <p:cNvPr id="4099" name="Picture 3" descr="C:\Users\Valued Customer\Desktop\ANT  Downloads\sleep_spray-removebg-previ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69823" y="1596509"/>
            <a:ext cx="1293345" cy="4350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" y="33827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878" y="123467"/>
            <a:ext cx="63374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ENERGY &amp; FOCUS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 descr="C:\Users\Valued Customer\Desktop\ANT  Downloads\coffee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8099" y="1855230"/>
            <a:ext cx="2259707" cy="4228439"/>
          </a:xfrm>
          <a:prstGeom prst="rect">
            <a:avLst/>
          </a:prstGeom>
          <a:noFill/>
        </p:spPr>
      </p:pic>
      <p:pic>
        <p:nvPicPr>
          <p:cNvPr id="3076" name="Picture 4" descr="C:\Users\Valued Customer\Desktop\ANT  Downloads\xm-removebg-preview(1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97403" y="1161346"/>
            <a:ext cx="3008862" cy="2420054"/>
          </a:xfrm>
          <a:prstGeom prst="rect">
            <a:avLst/>
          </a:prstGeom>
          <a:noFill/>
        </p:spPr>
      </p:pic>
      <p:pic>
        <p:nvPicPr>
          <p:cNvPr id="3077" name="Picture 5" descr="C:\Users\Valued Customer\Desktop\ANT  Downloads\energy_bites-removebg-preview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28892" y="3647031"/>
            <a:ext cx="3199956" cy="2759813"/>
          </a:xfrm>
          <a:prstGeom prst="rect">
            <a:avLst/>
          </a:prstGeom>
          <a:noFill/>
        </p:spPr>
      </p:pic>
      <p:pic>
        <p:nvPicPr>
          <p:cNvPr id="3078" name="Picture 6" descr="C:\Users\Valued Customer\Desktop\ANT  Downloads\bea-removebg-preview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680260" y="1698975"/>
            <a:ext cx="1514540" cy="3764850"/>
          </a:xfrm>
          <a:prstGeom prst="rect">
            <a:avLst/>
          </a:prstGeom>
          <a:noFill/>
        </p:spPr>
      </p:pic>
      <p:pic>
        <p:nvPicPr>
          <p:cNvPr id="20" name="Picture 3" descr="C:\Users\Valued Customer\Desktop\ANT  Downloads\nad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048555" y="3599756"/>
            <a:ext cx="1236632" cy="2715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39" y="317575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6777" y="123467"/>
            <a:ext cx="29816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FITNESS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Valued Customer\Desktop\ANT  Downloads\bcaa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12578" y="2454474"/>
            <a:ext cx="2239577" cy="3123759"/>
          </a:xfrm>
          <a:prstGeom prst="rect">
            <a:avLst/>
          </a:prstGeom>
          <a:noFill/>
        </p:spPr>
      </p:pic>
      <p:pic>
        <p:nvPicPr>
          <p:cNvPr id="7171" name="Picture 3" descr="C:\Users\Valued Customer\Desktop\ANT  Downloads\tri_release-removebg-previ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56975" y="937961"/>
            <a:ext cx="3153560" cy="5362414"/>
          </a:xfrm>
          <a:prstGeom prst="rect">
            <a:avLst/>
          </a:prstGeom>
          <a:noFill/>
        </p:spPr>
      </p:pic>
      <p:pic>
        <p:nvPicPr>
          <p:cNvPr id="7172" name="Picture 4" descr="C:\Users\Valued Customer\Desktop\ANT  Downloads\nitro-removebg-preview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19350" y="2393742"/>
            <a:ext cx="2479341" cy="3125641"/>
          </a:xfrm>
          <a:prstGeom prst="rect">
            <a:avLst/>
          </a:prstGeom>
          <a:noFill/>
        </p:spPr>
      </p:pic>
      <p:pic>
        <p:nvPicPr>
          <p:cNvPr id="7173" name="Picture 5" descr="C:\Users\Valued Customer\Desktop\ANT  Downloads\hydrate-removebg-preview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2653" y="4197223"/>
            <a:ext cx="2046696" cy="2034440"/>
          </a:xfrm>
          <a:prstGeom prst="rect">
            <a:avLst/>
          </a:prstGeom>
          <a:noFill/>
        </p:spPr>
      </p:pic>
      <p:pic>
        <p:nvPicPr>
          <p:cNvPr id="7174" name="Picture 6" descr="C:\Users\Valued Customer\Desktop\ANT  Downloads\repair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26254" y="4139011"/>
            <a:ext cx="2006673" cy="1970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6" y="31184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0203" y="123467"/>
            <a:ext cx="107916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Imagine Your Ideal Life</a:t>
            </a:r>
            <a:endParaRPr lang="en-US" sz="88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3271" y="2293356"/>
            <a:ext cx="513681" cy="528918"/>
          </a:xfrm>
          <a:prstGeom prst="ellipse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1606793" y="2172335"/>
            <a:ext cx="5496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YOUR OWN VIRTUAL STORE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52206" y="3065604"/>
            <a:ext cx="712650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000" dirty="0" smtClean="0"/>
              <a:t>No Storefront necessary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No Employees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Minimal Investment (other than reclaiming your health)</a:t>
            </a:r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/>
            <a:r>
              <a:rPr lang="en-US" sz="2400" b="1" dirty="0" smtClean="0"/>
              <a:t>Proven system with: 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000" dirty="0" smtClean="0"/>
              <a:t>Trainings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Events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Marketing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Social media support</a:t>
            </a:r>
          </a:p>
        </p:txBody>
      </p:sp>
      <p:pic>
        <p:nvPicPr>
          <p:cNvPr id="22" name="Picture 21" descr="is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532" y="298248"/>
            <a:ext cx="12209617" cy="609499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5950" y="1776086"/>
            <a:ext cx="5652977" cy="1569660"/>
            <a:chOff x="65950" y="1776086"/>
            <a:chExt cx="5652977" cy="1569660"/>
          </a:xfrm>
        </p:grpSpPr>
        <p:sp>
          <p:nvSpPr>
            <p:cNvPr id="26" name="Flowchart: Data 25"/>
            <p:cNvSpPr/>
            <p:nvPr/>
          </p:nvSpPr>
          <p:spPr>
            <a:xfrm>
              <a:off x="4804527" y="1776086"/>
              <a:ext cx="914400" cy="1564374"/>
            </a:xfrm>
            <a:prstGeom prst="flowChartInputOutput">
              <a:avLst/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50" y="1776086"/>
              <a:ext cx="5446844" cy="1569660"/>
            </a:xfrm>
            <a:prstGeom prst="rect">
              <a:avLst/>
            </a:prstGeom>
            <a:solidFill>
              <a:srgbClr val="00808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If you want to feel better, </a:t>
              </a:r>
            </a:p>
            <a:p>
              <a:pPr algn="ctr"/>
              <a:endParaRPr lang="en-US" sz="32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200" dirty="0" err="1" smtClean="0">
                  <a:solidFill>
                    <a:schemeClr val="bg1"/>
                  </a:solidFill>
                </a:rPr>
                <a:t>Isagenix</a:t>
              </a:r>
              <a:r>
                <a:rPr lang="en-US" sz="3200" dirty="0" smtClean="0">
                  <a:solidFill>
                    <a:schemeClr val="bg1"/>
                  </a:solidFill>
                </a:rPr>
                <a:t> can help with that.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928632" y="3345744"/>
            <a:ext cx="4185816" cy="1077220"/>
            <a:chOff x="7928632" y="3345744"/>
            <a:chExt cx="4185816" cy="1077220"/>
          </a:xfrm>
        </p:grpSpPr>
        <p:sp>
          <p:nvSpPr>
            <p:cNvPr id="25" name="TextBox 24"/>
            <p:cNvSpPr txBox="1"/>
            <p:nvPr/>
          </p:nvSpPr>
          <p:spPr>
            <a:xfrm>
              <a:off x="8250771" y="3345746"/>
              <a:ext cx="3863677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Real Individuals, </a:t>
              </a:r>
            </a:p>
            <a:p>
              <a:pPr algn="ctr"/>
              <a:r>
                <a:rPr lang="en-US" sz="3200" dirty="0" smtClean="0"/>
                <a:t>Real results.</a:t>
              </a:r>
              <a:endParaRPr lang="en-US" sz="3200" dirty="0"/>
            </a:p>
          </p:txBody>
        </p:sp>
        <p:sp>
          <p:nvSpPr>
            <p:cNvPr id="27" name="Flowchart: Data 26"/>
            <p:cNvSpPr/>
            <p:nvPr/>
          </p:nvSpPr>
          <p:spPr>
            <a:xfrm>
              <a:off x="7928632" y="3345744"/>
              <a:ext cx="914400" cy="1077219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6" y="31184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0203" y="123467"/>
            <a:ext cx="107916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Imagine Your Ideal Life</a:t>
            </a:r>
            <a:endParaRPr lang="en-US" sz="88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0817" y="2172335"/>
            <a:ext cx="3005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Your own virtual store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52206" y="3065604"/>
            <a:ext cx="712650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000" dirty="0" smtClean="0"/>
              <a:t>No Storefront Necessary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No Employees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Minimal Investment (other than reclaiming your health)</a:t>
            </a:r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 lvl="2"/>
            <a:r>
              <a:rPr lang="en-US" sz="2400" b="1" dirty="0" smtClean="0"/>
              <a:t>Proven system with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000" dirty="0" smtClean="0"/>
              <a:t>Trainings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Events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Marketing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  Social Media Support</a:t>
            </a:r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7" y="233182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9423" y="266189"/>
            <a:ext cx="127532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BUILD &amp; LEVERAGE COMMUNITY     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4858" y="1231428"/>
            <a:ext cx="657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have the potential to earn recurring leveraged income on the  product purchases of your entire group, as well as paid on your organizational re-orders.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11667" y="2832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8542" y="4468016"/>
            <a:ext cx="2621039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Cycle/week = $54</a:t>
            </a:r>
          </a:p>
          <a:p>
            <a:r>
              <a:rPr lang="en-US" dirty="0" smtClean="0"/>
              <a:t>5 Cycles/week = $270</a:t>
            </a:r>
          </a:p>
          <a:p>
            <a:r>
              <a:rPr lang="en-US" dirty="0" smtClean="0"/>
              <a:t>10 Cycles/week = $540</a:t>
            </a:r>
          </a:p>
          <a:p>
            <a:r>
              <a:rPr lang="en-US" dirty="0" smtClean="0"/>
              <a:t>20 Cycles/week = $1,080</a:t>
            </a:r>
          </a:p>
          <a:p>
            <a:r>
              <a:rPr lang="en-US" dirty="0" smtClean="0"/>
              <a:t>40 Cycles/week = $2,160</a:t>
            </a:r>
          </a:p>
          <a:p>
            <a:r>
              <a:rPr lang="en-US" dirty="0" smtClean="0"/>
              <a:t>100 Cycles/week = $5,400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324808" y="2491551"/>
            <a:ext cx="3572647" cy="1200329"/>
            <a:chOff x="1134512" y="2930289"/>
            <a:chExt cx="3572647" cy="1200329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134512" y="2930289"/>
              <a:ext cx="3572647" cy="12003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900 BV = 1 Cycle</a:t>
              </a:r>
            </a:p>
            <a:p>
              <a:pPr algn="ctr"/>
              <a:r>
                <a:rPr lang="en-US" sz="2400" b="1" dirty="0" smtClean="0">
                  <a:solidFill>
                    <a:srgbClr val="008080"/>
                  </a:solidFill>
                </a:rPr>
                <a:t>1 Cycle = $54</a:t>
              </a:r>
            </a:p>
            <a:p>
              <a:pPr algn="ctr"/>
              <a:r>
                <a:rPr lang="en-US" sz="2400" dirty="0" smtClean="0"/>
                <a:t>Up to 250 Cycles/week</a:t>
              </a:r>
              <a:endParaRPr lang="en-US" sz="2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34512" y="3350535"/>
              <a:ext cx="3572647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80897" y="3310230"/>
              <a:ext cx="1820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80"/>
                  </a:solidFill>
                </a:rPr>
                <a:t>1 Cycle = $54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pic>
        <p:nvPicPr>
          <p:cNvPr id="36" name="Picture 35" descr="TTb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890" y="4468016"/>
            <a:ext cx="2676750" cy="172588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3795" y="1964574"/>
            <a:ext cx="11765722" cy="4238349"/>
            <a:chOff x="93795" y="1902195"/>
            <a:chExt cx="11765722" cy="4238349"/>
          </a:xfrm>
        </p:grpSpPr>
        <p:sp>
          <p:nvSpPr>
            <p:cNvPr id="27" name="TextBox 26"/>
            <p:cNvSpPr txBox="1"/>
            <p:nvPr/>
          </p:nvSpPr>
          <p:spPr>
            <a:xfrm>
              <a:off x="114990" y="5827376"/>
              <a:ext cx="2601097" cy="2616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endParaRPr lang="en-US" sz="11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846" y="1902195"/>
              <a:ext cx="11765671" cy="3752038"/>
              <a:chOff x="93846" y="1902195"/>
              <a:chExt cx="11765671" cy="3752038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00026" y="4730765"/>
                <a:ext cx="2601097" cy="369332"/>
                <a:chOff x="100026" y="4730765"/>
                <a:chExt cx="2601097" cy="369332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100026" y="4797500"/>
                  <a:ext cx="2601097" cy="246221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15833" y="4730765"/>
                  <a:ext cx="22413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8080"/>
                      </a:solidFill>
                    </a:rPr>
                    <a:t>5 Cycles/week = $270</a:t>
                  </a:r>
                  <a:endParaRPr lang="en-US" b="1" dirty="0">
                    <a:solidFill>
                      <a:srgbClr val="008080"/>
                    </a:solidFill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846" y="5346350"/>
                <a:ext cx="2601097" cy="24622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4400" y="5284901"/>
                <a:ext cx="2534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8080"/>
                    </a:solidFill>
                  </a:rPr>
                  <a:t>20 Cycles/week = $1,080</a:t>
                </a:r>
                <a:endParaRPr lang="en-US" b="1" dirty="0">
                  <a:solidFill>
                    <a:srgbClr val="008080"/>
                  </a:solidFill>
                </a:endParaRPr>
              </a:p>
            </p:txBody>
          </p:sp>
          <p:pic>
            <p:nvPicPr>
              <p:cNvPr id="6" name="Picture 2" descr="C:\Users\Valued Customer\Desktop\ANT  Downloads\comp1-removebg-preview.pn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658640" y="1902195"/>
                <a:ext cx="6200877" cy="3531315"/>
              </a:xfrm>
              <a:prstGeom prst="rect">
                <a:avLst/>
              </a:prstGeom>
              <a:noFill/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93795" y="5771212"/>
              <a:ext cx="2651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80"/>
                  </a:solidFill>
                </a:rPr>
                <a:t>100 Cycles/week = $5,400</a:t>
              </a:r>
              <a:endParaRPr lang="en-US" b="1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" y="33827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26731" y="123467"/>
            <a:ext cx="71385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COMPANY</a:t>
            </a:r>
            <a:endParaRPr lang="en-US" sz="88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7344" y="1664908"/>
            <a:ext cx="44898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sz="2000" b="1" dirty="0" smtClean="0"/>
              <a:t>In operation since 2002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Sold billions of products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Paid out billions in commissions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Privately owned &amp; profitable company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Backed by industry investors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425+ Legacy Members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Operating in 25 markets globally</a:t>
            </a:r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959909" y="4069834"/>
            <a:ext cx="11993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Australia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Austria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Belgium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Bulgaria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Canada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Denmark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Finland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France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Germany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482110" y="4082739"/>
            <a:ext cx="14779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1400" dirty="0" smtClean="0"/>
              <a:t>10.   Ireland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Italy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Japan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Mexico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Netherlands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New Zealand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Norway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Poland</a:t>
            </a:r>
          </a:p>
          <a:p>
            <a:pPr marL="342900" indent="-342900">
              <a:buAutoNum type="arabicPeriod" startAt="11"/>
            </a:pPr>
            <a:r>
              <a:rPr lang="en-US" sz="1400" dirty="0" smtClean="0"/>
              <a:t>Portugal</a:t>
            </a:r>
          </a:p>
          <a:p>
            <a:pPr marL="342900" indent="-342900"/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6055322" y="4091010"/>
            <a:ext cx="20262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9"/>
            </a:pPr>
            <a:r>
              <a:rPr lang="en-US" sz="1400" dirty="0" smtClean="0"/>
              <a:t>Puerto Rico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Romania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Spain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Sweden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Switzerland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United Kingdom</a:t>
            </a:r>
          </a:p>
          <a:p>
            <a:pPr marL="342900" indent="-342900">
              <a:buAutoNum type="arabicPeriod" startAt="19"/>
            </a:pPr>
            <a:r>
              <a:rPr lang="en-US" sz="1400" dirty="0" smtClean="0"/>
              <a:t>United States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31" y="311624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73008" y="171041"/>
            <a:ext cx="84883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TO EARN INCOME</a:t>
            </a:r>
          </a:p>
        </p:txBody>
      </p:sp>
      <p:pic>
        <p:nvPicPr>
          <p:cNvPr id="22" name="Picture 21" descr="comp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60949" y="2988103"/>
            <a:ext cx="2119390" cy="1420045"/>
          </a:xfrm>
          <a:prstGeom prst="rect">
            <a:avLst/>
          </a:prstGeom>
        </p:spPr>
      </p:pic>
      <p:pic>
        <p:nvPicPr>
          <p:cNvPr id="26" name="Picture 25" descr="comp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2326" y="2988102"/>
            <a:ext cx="2124769" cy="1420045"/>
          </a:xfrm>
          <a:prstGeom prst="rect">
            <a:avLst/>
          </a:prstGeom>
        </p:spPr>
      </p:pic>
      <p:pic>
        <p:nvPicPr>
          <p:cNvPr id="27" name="Picture 26" descr="comp2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633" y="2988103"/>
            <a:ext cx="2098510" cy="1420044"/>
          </a:xfrm>
          <a:prstGeom prst="rect">
            <a:avLst/>
          </a:prstGeom>
        </p:spPr>
      </p:pic>
      <p:pic>
        <p:nvPicPr>
          <p:cNvPr id="28" name="Picture 27" descr="comp3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2140" y="2988103"/>
            <a:ext cx="2122951" cy="1431144"/>
          </a:xfrm>
          <a:prstGeom prst="rect">
            <a:avLst/>
          </a:prstGeom>
        </p:spPr>
      </p:pic>
      <p:pic>
        <p:nvPicPr>
          <p:cNvPr id="29" name="Picture 28" descr="comp4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3533" y="2981753"/>
            <a:ext cx="2163631" cy="1426394"/>
          </a:xfrm>
          <a:prstGeom prst="rect">
            <a:avLst/>
          </a:prstGeom>
        </p:spPr>
      </p:pic>
      <p:pic>
        <p:nvPicPr>
          <p:cNvPr id="30" name="Picture 29" descr="comp7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5471" y="4957482"/>
            <a:ext cx="9256507" cy="10469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50753" y="1025355"/>
            <a:ext cx="3586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WHERE DO YOU SEE YOURSELF? </a:t>
            </a:r>
            <a:endParaRPr lang="en-US" b="1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" y="33827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23595" y="387767"/>
            <a:ext cx="658802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GETTING STARTED</a:t>
            </a:r>
          </a:p>
          <a:p>
            <a:pPr algn="ctr"/>
            <a:r>
              <a:rPr lang="en-US" sz="2800" b="1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How do you see yourself starting?</a:t>
            </a:r>
            <a:endParaRPr lang="en-US" sz="28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084" y="2832848"/>
            <a:ext cx="1259447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CUSTOMER: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Use the products.     2. Get results.     3. Let us know who else might like these products.</a:t>
            </a:r>
          </a:p>
          <a:p>
            <a:pPr marL="342900" indent="-342900"/>
            <a:endParaRPr lang="en-US" sz="1600" dirty="0" smtClean="0"/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2400" b="1" dirty="0" smtClean="0">
                <a:solidFill>
                  <a:srgbClr val="008080"/>
                </a:solidFill>
              </a:rPr>
              <a:t>ASSOCIATE:   $29</a:t>
            </a:r>
          </a:p>
          <a:p>
            <a:pPr marL="342900" indent="-342900"/>
            <a:r>
              <a:rPr lang="en-US" sz="1550" dirty="0" smtClean="0"/>
              <a:t>1.    Use the products.     2. Get results.     3. Share with people you know or people you haven’t met yet to earn a side income and grow your business.</a:t>
            </a:r>
          </a:p>
          <a:p>
            <a:pPr marL="342900" indent="-342900"/>
            <a:r>
              <a:rPr lang="en-US" sz="2400" b="1" dirty="0" smtClean="0">
                <a:solidFill>
                  <a:srgbClr val="008080"/>
                </a:solidFill>
              </a:rPr>
              <a:t>     </a:t>
            </a:r>
            <a:r>
              <a:rPr lang="en-US" sz="1600" dirty="0" smtClean="0"/>
              <a:t>		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58" y="235325"/>
            <a:ext cx="12225474" cy="61999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pic>
        <p:nvPicPr>
          <p:cNvPr id="20" name="Picture 19" descr="30 day rese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289" y="1544280"/>
            <a:ext cx="2550459" cy="28753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3101253" y="1543200"/>
            <a:ext cx="2633145" cy="2862322"/>
            <a:chOff x="4405844" y="1826813"/>
            <a:chExt cx="2780910" cy="2862322"/>
          </a:xfrm>
        </p:grpSpPr>
        <p:sp>
          <p:nvSpPr>
            <p:cNvPr id="26" name="TextBox 25"/>
            <p:cNvSpPr txBox="1"/>
            <p:nvPr/>
          </p:nvSpPr>
          <p:spPr>
            <a:xfrm>
              <a:off x="4405844" y="1826813"/>
              <a:ext cx="2780910" cy="2862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39502" y="3380869"/>
              <a:ext cx="11789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 Supermix</a:t>
              </a: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 Premium Tea</a:t>
              </a:r>
            </a:p>
            <a:p>
              <a:endPara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Total $158.00 </a:t>
              </a: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 Tax-- 101 BV</a:t>
              </a:r>
            </a:p>
            <a:p>
              <a:endParaRPr lang="en-US" sz="1200" dirty="0" smtClean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773815" y="2086451"/>
              <a:ext cx="2022559" cy="1358944"/>
              <a:chOff x="4773815" y="2102309"/>
              <a:chExt cx="2022559" cy="1358944"/>
            </a:xfrm>
          </p:grpSpPr>
          <p:pic>
            <p:nvPicPr>
              <p:cNvPr id="23" name="Picture 22" descr="supermix-removebg-preview(1)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73815" y="2213315"/>
                <a:ext cx="1097737" cy="114487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Picture 23" descr="tea-removebg-preview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56104" y="2102309"/>
                <a:ext cx="640270" cy="135894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3" name="Group 42"/>
          <p:cNvGrpSpPr/>
          <p:nvPr/>
        </p:nvGrpSpPr>
        <p:grpSpPr>
          <a:xfrm>
            <a:off x="5983297" y="1515876"/>
            <a:ext cx="3086709" cy="2871825"/>
            <a:chOff x="5306690" y="1802382"/>
            <a:chExt cx="2975764" cy="2585323"/>
          </a:xfrm>
        </p:grpSpPr>
        <p:sp>
          <p:nvSpPr>
            <p:cNvPr id="34" name="TextBox 33"/>
            <p:cNvSpPr txBox="1"/>
            <p:nvPr/>
          </p:nvSpPr>
          <p:spPr>
            <a:xfrm>
              <a:off x="5306690" y="1802382"/>
              <a:ext cx="2975764" cy="2585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499849" y="2013289"/>
              <a:ext cx="2551644" cy="2309809"/>
              <a:chOff x="5499849" y="2013289"/>
              <a:chExt cx="2551644" cy="230980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499849" y="2013289"/>
                <a:ext cx="2551644" cy="1210019"/>
                <a:chOff x="5394129" y="1357825"/>
                <a:chExt cx="2551644" cy="1210019"/>
              </a:xfrm>
            </p:grpSpPr>
            <p:pic>
              <p:nvPicPr>
                <p:cNvPr id="29" name="Picture 28" descr="supermix-removebg-preview(1) - Copy.png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94129" y="1357825"/>
                  <a:ext cx="1160194" cy="1210019"/>
                </a:xfrm>
                <a:prstGeom prst="rect">
                  <a:avLst/>
                </a:prstGeom>
              </p:spPr>
            </p:pic>
            <p:pic>
              <p:nvPicPr>
                <p:cNvPr id="30" name="Picture 29" descr="elixir.jp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6483" y="1413859"/>
                  <a:ext cx="989290" cy="529518"/>
                </a:xfrm>
                <a:prstGeom prst="rect">
                  <a:avLst/>
                </a:prstGeom>
              </p:spPr>
            </p:pic>
            <p:pic>
              <p:nvPicPr>
                <p:cNvPr id="31" name="Picture 30" descr="elixir.jp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97903" y="1678618"/>
                  <a:ext cx="989290" cy="529518"/>
                </a:xfrm>
                <a:prstGeom prst="rect">
                  <a:avLst/>
                </a:prstGeom>
              </p:spPr>
            </p:pic>
            <p:pic>
              <p:nvPicPr>
                <p:cNvPr id="32" name="Picture 31" descr="elixir.jp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32469" y="1947019"/>
                  <a:ext cx="989290" cy="529518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/>
              <p:cNvSpPr txBox="1"/>
              <p:nvPr/>
            </p:nvSpPr>
            <p:spPr>
              <a:xfrm>
                <a:off x="6173763" y="3322799"/>
                <a:ext cx="1522267" cy="41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 </a:t>
                </a:r>
                <a:r>
                  <a:rPr lang="en-US" sz="1200" dirty="0" err="1" smtClean="0"/>
                  <a:t>Supermix</a:t>
                </a:r>
                <a:r>
                  <a:rPr lang="en-US" sz="1200" dirty="0" smtClean="0"/>
                  <a:t>  </a:t>
                </a:r>
              </a:p>
              <a:p>
                <a:r>
                  <a:rPr lang="en-US" sz="1200" dirty="0" smtClean="0"/>
                  <a:t>30 Bottles of Collagen</a:t>
                </a:r>
                <a:endParaRPr 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148614" y="3907490"/>
                <a:ext cx="1096484" cy="4156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Total $253.00  </a:t>
                </a:r>
              </a:p>
              <a:p>
                <a:pPr algn="ctr"/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 Tax—159 BV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9353697" y="1515876"/>
            <a:ext cx="2633145" cy="3007769"/>
            <a:chOff x="4405844" y="1647089"/>
            <a:chExt cx="2780910" cy="3007769"/>
          </a:xfrm>
        </p:grpSpPr>
        <p:sp>
          <p:nvSpPr>
            <p:cNvPr id="37" name="TextBox 36"/>
            <p:cNvSpPr txBox="1"/>
            <p:nvPr/>
          </p:nvSpPr>
          <p:spPr>
            <a:xfrm>
              <a:off x="4405844" y="1647089"/>
              <a:ext cx="2780910" cy="28623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79555" y="3269863"/>
              <a:ext cx="159747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 Supermix</a:t>
              </a: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 Natural Accelerator</a:t>
              </a: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 Isa Flush</a:t>
              </a:r>
            </a:p>
            <a:p>
              <a:endPara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Total $161.00 </a:t>
              </a:r>
            </a:p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+ Tax-- 100 BV</a:t>
              </a:r>
            </a:p>
            <a:p>
              <a:endParaRPr lang="en-US" sz="1200" dirty="0" smtClean="0"/>
            </a:p>
          </p:txBody>
        </p:sp>
        <p:pic>
          <p:nvPicPr>
            <p:cNvPr id="40" name="Picture 39" descr="supermix-removebg-preview(1)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9832" y="2097023"/>
              <a:ext cx="1097737" cy="114487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4" name="Picture 43" descr="isaflush-removebg-preview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7520" y="2053748"/>
            <a:ext cx="647676" cy="1108034"/>
          </a:xfrm>
          <a:prstGeom prst="rect">
            <a:avLst/>
          </a:prstGeom>
        </p:spPr>
      </p:pic>
      <p:pic>
        <p:nvPicPr>
          <p:cNvPr id="45" name="Picture 44" descr="Natural_Accelerator-removebg-preview - Copy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52208" y="2106532"/>
            <a:ext cx="533766" cy="9372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437531" y="5058271"/>
            <a:ext cx="42114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 Packages are priced with a subscription.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7BD5FBF8-CED3-0F43-B366-BA6B8552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pi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494" y="3278152"/>
            <a:ext cx="2106706" cy="2731756"/>
          </a:xfrm>
          <a:prstGeom prst="rect">
            <a:avLst/>
          </a:prstGeom>
        </p:spPr>
      </p:pic>
      <p:pic>
        <p:nvPicPr>
          <p:cNvPr id="5" name="Picture 4" descr="4 pa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78" y="3278152"/>
            <a:ext cx="3226599" cy="3154866"/>
          </a:xfrm>
          <a:prstGeom prst="rect">
            <a:avLst/>
          </a:prstGeom>
        </p:spPr>
      </p:pic>
      <p:pic>
        <p:nvPicPr>
          <p:cNvPr id="6" name="Picture 5" descr="6 pa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001" y="3278152"/>
            <a:ext cx="3364846" cy="3189172"/>
          </a:xfrm>
          <a:prstGeom prst="rect">
            <a:avLst/>
          </a:prstGeom>
        </p:spPr>
      </p:pic>
      <p:pic>
        <p:nvPicPr>
          <p:cNvPr id="7" name="Picture 6" descr="pi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8" y="6009908"/>
            <a:ext cx="7686469" cy="48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118" y="5992926"/>
            <a:ext cx="270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$179.00  </a:t>
            </a:r>
            <a:r>
              <a:rPr lang="en-US" sz="1200" dirty="0" smtClean="0"/>
              <a:t>BV 110 (with Subscription)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8224" y="5992938"/>
            <a:ext cx="27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$240.00  </a:t>
            </a:r>
            <a:r>
              <a:rPr lang="en-US" sz="1200" dirty="0" smtClean="0"/>
              <a:t>BV 157 (with Subscription)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87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" y="307918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 flipV="1">
            <a:off x="6012760" y="3266243"/>
            <a:ext cx="599596" cy="4389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612356" y="3696530"/>
            <a:ext cx="916710" cy="86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Flowchart: Connector 52"/>
          <p:cNvSpPr/>
          <p:nvPr/>
        </p:nvSpPr>
        <p:spPr>
          <a:xfrm>
            <a:off x="6534219" y="3624797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lowchart: Connector 54"/>
          <p:cNvSpPr/>
          <p:nvPr/>
        </p:nvSpPr>
        <p:spPr>
          <a:xfrm>
            <a:off x="5429445" y="2948189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lowchart: Connector 55"/>
          <p:cNvSpPr/>
          <p:nvPr/>
        </p:nvSpPr>
        <p:spPr>
          <a:xfrm>
            <a:off x="6422319" y="3941063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8" name="AutoShape 4" descr="Our 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Our 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869153" y="3287166"/>
            <a:ext cx="2106604" cy="23784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492064" y="1179118"/>
            <a:ext cx="1562510" cy="25414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Isosceles Triangle 46"/>
          <p:cNvSpPr/>
          <p:nvPr/>
        </p:nvSpPr>
        <p:spPr>
          <a:xfrm rot="1858360">
            <a:off x="8938007" y="1114743"/>
            <a:ext cx="169138" cy="216708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783297" y="235325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$$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9" name="Picture 48" descr="Transparent Isagenix logo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5077" y="1115083"/>
            <a:ext cx="2872718" cy="61284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988648" y="1120073"/>
            <a:ext cx="1608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“STAGES OF GROWTH”</a:t>
            </a:r>
            <a:endParaRPr lang="en-US" sz="1200" dirty="0"/>
          </a:p>
        </p:txBody>
      </p:sp>
      <p:sp>
        <p:nvSpPr>
          <p:cNvPr id="51" name="Flowchart: Connector 50"/>
          <p:cNvSpPr/>
          <p:nvPr/>
        </p:nvSpPr>
        <p:spPr>
          <a:xfrm>
            <a:off x="5884935" y="3219114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lowchart: Connector 51"/>
          <p:cNvSpPr/>
          <p:nvPr/>
        </p:nvSpPr>
        <p:spPr>
          <a:xfrm>
            <a:off x="3790785" y="5575776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lowchart: Connector 53"/>
          <p:cNvSpPr/>
          <p:nvPr/>
        </p:nvSpPr>
        <p:spPr>
          <a:xfrm>
            <a:off x="7416981" y="3609384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56"/>
          <p:cNvSpPr/>
          <p:nvPr/>
        </p:nvSpPr>
        <p:spPr>
          <a:xfrm>
            <a:off x="4486749" y="5087676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630247" y="5035030"/>
            <a:ext cx="135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Company Founded</a:t>
            </a:r>
            <a:endParaRPr lang="en-US" sz="1200" dirty="0"/>
          </a:p>
        </p:txBody>
      </p:sp>
      <p:sp>
        <p:nvSpPr>
          <p:cNvPr id="59" name="Flowchart: Connector 58"/>
          <p:cNvSpPr/>
          <p:nvPr/>
        </p:nvSpPr>
        <p:spPr>
          <a:xfrm>
            <a:off x="4485855" y="5377512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59"/>
          <p:cNvSpPr/>
          <p:nvPr/>
        </p:nvSpPr>
        <p:spPr>
          <a:xfrm>
            <a:off x="4474389" y="5662062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629353" y="5319580"/>
            <a:ext cx="1541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Shakes &amp; Weight loss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4629353" y="5589166"/>
            <a:ext cx="2093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Pioneered Intermittent Fasting</a:t>
            </a:r>
          </a:p>
          <a:p>
            <a:r>
              <a:rPr lang="en-US" sz="1200" dirty="0" smtClean="0"/>
              <a:t>&amp; Cleansing</a:t>
            </a:r>
            <a:endParaRPr lang="en-US" sz="1200" dirty="0"/>
          </a:p>
        </p:txBody>
      </p:sp>
      <p:pic>
        <p:nvPicPr>
          <p:cNvPr id="6" name="Picture 2" descr="C:\Users\Valued Customer\Desktop\ANT  Downloads\old_logo-removebg-preview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73696" y="5662062"/>
            <a:ext cx="1710691" cy="621131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197878" y="54806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2002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21956" y="303856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2018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512115" y="2889598"/>
            <a:ext cx="1624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Revenue - $800 Million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6590459" y="3860644"/>
            <a:ext cx="2557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Spent Millions on Rebranding.</a:t>
            </a:r>
          </a:p>
          <a:p>
            <a:r>
              <a:rPr lang="en-US" sz="1200" dirty="0" smtClean="0"/>
              <a:t>Product development &amp; Strengthened</a:t>
            </a:r>
          </a:p>
          <a:p>
            <a:r>
              <a:rPr lang="en-US" sz="1200" dirty="0" smtClean="0"/>
              <a:t>Customer &amp; associate programs.</a:t>
            </a:r>
            <a:endParaRPr lang="en-US" sz="1200" dirty="0"/>
          </a:p>
        </p:txBody>
      </p:sp>
      <p:sp>
        <p:nvSpPr>
          <p:cNvPr id="68" name="Flowchart: Connector 67"/>
          <p:cNvSpPr/>
          <p:nvPr/>
        </p:nvSpPr>
        <p:spPr>
          <a:xfrm>
            <a:off x="6390672" y="4623160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68"/>
          <p:cNvSpPr/>
          <p:nvPr/>
        </p:nvSpPr>
        <p:spPr>
          <a:xfrm>
            <a:off x="6387921" y="4895592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69"/>
          <p:cNvSpPr/>
          <p:nvPr/>
        </p:nvSpPr>
        <p:spPr>
          <a:xfrm>
            <a:off x="6397599" y="5153712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590459" y="4563682"/>
            <a:ext cx="2644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Hired #1 PHD Harvard Medical Dr. Plant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6590459" y="4827982"/>
            <a:ext cx="1953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Hired top I.T. industry Expert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6585173" y="5092282"/>
            <a:ext cx="1838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Acquired Zija International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6298972" y="32596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2020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705048" y="3486977"/>
            <a:ext cx="144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2024 * NOW </a:t>
            </a:r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76" name="Picture 75" descr="ldg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4574" y="3540055"/>
            <a:ext cx="542853" cy="290018"/>
          </a:xfrm>
          <a:prstGeom prst="rect">
            <a:avLst/>
          </a:prstGeom>
        </p:spPr>
      </p:pic>
      <p:pic>
        <p:nvPicPr>
          <p:cNvPr id="77" name="Picture 76" descr="ldg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090739">
            <a:off x="7282066" y="2892074"/>
            <a:ext cx="986732" cy="298647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6724688" y="3527603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accent6"/>
                </a:solidFill>
              </a:rPr>
              <a:t>STABILIZED</a:t>
            </a:r>
            <a:endParaRPr lang="en-US" sz="800" b="1" dirty="0">
              <a:solidFill>
                <a:schemeClr val="accent6"/>
              </a:solidFill>
            </a:endParaRPr>
          </a:p>
        </p:txBody>
      </p:sp>
      <p:pic>
        <p:nvPicPr>
          <p:cNvPr id="1033" name="Picture 9" descr="C:\Users\Valued Customer\Desktop\ANT  Downloads\Untitled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60351" y="5307685"/>
            <a:ext cx="1088526" cy="562275"/>
          </a:xfrm>
          <a:prstGeom prst="rect">
            <a:avLst/>
          </a:prstGeom>
          <a:noFill/>
        </p:spPr>
      </p:pic>
      <p:sp>
        <p:nvSpPr>
          <p:cNvPr id="67" name="Flowchart: Connector 66"/>
          <p:cNvSpPr/>
          <p:nvPr/>
        </p:nvSpPr>
        <p:spPr>
          <a:xfrm>
            <a:off x="8198415" y="2762730"/>
            <a:ext cx="151289" cy="148222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8342229" y="2699693"/>
            <a:ext cx="216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Global Multibillion $</a:t>
            </a:r>
          </a:p>
          <a:p>
            <a:r>
              <a:rPr lang="en-US" sz="1200" dirty="0" smtClean="0"/>
              <a:t>Legacy Wellness Corporation</a:t>
            </a:r>
            <a:endParaRPr lang="en-US" sz="1200" dirty="0"/>
          </a:p>
        </p:txBody>
      </p:sp>
      <p:pic>
        <p:nvPicPr>
          <p:cNvPr id="1031" name="Picture 7" descr="C:\Users\Valued Customer\Desktop\ANT  Downloads\isaguy-jpg-removebg-preview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45469" y="3656278"/>
            <a:ext cx="1040039" cy="780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264E-6 -3.51689E-6 L 0.09426 -0.26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0" y="-13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"/>
            <a:ext cx="12252370" cy="6857611"/>
          </a:xfrm>
          <a:prstGeom prst="rect">
            <a:avLst/>
          </a:prstGeom>
        </p:spPr>
      </p:pic>
      <p:pic>
        <p:nvPicPr>
          <p:cNvPr id="20" name="Picture 19" descr="LDG_W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5" y="391"/>
            <a:ext cx="2769608" cy="2082015"/>
          </a:xfrm>
          <a:prstGeom prst="rect">
            <a:avLst/>
          </a:prstGeom>
        </p:spPr>
      </p:pic>
      <p:pic>
        <p:nvPicPr>
          <p:cNvPr id="21" name="Picture 20" descr="LDG_W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127" y="2"/>
            <a:ext cx="2769608" cy="208201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05071" y="5339346"/>
            <a:ext cx="1102388" cy="1518654"/>
            <a:chOff x="305071" y="5339346"/>
            <a:chExt cx="1102388" cy="1518654"/>
          </a:xfrm>
        </p:grpSpPr>
        <p:pic>
          <p:nvPicPr>
            <p:cNvPr id="5" name="Picture 4" descr="joel-removebg-preview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065" y="5339346"/>
              <a:ext cx="1101394" cy="12676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05071" y="6581001"/>
              <a:ext cx="1021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Joel McNinch</a:t>
              </a:r>
              <a:endParaRPr lang="en-US" sz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08976" y="2916878"/>
            <a:ext cx="2344319" cy="1189646"/>
            <a:chOff x="908975" y="2916878"/>
            <a:chExt cx="2344319" cy="1189646"/>
          </a:xfrm>
        </p:grpSpPr>
        <p:pic>
          <p:nvPicPr>
            <p:cNvPr id="9" name="Picture 8" descr="joanne-removebg-preview (1)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3648" y="2916878"/>
              <a:ext cx="1189646" cy="118964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08975" y="3751553"/>
              <a:ext cx="13227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JoAnne McMahon</a:t>
              </a:r>
              <a:endParaRPr lang="en-US" sz="1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8158" y="4028552"/>
            <a:ext cx="2098569" cy="1310794"/>
            <a:chOff x="198157" y="4028552"/>
            <a:chExt cx="2098569" cy="1310794"/>
          </a:xfrm>
        </p:grpSpPr>
        <p:pic>
          <p:nvPicPr>
            <p:cNvPr id="6" name="Picture 5" descr="bob-removebg-previe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906" y="4028552"/>
              <a:ext cx="1256820" cy="13107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8157" y="4749306"/>
              <a:ext cx="922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Bob DeCant</a:t>
              </a:r>
              <a:endParaRPr lang="en-US" sz="12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999829" y="1647325"/>
            <a:ext cx="2147489" cy="1230719"/>
            <a:chOff x="1999828" y="1647323"/>
            <a:chExt cx="2147489" cy="1230719"/>
          </a:xfrm>
        </p:grpSpPr>
        <p:pic>
          <p:nvPicPr>
            <p:cNvPr id="10" name="Picture 9" descr="tom-removebg-previe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22068" y="1647323"/>
              <a:ext cx="1225249" cy="123071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99828" y="2565183"/>
              <a:ext cx="11278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Tom Waggoner</a:t>
              </a:r>
              <a:endParaRPr lang="en-US" sz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47394" y="815689"/>
            <a:ext cx="1972687" cy="1308390"/>
            <a:chOff x="3147393" y="815689"/>
            <a:chExt cx="1972687" cy="1308390"/>
          </a:xfrm>
        </p:grpSpPr>
        <p:pic>
          <p:nvPicPr>
            <p:cNvPr id="8" name="Picture 7" descr="jerry-removebg-previe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4790" y="815689"/>
              <a:ext cx="1045290" cy="130839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147393" y="1280674"/>
              <a:ext cx="1133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Dr. Jerry Brown</a:t>
              </a:r>
              <a:endParaRPr lang="en-US" sz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274588" y="496087"/>
            <a:ext cx="1195777" cy="1428237"/>
            <a:chOff x="5274588" y="496085"/>
            <a:chExt cx="1195777" cy="1428237"/>
          </a:xfrm>
        </p:grpSpPr>
        <p:pic>
          <p:nvPicPr>
            <p:cNvPr id="4" name="Picture 3" descr="ruth-removebg-preview (1)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74588" y="496085"/>
              <a:ext cx="1169807" cy="115123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274588" y="1647323"/>
              <a:ext cx="11957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Ruth Claybrooks</a:t>
              </a:r>
              <a:endParaRPr lang="en-US" sz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53281" y="860514"/>
            <a:ext cx="2258488" cy="1223916"/>
            <a:chOff x="6553281" y="860514"/>
            <a:chExt cx="2258488" cy="1223916"/>
          </a:xfrm>
        </p:grpSpPr>
        <p:pic>
          <p:nvPicPr>
            <p:cNvPr id="15" name="Picture 14" descr="tommy-removebg-previe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3281" y="860514"/>
              <a:ext cx="1341945" cy="122391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45964" y="1271709"/>
              <a:ext cx="1065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Tommy Chapa</a:t>
              </a:r>
              <a:endParaRPr lang="en-US" sz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45964" y="1611463"/>
            <a:ext cx="2217958" cy="1233452"/>
            <a:chOff x="7745964" y="1611463"/>
            <a:chExt cx="2217958" cy="1233452"/>
          </a:xfrm>
        </p:grpSpPr>
        <p:pic>
          <p:nvPicPr>
            <p:cNvPr id="14" name="Picture 13" descr="rich-removebg-preview (1)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45964" y="1611463"/>
              <a:ext cx="1304310" cy="123071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112407" y="2567916"/>
              <a:ext cx="8515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Rich Miller</a:t>
              </a:r>
              <a:endParaRPr lang="en-US" sz="1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7871" y="2863713"/>
            <a:ext cx="2225413" cy="1218631"/>
            <a:chOff x="8897869" y="2863711"/>
            <a:chExt cx="2225413" cy="1218631"/>
          </a:xfrm>
        </p:grpSpPr>
        <p:pic>
          <p:nvPicPr>
            <p:cNvPr id="13" name="Picture 12" descr="mike-removebg-preview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97869" y="2863711"/>
              <a:ext cx="1104247" cy="121863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107811" y="3751553"/>
              <a:ext cx="1015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Mike Chorost</a:t>
              </a:r>
              <a:endParaRPr lang="en-US" sz="12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39559" y="4128083"/>
            <a:ext cx="2352440" cy="1168656"/>
            <a:chOff x="9839560" y="3751553"/>
            <a:chExt cx="2352440" cy="1168656"/>
          </a:xfrm>
        </p:grpSpPr>
        <p:pic>
          <p:nvPicPr>
            <p:cNvPr id="7" name="Picture 6" descr="carrie-removebg-preview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39560" y="3751553"/>
              <a:ext cx="1011965" cy="116865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0728138" y="4366211"/>
              <a:ext cx="14638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Carrie Kimball Chorost</a:t>
              </a:r>
              <a:endParaRPr lang="en-US" sz="11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568932" y="5320802"/>
            <a:ext cx="1363093" cy="1537198"/>
            <a:chOff x="10568931" y="5320802"/>
            <a:chExt cx="1363093" cy="1537198"/>
          </a:xfrm>
        </p:grpSpPr>
        <p:pic>
          <p:nvPicPr>
            <p:cNvPr id="12" name="Picture 11" descr="landon-removebg-preview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68931" y="5320802"/>
              <a:ext cx="1363093" cy="128618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0696016" y="6581001"/>
              <a:ext cx="1156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Landon Weaver</a:t>
              </a:r>
              <a:endParaRPr lang="en-US" sz="1200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19858" y="3048942"/>
            <a:ext cx="1007192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THE LEGACY DEVELOPMENT GROUP</a:t>
            </a:r>
          </a:p>
          <a:p>
            <a:pPr algn="ctr"/>
            <a:endParaRPr lang="en-US" sz="1400" b="1" dirty="0" smtClean="0"/>
          </a:p>
          <a:p>
            <a:pPr algn="ctr"/>
            <a:r>
              <a:rPr lang="en-US" sz="2000" dirty="0" smtClean="0"/>
              <a:t>We are a collective of top earning individuals</a:t>
            </a:r>
          </a:p>
          <a:p>
            <a:pPr algn="ctr"/>
            <a:r>
              <a:rPr lang="en-US" sz="2000" dirty="0" smtClean="0"/>
              <a:t>in the direct selling industry, some of which have been together for 30 years.</a:t>
            </a:r>
          </a:p>
          <a:p>
            <a:pPr algn="ctr"/>
            <a:r>
              <a:rPr lang="en-US" sz="2000" dirty="0" smtClean="0"/>
              <a:t>Founding members have all earned millions, some tens of millions of dollars</a:t>
            </a:r>
          </a:p>
          <a:p>
            <a:pPr algn="ctr"/>
            <a:r>
              <a:rPr lang="en-US" sz="2000" dirty="0" smtClean="0"/>
              <a:t>and have helped people all over the world with building residual income. It </a:t>
            </a:r>
          </a:p>
          <a:p>
            <a:pPr algn="ctr"/>
            <a:r>
              <a:rPr lang="en-US" sz="2000" dirty="0" smtClean="0"/>
              <a:t>is important to note that none of these people have ever quit a direct </a:t>
            </a:r>
          </a:p>
          <a:p>
            <a:pPr algn="ctr"/>
            <a:r>
              <a:rPr lang="en-US" sz="2000" dirty="0" smtClean="0"/>
              <a:t>selling company ever! They have now found themselves in a unique position. United as </a:t>
            </a:r>
          </a:p>
          <a:p>
            <a:pPr algn="ctr"/>
            <a:r>
              <a:rPr lang="en-US" sz="2000" dirty="0" smtClean="0"/>
              <a:t>one group to build at their final company, Isagenix International. They are going to help people </a:t>
            </a:r>
          </a:p>
          <a:p>
            <a:pPr algn="ctr"/>
            <a:r>
              <a:rPr lang="en-US" sz="2000" dirty="0" smtClean="0"/>
              <a:t>all over the world build and secure substantial walk away incomes for their family and leave </a:t>
            </a:r>
          </a:p>
          <a:p>
            <a:pPr algn="ctr"/>
            <a:r>
              <a:rPr lang="en-US" sz="2000" dirty="0" smtClean="0"/>
              <a:t>a LEGACY.  </a:t>
            </a:r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877561" y="-80690"/>
            <a:ext cx="409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080"/>
                </a:solidFill>
              </a:rPr>
              <a:t>FOUNDERS</a:t>
            </a:r>
            <a:endParaRPr lang="en-US" sz="3600" b="1" dirty="0">
              <a:solidFill>
                <a:srgbClr val="00808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06097" y="6346293"/>
            <a:ext cx="3406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="" xmlns:a16="http://schemas.microsoft.com/office/drawing/2014/main" id="{DD009BC7-925B-8E45-ACA9-3DA7D934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14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="" xmlns:a16="http://schemas.microsoft.com/office/drawing/2014/main" id="{F5B6CAE5-6FEB-4D45-93EC-118144414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8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8" y="169132"/>
            <a:ext cx="2541494" cy="6688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74877" y="169133"/>
            <a:ext cx="2986935" cy="6480127"/>
            <a:chOff x="8674877" y="169133"/>
            <a:chExt cx="2986935" cy="6480127"/>
          </a:xfrm>
        </p:grpSpPr>
        <p:pic>
          <p:nvPicPr>
            <p:cNvPr id="7" name="Picture 6" descr="IMG_489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4877" y="169133"/>
              <a:ext cx="2986935" cy="64801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470673" y="951392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339966"/>
                  </a:solidFill>
                </a:rPr>
                <a:t>Date 05/05/2022</a:t>
              </a:r>
              <a:endParaRPr lang="en-US" sz="1000" dirty="0">
                <a:solidFill>
                  <a:srgbClr val="339966"/>
                </a:solidFill>
              </a:endParaRPr>
            </a:p>
          </p:txBody>
        </p:sp>
      </p:grpSp>
      <p:pic>
        <p:nvPicPr>
          <p:cNvPr id="14" name="Picture 13" descr="bo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759" y="169133"/>
            <a:ext cx="2684204" cy="67736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02399" y="174444"/>
            <a:ext cx="2684204" cy="9470187"/>
            <a:chOff x="2077406" y="-565558"/>
            <a:chExt cx="2684204" cy="9470187"/>
          </a:xfrm>
        </p:grpSpPr>
        <p:pic>
          <p:nvPicPr>
            <p:cNvPr id="5" name="Picture 4" descr="bob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7406" y="-565558"/>
              <a:ext cx="2684204" cy="947018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116718" y="5009543"/>
              <a:ext cx="25770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6 Months</a:t>
              </a:r>
              <a:endPara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118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man I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8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" y="306885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2697" y="44179"/>
            <a:ext cx="1096351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OPPORTUNITY AWAITS</a:t>
            </a:r>
          </a:p>
          <a:p>
            <a:r>
              <a:rPr lang="en-US" sz="3600" b="1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</a:t>
            </a:r>
          </a:p>
          <a:p>
            <a:r>
              <a:rPr lang="en-US" sz="3600" b="1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2023                                        2033</a:t>
            </a:r>
            <a:endParaRPr lang="en-US" sz="3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object 65"/>
          <p:cNvSpPr txBox="1"/>
          <p:nvPr/>
        </p:nvSpPr>
        <p:spPr>
          <a:xfrm>
            <a:off x="2211423" y="2420396"/>
            <a:ext cx="3518491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35" dirty="0">
                <a:solidFill>
                  <a:srgbClr val="FFFFFF"/>
                </a:solidFill>
                <a:latin typeface="Arial Unicode MS"/>
                <a:cs typeface="Arial Unicode MS"/>
              </a:rPr>
              <a:t>Saving</a:t>
            </a:r>
            <a:r>
              <a:rPr sz="800" spc="-15" dirty="0">
                <a:solidFill>
                  <a:srgbClr val="FFFFFF"/>
                </a:solidFill>
                <a:latin typeface="Arial Unicode MS"/>
                <a:cs typeface="Arial Unicode MS"/>
              </a:rPr>
              <a:t>s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130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800" spc="-20" dirty="0">
                <a:solidFill>
                  <a:srgbClr val="FFFFFF"/>
                </a:solidFill>
                <a:latin typeface="Arial Unicode MS"/>
                <a:cs typeface="Arial Unicode MS"/>
              </a:rPr>
              <a:t>at</a:t>
            </a:r>
            <a:r>
              <a:rPr sz="800" dirty="0">
                <a:solidFill>
                  <a:srgbClr val="FFFFFF"/>
                </a:solidFill>
                <a:latin typeface="Arial Unicode MS"/>
                <a:cs typeface="Arial Unicode MS"/>
              </a:rPr>
              <a:t>e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Arial Unicode MS"/>
                <a:cs typeface="Arial Unicode MS"/>
              </a:rPr>
              <a:t>Neede</a:t>
            </a:r>
            <a:r>
              <a:rPr sz="800" dirty="0">
                <a:solidFill>
                  <a:srgbClr val="FFFFFF"/>
                </a:solidFill>
                <a:latin typeface="Arial Unicode MS"/>
                <a:cs typeface="Arial Unicode MS"/>
              </a:rPr>
              <a:t>d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 Unicode MS"/>
                <a:cs typeface="Arial Unicode MS"/>
              </a:rPr>
              <a:t>fo</a:t>
            </a:r>
            <a:r>
              <a:rPr sz="800" spc="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135" dirty="0">
                <a:solidFill>
                  <a:srgbClr val="FFFFFF"/>
                </a:solidFill>
                <a:latin typeface="Arial Unicode MS"/>
                <a:cs typeface="Arial Unicode MS"/>
              </a:rPr>
              <a:t>R</a:t>
            </a:r>
            <a:r>
              <a:rPr sz="800" spc="-20" dirty="0">
                <a:solidFill>
                  <a:srgbClr val="FFFFFF"/>
                </a:solidFill>
                <a:latin typeface="Arial Unicode MS"/>
                <a:cs typeface="Arial Unicode MS"/>
              </a:rPr>
              <a:t>etiremen</a:t>
            </a:r>
            <a:r>
              <a:rPr sz="800" dirty="0">
                <a:solidFill>
                  <a:srgbClr val="FFFFFF"/>
                </a:solidFill>
                <a:latin typeface="Arial Unicode MS"/>
                <a:cs typeface="Arial Unicode MS"/>
              </a:rPr>
              <a:t>t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 Unicode MS"/>
                <a:cs typeface="Arial Unicode MS"/>
              </a:rPr>
              <a:t>-</a:t>
            </a:r>
            <a:r>
              <a:rPr sz="800" spc="-60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800" spc="-110" dirty="0">
                <a:solidFill>
                  <a:srgbClr val="FFFFFF"/>
                </a:solidFill>
                <a:latin typeface="Arial Unicode MS"/>
                <a:cs typeface="Arial Unicode MS"/>
              </a:rPr>
              <a:t>15%</a:t>
            </a:r>
            <a:endParaRPr sz="800" dirty="0">
              <a:latin typeface="Arial Unicode MS"/>
              <a:cs typeface="Arial Unicode M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10250" y="3393684"/>
            <a:ext cx="10352361" cy="461665"/>
            <a:chOff x="910249" y="2775220"/>
            <a:chExt cx="10352361" cy="461665"/>
          </a:xfrm>
        </p:grpSpPr>
        <p:grpSp>
          <p:nvGrpSpPr>
            <p:cNvPr id="35" name="Group 34"/>
            <p:cNvGrpSpPr/>
            <p:nvPr/>
          </p:nvGrpSpPr>
          <p:grpSpPr>
            <a:xfrm>
              <a:off x="910249" y="2775220"/>
              <a:ext cx="10352361" cy="461665"/>
              <a:chOff x="911143" y="2104792"/>
              <a:chExt cx="10352361" cy="46166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5768949" y="2104792"/>
                <a:ext cx="5494555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 smtClean="0">
                  <a:solidFill>
                    <a:srgbClr val="008080"/>
                  </a:solidFill>
                </a:endParaRPr>
              </a:p>
              <a:p>
                <a:endParaRPr lang="en-US" sz="900" dirty="0" smtClean="0">
                  <a:solidFill>
                    <a:srgbClr val="008080"/>
                  </a:solidFill>
                </a:endParaRPr>
              </a:p>
              <a:p>
                <a:endParaRPr lang="en-US" sz="600" dirty="0" smtClean="0">
                  <a:solidFill>
                    <a:srgbClr val="008080"/>
                  </a:solidFill>
                </a:endParaRPr>
              </a:p>
            </p:txBody>
          </p:sp>
          <p:sp>
            <p:nvSpPr>
              <p:cNvPr id="37" name="object 54"/>
              <p:cNvSpPr/>
              <p:nvPr/>
            </p:nvSpPr>
            <p:spPr>
              <a:xfrm>
                <a:off x="911143" y="2104792"/>
                <a:ext cx="5389232" cy="461665"/>
              </a:xfrm>
              <a:custGeom>
                <a:avLst/>
                <a:gdLst/>
                <a:ahLst/>
                <a:cxnLst/>
                <a:rect l="l" t="t" r="r" b="b"/>
                <a:pathLst>
                  <a:path w="2015489" h="219075">
                    <a:moveTo>
                      <a:pt x="1825447" y="0"/>
                    </a:moveTo>
                    <a:lnTo>
                      <a:pt x="0" y="0"/>
                    </a:lnTo>
                    <a:lnTo>
                      <a:pt x="0" y="218846"/>
                    </a:lnTo>
                    <a:lnTo>
                      <a:pt x="1858937" y="218846"/>
                    </a:lnTo>
                    <a:lnTo>
                      <a:pt x="2015439" y="108851"/>
                    </a:lnTo>
                    <a:lnTo>
                      <a:pt x="1825447" y="0"/>
                    </a:lnTo>
                    <a:close/>
                  </a:path>
                </a:pathLst>
              </a:custGeom>
              <a:solidFill>
                <a:srgbClr val="008080"/>
              </a:solidFill>
            </p:spPr>
            <p:txBody>
              <a:bodyPr wrap="square" lIns="0" tIns="0" rIns="0" bIns="0" rtlCol="0"/>
              <a:lstStyle/>
              <a:p>
                <a:endParaRPr dirty="0">
                  <a:solidFill>
                    <a:srgbClr val="008080"/>
                  </a:solidFill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435920" y="2816386"/>
              <a:ext cx="1880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Beauty- $723.7 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86085" y="2816386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$10.2 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11144" y="2732040"/>
            <a:ext cx="10352361" cy="461665"/>
            <a:chOff x="911143" y="2113576"/>
            <a:chExt cx="10352361" cy="461665"/>
          </a:xfrm>
        </p:grpSpPr>
        <p:grpSp>
          <p:nvGrpSpPr>
            <p:cNvPr id="34" name="Group 33"/>
            <p:cNvGrpSpPr/>
            <p:nvPr/>
          </p:nvGrpSpPr>
          <p:grpSpPr>
            <a:xfrm>
              <a:off x="911143" y="2113576"/>
              <a:ext cx="10352361" cy="461665"/>
              <a:chOff x="911143" y="2104792"/>
              <a:chExt cx="10352361" cy="461665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5768949" y="2104792"/>
                <a:ext cx="5494555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 smtClean="0"/>
              </a:p>
              <a:p>
                <a:endParaRPr lang="en-US" sz="900" dirty="0" smtClean="0"/>
              </a:p>
              <a:p>
                <a:endParaRPr lang="en-US" sz="600" dirty="0" smtClean="0"/>
              </a:p>
            </p:txBody>
          </p:sp>
          <p:sp>
            <p:nvSpPr>
              <p:cNvPr id="32" name="object 54"/>
              <p:cNvSpPr/>
              <p:nvPr/>
            </p:nvSpPr>
            <p:spPr>
              <a:xfrm>
                <a:off x="911143" y="2104792"/>
                <a:ext cx="5389232" cy="461665"/>
              </a:xfrm>
              <a:custGeom>
                <a:avLst/>
                <a:gdLst/>
                <a:ahLst/>
                <a:cxnLst/>
                <a:rect l="l" t="t" r="r" b="b"/>
                <a:pathLst>
                  <a:path w="2015489" h="219075">
                    <a:moveTo>
                      <a:pt x="1825447" y="0"/>
                    </a:moveTo>
                    <a:lnTo>
                      <a:pt x="0" y="0"/>
                    </a:lnTo>
                    <a:lnTo>
                      <a:pt x="0" y="218846"/>
                    </a:lnTo>
                    <a:lnTo>
                      <a:pt x="1858937" y="218846"/>
                    </a:lnTo>
                    <a:lnTo>
                      <a:pt x="2015439" y="108851"/>
                    </a:lnTo>
                    <a:lnTo>
                      <a:pt x="1825447" y="0"/>
                    </a:lnTo>
                    <a:close/>
                  </a:path>
                </a:pathLst>
              </a:custGeom>
              <a:solidFill>
                <a:srgbClr val="0080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426242" y="2149456"/>
              <a:ext cx="1737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Wellness- $4.7 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93206" y="2149456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$12.9 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28712" y="4057038"/>
            <a:ext cx="10352361" cy="461665"/>
            <a:chOff x="928711" y="3438574"/>
            <a:chExt cx="10352361" cy="461665"/>
          </a:xfrm>
        </p:grpSpPr>
        <p:grpSp>
          <p:nvGrpSpPr>
            <p:cNvPr id="44" name="Group 43"/>
            <p:cNvGrpSpPr/>
            <p:nvPr/>
          </p:nvGrpSpPr>
          <p:grpSpPr>
            <a:xfrm>
              <a:off x="928711" y="3438574"/>
              <a:ext cx="10352361" cy="461665"/>
              <a:chOff x="911143" y="2104792"/>
              <a:chExt cx="10352361" cy="46166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768949" y="2104792"/>
                <a:ext cx="5494555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 smtClean="0"/>
              </a:p>
              <a:p>
                <a:endParaRPr lang="en-US" sz="900" dirty="0" smtClean="0"/>
              </a:p>
              <a:p>
                <a:endParaRPr lang="en-US" sz="600" dirty="0" smtClean="0"/>
              </a:p>
            </p:txBody>
          </p:sp>
          <p:sp>
            <p:nvSpPr>
              <p:cNvPr id="46" name="object 54"/>
              <p:cNvSpPr/>
              <p:nvPr/>
            </p:nvSpPr>
            <p:spPr>
              <a:xfrm>
                <a:off x="911143" y="2104792"/>
                <a:ext cx="5389232" cy="461665"/>
              </a:xfrm>
              <a:custGeom>
                <a:avLst/>
                <a:gdLst/>
                <a:ahLst/>
                <a:cxnLst/>
                <a:rect l="l" t="t" r="r" b="b"/>
                <a:pathLst>
                  <a:path w="2015489" h="219075">
                    <a:moveTo>
                      <a:pt x="1825447" y="0"/>
                    </a:moveTo>
                    <a:lnTo>
                      <a:pt x="0" y="0"/>
                    </a:lnTo>
                    <a:lnTo>
                      <a:pt x="0" y="218846"/>
                    </a:lnTo>
                    <a:lnTo>
                      <a:pt x="1858937" y="218846"/>
                    </a:lnTo>
                    <a:lnTo>
                      <a:pt x="2015439" y="108851"/>
                    </a:lnTo>
                    <a:lnTo>
                      <a:pt x="1825447" y="0"/>
                    </a:lnTo>
                    <a:close/>
                  </a:path>
                </a:pathLst>
              </a:custGeom>
              <a:solidFill>
                <a:srgbClr val="0080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435026" y="3492100"/>
              <a:ext cx="2037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Bio-Hacking- $4.6 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148984" y="3513244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$7.5 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09356" y="4724862"/>
            <a:ext cx="10352361" cy="461665"/>
            <a:chOff x="909355" y="4106398"/>
            <a:chExt cx="10352361" cy="461665"/>
          </a:xfrm>
        </p:grpSpPr>
        <p:grpSp>
          <p:nvGrpSpPr>
            <p:cNvPr id="38" name="Group 37"/>
            <p:cNvGrpSpPr/>
            <p:nvPr/>
          </p:nvGrpSpPr>
          <p:grpSpPr>
            <a:xfrm>
              <a:off x="909355" y="4106398"/>
              <a:ext cx="10352361" cy="461665"/>
              <a:chOff x="911143" y="2104792"/>
              <a:chExt cx="10352361" cy="461665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768949" y="2104792"/>
                <a:ext cx="5494555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 smtClean="0"/>
              </a:p>
              <a:p>
                <a:endParaRPr lang="en-US" sz="900" dirty="0" smtClean="0"/>
              </a:p>
              <a:p>
                <a:endParaRPr lang="en-US" sz="600" dirty="0" smtClean="0"/>
              </a:p>
            </p:txBody>
          </p:sp>
          <p:sp>
            <p:nvSpPr>
              <p:cNvPr id="40" name="object 54"/>
              <p:cNvSpPr/>
              <p:nvPr/>
            </p:nvSpPr>
            <p:spPr>
              <a:xfrm>
                <a:off x="911143" y="2104792"/>
                <a:ext cx="5389232" cy="461665"/>
              </a:xfrm>
              <a:custGeom>
                <a:avLst/>
                <a:gdLst/>
                <a:ahLst/>
                <a:cxnLst/>
                <a:rect l="l" t="t" r="r" b="b"/>
                <a:pathLst>
                  <a:path w="2015489" h="219075">
                    <a:moveTo>
                      <a:pt x="1825447" y="0"/>
                    </a:moveTo>
                    <a:lnTo>
                      <a:pt x="0" y="0"/>
                    </a:lnTo>
                    <a:lnTo>
                      <a:pt x="0" y="218846"/>
                    </a:lnTo>
                    <a:lnTo>
                      <a:pt x="1858937" y="218846"/>
                    </a:lnTo>
                    <a:lnTo>
                      <a:pt x="2015439" y="108851"/>
                    </a:lnTo>
                    <a:lnTo>
                      <a:pt x="1825447" y="0"/>
                    </a:lnTo>
                    <a:close/>
                  </a:path>
                </a:pathLst>
              </a:custGeom>
              <a:solidFill>
                <a:srgbClr val="0080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435026" y="4163422"/>
              <a:ext cx="186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Vitamins- $57.6 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26680" y="417399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$133.9 B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08462" y="5390004"/>
            <a:ext cx="10352361" cy="461665"/>
            <a:chOff x="908461" y="4771540"/>
            <a:chExt cx="10352361" cy="461665"/>
          </a:xfrm>
        </p:grpSpPr>
        <p:grpSp>
          <p:nvGrpSpPr>
            <p:cNvPr id="41" name="Group 40"/>
            <p:cNvGrpSpPr/>
            <p:nvPr/>
          </p:nvGrpSpPr>
          <p:grpSpPr>
            <a:xfrm>
              <a:off x="908461" y="4771540"/>
              <a:ext cx="10352361" cy="461665"/>
              <a:chOff x="911143" y="2104792"/>
              <a:chExt cx="10352361" cy="461665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5768949" y="2104792"/>
                <a:ext cx="5494555" cy="46166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 smtClean="0"/>
              </a:p>
              <a:p>
                <a:endParaRPr lang="en-US" sz="900" dirty="0" smtClean="0"/>
              </a:p>
              <a:p>
                <a:endParaRPr lang="en-US" sz="600" dirty="0" smtClean="0"/>
              </a:p>
            </p:txBody>
          </p:sp>
          <p:sp>
            <p:nvSpPr>
              <p:cNvPr id="43" name="object 54"/>
              <p:cNvSpPr/>
              <p:nvPr/>
            </p:nvSpPr>
            <p:spPr>
              <a:xfrm>
                <a:off x="911143" y="2104792"/>
                <a:ext cx="5389232" cy="461665"/>
              </a:xfrm>
              <a:custGeom>
                <a:avLst/>
                <a:gdLst/>
                <a:ahLst/>
                <a:cxnLst/>
                <a:rect l="l" t="t" r="r" b="b"/>
                <a:pathLst>
                  <a:path w="2015489" h="219075">
                    <a:moveTo>
                      <a:pt x="1825447" y="0"/>
                    </a:moveTo>
                    <a:lnTo>
                      <a:pt x="0" y="0"/>
                    </a:lnTo>
                    <a:lnTo>
                      <a:pt x="0" y="218846"/>
                    </a:lnTo>
                    <a:lnTo>
                      <a:pt x="1858937" y="218846"/>
                    </a:lnTo>
                    <a:lnTo>
                      <a:pt x="2015439" y="108851"/>
                    </a:lnTo>
                    <a:lnTo>
                      <a:pt x="1825447" y="0"/>
                    </a:lnTo>
                    <a:close/>
                  </a:path>
                </a:pathLst>
              </a:custGeom>
              <a:solidFill>
                <a:srgbClr val="00808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268308" y="4824172"/>
              <a:ext cx="4161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Savings Rate Needed for Retirement- 15%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45165" y="4834744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40%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zz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63" y="761119"/>
            <a:ext cx="5068842" cy="5068842"/>
          </a:xfrm>
          <a:prstGeom prst="rect">
            <a:avLst/>
          </a:prstGeom>
        </p:spPr>
      </p:pic>
      <p:pic>
        <p:nvPicPr>
          <p:cNvPr id="6" name="Picture 5" descr="yol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5" y="1164049"/>
            <a:ext cx="5255096" cy="4073930"/>
          </a:xfrm>
          <a:prstGeom prst="rect">
            <a:avLst/>
          </a:prstGeom>
        </p:spPr>
      </p:pic>
      <p:pic>
        <p:nvPicPr>
          <p:cNvPr id="7" name="Picture 6" descr="ozzi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432" y="829824"/>
            <a:ext cx="2765003" cy="49155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18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" y="253052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1232" y="916369"/>
            <a:ext cx="64733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SIMPLE PROVEN NATURAL </a:t>
            </a:r>
            <a:endParaRPr lang="en-US" sz="44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892155" y="1141747"/>
            <a:ext cx="0" cy="332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899209" y="947294"/>
            <a:ext cx="49560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TARGETED SOLUTIONS</a:t>
            </a:r>
            <a:endParaRPr lang="en-US" sz="40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" name="Picture 24" descr="1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947" y="2973387"/>
            <a:ext cx="1618040" cy="1625727"/>
          </a:xfrm>
          <a:prstGeom prst="rect">
            <a:avLst/>
          </a:prstGeom>
        </p:spPr>
      </p:pic>
      <p:pic>
        <p:nvPicPr>
          <p:cNvPr id="26" name="Picture 25" descr="2p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9690" y="2984433"/>
            <a:ext cx="1614197" cy="1614197"/>
          </a:xfrm>
          <a:prstGeom prst="rect">
            <a:avLst/>
          </a:prstGeom>
        </p:spPr>
      </p:pic>
      <p:pic>
        <p:nvPicPr>
          <p:cNvPr id="27" name="Picture 26" descr="3p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569" y="2946640"/>
            <a:ext cx="1621884" cy="1602667"/>
          </a:xfrm>
          <a:prstGeom prst="rect">
            <a:avLst/>
          </a:prstGeom>
        </p:spPr>
      </p:pic>
      <p:pic>
        <p:nvPicPr>
          <p:cNvPr id="28" name="Picture 27" descr="4p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605" y="2997133"/>
            <a:ext cx="1618040" cy="1577883"/>
          </a:xfrm>
          <a:prstGeom prst="rect">
            <a:avLst/>
          </a:prstGeom>
        </p:spPr>
      </p:pic>
      <p:pic>
        <p:nvPicPr>
          <p:cNvPr id="29" name="Picture 28" descr="5p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686" y="2999598"/>
            <a:ext cx="1591137" cy="1591137"/>
          </a:xfrm>
          <a:prstGeom prst="rect">
            <a:avLst/>
          </a:prstGeom>
        </p:spPr>
      </p:pic>
      <p:pic>
        <p:nvPicPr>
          <p:cNvPr id="30" name="Picture 29" descr="6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402" y="2952177"/>
            <a:ext cx="1594980" cy="1579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pic>
        <p:nvPicPr>
          <p:cNvPr id="25" name="Picture 24" descr="supermix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7"/>
            <a:ext cx="12252371" cy="6378196"/>
          </a:xfrm>
          <a:prstGeom prst="rect">
            <a:avLst/>
          </a:prstGeom>
        </p:spPr>
      </p:pic>
      <p:pic>
        <p:nvPicPr>
          <p:cNvPr id="6149" name="Picture 5" descr="C:\Users\Valued Customer\Desktop\ANT  Downloads\super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282" y="1052759"/>
            <a:ext cx="2718209" cy="2240137"/>
          </a:xfrm>
          <a:prstGeom prst="rect">
            <a:avLst/>
          </a:prstGeom>
          <a:noFill/>
        </p:spPr>
      </p:pic>
      <p:pic>
        <p:nvPicPr>
          <p:cNvPr id="6148" name="Picture 4" descr="C:\Users\Valued Customer\Desktop\ANT  Downloads\xm-removebg-preview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2287" y="1155325"/>
            <a:ext cx="2724676" cy="2269712"/>
          </a:xfrm>
          <a:prstGeom prst="rect">
            <a:avLst/>
          </a:prstGeom>
          <a:noFill/>
        </p:spPr>
      </p:pic>
      <p:pic>
        <p:nvPicPr>
          <p:cNvPr id="6146" name="Picture 2" descr="C:\Users\Valued Customer\Desktop\ANT  Downloads\tea-removebg-preview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4479" y="1244884"/>
            <a:ext cx="1633224" cy="2880830"/>
          </a:xfrm>
          <a:prstGeom prst="rect">
            <a:avLst/>
          </a:prstGeom>
          <a:noFill/>
        </p:spPr>
      </p:pic>
      <p:pic>
        <p:nvPicPr>
          <p:cNvPr id="30" name="Picture 4" descr="C:\Users\Valued Customer\Desktop\ANT  Downloads\xm-removebg-preview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05277" y="2534688"/>
            <a:ext cx="850235" cy="708263"/>
          </a:xfrm>
          <a:prstGeom prst="rect">
            <a:avLst/>
          </a:prstGeom>
          <a:noFill/>
        </p:spPr>
      </p:pic>
      <p:pic>
        <p:nvPicPr>
          <p:cNvPr id="6" name="Picture 2" descr="C:\Users\Valued Customer\Desktop\ANT  Downloads\smart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067947" y="4430586"/>
            <a:ext cx="889124" cy="685896"/>
          </a:xfrm>
          <a:prstGeom prst="rect">
            <a:avLst/>
          </a:prstGeom>
          <a:noFill/>
        </p:spPr>
      </p:pic>
      <p:pic>
        <p:nvPicPr>
          <p:cNvPr id="31" name="Picture 5" descr="C:\Users\Valued Customer\Desktop\ANT  Downloads\super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74818" y="416410"/>
            <a:ext cx="886463" cy="730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2" y="31184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26178" y="338277"/>
            <a:ext cx="4661154" cy="60939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 smtClean="0"/>
          </a:p>
          <a:p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489609" y="2912489"/>
            <a:ext cx="45484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Moringa Oleifera</a:t>
            </a:r>
          </a:p>
          <a:p>
            <a:r>
              <a:rPr lang="en-US" sz="2000" dirty="0" smtClean="0"/>
              <a:t>  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46 Antioxidants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36 Anti-Inflammatories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Omegas 3,6, and 9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20 Amino Acids including 9 essential </a:t>
            </a:r>
          </a:p>
          <a:p>
            <a:r>
              <a:rPr lang="en-US" sz="2000" dirty="0" smtClean="0"/>
              <a:t>        amino acids our bodies don’t produce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Over 92 nutrients and health benefits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100% </a:t>
            </a:r>
            <a:r>
              <a:rPr lang="en-US" sz="2000" dirty="0" err="1" smtClean="0"/>
              <a:t>Bioavailable</a:t>
            </a: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  Kosher, Vegan and Gluten-free</a:t>
            </a:r>
          </a:p>
          <a:p>
            <a:endParaRPr lang="en-US" sz="2000" dirty="0" smtClean="0"/>
          </a:p>
          <a:p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7429742" y="280515"/>
            <a:ext cx="4674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“Natures Miracle Tree”</a:t>
            </a:r>
          </a:p>
        </p:txBody>
      </p:sp>
      <p:pic>
        <p:nvPicPr>
          <p:cNvPr id="20" name="Picture 19" descr="moringa50-removebg-preview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6815" y="671322"/>
            <a:ext cx="4365013" cy="2584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81307" y="533240"/>
            <a:ext cx="350968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Gram for Gram</a:t>
            </a:r>
          </a:p>
          <a:p>
            <a:pPr algn="ctr"/>
            <a:r>
              <a:rPr lang="en-US" b="1" dirty="0" smtClean="0"/>
              <a:t>    Fresh Moringa Leaves Contain:</a:t>
            </a:r>
          </a:p>
          <a:p>
            <a:pPr algn="ctr"/>
            <a:endParaRPr lang="en-US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9X</a:t>
            </a:r>
          </a:p>
          <a:p>
            <a:pPr algn="ctr"/>
            <a:r>
              <a:rPr lang="en-US" sz="1600" i="1" dirty="0" smtClean="0"/>
              <a:t>More Protein than yogurt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10X</a:t>
            </a:r>
          </a:p>
          <a:p>
            <a:pPr algn="ctr"/>
            <a:r>
              <a:rPr lang="en-US" sz="1600" i="1" dirty="0" smtClean="0"/>
              <a:t>More Vitamin A than carrots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7X</a:t>
            </a:r>
          </a:p>
          <a:p>
            <a:pPr algn="ctr"/>
            <a:r>
              <a:rPr lang="en-US" sz="1600" i="1" dirty="0" smtClean="0"/>
              <a:t> More Vitamin C than oranges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15X</a:t>
            </a:r>
          </a:p>
          <a:p>
            <a:pPr algn="ctr"/>
            <a:r>
              <a:rPr lang="en-US" sz="1600" i="1" dirty="0" smtClean="0"/>
              <a:t>  More Potassium than bananas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/>
              <a:t>17X</a:t>
            </a:r>
          </a:p>
          <a:p>
            <a:pPr algn="ctr"/>
            <a:r>
              <a:rPr lang="en-US" sz="1600" i="1" dirty="0" smtClean="0"/>
              <a:t>More Calcium than milk</a:t>
            </a:r>
          </a:p>
          <a:p>
            <a:pPr algn="ctr"/>
            <a:endParaRPr lang="en-US" sz="1600" i="1" dirty="0" smtClean="0"/>
          </a:p>
          <a:p>
            <a:pPr algn="ctr"/>
            <a:r>
              <a:rPr lang="en-US" b="1" dirty="0" smtClean="0"/>
              <a:t>25X</a:t>
            </a:r>
          </a:p>
          <a:p>
            <a:pPr algn="ctr"/>
            <a:r>
              <a:rPr lang="en-US" dirty="0" smtClean="0"/>
              <a:t>Iron in Spinach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16726" y="5701412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*2100+ Mg of Moringa Oleifera </a:t>
            </a:r>
          </a:p>
          <a:p>
            <a:r>
              <a:rPr lang="en-US" sz="1200" b="1" i="1" dirty="0"/>
              <a:t>*(Leaves Seeds And Fruits) </a:t>
            </a:r>
            <a:r>
              <a:rPr lang="en-US" sz="1200" b="1" i="1" dirty="0" smtClean="0"/>
              <a:t>*</a:t>
            </a:r>
          </a:p>
          <a:p>
            <a:r>
              <a:rPr lang="en-US" sz="1200" b="1" i="1" dirty="0" smtClean="0"/>
              <a:t>+</a:t>
            </a:r>
            <a:r>
              <a:rPr lang="en-US" sz="1200" b="1" i="1" dirty="0"/>
              <a:t>Energy of Green Tea, </a:t>
            </a:r>
          </a:p>
          <a:p>
            <a:r>
              <a:rPr lang="en-US" sz="1200" b="1" i="1" dirty="0"/>
              <a:t>Ginseng &amp; *Brigham Tea</a:t>
            </a:r>
            <a:endParaRPr lang="en-US" sz="1200" b="1" dirty="0"/>
          </a:p>
          <a:p>
            <a:endParaRPr lang="en-US" sz="1200" b="1" dirty="0"/>
          </a:p>
        </p:txBody>
      </p:sp>
      <p:pic>
        <p:nvPicPr>
          <p:cNvPr id="6146" name="Picture 2" descr="C:\Users\Valued Customer\Desktop\ANT  Downloads\tea-removebg-preview(1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38113" y="1651647"/>
            <a:ext cx="2188064" cy="3859506"/>
          </a:xfrm>
          <a:prstGeom prst="rect">
            <a:avLst/>
          </a:prstGeom>
          <a:noFill/>
        </p:spPr>
      </p:pic>
      <p:pic>
        <p:nvPicPr>
          <p:cNvPr id="6147" name="Picture 3" descr="C:\Users\Valued Customer\Desktop\ANT  Downloads\smartmix-removebg-preview(1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9955" y="2185078"/>
            <a:ext cx="1967354" cy="1585206"/>
          </a:xfrm>
          <a:prstGeom prst="rect">
            <a:avLst/>
          </a:prstGeom>
          <a:noFill/>
        </p:spPr>
      </p:pic>
      <p:pic>
        <p:nvPicPr>
          <p:cNvPr id="6148" name="Picture 4" descr="C:\Users\Valued Customer\Desktop\ANT  Downloads\xm-removebg-preview(1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7030" y="3918963"/>
            <a:ext cx="1979577" cy="1592191"/>
          </a:xfrm>
          <a:prstGeom prst="rect">
            <a:avLst/>
          </a:prstGeom>
          <a:noFill/>
        </p:spPr>
      </p:pic>
      <p:pic>
        <p:nvPicPr>
          <p:cNvPr id="6149" name="Picture 5" descr="C:\Users\Valued Customer\Desktop\ANT  Downloads\super-removebg-preview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94637" y="423607"/>
            <a:ext cx="1984980" cy="1575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" y="338277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26043" y="123467"/>
            <a:ext cx="45831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"/>
                <a:solidFill>
                  <a:srgbClr val="00808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GUT HEALTH</a:t>
            </a:r>
            <a:endParaRPr lang="en-US" sz="6600" b="1" cap="none" spc="0" dirty="0">
              <a:ln w="1905"/>
              <a:solidFill>
                <a:srgbClr val="00808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4" name="Picture 4" descr="C:\Users\Valued Customer\Desktop\ANT  Downloads\ginger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91485" y="1296397"/>
            <a:ext cx="1491461" cy="3677061"/>
          </a:xfrm>
          <a:prstGeom prst="rect">
            <a:avLst/>
          </a:prstGeom>
          <a:noFill/>
        </p:spPr>
      </p:pic>
      <p:pic>
        <p:nvPicPr>
          <p:cNvPr id="5125" name="Picture 5" descr="C:\Users\Valued Customer\Desktop\ANT  Downloads\triotic-removebg-previe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857" y="606194"/>
            <a:ext cx="3103919" cy="2785870"/>
          </a:xfrm>
          <a:prstGeom prst="rect">
            <a:avLst/>
          </a:prstGeom>
          <a:noFill/>
        </p:spPr>
      </p:pic>
      <p:pic>
        <p:nvPicPr>
          <p:cNvPr id="5126" name="Picture 6" descr="C:\Users\Valued Customer\Desktop\ANT  Downloads\smartmix-removebg-preview(1)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27805" y="3392064"/>
            <a:ext cx="3532472" cy="2846308"/>
          </a:xfrm>
          <a:prstGeom prst="rect">
            <a:avLst/>
          </a:prstGeom>
          <a:noFill/>
        </p:spPr>
      </p:pic>
      <p:pic>
        <p:nvPicPr>
          <p:cNvPr id="5127" name="Picture 7" descr="C:\Users\Valued Customer\Desktop\ANT  Downloads\tea-removebg-preview(1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86646" y="1672921"/>
            <a:ext cx="2193503" cy="3816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7" y="253050"/>
            <a:ext cx="12225474" cy="6199949"/>
          </a:xfrm>
          <a:prstGeom prst="rect">
            <a:avLst/>
          </a:prstGeom>
        </p:spPr>
      </p:pic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038" y="6390984"/>
            <a:ext cx="12263409" cy="534190"/>
          </a:xfrm>
          <a:prstGeom prst="rect">
            <a:avLst/>
          </a:prstGeom>
        </p:spPr>
      </p:pic>
      <p:pic>
        <p:nvPicPr>
          <p:cNvPr id="18" name="Picture 17" descr="30 day rese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6704" y="1136313"/>
            <a:ext cx="7637618" cy="52539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5666" y="79290"/>
            <a:ext cx="1208633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8080"/>
                </a:solidFill>
              </a:rPr>
              <a:t>Nutrition &amp; Weight Management</a:t>
            </a:r>
            <a:endParaRPr lang="en-US" sz="6600" b="1" dirty="0">
              <a:solidFill>
                <a:srgbClr val="008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66" y="1162743"/>
            <a:ext cx="191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30 DAY RESET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50351" y="1072880"/>
            <a:ext cx="2382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80"/>
                </a:solidFill>
              </a:rPr>
              <a:t>Scientifically </a:t>
            </a:r>
          </a:p>
          <a:p>
            <a:r>
              <a:rPr lang="en-US" sz="2400" b="1" dirty="0" smtClean="0">
                <a:solidFill>
                  <a:srgbClr val="008080"/>
                </a:solidFill>
              </a:rPr>
              <a:t>Studied &amp; Result </a:t>
            </a:r>
          </a:p>
          <a:p>
            <a:r>
              <a:rPr lang="en-US" sz="2400" b="1" dirty="0" smtClean="0">
                <a:solidFill>
                  <a:srgbClr val="008080"/>
                </a:solidFill>
              </a:rPr>
              <a:t>Proven System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D619E2D1-CCF2-2249-AA0A-45ACDE05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1" y="-6"/>
            <a:ext cx="12191999" cy="6858001"/>
            <a:chOff x="0" y="-1"/>
            <a:chExt cx="12191999" cy="6858001"/>
          </a:xfrm>
        </p:grpSpPr>
        <p:pic>
          <p:nvPicPr>
            <p:cNvPr id="4" name="Picture 3" descr="ldg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191999" cy="6858001"/>
            </a:xfrm>
            <a:prstGeom prst="rect">
              <a:avLst/>
            </a:prstGeom>
          </p:spPr>
        </p:pic>
        <p:pic>
          <p:nvPicPr>
            <p:cNvPr id="5" name="Picture 4" descr="gree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1475" y="3086100"/>
              <a:ext cx="3829050" cy="685800"/>
            </a:xfrm>
            <a:prstGeom prst="rect">
              <a:avLst/>
            </a:prstGeom>
          </p:spPr>
        </p:pic>
      </p:grpSp>
      <p:pic>
        <p:nvPicPr>
          <p:cNvPr id="7" name="Picture 6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806" y="235325"/>
            <a:ext cx="6101042" cy="2597523"/>
          </a:xfrm>
          <a:prstGeom prst="rect">
            <a:avLst/>
          </a:prstGeom>
        </p:spPr>
      </p:pic>
      <p:pic>
        <p:nvPicPr>
          <p:cNvPr id="8" name="Picture 7" descr="gre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0" y="3581400"/>
            <a:ext cx="7782485" cy="1376082"/>
          </a:xfrm>
          <a:prstGeom prst="rect">
            <a:avLst/>
          </a:prstGeom>
        </p:spPr>
      </p:pic>
      <p:pic>
        <p:nvPicPr>
          <p:cNvPr id="9" name="Picture 8" descr="isagenix pic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859" y="583827"/>
            <a:ext cx="7312394" cy="14153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531" y="2303931"/>
            <a:ext cx="3783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WHY?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38" y="77741"/>
            <a:ext cx="1222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786645" y="3956561"/>
            <a:ext cx="872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88657" y="6083667"/>
            <a:ext cx="9725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backgrou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1" y="253050"/>
            <a:ext cx="12225474" cy="6199949"/>
          </a:xfrm>
          <a:prstGeom prst="rect">
            <a:avLst/>
          </a:prstGeom>
        </p:spPr>
      </p:pic>
      <p:pic>
        <p:nvPicPr>
          <p:cNvPr id="17" name="Picture 16" descr="rich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6452" y="310461"/>
            <a:ext cx="8010525" cy="15441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26452" y="1854621"/>
            <a:ext cx="4517058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</a:rPr>
              <a:t>Moringa Oleifera- Nature’s Miracle Tree</a:t>
            </a:r>
          </a:p>
          <a:p>
            <a:endParaRPr lang="en-US" sz="1400" b="1" dirty="0" smtClean="0">
              <a:solidFill>
                <a:srgbClr val="00B0F0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Vitamins</a:t>
            </a:r>
          </a:p>
          <a:p>
            <a:r>
              <a:rPr lang="en-US" sz="1200" dirty="0" smtClean="0"/>
              <a:t>Vitamin A (Alpha and Beta Carotene), B, B1, B2, B3, B5, B6, B12, C, D,</a:t>
            </a:r>
          </a:p>
          <a:p>
            <a:r>
              <a:rPr lang="en-US" sz="1200" dirty="0" smtClean="0"/>
              <a:t>E, K, Dietary Folate, Biotin and many more.</a:t>
            </a:r>
          </a:p>
          <a:p>
            <a:endParaRPr lang="en-US" sz="1200" b="1" dirty="0" smtClean="0"/>
          </a:p>
          <a:p>
            <a:r>
              <a:rPr lang="en-US" sz="1400" b="1" dirty="0" smtClean="0">
                <a:solidFill>
                  <a:srgbClr val="00B0F0"/>
                </a:solidFill>
              </a:rPr>
              <a:t>Minerals</a:t>
            </a:r>
          </a:p>
          <a:p>
            <a:r>
              <a:rPr lang="en-US" sz="1200" dirty="0" smtClean="0"/>
              <a:t>Calcium, Chloride, Chromium, Copper, Florine, Iron, Manganese, Magnesium, Molybdenum, Phosphorous, Potassium, Threonine, Tryptophan, Valine</a:t>
            </a:r>
          </a:p>
          <a:p>
            <a:endParaRPr lang="en-US" sz="1200" dirty="0" smtClean="0">
              <a:solidFill>
                <a:srgbClr val="00B0F0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All 9 Essential Amino Acids</a:t>
            </a:r>
          </a:p>
          <a:p>
            <a:r>
              <a:rPr lang="en-US" sz="1200" dirty="0" smtClean="0"/>
              <a:t>Histidine, Isoleucine, Leucine, Lysine, Methionine, Phenylelenine, Threonine, Tryptophan, Valine</a:t>
            </a:r>
          </a:p>
          <a:p>
            <a:endParaRPr lang="en-US" sz="1200" dirty="0" smtClean="0"/>
          </a:p>
          <a:p>
            <a:r>
              <a:rPr lang="en-US" sz="1400" b="1" dirty="0" smtClean="0">
                <a:solidFill>
                  <a:srgbClr val="00B0F0"/>
                </a:solidFill>
              </a:rPr>
              <a:t>10 Additional Amino Acids</a:t>
            </a:r>
          </a:p>
          <a:p>
            <a:r>
              <a:rPr lang="en-US" sz="1200" dirty="0" smtClean="0"/>
              <a:t>Alanine, Arginine, Aspartic Acid, Cystine, Glutamine, Glycine, Histidine, Proline, Serine, Tyrosine</a:t>
            </a:r>
          </a:p>
          <a:p>
            <a:endParaRPr lang="en-US" sz="1200" dirty="0" smtClean="0"/>
          </a:p>
          <a:p>
            <a:r>
              <a:rPr lang="en-US" sz="1400" b="1" dirty="0" smtClean="0">
                <a:solidFill>
                  <a:srgbClr val="00B0F0"/>
                </a:solidFill>
              </a:rPr>
              <a:t>Other Beneficial Nutrients</a:t>
            </a:r>
          </a:p>
          <a:p>
            <a:r>
              <a:rPr lang="en-US" sz="1200" dirty="0" smtClean="0"/>
              <a:t>Chlorophyll,Cytokines  Carotenoids, Flavonoids, Omega (3,6,9) oils, Plant Sterols, Polyphenois, Lutein, Xanthins, Rutin and more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2" name="Picture 11" descr="lin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038" y="6406842"/>
            <a:ext cx="12263409" cy="5341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70295" y="2832848"/>
            <a:ext cx="3234756" cy="2862322"/>
          </a:xfrm>
          <a:prstGeom prst="rect">
            <a:avLst/>
          </a:prstGeom>
          <a:solidFill>
            <a:srgbClr val="9EC8CE"/>
          </a:solidFill>
          <a:ln w="19050">
            <a:solidFill>
              <a:srgbClr val="008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Gram for gram, fresh Moringa leaves contain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17x the Calcium of Milk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10x the Vitamin A of Carrots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9x the Protein of Yogurt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15x the Potassium of Bananas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7x the Vitamin C of Oranges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25 x the Iron in Spinach</a:t>
            </a:r>
          </a:p>
          <a:p>
            <a:pPr>
              <a:buFont typeface="Arial" pitchFamily="34" charset="0"/>
              <a:buChar char="•"/>
            </a:pP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026452" y="310461"/>
            <a:ext cx="8005463" cy="6001643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="" xmlns:p14="http://schemas.microsoft.com/office/powerpoint/2010/main" val="2427519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14244</TotalTime>
  <Words>1100</Words>
  <Application>Microsoft Office PowerPoint</Application>
  <PresentationFormat>Custom</PresentationFormat>
  <Paragraphs>358</Paragraphs>
  <Slides>30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DeCant</dc:creator>
  <cp:lastModifiedBy>Valued Customer</cp:lastModifiedBy>
  <cp:revision>178</cp:revision>
  <dcterms:created xsi:type="dcterms:W3CDTF">2022-02-01T00:20:52Z</dcterms:created>
  <dcterms:modified xsi:type="dcterms:W3CDTF">2024-03-18T19:38:59Z</dcterms:modified>
</cp:coreProperties>
</file>