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53"/>
  </p:notesMasterIdLst>
  <p:sldIdLst>
    <p:sldId id="256" r:id="rId2"/>
    <p:sldId id="257" r:id="rId3"/>
    <p:sldId id="258" r:id="rId4"/>
    <p:sldId id="259" r:id="rId5"/>
    <p:sldId id="260" r:id="rId6"/>
    <p:sldId id="262" r:id="rId7"/>
    <p:sldId id="299" r:id="rId8"/>
    <p:sldId id="310" r:id="rId9"/>
    <p:sldId id="309" r:id="rId10"/>
    <p:sldId id="289" r:id="rId11"/>
    <p:sldId id="290" r:id="rId12"/>
    <p:sldId id="291" r:id="rId13"/>
    <p:sldId id="292" r:id="rId14"/>
    <p:sldId id="293" r:id="rId15"/>
    <p:sldId id="300" r:id="rId16"/>
    <p:sldId id="265" r:id="rId17"/>
    <p:sldId id="270" r:id="rId18"/>
    <p:sldId id="271" r:id="rId19"/>
    <p:sldId id="294" r:id="rId20"/>
    <p:sldId id="301" r:id="rId21"/>
    <p:sldId id="295" r:id="rId22"/>
    <p:sldId id="267" r:id="rId23"/>
    <p:sldId id="278" r:id="rId24"/>
    <p:sldId id="315" r:id="rId25"/>
    <p:sldId id="313" r:id="rId26"/>
    <p:sldId id="312" r:id="rId27"/>
    <p:sldId id="298" r:id="rId28"/>
    <p:sldId id="316" r:id="rId29"/>
    <p:sldId id="274" r:id="rId30"/>
    <p:sldId id="272" r:id="rId31"/>
    <p:sldId id="314" r:id="rId32"/>
    <p:sldId id="275" r:id="rId33"/>
    <p:sldId id="276" r:id="rId34"/>
    <p:sldId id="273" r:id="rId35"/>
    <p:sldId id="277" r:id="rId36"/>
    <p:sldId id="283" r:id="rId37"/>
    <p:sldId id="280" r:id="rId38"/>
    <p:sldId id="281" r:id="rId39"/>
    <p:sldId id="282" r:id="rId40"/>
    <p:sldId id="284" r:id="rId41"/>
    <p:sldId id="285" r:id="rId42"/>
    <p:sldId id="286" r:id="rId43"/>
    <p:sldId id="308" r:id="rId44"/>
    <p:sldId id="287" r:id="rId45"/>
    <p:sldId id="296" r:id="rId46"/>
    <p:sldId id="302" r:id="rId47"/>
    <p:sldId id="311" r:id="rId48"/>
    <p:sldId id="304" r:id="rId49"/>
    <p:sldId id="307" r:id="rId50"/>
    <p:sldId id="303" r:id="rId51"/>
    <p:sldId id="30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0"/>
    <p:restoredTop sz="94768"/>
  </p:normalViewPr>
  <p:slideViewPr>
    <p:cSldViewPr snapToGrid="0" snapToObjects="1">
      <p:cViewPr varScale="1">
        <p:scale>
          <a:sx n="140" d="100"/>
          <a:sy n="140" d="100"/>
        </p:scale>
        <p:origin x="584"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D385A-A0B2-4213-A702-5EED16F94D76}" type="datetimeFigureOut">
              <a:rPr lang="en-US" smtClean="0"/>
              <a:t>6/14/18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0A52E-9AC9-4A2C-90DF-2616E59AA0BD}" type="slidenum">
              <a:rPr lang="en-US" smtClean="0"/>
              <a:t>‹#›</a:t>
            </a:fld>
            <a:endParaRPr lang="en-US"/>
          </a:p>
        </p:txBody>
      </p:sp>
    </p:spTree>
    <p:extLst>
      <p:ext uri="{BB962C8B-B14F-4D97-AF65-F5344CB8AC3E}">
        <p14:creationId xmlns:p14="http://schemas.microsoft.com/office/powerpoint/2010/main" val="30370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A52E-9AC9-4A2C-90DF-2616E59AA0BD}" type="slidenum">
              <a:rPr lang="en-US" smtClean="0"/>
              <a:t>41</a:t>
            </a:fld>
            <a:endParaRPr lang="en-US"/>
          </a:p>
        </p:txBody>
      </p:sp>
    </p:spTree>
    <p:extLst>
      <p:ext uri="{BB962C8B-B14F-4D97-AF65-F5344CB8AC3E}">
        <p14:creationId xmlns:p14="http://schemas.microsoft.com/office/powerpoint/2010/main" val="38531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6/14/18</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6/14/18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6/14/18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6/14/18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6/14/18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6/14/18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6/14/18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6/14/18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6/14/18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6/14/18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6/14/18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6/14/18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2.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jpeg"/><Relationship Id="rId5" Type="http://schemas.microsoft.com/office/2007/relationships/hdphoto" Target="../media/hdphoto4.wdp"/><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9.jpeg"/><Relationship Id="rId5" Type="http://schemas.microsoft.com/office/2007/relationships/hdphoto" Target="../media/hdphoto5.wdp"/><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69.jpeg"/><Relationship Id="rId4" Type="http://schemas.microsoft.com/office/2007/relationships/hdphoto" Target="../media/hdphoto9.wdp"/></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3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4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2.xml"/><Relationship Id="rId4" Type="http://schemas.microsoft.com/office/2007/relationships/hdphoto" Target="../media/hdphoto13.wdp"/></Relationships>
</file>

<file path=ppt/slides/_rels/slide5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468192" y="3721994"/>
            <a:ext cx="8873544" cy="1584102"/>
          </a:xfrm>
        </p:spPr>
        <p:txBody>
          <a:bodyPr>
            <a:normAutofit fontScale="90000"/>
          </a:bodyPr>
          <a:lstStyle/>
          <a:p>
            <a:pPr algn="ctr"/>
            <a:r>
              <a:rPr lang="en-US" b="1" dirty="0">
                <a:solidFill>
                  <a:schemeClr val="bg1"/>
                </a:solidFill>
              </a:rPr>
              <a:t>Lubbock and the Great Depression</a:t>
            </a:r>
          </a:p>
        </p:txBody>
      </p:sp>
      <p:sp>
        <p:nvSpPr>
          <p:cNvPr id="3" name="Subtitle 2"/>
          <p:cNvSpPr>
            <a:spLocks noGrp="1"/>
          </p:cNvSpPr>
          <p:nvPr>
            <p:ph type="subTitle" idx="1"/>
          </p:nvPr>
        </p:nvSpPr>
        <p:spPr>
          <a:xfrm>
            <a:off x="1261872" y="5409127"/>
            <a:ext cx="9418320" cy="540912"/>
          </a:xfrm>
        </p:spPr>
        <p:txBody>
          <a:bodyPr>
            <a:normAutofit fontScale="92500" lnSpcReduction="10000"/>
          </a:bodyPr>
          <a:lstStyle/>
          <a:p>
            <a:pPr algn="ctr"/>
            <a:r>
              <a:rPr lang="en-US" sz="3600" b="1" dirty="0">
                <a:solidFill>
                  <a:schemeClr val="bg1"/>
                </a:solidFill>
              </a:rPr>
              <a:t>1929-1939</a:t>
            </a:r>
          </a:p>
        </p:txBody>
      </p:sp>
      <p:sp>
        <p:nvSpPr>
          <p:cNvPr id="5" name="TextBox 4"/>
          <p:cNvSpPr txBox="1"/>
          <p:nvPr/>
        </p:nvSpPr>
        <p:spPr>
          <a:xfrm>
            <a:off x="304800" y="6331527"/>
            <a:ext cx="7356764" cy="369332"/>
          </a:xfrm>
          <a:prstGeom prst="rect">
            <a:avLst/>
          </a:prstGeom>
          <a:noFill/>
        </p:spPr>
        <p:txBody>
          <a:bodyPr wrap="square" rtlCol="0">
            <a:spAutoFit/>
          </a:bodyPr>
          <a:lstStyle/>
          <a:p>
            <a:r>
              <a:rPr lang="en-US" sz="800" u="sng" dirty="0">
                <a:solidFill>
                  <a:schemeClr val="bg1"/>
                </a:solidFill>
              </a:rPr>
              <a:t>https://ourunveilsecrets.wordpress.com/category/vintage-newsreels</a:t>
            </a:r>
            <a:r>
              <a:rPr lang="en-US" u="sng"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51122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372533"/>
            <a:ext cx="10311045" cy="720726"/>
          </a:xfrm>
        </p:spPr>
        <p:txBody>
          <a:bodyPr/>
          <a:lstStyle/>
          <a:p>
            <a:r>
              <a:rPr lang="en-US" b="1" dirty="0"/>
              <a:t>The Great Depression (1929-1939)</a:t>
            </a:r>
          </a:p>
        </p:txBody>
      </p:sp>
      <p:sp>
        <p:nvSpPr>
          <p:cNvPr id="3" name="Content Placeholder 2"/>
          <p:cNvSpPr>
            <a:spLocks noGrp="1"/>
          </p:cNvSpPr>
          <p:nvPr>
            <p:ph idx="1"/>
          </p:nvPr>
        </p:nvSpPr>
        <p:spPr>
          <a:xfrm>
            <a:off x="1" y="1093258"/>
            <a:ext cx="8534400" cy="5764741"/>
          </a:xfrm>
        </p:spPr>
        <p:txBody>
          <a:bodyPr>
            <a:noAutofit/>
          </a:bodyPr>
          <a:lstStyle/>
          <a:p>
            <a:r>
              <a:rPr lang="en-US" sz="2000" dirty="0"/>
              <a:t>People around the country lost their jobs or had major cuts to their salary causing many to become homeless and hungry. One out of four men were unemployed.</a:t>
            </a:r>
          </a:p>
          <a:p>
            <a:r>
              <a:rPr lang="en-US" sz="2000" dirty="0"/>
              <a:t>People began to spend less and save more only buying what was absolutely needed and refused to put their money in banks due to a lack of trust.</a:t>
            </a:r>
          </a:p>
          <a:p>
            <a:r>
              <a:rPr lang="en-US" sz="2000" dirty="0"/>
              <a:t>The stock market crash was not the only factor to play a role in the Great Depression. The agriculture sector struggled and many families  lost their farms to the bank. The lumber, textile, and other industries were beginning to slow.</a:t>
            </a:r>
          </a:p>
          <a:p>
            <a:r>
              <a:rPr lang="en-US" sz="2000" dirty="0"/>
              <a:t>Some larger cities were shut down for periods of time due to worker marches.</a:t>
            </a:r>
          </a:p>
          <a:p>
            <a:r>
              <a:rPr lang="en-US" sz="2000" dirty="0"/>
              <a:t>In New York, Chicago, and Denver the homeless came together to form communities called Hooverville's after President Herbert Hoover whom they blamed for the problems the countries problems.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53777" y="3877733"/>
            <a:ext cx="3838223" cy="2980267"/>
          </a:xfrm>
          <a:prstGeom prst="rect">
            <a:avLst/>
          </a:prstGeom>
        </p:spPr>
      </p:pic>
      <p:sp>
        <p:nvSpPr>
          <p:cNvPr id="4" name="TextBox 3"/>
          <p:cNvSpPr txBox="1"/>
          <p:nvPr/>
        </p:nvSpPr>
        <p:spPr>
          <a:xfrm>
            <a:off x="3976255" y="6442364"/>
            <a:ext cx="4170218" cy="215444"/>
          </a:xfrm>
          <a:prstGeom prst="rect">
            <a:avLst/>
          </a:prstGeom>
          <a:noFill/>
        </p:spPr>
        <p:txBody>
          <a:bodyPr wrap="square" rtlCol="0">
            <a:spAutoFit/>
          </a:bodyPr>
          <a:lstStyle/>
          <a:p>
            <a:pPr algn="r"/>
            <a:r>
              <a:rPr lang="en-US" sz="800" u="sng" dirty="0"/>
              <a:t>http://depts.washington.edu/depress/hooverville.shtml</a:t>
            </a:r>
            <a:endParaRPr lang="en-US" sz="800" dirty="0"/>
          </a:p>
        </p:txBody>
      </p:sp>
    </p:spTree>
    <p:extLst>
      <p:ext uri="{BB962C8B-B14F-4D97-AF65-F5344CB8AC3E}">
        <p14:creationId xmlns:p14="http://schemas.microsoft.com/office/powerpoint/2010/main" val="20704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17973"/>
          </a:xfrm>
        </p:spPr>
        <p:txBody>
          <a:bodyPr/>
          <a:lstStyle/>
          <a:p>
            <a:r>
              <a:rPr lang="en-US" b="1" dirty="0"/>
              <a:t>The Great Depression (1929-1939)</a:t>
            </a:r>
          </a:p>
        </p:txBody>
      </p:sp>
      <p:sp>
        <p:nvSpPr>
          <p:cNvPr id="3" name="Content Placeholder 2"/>
          <p:cNvSpPr>
            <a:spLocks noGrp="1"/>
          </p:cNvSpPr>
          <p:nvPr>
            <p:ph idx="1"/>
          </p:nvPr>
        </p:nvSpPr>
        <p:spPr>
          <a:xfrm>
            <a:off x="1" y="1219200"/>
            <a:ext cx="7320768" cy="5486400"/>
          </a:xfrm>
        </p:spPr>
        <p:txBody>
          <a:bodyPr>
            <a:normAutofit/>
          </a:bodyPr>
          <a:lstStyle/>
          <a:p>
            <a:r>
              <a:rPr lang="en-US" sz="2000" dirty="0"/>
              <a:t>The Bonus Army made up of World War I veterans marched on Washington D.C. demanding their military pensions but were driven out by the U.S. Army. </a:t>
            </a:r>
          </a:p>
          <a:p>
            <a:r>
              <a:rPr lang="en-US" sz="2000" dirty="0"/>
              <a:t>In rural areas, farming areas, many families lost their farms and those that did not looked for financial assistance from the government.</a:t>
            </a:r>
          </a:p>
          <a:p>
            <a:r>
              <a:rPr lang="en-US" sz="2000" dirty="0"/>
              <a:t>During the 1930’s a major drought settled in in the Dakotas, Montana, Oklahoma, Kansas, Colorado, and Texas. In these areas farmers had farmed the land loosening the soil to plant their crops. Once the drought set in and the winds picked up the dirt blowing it across the prairies. Nothing grew in this area. Many families picked up and moved west towards California in hopes that their would be agricultural work but it was scarce.</a:t>
            </a:r>
          </a:p>
          <a:p>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4576" y="1219200"/>
            <a:ext cx="5177424" cy="3149600"/>
          </a:xfrm>
          <a:prstGeom prst="rect">
            <a:avLst/>
          </a:prstGeom>
        </p:spPr>
      </p:pic>
      <p:sp>
        <p:nvSpPr>
          <p:cNvPr id="4" name="TextBox 3"/>
          <p:cNvSpPr txBox="1"/>
          <p:nvPr/>
        </p:nvSpPr>
        <p:spPr>
          <a:xfrm>
            <a:off x="7135091" y="4544291"/>
            <a:ext cx="4475018" cy="215444"/>
          </a:xfrm>
          <a:prstGeom prst="rect">
            <a:avLst/>
          </a:prstGeom>
          <a:noFill/>
        </p:spPr>
        <p:txBody>
          <a:bodyPr wrap="square" rtlCol="0">
            <a:spAutoFit/>
          </a:bodyPr>
          <a:lstStyle/>
          <a:p>
            <a:r>
              <a:rPr lang="en-US" sz="800" u="sng" dirty="0"/>
              <a:t>https://en.wikipedia.org/wiki/Dust_Bowl</a:t>
            </a:r>
            <a:endParaRPr lang="en-US" sz="800" dirty="0"/>
          </a:p>
        </p:txBody>
      </p:sp>
    </p:spTree>
    <p:extLst>
      <p:ext uri="{BB962C8B-B14F-4D97-AF65-F5344CB8AC3E}">
        <p14:creationId xmlns:p14="http://schemas.microsoft.com/office/powerpoint/2010/main" val="7275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34907"/>
          </a:xfrm>
        </p:spPr>
        <p:txBody>
          <a:bodyPr/>
          <a:lstStyle/>
          <a:p>
            <a:r>
              <a:rPr lang="en-US" b="1" dirty="0"/>
              <a:t>The Great Depression (1929-1939)</a:t>
            </a:r>
          </a:p>
        </p:txBody>
      </p:sp>
      <p:sp>
        <p:nvSpPr>
          <p:cNvPr id="3" name="Content Placeholder 2"/>
          <p:cNvSpPr>
            <a:spLocks noGrp="1"/>
          </p:cNvSpPr>
          <p:nvPr>
            <p:ph idx="1"/>
          </p:nvPr>
        </p:nvSpPr>
        <p:spPr>
          <a:xfrm>
            <a:off x="0" y="1100667"/>
            <a:ext cx="7586133" cy="5587999"/>
          </a:xfrm>
        </p:spPr>
        <p:txBody>
          <a:bodyPr>
            <a:normAutofit/>
          </a:bodyPr>
          <a:lstStyle/>
          <a:p>
            <a:r>
              <a:rPr lang="en-US" sz="2000" dirty="0"/>
              <a:t>President Franklin D. Roosevelt was inaugurated into office in March 1933.</a:t>
            </a:r>
          </a:p>
          <a:p>
            <a:r>
              <a:rPr lang="en-US" sz="2000" dirty="0"/>
              <a:t>In the First Hundred Days of being in office, Roosevelt proactively pushed through legislation to help stabilize the economy even going so far as to shut down banks in the country and summon congress for a special session.</a:t>
            </a:r>
          </a:p>
          <a:p>
            <a:r>
              <a:rPr lang="en-US" sz="2000" dirty="0"/>
              <a:t>Throughout the remainder of the Great Depression Roosevelt held what became known as Fireside Chats. He spoke directly from the White House over the radio directly to the people calming their fears and promising a New Deal and change. </a:t>
            </a:r>
          </a:p>
          <a:p>
            <a:r>
              <a:rPr lang="en-US" sz="2000" dirty="0"/>
              <a:t>The New Deal became a program centered on fixing the U.S. Economy and bringing the U.S. back to normal. He created a program based on Relief, Reform, and Recovery brought together by what was known as Roosevelts “Brain Trust”, a group of leaders designed to create these programs.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671"/>
          <a:stretch/>
        </p:blipFill>
        <p:spPr>
          <a:xfrm>
            <a:off x="8039100" y="1119768"/>
            <a:ext cx="4152900" cy="2774898"/>
          </a:xfrm>
          <a:prstGeom prst="rect">
            <a:avLst/>
          </a:prstGeom>
        </p:spPr>
      </p:pic>
      <p:sp>
        <p:nvSpPr>
          <p:cNvPr id="4" name="TextBox 3"/>
          <p:cNvSpPr txBox="1"/>
          <p:nvPr/>
        </p:nvSpPr>
        <p:spPr>
          <a:xfrm>
            <a:off x="9695003" y="150316"/>
            <a:ext cx="1821103" cy="215444"/>
          </a:xfrm>
          <a:prstGeom prst="rect">
            <a:avLst/>
          </a:prstGeom>
          <a:noFill/>
        </p:spPr>
        <p:txBody>
          <a:bodyPr wrap="square" rtlCol="0">
            <a:spAutoFit/>
          </a:bodyPr>
          <a:lstStyle/>
          <a:p>
            <a:r>
              <a:rPr lang="en-US" sz="800" u="sng" dirty="0"/>
              <a:t>www.keyword-suggestions.com</a:t>
            </a:r>
            <a:r>
              <a:rPr lang="en-US" sz="800" dirty="0"/>
              <a:t> </a:t>
            </a:r>
          </a:p>
        </p:txBody>
      </p:sp>
      <p:sp>
        <p:nvSpPr>
          <p:cNvPr id="6" name="TextBox 5"/>
          <p:cNvSpPr txBox="1"/>
          <p:nvPr/>
        </p:nvSpPr>
        <p:spPr>
          <a:xfrm>
            <a:off x="4182410" y="6492323"/>
            <a:ext cx="3851564" cy="215444"/>
          </a:xfrm>
          <a:prstGeom prst="rect">
            <a:avLst/>
          </a:prstGeom>
          <a:noFill/>
        </p:spPr>
        <p:txBody>
          <a:bodyPr wrap="square" rtlCol="0">
            <a:spAutoFit/>
          </a:bodyPr>
          <a:lstStyle/>
          <a:p>
            <a:pPr algn="r"/>
            <a:r>
              <a:rPr lang="en-US" sz="800" dirty="0"/>
              <a:t>http://www.winslowpress.com/dearmrpresident/dmp4/prompts.cfm?ID=51</a:t>
            </a:r>
          </a:p>
        </p:txBody>
      </p:sp>
      <p:pic>
        <p:nvPicPr>
          <p:cNvPr id="1026" name="Picture 2" descr="Image result for fireside chat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039100" y="3855807"/>
            <a:ext cx="4152901" cy="300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4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17973"/>
          </a:xfrm>
        </p:spPr>
        <p:txBody>
          <a:bodyPr/>
          <a:lstStyle/>
          <a:p>
            <a:r>
              <a:rPr lang="en-US" b="1" dirty="0"/>
              <a:t>The Great Depression (1929-1939)</a:t>
            </a:r>
          </a:p>
        </p:txBody>
      </p:sp>
      <p:sp>
        <p:nvSpPr>
          <p:cNvPr id="3" name="Content Placeholder 2"/>
          <p:cNvSpPr>
            <a:spLocks noGrp="1"/>
          </p:cNvSpPr>
          <p:nvPr>
            <p:ph idx="1"/>
          </p:nvPr>
        </p:nvSpPr>
        <p:spPr>
          <a:xfrm>
            <a:off x="-23707" y="1352656"/>
            <a:ext cx="7237307" cy="5251344"/>
          </a:xfrm>
        </p:spPr>
        <p:txBody>
          <a:bodyPr>
            <a:normAutofit fontScale="92500" lnSpcReduction="10000"/>
          </a:bodyPr>
          <a:lstStyle/>
          <a:p>
            <a:r>
              <a:rPr lang="en-US" sz="2000" dirty="0"/>
              <a:t>Roosevelt’s reforms became known as the Alphabet Soup because of the countless acronyms that came from his policies. Some of these included the Agricultural Adjustment Administration (AAA), the National Industrial Recovery Act (NRA), and the Federal Emergency Relief Administration (FERA).</a:t>
            </a:r>
          </a:p>
          <a:p>
            <a:r>
              <a:rPr lang="en-US" sz="2000" dirty="0"/>
              <a:t>The New Deal also worked to help minorities and women by creating programs to help them find and keep their jobs.</a:t>
            </a:r>
          </a:p>
          <a:p>
            <a:r>
              <a:rPr lang="en-US" sz="2000" dirty="0"/>
              <a:t>There was opposition to the New Deal.  Because it favored the poor, the wealthy felt like they had much to lose.</a:t>
            </a:r>
          </a:p>
          <a:p>
            <a:r>
              <a:rPr lang="en-US" sz="2000" dirty="0"/>
              <a:t>Opposition also came from the Supreme Court where they deemed many of the New Deal acts were unconstitutional.</a:t>
            </a:r>
          </a:p>
          <a:p>
            <a:r>
              <a:rPr lang="en-US" sz="2000" dirty="0"/>
              <a:t>Other opposition came from those who were initially pro-New Deal. People such as Huey Long, Father Coughlin, and Gerald L. K. Smith all became critical of the New Deal after first supporting it.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30077" y="1691322"/>
            <a:ext cx="4961923" cy="4303078"/>
          </a:xfrm>
          <a:prstGeom prst="rect">
            <a:avLst/>
          </a:prstGeom>
        </p:spPr>
      </p:pic>
      <p:sp>
        <p:nvSpPr>
          <p:cNvPr id="4" name="TextBox 3"/>
          <p:cNvSpPr txBox="1"/>
          <p:nvPr/>
        </p:nvSpPr>
        <p:spPr>
          <a:xfrm>
            <a:off x="7329055" y="6109855"/>
            <a:ext cx="3726872" cy="215444"/>
          </a:xfrm>
          <a:prstGeom prst="rect">
            <a:avLst/>
          </a:prstGeom>
          <a:noFill/>
        </p:spPr>
        <p:txBody>
          <a:bodyPr wrap="square" rtlCol="0">
            <a:spAutoFit/>
          </a:bodyPr>
          <a:lstStyle/>
          <a:p>
            <a:r>
              <a:rPr lang="en-US" sz="800" u="sng" dirty="0"/>
              <a:t>https://www.pinterest.com/pin/426012445974426538/</a:t>
            </a:r>
            <a:endParaRPr lang="en-US" sz="800" dirty="0"/>
          </a:p>
        </p:txBody>
      </p:sp>
    </p:spTree>
    <p:extLst>
      <p:ext uri="{BB962C8B-B14F-4D97-AF65-F5344CB8AC3E}">
        <p14:creationId xmlns:p14="http://schemas.microsoft.com/office/powerpoint/2010/main" val="17913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85177"/>
          </a:xfrm>
        </p:spPr>
        <p:txBody>
          <a:bodyPr>
            <a:normAutofit/>
          </a:bodyPr>
          <a:lstStyle/>
          <a:p>
            <a:r>
              <a:rPr lang="en-US" b="1" dirty="0"/>
              <a:t>The Great Depression(1929-1939)</a:t>
            </a:r>
          </a:p>
        </p:txBody>
      </p:sp>
      <p:sp>
        <p:nvSpPr>
          <p:cNvPr id="3" name="Content Placeholder 2"/>
          <p:cNvSpPr>
            <a:spLocks noGrp="1"/>
          </p:cNvSpPr>
          <p:nvPr>
            <p:ph idx="1"/>
          </p:nvPr>
        </p:nvSpPr>
        <p:spPr>
          <a:xfrm>
            <a:off x="0" y="1649702"/>
            <a:ext cx="7128933" cy="3861328"/>
          </a:xfrm>
        </p:spPr>
        <p:txBody>
          <a:bodyPr>
            <a:normAutofit/>
          </a:bodyPr>
          <a:lstStyle/>
          <a:p>
            <a:r>
              <a:rPr lang="en-US" sz="2000" dirty="0"/>
              <a:t>The New Deal programs were not without their problems. Although they were not to discriminate, many still did discriminate against women and minorities. Despite various problems, the New Deal still provided hope for many Americans.</a:t>
            </a:r>
          </a:p>
          <a:p>
            <a:r>
              <a:rPr lang="en-US" sz="2000" dirty="0"/>
              <a:t>In 1936, Roosevelt was re-elected to the White House and by 1938 the New Deal was coming to an end. Roosevelt turned his attention to World War II.  Massive government spending would help bring an end to the Great Depression.</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2266" y="1150937"/>
            <a:ext cx="4639734" cy="5155260"/>
          </a:xfrm>
          <a:prstGeom prst="rect">
            <a:avLst/>
          </a:prstGeom>
        </p:spPr>
      </p:pic>
      <p:sp>
        <p:nvSpPr>
          <p:cNvPr id="4" name="TextBox 3"/>
          <p:cNvSpPr txBox="1"/>
          <p:nvPr/>
        </p:nvSpPr>
        <p:spPr>
          <a:xfrm>
            <a:off x="7552266" y="6483927"/>
            <a:ext cx="3891589" cy="215444"/>
          </a:xfrm>
          <a:prstGeom prst="rect">
            <a:avLst/>
          </a:prstGeom>
          <a:noFill/>
        </p:spPr>
        <p:txBody>
          <a:bodyPr wrap="square" rtlCol="0">
            <a:spAutoFit/>
          </a:bodyPr>
          <a:lstStyle/>
          <a:p>
            <a:r>
              <a:rPr lang="en-US" sz="800" u="sng" dirty="0"/>
              <a:t>http://law.rwu.edu/story/goldstein-compares-1936-2012-elections</a:t>
            </a:r>
            <a:endParaRPr lang="en-US" sz="800" dirty="0"/>
          </a:p>
        </p:txBody>
      </p:sp>
    </p:spTree>
    <p:extLst>
      <p:ext uri="{BB962C8B-B14F-4D97-AF65-F5344CB8AC3E}">
        <p14:creationId xmlns:p14="http://schemas.microsoft.com/office/powerpoint/2010/main" val="14978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27" y="2806270"/>
            <a:ext cx="8589819" cy="1994329"/>
          </a:xfrm>
        </p:spPr>
        <p:txBody>
          <a:bodyPr/>
          <a:lstStyle/>
          <a:p>
            <a:r>
              <a:rPr lang="en-US" dirty="0"/>
              <a:t>Lubbock During the Great Depression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11" y="-115824"/>
            <a:ext cx="5270695" cy="292209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4841" y="4058407"/>
            <a:ext cx="3937159" cy="2772330"/>
          </a:xfrm>
          <a:prstGeom prst="rect">
            <a:avLst/>
          </a:prstGeom>
        </p:spPr>
      </p:pic>
      <p:sp>
        <p:nvSpPr>
          <p:cNvPr id="6" name="TextBox 5"/>
          <p:cNvSpPr txBox="1"/>
          <p:nvPr/>
        </p:nvSpPr>
        <p:spPr>
          <a:xfrm>
            <a:off x="8174182" y="3689075"/>
            <a:ext cx="3380509" cy="369332"/>
          </a:xfrm>
          <a:prstGeom prst="rect">
            <a:avLst/>
          </a:prstGeom>
          <a:noFill/>
        </p:spPr>
        <p:txBody>
          <a:bodyPr wrap="square" rtlCol="0">
            <a:spAutoFit/>
          </a:bodyPr>
          <a:lstStyle/>
          <a:p>
            <a:pPr algn="ctr"/>
            <a:r>
              <a:rPr lang="en-US" dirty="0"/>
              <a:t>Lubbock </a:t>
            </a:r>
            <a:r>
              <a:rPr lang="en-US"/>
              <a:t>Fair Grounds 1930’s</a:t>
            </a:r>
          </a:p>
        </p:txBody>
      </p:sp>
    </p:spTree>
    <p:extLst>
      <p:ext uri="{BB962C8B-B14F-4D97-AF65-F5344CB8AC3E}">
        <p14:creationId xmlns:p14="http://schemas.microsoft.com/office/powerpoint/2010/main" val="50533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68" y="355600"/>
            <a:ext cx="7179732" cy="1134533"/>
          </a:xfrm>
        </p:spPr>
        <p:txBody>
          <a:bodyPr>
            <a:normAutofit fontScale="90000"/>
          </a:bodyPr>
          <a:lstStyle/>
          <a:p>
            <a:pPr algn="ctr"/>
            <a:r>
              <a:rPr lang="en-US" b="1" dirty="0"/>
              <a:t>Life in Lubbock During The Great Depression</a:t>
            </a:r>
          </a:p>
        </p:txBody>
      </p:sp>
      <p:sp>
        <p:nvSpPr>
          <p:cNvPr id="3" name="Content Placeholder 2"/>
          <p:cNvSpPr>
            <a:spLocks noGrp="1"/>
          </p:cNvSpPr>
          <p:nvPr>
            <p:ph idx="1"/>
          </p:nvPr>
        </p:nvSpPr>
        <p:spPr>
          <a:xfrm>
            <a:off x="0" y="1490134"/>
            <a:ext cx="6118275" cy="4995334"/>
          </a:xfrm>
        </p:spPr>
        <p:txBody>
          <a:bodyPr>
            <a:normAutofit/>
          </a:bodyPr>
          <a:lstStyle/>
          <a:p>
            <a:r>
              <a:rPr lang="en-US" sz="2000" dirty="0"/>
              <a:t>1930 – Lubbock’s population increases to 20,520</a:t>
            </a:r>
          </a:p>
          <a:p>
            <a:r>
              <a:rPr lang="en-US" sz="2000" dirty="0"/>
              <a:t>1930 – Lubbock Municipal Airport opened north of town (original hanger is now occupied by WesTex Aviation) </a:t>
            </a:r>
          </a:p>
          <a:p>
            <a:r>
              <a:rPr lang="en-US" sz="2000" dirty="0"/>
              <a:t>1930 – New Guadalupe School for Hispanics was built</a:t>
            </a:r>
          </a:p>
          <a:p>
            <a:r>
              <a:rPr lang="en-US" sz="2000" dirty="0"/>
              <a:t>1930 – Cotton Exchange Building was constructed (became Carlock Building, now offices for Glasheen, Valles, Inderman LLP)</a:t>
            </a:r>
          </a:p>
          <a:p>
            <a:r>
              <a:rPr lang="en-US" sz="2000" dirty="0"/>
              <a:t>1931 – The present Lubbock High School was completed (listed on the National Register of Historic Places and is a Recorded Texas Historic Landmark)</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5868" y="1434714"/>
            <a:ext cx="5046132" cy="269644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0675" y="4186577"/>
            <a:ext cx="4225971" cy="2704620"/>
          </a:xfrm>
          <a:prstGeom prst="rect">
            <a:avLst/>
          </a:prstGeom>
        </p:spPr>
      </p:pic>
    </p:spTree>
    <p:extLst>
      <p:ext uri="{BB962C8B-B14F-4D97-AF65-F5344CB8AC3E}">
        <p14:creationId xmlns:p14="http://schemas.microsoft.com/office/powerpoint/2010/main" val="123785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3" y="249382"/>
            <a:ext cx="7333488" cy="1288473"/>
          </a:xfrm>
        </p:spPr>
        <p:txBody>
          <a:bodyPr>
            <a:normAutofit/>
          </a:bodyPr>
          <a:lstStyle/>
          <a:p>
            <a:pPr algn="ctr"/>
            <a:r>
              <a:rPr lang="en-US" sz="4000" b="1" dirty="0"/>
              <a:t>Life in Lubbock During The Great Depression</a:t>
            </a:r>
          </a:p>
        </p:txBody>
      </p:sp>
      <p:sp>
        <p:nvSpPr>
          <p:cNvPr id="3" name="Content Placeholder 2"/>
          <p:cNvSpPr>
            <a:spLocks noGrp="1"/>
          </p:cNvSpPr>
          <p:nvPr>
            <p:ph idx="1"/>
          </p:nvPr>
        </p:nvSpPr>
        <p:spPr>
          <a:xfrm>
            <a:off x="0" y="1691322"/>
            <a:ext cx="6874933" cy="5166678"/>
          </a:xfrm>
        </p:spPr>
        <p:txBody>
          <a:bodyPr>
            <a:noAutofit/>
          </a:bodyPr>
          <a:lstStyle/>
          <a:p>
            <a:r>
              <a:rPr lang="en-US" sz="2000" dirty="0"/>
              <a:t>1931 – The old Lubbock High School became Carroll Thompson Junior High (later demolished, now site of Pete Ragus Aquatic Center)</a:t>
            </a:r>
          </a:p>
          <a:p>
            <a:r>
              <a:rPr lang="en-US" sz="2000" dirty="0"/>
              <a:t>1931 – Art Deco Style Lubbock County Jail built on Main Street</a:t>
            </a:r>
          </a:p>
          <a:p>
            <a:r>
              <a:rPr lang="en-US" sz="2000" dirty="0"/>
              <a:t>1931 – Classical Revival Style Federal Building and Post Office constructed on the north side of Broadway near the County Courthouse (utilized until 1968, now privately owned)</a:t>
            </a:r>
          </a:p>
          <a:p>
            <a:r>
              <a:rPr lang="en-US" sz="2000" dirty="0"/>
              <a:t>1932 – Lubbock’s first commercial radio station, KFYO, began broadcasting</a:t>
            </a:r>
          </a:p>
          <a:p>
            <a:r>
              <a:rPr lang="en-US" sz="2000" dirty="0"/>
              <a:t>1932 - City of Lubbock applied for RCF funds for street paving and storm sewer extensions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4933" y="1537855"/>
            <a:ext cx="5331279" cy="2880678"/>
          </a:xfrm>
          <a:prstGeom prst="rect">
            <a:avLst/>
          </a:prstGeom>
        </p:spPr>
      </p:pic>
      <p:sp>
        <p:nvSpPr>
          <p:cNvPr id="5" name="TextBox 4"/>
          <p:cNvSpPr txBox="1"/>
          <p:nvPr/>
        </p:nvSpPr>
        <p:spPr>
          <a:xfrm>
            <a:off x="7808754" y="1080470"/>
            <a:ext cx="3463636" cy="307777"/>
          </a:xfrm>
          <a:prstGeom prst="rect">
            <a:avLst/>
          </a:prstGeom>
          <a:noFill/>
        </p:spPr>
        <p:txBody>
          <a:bodyPr wrap="square" rtlCol="0">
            <a:spAutoFit/>
          </a:bodyPr>
          <a:lstStyle/>
          <a:p>
            <a:pPr algn="r"/>
            <a:r>
              <a:rPr lang="en-US" sz="1400" dirty="0"/>
              <a:t>Federal Building &amp; Post Office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01189" y="4533366"/>
            <a:ext cx="3800856"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668718" y="6435389"/>
            <a:ext cx="5132471" cy="307777"/>
          </a:xfrm>
          <a:prstGeom prst="rect">
            <a:avLst/>
          </a:prstGeom>
          <a:noFill/>
        </p:spPr>
        <p:txBody>
          <a:bodyPr wrap="square" rtlCol="0">
            <a:spAutoFit/>
          </a:bodyPr>
          <a:lstStyle/>
          <a:p>
            <a:pPr algn="r"/>
            <a:r>
              <a:rPr lang="en-US" sz="1400" dirty="0"/>
              <a:t>Texas Tech student loading milk for delivery</a:t>
            </a:r>
          </a:p>
        </p:txBody>
      </p:sp>
    </p:spTree>
    <p:extLst>
      <p:ext uri="{BB962C8B-B14F-4D97-AF65-F5344CB8AC3E}">
        <p14:creationId xmlns:p14="http://schemas.microsoft.com/office/powerpoint/2010/main" val="108213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6933861" cy="1325562"/>
          </a:xfrm>
        </p:spPr>
        <p:txBody>
          <a:bodyPr>
            <a:normAutofit/>
          </a:bodyPr>
          <a:lstStyle/>
          <a:p>
            <a:pPr algn="ctr"/>
            <a:r>
              <a:rPr lang="en-US" sz="4000" b="1" dirty="0"/>
              <a:t>Life in Lubbock During The Great Depression</a:t>
            </a:r>
          </a:p>
        </p:txBody>
      </p:sp>
      <p:sp>
        <p:nvSpPr>
          <p:cNvPr id="3" name="Content Placeholder 2"/>
          <p:cNvSpPr>
            <a:spLocks noGrp="1"/>
          </p:cNvSpPr>
          <p:nvPr>
            <p:ph idx="1"/>
          </p:nvPr>
        </p:nvSpPr>
        <p:spPr>
          <a:xfrm>
            <a:off x="91511" y="1691322"/>
            <a:ext cx="8104222" cy="4934561"/>
          </a:xfrm>
        </p:spPr>
        <p:txBody>
          <a:bodyPr>
            <a:normAutofit/>
          </a:bodyPr>
          <a:lstStyle/>
          <a:p>
            <a:r>
              <a:rPr lang="en-US" sz="2000" dirty="0"/>
              <a:t>1932 – The mission style Kress retail store building was constructed at 1109 Broadway</a:t>
            </a:r>
          </a:p>
          <a:p>
            <a:r>
              <a:rPr lang="en-US" sz="2000" dirty="0"/>
              <a:t>1933 - Governor “Ma” Ferguson called for a ‘bank holiday” on March 2 and closed all state banks.  Days later, President Roosevelt declared a four-day national banking holiday</a:t>
            </a:r>
          </a:p>
          <a:p>
            <a:pPr lvl="1"/>
            <a:r>
              <a:rPr lang="en-US" sz="2000" dirty="0"/>
              <a:t>Lubbock citizens were without banking services for nearly two weeks</a:t>
            </a:r>
          </a:p>
          <a:p>
            <a:pPr lvl="1"/>
            <a:r>
              <a:rPr lang="en-US" sz="2000" dirty="0"/>
              <a:t>There were no “runs” on Lubbock banks</a:t>
            </a:r>
          </a:p>
          <a:p>
            <a:r>
              <a:rPr lang="en-US" sz="2000" dirty="0"/>
              <a:t>1934- George H. Mahon elected the first United States Representative from the new Nineteenth Congressional District, which included Lubbock County</a:t>
            </a:r>
          </a:p>
          <a:p>
            <a:r>
              <a:rPr lang="en-US" sz="2000" dirty="0"/>
              <a:t>1935 – Under Mayor Ross Edwards, Lubbock applied to Works Progress Administration (WPA) program to dig and refill Lubbock Lake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3098" y="673537"/>
            <a:ext cx="4178902" cy="2942492"/>
          </a:xfrm>
          <a:prstGeom prst="rect">
            <a:avLst/>
          </a:prstGeom>
        </p:spPr>
      </p:pic>
      <p:sp>
        <p:nvSpPr>
          <p:cNvPr id="5" name="TextBox 4"/>
          <p:cNvSpPr txBox="1"/>
          <p:nvPr/>
        </p:nvSpPr>
        <p:spPr>
          <a:xfrm>
            <a:off x="9366094" y="365760"/>
            <a:ext cx="1758462" cy="307777"/>
          </a:xfrm>
          <a:prstGeom prst="rect">
            <a:avLst/>
          </a:prstGeom>
          <a:noFill/>
        </p:spPr>
        <p:txBody>
          <a:bodyPr wrap="square" rtlCol="0">
            <a:spAutoFit/>
          </a:bodyPr>
          <a:lstStyle/>
          <a:p>
            <a:pPr algn="r"/>
            <a:r>
              <a:rPr lang="en-US" sz="1400" dirty="0"/>
              <a:t>Kress Store</a:t>
            </a: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a:off x="8176950" y="3694809"/>
            <a:ext cx="4015050" cy="2493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509164" y="6386945"/>
            <a:ext cx="3713018" cy="523220"/>
          </a:xfrm>
          <a:prstGeom prst="rect">
            <a:avLst/>
          </a:prstGeom>
          <a:noFill/>
        </p:spPr>
        <p:txBody>
          <a:bodyPr wrap="square" rtlCol="0">
            <a:spAutoFit/>
          </a:bodyPr>
          <a:lstStyle/>
          <a:p>
            <a:pPr algn="r"/>
            <a:r>
              <a:rPr lang="en-US" sz="1400" dirty="0"/>
              <a:t>Mayor Ross Edwards signs proclamation for annual clean-up campaign</a:t>
            </a:r>
          </a:p>
        </p:txBody>
      </p:sp>
    </p:spTree>
    <p:extLst>
      <p:ext uri="{BB962C8B-B14F-4D97-AF65-F5344CB8AC3E}">
        <p14:creationId xmlns:p14="http://schemas.microsoft.com/office/powerpoint/2010/main" val="10921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6679861" cy="1073573"/>
          </a:xfrm>
        </p:spPr>
        <p:txBody>
          <a:bodyPr>
            <a:noAutofit/>
          </a:bodyPr>
          <a:lstStyle/>
          <a:p>
            <a:r>
              <a:rPr lang="en-US" sz="4000" b="1" dirty="0"/>
              <a:t>Life in Lubbock During The Great Depression</a:t>
            </a:r>
          </a:p>
        </p:txBody>
      </p:sp>
      <p:sp>
        <p:nvSpPr>
          <p:cNvPr id="3" name="Content Placeholder 2"/>
          <p:cNvSpPr>
            <a:spLocks noGrp="1"/>
          </p:cNvSpPr>
          <p:nvPr>
            <p:ph idx="1"/>
          </p:nvPr>
        </p:nvSpPr>
        <p:spPr>
          <a:xfrm>
            <a:off x="332508" y="1571105"/>
            <a:ext cx="7813964" cy="3610495"/>
          </a:xfrm>
        </p:spPr>
        <p:txBody>
          <a:bodyPr>
            <a:normAutofit lnSpcReduction="10000"/>
          </a:bodyPr>
          <a:lstStyle/>
          <a:p>
            <a:r>
              <a:rPr lang="en-US" sz="2000" dirty="0"/>
              <a:t>1935- Mackenzie State Park established, combining existing city and country parks with additional acreage under state ownership</a:t>
            </a:r>
          </a:p>
          <a:p>
            <a:r>
              <a:rPr lang="en-US" sz="2200" dirty="0"/>
              <a:t>Mayor Ross Edwards worked to designate Mackenzie Park as a State Park, P.F. Brown and Mollie Abernathy assisted in purchasing additional land to enlarge the park before deeding the property to the State (reverted back to city in 1993)</a:t>
            </a:r>
          </a:p>
          <a:p>
            <a:r>
              <a:rPr lang="en-US" sz="2200" dirty="0"/>
              <a:t>Civilian Conservation Corps (CCC) camp established in Mackenzie Park.  Workers constructed golf course, tennis courts, picnic areas, and swimming pool</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3002" y="0"/>
            <a:ext cx="3135357" cy="6858000"/>
          </a:xfrm>
          <a:prstGeom prst="rect">
            <a:avLst/>
          </a:prstGeom>
        </p:spPr>
      </p:pic>
      <p:sp>
        <p:nvSpPr>
          <p:cNvPr id="8" name="TextBox 7"/>
          <p:cNvSpPr txBox="1"/>
          <p:nvPr/>
        </p:nvSpPr>
        <p:spPr>
          <a:xfrm>
            <a:off x="4017818" y="6285223"/>
            <a:ext cx="4253345" cy="369332"/>
          </a:xfrm>
          <a:prstGeom prst="rect">
            <a:avLst/>
          </a:prstGeom>
          <a:noFill/>
        </p:spPr>
        <p:txBody>
          <a:bodyPr wrap="square" rtlCol="0">
            <a:spAutoFit/>
          </a:bodyPr>
          <a:lstStyle/>
          <a:p>
            <a:pPr algn="r"/>
            <a:r>
              <a:rPr lang="en-US" dirty="0"/>
              <a:t>Lubbock High students, 1935</a:t>
            </a:r>
          </a:p>
        </p:txBody>
      </p:sp>
    </p:spTree>
    <p:extLst>
      <p:ext uri="{BB962C8B-B14F-4D97-AF65-F5344CB8AC3E}">
        <p14:creationId xmlns:p14="http://schemas.microsoft.com/office/powerpoint/2010/main" val="729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TextBox 3"/>
          <p:cNvSpPr txBox="1"/>
          <p:nvPr/>
        </p:nvSpPr>
        <p:spPr>
          <a:xfrm>
            <a:off x="1261872" y="1691322"/>
            <a:ext cx="9093708" cy="4247317"/>
          </a:xfrm>
          <a:prstGeom prst="rect">
            <a:avLst/>
          </a:prstGeom>
          <a:noFill/>
        </p:spPr>
        <p:txBody>
          <a:bodyPr wrap="square" rtlCol="0">
            <a:spAutoFit/>
          </a:bodyPr>
          <a:lstStyle/>
          <a:p>
            <a:pPr algn="ctr"/>
            <a:r>
              <a:rPr lang="en-US" dirty="0"/>
              <a:t>Sponsored by The Knowledge Center, Inc. – Lubbock, Texas</a:t>
            </a:r>
          </a:p>
          <a:p>
            <a:pPr algn="ctr"/>
            <a:r>
              <a:rPr lang="en-US" dirty="0"/>
              <a:t> </a:t>
            </a:r>
          </a:p>
          <a:p>
            <a:pPr algn="ctr"/>
            <a:r>
              <a:rPr lang="en-US" dirty="0"/>
              <a:t>This project was made possible through the generous support of:</a:t>
            </a:r>
          </a:p>
          <a:p>
            <a:pPr algn="ctr"/>
            <a:r>
              <a:rPr lang="en-US" sz="2000" dirty="0"/>
              <a:t>South Plains Foundation</a:t>
            </a:r>
          </a:p>
          <a:p>
            <a:pPr algn="ctr"/>
            <a:r>
              <a:rPr lang="en-US" dirty="0"/>
              <a:t>The Knowledge Center, Inc.</a:t>
            </a:r>
            <a:br>
              <a:rPr lang="en-US" dirty="0"/>
            </a:br>
            <a:r>
              <a:rPr lang="en-US" dirty="0"/>
              <a:t>The Lubbock Christian University School of Education</a:t>
            </a:r>
            <a:br>
              <a:rPr lang="en-US" dirty="0"/>
            </a:br>
            <a:r>
              <a:rPr lang="en-US" dirty="0"/>
              <a:t>Lubbock Independent School District</a:t>
            </a:r>
          </a:p>
          <a:p>
            <a:pPr algn="ctr"/>
            <a:r>
              <a:rPr lang="en-US" dirty="0"/>
              <a:t>The </a:t>
            </a:r>
            <a:r>
              <a:rPr lang="en-US" u="sng" dirty="0"/>
              <a:t>CH</a:t>
            </a:r>
            <a:r>
              <a:rPr lang="en-US" dirty="0"/>
              <a:t> Foundation</a:t>
            </a:r>
          </a:p>
          <a:p>
            <a:pPr algn="ctr"/>
            <a:r>
              <a:rPr lang="en-US" dirty="0"/>
              <a:t> </a:t>
            </a:r>
          </a:p>
          <a:p>
            <a:pPr algn="ctr"/>
            <a:r>
              <a:rPr lang="en-US" dirty="0"/>
              <a:t>All photographs are printed with permission from:</a:t>
            </a:r>
            <a:br>
              <a:rPr lang="en-US" dirty="0"/>
            </a:br>
            <a:r>
              <a:rPr lang="en-US" dirty="0"/>
              <a:t>Southwest Collection/Special Collections Library at Texas Tech University</a:t>
            </a:r>
            <a:br>
              <a:rPr lang="en-US" dirty="0"/>
            </a:br>
            <a:r>
              <a:rPr lang="en-US" dirty="0"/>
              <a:t>Lubbock Independent School District</a:t>
            </a:r>
          </a:p>
          <a:p>
            <a:pPr algn="ctr"/>
            <a:r>
              <a:rPr lang="en-US" dirty="0"/>
              <a:t> </a:t>
            </a:r>
          </a:p>
          <a:p>
            <a:pPr algn="ctr"/>
            <a:r>
              <a:rPr lang="en-US" dirty="0"/>
              <a:t>Prepared by Kasey Porr, Britni Cantu, and Samuel J. Ayers, Ed. D.</a:t>
            </a:r>
          </a:p>
          <a:p>
            <a:pPr algn="ctr"/>
            <a:r>
              <a:rPr lang="en-US" dirty="0"/>
              <a:t>Copyright 2016</a:t>
            </a:r>
          </a:p>
        </p:txBody>
      </p:sp>
    </p:spTree>
    <p:extLst>
      <p:ext uri="{BB962C8B-B14F-4D97-AF65-F5344CB8AC3E}">
        <p14:creationId xmlns:p14="http://schemas.microsoft.com/office/powerpoint/2010/main" val="32252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6679861" cy="1073573"/>
          </a:xfrm>
        </p:spPr>
        <p:txBody>
          <a:bodyPr>
            <a:noAutofit/>
          </a:bodyPr>
          <a:lstStyle/>
          <a:p>
            <a:r>
              <a:rPr lang="en-US" sz="4000" b="1" dirty="0"/>
              <a:t>Life in Lubbock During The Great Depression</a:t>
            </a:r>
          </a:p>
        </p:txBody>
      </p:sp>
      <p:sp>
        <p:nvSpPr>
          <p:cNvPr id="3" name="Content Placeholder 2"/>
          <p:cNvSpPr>
            <a:spLocks noGrp="1"/>
          </p:cNvSpPr>
          <p:nvPr>
            <p:ph idx="1"/>
          </p:nvPr>
        </p:nvSpPr>
        <p:spPr>
          <a:xfrm>
            <a:off x="0" y="1439333"/>
            <a:ext cx="6671734" cy="5994400"/>
          </a:xfrm>
        </p:spPr>
        <p:txBody>
          <a:bodyPr>
            <a:normAutofit/>
          </a:bodyPr>
          <a:lstStyle/>
          <a:p>
            <a:r>
              <a:rPr lang="en-US" sz="2200" dirty="0"/>
              <a:t>1936 – Dunbar Junior Senior High School constructed on Date Avenue with four classrooms, study hall (became part of Ella Iles Elementary School, now vacant)</a:t>
            </a:r>
          </a:p>
          <a:p>
            <a:r>
              <a:rPr lang="en-US" sz="2200" dirty="0"/>
              <a:t>1937 – Tudor Revival style shops were constructed at corner of Broadway and College Avenue-now University</a:t>
            </a:r>
          </a:p>
          <a:p>
            <a:r>
              <a:rPr lang="en-US" sz="2200" dirty="0"/>
              <a:t>1938 – The Cactus Theatre opened at 1812 Buddy Holly</a:t>
            </a:r>
          </a:p>
          <a:p>
            <a:r>
              <a:rPr lang="en-US" sz="2200" dirty="0"/>
              <a:t>1939 – Spanish Colonial style elementary schools George Bean (3001 Ave N) and Roscoe Wilson constructed (2807 25</a:t>
            </a:r>
            <a:r>
              <a:rPr lang="en-US" sz="2200" baseline="30000" dirty="0"/>
              <a:t>th</a:t>
            </a:r>
            <a:r>
              <a:rPr lang="en-US" sz="2200" dirty="0"/>
              <a:t> Street)</a:t>
            </a:r>
          </a:p>
          <a:p>
            <a:endParaRPr lang="en-US" sz="2200" dirty="0"/>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941732" y="-58089"/>
            <a:ext cx="4250267" cy="2715773"/>
          </a:xfrm>
          <a:prstGeom prst="rect">
            <a:avLst/>
          </a:prstGeom>
        </p:spPr>
      </p:pic>
      <p:sp>
        <p:nvSpPr>
          <p:cNvPr id="8" name="TextBox 7"/>
          <p:cNvSpPr txBox="1"/>
          <p:nvPr/>
        </p:nvSpPr>
        <p:spPr>
          <a:xfrm>
            <a:off x="6463916" y="6613197"/>
            <a:ext cx="2244436" cy="230832"/>
          </a:xfrm>
          <a:prstGeom prst="rect">
            <a:avLst/>
          </a:prstGeom>
          <a:noFill/>
        </p:spPr>
        <p:txBody>
          <a:bodyPr wrap="square" rtlCol="0">
            <a:spAutoFit/>
          </a:bodyPr>
          <a:lstStyle/>
          <a:p>
            <a:pPr algn="r"/>
            <a:r>
              <a:rPr lang="en-US" sz="900" dirty="0">
                <a:latin typeface="Arial Rounded MT Bold" panose="020F0704030504030204" pitchFamily="34" charset="0"/>
              </a:rPr>
              <a:t>http://cactustheater.com/about/</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1734" y="1754809"/>
            <a:ext cx="5520266" cy="206180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14569" y="3930690"/>
            <a:ext cx="3274293" cy="2825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4576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7103195" cy="1325562"/>
          </a:xfrm>
        </p:spPr>
        <p:txBody>
          <a:bodyPr>
            <a:normAutofit/>
          </a:bodyPr>
          <a:lstStyle/>
          <a:p>
            <a:r>
              <a:rPr lang="en-US" sz="4000" b="1" dirty="0"/>
              <a:t>Life in Lubbock During The Great Depression</a:t>
            </a:r>
          </a:p>
        </p:txBody>
      </p:sp>
      <p:sp>
        <p:nvSpPr>
          <p:cNvPr id="3" name="Content Placeholder 2"/>
          <p:cNvSpPr>
            <a:spLocks noGrp="1"/>
          </p:cNvSpPr>
          <p:nvPr>
            <p:ph idx="1"/>
          </p:nvPr>
        </p:nvSpPr>
        <p:spPr>
          <a:xfrm>
            <a:off x="0" y="1828800"/>
            <a:ext cx="7975600" cy="3671455"/>
          </a:xfrm>
        </p:spPr>
        <p:txBody>
          <a:bodyPr>
            <a:normAutofit/>
          </a:bodyPr>
          <a:lstStyle/>
          <a:p>
            <a:r>
              <a:rPr lang="en-US" sz="2000" dirty="0"/>
              <a:t>1939 – Professor William Curry Holden received WPA grant for excavations at Lubbock Lake archaeology site</a:t>
            </a:r>
          </a:p>
          <a:p>
            <a:r>
              <a:rPr lang="en-US" sz="2000" dirty="0"/>
              <a:t>1939- On January 1, Texas Tech College defeated by St. Mary’s in Tech’s first Cotton Bowl appearance</a:t>
            </a:r>
          </a:p>
          <a:p>
            <a:r>
              <a:rPr lang="en-US" sz="2000" dirty="0"/>
              <a:t>1939- Lubbock High School won the city’s first state football championship, defeating Waco High School</a:t>
            </a:r>
          </a:p>
          <a:p>
            <a:r>
              <a:rPr lang="en-US" sz="2000" dirty="0"/>
              <a:t>1939- Roscoe Wilson Elementary opened at 2801 25</a:t>
            </a:r>
            <a:r>
              <a:rPr lang="en-US" sz="2000" baseline="30000" dirty="0"/>
              <a:t>th</a:t>
            </a:r>
            <a:r>
              <a:rPr lang="en-US" sz="2000" dirty="0"/>
              <a:t> Street-Mr. Wilson was an early settler and attorney in the City of Lubbock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05663" y="916263"/>
            <a:ext cx="2054674" cy="31641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8788400" y="94269"/>
            <a:ext cx="2489200" cy="646331"/>
          </a:xfrm>
          <a:prstGeom prst="rect">
            <a:avLst/>
          </a:prstGeom>
          <a:noFill/>
        </p:spPr>
        <p:txBody>
          <a:bodyPr wrap="square" rtlCol="0">
            <a:spAutoFit/>
          </a:bodyPr>
          <a:lstStyle/>
          <a:p>
            <a:pPr algn="ctr"/>
            <a:r>
              <a:rPr lang="en-US" dirty="0">
                <a:latin typeface="Arial Rounded MT Bold" panose="020F0704030504030204" pitchFamily="34" charset="0"/>
              </a:rPr>
              <a:t>Professor William Curry Holden</a:t>
            </a:r>
            <a:endParaRPr lang="en-US" dirty="0"/>
          </a:p>
        </p:txBody>
      </p:sp>
      <p:sp>
        <p:nvSpPr>
          <p:cNvPr id="6" name="TextBox 5"/>
          <p:cNvSpPr txBox="1"/>
          <p:nvPr/>
        </p:nvSpPr>
        <p:spPr>
          <a:xfrm>
            <a:off x="8788400" y="4251467"/>
            <a:ext cx="2489200" cy="369332"/>
          </a:xfrm>
          <a:prstGeom prst="rect">
            <a:avLst/>
          </a:prstGeom>
          <a:noFill/>
        </p:spPr>
        <p:txBody>
          <a:bodyPr wrap="square" rtlCol="0">
            <a:spAutoFit/>
          </a:bodyPr>
          <a:lstStyle/>
          <a:p>
            <a:r>
              <a:rPr lang="en-US" sz="900" dirty="0">
                <a:latin typeface="Arial Rounded MT Bold" panose="020F0704030504030204" pitchFamily="34" charset="0"/>
              </a:rPr>
              <a:t>http://longlivethematadors.tumblr.com/post/100674217723/40-years-at-texas-tech</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7309" y="4751551"/>
            <a:ext cx="3934691" cy="2106450"/>
          </a:xfrm>
          <a:prstGeom prst="rect">
            <a:avLst/>
          </a:prstGeom>
        </p:spPr>
      </p:pic>
      <p:sp>
        <p:nvSpPr>
          <p:cNvPr id="8" name="TextBox 7"/>
          <p:cNvSpPr txBox="1"/>
          <p:nvPr/>
        </p:nvSpPr>
        <p:spPr>
          <a:xfrm>
            <a:off x="1261872" y="6606011"/>
            <a:ext cx="6713728" cy="231854"/>
          </a:xfrm>
          <a:prstGeom prst="rect">
            <a:avLst/>
          </a:prstGeom>
          <a:noFill/>
        </p:spPr>
        <p:txBody>
          <a:bodyPr wrap="square" rtlCol="0">
            <a:spAutoFit/>
          </a:bodyPr>
          <a:lstStyle/>
          <a:p>
            <a:r>
              <a:rPr lang="en-US" sz="900" dirty="0"/>
              <a:t>http://lisd.schoolfusion.us/modules/cms/pages.phtml?pageid=209613&amp;sessionid=8f2abc731ff52ac888f7513ad8e1a553</a:t>
            </a:r>
          </a:p>
        </p:txBody>
      </p:sp>
      <p:sp>
        <p:nvSpPr>
          <p:cNvPr id="10" name="TextBox 9"/>
          <p:cNvSpPr txBox="1"/>
          <p:nvPr/>
        </p:nvSpPr>
        <p:spPr>
          <a:xfrm>
            <a:off x="5347855" y="5481610"/>
            <a:ext cx="2778609" cy="646331"/>
          </a:xfrm>
          <a:prstGeom prst="rect">
            <a:avLst/>
          </a:prstGeom>
          <a:noFill/>
        </p:spPr>
        <p:txBody>
          <a:bodyPr wrap="square" rtlCol="0">
            <a:spAutoFit/>
          </a:bodyPr>
          <a:lstStyle/>
          <a:p>
            <a:pPr algn="r"/>
            <a:r>
              <a:rPr lang="en-US" dirty="0">
                <a:latin typeface="Arial Rounded MT Bold" panose="020F0704030504030204" pitchFamily="34" charset="0"/>
              </a:rPr>
              <a:t>1939 Lubbock High State Champions</a:t>
            </a:r>
          </a:p>
        </p:txBody>
      </p:sp>
    </p:spTree>
    <p:extLst>
      <p:ext uri="{BB962C8B-B14F-4D97-AF65-F5344CB8AC3E}">
        <p14:creationId xmlns:p14="http://schemas.microsoft.com/office/powerpoint/2010/main" val="17473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2709332"/>
            <a:ext cx="6070261" cy="3867315"/>
          </a:xfrm>
        </p:spPr>
        <p:txBody>
          <a:bodyPr/>
          <a:lstStyle/>
          <a:p>
            <a:pPr algn="ctr"/>
            <a:r>
              <a:rPr lang="en-US" dirty="0"/>
              <a:t>Meet the People of Lubbock</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6520926" y="3386668"/>
            <a:ext cx="5671074" cy="318997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 y="135465"/>
            <a:ext cx="6020743" cy="3386667"/>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2060" y="249382"/>
            <a:ext cx="5796114" cy="28709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7190509" y="249382"/>
            <a:ext cx="4599709" cy="307777"/>
          </a:xfrm>
          <a:prstGeom prst="rect">
            <a:avLst/>
          </a:prstGeom>
          <a:noFill/>
        </p:spPr>
        <p:txBody>
          <a:bodyPr wrap="square" rtlCol="0">
            <a:spAutoFit/>
          </a:bodyPr>
          <a:lstStyle/>
          <a:p>
            <a:pPr algn="ctr"/>
            <a:r>
              <a:rPr lang="en-US" sz="1400" dirty="0">
                <a:solidFill>
                  <a:schemeClr val="bg1"/>
                </a:solidFill>
              </a:rPr>
              <a:t>1929 Lubbock High School Football Team</a:t>
            </a:r>
          </a:p>
        </p:txBody>
      </p:sp>
    </p:spTree>
    <p:extLst>
      <p:ext uri="{BB962C8B-B14F-4D97-AF65-F5344CB8AC3E}">
        <p14:creationId xmlns:p14="http://schemas.microsoft.com/office/powerpoint/2010/main" val="77881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365760"/>
            <a:ext cx="10514245" cy="785176"/>
          </a:xfrm>
        </p:spPr>
        <p:txBody>
          <a:bodyPr>
            <a:normAutofit fontScale="90000"/>
          </a:bodyPr>
          <a:lstStyle/>
          <a:p>
            <a:r>
              <a:rPr lang="en-US" b="1" dirty="0"/>
              <a:t>Ellsworth Jack “EJ” Parsons </a:t>
            </a:r>
            <a:r>
              <a:rPr lang="en-US" dirty="0"/>
              <a:t>(1892-68)</a:t>
            </a:r>
          </a:p>
        </p:txBody>
      </p:sp>
      <p:sp>
        <p:nvSpPr>
          <p:cNvPr id="3" name="Content Placeholder 2"/>
          <p:cNvSpPr>
            <a:spLocks noGrp="1"/>
          </p:cNvSpPr>
          <p:nvPr>
            <p:ph idx="1"/>
          </p:nvPr>
        </p:nvSpPr>
        <p:spPr>
          <a:xfrm>
            <a:off x="440268" y="1337734"/>
            <a:ext cx="7653866" cy="2777066"/>
          </a:xfrm>
        </p:spPr>
        <p:txBody>
          <a:bodyPr>
            <a:normAutofit fontScale="70000" lnSpcReduction="20000"/>
          </a:bodyPr>
          <a:lstStyle/>
          <a:p>
            <a:r>
              <a:rPr lang="en-US" sz="3200" dirty="0"/>
              <a:t>Served as Sargent in U. S. Army during World War I</a:t>
            </a:r>
          </a:p>
          <a:p>
            <a:r>
              <a:rPr lang="en-US" sz="3200" dirty="0"/>
              <a:t>Moved to Arizona as a clothing salesman</a:t>
            </a:r>
          </a:p>
          <a:p>
            <a:r>
              <a:rPr lang="en-US" sz="3200" dirty="0"/>
              <a:t>Moved to Lubbock to open and manage J.C. Penney store on Broadway &amp; Texas, 1925-52</a:t>
            </a:r>
          </a:p>
          <a:p>
            <a:r>
              <a:rPr lang="en-US" sz="3200" dirty="0"/>
              <a:t>Served as Lubbock ISD Trustee, 1934-49</a:t>
            </a:r>
          </a:p>
          <a:p>
            <a:r>
              <a:rPr lang="en-US" sz="3200" dirty="0"/>
              <a:t>Parsons Elementary School was named in his honor, 1958</a:t>
            </a:r>
          </a:p>
          <a:p>
            <a:endParaRPr lang="en-US" sz="4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2727" y="1337734"/>
            <a:ext cx="3879273" cy="550599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0195" y="4086998"/>
            <a:ext cx="6722532" cy="2756735"/>
          </a:xfrm>
          <a:prstGeom prst="rect">
            <a:avLst/>
          </a:prstGeom>
        </p:spPr>
      </p:pic>
    </p:spTree>
    <p:extLst>
      <p:ext uri="{BB962C8B-B14F-4D97-AF65-F5344CB8AC3E}">
        <p14:creationId xmlns:p14="http://schemas.microsoft.com/office/powerpoint/2010/main" val="52969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899" y="76200"/>
            <a:ext cx="9643631" cy="879764"/>
          </a:xfrm>
        </p:spPr>
        <p:txBody>
          <a:bodyPr>
            <a:normAutofit/>
          </a:bodyPr>
          <a:lstStyle/>
          <a:p>
            <a:r>
              <a:rPr lang="en-US" b="1" dirty="0">
                <a:latin typeface="+mn-lt"/>
              </a:rPr>
              <a:t>Edward Cecil </a:t>
            </a:r>
            <a:r>
              <a:rPr lang="en-US" b="1" dirty="0" err="1">
                <a:latin typeface="+mn-lt"/>
              </a:rPr>
              <a:t>Struggs</a:t>
            </a:r>
            <a:r>
              <a:rPr lang="en-US" dirty="0">
                <a:latin typeface="+mn-lt"/>
              </a:rPr>
              <a:t> (1900-79)</a:t>
            </a:r>
          </a:p>
        </p:txBody>
      </p:sp>
      <p:pic>
        <p:nvPicPr>
          <p:cNvPr id="7" name="Picture 6"/>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5470"/>
            <a:ext cx="2281899" cy="304253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084618" y="1066800"/>
            <a:ext cx="6012873" cy="452431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000" dirty="0"/>
              <a:t>Paul Quinn College</a:t>
            </a:r>
          </a:p>
          <a:p>
            <a:pPr marL="342900" indent="-342900">
              <a:lnSpc>
                <a:spcPct val="90000"/>
              </a:lnSpc>
              <a:buFont typeface="Arial" panose="020B0604020202020204" pitchFamily="34" charset="0"/>
              <a:buChar char="•"/>
            </a:pPr>
            <a:r>
              <a:rPr lang="en-US" sz="2000" dirty="0"/>
              <a:t>Prairie View State Normal and Industrial College (Prairie View A&amp;M University)</a:t>
            </a:r>
          </a:p>
          <a:p>
            <a:pPr marL="342900" indent="-342900">
              <a:lnSpc>
                <a:spcPct val="90000"/>
              </a:lnSpc>
              <a:buFont typeface="Arial" panose="020B0604020202020204" pitchFamily="34" charset="0"/>
              <a:buChar char="•"/>
            </a:pPr>
            <a:r>
              <a:rPr lang="en-US" sz="2000" dirty="0"/>
              <a:t>University of Michigan, master’s Degree</a:t>
            </a:r>
          </a:p>
          <a:p>
            <a:pPr marL="342900" indent="-342900">
              <a:lnSpc>
                <a:spcPct val="90000"/>
              </a:lnSpc>
              <a:buFont typeface="Arial" panose="020B0604020202020204" pitchFamily="34" charset="0"/>
              <a:buChar char="•"/>
            </a:pPr>
            <a:r>
              <a:rPr lang="en-US" sz="2000" dirty="0"/>
              <a:t>Teacher/Principal-Minerva, 1920-25</a:t>
            </a:r>
          </a:p>
          <a:p>
            <a:pPr marL="342900" indent="-342900">
              <a:lnSpc>
                <a:spcPct val="90000"/>
              </a:lnSpc>
              <a:buFont typeface="Arial" panose="020B0604020202020204" pitchFamily="34" charset="0"/>
              <a:buChar char="•"/>
            </a:pPr>
            <a:r>
              <a:rPr lang="en-US" sz="2000" dirty="0"/>
              <a:t>Teacher/Principal-Dunbar Junior-Senior High School, 1930-65</a:t>
            </a:r>
          </a:p>
          <a:p>
            <a:pPr marL="342900" indent="-342900">
              <a:lnSpc>
                <a:spcPct val="90000"/>
              </a:lnSpc>
              <a:buFont typeface="Arial" panose="020B0604020202020204" pitchFamily="34" charset="0"/>
              <a:buChar char="•"/>
            </a:pPr>
            <a:r>
              <a:rPr lang="en-US" sz="2000" dirty="0" err="1"/>
              <a:t>Struggs</a:t>
            </a:r>
            <a:r>
              <a:rPr lang="en-US" sz="2000" dirty="0"/>
              <a:t> Junior High School named in his honor, 1965</a:t>
            </a:r>
          </a:p>
          <a:p>
            <a:pPr marL="800100" lvl="1" indent="-342900">
              <a:lnSpc>
                <a:spcPct val="90000"/>
              </a:lnSpc>
              <a:buFont typeface="Arial" panose="020B0604020202020204" pitchFamily="34" charset="0"/>
              <a:buChar char="•"/>
            </a:pPr>
            <a:r>
              <a:rPr lang="en-US" sz="2000" dirty="0"/>
              <a:t>Closed as a junior high in 1979</a:t>
            </a:r>
          </a:p>
          <a:p>
            <a:pPr marL="800100" lvl="1" indent="-342900">
              <a:lnSpc>
                <a:spcPct val="90000"/>
              </a:lnSpc>
              <a:buFont typeface="Arial" panose="020B0604020202020204" pitchFamily="34" charset="0"/>
              <a:buChar char="•"/>
            </a:pPr>
            <a:r>
              <a:rPr lang="en-US" sz="2000" dirty="0"/>
              <a:t>Building used as part of Dunbar-</a:t>
            </a:r>
            <a:r>
              <a:rPr lang="en-US" sz="2000" dirty="0" err="1"/>
              <a:t>Struggs</a:t>
            </a:r>
            <a:r>
              <a:rPr lang="en-US" sz="2000" dirty="0"/>
              <a:t> High School, 1979-93</a:t>
            </a:r>
          </a:p>
          <a:p>
            <a:pPr marL="800100" lvl="1" indent="-342900">
              <a:lnSpc>
                <a:spcPct val="90000"/>
              </a:lnSpc>
              <a:buFont typeface="Arial" panose="020B0604020202020204" pitchFamily="34" charset="0"/>
              <a:buChar char="•"/>
            </a:pPr>
            <a:r>
              <a:rPr lang="en-US" sz="2000" dirty="0"/>
              <a:t>Building served as home to New Directions and LISD-TV, 1993-98</a:t>
            </a:r>
          </a:p>
          <a:p>
            <a:pPr marL="800100" lvl="1" indent="-342900">
              <a:lnSpc>
                <a:spcPct val="90000"/>
              </a:lnSpc>
              <a:buFont typeface="Arial" panose="020B0604020202020204" pitchFamily="34" charset="0"/>
              <a:buChar char="•"/>
            </a:pPr>
            <a:r>
              <a:rPr lang="en-US" sz="2000" dirty="0"/>
              <a:t>Building began serving Project Intercept, 1998 </a:t>
            </a:r>
          </a:p>
        </p:txBody>
      </p:sp>
      <p:pic>
        <p:nvPicPr>
          <p:cNvPr id="8" name="Picture 7"/>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3190197"/>
            <a:ext cx="2530017" cy="1616593"/>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50509" y="955964"/>
            <a:ext cx="1930400" cy="2573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1871" y="4080883"/>
            <a:ext cx="3623709" cy="2717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902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7527" y="3525527"/>
            <a:ext cx="4443297" cy="33324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862862" y="1865531"/>
            <a:ext cx="6855329" cy="312960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638301" y="3924301"/>
            <a:ext cx="3733798" cy="21335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0" y="1066801"/>
            <a:ext cx="6781800" cy="2308324"/>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000" dirty="0"/>
              <a:t>Lubbock High School, Class of 1924</a:t>
            </a:r>
          </a:p>
          <a:p>
            <a:pPr marL="342900" indent="-342900">
              <a:lnSpc>
                <a:spcPct val="90000"/>
              </a:lnSpc>
              <a:buFont typeface="Arial" panose="020B0604020202020204" pitchFamily="34" charset="0"/>
              <a:buChar char="•"/>
            </a:pPr>
            <a:r>
              <a:rPr lang="en-US" sz="2000" dirty="0"/>
              <a:t>State Qualifier-Broad Jump, High Jump, High Hurdles</a:t>
            </a:r>
          </a:p>
          <a:p>
            <a:pPr marL="342900" indent="-342900">
              <a:lnSpc>
                <a:spcPct val="90000"/>
              </a:lnSpc>
              <a:buFont typeface="Arial" panose="020B0604020202020204" pitchFamily="34" charset="0"/>
              <a:buChar char="•"/>
            </a:pPr>
            <a:r>
              <a:rPr lang="en-US" sz="2000" dirty="0"/>
              <a:t>Texas Technological College (now Texas Tech University), Class of 1929</a:t>
            </a:r>
          </a:p>
          <a:p>
            <a:pPr marL="342900" indent="-342900">
              <a:lnSpc>
                <a:spcPct val="90000"/>
              </a:lnSpc>
              <a:buFont typeface="Arial" panose="020B0604020202020204" pitchFamily="34" charset="0"/>
              <a:buChar char="•"/>
            </a:pPr>
            <a:r>
              <a:rPr lang="en-US" sz="2000" dirty="0"/>
              <a:t>First Texas Tech Track Captain-1927</a:t>
            </a:r>
          </a:p>
          <a:p>
            <a:pPr marL="342900" indent="-342900">
              <a:lnSpc>
                <a:spcPct val="90000"/>
              </a:lnSpc>
              <a:buFont typeface="Arial" panose="020B0604020202020204" pitchFamily="34" charset="0"/>
              <a:buChar char="•"/>
            </a:pPr>
            <a:r>
              <a:rPr lang="en-US" sz="2000" dirty="0"/>
              <a:t>First Undefeated Texas Tech Track Team, 1929</a:t>
            </a:r>
          </a:p>
          <a:p>
            <a:pPr marL="342900" indent="-342900">
              <a:lnSpc>
                <a:spcPct val="90000"/>
              </a:lnSpc>
              <a:buFont typeface="Arial" panose="020B0604020202020204" pitchFamily="34" charset="0"/>
              <a:buChar char="•"/>
            </a:pPr>
            <a:r>
              <a:rPr lang="en-US" sz="2000" dirty="0"/>
              <a:t>Worked in Abilene</a:t>
            </a:r>
          </a:p>
        </p:txBody>
      </p:sp>
      <p:sp>
        <p:nvSpPr>
          <p:cNvPr id="7" name="Rectangle 6"/>
          <p:cNvSpPr/>
          <p:nvPr/>
        </p:nvSpPr>
        <p:spPr>
          <a:xfrm>
            <a:off x="2092036" y="194033"/>
            <a:ext cx="9587345" cy="722365"/>
          </a:xfrm>
          <a:prstGeom prst="rect">
            <a:avLst/>
          </a:prstGeom>
        </p:spPr>
        <p:txBody>
          <a:bodyPr wrap="square">
            <a:spAutoFit/>
          </a:bodyPr>
          <a:lstStyle/>
          <a:p>
            <a:r>
              <a:rPr lang="en-US" sz="4000" b="1" dirty="0"/>
              <a:t>Clarion “Chris” Christian </a:t>
            </a:r>
            <a:r>
              <a:rPr lang="en-US" sz="4000" dirty="0"/>
              <a:t>(1904-66)</a:t>
            </a:r>
          </a:p>
        </p:txBody>
      </p:sp>
    </p:spTree>
    <p:extLst>
      <p:ext uri="{BB962C8B-B14F-4D97-AF65-F5344CB8AC3E}">
        <p14:creationId xmlns:p14="http://schemas.microsoft.com/office/powerpoint/2010/main" val="174917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1" y="74296"/>
            <a:ext cx="3518960" cy="3021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09" y="3676651"/>
            <a:ext cx="3661052" cy="2745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685800" y="2514600"/>
            <a:ext cx="26416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492090" y="946444"/>
            <a:ext cx="4682837" cy="5632311"/>
          </a:xfrm>
          <a:prstGeom prst="rect">
            <a:avLst/>
          </a:prstGeom>
          <a:noFill/>
        </p:spPr>
        <p:txBody>
          <a:bodyPr wrap="square" rtlCol="0">
            <a:spAutoFit/>
          </a:bodyPr>
          <a:lstStyle/>
          <a:p>
            <a:pPr marL="342900" indent="-342900">
              <a:buFont typeface="Arial" panose="020B0604020202020204" pitchFamily="34" charset="0"/>
              <a:buChar char="•"/>
            </a:pPr>
            <a:r>
              <a:rPr lang="en-US" dirty="0"/>
              <a:t>Lubbock High School, Class of 1929</a:t>
            </a:r>
          </a:p>
          <a:p>
            <a:pPr marL="342900" indent="-342900">
              <a:buFont typeface="Arial" panose="020B0604020202020204" pitchFamily="34" charset="0"/>
              <a:buChar char="•"/>
            </a:pPr>
            <a:r>
              <a:rPr lang="en-US" dirty="0"/>
              <a:t>Texas Technological College (now Texas Tech University), Class of 1933</a:t>
            </a:r>
          </a:p>
          <a:p>
            <a:pPr marL="342900" indent="-342900">
              <a:buFont typeface="Arial" panose="020B0604020202020204" pitchFamily="34" charset="0"/>
              <a:buChar char="•"/>
            </a:pPr>
            <a:r>
              <a:rPr lang="en-US" dirty="0"/>
              <a:t>Teacher-Robertson and Lubbock schools</a:t>
            </a:r>
          </a:p>
          <a:p>
            <a:pPr marL="342900" indent="-342900">
              <a:buFont typeface="Arial" panose="020B0604020202020204" pitchFamily="34" charset="0"/>
              <a:buChar char="•"/>
            </a:pPr>
            <a:r>
              <a:rPr lang="en-US" dirty="0"/>
              <a:t>Special Agent-Army Counter Intelligence Corps-World War II</a:t>
            </a:r>
          </a:p>
          <a:p>
            <a:pPr marL="342900" indent="-342900">
              <a:buFont typeface="Arial" panose="020B0604020202020204" pitchFamily="34" charset="0"/>
              <a:buChar char="•"/>
            </a:pPr>
            <a:r>
              <a:rPr lang="en-US" dirty="0"/>
              <a:t>Assistant Principal-Lubbock Junior High School</a:t>
            </a:r>
          </a:p>
          <a:p>
            <a:pPr marL="342900" indent="-342900">
              <a:buFont typeface="Arial" panose="020B0604020202020204" pitchFamily="34" charset="0"/>
              <a:buChar char="•"/>
            </a:pPr>
            <a:r>
              <a:rPr lang="en-US" dirty="0"/>
              <a:t>Principal-K. Carter Elementary School</a:t>
            </a:r>
          </a:p>
          <a:p>
            <a:pPr marL="342900" indent="-342900">
              <a:buFont typeface="Arial" panose="020B0604020202020204" pitchFamily="34" charset="0"/>
              <a:buChar char="•"/>
            </a:pPr>
            <a:r>
              <a:rPr lang="en-US" dirty="0"/>
              <a:t>Principal-J. T. Hutchinson Junior High School</a:t>
            </a:r>
          </a:p>
          <a:p>
            <a:pPr marL="342900" indent="-342900">
              <a:buFont typeface="Arial" panose="020B0604020202020204" pitchFamily="34" charset="0"/>
              <a:buChar char="•"/>
            </a:pPr>
            <a:r>
              <a:rPr lang="en-US" dirty="0"/>
              <a:t>Principal, Lubbock High School</a:t>
            </a:r>
          </a:p>
          <a:p>
            <a:pPr marL="342900" indent="-342900">
              <a:buFont typeface="Arial" panose="020B0604020202020204" pitchFamily="34" charset="0"/>
              <a:buChar char="•"/>
            </a:pPr>
            <a:r>
              <a:rPr lang="en-US" dirty="0"/>
              <a:t>LISD Curriculum Director</a:t>
            </a:r>
          </a:p>
          <a:p>
            <a:pPr marL="342900" indent="-342900">
              <a:buFont typeface="Arial" panose="020B0604020202020204" pitchFamily="34" charset="0"/>
              <a:buChar char="•"/>
            </a:pPr>
            <a:r>
              <a:rPr lang="en-US" dirty="0"/>
              <a:t>LISD Assistant Superintendent for Curriculum</a:t>
            </a:r>
          </a:p>
          <a:p>
            <a:pPr marL="342900" indent="-342900">
              <a:buFont typeface="Arial" panose="020B0604020202020204" pitchFamily="34" charset="0"/>
              <a:buChar char="•"/>
            </a:pPr>
            <a:r>
              <a:rPr lang="en-US" dirty="0"/>
              <a:t>The Jay E. Gordon Room was dedicated in his honor and is located at the Lubbock Independent School District Central Office. </a:t>
            </a:r>
          </a:p>
        </p:txBody>
      </p:sp>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3649378" y="3910808"/>
            <a:ext cx="2910477" cy="2112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643746" y="300113"/>
            <a:ext cx="8548254" cy="646331"/>
          </a:xfrm>
          <a:prstGeom prst="rect">
            <a:avLst/>
          </a:prstGeom>
          <a:noFill/>
        </p:spPr>
        <p:txBody>
          <a:bodyPr wrap="square" rtlCol="0">
            <a:spAutoFit/>
          </a:bodyPr>
          <a:lstStyle/>
          <a:p>
            <a:r>
              <a:rPr lang="en-US" sz="3600" b="1" dirty="0"/>
              <a:t>Jay Edmond Gordon</a:t>
            </a:r>
            <a:r>
              <a:rPr lang="en-US" sz="3600" dirty="0"/>
              <a:t> (1913-2008)</a:t>
            </a:r>
          </a:p>
        </p:txBody>
      </p:sp>
      <p:pic>
        <p:nvPicPr>
          <p:cNvPr id="7" name="Picture 6"/>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3403794" y="1072269"/>
            <a:ext cx="3011902" cy="2313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756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0896"/>
            <a:ext cx="10811434" cy="631080"/>
          </a:xfrm>
        </p:spPr>
        <p:txBody>
          <a:bodyPr>
            <a:normAutofit fontScale="90000"/>
          </a:bodyPr>
          <a:lstStyle/>
          <a:p>
            <a:r>
              <a:rPr lang="en-US" b="1" dirty="0"/>
              <a:t>Dr. Armando Cabajal Duran</a:t>
            </a:r>
            <a:r>
              <a:rPr lang="en-US" dirty="0"/>
              <a:t> (1897-1986)</a:t>
            </a:r>
            <a:endParaRPr lang="en-US" b="1" dirty="0"/>
          </a:p>
        </p:txBody>
      </p:sp>
      <p:sp>
        <p:nvSpPr>
          <p:cNvPr id="3" name="Content Placeholder 2"/>
          <p:cNvSpPr>
            <a:spLocks noGrp="1"/>
          </p:cNvSpPr>
          <p:nvPr>
            <p:ph idx="1"/>
          </p:nvPr>
        </p:nvSpPr>
        <p:spPr>
          <a:xfrm>
            <a:off x="401782" y="1021976"/>
            <a:ext cx="6554830" cy="4840943"/>
          </a:xfrm>
        </p:spPr>
        <p:txBody>
          <a:bodyPr>
            <a:normAutofit/>
          </a:bodyPr>
          <a:lstStyle/>
          <a:p>
            <a:r>
              <a:rPr lang="en-US" sz="2000" dirty="0"/>
              <a:t>During migrant season of the early 1930’s, Dr. Duran and Dr. Pescatello opened a Lubbock downtown office</a:t>
            </a:r>
          </a:p>
          <a:p>
            <a:r>
              <a:rPr lang="en-US" sz="2000" dirty="0"/>
              <a:t>In the mid 1930’s, he became a permanent resident and served Spanish speaking patients for over 35 years</a:t>
            </a:r>
          </a:p>
          <a:p>
            <a:r>
              <a:rPr lang="en-US" sz="2000" dirty="0"/>
              <a:t>Dr. Armando Duran Park is named in his honor (26</a:t>
            </a:r>
            <a:r>
              <a:rPr lang="en-US" sz="2000" baseline="30000" dirty="0"/>
              <a:t>th</a:t>
            </a:r>
            <a:r>
              <a:rPr lang="en-US" sz="2000" dirty="0"/>
              <a:t> and Kewanee Ave.)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2397759" y="3904383"/>
            <a:ext cx="5250874" cy="2953617"/>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8037" y="1079922"/>
            <a:ext cx="4003964" cy="5778078"/>
          </a:xfrm>
          <a:prstGeom prst="rect">
            <a:avLst/>
          </a:prstGeom>
        </p:spPr>
      </p:pic>
    </p:spTree>
    <p:extLst>
      <p:ext uri="{BB962C8B-B14F-4D97-AF65-F5344CB8AC3E}">
        <p14:creationId xmlns:p14="http://schemas.microsoft.com/office/powerpoint/2010/main" val="995134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4" y="144547"/>
            <a:ext cx="7924800" cy="792162"/>
          </a:xfrm>
        </p:spPr>
        <p:txBody>
          <a:bodyPr>
            <a:normAutofit fontScale="90000"/>
          </a:bodyPr>
          <a:lstStyle/>
          <a:p>
            <a:r>
              <a:rPr lang="en-US" b="1" dirty="0">
                <a:latin typeface="+mn-lt"/>
              </a:rPr>
              <a:t>Charles </a:t>
            </a:r>
            <a:r>
              <a:rPr lang="en-US" b="1" dirty="0" err="1">
                <a:latin typeface="+mn-lt"/>
              </a:rPr>
              <a:t>Maedgen</a:t>
            </a:r>
            <a:r>
              <a:rPr lang="en-US" dirty="0">
                <a:latin typeface="+mn-lt"/>
              </a:rPr>
              <a:t> (1882-1964)</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93024" y="2375"/>
            <a:ext cx="4498976" cy="2827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1737" y="2830303"/>
            <a:ext cx="5370263" cy="4027697"/>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97062" y="1205345"/>
            <a:ext cx="3049349" cy="38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381000" y="990480"/>
            <a:ext cx="4800600" cy="4108817"/>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dirty="0"/>
              <a:t>Texas Agricultural and Mechanical College (now Texas A&amp;M University), Class of 1904</a:t>
            </a:r>
          </a:p>
          <a:p>
            <a:pPr marL="342900" indent="-342900">
              <a:lnSpc>
                <a:spcPct val="90000"/>
              </a:lnSpc>
              <a:buFont typeface="Arial" panose="020B0604020202020204" pitchFamily="34" charset="0"/>
              <a:buChar char="•"/>
            </a:pPr>
            <a:r>
              <a:rPr lang="en-US" dirty="0"/>
              <a:t>Banker in Troy &amp; Temple</a:t>
            </a:r>
          </a:p>
          <a:p>
            <a:pPr marL="342900" indent="-342900">
              <a:lnSpc>
                <a:spcPct val="90000"/>
              </a:lnSpc>
              <a:buFont typeface="Arial" panose="020B0604020202020204" pitchFamily="34" charset="0"/>
              <a:buChar char="•"/>
            </a:pPr>
            <a:r>
              <a:rPr lang="en-US" dirty="0"/>
              <a:t>Organized Security State Bank and Trust Company,1917</a:t>
            </a:r>
          </a:p>
          <a:p>
            <a:pPr marL="342900" indent="-342900">
              <a:lnSpc>
                <a:spcPct val="90000"/>
              </a:lnSpc>
              <a:buFont typeface="Arial" panose="020B0604020202020204" pitchFamily="34" charset="0"/>
              <a:buChar char="•"/>
            </a:pPr>
            <a:r>
              <a:rPr lang="en-US" dirty="0"/>
              <a:t>After expanding it was later known as Lubbock National Bank in 1925</a:t>
            </a:r>
          </a:p>
          <a:p>
            <a:pPr marL="342900" indent="-342900">
              <a:lnSpc>
                <a:spcPct val="90000"/>
              </a:lnSpc>
              <a:buFont typeface="Arial" panose="020B0604020202020204" pitchFamily="34" charset="0"/>
              <a:buChar char="•"/>
            </a:pPr>
            <a:r>
              <a:rPr lang="en-US" dirty="0"/>
              <a:t>Served as LISD Trustee, 1922-32</a:t>
            </a:r>
          </a:p>
          <a:p>
            <a:pPr marL="342900" indent="-342900">
              <a:lnSpc>
                <a:spcPct val="90000"/>
              </a:lnSpc>
              <a:buFont typeface="Arial" panose="020B0604020202020204" pitchFamily="34" charset="0"/>
              <a:buChar char="•"/>
            </a:pPr>
            <a:r>
              <a:rPr lang="en-US" dirty="0"/>
              <a:t>President of the Lubbock Chamber of Commerce, 1931</a:t>
            </a:r>
          </a:p>
          <a:p>
            <a:pPr marL="342900" indent="-342900">
              <a:lnSpc>
                <a:spcPct val="90000"/>
              </a:lnSpc>
              <a:buFont typeface="Arial" panose="020B0604020202020204" pitchFamily="34" charset="0"/>
              <a:buChar char="•"/>
            </a:pPr>
            <a:r>
              <a:rPr lang="en-US" dirty="0"/>
              <a:t>Helped form the Lubbock Symphony Orchestra</a:t>
            </a:r>
          </a:p>
          <a:p>
            <a:pPr marL="342900" indent="-342900">
              <a:lnSpc>
                <a:spcPct val="90000"/>
              </a:lnSpc>
              <a:buFont typeface="Arial" panose="020B0604020202020204" pitchFamily="34" charset="0"/>
              <a:buChar char="•"/>
            </a:pPr>
            <a:r>
              <a:rPr lang="en-US" dirty="0" err="1"/>
              <a:t>Maedgen</a:t>
            </a:r>
            <a:r>
              <a:rPr lang="en-US" dirty="0"/>
              <a:t> Elementary School named in his honor, 1955</a:t>
            </a:r>
          </a:p>
          <a:p>
            <a:pPr>
              <a:lnSpc>
                <a:spcPct val="90000"/>
              </a:lnSpc>
            </a:pPr>
            <a:endParaRPr lang="en-US" sz="2000" dirty="0"/>
          </a:p>
        </p:txBody>
      </p:sp>
    </p:spTree>
    <p:extLst>
      <p:ext uri="{BB962C8B-B14F-4D97-AF65-F5344CB8AC3E}">
        <p14:creationId xmlns:p14="http://schemas.microsoft.com/office/powerpoint/2010/main" val="416852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365760"/>
            <a:ext cx="10806545" cy="785177"/>
          </a:xfrm>
        </p:spPr>
        <p:txBody>
          <a:bodyPr>
            <a:normAutofit/>
          </a:bodyPr>
          <a:lstStyle/>
          <a:p>
            <a:r>
              <a:rPr lang="en-US" b="1" dirty="0"/>
              <a:t>Eugene V. “Gene” Barnett </a:t>
            </a:r>
            <a:r>
              <a:rPr lang="en-US" dirty="0"/>
              <a:t>(1913-1979)</a:t>
            </a:r>
          </a:p>
        </p:txBody>
      </p:sp>
      <p:sp>
        <p:nvSpPr>
          <p:cNvPr id="3" name="Content Placeholder 2"/>
          <p:cNvSpPr>
            <a:spLocks noGrp="1"/>
          </p:cNvSpPr>
          <p:nvPr>
            <p:ph idx="1"/>
          </p:nvPr>
        </p:nvSpPr>
        <p:spPr>
          <a:xfrm>
            <a:off x="423335" y="1869224"/>
            <a:ext cx="5450992" cy="3011329"/>
          </a:xfrm>
        </p:spPr>
        <p:txBody>
          <a:bodyPr>
            <a:normAutofit/>
          </a:bodyPr>
          <a:lstStyle/>
          <a:p>
            <a:r>
              <a:rPr lang="en-US" sz="2000" dirty="0"/>
              <a:t>Lubbock High School, Class of 1932</a:t>
            </a:r>
          </a:p>
          <a:p>
            <a:r>
              <a:rPr lang="en-US" sz="2000" dirty="0"/>
              <a:t>LHS Football &amp; Basketball Letterman &amp; All-District</a:t>
            </a:r>
          </a:p>
          <a:p>
            <a:r>
              <a:rPr lang="en-US" sz="2000" dirty="0"/>
              <a:t>1939 (10-0) Texas Tech Cotton Bowl Team &amp; Honorable Mention All-American</a:t>
            </a:r>
          </a:p>
          <a:p>
            <a:r>
              <a:rPr lang="en-US" sz="2000" dirty="0"/>
              <a:t>1987 Texas Tech Hall of Fame</a:t>
            </a:r>
          </a:p>
          <a:p>
            <a:endParaRPr lang="en-US" dirty="0"/>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71309" y="2383323"/>
            <a:ext cx="2686926" cy="4450735"/>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55217" y="1150937"/>
            <a:ext cx="3436783" cy="3803373"/>
          </a:xfrm>
          <a:prstGeom prst="rect">
            <a:avLst/>
          </a:prstGeom>
        </p:spPr>
      </p:pic>
    </p:spTree>
    <p:extLst>
      <p:ext uri="{BB962C8B-B14F-4D97-AF65-F5344CB8AC3E}">
        <p14:creationId xmlns:p14="http://schemas.microsoft.com/office/powerpoint/2010/main" val="1830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01040"/>
          </a:xfrm>
        </p:spPr>
        <p:txBody>
          <a:bodyPr/>
          <a:lstStyle/>
          <a:p>
            <a:pPr algn="ctr"/>
            <a:r>
              <a:rPr lang="en-US" b="1" dirty="0"/>
              <a:t>U.S. Presidents</a:t>
            </a:r>
          </a:p>
        </p:txBody>
      </p:sp>
      <p:sp>
        <p:nvSpPr>
          <p:cNvPr id="5" name="Content Placeholder 4"/>
          <p:cNvSpPr>
            <a:spLocks noGrp="1"/>
          </p:cNvSpPr>
          <p:nvPr>
            <p:ph sz="half" idx="1"/>
          </p:nvPr>
        </p:nvSpPr>
        <p:spPr>
          <a:xfrm>
            <a:off x="1261872" y="5772240"/>
            <a:ext cx="4480560" cy="1085759"/>
          </a:xfrm>
        </p:spPr>
        <p:txBody>
          <a:bodyPr>
            <a:normAutofit/>
          </a:bodyPr>
          <a:lstStyle/>
          <a:p>
            <a:pPr marL="0" indent="0" algn="ctr">
              <a:buNone/>
            </a:pPr>
            <a:r>
              <a:rPr lang="en-US" b="1" dirty="0"/>
              <a:t>Herbert Hoover (1929-1933)</a:t>
            </a:r>
          </a:p>
          <a:p>
            <a:pPr marL="0" indent="0" algn="ctr">
              <a:buNone/>
            </a:pPr>
            <a:r>
              <a:rPr lang="en-US" sz="900" dirty="0"/>
              <a:t>(https://en.wikipedia.org/wiki/Herbert_Hoover)</a:t>
            </a:r>
          </a:p>
        </p:txBody>
      </p:sp>
      <p:sp>
        <p:nvSpPr>
          <p:cNvPr id="6" name="Content Placeholder 5"/>
          <p:cNvSpPr>
            <a:spLocks noGrp="1"/>
          </p:cNvSpPr>
          <p:nvPr>
            <p:ph sz="half" idx="2"/>
          </p:nvPr>
        </p:nvSpPr>
        <p:spPr>
          <a:xfrm>
            <a:off x="6126480" y="5815048"/>
            <a:ext cx="4480560" cy="1042951"/>
          </a:xfrm>
        </p:spPr>
        <p:txBody>
          <a:bodyPr>
            <a:normAutofit/>
          </a:bodyPr>
          <a:lstStyle/>
          <a:p>
            <a:pPr marL="0" indent="0" algn="ctr">
              <a:buNone/>
            </a:pPr>
            <a:r>
              <a:rPr lang="en-US" b="1" dirty="0"/>
              <a:t>Franklin D. Roosevelt (1933-1945)</a:t>
            </a:r>
          </a:p>
          <a:p>
            <a:pPr marL="0" indent="0" algn="ctr">
              <a:buNone/>
            </a:pPr>
            <a:r>
              <a:rPr lang="en-US" sz="900" dirty="0"/>
              <a:t>(https://en.wikipedia.org/wiki/United_States_presidential_election,_1932)</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6724" y="1185333"/>
            <a:ext cx="3187143" cy="44683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7284" y="1228141"/>
            <a:ext cx="3770519" cy="4425567"/>
          </a:xfrm>
          <a:prstGeom prst="rect">
            <a:avLst/>
          </a:prstGeom>
        </p:spPr>
      </p:pic>
    </p:spTree>
    <p:extLst>
      <p:ext uri="{BB962C8B-B14F-4D97-AF65-F5344CB8AC3E}">
        <p14:creationId xmlns:p14="http://schemas.microsoft.com/office/powerpoint/2010/main" val="1058324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332421"/>
            <a:ext cx="10632779" cy="912389"/>
          </a:xfrm>
        </p:spPr>
        <p:txBody>
          <a:bodyPr>
            <a:normAutofit/>
          </a:bodyPr>
          <a:lstStyle/>
          <a:p>
            <a:r>
              <a:rPr lang="en-US" sz="4000" b="1" dirty="0"/>
              <a:t>H. Eugene Brown, Sr. </a:t>
            </a:r>
            <a:r>
              <a:rPr lang="en-US" sz="4000" dirty="0"/>
              <a:t>(1914-1981)</a:t>
            </a:r>
          </a:p>
        </p:txBody>
      </p:sp>
      <p:sp>
        <p:nvSpPr>
          <p:cNvPr id="3" name="Content Placeholder 2"/>
          <p:cNvSpPr>
            <a:spLocks noGrp="1"/>
          </p:cNvSpPr>
          <p:nvPr>
            <p:ph idx="1"/>
          </p:nvPr>
        </p:nvSpPr>
        <p:spPr>
          <a:xfrm>
            <a:off x="338667" y="1244810"/>
            <a:ext cx="9838266" cy="3347889"/>
          </a:xfrm>
        </p:spPr>
        <p:txBody>
          <a:bodyPr>
            <a:normAutofit/>
          </a:bodyPr>
          <a:lstStyle/>
          <a:p>
            <a:r>
              <a:rPr lang="en-US" sz="2000" dirty="0"/>
              <a:t>Lubbock High School, Class of 1932</a:t>
            </a:r>
          </a:p>
          <a:p>
            <a:r>
              <a:rPr lang="en-US" sz="2000" dirty="0"/>
              <a:t>LHS Basketball and Football: District and Bi-District Football Champions (1931), Outstanding  Basketball Center (1930-31 &amp; 1931-32), Captain Basketball Team</a:t>
            </a:r>
          </a:p>
          <a:p>
            <a:r>
              <a:rPr lang="en-US" sz="2000" dirty="0"/>
              <a:t>Earned Law Degree at Cumberland College in Tennessee, Class of 1935</a:t>
            </a:r>
          </a:p>
          <a:p>
            <a:r>
              <a:rPr lang="en-US" sz="2000" dirty="0"/>
              <a:t>He was a Justice of the Peace (Megargel, TX), Founding Partner- RR Electronics (Lubbock &amp; Amarillo), Provided first instant replay technology to Texas Tech  Football Program in the 1950’s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02983" y="416688"/>
            <a:ext cx="2189018" cy="6444734"/>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7808" y="4596121"/>
            <a:ext cx="2170420" cy="226530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58546" y="4096551"/>
            <a:ext cx="1945779" cy="2761449"/>
          </a:xfrm>
          <a:prstGeom prst="rect">
            <a:avLst/>
          </a:prstGeom>
        </p:spPr>
      </p:pic>
    </p:spTree>
    <p:extLst>
      <p:ext uri="{BB962C8B-B14F-4D97-AF65-F5344CB8AC3E}">
        <p14:creationId xmlns:p14="http://schemas.microsoft.com/office/powerpoint/2010/main" val="1043953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64" y="298011"/>
            <a:ext cx="7239000" cy="796498"/>
          </a:xfrm>
        </p:spPr>
        <p:txBody>
          <a:bodyPr>
            <a:normAutofit fontScale="90000"/>
          </a:bodyPr>
          <a:lstStyle/>
          <a:p>
            <a:pPr algn="r"/>
            <a:r>
              <a:rPr lang="en-US" b="1" dirty="0">
                <a:latin typeface="+mn-lt"/>
              </a:rPr>
              <a:t>Dorothy Lomax </a:t>
            </a:r>
            <a:r>
              <a:rPr lang="en-US" dirty="0">
                <a:latin typeface="+mn-lt"/>
              </a:rPr>
              <a:t>(1897-1995)</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8255377" y="3732809"/>
            <a:ext cx="3936623" cy="310486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7637" y="1165495"/>
            <a:ext cx="4980237" cy="2363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4109" y="3318052"/>
            <a:ext cx="2595795" cy="34610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471056" y="1094510"/>
            <a:ext cx="4371108" cy="574316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dirty="0"/>
              <a:t>Baylor University</a:t>
            </a:r>
          </a:p>
          <a:p>
            <a:pPr marL="342900" indent="-342900">
              <a:lnSpc>
                <a:spcPct val="90000"/>
              </a:lnSpc>
              <a:buFont typeface="Arial" panose="020B0604020202020204" pitchFamily="34" charset="0"/>
              <a:buChar char="•"/>
            </a:pPr>
            <a:r>
              <a:rPr lang="en-US" dirty="0"/>
              <a:t>Teacher-Killeen, Meridian, Big Spring</a:t>
            </a:r>
          </a:p>
          <a:p>
            <a:pPr marL="342900" indent="-342900">
              <a:lnSpc>
                <a:spcPct val="90000"/>
              </a:lnSpc>
              <a:buFont typeface="Arial" panose="020B0604020202020204" pitchFamily="34" charset="0"/>
              <a:buChar char="•"/>
            </a:pPr>
            <a:r>
              <a:rPr lang="en-US" dirty="0"/>
              <a:t>English Teacher/LHS Newspaper Advisor-Lubbock High School, 1925-37</a:t>
            </a:r>
          </a:p>
          <a:p>
            <a:pPr marL="342900" indent="-342900">
              <a:lnSpc>
                <a:spcPct val="90000"/>
              </a:lnSpc>
              <a:buFont typeface="Arial" panose="020B0604020202020204" pitchFamily="34" charset="0"/>
              <a:buChar char="•"/>
            </a:pPr>
            <a:r>
              <a:rPr lang="en-US" dirty="0"/>
              <a:t>Texas Technological College (now Texas Tech University), Master’s Degree</a:t>
            </a:r>
          </a:p>
          <a:p>
            <a:pPr marL="342900" indent="-342900">
              <a:lnSpc>
                <a:spcPct val="90000"/>
              </a:lnSpc>
              <a:buFont typeface="Arial" panose="020B0604020202020204" pitchFamily="34" charset="0"/>
              <a:buChar char="•"/>
            </a:pPr>
            <a:r>
              <a:rPr lang="en-US" dirty="0"/>
              <a:t>LISD Curriculum Director, Secondary Curriculum Director and Director of Secondary Language Arts</a:t>
            </a:r>
          </a:p>
          <a:p>
            <a:pPr marL="342900" indent="-342900">
              <a:lnSpc>
                <a:spcPct val="90000"/>
              </a:lnSpc>
              <a:buFont typeface="Arial" panose="020B0604020202020204" pitchFamily="34" charset="0"/>
              <a:buChar char="•"/>
            </a:pPr>
            <a:r>
              <a:rPr lang="en-US" dirty="0"/>
              <a:t>The Lomax Center was constructed as the YMCA building. LISD acquired and remodeled the building in 1987 for outreach programs and classes from Lubbock High School, O.L. Slaton Middle School and Hutchinson Middle School – The Lomax Center is named in her honor</a:t>
            </a:r>
          </a:p>
        </p:txBody>
      </p:sp>
    </p:spTree>
    <p:extLst>
      <p:ext uri="{BB962C8B-B14F-4D97-AF65-F5344CB8AC3E}">
        <p14:creationId xmlns:p14="http://schemas.microsoft.com/office/powerpoint/2010/main" val="162718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65761"/>
            <a:ext cx="11294533" cy="811876"/>
          </a:xfrm>
        </p:spPr>
        <p:txBody>
          <a:bodyPr>
            <a:normAutofit fontScale="90000"/>
          </a:bodyPr>
          <a:lstStyle/>
          <a:p>
            <a:r>
              <a:rPr lang="en-US" b="1" dirty="0"/>
              <a:t>Lonnie Dean “Primo” McCurry </a:t>
            </a:r>
            <a:r>
              <a:rPr lang="en-US" dirty="0"/>
              <a:t>(1919-2010)</a:t>
            </a:r>
          </a:p>
        </p:txBody>
      </p:sp>
      <p:sp>
        <p:nvSpPr>
          <p:cNvPr id="3" name="Content Placeholder 2"/>
          <p:cNvSpPr>
            <a:spLocks noGrp="1"/>
          </p:cNvSpPr>
          <p:nvPr>
            <p:ph idx="1"/>
          </p:nvPr>
        </p:nvSpPr>
        <p:spPr>
          <a:xfrm>
            <a:off x="406400" y="1507068"/>
            <a:ext cx="7179733" cy="4673070"/>
          </a:xfrm>
        </p:spPr>
        <p:txBody>
          <a:bodyPr>
            <a:normAutofit lnSpcReduction="10000"/>
          </a:bodyPr>
          <a:lstStyle/>
          <a:p>
            <a:pPr>
              <a:lnSpc>
                <a:spcPct val="100000"/>
              </a:lnSpc>
            </a:pPr>
            <a:r>
              <a:rPr lang="en-US" sz="2000" dirty="0"/>
              <a:t>Lubbock High School, Class of 1936  </a:t>
            </a:r>
          </a:p>
          <a:p>
            <a:pPr>
              <a:lnSpc>
                <a:spcPct val="100000"/>
              </a:lnSpc>
            </a:pPr>
            <a:r>
              <a:rPr lang="en-US" sz="2000" dirty="0"/>
              <a:t>LHS Football Letterman</a:t>
            </a:r>
          </a:p>
          <a:p>
            <a:pPr>
              <a:lnSpc>
                <a:spcPct val="100000"/>
              </a:lnSpc>
            </a:pPr>
            <a:r>
              <a:rPr lang="en-US" sz="2000" dirty="0"/>
              <a:t>Texas Technological College (Texas Tech University) Graduated in 1941</a:t>
            </a:r>
          </a:p>
          <a:p>
            <a:pPr>
              <a:lnSpc>
                <a:spcPct val="100000"/>
              </a:lnSpc>
            </a:pPr>
            <a:r>
              <a:rPr lang="en-US" sz="2000" dirty="0"/>
              <a:t>Three-time Texas Tech Letterman (1938-1940), 1938 Cotton Bowl, 1940 All-American, Drafted into the NFL Brooklyn Dodgers</a:t>
            </a:r>
          </a:p>
          <a:p>
            <a:pPr>
              <a:lnSpc>
                <a:spcPct val="100000"/>
              </a:lnSpc>
            </a:pPr>
            <a:r>
              <a:rPr lang="en-US" sz="2000" dirty="0"/>
              <a:t>U.S. Marines Corp during WWII - Purple Heart at Guam</a:t>
            </a:r>
          </a:p>
          <a:p>
            <a:pPr>
              <a:lnSpc>
                <a:spcPct val="100000"/>
              </a:lnSpc>
            </a:pPr>
            <a:r>
              <a:rPr lang="en-US" sz="2000" dirty="0"/>
              <a:t>1960 Retired as Lieutenant Colonel and became a Real Estate Broker</a:t>
            </a:r>
          </a:p>
          <a:p>
            <a:pPr>
              <a:lnSpc>
                <a:spcPct val="100000"/>
              </a:lnSpc>
            </a:pPr>
            <a:r>
              <a:rPr lang="en-US" sz="2000" dirty="0"/>
              <a:t>2000 Texas Tech Hall of Fame</a:t>
            </a:r>
          </a:p>
          <a:p>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8869" y="1507067"/>
            <a:ext cx="4613131" cy="4810605"/>
          </a:xfrm>
          <a:prstGeom prst="rect">
            <a:avLst/>
          </a:prstGeom>
        </p:spPr>
      </p:pic>
    </p:spTree>
    <p:extLst>
      <p:ext uri="{BB962C8B-B14F-4D97-AF65-F5344CB8AC3E}">
        <p14:creationId xmlns:p14="http://schemas.microsoft.com/office/powerpoint/2010/main" val="512775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05" y="365761"/>
            <a:ext cx="9692640" cy="548640"/>
          </a:xfrm>
        </p:spPr>
        <p:txBody>
          <a:bodyPr>
            <a:normAutofit fontScale="90000"/>
          </a:bodyPr>
          <a:lstStyle/>
          <a:p>
            <a:r>
              <a:rPr lang="en-US" b="1" dirty="0"/>
              <a:t>Dixie White </a:t>
            </a:r>
            <a:r>
              <a:rPr lang="en-US" dirty="0"/>
              <a:t>(1917-1990)</a:t>
            </a:r>
          </a:p>
        </p:txBody>
      </p:sp>
      <p:sp>
        <p:nvSpPr>
          <p:cNvPr id="3" name="Content Placeholder 2"/>
          <p:cNvSpPr>
            <a:spLocks noGrp="1"/>
          </p:cNvSpPr>
          <p:nvPr>
            <p:ph idx="1"/>
          </p:nvPr>
        </p:nvSpPr>
        <p:spPr>
          <a:xfrm>
            <a:off x="212004" y="1039093"/>
            <a:ext cx="8724177" cy="3782290"/>
          </a:xfrm>
        </p:spPr>
        <p:txBody>
          <a:bodyPr>
            <a:normAutofit/>
          </a:bodyPr>
          <a:lstStyle/>
          <a:p>
            <a:pPr>
              <a:lnSpc>
                <a:spcPct val="100000"/>
              </a:lnSpc>
            </a:pPr>
            <a:r>
              <a:rPr lang="en-US" dirty="0"/>
              <a:t>Lubbock High School, Class of 1936 </a:t>
            </a:r>
          </a:p>
          <a:p>
            <a:pPr>
              <a:lnSpc>
                <a:spcPct val="100000"/>
              </a:lnSpc>
            </a:pPr>
            <a:r>
              <a:rPr lang="en-US" dirty="0"/>
              <a:t>LHS Football Letterman &amp; Co-Captain</a:t>
            </a:r>
          </a:p>
          <a:p>
            <a:pPr>
              <a:lnSpc>
                <a:spcPct val="100000"/>
              </a:lnSpc>
            </a:pPr>
            <a:r>
              <a:rPr lang="en-US" dirty="0"/>
              <a:t>Texas Technological College (now Texas Tech University) Class of 1940</a:t>
            </a:r>
          </a:p>
          <a:p>
            <a:pPr>
              <a:lnSpc>
                <a:spcPct val="100000"/>
              </a:lnSpc>
            </a:pPr>
            <a:r>
              <a:rPr lang="en-US" dirty="0"/>
              <a:t>Three-time Texas Tech Letterman 1937-1939, 1938 Cotton Bowl, 1939 Captain</a:t>
            </a:r>
          </a:p>
          <a:p>
            <a:pPr>
              <a:lnSpc>
                <a:spcPct val="100000"/>
              </a:lnSpc>
            </a:pPr>
            <a:r>
              <a:rPr lang="en-US" dirty="0"/>
              <a:t>Assistant Coach at Midwestern State University 1951-1952, Idaho 1952- 53, Arkansas 1955-1961, and LSU 1962-1963; Head coach at Northeast Louisiana 1964-1971, Assistant Coach at NFL New Orleans Saints 1971-1973</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9199418" y="365761"/>
            <a:ext cx="2811756" cy="412865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5437" y="4244791"/>
            <a:ext cx="2872417" cy="2606192"/>
          </a:xfrm>
          <a:prstGeom prst="rect">
            <a:avLst/>
          </a:prstGeom>
        </p:spPr>
      </p:pic>
    </p:spTree>
    <p:extLst>
      <p:ext uri="{BB962C8B-B14F-4D97-AF65-F5344CB8AC3E}">
        <p14:creationId xmlns:p14="http://schemas.microsoft.com/office/powerpoint/2010/main" val="1570081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237068"/>
            <a:ext cx="10615845" cy="764462"/>
          </a:xfrm>
        </p:spPr>
        <p:txBody>
          <a:bodyPr>
            <a:normAutofit fontScale="90000"/>
          </a:bodyPr>
          <a:lstStyle/>
          <a:p>
            <a:r>
              <a:rPr lang="en-US" b="1" dirty="0"/>
              <a:t>William Murl “Babe” Ritchie </a:t>
            </a:r>
            <a:r>
              <a:rPr lang="en-US" dirty="0"/>
              <a:t>(1918-1997)</a:t>
            </a:r>
          </a:p>
        </p:txBody>
      </p:sp>
      <p:sp>
        <p:nvSpPr>
          <p:cNvPr id="3" name="Content Placeholder 2"/>
          <p:cNvSpPr>
            <a:spLocks noGrp="1"/>
          </p:cNvSpPr>
          <p:nvPr>
            <p:ph idx="1"/>
          </p:nvPr>
        </p:nvSpPr>
        <p:spPr>
          <a:xfrm>
            <a:off x="338668" y="1150936"/>
            <a:ext cx="8395758" cy="5029201"/>
          </a:xfrm>
        </p:spPr>
        <p:txBody>
          <a:bodyPr>
            <a:normAutofit/>
          </a:bodyPr>
          <a:lstStyle/>
          <a:p>
            <a:r>
              <a:rPr lang="en-US" sz="2000" dirty="0"/>
              <a:t>Lubbock High School, Class of 1938</a:t>
            </a:r>
          </a:p>
          <a:p>
            <a:r>
              <a:rPr lang="en-US" sz="2000" dirty="0"/>
              <a:t>LHS Football Letterman &amp; Captain</a:t>
            </a:r>
          </a:p>
          <a:p>
            <a:r>
              <a:rPr lang="en-US" sz="2000" dirty="0"/>
              <a:t>Golden Gloves in 1937-1938, 1937 Texas Golden Gloves Champion</a:t>
            </a:r>
          </a:p>
          <a:p>
            <a:r>
              <a:rPr lang="en-US" sz="2000" dirty="0"/>
              <a:t>Professional heavyweight boxer from 1938-1946 &amp; Boxed former Heavyweight Champion Max Baer at Fair Park Stadium in Lubbock on September 18,1939</a:t>
            </a:r>
          </a:p>
          <a:p>
            <a:endParaRPr lang="en-US" sz="2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787216"/>
            <a:ext cx="2573867" cy="3106391"/>
          </a:xfrm>
          <a:prstGeom prst="rect">
            <a:avLst/>
          </a:prstGeom>
        </p:spPr>
      </p:pic>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734425" y="2730615"/>
            <a:ext cx="3457575" cy="2803191"/>
          </a:xfrm>
          <a:prstGeom prst="rect">
            <a:avLst/>
          </a:prstGeom>
        </p:spPr>
      </p:pic>
      <p:sp>
        <p:nvSpPr>
          <p:cNvPr id="8" name="TextBox 7"/>
          <p:cNvSpPr txBox="1"/>
          <p:nvPr/>
        </p:nvSpPr>
        <p:spPr>
          <a:xfrm>
            <a:off x="8285607" y="5890540"/>
            <a:ext cx="3143250" cy="646331"/>
          </a:xfrm>
          <a:prstGeom prst="rect">
            <a:avLst/>
          </a:prstGeom>
          <a:noFill/>
        </p:spPr>
        <p:txBody>
          <a:bodyPr wrap="square" rtlCol="0">
            <a:spAutoFit/>
          </a:bodyPr>
          <a:lstStyle/>
          <a:p>
            <a:r>
              <a:rPr lang="en-US" dirty="0"/>
              <a:t>Babe Ritchie in the White</a:t>
            </a:r>
          </a:p>
          <a:p>
            <a:r>
              <a:rPr lang="en-US" dirty="0"/>
              <a:t>Max Baer in the Dark</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41824" y="3787216"/>
            <a:ext cx="4846020" cy="3070784"/>
          </a:xfrm>
          <a:prstGeom prst="rect">
            <a:avLst/>
          </a:prstGeom>
        </p:spPr>
      </p:pic>
    </p:spTree>
    <p:extLst>
      <p:ext uri="{BB962C8B-B14F-4D97-AF65-F5344CB8AC3E}">
        <p14:creationId xmlns:p14="http://schemas.microsoft.com/office/powerpoint/2010/main" val="540753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32970"/>
            <a:ext cx="7481455" cy="714895"/>
          </a:xfrm>
        </p:spPr>
        <p:txBody>
          <a:bodyPr>
            <a:normAutofit/>
          </a:bodyPr>
          <a:lstStyle/>
          <a:p>
            <a:r>
              <a:rPr lang="en-US" sz="4000" b="1" dirty="0"/>
              <a:t>Preston Smith </a:t>
            </a:r>
            <a:r>
              <a:rPr lang="en-US" sz="4000" dirty="0"/>
              <a:t>(1912-2003)</a:t>
            </a:r>
          </a:p>
        </p:txBody>
      </p:sp>
      <p:sp>
        <p:nvSpPr>
          <p:cNvPr id="3" name="Content Placeholder 2"/>
          <p:cNvSpPr>
            <a:spLocks noGrp="1"/>
          </p:cNvSpPr>
          <p:nvPr>
            <p:ph idx="1"/>
          </p:nvPr>
        </p:nvSpPr>
        <p:spPr>
          <a:xfrm>
            <a:off x="0" y="960678"/>
            <a:ext cx="7564555" cy="4190987"/>
          </a:xfrm>
        </p:spPr>
        <p:txBody>
          <a:bodyPr>
            <a:normAutofit/>
          </a:bodyPr>
          <a:lstStyle/>
          <a:p>
            <a:r>
              <a:rPr lang="en-US" dirty="0"/>
              <a:t>Lamesa High School, Class of 1930</a:t>
            </a:r>
          </a:p>
          <a:p>
            <a:r>
              <a:rPr lang="en-US" dirty="0"/>
              <a:t>Worked his way through college at a Lubbock gas station</a:t>
            </a:r>
          </a:p>
          <a:p>
            <a:r>
              <a:rPr lang="en-US" dirty="0"/>
              <a:t> Texas Technological College (now Texas Tech University) class of 1934 </a:t>
            </a:r>
          </a:p>
          <a:p>
            <a:r>
              <a:rPr lang="en-US" dirty="0"/>
              <a:t>Owned and operated a chain of Lubbock movie theaters</a:t>
            </a:r>
          </a:p>
          <a:p>
            <a:r>
              <a:rPr lang="en-US" dirty="0"/>
              <a:t>Elected to the Texas House of Representatives, 1945-49, the Texas Senate 1957-963, Lieutenant Governor 1963-69, and Governor 1969-73 </a:t>
            </a:r>
          </a:p>
          <a:p>
            <a:r>
              <a:rPr lang="en-US" dirty="0"/>
              <a:t>Governor Smith was instrumental in establishing the Texas Tech School of Law and Texas Tech University Medical School</a:t>
            </a:r>
          </a:p>
          <a:p>
            <a:r>
              <a:rPr lang="en-US" dirty="0"/>
              <a:t>Smith Elementary School named in his honor, 1987</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4555" y="1"/>
            <a:ext cx="4627445" cy="264621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5345" y="2646218"/>
            <a:ext cx="3366656" cy="421178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0246" y="5151665"/>
            <a:ext cx="4625099" cy="1706335"/>
          </a:xfrm>
          <a:prstGeom prst="rect">
            <a:avLst/>
          </a:prstGeom>
        </p:spPr>
      </p:pic>
    </p:spTree>
    <p:extLst>
      <p:ext uri="{BB962C8B-B14F-4D97-AF65-F5344CB8AC3E}">
        <p14:creationId xmlns:p14="http://schemas.microsoft.com/office/powerpoint/2010/main" val="1695275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3" y="365760"/>
            <a:ext cx="8728977" cy="613034"/>
          </a:xfrm>
        </p:spPr>
        <p:txBody>
          <a:bodyPr>
            <a:normAutofit fontScale="90000"/>
          </a:bodyPr>
          <a:lstStyle/>
          <a:p>
            <a:r>
              <a:rPr lang="en-US" sz="4000" b="1" dirty="0"/>
              <a:t>Ross Ayers </a:t>
            </a:r>
            <a:r>
              <a:rPr lang="en-US" sz="4000" dirty="0"/>
              <a:t>(1910-2001)</a:t>
            </a:r>
          </a:p>
        </p:txBody>
      </p:sp>
      <p:sp>
        <p:nvSpPr>
          <p:cNvPr id="3" name="Content Placeholder 2"/>
          <p:cNvSpPr>
            <a:spLocks noGrp="1"/>
          </p:cNvSpPr>
          <p:nvPr>
            <p:ph idx="1"/>
          </p:nvPr>
        </p:nvSpPr>
        <p:spPr>
          <a:xfrm>
            <a:off x="437881" y="1081825"/>
            <a:ext cx="9177173" cy="5614432"/>
          </a:xfrm>
        </p:spPr>
        <p:txBody>
          <a:bodyPr>
            <a:normAutofit lnSpcReduction="10000"/>
          </a:bodyPr>
          <a:lstStyle/>
          <a:p>
            <a:r>
              <a:rPr lang="en-US" dirty="0"/>
              <a:t>Cuero High School, Class of 1928</a:t>
            </a:r>
          </a:p>
          <a:p>
            <a:r>
              <a:rPr lang="en-US" dirty="0"/>
              <a:t>Texas Technological College [now Texas Tech University], Class of 1934</a:t>
            </a:r>
          </a:p>
          <a:p>
            <a:r>
              <a:rPr lang="en-US" dirty="0"/>
              <a:t>Texas Tech Football Letterman &amp; Captain </a:t>
            </a:r>
          </a:p>
          <a:p>
            <a:r>
              <a:rPr lang="en-US" dirty="0"/>
              <a:t>Served in National Guard as Master Sergeant in Artillery Unit, 1931-39</a:t>
            </a:r>
          </a:p>
          <a:p>
            <a:r>
              <a:rPr lang="en-US" dirty="0"/>
              <a:t>Served as Teacher/Assistant Coach at Lubbock High School, 1930s</a:t>
            </a:r>
          </a:p>
          <a:p>
            <a:r>
              <a:rPr lang="en-US" dirty="0"/>
              <a:t>Served in U.S. Army during World War II, 1939-45, awarded Silver Star for Gallantry in Action, Legion of Merit and Bronze Star</a:t>
            </a:r>
          </a:p>
          <a:p>
            <a:r>
              <a:rPr lang="en-US" dirty="0"/>
              <a:t>Served as Principal at Harwell Elementary School  Principal, 1945-46</a:t>
            </a:r>
          </a:p>
          <a:p>
            <a:r>
              <a:rPr lang="en-US" dirty="0"/>
              <a:t>University of Texas, Class of 1946 (Master’s Degree)</a:t>
            </a:r>
          </a:p>
          <a:p>
            <a:r>
              <a:rPr lang="en-US" dirty="0"/>
              <a:t>Served as Lt. Colonel and Commander of reserve artillery unit, 1946-65</a:t>
            </a:r>
          </a:p>
          <a:p>
            <a:r>
              <a:rPr lang="en-US" dirty="0"/>
              <a:t>Worked as farmer and served as a counselor to Disabled Veterans at the Veterans Administration</a:t>
            </a:r>
          </a:p>
          <a:p>
            <a:r>
              <a:rPr lang="en-US" dirty="0"/>
              <a:t>Appointed by Texas Governor Preston Smith as Adjunct General for the Texas National Guard and Commander of the Texas National Guard, 1969-73</a:t>
            </a:r>
          </a:p>
        </p:txBody>
      </p:sp>
      <p:sp>
        <p:nvSpPr>
          <p:cNvPr id="7" name="TextBox 6"/>
          <p:cNvSpPr txBox="1"/>
          <p:nvPr/>
        </p:nvSpPr>
        <p:spPr>
          <a:xfrm>
            <a:off x="6276109" y="6480813"/>
            <a:ext cx="3338945" cy="215444"/>
          </a:xfrm>
          <a:prstGeom prst="rect">
            <a:avLst/>
          </a:prstGeom>
          <a:noFill/>
        </p:spPr>
        <p:txBody>
          <a:bodyPr wrap="square" rtlCol="0">
            <a:spAutoFit/>
          </a:bodyPr>
          <a:lstStyle/>
          <a:p>
            <a:r>
              <a:rPr lang="en-US" sz="800" dirty="0"/>
              <a:t>http://www.texasmilitaryforcesmuseum.org/hallofhonor/ayers.htm</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8597" y="0"/>
            <a:ext cx="2613403" cy="44805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52623" y="3749040"/>
            <a:ext cx="2639377" cy="3108960"/>
          </a:xfrm>
          <a:prstGeom prst="rect">
            <a:avLst/>
          </a:prstGeom>
        </p:spPr>
      </p:pic>
    </p:spTree>
    <p:extLst>
      <p:ext uri="{BB962C8B-B14F-4D97-AF65-F5344CB8AC3E}">
        <p14:creationId xmlns:p14="http://schemas.microsoft.com/office/powerpoint/2010/main" val="524781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188422"/>
            <a:ext cx="10477994" cy="673331"/>
          </a:xfrm>
        </p:spPr>
        <p:txBody>
          <a:bodyPr>
            <a:normAutofit fontScale="90000"/>
          </a:bodyPr>
          <a:lstStyle/>
          <a:p>
            <a:r>
              <a:rPr lang="en-US" b="1" dirty="0"/>
              <a:t>Damon Hill, Sr. </a:t>
            </a:r>
            <a:r>
              <a:rPr lang="en-US" dirty="0"/>
              <a:t>(1913-1982)</a:t>
            </a:r>
          </a:p>
        </p:txBody>
      </p:sp>
      <p:sp>
        <p:nvSpPr>
          <p:cNvPr id="3" name="Content Placeholder 2"/>
          <p:cNvSpPr>
            <a:spLocks noGrp="1"/>
          </p:cNvSpPr>
          <p:nvPr>
            <p:ph idx="1"/>
          </p:nvPr>
        </p:nvSpPr>
        <p:spPr>
          <a:xfrm>
            <a:off x="476518" y="875902"/>
            <a:ext cx="7701567" cy="3532909"/>
          </a:xfrm>
        </p:spPr>
        <p:txBody>
          <a:bodyPr>
            <a:normAutofit/>
          </a:bodyPr>
          <a:lstStyle/>
          <a:p>
            <a:r>
              <a:rPr lang="en-US" dirty="0"/>
              <a:t>Booker T. Washington High School in Houston, Class of 1932</a:t>
            </a:r>
          </a:p>
          <a:p>
            <a:r>
              <a:rPr lang="en-US" dirty="0"/>
              <a:t>Prairie View State Normal and Industrial College (Now Prairie View A&amp;M University), Class of 1937</a:t>
            </a:r>
          </a:p>
          <a:p>
            <a:r>
              <a:rPr lang="en-US" dirty="0"/>
              <a:t>PVSNIC Football and Track Letterman</a:t>
            </a:r>
          </a:p>
          <a:p>
            <a:r>
              <a:rPr lang="en-US" dirty="0"/>
              <a:t>Served as Teacher/Head Coach for Dunbar High School 1937-42</a:t>
            </a:r>
          </a:p>
          <a:p>
            <a:r>
              <a:rPr lang="en-US" dirty="0"/>
              <a:t>Served in U.S. Navy during World War II, 1942-45</a:t>
            </a:r>
          </a:p>
          <a:p>
            <a:r>
              <a:rPr lang="en-US" dirty="0"/>
              <a:t>Served as Teacher/Head Coach for Dunbar High  School, 1945-50 </a:t>
            </a:r>
          </a:p>
          <a:p>
            <a:r>
              <a:rPr lang="en-US" dirty="0"/>
              <a:t>Served as Teacher at Mackenzie JHS and OL Slaton JHS until 1974</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8085" y="0"/>
            <a:ext cx="4038299" cy="380715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5115" y="5184667"/>
            <a:ext cx="4700418" cy="1673333"/>
          </a:xfrm>
          <a:prstGeom prst="rect">
            <a:avLst/>
          </a:prstGeom>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178085" y="3739468"/>
            <a:ext cx="4035747" cy="3118532"/>
          </a:xfrm>
          <a:prstGeom prst="rect">
            <a:avLst/>
          </a:prstGeom>
        </p:spPr>
      </p:pic>
    </p:spTree>
    <p:extLst>
      <p:ext uri="{BB962C8B-B14F-4D97-AF65-F5344CB8AC3E}">
        <p14:creationId xmlns:p14="http://schemas.microsoft.com/office/powerpoint/2010/main" val="530001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704"/>
            <a:ext cx="10649712" cy="519587"/>
          </a:xfrm>
        </p:spPr>
        <p:txBody>
          <a:bodyPr>
            <a:normAutofit fontScale="90000"/>
          </a:bodyPr>
          <a:lstStyle/>
          <a:p>
            <a:r>
              <a:rPr lang="en-US" b="1" dirty="0"/>
              <a:t>W.B. Chapman </a:t>
            </a:r>
            <a:r>
              <a:rPr lang="en-US" dirty="0"/>
              <a:t>(1902-1939)</a:t>
            </a:r>
          </a:p>
        </p:txBody>
      </p:sp>
      <p:sp>
        <p:nvSpPr>
          <p:cNvPr id="3" name="Content Placeholder 2"/>
          <p:cNvSpPr>
            <a:spLocks noGrp="1"/>
          </p:cNvSpPr>
          <p:nvPr>
            <p:ph idx="1"/>
          </p:nvPr>
        </p:nvSpPr>
        <p:spPr>
          <a:xfrm>
            <a:off x="0" y="734291"/>
            <a:ext cx="9216249" cy="4667739"/>
          </a:xfrm>
        </p:spPr>
        <p:txBody>
          <a:bodyPr>
            <a:noAutofit/>
          </a:bodyPr>
          <a:lstStyle/>
          <a:p>
            <a:r>
              <a:rPr lang="en-US" sz="2000" dirty="0"/>
              <a:t>Independent Order of Odd Fellows State School- (for orphans) - Corsicana, Class of 1918</a:t>
            </a:r>
          </a:p>
          <a:p>
            <a:r>
              <a:rPr lang="en-US" sz="2000" dirty="0"/>
              <a:t>Austin College, class of 1922</a:t>
            </a:r>
          </a:p>
          <a:p>
            <a:r>
              <a:rPr lang="en-US" sz="2000" dirty="0"/>
              <a:t>Served as Teacher/Head Football Coach at Cisco High School 1922-30: named CHS team “Loboes”, District Champions 1924 &amp; 1925. </a:t>
            </a:r>
          </a:p>
          <a:p>
            <a:r>
              <a:rPr lang="en-US" sz="2000" dirty="0"/>
              <a:t>Served as Teacher/Head Football Coach at Lubbock High School 1931-38: District Champions 1931 &amp; 1938, 1938 State Runner- Up</a:t>
            </a:r>
          </a:p>
          <a:p>
            <a:r>
              <a:rPr lang="en-US" sz="2000" dirty="0"/>
              <a:t>Chapman died during the 1939 Season- Lubbock finished as 1939 State Champions</a:t>
            </a:r>
          </a:p>
          <a:p>
            <a:r>
              <a:rPr lang="en-US" sz="2000" dirty="0"/>
              <a:t>Chapman Career Record 148-38-11, Lubbock HS Chapman Field named in his honor, Texas High School Coaches Association Hall of Honor in 1961.</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rot="5400000">
            <a:off x="9045654" y="67909"/>
            <a:ext cx="3214255" cy="307843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4903" y="5135892"/>
            <a:ext cx="3482080" cy="173770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13563" y="3214256"/>
            <a:ext cx="3103420" cy="1906034"/>
          </a:xfrm>
          <a:prstGeom prst="rect">
            <a:avLst/>
          </a:prstGeom>
        </p:spPr>
      </p:pic>
    </p:spTree>
    <p:extLst>
      <p:ext uri="{BB962C8B-B14F-4D97-AF65-F5344CB8AC3E}">
        <p14:creationId xmlns:p14="http://schemas.microsoft.com/office/powerpoint/2010/main" val="241107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365760"/>
            <a:ext cx="10677421" cy="617913"/>
          </a:xfrm>
        </p:spPr>
        <p:txBody>
          <a:bodyPr>
            <a:normAutofit fontScale="90000"/>
          </a:bodyPr>
          <a:lstStyle/>
          <a:p>
            <a:r>
              <a:rPr lang="en-US" b="1" dirty="0"/>
              <a:t>Berl Huffman </a:t>
            </a:r>
            <a:r>
              <a:rPr lang="en-US" dirty="0"/>
              <a:t>(1907-1990)</a:t>
            </a:r>
          </a:p>
        </p:txBody>
      </p:sp>
      <p:sp>
        <p:nvSpPr>
          <p:cNvPr id="3" name="Content Placeholder 2"/>
          <p:cNvSpPr>
            <a:spLocks noGrp="1"/>
          </p:cNvSpPr>
          <p:nvPr>
            <p:ph idx="1"/>
          </p:nvPr>
        </p:nvSpPr>
        <p:spPr>
          <a:xfrm>
            <a:off x="248307" y="1062659"/>
            <a:ext cx="9035721" cy="5874327"/>
          </a:xfrm>
        </p:spPr>
        <p:txBody>
          <a:bodyPr>
            <a:noAutofit/>
          </a:bodyPr>
          <a:lstStyle/>
          <a:p>
            <a:r>
              <a:rPr lang="en-US" sz="2000" dirty="0"/>
              <a:t>Grapevine High School-near Dallas, Class of 1924</a:t>
            </a:r>
          </a:p>
          <a:p>
            <a:r>
              <a:rPr lang="en-US" sz="2000" dirty="0"/>
              <a:t>Trinity University, Class of 1928</a:t>
            </a:r>
          </a:p>
          <a:p>
            <a:r>
              <a:rPr lang="en-US" sz="2000" dirty="0"/>
              <a:t>Served as Teacher/Head Basketball and Assistant Football coach for Lubbock High School 1932-1935 </a:t>
            </a:r>
          </a:p>
          <a:p>
            <a:r>
              <a:rPr lang="en-US" sz="2000" dirty="0"/>
              <a:t>Served as Assistant Football Coach &amp; Head Basketball Coach at Texas Tech 1936-42, 1942 NAIA Tournament </a:t>
            </a:r>
          </a:p>
          <a:p>
            <a:r>
              <a:rPr lang="en-US" sz="2000" dirty="0"/>
              <a:t>Served in U.S. Army Air Corps during World War II, 1942-46 </a:t>
            </a:r>
          </a:p>
          <a:p>
            <a:r>
              <a:rPr lang="en-US" sz="2000" dirty="0"/>
              <a:t>Served as Head Basketball Coach at Texas Tech, 1946-47</a:t>
            </a:r>
          </a:p>
          <a:p>
            <a:r>
              <a:rPr lang="en-US" sz="2000" dirty="0"/>
              <a:t>Served as Head Football Coach at University of New Mexico, 1947-49</a:t>
            </a:r>
          </a:p>
          <a:p>
            <a:r>
              <a:rPr lang="en-US" sz="2000" dirty="0"/>
              <a:t>Served as Head Basketball Coach at University of New Mexico, 1951-52</a:t>
            </a:r>
          </a:p>
          <a:p>
            <a:r>
              <a:rPr lang="en-US" sz="2000" dirty="0"/>
              <a:t>Served as Head Baseball Coach at Texas Tech, 1961-67</a:t>
            </a:r>
          </a:p>
          <a:p>
            <a:r>
              <a:rPr lang="en-US" sz="2000" dirty="0"/>
              <a:t>Berl Huffman Athletic Complex in northwest Lubbock named in his honor</a:t>
            </a:r>
          </a:p>
        </p:txBody>
      </p:sp>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8858252" y="3519218"/>
            <a:ext cx="3611782" cy="306578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7395" y="0"/>
            <a:ext cx="3074605" cy="3248421"/>
          </a:xfrm>
          <a:prstGeom prst="rect">
            <a:avLst/>
          </a:prstGeom>
        </p:spPr>
      </p:pic>
    </p:spTree>
    <p:extLst>
      <p:ext uri="{BB962C8B-B14F-4D97-AF65-F5344CB8AC3E}">
        <p14:creationId xmlns:p14="http://schemas.microsoft.com/office/powerpoint/2010/main" val="62493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68773"/>
          </a:xfrm>
        </p:spPr>
        <p:txBody>
          <a:bodyPr/>
          <a:lstStyle/>
          <a:p>
            <a:pPr algn="ctr"/>
            <a:r>
              <a:rPr lang="en-US" b="1" dirty="0"/>
              <a:t>Governors of Texas</a:t>
            </a:r>
          </a:p>
        </p:txBody>
      </p:sp>
      <p:sp>
        <p:nvSpPr>
          <p:cNvPr id="3" name="Content Placeholder 2"/>
          <p:cNvSpPr>
            <a:spLocks noGrp="1"/>
          </p:cNvSpPr>
          <p:nvPr>
            <p:ph sz="half" idx="1"/>
          </p:nvPr>
        </p:nvSpPr>
        <p:spPr>
          <a:xfrm>
            <a:off x="1261872" y="5179039"/>
            <a:ext cx="4480560" cy="881814"/>
          </a:xfrm>
        </p:spPr>
        <p:txBody>
          <a:bodyPr/>
          <a:lstStyle/>
          <a:p>
            <a:pPr marL="0" indent="0" algn="ctr">
              <a:buNone/>
            </a:pPr>
            <a:r>
              <a:rPr lang="en-US" b="1" dirty="0"/>
              <a:t>Dan Moody (1927-1931)</a:t>
            </a:r>
          </a:p>
          <a:p>
            <a:pPr marL="0" indent="0" algn="ctr">
              <a:buNone/>
            </a:pPr>
            <a:r>
              <a:rPr lang="en-US" sz="900" dirty="0"/>
              <a:t>(http://www.wikitree.com/wiki/Moody-2757)</a:t>
            </a:r>
          </a:p>
        </p:txBody>
      </p:sp>
      <p:sp>
        <p:nvSpPr>
          <p:cNvPr id="4" name="Content Placeholder 3"/>
          <p:cNvSpPr>
            <a:spLocks noGrp="1"/>
          </p:cNvSpPr>
          <p:nvPr>
            <p:ph sz="half" idx="2"/>
          </p:nvPr>
        </p:nvSpPr>
        <p:spPr>
          <a:xfrm>
            <a:off x="6502399" y="5179039"/>
            <a:ext cx="3860801" cy="990568"/>
          </a:xfrm>
        </p:spPr>
        <p:txBody>
          <a:bodyPr/>
          <a:lstStyle/>
          <a:p>
            <a:pPr marL="0" indent="0" algn="ctr">
              <a:buNone/>
            </a:pPr>
            <a:r>
              <a:rPr lang="en-US" b="1" dirty="0"/>
              <a:t>Ross S. Sterling (1931-1933)</a:t>
            </a:r>
          </a:p>
          <a:p>
            <a:pPr marL="0" indent="0" algn="ctr">
              <a:buNone/>
            </a:pPr>
            <a:r>
              <a:rPr lang="en-US" sz="900" dirty="0"/>
              <a:t>(https://www.tsl.texas.gov/governors/personality/page2.html)</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2946" y="1447768"/>
            <a:ext cx="2993253" cy="3622517"/>
          </a:xfrm>
          <a:prstGeom prst="rect">
            <a:avLst/>
          </a:prstGeom>
        </p:spPr>
      </p:pic>
      <p:pic>
        <p:nvPicPr>
          <p:cNvPr id="5" name="Picture 4"/>
          <p:cNvPicPr>
            <a:picLocks noChangeAspect="1"/>
          </p:cNvPicPr>
          <p:nvPr/>
        </p:nvPicPr>
        <p:blipFill>
          <a:blip r:embed="rId3"/>
          <a:stretch>
            <a:fillRect/>
          </a:stretch>
        </p:blipFill>
        <p:spPr>
          <a:xfrm>
            <a:off x="6963053" y="1228238"/>
            <a:ext cx="2859973" cy="3842047"/>
          </a:xfrm>
          <a:prstGeom prst="rect">
            <a:avLst/>
          </a:prstGeom>
        </p:spPr>
      </p:pic>
    </p:spTree>
    <p:extLst>
      <p:ext uri="{BB962C8B-B14F-4D97-AF65-F5344CB8AC3E}">
        <p14:creationId xmlns:p14="http://schemas.microsoft.com/office/powerpoint/2010/main" val="54199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77127"/>
            <a:ext cx="10732839" cy="756458"/>
          </a:xfrm>
        </p:spPr>
        <p:txBody>
          <a:bodyPr>
            <a:normAutofit/>
          </a:bodyPr>
          <a:lstStyle/>
          <a:p>
            <a:r>
              <a:rPr lang="en-US" sz="4000" b="1" dirty="0"/>
              <a:t>Pete Cawthon </a:t>
            </a:r>
            <a:r>
              <a:rPr lang="en-US" sz="4000" dirty="0"/>
              <a:t>(1898-1962)</a:t>
            </a:r>
          </a:p>
        </p:txBody>
      </p:sp>
      <p:sp>
        <p:nvSpPr>
          <p:cNvPr id="3" name="Content Placeholder 2"/>
          <p:cNvSpPr>
            <a:spLocks noGrp="1"/>
          </p:cNvSpPr>
          <p:nvPr>
            <p:ph idx="1"/>
          </p:nvPr>
        </p:nvSpPr>
        <p:spPr>
          <a:xfrm>
            <a:off x="221672" y="1161013"/>
            <a:ext cx="8548254" cy="5530734"/>
          </a:xfrm>
        </p:spPr>
        <p:txBody>
          <a:bodyPr>
            <a:noAutofit/>
          </a:bodyPr>
          <a:lstStyle/>
          <a:p>
            <a:r>
              <a:rPr lang="en-US" dirty="0"/>
              <a:t>Central High School-Houston, Class of 1917</a:t>
            </a:r>
          </a:p>
          <a:p>
            <a:r>
              <a:rPr lang="en-US" dirty="0"/>
              <a:t>Southwestern University in Georgetown (near Austin), Class of 1919</a:t>
            </a:r>
          </a:p>
          <a:p>
            <a:r>
              <a:rPr lang="en-US" dirty="0"/>
              <a:t>As a coach he changed the Texas Tech mascot from the Matadors to the Red Raiders, took the team to the Cotton Bowl in 1938, Tech record 76-32-6 </a:t>
            </a:r>
          </a:p>
          <a:p>
            <a:r>
              <a:rPr lang="en-US" dirty="0"/>
              <a:t>Served as Head Football and/or Basketball Coach at Beaumont High School, Rice University, Terrell Prep High  School &amp; Austin College 1919-29</a:t>
            </a:r>
          </a:p>
          <a:p>
            <a:r>
              <a:rPr lang="en-US" dirty="0"/>
              <a:t>Served as Head Football Coach at Texas Tech 1930-40, 1937 Conference Champions, Texas Tech played in 1937 Sun Bowl and 1938 Cotton Bowl</a:t>
            </a:r>
          </a:p>
          <a:p>
            <a:r>
              <a:rPr lang="en-US" dirty="0"/>
              <a:t>Served as Assistant Coach at University of Alabama 1942, NFL Brooklyn Tigers 1943-44 &amp; NFL Detroit Lions 1945-46</a:t>
            </a:r>
          </a:p>
          <a:p>
            <a:r>
              <a:rPr lang="en-US" dirty="0"/>
              <a:t>Served as Athletic Director at University of Alabama 1952-53</a:t>
            </a:r>
          </a:p>
          <a:p>
            <a:r>
              <a:rPr lang="en-US" dirty="0"/>
              <a:t>1961 Texas Tech Hall of Honor in 1961</a:t>
            </a:r>
          </a:p>
          <a:p>
            <a:r>
              <a:rPr lang="en-US" dirty="0"/>
              <a:t>1978 Texas Sports Hall of Fame in 1978</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199582" y="1993671"/>
            <a:ext cx="4562763" cy="3422072"/>
          </a:xfrm>
          <a:prstGeom prst="rect">
            <a:avLst/>
          </a:prstGeom>
        </p:spPr>
      </p:pic>
    </p:spTree>
    <p:extLst>
      <p:ext uri="{BB962C8B-B14F-4D97-AF65-F5344CB8AC3E}">
        <p14:creationId xmlns:p14="http://schemas.microsoft.com/office/powerpoint/2010/main" val="1342511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18"/>
            <a:ext cx="10497312" cy="658379"/>
          </a:xfrm>
        </p:spPr>
        <p:txBody>
          <a:bodyPr>
            <a:normAutofit fontScale="90000"/>
          </a:bodyPr>
          <a:lstStyle/>
          <a:p>
            <a:r>
              <a:rPr lang="en-US" b="1" dirty="0"/>
              <a:t>George Herman Mahon </a:t>
            </a:r>
            <a:r>
              <a:rPr lang="en-US" dirty="0"/>
              <a:t>(1900-1985)</a:t>
            </a:r>
          </a:p>
        </p:txBody>
      </p:sp>
      <p:sp>
        <p:nvSpPr>
          <p:cNvPr id="3" name="Content Placeholder 2"/>
          <p:cNvSpPr>
            <a:spLocks noGrp="1"/>
          </p:cNvSpPr>
          <p:nvPr>
            <p:ph idx="1"/>
          </p:nvPr>
        </p:nvSpPr>
        <p:spPr>
          <a:xfrm>
            <a:off x="457200" y="866197"/>
            <a:ext cx="8950332" cy="5176463"/>
          </a:xfrm>
        </p:spPr>
        <p:txBody>
          <a:bodyPr/>
          <a:lstStyle/>
          <a:p>
            <a:r>
              <a:rPr lang="en-US" sz="2000" dirty="0"/>
              <a:t>Loraine High School-Loraine</a:t>
            </a:r>
          </a:p>
          <a:p>
            <a:r>
              <a:rPr lang="en-US" sz="2000" dirty="0"/>
              <a:t>Hardin Simmons University, Class of 1924</a:t>
            </a:r>
          </a:p>
          <a:p>
            <a:r>
              <a:rPr lang="en-US" sz="2000" dirty="0"/>
              <a:t>University of Texas School of Law, Class of 1925</a:t>
            </a:r>
          </a:p>
          <a:p>
            <a:r>
              <a:rPr lang="en-US" sz="2000" dirty="0"/>
              <a:t>Served as a U.S. Representative in the newly formed  Nineteenth Congressional District which included Lubbock, 1934-78</a:t>
            </a:r>
          </a:p>
          <a:p>
            <a:r>
              <a:rPr lang="en-US" sz="2000" dirty="0"/>
              <a:t>Mahon School named in his honor, 1972</a:t>
            </a:r>
          </a:p>
          <a:p>
            <a:r>
              <a:rPr lang="en-US" sz="2000" dirty="0"/>
              <a:t>Mahon Public Library named in his honor, 1974</a:t>
            </a:r>
          </a:p>
          <a:p>
            <a:r>
              <a:rPr lang="en-US" sz="2000" dirty="0"/>
              <a:t>Smithsonian Regent, 1964-78</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8873" y="4610686"/>
            <a:ext cx="3211311" cy="224731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19479"/>
            <a:ext cx="4488873" cy="223852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0582" y="3769378"/>
            <a:ext cx="2439499" cy="3088622"/>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37930" y="1079114"/>
            <a:ext cx="2784468" cy="4085610"/>
          </a:xfrm>
          <a:prstGeom prst="rect">
            <a:avLst/>
          </a:prstGeom>
        </p:spPr>
      </p:pic>
    </p:spTree>
    <p:extLst>
      <p:ext uri="{BB962C8B-B14F-4D97-AF65-F5344CB8AC3E}">
        <p14:creationId xmlns:p14="http://schemas.microsoft.com/office/powerpoint/2010/main" val="1114585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182881"/>
            <a:ext cx="10455748" cy="659476"/>
          </a:xfrm>
        </p:spPr>
        <p:txBody>
          <a:bodyPr>
            <a:normAutofit fontScale="90000"/>
          </a:bodyPr>
          <a:lstStyle/>
          <a:p>
            <a:r>
              <a:rPr lang="en-US" b="1" dirty="0"/>
              <a:t>J. G. “Goober” Keyes </a:t>
            </a:r>
            <a:r>
              <a:rPr lang="en-US" dirty="0"/>
              <a:t>(1904-1985)</a:t>
            </a:r>
          </a:p>
        </p:txBody>
      </p:sp>
      <p:sp>
        <p:nvSpPr>
          <p:cNvPr id="3" name="Content Placeholder 2"/>
          <p:cNvSpPr>
            <a:spLocks noGrp="1"/>
          </p:cNvSpPr>
          <p:nvPr>
            <p:ph idx="1"/>
          </p:nvPr>
        </p:nvSpPr>
        <p:spPr>
          <a:xfrm>
            <a:off x="332510" y="842357"/>
            <a:ext cx="5167745" cy="6015643"/>
          </a:xfrm>
        </p:spPr>
        <p:txBody>
          <a:bodyPr>
            <a:noAutofit/>
          </a:bodyPr>
          <a:lstStyle/>
          <a:p>
            <a:r>
              <a:rPr lang="en-US" sz="2000" dirty="0"/>
              <a:t>Cisco High School, Class of 1924</a:t>
            </a:r>
          </a:p>
          <a:p>
            <a:r>
              <a:rPr lang="en-US" sz="2000" dirty="0"/>
              <a:t>Abilene Christian College (now Abilene Christian University), Class of 1932</a:t>
            </a:r>
          </a:p>
          <a:p>
            <a:r>
              <a:rPr lang="en-US" sz="2000" dirty="0"/>
              <a:t>ACC Four-time Letterman</a:t>
            </a:r>
          </a:p>
          <a:p>
            <a:r>
              <a:rPr lang="en-US" sz="2000" dirty="0"/>
              <a:t>Lubbock High School-Teacher/Assistant Football Coach/Head Track Coach, 1935-39</a:t>
            </a:r>
          </a:p>
          <a:p>
            <a:r>
              <a:rPr lang="en-US" sz="2000" dirty="0"/>
              <a:t>Lubbock High School-Teacher/Head Football Coach, 1939-42</a:t>
            </a:r>
          </a:p>
          <a:p>
            <a:r>
              <a:rPr lang="en-US" sz="2000" dirty="0"/>
              <a:t>Lieutenant-U.S. Army Air Corps-World War II, 1942-45</a:t>
            </a:r>
          </a:p>
          <a:p>
            <a:r>
              <a:rPr lang="en-US" sz="2000" dirty="0"/>
              <a:t>Owner-Sports Center, Inc. (sporting goods store), later partnered with John Cardinal of Cardinal Sports</a:t>
            </a:r>
          </a:p>
          <a:p>
            <a:endParaRPr lang="en-US" sz="2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37931" y="1288472"/>
            <a:ext cx="4350327" cy="4848802"/>
          </a:xfrm>
          <a:prstGeom prst="rect">
            <a:avLst/>
          </a:prstGeom>
        </p:spPr>
      </p:pic>
    </p:spTree>
    <p:extLst>
      <p:ext uri="{BB962C8B-B14F-4D97-AF65-F5344CB8AC3E}">
        <p14:creationId xmlns:p14="http://schemas.microsoft.com/office/powerpoint/2010/main" val="1088994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182881"/>
            <a:ext cx="10455748" cy="659476"/>
          </a:xfrm>
        </p:spPr>
        <p:txBody>
          <a:bodyPr>
            <a:normAutofit fontScale="90000"/>
          </a:bodyPr>
          <a:lstStyle/>
          <a:p>
            <a:r>
              <a:rPr lang="en-US" b="1" dirty="0"/>
              <a:t>Sammy West </a:t>
            </a:r>
            <a:r>
              <a:rPr lang="en-US" dirty="0"/>
              <a:t>(1904-1985)</a:t>
            </a:r>
          </a:p>
        </p:txBody>
      </p:sp>
      <p:sp>
        <p:nvSpPr>
          <p:cNvPr id="3" name="Content Placeholder 2"/>
          <p:cNvSpPr>
            <a:spLocks noGrp="1"/>
          </p:cNvSpPr>
          <p:nvPr>
            <p:ph idx="1"/>
          </p:nvPr>
        </p:nvSpPr>
        <p:spPr>
          <a:xfrm>
            <a:off x="332510" y="842357"/>
            <a:ext cx="9157854" cy="6015643"/>
          </a:xfrm>
        </p:spPr>
        <p:txBody>
          <a:bodyPr>
            <a:noAutofit/>
          </a:bodyPr>
          <a:lstStyle/>
          <a:p>
            <a:r>
              <a:rPr lang="en-US" sz="2000" dirty="0"/>
              <a:t>Rule High School-Rule, Class of 1924</a:t>
            </a:r>
          </a:p>
          <a:p>
            <a:r>
              <a:rPr lang="en-US" sz="2000" dirty="0"/>
              <a:t>Began playing Semi-Pro Baseball while in high school – Rule (Tx), Roswell, New Mexico &amp; Biloxi, Mississippi, 1922-24</a:t>
            </a:r>
          </a:p>
          <a:p>
            <a:r>
              <a:rPr lang="en-US" sz="2000" dirty="0"/>
              <a:t>Played Minor League Baseball for Monroe Drillers-Louisiana &amp; Birmingham Barons-Alabama, 1924-1926</a:t>
            </a:r>
          </a:p>
          <a:p>
            <a:r>
              <a:rPr lang="en-US" sz="2000" dirty="0"/>
              <a:t>Played MLB Washington Senators 1926-33, St. Louis Browns 1933-38 &amp;  Washington Senators 1938-41; Four-time All Stars 1933, 1934, 1935 &amp; 1937; Four-time American League MVP Finalist</a:t>
            </a:r>
          </a:p>
          <a:p>
            <a:r>
              <a:rPr lang="en-US" sz="2000" dirty="0"/>
              <a:t>Served as Sergeant in U.S. Army Air Corps at Reese Air Base during World War II, 1942-45</a:t>
            </a:r>
          </a:p>
          <a:p>
            <a:r>
              <a:rPr lang="en-US" sz="2000" dirty="0"/>
              <a:t>Played MLB Chicago White Sox, 1942</a:t>
            </a:r>
          </a:p>
          <a:p>
            <a:r>
              <a:rPr lang="en-US" sz="2000" dirty="0"/>
              <a:t>Served as Coach for MLB Washington Senators, 1945-47</a:t>
            </a:r>
          </a:p>
          <a:p>
            <a:r>
              <a:rPr lang="en-US" sz="2000" dirty="0"/>
              <a:t>Part Owner of Lubbock West Drug Store 1933-47, Owner of Sports Center Inc. 1947-69, this would eventually become Cardinal’s Sport Center</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9009217" y="-422957"/>
            <a:ext cx="2576945" cy="3788621"/>
          </a:xfrm>
          <a:prstGeom prst="rect">
            <a:avLst/>
          </a:prstGeom>
        </p:spPr>
      </p:pic>
    </p:spTree>
    <p:extLst>
      <p:ext uri="{BB962C8B-B14F-4D97-AF65-F5344CB8AC3E}">
        <p14:creationId xmlns:p14="http://schemas.microsoft.com/office/powerpoint/2010/main" val="1893789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180109"/>
            <a:ext cx="10663567" cy="581891"/>
          </a:xfrm>
        </p:spPr>
        <p:txBody>
          <a:bodyPr>
            <a:normAutofit fontScale="90000"/>
          </a:bodyPr>
          <a:lstStyle/>
          <a:p>
            <a:r>
              <a:rPr lang="en-US" b="1" dirty="0"/>
              <a:t>Carlisle A. “Cobby” Tubbs  </a:t>
            </a:r>
            <a:r>
              <a:rPr lang="en-US" dirty="0"/>
              <a:t>(1904-1980)</a:t>
            </a:r>
          </a:p>
        </p:txBody>
      </p:sp>
      <p:sp>
        <p:nvSpPr>
          <p:cNvPr id="3" name="Content Placeholder 2"/>
          <p:cNvSpPr>
            <a:spLocks noGrp="1"/>
          </p:cNvSpPr>
          <p:nvPr>
            <p:ph idx="1"/>
          </p:nvPr>
        </p:nvSpPr>
        <p:spPr>
          <a:xfrm>
            <a:off x="290945" y="762000"/>
            <a:ext cx="4995430" cy="5981701"/>
          </a:xfrm>
        </p:spPr>
        <p:txBody>
          <a:bodyPr>
            <a:noAutofit/>
          </a:bodyPr>
          <a:lstStyle/>
          <a:p>
            <a:r>
              <a:rPr lang="en-US" sz="2000" dirty="0"/>
              <a:t>Lubbock High School, Class of 1922</a:t>
            </a:r>
          </a:p>
          <a:p>
            <a:r>
              <a:rPr lang="en-US" sz="2000" dirty="0"/>
              <a:t>LHS four-year Letterman in football &amp; baseball, Football Captain, 1921</a:t>
            </a:r>
          </a:p>
          <a:p>
            <a:r>
              <a:rPr lang="en-US" sz="2000" dirty="0"/>
              <a:t>Texas Technological College ( Texas Tech University), Class of 1929</a:t>
            </a:r>
          </a:p>
          <a:p>
            <a:r>
              <a:rPr lang="en-US" sz="2000" dirty="0"/>
              <a:t>Carlisle A. “Cobby” Tubbs Memorial Scholarship in Engineering established by Hugo Reed and Associates.</a:t>
            </a:r>
          </a:p>
          <a:p>
            <a:r>
              <a:rPr lang="en-US" sz="2000" dirty="0"/>
              <a:t>Served as Engineer/Surveyor for Texas Highway Department, 1930-45 </a:t>
            </a:r>
          </a:p>
          <a:p>
            <a:r>
              <a:rPr lang="en-US" sz="2000" dirty="0"/>
              <a:t>Owner/Engineer/Surveyor of the C.A. Tubbs Engineer, 1945-75</a:t>
            </a:r>
          </a:p>
          <a:p>
            <a:r>
              <a:rPr lang="en-US" sz="2000" dirty="0"/>
              <a:t>Served as Engineer/Draftsman of Hugo Reed and Associates, 1976-80</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03118" y="4231684"/>
            <a:ext cx="3561294" cy="26401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76428" y="849444"/>
            <a:ext cx="4459614" cy="3382240"/>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544356" y="4021144"/>
            <a:ext cx="2626558" cy="3090966"/>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9020475" y="1689691"/>
            <a:ext cx="4087092" cy="2255958"/>
          </a:xfrm>
          <a:prstGeom prst="rect">
            <a:avLst/>
          </a:prstGeom>
        </p:spPr>
      </p:pic>
    </p:spTree>
    <p:extLst>
      <p:ext uri="{BB962C8B-B14F-4D97-AF65-F5344CB8AC3E}">
        <p14:creationId xmlns:p14="http://schemas.microsoft.com/office/powerpoint/2010/main" val="1968741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0"/>
            <a:ext cx="9418320" cy="1171575"/>
          </a:xfrm>
        </p:spPr>
        <p:txBody>
          <a:bodyPr/>
          <a:lstStyle/>
          <a:p>
            <a:r>
              <a:rPr lang="en-US" dirty="0"/>
              <a:t>Resources</a:t>
            </a:r>
          </a:p>
        </p:txBody>
      </p:sp>
      <p:sp>
        <p:nvSpPr>
          <p:cNvPr id="6" name="Subtitle 5"/>
          <p:cNvSpPr>
            <a:spLocks noGrp="1"/>
          </p:cNvSpPr>
          <p:nvPr>
            <p:ph type="subTitle" idx="1"/>
          </p:nvPr>
        </p:nvSpPr>
        <p:spPr>
          <a:xfrm>
            <a:off x="1261872" y="1028699"/>
            <a:ext cx="9418320" cy="5700713"/>
          </a:xfrm>
        </p:spPr>
        <p:txBody>
          <a:bodyPr>
            <a:normAutofit/>
          </a:bodyPr>
          <a:lstStyle/>
          <a:p>
            <a:r>
              <a:rPr lang="en-US" dirty="0">
                <a:solidFill>
                  <a:schemeClr val="tx1"/>
                </a:solidFill>
              </a:rPr>
              <a:t>Ayers, Samuel J. (2009).  </a:t>
            </a:r>
            <a:r>
              <a:rPr lang="en-US" i="1" dirty="0">
                <a:solidFill>
                  <a:schemeClr val="tx1"/>
                </a:solidFill>
              </a:rPr>
              <a:t>E.C. Struggs Dunbar’s Visionary Leader.  Lubbock, Texas: The Knowledge Center, Inc.</a:t>
            </a:r>
            <a:r>
              <a:rPr lang="en-US" dirty="0">
                <a:solidFill>
                  <a:schemeClr val="tx1"/>
                </a:solidFill>
              </a:rPr>
              <a:t>    ISBN 0-9772850-4-9</a:t>
            </a:r>
          </a:p>
          <a:p>
            <a:r>
              <a:rPr lang="en-US" dirty="0">
                <a:solidFill>
                  <a:schemeClr val="tx1"/>
                </a:solidFill>
              </a:rPr>
              <a:t>Ayers, Samuel J. (2012), </a:t>
            </a:r>
            <a:r>
              <a:rPr lang="en-US" i="1" dirty="0">
                <a:solidFill>
                  <a:schemeClr val="tx1"/>
                </a:solidFill>
              </a:rPr>
              <a:t>Lubbock School’s Namesakes.</a:t>
            </a:r>
            <a:r>
              <a:rPr lang="en-US" dirty="0">
                <a:solidFill>
                  <a:schemeClr val="tx1"/>
                </a:solidFill>
              </a:rPr>
              <a:t>  Lubbock, Texas: The Knowledge Center, Inc. ISBN 0-9772850-5-7</a:t>
            </a:r>
          </a:p>
          <a:p>
            <a:r>
              <a:rPr lang="en-US" dirty="0">
                <a:solidFill>
                  <a:schemeClr val="tx1"/>
                </a:solidFill>
              </a:rPr>
              <a:t>Ayers, Samuel J. (2015).  </a:t>
            </a:r>
            <a:r>
              <a:rPr lang="en-US" i="1" dirty="0">
                <a:solidFill>
                  <a:schemeClr val="tx1"/>
                </a:solidFill>
              </a:rPr>
              <a:t>Lubbock Sports Heroes.  Lubbock, Texas: The Knowledge Center, Inc.    </a:t>
            </a:r>
            <a:r>
              <a:rPr lang="en-US" dirty="0">
                <a:solidFill>
                  <a:schemeClr val="tx1"/>
                </a:solidFill>
              </a:rPr>
              <a:t> ISBN 978-0-9909126-0-6</a:t>
            </a:r>
          </a:p>
          <a:p>
            <a:r>
              <a:rPr lang="en-US" dirty="0">
                <a:solidFill>
                  <a:schemeClr val="tx1"/>
                </a:solidFill>
              </a:rPr>
              <a:t>Carlson, Paul H.  (2008).  </a:t>
            </a:r>
            <a:r>
              <a:rPr lang="en-US" i="1" dirty="0">
                <a:solidFill>
                  <a:schemeClr val="tx1"/>
                </a:solidFill>
              </a:rPr>
              <a:t>The Centennial History of Lubbock: Hub of the</a:t>
            </a:r>
            <a:r>
              <a:rPr lang="en-US" dirty="0">
                <a:solidFill>
                  <a:schemeClr val="tx1"/>
                </a:solidFill>
              </a:rPr>
              <a:t> Plains.  Virginia Beach, VA: Donning Company Publishers.</a:t>
            </a:r>
            <a:endParaRPr lang="en-US" i="1" dirty="0">
              <a:solidFill>
                <a:schemeClr val="tx1"/>
              </a:solidFill>
            </a:endParaRPr>
          </a:p>
          <a:p>
            <a:r>
              <a:rPr lang="en-US" dirty="0">
                <a:solidFill>
                  <a:schemeClr val="tx1"/>
                </a:solidFill>
              </a:rPr>
              <a:t>Michael Stewart, Lubbock High School</a:t>
            </a:r>
          </a:p>
          <a:p>
            <a:r>
              <a:rPr lang="en-US" dirty="0">
                <a:solidFill>
                  <a:schemeClr val="tx1"/>
                </a:solidFill>
              </a:rPr>
              <a:t>Randy Vance, Southwest Collection/Special Collections Library, Texas Tech University</a:t>
            </a:r>
          </a:p>
          <a:p>
            <a:r>
              <a:rPr lang="en-US" dirty="0">
                <a:solidFill>
                  <a:schemeClr val="tx1"/>
                </a:solidFill>
              </a:rPr>
              <a:t>Douglas Young, Lubbock High School</a:t>
            </a:r>
          </a:p>
          <a:p>
            <a:endParaRPr lang="en-US" dirty="0">
              <a:solidFill>
                <a:schemeClr val="tx1"/>
              </a:solidFill>
            </a:endParaRPr>
          </a:p>
        </p:txBody>
      </p:sp>
    </p:spTree>
    <p:extLst>
      <p:ext uri="{BB962C8B-B14F-4D97-AF65-F5344CB8AC3E}">
        <p14:creationId xmlns:p14="http://schemas.microsoft.com/office/powerpoint/2010/main" val="28394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35401"/>
            <a:ext cx="1129145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Operated as a movie theatre, 1938-58</a:t>
            </a:r>
          </a:p>
          <a:p>
            <a:pPr marL="342900" indent="-342900">
              <a:buFont typeface="Arial" panose="020B0604020202020204" pitchFamily="34" charset="0"/>
              <a:buChar char="•"/>
            </a:pPr>
            <a:r>
              <a:rPr lang="en-US" sz="2400" dirty="0"/>
              <a:t>Served as Greer Iron Works storage area for scrap iron</a:t>
            </a:r>
          </a:p>
          <a:p>
            <a:pPr marL="342900" indent="-342900">
              <a:buFont typeface="Arial" panose="020B0604020202020204" pitchFamily="34" charset="0"/>
              <a:buChar char="•"/>
            </a:pPr>
            <a:r>
              <a:rPr lang="en-US" sz="2400" dirty="0"/>
              <a:t>Renovated and opened as a live performance theatre, 1995</a:t>
            </a:r>
          </a:p>
          <a:p>
            <a:pPr marL="342900" indent="-342900">
              <a:buFont typeface="Arial" panose="020B0604020202020204" pitchFamily="34" charset="0"/>
              <a:buChar char="•"/>
            </a:pPr>
            <a:endParaRPr lang="en-US" sz="2400" dirty="0"/>
          </a:p>
        </p:txBody>
      </p:sp>
      <p:sp>
        <p:nvSpPr>
          <p:cNvPr id="6" name="TextBox 5"/>
          <p:cNvSpPr txBox="1"/>
          <p:nvPr/>
        </p:nvSpPr>
        <p:spPr>
          <a:xfrm>
            <a:off x="1454727" y="4361834"/>
            <a:ext cx="8093226" cy="369332"/>
          </a:xfrm>
          <a:prstGeom prst="rect">
            <a:avLst/>
          </a:prstGeom>
          <a:noFill/>
        </p:spPr>
        <p:txBody>
          <a:bodyPr wrap="square" rtlCol="0">
            <a:spAutoFit/>
          </a:bodyPr>
          <a:lstStyle/>
          <a:p>
            <a:pPr algn="ctr"/>
            <a:r>
              <a:rPr lang="en-US" b="1" dirty="0"/>
              <a:t>Cactus Theatre - 2010 Cesar E. Chavez Blvd.</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187" y="111716"/>
            <a:ext cx="4670811" cy="40307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4823" y="111716"/>
            <a:ext cx="5129967" cy="40307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7774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908928"/>
            <a:ext cx="1129145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George H. Mahon Elementary School named in his honor, 1972</a:t>
            </a:r>
          </a:p>
          <a:p>
            <a:pPr marL="342900" indent="-342900">
              <a:buFont typeface="Arial" panose="020B0604020202020204" pitchFamily="34" charset="0"/>
              <a:buChar char="•"/>
            </a:pPr>
            <a:r>
              <a:rPr lang="en-US" sz="2000" dirty="0"/>
              <a:t>Mahon Elementary School served as elementary campus, 1972-96</a:t>
            </a:r>
          </a:p>
          <a:p>
            <a:pPr marL="342900" indent="-342900">
              <a:buFont typeface="Arial" panose="020B0604020202020204" pitchFamily="34" charset="0"/>
              <a:buChar char="•"/>
            </a:pPr>
            <a:r>
              <a:rPr lang="en-US" sz="2000" dirty="0"/>
              <a:t>Repurposed as LISD Central Office Annex during renovations to building on Avenue Q</a:t>
            </a:r>
          </a:p>
          <a:p>
            <a:pPr marL="342900" indent="-342900">
              <a:buFont typeface="Arial" panose="020B0604020202020204" pitchFamily="34" charset="0"/>
              <a:buChar char="•"/>
            </a:pPr>
            <a:r>
              <a:rPr lang="en-US" sz="2000" dirty="0"/>
              <a:t>Repurposed as Mahon Early Childhood Center, 2001-10</a:t>
            </a:r>
          </a:p>
          <a:p>
            <a:pPr marL="342900" indent="-342900">
              <a:buFont typeface="Arial" panose="020B0604020202020204" pitchFamily="34" charset="0"/>
              <a:buChar char="•"/>
            </a:pPr>
            <a:r>
              <a:rPr lang="en-US" sz="2000" dirty="0"/>
              <a:t>Repurposed as LISD Materials Production and Print Shop , 2010-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4727" y="110791"/>
            <a:ext cx="8093226" cy="3851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454727" y="4220896"/>
            <a:ext cx="8093226" cy="369332"/>
          </a:xfrm>
          <a:prstGeom prst="rect">
            <a:avLst/>
          </a:prstGeom>
          <a:noFill/>
        </p:spPr>
        <p:txBody>
          <a:bodyPr wrap="square" rtlCol="0">
            <a:spAutoFit/>
          </a:bodyPr>
          <a:lstStyle/>
          <a:p>
            <a:pPr algn="ctr"/>
            <a:r>
              <a:rPr lang="en-US" b="1" dirty="0"/>
              <a:t>George H. Mahon Elementary School - 2010 Cesar E. Chavez Blvd.</a:t>
            </a:r>
          </a:p>
        </p:txBody>
      </p:sp>
    </p:spTree>
    <p:extLst>
      <p:ext uri="{BB962C8B-B14F-4D97-AF65-F5344CB8AC3E}">
        <p14:creationId xmlns:p14="http://schemas.microsoft.com/office/powerpoint/2010/main" val="215579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1" y="4973782"/>
            <a:ext cx="11145117" cy="2031325"/>
          </a:xfrm>
          <a:prstGeom prst="rect">
            <a:avLst/>
          </a:prstGeom>
          <a:noFill/>
        </p:spPr>
        <p:txBody>
          <a:bodyPr wrap="square" rtlCol="0">
            <a:spAutoFit/>
          </a:bodyPr>
          <a:lstStyle/>
          <a:p>
            <a:r>
              <a:rPr lang="en-US" dirty="0"/>
              <a:t>1930 – Lubbock Municipal Airport opened north of town (original hanger is now occupied by WesTex Aviation) </a:t>
            </a:r>
          </a:p>
          <a:p>
            <a:r>
              <a:rPr lang="en-US" dirty="0"/>
              <a:t>1966 – First jet service to Lubbock with Continental Airlines, Braniff Airlines soon followed</a:t>
            </a:r>
          </a:p>
          <a:p>
            <a:r>
              <a:rPr lang="en-US" dirty="0"/>
              <a:t>1966 – New Lubbock Municipal Airport passenger terminal dedicated</a:t>
            </a:r>
          </a:p>
          <a:p>
            <a:r>
              <a:rPr lang="en-US" dirty="0"/>
              <a:t>1980’s – Renamed Lubbock International Airport</a:t>
            </a:r>
          </a:p>
          <a:p>
            <a:r>
              <a:rPr lang="en-US" dirty="0"/>
              <a:t>2004 – Renamed Lubbock Preston Smith International Airport</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4308764" cy="2302426"/>
          </a:xfrm>
          <a:prstGeom prst="rect">
            <a:avLst/>
          </a:prstGeom>
        </p:spPr>
      </p:pic>
      <p:sp>
        <p:nvSpPr>
          <p:cNvPr id="6" name="TextBox 5"/>
          <p:cNvSpPr txBox="1"/>
          <p:nvPr/>
        </p:nvSpPr>
        <p:spPr>
          <a:xfrm>
            <a:off x="1524001" y="4327451"/>
            <a:ext cx="9504218" cy="646331"/>
          </a:xfrm>
          <a:prstGeom prst="rect">
            <a:avLst/>
          </a:prstGeom>
          <a:noFill/>
        </p:spPr>
        <p:txBody>
          <a:bodyPr wrap="square" rtlCol="0">
            <a:spAutoFit/>
          </a:bodyPr>
          <a:lstStyle/>
          <a:p>
            <a:pPr algn="ctr"/>
            <a:r>
              <a:rPr lang="en-US" b="1" dirty="0"/>
              <a:t>Lubbock Municipal Airport – Lubbock Preston Smith International Airport</a:t>
            </a:r>
          </a:p>
          <a:p>
            <a:pPr algn="ctr"/>
            <a:r>
              <a:rPr lang="en-US" b="1" dirty="0"/>
              <a:t>5401 N. Martin Luther King Blvd.</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3517" y="1701858"/>
            <a:ext cx="3950494" cy="2302427"/>
          </a:xfrm>
          <a:prstGeom prst="rect">
            <a:avLst/>
          </a:prstGeom>
        </p:spPr>
      </p:pic>
      <p:pic>
        <p:nvPicPr>
          <p:cNvPr id="1026" name="Picture 2" descr="http://lubbockeda.org/Lubbock/media/images/Secondary/New%20LBB.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76850" y="71484"/>
            <a:ext cx="69151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34425" y="2577919"/>
            <a:ext cx="2535383" cy="230832"/>
          </a:xfrm>
          <a:prstGeom prst="rect">
            <a:avLst/>
          </a:prstGeom>
          <a:noFill/>
        </p:spPr>
        <p:txBody>
          <a:bodyPr wrap="square" rtlCol="0">
            <a:spAutoFit/>
          </a:bodyPr>
          <a:lstStyle/>
          <a:p>
            <a:r>
              <a:rPr lang="en-US" sz="900" dirty="0"/>
              <a:t>http://lubbockeda.org/real-estate/airport/</a:t>
            </a:r>
          </a:p>
        </p:txBody>
      </p:sp>
    </p:spTree>
    <p:extLst>
      <p:ext uri="{BB962C8B-B14F-4D97-AF65-F5344CB8AC3E}">
        <p14:creationId xmlns:p14="http://schemas.microsoft.com/office/powerpoint/2010/main" val="2772977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153891"/>
            <a:ext cx="9725890" cy="1477328"/>
          </a:xfrm>
          <a:prstGeom prst="rect">
            <a:avLst/>
          </a:prstGeom>
          <a:noFill/>
        </p:spPr>
        <p:txBody>
          <a:bodyPr wrap="square" rtlCol="0">
            <a:spAutoFit/>
          </a:bodyPr>
          <a:lstStyle/>
          <a:p>
            <a:r>
              <a:rPr lang="en-US" dirty="0"/>
              <a:t>1931 – The old Lubbock High School became Lubbock Junior high School</a:t>
            </a:r>
          </a:p>
          <a:p>
            <a:r>
              <a:rPr lang="en-US" dirty="0"/>
              <a:t>1947 – Campus renamed Carroll Thompson Junior High in honor of principal (1932-47)</a:t>
            </a:r>
          </a:p>
          <a:p>
            <a:r>
              <a:rPr lang="en-US" dirty="0"/>
              <a:t>1980 – Campus closed</a:t>
            </a:r>
          </a:p>
          <a:p>
            <a:r>
              <a:rPr lang="en-US" dirty="0"/>
              <a:t>1996 – Building demolished </a:t>
            </a:r>
          </a:p>
          <a:p>
            <a:r>
              <a:rPr lang="en-US" dirty="0"/>
              <a:t>1998 – Present site of Pete Ragus Aquatic Center and Lubbock High School Tennis Courts</a:t>
            </a:r>
          </a:p>
        </p:txBody>
      </p:sp>
      <p:sp>
        <p:nvSpPr>
          <p:cNvPr id="5" name="TextBox 4"/>
          <p:cNvSpPr txBox="1"/>
          <p:nvPr/>
        </p:nvSpPr>
        <p:spPr>
          <a:xfrm>
            <a:off x="609600" y="4507560"/>
            <a:ext cx="10183091" cy="646331"/>
          </a:xfrm>
          <a:prstGeom prst="rect">
            <a:avLst/>
          </a:prstGeom>
          <a:noFill/>
        </p:spPr>
        <p:txBody>
          <a:bodyPr wrap="square" rtlCol="0">
            <a:spAutoFit/>
          </a:bodyPr>
          <a:lstStyle/>
          <a:p>
            <a:r>
              <a:rPr lang="en-US" b="1" dirty="0"/>
              <a:t>Lubbock High School – Lubbock JHS – Carroll Thompson JHS – Pete Ragus Aquatic Center (14</a:t>
            </a:r>
            <a:r>
              <a:rPr lang="en-US" b="1" baseline="30000" dirty="0"/>
              <a:t>th</a:t>
            </a:r>
            <a:r>
              <a:rPr lang="en-US" b="1" dirty="0"/>
              <a:t> Street and Avenue 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5305" y="1770326"/>
            <a:ext cx="5918022" cy="2628491"/>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75853"/>
            <a:ext cx="6245305" cy="2867891"/>
          </a:xfrm>
          <a:prstGeom prst="rect">
            <a:avLst/>
          </a:prstGeom>
        </p:spPr>
      </p:pic>
    </p:spTree>
    <p:extLst>
      <p:ext uri="{BB962C8B-B14F-4D97-AF65-F5344CB8AC3E}">
        <p14:creationId xmlns:p14="http://schemas.microsoft.com/office/powerpoint/2010/main" val="34039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3" y="365760"/>
            <a:ext cx="9718379" cy="785707"/>
          </a:xfrm>
        </p:spPr>
        <p:txBody>
          <a:bodyPr/>
          <a:lstStyle/>
          <a:p>
            <a:pPr algn="ctr"/>
            <a:r>
              <a:rPr lang="en-US" b="1" dirty="0"/>
              <a:t>Governors of Texas</a:t>
            </a:r>
          </a:p>
        </p:txBody>
      </p:sp>
      <p:sp>
        <p:nvSpPr>
          <p:cNvPr id="3" name="Content Placeholder 2"/>
          <p:cNvSpPr>
            <a:spLocks noGrp="1"/>
          </p:cNvSpPr>
          <p:nvPr>
            <p:ph sz="half" idx="1"/>
          </p:nvPr>
        </p:nvSpPr>
        <p:spPr>
          <a:xfrm>
            <a:off x="186267" y="5539725"/>
            <a:ext cx="3801436" cy="1182808"/>
          </a:xfrm>
        </p:spPr>
        <p:txBody>
          <a:bodyPr>
            <a:normAutofit/>
          </a:bodyPr>
          <a:lstStyle/>
          <a:p>
            <a:pPr marL="0" indent="0" algn="ctr">
              <a:lnSpc>
                <a:spcPct val="0"/>
              </a:lnSpc>
              <a:buNone/>
            </a:pPr>
            <a:endParaRPr lang="en-US" b="1" dirty="0"/>
          </a:p>
          <a:p>
            <a:pPr marL="0" indent="0" algn="ctr">
              <a:lnSpc>
                <a:spcPct val="0"/>
              </a:lnSpc>
              <a:buNone/>
            </a:pPr>
            <a:r>
              <a:rPr lang="en-US" b="1" dirty="0"/>
              <a:t>Miriam A. “Ma” Ferguson </a:t>
            </a:r>
          </a:p>
          <a:p>
            <a:pPr marL="0" indent="0" algn="ctr">
              <a:lnSpc>
                <a:spcPct val="0"/>
              </a:lnSpc>
              <a:buNone/>
            </a:pPr>
            <a:r>
              <a:rPr lang="en-US" b="1" dirty="0"/>
              <a:t>(1933-1935)</a:t>
            </a:r>
          </a:p>
          <a:p>
            <a:pPr marL="0" indent="0" algn="ctr">
              <a:buNone/>
            </a:pPr>
            <a:r>
              <a:rPr lang="en-US" sz="900" dirty="0"/>
              <a:t>(https://en.wikipedia.org/wiki/Miriam_A._Ferguson</a:t>
            </a:r>
            <a:r>
              <a:rPr lang="en-US" dirty="0"/>
              <a:t>)</a:t>
            </a:r>
          </a:p>
        </p:txBody>
      </p:sp>
      <p:sp>
        <p:nvSpPr>
          <p:cNvPr id="4" name="Content Placeholder 3"/>
          <p:cNvSpPr>
            <a:spLocks noGrp="1"/>
          </p:cNvSpPr>
          <p:nvPr>
            <p:ph sz="half" idx="2"/>
          </p:nvPr>
        </p:nvSpPr>
        <p:spPr>
          <a:xfrm>
            <a:off x="3987703" y="5485494"/>
            <a:ext cx="3739443" cy="1237039"/>
          </a:xfrm>
        </p:spPr>
        <p:txBody>
          <a:bodyPr>
            <a:normAutofit/>
          </a:bodyPr>
          <a:lstStyle/>
          <a:p>
            <a:pPr marL="0" indent="0" algn="ctr">
              <a:lnSpc>
                <a:spcPct val="100000"/>
              </a:lnSpc>
              <a:spcBef>
                <a:spcPts val="0"/>
              </a:spcBef>
              <a:spcAft>
                <a:spcPts val="0"/>
              </a:spcAft>
              <a:buNone/>
            </a:pPr>
            <a:r>
              <a:rPr lang="en-US" b="1" dirty="0"/>
              <a:t>James V. Allred </a:t>
            </a:r>
          </a:p>
          <a:p>
            <a:pPr marL="0" indent="0" algn="ctr">
              <a:lnSpc>
                <a:spcPct val="100000"/>
              </a:lnSpc>
              <a:spcBef>
                <a:spcPts val="0"/>
              </a:spcBef>
              <a:spcAft>
                <a:spcPts val="0"/>
              </a:spcAft>
              <a:buNone/>
            </a:pPr>
            <a:r>
              <a:rPr lang="en-US" b="1" dirty="0"/>
              <a:t>(1935-1939)</a:t>
            </a:r>
          </a:p>
          <a:p>
            <a:pPr marL="0" indent="0" algn="ctr">
              <a:buNone/>
            </a:pPr>
            <a:r>
              <a:rPr lang="en-US" sz="900" dirty="0"/>
              <a:t>(https://tshaonline.org/handbook/online/articles/fal42)</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1656" y="1451559"/>
            <a:ext cx="2929589" cy="4033936"/>
          </a:xfrm>
          <a:prstGeom prst="rect">
            <a:avLst/>
          </a:prstGeom>
        </p:spPr>
      </p:pic>
      <p:pic>
        <p:nvPicPr>
          <p:cNvPr id="5" name="Picture 4"/>
          <p:cNvPicPr>
            <a:picLocks noChangeAspect="1"/>
          </p:cNvPicPr>
          <p:nvPr/>
        </p:nvPicPr>
        <p:blipFill>
          <a:blip r:embed="rId3"/>
          <a:stretch>
            <a:fillRect/>
          </a:stretch>
        </p:blipFill>
        <p:spPr>
          <a:xfrm>
            <a:off x="4256757" y="1365571"/>
            <a:ext cx="3201333" cy="4065693"/>
          </a:xfrm>
          <a:prstGeom prst="rect">
            <a:avLst/>
          </a:prstGeom>
        </p:spPr>
      </p:pic>
      <p:sp>
        <p:nvSpPr>
          <p:cNvPr id="7" name="TextBox 6"/>
          <p:cNvSpPr txBox="1"/>
          <p:nvPr/>
        </p:nvSpPr>
        <p:spPr>
          <a:xfrm>
            <a:off x="7659492" y="5539725"/>
            <a:ext cx="3499654" cy="1061829"/>
          </a:xfrm>
          <a:prstGeom prst="rect">
            <a:avLst/>
          </a:prstGeom>
          <a:noFill/>
        </p:spPr>
        <p:txBody>
          <a:bodyPr wrap="square" rtlCol="0">
            <a:spAutoFit/>
          </a:bodyPr>
          <a:lstStyle/>
          <a:p>
            <a:pPr algn="ctr"/>
            <a:r>
              <a:rPr lang="en-US" b="1" dirty="0"/>
              <a:t>W. Lee </a:t>
            </a:r>
            <a:r>
              <a:rPr lang="en-US" b="1" dirty="0" err="1"/>
              <a:t>O’Daniel</a:t>
            </a:r>
            <a:r>
              <a:rPr lang="en-US" b="1" dirty="0"/>
              <a:t> </a:t>
            </a:r>
          </a:p>
          <a:p>
            <a:pPr algn="ctr"/>
            <a:r>
              <a:rPr lang="en-US" b="1" dirty="0"/>
              <a:t>(1939-1941)</a:t>
            </a:r>
          </a:p>
          <a:p>
            <a:pPr algn="ctr"/>
            <a:endParaRPr lang="en-US" b="1" dirty="0"/>
          </a:p>
          <a:p>
            <a:pPr algn="ctr"/>
            <a:r>
              <a:rPr lang="en-US" sz="900" dirty="0"/>
              <a:t>(https://fr.wikipedia.org/wiki/Wilbert_Lee_O%27Daniel)</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49038" y="1451559"/>
            <a:ext cx="2720562" cy="4033936"/>
          </a:xfrm>
          <a:prstGeom prst="rect">
            <a:avLst/>
          </a:prstGeom>
        </p:spPr>
      </p:pic>
    </p:spTree>
    <p:extLst>
      <p:ext uri="{BB962C8B-B14F-4D97-AF65-F5344CB8AC3E}">
        <p14:creationId xmlns:p14="http://schemas.microsoft.com/office/powerpoint/2010/main" val="1244445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8982" y="5268825"/>
            <a:ext cx="9698182" cy="1477328"/>
          </a:xfrm>
          <a:prstGeom prst="rect">
            <a:avLst/>
          </a:prstGeom>
          <a:noFill/>
        </p:spPr>
        <p:txBody>
          <a:bodyPr wrap="square" rtlCol="0">
            <a:spAutoFit/>
          </a:bodyPr>
          <a:lstStyle/>
          <a:p>
            <a:r>
              <a:rPr lang="en-US" dirty="0"/>
              <a:t>1931 – Art Deco Style Lubbock County Jail built (three stories) on Main Street</a:t>
            </a:r>
          </a:p>
          <a:p>
            <a:r>
              <a:rPr lang="en-US" dirty="0"/>
              <a:t>1951 – Two additional floors added to Jail</a:t>
            </a:r>
          </a:p>
          <a:p>
            <a:r>
              <a:rPr lang="en-US" dirty="0"/>
              <a:t>2010 – New Lubbock County Detention Center opened on N. Holly, old jail empty</a:t>
            </a:r>
          </a:p>
          <a:p>
            <a:r>
              <a:rPr lang="en-US" dirty="0"/>
              <a:t>2016 – Jail building for sale </a:t>
            </a:r>
            <a:r>
              <a:rPr lang="en-US"/>
              <a:t>to interested buyers</a:t>
            </a:r>
            <a:endParaRPr lang="en-US" dirty="0"/>
          </a:p>
          <a:p>
            <a:endParaRPr lang="en-US" dirty="0"/>
          </a:p>
        </p:txBody>
      </p:sp>
      <p:sp>
        <p:nvSpPr>
          <p:cNvPr id="5" name="TextBox 4"/>
          <p:cNvSpPr txBox="1"/>
          <p:nvPr/>
        </p:nvSpPr>
        <p:spPr>
          <a:xfrm>
            <a:off x="748146" y="4839655"/>
            <a:ext cx="10127673" cy="369332"/>
          </a:xfrm>
          <a:prstGeom prst="rect">
            <a:avLst/>
          </a:prstGeom>
          <a:noFill/>
        </p:spPr>
        <p:txBody>
          <a:bodyPr wrap="square" rtlCol="0">
            <a:spAutoFit/>
          </a:bodyPr>
          <a:lstStyle/>
          <a:p>
            <a:pPr algn="ctr"/>
            <a:r>
              <a:rPr lang="en-US" b="1" dirty="0"/>
              <a:t>Lubbock County Jail</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5612" y="292772"/>
            <a:ext cx="5566389" cy="4029846"/>
          </a:xfrm>
          <a:prstGeom prst="rect">
            <a:avLst/>
          </a:prstGeom>
        </p:spPr>
      </p:pic>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292772"/>
            <a:ext cx="6566582" cy="4029846"/>
          </a:xfrm>
          <a:prstGeom prst="rect">
            <a:avLst/>
          </a:prstGeom>
        </p:spPr>
      </p:pic>
    </p:spTree>
    <p:extLst>
      <p:ext uri="{BB962C8B-B14F-4D97-AF65-F5344CB8AC3E}">
        <p14:creationId xmlns:p14="http://schemas.microsoft.com/office/powerpoint/2010/main" val="2805734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437" y="4969041"/>
            <a:ext cx="10474036" cy="1754326"/>
          </a:xfrm>
          <a:prstGeom prst="rect">
            <a:avLst/>
          </a:prstGeom>
          <a:noFill/>
        </p:spPr>
        <p:txBody>
          <a:bodyPr wrap="square" rtlCol="0">
            <a:spAutoFit/>
          </a:bodyPr>
          <a:lstStyle/>
          <a:p>
            <a:r>
              <a:rPr lang="en-US" dirty="0"/>
              <a:t>1931 – Classical Revival Style Federal Building and Post Office constructed on the north side of Broadway near the County Courthouse, utilized until 1968 with new Post office building located at 1515 Avenue G</a:t>
            </a:r>
          </a:p>
          <a:p>
            <a:r>
              <a:rPr lang="en-US" dirty="0"/>
              <a:t>2001 – Last of occupants, building left empty</a:t>
            </a:r>
          </a:p>
          <a:p>
            <a:r>
              <a:rPr lang="en-US" dirty="0"/>
              <a:t>2014 – Purchased by developer for condominiums and other uses</a:t>
            </a:r>
          </a:p>
          <a:p>
            <a:r>
              <a:rPr lang="en-US" dirty="0"/>
              <a:t>2016 – Renovation of building started</a:t>
            </a:r>
          </a:p>
        </p:txBody>
      </p:sp>
      <p:sp>
        <p:nvSpPr>
          <p:cNvPr id="5" name="TextBox 4"/>
          <p:cNvSpPr txBox="1"/>
          <p:nvPr/>
        </p:nvSpPr>
        <p:spPr>
          <a:xfrm>
            <a:off x="1634835" y="4415043"/>
            <a:ext cx="8298873" cy="369332"/>
          </a:xfrm>
          <a:prstGeom prst="rect">
            <a:avLst/>
          </a:prstGeom>
          <a:noFill/>
        </p:spPr>
        <p:txBody>
          <a:bodyPr wrap="square" rtlCol="0">
            <a:spAutoFit/>
          </a:bodyPr>
          <a:lstStyle/>
          <a:p>
            <a:pPr algn="ctr"/>
            <a:r>
              <a:rPr lang="en-US" b="1" dirty="0"/>
              <a:t>Federal </a:t>
            </a:r>
            <a:r>
              <a:rPr lang="en-US" b="1"/>
              <a:t>Building &amp; Post </a:t>
            </a:r>
            <a:r>
              <a:rPr lang="en-US" b="1" dirty="0"/>
              <a:t>Office – 800 Broadway</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7927"/>
            <a:ext cx="6410163" cy="3463637"/>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6816" y="387927"/>
            <a:ext cx="5615184" cy="3463637"/>
          </a:xfrm>
          <a:prstGeom prst="rect">
            <a:avLst/>
          </a:prstGeom>
        </p:spPr>
      </p:pic>
    </p:spTree>
    <p:extLst>
      <p:ext uri="{BB962C8B-B14F-4D97-AF65-F5344CB8AC3E}">
        <p14:creationId xmlns:p14="http://schemas.microsoft.com/office/powerpoint/2010/main" val="243271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62269"/>
          </a:xfrm>
        </p:spPr>
        <p:txBody>
          <a:bodyPr/>
          <a:lstStyle/>
          <a:p>
            <a:pPr algn="ctr"/>
            <a:r>
              <a:rPr lang="en-US" b="1" dirty="0"/>
              <a:t>Mayors of Lubbock</a:t>
            </a:r>
          </a:p>
        </p:txBody>
      </p:sp>
      <p:sp>
        <p:nvSpPr>
          <p:cNvPr id="3" name="Content Placeholder 2"/>
          <p:cNvSpPr>
            <a:spLocks noGrp="1"/>
          </p:cNvSpPr>
          <p:nvPr>
            <p:ph sz="half" idx="1"/>
          </p:nvPr>
        </p:nvSpPr>
        <p:spPr>
          <a:xfrm>
            <a:off x="385679" y="5694144"/>
            <a:ext cx="2862243" cy="640665"/>
          </a:xfrm>
        </p:spPr>
        <p:txBody>
          <a:bodyPr>
            <a:normAutofit/>
          </a:bodyPr>
          <a:lstStyle/>
          <a:p>
            <a:pPr marL="0" indent="0" algn="ctr">
              <a:lnSpc>
                <a:spcPct val="20000"/>
              </a:lnSpc>
              <a:spcBef>
                <a:spcPts val="0"/>
              </a:spcBef>
              <a:spcAft>
                <a:spcPts val="0"/>
              </a:spcAft>
              <a:buNone/>
            </a:pPr>
            <a:endParaRPr lang="en-US" dirty="0"/>
          </a:p>
          <a:p>
            <a:pPr marL="0" indent="0" algn="ctr">
              <a:lnSpc>
                <a:spcPct val="20000"/>
              </a:lnSpc>
              <a:spcBef>
                <a:spcPts val="0"/>
              </a:spcBef>
              <a:spcAft>
                <a:spcPts val="0"/>
              </a:spcAft>
              <a:buNone/>
            </a:pPr>
            <a:endParaRPr lang="en-US" b="1" dirty="0"/>
          </a:p>
          <a:p>
            <a:pPr marL="0" indent="0" algn="ctr">
              <a:lnSpc>
                <a:spcPct val="20000"/>
              </a:lnSpc>
              <a:spcBef>
                <a:spcPts val="0"/>
              </a:spcBef>
              <a:spcAft>
                <a:spcPts val="0"/>
              </a:spcAft>
              <a:buNone/>
            </a:pPr>
            <a:r>
              <a:rPr lang="en-US" b="1" dirty="0"/>
              <a:t>JJ Clements</a:t>
            </a:r>
          </a:p>
          <a:p>
            <a:pPr marL="0" indent="0" algn="ctr">
              <a:lnSpc>
                <a:spcPct val="20000"/>
              </a:lnSpc>
              <a:spcBef>
                <a:spcPts val="0"/>
              </a:spcBef>
              <a:spcAft>
                <a:spcPts val="0"/>
              </a:spcAft>
              <a:buNone/>
            </a:pPr>
            <a:r>
              <a:rPr lang="en-US" dirty="0"/>
              <a:t> </a:t>
            </a:r>
          </a:p>
          <a:p>
            <a:pPr marL="0" indent="0" algn="ctr">
              <a:lnSpc>
                <a:spcPct val="20000"/>
              </a:lnSpc>
              <a:spcBef>
                <a:spcPts val="0"/>
              </a:spcBef>
              <a:spcAft>
                <a:spcPts val="0"/>
              </a:spcAft>
              <a:buNone/>
            </a:pPr>
            <a:endParaRPr lang="en-US" dirty="0"/>
          </a:p>
          <a:p>
            <a:pPr marL="0" indent="0" algn="ctr">
              <a:lnSpc>
                <a:spcPct val="20000"/>
              </a:lnSpc>
              <a:spcBef>
                <a:spcPts val="0"/>
              </a:spcBef>
              <a:spcAft>
                <a:spcPts val="0"/>
              </a:spcAft>
              <a:buNone/>
            </a:pPr>
            <a:endParaRPr lang="en-US" dirty="0"/>
          </a:p>
          <a:p>
            <a:pPr marL="0" indent="0" algn="ctr">
              <a:lnSpc>
                <a:spcPct val="20000"/>
              </a:lnSpc>
              <a:spcBef>
                <a:spcPts val="0"/>
              </a:spcBef>
              <a:spcAft>
                <a:spcPts val="0"/>
              </a:spcAft>
              <a:buNone/>
            </a:pPr>
            <a:endParaRPr lang="en-US" dirty="0"/>
          </a:p>
          <a:p>
            <a:pPr marL="0" indent="0" algn="ctr">
              <a:lnSpc>
                <a:spcPct val="20000"/>
              </a:lnSpc>
              <a:spcBef>
                <a:spcPts val="0"/>
              </a:spcBef>
              <a:spcAft>
                <a:spcPts val="0"/>
              </a:spcAft>
              <a:buNone/>
            </a:pPr>
            <a:r>
              <a:rPr lang="en-US" dirty="0"/>
              <a:t>(1930-1934)</a:t>
            </a:r>
          </a:p>
        </p:txBody>
      </p:sp>
      <p:sp>
        <p:nvSpPr>
          <p:cNvPr id="4" name="Content Placeholder 3"/>
          <p:cNvSpPr>
            <a:spLocks noGrp="1"/>
          </p:cNvSpPr>
          <p:nvPr>
            <p:ph sz="half" idx="2"/>
          </p:nvPr>
        </p:nvSpPr>
        <p:spPr>
          <a:xfrm>
            <a:off x="4173318" y="5677992"/>
            <a:ext cx="2966720" cy="972234"/>
          </a:xfrm>
        </p:spPr>
        <p:txBody>
          <a:bodyPr>
            <a:normAutofit/>
          </a:bodyPr>
          <a:lstStyle/>
          <a:p>
            <a:pPr marL="0" indent="0" algn="ctr">
              <a:spcBef>
                <a:spcPts val="0"/>
              </a:spcBef>
              <a:spcAft>
                <a:spcPts val="0"/>
              </a:spcAft>
              <a:buNone/>
            </a:pPr>
            <a:r>
              <a:rPr lang="en-US" b="1" dirty="0"/>
              <a:t>Ross Edwards </a:t>
            </a:r>
          </a:p>
          <a:p>
            <a:pPr marL="0" indent="0" algn="ctr">
              <a:spcBef>
                <a:spcPts val="0"/>
              </a:spcBef>
              <a:spcAft>
                <a:spcPts val="0"/>
              </a:spcAft>
              <a:buNone/>
            </a:pPr>
            <a:r>
              <a:rPr lang="en-US" dirty="0"/>
              <a:t>(1938-1944)</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680" y="1500663"/>
            <a:ext cx="3119520" cy="397870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9662" y="1500663"/>
            <a:ext cx="3214033" cy="397870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0362" y="1500663"/>
            <a:ext cx="3235510" cy="4038809"/>
          </a:xfrm>
          <a:prstGeom prst="rect">
            <a:avLst/>
          </a:prstGeom>
        </p:spPr>
      </p:pic>
      <p:sp>
        <p:nvSpPr>
          <p:cNvPr id="8" name="TextBox 7"/>
          <p:cNvSpPr txBox="1"/>
          <p:nvPr/>
        </p:nvSpPr>
        <p:spPr>
          <a:xfrm>
            <a:off x="7800362" y="5758115"/>
            <a:ext cx="3235510" cy="646331"/>
          </a:xfrm>
          <a:prstGeom prst="rect">
            <a:avLst/>
          </a:prstGeom>
          <a:noFill/>
        </p:spPr>
        <p:txBody>
          <a:bodyPr wrap="square" rtlCol="0">
            <a:spAutoFit/>
          </a:bodyPr>
          <a:lstStyle/>
          <a:p>
            <a:pPr algn="ctr"/>
            <a:r>
              <a:rPr lang="en-US" b="1" dirty="0"/>
              <a:t>C.E. Slaton </a:t>
            </a:r>
          </a:p>
          <a:p>
            <a:pPr algn="ctr"/>
            <a:r>
              <a:rPr lang="en-US" dirty="0"/>
              <a:t>(1938-1944)</a:t>
            </a:r>
          </a:p>
        </p:txBody>
      </p:sp>
    </p:spTree>
    <p:extLst>
      <p:ext uri="{BB962C8B-B14F-4D97-AF65-F5344CB8AC3E}">
        <p14:creationId xmlns:p14="http://schemas.microsoft.com/office/powerpoint/2010/main" val="144196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 History</a:t>
            </a:r>
          </a:p>
        </p:txBody>
      </p:sp>
    </p:spTree>
    <p:extLst>
      <p:ext uri="{BB962C8B-B14F-4D97-AF65-F5344CB8AC3E}">
        <p14:creationId xmlns:p14="http://schemas.microsoft.com/office/powerpoint/2010/main" val="12194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3" y="346364"/>
            <a:ext cx="10135419" cy="845128"/>
          </a:xfrm>
        </p:spPr>
        <p:txBody>
          <a:bodyPr>
            <a:noAutofit/>
          </a:bodyPr>
          <a:lstStyle/>
          <a:p>
            <a:pPr algn="ctr"/>
            <a:r>
              <a:rPr lang="en-US" b="1" dirty="0"/>
              <a:t>The Great Depression (1929-1939)</a:t>
            </a:r>
            <a:endParaRPr lang="en-US" u="sng" dirty="0">
              <a:solidFill>
                <a:schemeClr val="bg1"/>
              </a:solidFill>
              <a:latin typeface="Arial Rounded MT Bold" panose="020F0704030504030204" pitchFamily="34" charset="0"/>
            </a:endParaRPr>
          </a:p>
        </p:txBody>
      </p:sp>
      <p:sp>
        <p:nvSpPr>
          <p:cNvPr id="3" name="Content Placeholder 2"/>
          <p:cNvSpPr>
            <a:spLocks noGrp="1"/>
          </p:cNvSpPr>
          <p:nvPr>
            <p:ph sz="half" idx="1"/>
          </p:nvPr>
        </p:nvSpPr>
        <p:spPr>
          <a:xfrm>
            <a:off x="990600" y="1191491"/>
            <a:ext cx="9982200" cy="2092035"/>
          </a:xfrm>
        </p:spPr>
        <p:txBody>
          <a:bodyPr>
            <a:noAutofit/>
          </a:bodyPr>
          <a:lstStyle/>
          <a:p>
            <a:pPr marL="0" indent="0" algn="ctr">
              <a:buNone/>
            </a:pPr>
            <a:r>
              <a:rPr lang="en-US" sz="2000" b="1" dirty="0"/>
              <a:t>Stock Market Crash-Black Tuesday</a:t>
            </a:r>
          </a:p>
          <a:p>
            <a:pPr marL="0" indent="0">
              <a:buNone/>
            </a:pPr>
            <a:r>
              <a:rPr lang="en-US" sz="2000" dirty="0"/>
              <a:t>The Wall Street Crash of 1929, also known as Black Tuesday (October 29), the Great Crash, or the Stock Market Crash of 1929, began on October 24, 1929 ("Black Thursday"). The crash signaled the beginning of the 10-year Great Depression that affected all Western industrialized countries.</a:t>
            </a:r>
            <a:endParaRPr lang="en-US" sz="2000" u="sng" dirty="0"/>
          </a:p>
        </p:txBody>
      </p:sp>
      <p:sp>
        <p:nvSpPr>
          <p:cNvPr id="4" name="Content Placeholder 3"/>
          <p:cNvSpPr>
            <a:spLocks noGrp="1"/>
          </p:cNvSpPr>
          <p:nvPr>
            <p:ph sz="half" idx="2"/>
          </p:nvPr>
        </p:nvSpPr>
        <p:spPr>
          <a:xfrm>
            <a:off x="6234546" y="3283526"/>
            <a:ext cx="4738254" cy="3192793"/>
          </a:xfrm>
          <a:ln>
            <a:solidFill>
              <a:srgbClr val="FF0000"/>
            </a:solidFill>
          </a:ln>
        </p:spPr>
        <p:txBody>
          <a:bodyPr>
            <a:normAutofit/>
          </a:bodyPr>
          <a:lstStyle/>
          <a:p>
            <a:pPr marL="0" indent="0" algn="ctr">
              <a:lnSpc>
                <a:spcPct val="110000"/>
              </a:lnSpc>
              <a:buNone/>
            </a:pPr>
            <a:r>
              <a:rPr lang="en-US" sz="2000" b="1" u="sng" dirty="0"/>
              <a:t>Effects</a:t>
            </a:r>
          </a:p>
          <a:p>
            <a:pPr>
              <a:lnSpc>
                <a:spcPct val="110000"/>
              </a:lnSpc>
            </a:pPr>
            <a:r>
              <a:rPr lang="en-US" sz="2000" dirty="0"/>
              <a:t>Severe macroeconomic difficulties </a:t>
            </a:r>
          </a:p>
          <a:p>
            <a:pPr lvl="1">
              <a:lnSpc>
                <a:spcPct val="110000"/>
              </a:lnSpc>
            </a:pPr>
            <a:r>
              <a:rPr lang="en-US" sz="2000" dirty="0">
                <a:solidFill>
                  <a:schemeClr val="tx1"/>
                </a:solidFill>
              </a:rPr>
              <a:t>contraction of credit </a:t>
            </a:r>
          </a:p>
          <a:p>
            <a:pPr lvl="1">
              <a:lnSpc>
                <a:spcPct val="110000"/>
              </a:lnSpc>
            </a:pPr>
            <a:r>
              <a:rPr lang="en-US" sz="2000" dirty="0">
                <a:solidFill>
                  <a:schemeClr val="tx1"/>
                </a:solidFill>
              </a:rPr>
              <a:t>business closures</a:t>
            </a:r>
          </a:p>
          <a:p>
            <a:pPr lvl="1">
              <a:lnSpc>
                <a:spcPct val="110000"/>
              </a:lnSpc>
            </a:pPr>
            <a:r>
              <a:rPr lang="en-US" sz="2000" dirty="0">
                <a:solidFill>
                  <a:schemeClr val="tx1"/>
                </a:solidFill>
              </a:rPr>
              <a:t>firing of workers</a:t>
            </a:r>
          </a:p>
          <a:p>
            <a:pPr lvl="1">
              <a:lnSpc>
                <a:spcPct val="110000"/>
              </a:lnSpc>
            </a:pPr>
            <a:r>
              <a:rPr lang="en-US" sz="2000" dirty="0">
                <a:solidFill>
                  <a:schemeClr val="tx1"/>
                </a:solidFill>
              </a:rPr>
              <a:t> bank failures</a:t>
            </a:r>
          </a:p>
          <a:p>
            <a:pPr lvl="1">
              <a:lnSpc>
                <a:spcPct val="110000"/>
              </a:lnSpc>
            </a:pPr>
            <a:r>
              <a:rPr lang="en-US" sz="2000" dirty="0">
                <a:solidFill>
                  <a:schemeClr val="tx1"/>
                </a:solidFill>
              </a:rPr>
              <a:t> decline of the money supply</a:t>
            </a:r>
          </a:p>
          <a:p>
            <a:pPr marL="0" indent="0">
              <a:lnSpc>
                <a:spcPct val="110000"/>
              </a:lnSpc>
              <a:buNone/>
            </a:pPr>
            <a:endParaRPr lang="en-US" sz="2000" dirty="0"/>
          </a:p>
          <a:p>
            <a:endParaRPr lang="en-US" sz="1700" dirty="0">
              <a:latin typeface="Arial Rounded MT Bold" panose="020F0704030504030204" pitchFamily="34" charset="0"/>
            </a:endParaRPr>
          </a:p>
        </p:txBody>
      </p:sp>
      <p:sp>
        <p:nvSpPr>
          <p:cNvPr id="5" name="Rectangle 4"/>
          <p:cNvSpPr/>
          <p:nvPr/>
        </p:nvSpPr>
        <p:spPr>
          <a:xfrm>
            <a:off x="990600" y="3306220"/>
            <a:ext cx="4786745" cy="3170099"/>
          </a:xfrm>
          <a:prstGeom prst="rect">
            <a:avLst/>
          </a:prstGeom>
          <a:ln>
            <a:solidFill>
              <a:srgbClr val="FF0000"/>
            </a:solidFill>
          </a:ln>
        </p:spPr>
        <p:txBody>
          <a:bodyPr wrap="square">
            <a:spAutoFit/>
          </a:bodyPr>
          <a:lstStyle/>
          <a:p>
            <a:pPr algn="ctr"/>
            <a:r>
              <a:rPr lang="en-US" sz="2000" b="1" u="sng" dirty="0"/>
              <a:t>Causes</a:t>
            </a:r>
            <a:endParaRPr lang="en-US" sz="2000" dirty="0"/>
          </a:p>
          <a:p>
            <a:pPr marL="342900" indent="-342900">
              <a:buFont typeface="Arial" panose="020B0604020202020204" pitchFamily="34" charset="0"/>
              <a:buChar char="•"/>
            </a:pPr>
            <a:r>
              <a:rPr lang="en-US" sz="2000" dirty="0"/>
              <a:t>Investors borrowed heavily in credit while relying on the stock value boom</a:t>
            </a:r>
          </a:p>
          <a:p>
            <a:pPr marL="285750" indent="-285750">
              <a:buFont typeface="Arial" panose="020B0604020202020204" pitchFamily="34" charset="0"/>
              <a:buChar char="•"/>
            </a:pPr>
            <a:r>
              <a:rPr lang="en-US" sz="2000" dirty="0"/>
              <a:t>The overproduction of agricultural produce</a:t>
            </a:r>
          </a:p>
          <a:p>
            <a:pPr marL="285750" indent="-285750">
              <a:buFont typeface="Arial" panose="020B0604020202020204" pitchFamily="34" charset="0"/>
              <a:buChar char="•"/>
            </a:pPr>
            <a:r>
              <a:rPr lang="en-US" sz="2000" dirty="0"/>
              <a:t>“Buying on the margin” became a widespread practice - Buying stock with money borrowed (loan) from a bank</a:t>
            </a:r>
          </a:p>
        </p:txBody>
      </p:sp>
    </p:spTree>
    <p:extLst>
      <p:ext uri="{BB962C8B-B14F-4D97-AF65-F5344CB8AC3E}">
        <p14:creationId xmlns:p14="http://schemas.microsoft.com/office/powerpoint/2010/main" val="323395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down)">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down)">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802640"/>
          </a:xfrm>
        </p:spPr>
        <p:txBody>
          <a:bodyPr/>
          <a:lstStyle/>
          <a:p>
            <a:r>
              <a:rPr lang="en-US" b="1" dirty="0"/>
              <a:t>The Great Depression (1929-1939)</a:t>
            </a:r>
          </a:p>
        </p:txBody>
      </p:sp>
      <p:sp>
        <p:nvSpPr>
          <p:cNvPr id="3" name="Content Placeholder 2"/>
          <p:cNvSpPr>
            <a:spLocks noGrp="1"/>
          </p:cNvSpPr>
          <p:nvPr>
            <p:ph idx="1"/>
          </p:nvPr>
        </p:nvSpPr>
        <p:spPr>
          <a:xfrm>
            <a:off x="40640" y="1405468"/>
            <a:ext cx="8304893" cy="4829720"/>
          </a:xfrm>
        </p:spPr>
        <p:txBody>
          <a:bodyPr>
            <a:noAutofit/>
          </a:bodyPr>
          <a:lstStyle/>
          <a:p>
            <a:r>
              <a:rPr lang="en-US" sz="2000" dirty="0"/>
              <a:t>In the 1920’s the stock markets growth caused many to invest.</a:t>
            </a:r>
          </a:p>
          <a:p>
            <a:r>
              <a:rPr lang="en-US" sz="2000" dirty="0"/>
              <a:t>Reckless spending characterized the stock market of the 1920’s.</a:t>
            </a:r>
          </a:p>
          <a:p>
            <a:r>
              <a:rPr lang="en-US" sz="2000" dirty="0"/>
              <a:t>The stock market then sharply fell throughout 1929 but on October 21 the stock market took a major dive and by Thursday investors were in a frenzy over their losses.</a:t>
            </a:r>
          </a:p>
          <a:p>
            <a:r>
              <a:rPr lang="en-US" sz="2000" dirty="0"/>
              <a:t>People began selling their stocks due to their loss of confidence in the market. Bankers tried to put more money in the system and buy the stocks but it did little to improve the situation.</a:t>
            </a:r>
          </a:p>
          <a:p>
            <a:r>
              <a:rPr lang="en-US" sz="2000" dirty="0"/>
              <a:t>By October 29</a:t>
            </a:r>
            <a:r>
              <a:rPr lang="en-US" sz="2000" baseline="30000" dirty="0"/>
              <a:t>th</a:t>
            </a:r>
            <a:r>
              <a:rPr lang="en-US" sz="2000" dirty="0"/>
              <a:t> the crash could no longer be denied and the day became known as Black Tuesday.</a:t>
            </a:r>
          </a:p>
          <a:p>
            <a:r>
              <a:rPr lang="en-US" sz="2000" dirty="0"/>
              <a:t>Most people did not own stocks but the effects were felt across the country. Factories all over the country closed and countless banks also closed.</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58200" y="1262790"/>
            <a:ext cx="3733800" cy="2822058"/>
          </a:xfrm>
          <a:prstGeom prst="rect">
            <a:avLst/>
          </a:prstGeom>
        </p:spPr>
      </p:pic>
      <p:sp>
        <p:nvSpPr>
          <p:cNvPr id="4" name="TextBox 3"/>
          <p:cNvSpPr txBox="1"/>
          <p:nvPr/>
        </p:nvSpPr>
        <p:spPr>
          <a:xfrm>
            <a:off x="8830442" y="20970"/>
            <a:ext cx="3209158" cy="215444"/>
          </a:xfrm>
          <a:prstGeom prst="rect">
            <a:avLst/>
          </a:prstGeom>
          <a:noFill/>
        </p:spPr>
        <p:txBody>
          <a:bodyPr wrap="square" rtlCol="0">
            <a:spAutoFit/>
          </a:bodyPr>
          <a:lstStyle/>
          <a:p>
            <a:r>
              <a:rPr lang="en-US" sz="800" u="sng" dirty="0"/>
              <a:t>http://laborhistoryin2.podbean.com/e/october-29-black-tuesday/</a:t>
            </a:r>
            <a:endParaRPr lang="en-US" sz="8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200" y="4057650"/>
            <a:ext cx="3733800" cy="2800350"/>
          </a:xfrm>
          <a:prstGeom prst="rect">
            <a:avLst/>
          </a:prstGeom>
        </p:spPr>
      </p:pic>
      <p:sp>
        <p:nvSpPr>
          <p:cNvPr id="7" name="TextBox 6"/>
          <p:cNvSpPr txBox="1"/>
          <p:nvPr/>
        </p:nvSpPr>
        <p:spPr>
          <a:xfrm>
            <a:off x="2507673" y="6539345"/>
            <a:ext cx="5837860" cy="203133"/>
          </a:xfrm>
          <a:prstGeom prst="rect">
            <a:avLst/>
          </a:prstGeom>
          <a:noFill/>
        </p:spPr>
        <p:txBody>
          <a:bodyPr wrap="square" rtlCol="0">
            <a:spAutoFit/>
          </a:bodyPr>
          <a:lstStyle/>
          <a:p>
            <a:pPr algn="r">
              <a:lnSpc>
                <a:spcPct val="90000"/>
              </a:lnSpc>
            </a:pPr>
            <a:r>
              <a:rPr lang="en-US" sz="800" dirty="0"/>
              <a:t>http://static3.businessinsider.com/image/5245cf4d69bedd2d708f0407-960/stock-market-crash-1929.jpg</a:t>
            </a:r>
          </a:p>
        </p:txBody>
      </p:sp>
    </p:spTree>
    <p:extLst>
      <p:ext uri="{BB962C8B-B14F-4D97-AF65-F5344CB8AC3E}">
        <p14:creationId xmlns:p14="http://schemas.microsoft.com/office/powerpoint/2010/main" val="15285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3034</TotalTime>
  <Words>4358</Words>
  <Application>Microsoft Macintosh PowerPoint</Application>
  <PresentationFormat>Widescreen</PresentationFormat>
  <Paragraphs>371</Paragraphs>
  <Slides>51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Rounded MT Bold</vt:lpstr>
      <vt:lpstr>Calibri</vt:lpstr>
      <vt:lpstr>Century Schoolbook</vt:lpstr>
      <vt:lpstr>Wingdings 2</vt:lpstr>
      <vt:lpstr>View</vt:lpstr>
      <vt:lpstr>Lubbock and the Great Depression</vt:lpstr>
      <vt:lpstr>Credits</vt:lpstr>
      <vt:lpstr>U.S. Presidents</vt:lpstr>
      <vt:lpstr>Governors of Texas</vt:lpstr>
      <vt:lpstr>Governors of Texas</vt:lpstr>
      <vt:lpstr>Mayors of Lubbock</vt:lpstr>
      <vt:lpstr>U.S. History</vt:lpstr>
      <vt:lpstr>The Great Depression (1929-1939)</vt:lpstr>
      <vt:lpstr>The Great Depression (1929-1939)</vt:lpstr>
      <vt:lpstr>The Great Depression (1929-1939)</vt:lpstr>
      <vt:lpstr>The Great Depression (1929-1939)</vt:lpstr>
      <vt:lpstr>The Great Depression (1929-1939)</vt:lpstr>
      <vt:lpstr>The Great Depression (1929-1939)</vt:lpstr>
      <vt:lpstr>The Great Depression(1929-1939)</vt:lpstr>
      <vt:lpstr>Lubbock During the Great Depression</vt:lpstr>
      <vt:lpstr>Life in Lubbock During The Great Depression</vt:lpstr>
      <vt:lpstr>Life in Lubbock During The Great Depression</vt:lpstr>
      <vt:lpstr>Life in Lubbock During The Great Depression</vt:lpstr>
      <vt:lpstr>Life in Lubbock During The Great Depression</vt:lpstr>
      <vt:lpstr>Life in Lubbock During The Great Depression</vt:lpstr>
      <vt:lpstr>Life in Lubbock During The Great Depression</vt:lpstr>
      <vt:lpstr>Meet the People of Lubbock</vt:lpstr>
      <vt:lpstr>Ellsworth Jack “EJ” Parsons (1892-68)</vt:lpstr>
      <vt:lpstr>Edward Cecil Struggs (1900-79)</vt:lpstr>
      <vt:lpstr>PowerPoint Presentation</vt:lpstr>
      <vt:lpstr>PowerPoint Presentation</vt:lpstr>
      <vt:lpstr>Dr. Armando Cabajal Duran (1897-1986)</vt:lpstr>
      <vt:lpstr>Charles Maedgen (1882-1964)</vt:lpstr>
      <vt:lpstr>Eugene V. “Gene” Barnett (1913-1979)</vt:lpstr>
      <vt:lpstr>H. Eugene Brown, Sr. (1914-1981)</vt:lpstr>
      <vt:lpstr>Dorothy Lomax (1897-1995)</vt:lpstr>
      <vt:lpstr>Lonnie Dean “Primo” McCurry (1919-2010)</vt:lpstr>
      <vt:lpstr>Dixie White (1917-1990)</vt:lpstr>
      <vt:lpstr>William Murl “Babe” Ritchie (1918-1997)</vt:lpstr>
      <vt:lpstr>Preston Smith (1912-2003)</vt:lpstr>
      <vt:lpstr>Ross Ayers (1910-2001)</vt:lpstr>
      <vt:lpstr>Damon Hill, Sr. (1913-1982)</vt:lpstr>
      <vt:lpstr>W.B. Chapman (1902-1939)</vt:lpstr>
      <vt:lpstr>Berl Huffman (1907-1990)</vt:lpstr>
      <vt:lpstr>Pete Cawthon (1898-1962)</vt:lpstr>
      <vt:lpstr>George Herman Mahon (1900-1985)</vt:lpstr>
      <vt:lpstr>J. G. “Goober” Keyes (1904-1985)</vt:lpstr>
      <vt:lpstr>Sammy West (1904-1985)</vt:lpstr>
      <vt:lpstr>Carlisle A. “Cobby” Tubbs  (1904-1980)</vt:lpstr>
      <vt:lpstr>Resources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Porr, Kasey L</dc:creator>
  <cp:lastModifiedBy>Porr, Kasey L</cp:lastModifiedBy>
  <cp:revision>202</cp:revision>
  <dcterms:created xsi:type="dcterms:W3CDTF">2016-05-17T16:43:23Z</dcterms:created>
  <dcterms:modified xsi:type="dcterms:W3CDTF">2018-06-15T04:00:17Z</dcterms:modified>
</cp:coreProperties>
</file>