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46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D9492-BF0E-4760-BF89-BBD839510B7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3F6F837-DE30-4821-8DD8-BF7DC0BDC05E}">
      <dgm:prSet phldrT="[Text]"/>
      <dgm:spPr/>
      <dgm:t>
        <a:bodyPr/>
        <a:lstStyle/>
        <a:p>
          <a:r>
            <a:rPr lang="en-US" dirty="0" smtClean="0"/>
            <a:t>Educators in Industry</a:t>
          </a:r>
          <a:endParaRPr lang="en-US" dirty="0"/>
        </a:p>
      </dgm:t>
    </dgm:pt>
    <dgm:pt modelId="{E9B167AF-A19E-40FF-BB3D-AF2AA771D0AD}" type="parTrans" cxnId="{9A037024-0960-4E77-90A8-0D961A6BB3A2}">
      <dgm:prSet/>
      <dgm:spPr/>
      <dgm:t>
        <a:bodyPr/>
        <a:lstStyle/>
        <a:p>
          <a:endParaRPr lang="en-US"/>
        </a:p>
      </dgm:t>
    </dgm:pt>
    <dgm:pt modelId="{9484C9B6-6BFA-4E1C-8462-A8BAAA746073}" type="sibTrans" cxnId="{9A037024-0960-4E77-90A8-0D961A6BB3A2}">
      <dgm:prSet/>
      <dgm:spPr/>
      <dgm:t>
        <a:bodyPr/>
        <a:lstStyle/>
        <a:p>
          <a:endParaRPr lang="en-US"/>
        </a:p>
      </dgm:t>
    </dgm:pt>
    <dgm:pt modelId="{BDE6EF48-AB72-4914-A22F-FBB3F9373BA3}">
      <dgm:prSet phldrT="[Text]"/>
      <dgm:spPr/>
      <dgm:t>
        <a:bodyPr/>
        <a:lstStyle/>
        <a:p>
          <a:r>
            <a:rPr lang="en-US" dirty="0" smtClean="0"/>
            <a:t>Educators in Industry </a:t>
          </a:r>
          <a:r>
            <a:rPr lang="en-US" dirty="0" smtClean="0"/>
            <a:t>Advanced</a:t>
          </a:r>
          <a:endParaRPr lang="en-US" dirty="0"/>
        </a:p>
      </dgm:t>
    </dgm:pt>
    <dgm:pt modelId="{E5266F24-F5D3-439E-801A-B29AEC261968}" type="parTrans" cxnId="{7DC2AABF-0D8F-45B7-AF80-303363DB8CA3}">
      <dgm:prSet/>
      <dgm:spPr/>
      <dgm:t>
        <a:bodyPr/>
        <a:lstStyle/>
        <a:p>
          <a:endParaRPr lang="en-US"/>
        </a:p>
      </dgm:t>
    </dgm:pt>
    <dgm:pt modelId="{94F3E974-931D-4839-A3FB-37D8621B934D}" type="sibTrans" cxnId="{7DC2AABF-0D8F-45B7-AF80-303363DB8CA3}">
      <dgm:prSet/>
      <dgm:spPr/>
      <dgm:t>
        <a:bodyPr/>
        <a:lstStyle/>
        <a:p>
          <a:endParaRPr lang="en-US"/>
        </a:p>
      </dgm:t>
    </dgm:pt>
    <dgm:pt modelId="{840C2DD3-90FA-49BB-B54C-0FB574997650}" type="pres">
      <dgm:prSet presAssocID="{905D9492-BF0E-4760-BF89-BBD839510B72}" presName="CompostProcess" presStyleCnt="0">
        <dgm:presLayoutVars>
          <dgm:dir/>
          <dgm:resizeHandles val="exact"/>
        </dgm:presLayoutVars>
      </dgm:prSet>
      <dgm:spPr/>
    </dgm:pt>
    <dgm:pt modelId="{6E2A402D-82DB-4AAB-B2C4-89913EA45390}" type="pres">
      <dgm:prSet presAssocID="{905D9492-BF0E-4760-BF89-BBD839510B72}" presName="arrow" presStyleLbl="bgShp" presStyleIdx="0" presStyleCnt="1"/>
      <dgm:spPr/>
    </dgm:pt>
    <dgm:pt modelId="{B45A6CAF-6661-45C6-A705-01D4126E77D9}" type="pres">
      <dgm:prSet presAssocID="{905D9492-BF0E-4760-BF89-BBD839510B72}" presName="linearProcess" presStyleCnt="0"/>
      <dgm:spPr/>
    </dgm:pt>
    <dgm:pt modelId="{1610F03E-FFEE-4029-9ADC-5FA698500A21}" type="pres">
      <dgm:prSet presAssocID="{83F6F837-DE30-4821-8DD8-BF7DC0BDC05E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2C88C-F8C6-412D-9F89-C684A85B04ED}" type="pres">
      <dgm:prSet presAssocID="{9484C9B6-6BFA-4E1C-8462-A8BAAA746073}" presName="sibTrans" presStyleCnt="0"/>
      <dgm:spPr/>
    </dgm:pt>
    <dgm:pt modelId="{480B2067-AB38-4F1B-BEB6-EE397E71E737}" type="pres">
      <dgm:prSet presAssocID="{BDE6EF48-AB72-4914-A22F-FBB3F9373BA3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71717E-F509-4D5A-B1B1-4331BE50D9AF}" type="presOf" srcId="{905D9492-BF0E-4760-BF89-BBD839510B72}" destId="{840C2DD3-90FA-49BB-B54C-0FB574997650}" srcOrd="0" destOrd="0" presId="urn:microsoft.com/office/officeart/2005/8/layout/hProcess9"/>
    <dgm:cxn modelId="{E5762CF8-7475-4C37-8EB3-F3F29C0B7BB8}" type="presOf" srcId="{83F6F837-DE30-4821-8DD8-BF7DC0BDC05E}" destId="{1610F03E-FFEE-4029-9ADC-5FA698500A21}" srcOrd="0" destOrd="0" presId="urn:microsoft.com/office/officeart/2005/8/layout/hProcess9"/>
    <dgm:cxn modelId="{7DC2AABF-0D8F-45B7-AF80-303363DB8CA3}" srcId="{905D9492-BF0E-4760-BF89-BBD839510B72}" destId="{BDE6EF48-AB72-4914-A22F-FBB3F9373BA3}" srcOrd="1" destOrd="0" parTransId="{E5266F24-F5D3-439E-801A-B29AEC261968}" sibTransId="{94F3E974-931D-4839-A3FB-37D8621B934D}"/>
    <dgm:cxn modelId="{9A037024-0960-4E77-90A8-0D961A6BB3A2}" srcId="{905D9492-BF0E-4760-BF89-BBD839510B72}" destId="{83F6F837-DE30-4821-8DD8-BF7DC0BDC05E}" srcOrd="0" destOrd="0" parTransId="{E9B167AF-A19E-40FF-BB3D-AF2AA771D0AD}" sibTransId="{9484C9B6-6BFA-4E1C-8462-A8BAAA746073}"/>
    <dgm:cxn modelId="{E50F2308-F7A4-4B09-B5DE-4E222A6D6403}" type="presOf" srcId="{BDE6EF48-AB72-4914-A22F-FBB3F9373BA3}" destId="{480B2067-AB38-4F1B-BEB6-EE397E71E737}" srcOrd="0" destOrd="0" presId="urn:microsoft.com/office/officeart/2005/8/layout/hProcess9"/>
    <dgm:cxn modelId="{A164E7E7-345C-49E0-8C22-894F3323119A}" type="presParOf" srcId="{840C2DD3-90FA-49BB-B54C-0FB574997650}" destId="{6E2A402D-82DB-4AAB-B2C4-89913EA45390}" srcOrd="0" destOrd="0" presId="urn:microsoft.com/office/officeart/2005/8/layout/hProcess9"/>
    <dgm:cxn modelId="{98DC9DA9-FAF1-4935-A00D-2898CB8BDFA6}" type="presParOf" srcId="{840C2DD3-90FA-49BB-B54C-0FB574997650}" destId="{B45A6CAF-6661-45C6-A705-01D4126E77D9}" srcOrd="1" destOrd="0" presId="urn:microsoft.com/office/officeart/2005/8/layout/hProcess9"/>
    <dgm:cxn modelId="{054E9625-B299-43E1-B806-3EB4E6225DC6}" type="presParOf" srcId="{B45A6CAF-6661-45C6-A705-01D4126E77D9}" destId="{1610F03E-FFEE-4029-9ADC-5FA698500A21}" srcOrd="0" destOrd="0" presId="urn:microsoft.com/office/officeart/2005/8/layout/hProcess9"/>
    <dgm:cxn modelId="{71DAB7C5-88AF-4BA0-B8EE-40DAF07758E3}" type="presParOf" srcId="{B45A6CAF-6661-45C6-A705-01D4126E77D9}" destId="{6132C88C-F8C6-412D-9F89-C684A85B04ED}" srcOrd="1" destOrd="0" presId="urn:microsoft.com/office/officeart/2005/8/layout/hProcess9"/>
    <dgm:cxn modelId="{0C848E44-BE68-4C39-A198-DFE4D9964E5F}" type="presParOf" srcId="{B45A6CAF-6661-45C6-A705-01D4126E77D9}" destId="{480B2067-AB38-4F1B-BEB6-EE397E71E737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2A402D-82DB-4AAB-B2C4-89913EA45390}">
      <dsp:nvSpPr>
        <dsp:cNvPr id="0" name=""/>
        <dsp:cNvSpPr/>
      </dsp:nvSpPr>
      <dsp:spPr>
        <a:xfrm>
          <a:off x="581024" y="0"/>
          <a:ext cx="6584950" cy="38782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10F03E-FFEE-4029-9ADC-5FA698500A21}">
      <dsp:nvSpPr>
        <dsp:cNvPr id="0" name=""/>
        <dsp:cNvSpPr/>
      </dsp:nvSpPr>
      <dsp:spPr>
        <a:xfrm>
          <a:off x="99201" y="1163478"/>
          <a:ext cx="3679825" cy="1551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Educators in Industry</a:t>
          </a:r>
          <a:endParaRPr lang="en-US" sz="3000" kern="1200" dirty="0"/>
        </a:p>
      </dsp:txBody>
      <dsp:txXfrm>
        <a:off x="174929" y="1239206"/>
        <a:ext cx="3528369" cy="1399849"/>
      </dsp:txXfrm>
    </dsp:sp>
    <dsp:sp modelId="{480B2067-AB38-4F1B-BEB6-EE397E71E737}">
      <dsp:nvSpPr>
        <dsp:cNvPr id="0" name=""/>
        <dsp:cNvSpPr/>
      </dsp:nvSpPr>
      <dsp:spPr>
        <a:xfrm>
          <a:off x="3967973" y="1163478"/>
          <a:ext cx="3679825" cy="1551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Educators in Industry </a:t>
          </a:r>
          <a:r>
            <a:rPr lang="en-US" sz="3000" kern="1200" dirty="0" smtClean="0"/>
            <a:t>Advanced</a:t>
          </a:r>
          <a:endParaRPr lang="en-US" sz="3000" kern="1200" dirty="0"/>
        </a:p>
      </dsp:txBody>
      <dsp:txXfrm>
        <a:off x="4043701" y="1239206"/>
        <a:ext cx="3528369" cy="1399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5E1BD46-BDE9-4165-9225-4CA8B0F5C391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A09D6DE-6EA2-4E7F-B887-AC83CB7E4C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senf@ed.sc.gov" TargetMode="External"/><Relationship Id="rId2" Type="http://schemas.openxmlformats.org/officeDocument/2006/relationships/hyperlink" Target="mailto:rrutledge@ed.sc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Educators in Industry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63886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June </a:t>
            </a:r>
            <a:r>
              <a:rPr lang="en-US" dirty="0" smtClean="0"/>
              <a:t>25, 2017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Rachel Rutledge and Steve Senf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SC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3867099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See you on Wednesday at 1:30 PM in room 203 for the EII Debrief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about the </a:t>
            </a:r>
            <a:r>
              <a:rPr lang="en-US" dirty="0" smtClean="0"/>
              <a:t>course and licensure?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AutoShape 2" descr="http://www.google.com/url?sa=i&amp;source=images&amp;cd=&amp;docid=cgmMraU1fA0mnM&amp;tbnid=E4AMsiibRDZynM&amp;ved=0CAUQjBw&amp;url=http%3A%2F%2Fthinkofablueegg.com%2Fwp-content%2Fuploads%2F2010%2F06%2Fcontactme.jpg&amp;ei=iE6mU_brHpWssQTwwYGoDQ&amp;psig=AFQjCNFniTD-W5BfO2cg5L2PYhy9HO6nnA&amp;ust=1403494408677508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www.google.com/url?sa=i&amp;source=images&amp;cd=&amp;docid=cgmMraU1fA0mnM&amp;tbnid=E4AMsiibRDZynM&amp;ved=0CAUQjBw&amp;url=http%3A%2F%2Fthinkofablueegg.com%2Fwp-content%2Fuploads%2F2010%2F06%2Fcontactme.jpg&amp;ei=iE6mU_brHpWssQTwwYGoDQ&amp;psig=AFQjCNFniTD-W5BfO2cg5L2PYhy9HO6nnA&amp;ust=1403494408677508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www.google.com/url?sa=i&amp;source=images&amp;cd=&amp;docid=cgmMraU1fA0mnM&amp;tbnid=E4AMsiibRDZynM&amp;ved=0CAUQjBw&amp;url=http%3A%2F%2Fthinkofablueegg.com%2Fwp-content%2Fuploads%2F2010%2F06%2Fcontactme.jpg&amp;ei=iE6mU_brHpWssQTwwYGoDQ&amp;psig=AFQjCNFniTD-W5BfO2cg5L2PYhy9HO6nnA&amp;ust=1403494408677508"/>
          <p:cNvSpPr>
            <a:spLocks noChangeAspect="1" noChangeArrowheads="1"/>
          </p:cNvSpPr>
          <p:nvPr/>
        </p:nvSpPr>
        <p:spPr bwMode="auto">
          <a:xfrm>
            <a:off x="3683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http://www.google.com/url?sa=i&amp;source=images&amp;cd=&amp;docid=cgmMraU1fA0mnM&amp;tbnid=E4AMsiibRDZynM&amp;ved=0CAUQjBw&amp;url=http%3A%2F%2Fthinkofablueegg.com%2Fwp-content%2Fuploads%2F2010%2F06%2Fcontactme.jpg&amp;ei=iE6mU_brHpWssQTwwYGoDQ&amp;psig=AFQjCNFniTD-W5BfO2cg5L2PYhy9HO6nnA&amp;ust=1403494408677508"/>
          <p:cNvSpPr>
            <a:spLocks noChangeAspect="1" noChangeArrowheads="1"/>
          </p:cNvSpPr>
          <p:nvPr/>
        </p:nvSpPr>
        <p:spPr bwMode="auto">
          <a:xfrm>
            <a:off x="520700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090251"/>
              </p:ext>
            </p:extLst>
          </p:nvPr>
        </p:nvGraphicFramePr>
        <p:xfrm>
          <a:off x="1600200" y="2514600"/>
          <a:ext cx="6096000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Course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Licensure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Rachel Rutledge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Steve Senf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hlinkClick r:id="rId2"/>
                        </a:rPr>
                        <a:t>rrutledge@ed.sc.gov</a:t>
                      </a:r>
                      <a:endParaRPr lang="en-US" sz="2400" dirty="0" smtClean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hlinkClick r:id="rId3"/>
                        </a:rPr>
                        <a:t>ssenf@ed.sc.gov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803-734-8438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effectLst/>
                        </a:rPr>
                        <a:t>803-896-0346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71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980684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 smtClean="0"/>
              <a:t>Step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67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</a:t>
            </a:r>
            <a:r>
              <a:rPr lang="en-US" sz="3600" dirty="0"/>
              <a:t>each of the courses that you successfully complete, you can earn </a:t>
            </a:r>
            <a:r>
              <a:rPr lang="en-US" sz="3600" b="1" u="sng" dirty="0" smtClean="0"/>
              <a:t>three (</a:t>
            </a:r>
            <a:r>
              <a:rPr lang="en-US" sz="3600" b="1" u="sng" dirty="0" smtClean="0"/>
              <a:t>3) </a:t>
            </a:r>
            <a:r>
              <a:rPr lang="en-US" sz="3600" b="1" u="sng" dirty="0"/>
              <a:t>hours </a:t>
            </a:r>
            <a:r>
              <a:rPr lang="en-US" sz="3600" dirty="0" smtClean="0"/>
              <a:t>toward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your initial certification.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Recertification Hours</a:t>
            </a:r>
            <a:endParaRPr lang="en-US" dirty="0"/>
          </a:p>
        </p:txBody>
      </p:sp>
      <p:pic>
        <p:nvPicPr>
          <p:cNvPr id="1027" name="Picture 3" descr="C:\Users\rrutledge\AppData\Local\Microsoft\Windows\Temporary Internet Files\Content.IE5\G7P6CYNS\certification-imagen-de-openbravo-punto-com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489000"/>
            <a:ext cx="2909288" cy="179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15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133601"/>
            <a:ext cx="7745505" cy="39925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Pre-conference intro (1)-</a:t>
            </a:r>
            <a:r>
              <a:rPr lang="en-US" i="1" dirty="0" smtClean="0"/>
              <a:t>you are here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r>
              <a:rPr lang="en-US" dirty="0" smtClean="0"/>
              <a:t>General Sessions </a:t>
            </a:r>
            <a:r>
              <a:rPr lang="en-US" dirty="0" smtClean="0"/>
              <a:t>(3)</a:t>
            </a:r>
            <a:endParaRPr lang="en-US" dirty="0" smtClean="0"/>
          </a:p>
          <a:p>
            <a:r>
              <a:rPr lang="en-US" dirty="0" smtClean="0"/>
              <a:t>Concurrent </a:t>
            </a:r>
            <a:r>
              <a:rPr lang="en-US" dirty="0"/>
              <a:t>sessions </a:t>
            </a:r>
            <a:r>
              <a:rPr lang="en-US" dirty="0" smtClean="0"/>
              <a:t>(at least 7)</a:t>
            </a:r>
          </a:p>
          <a:p>
            <a:r>
              <a:rPr lang="en-US" dirty="0" smtClean="0"/>
              <a:t>Debrief 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Book Analysis (1)</a:t>
            </a:r>
          </a:p>
          <a:p>
            <a:r>
              <a:rPr lang="en-US" dirty="0" smtClean="0"/>
              <a:t>Industry </a:t>
            </a:r>
            <a:r>
              <a:rPr lang="en-US" dirty="0" smtClean="0"/>
              <a:t>site visit and reflection (21 hours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Model lesson plan (1)</a:t>
            </a:r>
          </a:p>
          <a:p>
            <a:r>
              <a:rPr lang="en-US" dirty="0" smtClean="0"/>
              <a:t>Course evaluation (1)</a:t>
            </a:r>
          </a:p>
          <a:p>
            <a:r>
              <a:rPr lang="en-US" dirty="0" smtClean="0"/>
              <a:t>1,000 word essay (1) – EII Advanced only</a:t>
            </a:r>
            <a:endParaRPr lang="en-US" dirty="0" smtClean="0"/>
          </a:p>
          <a:p>
            <a:pPr algn="ctr"/>
            <a:r>
              <a:rPr lang="en-US" sz="3000" b="1" dirty="0" smtClean="0"/>
              <a:t>Due November </a:t>
            </a:r>
            <a:r>
              <a:rPr lang="en-US" sz="3000" b="1" dirty="0" smtClean="0"/>
              <a:t>3, 2017</a:t>
            </a:r>
            <a:endParaRPr lang="en-US" sz="3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2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READ </a:t>
            </a:r>
            <a:r>
              <a:rPr lang="en-US" dirty="0"/>
              <a:t>a book from a given list on </a:t>
            </a:r>
            <a:r>
              <a:rPr lang="en-US" dirty="0" smtClean="0"/>
              <a:t>Career </a:t>
            </a:r>
            <a:r>
              <a:rPr lang="en-US" dirty="0"/>
              <a:t>and </a:t>
            </a:r>
            <a:r>
              <a:rPr lang="en-US" dirty="0" smtClean="0"/>
              <a:t>Technical </a:t>
            </a:r>
            <a:r>
              <a:rPr lang="en-US" dirty="0"/>
              <a:t>E</a:t>
            </a:r>
            <a:r>
              <a:rPr lang="en-US" dirty="0" smtClean="0"/>
              <a:t>ducation </a:t>
            </a:r>
            <a:r>
              <a:rPr lang="en-US" dirty="0"/>
              <a:t>(CTE), classroom management, or pedagogy. Complete a book analysis assignment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</a:t>
            </a:r>
            <a:endParaRPr lang="en-US" dirty="0"/>
          </a:p>
        </p:txBody>
      </p:sp>
      <p:pic>
        <p:nvPicPr>
          <p:cNvPr id="4" name="Picture 2" descr="C:\Users\rrutledge\AppData\Local\Microsoft\Windows\Temporary Internet Files\Content.IE5\XS1977RJ\kid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429000"/>
            <a:ext cx="3206708" cy="252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034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DOCUMENT</a:t>
            </a:r>
            <a:r>
              <a:rPr lang="en-US" dirty="0"/>
              <a:t> </a:t>
            </a:r>
            <a:r>
              <a:rPr lang="en-US" dirty="0" smtClean="0"/>
              <a:t>twenty-one </a:t>
            </a:r>
            <a:r>
              <a:rPr lang="en-US" dirty="0"/>
              <a:t>(21) hours of </a:t>
            </a:r>
            <a:r>
              <a:rPr lang="en-US" b="1" dirty="0"/>
              <a:t>site visits</a:t>
            </a:r>
            <a:r>
              <a:rPr lang="en-US" dirty="0"/>
              <a:t> to businesses and industries including data related to education and skill requirements for the jobs assessed during the visits. </a:t>
            </a:r>
            <a:r>
              <a:rPr lang="en-US" dirty="0" smtClean="0"/>
              <a:t>Documentation </a:t>
            </a:r>
            <a:r>
              <a:rPr lang="en-US" dirty="0"/>
              <a:t>forms </a:t>
            </a:r>
            <a:r>
              <a:rPr lang="en-US" dirty="0" smtClean="0"/>
              <a:t>are </a:t>
            </a:r>
            <a:r>
              <a:rPr lang="en-US" dirty="0"/>
              <a:t>provided as part of the course materials.</a:t>
            </a:r>
            <a:endParaRPr lang="en-US" b="1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9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WRITE</a:t>
            </a:r>
            <a:r>
              <a:rPr lang="en-US" dirty="0"/>
              <a:t> a one- to two-hundred-word summary of each general session. </a:t>
            </a:r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/>
              <a:t>seven (7) EBS sessions in addition to the general sessions and write a one-page reaction paper for each of the sessions you choose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pic>
        <p:nvPicPr>
          <p:cNvPr id="4098" name="Picture 2" descr="C:\Users\rrutledge\AppData\Local\Microsoft\Windows\Temporary Internet Files\Content.IE5\XS1977RJ\how-to-write-an-ebook-in-six-easy-step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343400"/>
            <a:ext cx="22860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03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Educators </a:t>
            </a:r>
            <a:r>
              <a:rPr lang="en-US" dirty="0" smtClean="0"/>
              <a:t>in Industry </a:t>
            </a:r>
            <a:r>
              <a:rPr lang="en-US" dirty="0" smtClean="0"/>
              <a:t>Advanced has one additional requirement:  </a:t>
            </a:r>
            <a:r>
              <a:rPr lang="en-US" dirty="0" smtClean="0"/>
              <a:t>1000 word </a:t>
            </a:r>
            <a:r>
              <a:rPr lang="en-US" dirty="0" smtClean="0"/>
              <a:t>essay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Difference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819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material must be submitted by </a:t>
            </a:r>
            <a:r>
              <a:rPr lang="en-US" b="1" u="sng" dirty="0" smtClean="0"/>
              <a:t>November </a:t>
            </a:r>
            <a:r>
              <a:rPr lang="en-US" b="1" u="sng" dirty="0"/>
              <a:t>3, </a:t>
            </a:r>
            <a:r>
              <a:rPr lang="en-US" b="1" u="sng" dirty="0" smtClean="0"/>
              <a:t>2017</a:t>
            </a:r>
            <a:endParaRPr lang="en-US" dirty="0"/>
          </a:p>
          <a:p>
            <a:r>
              <a:rPr lang="en-US" dirty="0" smtClean="0"/>
              <a:t>Late materials will not be accepted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 materials </a:t>
            </a:r>
            <a:r>
              <a:rPr lang="en-US" b="1" dirty="0" smtClean="0"/>
              <a:t>MUST</a:t>
            </a:r>
            <a:r>
              <a:rPr lang="en-US" dirty="0" smtClean="0"/>
              <a:t> be submitted as one complete packet.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Deadline</a:t>
            </a:r>
            <a:endParaRPr lang="en-US" dirty="0"/>
          </a:p>
        </p:txBody>
      </p:sp>
      <p:pic>
        <p:nvPicPr>
          <p:cNvPr id="6146" name="Picture 2" descr="http://jpministry.com/wp-content/uploads/2013/04/dont_miss_deadlin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267200"/>
            <a:ext cx="5334000" cy="1925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816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267</TotalTime>
  <Words>290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Hardcover</vt:lpstr>
      <vt:lpstr>Educators in Industry</vt:lpstr>
      <vt:lpstr>Two Step Sequence</vt:lpstr>
      <vt:lpstr>Recertification Hours</vt:lpstr>
      <vt:lpstr>Coursework</vt:lpstr>
      <vt:lpstr>Read</vt:lpstr>
      <vt:lpstr>Document</vt:lpstr>
      <vt:lpstr>Write</vt:lpstr>
      <vt:lpstr>The Difference</vt:lpstr>
      <vt:lpstr>Deadline</vt:lpstr>
      <vt:lpstr>Questions about the course and licensure?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Educators in Industry</dc:title>
  <dc:creator>Swygert, Maria</dc:creator>
  <cp:lastModifiedBy>Rutledge, Rachel</cp:lastModifiedBy>
  <cp:revision>17</cp:revision>
  <dcterms:created xsi:type="dcterms:W3CDTF">2014-06-22T02:27:39Z</dcterms:created>
  <dcterms:modified xsi:type="dcterms:W3CDTF">2017-06-16T17:19:01Z</dcterms:modified>
</cp:coreProperties>
</file>