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37"/>
  </p:notesMasterIdLst>
  <p:sldIdLst>
    <p:sldId id="256" r:id="rId2"/>
    <p:sldId id="265" r:id="rId3"/>
    <p:sldId id="257" r:id="rId4"/>
    <p:sldId id="260" r:id="rId5"/>
    <p:sldId id="258" r:id="rId6"/>
    <p:sldId id="263" r:id="rId7"/>
    <p:sldId id="264" r:id="rId8"/>
    <p:sldId id="261" r:id="rId9"/>
    <p:sldId id="262" r:id="rId10"/>
    <p:sldId id="266" r:id="rId11"/>
    <p:sldId id="267" r:id="rId12"/>
    <p:sldId id="268" r:id="rId13"/>
    <p:sldId id="269" r:id="rId14"/>
    <p:sldId id="270" r:id="rId15"/>
    <p:sldId id="271" r:id="rId16"/>
    <p:sldId id="273" r:id="rId17"/>
    <p:sldId id="272" r:id="rId18"/>
    <p:sldId id="274" r:id="rId19"/>
    <p:sldId id="275" r:id="rId20"/>
    <p:sldId id="276" r:id="rId21"/>
    <p:sldId id="278" r:id="rId22"/>
    <p:sldId id="280" r:id="rId23"/>
    <p:sldId id="279" r:id="rId24"/>
    <p:sldId id="277" r:id="rId25"/>
    <p:sldId id="281" r:id="rId26"/>
    <p:sldId id="282" r:id="rId27"/>
    <p:sldId id="283" r:id="rId28"/>
    <p:sldId id="284" r:id="rId29"/>
    <p:sldId id="285" r:id="rId30"/>
    <p:sldId id="290" r:id="rId31"/>
    <p:sldId id="291" r:id="rId32"/>
    <p:sldId id="289" r:id="rId33"/>
    <p:sldId id="286" r:id="rId34"/>
    <p:sldId id="287"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5" d="100"/>
          <a:sy n="115" d="100"/>
        </p:scale>
        <p:origin x="3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79266-E655-4F19-B48A-83519618A6D4}" type="datetimeFigureOut">
              <a:rPr lang="en-US" smtClean="0"/>
              <a:t>1/18/2017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1EF3AB-A513-4CDE-816E-985086202CC2}" type="slidenum">
              <a:rPr lang="en-US" smtClean="0"/>
              <a:t>‹#›</a:t>
            </a:fld>
            <a:endParaRPr lang="en-US"/>
          </a:p>
        </p:txBody>
      </p:sp>
    </p:spTree>
    <p:extLst>
      <p:ext uri="{BB962C8B-B14F-4D97-AF65-F5344CB8AC3E}">
        <p14:creationId xmlns:p14="http://schemas.microsoft.com/office/powerpoint/2010/main" val="52708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600" dirty="0"/>
              <a:t>T&amp;T has filed numerous petitions with the FCC, requesting permission discontinue all PSTN TDM services by 2023*.  AT&amp;T has recently amended these requests with the FCC with a less aggressive timeframe on Centrex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600" dirty="0"/>
              <a:t>AT&amp;T has approach large enterprise accounts to inform them of their plan to start discontinuing provisioning of new PSTN TDM services earlier than 2020, with some of the phase-out beginning in 2018.</a:t>
            </a:r>
          </a:p>
          <a:p>
            <a:pPr lvl="1"/>
            <a:r>
              <a:rPr lang="en-US" sz="2600" dirty="0"/>
              <a:t>CenturyLink has requested an experiment status in one area (Las Vegas, NV) as a trial but has not been aggressive in its filings.</a:t>
            </a:r>
          </a:p>
          <a:p>
            <a:pPr lvl="1"/>
            <a:r>
              <a:rPr lang="en-US" sz="2600" dirty="0"/>
              <a:t>CenturyLink has petitioned the FCC, asking that the FCC NOT regulate any new IP networks and services, and NOT require that the ILECs be required to provide CLEC access to those emerging IP services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600" dirty="0"/>
          </a:p>
          <a:p>
            <a:endParaRPr lang="en-US" dirty="0"/>
          </a:p>
        </p:txBody>
      </p:sp>
      <p:sp>
        <p:nvSpPr>
          <p:cNvPr id="4" name="Slide Number Placeholder 3"/>
          <p:cNvSpPr>
            <a:spLocks noGrp="1"/>
          </p:cNvSpPr>
          <p:nvPr>
            <p:ph type="sldNum" sz="quarter" idx="10"/>
          </p:nvPr>
        </p:nvSpPr>
        <p:spPr/>
        <p:txBody>
          <a:bodyPr/>
          <a:lstStyle/>
          <a:p>
            <a:fld id="{361EF3AB-A513-4CDE-816E-985086202CC2}" type="slidenum">
              <a:rPr lang="en-US" smtClean="0"/>
              <a:t>6</a:t>
            </a:fld>
            <a:endParaRPr lang="en-US"/>
          </a:p>
        </p:txBody>
      </p:sp>
    </p:spTree>
    <p:extLst>
      <p:ext uri="{BB962C8B-B14F-4D97-AF65-F5344CB8AC3E}">
        <p14:creationId xmlns:p14="http://schemas.microsoft.com/office/powerpoint/2010/main" val="2818683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Tree>
    <p:extLst>
      <p:ext uri="{BB962C8B-B14F-4D97-AF65-F5344CB8AC3E}">
        <p14:creationId xmlns:p14="http://schemas.microsoft.com/office/powerpoint/2010/main" val="26328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13"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4"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388809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8"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9"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321094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 Title, Small Chart, Logo, Bar">
    <p:spTree>
      <p:nvGrpSpPr>
        <p:cNvPr id="1" name=""/>
        <p:cNvGrpSpPr/>
        <p:nvPr/>
      </p:nvGrpSpPr>
      <p:grpSpPr>
        <a:xfrm>
          <a:off x="0" y="0"/>
          <a:ext cx="0" cy="0"/>
          <a:chOff x="0" y="0"/>
          <a:chExt cx="0" cy="0"/>
        </a:xfrm>
      </p:grpSpPr>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sp>
        <p:nvSpPr>
          <p:cNvPr id="7"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8"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9"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3261564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Slide - Title, Large Chart, Bar">
    <p:spTree>
      <p:nvGrpSpPr>
        <p:cNvPr id="1" name=""/>
        <p:cNvGrpSpPr/>
        <p:nvPr/>
      </p:nvGrpSpPr>
      <p:grpSpPr>
        <a:xfrm>
          <a:off x="0" y="0"/>
          <a:ext cx="0" cy="0"/>
          <a:chOff x="0" y="0"/>
          <a:chExt cx="0" cy="0"/>
        </a:xfrm>
      </p:grpSpPr>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sp>
        <p:nvSpPr>
          <p:cNvPr id="7"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8"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0"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377126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9"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0"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2663401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8"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9"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0"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1641215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mage Slide - Small Image, Title, Bar, Logo">
    <p:spTree>
      <p:nvGrpSpPr>
        <p:cNvPr id="1" name=""/>
        <p:cNvGrpSpPr/>
        <p:nvPr/>
      </p:nvGrpSpPr>
      <p:grpSpPr>
        <a:xfrm>
          <a:off x="0" y="0"/>
          <a:ext cx="0" cy="0"/>
          <a:chOff x="0" y="0"/>
          <a:chExt cx="0" cy="0"/>
        </a:xfrm>
      </p:grpSpPr>
      <p:sp>
        <p:nvSpPr>
          <p:cNvPr id="7" name="Rectangle 6"/>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9"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1"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149817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and Content Slide - Small Image, Text, Title, Bar, Logo">
    <p:spTree>
      <p:nvGrpSpPr>
        <p:cNvPr id="1" name=""/>
        <p:cNvGrpSpPr/>
        <p:nvPr/>
      </p:nvGrpSpPr>
      <p:grpSpPr>
        <a:xfrm>
          <a:off x="0" y="0"/>
          <a:ext cx="0" cy="0"/>
          <a:chOff x="0" y="0"/>
          <a:chExt cx="0" cy="0"/>
        </a:xfrm>
      </p:grpSpPr>
      <p:sp>
        <p:nvSpPr>
          <p:cNvPr id="7" name="Rectangle 6"/>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11"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2"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3182334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and Content Slide 2 - Small Image, Text, Title, Bar, Logo">
    <p:spTree>
      <p:nvGrpSpPr>
        <p:cNvPr id="1" name=""/>
        <p:cNvGrpSpPr/>
        <p:nvPr/>
      </p:nvGrpSpPr>
      <p:grpSpPr>
        <a:xfrm>
          <a:off x="0" y="0"/>
          <a:ext cx="0" cy="0"/>
          <a:chOff x="0" y="0"/>
          <a:chExt cx="0" cy="0"/>
        </a:xfrm>
      </p:grpSpPr>
      <p:sp>
        <p:nvSpPr>
          <p:cNvPr id="7" name="Rectangle 6"/>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11"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2"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345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Slide - Medium Image, Title, Bar">
    <p:spTree>
      <p:nvGrpSpPr>
        <p:cNvPr id="1" name=""/>
        <p:cNvGrpSpPr/>
        <p:nvPr/>
      </p:nvGrpSpPr>
      <p:grpSpPr>
        <a:xfrm>
          <a:off x="0" y="0"/>
          <a:ext cx="0" cy="0"/>
          <a:chOff x="0" y="0"/>
          <a:chExt cx="0" cy="0"/>
        </a:xfrm>
      </p:grpSpPr>
      <p:sp>
        <p:nvSpPr>
          <p:cNvPr id="7" name="Rectangle 6"/>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9"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0"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72186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vert="horz" lIns="91440" tIns="45720" rIns="91440" bIns="45720" rtlCol="0" anchor="ctr"/>
          <a:lstStyle>
            <a:lvl1pPr>
              <a:defRPr lang="en-US" sz="1200" dirty="0" smtClean="0">
                <a:solidFill>
                  <a:schemeClr val="bg1"/>
                </a:solidFill>
              </a:defRPr>
            </a:lvl1pPr>
            <a:lvl2pPr>
              <a:defRPr lang="en-US" sz="1800" dirty="0" smtClean="0"/>
            </a:lvl2pPr>
            <a:lvl3pPr>
              <a:defRPr lang="en-US" sz="1800" dirty="0" smtClean="0"/>
            </a:lvl3pPr>
            <a:lvl4pPr>
              <a:defRPr lang="en-US" dirty="0" smtClean="0"/>
            </a:lvl4pPr>
            <a:lvl5pPr>
              <a:defRPr lang="en-US" dirty="0"/>
            </a:lvl5pPr>
          </a:lstStyle>
          <a:p>
            <a:pPr marL="0" lvl="0" algn="ctr"/>
            <a:r>
              <a:rPr lang="en-US" dirty="0"/>
              <a:t>Text slide – small amount of copy</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11"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12"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3"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2501262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and Content Slide - Medium Image, Text, Title, Bar">
    <p:spTree>
      <p:nvGrpSpPr>
        <p:cNvPr id="1" name=""/>
        <p:cNvGrpSpPr/>
        <p:nvPr/>
      </p:nvGrpSpPr>
      <p:grpSpPr>
        <a:xfrm>
          <a:off x="0" y="0"/>
          <a:ext cx="0" cy="0"/>
          <a:chOff x="0" y="0"/>
          <a:chExt cx="0" cy="0"/>
        </a:xfrm>
      </p:grpSpPr>
      <p:sp>
        <p:nvSpPr>
          <p:cNvPr id="7" name="Rectangle 6"/>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10"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1"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32037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and Content Slide 2 - Medium Image, Text, Title, Bar">
    <p:spTree>
      <p:nvGrpSpPr>
        <p:cNvPr id="1" name=""/>
        <p:cNvGrpSpPr/>
        <p:nvPr/>
      </p:nvGrpSpPr>
      <p:grpSpPr>
        <a:xfrm>
          <a:off x="0" y="0"/>
          <a:ext cx="0" cy="0"/>
          <a:chOff x="0" y="0"/>
          <a:chExt cx="0" cy="0"/>
        </a:xfrm>
      </p:grpSpPr>
      <p:sp>
        <p:nvSpPr>
          <p:cNvPr id="7" name="Rectangle 6"/>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10"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1"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2404141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Slide - Large Image, Title">
    <p:spTree>
      <p:nvGrpSpPr>
        <p:cNvPr id="1" name=""/>
        <p:cNvGrpSpPr/>
        <p:nvPr/>
      </p:nvGrpSpPr>
      <p:grpSpPr>
        <a:xfrm>
          <a:off x="0" y="0"/>
          <a:ext cx="0" cy="0"/>
          <a:chOff x="0" y="0"/>
          <a:chExt cx="0" cy="0"/>
        </a:xfrm>
      </p:grpSpPr>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defRPr lang="en-US" smtClean="0">
                <a:solidFill>
                  <a:schemeClr val="tx2"/>
                </a:solidFill>
              </a:defRPr>
            </a:lvl1pPr>
          </a:lstStyle>
          <a:p>
            <a:r>
              <a:rPr lang="en-US"/>
              <a:t>8/17/2015</a:t>
            </a:r>
            <a:endParaRPr lang="en-US" dirty="0"/>
          </a:p>
        </p:txBody>
      </p:sp>
      <p:sp>
        <p:nvSpPr>
          <p:cNvPr id="9"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lgn="ctr">
              <a:defRPr lang="en-US" smtClean="0">
                <a:solidFill>
                  <a:schemeClr val="tx2"/>
                </a:solidFill>
              </a:defRPr>
            </a:lvl1pPr>
          </a:lstStyle>
          <a:p>
            <a:r>
              <a:rPr lang="en-US"/>
              <a:t>Information Technology</a:t>
            </a:r>
          </a:p>
        </p:txBody>
      </p:sp>
      <p:sp>
        <p:nvSpPr>
          <p:cNvPr id="10"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tx2"/>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4136951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Divider Slide - Logo, Bar, No Image">
    <p:spTree>
      <p:nvGrpSpPr>
        <p:cNvPr id="1" name=""/>
        <p:cNvGrpSpPr/>
        <p:nvPr/>
      </p:nvGrpSpPr>
      <p:grpSpPr>
        <a:xfrm>
          <a:off x="0" y="0"/>
          <a:ext cx="0" cy="0"/>
          <a:chOff x="0" y="0"/>
          <a:chExt cx="0" cy="0"/>
        </a:xfrm>
      </p:grpSpPr>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7" name="Rectangle 6"/>
          <p:cNvSpPr/>
          <p:nvPr/>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sp>
        <p:nvSpPr>
          <p:cNvPr id="8"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9"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3"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2301200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Divider Slide - Logo, Bar, Image">
    <p:spTree>
      <p:nvGrpSpPr>
        <p:cNvPr id="1" name=""/>
        <p:cNvGrpSpPr/>
        <p:nvPr/>
      </p:nvGrpSpPr>
      <p:grpSpPr>
        <a:xfrm>
          <a:off x="0" y="0"/>
          <a:ext cx="0" cy="0"/>
          <a:chOff x="0" y="0"/>
          <a:chExt cx="0" cy="0"/>
        </a:xfrm>
      </p:grpSpPr>
      <p:sp>
        <p:nvSpPr>
          <p:cNvPr id="12" name="Rectangle 11"/>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3" name="Picture 1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7" name="Rectangle 6"/>
          <p:cNvSpPr/>
          <p:nvPr/>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Click icon to add picture</a:t>
            </a:r>
          </a:p>
        </p:txBody>
      </p:sp>
      <p:sp>
        <p:nvSpPr>
          <p:cNvPr id="8"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9"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4"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2408505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13"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4"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1544938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16"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7"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111693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Mtns Image Title/Subtitle Area, Short Text, Logo, Bar">
    <p:spTree>
      <p:nvGrpSpPr>
        <p:cNvPr id="1" name=""/>
        <p:cNvGrpSpPr/>
        <p:nvPr/>
      </p:nvGrpSpPr>
      <p:grpSpPr>
        <a:xfrm>
          <a:off x="0" y="0"/>
          <a:ext cx="0" cy="0"/>
          <a:chOff x="0" y="0"/>
          <a:chExt cx="0" cy="0"/>
        </a:xfrm>
      </p:grpSpPr>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13"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4"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166447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13"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4"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27658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13"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4"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110744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13"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4"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86174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Date Placeholder 3"/>
          <p:cNvSpPr>
            <a:spLocks noGrp="1"/>
          </p:cNvSpPr>
          <p:nvPr>
            <p:ph type="dt" sz="half" idx="2"/>
          </p:nvPr>
        </p:nvSpPr>
        <p:spPr>
          <a:xfrm>
            <a:off x="838200" y="6560940"/>
            <a:ext cx="2743200" cy="365125"/>
          </a:xfrm>
          <a:prstGeom prst="rect">
            <a:avLst/>
          </a:prstGeom>
        </p:spPr>
        <p:txBody>
          <a:bodyPr vert="horz" lIns="91440" tIns="45720" rIns="91440" bIns="45720" rtlCol="0" anchor="ctr"/>
          <a:lstStyle>
            <a:lvl1pPr algn="l">
              <a:defRPr lang="en-US">
                <a:solidFill>
                  <a:schemeClr val="bg1"/>
                </a:solidFill>
              </a:defRPr>
            </a:lvl1pPr>
          </a:lstStyle>
          <a:p>
            <a:r>
              <a:rPr lang="en-US"/>
              <a:t>8/17/2015</a:t>
            </a:r>
            <a:endParaRPr lang="en-US" dirty="0"/>
          </a:p>
        </p:txBody>
      </p:sp>
      <p:sp>
        <p:nvSpPr>
          <p:cNvPr id="13" name="Footer Placeholder 4"/>
          <p:cNvSpPr>
            <a:spLocks noGrp="1"/>
          </p:cNvSpPr>
          <p:nvPr>
            <p:ph type="ftr" sz="quarter" idx="3"/>
          </p:nvPr>
        </p:nvSpPr>
        <p:spPr>
          <a:xfrm>
            <a:off x="4038600" y="6560940"/>
            <a:ext cx="4114800" cy="365125"/>
          </a:xfrm>
          <a:prstGeom prst="rect">
            <a:avLst/>
          </a:prstGeom>
        </p:spPr>
        <p:txBody>
          <a:bodyPr vert="horz" lIns="91440" tIns="45720" rIns="91440" bIns="45720" rtlCol="0" anchor="ctr"/>
          <a:lstStyle>
            <a:lvl1pPr>
              <a:defRPr lang="en-US" dirty="0">
                <a:solidFill>
                  <a:schemeClr val="bg1"/>
                </a:solidFill>
              </a:defRPr>
            </a:lvl1pPr>
          </a:lstStyle>
          <a:p>
            <a:r>
              <a:rPr lang="en-US"/>
              <a:t>Information Technology</a:t>
            </a:r>
            <a:endParaRPr lang="en-US" dirty="0"/>
          </a:p>
        </p:txBody>
      </p:sp>
      <p:sp>
        <p:nvSpPr>
          <p:cNvPr id="14" name="Slide Number Placeholder 5"/>
          <p:cNvSpPr txBox="1">
            <a:spLocks/>
          </p:cNvSpPr>
          <p:nvPr/>
        </p:nvSpPr>
        <p:spPr>
          <a:xfrm>
            <a:off x="8610600" y="6560940"/>
            <a:ext cx="2743200" cy="365125"/>
          </a:xfrm>
          <a:prstGeom prst="rect">
            <a:avLst/>
          </a:prstGeom>
        </p:spPr>
        <p:txBody>
          <a:bodyPr vert="horz" lIns="91440" tIns="45720" rIns="91440" bIns="45720" rtlCol="0" anchor="ctr"/>
          <a:lstStyle>
            <a:defPPr>
              <a:defRPr lang="en-US"/>
            </a:defPPr>
            <a:lvl1pPr algn="ctr">
              <a:defRPr sz="1200">
                <a:solidFill>
                  <a:schemeClr val="bg1"/>
                </a:solidFill>
              </a:defRPr>
            </a:lvl1pPr>
          </a:lstStyle>
          <a:p>
            <a:pPr lvl="0" algn="r"/>
            <a:fld id="{11F27F3A-B3E9-41ED-AF8F-A365F10BB65F}" type="slidenum">
              <a:rPr lang="en-US" smtClean="0"/>
              <a:pPr lvl="0" algn="r"/>
              <a:t>‹#›</a:t>
            </a:fld>
            <a:endParaRPr lang="en-US" dirty="0"/>
          </a:p>
        </p:txBody>
      </p:sp>
    </p:spTree>
    <p:extLst>
      <p:ext uri="{BB962C8B-B14F-4D97-AF65-F5344CB8AC3E}">
        <p14:creationId xmlns:p14="http://schemas.microsoft.com/office/powerpoint/2010/main" val="27926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8/17/2015</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Information Technology</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0" r:id="rId4"/>
    <p:sldLayoutId id="2147483678" r:id="rId5"/>
    <p:sldLayoutId id="2147483691" r:id="rId6"/>
    <p:sldLayoutId id="2147483679" r:id="rId7"/>
    <p:sldLayoutId id="2147483692" r:id="rId8"/>
    <p:sldLayoutId id="2147483693" r:id="rId9"/>
    <p:sldLayoutId id="2147483694" r:id="rId10"/>
    <p:sldLayoutId id="2147483680" r:id="rId11"/>
    <p:sldLayoutId id="2147483681" r:id="rId12"/>
    <p:sldLayoutId id="2147483682" r:id="rId13"/>
    <p:sldLayoutId id="2147483688" r:id="rId14"/>
    <p:sldLayoutId id="2147483689" r:id="rId15"/>
    <p:sldLayoutId id="2147483683" r:id="rId16"/>
    <p:sldLayoutId id="2147483695" r:id="rId17"/>
    <p:sldLayoutId id="2147483696" r:id="rId18"/>
    <p:sldLayoutId id="2147483684" r:id="rId19"/>
    <p:sldLayoutId id="2147483697" r:id="rId20"/>
    <p:sldLayoutId id="2147483698" r:id="rId21"/>
    <p:sldLayoutId id="2147483685" r:id="rId22"/>
    <p:sldLayoutId id="2147483686" r:id="rId23"/>
    <p:sldLayoutId id="2147483687" r:id="rId2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hyperlink" Target="mailto:todd.russ@nc.gov" TargetMode="External"/><Relationship Id="rId2" Type="http://schemas.openxmlformats.org/officeDocument/2006/relationships/hyperlink" Target="mailto:Lloyd.taylor@nc.gov" TargetMode="External"/><Relationship Id="rId1" Type="http://schemas.openxmlformats.org/officeDocument/2006/relationships/slideLayout" Target="../slideLayouts/slideLayout13.xml"/><Relationship Id="rId5" Type="http://schemas.openxmlformats.org/officeDocument/2006/relationships/hyperlink" Target="mailto:scott.mckaig@nc.gov" TargetMode="External"/><Relationship Id="rId4" Type="http://schemas.openxmlformats.org/officeDocument/2006/relationships/hyperlink" Target="mailto:gerry.means@nc.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30.tiff"/><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30.tiff"/><Relationship Id="rId1" Type="http://schemas.openxmlformats.org/officeDocument/2006/relationships/slideLayout" Target="../slideLayouts/slideLayout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xml"/><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91761" y="3235764"/>
            <a:ext cx="6307874" cy="1031436"/>
          </a:xfrm>
        </p:spPr>
        <p:txBody>
          <a:bodyPr>
            <a:normAutofit fontScale="90000"/>
          </a:bodyPr>
          <a:lstStyle/>
          <a:p>
            <a:r>
              <a:rPr lang="en-US" dirty="0">
                <a:solidFill>
                  <a:schemeClr val="accent3">
                    <a:lumMod val="75000"/>
                  </a:schemeClr>
                </a:solidFill>
              </a:rPr>
              <a:t>Overview of a Rapidly Changing Telephony Services Environment</a:t>
            </a:r>
            <a:br>
              <a:rPr lang="en-US" dirty="0">
                <a:solidFill>
                  <a:schemeClr val="accent3">
                    <a:lumMod val="75000"/>
                  </a:schemeClr>
                </a:solidFill>
              </a:rPr>
            </a:br>
            <a:r>
              <a:rPr lang="en-US" dirty="0">
                <a:solidFill>
                  <a:schemeClr val="accent3">
                    <a:lumMod val="75000"/>
                  </a:schemeClr>
                </a:solidFill>
              </a:rPr>
              <a:t>by Gerry Means-DIT</a:t>
            </a:r>
          </a:p>
        </p:txBody>
      </p:sp>
      <p:sp>
        <p:nvSpPr>
          <p:cNvPr id="3" name="Subtitle 2"/>
          <p:cNvSpPr>
            <a:spLocks noGrp="1"/>
          </p:cNvSpPr>
          <p:nvPr>
            <p:ph type="subTitle" idx="1"/>
          </p:nvPr>
        </p:nvSpPr>
        <p:spPr>
          <a:xfrm>
            <a:off x="6167120" y="2694694"/>
            <a:ext cx="5200434" cy="614779"/>
          </a:xfrm>
        </p:spPr>
        <p:txBody>
          <a:bodyPr>
            <a:normAutofit/>
          </a:bodyPr>
          <a:lstStyle/>
          <a:p>
            <a:r>
              <a:rPr lang="en-US" dirty="0"/>
              <a:t>Annual IIPS Conference: January 22,2017</a:t>
            </a:r>
          </a:p>
        </p:txBody>
      </p:sp>
    </p:spTree>
    <p:extLst>
      <p:ext uri="{BB962C8B-B14F-4D97-AF65-F5344CB8AC3E}">
        <p14:creationId xmlns:p14="http://schemas.microsoft.com/office/powerpoint/2010/main" val="2137697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rPr>
              <a:t>Part Two</a:t>
            </a:r>
          </a:p>
        </p:txBody>
      </p:sp>
      <p:sp>
        <p:nvSpPr>
          <p:cNvPr id="3" name="Content Placeholder 2"/>
          <p:cNvSpPr>
            <a:spLocks noGrp="1"/>
          </p:cNvSpPr>
          <p:nvPr>
            <p:ph idx="1"/>
          </p:nvPr>
        </p:nvSpPr>
        <p:spPr>
          <a:xfrm>
            <a:off x="532435" y="1493045"/>
            <a:ext cx="11111697" cy="4755355"/>
          </a:xfrm>
        </p:spPr>
        <p:txBody>
          <a:bodyPr/>
          <a:lstStyle/>
          <a:p>
            <a:r>
              <a:rPr lang="en-US" u="sng" dirty="0">
                <a:solidFill>
                  <a:schemeClr val="tx1"/>
                </a:solidFill>
              </a:rPr>
              <a:t>First objective </a:t>
            </a:r>
            <a:r>
              <a:rPr lang="en-US" dirty="0">
                <a:solidFill>
                  <a:schemeClr val="tx1"/>
                </a:solidFill>
              </a:rPr>
              <a:t>is to provide contract structure for existing TDM services through 2020</a:t>
            </a:r>
          </a:p>
          <a:p>
            <a:pPr lvl="1"/>
            <a:r>
              <a:rPr lang="en-US" dirty="0">
                <a:solidFill>
                  <a:schemeClr val="tx1"/>
                </a:solidFill>
              </a:rPr>
              <a:t>Will negotiate with vendors for the combining of the two primary TDM telephony service contracts and renewal extension to 2020</a:t>
            </a:r>
          </a:p>
          <a:p>
            <a:r>
              <a:rPr lang="en-US" u="sng" dirty="0">
                <a:solidFill>
                  <a:schemeClr val="tx1"/>
                </a:solidFill>
              </a:rPr>
              <a:t>Second objective </a:t>
            </a:r>
            <a:r>
              <a:rPr lang="en-US" dirty="0">
                <a:solidFill>
                  <a:schemeClr val="tx1"/>
                </a:solidFill>
              </a:rPr>
              <a:t>is expand the use of State Term contracts (STCs) for new and emerging VOIP based telephony services</a:t>
            </a:r>
          </a:p>
          <a:p>
            <a:pPr lvl="1"/>
            <a:r>
              <a:rPr lang="en-US" dirty="0">
                <a:solidFill>
                  <a:schemeClr val="tx1"/>
                </a:solidFill>
              </a:rPr>
              <a:t>Will continue to promote premise based VOIP via the 725A manufacturer specific contract that provides access to all major premise system manufacturers. Also has provisions for vendor management of on prem systems</a:t>
            </a:r>
          </a:p>
          <a:p>
            <a:pPr lvl="1"/>
            <a:r>
              <a:rPr lang="en-US" dirty="0">
                <a:solidFill>
                  <a:schemeClr val="tx1"/>
                </a:solidFill>
              </a:rPr>
              <a:t>Will promote hosted VoIP and SIP trunking services with STC 725T that provides IP services from AT&amp;T, CenturyLink, and Level3. Contract “open enrollment ‘ period in November will seek to add additional qualified vendors.</a:t>
            </a:r>
          </a:p>
          <a:p>
            <a:r>
              <a:rPr lang="en-US" u="sng" dirty="0">
                <a:solidFill>
                  <a:schemeClr val="tx1"/>
                </a:solidFill>
              </a:rPr>
              <a:t>Third objective </a:t>
            </a:r>
            <a:r>
              <a:rPr lang="en-US" dirty="0">
                <a:solidFill>
                  <a:schemeClr val="tx1"/>
                </a:solidFill>
              </a:rPr>
              <a:t>is to explore options for operating agreements to allow the expanded use of the DIT EIPT managed VOIP services portfolio across multiple SONC networks.</a:t>
            </a:r>
          </a:p>
          <a:p>
            <a:pPr marL="0" indent="0">
              <a:buNone/>
            </a:pPr>
            <a:endParaRPr lang="en-US" dirty="0"/>
          </a:p>
        </p:txBody>
      </p:sp>
      <p:sp>
        <p:nvSpPr>
          <p:cNvPr id="4" name="Subtitle 3"/>
          <p:cNvSpPr>
            <a:spLocks noGrp="1"/>
          </p:cNvSpPr>
          <p:nvPr>
            <p:ph type="subTitle" idx="13"/>
          </p:nvPr>
        </p:nvSpPr>
        <p:spPr>
          <a:xfrm>
            <a:off x="1057274" y="563461"/>
            <a:ext cx="8432165" cy="571353"/>
          </a:xfrm>
        </p:spPr>
        <p:txBody>
          <a:bodyPr>
            <a:noAutofit/>
          </a:bodyPr>
          <a:lstStyle/>
          <a:p>
            <a:r>
              <a:rPr lang="en-US" sz="2400" dirty="0"/>
              <a:t>DIT Contract Structure Supporting the Migration to IP</a:t>
            </a:r>
          </a:p>
        </p:txBody>
      </p:sp>
      <p:sp>
        <p:nvSpPr>
          <p:cNvPr id="6" name="Footer Placeholder 5"/>
          <p:cNvSpPr>
            <a:spLocks noGrp="1"/>
          </p:cNvSpPr>
          <p:nvPr>
            <p:ph type="ftr" sz="quarter" idx="3"/>
          </p:nvPr>
        </p:nvSpPr>
        <p:spPr/>
        <p:txBody>
          <a:bodyPr/>
          <a:lstStyle/>
          <a:p>
            <a:r>
              <a:rPr lang="en-US"/>
              <a:t>Information Technology</a:t>
            </a:r>
            <a:endParaRPr lang="en-US" dirty="0"/>
          </a:p>
        </p:txBody>
      </p:sp>
    </p:spTree>
    <p:extLst>
      <p:ext uri="{BB962C8B-B14F-4D97-AF65-F5344CB8AC3E}">
        <p14:creationId xmlns:p14="http://schemas.microsoft.com/office/powerpoint/2010/main" val="2880539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rPr>
              <a:t>DIT Telephony Contract Support</a:t>
            </a:r>
          </a:p>
        </p:txBody>
      </p:sp>
      <p:sp>
        <p:nvSpPr>
          <p:cNvPr id="5" name="Footer Placeholder 4"/>
          <p:cNvSpPr>
            <a:spLocks noGrp="1"/>
          </p:cNvSpPr>
          <p:nvPr>
            <p:ph type="ftr" sz="quarter" idx="3"/>
          </p:nvPr>
        </p:nvSpPr>
        <p:spPr/>
        <p:txBody>
          <a:bodyPr/>
          <a:lstStyle/>
          <a:p>
            <a:r>
              <a:rPr lang="en-US"/>
              <a:t>Information Technology</a:t>
            </a:r>
            <a:endParaRPr lang="en-US" dirty="0"/>
          </a:p>
        </p:txBody>
      </p:sp>
      <p:sp>
        <p:nvSpPr>
          <p:cNvPr id="6" name="Rectangle 5"/>
          <p:cNvSpPr/>
          <p:nvPr/>
        </p:nvSpPr>
        <p:spPr>
          <a:xfrm>
            <a:off x="937549" y="1300095"/>
            <a:ext cx="10845479" cy="5078313"/>
          </a:xfrm>
          <a:prstGeom prst="rect">
            <a:avLst/>
          </a:prstGeom>
        </p:spPr>
        <p:txBody>
          <a:bodyPr wrap="square">
            <a:spAutoFit/>
          </a:bodyPr>
          <a:lstStyle/>
          <a:p>
            <a:r>
              <a:rPr lang="en-US" dirty="0"/>
              <a:t>TDM PSTN Access Contracts</a:t>
            </a:r>
          </a:p>
          <a:p>
            <a:pPr marL="742950" lvl="1" indent="-285750">
              <a:buFont typeface="Arial" panose="020B0604020202020204" pitchFamily="34" charset="0"/>
              <a:buChar char="•"/>
            </a:pPr>
            <a:r>
              <a:rPr lang="en-US" dirty="0"/>
              <a:t>DIT 4729 Local Services: POTS, PRI, Long Distance, Toll Free, misc. services</a:t>
            </a:r>
          </a:p>
          <a:p>
            <a:pPr lvl="2"/>
            <a:r>
              <a:rPr lang="en-US" dirty="0"/>
              <a:t>Vendors: AT&amp;T, CenturyLink, Windstream</a:t>
            </a:r>
          </a:p>
          <a:p>
            <a:pPr lvl="2"/>
            <a:r>
              <a:rPr lang="en-US" dirty="0"/>
              <a:t>Terms: Expires 6/30/2018</a:t>
            </a:r>
          </a:p>
          <a:p>
            <a:pPr marL="742950" lvl="1" indent="-285750">
              <a:buFont typeface="Arial" panose="020B0604020202020204" pitchFamily="34" charset="0"/>
              <a:buChar char="•"/>
            </a:pPr>
            <a:r>
              <a:rPr lang="en-US" dirty="0"/>
              <a:t>DIT  4457 Centrex: Centrex only</a:t>
            </a:r>
          </a:p>
          <a:p>
            <a:pPr lvl="2"/>
            <a:r>
              <a:rPr lang="en-US" dirty="0"/>
              <a:t>Vendors AT&amp;T, CenturyLink, Frontier</a:t>
            </a:r>
          </a:p>
          <a:p>
            <a:pPr lvl="2"/>
            <a:r>
              <a:rPr lang="en-US" dirty="0"/>
              <a:t>Terms: Expires 6/30/2018</a:t>
            </a:r>
          </a:p>
          <a:p>
            <a:r>
              <a:rPr lang="en-US" dirty="0"/>
              <a:t>IP Access, Equipment, and Services Contracts</a:t>
            </a:r>
          </a:p>
          <a:p>
            <a:pPr marL="742950" lvl="1" indent="-285750">
              <a:buFont typeface="Arial" panose="020B0604020202020204" pitchFamily="34" charset="0"/>
              <a:buChar char="•"/>
            </a:pPr>
            <a:r>
              <a:rPr lang="en-US" dirty="0"/>
              <a:t>STC 725A: Purchasing vehicle for premise based systems, professional services, maintenance</a:t>
            </a:r>
          </a:p>
          <a:p>
            <a:pPr lvl="2"/>
            <a:r>
              <a:rPr lang="en-US" dirty="0"/>
              <a:t> Vendors: Avaya, Cisco, NEC, Unify, Toshiba*, Mitel*, ShoreTel</a:t>
            </a:r>
          </a:p>
          <a:p>
            <a:pPr lvl="2"/>
            <a:r>
              <a:rPr lang="en-US" dirty="0"/>
              <a:t> Terms: Expires 12/31/2017</a:t>
            </a:r>
          </a:p>
          <a:p>
            <a:pPr lvl="2"/>
            <a:r>
              <a:rPr lang="en-US" dirty="0"/>
              <a:t> Options: Open enrollment provisions; renewal provisions </a:t>
            </a:r>
          </a:p>
          <a:p>
            <a:pPr marL="742950" lvl="1" indent="-285750">
              <a:buFont typeface="Arial" panose="020B0604020202020204" pitchFamily="34" charset="0"/>
              <a:buChar char="•"/>
            </a:pPr>
            <a:r>
              <a:rPr lang="en-US" dirty="0"/>
              <a:t>STC 725T: SIP trunking and Hosted (cloud based) VOIP</a:t>
            </a:r>
          </a:p>
          <a:p>
            <a:pPr lvl="2"/>
            <a:r>
              <a:rPr lang="en-US" dirty="0"/>
              <a:t>Vendors: AT&amp;T, CenturyLink, Level3</a:t>
            </a:r>
          </a:p>
          <a:p>
            <a:pPr lvl="2"/>
            <a:r>
              <a:rPr lang="en-US" dirty="0"/>
              <a:t>Terms: Expires 11/5/2017</a:t>
            </a:r>
          </a:p>
          <a:p>
            <a:pPr lvl="2"/>
            <a:r>
              <a:rPr lang="en-US" dirty="0"/>
              <a:t>Options: Open enrollment provisions; renewal provisions</a:t>
            </a:r>
          </a:p>
          <a:p>
            <a:r>
              <a:rPr lang="en-US" dirty="0"/>
              <a:t>	</a:t>
            </a:r>
          </a:p>
          <a:p>
            <a:r>
              <a:rPr lang="en-US" dirty="0"/>
              <a:t>	</a:t>
            </a:r>
          </a:p>
        </p:txBody>
      </p:sp>
      <p:sp>
        <p:nvSpPr>
          <p:cNvPr id="3" name="TextBox 2"/>
          <p:cNvSpPr txBox="1"/>
          <p:nvPr/>
        </p:nvSpPr>
        <p:spPr>
          <a:xfrm>
            <a:off x="1016000" y="6279903"/>
            <a:ext cx="6410960" cy="338554"/>
          </a:xfrm>
          <a:prstGeom prst="rect">
            <a:avLst/>
          </a:prstGeom>
          <a:noFill/>
        </p:spPr>
        <p:txBody>
          <a:bodyPr wrap="square" rtlCol="0">
            <a:spAutoFit/>
          </a:bodyPr>
          <a:lstStyle/>
          <a:p>
            <a:r>
              <a:rPr lang="en-US" sz="1600" dirty="0"/>
              <a:t>*Vendors approved to provide vendor hosted equipment services</a:t>
            </a:r>
          </a:p>
        </p:txBody>
      </p:sp>
    </p:spTree>
    <p:extLst>
      <p:ext uri="{BB962C8B-B14F-4D97-AF65-F5344CB8AC3E}">
        <p14:creationId xmlns:p14="http://schemas.microsoft.com/office/powerpoint/2010/main" val="3873721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rPr>
              <a:t>Industry Predictions of VOIP Penetration</a:t>
            </a:r>
          </a:p>
        </p:txBody>
      </p:sp>
      <p:sp>
        <p:nvSpPr>
          <p:cNvPr id="5" name="Footer Placeholder 4"/>
          <p:cNvSpPr>
            <a:spLocks noGrp="1"/>
          </p:cNvSpPr>
          <p:nvPr>
            <p:ph type="ftr" sz="quarter" idx="3"/>
          </p:nvPr>
        </p:nvSpPr>
        <p:spPr/>
        <p:txBody>
          <a:bodyPr/>
          <a:lstStyle/>
          <a:p>
            <a:r>
              <a:rPr lang="en-US"/>
              <a:t>Information Technology</a:t>
            </a:r>
            <a:endParaRPr lang="en-US" dirty="0"/>
          </a:p>
        </p:txBody>
      </p:sp>
      <p:sp>
        <p:nvSpPr>
          <p:cNvPr id="6" name="TextBox 5"/>
          <p:cNvSpPr txBox="1"/>
          <p:nvPr/>
        </p:nvSpPr>
        <p:spPr>
          <a:xfrm>
            <a:off x="391297" y="1242094"/>
            <a:ext cx="2603156" cy="1077218"/>
          </a:xfrm>
          <a:prstGeom prst="rect">
            <a:avLst/>
          </a:prstGeom>
          <a:noFill/>
        </p:spPr>
        <p:txBody>
          <a:bodyPr wrap="square" rtlCol="0">
            <a:spAutoFit/>
          </a:bodyPr>
          <a:lstStyle/>
          <a:p>
            <a:r>
              <a:rPr lang="en-US" sz="1600" dirty="0"/>
              <a:t>This projection is very conservative considering the other market forces now in play</a:t>
            </a:r>
          </a:p>
        </p:txBody>
      </p:sp>
      <p:pic>
        <p:nvPicPr>
          <p:cNvPr id="7" name="Picture 2" descr="https://getvoip.com/uploads/hosted-voip-demand-analy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6853" y="1220487"/>
            <a:ext cx="7817709" cy="501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466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triped Right Arrow 16"/>
          <p:cNvSpPr/>
          <p:nvPr/>
        </p:nvSpPr>
        <p:spPr>
          <a:xfrm rot="19192462">
            <a:off x="2042146" y="5400760"/>
            <a:ext cx="1840670" cy="113682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Centrex Lines</a:t>
            </a:r>
          </a:p>
        </p:txBody>
      </p:sp>
      <p:sp>
        <p:nvSpPr>
          <p:cNvPr id="2" name="Title 1"/>
          <p:cNvSpPr>
            <a:spLocks noGrp="1"/>
          </p:cNvSpPr>
          <p:nvPr>
            <p:ph type="title"/>
          </p:nvPr>
        </p:nvSpPr>
        <p:spPr/>
        <p:txBody>
          <a:bodyPr>
            <a:normAutofit fontScale="90000"/>
          </a:bodyPr>
          <a:lstStyle/>
          <a:p>
            <a:r>
              <a:rPr lang="en-US" dirty="0">
                <a:solidFill>
                  <a:schemeClr val="accent3">
                    <a:lumMod val="75000"/>
                  </a:schemeClr>
                </a:solidFill>
              </a:rPr>
              <a:t>IP based telephony is a topology shift in service delivery</a:t>
            </a:r>
          </a:p>
        </p:txBody>
      </p:sp>
      <p:sp>
        <p:nvSpPr>
          <p:cNvPr id="5" name="Footer Placeholder 4"/>
          <p:cNvSpPr>
            <a:spLocks noGrp="1"/>
          </p:cNvSpPr>
          <p:nvPr>
            <p:ph type="ftr" sz="quarter" idx="3"/>
          </p:nvPr>
        </p:nvSpPr>
        <p:spPr/>
        <p:txBody>
          <a:bodyPr/>
          <a:lstStyle/>
          <a:p>
            <a:r>
              <a:rPr lang="en-US"/>
              <a:t>Information Technology</a:t>
            </a:r>
            <a:endParaRPr lang="en-US" dirty="0"/>
          </a:p>
        </p:txBody>
      </p:sp>
      <p:sp>
        <p:nvSpPr>
          <p:cNvPr id="6" name="TextBox 5"/>
          <p:cNvSpPr txBox="1"/>
          <p:nvPr/>
        </p:nvSpPr>
        <p:spPr>
          <a:xfrm>
            <a:off x="579120" y="1107249"/>
            <a:ext cx="10678160" cy="369332"/>
          </a:xfrm>
          <a:prstGeom prst="rect">
            <a:avLst/>
          </a:prstGeom>
          <a:noFill/>
        </p:spPr>
        <p:txBody>
          <a:bodyPr wrap="square" rtlCol="0">
            <a:spAutoFit/>
          </a:bodyPr>
          <a:lstStyle/>
          <a:p>
            <a:r>
              <a:rPr lang="en-US" i="1" dirty="0"/>
              <a:t>IP telephony Introduces a different acquisition and support cost model vs. the historical telecom model.</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762" y="1779615"/>
            <a:ext cx="8118475" cy="444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eft-Right Arrow 7"/>
          <p:cNvSpPr/>
          <p:nvPr/>
        </p:nvSpPr>
        <p:spPr>
          <a:xfrm>
            <a:off x="880170" y="3601333"/>
            <a:ext cx="1095632" cy="430887"/>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043462" y="2011380"/>
            <a:ext cx="2553730" cy="923330"/>
          </a:xfrm>
          <a:prstGeom prst="rect">
            <a:avLst/>
          </a:prstGeom>
          <a:noFill/>
        </p:spPr>
        <p:txBody>
          <a:bodyPr wrap="square" rtlCol="0">
            <a:spAutoFit/>
          </a:bodyPr>
          <a:lstStyle/>
          <a:p>
            <a:r>
              <a:rPr lang="en-US" dirty="0"/>
              <a:t>CENTREX &amp; AGENCY OWNED KEY SYSTEMS</a:t>
            </a:r>
          </a:p>
        </p:txBody>
      </p:sp>
      <p:sp>
        <p:nvSpPr>
          <p:cNvPr id="10" name="TextBox 9"/>
          <p:cNvSpPr txBox="1"/>
          <p:nvPr/>
        </p:nvSpPr>
        <p:spPr>
          <a:xfrm>
            <a:off x="6530007" y="2402183"/>
            <a:ext cx="1915297" cy="923330"/>
          </a:xfrm>
          <a:prstGeom prst="rect">
            <a:avLst/>
          </a:prstGeom>
          <a:noFill/>
        </p:spPr>
        <p:txBody>
          <a:bodyPr wrap="square" rtlCol="0">
            <a:spAutoFit/>
          </a:bodyPr>
          <a:lstStyle/>
          <a:p>
            <a:r>
              <a:rPr lang="en-US" dirty="0"/>
              <a:t>VENDOR or DIT HOSTED</a:t>
            </a:r>
          </a:p>
          <a:p>
            <a:r>
              <a:rPr lang="en-US" dirty="0"/>
              <a:t>VoIP SERVICE</a:t>
            </a:r>
          </a:p>
        </p:txBody>
      </p:sp>
      <p:sp>
        <p:nvSpPr>
          <p:cNvPr id="11" name="Left-Right Arrow 10"/>
          <p:cNvSpPr/>
          <p:nvPr/>
        </p:nvSpPr>
        <p:spPr>
          <a:xfrm>
            <a:off x="6583317" y="3781930"/>
            <a:ext cx="1095632" cy="430887"/>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744597" y="3561157"/>
            <a:ext cx="817605" cy="261610"/>
          </a:xfrm>
          <a:prstGeom prst="rect">
            <a:avLst/>
          </a:prstGeom>
          <a:noFill/>
        </p:spPr>
        <p:txBody>
          <a:bodyPr wrap="square" rtlCol="0">
            <a:spAutoFit/>
          </a:bodyPr>
          <a:lstStyle/>
          <a:p>
            <a:r>
              <a:rPr lang="en-US" sz="1100" b="1" dirty="0"/>
              <a:t>IP Access</a:t>
            </a:r>
          </a:p>
        </p:txBody>
      </p:sp>
      <p:sp>
        <p:nvSpPr>
          <p:cNvPr id="13" name="TextBox 12"/>
          <p:cNvSpPr txBox="1"/>
          <p:nvPr/>
        </p:nvSpPr>
        <p:spPr>
          <a:xfrm>
            <a:off x="1996122" y="3094882"/>
            <a:ext cx="984334" cy="261610"/>
          </a:xfrm>
          <a:prstGeom prst="rect">
            <a:avLst/>
          </a:prstGeom>
          <a:noFill/>
        </p:spPr>
        <p:txBody>
          <a:bodyPr wrap="square" rtlCol="0">
            <a:spAutoFit/>
          </a:bodyPr>
          <a:lstStyle/>
          <a:p>
            <a:r>
              <a:rPr lang="en-US" sz="1100" b="1" dirty="0"/>
              <a:t>TDM Access</a:t>
            </a:r>
          </a:p>
        </p:txBody>
      </p:sp>
      <p:sp>
        <p:nvSpPr>
          <p:cNvPr id="15" name="Striped Right Arrow 14"/>
          <p:cNvSpPr/>
          <p:nvPr/>
        </p:nvSpPr>
        <p:spPr>
          <a:xfrm rot="19192462">
            <a:off x="1632067" y="4941409"/>
            <a:ext cx="1840670" cy="113682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PBX systems</a:t>
            </a:r>
          </a:p>
        </p:txBody>
      </p:sp>
      <p:sp>
        <p:nvSpPr>
          <p:cNvPr id="16" name="Striped Right Arrow 15"/>
          <p:cNvSpPr/>
          <p:nvPr/>
        </p:nvSpPr>
        <p:spPr>
          <a:xfrm rot="19192462">
            <a:off x="1218598" y="4474371"/>
            <a:ext cx="1840670" cy="113682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Key systems</a:t>
            </a:r>
          </a:p>
        </p:txBody>
      </p:sp>
      <p:sp>
        <p:nvSpPr>
          <p:cNvPr id="18" name="Striped Right Arrow 17"/>
          <p:cNvSpPr/>
          <p:nvPr/>
        </p:nvSpPr>
        <p:spPr>
          <a:xfrm rot="19192462">
            <a:off x="6396259" y="4378439"/>
            <a:ext cx="1967396" cy="165032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LAN/WAN based systems</a:t>
            </a:r>
          </a:p>
        </p:txBody>
      </p:sp>
      <p:sp>
        <p:nvSpPr>
          <p:cNvPr id="19" name="Oval Callout 18"/>
          <p:cNvSpPr/>
          <p:nvPr/>
        </p:nvSpPr>
        <p:spPr>
          <a:xfrm>
            <a:off x="10317412" y="1649786"/>
            <a:ext cx="1743393" cy="1008823"/>
          </a:xfrm>
          <a:prstGeom prst="wedgeEllipseCallout">
            <a:avLst>
              <a:gd name="adj1" fmla="val -60523"/>
              <a:gd name="adj2" fmla="val 16260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Subscriber Model</a:t>
            </a:r>
          </a:p>
        </p:txBody>
      </p:sp>
      <p:sp>
        <p:nvSpPr>
          <p:cNvPr id="20" name="Oval Callout 19"/>
          <p:cNvSpPr/>
          <p:nvPr/>
        </p:nvSpPr>
        <p:spPr>
          <a:xfrm>
            <a:off x="4723310" y="1693301"/>
            <a:ext cx="1743393" cy="1008823"/>
          </a:xfrm>
          <a:prstGeom prst="wedgeEllipseCallout">
            <a:avLst>
              <a:gd name="adj1" fmla="val -49378"/>
              <a:gd name="adj2" fmla="val 14334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Site Model</a:t>
            </a:r>
          </a:p>
        </p:txBody>
      </p:sp>
    </p:spTree>
    <p:extLst>
      <p:ext uri="{BB962C8B-B14F-4D97-AF65-F5344CB8AC3E}">
        <p14:creationId xmlns:p14="http://schemas.microsoft.com/office/powerpoint/2010/main" val="2457522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950110" y="1076960"/>
            <a:ext cx="5662770" cy="5214901"/>
          </a:xfrm>
        </p:spPr>
        <p:txBody>
          <a:bodyPr>
            <a:normAutofit lnSpcReduction="10000"/>
          </a:bodyPr>
          <a:lstStyle/>
          <a:p>
            <a:pPr marL="0" indent="0">
              <a:buNone/>
            </a:pPr>
            <a:r>
              <a:rPr lang="en-US" dirty="0">
                <a:solidFill>
                  <a:schemeClr val="tx1"/>
                </a:solidFill>
              </a:rPr>
              <a:t>Subscriber (Hosted) Model</a:t>
            </a:r>
          </a:p>
          <a:p>
            <a:pPr marL="457200" indent="-457200">
              <a:buFont typeface="+mj-lt"/>
              <a:buAutoNum type="arabicPeriod"/>
            </a:pPr>
            <a:r>
              <a:rPr lang="en-US" dirty="0">
                <a:solidFill>
                  <a:schemeClr val="tx1"/>
                </a:solidFill>
              </a:rPr>
              <a:t>Engineering analysis of voice traffic stated as IP traffic.</a:t>
            </a:r>
          </a:p>
          <a:p>
            <a:pPr marL="457200" indent="-457200">
              <a:buFont typeface="+mj-lt"/>
              <a:buAutoNum type="arabicPeriod"/>
            </a:pPr>
            <a:r>
              <a:rPr lang="en-US" dirty="0">
                <a:solidFill>
                  <a:schemeClr val="tx1"/>
                </a:solidFill>
              </a:rPr>
              <a:t>L2/L3 network readiness assessment and results.</a:t>
            </a:r>
          </a:p>
          <a:p>
            <a:pPr marL="457200" indent="-457200">
              <a:buFont typeface="+mj-lt"/>
              <a:buAutoNum type="arabicPeriod"/>
            </a:pPr>
            <a:r>
              <a:rPr lang="en-US" dirty="0">
                <a:solidFill>
                  <a:schemeClr val="tx1"/>
                </a:solidFill>
              </a:rPr>
              <a:t>Degree of user participation desired re: phone and features setup and support.</a:t>
            </a:r>
          </a:p>
          <a:p>
            <a:pPr marL="457200" indent="-457200">
              <a:buFont typeface="+mj-lt"/>
              <a:buAutoNum type="arabicPeriod"/>
            </a:pPr>
            <a:r>
              <a:rPr lang="en-US" dirty="0">
                <a:solidFill>
                  <a:schemeClr val="tx1"/>
                </a:solidFill>
              </a:rPr>
              <a:t>Budget impact of ongoing operational cost of internal vs. external vendor provided.</a:t>
            </a:r>
          </a:p>
          <a:p>
            <a:pPr marL="457200" indent="-457200">
              <a:buFont typeface="+mj-lt"/>
              <a:buAutoNum type="arabicPeriod"/>
            </a:pPr>
            <a:r>
              <a:rPr lang="en-US" dirty="0">
                <a:solidFill>
                  <a:schemeClr val="tx1"/>
                </a:solidFill>
              </a:rPr>
              <a:t>For hosted services transfer of budget from one-time capital (Capex) to ongoing monthly (Opex) and what's the impact.</a:t>
            </a:r>
          </a:p>
          <a:p>
            <a:pPr marL="457200" indent="-457200">
              <a:buFont typeface="+mj-lt"/>
              <a:buAutoNum type="arabicPeriod"/>
            </a:pPr>
            <a:r>
              <a:rPr lang="en-US" dirty="0">
                <a:solidFill>
                  <a:schemeClr val="tx1"/>
                </a:solidFill>
              </a:rPr>
              <a:t>Clear definition of what constitutes customer acceptance.</a:t>
            </a:r>
          </a:p>
          <a:p>
            <a:pPr marL="457200" indent="-457200">
              <a:buFont typeface="+mj-lt"/>
              <a:buAutoNum type="arabicPeriod"/>
            </a:pPr>
            <a:r>
              <a:rPr lang="en-US" dirty="0">
                <a:solidFill>
                  <a:schemeClr val="tx1"/>
                </a:solidFill>
              </a:rPr>
              <a:t>Security aspects of external management of the service.</a:t>
            </a:r>
          </a:p>
          <a:p>
            <a:pPr marL="457200" indent="-457200">
              <a:buFont typeface="+mj-lt"/>
              <a:buAutoNum type="arabicPeriod"/>
            </a:pPr>
            <a:endParaRPr lang="en-US" dirty="0">
              <a:solidFill>
                <a:schemeClr val="tx1"/>
              </a:solidFill>
            </a:endParaRPr>
          </a:p>
        </p:txBody>
      </p:sp>
      <p:sp>
        <p:nvSpPr>
          <p:cNvPr id="6" name="Footer Placeholder 5"/>
          <p:cNvSpPr>
            <a:spLocks noGrp="1"/>
          </p:cNvSpPr>
          <p:nvPr>
            <p:ph type="ftr" sz="quarter" idx="3"/>
          </p:nvPr>
        </p:nvSpPr>
        <p:spPr/>
        <p:txBody>
          <a:bodyPr/>
          <a:lstStyle/>
          <a:p>
            <a:r>
              <a:rPr lang="en-US"/>
              <a:t>Information Technology</a:t>
            </a:r>
            <a:endParaRPr lang="en-US" dirty="0"/>
          </a:p>
        </p:txBody>
      </p:sp>
      <p:sp>
        <p:nvSpPr>
          <p:cNvPr id="7" name="Title 1"/>
          <p:cNvSpPr>
            <a:spLocks noGrp="1"/>
          </p:cNvSpPr>
          <p:nvPr>
            <p:ph type="title"/>
          </p:nvPr>
        </p:nvSpPr>
        <p:spPr/>
        <p:txBody>
          <a:bodyPr>
            <a:normAutofit fontScale="90000"/>
          </a:bodyPr>
          <a:lstStyle/>
          <a:p>
            <a:r>
              <a:rPr lang="en-US" dirty="0">
                <a:solidFill>
                  <a:schemeClr val="accent3">
                    <a:lumMod val="75000"/>
                  </a:schemeClr>
                </a:solidFill>
              </a:rPr>
              <a:t>Pre-Cursor Elements for Site vs. Subscriber Telephony Contracting </a:t>
            </a:r>
          </a:p>
        </p:txBody>
      </p:sp>
      <p:sp>
        <p:nvSpPr>
          <p:cNvPr id="8" name="Content Placeholder 3"/>
          <p:cNvSpPr txBox="1">
            <a:spLocks/>
          </p:cNvSpPr>
          <p:nvPr/>
        </p:nvSpPr>
        <p:spPr>
          <a:xfrm>
            <a:off x="525780" y="1302056"/>
            <a:ext cx="5845001" cy="4974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rgbClr val="77859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Content Placeholder 3"/>
          <p:cNvSpPr txBox="1">
            <a:spLocks/>
          </p:cNvSpPr>
          <p:nvPr/>
        </p:nvSpPr>
        <p:spPr>
          <a:xfrm>
            <a:off x="447040" y="1115511"/>
            <a:ext cx="5503070" cy="497411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rgbClr val="77859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1"/>
                </a:solidFill>
              </a:rPr>
              <a:t>Site Model</a:t>
            </a:r>
          </a:p>
          <a:p>
            <a:pPr marL="457200" indent="-457200">
              <a:buFont typeface="+mj-lt"/>
              <a:buAutoNum type="arabicPeriod"/>
            </a:pPr>
            <a:r>
              <a:rPr lang="en-US" dirty="0">
                <a:solidFill>
                  <a:schemeClr val="tx1"/>
                </a:solidFill>
              </a:rPr>
              <a:t>Degree of expertise required for system management.</a:t>
            </a:r>
          </a:p>
          <a:p>
            <a:pPr marL="457200" indent="-457200">
              <a:buFont typeface="+mj-lt"/>
              <a:buAutoNum type="arabicPeriod"/>
            </a:pPr>
            <a:r>
              <a:rPr lang="en-US" dirty="0">
                <a:solidFill>
                  <a:schemeClr val="tx1"/>
                </a:solidFill>
              </a:rPr>
              <a:t>L2/L3 network readiness assessment and results (VOIP).</a:t>
            </a:r>
          </a:p>
          <a:p>
            <a:pPr marL="457200" indent="-457200">
              <a:buFont typeface="+mj-lt"/>
              <a:buAutoNum type="arabicPeriod"/>
            </a:pPr>
            <a:r>
              <a:rPr lang="en-US" dirty="0">
                <a:solidFill>
                  <a:schemeClr val="tx1"/>
                </a:solidFill>
              </a:rPr>
              <a:t>Identification of method for PSTN access as a part of the design requirements-TDM or IP must be defined.</a:t>
            </a:r>
          </a:p>
          <a:p>
            <a:pPr marL="457200" indent="-457200">
              <a:buFont typeface="+mj-lt"/>
              <a:buAutoNum type="arabicPeriod"/>
            </a:pPr>
            <a:r>
              <a:rPr lang="en-US" dirty="0">
                <a:solidFill>
                  <a:schemeClr val="tx1"/>
                </a:solidFill>
              </a:rPr>
              <a:t>Requirements for needed updates, patches, and upgrades over the life of the system and projected cost and effort.</a:t>
            </a:r>
          </a:p>
          <a:p>
            <a:pPr marL="457200" indent="-457200">
              <a:buFont typeface="+mj-lt"/>
              <a:buAutoNum type="arabicPeriod"/>
            </a:pPr>
            <a:r>
              <a:rPr lang="en-US" dirty="0">
                <a:solidFill>
                  <a:schemeClr val="tx1"/>
                </a:solidFill>
              </a:rPr>
              <a:t>Method of acquisition, one-time purchase and/or financed.</a:t>
            </a:r>
          </a:p>
          <a:p>
            <a:pPr marL="457200" indent="-457200">
              <a:buFont typeface="+mj-lt"/>
              <a:buAutoNum type="arabicPeriod"/>
            </a:pPr>
            <a:r>
              <a:rPr lang="en-US" dirty="0">
                <a:solidFill>
                  <a:schemeClr val="tx1"/>
                </a:solidFill>
              </a:rPr>
              <a:t>Clear definition of what constitutes customer acceptance.</a:t>
            </a:r>
          </a:p>
          <a:p>
            <a:pPr marL="457200" indent="-457200">
              <a:buFont typeface="+mj-lt"/>
              <a:buAutoNum type="arabicPeriod"/>
            </a:pPr>
            <a:r>
              <a:rPr lang="en-US" dirty="0">
                <a:solidFill>
                  <a:schemeClr val="tx1"/>
                </a:solidFill>
              </a:rPr>
              <a:t>Security compliance aspects of the system that must be managed internally.</a:t>
            </a:r>
          </a:p>
        </p:txBody>
      </p:sp>
    </p:spTree>
    <p:extLst>
      <p:ext uri="{BB962C8B-B14F-4D97-AF65-F5344CB8AC3E}">
        <p14:creationId xmlns:p14="http://schemas.microsoft.com/office/powerpoint/2010/main" val="619433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rPr>
              <a:t>Key Contacts for Contract Info</a:t>
            </a:r>
          </a:p>
        </p:txBody>
      </p:sp>
      <p:sp>
        <p:nvSpPr>
          <p:cNvPr id="4" name="Date Placeholder 3"/>
          <p:cNvSpPr>
            <a:spLocks noGrp="1"/>
          </p:cNvSpPr>
          <p:nvPr>
            <p:ph type="dt" sz="half" idx="2"/>
          </p:nvPr>
        </p:nvSpPr>
        <p:spPr/>
        <p:txBody>
          <a:bodyPr/>
          <a:lstStyle/>
          <a:p>
            <a:r>
              <a:rPr lang="en-US"/>
              <a:t>8/17/2015</a:t>
            </a:r>
            <a:endParaRPr lang="en-US" dirty="0"/>
          </a:p>
        </p:txBody>
      </p:sp>
      <p:sp>
        <p:nvSpPr>
          <p:cNvPr id="5" name="Footer Placeholder 4"/>
          <p:cNvSpPr>
            <a:spLocks noGrp="1"/>
          </p:cNvSpPr>
          <p:nvPr>
            <p:ph type="ftr" sz="quarter" idx="3"/>
          </p:nvPr>
        </p:nvSpPr>
        <p:spPr/>
        <p:txBody>
          <a:bodyPr/>
          <a:lstStyle/>
          <a:p>
            <a:r>
              <a:rPr lang="en-US"/>
              <a:t>Information Technology</a:t>
            </a:r>
            <a:endParaRPr lang="en-US" dirty="0"/>
          </a:p>
        </p:txBody>
      </p:sp>
      <p:sp>
        <p:nvSpPr>
          <p:cNvPr id="6" name="TextBox 5"/>
          <p:cNvSpPr txBox="1"/>
          <p:nvPr/>
        </p:nvSpPr>
        <p:spPr>
          <a:xfrm>
            <a:off x="1817370" y="1159671"/>
            <a:ext cx="7123430" cy="4247317"/>
          </a:xfrm>
          <a:prstGeom prst="rect">
            <a:avLst/>
          </a:prstGeom>
          <a:noFill/>
        </p:spPr>
        <p:txBody>
          <a:bodyPr wrap="square" rtlCol="0">
            <a:spAutoFit/>
          </a:bodyPr>
          <a:lstStyle/>
          <a:p>
            <a:r>
              <a:rPr lang="en-US" dirty="0"/>
              <a:t>DIT Shared Services-Service Administration</a:t>
            </a:r>
          </a:p>
          <a:p>
            <a:r>
              <a:rPr lang="en-US" dirty="0"/>
              <a:t>	Lloyd Taylor-Service Management Specialist</a:t>
            </a:r>
          </a:p>
          <a:p>
            <a:r>
              <a:rPr lang="en-US" dirty="0"/>
              <a:t>		       l</a:t>
            </a:r>
            <a:r>
              <a:rPr lang="en-US" dirty="0">
                <a:hlinkClick r:id="rId2"/>
              </a:rPr>
              <a:t>loyd.taylor@nc.gov</a:t>
            </a:r>
            <a:endParaRPr lang="en-US" dirty="0"/>
          </a:p>
          <a:p>
            <a:r>
              <a:rPr lang="en-US" dirty="0"/>
              <a:t>                                    919-754-6745</a:t>
            </a:r>
          </a:p>
          <a:p>
            <a:r>
              <a:rPr lang="en-US" dirty="0"/>
              <a:t>              Todd Russ-Service Management Director</a:t>
            </a:r>
          </a:p>
          <a:p>
            <a:r>
              <a:rPr lang="en-US" dirty="0"/>
              <a:t>	                   </a:t>
            </a:r>
            <a:r>
              <a:rPr lang="en-US" dirty="0">
                <a:hlinkClick r:id="rId3"/>
              </a:rPr>
              <a:t>todd.russ@nc.gov</a:t>
            </a:r>
            <a:endParaRPr lang="en-US" dirty="0"/>
          </a:p>
          <a:p>
            <a:r>
              <a:rPr lang="en-US" dirty="0"/>
              <a:t>  		     919-754-6784</a:t>
            </a:r>
          </a:p>
          <a:p>
            <a:r>
              <a:rPr lang="en-US" dirty="0"/>
              <a:t>DIT Shared Services-Product Management and Engineering</a:t>
            </a:r>
          </a:p>
          <a:p>
            <a:r>
              <a:rPr lang="en-US" dirty="0"/>
              <a:t>	Gerry Means-Voice Engineering</a:t>
            </a:r>
          </a:p>
          <a:p>
            <a:r>
              <a:rPr lang="en-US" dirty="0"/>
              <a:t>		        </a:t>
            </a:r>
            <a:r>
              <a:rPr lang="en-US" dirty="0">
                <a:hlinkClick r:id="rId4"/>
              </a:rPr>
              <a:t>gerry.means@nc.gov</a:t>
            </a:r>
            <a:endParaRPr lang="en-US" dirty="0"/>
          </a:p>
          <a:p>
            <a:r>
              <a:rPr lang="en-US" dirty="0"/>
              <a:t>		        919-754-6781</a:t>
            </a:r>
          </a:p>
          <a:p>
            <a:r>
              <a:rPr lang="en-US" dirty="0"/>
              <a:t>DIT Strategic Sourcing-Contracts Management</a:t>
            </a:r>
          </a:p>
          <a:p>
            <a:r>
              <a:rPr lang="en-US" dirty="0"/>
              <a:t>	Jessie S. (Scott) McKaig-Contracts Manager</a:t>
            </a:r>
          </a:p>
          <a:p>
            <a:r>
              <a:rPr lang="en-US" dirty="0"/>
              <a:t>			            </a:t>
            </a:r>
            <a:r>
              <a:rPr lang="en-US" dirty="0">
                <a:hlinkClick r:id="rId5"/>
              </a:rPr>
              <a:t>scott.mckaig@nc.gov</a:t>
            </a:r>
            <a:endParaRPr lang="en-US" dirty="0"/>
          </a:p>
          <a:p>
            <a:r>
              <a:rPr lang="en-US" dirty="0"/>
              <a:t>                                                       919-754-6550</a:t>
            </a:r>
          </a:p>
        </p:txBody>
      </p:sp>
    </p:spTree>
    <p:extLst>
      <p:ext uri="{BB962C8B-B14F-4D97-AF65-F5344CB8AC3E}">
        <p14:creationId xmlns:p14="http://schemas.microsoft.com/office/powerpoint/2010/main" val="2053217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p:txBody>
          <a:bodyPr/>
          <a:lstStyle/>
          <a:p>
            <a:r>
              <a:rPr lang="en-US"/>
              <a:t>Information Technology</a:t>
            </a:r>
            <a:endParaRPr lang="en-US" dirty="0"/>
          </a:p>
        </p:txBody>
      </p:sp>
      <p:sp>
        <p:nvSpPr>
          <p:cNvPr id="7" name="Title 1"/>
          <p:cNvSpPr>
            <a:spLocks noGrp="1"/>
          </p:cNvSpPr>
          <p:nvPr>
            <p:ph type="title"/>
          </p:nvPr>
        </p:nvSpPr>
        <p:spPr>
          <a:xfrm>
            <a:off x="1057274" y="205230"/>
            <a:ext cx="8289925" cy="557215"/>
          </a:xfrm>
        </p:spPr>
        <p:txBody>
          <a:bodyPr>
            <a:normAutofit/>
          </a:bodyPr>
          <a:lstStyle/>
          <a:p>
            <a:r>
              <a:rPr lang="en-US" dirty="0">
                <a:solidFill>
                  <a:schemeClr val="accent3">
                    <a:lumMod val="75000"/>
                  </a:schemeClr>
                </a:solidFill>
              </a:rPr>
              <a:t>Next Generation Telephony Service Architecture</a:t>
            </a:r>
          </a:p>
        </p:txBody>
      </p:sp>
      <p:sp>
        <p:nvSpPr>
          <p:cNvPr id="8" name="Subtitle 3"/>
          <p:cNvSpPr>
            <a:spLocks noGrp="1"/>
          </p:cNvSpPr>
          <p:nvPr>
            <p:ph type="subTitle" idx="13"/>
          </p:nvPr>
        </p:nvSpPr>
        <p:spPr/>
        <p:txBody>
          <a:bodyPr>
            <a:noAutofit/>
          </a:bodyPr>
          <a:lstStyle/>
          <a:p>
            <a:r>
              <a:rPr lang="en-US" sz="1800" dirty="0"/>
              <a:t>Part 3: SIP based services and advent of WebRTC</a:t>
            </a:r>
          </a:p>
        </p:txBody>
      </p:sp>
      <p:sp>
        <p:nvSpPr>
          <p:cNvPr id="10" name="Rectangle 9"/>
          <p:cNvSpPr/>
          <p:nvPr/>
        </p:nvSpPr>
        <p:spPr>
          <a:xfrm>
            <a:off x="259540" y="1284198"/>
            <a:ext cx="8366238" cy="1200329"/>
          </a:xfrm>
          <a:prstGeom prst="rect">
            <a:avLst/>
          </a:prstGeom>
        </p:spPr>
        <p:txBody>
          <a:bodyPr wrap="square">
            <a:spAutoFit/>
          </a:bodyPr>
          <a:lstStyle/>
          <a:p>
            <a:pPr lvl="0">
              <a:spcBef>
                <a:spcPct val="0"/>
              </a:spcBef>
              <a:defRPr/>
            </a:pPr>
            <a:r>
              <a:rPr lang="en-US" b="1" dirty="0"/>
              <a:t>Federation: To cause to join into a similar association is the distinct advantage of SIP based solutions. SBC’s provide the security elements to</a:t>
            </a:r>
            <a:r>
              <a:rPr lang="en-US" altLang="en-US" b="1" dirty="0"/>
              <a:t> enable enterprises and service providers to form “federations” in a SIP environment</a:t>
            </a:r>
            <a:r>
              <a:rPr lang="en-US" b="1" dirty="0"/>
              <a:t> </a:t>
            </a:r>
          </a:p>
        </p:txBody>
      </p:sp>
      <p:sp>
        <p:nvSpPr>
          <p:cNvPr id="12" name="TextBox 11"/>
          <p:cNvSpPr txBox="1">
            <a:spLocks noChangeArrowheads="1"/>
          </p:cNvSpPr>
          <p:nvPr/>
        </p:nvSpPr>
        <p:spPr bwMode="auto">
          <a:xfrm>
            <a:off x="5789450" y="4328456"/>
            <a:ext cx="5672656" cy="1421928"/>
          </a:xfrm>
          <a:prstGeom prst="rect">
            <a:avLst/>
          </a:prstGeom>
          <a:noFill/>
          <a:ln w="9525">
            <a:noFill/>
            <a:miter lim="800000"/>
            <a:headEnd/>
            <a:tailEnd/>
          </a:ln>
        </p:spPr>
        <p:txBody>
          <a:bodyPr wrap="square">
            <a:spAutoFit/>
          </a:bodyPr>
          <a:lstStyle/>
          <a:p>
            <a:pPr algn="r">
              <a:lnSpc>
                <a:spcPct val="90000"/>
              </a:lnSpc>
            </a:pPr>
            <a:r>
              <a:rPr lang="en-US" sz="1600" dirty="0">
                <a:solidFill>
                  <a:srgbClr val="000000"/>
                </a:solidFill>
              </a:rPr>
              <a:t>A flexible framework allowing each provider to peer with other providers allowing secure controlled access based on provider level policy and user level opt-in control, allows for compelling context and information to follow a user on all of their devices and services that the user wishes to have this information on.</a:t>
            </a:r>
          </a:p>
        </p:txBody>
      </p:sp>
      <p:sp>
        <p:nvSpPr>
          <p:cNvPr id="13" name="TextBox 12"/>
          <p:cNvSpPr txBox="1">
            <a:spLocks noChangeArrowheads="1"/>
          </p:cNvSpPr>
          <p:nvPr/>
        </p:nvSpPr>
        <p:spPr bwMode="auto">
          <a:xfrm>
            <a:off x="793889" y="2982320"/>
            <a:ext cx="4879947" cy="1421928"/>
          </a:xfrm>
          <a:prstGeom prst="rect">
            <a:avLst/>
          </a:prstGeom>
          <a:noFill/>
          <a:ln w="9525">
            <a:noFill/>
            <a:miter lim="800000"/>
            <a:headEnd/>
            <a:tailEnd/>
          </a:ln>
        </p:spPr>
        <p:txBody>
          <a:bodyPr wrap="square">
            <a:spAutoFit/>
          </a:bodyPr>
          <a:lstStyle/>
          <a:p>
            <a:pPr>
              <a:lnSpc>
                <a:spcPct val="90000"/>
              </a:lnSpc>
            </a:pPr>
            <a:r>
              <a:rPr lang="en-US" sz="1600" dirty="0">
                <a:solidFill>
                  <a:srgbClr val="000000"/>
                </a:solidFill>
              </a:rPr>
              <a:t>Every person has a different identity based on each device they use. They can have additional identities based on the services they subscribe to. Examples include: Cell Phone, Home Phone, email, IM, Facebook, Twitter, Linked-In, …</a:t>
            </a:r>
          </a:p>
          <a:p>
            <a:pPr algn="ctr">
              <a:lnSpc>
                <a:spcPct val="90000"/>
              </a:lnSpc>
            </a:pPr>
            <a:endParaRPr lang="en-US" sz="1600" dirty="0">
              <a:solidFill>
                <a:srgbClr val="000000"/>
              </a:solidFill>
            </a:endParaRPr>
          </a:p>
        </p:txBody>
      </p:sp>
      <p:pic>
        <p:nvPicPr>
          <p:cNvPr id="14" name="Picture 13"/>
          <p:cNvPicPr>
            <a:picLocks noChangeAspect="1"/>
          </p:cNvPicPr>
          <p:nvPr/>
        </p:nvPicPr>
        <p:blipFill>
          <a:blip r:embed="rId2"/>
          <a:stretch>
            <a:fillRect/>
          </a:stretch>
        </p:blipFill>
        <p:spPr>
          <a:xfrm>
            <a:off x="8265079" y="2132541"/>
            <a:ext cx="2995436" cy="2271707"/>
          </a:xfrm>
          <a:prstGeom prst="rect">
            <a:avLst/>
          </a:prstGeom>
        </p:spPr>
      </p:pic>
      <p:pic>
        <p:nvPicPr>
          <p:cNvPr id="15" name="Picture 14"/>
          <p:cNvPicPr>
            <a:picLocks noChangeAspect="1"/>
          </p:cNvPicPr>
          <p:nvPr/>
        </p:nvPicPr>
        <p:blipFill>
          <a:blip r:embed="rId3"/>
          <a:stretch>
            <a:fillRect/>
          </a:stretch>
        </p:blipFill>
        <p:spPr>
          <a:xfrm>
            <a:off x="1463288" y="4374119"/>
            <a:ext cx="2735592" cy="1455949"/>
          </a:xfrm>
          <a:prstGeom prst="rect">
            <a:avLst/>
          </a:prstGeom>
        </p:spPr>
      </p:pic>
      <p:sp>
        <p:nvSpPr>
          <p:cNvPr id="16" name="Rectangle 15"/>
          <p:cNvSpPr/>
          <p:nvPr/>
        </p:nvSpPr>
        <p:spPr>
          <a:xfrm>
            <a:off x="1759315" y="5964214"/>
            <a:ext cx="8348133" cy="590931"/>
          </a:xfrm>
          <a:prstGeom prst="rect">
            <a:avLst/>
          </a:prstGeom>
        </p:spPr>
        <p:txBody>
          <a:bodyPr wrap="square">
            <a:spAutoFit/>
          </a:bodyPr>
          <a:lstStyle/>
          <a:p>
            <a:pPr lvl="0" algn="ctr">
              <a:lnSpc>
                <a:spcPct val="90000"/>
              </a:lnSpc>
            </a:pPr>
            <a:r>
              <a:rPr lang="en-US" dirty="0">
                <a:solidFill>
                  <a:srgbClr val="990000"/>
                </a:solidFill>
                <a:latin typeface="Calibri"/>
              </a:rPr>
              <a:t>The power of federated collaboration will greatly increase information worker productivity and will transform the customer service market.</a:t>
            </a:r>
          </a:p>
        </p:txBody>
      </p:sp>
    </p:spTree>
    <p:extLst>
      <p:ext uri="{BB962C8B-B14F-4D97-AF65-F5344CB8AC3E}">
        <p14:creationId xmlns:p14="http://schemas.microsoft.com/office/powerpoint/2010/main" val="219186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3">
                    <a:lumMod val="75000"/>
                  </a:schemeClr>
                </a:solidFill>
              </a:rPr>
              <a:t>Next Generation Telephony Service Architecture</a:t>
            </a:r>
          </a:p>
        </p:txBody>
      </p:sp>
      <p:sp>
        <p:nvSpPr>
          <p:cNvPr id="6" name="Footer Placeholder 5"/>
          <p:cNvSpPr>
            <a:spLocks noGrp="1"/>
          </p:cNvSpPr>
          <p:nvPr>
            <p:ph type="ftr" sz="quarter" idx="3"/>
          </p:nvPr>
        </p:nvSpPr>
        <p:spPr/>
        <p:txBody>
          <a:bodyPr/>
          <a:lstStyle/>
          <a:p>
            <a:r>
              <a:rPr lang="en-US"/>
              <a:t>Information Technology</a:t>
            </a:r>
            <a:endParaRPr lang="en-US" dirty="0"/>
          </a:p>
        </p:txBody>
      </p:sp>
      <p:sp>
        <p:nvSpPr>
          <p:cNvPr id="3" name="Content Placeholder 2"/>
          <p:cNvSpPr>
            <a:spLocks noGrp="1"/>
          </p:cNvSpPr>
          <p:nvPr>
            <p:ph idx="4294967295"/>
          </p:nvPr>
        </p:nvSpPr>
        <p:spPr>
          <a:xfrm>
            <a:off x="351967" y="1172369"/>
            <a:ext cx="10875963" cy="5072062"/>
          </a:xfrm>
        </p:spPr>
        <p:txBody>
          <a:bodyPr/>
          <a:lstStyle/>
          <a:p>
            <a:pPr marL="0" indent="0">
              <a:buNone/>
            </a:pPr>
            <a:r>
              <a:rPr lang="en-US" dirty="0"/>
              <a:t>Before SIP</a:t>
            </a:r>
          </a:p>
        </p:txBody>
      </p:sp>
      <p:pic>
        <p:nvPicPr>
          <p:cNvPr id="7" name="Picture 6"/>
          <p:cNvPicPr>
            <a:picLocks noChangeAspect="1"/>
          </p:cNvPicPr>
          <p:nvPr/>
        </p:nvPicPr>
        <p:blipFill>
          <a:blip r:embed="rId2"/>
          <a:stretch>
            <a:fillRect/>
          </a:stretch>
        </p:blipFill>
        <p:spPr>
          <a:xfrm>
            <a:off x="395504" y="1904278"/>
            <a:ext cx="6734634" cy="3765964"/>
          </a:xfrm>
          <a:prstGeom prst="rect">
            <a:avLst/>
          </a:prstGeom>
        </p:spPr>
      </p:pic>
      <p:pic>
        <p:nvPicPr>
          <p:cNvPr id="14" name="Picture 13"/>
          <p:cNvPicPr>
            <a:picLocks noChangeAspect="1"/>
          </p:cNvPicPr>
          <p:nvPr/>
        </p:nvPicPr>
        <p:blipFill>
          <a:blip r:embed="rId3"/>
          <a:stretch>
            <a:fillRect/>
          </a:stretch>
        </p:blipFill>
        <p:spPr>
          <a:xfrm>
            <a:off x="7341314" y="2162452"/>
            <a:ext cx="4772433" cy="3249617"/>
          </a:xfrm>
          <a:prstGeom prst="rect">
            <a:avLst/>
          </a:prstGeom>
        </p:spPr>
      </p:pic>
      <p:sp>
        <p:nvSpPr>
          <p:cNvPr id="15" name="TextBox 14"/>
          <p:cNvSpPr txBox="1"/>
          <p:nvPr/>
        </p:nvSpPr>
        <p:spPr>
          <a:xfrm>
            <a:off x="1412240" y="3153768"/>
            <a:ext cx="312906" cy="369332"/>
          </a:xfrm>
          <a:prstGeom prst="rect">
            <a:avLst/>
          </a:prstGeom>
          <a:noFill/>
          <a:ln>
            <a:solidFill>
              <a:schemeClr val="accent1">
                <a:shade val="50000"/>
              </a:schemeClr>
            </a:solidFill>
          </a:ln>
          <a:scene3d>
            <a:camera prst="orthographicFront"/>
            <a:lightRig rig="threePt" dir="t"/>
          </a:scene3d>
          <a:sp3d>
            <a:bevelT prst="relaxedInset"/>
          </a:sp3d>
        </p:spPr>
        <p:txBody>
          <a:bodyPr wrap="square" rtlCol="0">
            <a:spAutoFit/>
          </a:bodyPr>
          <a:lstStyle/>
          <a:p>
            <a:r>
              <a:rPr lang="en-US" dirty="0"/>
              <a:t>1</a:t>
            </a:r>
          </a:p>
        </p:txBody>
      </p:sp>
      <p:sp>
        <p:nvSpPr>
          <p:cNvPr id="16" name="TextBox 15"/>
          <p:cNvSpPr txBox="1"/>
          <p:nvPr/>
        </p:nvSpPr>
        <p:spPr>
          <a:xfrm>
            <a:off x="4714240" y="3123288"/>
            <a:ext cx="312906" cy="369332"/>
          </a:xfrm>
          <a:prstGeom prst="rect">
            <a:avLst/>
          </a:prstGeom>
          <a:noFill/>
          <a:ln>
            <a:solidFill>
              <a:schemeClr val="accent1">
                <a:shade val="50000"/>
              </a:schemeClr>
            </a:solidFill>
          </a:ln>
          <a:scene3d>
            <a:camera prst="orthographicFront"/>
            <a:lightRig rig="threePt" dir="t"/>
          </a:scene3d>
          <a:sp3d>
            <a:bevelT prst="relaxedInset"/>
          </a:sp3d>
        </p:spPr>
        <p:txBody>
          <a:bodyPr wrap="square" rtlCol="0">
            <a:spAutoFit/>
          </a:bodyPr>
          <a:lstStyle/>
          <a:p>
            <a:r>
              <a:rPr lang="en-US" dirty="0"/>
              <a:t>2</a:t>
            </a:r>
          </a:p>
        </p:txBody>
      </p:sp>
      <p:sp>
        <p:nvSpPr>
          <p:cNvPr id="17" name="TextBox 16"/>
          <p:cNvSpPr txBox="1"/>
          <p:nvPr/>
        </p:nvSpPr>
        <p:spPr>
          <a:xfrm>
            <a:off x="1369546" y="5216555"/>
            <a:ext cx="312906" cy="369332"/>
          </a:xfrm>
          <a:prstGeom prst="rect">
            <a:avLst/>
          </a:prstGeom>
          <a:noFill/>
          <a:ln>
            <a:solidFill>
              <a:schemeClr val="accent1">
                <a:shade val="50000"/>
              </a:schemeClr>
            </a:solidFill>
          </a:ln>
          <a:scene3d>
            <a:camera prst="orthographicFront"/>
            <a:lightRig rig="threePt" dir="t"/>
          </a:scene3d>
          <a:sp3d>
            <a:bevelT prst="relaxedInset"/>
          </a:sp3d>
        </p:spPr>
        <p:txBody>
          <a:bodyPr wrap="square" rtlCol="0">
            <a:spAutoFit/>
          </a:bodyPr>
          <a:lstStyle/>
          <a:p>
            <a:r>
              <a:rPr lang="en-US" dirty="0"/>
              <a:t>3</a:t>
            </a:r>
          </a:p>
        </p:txBody>
      </p:sp>
      <p:sp>
        <p:nvSpPr>
          <p:cNvPr id="18" name="TextBox 17"/>
          <p:cNvSpPr txBox="1"/>
          <p:nvPr/>
        </p:nvSpPr>
        <p:spPr>
          <a:xfrm>
            <a:off x="5413226" y="5226715"/>
            <a:ext cx="312906" cy="369332"/>
          </a:xfrm>
          <a:prstGeom prst="rect">
            <a:avLst/>
          </a:prstGeom>
          <a:noFill/>
          <a:ln>
            <a:solidFill>
              <a:schemeClr val="accent1">
                <a:shade val="50000"/>
              </a:schemeClr>
            </a:solidFill>
          </a:ln>
          <a:scene3d>
            <a:camera prst="orthographicFront"/>
            <a:lightRig rig="threePt" dir="t"/>
          </a:scene3d>
          <a:sp3d>
            <a:bevelT prst="relaxedInset"/>
          </a:sp3d>
        </p:spPr>
        <p:txBody>
          <a:bodyPr wrap="square" rtlCol="0">
            <a:spAutoFit/>
          </a:bodyPr>
          <a:lstStyle/>
          <a:p>
            <a:r>
              <a:rPr lang="en-US" dirty="0"/>
              <a:t>4</a:t>
            </a:r>
          </a:p>
        </p:txBody>
      </p:sp>
      <p:sp>
        <p:nvSpPr>
          <p:cNvPr id="19" name="Equal 18"/>
          <p:cNvSpPr/>
          <p:nvPr/>
        </p:nvSpPr>
        <p:spPr>
          <a:xfrm>
            <a:off x="7010400" y="3708400"/>
            <a:ext cx="330914" cy="23368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53239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r>
              <a:rPr lang="en-US"/>
              <a:t>Information Technology</a:t>
            </a:r>
            <a:endParaRPr lang="en-US" dirty="0"/>
          </a:p>
        </p:txBody>
      </p:sp>
      <p:pic>
        <p:nvPicPr>
          <p:cNvPr id="6" name="Picture 5"/>
          <p:cNvPicPr>
            <a:picLocks noChangeAspect="1"/>
          </p:cNvPicPr>
          <p:nvPr/>
        </p:nvPicPr>
        <p:blipFill>
          <a:blip r:embed="rId2"/>
          <a:stretch>
            <a:fillRect/>
          </a:stretch>
        </p:blipFill>
        <p:spPr>
          <a:xfrm>
            <a:off x="576023" y="1383483"/>
            <a:ext cx="6129578" cy="4384813"/>
          </a:xfrm>
          <a:prstGeom prst="rect">
            <a:avLst/>
          </a:prstGeom>
        </p:spPr>
      </p:pic>
      <p:pic>
        <p:nvPicPr>
          <p:cNvPr id="7" name="Picture 6"/>
          <p:cNvPicPr>
            <a:picLocks noChangeAspect="1"/>
          </p:cNvPicPr>
          <p:nvPr/>
        </p:nvPicPr>
        <p:blipFill>
          <a:blip r:embed="rId3"/>
          <a:stretch>
            <a:fillRect/>
          </a:stretch>
        </p:blipFill>
        <p:spPr>
          <a:xfrm>
            <a:off x="7083243" y="1965198"/>
            <a:ext cx="4837824" cy="3540017"/>
          </a:xfrm>
          <a:prstGeom prst="rect">
            <a:avLst/>
          </a:prstGeom>
        </p:spPr>
      </p:pic>
      <p:sp>
        <p:nvSpPr>
          <p:cNvPr id="8" name="Equal 7"/>
          <p:cNvSpPr/>
          <p:nvPr/>
        </p:nvSpPr>
        <p:spPr>
          <a:xfrm>
            <a:off x="6705601" y="3911600"/>
            <a:ext cx="406399" cy="16933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p:cNvSpPr>
            <a:spLocks noGrp="1"/>
          </p:cNvSpPr>
          <p:nvPr>
            <p:ph type="title"/>
          </p:nvPr>
        </p:nvSpPr>
        <p:spPr/>
        <p:txBody>
          <a:bodyPr>
            <a:normAutofit/>
          </a:bodyPr>
          <a:lstStyle/>
          <a:p>
            <a:r>
              <a:rPr lang="en-US" dirty="0">
                <a:solidFill>
                  <a:schemeClr val="accent3">
                    <a:lumMod val="75000"/>
                  </a:schemeClr>
                </a:solidFill>
              </a:rPr>
              <a:t>Next Generation Telephony Service Architecture</a:t>
            </a:r>
          </a:p>
        </p:txBody>
      </p:sp>
      <p:sp>
        <p:nvSpPr>
          <p:cNvPr id="11" name="TextBox 10"/>
          <p:cNvSpPr txBox="1"/>
          <p:nvPr/>
        </p:nvSpPr>
        <p:spPr>
          <a:xfrm>
            <a:off x="1420191" y="3542268"/>
            <a:ext cx="312906" cy="369332"/>
          </a:xfrm>
          <a:prstGeom prst="rect">
            <a:avLst/>
          </a:prstGeom>
          <a:noFill/>
          <a:ln>
            <a:solidFill>
              <a:schemeClr val="accent1">
                <a:shade val="50000"/>
              </a:schemeClr>
            </a:solidFill>
          </a:ln>
          <a:scene3d>
            <a:camera prst="orthographicFront"/>
            <a:lightRig rig="threePt" dir="t"/>
          </a:scene3d>
          <a:sp3d>
            <a:bevelT prst="relaxedInset"/>
          </a:sp3d>
        </p:spPr>
        <p:txBody>
          <a:bodyPr wrap="square" rtlCol="0">
            <a:spAutoFit/>
          </a:bodyPr>
          <a:lstStyle/>
          <a:p>
            <a:r>
              <a:rPr lang="en-US" dirty="0"/>
              <a:t>1</a:t>
            </a:r>
          </a:p>
        </p:txBody>
      </p:sp>
      <p:sp>
        <p:nvSpPr>
          <p:cNvPr id="12" name="TextBox 11"/>
          <p:cNvSpPr txBox="1"/>
          <p:nvPr/>
        </p:nvSpPr>
        <p:spPr>
          <a:xfrm>
            <a:off x="4420041" y="3563326"/>
            <a:ext cx="312906" cy="369332"/>
          </a:xfrm>
          <a:prstGeom prst="rect">
            <a:avLst/>
          </a:prstGeom>
          <a:noFill/>
          <a:ln>
            <a:solidFill>
              <a:schemeClr val="accent1">
                <a:shade val="50000"/>
              </a:schemeClr>
            </a:solidFill>
          </a:ln>
          <a:scene3d>
            <a:camera prst="orthographicFront"/>
            <a:lightRig rig="threePt" dir="t"/>
          </a:scene3d>
          <a:sp3d>
            <a:bevelT prst="relaxedInset"/>
          </a:sp3d>
        </p:spPr>
        <p:txBody>
          <a:bodyPr wrap="square" rtlCol="0">
            <a:spAutoFit/>
          </a:bodyPr>
          <a:lstStyle/>
          <a:p>
            <a:r>
              <a:rPr lang="en-US" dirty="0"/>
              <a:t>2</a:t>
            </a:r>
          </a:p>
        </p:txBody>
      </p:sp>
      <p:sp>
        <p:nvSpPr>
          <p:cNvPr id="13" name="TextBox 12"/>
          <p:cNvSpPr txBox="1"/>
          <p:nvPr/>
        </p:nvSpPr>
        <p:spPr>
          <a:xfrm>
            <a:off x="1369546" y="5391481"/>
            <a:ext cx="312906" cy="369332"/>
          </a:xfrm>
          <a:prstGeom prst="rect">
            <a:avLst/>
          </a:prstGeom>
          <a:noFill/>
          <a:ln>
            <a:solidFill>
              <a:schemeClr val="accent1">
                <a:shade val="50000"/>
              </a:schemeClr>
            </a:solidFill>
          </a:ln>
          <a:scene3d>
            <a:camera prst="orthographicFront"/>
            <a:lightRig rig="threePt" dir="t"/>
          </a:scene3d>
          <a:sp3d>
            <a:bevelT prst="relaxedInset"/>
          </a:sp3d>
        </p:spPr>
        <p:txBody>
          <a:bodyPr wrap="square" rtlCol="0">
            <a:spAutoFit/>
          </a:bodyPr>
          <a:lstStyle/>
          <a:p>
            <a:r>
              <a:rPr lang="en-US" dirty="0"/>
              <a:t>3</a:t>
            </a:r>
          </a:p>
        </p:txBody>
      </p:sp>
      <p:sp>
        <p:nvSpPr>
          <p:cNvPr id="17" name="TextBox 16"/>
          <p:cNvSpPr txBox="1"/>
          <p:nvPr/>
        </p:nvSpPr>
        <p:spPr>
          <a:xfrm>
            <a:off x="4196672" y="5338034"/>
            <a:ext cx="312906" cy="369332"/>
          </a:xfrm>
          <a:prstGeom prst="rect">
            <a:avLst/>
          </a:prstGeom>
          <a:noFill/>
          <a:ln>
            <a:solidFill>
              <a:schemeClr val="accent1">
                <a:shade val="50000"/>
              </a:schemeClr>
            </a:solidFill>
          </a:ln>
          <a:scene3d>
            <a:camera prst="orthographicFront"/>
            <a:lightRig rig="threePt" dir="t"/>
          </a:scene3d>
          <a:sp3d>
            <a:bevelT prst="relaxedInset"/>
          </a:sp3d>
        </p:spPr>
        <p:txBody>
          <a:bodyPr wrap="square" rtlCol="0">
            <a:spAutoFit/>
          </a:bodyPr>
          <a:lstStyle/>
          <a:p>
            <a:r>
              <a:rPr lang="en-US" dirty="0"/>
              <a:t>4</a:t>
            </a:r>
          </a:p>
        </p:txBody>
      </p:sp>
      <p:sp>
        <p:nvSpPr>
          <p:cNvPr id="2" name="Rectangle 1"/>
          <p:cNvSpPr/>
          <p:nvPr/>
        </p:nvSpPr>
        <p:spPr>
          <a:xfrm>
            <a:off x="1093077" y="6121029"/>
            <a:ext cx="9774620" cy="369332"/>
          </a:xfrm>
          <a:prstGeom prst="rect">
            <a:avLst/>
          </a:prstGeom>
        </p:spPr>
        <p:txBody>
          <a:bodyPr wrap="square">
            <a:spAutoFit/>
          </a:bodyPr>
          <a:lstStyle/>
          <a:p>
            <a:r>
              <a:rPr lang="en-US" b="1" dirty="0"/>
              <a:t>SIP is a HTTP like protocol specified in RFC  3261 and runs similarly to email as all IP.</a:t>
            </a:r>
            <a:endParaRPr lang="en-US" dirty="0"/>
          </a:p>
        </p:txBody>
      </p:sp>
    </p:spTree>
    <p:extLst>
      <p:ext uri="{BB962C8B-B14F-4D97-AF65-F5344CB8AC3E}">
        <p14:creationId xmlns:p14="http://schemas.microsoft.com/office/powerpoint/2010/main" val="1097741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r>
              <a:rPr lang="en-US"/>
              <a:t>8/17/2015</a:t>
            </a:r>
            <a:endParaRPr lang="en-US" dirty="0"/>
          </a:p>
        </p:txBody>
      </p:sp>
      <p:sp>
        <p:nvSpPr>
          <p:cNvPr id="5" name="Footer Placeholder 4"/>
          <p:cNvSpPr>
            <a:spLocks noGrp="1"/>
          </p:cNvSpPr>
          <p:nvPr>
            <p:ph type="ftr" sz="quarter" idx="3"/>
          </p:nvPr>
        </p:nvSpPr>
        <p:spPr/>
        <p:txBody>
          <a:bodyPr/>
          <a:lstStyle/>
          <a:p>
            <a:r>
              <a:rPr lang="en-US"/>
              <a:t>Information Technology</a:t>
            </a:r>
            <a:endParaRPr lang="en-US" dirty="0"/>
          </a:p>
        </p:txBody>
      </p:sp>
      <p:sp>
        <p:nvSpPr>
          <p:cNvPr id="6" name="Title 1"/>
          <p:cNvSpPr>
            <a:spLocks noGrp="1"/>
          </p:cNvSpPr>
          <p:nvPr>
            <p:ph type="title"/>
          </p:nvPr>
        </p:nvSpPr>
        <p:spPr/>
        <p:txBody>
          <a:bodyPr>
            <a:normAutofit/>
          </a:bodyPr>
          <a:lstStyle/>
          <a:p>
            <a:r>
              <a:rPr lang="en-US" dirty="0">
                <a:solidFill>
                  <a:schemeClr val="accent3">
                    <a:lumMod val="75000"/>
                  </a:schemeClr>
                </a:solidFill>
              </a:rPr>
              <a:t>Next Generation Telephony Service Architecture</a:t>
            </a:r>
          </a:p>
        </p:txBody>
      </p:sp>
      <p:sp>
        <p:nvSpPr>
          <p:cNvPr id="8" name="Title 1"/>
          <p:cNvSpPr txBox="1">
            <a:spLocks/>
          </p:cNvSpPr>
          <p:nvPr/>
        </p:nvSpPr>
        <p:spPr>
          <a:xfrm>
            <a:off x="7552266" y="1431902"/>
            <a:ext cx="3801533" cy="707886"/>
          </a:xfrm>
          <a:prstGeom prst="rect">
            <a:avLst/>
          </a:prstGeom>
        </p:spPr>
        <p:txBody>
          <a:bodyPr wrap="square">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ea typeface="+mj-ea"/>
                <a:cs typeface="+mj-cs"/>
              </a:rPr>
              <a:t>SIP: The Opportunity To Do More with What We Have</a:t>
            </a:r>
          </a:p>
        </p:txBody>
      </p:sp>
      <p:sp>
        <p:nvSpPr>
          <p:cNvPr id="9" name="Isosceles Triangle 8"/>
          <p:cNvSpPr>
            <a:spLocks noChangeArrowheads="1"/>
          </p:cNvSpPr>
          <p:nvPr/>
        </p:nvSpPr>
        <p:spPr bwMode="auto">
          <a:xfrm rot="16200000" flipH="1">
            <a:off x="1409700" y="2644775"/>
            <a:ext cx="3962400" cy="2514600"/>
          </a:xfrm>
          <a:prstGeom prst="triangle">
            <a:avLst>
              <a:gd name="adj" fmla="val 96787"/>
            </a:avLst>
          </a:prstGeom>
          <a:solidFill>
            <a:schemeClr val="tx2">
              <a:alpha val="54117"/>
            </a:schemeClr>
          </a:solidFill>
          <a:ln w="25400" algn="ctr">
            <a:noFill/>
            <a:miter lim="800000"/>
            <a:headEnd/>
            <a:tailEnd/>
          </a:ln>
        </p:spPr>
        <p:txBody>
          <a:bodyPr vert="eaVert" lIns="0" tIns="0" rIns="0" bIns="0" anchor="ctr"/>
          <a:lstStyle/>
          <a:p>
            <a:pPr algn="ctr">
              <a:lnSpc>
                <a:spcPct val="90000"/>
              </a:lnSpc>
              <a:defRPr/>
            </a:pPr>
            <a:endParaRPr lang="en-US" dirty="0" err="1">
              <a:solidFill>
                <a:schemeClr val="bg1"/>
              </a:solidFill>
              <a:latin typeface="+mn-lt"/>
            </a:endParaRPr>
          </a:p>
        </p:txBody>
      </p:sp>
      <p:sp>
        <p:nvSpPr>
          <p:cNvPr id="10" name="Isosceles Triangle 9"/>
          <p:cNvSpPr>
            <a:spLocks noChangeArrowheads="1"/>
          </p:cNvSpPr>
          <p:nvPr/>
        </p:nvSpPr>
        <p:spPr bwMode="auto">
          <a:xfrm rot="16200000" flipH="1">
            <a:off x="1417638" y="2492375"/>
            <a:ext cx="3962400" cy="2514600"/>
          </a:xfrm>
          <a:prstGeom prst="triangle">
            <a:avLst>
              <a:gd name="adj" fmla="val 65162"/>
            </a:avLst>
          </a:prstGeom>
          <a:solidFill>
            <a:schemeClr val="tx2">
              <a:alpha val="54117"/>
            </a:schemeClr>
          </a:solidFill>
          <a:ln w="25400" algn="ctr">
            <a:noFill/>
            <a:miter lim="800000"/>
            <a:headEnd/>
            <a:tailEnd/>
          </a:ln>
        </p:spPr>
        <p:txBody>
          <a:bodyPr vert="eaVert" lIns="0" tIns="0" rIns="0" bIns="0" anchor="ctr"/>
          <a:lstStyle/>
          <a:p>
            <a:pPr algn="ctr">
              <a:lnSpc>
                <a:spcPct val="90000"/>
              </a:lnSpc>
              <a:defRPr/>
            </a:pPr>
            <a:endParaRPr lang="en-US" dirty="0" err="1">
              <a:solidFill>
                <a:schemeClr val="bg1"/>
              </a:solidFill>
              <a:latin typeface="+mn-lt"/>
            </a:endParaRPr>
          </a:p>
        </p:txBody>
      </p:sp>
      <p:grpSp>
        <p:nvGrpSpPr>
          <p:cNvPr id="11" name="Group 31"/>
          <p:cNvGrpSpPr>
            <a:grpSpLocks/>
          </p:cNvGrpSpPr>
          <p:nvPr/>
        </p:nvGrpSpPr>
        <p:grpSpPr bwMode="auto">
          <a:xfrm>
            <a:off x="1100138" y="4495800"/>
            <a:ext cx="1928812" cy="1482725"/>
            <a:chOff x="4848" y="3937"/>
            <a:chExt cx="1728" cy="1343"/>
          </a:xfrm>
        </p:grpSpPr>
        <p:sp>
          <p:nvSpPr>
            <p:cNvPr id="12" name="AutoShape 25"/>
            <p:cNvSpPr>
              <a:spLocks/>
            </p:cNvSpPr>
            <p:nvPr/>
          </p:nvSpPr>
          <p:spPr bwMode="auto">
            <a:xfrm>
              <a:off x="4848" y="3937"/>
              <a:ext cx="1728" cy="1343"/>
            </a:xfrm>
            <a:prstGeom prst="can">
              <a:avLst>
                <a:gd name="adj" fmla="val 22073"/>
              </a:avLst>
            </a:prstGeom>
            <a:gradFill rotWithShape="0">
              <a:gsLst>
                <a:gs pos="0">
                  <a:srgbClr val="5C5C5C"/>
                </a:gs>
                <a:gs pos="50000">
                  <a:srgbClr val="5C5C5C">
                    <a:gamma/>
                    <a:shade val="46275"/>
                    <a:invGamma/>
                  </a:srgbClr>
                </a:gs>
                <a:gs pos="100000">
                  <a:srgbClr val="5C5C5C"/>
                </a:gs>
              </a:gsLst>
              <a:lin ang="2700000" scaled="1"/>
            </a:gradFill>
            <a:ln w="25400">
              <a:noFill/>
              <a:round/>
              <a:headEnd/>
              <a:tailEnd/>
            </a:ln>
            <a:effectLst>
              <a:outerShdw dist="35921" dir="2700000" algn="ctr" rotWithShape="0">
                <a:srgbClr val="000000"/>
              </a:outerShdw>
            </a:effectLst>
          </p:spPr>
          <p:txBody>
            <a:bodyPr wrap="none" anchor="ctr"/>
            <a:lstStyle/>
            <a:p>
              <a:pPr fontAlgn="auto">
                <a:lnSpc>
                  <a:spcPct val="90000"/>
                </a:lnSpc>
                <a:spcBef>
                  <a:spcPts val="0"/>
                </a:spcBef>
                <a:spcAft>
                  <a:spcPts val="0"/>
                </a:spcAft>
                <a:defRPr/>
              </a:pPr>
              <a:endParaRPr lang="en-US" kern="0">
                <a:solidFill>
                  <a:sysClr val="windowText" lastClr="000000"/>
                </a:solidFill>
                <a:latin typeface="Gill Sans" pitchFamily="1" charset="0"/>
                <a:sym typeface="Gill Sans" pitchFamily="1" charset="0"/>
              </a:endParaRPr>
            </a:p>
          </p:txBody>
        </p:sp>
        <p:sp>
          <p:nvSpPr>
            <p:cNvPr id="13" name="Rectangle 8"/>
            <p:cNvSpPr>
              <a:spLocks/>
            </p:cNvSpPr>
            <p:nvPr/>
          </p:nvSpPr>
          <p:spPr bwMode="auto">
            <a:xfrm>
              <a:off x="4945" y="4446"/>
              <a:ext cx="1543" cy="733"/>
            </a:xfrm>
            <a:prstGeom prst="rect">
              <a:avLst/>
            </a:prstGeom>
            <a:noFill/>
            <a:ln w="12700">
              <a:noFill/>
              <a:miter lim="800000"/>
              <a:headEnd/>
              <a:tailEnd/>
            </a:ln>
            <a:effectLst>
              <a:outerShdw dist="50799" dir="7319979" algn="ctr" rotWithShape="0">
                <a:srgbClr val="000000"/>
              </a:outerShdw>
            </a:effectLst>
          </p:spPr>
          <p:txBody>
            <a:bodyPr lIns="0" tIns="0" rIns="0" bIns="0"/>
            <a:lstStyle/>
            <a:p>
              <a:pPr fontAlgn="auto">
                <a:lnSpc>
                  <a:spcPct val="90000"/>
                </a:lnSpc>
                <a:spcBef>
                  <a:spcPts val="0"/>
                </a:spcBef>
                <a:spcAft>
                  <a:spcPts val="0"/>
                </a:spcAft>
                <a:defRPr/>
              </a:pPr>
              <a:r>
                <a:rPr lang="en-US" sz="2200" kern="0" dirty="0">
                  <a:solidFill>
                    <a:srgbClr val="FFFFFF"/>
                  </a:solidFill>
                  <a:latin typeface="Arial" charset="0"/>
                  <a:sym typeface="Gill Sans" pitchFamily="1" charset="0"/>
                </a:rPr>
                <a:t>Converged </a:t>
              </a:r>
            </a:p>
            <a:p>
              <a:pPr fontAlgn="auto">
                <a:lnSpc>
                  <a:spcPct val="90000"/>
                </a:lnSpc>
                <a:spcBef>
                  <a:spcPts val="0"/>
                </a:spcBef>
                <a:spcAft>
                  <a:spcPts val="0"/>
                </a:spcAft>
                <a:defRPr/>
              </a:pPr>
              <a:r>
                <a:rPr lang="en-US" sz="2200" kern="0" dirty="0">
                  <a:solidFill>
                    <a:srgbClr val="FFFFFF"/>
                  </a:solidFill>
                  <a:latin typeface="Arial" charset="0"/>
                  <a:sym typeface="Gill Sans" pitchFamily="1" charset="0"/>
                </a:rPr>
                <a:t>Network</a:t>
              </a:r>
            </a:p>
          </p:txBody>
        </p:sp>
      </p:grpSp>
      <p:grpSp>
        <p:nvGrpSpPr>
          <p:cNvPr id="14" name="Group 27"/>
          <p:cNvGrpSpPr>
            <a:grpSpLocks/>
          </p:cNvGrpSpPr>
          <p:nvPr/>
        </p:nvGrpSpPr>
        <p:grpSpPr bwMode="auto">
          <a:xfrm>
            <a:off x="4397375" y="4676775"/>
            <a:ext cx="1928813" cy="1300163"/>
            <a:chOff x="1680" y="4272"/>
            <a:chExt cx="1728" cy="1008"/>
          </a:xfrm>
        </p:grpSpPr>
        <p:sp>
          <p:nvSpPr>
            <p:cNvPr id="15" name="AutoShape 21"/>
            <p:cNvSpPr>
              <a:spLocks/>
            </p:cNvSpPr>
            <p:nvPr/>
          </p:nvSpPr>
          <p:spPr bwMode="auto">
            <a:xfrm>
              <a:off x="1680" y="4272"/>
              <a:ext cx="1728" cy="1008"/>
            </a:xfrm>
            <a:prstGeom prst="can">
              <a:avLst>
                <a:gd name="adj" fmla="val 30940"/>
              </a:avLst>
            </a:prstGeom>
            <a:gradFill rotWithShape="0">
              <a:gsLst>
                <a:gs pos="0">
                  <a:srgbClr val="003366"/>
                </a:gs>
                <a:gs pos="100000">
                  <a:srgbClr val="003366">
                    <a:gamma/>
                    <a:shade val="46275"/>
                    <a:invGamma/>
                  </a:srgbClr>
                </a:gs>
              </a:gsLst>
              <a:lin ang="5400000" scaled="1"/>
            </a:gradFill>
            <a:ln w="25400">
              <a:noFill/>
              <a:round/>
              <a:headEnd/>
              <a:tailEnd/>
            </a:ln>
            <a:effectLst>
              <a:outerShdw dist="35921" dir="2700000" algn="ctr" rotWithShape="0">
                <a:srgbClr val="000000"/>
              </a:outerShdw>
            </a:effectLst>
          </p:spPr>
          <p:txBody>
            <a:bodyPr wrap="none" anchor="ctr"/>
            <a:lstStyle/>
            <a:p>
              <a:pPr algn="ctr" fontAlgn="auto">
                <a:lnSpc>
                  <a:spcPct val="90000"/>
                </a:lnSpc>
                <a:spcBef>
                  <a:spcPts val="0"/>
                </a:spcBef>
                <a:spcAft>
                  <a:spcPts val="0"/>
                </a:spcAft>
                <a:defRPr/>
              </a:pPr>
              <a:endParaRPr lang="en-US" sz="1600" kern="0">
                <a:solidFill>
                  <a:sysClr val="windowText" lastClr="000000"/>
                </a:solidFill>
                <a:latin typeface="Gill Sans" pitchFamily="1" charset="0"/>
                <a:sym typeface="Gill Sans" pitchFamily="1" charset="0"/>
              </a:endParaRPr>
            </a:p>
          </p:txBody>
        </p:sp>
        <p:sp>
          <p:nvSpPr>
            <p:cNvPr id="16" name="Rectangle 16"/>
            <p:cNvSpPr>
              <a:spLocks/>
            </p:cNvSpPr>
            <p:nvPr/>
          </p:nvSpPr>
          <p:spPr bwMode="auto">
            <a:xfrm>
              <a:off x="1775" y="4721"/>
              <a:ext cx="1526" cy="368"/>
            </a:xfrm>
            <a:prstGeom prst="rect">
              <a:avLst/>
            </a:prstGeom>
            <a:noFill/>
            <a:ln w="12700">
              <a:noFill/>
              <a:miter lim="800000"/>
              <a:headEnd/>
              <a:tailEnd/>
            </a:ln>
            <a:effectLst>
              <a:outerShdw dist="38099" dir="7319960" algn="ctr" rotWithShape="0">
                <a:srgbClr val="000000"/>
              </a:outerShdw>
            </a:effectLst>
          </p:spPr>
          <p:txBody>
            <a:bodyPr lIns="0" tIns="0" rIns="0" bIns="0"/>
            <a:lstStyle/>
            <a:p>
              <a:pPr algn="ctr" fontAlgn="auto">
                <a:lnSpc>
                  <a:spcPct val="90000"/>
                </a:lnSpc>
                <a:spcBef>
                  <a:spcPts val="0"/>
                </a:spcBef>
                <a:spcAft>
                  <a:spcPts val="0"/>
                </a:spcAft>
                <a:defRPr/>
              </a:pPr>
              <a:r>
                <a:rPr lang="en-US" sz="1600" kern="0" dirty="0">
                  <a:solidFill>
                    <a:srgbClr val="FFFFFF"/>
                  </a:solidFill>
                  <a:latin typeface="Arial" charset="0"/>
                  <a:sym typeface="Gill Sans" pitchFamily="1" charset="0"/>
                </a:rPr>
                <a:t>Reduced Trunking</a:t>
              </a:r>
            </a:p>
          </p:txBody>
        </p:sp>
      </p:grpSp>
      <p:grpSp>
        <p:nvGrpSpPr>
          <p:cNvPr id="17" name="Group 28"/>
          <p:cNvGrpSpPr>
            <a:grpSpLocks/>
          </p:cNvGrpSpPr>
          <p:nvPr/>
        </p:nvGrpSpPr>
        <p:grpSpPr bwMode="auto">
          <a:xfrm>
            <a:off x="4351338" y="3852863"/>
            <a:ext cx="1981200" cy="1233487"/>
            <a:chOff x="1639" y="3477"/>
            <a:chExt cx="1775" cy="1008"/>
          </a:xfrm>
        </p:grpSpPr>
        <p:sp>
          <p:nvSpPr>
            <p:cNvPr id="18" name="AutoShape 22"/>
            <p:cNvSpPr>
              <a:spLocks/>
            </p:cNvSpPr>
            <p:nvPr/>
          </p:nvSpPr>
          <p:spPr bwMode="auto">
            <a:xfrm>
              <a:off x="1680" y="3477"/>
              <a:ext cx="1728" cy="1008"/>
            </a:xfrm>
            <a:prstGeom prst="can">
              <a:avLst>
                <a:gd name="adj" fmla="val 30940"/>
              </a:avLst>
            </a:prstGeom>
            <a:gradFill rotWithShape="0">
              <a:gsLst>
                <a:gs pos="0">
                  <a:srgbClr val="005900"/>
                </a:gs>
                <a:gs pos="100000">
                  <a:srgbClr val="005900">
                    <a:gamma/>
                    <a:shade val="46275"/>
                    <a:invGamma/>
                  </a:srgbClr>
                </a:gs>
              </a:gsLst>
              <a:lin ang="5400000" scaled="1"/>
            </a:gradFill>
            <a:ln w="25400">
              <a:noFill/>
              <a:round/>
              <a:headEnd/>
              <a:tailEnd/>
            </a:ln>
            <a:effectLst>
              <a:outerShdw dist="35921" dir="2700000" algn="ctr" rotWithShape="0">
                <a:srgbClr val="000000"/>
              </a:outerShdw>
            </a:effectLst>
          </p:spPr>
          <p:txBody>
            <a:bodyPr wrap="none" anchor="ctr"/>
            <a:lstStyle/>
            <a:p>
              <a:pPr algn="ctr" fontAlgn="auto">
                <a:lnSpc>
                  <a:spcPct val="90000"/>
                </a:lnSpc>
                <a:spcBef>
                  <a:spcPts val="0"/>
                </a:spcBef>
                <a:spcAft>
                  <a:spcPts val="0"/>
                </a:spcAft>
                <a:defRPr/>
              </a:pPr>
              <a:endParaRPr lang="en-US" sz="1600" kern="0" dirty="0">
                <a:solidFill>
                  <a:sysClr val="windowText" lastClr="000000"/>
                </a:solidFill>
                <a:latin typeface="Gill Sans" pitchFamily="1" charset="0"/>
                <a:sym typeface="Gill Sans" pitchFamily="1" charset="0"/>
              </a:endParaRPr>
            </a:p>
          </p:txBody>
        </p:sp>
        <p:sp>
          <p:nvSpPr>
            <p:cNvPr id="19" name="Rectangle 17"/>
            <p:cNvSpPr>
              <a:spLocks/>
            </p:cNvSpPr>
            <p:nvPr/>
          </p:nvSpPr>
          <p:spPr bwMode="auto">
            <a:xfrm>
              <a:off x="1639" y="3960"/>
              <a:ext cx="1775" cy="367"/>
            </a:xfrm>
            <a:prstGeom prst="rect">
              <a:avLst/>
            </a:prstGeom>
            <a:noFill/>
            <a:ln w="12700">
              <a:noFill/>
              <a:miter lim="800000"/>
              <a:headEnd/>
              <a:tailEnd/>
            </a:ln>
            <a:effectLst>
              <a:outerShdw dist="38099" dir="7319960" algn="ctr" rotWithShape="0">
                <a:srgbClr val="000000"/>
              </a:outerShdw>
            </a:effectLst>
          </p:spPr>
          <p:txBody>
            <a:bodyPr lIns="0" tIns="0" rIns="0" bIns="0"/>
            <a:lstStyle/>
            <a:p>
              <a:pPr algn="ctr" fontAlgn="auto">
                <a:lnSpc>
                  <a:spcPct val="90000"/>
                </a:lnSpc>
                <a:spcBef>
                  <a:spcPts val="0"/>
                </a:spcBef>
                <a:spcAft>
                  <a:spcPts val="0"/>
                </a:spcAft>
                <a:defRPr/>
              </a:pPr>
              <a:r>
                <a:rPr lang="en-US" sz="1600" kern="0" dirty="0">
                  <a:solidFill>
                    <a:srgbClr val="FFFFFF"/>
                  </a:solidFill>
                  <a:latin typeface="Arial" charset="0"/>
                  <a:sym typeface="Gill Sans" pitchFamily="1" charset="0"/>
                </a:rPr>
                <a:t>Optimized Network Routing</a:t>
              </a:r>
            </a:p>
          </p:txBody>
        </p:sp>
      </p:grpSp>
      <p:grpSp>
        <p:nvGrpSpPr>
          <p:cNvPr id="20" name="Group 29"/>
          <p:cNvGrpSpPr>
            <a:grpSpLocks/>
          </p:cNvGrpSpPr>
          <p:nvPr/>
        </p:nvGrpSpPr>
        <p:grpSpPr bwMode="auto">
          <a:xfrm>
            <a:off x="4351338" y="3016250"/>
            <a:ext cx="2057400" cy="1214438"/>
            <a:chOff x="1639" y="2736"/>
            <a:chExt cx="1843" cy="960"/>
          </a:xfrm>
        </p:grpSpPr>
        <p:sp>
          <p:nvSpPr>
            <p:cNvPr id="21" name="AutoShape 23"/>
            <p:cNvSpPr>
              <a:spLocks/>
            </p:cNvSpPr>
            <p:nvPr/>
          </p:nvSpPr>
          <p:spPr bwMode="auto">
            <a:xfrm>
              <a:off x="1680" y="2736"/>
              <a:ext cx="1728" cy="960"/>
            </a:xfrm>
            <a:prstGeom prst="can">
              <a:avLst>
                <a:gd name="adj" fmla="val 30940"/>
              </a:avLst>
            </a:prstGeom>
            <a:gradFill rotWithShape="0">
              <a:gsLst>
                <a:gs pos="0">
                  <a:srgbClr val="333399"/>
                </a:gs>
                <a:gs pos="100000">
                  <a:srgbClr val="333399">
                    <a:gamma/>
                    <a:shade val="46275"/>
                    <a:invGamma/>
                  </a:srgbClr>
                </a:gs>
              </a:gsLst>
              <a:lin ang="5400000" scaled="1"/>
            </a:gradFill>
            <a:ln w="25400">
              <a:noFill/>
              <a:round/>
              <a:headEnd/>
              <a:tailEnd/>
            </a:ln>
            <a:effectLst>
              <a:outerShdw dist="35921" dir="2700000" algn="ctr" rotWithShape="0">
                <a:srgbClr val="000000"/>
              </a:outerShdw>
            </a:effectLst>
          </p:spPr>
          <p:txBody>
            <a:bodyPr wrap="none" anchor="ctr"/>
            <a:lstStyle/>
            <a:p>
              <a:pPr algn="ctr" fontAlgn="auto">
                <a:lnSpc>
                  <a:spcPct val="90000"/>
                </a:lnSpc>
                <a:spcBef>
                  <a:spcPts val="0"/>
                </a:spcBef>
                <a:spcAft>
                  <a:spcPts val="0"/>
                </a:spcAft>
                <a:defRPr/>
              </a:pPr>
              <a:endParaRPr lang="en-US" sz="1600" kern="0" dirty="0">
                <a:solidFill>
                  <a:sysClr val="windowText" lastClr="000000"/>
                </a:solidFill>
                <a:latin typeface="Gill Sans" pitchFamily="1" charset="0"/>
                <a:sym typeface="Gill Sans" pitchFamily="1" charset="0"/>
              </a:endParaRPr>
            </a:p>
          </p:txBody>
        </p:sp>
        <p:sp>
          <p:nvSpPr>
            <p:cNvPr id="22" name="Rectangle 18"/>
            <p:cNvSpPr>
              <a:spLocks/>
            </p:cNvSpPr>
            <p:nvPr/>
          </p:nvSpPr>
          <p:spPr bwMode="auto">
            <a:xfrm>
              <a:off x="1639" y="3135"/>
              <a:ext cx="1843" cy="369"/>
            </a:xfrm>
            <a:prstGeom prst="rect">
              <a:avLst/>
            </a:prstGeom>
            <a:noFill/>
            <a:ln w="12700">
              <a:noFill/>
              <a:miter lim="800000"/>
              <a:headEnd/>
              <a:tailEnd/>
            </a:ln>
            <a:effectLst>
              <a:outerShdw dist="38099" dir="7319960" algn="ctr" rotWithShape="0">
                <a:srgbClr val="000000"/>
              </a:outerShdw>
            </a:effectLst>
          </p:spPr>
          <p:txBody>
            <a:bodyPr lIns="0" tIns="0" rIns="0" bIns="0"/>
            <a:lstStyle/>
            <a:p>
              <a:pPr algn="ctr" fontAlgn="auto">
                <a:lnSpc>
                  <a:spcPct val="90000"/>
                </a:lnSpc>
                <a:spcBef>
                  <a:spcPts val="0"/>
                </a:spcBef>
                <a:spcAft>
                  <a:spcPts val="0"/>
                </a:spcAft>
                <a:defRPr/>
              </a:pPr>
              <a:r>
                <a:rPr lang="en-US" sz="1600" kern="0" dirty="0">
                  <a:solidFill>
                    <a:srgbClr val="FFFFFF"/>
                  </a:solidFill>
                  <a:latin typeface="Arial" charset="0"/>
                  <a:sym typeface="Gill Sans" pitchFamily="1" charset="0"/>
                </a:rPr>
                <a:t>Centralized</a:t>
              </a:r>
            </a:p>
            <a:p>
              <a:pPr algn="ctr" fontAlgn="auto">
                <a:lnSpc>
                  <a:spcPct val="90000"/>
                </a:lnSpc>
                <a:spcBef>
                  <a:spcPts val="0"/>
                </a:spcBef>
                <a:spcAft>
                  <a:spcPts val="0"/>
                </a:spcAft>
                <a:defRPr/>
              </a:pPr>
              <a:r>
                <a:rPr lang="en-US" sz="1600" kern="0" dirty="0">
                  <a:solidFill>
                    <a:srgbClr val="FFFFFF"/>
                  </a:solidFill>
                  <a:latin typeface="Arial" charset="0"/>
                  <a:sym typeface="Gill Sans" pitchFamily="1" charset="0"/>
                </a:rPr>
                <a:t>Administration</a:t>
              </a:r>
            </a:p>
          </p:txBody>
        </p:sp>
      </p:grpSp>
      <p:grpSp>
        <p:nvGrpSpPr>
          <p:cNvPr id="23" name="Group 30"/>
          <p:cNvGrpSpPr>
            <a:grpSpLocks/>
          </p:cNvGrpSpPr>
          <p:nvPr/>
        </p:nvGrpSpPr>
        <p:grpSpPr bwMode="auto">
          <a:xfrm>
            <a:off x="4397375" y="2212975"/>
            <a:ext cx="1928813" cy="1308100"/>
            <a:chOff x="1680" y="1920"/>
            <a:chExt cx="1728" cy="1119"/>
          </a:xfrm>
        </p:grpSpPr>
        <p:sp>
          <p:nvSpPr>
            <p:cNvPr id="24" name="AutoShape 24"/>
            <p:cNvSpPr>
              <a:spLocks/>
            </p:cNvSpPr>
            <p:nvPr/>
          </p:nvSpPr>
          <p:spPr bwMode="auto">
            <a:xfrm>
              <a:off x="1680" y="1920"/>
              <a:ext cx="1728" cy="1008"/>
            </a:xfrm>
            <a:prstGeom prst="can">
              <a:avLst>
                <a:gd name="adj" fmla="val 30940"/>
              </a:avLst>
            </a:prstGeom>
            <a:gradFill rotWithShape="0">
              <a:gsLst>
                <a:gs pos="0">
                  <a:srgbClr val="800000"/>
                </a:gs>
                <a:gs pos="100000">
                  <a:srgbClr val="800000">
                    <a:gamma/>
                    <a:shade val="46275"/>
                    <a:invGamma/>
                  </a:srgbClr>
                </a:gs>
              </a:gsLst>
              <a:lin ang="5400000" scaled="1"/>
            </a:gradFill>
            <a:ln w="25400">
              <a:noFill/>
              <a:round/>
              <a:headEnd/>
              <a:tailEnd/>
            </a:ln>
            <a:effectLst>
              <a:outerShdw dist="35921" dir="2700000" algn="ctr" rotWithShape="0">
                <a:srgbClr val="000000"/>
              </a:outerShdw>
            </a:effectLst>
          </p:spPr>
          <p:txBody>
            <a:bodyPr wrap="none" anchor="ctr"/>
            <a:lstStyle/>
            <a:p>
              <a:pPr algn="ctr" fontAlgn="auto">
                <a:lnSpc>
                  <a:spcPct val="90000"/>
                </a:lnSpc>
                <a:spcBef>
                  <a:spcPts val="0"/>
                </a:spcBef>
                <a:spcAft>
                  <a:spcPts val="0"/>
                </a:spcAft>
                <a:defRPr/>
              </a:pPr>
              <a:endParaRPr lang="en-US" sz="1600" kern="0" dirty="0">
                <a:solidFill>
                  <a:sysClr val="windowText" lastClr="000000"/>
                </a:solidFill>
                <a:latin typeface="Gill Sans" pitchFamily="1" charset="0"/>
                <a:sym typeface="Gill Sans" pitchFamily="1" charset="0"/>
              </a:endParaRPr>
            </a:p>
          </p:txBody>
        </p:sp>
        <p:sp>
          <p:nvSpPr>
            <p:cNvPr id="25" name="Rectangle 15"/>
            <p:cNvSpPr>
              <a:spLocks/>
            </p:cNvSpPr>
            <p:nvPr/>
          </p:nvSpPr>
          <p:spPr bwMode="auto">
            <a:xfrm>
              <a:off x="1707" y="2387"/>
              <a:ext cx="1638" cy="652"/>
            </a:xfrm>
            <a:prstGeom prst="rect">
              <a:avLst/>
            </a:prstGeom>
            <a:noFill/>
            <a:ln w="12700">
              <a:noFill/>
              <a:miter lim="800000"/>
              <a:headEnd/>
              <a:tailEnd/>
            </a:ln>
            <a:effectLst>
              <a:outerShdw dist="38099" dir="7319960" algn="ctr" rotWithShape="0">
                <a:srgbClr val="000000"/>
              </a:outerShdw>
            </a:effectLst>
          </p:spPr>
          <p:txBody>
            <a:bodyPr lIns="0" tIns="0" rIns="0" bIns="0"/>
            <a:lstStyle/>
            <a:p>
              <a:pPr algn="ctr" fontAlgn="auto">
                <a:lnSpc>
                  <a:spcPct val="90000"/>
                </a:lnSpc>
                <a:spcBef>
                  <a:spcPts val="0"/>
                </a:spcBef>
                <a:spcAft>
                  <a:spcPts val="0"/>
                </a:spcAft>
                <a:defRPr/>
              </a:pPr>
              <a:r>
                <a:rPr lang="en-US" sz="1600" kern="0" dirty="0">
                  <a:solidFill>
                    <a:srgbClr val="FFFFFF"/>
                  </a:solidFill>
                  <a:latin typeface="Arial" charset="0"/>
                  <a:sym typeface="Gill Sans" pitchFamily="1" charset="0"/>
                </a:rPr>
                <a:t>Maximize Multi-Vendor Assets</a:t>
              </a:r>
            </a:p>
          </p:txBody>
        </p:sp>
      </p:grpSp>
      <p:grpSp>
        <p:nvGrpSpPr>
          <p:cNvPr id="26" name="Group 30"/>
          <p:cNvGrpSpPr>
            <a:grpSpLocks/>
          </p:cNvGrpSpPr>
          <p:nvPr/>
        </p:nvGrpSpPr>
        <p:grpSpPr bwMode="auto">
          <a:xfrm>
            <a:off x="4403725" y="1352550"/>
            <a:ext cx="1928813" cy="1190625"/>
            <a:chOff x="1659" y="1955"/>
            <a:chExt cx="1728" cy="1019"/>
          </a:xfrm>
        </p:grpSpPr>
        <p:sp>
          <p:nvSpPr>
            <p:cNvPr id="27" name="AutoShape 24"/>
            <p:cNvSpPr>
              <a:spLocks/>
            </p:cNvSpPr>
            <p:nvPr/>
          </p:nvSpPr>
          <p:spPr bwMode="auto">
            <a:xfrm>
              <a:off x="1659" y="1955"/>
              <a:ext cx="1728" cy="1008"/>
            </a:xfrm>
            <a:prstGeom prst="can">
              <a:avLst>
                <a:gd name="adj" fmla="val 30940"/>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fontAlgn="auto">
                <a:lnSpc>
                  <a:spcPct val="90000"/>
                </a:lnSpc>
                <a:spcBef>
                  <a:spcPts val="0"/>
                </a:spcBef>
                <a:spcAft>
                  <a:spcPts val="0"/>
                </a:spcAft>
                <a:defRPr/>
              </a:pPr>
              <a:endParaRPr lang="en-US" sz="1600" kern="0" dirty="0">
                <a:solidFill>
                  <a:sysClr val="windowText" lastClr="000000"/>
                </a:solidFill>
                <a:latin typeface="Gill Sans" pitchFamily="1" charset="0"/>
                <a:sym typeface="Gill Sans" pitchFamily="1" charset="0"/>
              </a:endParaRPr>
            </a:p>
          </p:txBody>
        </p:sp>
        <p:sp>
          <p:nvSpPr>
            <p:cNvPr id="28" name="Rectangle 15"/>
            <p:cNvSpPr>
              <a:spLocks/>
            </p:cNvSpPr>
            <p:nvPr/>
          </p:nvSpPr>
          <p:spPr bwMode="auto">
            <a:xfrm>
              <a:off x="1707" y="2322"/>
              <a:ext cx="1680" cy="652"/>
            </a:xfrm>
            <a:prstGeom prst="rect">
              <a:avLst/>
            </a:prstGeom>
            <a:noFill/>
            <a:ln w="12700">
              <a:noFill/>
              <a:miter lim="800000"/>
              <a:headEnd/>
              <a:tailEnd/>
            </a:ln>
            <a:effectLst>
              <a:outerShdw dist="38099" dir="7319960" algn="ctr" rotWithShape="0">
                <a:srgbClr val="000000"/>
              </a:outerShdw>
            </a:effectLst>
          </p:spPr>
          <p:txBody>
            <a:bodyPr lIns="0" tIns="0" rIns="0" bIns="0"/>
            <a:lstStyle/>
            <a:p>
              <a:pPr algn="ctr" fontAlgn="auto">
                <a:lnSpc>
                  <a:spcPct val="90000"/>
                </a:lnSpc>
                <a:spcBef>
                  <a:spcPts val="0"/>
                </a:spcBef>
                <a:spcAft>
                  <a:spcPts val="0"/>
                </a:spcAft>
                <a:defRPr/>
              </a:pPr>
              <a:r>
                <a:rPr lang="en-US" sz="1600" kern="0" dirty="0">
                  <a:solidFill>
                    <a:srgbClr val="FFFFFF"/>
                  </a:solidFill>
                  <a:latin typeface="Arial" charset="0"/>
                  <a:sym typeface="Gill Sans" pitchFamily="1" charset="0"/>
                </a:rPr>
                <a:t>Rapid deployment of new applications</a:t>
              </a:r>
            </a:p>
          </p:txBody>
        </p:sp>
      </p:grpSp>
      <p:grpSp>
        <p:nvGrpSpPr>
          <p:cNvPr id="29" name="Group 50"/>
          <p:cNvGrpSpPr>
            <a:grpSpLocks/>
          </p:cNvGrpSpPr>
          <p:nvPr/>
        </p:nvGrpSpPr>
        <p:grpSpPr bwMode="auto">
          <a:xfrm>
            <a:off x="1074738" y="3276600"/>
            <a:ext cx="1928812" cy="1482725"/>
            <a:chOff x="1075060" y="3276600"/>
            <a:chExt cx="1928812" cy="1482725"/>
          </a:xfrm>
        </p:grpSpPr>
        <p:grpSp>
          <p:nvGrpSpPr>
            <p:cNvPr id="30" name="Group 31"/>
            <p:cNvGrpSpPr>
              <a:grpSpLocks/>
            </p:cNvGrpSpPr>
            <p:nvPr/>
          </p:nvGrpSpPr>
          <p:grpSpPr bwMode="auto">
            <a:xfrm>
              <a:off x="1075060" y="3276600"/>
              <a:ext cx="1928812" cy="1482725"/>
              <a:chOff x="4848" y="3937"/>
              <a:chExt cx="1728" cy="1343"/>
            </a:xfrm>
          </p:grpSpPr>
          <p:sp>
            <p:nvSpPr>
              <p:cNvPr id="32" name="AutoShape 25"/>
              <p:cNvSpPr>
                <a:spLocks/>
              </p:cNvSpPr>
              <p:nvPr/>
            </p:nvSpPr>
            <p:spPr bwMode="auto">
              <a:xfrm>
                <a:off x="4848" y="3937"/>
                <a:ext cx="1728" cy="1343"/>
              </a:xfrm>
              <a:prstGeom prst="can">
                <a:avLst>
                  <a:gd name="adj" fmla="val 22073"/>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w="25400">
                <a:noFill/>
                <a:round/>
                <a:headEnd/>
                <a:tailEnd/>
              </a:ln>
              <a:effectLst>
                <a:outerShdw dist="35921" dir="2700000" algn="ctr" rotWithShape="0">
                  <a:srgbClr val="000000"/>
                </a:outerShdw>
              </a:effectLst>
            </p:spPr>
            <p:txBody>
              <a:bodyPr wrap="none" anchor="ctr"/>
              <a:lstStyle/>
              <a:p>
                <a:pPr fontAlgn="auto">
                  <a:lnSpc>
                    <a:spcPct val="90000"/>
                  </a:lnSpc>
                  <a:spcBef>
                    <a:spcPts val="0"/>
                  </a:spcBef>
                  <a:spcAft>
                    <a:spcPts val="0"/>
                  </a:spcAft>
                  <a:defRPr/>
                </a:pPr>
                <a:endParaRPr lang="en-US" kern="0" dirty="0">
                  <a:solidFill>
                    <a:sysClr val="windowText" lastClr="000000"/>
                  </a:solidFill>
                  <a:latin typeface="Gill Sans" pitchFamily="1" charset="0"/>
                  <a:sym typeface="Gill Sans" pitchFamily="1" charset="0"/>
                </a:endParaRPr>
              </a:p>
            </p:txBody>
          </p:sp>
          <p:sp>
            <p:nvSpPr>
              <p:cNvPr id="33" name="Rectangle 8"/>
              <p:cNvSpPr>
                <a:spLocks/>
              </p:cNvSpPr>
              <p:nvPr/>
            </p:nvSpPr>
            <p:spPr bwMode="auto">
              <a:xfrm>
                <a:off x="4945" y="4351"/>
                <a:ext cx="1543" cy="733"/>
              </a:xfrm>
              <a:prstGeom prst="rect">
                <a:avLst/>
              </a:prstGeom>
              <a:noFill/>
              <a:ln w="12700">
                <a:noFill/>
                <a:miter lim="800000"/>
                <a:headEnd/>
                <a:tailEnd/>
              </a:ln>
              <a:effectLst>
                <a:outerShdw dist="50799" dir="7319979" algn="ctr" rotWithShape="0">
                  <a:srgbClr val="000000"/>
                </a:outerShdw>
              </a:effectLst>
            </p:spPr>
            <p:txBody>
              <a:bodyPr lIns="0" tIns="0" rIns="0" bIns="0"/>
              <a:lstStyle/>
              <a:p>
                <a:pPr fontAlgn="auto">
                  <a:lnSpc>
                    <a:spcPct val="90000"/>
                  </a:lnSpc>
                  <a:spcBef>
                    <a:spcPts val="0"/>
                  </a:spcBef>
                  <a:spcAft>
                    <a:spcPts val="0"/>
                  </a:spcAft>
                  <a:defRPr/>
                </a:pPr>
                <a:endParaRPr lang="en-US" sz="2200" kern="0" dirty="0">
                  <a:solidFill>
                    <a:srgbClr val="FFFFFF"/>
                  </a:solidFill>
                  <a:latin typeface="Arial" charset="0"/>
                  <a:sym typeface="Gill Sans" pitchFamily="1" charset="0"/>
                </a:endParaRPr>
              </a:p>
            </p:txBody>
          </p:sp>
        </p:grpSp>
        <p:sp>
          <p:nvSpPr>
            <p:cNvPr id="31" name="Rectangle 7"/>
            <p:cNvSpPr>
              <a:spLocks/>
            </p:cNvSpPr>
            <p:nvPr/>
          </p:nvSpPr>
          <p:spPr bwMode="auto">
            <a:xfrm>
              <a:off x="1124272" y="3810000"/>
              <a:ext cx="1820863" cy="565150"/>
            </a:xfrm>
            <a:prstGeom prst="rect">
              <a:avLst/>
            </a:prstGeom>
            <a:noFill/>
            <a:ln w="12700">
              <a:noFill/>
              <a:miter lim="800000"/>
              <a:headEnd/>
              <a:tailEnd/>
            </a:ln>
            <a:effectLst>
              <a:outerShdw dist="50799" dir="7319979" algn="ctr" rotWithShape="0">
                <a:srgbClr val="000000"/>
              </a:outerShdw>
            </a:effectLst>
          </p:spPr>
          <p:txBody>
            <a:bodyPr lIns="0" tIns="0" rIns="0" bIns="0"/>
            <a:lstStyle/>
            <a:p>
              <a:pPr fontAlgn="auto">
                <a:lnSpc>
                  <a:spcPct val="90000"/>
                </a:lnSpc>
                <a:spcBef>
                  <a:spcPts val="0"/>
                </a:spcBef>
                <a:spcAft>
                  <a:spcPts val="0"/>
                </a:spcAft>
                <a:defRPr/>
              </a:pPr>
              <a:r>
                <a:rPr lang="en-US" sz="2200" kern="0" dirty="0">
                  <a:solidFill>
                    <a:srgbClr val="FFFFFF"/>
                  </a:solidFill>
                  <a:latin typeface="Arial" charset="0"/>
                  <a:sym typeface="Gill Sans" pitchFamily="1" charset="0"/>
                </a:rPr>
                <a:t>Unrealized Benefits</a:t>
              </a:r>
            </a:p>
          </p:txBody>
        </p:sp>
      </p:grpSp>
      <p:sp>
        <p:nvSpPr>
          <p:cNvPr id="34" name="Right Brace 33"/>
          <p:cNvSpPr/>
          <p:nvPr/>
        </p:nvSpPr>
        <p:spPr>
          <a:xfrm>
            <a:off x="6637338" y="1600200"/>
            <a:ext cx="457200" cy="4343400"/>
          </a:xfrm>
          <a:prstGeom prst="righ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a:lnSpc>
                <a:spcPct val="90000"/>
              </a:lnSpc>
              <a:defRPr/>
            </a:pPr>
            <a:endParaRPr lang="en-US" dirty="0"/>
          </a:p>
        </p:txBody>
      </p:sp>
      <p:sp>
        <p:nvSpPr>
          <p:cNvPr id="35" name="Rectangle 7"/>
          <p:cNvSpPr>
            <a:spLocks/>
          </p:cNvSpPr>
          <p:nvPr/>
        </p:nvSpPr>
        <p:spPr bwMode="auto">
          <a:xfrm>
            <a:off x="7094538" y="3547531"/>
            <a:ext cx="1820862" cy="565150"/>
          </a:xfrm>
          <a:prstGeom prst="rect">
            <a:avLst/>
          </a:prstGeom>
          <a:noFill/>
          <a:ln w="12700">
            <a:noFill/>
            <a:miter lim="800000"/>
            <a:headEnd/>
            <a:tailEnd/>
          </a:ln>
          <a:effectLst/>
        </p:spPr>
        <p:txBody>
          <a:bodyPr lIns="0" tIns="0" rIns="0" bIns="0"/>
          <a:lstStyle/>
          <a:p>
            <a:pPr algn="ctr" fontAlgn="auto">
              <a:lnSpc>
                <a:spcPct val="90000"/>
              </a:lnSpc>
              <a:spcBef>
                <a:spcPts val="0"/>
              </a:spcBef>
              <a:spcAft>
                <a:spcPts val="0"/>
              </a:spcAft>
              <a:defRPr/>
            </a:pPr>
            <a:r>
              <a:rPr lang="en-US" sz="2200" b="1" kern="0" dirty="0">
                <a:latin typeface="Arial" charset="0"/>
                <a:sym typeface="Gill Sans" pitchFamily="1" charset="0"/>
              </a:rPr>
              <a:t>Increased Cost Savings</a:t>
            </a:r>
          </a:p>
        </p:txBody>
      </p:sp>
      <p:grpSp>
        <p:nvGrpSpPr>
          <p:cNvPr id="36" name="Group 32"/>
          <p:cNvGrpSpPr>
            <a:grpSpLocks/>
          </p:cNvGrpSpPr>
          <p:nvPr/>
        </p:nvGrpSpPr>
        <p:grpSpPr bwMode="auto">
          <a:xfrm>
            <a:off x="1074738" y="1447800"/>
            <a:ext cx="1928812" cy="2035175"/>
            <a:chOff x="4848" y="1920"/>
            <a:chExt cx="1728" cy="1776"/>
          </a:xfrm>
        </p:grpSpPr>
        <p:sp>
          <p:nvSpPr>
            <p:cNvPr id="37" name="AutoShape 26"/>
            <p:cNvSpPr>
              <a:spLocks/>
            </p:cNvSpPr>
            <p:nvPr/>
          </p:nvSpPr>
          <p:spPr bwMode="auto">
            <a:xfrm>
              <a:off x="4848" y="1920"/>
              <a:ext cx="1728" cy="1776"/>
            </a:xfrm>
            <a:prstGeom prst="can">
              <a:avLst>
                <a:gd name="adj" fmla="val 20941"/>
              </a:avLst>
            </a:prstGeom>
            <a:gradFill rotWithShape="0">
              <a:gsLst>
                <a:gs pos="0">
                  <a:srgbClr val="003300"/>
                </a:gs>
                <a:gs pos="50000">
                  <a:srgbClr val="003300">
                    <a:gamma/>
                    <a:shade val="46275"/>
                    <a:invGamma/>
                  </a:srgbClr>
                </a:gs>
                <a:gs pos="100000">
                  <a:srgbClr val="003300"/>
                </a:gs>
              </a:gsLst>
              <a:lin ang="2700000" scaled="1"/>
            </a:gradFill>
            <a:ln w="25400">
              <a:noFill/>
              <a:round/>
              <a:headEnd/>
              <a:tailEnd/>
            </a:ln>
            <a:effectLst>
              <a:outerShdw dist="35921" dir="2700000" algn="ctr" rotWithShape="0">
                <a:srgbClr val="000000"/>
              </a:outerShdw>
            </a:effectLst>
          </p:spPr>
          <p:txBody>
            <a:bodyPr wrap="none" anchor="ctr"/>
            <a:lstStyle/>
            <a:p>
              <a:pPr fontAlgn="auto">
                <a:lnSpc>
                  <a:spcPct val="90000"/>
                </a:lnSpc>
                <a:spcBef>
                  <a:spcPts val="0"/>
                </a:spcBef>
                <a:spcAft>
                  <a:spcPts val="0"/>
                </a:spcAft>
                <a:defRPr/>
              </a:pPr>
              <a:endParaRPr lang="en-US" kern="0" dirty="0">
                <a:solidFill>
                  <a:sysClr val="windowText" lastClr="000000"/>
                </a:solidFill>
                <a:latin typeface="Gill Sans" pitchFamily="1" charset="0"/>
                <a:sym typeface="Gill Sans" pitchFamily="1" charset="0"/>
              </a:endParaRPr>
            </a:p>
          </p:txBody>
        </p:sp>
        <p:sp>
          <p:nvSpPr>
            <p:cNvPr id="38" name="Rectangle 6"/>
            <p:cNvSpPr>
              <a:spLocks/>
            </p:cNvSpPr>
            <p:nvPr/>
          </p:nvSpPr>
          <p:spPr bwMode="auto">
            <a:xfrm>
              <a:off x="5184" y="2208"/>
              <a:ext cx="1128" cy="1392"/>
            </a:xfrm>
            <a:prstGeom prst="rect">
              <a:avLst/>
            </a:prstGeom>
            <a:noFill/>
            <a:ln w="12700">
              <a:noFill/>
              <a:miter lim="800000"/>
              <a:headEnd/>
              <a:tailEnd/>
            </a:ln>
          </p:spPr>
          <p:txBody>
            <a:bodyPr lIns="0" tIns="0" rIns="0" bIns="0"/>
            <a:lstStyle/>
            <a:p>
              <a:pPr fontAlgn="auto">
                <a:lnSpc>
                  <a:spcPct val="90000"/>
                </a:lnSpc>
                <a:spcBef>
                  <a:spcPts val="0"/>
                </a:spcBef>
                <a:spcAft>
                  <a:spcPts val="0"/>
                </a:spcAft>
                <a:defRPr/>
              </a:pPr>
              <a:r>
                <a:rPr lang="en-US" sz="12700" kern="0" dirty="0">
                  <a:solidFill>
                    <a:srgbClr val="2A5C1D"/>
                  </a:solidFill>
                  <a:latin typeface="Arial Black" pitchFamily="34" charset="0"/>
                  <a:sym typeface="Arial Black" pitchFamily="34" charset="0"/>
                </a:rPr>
                <a:t>$</a:t>
              </a:r>
            </a:p>
          </p:txBody>
        </p:sp>
        <p:sp>
          <p:nvSpPr>
            <p:cNvPr id="39" name="Rectangle 7"/>
            <p:cNvSpPr>
              <a:spLocks/>
            </p:cNvSpPr>
            <p:nvPr/>
          </p:nvSpPr>
          <p:spPr bwMode="auto">
            <a:xfrm>
              <a:off x="4896" y="2640"/>
              <a:ext cx="1631" cy="493"/>
            </a:xfrm>
            <a:prstGeom prst="rect">
              <a:avLst/>
            </a:prstGeom>
            <a:noFill/>
            <a:ln w="12700">
              <a:noFill/>
              <a:miter lim="800000"/>
              <a:headEnd/>
              <a:tailEnd/>
            </a:ln>
            <a:effectLst>
              <a:outerShdw dist="50799" dir="7319979" algn="ctr" rotWithShape="0">
                <a:srgbClr val="000000"/>
              </a:outerShdw>
            </a:effectLst>
          </p:spPr>
          <p:txBody>
            <a:bodyPr lIns="0" tIns="0" rIns="0" bIns="0"/>
            <a:lstStyle/>
            <a:p>
              <a:pPr fontAlgn="auto">
                <a:lnSpc>
                  <a:spcPct val="90000"/>
                </a:lnSpc>
                <a:spcBef>
                  <a:spcPts val="0"/>
                </a:spcBef>
                <a:spcAft>
                  <a:spcPts val="0"/>
                </a:spcAft>
                <a:defRPr/>
              </a:pPr>
              <a:r>
                <a:rPr lang="en-US" sz="2200" kern="0" dirty="0">
                  <a:solidFill>
                    <a:srgbClr val="FFFFFF"/>
                  </a:solidFill>
                  <a:latin typeface="Arial" charset="0"/>
                  <a:sym typeface="Gill Sans" pitchFamily="1" charset="0"/>
                </a:rPr>
                <a:t>Strategic Investments</a:t>
              </a:r>
            </a:p>
          </p:txBody>
        </p:sp>
      </p:grpSp>
      <p:sp>
        <p:nvSpPr>
          <p:cNvPr id="40" name="AutoShape 25"/>
          <p:cNvSpPr>
            <a:spLocks/>
          </p:cNvSpPr>
          <p:nvPr/>
        </p:nvSpPr>
        <p:spPr bwMode="auto">
          <a:xfrm>
            <a:off x="1066800" y="4191000"/>
            <a:ext cx="1928813" cy="1863725"/>
          </a:xfrm>
          <a:prstGeom prst="can">
            <a:avLst>
              <a:gd name="adj" fmla="val 22074"/>
            </a:avLst>
          </a:prstGeom>
          <a:solidFill>
            <a:srgbClr val="FF9900"/>
          </a:solidFill>
          <a:ln w="25400">
            <a:noFill/>
            <a:round/>
            <a:headEnd/>
            <a:tailEnd/>
          </a:ln>
          <a:effectLst>
            <a:outerShdw dist="35921" dir="2700000" algn="ctr" rotWithShape="0">
              <a:srgbClr val="000000"/>
            </a:outerShdw>
          </a:effectLst>
        </p:spPr>
        <p:txBody>
          <a:bodyPr wrap="none" anchor="b"/>
          <a:lstStyle/>
          <a:p>
            <a:pPr fontAlgn="auto">
              <a:lnSpc>
                <a:spcPct val="90000"/>
              </a:lnSpc>
              <a:spcBef>
                <a:spcPts val="0"/>
              </a:spcBef>
              <a:spcAft>
                <a:spcPts val="0"/>
              </a:spcAft>
              <a:defRPr/>
            </a:pPr>
            <a:endParaRPr lang="en-US" kern="0" dirty="0">
              <a:solidFill>
                <a:sysClr val="windowText" lastClr="000000"/>
              </a:solidFill>
              <a:latin typeface="Gill Sans" pitchFamily="1" charset="0"/>
              <a:sym typeface="Gill Sans" pitchFamily="1" charset="0"/>
            </a:endParaRPr>
          </a:p>
        </p:txBody>
      </p:sp>
      <p:grpSp>
        <p:nvGrpSpPr>
          <p:cNvPr id="41" name="Group 32"/>
          <p:cNvGrpSpPr>
            <a:grpSpLocks/>
          </p:cNvGrpSpPr>
          <p:nvPr/>
        </p:nvGrpSpPr>
        <p:grpSpPr bwMode="auto">
          <a:xfrm>
            <a:off x="1066800" y="1447800"/>
            <a:ext cx="1928813" cy="2971800"/>
            <a:chOff x="4827" y="1920"/>
            <a:chExt cx="1728" cy="2175"/>
          </a:xfrm>
        </p:grpSpPr>
        <p:sp>
          <p:nvSpPr>
            <p:cNvPr id="42" name="AutoShape 26"/>
            <p:cNvSpPr>
              <a:spLocks/>
            </p:cNvSpPr>
            <p:nvPr/>
          </p:nvSpPr>
          <p:spPr bwMode="auto">
            <a:xfrm>
              <a:off x="4827" y="1920"/>
              <a:ext cx="1728" cy="2175"/>
            </a:xfrm>
            <a:prstGeom prst="can">
              <a:avLst>
                <a:gd name="adj" fmla="val 20941"/>
              </a:avLst>
            </a:prstGeom>
            <a:gradFill rotWithShape="0">
              <a:gsLst>
                <a:gs pos="0">
                  <a:srgbClr val="003300"/>
                </a:gs>
                <a:gs pos="50000">
                  <a:srgbClr val="003300">
                    <a:gamma/>
                    <a:shade val="46275"/>
                    <a:invGamma/>
                  </a:srgbClr>
                </a:gs>
                <a:gs pos="100000">
                  <a:srgbClr val="003300"/>
                </a:gs>
              </a:gsLst>
              <a:lin ang="2700000" scaled="1"/>
            </a:gradFill>
            <a:ln w="25400">
              <a:noFill/>
              <a:round/>
              <a:headEnd/>
              <a:tailEnd/>
            </a:ln>
            <a:effectLst>
              <a:outerShdw dist="35921" dir="2700000" algn="ctr" rotWithShape="0">
                <a:srgbClr val="000000"/>
              </a:outerShdw>
            </a:effectLst>
          </p:spPr>
          <p:txBody>
            <a:bodyPr wrap="none" anchor="ctr"/>
            <a:lstStyle/>
            <a:p>
              <a:pPr fontAlgn="auto">
                <a:lnSpc>
                  <a:spcPct val="90000"/>
                </a:lnSpc>
                <a:spcBef>
                  <a:spcPts val="0"/>
                </a:spcBef>
                <a:spcAft>
                  <a:spcPts val="0"/>
                </a:spcAft>
                <a:defRPr/>
              </a:pPr>
              <a:endParaRPr lang="en-US" kern="0" dirty="0">
                <a:solidFill>
                  <a:sysClr val="windowText" lastClr="000000"/>
                </a:solidFill>
                <a:latin typeface="Gill Sans" pitchFamily="1" charset="0"/>
                <a:sym typeface="Gill Sans" pitchFamily="1" charset="0"/>
              </a:endParaRPr>
            </a:p>
          </p:txBody>
        </p:sp>
        <p:sp>
          <p:nvSpPr>
            <p:cNvPr id="43" name="Rectangle 6"/>
            <p:cNvSpPr>
              <a:spLocks/>
            </p:cNvSpPr>
            <p:nvPr/>
          </p:nvSpPr>
          <p:spPr bwMode="auto">
            <a:xfrm>
              <a:off x="5184" y="2579"/>
              <a:ext cx="1128" cy="1392"/>
            </a:xfrm>
            <a:prstGeom prst="rect">
              <a:avLst/>
            </a:prstGeom>
            <a:noFill/>
            <a:ln w="12700">
              <a:noFill/>
              <a:miter lim="800000"/>
              <a:headEnd/>
              <a:tailEnd/>
            </a:ln>
          </p:spPr>
          <p:txBody>
            <a:bodyPr lIns="0" tIns="0" rIns="0" bIns="0"/>
            <a:lstStyle/>
            <a:p>
              <a:pPr fontAlgn="auto">
                <a:lnSpc>
                  <a:spcPct val="90000"/>
                </a:lnSpc>
                <a:spcBef>
                  <a:spcPts val="0"/>
                </a:spcBef>
                <a:spcAft>
                  <a:spcPts val="0"/>
                </a:spcAft>
                <a:defRPr/>
              </a:pPr>
              <a:r>
                <a:rPr lang="en-US" sz="12700" kern="0" dirty="0">
                  <a:solidFill>
                    <a:srgbClr val="2A5C1D"/>
                  </a:solidFill>
                  <a:latin typeface="Arial Black" pitchFamily="34" charset="0"/>
                  <a:sym typeface="Arial Black" pitchFamily="34" charset="0"/>
                </a:rPr>
                <a:t>$</a:t>
              </a:r>
            </a:p>
          </p:txBody>
        </p:sp>
        <p:sp>
          <p:nvSpPr>
            <p:cNvPr id="44" name="Rectangle 7"/>
            <p:cNvSpPr>
              <a:spLocks/>
            </p:cNvSpPr>
            <p:nvPr/>
          </p:nvSpPr>
          <p:spPr bwMode="auto">
            <a:xfrm>
              <a:off x="4917" y="2860"/>
              <a:ext cx="1630" cy="493"/>
            </a:xfrm>
            <a:prstGeom prst="rect">
              <a:avLst/>
            </a:prstGeom>
            <a:noFill/>
            <a:ln w="12700">
              <a:noFill/>
              <a:miter lim="800000"/>
              <a:headEnd/>
              <a:tailEnd/>
            </a:ln>
            <a:effectLst>
              <a:outerShdw dist="50799" dir="7319979" algn="ctr" rotWithShape="0">
                <a:srgbClr val="000000"/>
              </a:outerShdw>
            </a:effectLst>
          </p:spPr>
          <p:txBody>
            <a:bodyPr lIns="0" tIns="0" rIns="0" bIns="0"/>
            <a:lstStyle/>
            <a:p>
              <a:pPr algn="ctr" fontAlgn="auto">
                <a:lnSpc>
                  <a:spcPct val="90000"/>
                </a:lnSpc>
                <a:spcBef>
                  <a:spcPts val="0"/>
                </a:spcBef>
                <a:spcAft>
                  <a:spcPts val="0"/>
                </a:spcAft>
                <a:defRPr/>
              </a:pPr>
              <a:r>
                <a:rPr lang="en-US" sz="2200" kern="0" dirty="0">
                  <a:solidFill>
                    <a:srgbClr val="FFFFFF"/>
                  </a:solidFill>
                  <a:latin typeface="Arial" charset="0"/>
                  <a:sym typeface="Gill Sans" pitchFamily="1" charset="0"/>
                </a:rPr>
                <a:t>Strategic Investments</a:t>
              </a:r>
            </a:p>
          </p:txBody>
        </p:sp>
      </p:grpSp>
      <p:sp>
        <p:nvSpPr>
          <p:cNvPr id="45" name="Text Box 42"/>
          <p:cNvSpPr txBox="1">
            <a:spLocks noChangeArrowheads="1"/>
          </p:cNvSpPr>
          <p:nvPr/>
        </p:nvSpPr>
        <p:spPr bwMode="auto">
          <a:xfrm>
            <a:off x="1219200" y="4876800"/>
            <a:ext cx="1905000" cy="366713"/>
          </a:xfrm>
          <a:prstGeom prst="rect">
            <a:avLst/>
          </a:prstGeom>
          <a:noFill/>
          <a:ln w="9525">
            <a:noFill/>
            <a:miter lim="800000"/>
            <a:headEnd/>
            <a:tailEnd/>
          </a:ln>
        </p:spPr>
        <p:txBody>
          <a:bodyPr>
            <a:spAutoFit/>
          </a:bodyPr>
          <a:lstStyle/>
          <a:p>
            <a:pPr>
              <a:spcBef>
                <a:spcPct val="50000"/>
              </a:spcBef>
            </a:pPr>
            <a:r>
              <a:rPr lang="en-US" b="1" dirty="0"/>
              <a:t>SIP SERVICES</a:t>
            </a:r>
          </a:p>
        </p:txBody>
      </p:sp>
    </p:spTree>
    <p:extLst>
      <p:ext uri="{BB962C8B-B14F-4D97-AF65-F5344CB8AC3E}">
        <p14:creationId xmlns:p14="http://schemas.microsoft.com/office/powerpoint/2010/main" val="105656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900" decel="100000" fill="hold"/>
                                        <p:tgtEl>
                                          <p:spTgt spid="3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000"/>
                                        <p:tgtEl>
                                          <p:spTgt spid="29"/>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2500"/>
                            </p:stCondLst>
                            <p:childTnLst>
                              <p:par>
                                <p:cTn id="28" presetID="37"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900" decel="100000" fill="hold"/>
                                        <p:tgtEl>
                                          <p:spTgt spid="1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34" fill="hold">
                            <p:stCondLst>
                              <p:cond delay="3500"/>
                            </p:stCondLst>
                            <p:childTnLst>
                              <p:par>
                                <p:cTn id="35" presetID="37"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900" decel="100000" fill="hold"/>
                                        <p:tgtEl>
                                          <p:spTgt spid="1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41" fill="hold">
                            <p:stCondLst>
                              <p:cond delay="4500"/>
                            </p:stCondLst>
                            <p:childTnLst>
                              <p:par>
                                <p:cTn id="42" presetID="37"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900" decel="100000" fill="hold"/>
                                        <p:tgtEl>
                                          <p:spTgt spid="20"/>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48" fill="hold">
                            <p:stCondLst>
                              <p:cond delay="5500"/>
                            </p:stCondLst>
                            <p:childTnLst>
                              <p:par>
                                <p:cTn id="49" presetID="37" presetClass="entr" presetSubtype="0"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900" decel="100000" fill="hold"/>
                                        <p:tgtEl>
                                          <p:spTgt spid="2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55" fill="hold">
                            <p:stCondLst>
                              <p:cond delay="6500"/>
                            </p:stCondLst>
                            <p:childTnLst>
                              <p:par>
                                <p:cTn id="56" presetID="37" presetClass="entr" presetSubtype="0"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0"/>
                                        <p:tgtEl>
                                          <p:spTgt spid="26"/>
                                        </p:tgtEl>
                                      </p:cBhvr>
                                    </p:animEffect>
                                    <p:anim calcmode="lin" valueType="num">
                                      <p:cBhvr>
                                        <p:cTn id="59" dur="1000" fill="hold"/>
                                        <p:tgtEl>
                                          <p:spTgt spid="26"/>
                                        </p:tgtEl>
                                        <p:attrNameLst>
                                          <p:attrName>ppt_x</p:attrName>
                                        </p:attrNameLst>
                                      </p:cBhvr>
                                      <p:tavLst>
                                        <p:tav tm="0">
                                          <p:val>
                                            <p:strVal val="#ppt_x"/>
                                          </p:val>
                                        </p:tav>
                                        <p:tav tm="100000">
                                          <p:val>
                                            <p:strVal val="#ppt_x"/>
                                          </p:val>
                                        </p:tav>
                                      </p:tavLst>
                                    </p:anim>
                                    <p:anim calcmode="lin" valueType="num">
                                      <p:cBhvr>
                                        <p:cTn id="60" dur="900" decel="100000" fill="hold"/>
                                        <p:tgtEl>
                                          <p:spTgt spid="26"/>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62" fill="hold">
                            <p:stCondLst>
                              <p:cond delay="7500"/>
                            </p:stCondLst>
                            <p:childTnLst>
                              <p:par>
                                <p:cTn id="63" presetID="10" presetClass="entr" presetSubtype="0" fill="hold" grpId="0"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2000"/>
                                        <p:tgtEl>
                                          <p:spTgt spid="34"/>
                                        </p:tgtEl>
                                      </p:cBhvr>
                                    </p:animEffect>
                                  </p:childTnLst>
                                </p:cTn>
                              </p:par>
                            </p:childTnLst>
                          </p:cTn>
                        </p:par>
                        <p:par>
                          <p:cTn id="66" fill="hold">
                            <p:stCondLst>
                              <p:cond delay="9500"/>
                            </p:stCondLst>
                            <p:childTnLst>
                              <p:par>
                                <p:cTn id="67" presetID="10" presetClass="entr" presetSubtype="0"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17" presetClass="exit" presetSubtype="4" fill="hold" nodeType="clickEffect">
                                  <p:stCondLst>
                                    <p:cond delay="0"/>
                                  </p:stCondLst>
                                  <p:childTnLst>
                                    <p:anim calcmode="lin" valueType="num">
                                      <p:cBhvr>
                                        <p:cTn id="73" dur="500"/>
                                        <p:tgtEl>
                                          <p:spTgt spid="11"/>
                                        </p:tgtEl>
                                        <p:attrNameLst>
                                          <p:attrName>ppt_x</p:attrName>
                                        </p:attrNameLst>
                                      </p:cBhvr>
                                      <p:tavLst>
                                        <p:tav tm="0">
                                          <p:val>
                                            <p:strVal val="ppt_x"/>
                                          </p:val>
                                        </p:tav>
                                        <p:tav tm="100000">
                                          <p:val>
                                            <p:strVal val="ppt_x"/>
                                          </p:val>
                                        </p:tav>
                                      </p:tavLst>
                                    </p:anim>
                                    <p:anim calcmode="lin" valueType="num">
                                      <p:cBhvr>
                                        <p:cTn id="74" dur="500"/>
                                        <p:tgtEl>
                                          <p:spTgt spid="11"/>
                                        </p:tgtEl>
                                        <p:attrNameLst>
                                          <p:attrName>ppt_y</p:attrName>
                                        </p:attrNameLst>
                                      </p:cBhvr>
                                      <p:tavLst>
                                        <p:tav tm="0">
                                          <p:val>
                                            <p:strVal val="ppt_y"/>
                                          </p:val>
                                        </p:tav>
                                        <p:tav tm="100000">
                                          <p:val>
                                            <p:strVal val="ppt_y+ppt_h/2"/>
                                          </p:val>
                                        </p:tav>
                                      </p:tavLst>
                                    </p:anim>
                                    <p:anim calcmode="lin" valueType="num">
                                      <p:cBhvr>
                                        <p:cTn id="75" dur="500"/>
                                        <p:tgtEl>
                                          <p:spTgt spid="11"/>
                                        </p:tgtEl>
                                        <p:attrNameLst>
                                          <p:attrName>ppt_w</p:attrName>
                                        </p:attrNameLst>
                                      </p:cBhvr>
                                      <p:tavLst>
                                        <p:tav tm="0">
                                          <p:val>
                                            <p:strVal val="ppt_w"/>
                                          </p:val>
                                        </p:tav>
                                        <p:tav tm="100000">
                                          <p:val>
                                            <p:strVal val="ppt_w"/>
                                          </p:val>
                                        </p:tav>
                                      </p:tavLst>
                                    </p:anim>
                                    <p:anim calcmode="lin" valueType="num">
                                      <p:cBhvr>
                                        <p:cTn id="76" dur="500"/>
                                        <p:tgtEl>
                                          <p:spTgt spid="11"/>
                                        </p:tgtEl>
                                        <p:attrNameLst>
                                          <p:attrName>ppt_h</p:attrName>
                                        </p:attrNameLst>
                                      </p:cBhvr>
                                      <p:tavLst>
                                        <p:tav tm="0">
                                          <p:val>
                                            <p:strVal val="ppt_h"/>
                                          </p:val>
                                        </p:tav>
                                        <p:tav tm="100000">
                                          <p:val>
                                            <p:fltVal val="0"/>
                                          </p:val>
                                        </p:tav>
                                      </p:tavLst>
                                    </p:anim>
                                    <p:set>
                                      <p:cBhvr>
                                        <p:cTn id="77" dur="1" fill="hold">
                                          <p:stCondLst>
                                            <p:cond delay="499"/>
                                          </p:stCondLst>
                                        </p:cTn>
                                        <p:tgtEl>
                                          <p:spTgt spid="11"/>
                                        </p:tgtEl>
                                        <p:attrNameLst>
                                          <p:attrName>style.visibility</p:attrName>
                                        </p:attrNameLst>
                                      </p:cBhvr>
                                      <p:to>
                                        <p:strVal val="hidden"/>
                                      </p:to>
                                    </p:set>
                                  </p:childTnLst>
                                </p:cTn>
                              </p:par>
                              <p:par>
                                <p:cTn id="78" presetID="17" presetClass="exit" presetSubtype="4" fill="hold" nodeType="withEffect">
                                  <p:stCondLst>
                                    <p:cond delay="0"/>
                                  </p:stCondLst>
                                  <p:childTnLst>
                                    <p:anim calcmode="lin" valueType="num">
                                      <p:cBhvr>
                                        <p:cTn id="79" dur="500"/>
                                        <p:tgtEl>
                                          <p:spTgt spid="29"/>
                                        </p:tgtEl>
                                        <p:attrNameLst>
                                          <p:attrName>ppt_x</p:attrName>
                                        </p:attrNameLst>
                                      </p:cBhvr>
                                      <p:tavLst>
                                        <p:tav tm="0">
                                          <p:val>
                                            <p:strVal val="ppt_x"/>
                                          </p:val>
                                        </p:tav>
                                        <p:tav tm="100000">
                                          <p:val>
                                            <p:strVal val="ppt_x"/>
                                          </p:val>
                                        </p:tav>
                                      </p:tavLst>
                                    </p:anim>
                                    <p:anim calcmode="lin" valueType="num">
                                      <p:cBhvr>
                                        <p:cTn id="80" dur="500"/>
                                        <p:tgtEl>
                                          <p:spTgt spid="29"/>
                                        </p:tgtEl>
                                        <p:attrNameLst>
                                          <p:attrName>ppt_y</p:attrName>
                                        </p:attrNameLst>
                                      </p:cBhvr>
                                      <p:tavLst>
                                        <p:tav tm="0">
                                          <p:val>
                                            <p:strVal val="ppt_y"/>
                                          </p:val>
                                        </p:tav>
                                        <p:tav tm="100000">
                                          <p:val>
                                            <p:strVal val="ppt_y+ppt_h/2"/>
                                          </p:val>
                                        </p:tav>
                                      </p:tavLst>
                                    </p:anim>
                                    <p:anim calcmode="lin" valueType="num">
                                      <p:cBhvr>
                                        <p:cTn id="81" dur="500"/>
                                        <p:tgtEl>
                                          <p:spTgt spid="29"/>
                                        </p:tgtEl>
                                        <p:attrNameLst>
                                          <p:attrName>ppt_w</p:attrName>
                                        </p:attrNameLst>
                                      </p:cBhvr>
                                      <p:tavLst>
                                        <p:tav tm="0">
                                          <p:val>
                                            <p:strVal val="ppt_w"/>
                                          </p:val>
                                        </p:tav>
                                        <p:tav tm="100000">
                                          <p:val>
                                            <p:strVal val="ppt_w"/>
                                          </p:val>
                                        </p:tav>
                                      </p:tavLst>
                                    </p:anim>
                                    <p:anim calcmode="lin" valueType="num">
                                      <p:cBhvr>
                                        <p:cTn id="82" dur="500"/>
                                        <p:tgtEl>
                                          <p:spTgt spid="29"/>
                                        </p:tgtEl>
                                        <p:attrNameLst>
                                          <p:attrName>ppt_h</p:attrName>
                                        </p:attrNameLst>
                                      </p:cBhvr>
                                      <p:tavLst>
                                        <p:tav tm="0">
                                          <p:val>
                                            <p:strVal val="ppt_h"/>
                                          </p:val>
                                        </p:tav>
                                        <p:tav tm="100000">
                                          <p:val>
                                            <p:fltVal val="0"/>
                                          </p:val>
                                        </p:tav>
                                      </p:tavLst>
                                    </p:anim>
                                    <p:set>
                                      <p:cBhvr>
                                        <p:cTn id="83" dur="1" fill="hold">
                                          <p:stCondLst>
                                            <p:cond delay="499"/>
                                          </p:stCondLst>
                                        </p:cTn>
                                        <p:tgtEl>
                                          <p:spTgt spid="2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6"/>
                                        </p:tgtEl>
                                      </p:cBhvr>
                                    </p:animEffect>
                                    <p:set>
                                      <p:cBhvr>
                                        <p:cTn id="86" dur="1" fill="hold">
                                          <p:stCondLst>
                                            <p:cond delay="499"/>
                                          </p:stCondLst>
                                        </p:cTn>
                                        <p:tgtEl>
                                          <p:spTgt spid="36"/>
                                        </p:tgtEl>
                                        <p:attrNameLst>
                                          <p:attrName>style.visibility</p:attrName>
                                        </p:attrNameLst>
                                      </p:cBhvr>
                                      <p:to>
                                        <p:strVal val="hidden"/>
                                      </p:to>
                                    </p:set>
                                  </p:childTnLst>
                                </p:cTn>
                              </p:par>
                              <p:par>
                                <p:cTn id="87" presetID="22" presetClass="entr" presetSubtype="4" fill="hold" grpId="0" nodeType="with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wipe(down)">
                                      <p:cBhvr>
                                        <p:cTn id="89" dur="1000"/>
                                        <p:tgtEl>
                                          <p:spTgt spid="40"/>
                                        </p:tgtEl>
                                      </p:cBhvr>
                                    </p:animEffect>
                                  </p:childTnLst>
                                </p:cTn>
                              </p:par>
                              <p:par>
                                <p:cTn id="90" presetID="10" presetClass="exit" presetSubtype="0" fill="hold" grpId="1" nodeType="withEffect">
                                  <p:stCondLst>
                                    <p:cond delay="0"/>
                                  </p:stCondLst>
                                  <p:childTnLst>
                                    <p:animEffect transition="out" filter="fade">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par>
                                <p:cTn id="93" presetID="22" presetClass="entr" presetSubtype="8" fill="hold" grpId="0" nodeType="with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wipe(left)">
                                      <p:cBhvr>
                                        <p:cTn id="95" dur="500"/>
                                        <p:tgtEl>
                                          <p:spTgt spid="9"/>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wipe(down)">
                                      <p:cBhvr>
                                        <p:cTn id="100"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34" grpId="0" animBg="1"/>
      <p:bldP spid="35" grpId="0"/>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One</a:t>
            </a:r>
          </a:p>
        </p:txBody>
      </p:sp>
      <p:sp>
        <p:nvSpPr>
          <p:cNvPr id="4" name="Subtitle 3"/>
          <p:cNvSpPr>
            <a:spLocks noGrp="1"/>
          </p:cNvSpPr>
          <p:nvPr>
            <p:ph type="subTitle" idx="13"/>
          </p:nvPr>
        </p:nvSpPr>
        <p:spPr/>
        <p:txBody>
          <a:bodyPr>
            <a:normAutofit/>
          </a:bodyPr>
          <a:lstStyle/>
          <a:p>
            <a:r>
              <a:rPr lang="en-US" sz="2400" dirty="0"/>
              <a:t>The TDM Sunset</a:t>
            </a:r>
          </a:p>
        </p:txBody>
      </p:sp>
      <p:sp>
        <p:nvSpPr>
          <p:cNvPr id="5" name="Date Placeholder 4"/>
          <p:cNvSpPr>
            <a:spLocks noGrp="1"/>
          </p:cNvSpPr>
          <p:nvPr>
            <p:ph type="dt" sz="half" idx="2"/>
          </p:nvPr>
        </p:nvSpPr>
        <p:spPr>
          <a:xfrm>
            <a:off x="886327" y="6687074"/>
            <a:ext cx="2743200" cy="365125"/>
          </a:xfrm>
        </p:spPr>
        <p:txBody>
          <a:bodyPr/>
          <a:lstStyle/>
          <a:p>
            <a:r>
              <a:rPr lang="en-US" dirty="0"/>
              <a:t>10/10/2016</a:t>
            </a:r>
          </a:p>
          <a:p>
            <a:endParaRPr lang="en-US" dirty="0"/>
          </a:p>
        </p:txBody>
      </p:sp>
      <p:sp>
        <p:nvSpPr>
          <p:cNvPr id="6" name="Footer Placeholder 5"/>
          <p:cNvSpPr>
            <a:spLocks noGrp="1"/>
          </p:cNvSpPr>
          <p:nvPr>
            <p:ph type="ftr" sz="quarter" idx="3"/>
          </p:nvPr>
        </p:nvSpPr>
        <p:spPr/>
        <p:txBody>
          <a:bodyPr/>
          <a:lstStyle/>
          <a:p>
            <a:r>
              <a:rPr lang="en-US"/>
              <a:t>Information Technology</a:t>
            </a:r>
            <a:endParaRPr lang="en-US" dirty="0"/>
          </a:p>
        </p:txBody>
      </p:sp>
      <p:pic>
        <p:nvPicPr>
          <p:cNvPr id="7" name="Content Placeholder 6" descr="The Sun is Setting on the PSTN"/>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82485" y="1443028"/>
            <a:ext cx="5949284" cy="203324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pic>
      <p:sp>
        <p:nvSpPr>
          <p:cNvPr id="9" name="Subtitle 2"/>
          <p:cNvSpPr txBox="1">
            <a:spLocks/>
          </p:cNvSpPr>
          <p:nvPr/>
        </p:nvSpPr>
        <p:spPr>
          <a:xfrm>
            <a:off x="1383631" y="3476275"/>
            <a:ext cx="9135762" cy="289002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77859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77859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77859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77859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buNone/>
            </a:pPr>
            <a:r>
              <a:rPr lang="en-US" dirty="0">
                <a:solidFill>
                  <a:schemeClr val="tx1"/>
                </a:solidFill>
              </a:rPr>
              <a:t>“The transition is not just an abstract plan, it is being “forced” by old equipment reaching end-of-life, and by large numbers of customers migrating away from traditional wireline voice communications and substituting mobile, VoIP and other alternatives. As the subscriber base declines, but the costs of maintaining the old network stay level (or increase), the cost per customer rises and profitability decreases, creating a traditional voice “death spiral”. </a:t>
            </a:r>
            <a:r>
              <a:rPr lang="en-US" u="sng" dirty="0">
                <a:solidFill>
                  <a:schemeClr val="tx1"/>
                </a:solidFill>
              </a:rPr>
              <a:t>Ignoring the situation is not an option</a:t>
            </a:r>
            <a:r>
              <a:rPr lang="en-US" dirty="0">
                <a:solidFill>
                  <a:schemeClr val="tx1"/>
                </a:solidFill>
              </a:rPr>
              <a:t>. The major telecommunications carriers are already rapidly distancing themselves from the “old” service and moving to IP”</a:t>
            </a:r>
          </a:p>
          <a:p>
            <a:pPr marL="0" indent="0" algn="r">
              <a:lnSpc>
                <a:spcPct val="120000"/>
              </a:lnSpc>
              <a:spcBef>
                <a:spcPts val="0"/>
              </a:spcBef>
              <a:buNone/>
            </a:pPr>
            <a:r>
              <a:rPr lang="en-US" dirty="0">
                <a:solidFill>
                  <a:schemeClr val="tx1"/>
                </a:solidFill>
              </a:rPr>
              <a:t>Prof. Richard Taylor</a:t>
            </a:r>
          </a:p>
          <a:p>
            <a:pPr marL="0" indent="0" algn="r">
              <a:lnSpc>
                <a:spcPct val="120000"/>
              </a:lnSpc>
              <a:spcBef>
                <a:spcPts val="0"/>
              </a:spcBef>
              <a:buNone/>
            </a:pPr>
            <a:r>
              <a:rPr lang="en-US" dirty="0">
                <a:solidFill>
                  <a:schemeClr val="tx1"/>
                </a:solidFill>
              </a:rPr>
              <a:t>Co-Director Emeritus, Institute for Information Policy</a:t>
            </a:r>
          </a:p>
          <a:p>
            <a:pPr marL="0" indent="0" algn="r">
              <a:lnSpc>
                <a:spcPct val="120000"/>
              </a:lnSpc>
              <a:spcBef>
                <a:spcPts val="0"/>
              </a:spcBef>
              <a:buNone/>
            </a:pPr>
            <a:r>
              <a:rPr lang="en-US" dirty="0">
                <a:solidFill>
                  <a:schemeClr val="tx1"/>
                </a:solidFill>
              </a:rPr>
              <a:t>The Pennsylvania State University</a:t>
            </a:r>
          </a:p>
        </p:txBody>
      </p:sp>
    </p:spTree>
    <p:extLst>
      <p:ext uri="{BB962C8B-B14F-4D97-AF65-F5344CB8AC3E}">
        <p14:creationId xmlns:p14="http://schemas.microsoft.com/office/powerpoint/2010/main" val="2289894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10"/>
          <p:cNvSpPr>
            <a:spLocks/>
          </p:cNvSpPr>
          <p:nvPr/>
        </p:nvSpPr>
        <p:spPr bwMode="auto">
          <a:xfrm>
            <a:off x="5236675" y="2937489"/>
            <a:ext cx="1624012" cy="928687"/>
          </a:xfrm>
          <a:custGeom>
            <a:avLst/>
            <a:gdLst>
              <a:gd name="T0" fmla="*/ 114 w 529"/>
              <a:gd name="T1" fmla="*/ 119 h 362"/>
              <a:gd name="T2" fmla="*/ 218 w 529"/>
              <a:gd name="T3" fmla="*/ 98 h 362"/>
              <a:gd name="T4" fmla="*/ 465 w 529"/>
              <a:gd name="T5" fmla="*/ 128 h 362"/>
              <a:gd name="T6" fmla="*/ 528 w 529"/>
              <a:gd name="T7" fmla="*/ 183 h 362"/>
              <a:gd name="T8" fmla="*/ 459 w 529"/>
              <a:gd name="T9" fmla="*/ 236 h 362"/>
              <a:gd name="T10" fmla="*/ 215 w 529"/>
              <a:gd name="T11" fmla="*/ 257 h 362"/>
              <a:gd name="T12" fmla="*/ 74 w 529"/>
              <a:gd name="T13" fmla="*/ 240 h 362"/>
              <a:gd name="T14" fmla="*/ 12 w 529"/>
              <a:gd name="T15" fmla="*/ 174 h 362"/>
              <a:gd name="T16" fmla="*/ 114 w 529"/>
              <a:gd name="T17" fmla="*/ 11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362">
                <a:moveTo>
                  <a:pt x="114" y="119"/>
                </a:moveTo>
                <a:cubicBezTo>
                  <a:pt x="152" y="75"/>
                  <a:pt x="183" y="86"/>
                  <a:pt x="218" y="98"/>
                </a:cubicBezTo>
                <a:cubicBezTo>
                  <a:pt x="393" y="0"/>
                  <a:pt x="465" y="128"/>
                  <a:pt x="465" y="128"/>
                </a:cubicBezTo>
                <a:cubicBezTo>
                  <a:pt x="518" y="135"/>
                  <a:pt x="529" y="165"/>
                  <a:pt x="528" y="183"/>
                </a:cubicBezTo>
                <a:cubicBezTo>
                  <a:pt x="527" y="201"/>
                  <a:pt x="515" y="236"/>
                  <a:pt x="459" y="236"/>
                </a:cubicBezTo>
                <a:cubicBezTo>
                  <a:pt x="302" y="362"/>
                  <a:pt x="215" y="257"/>
                  <a:pt x="215" y="257"/>
                </a:cubicBezTo>
                <a:cubicBezTo>
                  <a:pt x="215" y="257"/>
                  <a:pt x="149" y="305"/>
                  <a:pt x="74" y="240"/>
                </a:cubicBezTo>
                <a:cubicBezTo>
                  <a:pt x="0" y="239"/>
                  <a:pt x="12" y="174"/>
                  <a:pt x="12" y="174"/>
                </a:cubicBezTo>
                <a:cubicBezTo>
                  <a:pt x="19" y="154"/>
                  <a:pt x="44" y="107"/>
                  <a:pt x="114" y="119"/>
                </a:cubicBezTo>
                <a:close/>
              </a:path>
            </a:pathLst>
          </a:custGeom>
          <a:solidFill>
            <a:schemeClr val="accent1"/>
          </a:solidFill>
          <a:ln>
            <a:noFill/>
          </a:ln>
          <a:effectLst>
            <a:outerShdw dist="35921" dir="2700000" algn="ctr" rotWithShape="0">
              <a:schemeClr val="bg1"/>
            </a:outerShdw>
          </a:effectLst>
          <a:extLst>
            <a:ext uri="{91240B29-F687-4F45-9708-019B960494DF}">
              <a14:hiddenLine xmlns:a14="http://schemas.microsoft.com/office/drawing/2010/main" w="3175" cap="flat" cmpd="sng">
                <a:solidFill>
                  <a:schemeClr val="tx1"/>
                </a:solidFill>
                <a:prstDash val="solid"/>
                <a:round/>
                <a:headEnd/>
                <a:tailEnd/>
              </a14:hiddenLine>
            </a:ext>
          </a:extLst>
        </p:spPr>
        <p:txBody>
          <a:bodyPr>
            <a:spAutoFit/>
          </a:bodyPr>
          <a:lstStyle/>
          <a:p>
            <a:endParaRPr lang="en-US"/>
          </a:p>
        </p:txBody>
      </p:sp>
      <p:sp>
        <p:nvSpPr>
          <p:cNvPr id="5" name="Footer Placeholder 4"/>
          <p:cNvSpPr>
            <a:spLocks noGrp="1"/>
          </p:cNvSpPr>
          <p:nvPr>
            <p:ph type="ftr" sz="quarter" idx="3"/>
          </p:nvPr>
        </p:nvSpPr>
        <p:spPr/>
        <p:txBody>
          <a:bodyPr/>
          <a:lstStyle/>
          <a:p>
            <a:r>
              <a:rPr lang="en-US" dirty="0"/>
              <a:t>Information Technology</a:t>
            </a:r>
          </a:p>
        </p:txBody>
      </p:sp>
      <p:sp>
        <p:nvSpPr>
          <p:cNvPr id="6" name="Title 1"/>
          <p:cNvSpPr>
            <a:spLocks noGrp="1"/>
          </p:cNvSpPr>
          <p:nvPr>
            <p:ph type="title"/>
          </p:nvPr>
        </p:nvSpPr>
        <p:spPr>
          <a:xfrm>
            <a:off x="838200" y="98427"/>
            <a:ext cx="10515600" cy="797146"/>
          </a:xfrm>
        </p:spPr>
        <p:txBody>
          <a:bodyPr>
            <a:normAutofit/>
          </a:bodyPr>
          <a:lstStyle/>
          <a:p>
            <a:r>
              <a:rPr lang="en-US" dirty="0">
                <a:solidFill>
                  <a:schemeClr val="accent3">
                    <a:lumMod val="75000"/>
                  </a:schemeClr>
                </a:solidFill>
              </a:rPr>
              <a:t>Next Generation Telephony Service Architecture</a:t>
            </a:r>
          </a:p>
        </p:txBody>
      </p:sp>
      <p:sp>
        <p:nvSpPr>
          <p:cNvPr id="7" name="Rectangle 6"/>
          <p:cNvSpPr/>
          <p:nvPr/>
        </p:nvSpPr>
        <p:spPr>
          <a:xfrm>
            <a:off x="619972" y="756795"/>
            <a:ext cx="11200860" cy="1200329"/>
          </a:xfrm>
          <a:prstGeom prst="rect">
            <a:avLst/>
          </a:prstGeom>
        </p:spPr>
        <p:txBody>
          <a:bodyPr wrap="square">
            <a:spAutoFit/>
          </a:bodyPr>
          <a:lstStyle/>
          <a:p>
            <a:r>
              <a:rPr lang="en-US" dirty="0"/>
              <a:t>SIP enables treating of voice and video as just other applications on the data network. Architecturally following an IP Internet model where all external Internet connectivity comes into the data center and then is forwarded out to the sites after it has been integrated with data (Unified Communications) has been the most commonly used model.</a:t>
            </a:r>
          </a:p>
        </p:txBody>
      </p:sp>
      <p:grpSp>
        <p:nvGrpSpPr>
          <p:cNvPr id="11" name="Group 26"/>
          <p:cNvGrpSpPr>
            <a:grpSpLocks/>
          </p:cNvGrpSpPr>
          <p:nvPr/>
        </p:nvGrpSpPr>
        <p:grpSpPr bwMode="auto">
          <a:xfrm>
            <a:off x="619972" y="2889660"/>
            <a:ext cx="3259483" cy="2613065"/>
            <a:chOff x="2990" y="1298"/>
            <a:chExt cx="2785" cy="1667"/>
          </a:xfrm>
        </p:grpSpPr>
        <p:pic>
          <p:nvPicPr>
            <p:cNvPr id="12" name="Picture 27" descr="off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6" y="1796"/>
              <a:ext cx="263" cy="263"/>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28"/>
            <p:cNvSpPr>
              <a:spLocks/>
            </p:cNvSpPr>
            <p:nvPr/>
          </p:nvSpPr>
          <p:spPr bwMode="auto">
            <a:xfrm>
              <a:off x="3938" y="1862"/>
              <a:ext cx="734" cy="471"/>
            </a:xfrm>
            <a:custGeom>
              <a:avLst/>
              <a:gdLst>
                <a:gd name="T0" fmla="*/ 114 w 529"/>
                <a:gd name="T1" fmla="*/ 119 h 362"/>
                <a:gd name="T2" fmla="*/ 218 w 529"/>
                <a:gd name="T3" fmla="*/ 98 h 362"/>
                <a:gd name="T4" fmla="*/ 465 w 529"/>
                <a:gd name="T5" fmla="*/ 128 h 362"/>
                <a:gd name="T6" fmla="*/ 528 w 529"/>
                <a:gd name="T7" fmla="*/ 183 h 362"/>
                <a:gd name="T8" fmla="*/ 459 w 529"/>
                <a:gd name="T9" fmla="*/ 236 h 362"/>
                <a:gd name="T10" fmla="*/ 215 w 529"/>
                <a:gd name="T11" fmla="*/ 257 h 362"/>
                <a:gd name="T12" fmla="*/ 74 w 529"/>
                <a:gd name="T13" fmla="*/ 240 h 362"/>
                <a:gd name="T14" fmla="*/ 12 w 529"/>
                <a:gd name="T15" fmla="*/ 174 h 362"/>
                <a:gd name="T16" fmla="*/ 114 w 529"/>
                <a:gd name="T17" fmla="*/ 11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362">
                  <a:moveTo>
                    <a:pt x="114" y="119"/>
                  </a:moveTo>
                  <a:cubicBezTo>
                    <a:pt x="152" y="75"/>
                    <a:pt x="183" y="86"/>
                    <a:pt x="218" y="98"/>
                  </a:cubicBezTo>
                  <a:cubicBezTo>
                    <a:pt x="393" y="0"/>
                    <a:pt x="465" y="128"/>
                    <a:pt x="465" y="128"/>
                  </a:cubicBezTo>
                  <a:cubicBezTo>
                    <a:pt x="518" y="135"/>
                    <a:pt x="529" y="165"/>
                    <a:pt x="528" y="183"/>
                  </a:cubicBezTo>
                  <a:cubicBezTo>
                    <a:pt x="527" y="201"/>
                    <a:pt x="515" y="236"/>
                    <a:pt x="459" y="236"/>
                  </a:cubicBezTo>
                  <a:cubicBezTo>
                    <a:pt x="302" y="362"/>
                    <a:pt x="215" y="257"/>
                    <a:pt x="215" y="257"/>
                  </a:cubicBezTo>
                  <a:cubicBezTo>
                    <a:pt x="215" y="257"/>
                    <a:pt x="149" y="305"/>
                    <a:pt x="74" y="240"/>
                  </a:cubicBezTo>
                  <a:cubicBezTo>
                    <a:pt x="0" y="239"/>
                    <a:pt x="12" y="174"/>
                    <a:pt x="12" y="174"/>
                  </a:cubicBezTo>
                  <a:cubicBezTo>
                    <a:pt x="19" y="154"/>
                    <a:pt x="44" y="107"/>
                    <a:pt x="114" y="119"/>
                  </a:cubicBezTo>
                  <a:close/>
                </a:path>
              </a:pathLst>
            </a:custGeom>
            <a:solidFill>
              <a:srgbClr val="777777"/>
            </a:solidFill>
            <a:ln>
              <a:noFill/>
            </a:ln>
            <a:effectLst>
              <a:outerShdw dist="35921" dir="2700000" algn="ctr" rotWithShape="0">
                <a:schemeClr val="bg1"/>
              </a:outerShdw>
            </a:effectLst>
            <a:extLst>
              <a:ext uri="{91240B29-F687-4F45-9708-019B960494DF}">
                <a14:hiddenLine xmlns:a14="http://schemas.microsoft.com/office/drawing/2010/main" w="3175" cap="flat" cmpd="sng">
                  <a:solidFill>
                    <a:schemeClr val="tx1"/>
                  </a:solidFill>
                  <a:prstDash val="solid"/>
                  <a:round/>
                  <a:headEnd/>
                  <a:tailEnd/>
                </a14:hiddenLine>
              </a:ext>
            </a:extLst>
          </p:spPr>
          <p:txBody>
            <a:bodyPr wrap="square">
              <a:spAutoFit/>
            </a:bodyPr>
            <a:lstStyle/>
            <a:p>
              <a:endParaRPr lang="en-US"/>
            </a:p>
          </p:txBody>
        </p:sp>
        <p:sp>
          <p:nvSpPr>
            <p:cNvPr id="14" name="Text Box 29"/>
            <p:cNvSpPr txBox="1">
              <a:spLocks noChangeArrowheads="1"/>
            </p:cNvSpPr>
            <p:nvPr/>
          </p:nvSpPr>
          <p:spPr bwMode="auto">
            <a:xfrm>
              <a:off x="4128" y="1984"/>
              <a:ext cx="603" cy="177"/>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solidFill>
                    <a:schemeClr val="bg1"/>
                  </a:solidFill>
                </a:rPr>
                <a:t>Internet</a:t>
              </a:r>
            </a:p>
          </p:txBody>
        </p:sp>
        <p:sp>
          <p:nvSpPr>
            <p:cNvPr id="15" name="Text Box 30"/>
            <p:cNvSpPr txBox="1">
              <a:spLocks noChangeArrowheads="1"/>
            </p:cNvSpPr>
            <p:nvPr/>
          </p:nvSpPr>
          <p:spPr bwMode="auto">
            <a:xfrm>
              <a:off x="3488" y="2788"/>
              <a:ext cx="2014" cy="177"/>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Branch and/or Regional Offices </a:t>
              </a:r>
            </a:p>
          </p:txBody>
        </p:sp>
        <p:sp>
          <p:nvSpPr>
            <p:cNvPr id="16" name="Text Box 31"/>
            <p:cNvSpPr txBox="1">
              <a:spLocks noChangeArrowheads="1"/>
            </p:cNvSpPr>
            <p:nvPr/>
          </p:nvSpPr>
          <p:spPr bwMode="auto">
            <a:xfrm>
              <a:off x="2990" y="2111"/>
              <a:ext cx="740" cy="403"/>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HQ &amp;</a:t>
              </a:r>
            </a:p>
            <a:p>
              <a:r>
                <a:rPr lang="en-US" altLang="en-US" sz="1200" dirty="0"/>
                <a:t>Main Campus</a:t>
              </a:r>
            </a:p>
            <a:p>
              <a:r>
                <a:rPr lang="en-US" altLang="en-US" sz="1200" dirty="0"/>
                <a:t>Offices </a:t>
              </a:r>
            </a:p>
          </p:txBody>
        </p:sp>
        <p:sp>
          <p:nvSpPr>
            <p:cNvPr id="17" name="Text Box 32"/>
            <p:cNvSpPr txBox="1">
              <a:spLocks noChangeArrowheads="1"/>
            </p:cNvSpPr>
            <p:nvPr/>
          </p:nvSpPr>
          <p:spPr bwMode="auto">
            <a:xfrm>
              <a:off x="4614" y="1857"/>
              <a:ext cx="1161" cy="633"/>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solidFill>
                    <a:schemeClr val="hlink"/>
                  </a:solidFill>
                </a:rPr>
                <a:t>SP SIP Trunking</a:t>
              </a:r>
            </a:p>
            <a:p>
              <a:r>
                <a:rPr lang="en-US" altLang="en-US" sz="1200" dirty="0">
                  <a:solidFill>
                    <a:schemeClr val="hlink"/>
                  </a:solidFill>
                </a:rPr>
                <a:t>To Central HQ Site;</a:t>
              </a:r>
            </a:p>
            <a:p>
              <a:r>
                <a:rPr lang="en-US" altLang="en-US" sz="1200" dirty="0">
                  <a:solidFill>
                    <a:schemeClr val="hlink"/>
                  </a:solidFill>
                </a:rPr>
                <a:t>Private SIP Trunking</a:t>
              </a:r>
            </a:p>
            <a:p>
              <a:r>
                <a:rPr lang="en-US" altLang="en-US" sz="1200" dirty="0">
                  <a:solidFill>
                    <a:schemeClr val="hlink"/>
                  </a:solidFill>
                </a:rPr>
                <a:t>Between HQ &amp; Branch </a:t>
              </a:r>
            </a:p>
            <a:p>
              <a:endParaRPr lang="en-US" altLang="en-US" sz="1200" dirty="0">
                <a:solidFill>
                  <a:schemeClr val="hlink"/>
                </a:solidFill>
              </a:endParaRPr>
            </a:p>
          </p:txBody>
        </p:sp>
        <p:sp>
          <p:nvSpPr>
            <p:cNvPr id="18" name="Freeform 33"/>
            <p:cNvSpPr>
              <a:spLocks/>
            </p:cNvSpPr>
            <p:nvPr/>
          </p:nvSpPr>
          <p:spPr bwMode="auto">
            <a:xfrm>
              <a:off x="3743" y="1298"/>
              <a:ext cx="1216" cy="632"/>
            </a:xfrm>
            <a:custGeom>
              <a:avLst/>
              <a:gdLst>
                <a:gd name="T0" fmla="*/ 114 w 529"/>
                <a:gd name="T1" fmla="*/ 119 h 362"/>
                <a:gd name="T2" fmla="*/ 218 w 529"/>
                <a:gd name="T3" fmla="*/ 98 h 362"/>
                <a:gd name="T4" fmla="*/ 465 w 529"/>
                <a:gd name="T5" fmla="*/ 128 h 362"/>
                <a:gd name="T6" fmla="*/ 528 w 529"/>
                <a:gd name="T7" fmla="*/ 183 h 362"/>
                <a:gd name="T8" fmla="*/ 459 w 529"/>
                <a:gd name="T9" fmla="*/ 236 h 362"/>
                <a:gd name="T10" fmla="*/ 215 w 529"/>
                <a:gd name="T11" fmla="*/ 257 h 362"/>
                <a:gd name="T12" fmla="*/ 74 w 529"/>
                <a:gd name="T13" fmla="*/ 240 h 362"/>
                <a:gd name="T14" fmla="*/ 12 w 529"/>
                <a:gd name="T15" fmla="*/ 174 h 362"/>
                <a:gd name="T16" fmla="*/ 114 w 529"/>
                <a:gd name="T17" fmla="*/ 11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362">
                  <a:moveTo>
                    <a:pt x="114" y="119"/>
                  </a:moveTo>
                  <a:cubicBezTo>
                    <a:pt x="152" y="75"/>
                    <a:pt x="183" y="86"/>
                    <a:pt x="218" y="98"/>
                  </a:cubicBezTo>
                  <a:cubicBezTo>
                    <a:pt x="393" y="0"/>
                    <a:pt x="465" y="128"/>
                    <a:pt x="465" y="128"/>
                  </a:cubicBezTo>
                  <a:cubicBezTo>
                    <a:pt x="518" y="135"/>
                    <a:pt x="529" y="165"/>
                    <a:pt x="528" y="183"/>
                  </a:cubicBezTo>
                  <a:cubicBezTo>
                    <a:pt x="527" y="201"/>
                    <a:pt x="515" y="236"/>
                    <a:pt x="459" y="236"/>
                  </a:cubicBezTo>
                  <a:cubicBezTo>
                    <a:pt x="302" y="362"/>
                    <a:pt x="215" y="257"/>
                    <a:pt x="215" y="257"/>
                  </a:cubicBezTo>
                  <a:cubicBezTo>
                    <a:pt x="215" y="257"/>
                    <a:pt x="149" y="305"/>
                    <a:pt x="74" y="240"/>
                  </a:cubicBezTo>
                  <a:cubicBezTo>
                    <a:pt x="0" y="239"/>
                    <a:pt x="12" y="174"/>
                    <a:pt x="12" y="174"/>
                  </a:cubicBezTo>
                  <a:cubicBezTo>
                    <a:pt x="19" y="154"/>
                    <a:pt x="44" y="107"/>
                    <a:pt x="114" y="119"/>
                  </a:cubicBezTo>
                  <a:close/>
                </a:path>
              </a:pathLst>
            </a:custGeom>
            <a:solidFill>
              <a:schemeClr val="accent1"/>
            </a:solidFill>
            <a:ln>
              <a:noFill/>
            </a:ln>
            <a:effectLst>
              <a:outerShdw dist="35921" dir="2700000" algn="ctr" rotWithShape="0">
                <a:schemeClr val="bg1"/>
              </a:outerShdw>
            </a:effectLst>
            <a:extLst>
              <a:ext uri="{91240B29-F687-4F45-9708-019B960494DF}">
                <a14:hiddenLine xmlns:a14="http://schemas.microsoft.com/office/drawing/2010/main" w="3175" cap="flat" cmpd="sng">
                  <a:solidFill>
                    <a:schemeClr val="tx1"/>
                  </a:solidFill>
                  <a:prstDash val="solid"/>
                  <a:round/>
                  <a:headEnd/>
                  <a:tailEnd/>
                </a14:hiddenLine>
              </a:ext>
            </a:extLst>
          </p:spPr>
          <p:txBody>
            <a:bodyPr wrap="square">
              <a:spAutoFit/>
            </a:bodyPr>
            <a:lstStyle/>
            <a:p>
              <a:endParaRPr lang="en-US"/>
            </a:p>
          </p:txBody>
        </p:sp>
        <p:sp>
          <p:nvSpPr>
            <p:cNvPr id="19" name="Text Box 34"/>
            <p:cNvSpPr txBox="1">
              <a:spLocks noChangeArrowheads="1"/>
            </p:cNvSpPr>
            <p:nvPr/>
          </p:nvSpPr>
          <p:spPr bwMode="auto">
            <a:xfrm>
              <a:off x="3767" y="1440"/>
              <a:ext cx="1207" cy="295"/>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          SP </a:t>
              </a:r>
            </a:p>
            <a:p>
              <a:r>
                <a:rPr lang="en-US" altLang="en-US" sz="1200" dirty="0"/>
                <a:t>SIP Trunk Service</a:t>
              </a:r>
            </a:p>
          </p:txBody>
        </p:sp>
        <p:grpSp>
          <p:nvGrpSpPr>
            <p:cNvPr id="20" name="Group 35"/>
            <p:cNvGrpSpPr>
              <a:grpSpLocks/>
            </p:cNvGrpSpPr>
            <p:nvPr/>
          </p:nvGrpSpPr>
          <p:grpSpPr bwMode="auto">
            <a:xfrm>
              <a:off x="3607" y="2495"/>
              <a:ext cx="280" cy="277"/>
              <a:chOff x="1116" y="3612"/>
              <a:chExt cx="280" cy="277"/>
            </a:xfrm>
          </p:grpSpPr>
          <p:pic>
            <p:nvPicPr>
              <p:cNvPr id="37" name="Picture 36" descr="off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 y="3721"/>
                <a:ext cx="168" cy="16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SBC_concept_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 y="3612"/>
                <a:ext cx="194" cy="1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38"/>
            <p:cNvGrpSpPr>
              <a:grpSpLocks/>
            </p:cNvGrpSpPr>
            <p:nvPr/>
          </p:nvGrpSpPr>
          <p:grpSpPr bwMode="auto">
            <a:xfrm>
              <a:off x="4030" y="2498"/>
              <a:ext cx="280" cy="277"/>
              <a:chOff x="1116" y="3612"/>
              <a:chExt cx="280" cy="277"/>
            </a:xfrm>
          </p:grpSpPr>
          <p:pic>
            <p:nvPicPr>
              <p:cNvPr id="35" name="Picture 39" descr="off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 y="3721"/>
                <a:ext cx="168" cy="1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0" descr="SBC_concept_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 y="3612"/>
                <a:ext cx="194" cy="1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41"/>
            <p:cNvGrpSpPr>
              <a:grpSpLocks/>
            </p:cNvGrpSpPr>
            <p:nvPr/>
          </p:nvGrpSpPr>
          <p:grpSpPr bwMode="auto">
            <a:xfrm>
              <a:off x="4465" y="2497"/>
              <a:ext cx="280" cy="277"/>
              <a:chOff x="1116" y="3612"/>
              <a:chExt cx="280" cy="277"/>
            </a:xfrm>
          </p:grpSpPr>
          <p:pic>
            <p:nvPicPr>
              <p:cNvPr id="33" name="Picture 42" descr="off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 y="3721"/>
                <a:ext cx="168" cy="16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3" descr="SBC_concept_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 y="3612"/>
                <a:ext cx="194" cy="194"/>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44" descr="SBC_concept_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 y="1944"/>
              <a:ext cx="303" cy="30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45"/>
            <p:cNvGrpSpPr>
              <a:grpSpLocks/>
            </p:cNvGrpSpPr>
            <p:nvPr/>
          </p:nvGrpSpPr>
          <p:grpSpPr bwMode="auto">
            <a:xfrm>
              <a:off x="4980" y="1490"/>
              <a:ext cx="449" cy="349"/>
              <a:chOff x="2566" y="2561"/>
              <a:chExt cx="449" cy="349"/>
            </a:xfrm>
          </p:grpSpPr>
          <p:sp>
            <p:nvSpPr>
              <p:cNvPr id="31" name="Freeform 46"/>
              <p:cNvSpPr>
                <a:spLocks/>
              </p:cNvSpPr>
              <p:nvPr/>
            </p:nvSpPr>
            <p:spPr bwMode="auto">
              <a:xfrm>
                <a:off x="2590" y="2561"/>
                <a:ext cx="425" cy="349"/>
              </a:xfrm>
              <a:custGeom>
                <a:avLst/>
                <a:gdLst>
                  <a:gd name="T0" fmla="*/ 114 w 529"/>
                  <a:gd name="T1" fmla="*/ 119 h 362"/>
                  <a:gd name="T2" fmla="*/ 218 w 529"/>
                  <a:gd name="T3" fmla="*/ 98 h 362"/>
                  <a:gd name="T4" fmla="*/ 465 w 529"/>
                  <a:gd name="T5" fmla="*/ 128 h 362"/>
                  <a:gd name="T6" fmla="*/ 528 w 529"/>
                  <a:gd name="T7" fmla="*/ 183 h 362"/>
                  <a:gd name="T8" fmla="*/ 459 w 529"/>
                  <a:gd name="T9" fmla="*/ 236 h 362"/>
                  <a:gd name="T10" fmla="*/ 215 w 529"/>
                  <a:gd name="T11" fmla="*/ 257 h 362"/>
                  <a:gd name="T12" fmla="*/ 74 w 529"/>
                  <a:gd name="T13" fmla="*/ 240 h 362"/>
                  <a:gd name="T14" fmla="*/ 12 w 529"/>
                  <a:gd name="T15" fmla="*/ 174 h 362"/>
                  <a:gd name="T16" fmla="*/ 114 w 529"/>
                  <a:gd name="T17" fmla="*/ 11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362">
                    <a:moveTo>
                      <a:pt x="114" y="119"/>
                    </a:moveTo>
                    <a:cubicBezTo>
                      <a:pt x="152" y="75"/>
                      <a:pt x="183" y="86"/>
                      <a:pt x="218" y="98"/>
                    </a:cubicBezTo>
                    <a:cubicBezTo>
                      <a:pt x="393" y="0"/>
                      <a:pt x="465" y="128"/>
                      <a:pt x="465" y="128"/>
                    </a:cubicBezTo>
                    <a:cubicBezTo>
                      <a:pt x="518" y="135"/>
                      <a:pt x="529" y="165"/>
                      <a:pt x="528" y="183"/>
                    </a:cubicBezTo>
                    <a:cubicBezTo>
                      <a:pt x="527" y="201"/>
                      <a:pt x="515" y="236"/>
                      <a:pt x="459" y="236"/>
                    </a:cubicBezTo>
                    <a:cubicBezTo>
                      <a:pt x="302" y="362"/>
                      <a:pt x="215" y="257"/>
                      <a:pt x="215" y="257"/>
                    </a:cubicBezTo>
                    <a:cubicBezTo>
                      <a:pt x="215" y="257"/>
                      <a:pt x="149" y="305"/>
                      <a:pt x="74" y="240"/>
                    </a:cubicBezTo>
                    <a:cubicBezTo>
                      <a:pt x="0" y="239"/>
                      <a:pt x="12" y="174"/>
                      <a:pt x="12" y="174"/>
                    </a:cubicBezTo>
                    <a:cubicBezTo>
                      <a:pt x="19" y="154"/>
                      <a:pt x="44" y="107"/>
                      <a:pt x="114" y="119"/>
                    </a:cubicBezTo>
                    <a:close/>
                  </a:path>
                </a:pathLst>
              </a:custGeom>
              <a:solidFill>
                <a:schemeClr val="tx1"/>
              </a:solidFill>
              <a:ln>
                <a:noFill/>
              </a:ln>
              <a:effectLst>
                <a:outerShdw dist="35921" dir="2700000" algn="ctr" rotWithShape="0">
                  <a:schemeClr val="bg1"/>
                </a:outerShdw>
              </a:effectLst>
              <a:extLst>
                <a:ext uri="{91240B29-F687-4F45-9708-019B960494DF}">
                  <a14:hiddenLine xmlns:a14="http://schemas.microsoft.com/office/drawing/2010/main" w="3175" cap="flat" cmpd="sng">
                    <a:solidFill>
                      <a:schemeClr val="tx1"/>
                    </a:solidFill>
                    <a:prstDash val="solid"/>
                    <a:round/>
                    <a:headEnd/>
                    <a:tailEnd/>
                  </a14:hiddenLine>
                </a:ext>
              </a:extLst>
            </p:spPr>
            <p:txBody>
              <a:bodyPr>
                <a:spAutoFit/>
              </a:bodyPr>
              <a:lstStyle/>
              <a:p>
                <a:endParaRPr lang="en-US"/>
              </a:p>
            </p:txBody>
          </p:sp>
          <p:sp>
            <p:nvSpPr>
              <p:cNvPr id="32" name="Text Box 47"/>
              <p:cNvSpPr txBox="1">
                <a:spLocks noChangeArrowheads="1"/>
              </p:cNvSpPr>
              <p:nvPr/>
            </p:nvSpPr>
            <p:spPr bwMode="auto">
              <a:xfrm>
                <a:off x="2566" y="2650"/>
                <a:ext cx="372" cy="173"/>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chemeClr val="bg1"/>
                    </a:solidFill>
                  </a:rPr>
                  <a:t>PSTN</a:t>
                </a:r>
              </a:p>
            </p:txBody>
          </p:sp>
        </p:grpSp>
        <p:pic>
          <p:nvPicPr>
            <p:cNvPr id="25" name="Picture 48" descr="G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 y="1466"/>
              <a:ext cx="209" cy="182"/>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49"/>
            <p:cNvSpPr>
              <a:spLocks/>
            </p:cNvSpPr>
            <p:nvPr/>
          </p:nvSpPr>
          <p:spPr bwMode="auto">
            <a:xfrm>
              <a:off x="3697" y="1861"/>
              <a:ext cx="429" cy="106"/>
            </a:xfrm>
            <a:custGeom>
              <a:avLst/>
              <a:gdLst>
                <a:gd name="T0" fmla="*/ 0 w 385"/>
                <a:gd name="T1" fmla="*/ 214 h 214"/>
                <a:gd name="T2" fmla="*/ 343 w 385"/>
                <a:gd name="T3" fmla="*/ 214 h 214"/>
                <a:gd name="T4" fmla="*/ 385 w 385"/>
                <a:gd name="T5" fmla="*/ 0 h 214"/>
              </a:gdLst>
              <a:ahLst/>
              <a:cxnLst>
                <a:cxn ang="0">
                  <a:pos x="T0" y="T1"/>
                </a:cxn>
                <a:cxn ang="0">
                  <a:pos x="T2" y="T3"/>
                </a:cxn>
                <a:cxn ang="0">
                  <a:pos x="T4" y="T5"/>
                </a:cxn>
              </a:cxnLst>
              <a:rect l="0" t="0" r="r" b="b"/>
              <a:pathLst>
                <a:path w="385" h="214">
                  <a:moveTo>
                    <a:pt x="0" y="214"/>
                  </a:moveTo>
                  <a:lnTo>
                    <a:pt x="343" y="214"/>
                  </a:lnTo>
                  <a:lnTo>
                    <a:pt x="385" y="0"/>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pic>
          <p:nvPicPr>
            <p:cNvPr id="27" name="Picture 50" descr="SBC_concept_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 y="1732"/>
              <a:ext cx="194" cy="194"/>
            </a:xfrm>
            <a:prstGeom prst="rect">
              <a:avLst/>
            </a:prstGeom>
            <a:noFill/>
            <a:extLst>
              <a:ext uri="{909E8E84-426E-40DD-AFC4-6F175D3DCCD1}">
                <a14:hiddenFill xmlns:a14="http://schemas.microsoft.com/office/drawing/2010/main">
                  <a:solidFill>
                    <a:srgbClr val="FFFFFF"/>
                  </a:solidFill>
                </a14:hiddenFill>
              </a:ext>
            </a:extLst>
          </p:spPr>
        </p:pic>
        <p:sp>
          <p:nvSpPr>
            <p:cNvPr id="28" name="Freeform 51"/>
            <p:cNvSpPr>
              <a:spLocks/>
            </p:cNvSpPr>
            <p:nvPr/>
          </p:nvSpPr>
          <p:spPr bwMode="auto">
            <a:xfrm>
              <a:off x="3780" y="2071"/>
              <a:ext cx="859" cy="437"/>
            </a:xfrm>
            <a:custGeom>
              <a:avLst/>
              <a:gdLst>
                <a:gd name="T0" fmla="*/ 859 w 859"/>
                <a:gd name="T1" fmla="*/ 437 h 437"/>
                <a:gd name="T2" fmla="*/ 372 w 859"/>
                <a:gd name="T3" fmla="*/ 0 h 437"/>
                <a:gd name="T4" fmla="*/ 0 w 859"/>
                <a:gd name="T5" fmla="*/ 0 h 437"/>
              </a:gdLst>
              <a:ahLst/>
              <a:cxnLst>
                <a:cxn ang="0">
                  <a:pos x="T0" y="T1"/>
                </a:cxn>
                <a:cxn ang="0">
                  <a:pos x="T2" y="T3"/>
                </a:cxn>
                <a:cxn ang="0">
                  <a:pos x="T4" y="T5"/>
                </a:cxn>
              </a:cxnLst>
              <a:rect l="0" t="0" r="r" b="b"/>
              <a:pathLst>
                <a:path w="859" h="437">
                  <a:moveTo>
                    <a:pt x="859" y="437"/>
                  </a:moveTo>
                  <a:lnTo>
                    <a:pt x="372" y="0"/>
                  </a:lnTo>
                  <a:lnTo>
                    <a:pt x="0" y="0"/>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9" name="Freeform 52"/>
            <p:cNvSpPr>
              <a:spLocks/>
            </p:cNvSpPr>
            <p:nvPr/>
          </p:nvSpPr>
          <p:spPr bwMode="auto">
            <a:xfrm>
              <a:off x="3789" y="2108"/>
              <a:ext cx="423" cy="400"/>
            </a:xfrm>
            <a:custGeom>
              <a:avLst/>
              <a:gdLst>
                <a:gd name="T0" fmla="*/ 423 w 423"/>
                <a:gd name="T1" fmla="*/ 400 h 400"/>
                <a:gd name="T2" fmla="*/ 349 w 423"/>
                <a:gd name="T3" fmla="*/ 0 h 400"/>
                <a:gd name="T4" fmla="*/ 0 w 423"/>
                <a:gd name="T5" fmla="*/ 0 h 400"/>
              </a:gdLst>
              <a:ahLst/>
              <a:cxnLst>
                <a:cxn ang="0">
                  <a:pos x="T0" y="T1"/>
                </a:cxn>
                <a:cxn ang="0">
                  <a:pos x="T2" y="T3"/>
                </a:cxn>
                <a:cxn ang="0">
                  <a:pos x="T4" y="T5"/>
                </a:cxn>
              </a:cxnLst>
              <a:rect l="0" t="0" r="r" b="b"/>
              <a:pathLst>
                <a:path w="423" h="400">
                  <a:moveTo>
                    <a:pt x="423" y="400"/>
                  </a:moveTo>
                  <a:lnTo>
                    <a:pt x="349" y="0"/>
                  </a:lnTo>
                  <a:lnTo>
                    <a:pt x="0" y="0"/>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0" name="Freeform 53"/>
            <p:cNvSpPr>
              <a:spLocks/>
            </p:cNvSpPr>
            <p:nvPr/>
          </p:nvSpPr>
          <p:spPr bwMode="auto">
            <a:xfrm>
              <a:off x="3748" y="2155"/>
              <a:ext cx="357" cy="364"/>
            </a:xfrm>
            <a:custGeom>
              <a:avLst/>
              <a:gdLst>
                <a:gd name="T0" fmla="*/ 37 w 357"/>
                <a:gd name="T1" fmla="*/ 358 h 358"/>
                <a:gd name="T2" fmla="*/ 357 w 357"/>
                <a:gd name="T3" fmla="*/ 0 h 358"/>
                <a:gd name="T4" fmla="*/ 0 w 357"/>
                <a:gd name="T5" fmla="*/ 0 h 358"/>
              </a:gdLst>
              <a:ahLst/>
              <a:cxnLst>
                <a:cxn ang="0">
                  <a:pos x="T0" y="T1"/>
                </a:cxn>
                <a:cxn ang="0">
                  <a:pos x="T2" y="T3"/>
                </a:cxn>
                <a:cxn ang="0">
                  <a:pos x="T4" y="T5"/>
                </a:cxn>
              </a:cxnLst>
              <a:rect l="0" t="0" r="r" b="b"/>
              <a:pathLst>
                <a:path w="357" h="358">
                  <a:moveTo>
                    <a:pt x="37" y="358"/>
                  </a:moveTo>
                  <a:lnTo>
                    <a:pt x="357" y="0"/>
                  </a:lnTo>
                  <a:lnTo>
                    <a:pt x="0" y="0"/>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pic>
        <p:nvPicPr>
          <p:cNvPr id="40" name="Picture 4" descr="off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1696" y="3741210"/>
            <a:ext cx="417512" cy="417513"/>
          </a:xfrm>
          <a:prstGeom prst="rect">
            <a:avLst/>
          </a:prstGeom>
          <a:noFill/>
          <a:extLst>
            <a:ext uri="{909E8E84-426E-40DD-AFC4-6F175D3DCCD1}">
              <a14:hiddenFill xmlns:a14="http://schemas.microsoft.com/office/drawing/2010/main">
                <a:solidFill>
                  <a:srgbClr val="FFFFFF"/>
                </a:solidFill>
              </a14:hiddenFill>
            </a:ext>
          </a:extLst>
        </p:spPr>
      </p:pic>
      <p:sp>
        <p:nvSpPr>
          <p:cNvPr id="41" name="Freeform 5"/>
          <p:cNvSpPr>
            <a:spLocks/>
          </p:cNvSpPr>
          <p:nvPr/>
        </p:nvSpPr>
        <p:spPr bwMode="auto">
          <a:xfrm>
            <a:off x="5679746" y="3909485"/>
            <a:ext cx="1019175" cy="684213"/>
          </a:xfrm>
          <a:custGeom>
            <a:avLst/>
            <a:gdLst>
              <a:gd name="T0" fmla="*/ 114 w 529"/>
              <a:gd name="T1" fmla="*/ 119 h 362"/>
              <a:gd name="T2" fmla="*/ 218 w 529"/>
              <a:gd name="T3" fmla="*/ 98 h 362"/>
              <a:gd name="T4" fmla="*/ 465 w 529"/>
              <a:gd name="T5" fmla="*/ 128 h 362"/>
              <a:gd name="T6" fmla="*/ 528 w 529"/>
              <a:gd name="T7" fmla="*/ 183 h 362"/>
              <a:gd name="T8" fmla="*/ 459 w 529"/>
              <a:gd name="T9" fmla="*/ 236 h 362"/>
              <a:gd name="T10" fmla="*/ 215 w 529"/>
              <a:gd name="T11" fmla="*/ 257 h 362"/>
              <a:gd name="T12" fmla="*/ 74 w 529"/>
              <a:gd name="T13" fmla="*/ 240 h 362"/>
              <a:gd name="T14" fmla="*/ 12 w 529"/>
              <a:gd name="T15" fmla="*/ 174 h 362"/>
              <a:gd name="T16" fmla="*/ 114 w 529"/>
              <a:gd name="T17" fmla="*/ 11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362">
                <a:moveTo>
                  <a:pt x="114" y="119"/>
                </a:moveTo>
                <a:cubicBezTo>
                  <a:pt x="152" y="75"/>
                  <a:pt x="183" y="86"/>
                  <a:pt x="218" y="98"/>
                </a:cubicBezTo>
                <a:cubicBezTo>
                  <a:pt x="393" y="0"/>
                  <a:pt x="465" y="128"/>
                  <a:pt x="465" y="128"/>
                </a:cubicBezTo>
                <a:cubicBezTo>
                  <a:pt x="518" y="135"/>
                  <a:pt x="529" y="165"/>
                  <a:pt x="528" y="183"/>
                </a:cubicBezTo>
                <a:cubicBezTo>
                  <a:pt x="527" y="201"/>
                  <a:pt x="515" y="236"/>
                  <a:pt x="459" y="236"/>
                </a:cubicBezTo>
                <a:cubicBezTo>
                  <a:pt x="302" y="362"/>
                  <a:pt x="215" y="257"/>
                  <a:pt x="215" y="257"/>
                </a:cubicBezTo>
                <a:cubicBezTo>
                  <a:pt x="215" y="257"/>
                  <a:pt x="149" y="305"/>
                  <a:pt x="74" y="240"/>
                </a:cubicBezTo>
                <a:cubicBezTo>
                  <a:pt x="0" y="239"/>
                  <a:pt x="12" y="174"/>
                  <a:pt x="12" y="174"/>
                </a:cubicBezTo>
                <a:cubicBezTo>
                  <a:pt x="19" y="154"/>
                  <a:pt x="44" y="107"/>
                  <a:pt x="114" y="119"/>
                </a:cubicBezTo>
                <a:close/>
              </a:path>
            </a:pathLst>
          </a:custGeom>
          <a:solidFill>
            <a:srgbClr val="777777"/>
          </a:solidFill>
          <a:ln>
            <a:noFill/>
          </a:ln>
          <a:effectLst>
            <a:outerShdw dist="35921" dir="2700000" algn="ctr" rotWithShape="0">
              <a:schemeClr val="bg1"/>
            </a:outerShdw>
          </a:effectLst>
          <a:extLst>
            <a:ext uri="{91240B29-F687-4F45-9708-019B960494DF}">
              <a14:hiddenLine xmlns:a14="http://schemas.microsoft.com/office/drawing/2010/main" w="3175" cap="flat" cmpd="sng">
                <a:solidFill>
                  <a:schemeClr val="tx1"/>
                </a:solidFill>
                <a:prstDash val="solid"/>
                <a:round/>
                <a:headEnd/>
                <a:tailEnd/>
              </a14:hiddenLine>
            </a:ext>
          </a:extLst>
        </p:spPr>
        <p:txBody>
          <a:bodyPr>
            <a:spAutoFit/>
          </a:bodyPr>
          <a:lstStyle/>
          <a:p>
            <a:endParaRPr lang="en-US"/>
          </a:p>
        </p:txBody>
      </p:sp>
      <p:sp>
        <p:nvSpPr>
          <p:cNvPr id="42" name="Text Box 6"/>
          <p:cNvSpPr txBox="1">
            <a:spLocks noChangeArrowheads="1"/>
          </p:cNvSpPr>
          <p:nvPr/>
        </p:nvSpPr>
        <p:spPr bwMode="auto">
          <a:xfrm>
            <a:off x="6132183" y="4122210"/>
            <a:ext cx="547688" cy="274638"/>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chemeClr val="bg1"/>
                </a:solidFill>
              </a:rPr>
              <a:t>WAN</a:t>
            </a:r>
          </a:p>
        </p:txBody>
      </p:sp>
      <p:sp>
        <p:nvSpPr>
          <p:cNvPr id="43" name="Text Box 9"/>
          <p:cNvSpPr txBox="1">
            <a:spLocks noChangeArrowheads="1"/>
          </p:cNvSpPr>
          <p:nvPr/>
        </p:nvSpPr>
        <p:spPr bwMode="auto">
          <a:xfrm>
            <a:off x="6748804" y="3980338"/>
            <a:ext cx="1085183" cy="646331"/>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dirty="0">
                <a:solidFill>
                  <a:schemeClr val="hlink"/>
                </a:solidFill>
              </a:rPr>
              <a:t>SP SIP Trunking </a:t>
            </a:r>
          </a:p>
          <a:p>
            <a:r>
              <a:rPr lang="en-US" altLang="en-US" sz="1200" dirty="0">
                <a:solidFill>
                  <a:schemeClr val="hlink"/>
                </a:solidFill>
              </a:rPr>
              <a:t>To Each Site </a:t>
            </a:r>
          </a:p>
        </p:txBody>
      </p:sp>
      <p:sp>
        <p:nvSpPr>
          <p:cNvPr id="44" name="Text Box 11"/>
          <p:cNvSpPr txBox="1">
            <a:spLocks noChangeArrowheads="1"/>
          </p:cNvSpPr>
          <p:nvPr/>
        </p:nvSpPr>
        <p:spPr bwMode="auto">
          <a:xfrm>
            <a:off x="5511403" y="3078639"/>
            <a:ext cx="1412566" cy="461665"/>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dirty="0"/>
              <a:t>SP </a:t>
            </a:r>
          </a:p>
          <a:p>
            <a:pPr algn="ctr"/>
            <a:r>
              <a:rPr lang="en-US" altLang="en-US" sz="1200" dirty="0"/>
              <a:t>SIP Trunk Service</a:t>
            </a:r>
          </a:p>
        </p:txBody>
      </p:sp>
      <p:grpSp>
        <p:nvGrpSpPr>
          <p:cNvPr id="45" name="Group 12"/>
          <p:cNvGrpSpPr>
            <a:grpSpLocks/>
          </p:cNvGrpSpPr>
          <p:nvPr/>
        </p:nvGrpSpPr>
        <p:grpSpPr bwMode="auto">
          <a:xfrm>
            <a:off x="5154283" y="4850873"/>
            <a:ext cx="444500" cy="439737"/>
            <a:chOff x="1116" y="3612"/>
            <a:chExt cx="280" cy="277"/>
          </a:xfrm>
        </p:grpSpPr>
        <p:pic>
          <p:nvPicPr>
            <p:cNvPr id="46" name="Picture 13" descr="off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 y="3721"/>
              <a:ext cx="168" cy="16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4" descr="SBC_concept_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 y="3612"/>
              <a:ext cx="194" cy="1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15"/>
          <p:cNvGrpSpPr>
            <a:grpSpLocks/>
          </p:cNvGrpSpPr>
          <p:nvPr/>
        </p:nvGrpSpPr>
        <p:grpSpPr bwMode="auto">
          <a:xfrm>
            <a:off x="5825796" y="4855635"/>
            <a:ext cx="444500" cy="439738"/>
            <a:chOff x="1116" y="3612"/>
            <a:chExt cx="280" cy="277"/>
          </a:xfrm>
        </p:grpSpPr>
        <p:pic>
          <p:nvPicPr>
            <p:cNvPr id="49" name="Picture 16" descr="off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 y="3721"/>
              <a:ext cx="168" cy="16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7" descr="SBC_concept_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 y="3612"/>
              <a:ext cx="194" cy="1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18"/>
          <p:cNvGrpSpPr>
            <a:grpSpLocks/>
          </p:cNvGrpSpPr>
          <p:nvPr/>
        </p:nvGrpSpPr>
        <p:grpSpPr bwMode="auto">
          <a:xfrm>
            <a:off x="6516358" y="4854048"/>
            <a:ext cx="444500" cy="439737"/>
            <a:chOff x="1116" y="3612"/>
            <a:chExt cx="280" cy="277"/>
          </a:xfrm>
        </p:grpSpPr>
        <p:pic>
          <p:nvPicPr>
            <p:cNvPr id="52" name="Picture 19" descr="off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 y="3721"/>
              <a:ext cx="168" cy="16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0" descr="SBC_concept_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 y="3612"/>
              <a:ext cx="194" cy="194"/>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21" descr="SBC_concept_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646" y="3976160"/>
            <a:ext cx="481012" cy="481013"/>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22"/>
          <p:cNvGrpSpPr>
            <a:grpSpLocks/>
          </p:cNvGrpSpPr>
          <p:nvPr/>
        </p:nvGrpSpPr>
        <p:grpSpPr bwMode="auto">
          <a:xfrm>
            <a:off x="6938895" y="3105719"/>
            <a:ext cx="674687" cy="554038"/>
            <a:chOff x="2590" y="2561"/>
            <a:chExt cx="425" cy="349"/>
          </a:xfrm>
        </p:grpSpPr>
        <p:sp>
          <p:nvSpPr>
            <p:cNvPr id="56" name="Freeform 23"/>
            <p:cNvSpPr>
              <a:spLocks/>
            </p:cNvSpPr>
            <p:nvPr/>
          </p:nvSpPr>
          <p:spPr bwMode="auto">
            <a:xfrm>
              <a:off x="2590" y="2561"/>
              <a:ext cx="425" cy="349"/>
            </a:xfrm>
            <a:custGeom>
              <a:avLst/>
              <a:gdLst>
                <a:gd name="T0" fmla="*/ 114 w 529"/>
                <a:gd name="T1" fmla="*/ 119 h 362"/>
                <a:gd name="T2" fmla="*/ 218 w 529"/>
                <a:gd name="T3" fmla="*/ 98 h 362"/>
                <a:gd name="T4" fmla="*/ 465 w 529"/>
                <a:gd name="T5" fmla="*/ 128 h 362"/>
                <a:gd name="T6" fmla="*/ 528 w 529"/>
                <a:gd name="T7" fmla="*/ 183 h 362"/>
                <a:gd name="T8" fmla="*/ 459 w 529"/>
                <a:gd name="T9" fmla="*/ 236 h 362"/>
                <a:gd name="T10" fmla="*/ 215 w 529"/>
                <a:gd name="T11" fmla="*/ 257 h 362"/>
                <a:gd name="T12" fmla="*/ 74 w 529"/>
                <a:gd name="T13" fmla="*/ 240 h 362"/>
                <a:gd name="T14" fmla="*/ 12 w 529"/>
                <a:gd name="T15" fmla="*/ 174 h 362"/>
                <a:gd name="T16" fmla="*/ 114 w 529"/>
                <a:gd name="T17" fmla="*/ 11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362">
                  <a:moveTo>
                    <a:pt x="114" y="119"/>
                  </a:moveTo>
                  <a:cubicBezTo>
                    <a:pt x="152" y="75"/>
                    <a:pt x="183" y="86"/>
                    <a:pt x="218" y="98"/>
                  </a:cubicBezTo>
                  <a:cubicBezTo>
                    <a:pt x="393" y="0"/>
                    <a:pt x="465" y="128"/>
                    <a:pt x="465" y="128"/>
                  </a:cubicBezTo>
                  <a:cubicBezTo>
                    <a:pt x="518" y="135"/>
                    <a:pt x="529" y="165"/>
                    <a:pt x="528" y="183"/>
                  </a:cubicBezTo>
                  <a:cubicBezTo>
                    <a:pt x="527" y="201"/>
                    <a:pt x="515" y="236"/>
                    <a:pt x="459" y="236"/>
                  </a:cubicBezTo>
                  <a:cubicBezTo>
                    <a:pt x="302" y="362"/>
                    <a:pt x="215" y="257"/>
                    <a:pt x="215" y="257"/>
                  </a:cubicBezTo>
                  <a:cubicBezTo>
                    <a:pt x="215" y="257"/>
                    <a:pt x="149" y="305"/>
                    <a:pt x="74" y="240"/>
                  </a:cubicBezTo>
                  <a:cubicBezTo>
                    <a:pt x="0" y="239"/>
                    <a:pt x="12" y="174"/>
                    <a:pt x="12" y="174"/>
                  </a:cubicBezTo>
                  <a:cubicBezTo>
                    <a:pt x="19" y="154"/>
                    <a:pt x="44" y="107"/>
                    <a:pt x="114" y="119"/>
                  </a:cubicBezTo>
                  <a:close/>
                </a:path>
              </a:pathLst>
            </a:custGeom>
            <a:solidFill>
              <a:schemeClr val="tx1"/>
            </a:solidFill>
            <a:ln>
              <a:noFill/>
            </a:ln>
            <a:effectLst>
              <a:outerShdw dist="35921" dir="2700000" algn="ctr" rotWithShape="0">
                <a:schemeClr val="bg1"/>
              </a:outerShdw>
            </a:effectLst>
            <a:extLst>
              <a:ext uri="{91240B29-F687-4F45-9708-019B960494DF}">
                <a14:hiddenLine xmlns:a14="http://schemas.microsoft.com/office/drawing/2010/main" w="3175" cap="flat" cmpd="sng">
                  <a:solidFill>
                    <a:schemeClr val="tx1"/>
                  </a:solidFill>
                  <a:prstDash val="solid"/>
                  <a:round/>
                  <a:headEnd/>
                  <a:tailEnd/>
                </a14:hiddenLine>
              </a:ext>
            </a:extLst>
          </p:spPr>
          <p:txBody>
            <a:bodyPr>
              <a:spAutoFit/>
            </a:bodyPr>
            <a:lstStyle/>
            <a:p>
              <a:endParaRPr lang="en-US"/>
            </a:p>
          </p:txBody>
        </p:sp>
        <p:sp>
          <p:nvSpPr>
            <p:cNvPr id="57" name="Text Box 24"/>
            <p:cNvSpPr txBox="1">
              <a:spLocks noChangeArrowheads="1"/>
            </p:cNvSpPr>
            <p:nvPr/>
          </p:nvSpPr>
          <p:spPr bwMode="auto">
            <a:xfrm>
              <a:off x="2621" y="2650"/>
              <a:ext cx="372" cy="173"/>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chemeClr val="bg1"/>
                  </a:solidFill>
                </a:rPr>
                <a:t>PSTN</a:t>
              </a:r>
            </a:p>
          </p:txBody>
        </p:sp>
      </p:grpSp>
      <p:pic>
        <p:nvPicPr>
          <p:cNvPr id="58" name="Picture 25" descr="G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1048" y="3056925"/>
            <a:ext cx="331787" cy="288925"/>
          </a:xfrm>
          <a:prstGeom prst="rect">
            <a:avLst/>
          </a:prstGeom>
          <a:noFill/>
          <a:extLst>
            <a:ext uri="{909E8E84-426E-40DD-AFC4-6F175D3DCCD1}">
              <a14:hiddenFill xmlns:a14="http://schemas.microsoft.com/office/drawing/2010/main">
                <a:solidFill>
                  <a:srgbClr val="FFFFFF"/>
                </a:solidFill>
              </a14:hiddenFill>
            </a:ext>
          </a:extLst>
        </p:spPr>
      </p:pic>
      <p:sp>
        <p:nvSpPr>
          <p:cNvPr id="59" name="Freeform 26"/>
          <p:cNvSpPr>
            <a:spLocks/>
          </p:cNvSpPr>
          <p:nvPr/>
        </p:nvSpPr>
        <p:spPr bwMode="auto">
          <a:xfrm>
            <a:off x="5467021" y="3920598"/>
            <a:ext cx="635000" cy="292100"/>
          </a:xfrm>
          <a:custGeom>
            <a:avLst/>
            <a:gdLst>
              <a:gd name="T0" fmla="*/ 0 w 385"/>
              <a:gd name="T1" fmla="*/ 214 h 214"/>
              <a:gd name="T2" fmla="*/ 343 w 385"/>
              <a:gd name="T3" fmla="*/ 214 h 214"/>
              <a:gd name="T4" fmla="*/ 385 w 385"/>
              <a:gd name="T5" fmla="*/ 0 h 214"/>
            </a:gdLst>
            <a:ahLst/>
            <a:cxnLst>
              <a:cxn ang="0">
                <a:pos x="T0" y="T1"/>
              </a:cxn>
              <a:cxn ang="0">
                <a:pos x="T2" y="T3"/>
              </a:cxn>
              <a:cxn ang="0">
                <a:pos x="T4" y="T5"/>
              </a:cxn>
            </a:cxnLst>
            <a:rect l="0" t="0" r="r" b="b"/>
            <a:pathLst>
              <a:path w="385" h="214">
                <a:moveTo>
                  <a:pt x="0" y="214"/>
                </a:moveTo>
                <a:lnTo>
                  <a:pt x="343" y="214"/>
                </a:lnTo>
                <a:lnTo>
                  <a:pt x="385" y="0"/>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0" name="Freeform 27"/>
          <p:cNvSpPr>
            <a:spLocks/>
          </p:cNvSpPr>
          <p:nvPr/>
        </p:nvSpPr>
        <p:spPr bwMode="auto">
          <a:xfrm>
            <a:off x="5451146" y="3931710"/>
            <a:ext cx="661987" cy="947738"/>
          </a:xfrm>
          <a:custGeom>
            <a:avLst/>
            <a:gdLst>
              <a:gd name="T0" fmla="*/ 0 w 417"/>
              <a:gd name="T1" fmla="*/ 597 h 597"/>
              <a:gd name="T2" fmla="*/ 387 w 417"/>
              <a:gd name="T3" fmla="*/ 177 h 597"/>
              <a:gd name="T4" fmla="*/ 417 w 417"/>
              <a:gd name="T5" fmla="*/ 0 h 597"/>
            </a:gdLst>
            <a:ahLst/>
            <a:cxnLst>
              <a:cxn ang="0">
                <a:pos x="T0" y="T1"/>
              </a:cxn>
              <a:cxn ang="0">
                <a:pos x="T2" y="T3"/>
              </a:cxn>
              <a:cxn ang="0">
                <a:pos x="T4" y="T5"/>
              </a:cxn>
            </a:cxnLst>
            <a:rect l="0" t="0" r="r" b="b"/>
            <a:pathLst>
              <a:path w="417" h="597">
                <a:moveTo>
                  <a:pt x="0" y="597"/>
                </a:moveTo>
                <a:lnTo>
                  <a:pt x="387" y="177"/>
                </a:lnTo>
                <a:lnTo>
                  <a:pt x="417" y="0"/>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1" name="Freeform 28"/>
          <p:cNvSpPr>
            <a:spLocks/>
          </p:cNvSpPr>
          <p:nvPr/>
        </p:nvSpPr>
        <p:spPr bwMode="auto">
          <a:xfrm>
            <a:off x="6108371" y="3922185"/>
            <a:ext cx="42862" cy="962025"/>
          </a:xfrm>
          <a:custGeom>
            <a:avLst/>
            <a:gdLst>
              <a:gd name="T0" fmla="*/ 0 w 27"/>
              <a:gd name="T1" fmla="*/ 606 h 606"/>
              <a:gd name="T2" fmla="*/ 27 w 27"/>
              <a:gd name="T3" fmla="*/ 177 h 606"/>
              <a:gd name="T4" fmla="*/ 9 w 27"/>
              <a:gd name="T5" fmla="*/ 0 h 606"/>
            </a:gdLst>
            <a:ahLst/>
            <a:cxnLst>
              <a:cxn ang="0">
                <a:pos x="T0" y="T1"/>
              </a:cxn>
              <a:cxn ang="0">
                <a:pos x="T2" y="T3"/>
              </a:cxn>
              <a:cxn ang="0">
                <a:pos x="T4" y="T5"/>
              </a:cxn>
            </a:cxnLst>
            <a:rect l="0" t="0" r="r" b="b"/>
            <a:pathLst>
              <a:path w="27" h="606">
                <a:moveTo>
                  <a:pt x="0" y="606"/>
                </a:moveTo>
                <a:lnTo>
                  <a:pt x="27" y="177"/>
                </a:lnTo>
                <a:lnTo>
                  <a:pt x="9" y="0"/>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2" name="Freeform 29"/>
          <p:cNvSpPr>
            <a:spLocks/>
          </p:cNvSpPr>
          <p:nvPr/>
        </p:nvSpPr>
        <p:spPr bwMode="auto">
          <a:xfrm>
            <a:off x="6136946" y="3912660"/>
            <a:ext cx="671512" cy="966788"/>
          </a:xfrm>
          <a:custGeom>
            <a:avLst/>
            <a:gdLst>
              <a:gd name="T0" fmla="*/ 423 w 423"/>
              <a:gd name="T1" fmla="*/ 609 h 609"/>
              <a:gd name="T2" fmla="*/ 51 w 423"/>
              <a:gd name="T3" fmla="*/ 252 h 609"/>
              <a:gd name="T4" fmla="*/ 0 w 423"/>
              <a:gd name="T5" fmla="*/ 0 h 609"/>
            </a:gdLst>
            <a:ahLst/>
            <a:cxnLst>
              <a:cxn ang="0">
                <a:pos x="T0" y="T1"/>
              </a:cxn>
              <a:cxn ang="0">
                <a:pos x="T2" y="T3"/>
              </a:cxn>
              <a:cxn ang="0">
                <a:pos x="T4" y="T5"/>
              </a:cxn>
            </a:cxnLst>
            <a:rect l="0" t="0" r="r" b="b"/>
            <a:pathLst>
              <a:path w="423" h="609">
                <a:moveTo>
                  <a:pt x="423" y="609"/>
                </a:moveTo>
                <a:lnTo>
                  <a:pt x="51" y="252"/>
                </a:lnTo>
                <a:lnTo>
                  <a:pt x="0" y="0"/>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63" name="Picture 30" descr="SBC_concept_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496" y="3639610"/>
            <a:ext cx="307975" cy="307975"/>
          </a:xfrm>
          <a:prstGeom prst="rect">
            <a:avLst/>
          </a:prstGeom>
          <a:noFill/>
          <a:extLst>
            <a:ext uri="{909E8E84-426E-40DD-AFC4-6F175D3DCCD1}">
              <a14:hiddenFill xmlns:a14="http://schemas.microsoft.com/office/drawing/2010/main">
                <a:solidFill>
                  <a:srgbClr val="FFFFFF"/>
                </a:solidFill>
              </a14:hiddenFill>
            </a:ext>
          </a:extLst>
        </p:spPr>
      </p:pic>
      <p:sp>
        <p:nvSpPr>
          <p:cNvPr id="66" name="Text Box 8"/>
          <p:cNvSpPr txBox="1">
            <a:spLocks noChangeArrowheads="1"/>
          </p:cNvSpPr>
          <p:nvPr/>
        </p:nvSpPr>
        <p:spPr bwMode="auto">
          <a:xfrm>
            <a:off x="4441306" y="4186674"/>
            <a:ext cx="1174750" cy="639762"/>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HQ &amp;</a:t>
            </a:r>
          </a:p>
          <a:p>
            <a:r>
              <a:rPr lang="en-US" altLang="en-US" sz="1200" dirty="0"/>
              <a:t>Main Campus</a:t>
            </a:r>
          </a:p>
          <a:p>
            <a:r>
              <a:rPr lang="en-US" altLang="en-US" sz="1200" dirty="0"/>
              <a:t>Offices </a:t>
            </a:r>
          </a:p>
        </p:txBody>
      </p:sp>
      <p:sp>
        <p:nvSpPr>
          <p:cNvPr id="67" name="Rectangle 66"/>
          <p:cNvSpPr/>
          <p:nvPr/>
        </p:nvSpPr>
        <p:spPr>
          <a:xfrm>
            <a:off x="873121" y="5680924"/>
            <a:ext cx="3210364" cy="646331"/>
          </a:xfrm>
          <a:prstGeom prst="rect">
            <a:avLst/>
          </a:prstGeom>
        </p:spPr>
        <p:txBody>
          <a:bodyPr wrap="square">
            <a:spAutoFit/>
          </a:bodyPr>
          <a:lstStyle/>
          <a:p>
            <a:pPr marL="171450" indent="-171450">
              <a:buFont typeface="Arial" panose="020B0604020202020204" pitchFamily="34" charset="0"/>
              <a:buChar char="•"/>
            </a:pPr>
            <a:r>
              <a:rPr lang="en-US" altLang="en-US" sz="1200" dirty="0"/>
              <a:t>HQ site has MPLS SIP trunking to SP</a:t>
            </a:r>
          </a:p>
          <a:p>
            <a:pPr marL="171450" indent="-171450">
              <a:buFont typeface="Arial" panose="020B0604020202020204" pitchFamily="34" charset="0"/>
              <a:buChar char="•"/>
            </a:pPr>
            <a:r>
              <a:rPr lang="en-US" altLang="en-US" sz="1200" dirty="0"/>
              <a:t>Other sites trunk back to HQ via VPN</a:t>
            </a:r>
          </a:p>
          <a:p>
            <a:pPr marL="171450" indent="-171450">
              <a:buFont typeface="Arial" panose="020B0604020202020204" pitchFamily="34" charset="0"/>
              <a:buChar char="•"/>
            </a:pPr>
            <a:r>
              <a:rPr lang="en-US" altLang="en-US" sz="1200" dirty="0"/>
              <a:t>Share SP trunk across all sites</a:t>
            </a:r>
          </a:p>
        </p:txBody>
      </p:sp>
      <p:sp>
        <p:nvSpPr>
          <p:cNvPr id="68" name="Rectangle 67"/>
          <p:cNvSpPr/>
          <p:nvPr/>
        </p:nvSpPr>
        <p:spPr>
          <a:xfrm>
            <a:off x="4839532" y="5718024"/>
            <a:ext cx="2861527" cy="461665"/>
          </a:xfrm>
          <a:prstGeom prst="rect">
            <a:avLst/>
          </a:prstGeom>
        </p:spPr>
        <p:txBody>
          <a:bodyPr wrap="square">
            <a:spAutoFit/>
          </a:bodyPr>
          <a:lstStyle/>
          <a:p>
            <a:pPr marL="171450" indent="-171450">
              <a:buFont typeface="Arial" panose="020B0604020202020204" pitchFamily="34" charset="0"/>
              <a:buChar char="•"/>
            </a:pPr>
            <a:r>
              <a:rPr lang="en-US" altLang="en-US" sz="1200" dirty="0"/>
              <a:t>All sites have SP MPLS SIP trunk</a:t>
            </a:r>
          </a:p>
          <a:p>
            <a:pPr marL="171450" indent="-171450">
              <a:buFont typeface="Arial" panose="020B0604020202020204" pitchFamily="34" charset="0"/>
              <a:buChar char="•"/>
            </a:pPr>
            <a:r>
              <a:rPr lang="en-US" altLang="en-US" sz="1200" dirty="0"/>
              <a:t>Less efficient vs. centralized model</a:t>
            </a:r>
          </a:p>
        </p:txBody>
      </p:sp>
      <p:sp>
        <p:nvSpPr>
          <p:cNvPr id="69" name="Rectangle 68"/>
          <p:cNvSpPr/>
          <p:nvPr/>
        </p:nvSpPr>
        <p:spPr>
          <a:xfrm>
            <a:off x="8148181" y="5599851"/>
            <a:ext cx="3127666" cy="646331"/>
          </a:xfrm>
          <a:prstGeom prst="rect">
            <a:avLst/>
          </a:prstGeom>
        </p:spPr>
        <p:txBody>
          <a:bodyPr wrap="square">
            <a:spAutoFit/>
          </a:bodyPr>
          <a:lstStyle/>
          <a:p>
            <a:pPr marL="171450" indent="-171450">
              <a:buFont typeface="Arial" panose="020B0604020202020204" pitchFamily="34" charset="0"/>
              <a:buChar char="•"/>
            </a:pPr>
            <a:r>
              <a:rPr lang="en-US" altLang="en-US" sz="1200" dirty="0"/>
              <a:t>HQ site has MPLSSIP trunking to SP</a:t>
            </a:r>
          </a:p>
          <a:p>
            <a:pPr marL="171450" indent="-171450">
              <a:buFont typeface="Arial" panose="020B0604020202020204" pitchFamily="34" charset="0"/>
              <a:buChar char="•"/>
            </a:pPr>
            <a:r>
              <a:rPr lang="en-US" altLang="en-US" sz="1200" dirty="0"/>
              <a:t>Other sites trunk back to private net</a:t>
            </a:r>
          </a:p>
          <a:p>
            <a:pPr marL="171450" indent="-171450">
              <a:buFont typeface="Arial" panose="020B0604020202020204" pitchFamily="34" charset="0"/>
              <a:buChar char="•"/>
            </a:pPr>
            <a:r>
              <a:rPr lang="en-US" altLang="en-US" sz="1200" dirty="0"/>
              <a:t>Share SP trunk across all sites</a:t>
            </a:r>
          </a:p>
        </p:txBody>
      </p:sp>
      <p:sp>
        <p:nvSpPr>
          <p:cNvPr id="70" name="Text Box 30"/>
          <p:cNvSpPr txBox="1">
            <a:spLocks noChangeArrowheads="1"/>
          </p:cNvSpPr>
          <p:nvPr/>
        </p:nvSpPr>
        <p:spPr bwMode="auto">
          <a:xfrm>
            <a:off x="4802717" y="5253850"/>
            <a:ext cx="2357128" cy="277452"/>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Branch and/or Regional Offices </a:t>
            </a:r>
          </a:p>
        </p:txBody>
      </p:sp>
      <p:grpSp>
        <p:nvGrpSpPr>
          <p:cNvPr id="71" name="Group 26"/>
          <p:cNvGrpSpPr>
            <a:grpSpLocks/>
          </p:cNvGrpSpPr>
          <p:nvPr/>
        </p:nvGrpSpPr>
        <p:grpSpPr bwMode="auto">
          <a:xfrm>
            <a:off x="7992405" y="2901111"/>
            <a:ext cx="3259483" cy="2613065"/>
            <a:chOff x="2990" y="1298"/>
            <a:chExt cx="2785" cy="1667"/>
          </a:xfrm>
        </p:grpSpPr>
        <p:pic>
          <p:nvPicPr>
            <p:cNvPr id="72" name="Picture 27" descr="off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6" y="1796"/>
              <a:ext cx="263" cy="263"/>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28"/>
            <p:cNvSpPr>
              <a:spLocks/>
            </p:cNvSpPr>
            <p:nvPr/>
          </p:nvSpPr>
          <p:spPr bwMode="auto">
            <a:xfrm>
              <a:off x="3875" y="1862"/>
              <a:ext cx="734" cy="471"/>
            </a:xfrm>
            <a:custGeom>
              <a:avLst/>
              <a:gdLst>
                <a:gd name="T0" fmla="*/ 114 w 529"/>
                <a:gd name="T1" fmla="*/ 119 h 362"/>
                <a:gd name="T2" fmla="*/ 218 w 529"/>
                <a:gd name="T3" fmla="*/ 98 h 362"/>
                <a:gd name="T4" fmla="*/ 465 w 529"/>
                <a:gd name="T5" fmla="*/ 128 h 362"/>
                <a:gd name="T6" fmla="*/ 528 w 529"/>
                <a:gd name="T7" fmla="*/ 183 h 362"/>
                <a:gd name="T8" fmla="*/ 459 w 529"/>
                <a:gd name="T9" fmla="*/ 236 h 362"/>
                <a:gd name="T10" fmla="*/ 215 w 529"/>
                <a:gd name="T11" fmla="*/ 257 h 362"/>
                <a:gd name="T12" fmla="*/ 74 w 529"/>
                <a:gd name="T13" fmla="*/ 240 h 362"/>
                <a:gd name="T14" fmla="*/ 12 w 529"/>
                <a:gd name="T15" fmla="*/ 174 h 362"/>
                <a:gd name="T16" fmla="*/ 114 w 529"/>
                <a:gd name="T17" fmla="*/ 11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362">
                  <a:moveTo>
                    <a:pt x="114" y="119"/>
                  </a:moveTo>
                  <a:cubicBezTo>
                    <a:pt x="152" y="75"/>
                    <a:pt x="183" y="86"/>
                    <a:pt x="218" y="98"/>
                  </a:cubicBezTo>
                  <a:cubicBezTo>
                    <a:pt x="393" y="0"/>
                    <a:pt x="465" y="128"/>
                    <a:pt x="465" y="128"/>
                  </a:cubicBezTo>
                  <a:cubicBezTo>
                    <a:pt x="518" y="135"/>
                    <a:pt x="529" y="165"/>
                    <a:pt x="528" y="183"/>
                  </a:cubicBezTo>
                  <a:cubicBezTo>
                    <a:pt x="527" y="201"/>
                    <a:pt x="515" y="236"/>
                    <a:pt x="459" y="236"/>
                  </a:cubicBezTo>
                  <a:cubicBezTo>
                    <a:pt x="302" y="362"/>
                    <a:pt x="215" y="257"/>
                    <a:pt x="215" y="257"/>
                  </a:cubicBezTo>
                  <a:cubicBezTo>
                    <a:pt x="215" y="257"/>
                    <a:pt x="149" y="305"/>
                    <a:pt x="74" y="240"/>
                  </a:cubicBezTo>
                  <a:cubicBezTo>
                    <a:pt x="0" y="239"/>
                    <a:pt x="12" y="174"/>
                    <a:pt x="12" y="174"/>
                  </a:cubicBezTo>
                  <a:cubicBezTo>
                    <a:pt x="19" y="154"/>
                    <a:pt x="44" y="107"/>
                    <a:pt x="114" y="119"/>
                  </a:cubicBezTo>
                  <a:close/>
                </a:path>
              </a:pathLst>
            </a:custGeom>
            <a:solidFill>
              <a:srgbClr val="777777"/>
            </a:solidFill>
            <a:ln>
              <a:noFill/>
            </a:ln>
            <a:effectLst>
              <a:outerShdw dist="35921" dir="2700000" algn="ctr" rotWithShape="0">
                <a:schemeClr val="bg1"/>
              </a:outerShdw>
            </a:effectLst>
            <a:extLst>
              <a:ext uri="{91240B29-F687-4F45-9708-019B960494DF}">
                <a14:hiddenLine xmlns:a14="http://schemas.microsoft.com/office/drawing/2010/main" w="3175" cap="flat" cmpd="sng">
                  <a:solidFill>
                    <a:schemeClr val="tx1"/>
                  </a:solidFill>
                  <a:prstDash val="solid"/>
                  <a:round/>
                  <a:headEnd/>
                  <a:tailEnd/>
                </a14:hiddenLine>
              </a:ext>
            </a:extLst>
          </p:spPr>
          <p:txBody>
            <a:bodyPr wrap="square">
              <a:spAutoFit/>
            </a:bodyPr>
            <a:lstStyle/>
            <a:p>
              <a:endParaRPr lang="en-US"/>
            </a:p>
          </p:txBody>
        </p:sp>
        <p:sp>
          <p:nvSpPr>
            <p:cNvPr id="74" name="Text Box 29"/>
            <p:cNvSpPr txBox="1">
              <a:spLocks noChangeArrowheads="1"/>
            </p:cNvSpPr>
            <p:nvPr/>
          </p:nvSpPr>
          <p:spPr bwMode="auto">
            <a:xfrm>
              <a:off x="4128" y="1984"/>
              <a:ext cx="485" cy="177"/>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solidFill>
                    <a:schemeClr val="bg1"/>
                  </a:solidFill>
                </a:rPr>
                <a:t>L2/L3</a:t>
              </a:r>
            </a:p>
          </p:txBody>
        </p:sp>
        <p:sp>
          <p:nvSpPr>
            <p:cNvPr id="75" name="Text Box 30"/>
            <p:cNvSpPr txBox="1">
              <a:spLocks noChangeArrowheads="1"/>
            </p:cNvSpPr>
            <p:nvPr/>
          </p:nvSpPr>
          <p:spPr bwMode="auto">
            <a:xfrm>
              <a:off x="3488" y="2788"/>
              <a:ext cx="2014" cy="177"/>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Branch and/or Regional Offices </a:t>
              </a:r>
            </a:p>
          </p:txBody>
        </p:sp>
        <p:sp>
          <p:nvSpPr>
            <p:cNvPr id="76" name="Text Box 31"/>
            <p:cNvSpPr txBox="1">
              <a:spLocks noChangeArrowheads="1"/>
            </p:cNvSpPr>
            <p:nvPr/>
          </p:nvSpPr>
          <p:spPr bwMode="auto">
            <a:xfrm>
              <a:off x="2990" y="2111"/>
              <a:ext cx="740" cy="403"/>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HQ &amp;</a:t>
              </a:r>
            </a:p>
            <a:p>
              <a:r>
                <a:rPr lang="en-US" altLang="en-US" sz="1200" dirty="0"/>
                <a:t>Main Campus</a:t>
              </a:r>
            </a:p>
            <a:p>
              <a:r>
                <a:rPr lang="en-US" altLang="en-US" sz="1200" dirty="0"/>
                <a:t>Offices </a:t>
              </a:r>
            </a:p>
          </p:txBody>
        </p:sp>
        <p:sp>
          <p:nvSpPr>
            <p:cNvPr id="77" name="Text Box 32"/>
            <p:cNvSpPr txBox="1">
              <a:spLocks noChangeArrowheads="1"/>
            </p:cNvSpPr>
            <p:nvPr/>
          </p:nvSpPr>
          <p:spPr bwMode="auto">
            <a:xfrm>
              <a:off x="4614" y="1857"/>
              <a:ext cx="1161" cy="633"/>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solidFill>
                    <a:schemeClr val="hlink"/>
                  </a:solidFill>
                </a:rPr>
                <a:t>SP SIP Trunking</a:t>
              </a:r>
            </a:p>
            <a:p>
              <a:r>
                <a:rPr lang="en-US" altLang="en-US" sz="1200" dirty="0">
                  <a:solidFill>
                    <a:schemeClr val="hlink"/>
                  </a:solidFill>
                </a:rPr>
                <a:t>To Central HQ Site;</a:t>
              </a:r>
            </a:p>
            <a:p>
              <a:r>
                <a:rPr lang="en-US" altLang="en-US" sz="1200" dirty="0">
                  <a:solidFill>
                    <a:schemeClr val="hlink"/>
                  </a:solidFill>
                </a:rPr>
                <a:t>Private SIP Trunking</a:t>
              </a:r>
            </a:p>
            <a:p>
              <a:r>
                <a:rPr lang="en-US" altLang="en-US" sz="1200" dirty="0">
                  <a:solidFill>
                    <a:schemeClr val="hlink"/>
                  </a:solidFill>
                </a:rPr>
                <a:t>Between HQ &amp; Branch </a:t>
              </a:r>
            </a:p>
            <a:p>
              <a:endParaRPr lang="en-US" altLang="en-US" sz="1200" dirty="0">
                <a:solidFill>
                  <a:schemeClr val="hlink"/>
                </a:solidFill>
              </a:endParaRPr>
            </a:p>
          </p:txBody>
        </p:sp>
        <p:sp>
          <p:nvSpPr>
            <p:cNvPr id="78" name="Freeform 33"/>
            <p:cNvSpPr>
              <a:spLocks/>
            </p:cNvSpPr>
            <p:nvPr/>
          </p:nvSpPr>
          <p:spPr bwMode="auto">
            <a:xfrm>
              <a:off x="3743" y="1298"/>
              <a:ext cx="1216" cy="632"/>
            </a:xfrm>
            <a:custGeom>
              <a:avLst/>
              <a:gdLst>
                <a:gd name="T0" fmla="*/ 114 w 529"/>
                <a:gd name="T1" fmla="*/ 119 h 362"/>
                <a:gd name="T2" fmla="*/ 218 w 529"/>
                <a:gd name="T3" fmla="*/ 98 h 362"/>
                <a:gd name="T4" fmla="*/ 465 w 529"/>
                <a:gd name="T5" fmla="*/ 128 h 362"/>
                <a:gd name="T6" fmla="*/ 528 w 529"/>
                <a:gd name="T7" fmla="*/ 183 h 362"/>
                <a:gd name="T8" fmla="*/ 459 w 529"/>
                <a:gd name="T9" fmla="*/ 236 h 362"/>
                <a:gd name="T10" fmla="*/ 215 w 529"/>
                <a:gd name="T11" fmla="*/ 257 h 362"/>
                <a:gd name="T12" fmla="*/ 74 w 529"/>
                <a:gd name="T13" fmla="*/ 240 h 362"/>
                <a:gd name="T14" fmla="*/ 12 w 529"/>
                <a:gd name="T15" fmla="*/ 174 h 362"/>
                <a:gd name="T16" fmla="*/ 114 w 529"/>
                <a:gd name="T17" fmla="*/ 11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362">
                  <a:moveTo>
                    <a:pt x="114" y="119"/>
                  </a:moveTo>
                  <a:cubicBezTo>
                    <a:pt x="152" y="75"/>
                    <a:pt x="183" y="86"/>
                    <a:pt x="218" y="98"/>
                  </a:cubicBezTo>
                  <a:cubicBezTo>
                    <a:pt x="393" y="0"/>
                    <a:pt x="465" y="128"/>
                    <a:pt x="465" y="128"/>
                  </a:cubicBezTo>
                  <a:cubicBezTo>
                    <a:pt x="518" y="135"/>
                    <a:pt x="529" y="165"/>
                    <a:pt x="528" y="183"/>
                  </a:cubicBezTo>
                  <a:cubicBezTo>
                    <a:pt x="527" y="201"/>
                    <a:pt x="515" y="236"/>
                    <a:pt x="459" y="236"/>
                  </a:cubicBezTo>
                  <a:cubicBezTo>
                    <a:pt x="302" y="362"/>
                    <a:pt x="215" y="257"/>
                    <a:pt x="215" y="257"/>
                  </a:cubicBezTo>
                  <a:cubicBezTo>
                    <a:pt x="215" y="257"/>
                    <a:pt x="149" y="305"/>
                    <a:pt x="74" y="240"/>
                  </a:cubicBezTo>
                  <a:cubicBezTo>
                    <a:pt x="0" y="239"/>
                    <a:pt x="12" y="174"/>
                    <a:pt x="12" y="174"/>
                  </a:cubicBezTo>
                  <a:cubicBezTo>
                    <a:pt x="19" y="154"/>
                    <a:pt x="44" y="107"/>
                    <a:pt x="114" y="119"/>
                  </a:cubicBezTo>
                  <a:close/>
                </a:path>
              </a:pathLst>
            </a:custGeom>
            <a:solidFill>
              <a:schemeClr val="accent1"/>
            </a:solidFill>
            <a:ln>
              <a:noFill/>
            </a:ln>
            <a:effectLst>
              <a:outerShdw dist="35921" dir="2700000" algn="ctr" rotWithShape="0">
                <a:schemeClr val="bg1"/>
              </a:outerShdw>
            </a:effectLst>
            <a:extLst>
              <a:ext uri="{91240B29-F687-4F45-9708-019B960494DF}">
                <a14:hiddenLine xmlns:a14="http://schemas.microsoft.com/office/drawing/2010/main" w="3175" cap="flat" cmpd="sng">
                  <a:solidFill>
                    <a:schemeClr val="tx1"/>
                  </a:solidFill>
                  <a:prstDash val="solid"/>
                  <a:round/>
                  <a:headEnd/>
                  <a:tailEnd/>
                </a14:hiddenLine>
              </a:ext>
            </a:extLst>
          </p:spPr>
          <p:txBody>
            <a:bodyPr wrap="square">
              <a:spAutoFit/>
            </a:bodyPr>
            <a:lstStyle/>
            <a:p>
              <a:endParaRPr lang="en-US"/>
            </a:p>
          </p:txBody>
        </p:sp>
        <p:sp>
          <p:nvSpPr>
            <p:cNvPr id="79" name="Text Box 34"/>
            <p:cNvSpPr txBox="1">
              <a:spLocks noChangeArrowheads="1"/>
            </p:cNvSpPr>
            <p:nvPr/>
          </p:nvSpPr>
          <p:spPr bwMode="auto">
            <a:xfrm>
              <a:off x="3767" y="1440"/>
              <a:ext cx="1207" cy="295"/>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          SP </a:t>
              </a:r>
            </a:p>
            <a:p>
              <a:r>
                <a:rPr lang="en-US" altLang="en-US" sz="1200" dirty="0"/>
                <a:t>SIP Trunk Service</a:t>
              </a:r>
            </a:p>
          </p:txBody>
        </p:sp>
        <p:pic>
          <p:nvPicPr>
            <p:cNvPr id="97" name="Picture 96" descr="off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7" y="2604"/>
              <a:ext cx="168" cy="16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9" descr="off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 y="2607"/>
              <a:ext cx="168" cy="16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2" descr="off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 y="2606"/>
              <a:ext cx="168" cy="168"/>
            </a:xfrm>
            <a:prstGeom prst="rect">
              <a:avLst/>
            </a:prstGeom>
            <a:noFill/>
            <a:extLst>
              <a:ext uri="{909E8E84-426E-40DD-AFC4-6F175D3DCCD1}">
                <a14:hiddenFill xmlns:a14="http://schemas.microsoft.com/office/drawing/2010/main">
                  <a:solidFill>
                    <a:srgbClr val="FFFFFF"/>
                  </a:solidFill>
                </a14:hiddenFill>
              </a:ext>
            </a:extLst>
          </p:spPr>
        </p:pic>
        <p:grpSp>
          <p:nvGrpSpPr>
            <p:cNvPr id="84" name="Group 45"/>
            <p:cNvGrpSpPr>
              <a:grpSpLocks/>
            </p:cNvGrpSpPr>
            <p:nvPr/>
          </p:nvGrpSpPr>
          <p:grpSpPr bwMode="auto">
            <a:xfrm>
              <a:off x="4980" y="1490"/>
              <a:ext cx="449" cy="349"/>
              <a:chOff x="2566" y="2561"/>
              <a:chExt cx="449" cy="349"/>
            </a:xfrm>
          </p:grpSpPr>
          <p:sp>
            <p:nvSpPr>
              <p:cNvPr id="91" name="Freeform 46"/>
              <p:cNvSpPr>
                <a:spLocks/>
              </p:cNvSpPr>
              <p:nvPr/>
            </p:nvSpPr>
            <p:spPr bwMode="auto">
              <a:xfrm>
                <a:off x="2590" y="2561"/>
                <a:ext cx="425" cy="349"/>
              </a:xfrm>
              <a:custGeom>
                <a:avLst/>
                <a:gdLst>
                  <a:gd name="T0" fmla="*/ 114 w 529"/>
                  <a:gd name="T1" fmla="*/ 119 h 362"/>
                  <a:gd name="T2" fmla="*/ 218 w 529"/>
                  <a:gd name="T3" fmla="*/ 98 h 362"/>
                  <a:gd name="T4" fmla="*/ 465 w 529"/>
                  <a:gd name="T5" fmla="*/ 128 h 362"/>
                  <a:gd name="T6" fmla="*/ 528 w 529"/>
                  <a:gd name="T7" fmla="*/ 183 h 362"/>
                  <a:gd name="T8" fmla="*/ 459 w 529"/>
                  <a:gd name="T9" fmla="*/ 236 h 362"/>
                  <a:gd name="T10" fmla="*/ 215 w 529"/>
                  <a:gd name="T11" fmla="*/ 257 h 362"/>
                  <a:gd name="T12" fmla="*/ 74 w 529"/>
                  <a:gd name="T13" fmla="*/ 240 h 362"/>
                  <a:gd name="T14" fmla="*/ 12 w 529"/>
                  <a:gd name="T15" fmla="*/ 174 h 362"/>
                  <a:gd name="T16" fmla="*/ 114 w 529"/>
                  <a:gd name="T17" fmla="*/ 11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9" h="362">
                    <a:moveTo>
                      <a:pt x="114" y="119"/>
                    </a:moveTo>
                    <a:cubicBezTo>
                      <a:pt x="152" y="75"/>
                      <a:pt x="183" y="86"/>
                      <a:pt x="218" y="98"/>
                    </a:cubicBezTo>
                    <a:cubicBezTo>
                      <a:pt x="393" y="0"/>
                      <a:pt x="465" y="128"/>
                      <a:pt x="465" y="128"/>
                    </a:cubicBezTo>
                    <a:cubicBezTo>
                      <a:pt x="518" y="135"/>
                      <a:pt x="529" y="165"/>
                      <a:pt x="528" y="183"/>
                    </a:cubicBezTo>
                    <a:cubicBezTo>
                      <a:pt x="527" y="201"/>
                      <a:pt x="515" y="236"/>
                      <a:pt x="459" y="236"/>
                    </a:cubicBezTo>
                    <a:cubicBezTo>
                      <a:pt x="302" y="362"/>
                      <a:pt x="215" y="257"/>
                      <a:pt x="215" y="257"/>
                    </a:cubicBezTo>
                    <a:cubicBezTo>
                      <a:pt x="215" y="257"/>
                      <a:pt x="149" y="305"/>
                      <a:pt x="74" y="240"/>
                    </a:cubicBezTo>
                    <a:cubicBezTo>
                      <a:pt x="0" y="239"/>
                      <a:pt x="12" y="174"/>
                      <a:pt x="12" y="174"/>
                    </a:cubicBezTo>
                    <a:cubicBezTo>
                      <a:pt x="19" y="154"/>
                      <a:pt x="44" y="107"/>
                      <a:pt x="114" y="119"/>
                    </a:cubicBezTo>
                    <a:close/>
                  </a:path>
                </a:pathLst>
              </a:custGeom>
              <a:solidFill>
                <a:schemeClr val="tx1"/>
              </a:solidFill>
              <a:ln>
                <a:noFill/>
              </a:ln>
              <a:effectLst>
                <a:outerShdw dist="35921" dir="2700000" algn="ctr" rotWithShape="0">
                  <a:schemeClr val="bg1"/>
                </a:outerShdw>
              </a:effectLst>
              <a:extLst>
                <a:ext uri="{91240B29-F687-4F45-9708-019B960494DF}">
                  <a14:hiddenLine xmlns:a14="http://schemas.microsoft.com/office/drawing/2010/main" w="3175" cap="flat" cmpd="sng">
                    <a:solidFill>
                      <a:schemeClr val="tx1"/>
                    </a:solidFill>
                    <a:prstDash val="solid"/>
                    <a:round/>
                    <a:headEnd/>
                    <a:tailEnd/>
                  </a14:hiddenLine>
                </a:ext>
              </a:extLst>
            </p:spPr>
            <p:txBody>
              <a:bodyPr>
                <a:spAutoFit/>
              </a:bodyPr>
              <a:lstStyle/>
              <a:p>
                <a:endParaRPr lang="en-US"/>
              </a:p>
            </p:txBody>
          </p:sp>
          <p:sp>
            <p:nvSpPr>
              <p:cNvPr id="92" name="Text Box 47"/>
              <p:cNvSpPr txBox="1">
                <a:spLocks noChangeArrowheads="1"/>
              </p:cNvSpPr>
              <p:nvPr/>
            </p:nvSpPr>
            <p:spPr bwMode="auto">
              <a:xfrm>
                <a:off x="2566" y="2650"/>
                <a:ext cx="372" cy="173"/>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chemeClr val="bg1"/>
                    </a:solidFill>
                  </a:rPr>
                  <a:t>PSTN</a:t>
                </a:r>
              </a:p>
            </p:txBody>
          </p:sp>
        </p:grpSp>
        <p:pic>
          <p:nvPicPr>
            <p:cNvPr id="85" name="Picture 48" descr="G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 y="1466"/>
              <a:ext cx="209" cy="182"/>
            </a:xfrm>
            <a:prstGeom prst="rect">
              <a:avLst/>
            </a:prstGeom>
            <a:noFill/>
            <a:extLst>
              <a:ext uri="{909E8E84-426E-40DD-AFC4-6F175D3DCCD1}">
                <a14:hiddenFill xmlns:a14="http://schemas.microsoft.com/office/drawing/2010/main">
                  <a:solidFill>
                    <a:srgbClr val="FFFFFF"/>
                  </a:solidFill>
                </a14:hiddenFill>
              </a:ext>
            </a:extLst>
          </p:spPr>
        </p:pic>
        <p:sp>
          <p:nvSpPr>
            <p:cNvPr id="86" name="Freeform 49"/>
            <p:cNvSpPr>
              <a:spLocks/>
            </p:cNvSpPr>
            <p:nvPr/>
          </p:nvSpPr>
          <p:spPr bwMode="auto">
            <a:xfrm>
              <a:off x="3697" y="1861"/>
              <a:ext cx="429" cy="106"/>
            </a:xfrm>
            <a:custGeom>
              <a:avLst/>
              <a:gdLst>
                <a:gd name="T0" fmla="*/ 0 w 385"/>
                <a:gd name="T1" fmla="*/ 214 h 214"/>
                <a:gd name="T2" fmla="*/ 343 w 385"/>
                <a:gd name="T3" fmla="*/ 214 h 214"/>
                <a:gd name="T4" fmla="*/ 385 w 385"/>
                <a:gd name="T5" fmla="*/ 0 h 214"/>
              </a:gdLst>
              <a:ahLst/>
              <a:cxnLst>
                <a:cxn ang="0">
                  <a:pos x="T0" y="T1"/>
                </a:cxn>
                <a:cxn ang="0">
                  <a:pos x="T2" y="T3"/>
                </a:cxn>
                <a:cxn ang="0">
                  <a:pos x="T4" y="T5"/>
                </a:cxn>
              </a:cxnLst>
              <a:rect l="0" t="0" r="r" b="b"/>
              <a:pathLst>
                <a:path w="385" h="214">
                  <a:moveTo>
                    <a:pt x="0" y="214"/>
                  </a:moveTo>
                  <a:lnTo>
                    <a:pt x="343" y="214"/>
                  </a:lnTo>
                  <a:lnTo>
                    <a:pt x="385" y="0"/>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pic>
          <p:nvPicPr>
            <p:cNvPr id="87" name="Picture 50" descr="SBC_concept_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 y="1732"/>
              <a:ext cx="194" cy="194"/>
            </a:xfrm>
            <a:prstGeom prst="rect">
              <a:avLst/>
            </a:prstGeom>
            <a:noFill/>
            <a:extLst>
              <a:ext uri="{909E8E84-426E-40DD-AFC4-6F175D3DCCD1}">
                <a14:hiddenFill xmlns:a14="http://schemas.microsoft.com/office/drawing/2010/main">
                  <a:solidFill>
                    <a:srgbClr val="FFFFFF"/>
                  </a:solidFill>
                </a14:hiddenFill>
              </a:ext>
            </a:extLst>
          </p:spPr>
        </p:pic>
        <p:sp>
          <p:nvSpPr>
            <p:cNvPr id="88" name="Freeform 51"/>
            <p:cNvSpPr>
              <a:spLocks/>
            </p:cNvSpPr>
            <p:nvPr/>
          </p:nvSpPr>
          <p:spPr bwMode="auto">
            <a:xfrm>
              <a:off x="3780" y="2071"/>
              <a:ext cx="813" cy="545"/>
            </a:xfrm>
            <a:custGeom>
              <a:avLst/>
              <a:gdLst>
                <a:gd name="T0" fmla="*/ 859 w 859"/>
                <a:gd name="T1" fmla="*/ 437 h 437"/>
                <a:gd name="T2" fmla="*/ 372 w 859"/>
                <a:gd name="T3" fmla="*/ 0 h 437"/>
                <a:gd name="T4" fmla="*/ 0 w 859"/>
                <a:gd name="T5" fmla="*/ 0 h 437"/>
              </a:gdLst>
              <a:ahLst/>
              <a:cxnLst>
                <a:cxn ang="0">
                  <a:pos x="T0" y="T1"/>
                </a:cxn>
                <a:cxn ang="0">
                  <a:pos x="T2" y="T3"/>
                </a:cxn>
                <a:cxn ang="0">
                  <a:pos x="T4" y="T5"/>
                </a:cxn>
              </a:cxnLst>
              <a:rect l="0" t="0" r="r" b="b"/>
              <a:pathLst>
                <a:path w="859" h="437">
                  <a:moveTo>
                    <a:pt x="859" y="437"/>
                  </a:moveTo>
                  <a:lnTo>
                    <a:pt x="372" y="0"/>
                  </a:lnTo>
                  <a:lnTo>
                    <a:pt x="0" y="0"/>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89" name="Freeform 52"/>
            <p:cNvSpPr>
              <a:spLocks/>
            </p:cNvSpPr>
            <p:nvPr/>
          </p:nvSpPr>
          <p:spPr bwMode="auto">
            <a:xfrm>
              <a:off x="3789" y="2108"/>
              <a:ext cx="329" cy="491"/>
            </a:xfrm>
            <a:custGeom>
              <a:avLst/>
              <a:gdLst>
                <a:gd name="T0" fmla="*/ 423 w 423"/>
                <a:gd name="T1" fmla="*/ 400 h 400"/>
                <a:gd name="T2" fmla="*/ 349 w 423"/>
                <a:gd name="T3" fmla="*/ 0 h 400"/>
                <a:gd name="T4" fmla="*/ 0 w 423"/>
                <a:gd name="T5" fmla="*/ 0 h 400"/>
              </a:gdLst>
              <a:ahLst/>
              <a:cxnLst>
                <a:cxn ang="0">
                  <a:pos x="T0" y="T1"/>
                </a:cxn>
                <a:cxn ang="0">
                  <a:pos x="T2" y="T3"/>
                </a:cxn>
                <a:cxn ang="0">
                  <a:pos x="T4" y="T5"/>
                </a:cxn>
              </a:cxnLst>
              <a:rect l="0" t="0" r="r" b="b"/>
              <a:pathLst>
                <a:path w="423" h="400">
                  <a:moveTo>
                    <a:pt x="423" y="400"/>
                  </a:moveTo>
                  <a:lnTo>
                    <a:pt x="349" y="0"/>
                  </a:lnTo>
                  <a:lnTo>
                    <a:pt x="0" y="0"/>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90" name="Freeform 53"/>
            <p:cNvSpPr>
              <a:spLocks/>
            </p:cNvSpPr>
            <p:nvPr/>
          </p:nvSpPr>
          <p:spPr bwMode="auto">
            <a:xfrm>
              <a:off x="3733" y="2143"/>
              <a:ext cx="231" cy="458"/>
            </a:xfrm>
            <a:custGeom>
              <a:avLst/>
              <a:gdLst>
                <a:gd name="T0" fmla="*/ 37 w 357"/>
                <a:gd name="T1" fmla="*/ 358 h 358"/>
                <a:gd name="T2" fmla="*/ 357 w 357"/>
                <a:gd name="T3" fmla="*/ 0 h 358"/>
                <a:gd name="T4" fmla="*/ 0 w 357"/>
                <a:gd name="T5" fmla="*/ 0 h 358"/>
              </a:gdLst>
              <a:ahLst/>
              <a:cxnLst>
                <a:cxn ang="0">
                  <a:pos x="T0" y="T1"/>
                </a:cxn>
                <a:cxn ang="0">
                  <a:pos x="T2" y="T3"/>
                </a:cxn>
                <a:cxn ang="0">
                  <a:pos x="T4" y="T5"/>
                </a:cxn>
              </a:cxnLst>
              <a:rect l="0" t="0" r="r" b="b"/>
              <a:pathLst>
                <a:path w="357" h="358">
                  <a:moveTo>
                    <a:pt x="37" y="358"/>
                  </a:moveTo>
                  <a:lnTo>
                    <a:pt x="357" y="0"/>
                  </a:lnTo>
                  <a:lnTo>
                    <a:pt x="0" y="0"/>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dirty="0"/>
            </a:p>
          </p:txBody>
        </p:sp>
        <p:pic>
          <p:nvPicPr>
            <p:cNvPr id="83" name="Picture 44" descr="SBC_concept_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 y="1944"/>
              <a:ext cx="303" cy="303"/>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TextBox 98"/>
          <p:cNvSpPr txBox="1"/>
          <p:nvPr/>
        </p:nvSpPr>
        <p:spPr>
          <a:xfrm>
            <a:off x="1060031" y="2479446"/>
            <a:ext cx="864904" cy="369332"/>
          </a:xfrm>
          <a:prstGeom prst="rect">
            <a:avLst/>
          </a:prstGeom>
          <a:noFill/>
        </p:spPr>
        <p:txBody>
          <a:bodyPr wrap="square" rtlCol="0">
            <a:spAutoFit/>
          </a:bodyPr>
          <a:lstStyle/>
          <a:p>
            <a:endParaRPr lang="en-US" dirty="0"/>
          </a:p>
        </p:txBody>
      </p:sp>
      <p:sp>
        <p:nvSpPr>
          <p:cNvPr id="100" name="TextBox 99"/>
          <p:cNvSpPr txBox="1"/>
          <p:nvPr/>
        </p:nvSpPr>
        <p:spPr>
          <a:xfrm>
            <a:off x="1492483" y="2419443"/>
            <a:ext cx="1278104" cy="369332"/>
          </a:xfrm>
          <a:prstGeom prst="rect">
            <a:avLst/>
          </a:prstGeom>
          <a:noFill/>
        </p:spPr>
        <p:txBody>
          <a:bodyPr wrap="square" rtlCol="0">
            <a:spAutoFit/>
          </a:bodyPr>
          <a:lstStyle/>
          <a:p>
            <a:r>
              <a:rPr lang="en-US" dirty="0"/>
              <a:t>Design A</a:t>
            </a:r>
          </a:p>
        </p:txBody>
      </p:sp>
      <p:sp>
        <p:nvSpPr>
          <p:cNvPr id="101" name="TextBox 100"/>
          <p:cNvSpPr txBox="1"/>
          <p:nvPr/>
        </p:nvSpPr>
        <p:spPr>
          <a:xfrm>
            <a:off x="5357374" y="2440662"/>
            <a:ext cx="1278104" cy="369332"/>
          </a:xfrm>
          <a:prstGeom prst="rect">
            <a:avLst/>
          </a:prstGeom>
          <a:noFill/>
        </p:spPr>
        <p:txBody>
          <a:bodyPr wrap="square" rtlCol="0">
            <a:spAutoFit/>
          </a:bodyPr>
          <a:lstStyle/>
          <a:p>
            <a:r>
              <a:rPr lang="en-US" dirty="0"/>
              <a:t>Design B</a:t>
            </a:r>
          </a:p>
        </p:txBody>
      </p:sp>
      <p:sp>
        <p:nvSpPr>
          <p:cNvPr id="102" name="TextBox 101"/>
          <p:cNvSpPr txBox="1"/>
          <p:nvPr/>
        </p:nvSpPr>
        <p:spPr>
          <a:xfrm>
            <a:off x="8989735" y="2433146"/>
            <a:ext cx="1278104" cy="369332"/>
          </a:xfrm>
          <a:prstGeom prst="rect">
            <a:avLst/>
          </a:prstGeom>
          <a:noFill/>
        </p:spPr>
        <p:txBody>
          <a:bodyPr wrap="square" rtlCol="0">
            <a:spAutoFit/>
          </a:bodyPr>
          <a:lstStyle/>
          <a:p>
            <a:r>
              <a:rPr lang="en-US" dirty="0"/>
              <a:t>Design C</a:t>
            </a:r>
          </a:p>
        </p:txBody>
      </p:sp>
      <p:sp>
        <p:nvSpPr>
          <p:cNvPr id="103" name="TextBox 102"/>
          <p:cNvSpPr txBox="1"/>
          <p:nvPr/>
        </p:nvSpPr>
        <p:spPr>
          <a:xfrm>
            <a:off x="3445751" y="1938786"/>
            <a:ext cx="5387116" cy="369332"/>
          </a:xfrm>
          <a:prstGeom prst="rect">
            <a:avLst/>
          </a:prstGeom>
          <a:noFill/>
        </p:spPr>
        <p:txBody>
          <a:bodyPr wrap="none" rtlCol="0">
            <a:spAutoFit/>
          </a:bodyPr>
          <a:lstStyle/>
          <a:p>
            <a:r>
              <a:rPr lang="en-US" dirty="0"/>
              <a:t>However, deployment can follow different models…</a:t>
            </a:r>
          </a:p>
        </p:txBody>
      </p:sp>
    </p:spTree>
    <p:extLst>
      <p:ext uri="{BB962C8B-B14F-4D97-AF65-F5344CB8AC3E}">
        <p14:creationId xmlns:p14="http://schemas.microsoft.com/office/powerpoint/2010/main" val="1520063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r>
              <a:rPr lang="en-US"/>
              <a:t>Information Technology</a:t>
            </a:r>
            <a:endParaRPr lang="en-US" dirty="0"/>
          </a:p>
        </p:txBody>
      </p:sp>
      <p:sp>
        <p:nvSpPr>
          <p:cNvPr id="6" name="Content Placeholder 2"/>
          <p:cNvSpPr txBox="1">
            <a:spLocks/>
          </p:cNvSpPr>
          <p:nvPr/>
        </p:nvSpPr>
        <p:spPr>
          <a:xfrm>
            <a:off x="727177" y="2587164"/>
            <a:ext cx="6216548" cy="36699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 built-in API for browsers &amp; native mobile apps that enables:</a:t>
            </a:r>
          </a:p>
          <a:p>
            <a:pPr lvl="1"/>
            <a:r>
              <a:rPr lang="en-US" sz="2000" dirty="0"/>
              <a:t>Voice &amp; video directly embedded in browser &amp; native mobile app</a:t>
            </a:r>
          </a:p>
          <a:p>
            <a:pPr lvl="1"/>
            <a:r>
              <a:rPr lang="en-US" sz="2000" dirty="0"/>
              <a:t>Peer-to-peer data (screen / file / whiteboard sharing)</a:t>
            </a:r>
          </a:p>
          <a:p>
            <a:r>
              <a:rPr lang="en-US" sz="2000" dirty="0"/>
              <a:t>Powerful tool for internal and external collaboration</a:t>
            </a:r>
          </a:p>
          <a:p>
            <a:r>
              <a:rPr lang="en-US" sz="2000" dirty="0"/>
              <a:t>Easier development and deployment for IT staff</a:t>
            </a:r>
          </a:p>
          <a:p>
            <a:endParaRPr lang="en-US" sz="2000" dirty="0"/>
          </a:p>
        </p:txBody>
      </p:sp>
      <p:sp>
        <p:nvSpPr>
          <p:cNvPr id="7" name="Title 1"/>
          <p:cNvSpPr>
            <a:spLocks noGrp="1"/>
          </p:cNvSpPr>
          <p:nvPr>
            <p:ph type="title"/>
          </p:nvPr>
        </p:nvSpPr>
        <p:spPr>
          <a:xfrm>
            <a:off x="-85725" y="128285"/>
            <a:ext cx="10515600" cy="1061245"/>
          </a:xfrm>
        </p:spPr>
        <p:txBody>
          <a:bodyPr>
            <a:normAutofit fontScale="90000"/>
          </a:bodyPr>
          <a:lstStyle/>
          <a:p>
            <a:r>
              <a:rPr lang="en-US" dirty="0">
                <a:solidFill>
                  <a:schemeClr val="accent3">
                    <a:lumMod val="75000"/>
                  </a:schemeClr>
                </a:solidFill>
              </a:rPr>
              <a:t>Next Generation Telephony Service Architecture:</a:t>
            </a:r>
            <a:br>
              <a:rPr lang="en-US" dirty="0">
                <a:solidFill>
                  <a:schemeClr val="accent3">
                    <a:lumMod val="75000"/>
                  </a:schemeClr>
                </a:solidFill>
              </a:rPr>
            </a:br>
            <a:r>
              <a:rPr lang="en-US" dirty="0">
                <a:solidFill>
                  <a:schemeClr val="accent3">
                    <a:lumMod val="75000"/>
                  </a:schemeClr>
                </a:solidFill>
              </a:rPr>
              <a:t>What is WebRTC?</a:t>
            </a:r>
          </a:p>
        </p:txBody>
      </p:sp>
      <p:pic>
        <p:nvPicPr>
          <p:cNvPr id="8" name="Picture 7"/>
          <p:cNvPicPr>
            <a:picLocks noChangeAspect="1"/>
          </p:cNvPicPr>
          <p:nvPr/>
        </p:nvPicPr>
        <p:blipFill>
          <a:blip r:embed="rId2"/>
          <a:stretch>
            <a:fillRect/>
          </a:stretch>
        </p:blipFill>
        <p:spPr>
          <a:xfrm>
            <a:off x="6522236" y="2125057"/>
            <a:ext cx="4936339" cy="3930683"/>
          </a:xfrm>
          <a:prstGeom prst="rect">
            <a:avLst/>
          </a:prstGeom>
        </p:spPr>
      </p:pic>
      <p:sp>
        <p:nvSpPr>
          <p:cNvPr id="9" name="Rectangle 8"/>
          <p:cNvSpPr/>
          <p:nvPr/>
        </p:nvSpPr>
        <p:spPr>
          <a:xfrm>
            <a:off x="647699" y="1151870"/>
            <a:ext cx="9782176" cy="1154162"/>
          </a:xfrm>
          <a:prstGeom prst="rect">
            <a:avLst/>
          </a:prstGeom>
        </p:spPr>
        <p:txBody>
          <a:bodyPr wrap="square">
            <a:spAutoFit/>
          </a:bodyPr>
          <a:lstStyle/>
          <a:p>
            <a:r>
              <a:rPr lang="en-US" sz="1200" b="1" i="1" dirty="0">
                <a:solidFill>
                  <a:srgbClr val="000000"/>
                </a:solidFill>
                <a:latin typeface="Franklin Gothic Book" panose="020B0503020102020204" pitchFamily="34" charset="0"/>
              </a:rPr>
              <a:t>Essentially….</a:t>
            </a:r>
          </a:p>
          <a:p>
            <a:pPr marL="457200" indent="-457200">
              <a:buFont typeface="+mj-lt"/>
              <a:buAutoNum type="arabicPeriod"/>
            </a:pPr>
            <a:r>
              <a:rPr lang="en-US" sz="1900" dirty="0">
                <a:solidFill>
                  <a:srgbClr val="C00000"/>
                </a:solidFill>
                <a:latin typeface="Franklin Gothic Book" panose="020B0503020102020204" pitchFamily="34" charset="0"/>
              </a:rPr>
              <a:t>Take the guts out of an audio/video phone app like MS Skype, Cisco Jabber, Avaya One-X</a:t>
            </a:r>
          </a:p>
          <a:p>
            <a:pPr marL="457200" indent="-457200">
              <a:buFont typeface="+mj-lt"/>
              <a:buAutoNum type="arabicPeriod"/>
            </a:pPr>
            <a:r>
              <a:rPr lang="en-US" sz="1900" dirty="0">
                <a:solidFill>
                  <a:srgbClr val="C00000"/>
                </a:solidFill>
                <a:latin typeface="Franklin Gothic Book" panose="020B0503020102020204" pitchFamily="34" charset="0"/>
              </a:rPr>
              <a:t>Stuff it into a browser</a:t>
            </a:r>
          </a:p>
          <a:p>
            <a:pPr marL="457200" indent="-457200">
              <a:buFont typeface="+mj-lt"/>
              <a:buAutoNum type="arabicPeriod"/>
            </a:pPr>
            <a:r>
              <a:rPr lang="en-US" sz="1900" dirty="0">
                <a:solidFill>
                  <a:srgbClr val="C00000"/>
                </a:solidFill>
                <a:latin typeface="Franklin Gothic Book" panose="020B0503020102020204" pitchFamily="34" charset="0"/>
              </a:rPr>
              <a:t>Wrap it with a programming interface that any website can use </a:t>
            </a:r>
          </a:p>
        </p:txBody>
      </p:sp>
    </p:spTree>
    <p:extLst>
      <p:ext uri="{BB962C8B-B14F-4D97-AF65-F5344CB8AC3E}">
        <p14:creationId xmlns:p14="http://schemas.microsoft.com/office/powerpoint/2010/main" val="3383978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80975"/>
            <a:ext cx="10515600" cy="790576"/>
          </a:xfrm>
        </p:spPr>
        <p:txBody>
          <a:bodyPr>
            <a:normAutofit fontScale="90000"/>
          </a:bodyPr>
          <a:lstStyle/>
          <a:p>
            <a:r>
              <a:rPr lang="en-US" dirty="0">
                <a:solidFill>
                  <a:schemeClr val="accent3">
                    <a:lumMod val="75000"/>
                  </a:schemeClr>
                </a:solidFill>
              </a:rPr>
              <a:t>Next Generation Telephony Service Architecture:</a:t>
            </a:r>
            <a:br>
              <a:rPr lang="en-US" dirty="0">
                <a:solidFill>
                  <a:schemeClr val="accent3">
                    <a:lumMod val="75000"/>
                  </a:schemeClr>
                </a:solidFill>
              </a:rPr>
            </a:br>
            <a:r>
              <a:rPr lang="en-US" dirty="0">
                <a:solidFill>
                  <a:schemeClr val="accent3">
                    <a:lumMod val="75000"/>
                  </a:schemeClr>
                </a:solidFill>
              </a:rPr>
              <a:t>How to Think About WebRTC</a:t>
            </a:r>
          </a:p>
        </p:txBody>
      </p:sp>
      <p:sp>
        <p:nvSpPr>
          <p:cNvPr id="5" name="Footer Placeholder 4"/>
          <p:cNvSpPr>
            <a:spLocks noGrp="1"/>
          </p:cNvSpPr>
          <p:nvPr>
            <p:ph type="ftr" sz="quarter" idx="3"/>
          </p:nvPr>
        </p:nvSpPr>
        <p:spPr/>
        <p:txBody>
          <a:bodyPr/>
          <a:lstStyle/>
          <a:p>
            <a:r>
              <a:rPr lang="en-US"/>
              <a:t>Information Technology</a:t>
            </a:r>
            <a:endParaRPr lang="en-US" dirty="0"/>
          </a:p>
        </p:txBody>
      </p:sp>
      <p:sp>
        <p:nvSpPr>
          <p:cNvPr id="6" name="Rectangle 5"/>
          <p:cNvSpPr/>
          <p:nvPr/>
        </p:nvSpPr>
        <p:spPr>
          <a:xfrm>
            <a:off x="466724" y="1280485"/>
            <a:ext cx="8391526" cy="4247317"/>
          </a:xfrm>
          <a:prstGeom prst="rect">
            <a:avLst/>
          </a:prstGeom>
        </p:spPr>
        <p:txBody>
          <a:bodyPr wrap="square">
            <a:spAutoFit/>
          </a:bodyPr>
          <a:lstStyle/>
          <a:p>
            <a:endParaRPr lang="en-US" sz="1400" dirty="0">
              <a:solidFill>
                <a:srgbClr val="000000"/>
              </a:solidFill>
              <a:latin typeface="Arial" panose="020B0604020202020204" pitchFamily="34" charset="0"/>
            </a:endParaRPr>
          </a:p>
          <a:p>
            <a:r>
              <a:rPr lang="en-US" sz="2800" dirty="0">
                <a:solidFill>
                  <a:srgbClr val="000000"/>
                </a:solidFill>
                <a:latin typeface="Arial" panose="020B0604020202020204" pitchFamily="34" charset="0"/>
              </a:rPr>
              <a:t>Technology</a:t>
            </a:r>
          </a:p>
          <a:p>
            <a:pPr lvl="1"/>
            <a:r>
              <a:rPr lang="en-US" dirty="0">
                <a:solidFill>
                  <a:srgbClr val="000000"/>
                </a:solidFill>
              </a:rPr>
              <a:t>It’s a technology that enable voice, video, and data sharing in a </a:t>
            </a:r>
          </a:p>
          <a:p>
            <a:pPr lvl="1"/>
            <a:r>
              <a:rPr lang="en-US" dirty="0">
                <a:solidFill>
                  <a:srgbClr val="000000"/>
                </a:solidFill>
              </a:rPr>
              <a:t>peer to peer fashion between applications running in a browser</a:t>
            </a:r>
          </a:p>
          <a:p>
            <a:r>
              <a:rPr lang="en-US" sz="2800" dirty="0">
                <a:solidFill>
                  <a:srgbClr val="000000"/>
                </a:solidFill>
                <a:latin typeface="Arial" panose="020B0604020202020204" pitchFamily="34" charset="0"/>
              </a:rPr>
              <a:t>Peer 2 Peer</a:t>
            </a:r>
          </a:p>
          <a:p>
            <a:pPr lvl="1"/>
            <a:r>
              <a:rPr lang="en-US" dirty="0">
                <a:solidFill>
                  <a:srgbClr val="000000"/>
                </a:solidFill>
              </a:rPr>
              <a:t>Traditionally browsers only sent data in client server fashion, </a:t>
            </a:r>
          </a:p>
          <a:p>
            <a:pPr lvl="1"/>
            <a:r>
              <a:rPr lang="en-US" b="1" i="1" dirty="0">
                <a:solidFill>
                  <a:srgbClr val="000000"/>
                </a:solidFill>
              </a:rPr>
              <a:t>now they can talk browser to browser </a:t>
            </a:r>
          </a:p>
          <a:p>
            <a:r>
              <a:rPr lang="en-US" sz="2800" dirty="0">
                <a:solidFill>
                  <a:srgbClr val="000000"/>
                </a:solidFill>
              </a:rPr>
              <a:t>Big Eco System</a:t>
            </a:r>
          </a:p>
          <a:p>
            <a:pPr lvl="1"/>
            <a:r>
              <a:rPr lang="en-US" dirty="0">
                <a:solidFill>
                  <a:srgbClr val="000000"/>
                </a:solidFill>
              </a:rPr>
              <a:t>SIP makes it interoperable with modern UC systems</a:t>
            </a:r>
          </a:p>
          <a:p>
            <a:pPr lvl="1"/>
            <a:r>
              <a:rPr lang="en-US" dirty="0">
                <a:solidFill>
                  <a:srgbClr val="000000"/>
                </a:solidFill>
              </a:rPr>
              <a:t>Accessible to many developers</a:t>
            </a:r>
          </a:p>
          <a:p>
            <a:r>
              <a:rPr lang="en-US" sz="2800" dirty="0">
                <a:solidFill>
                  <a:srgbClr val="000000"/>
                </a:solidFill>
                <a:latin typeface="Arial" panose="020B0604020202020204" pitchFamily="34" charset="0"/>
              </a:rPr>
              <a:t>Zero Install</a:t>
            </a:r>
          </a:p>
          <a:p>
            <a:pPr lvl="1"/>
            <a:r>
              <a:rPr lang="en-US" dirty="0">
                <a:solidFill>
                  <a:srgbClr val="000000"/>
                </a:solidFill>
              </a:rPr>
              <a:t>It’s part of the web browser and does not require installing any </a:t>
            </a:r>
          </a:p>
          <a:p>
            <a:pPr lvl="1"/>
            <a:r>
              <a:rPr lang="en-US" dirty="0">
                <a:solidFill>
                  <a:srgbClr val="000000"/>
                </a:solidFill>
              </a:rPr>
              <a:t>extra plugins </a:t>
            </a:r>
          </a:p>
        </p:txBody>
      </p:sp>
      <p:pic>
        <p:nvPicPr>
          <p:cNvPr id="9" name="Picture 8"/>
          <p:cNvPicPr>
            <a:picLocks noChangeAspect="1"/>
          </p:cNvPicPr>
          <p:nvPr/>
        </p:nvPicPr>
        <p:blipFill>
          <a:blip r:embed="rId2"/>
          <a:stretch>
            <a:fillRect/>
          </a:stretch>
        </p:blipFill>
        <p:spPr>
          <a:xfrm>
            <a:off x="7620394" y="2004689"/>
            <a:ext cx="4266806" cy="3053086"/>
          </a:xfrm>
          <a:prstGeom prst="rect">
            <a:avLst/>
          </a:prstGeom>
        </p:spPr>
      </p:pic>
    </p:spTree>
    <p:extLst>
      <p:ext uri="{BB962C8B-B14F-4D97-AF65-F5344CB8AC3E}">
        <p14:creationId xmlns:p14="http://schemas.microsoft.com/office/powerpoint/2010/main" val="3423942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r>
              <a:rPr lang="en-US"/>
              <a:t>Information Technology</a:t>
            </a:r>
            <a:endParaRPr lang="en-US" dirty="0"/>
          </a:p>
        </p:txBody>
      </p:sp>
      <p:sp>
        <p:nvSpPr>
          <p:cNvPr id="7" name="Title 3"/>
          <p:cNvSpPr>
            <a:spLocks noGrp="1"/>
          </p:cNvSpPr>
          <p:nvPr>
            <p:ph type="title"/>
          </p:nvPr>
        </p:nvSpPr>
        <p:spPr>
          <a:xfrm>
            <a:off x="534328" y="427276"/>
            <a:ext cx="10515600" cy="782399"/>
          </a:xfrm>
        </p:spPr>
        <p:txBody>
          <a:bodyPr>
            <a:normAutofit fontScale="90000"/>
          </a:bodyPr>
          <a:lstStyle/>
          <a:p>
            <a:r>
              <a:rPr lang="en-US" dirty="0">
                <a:solidFill>
                  <a:schemeClr val="accent3">
                    <a:lumMod val="75000"/>
                  </a:schemeClr>
                </a:solidFill>
              </a:rPr>
              <a:t>Next Generation Telephony Service Architecture:</a:t>
            </a:r>
            <a:br>
              <a:rPr lang="en-US" dirty="0">
                <a:solidFill>
                  <a:schemeClr val="accent3">
                    <a:lumMod val="75000"/>
                  </a:schemeClr>
                </a:solidFill>
              </a:rPr>
            </a:br>
            <a:r>
              <a:rPr lang="en-US" dirty="0">
                <a:solidFill>
                  <a:schemeClr val="accent3">
                    <a:lumMod val="75000"/>
                  </a:schemeClr>
                </a:solidFill>
              </a:rPr>
              <a:t>Enterprise Real-time Communications Trends</a:t>
            </a:r>
          </a:p>
        </p:txBody>
      </p:sp>
      <p:sp>
        <p:nvSpPr>
          <p:cNvPr id="8" name="Content Placeholder 4"/>
          <p:cNvSpPr>
            <a:spLocks noGrp="1"/>
          </p:cNvSpPr>
          <p:nvPr>
            <p:ph idx="1"/>
          </p:nvPr>
        </p:nvSpPr>
        <p:spPr>
          <a:xfrm>
            <a:off x="686263" y="2477649"/>
            <a:ext cx="10819473" cy="2491946"/>
          </a:xfrm>
        </p:spPr>
        <p:txBody>
          <a:bodyPr/>
          <a:lstStyle/>
          <a:p>
            <a:r>
              <a:rPr lang="en-US" sz="2000" dirty="0"/>
              <a:t>Increasing usage of WebRTC technology for these important use cases:</a:t>
            </a:r>
          </a:p>
          <a:p>
            <a:pPr lvl="1"/>
            <a:r>
              <a:rPr lang="en-US" sz="2000" dirty="0"/>
              <a:t>Enhance CX</a:t>
            </a:r>
            <a:r>
              <a:rPr lang="en-US" sz="2000" baseline="30000" dirty="0"/>
              <a:t>1</a:t>
            </a:r>
            <a:r>
              <a:rPr lang="en-US" sz="2000" dirty="0"/>
              <a:t> by adding voice / video / co-browsing to websites</a:t>
            </a:r>
          </a:p>
          <a:p>
            <a:pPr lvl="1"/>
            <a:r>
              <a:rPr lang="en-US" sz="2000" dirty="0"/>
              <a:t>Enable voice &amp; video from native mobile app (iOS/Android)</a:t>
            </a:r>
          </a:p>
          <a:p>
            <a:pPr lvl="1"/>
            <a:r>
              <a:rPr lang="en-US" sz="2000" dirty="0"/>
              <a:t>Support contact center agent &amp; remote worker connectivity</a:t>
            </a:r>
          </a:p>
          <a:p>
            <a:pPr lvl="1"/>
            <a:endParaRPr lang="en-US" sz="2000" dirty="0"/>
          </a:p>
          <a:p>
            <a:r>
              <a:rPr lang="en-US" sz="2000" dirty="0"/>
              <a:t>Migration of premises elements &amp; features to Cloud (cPaaS</a:t>
            </a:r>
            <a:r>
              <a:rPr lang="en-US" sz="2000" baseline="30000" dirty="0"/>
              <a:t>2</a:t>
            </a:r>
            <a:r>
              <a:rPr lang="en-US" sz="2000" dirty="0"/>
              <a:t>, UCaaS, CCaaS)</a:t>
            </a:r>
          </a:p>
          <a:p>
            <a:endParaRPr lang="en-US" sz="2000" dirty="0"/>
          </a:p>
          <a:p>
            <a:r>
              <a:rPr lang="en-US" sz="2000" dirty="0"/>
              <a:t>Usage of “Communications Middleware” to help integrate apps with UC/CC</a:t>
            </a:r>
          </a:p>
          <a:p>
            <a:pPr lvl="1"/>
            <a:r>
              <a:rPr lang="en-US" sz="2000" dirty="0"/>
              <a:t>Leverage APIs on communications assets to make business processes more efficient</a:t>
            </a:r>
          </a:p>
          <a:p>
            <a:endParaRPr lang="en-US" sz="2000" dirty="0"/>
          </a:p>
          <a:p>
            <a:pPr marL="0" indent="0">
              <a:buNone/>
            </a:pPr>
            <a:r>
              <a:rPr lang="en-US" sz="2000" baseline="30000" dirty="0"/>
              <a:t>1 </a:t>
            </a:r>
            <a:r>
              <a:rPr lang="en-US" sz="1800" dirty="0"/>
              <a:t>Customer and/or client experience   </a:t>
            </a:r>
            <a:r>
              <a:rPr lang="en-US" sz="1800" baseline="30000" dirty="0"/>
              <a:t>2</a:t>
            </a:r>
            <a:r>
              <a:rPr lang="en-US" sz="1800" dirty="0"/>
              <a:t> </a:t>
            </a:r>
            <a:r>
              <a:rPr lang="en-US" sz="1800" b="1" dirty="0" err="1">
                <a:solidFill>
                  <a:srgbClr val="222222"/>
                </a:solidFill>
                <a:latin typeface="Roboto"/>
              </a:rPr>
              <a:t>CPaaS</a:t>
            </a:r>
            <a:r>
              <a:rPr lang="en-US" sz="1800" dirty="0">
                <a:solidFill>
                  <a:srgbClr val="222222"/>
                </a:solidFill>
                <a:latin typeface="Roboto"/>
              </a:rPr>
              <a:t> stands for Communications Platform as a Service</a:t>
            </a:r>
            <a:endParaRPr lang="en-US" sz="1800" dirty="0"/>
          </a:p>
          <a:p>
            <a:pPr marL="0" indent="0">
              <a:buNone/>
            </a:pPr>
            <a:endParaRPr lang="en-US" sz="1800" dirty="0"/>
          </a:p>
        </p:txBody>
      </p:sp>
      <p:pic>
        <p:nvPicPr>
          <p:cNvPr id="11" name="Picture 10"/>
          <p:cNvPicPr>
            <a:picLocks noChangeAspect="1"/>
          </p:cNvPicPr>
          <p:nvPr/>
        </p:nvPicPr>
        <p:blipFill>
          <a:blip r:embed="rId2"/>
          <a:stretch>
            <a:fillRect/>
          </a:stretch>
        </p:blipFill>
        <p:spPr>
          <a:xfrm>
            <a:off x="8917237" y="2883226"/>
            <a:ext cx="2694666" cy="1091279"/>
          </a:xfrm>
          <a:prstGeom prst="rect">
            <a:avLst/>
          </a:prstGeom>
        </p:spPr>
      </p:pic>
      <p:sp>
        <p:nvSpPr>
          <p:cNvPr id="12" name="Text Placeholder 1"/>
          <p:cNvSpPr txBox="1">
            <a:spLocks/>
          </p:cNvSpPr>
          <p:nvPr/>
        </p:nvSpPr>
        <p:spPr>
          <a:xfrm>
            <a:off x="531813" y="1373741"/>
            <a:ext cx="11125199" cy="343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How Enterprises are leveraging WebRTC &amp; related enterprise communications innovations</a:t>
            </a:r>
          </a:p>
        </p:txBody>
      </p:sp>
    </p:spTree>
    <p:extLst>
      <p:ext uri="{BB962C8B-B14F-4D97-AF65-F5344CB8AC3E}">
        <p14:creationId xmlns:p14="http://schemas.microsoft.com/office/powerpoint/2010/main" val="1753287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r>
              <a:rPr lang="en-US"/>
              <a:t>Information Technology</a:t>
            </a:r>
            <a:endParaRPr lang="en-US" dirty="0"/>
          </a:p>
        </p:txBody>
      </p:sp>
      <p:pic>
        <p:nvPicPr>
          <p:cNvPr id="4" name="Picture 3"/>
          <p:cNvPicPr>
            <a:picLocks noChangeAspect="1"/>
          </p:cNvPicPr>
          <p:nvPr/>
        </p:nvPicPr>
        <p:blipFill>
          <a:blip r:embed="rId2"/>
          <a:stretch>
            <a:fillRect/>
          </a:stretch>
        </p:blipFill>
        <p:spPr>
          <a:xfrm>
            <a:off x="838200" y="2864903"/>
            <a:ext cx="4566300" cy="3090940"/>
          </a:xfrm>
          <a:prstGeom prst="rect">
            <a:avLst/>
          </a:prstGeom>
        </p:spPr>
      </p:pic>
      <p:pic>
        <p:nvPicPr>
          <p:cNvPr id="7" name="Picture 6"/>
          <p:cNvPicPr>
            <a:picLocks noChangeAspect="1"/>
          </p:cNvPicPr>
          <p:nvPr/>
        </p:nvPicPr>
        <p:blipFill>
          <a:blip r:embed="rId3" cstate="print"/>
          <a:stretch>
            <a:fillRect/>
          </a:stretch>
        </p:blipFill>
        <p:spPr>
          <a:xfrm>
            <a:off x="2575202" y="2157711"/>
            <a:ext cx="605313" cy="724002"/>
          </a:xfrm>
          <a:prstGeom prst="rect">
            <a:avLst/>
          </a:prstGeom>
        </p:spPr>
      </p:pic>
      <p:sp>
        <p:nvSpPr>
          <p:cNvPr id="8" name="Title 1"/>
          <p:cNvSpPr>
            <a:spLocks noGrp="1"/>
          </p:cNvSpPr>
          <p:nvPr>
            <p:ph type="title"/>
          </p:nvPr>
        </p:nvSpPr>
        <p:spPr>
          <a:xfrm>
            <a:off x="838200" y="540689"/>
            <a:ext cx="10515600" cy="618982"/>
          </a:xfrm>
        </p:spPr>
        <p:txBody>
          <a:bodyPr>
            <a:normAutofit fontScale="90000"/>
          </a:bodyPr>
          <a:lstStyle/>
          <a:p>
            <a:r>
              <a:rPr lang="en-US" dirty="0">
                <a:solidFill>
                  <a:schemeClr val="accent3">
                    <a:lumMod val="75000"/>
                  </a:schemeClr>
                </a:solidFill>
              </a:rPr>
              <a:t>Next Generation Telephony Service Architecture:</a:t>
            </a:r>
            <a:br>
              <a:rPr lang="en-US" dirty="0">
                <a:solidFill>
                  <a:schemeClr val="accent3">
                    <a:lumMod val="75000"/>
                  </a:schemeClr>
                </a:solidFill>
              </a:rPr>
            </a:br>
            <a:r>
              <a:rPr lang="en-US" dirty="0">
                <a:solidFill>
                  <a:schemeClr val="accent3">
                    <a:lumMod val="75000"/>
                  </a:schemeClr>
                </a:solidFill>
              </a:rPr>
              <a:t>WebRTC Use Case Example:</a:t>
            </a:r>
            <a:br>
              <a:rPr lang="en-US" dirty="0">
                <a:solidFill>
                  <a:schemeClr val="accent3">
                    <a:lumMod val="75000"/>
                  </a:schemeClr>
                </a:solidFill>
              </a:rPr>
            </a:br>
            <a:endParaRPr lang="en-US" dirty="0">
              <a:solidFill>
                <a:schemeClr val="accent3">
                  <a:lumMod val="75000"/>
                </a:schemeClr>
              </a:solidFill>
            </a:endParaRPr>
          </a:p>
        </p:txBody>
      </p:sp>
      <p:sp>
        <p:nvSpPr>
          <p:cNvPr id="9" name="Text Placeholder 8"/>
          <p:cNvSpPr txBox="1">
            <a:spLocks/>
          </p:cNvSpPr>
          <p:nvPr/>
        </p:nvSpPr>
        <p:spPr>
          <a:xfrm>
            <a:off x="531813" y="1373741"/>
            <a:ext cx="11125199" cy="343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Providing voice, video, &amp; data sharing access via website pages</a:t>
            </a:r>
          </a:p>
        </p:txBody>
      </p:sp>
      <p:sp>
        <p:nvSpPr>
          <p:cNvPr id="10" name="Content Placeholder 9"/>
          <p:cNvSpPr txBox="1">
            <a:spLocks/>
          </p:cNvSpPr>
          <p:nvPr/>
        </p:nvSpPr>
        <p:spPr>
          <a:xfrm>
            <a:off x="6531805" y="1981200"/>
            <a:ext cx="5125867" cy="3962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Value Summary</a:t>
            </a:r>
          </a:p>
          <a:p>
            <a:pPr lvl="1"/>
            <a:r>
              <a:rPr lang="en-US" sz="2000" dirty="0"/>
              <a:t>Organizations want to offer new collaboration channels (voice, video, data sharing) to their clientele</a:t>
            </a:r>
          </a:p>
          <a:p>
            <a:pPr lvl="1"/>
            <a:r>
              <a:rPr lang="en-US" sz="2000" dirty="0"/>
              <a:t>Help increase revenue and/or reduce cost; resolve problems</a:t>
            </a:r>
          </a:p>
          <a:p>
            <a:pPr lvl="1"/>
            <a:endParaRPr lang="en-US" dirty="0"/>
          </a:p>
          <a:p>
            <a:r>
              <a:rPr lang="en-US" sz="2400" dirty="0"/>
              <a:t>Business Case</a:t>
            </a:r>
          </a:p>
          <a:p>
            <a:pPr lvl="1"/>
            <a:r>
              <a:rPr lang="en-US" sz="2000" dirty="0"/>
              <a:t>Deflect more customer issues to self-service</a:t>
            </a:r>
          </a:p>
          <a:p>
            <a:pPr lvl="1"/>
            <a:r>
              <a:rPr lang="en-US" sz="2000" dirty="0"/>
              <a:t>Lower cost of problem resolution</a:t>
            </a:r>
          </a:p>
        </p:txBody>
      </p:sp>
      <p:sp>
        <p:nvSpPr>
          <p:cNvPr id="11" name="TextBox 10"/>
          <p:cNvSpPr txBox="1"/>
          <p:nvPr/>
        </p:nvSpPr>
        <p:spPr>
          <a:xfrm>
            <a:off x="705713" y="5943600"/>
            <a:ext cx="4698787" cy="646331"/>
          </a:xfrm>
          <a:prstGeom prst="rect">
            <a:avLst/>
          </a:prstGeom>
          <a:noFill/>
        </p:spPr>
        <p:txBody>
          <a:bodyPr wrap="none" rtlCol="0">
            <a:spAutoFit/>
          </a:bodyPr>
          <a:lstStyle/>
          <a:p>
            <a:pPr algn="ctr"/>
            <a:r>
              <a:rPr lang="en-US" dirty="0"/>
              <a:t>Enhancing the Client Experience By Adding </a:t>
            </a:r>
          </a:p>
          <a:p>
            <a:pPr algn="ctr"/>
            <a:r>
              <a:rPr lang="en-US" dirty="0"/>
              <a:t>Voice &amp; Video to Websites</a:t>
            </a:r>
          </a:p>
        </p:txBody>
      </p:sp>
    </p:spTree>
    <p:extLst>
      <p:ext uri="{BB962C8B-B14F-4D97-AF65-F5344CB8AC3E}">
        <p14:creationId xmlns:p14="http://schemas.microsoft.com/office/powerpoint/2010/main" val="2289247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r>
              <a:rPr lang="en-US"/>
              <a:t>Information Technology</a:t>
            </a:r>
            <a:endParaRPr lang="en-US" dirty="0"/>
          </a:p>
        </p:txBody>
      </p:sp>
      <p:sp>
        <p:nvSpPr>
          <p:cNvPr id="6" name="Title 5"/>
          <p:cNvSpPr>
            <a:spLocks noGrp="1"/>
          </p:cNvSpPr>
          <p:nvPr>
            <p:ph type="title"/>
          </p:nvPr>
        </p:nvSpPr>
        <p:spPr/>
        <p:txBody>
          <a:bodyPr>
            <a:normAutofit fontScale="90000"/>
          </a:bodyPr>
          <a:lstStyle/>
          <a:p>
            <a:r>
              <a:rPr lang="en-US" dirty="0">
                <a:solidFill>
                  <a:schemeClr val="accent3">
                    <a:lumMod val="75000"/>
                  </a:schemeClr>
                </a:solidFill>
              </a:rPr>
              <a:t>Next Generation Telephony Service Architecture:</a:t>
            </a:r>
            <a:br>
              <a:rPr lang="en-US" dirty="0">
                <a:solidFill>
                  <a:schemeClr val="accent3">
                    <a:lumMod val="75000"/>
                  </a:schemeClr>
                </a:solidFill>
              </a:rPr>
            </a:br>
            <a:r>
              <a:rPr lang="en-US" dirty="0">
                <a:solidFill>
                  <a:schemeClr val="accent3">
                    <a:lumMod val="75000"/>
                  </a:schemeClr>
                </a:solidFill>
              </a:rPr>
              <a:t>WebRTC Impact On State Government Communications</a:t>
            </a:r>
          </a:p>
        </p:txBody>
      </p:sp>
      <p:sp>
        <p:nvSpPr>
          <p:cNvPr id="7" name="Content Placeholder 6"/>
          <p:cNvSpPr>
            <a:spLocks noGrp="1"/>
          </p:cNvSpPr>
          <p:nvPr>
            <p:ph idx="1"/>
          </p:nvPr>
        </p:nvSpPr>
        <p:spPr>
          <a:xfrm>
            <a:off x="580445" y="1159671"/>
            <a:ext cx="11384277" cy="4419600"/>
          </a:xfrm>
        </p:spPr>
        <p:txBody>
          <a:bodyPr/>
          <a:lstStyle/>
          <a:p>
            <a:r>
              <a:rPr lang="en-US" dirty="0"/>
              <a:t>WebRTC makes it easier to embed real-time communications (voice, video, various forms of file sharing) directly into webpages &amp; mobile apps</a:t>
            </a:r>
          </a:p>
          <a:p>
            <a:pPr lvl="1"/>
            <a:r>
              <a:rPr lang="en-US" sz="2000" dirty="0"/>
              <a:t>Users can speak to agents/personnel without dialing a number</a:t>
            </a:r>
          </a:p>
          <a:p>
            <a:pPr lvl="1"/>
            <a:r>
              <a:rPr lang="en-US" sz="2000" dirty="0"/>
              <a:t>Agent can see the web screen/application in use by the caller</a:t>
            </a:r>
          </a:p>
          <a:p>
            <a:pPr lvl="1"/>
            <a:r>
              <a:rPr lang="en-US" sz="2000" dirty="0"/>
              <a:t>Caller doesn’t have explain the issue thereby improving communication</a:t>
            </a:r>
          </a:p>
          <a:p>
            <a:r>
              <a:rPr lang="en-US" dirty="0"/>
              <a:t>Much easier to implement than previous SIP &amp; proprietary UC apps</a:t>
            </a:r>
          </a:p>
          <a:p>
            <a:pPr lvl="1"/>
            <a:r>
              <a:rPr lang="en-US" sz="2000" dirty="0"/>
              <a:t>Generally requires only basic Java and HTML development skills</a:t>
            </a:r>
          </a:p>
          <a:p>
            <a:pPr lvl="1"/>
            <a:r>
              <a:rPr lang="en-US" sz="2000" dirty="0"/>
              <a:t>Multiple vendors offer SDKs and gateway platforms to facilitate development</a:t>
            </a:r>
          </a:p>
          <a:p>
            <a:r>
              <a:rPr lang="en-US" dirty="0"/>
              <a:t>Telco cost savings can result from moving away from PSTN usage</a:t>
            </a:r>
          </a:p>
          <a:p>
            <a:r>
              <a:rPr lang="en-US" dirty="0"/>
              <a:t>Capital savings by reducing the need for hardware and other infrastructure costs</a:t>
            </a:r>
          </a:p>
        </p:txBody>
      </p:sp>
    </p:spTree>
    <p:extLst>
      <p:ext uri="{BB962C8B-B14F-4D97-AF65-F5344CB8AC3E}">
        <p14:creationId xmlns:p14="http://schemas.microsoft.com/office/powerpoint/2010/main" val="2864242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52425"/>
            <a:ext cx="10515600" cy="807246"/>
          </a:xfrm>
        </p:spPr>
        <p:txBody>
          <a:bodyPr>
            <a:normAutofit fontScale="90000"/>
          </a:bodyPr>
          <a:lstStyle/>
          <a:p>
            <a:r>
              <a:rPr lang="en-US" dirty="0">
                <a:solidFill>
                  <a:schemeClr val="accent3">
                    <a:lumMod val="75000"/>
                  </a:schemeClr>
                </a:solidFill>
              </a:rPr>
              <a:t>WebRTC: Not Just an Opportunity for Telephony Enhancement</a:t>
            </a:r>
          </a:p>
        </p:txBody>
      </p:sp>
      <p:sp>
        <p:nvSpPr>
          <p:cNvPr id="5" name="Footer Placeholder 4"/>
          <p:cNvSpPr>
            <a:spLocks noGrp="1"/>
          </p:cNvSpPr>
          <p:nvPr>
            <p:ph type="ftr" sz="quarter" idx="3"/>
          </p:nvPr>
        </p:nvSpPr>
        <p:spPr/>
        <p:txBody>
          <a:bodyPr/>
          <a:lstStyle/>
          <a:p>
            <a:r>
              <a:rPr lang="en-US"/>
              <a:t>Information Technology</a:t>
            </a:r>
            <a:endParaRPr lang="en-US" dirty="0"/>
          </a:p>
        </p:txBody>
      </p:sp>
      <p:pic>
        <p:nvPicPr>
          <p:cNvPr id="6" name="Picture 5"/>
          <p:cNvPicPr>
            <a:picLocks noChangeAspect="1"/>
          </p:cNvPicPr>
          <p:nvPr/>
        </p:nvPicPr>
        <p:blipFill>
          <a:blip r:embed="rId2"/>
          <a:stretch>
            <a:fillRect/>
          </a:stretch>
        </p:blipFill>
        <p:spPr>
          <a:xfrm>
            <a:off x="332097" y="1754453"/>
            <a:ext cx="11364603" cy="4646347"/>
          </a:xfrm>
          <a:prstGeom prst="rect">
            <a:avLst/>
          </a:prstGeom>
        </p:spPr>
      </p:pic>
      <p:sp>
        <p:nvSpPr>
          <p:cNvPr id="7" name="TextBox 6"/>
          <p:cNvSpPr txBox="1"/>
          <p:nvPr/>
        </p:nvSpPr>
        <p:spPr>
          <a:xfrm>
            <a:off x="771525" y="1104900"/>
            <a:ext cx="10582275" cy="923330"/>
          </a:xfrm>
          <a:prstGeom prst="rect">
            <a:avLst/>
          </a:prstGeom>
          <a:noFill/>
        </p:spPr>
        <p:txBody>
          <a:bodyPr wrap="square" rtlCol="0">
            <a:spAutoFit/>
          </a:bodyPr>
          <a:lstStyle/>
          <a:p>
            <a:r>
              <a:rPr lang="en-US" dirty="0"/>
              <a:t>WebRTC affords an opportunity for the development of skill sets within the local community to foster new business models and provide pools of talent for existing businesses to better meet changing consumer requirements</a:t>
            </a:r>
          </a:p>
        </p:txBody>
      </p:sp>
    </p:spTree>
    <p:extLst>
      <p:ext uri="{BB962C8B-B14F-4D97-AF65-F5344CB8AC3E}">
        <p14:creationId xmlns:p14="http://schemas.microsoft.com/office/powerpoint/2010/main" val="1015868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3">
                    <a:lumMod val="75000"/>
                  </a:schemeClr>
                </a:solidFill>
              </a:rPr>
              <a:t>WebRTC in the Marketplace</a:t>
            </a:r>
          </a:p>
        </p:txBody>
      </p:sp>
      <p:sp>
        <p:nvSpPr>
          <p:cNvPr id="5" name="Footer Placeholder 4"/>
          <p:cNvSpPr>
            <a:spLocks noGrp="1"/>
          </p:cNvSpPr>
          <p:nvPr>
            <p:ph type="ftr" sz="quarter" idx="3"/>
          </p:nvPr>
        </p:nvSpPr>
        <p:spPr/>
        <p:txBody>
          <a:bodyPr/>
          <a:lstStyle/>
          <a:p>
            <a:r>
              <a:rPr lang="en-US"/>
              <a:t>Information Technology</a:t>
            </a:r>
            <a:endParaRPr lang="en-US" dirty="0"/>
          </a:p>
        </p:txBody>
      </p:sp>
      <p:pic>
        <p:nvPicPr>
          <p:cNvPr id="6" name="Picture 5"/>
          <p:cNvPicPr>
            <a:picLocks noChangeAspect="1"/>
          </p:cNvPicPr>
          <p:nvPr/>
        </p:nvPicPr>
        <p:blipFill>
          <a:blip r:embed="rId2"/>
          <a:stretch>
            <a:fillRect/>
          </a:stretch>
        </p:blipFill>
        <p:spPr>
          <a:xfrm>
            <a:off x="5132550" y="1152525"/>
            <a:ext cx="6783226" cy="5311501"/>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555" y="1256585"/>
            <a:ext cx="3992535" cy="4897080"/>
          </a:xfrm>
          <a:prstGeom prst="rect">
            <a:avLst/>
          </a:prstGeom>
          <a:ln>
            <a:noFill/>
          </a:ln>
        </p:spPr>
      </p:pic>
      <p:sp>
        <p:nvSpPr>
          <p:cNvPr id="8" name="Left-Right Arrow Callout 7"/>
          <p:cNvSpPr/>
          <p:nvPr/>
        </p:nvSpPr>
        <p:spPr>
          <a:xfrm>
            <a:off x="4449809" y="2126398"/>
            <a:ext cx="2141491" cy="1226402"/>
          </a:xfrm>
          <a:prstGeom prst="leftRightArrowCallout">
            <a:avLst>
              <a:gd name="adj1" fmla="val 0"/>
              <a:gd name="adj2" fmla="val 25000"/>
              <a:gd name="adj3" fmla="val 28023"/>
              <a:gd name="adj4" fmla="val 48123"/>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200+ firms in this space</a:t>
            </a:r>
          </a:p>
        </p:txBody>
      </p:sp>
    </p:spTree>
    <p:extLst>
      <p:ext uri="{BB962C8B-B14F-4D97-AF65-F5344CB8AC3E}">
        <p14:creationId xmlns:p14="http://schemas.microsoft.com/office/powerpoint/2010/main" val="3801516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rPr>
              <a:t>Presentation Wrap-up</a:t>
            </a:r>
          </a:p>
        </p:txBody>
      </p:sp>
      <p:sp>
        <p:nvSpPr>
          <p:cNvPr id="3" name="Content Placeholder 2"/>
          <p:cNvSpPr>
            <a:spLocks noGrp="1"/>
          </p:cNvSpPr>
          <p:nvPr>
            <p:ph idx="1"/>
          </p:nvPr>
        </p:nvSpPr>
        <p:spPr>
          <a:xfrm>
            <a:off x="838200" y="1359673"/>
            <a:ext cx="10515600" cy="5201267"/>
          </a:xfrm>
        </p:spPr>
        <p:txBody>
          <a:bodyPr>
            <a:normAutofit/>
          </a:bodyPr>
          <a:lstStyle/>
          <a:p>
            <a:pPr marL="457200" indent="-457200">
              <a:buFont typeface="+mj-lt"/>
              <a:buAutoNum type="arabicParenR"/>
            </a:pPr>
            <a:r>
              <a:rPr lang="en-US" dirty="0">
                <a:solidFill>
                  <a:schemeClr val="tx1"/>
                </a:solidFill>
              </a:rPr>
              <a:t>TDM telephony sunset is real and will be here before we know it</a:t>
            </a:r>
          </a:p>
          <a:p>
            <a:pPr marL="914400" lvl="1" indent="-457200">
              <a:buFont typeface="+mj-lt"/>
              <a:buAutoNum type="alphaLcParenR"/>
            </a:pPr>
            <a:r>
              <a:rPr lang="en-US" dirty="0">
                <a:solidFill>
                  <a:schemeClr val="tx1"/>
                </a:solidFill>
              </a:rPr>
              <a:t>Get prepared for the retirement of POTS, Centrex, PRIs, etc.</a:t>
            </a:r>
          </a:p>
          <a:p>
            <a:pPr marL="914400" lvl="1" indent="-457200">
              <a:buFont typeface="+mj-lt"/>
              <a:buAutoNum type="alphaLcParenR"/>
            </a:pPr>
            <a:r>
              <a:rPr lang="en-US" dirty="0">
                <a:solidFill>
                  <a:schemeClr val="tx1"/>
                </a:solidFill>
              </a:rPr>
              <a:t>At minimum get to VOIP as your primary telephony infrastructure</a:t>
            </a:r>
          </a:p>
          <a:p>
            <a:pPr marL="914400" lvl="1" indent="-457200">
              <a:buFont typeface="+mj-lt"/>
              <a:buAutoNum type="alphaLcParenR"/>
            </a:pPr>
            <a:r>
              <a:rPr lang="en-US" dirty="0">
                <a:solidFill>
                  <a:schemeClr val="tx1"/>
                </a:solidFill>
              </a:rPr>
              <a:t>With VOIP look to design around a user/subscriber model vs. a site specific model</a:t>
            </a:r>
          </a:p>
          <a:p>
            <a:pPr marL="914400" lvl="1" indent="-457200">
              <a:buFont typeface="+mj-lt"/>
              <a:buAutoNum type="alphaLcParenR"/>
            </a:pPr>
            <a:r>
              <a:rPr lang="en-US" dirty="0">
                <a:solidFill>
                  <a:schemeClr val="tx1"/>
                </a:solidFill>
              </a:rPr>
              <a:t>Make maximum use of modern L2/L3 design techniques</a:t>
            </a:r>
          </a:p>
          <a:p>
            <a:pPr marL="914400" lvl="1" indent="-457200">
              <a:buFont typeface="+mj-lt"/>
              <a:buAutoNum type="alphaLcParenR"/>
            </a:pPr>
            <a:r>
              <a:rPr lang="en-US" dirty="0">
                <a:solidFill>
                  <a:schemeClr val="tx1"/>
                </a:solidFill>
              </a:rPr>
              <a:t>Ramp up skill sets in the IP telephony space</a:t>
            </a:r>
          </a:p>
          <a:p>
            <a:pPr marL="914400" lvl="1" indent="-457200">
              <a:buFont typeface="+mj-lt"/>
              <a:buAutoNum type="alphaLcParenR"/>
            </a:pPr>
            <a:r>
              <a:rPr lang="en-US" dirty="0">
                <a:solidFill>
                  <a:schemeClr val="tx1"/>
                </a:solidFill>
              </a:rPr>
              <a:t>Consider all your options including cloud based hosting</a:t>
            </a:r>
          </a:p>
          <a:p>
            <a:pPr marL="457200" indent="-457200">
              <a:buFont typeface="+mj-lt"/>
              <a:buAutoNum type="arabicParenR"/>
            </a:pPr>
            <a:r>
              <a:rPr lang="en-US" dirty="0">
                <a:solidFill>
                  <a:schemeClr val="tx1"/>
                </a:solidFill>
              </a:rPr>
              <a:t>DIT has contracts and support personnel that can help in the transition</a:t>
            </a:r>
          </a:p>
          <a:p>
            <a:pPr marL="914400" lvl="1" indent="-457200">
              <a:buFont typeface="+mj-lt"/>
              <a:buAutoNum type="alphaLcParenR"/>
            </a:pPr>
            <a:r>
              <a:rPr lang="en-US" dirty="0">
                <a:solidFill>
                  <a:schemeClr val="tx1"/>
                </a:solidFill>
              </a:rPr>
              <a:t>DIT is making the effort to keep TDM contracts in place long enough to ease the transition</a:t>
            </a:r>
          </a:p>
          <a:p>
            <a:pPr marL="914400" lvl="1" indent="-457200">
              <a:buFont typeface="+mj-lt"/>
              <a:buAutoNum type="alphaLcParenR"/>
            </a:pPr>
            <a:r>
              <a:rPr lang="en-US" dirty="0">
                <a:solidFill>
                  <a:schemeClr val="tx1"/>
                </a:solidFill>
              </a:rPr>
              <a:t>DIT highly encourages the use of STCs 725A and 725T to facilitate services acquisition</a:t>
            </a:r>
          </a:p>
          <a:p>
            <a:pPr marL="914400" lvl="1" indent="-457200">
              <a:buFont typeface="+mj-lt"/>
              <a:buAutoNum type="alphaLcParenR"/>
            </a:pPr>
            <a:r>
              <a:rPr lang="en-US" dirty="0">
                <a:solidFill>
                  <a:schemeClr val="tx1"/>
                </a:solidFill>
              </a:rPr>
              <a:t>DIT STCs have </a:t>
            </a:r>
            <a:r>
              <a:rPr lang="en-US" dirty="0" err="1">
                <a:solidFill>
                  <a:schemeClr val="tx1"/>
                </a:solidFill>
              </a:rPr>
              <a:t>Ts&amp;Cs</a:t>
            </a:r>
            <a:r>
              <a:rPr lang="en-US" dirty="0">
                <a:solidFill>
                  <a:schemeClr val="tx1"/>
                </a:solidFill>
              </a:rPr>
              <a:t> to protect you if things don’t go as planned</a:t>
            </a:r>
          </a:p>
          <a:p>
            <a:pPr marL="457200" indent="-457200">
              <a:buFont typeface="+mj-lt"/>
              <a:buAutoNum type="arabicParenR"/>
            </a:pPr>
            <a:r>
              <a:rPr lang="en-US" dirty="0">
                <a:solidFill>
                  <a:schemeClr val="tx1"/>
                </a:solidFill>
              </a:rPr>
              <a:t>SIP is the way to go and WebRTC has huge potential</a:t>
            </a:r>
          </a:p>
          <a:p>
            <a:pPr marL="914400" lvl="1" indent="-457200">
              <a:buFont typeface="+mj-lt"/>
              <a:buAutoNum type="alphaLcParenR"/>
            </a:pPr>
            <a:r>
              <a:rPr lang="en-US" dirty="0">
                <a:solidFill>
                  <a:schemeClr val="tx1"/>
                </a:solidFill>
              </a:rPr>
              <a:t>SIP facilitates better use of you data network for voice traffic</a:t>
            </a:r>
          </a:p>
          <a:p>
            <a:pPr marL="914400" lvl="1" indent="-457200">
              <a:buFont typeface="+mj-lt"/>
              <a:buAutoNum type="alphaLcParenR"/>
            </a:pPr>
            <a:r>
              <a:rPr lang="en-US" dirty="0">
                <a:solidFill>
                  <a:schemeClr val="tx1"/>
                </a:solidFill>
              </a:rPr>
              <a:t>SIP has tremendous cost saving potential</a:t>
            </a:r>
          </a:p>
          <a:p>
            <a:pPr marL="914400" lvl="1" indent="-457200">
              <a:buFont typeface="+mj-lt"/>
              <a:buAutoNum type="alphaLcParenR"/>
            </a:pPr>
            <a:r>
              <a:rPr lang="en-US" dirty="0">
                <a:solidFill>
                  <a:schemeClr val="tx1"/>
                </a:solidFill>
              </a:rPr>
              <a:t>SIP knowledge transfers to WebRTC that puts IP telephony into a whole new realm</a:t>
            </a:r>
          </a:p>
        </p:txBody>
      </p:sp>
      <p:sp>
        <p:nvSpPr>
          <p:cNvPr id="4" name="Subtitle 3"/>
          <p:cNvSpPr>
            <a:spLocks noGrp="1"/>
          </p:cNvSpPr>
          <p:nvPr>
            <p:ph type="subTitle" idx="13"/>
          </p:nvPr>
        </p:nvSpPr>
        <p:spPr/>
        <p:txBody>
          <a:bodyPr/>
          <a:lstStyle/>
          <a:p>
            <a:r>
              <a:rPr lang="en-US" dirty="0"/>
              <a:t>What are the key takeaways?</a:t>
            </a:r>
          </a:p>
        </p:txBody>
      </p:sp>
      <p:sp>
        <p:nvSpPr>
          <p:cNvPr id="6" name="Footer Placeholder 5"/>
          <p:cNvSpPr>
            <a:spLocks noGrp="1"/>
          </p:cNvSpPr>
          <p:nvPr>
            <p:ph type="ftr" sz="quarter" idx="3"/>
          </p:nvPr>
        </p:nvSpPr>
        <p:spPr/>
        <p:txBody>
          <a:bodyPr/>
          <a:lstStyle/>
          <a:p>
            <a:r>
              <a:rPr lang="en-US"/>
              <a:t>Information Technology</a:t>
            </a:r>
            <a:endParaRPr lang="en-US" dirty="0"/>
          </a:p>
        </p:txBody>
      </p:sp>
    </p:spTree>
    <p:extLst>
      <p:ext uri="{BB962C8B-B14F-4D97-AF65-F5344CB8AC3E}">
        <p14:creationId xmlns:p14="http://schemas.microsoft.com/office/powerpoint/2010/main" val="2705754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5400" dirty="0"/>
          </a:p>
          <a:p>
            <a:pPr marL="0" indent="0" algn="ctr">
              <a:buNone/>
            </a:pPr>
            <a:endParaRPr lang="en-US" sz="5400" dirty="0"/>
          </a:p>
          <a:p>
            <a:pPr marL="0" indent="0" algn="ctr">
              <a:buNone/>
            </a:pPr>
            <a:r>
              <a:rPr lang="en-US" sz="5400" dirty="0"/>
              <a:t>Back Up Information</a:t>
            </a:r>
          </a:p>
        </p:txBody>
      </p:sp>
      <p:sp>
        <p:nvSpPr>
          <p:cNvPr id="6" name="Footer Placeholder 5"/>
          <p:cNvSpPr>
            <a:spLocks noGrp="1"/>
          </p:cNvSpPr>
          <p:nvPr>
            <p:ph type="ftr" sz="quarter" idx="3"/>
          </p:nvPr>
        </p:nvSpPr>
        <p:spPr/>
        <p:txBody>
          <a:bodyPr/>
          <a:lstStyle/>
          <a:p>
            <a:r>
              <a:rPr lang="en-US"/>
              <a:t>Information Technology</a:t>
            </a:r>
            <a:endParaRPr lang="en-US" dirty="0"/>
          </a:p>
        </p:txBody>
      </p:sp>
    </p:spTree>
    <p:extLst>
      <p:ext uri="{BB962C8B-B14F-4D97-AF65-F5344CB8AC3E}">
        <p14:creationId xmlns:p14="http://schemas.microsoft.com/office/powerpoint/2010/main" val="611547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r>
              <a:rPr lang="en-US"/>
              <a:t>Information Technology</a:t>
            </a:r>
            <a:endParaRPr lang="en-US" dirty="0"/>
          </a:p>
        </p:txBody>
      </p:sp>
      <p:sp>
        <p:nvSpPr>
          <p:cNvPr id="6" name="Title 1"/>
          <p:cNvSpPr>
            <a:spLocks noGrp="1"/>
          </p:cNvSpPr>
          <p:nvPr>
            <p:ph type="title"/>
          </p:nvPr>
        </p:nvSpPr>
        <p:spPr>
          <a:xfrm>
            <a:off x="838200" y="98427"/>
            <a:ext cx="10515600" cy="815974"/>
          </a:xfrm>
        </p:spPr>
        <p:txBody>
          <a:bodyPr>
            <a:noAutofit/>
          </a:bodyPr>
          <a:lstStyle/>
          <a:p>
            <a:r>
              <a:rPr lang="en-US" sz="3600" dirty="0">
                <a:solidFill>
                  <a:schemeClr val="accent3">
                    <a:lumMod val="75000"/>
                  </a:schemeClr>
                </a:solidFill>
              </a:rPr>
              <a:t>What is driving change?</a:t>
            </a:r>
          </a:p>
        </p:txBody>
      </p:sp>
      <p:sp>
        <p:nvSpPr>
          <p:cNvPr id="7" name="Title 1"/>
          <p:cNvSpPr txBox="1">
            <a:spLocks/>
          </p:cNvSpPr>
          <p:nvPr/>
        </p:nvSpPr>
        <p:spPr>
          <a:xfrm>
            <a:off x="336885" y="1133618"/>
            <a:ext cx="11107296" cy="11643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US" sz="1800" dirty="0">
                <a:latin typeface="+mn-lt"/>
              </a:rPr>
              <a:t>Telecom service providers experiencing rapid declines in the TDM customer base as lines are lost to IP based services and wireless. </a:t>
            </a:r>
          </a:p>
          <a:p>
            <a:pPr marL="285750" indent="-285750">
              <a:buFont typeface="Arial" panose="020B0604020202020204" pitchFamily="34" charset="0"/>
              <a:buChar char="•"/>
            </a:pPr>
            <a:r>
              <a:rPr lang="en-US" sz="1800" dirty="0">
                <a:latin typeface="+mn-lt"/>
              </a:rPr>
              <a:t>Cost to maintain TDM infrastructure is a drain on capital that could be used to enhance IP based services and increase broadband capacity, coverage, and bandwidth. </a:t>
            </a:r>
          </a:p>
          <a:p>
            <a:pPr marL="285750" indent="-285750">
              <a:buFont typeface="Arial" panose="020B0604020202020204" pitchFamily="34" charset="0"/>
              <a:buChar char="•"/>
            </a:pPr>
            <a:r>
              <a:rPr lang="en-US" sz="1800" dirty="0">
                <a:latin typeface="+mn-lt"/>
              </a:rPr>
              <a:t>The FCC USF/ICC Transformation ruling of August 2011 is a natural result of the trend</a:t>
            </a:r>
            <a:r>
              <a:rPr lang="en-US" sz="1800" dirty="0"/>
              <a:t> </a:t>
            </a:r>
            <a:endParaRPr lang="en-US" sz="1800" dirty="0">
              <a:latin typeface="+mn-lt"/>
            </a:endParaRPr>
          </a:p>
          <a:p>
            <a:pPr marL="285750" indent="-285750">
              <a:buFont typeface="Arial" panose="020B0604020202020204" pitchFamily="34" charset="0"/>
              <a:buChar char="•"/>
            </a:pPr>
            <a:r>
              <a:rPr lang="en-US" sz="1800" dirty="0">
                <a:latin typeface="+mn-lt"/>
              </a:rPr>
              <a:t>The rapid decline of TDM based services in the residential market leaves the commercial market with a cost burden that the carriers cannot pass on per the terms of the ruling.</a:t>
            </a:r>
          </a:p>
        </p:txBody>
      </p:sp>
      <p:pic>
        <p:nvPicPr>
          <p:cNvPr id="8" name="Content Placeholder 6"/>
          <p:cNvPicPr>
            <a:picLocks noChangeAspect="1"/>
          </p:cNvPicPr>
          <p:nvPr/>
        </p:nvPicPr>
        <p:blipFill>
          <a:blip r:embed="rId2"/>
          <a:stretch>
            <a:fillRect/>
          </a:stretch>
        </p:blipFill>
        <p:spPr>
          <a:xfrm>
            <a:off x="705848" y="2722980"/>
            <a:ext cx="4431632" cy="3769707"/>
          </a:xfrm>
          <a:prstGeom prst="rect">
            <a:avLst/>
          </a:prstGeom>
        </p:spPr>
      </p:pic>
      <p:pic>
        <p:nvPicPr>
          <p:cNvPr id="9" name="Content Placeholder 9"/>
          <p:cNvPicPr>
            <a:picLocks noChangeAspect="1"/>
          </p:cNvPicPr>
          <p:nvPr/>
        </p:nvPicPr>
        <p:blipFill>
          <a:blip r:embed="rId3"/>
          <a:stretch>
            <a:fillRect/>
          </a:stretch>
        </p:blipFill>
        <p:spPr>
          <a:xfrm>
            <a:off x="6448926" y="2715253"/>
            <a:ext cx="4668253" cy="3789466"/>
          </a:xfrm>
          <a:prstGeom prst="rect">
            <a:avLst/>
          </a:prstGeom>
        </p:spPr>
      </p:pic>
    </p:spTree>
    <p:extLst>
      <p:ext uri="{BB962C8B-B14F-4D97-AF65-F5344CB8AC3E}">
        <p14:creationId xmlns:p14="http://schemas.microsoft.com/office/powerpoint/2010/main" val="607397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426"/>
            <a:ext cx="10515600" cy="734331"/>
          </a:xfrm>
        </p:spPr>
        <p:txBody>
          <a:bodyPr/>
          <a:lstStyle/>
          <a:p>
            <a:r>
              <a:rPr lang="en-US" dirty="0"/>
              <a:t>Back-Up Information</a:t>
            </a:r>
          </a:p>
        </p:txBody>
      </p:sp>
      <p:sp>
        <p:nvSpPr>
          <p:cNvPr id="4" name="Date Placeholder 3"/>
          <p:cNvSpPr>
            <a:spLocks noGrp="1"/>
          </p:cNvSpPr>
          <p:nvPr>
            <p:ph type="dt" sz="half" idx="2"/>
          </p:nvPr>
        </p:nvSpPr>
        <p:spPr/>
        <p:txBody>
          <a:bodyPr/>
          <a:lstStyle/>
          <a:p>
            <a:r>
              <a:rPr lang="en-US"/>
              <a:t>8/17/2015</a:t>
            </a:r>
            <a:endParaRPr lang="en-US" dirty="0"/>
          </a:p>
        </p:txBody>
      </p:sp>
      <p:sp>
        <p:nvSpPr>
          <p:cNvPr id="5" name="Footer Placeholder 4"/>
          <p:cNvSpPr>
            <a:spLocks noGrp="1"/>
          </p:cNvSpPr>
          <p:nvPr>
            <p:ph type="ftr" sz="quarter" idx="3"/>
          </p:nvPr>
        </p:nvSpPr>
        <p:spPr/>
        <p:txBody>
          <a:bodyPr/>
          <a:lstStyle/>
          <a:p>
            <a:r>
              <a:rPr lang="en-US"/>
              <a:t>Information Technology</a:t>
            </a:r>
            <a:endParaRPr lang="en-US" dirty="0"/>
          </a:p>
        </p:txBody>
      </p:sp>
      <p:sp>
        <p:nvSpPr>
          <p:cNvPr id="6" name="Rectangle 2"/>
          <p:cNvSpPr txBox="1">
            <a:spLocks noChangeArrowheads="1"/>
          </p:cNvSpPr>
          <p:nvPr/>
        </p:nvSpPr>
        <p:spPr>
          <a:xfrm>
            <a:off x="415018" y="751111"/>
            <a:ext cx="10998655" cy="52250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i="1" kern="1200">
                <a:solidFill>
                  <a:srgbClr val="288DC2"/>
                </a:solidFill>
                <a:latin typeface="Times New Roman" panose="02020603050405020304" pitchFamily="18" charset="0"/>
                <a:ea typeface="+mj-ea"/>
                <a:cs typeface="Times New Roman" panose="02020603050405020304" pitchFamily="18" charset="0"/>
              </a:defRPr>
            </a:lvl1pPr>
          </a:lstStyle>
          <a:p>
            <a:pPr algn="l">
              <a:lnSpc>
                <a:spcPct val="110000"/>
              </a:lnSpc>
              <a:spcBef>
                <a:spcPts val="0"/>
              </a:spcBef>
            </a:pPr>
            <a:r>
              <a:rPr lang="en-US" altLang="en-US" sz="2400" b="1" dirty="0"/>
              <a:t>Real-time interactive IP communications is different</a:t>
            </a:r>
          </a:p>
        </p:txBody>
      </p:sp>
      <p:sp>
        <p:nvSpPr>
          <p:cNvPr id="7" name="Rectangle 3"/>
          <p:cNvSpPr txBox="1">
            <a:spLocks noChangeArrowheads="1"/>
          </p:cNvSpPr>
          <p:nvPr/>
        </p:nvSpPr>
        <p:spPr>
          <a:xfrm>
            <a:off x="300719" y="1165225"/>
            <a:ext cx="11134725" cy="5330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altLang="en-US" sz="2400" dirty="0"/>
              <a:t>Can’t rely on data-centric security solutions</a:t>
            </a:r>
          </a:p>
          <a:p>
            <a:pPr>
              <a:lnSpc>
                <a:spcPct val="100000"/>
              </a:lnSpc>
              <a:spcBef>
                <a:spcPts val="0"/>
              </a:spcBef>
            </a:pPr>
            <a:endParaRPr lang="en-US" altLang="en-US" sz="2400" dirty="0"/>
          </a:p>
          <a:p>
            <a:pPr>
              <a:lnSpc>
                <a:spcPct val="100000"/>
              </a:lnSpc>
              <a:spcBef>
                <a:spcPts val="0"/>
              </a:spcBef>
            </a:pPr>
            <a:r>
              <a:rPr lang="en-US" altLang="en-US" sz="2400" dirty="0"/>
              <a:t>End-to-end interoperability/connectivity is problematic</a:t>
            </a:r>
          </a:p>
          <a:p>
            <a:pPr lvl="1">
              <a:lnSpc>
                <a:spcPct val="100000"/>
              </a:lnSpc>
              <a:spcBef>
                <a:spcPts val="0"/>
              </a:spcBef>
            </a:pPr>
            <a:endParaRPr lang="en-US" altLang="en-US" dirty="0"/>
          </a:p>
          <a:p>
            <a:pPr>
              <a:lnSpc>
                <a:spcPct val="100000"/>
              </a:lnSpc>
              <a:spcBef>
                <a:spcPts val="0"/>
              </a:spcBef>
            </a:pPr>
            <a:r>
              <a:rPr lang="en-US" altLang="en-US" sz="2400" dirty="0"/>
              <a:t>Assuring service quality is a critical requirement</a:t>
            </a:r>
          </a:p>
          <a:p>
            <a:pPr>
              <a:lnSpc>
                <a:spcPct val="100000"/>
              </a:lnSpc>
              <a:spcBef>
                <a:spcPts val="0"/>
              </a:spcBef>
            </a:pPr>
            <a:endParaRPr lang="en-US" altLang="en-US" sz="2400" dirty="0"/>
          </a:p>
          <a:p>
            <a:pPr>
              <a:lnSpc>
                <a:spcPct val="100000"/>
              </a:lnSpc>
              <a:spcBef>
                <a:spcPts val="0"/>
              </a:spcBef>
            </a:pPr>
            <a:r>
              <a:rPr lang="en-US" altLang="en-US" sz="2400" dirty="0"/>
              <a:t>Session-based traffic flows need to be routed intelligently</a:t>
            </a:r>
          </a:p>
          <a:p>
            <a:pPr>
              <a:lnSpc>
                <a:spcPct val="100000"/>
              </a:lnSpc>
              <a:spcBef>
                <a:spcPts val="0"/>
              </a:spcBef>
            </a:pPr>
            <a:endParaRPr lang="en-US" altLang="en-US" sz="2400" dirty="0"/>
          </a:p>
          <a:p>
            <a:pPr>
              <a:lnSpc>
                <a:spcPct val="100000"/>
              </a:lnSpc>
              <a:spcBef>
                <a:spcPts val="0"/>
              </a:spcBef>
            </a:pPr>
            <a:r>
              <a:rPr lang="en-US" altLang="en-US" sz="2400" dirty="0"/>
              <a:t>Must comply with regulations (e.g., E911, lawful intercept)</a:t>
            </a:r>
          </a:p>
          <a:p>
            <a:pPr>
              <a:lnSpc>
                <a:spcPct val="100000"/>
              </a:lnSpc>
              <a:spcBef>
                <a:spcPts val="0"/>
              </a:spcBef>
              <a:buFontTx/>
              <a:buNone/>
            </a:pPr>
            <a:endParaRPr lang="en-US" altLang="en-US" sz="2400" dirty="0"/>
          </a:p>
          <a:p>
            <a:pPr>
              <a:lnSpc>
                <a:spcPct val="100000"/>
              </a:lnSpc>
              <a:spcBef>
                <a:spcPts val="0"/>
              </a:spcBef>
              <a:buFontTx/>
              <a:buNone/>
            </a:pPr>
            <a:endParaRPr lang="en-US" altLang="en-US" sz="2400" dirty="0"/>
          </a:p>
        </p:txBody>
      </p:sp>
      <p:pic>
        <p:nvPicPr>
          <p:cNvPr id="8" name="Picture 5" descr="conference-produ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674" y="4699911"/>
            <a:ext cx="4370868"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140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426"/>
            <a:ext cx="10515600" cy="603703"/>
          </a:xfrm>
        </p:spPr>
        <p:txBody>
          <a:bodyPr/>
          <a:lstStyle/>
          <a:p>
            <a:r>
              <a:rPr lang="en-US" dirty="0">
                <a:solidFill>
                  <a:schemeClr val="accent3">
                    <a:lumMod val="75000"/>
                  </a:schemeClr>
                </a:solidFill>
              </a:rPr>
              <a:t>Back-Up Information</a:t>
            </a:r>
          </a:p>
        </p:txBody>
      </p:sp>
      <p:sp>
        <p:nvSpPr>
          <p:cNvPr id="5" name="Footer Placeholder 4"/>
          <p:cNvSpPr>
            <a:spLocks noGrp="1"/>
          </p:cNvSpPr>
          <p:nvPr>
            <p:ph type="ftr" sz="quarter" idx="3"/>
          </p:nvPr>
        </p:nvSpPr>
        <p:spPr/>
        <p:txBody>
          <a:bodyPr/>
          <a:lstStyle/>
          <a:p>
            <a:r>
              <a:rPr lang="en-US"/>
              <a:t>Information Technology</a:t>
            </a:r>
            <a:endParaRPr lang="en-US" dirty="0"/>
          </a:p>
        </p:txBody>
      </p:sp>
      <p:sp>
        <p:nvSpPr>
          <p:cNvPr id="6" name="Rectangle 2"/>
          <p:cNvSpPr txBox="1">
            <a:spLocks noChangeArrowheads="1"/>
          </p:cNvSpPr>
          <p:nvPr/>
        </p:nvSpPr>
        <p:spPr>
          <a:xfrm>
            <a:off x="576942" y="563563"/>
            <a:ext cx="11038115" cy="990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altLang="en-US" sz="2400" b="1" dirty="0">
                <a:solidFill>
                  <a:schemeClr val="accent3">
                    <a:lumMod val="75000"/>
                  </a:schemeClr>
                </a:solidFill>
              </a:rPr>
              <a:t>IP communications deployment challenges</a:t>
            </a:r>
          </a:p>
        </p:txBody>
      </p:sp>
      <p:sp>
        <p:nvSpPr>
          <p:cNvPr id="7" name="Rectangle 3"/>
          <p:cNvSpPr txBox="1">
            <a:spLocks noChangeArrowheads="1"/>
          </p:cNvSpPr>
          <p:nvPr/>
        </p:nvSpPr>
        <p:spPr>
          <a:xfrm>
            <a:off x="440871" y="1337134"/>
            <a:ext cx="11404147" cy="4410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altLang="en-US" sz="2400" dirty="0">
                <a:solidFill>
                  <a:srgbClr val="FF0000"/>
                </a:solidFill>
              </a:rPr>
              <a:t>Heterogeneous </a:t>
            </a:r>
            <a:r>
              <a:rPr lang="en-US" altLang="en-US" sz="2400" dirty="0"/>
              <a:t>IP addressing and user identity schemes</a:t>
            </a:r>
            <a:r>
              <a:rPr lang="en-US" altLang="en-US" sz="2400" u="sng" dirty="0"/>
              <a:t/>
            </a:r>
            <a:br>
              <a:rPr lang="en-US" altLang="en-US" sz="2400" u="sng" dirty="0"/>
            </a:br>
            <a:endParaRPr lang="en-US" altLang="en-US" sz="2400" u="sng" dirty="0"/>
          </a:p>
          <a:p>
            <a:pPr>
              <a:lnSpc>
                <a:spcPct val="100000"/>
              </a:lnSpc>
              <a:spcBef>
                <a:spcPts val="0"/>
              </a:spcBef>
            </a:pPr>
            <a:r>
              <a:rPr lang="en-US" altLang="en-US" sz="2400" dirty="0">
                <a:solidFill>
                  <a:srgbClr val="FF0000"/>
                </a:solidFill>
              </a:rPr>
              <a:t>Multiplicity</a:t>
            </a:r>
            <a:r>
              <a:rPr lang="en-US" altLang="en-US" sz="2400" dirty="0"/>
              <a:t> of audio and video codecs</a:t>
            </a:r>
            <a:br>
              <a:rPr lang="en-US" altLang="en-US" sz="2400" dirty="0"/>
            </a:br>
            <a:endParaRPr lang="en-US" altLang="en-US" sz="2400" dirty="0"/>
          </a:p>
          <a:p>
            <a:pPr>
              <a:lnSpc>
                <a:spcPct val="100000"/>
              </a:lnSpc>
              <a:spcBef>
                <a:spcPts val="0"/>
              </a:spcBef>
            </a:pPr>
            <a:r>
              <a:rPr lang="en-US" altLang="en-US" sz="2400" dirty="0"/>
              <a:t>Many SIP protocol </a:t>
            </a:r>
            <a:r>
              <a:rPr lang="en-US" altLang="en-US" sz="2400" dirty="0">
                <a:solidFill>
                  <a:srgbClr val="FF0000"/>
                </a:solidFill>
              </a:rPr>
              <a:t>variants</a:t>
            </a:r>
            <a:r>
              <a:rPr lang="en-US" altLang="en-US" sz="2400" dirty="0">
                <a:solidFill>
                  <a:schemeClr val="hlink"/>
                </a:solidFill>
              </a:rPr>
              <a:t> </a:t>
            </a:r>
            <a:r>
              <a:rPr lang="en-US" altLang="en-US" sz="2400" dirty="0"/>
              <a:t>(plus other signaling protocols)</a:t>
            </a:r>
          </a:p>
          <a:p>
            <a:pPr>
              <a:lnSpc>
                <a:spcPct val="100000"/>
              </a:lnSpc>
              <a:spcBef>
                <a:spcPts val="0"/>
              </a:spcBef>
              <a:buFontTx/>
              <a:buNone/>
            </a:pPr>
            <a:endParaRPr lang="en-US" altLang="en-US" sz="2400" dirty="0"/>
          </a:p>
          <a:p>
            <a:pPr>
              <a:lnSpc>
                <a:spcPct val="100000"/>
              </a:lnSpc>
              <a:spcBef>
                <a:spcPts val="0"/>
              </a:spcBef>
            </a:pPr>
            <a:r>
              <a:rPr lang="en-US" altLang="en-US" sz="2400" dirty="0"/>
              <a:t>Bandwidth is a limited resource</a:t>
            </a:r>
          </a:p>
          <a:p>
            <a:pPr>
              <a:lnSpc>
                <a:spcPct val="100000"/>
              </a:lnSpc>
              <a:spcBef>
                <a:spcPts val="0"/>
              </a:spcBef>
            </a:pPr>
            <a:endParaRPr lang="en-US" altLang="en-US" sz="2400" dirty="0"/>
          </a:p>
          <a:p>
            <a:pPr>
              <a:lnSpc>
                <a:spcPct val="100000"/>
              </a:lnSpc>
              <a:spcBef>
                <a:spcPts val="0"/>
              </a:spcBef>
            </a:pPr>
            <a:r>
              <a:rPr lang="en-US" altLang="en-US" sz="2400" dirty="0"/>
              <a:t>Some sessions are more important than others</a:t>
            </a:r>
          </a:p>
          <a:p>
            <a:pPr>
              <a:lnSpc>
                <a:spcPct val="100000"/>
              </a:lnSpc>
              <a:spcBef>
                <a:spcPts val="0"/>
              </a:spcBef>
              <a:buFontTx/>
              <a:buNone/>
            </a:pPr>
            <a:endParaRPr lang="en-US" altLang="en-US" sz="2400" dirty="0"/>
          </a:p>
          <a:p>
            <a:pPr>
              <a:lnSpc>
                <a:spcPct val="100000"/>
              </a:lnSpc>
              <a:spcBef>
                <a:spcPts val="0"/>
              </a:spcBef>
            </a:pPr>
            <a:r>
              <a:rPr lang="en-US" altLang="en-US" sz="2400" dirty="0"/>
              <a:t>Regulatory compliance is a fact of life</a:t>
            </a:r>
          </a:p>
          <a:p>
            <a:pPr>
              <a:lnSpc>
                <a:spcPct val="100000"/>
              </a:lnSpc>
              <a:spcBef>
                <a:spcPts val="0"/>
              </a:spcBef>
              <a:buFontTx/>
              <a:buNone/>
            </a:pPr>
            <a:endParaRPr lang="en-US" altLang="en-US" sz="2400" dirty="0"/>
          </a:p>
          <a:p>
            <a:pPr>
              <a:lnSpc>
                <a:spcPct val="100000"/>
              </a:lnSpc>
              <a:spcBef>
                <a:spcPts val="0"/>
              </a:spcBef>
            </a:pPr>
            <a:r>
              <a:rPr lang="en-US" altLang="en-US" sz="2400" dirty="0"/>
              <a:t>IP networks are inherently insecure</a:t>
            </a:r>
          </a:p>
        </p:txBody>
      </p:sp>
      <p:pic>
        <p:nvPicPr>
          <p:cNvPr id="8" name="Picture 4" descr="Tower of Bab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6344" y="1270001"/>
            <a:ext cx="2025737" cy="21145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9214895" y="3487174"/>
            <a:ext cx="2630123" cy="369332"/>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dirty="0">
                <a:solidFill>
                  <a:schemeClr val="hlink"/>
                </a:solidFill>
              </a:rPr>
              <a:t>Tower of Babel</a:t>
            </a:r>
            <a:endParaRPr lang="en-US" altLang="en-US" dirty="0">
              <a:solidFill>
                <a:schemeClr val="hlink"/>
              </a:solidFill>
            </a:endParaRPr>
          </a:p>
        </p:txBody>
      </p:sp>
    </p:spTree>
    <p:extLst>
      <p:ext uri="{BB962C8B-B14F-4D97-AF65-F5344CB8AC3E}">
        <p14:creationId xmlns:p14="http://schemas.microsoft.com/office/powerpoint/2010/main" val="3438591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AutoShape 174"/>
          <p:cNvSpPr>
            <a:spLocks noChangeArrowheads="1"/>
          </p:cNvSpPr>
          <p:nvPr/>
        </p:nvSpPr>
        <p:spPr bwMode="auto">
          <a:xfrm>
            <a:off x="8063610" y="5925003"/>
            <a:ext cx="2024115" cy="339112"/>
          </a:xfrm>
          <a:prstGeom prst="roundRect">
            <a:avLst>
              <a:gd name="adj" fmla="val 16667"/>
            </a:avLst>
          </a:prstGeom>
          <a:solidFill>
            <a:srgbClr val="2231F2"/>
          </a:solidFill>
          <a:ln>
            <a:noFill/>
          </a:ln>
          <a:effectLst/>
          <a:extLs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 name="Title 1"/>
          <p:cNvSpPr>
            <a:spLocks noGrp="1"/>
          </p:cNvSpPr>
          <p:nvPr>
            <p:ph type="title"/>
          </p:nvPr>
        </p:nvSpPr>
        <p:spPr>
          <a:xfrm>
            <a:off x="762821" y="81570"/>
            <a:ext cx="10515600" cy="750660"/>
          </a:xfrm>
        </p:spPr>
        <p:txBody>
          <a:bodyPr/>
          <a:lstStyle/>
          <a:p>
            <a:r>
              <a:rPr lang="en-US" dirty="0">
                <a:solidFill>
                  <a:srgbClr val="002060"/>
                </a:solidFill>
              </a:rPr>
              <a:t>Back-Up Information</a:t>
            </a:r>
          </a:p>
        </p:txBody>
      </p:sp>
      <p:sp>
        <p:nvSpPr>
          <p:cNvPr id="5" name="Footer Placeholder 4"/>
          <p:cNvSpPr>
            <a:spLocks noGrp="1"/>
          </p:cNvSpPr>
          <p:nvPr>
            <p:ph type="ftr" sz="quarter" idx="3"/>
          </p:nvPr>
        </p:nvSpPr>
        <p:spPr/>
        <p:txBody>
          <a:bodyPr/>
          <a:lstStyle/>
          <a:p>
            <a:r>
              <a:rPr lang="en-US"/>
              <a:t>Information Technology</a:t>
            </a:r>
            <a:endParaRPr lang="en-US" dirty="0"/>
          </a:p>
        </p:txBody>
      </p:sp>
      <p:sp>
        <p:nvSpPr>
          <p:cNvPr id="7" name="Rectangle 2"/>
          <p:cNvSpPr txBox="1">
            <a:spLocks noChangeArrowheads="1"/>
          </p:cNvSpPr>
          <p:nvPr/>
        </p:nvSpPr>
        <p:spPr>
          <a:xfrm>
            <a:off x="239487" y="1083944"/>
            <a:ext cx="4754416" cy="45760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altLang="en-US" sz="2400" b="1" dirty="0">
                <a:solidFill>
                  <a:srgbClr val="002060"/>
                </a:solidFill>
              </a:rPr>
              <a:t>Role of the session border controller</a:t>
            </a:r>
          </a:p>
        </p:txBody>
      </p:sp>
      <p:sp>
        <p:nvSpPr>
          <p:cNvPr id="8" name="Rectangle 3"/>
          <p:cNvSpPr txBox="1">
            <a:spLocks noChangeArrowheads="1"/>
          </p:cNvSpPr>
          <p:nvPr/>
        </p:nvSpPr>
        <p:spPr>
          <a:xfrm>
            <a:off x="219075" y="1806354"/>
            <a:ext cx="4774828" cy="39580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solidFill>
                  <a:srgbClr val="C00000"/>
                </a:solidFill>
              </a:rPr>
              <a:t>Session</a:t>
            </a:r>
            <a:r>
              <a:rPr lang="en-US" altLang="en-US" sz="2400" dirty="0"/>
              <a:t> – Real-time, interactive IP communications</a:t>
            </a:r>
          </a:p>
          <a:p>
            <a:r>
              <a:rPr lang="en-US" altLang="en-US" sz="2400" dirty="0">
                <a:solidFill>
                  <a:srgbClr val="C00000"/>
                </a:solidFill>
              </a:rPr>
              <a:t>Border</a:t>
            </a:r>
            <a:r>
              <a:rPr lang="en-US" altLang="en-US" sz="2400" dirty="0"/>
              <a:t> </a:t>
            </a:r>
            <a:r>
              <a:rPr lang="en-US" altLang="en-US" sz="2400" dirty="0">
                <a:cs typeface="Arial" panose="020B0604020202020204" pitchFamily="34" charset="0"/>
              </a:rPr>
              <a:t>–</a:t>
            </a:r>
            <a:r>
              <a:rPr lang="en-US" altLang="en-US" sz="2400" dirty="0"/>
              <a:t> Between IP networks</a:t>
            </a:r>
          </a:p>
          <a:p>
            <a:r>
              <a:rPr lang="en-US" altLang="en-US" sz="2400" dirty="0">
                <a:solidFill>
                  <a:srgbClr val="C00000"/>
                </a:solidFill>
              </a:rPr>
              <a:t>Control</a:t>
            </a:r>
            <a:r>
              <a:rPr lang="en-US" altLang="en-US" sz="2400" dirty="0">
                <a:solidFill>
                  <a:schemeClr val="hlink"/>
                </a:solidFill>
              </a:rPr>
              <a:t/>
            </a:r>
            <a:br>
              <a:rPr lang="en-US" altLang="en-US" sz="2400" dirty="0">
                <a:solidFill>
                  <a:schemeClr val="hlink"/>
                </a:solidFill>
              </a:rPr>
            </a:br>
            <a:r>
              <a:rPr lang="en-US" altLang="en-US" sz="2400" dirty="0">
                <a:cs typeface="Arial" panose="020B0604020202020204" pitchFamily="34" charset="0"/>
              </a:rPr>
              <a:t>– Security</a:t>
            </a:r>
            <a:br>
              <a:rPr lang="en-US" altLang="en-US" sz="2400" dirty="0">
                <a:cs typeface="Arial" panose="020B0604020202020204" pitchFamily="34" charset="0"/>
              </a:rPr>
            </a:br>
            <a:r>
              <a:rPr lang="en-US" altLang="en-US" sz="2400" dirty="0">
                <a:cs typeface="Arial" panose="020B0604020202020204" pitchFamily="34" charset="0"/>
              </a:rPr>
              <a:t>– Service reach maximization</a:t>
            </a:r>
            <a:br>
              <a:rPr lang="en-US" altLang="en-US" sz="2400" dirty="0">
                <a:cs typeface="Arial" panose="020B0604020202020204" pitchFamily="34" charset="0"/>
              </a:rPr>
            </a:br>
            <a:r>
              <a:rPr lang="en-US" altLang="en-US" sz="2400" dirty="0">
                <a:cs typeface="Arial" panose="020B0604020202020204" pitchFamily="34" charset="0"/>
              </a:rPr>
              <a:t>– SLA assurance</a:t>
            </a:r>
            <a:br>
              <a:rPr lang="en-US" altLang="en-US" sz="2400" dirty="0">
                <a:cs typeface="Arial" panose="020B0604020202020204" pitchFamily="34" charset="0"/>
              </a:rPr>
            </a:br>
            <a:r>
              <a:rPr lang="en-US" altLang="en-US" sz="2400" dirty="0">
                <a:cs typeface="Arial" panose="020B0604020202020204" pitchFamily="34" charset="0"/>
              </a:rPr>
              <a:t>– Cost management</a:t>
            </a:r>
            <a:br>
              <a:rPr lang="en-US" altLang="en-US" sz="2400" dirty="0">
                <a:cs typeface="Arial" panose="020B0604020202020204" pitchFamily="34" charset="0"/>
              </a:rPr>
            </a:br>
            <a:r>
              <a:rPr lang="en-US" altLang="en-US" sz="2400" dirty="0">
                <a:cs typeface="Arial" panose="020B0604020202020204" pitchFamily="34" charset="0"/>
              </a:rPr>
              <a:t>– Regulatory compliance</a:t>
            </a:r>
          </a:p>
          <a:p>
            <a:pPr>
              <a:buFontTx/>
              <a:buNone/>
            </a:pPr>
            <a:endParaRPr lang="en-US" altLang="en-US" sz="2400" dirty="0"/>
          </a:p>
          <a:p>
            <a:endParaRPr lang="en-US" altLang="en-US" sz="2400" dirty="0"/>
          </a:p>
        </p:txBody>
      </p:sp>
      <p:sp>
        <p:nvSpPr>
          <p:cNvPr id="9" name="AutoShape 123"/>
          <p:cNvSpPr>
            <a:spLocks noChangeArrowheads="1"/>
          </p:cNvSpPr>
          <p:nvPr/>
        </p:nvSpPr>
        <p:spPr bwMode="auto">
          <a:xfrm>
            <a:off x="7999574" y="4294633"/>
            <a:ext cx="2088151" cy="1590675"/>
          </a:xfrm>
          <a:prstGeom prst="roundRect">
            <a:avLst>
              <a:gd name="adj" fmla="val 16667"/>
            </a:avLst>
          </a:prstGeom>
          <a:solidFill>
            <a:schemeClr val="folHlink">
              <a:alpha val="39999"/>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AutoShape 124"/>
          <p:cNvSpPr>
            <a:spLocks noChangeArrowheads="1"/>
          </p:cNvSpPr>
          <p:nvPr/>
        </p:nvSpPr>
        <p:spPr bwMode="auto">
          <a:xfrm>
            <a:off x="8149781" y="4388295"/>
            <a:ext cx="1834616" cy="428625"/>
          </a:xfrm>
          <a:prstGeom prst="roundRect">
            <a:avLst>
              <a:gd name="adj" fmla="val 16667"/>
            </a:avLst>
          </a:prstGeom>
          <a:solidFill>
            <a:schemeClr val="accent2"/>
          </a:solidFill>
          <a:ln>
            <a:noFill/>
          </a:ln>
          <a:effectLst/>
          <a:extLs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1" name="AutoShape 125"/>
          <p:cNvSpPr>
            <a:spLocks noChangeArrowheads="1"/>
          </p:cNvSpPr>
          <p:nvPr/>
        </p:nvSpPr>
        <p:spPr bwMode="auto">
          <a:xfrm>
            <a:off x="5628385" y="4294633"/>
            <a:ext cx="2267859" cy="1590675"/>
          </a:xfrm>
          <a:prstGeom prst="roundRect">
            <a:avLst>
              <a:gd name="adj" fmla="val 16667"/>
            </a:avLst>
          </a:prstGeom>
          <a:solidFill>
            <a:schemeClr val="folHlink">
              <a:alpha val="39999"/>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AutoShape 126"/>
          <p:cNvSpPr>
            <a:spLocks noChangeArrowheads="1"/>
          </p:cNvSpPr>
          <p:nvPr/>
        </p:nvSpPr>
        <p:spPr bwMode="auto">
          <a:xfrm>
            <a:off x="5796659" y="4388295"/>
            <a:ext cx="1963097" cy="428625"/>
          </a:xfrm>
          <a:prstGeom prst="roundRect">
            <a:avLst>
              <a:gd name="adj" fmla="val 16667"/>
            </a:avLst>
          </a:prstGeom>
          <a:solidFill>
            <a:srgbClr val="D5B172"/>
          </a:solidFill>
          <a:ln>
            <a:noFill/>
          </a:ln>
          <a:effectLst/>
          <a:extLs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3" name="AutoShape 127"/>
          <p:cNvSpPr>
            <a:spLocks noChangeArrowheads="1"/>
          </p:cNvSpPr>
          <p:nvPr/>
        </p:nvSpPr>
        <p:spPr bwMode="auto">
          <a:xfrm>
            <a:off x="5615685" y="1222820"/>
            <a:ext cx="2383889" cy="1590675"/>
          </a:xfrm>
          <a:prstGeom prst="roundRect">
            <a:avLst>
              <a:gd name="adj" fmla="val 16667"/>
            </a:avLst>
          </a:prstGeom>
          <a:solidFill>
            <a:schemeClr val="folHlink">
              <a:alpha val="39999"/>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AutoShape 58"/>
          <p:cNvSpPr>
            <a:spLocks noChangeArrowheads="1"/>
          </p:cNvSpPr>
          <p:nvPr/>
        </p:nvSpPr>
        <p:spPr bwMode="auto">
          <a:xfrm>
            <a:off x="6531672" y="1891158"/>
            <a:ext cx="1427109" cy="433387"/>
          </a:xfrm>
          <a:prstGeom prst="roundRect">
            <a:avLst>
              <a:gd name="adj" fmla="val 16667"/>
            </a:avLst>
          </a:prstGeom>
          <a:solidFill>
            <a:schemeClr val="bg2"/>
          </a:solidFill>
          <a:ln w="12700" algn="ctr">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000" b="1">
                <a:solidFill>
                  <a:srgbClr val="EAEAEA"/>
                </a:solidFill>
                <a:latin typeface="Arial" panose="020B0604020202020204" pitchFamily="34" charset="0"/>
              </a:defRPr>
            </a:lvl1pPr>
            <a:lvl2pPr marL="742950" indent="-285750" eaLnBrk="0" hangingPunct="0">
              <a:defRPr sz="2000" b="1">
                <a:solidFill>
                  <a:srgbClr val="EAEAEA"/>
                </a:solidFill>
                <a:latin typeface="Arial" panose="020B0604020202020204" pitchFamily="34" charset="0"/>
              </a:defRPr>
            </a:lvl2pPr>
            <a:lvl3pPr marL="1143000" indent="-228600" eaLnBrk="0" hangingPunct="0">
              <a:defRPr sz="2000" b="1">
                <a:solidFill>
                  <a:srgbClr val="EAEAEA"/>
                </a:solidFill>
                <a:latin typeface="Arial" panose="020B0604020202020204" pitchFamily="34" charset="0"/>
              </a:defRPr>
            </a:lvl3pPr>
            <a:lvl4pPr marL="1600200" indent="-228600" eaLnBrk="0" hangingPunct="0">
              <a:defRPr sz="2000" b="1">
                <a:solidFill>
                  <a:srgbClr val="EAEAEA"/>
                </a:solidFill>
                <a:latin typeface="Arial" panose="020B0604020202020204" pitchFamily="34" charset="0"/>
              </a:defRPr>
            </a:lvl4pPr>
            <a:lvl5pPr marL="2057400" indent="-228600" eaLnBrk="0" hangingPunct="0">
              <a:defRPr sz="2000" b="1">
                <a:solidFill>
                  <a:srgbClr val="EAEAEA"/>
                </a:solidFill>
                <a:latin typeface="Arial" panose="020B0604020202020204" pitchFamily="34" charset="0"/>
              </a:defRPr>
            </a:lvl5pPr>
            <a:lvl6pPr marL="2514600" indent="-228600" algn="ctr" eaLnBrk="0" fontAlgn="base" hangingPunct="0">
              <a:spcBef>
                <a:spcPct val="0"/>
              </a:spcBef>
              <a:spcAft>
                <a:spcPct val="0"/>
              </a:spcAft>
              <a:defRPr sz="2000" b="1">
                <a:solidFill>
                  <a:srgbClr val="EAEAEA"/>
                </a:solidFill>
                <a:latin typeface="Arial" panose="020B0604020202020204" pitchFamily="34" charset="0"/>
              </a:defRPr>
            </a:lvl6pPr>
            <a:lvl7pPr marL="2971800" indent="-228600" algn="ctr" eaLnBrk="0" fontAlgn="base" hangingPunct="0">
              <a:spcBef>
                <a:spcPct val="0"/>
              </a:spcBef>
              <a:spcAft>
                <a:spcPct val="0"/>
              </a:spcAft>
              <a:defRPr sz="2000" b="1">
                <a:solidFill>
                  <a:srgbClr val="EAEAEA"/>
                </a:solidFill>
                <a:latin typeface="Arial" panose="020B0604020202020204" pitchFamily="34" charset="0"/>
              </a:defRPr>
            </a:lvl7pPr>
            <a:lvl8pPr marL="3429000" indent="-228600" algn="ctr" eaLnBrk="0" fontAlgn="base" hangingPunct="0">
              <a:spcBef>
                <a:spcPct val="0"/>
              </a:spcBef>
              <a:spcAft>
                <a:spcPct val="0"/>
              </a:spcAft>
              <a:defRPr sz="2000" b="1">
                <a:solidFill>
                  <a:srgbClr val="EAEAEA"/>
                </a:solidFill>
                <a:latin typeface="Arial" panose="020B0604020202020204" pitchFamily="34" charset="0"/>
              </a:defRPr>
            </a:lvl8pPr>
            <a:lvl9pPr marL="3886200" indent="-228600" algn="ctr" eaLnBrk="0" fontAlgn="base" hangingPunct="0">
              <a:spcBef>
                <a:spcPct val="0"/>
              </a:spcBef>
              <a:spcAft>
                <a:spcPct val="0"/>
              </a:spcAft>
              <a:defRPr sz="2000" b="1">
                <a:solidFill>
                  <a:srgbClr val="EAEAEA"/>
                </a:solidFill>
                <a:latin typeface="Arial" panose="020B0604020202020204" pitchFamily="34" charset="0"/>
              </a:defRPr>
            </a:lvl9pPr>
          </a:lstStyle>
          <a:p>
            <a:pPr eaLnBrk="1" hangingPunct="1"/>
            <a:endParaRPr lang="en-US" altLang="en-US" sz="1200"/>
          </a:p>
        </p:txBody>
      </p:sp>
      <p:sp>
        <p:nvSpPr>
          <p:cNvPr id="15" name="Line 129"/>
          <p:cNvSpPr>
            <a:spLocks noChangeShapeType="1"/>
          </p:cNvSpPr>
          <p:nvPr/>
        </p:nvSpPr>
        <p:spPr bwMode="auto">
          <a:xfrm flipH="1">
            <a:off x="6663435" y="1553020"/>
            <a:ext cx="403208" cy="4397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16" name="AutoShape 58"/>
          <p:cNvSpPr>
            <a:spLocks noChangeArrowheads="1"/>
          </p:cNvSpPr>
          <p:nvPr/>
        </p:nvSpPr>
        <p:spPr bwMode="auto">
          <a:xfrm>
            <a:off x="6772972" y="1357758"/>
            <a:ext cx="997021" cy="407987"/>
          </a:xfrm>
          <a:prstGeom prst="roundRect">
            <a:avLst>
              <a:gd name="adj" fmla="val 16667"/>
            </a:avLst>
          </a:prstGeom>
          <a:solidFill>
            <a:srgbClr val="B8B8B8"/>
          </a:solidFill>
          <a:ln>
            <a:noFill/>
          </a:ln>
          <a:extLst>
            <a:ext uri="{91240B29-F687-4F45-9708-019B960494DF}">
              <a14:hiddenLine xmlns:a14="http://schemas.microsoft.com/office/drawing/2010/main" w="28575" cap="rnd">
                <a:solidFill>
                  <a:srgbClr val="000000"/>
                </a:solidFill>
                <a:prstDash val="sysDot"/>
                <a:round/>
                <a:headEnd/>
                <a:tailEnd/>
              </a14:hiddenLine>
            </a:ext>
          </a:extLst>
        </p:spPr>
        <p:txBody>
          <a:bodyPr wrap="none" anchor="ctr"/>
          <a:lstStyle>
            <a:lvl1pPr eaLnBrk="0" hangingPunct="0">
              <a:defRPr sz="2000" b="1">
                <a:solidFill>
                  <a:srgbClr val="EAEAEA"/>
                </a:solidFill>
                <a:latin typeface="Arial" panose="020B0604020202020204" pitchFamily="34" charset="0"/>
              </a:defRPr>
            </a:lvl1pPr>
            <a:lvl2pPr marL="742950" indent="-285750" eaLnBrk="0" hangingPunct="0">
              <a:defRPr sz="2000" b="1">
                <a:solidFill>
                  <a:srgbClr val="EAEAEA"/>
                </a:solidFill>
                <a:latin typeface="Arial" panose="020B0604020202020204" pitchFamily="34" charset="0"/>
              </a:defRPr>
            </a:lvl2pPr>
            <a:lvl3pPr marL="1143000" indent="-228600" eaLnBrk="0" hangingPunct="0">
              <a:defRPr sz="2000" b="1">
                <a:solidFill>
                  <a:srgbClr val="EAEAEA"/>
                </a:solidFill>
                <a:latin typeface="Arial" panose="020B0604020202020204" pitchFamily="34" charset="0"/>
              </a:defRPr>
            </a:lvl3pPr>
            <a:lvl4pPr marL="1600200" indent="-228600" eaLnBrk="0" hangingPunct="0">
              <a:defRPr sz="2000" b="1">
                <a:solidFill>
                  <a:srgbClr val="EAEAEA"/>
                </a:solidFill>
                <a:latin typeface="Arial" panose="020B0604020202020204" pitchFamily="34" charset="0"/>
              </a:defRPr>
            </a:lvl4pPr>
            <a:lvl5pPr marL="2057400" indent="-228600" eaLnBrk="0" hangingPunct="0">
              <a:defRPr sz="2000" b="1">
                <a:solidFill>
                  <a:srgbClr val="EAEAEA"/>
                </a:solidFill>
                <a:latin typeface="Arial" panose="020B0604020202020204" pitchFamily="34" charset="0"/>
              </a:defRPr>
            </a:lvl5pPr>
            <a:lvl6pPr marL="2514600" indent="-228600" algn="ctr" eaLnBrk="0" fontAlgn="base" hangingPunct="0">
              <a:spcBef>
                <a:spcPct val="0"/>
              </a:spcBef>
              <a:spcAft>
                <a:spcPct val="0"/>
              </a:spcAft>
              <a:defRPr sz="2000" b="1">
                <a:solidFill>
                  <a:srgbClr val="EAEAEA"/>
                </a:solidFill>
                <a:latin typeface="Arial" panose="020B0604020202020204" pitchFamily="34" charset="0"/>
              </a:defRPr>
            </a:lvl6pPr>
            <a:lvl7pPr marL="2971800" indent="-228600" algn="ctr" eaLnBrk="0" fontAlgn="base" hangingPunct="0">
              <a:spcBef>
                <a:spcPct val="0"/>
              </a:spcBef>
              <a:spcAft>
                <a:spcPct val="0"/>
              </a:spcAft>
              <a:defRPr sz="2000" b="1">
                <a:solidFill>
                  <a:srgbClr val="EAEAEA"/>
                </a:solidFill>
                <a:latin typeface="Arial" panose="020B0604020202020204" pitchFamily="34" charset="0"/>
              </a:defRPr>
            </a:lvl7pPr>
            <a:lvl8pPr marL="3429000" indent="-228600" algn="ctr" eaLnBrk="0" fontAlgn="base" hangingPunct="0">
              <a:spcBef>
                <a:spcPct val="0"/>
              </a:spcBef>
              <a:spcAft>
                <a:spcPct val="0"/>
              </a:spcAft>
              <a:defRPr sz="2000" b="1">
                <a:solidFill>
                  <a:srgbClr val="EAEAEA"/>
                </a:solidFill>
                <a:latin typeface="Arial" panose="020B0604020202020204" pitchFamily="34" charset="0"/>
              </a:defRPr>
            </a:lvl8pPr>
            <a:lvl9pPr marL="3886200" indent="-228600" algn="ctr" eaLnBrk="0" fontAlgn="base" hangingPunct="0">
              <a:spcBef>
                <a:spcPct val="0"/>
              </a:spcBef>
              <a:spcAft>
                <a:spcPct val="0"/>
              </a:spcAft>
              <a:defRPr sz="2000" b="1">
                <a:solidFill>
                  <a:srgbClr val="EAEAEA"/>
                </a:solidFill>
                <a:latin typeface="Arial" panose="020B0604020202020204" pitchFamily="34" charset="0"/>
              </a:defRPr>
            </a:lvl9pPr>
          </a:lstStyle>
          <a:p>
            <a:pPr eaLnBrk="1" hangingPunct="1"/>
            <a:endParaRPr lang="en-US" altLang="en-US" sz="1800"/>
          </a:p>
        </p:txBody>
      </p:sp>
      <p:sp>
        <p:nvSpPr>
          <p:cNvPr id="17" name="Line 131"/>
          <p:cNvSpPr>
            <a:spLocks noChangeShapeType="1"/>
          </p:cNvSpPr>
          <p:nvPr/>
        </p:nvSpPr>
        <p:spPr bwMode="auto">
          <a:xfrm flipV="1">
            <a:off x="6131623" y="1735583"/>
            <a:ext cx="2443" cy="4556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18" name="AutoShape 132"/>
          <p:cNvSpPr>
            <a:spLocks noChangeArrowheads="1"/>
          </p:cNvSpPr>
          <p:nvPr/>
        </p:nvSpPr>
        <p:spPr bwMode="auto">
          <a:xfrm>
            <a:off x="5641085" y="2962720"/>
            <a:ext cx="4446640" cy="957263"/>
          </a:xfrm>
          <a:prstGeom prst="roundRect">
            <a:avLst>
              <a:gd name="adj" fmla="val 16667"/>
            </a:avLst>
          </a:prstGeom>
          <a:solidFill>
            <a:srgbClr val="D5B172"/>
          </a:solidFill>
          <a:ln w="1905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1800">
              <a:solidFill>
                <a:schemeClr val="tx1"/>
              </a:solidFill>
            </a:endParaRPr>
          </a:p>
          <a:p>
            <a:endParaRPr lang="en-US" altLang="en-US" sz="1800">
              <a:solidFill>
                <a:schemeClr val="tx1"/>
              </a:solidFill>
            </a:endParaRPr>
          </a:p>
        </p:txBody>
      </p:sp>
      <p:sp>
        <p:nvSpPr>
          <p:cNvPr id="19" name="AutoShape 133"/>
          <p:cNvSpPr>
            <a:spLocks noChangeArrowheads="1"/>
          </p:cNvSpPr>
          <p:nvPr/>
        </p:nvSpPr>
        <p:spPr bwMode="auto">
          <a:xfrm>
            <a:off x="5660126" y="3191320"/>
            <a:ext cx="4427599" cy="957263"/>
          </a:xfrm>
          <a:prstGeom prst="roundRect">
            <a:avLst>
              <a:gd name="adj" fmla="val 16667"/>
            </a:avLst>
          </a:prstGeom>
          <a:solidFill>
            <a:srgbClr val="D5B172"/>
          </a:solidFill>
          <a:ln w="1905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1800">
              <a:solidFill>
                <a:schemeClr val="tx1"/>
              </a:solidFill>
            </a:endParaRPr>
          </a:p>
          <a:p>
            <a:endParaRPr lang="en-US" altLang="en-US" sz="1800">
              <a:solidFill>
                <a:schemeClr val="tx1"/>
              </a:solidFill>
            </a:endParaRPr>
          </a:p>
        </p:txBody>
      </p:sp>
      <p:pic>
        <p:nvPicPr>
          <p:cNvPr id="20" name="Picture 134" descr="FW_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5042" y="3806610"/>
            <a:ext cx="557159" cy="293688"/>
          </a:xfrm>
          <a:prstGeom prst="rect">
            <a:avLst/>
          </a:prstGeom>
          <a:noFill/>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Lst>
        </p:spPr>
      </p:pic>
      <p:sp>
        <p:nvSpPr>
          <p:cNvPr id="21" name="AutoShape 135"/>
          <p:cNvSpPr>
            <a:spLocks noChangeArrowheads="1"/>
          </p:cNvSpPr>
          <p:nvPr/>
        </p:nvSpPr>
        <p:spPr bwMode="auto">
          <a:xfrm>
            <a:off x="6415785" y="3201282"/>
            <a:ext cx="962810" cy="715089"/>
          </a:xfrm>
          <a:prstGeom prst="roundRect">
            <a:avLst>
              <a:gd name="adj" fmla="val 16667"/>
            </a:avLst>
          </a:prstGeom>
          <a:solidFill>
            <a:srgbClr val="D5B172"/>
          </a:solidFill>
          <a:ln>
            <a:noFill/>
          </a:ln>
          <a:effectLst/>
          <a:extLs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ltLang="en-US" sz="1800">
              <a:solidFill>
                <a:schemeClr val="tx1"/>
              </a:solidFill>
            </a:endParaRPr>
          </a:p>
          <a:p>
            <a:endParaRPr lang="en-US" altLang="en-US" sz="1800">
              <a:solidFill>
                <a:schemeClr val="tx1"/>
              </a:solidFill>
            </a:endParaRPr>
          </a:p>
        </p:txBody>
      </p:sp>
      <p:sp>
        <p:nvSpPr>
          <p:cNvPr id="22" name="Text Box 136"/>
          <p:cNvSpPr txBox="1">
            <a:spLocks noChangeArrowheads="1"/>
          </p:cNvSpPr>
          <p:nvPr/>
        </p:nvSpPr>
        <p:spPr bwMode="auto">
          <a:xfrm>
            <a:off x="6237984" y="2969070"/>
            <a:ext cx="3137685" cy="422275"/>
          </a:xfrm>
          <a:prstGeom prst="rect">
            <a:avLst/>
          </a:prstGeom>
          <a:noFill/>
          <a:ln>
            <a:noFill/>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50000"/>
              </a:spcBef>
            </a:pPr>
            <a:r>
              <a:rPr lang="en-US" altLang="en-US" sz="1200">
                <a:solidFill>
                  <a:schemeClr val="bg1"/>
                </a:solidFill>
              </a:rPr>
              <a:t>Data </a:t>
            </a:r>
            <a:br>
              <a:rPr lang="en-US" altLang="en-US" sz="1200">
                <a:solidFill>
                  <a:schemeClr val="bg1"/>
                </a:solidFill>
              </a:rPr>
            </a:br>
            <a:r>
              <a:rPr lang="en-US" altLang="en-US" sz="1200">
                <a:solidFill>
                  <a:schemeClr val="bg1"/>
                </a:solidFill>
              </a:rPr>
              <a:t>centers</a:t>
            </a:r>
          </a:p>
        </p:txBody>
      </p:sp>
      <p:sp>
        <p:nvSpPr>
          <p:cNvPr id="23" name="Line 137"/>
          <p:cNvSpPr>
            <a:spLocks noChangeShapeType="1"/>
          </p:cNvSpPr>
          <p:nvPr/>
        </p:nvSpPr>
        <p:spPr bwMode="auto">
          <a:xfrm flipH="1">
            <a:off x="6815834" y="3588195"/>
            <a:ext cx="1209622" cy="7938"/>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24" name="Line 138"/>
          <p:cNvSpPr>
            <a:spLocks noChangeShapeType="1"/>
          </p:cNvSpPr>
          <p:nvPr/>
        </p:nvSpPr>
        <p:spPr bwMode="auto">
          <a:xfrm flipH="1">
            <a:off x="7658797" y="3585020"/>
            <a:ext cx="1209621" cy="7938"/>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25" name="AutoShape 139"/>
          <p:cNvSpPr>
            <a:spLocks noChangeArrowheads="1"/>
          </p:cNvSpPr>
          <p:nvPr/>
        </p:nvSpPr>
        <p:spPr bwMode="auto">
          <a:xfrm>
            <a:off x="8069908" y="1222820"/>
            <a:ext cx="1914488" cy="1590675"/>
          </a:xfrm>
          <a:prstGeom prst="roundRect">
            <a:avLst>
              <a:gd name="adj" fmla="val 16667"/>
            </a:avLst>
          </a:prstGeom>
          <a:solidFill>
            <a:schemeClr val="folHlink">
              <a:alpha val="39999"/>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Text Box 140"/>
          <p:cNvSpPr txBox="1">
            <a:spLocks noChangeArrowheads="1"/>
          </p:cNvSpPr>
          <p:nvPr/>
        </p:nvSpPr>
        <p:spPr bwMode="auto">
          <a:xfrm>
            <a:off x="8244067" y="1220330"/>
            <a:ext cx="1872752" cy="507831"/>
          </a:xfrm>
          <a:prstGeom prst="rect">
            <a:avLst/>
          </a:prstGeom>
          <a:noFill/>
          <a:ln>
            <a:noFill/>
          </a:ln>
          <a:effectLst/>
          <a:extLst>
            <a:ext uri="{909E8E84-426E-40DD-AFC4-6F175D3DCCD1}">
              <a14:hiddenFill xmlns:a14="http://schemas.microsoft.com/office/drawing/2010/main">
                <a:solidFill>
                  <a:srgbClr val="50801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buClr>
                <a:schemeClr val="accent2"/>
              </a:buClr>
              <a:buFont typeface="Wingdings" panose="05000000000000000000" pitchFamily="2" charset="2"/>
              <a:buNone/>
            </a:pPr>
            <a:r>
              <a:rPr lang="en-US" altLang="en-US" sz="1000" dirty="0">
                <a:solidFill>
                  <a:schemeClr val="tx1"/>
                </a:solidFill>
              </a:rPr>
              <a:t>Contact center, </a:t>
            </a:r>
            <a:br>
              <a:rPr lang="en-US" altLang="en-US" sz="1000" dirty="0">
                <a:solidFill>
                  <a:schemeClr val="tx1"/>
                </a:solidFill>
              </a:rPr>
            </a:br>
            <a:r>
              <a:rPr lang="en-US" altLang="en-US" sz="1000" dirty="0">
                <a:solidFill>
                  <a:schemeClr val="tx1"/>
                </a:solidFill>
              </a:rPr>
              <a:t>audio/video conferencing, </a:t>
            </a:r>
            <a:br>
              <a:rPr lang="en-US" altLang="en-US" sz="1000" dirty="0">
                <a:solidFill>
                  <a:schemeClr val="tx1"/>
                </a:solidFill>
              </a:rPr>
            </a:br>
            <a:r>
              <a:rPr lang="en-US" altLang="en-US" sz="1000" dirty="0">
                <a:solidFill>
                  <a:schemeClr val="tx1"/>
                </a:solidFill>
              </a:rPr>
              <a:t>IP Centrex, etc.</a:t>
            </a:r>
          </a:p>
        </p:txBody>
      </p:sp>
      <p:sp>
        <p:nvSpPr>
          <p:cNvPr id="27" name="Rectangle 141"/>
          <p:cNvSpPr>
            <a:spLocks noChangeArrowheads="1"/>
          </p:cNvSpPr>
          <p:nvPr/>
        </p:nvSpPr>
        <p:spPr bwMode="auto">
          <a:xfrm>
            <a:off x="6868222" y="1448245"/>
            <a:ext cx="752653" cy="216982"/>
          </a:xfrm>
          <a:prstGeom prst="rect">
            <a:avLst/>
          </a:prstGeom>
          <a:noFill/>
          <a:ln>
            <a:noFill/>
          </a:ln>
          <a:effectLst/>
          <a:extLst>
            <a:ext uri="{909E8E84-426E-40DD-AFC4-6F175D3DCCD1}">
              <a14:hiddenFill xmlns:a14="http://schemas.microsoft.com/office/drawing/2010/main">
                <a:solidFill>
                  <a:srgbClr val="50801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buClr>
                <a:schemeClr val="accent2"/>
              </a:buClr>
              <a:buFont typeface="Wingdings" panose="05000000000000000000" pitchFamily="2" charset="2"/>
              <a:buNone/>
            </a:pPr>
            <a:r>
              <a:rPr lang="en-US" altLang="en-US" sz="900">
                <a:solidFill>
                  <a:schemeClr val="bg1"/>
                </a:solidFill>
              </a:rPr>
              <a:t>PSTN</a:t>
            </a:r>
          </a:p>
        </p:txBody>
      </p:sp>
      <p:sp>
        <p:nvSpPr>
          <p:cNvPr id="28" name="AutoShape 142"/>
          <p:cNvSpPr>
            <a:spLocks noChangeArrowheads="1"/>
          </p:cNvSpPr>
          <p:nvPr/>
        </p:nvSpPr>
        <p:spPr bwMode="auto">
          <a:xfrm>
            <a:off x="8171560" y="1768920"/>
            <a:ext cx="1630355" cy="671513"/>
          </a:xfrm>
          <a:prstGeom prst="roundRect">
            <a:avLst>
              <a:gd name="adj" fmla="val 16667"/>
            </a:avLst>
          </a:prstGeom>
          <a:noFill/>
          <a:ln w="28575" cap="rnd">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Text Box 143"/>
          <p:cNvSpPr txBox="1">
            <a:spLocks noChangeArrowheads="1"/>
          </p:cNvSpPr>
          <p:nvPr/>
        </p:nvSpPr>
        <p:spPr bwMode="auto">
          <a:xfrm>
            <a:off x="8198548" y="4942333"/>
            <a:ext cx="566934" cy="216982"/>
          </a:xfrm>
          <a:prstGeom prst="rect">
            <a:avLst/>
          </a:prstGeom>
          <a:noFill/>
          <a:ln>
            <a:noFill/>
          </a:ln>
          <a:effectLst/>
          <a:extLst>
            <a:ext uri="{909E8E84-426E-40DD-AFC4-6F175D3DCCD1}">
              <a14:hiddenFill xmlns:a14="http://schemas.microsoft.com/office/drawing/2010/main">
                <a:solidFill>
                  <a:srgbClr val="50801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buClr>
                <a:schemeClr val="accent2"/>
              </a:buClr>
              <a:buFont typeface="Wingdings" panose="05000000000000000000" pitchFamily="2" charset="2"/>
              <a:buNone/>
            </a:pPr>
            <a:r>
              <a:rPr lang="en-US" altLang="en-US" sz="900">
                <a:solidFill>
                  <a:schemeClr val="tx1"/>
                </a:solidFill>
              </a:rPr>
              <a:t>SIP</a:t>
            </a:r>
          </a:p>
        </p:txBody>
      </p:sp>
      <p:sp>
        <p:nvSpPr>
          <p:cNvPr id="30" name="Line 144"/>
          <p:cNvSpPr>
            <a:spLocks noChangeShapeType="1"/>
          </p:cNvSpPr>
          <p:nvPr/>
        </p:nvSpPr>
        <p:spPr bwMode="auto">
          <a:xfrm flipH="1" flipV="1">
            <a:off x="6606284" y="2618233"/>
            <a:ext cx="1402672" cy="927100"/>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31" name="Freeform 145"/>
          <p:cNvSpPr>
            <a:spLocks/>
          </p:cNvSpPr>
          <p:nvPr/>
        </p:nvSpPr>
        <p:spPr bwMode="auto">
          <a:xfrm>
            <a:off x="5949060" y="3673920"/>
            <a:ext cx="1532900" cy="1304925"/>
          </a:xfrm>
          <a:custGeom>
            <a:avLst/>
            <a:gdLst>
              <a:gd name="T0" fmla="*/ 0 w 1033"/>
              <a:gd name="T1" fmla="*/ 897 h 897"/>
              <a:gd name="T2" fmla="*/ 636 w 1033"/>
              <a:gd name="T3" fmla="*/ 273 h 897"/>
              <a:gd name="T4" fmla="*/ 1033 w 1033"/>
              <a:gd name="T5" fmla="*/ 0 h 897"/>
            </a:gdLst>
            <a:ahLst/>
            <a:cxnLst>
              <a:cxn ang="0">
                <a:pos x="T0" y="T1"/>
              </a:cxn>
              <a:cxn ang="0">
                <a:pos x="T2" y="T3"/>
              </a:cxn>
              <a:cxn ang="0">
                <a:pos x="T4" y="T5"/>
              </a:cxn>
            </a:cxnLst>
            <a:rect l="0" t="0" r="r" b="b"/>
            <a:pathLst>
              <a:path w="1033" h="897">
                <a:moveTo>
                  <a:pt x="0" y="897"/>
                </a:moveTo>
                <a:cubicBezTo>
                  <a:pt x="57" y="800"/>
                  <a:pt x="464" y="422"/>
                  <a:pt x="636" y="273"/>
                </a:cubicBezTo>
                <a:cubicBezTo>
                  <a:pt x="808" y="124"/>
                  <a:pt x="950" y="57"/>
                  <a:pt x="1033" y="0"/>
                </a:cubicBezTo>
              </a:path>
            </a:pathLst>
          </a:custGeom>
          <a:noFill/>
          <a:ln w="28575" cap="flat" cmpd="sng">
            <a:solidFill>
              <a:schemeClr val="accent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32" name="Freeform 146"/>
          <p:cNvSpPr>
            <a:spLocks/>
          </p:cNvSpPr>
          <p:nvPr/>
        </p:nvSpPr>
        <p:spPr bwMode="auto">
          <a:xfrm>
            <a:off x="7598473" y="3545333"/>
            <a:ext cx="906604" cy="1804987"/>
          </a:xfrm>
          <a:custGeom>
            <a:avLst/>
            <a:gdLst>
              <a:gd name="T0" fmla="*/ 0 w 371"/>
              <a:gd name="T1" fmla="*/ 0 h 1137"/>
              <a:gd name="T2" fmla="*/ 246 w 371"/>
              <a:gd name="T3" fmla="*/ 418 h 1137"/>
              <a:gd name="T4" fmla="*/ 365 w 371"/>
              <a:gd name="T5" fmla="*/ 761 h 1137"/>
              <a:gd name="T6" fmla="*/ 285 w 371"/>
              <a:gd name="T7" fmla="*/ 1137 h 1137"/>
            </a:gdLst>
            <a:ahLst/>
            <a:cxnLst>
              <a:cxn ang="0">
                <a:pos x="T0" y="T1"/>
              </a:cxn>
              <a:cxn ang="0">
                <a:pos x="T2" y="T3"/>
              </a:cxn>
              <a:cxn ang="0">
                <a:pos x="T4" y="T5"/>
              </a:cxn>
              <a:cxn ang="0">
                <a:pos x="T6" y="T7"/>
              </a:cxn>
            </a:cxnLst>
            <a:rect l="0" t="0" r="r" b="b"/>
            <a:pathLst>
              <a:path w="371" h="1137">
                <a:moveTo>
                  <a:pt x="0" y="0"/>
                </a:moveTo>
                <a:cubicBezTo>
                  <a:pt x="41" y="69"/>
                  <a:pt x="185" y="291"/>
                  <a:pt x="246" y="418"/>
                </a:cubicBezTo>
                <a:cubicBezTo>
                  <a:pt x="307" y="545"/>
                  <a:pt x="359" y="641"/>
                  <a:pt x="365" y="761"/>
                </a:cubicBezTo>
                <a:cubicBezTo>
                  <a:pt x="371" y="881"/>
                  <a:pt x="302" y="1059"/>
                  <a:pt x="285" y="1137"/>
                </a:cubicBezTo>
              </a:path>
            </a:pathLst>
          </a:custGeom>
          <a:noFill/>
          <a:ln w="28575" cap="flat">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33" name="Text Box 147"/>
          <p:cNvSpPr txBox="1">
            <a:spLocks noChangeArrowheads="1"/>
          </p:cNvSpPr>
          <p:nvPr/>
        </p:nvSpPr>
        <p:spPr bwMode="auto">
          <a:xfrm>
            <a:off x="5688710" y="1308545"/>
            <a:ext cx="1280488" cy="341632"/>
          </a:xfrm>
          <a:prstGeom prst="rect">
            <a:avLst/>
          </a:prstGeom>
          <a:noFill/>
          <a:ln>
            <a:noFill/>
          </a:ln>
          <a:effectLst/>
          <a:extLst>
            <a:ext uri="{909E8E84-426E-40DD-AFC4-6F175D3DCCD1}">
              <a14:hiddenFill xmlns:a14="http://schemas.microsoft.com/office/drawing/2010/main">
                <a:solidFill>
                  <a:srgbClr val="50801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buClr>
                <a:schemeClr val="accent2"/>
              </a:buClr>
              <a:buFont typeface="Wingdings" panose="05000000000000000000" pitchFamily="2" charset="2"/>
              <a:buNone/>
            </a:pPr>
            <a:r>
              <a:rPr lang="en-US" altLang="en-US" sz="900">
                <a:solidFill>
                  <a:schemeClr val="tx1"/>
                </a:solidFill>
              </a:rPr>
              <a:t>IP</a:t>
            </a:r>
            <a:br>
              <a:rPr lang="en-US" altLang="en-US" sz="900">
                <a:solidFill>
                  <a:schemeClr val="tx1"/>
                </a:solidFill>
              </a:rPr>
            </a:br>
            <a:r>
              <a:rPr lang="en-US" altLang="en-US" sz="900">
                <a:solidFill>
                  <a:schemeClr val="tx1"/>
                </a:solidFill>
              </a:rPr>
              <a:t>subscribers</a:t>
            </a:r>
          </a:p>
        </p:txBody>
      </p:sp>
      <p:sp>
        <p:nvSpPr>
          <p:cNvPr id="34" name="Freeform 148"/>
          <p:cNvSpPr>
            <a:spLocks/>
          </p:cNvSpPr>
          <p:nvPr/>
        </p:nvSpPr>
        <p:spPr bwMode="auto">
          <a:xfrm>
            <a:off x="7163498" y="3592958"/>
            <a:ext cx="596258" cy="1644650"/>
          </a:xfrm>
          <a:custGeom>
            <a:avLst/>
            <a:gdLst>
              <a:gd name="T0" fmla="*/ 35 w 244"/>
              <a:gd name="T1" fmla="*/ 1036 h 1036"/>
              <a:gd name="T2" fmla="*/ 35 w 244"/>
              <a:gd name="T3" fmla="*/ 650 h 1036"/>
              <a:gd name="T4" fmla="*/ 244 w 244"/>
              <a:gd name="T5" fmla="*/ 0 h 1036"/>
            </a:gdLst>
            <a:ahLst/>
            <a:cxnLst>
              <a:cxn ang="0">
                <a:pos x="T0" y="T1"/>
              </a:cxn>
              <a:cxn ang="0">
                <a:pos x="T2" y="T3"/>
              </a:cxn>
              <a:cxn ang="0">
                <a:pos x="T4" y="T5"/>
              </a:cxn>
            </a:cxnLst>
            <a:rect l="0" t="0" r="r" b="b"/>
            <a:pathLst>
              <a:path w="244" h="1036">
                <a:moveTo>
                  <a:pt x="35" y="1036"/>
                </a:moveTo>
                <a:cubicBezTo>
                  <a:pt x="34" y="972"/>
                  <a:pt x="0" y="822"/>
                  <a:pt x="35" y="650"/>
                </a:cubicBezTo>
                <a:cubicBezTo>
                  <a:pt x="70" y="478"/>
                  <a:pt x="200" y="136"/>
                  <a:pt x="244" y="0"/>
                </a:cubicBezTo>
              </a:path>
            </a:pathLst>
          </a:custGeom>
          <a:noFill/>
          <a:ln w="28575" cap="flat">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35" name="Line 149"/>
          <p:cNvSpPr>
            <a:spLocks noChangeShapeType="1"/>
          </p:cNvSpPr>
          <p:nvPr/>
        </p:nvSpPr>
        <p:spPr bwMode="auto">
          <a:xfrm flipV="1">
            <a:off x="7582598" y="2765868"/>
            <a:ext cx="1211262" cy="766763"/>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36" name="Freeform 150"/>
          <p:cNvSpPr>
            <a:spLocks/>
          </p:cNvSpPr>
          <p:nvPr/>
        </p:nvSpPr>
        <p:spPr bwMode="auto">
          <a:xfrm>
            <a:off x="7607998" y="3564383"/>
            <a:ext cx="1300360" cy="1627703"/>
          </a:xfrm>
          <a:custGeom>
            <a:avLst/>
            <a:gdLst>
              <a:gd name="T0" fmla="*/ 0 w 755"/>
              <a:gd name="T1" fmla="*/ 0 h 1125"/>
              <a:gd name="T2" fmla="*/ 448 w 755"/>
              <a:gd name="T3" fmla="*/ 521 h 1125"/>
              <a:gd name="T4" fmla="*/ 695 w 755"/>
              <a:gd name="T5" fmla="*/ 819 h 1125"/>
              <a:gd name="T6" fmla="*/ 755 w 755"/>
              <a:gd name="T7" fmla="*/ 1125 h 1125"/>
            </a:gdLst>
            <a:ahLst/>
            <a:cxnLst>
              <a:cxn ang="0">
                <a:pos x="T0" y="T1"/>
              </a:cxn>
              <a:cxn ang="0">
                <a:pos x="T2" y="T3"/>
              </a:cxn>
              <a:cxn ang="0">
                <a:pos x="T4" y="T5"/>
              </a:cxn>
              <a:cxn ang="0">
                <a:pos x="T6" y="T7"/>
              </a:cxn>
            </a:cxnLst>
            <a:rect l="0" t="0" r="r" b="b"/>
            <a:pathLst>
              <a:path w="755" h="1125">
                <a:moveTo>
                  <a:pt x="0" y="0"/>
                </a:moveTo>
                <a:cubicBezTo>
                  <a:pt x="75" y="86"/>
                  <a:pt x="332" y="385"/>
                  <a:pt x="448" y="521"/>
                </a:cubicBezTo>
                <a:cubicBezTo>
                  <a:pt x="564" y="657"/>
                  <a:pt x="644" y="718"/>
                  <a:pt x="695" y="819"/>
                </a:cubicBezTo>
                <a:cubicBezTo>
                  <a:pt x="746" y="920"/>
                  <a:pt x="743" y="1061"/>
                  <a:pt x="755" y="1125"/>
                </a:cubicBezTo>
              </a:path>
            </a:pathLst>
          </a:custGeom>
          <a:noFill/>
          <a:ln w="28575" cap="flat">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37" name="Freeform 151"/>
          <p:cNvSpPr>
            <a:spLocks/>
          </p:cNvSpPr>
          <p:nvPr/>
        </p:nvSpPr>
        <p:spPr bwMode="auto">
          <a:xfrm>
            <a:off x="7617523" y="3573909"/>
            <a:ext cx="1862084" cy="1490662"/>
          </a:xfrm>
          <a:custGeom>
            <a:avLst/>
            <a:gdLst>
              <a:gd name="T0" fmla="*/ 0 w 1103"/>
              <a:gd name="T1" fmla="*/ 0 h 969"/>
              <a:gd name="T2" fmla="*/ 785 w 1103"/>
              <a:gd name="T3" fmla="*/ 549 h 969"/>
              <a:gd name="T4" fmla="*/ 1103 w 1103"/>
              <a:gd name="T5" fmla="*/ 969 h 969"/>
            </a:gdLst>
            <a:ahLst/>
            <a:cxnLst>
              <a:cxn ang="0">
                <a:pos x="T0" y="T1"/>
              </a:cxn>
              <a:cxn ang="0">
                <a:pos x="T2" y="T3"/>
              </a:cxn>
              <a:cxn ang="0">
                <a:pos x="T4" y="T5"/>
              </a:cxn>
            </a:cxnLst>
            <a:rect l="0" t="0" r="r" b="b"/>
            <a:pathLst>
              <a:path w="1103" h="969">
                <a:moveTo>
                  <a:pt x="0" y="0"/>
                </a:moveTo>
                <a:cubicBezTo>
                  <a:pt x="131" y="91"/>
                  <a:pt x="601" y="388"/>
                  <a:pt x="785" y="549"/>
                </a:cubicBezTo>
                <a:cubicBezTo>
                  <a:pt x="969" y="710"/>
                  <a:pt x="1037" y="881"/>
                  <a:pt x="1103" y="969"/>
                </a:cubicBezTo>
              </a:path>
            </a:pathLst>
          </a:custGeom>
          <a:noFill/>
          <a:ln w="28575" cap="flat">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38" name="Text Box 152"/>
          <p:cNvSpPr txBox="1">
            <a:spLocks noChangeArrowheads="1"/>
          </p:cNvSpPr>
          <p:nvPr/>
        </p:nvSpPr>
        <p:spPr bwMode="auto">
          <a:xfrm>
            <a:off x="8642770" y="5524945"/>
            <a:ext cx="528639" cy="341632"/>
          </a:xfrm>
          <a:prstGeom prst="rect">
            <a:avLst/>
          </a:prstGeom>
          <a:noFill/>
          <a:ln>
            <a:noFill/>
          </a:ln>
          <a:effectLst/>
          <a:extLst>
            <a:ext uri="{909E8E84-426E-40DD-AFC4-6F175D3DCCD1}">
              <a14:hiddenFill xmlns:a14="http://schemas.microsoft.com/office/drawing/2010/main">
                <a:solidFill>
                  <a:srgbClr val="50801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buClr>
                <a:schemeClr val="accent2"/>
              </a:buClr>
              <a:buFont typeface="Wingdings" panose="05000000000000000000" pitchFamily="2" charset="2"/>
              <a:buNone/>
            </a:pPr>
            <a:r>
              <a:rPr lang="en-US" altLang="en-US" sz="900" dirty="0">
                <a:solidFill>
                  <a:schemeClr val="tx1"/>
                </a:solidFill>
              </a:rPr>
              <a:t>Tele-</a:t>
            </a:r>
            <a:br>
              <a:rPr lang="en-US" altLang="en-US" sz="900" dirty="0">
                <a:solidFill>
                  <a:schemeClr val="tx1"/>
                </a:solidFill>
              </a:rPr>
            </a:br>
            <a:r>
              <a:rPr lang="en-US" altLang="en-US" sz="900" dirty="0">
                <a:solidFill>
                  <a:schemeClr val="tx1"/>
                </a:solidFill>
              </a:rPr>
              <a:t>worker</a:t>
            </a:r>
          </a:p>
        </p:txBody>
      </p:sp>
      <p:sp>
        <p:nvSpPr>
          <p:cNvPr id="39" name="Text Box 153"/>
          <p:cNvSpPr txBox="1">
            <a:spLocks noChangeArrowheads="1"/>
          </p:cNvSpPr>
          <p:nvPr/>
        </p:nvSpPr>
        <p:spPr bwMode="auto">
          <a:xfrm>
            <a:off x="8084411" y="5442835"/>
            <a:ext cx="718548" cy="507831"/>
          </a:xfrm>
          <a:prstGeom prst="rect">
            <a:avLst/>
          </a:prstGeom>
          <a:noFill/>
          <a:ln>
            <a:noFill/>
          </a:ln>
          <a:effectLst/>
          <a:extLst>
            <a:ext uri="{909E8E84-426E-40DD-AFC4-6F175D3DCCD1}">
              <a14:hiddenFill xmlns:a14="http://schemas.microsoft.com/office/drawing/2010/main">
                <a:solidFill>
                  <a:srgbClr val="50801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Clr>
                <a:schemeClr val="accent2"/>
              </a:buClr>
              <a:buFont typeface="Wingdings" panose="05000000000000000000" pitchFamily="2" charset="2"/>
              <a:buNone/>
            </a:pPr>
            <a:r>
              <a:rPr lang="en-US" altLang="en-US" sz="900" dirty="0">
                <a:solidFill>
                  <a:schemeClr val="tx1"/>
                </a:solidFill>
              </a:rPr>
              <a:t>Nomadic/</a:t>
            </a:r>
          </a:p>
          <a:p>
            <a:pPr eaLnBrk="0" hangingPunct="0">
              <a:buClr>
                <a:schemeClr val="accent2"/>
              </a:buClr>
              <a:buFont typeface="Wingdings" panose="05000000000000000000" pitchFamily="2" charset="2"/>
              <a:buNone/>
            </a:pPr>
            <a:r>
              <a:rPr lang="en-US" altLang="en-US" sz="900" dirty="0">
                <a:solidFill>
                  <a:schemeClr val="tx1"/>
                </a:solidFill>
              </a:rPr>
              <a:t> mobile user</a:t>
            </a:r>
          </a:p>
        </p:txBody>
      </p:sp>
      <p:sp>
        <p:nvSpPr>
          <p:cNvPr id="40" name="Text Box 154"/>
          <p:cNvSpPr txBox="1">
            <a:spLocks noChangeArrowheads="1"/>
          </p:cNvSpPr>
          <p:nvPr/>
        </p:nvSpPr>
        <p:spPr bwMode="auto">
          <a:xfrm>
            <a:off x="5926834" y="4893120"/>
            <a:ext cx="752653" cy="216982"/>
          </a:xfrm>
          <a:prstGeom prst="rect">
            <a:avLst/>
          </a:prstGeom>
          <a:noFill/>
          <a:ln>
            <a:noFill/>
          </a:ln>
          <a:effectLst/>
          <a:extLst>
            <a:ext uri="{909E8E84-426E-40DD-AFC4-6F175D3DCCD1}">
              <a14:hiddenFill xmlns:a14="http://schemas.microsoft.com/office/drawing/2010/main">
                <a:solidFill>
                  <a:srgbClr val="50801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buClr>
                <a:schemeClr val="accent2"/>
              </a:buClr>
              <a:buFont typeface="Wingdings" panose="05000000000000000000" pitchFamily="2" charset="2"/>
              <a:buNone/>
            </a:pPr>
            <a:r>
              <a:rPr lang="en-US" altLang="en-US" sz="900">
                <a:solidFill>
                  <a:schemeClr val="tx1"/>
                </a:solidFill>
              </a:rPr>
              <a:t>H.323</a:t>
            </a:r>
          </a:p>
        </p:txBody>
      </p:sp>
      <p:sp>
        <p:nvSpPr>
          <p:cNvPr id="41" name="Text Box 155"/>
          <p:cNvSpPr txBox="1">
            <a:spLocks noChangeArrowheads="1"/>
          </p:cNvSpPr>
          <p:nvPr/>
        </p:nvSpPr>
        <p:spPr bwMode="auto">
          <a:xfrm>
            <a:off x="5647435" y="5515420"/>
            <a:ext cx="1026346" cy="369332"/>
          </a:xfrm>
          <a:prstGeom prst="rect">
            <a:avLst/>
          </a:prstGeom>
          <a:noFill/>
          <a:ln>
            <a:noFill/>
          </a:ln>
          <a:effectLst/>
          <a:extLst>
            <a:ext uri="{909E8E84-426E-40DD-AFC4-6F175D3DCCD1}">
              <a14:hiddenFill xmlns:a14="http://schemas.microsoft.com/office/drawing/2010/main">
                <a:solidFill>
                  <a:srgbClr val="50801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Clr>
                <a:schemeClr val="accent2"/>
              </a:buClr>
              <a:buFont typeface="Wingdings" panose="05000000000000000000" pitchFamily="2" charset="2"/>
              <a:buNone/>
            </a:pPr>
            <a:r>
              <a:rPr lang="en-US" altLang="en-US" sz="900">
                <a:solidFill>
                  <a:schemeClr val="tx1"/>
                </a:solidFill>
              </a:rPr>
              <a:t>Regional</a:t>
            </a:r>
          </a:p>
          <a:p>
            <a:pPr eaLnBrk="0" hangingPunct="0">
              <a:buClr>
                <a:schemeClr val="accent2"/>
              </a:buClr>
              <a:buFont typeface="Wingdings" panose="05000000000000000000" pitchFamily="2" charset="2"/>
              <a:buNone/>
            </a:pPr>
            <a:r>
              <a:rPr lang="en-US" altLang="en-US" sz="900">
                <a:solidFill>
                  <a:schemeClr val="tx1"/>
                </a:solidFill>
              </a:rPr>
              <a:t>site</a:t>
            </a:r>
          </a:p>
        </p:txBody>
      </p:sp>
      <p:sp>
        <p:nvSpPr>
          <p:cNvPr id="42" name="AutoShape 156"/>
          <p:cNvSpPr>
            <a:spLocks noChangeArrowheads="1"/>
          </p:cNvSpPr>
          <p:nvPr/>
        </p:nvSpPr>
        <p:spPr bwMode="auto">
          <a:xfrm>
            <a:off x="5731573" y="5078858"/>
            <a:ext cx="737991" cy="449262"/>
          </a:xfrm>
          <a:prstGeom prst="roundRect">
            <a:avLst>
              <a:gd name="adj" fmla="val 16667"/>
            </a:avLst>
          </a:prstGeom>
          <a:solidFill>
            <a:srgbClr val="D5B172"/>
          </a:solidFill>
          <a:ln>
            <a:noFill/>
          </a:ln>
          <a:effectLst/>
          <a:extLst>
            <a:ext uri="{91240B29-F687-4F45-9708-019B960494DF}">
              <a14:hiddenLine xmlns:a14="http://schemas.microsoft.com/office/drawing/2010/main" w="38100" algn="ctr">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1200">
              <a:solidFill>
                <a:schemeClr val="bg1"/>
              </a:solidFill>
            </a:endParaRPr>
          </a:p>
          <a:p>
            <a:endParaRPr lang="en-US" altLang="en-US" sz="1200">
              <a:solidFill>
                <a:schemeClr val="bg1"/>
              </a:solidFill>
            </a:endParaRPr>
          </a:p>
          <a:p>
            <a:endParaRPr lang="en-US" altLang="en-US" sz="1200">
              <a:solidFill>
                <a:schemeClr val="tx1"/>
              </a:solidFill>
            </a:endParaRPr>
          </a:p>
        </p:txBody>
      </p:sp>
      <p:sp>
        <p:nvSpPr>
          <p:cNvPr id="43" name="Freeform 158"/>
          <p:cNvSpPr>
            <a:spLocks/>
          </p:cNvSpPr>
          <p:nvPr/>
        </p:nvSpPr>
        <p:spPr bwMode="auto">
          <a:xfrm>
            <a:off x="5910960" y="5234433"/>
            <a:ext cx="212601" cy="193675"/>
          </a:xfrm>
          <a:custGeom>
            <a:avLst/>
            <a:gdLst>
              <a:gd name="T0" fmla="*/ 0 w 216"/>
              <a:gd name="T1" fmla="*/ 272 h 304"/>
              <a:gd name="T2" fmla="*/ 0 w 216"/>
              <a:gd name="T3" fmla="*/ 0 h 304"/>
              <a:gd name="T4" fmla="*/ 216 w 216"/>
              <a:gd name="T5" fmla="*/ 0 h 304"/>
              <a:gd name="T6" fmla="*/ 216 w 216"/>
              <a:gd name="T7" fmla="*/ 304 h 304"/>
            </a:gdLst>
            <a:ahLst/>
            <a:cxnLst>
              <a:cxn ang="0">
                <a:pos x="T0" y="T1"/>
              </a:cxn>
              <a:cxn ang="0">
                <a:pos x="T2" y="T3"/>
              </a:cxn>
              <a:cxn ang="0">
                <a:pos x="T4" y="T5"/>
              </a:cxn>
              <a:cxn ang="0">
                <a:pos x="T6" y="T7"/>
              </a:cxn>
            </a:cxnLst>
            <a:rect l="0" t="0" r="r" b="b"/>
            <a:pathLst>
              <a:path w="216" h="304">
                <a:moveTo>
                  <a:pt x="0" y="272"/>
                </a:moveTo>
                <a:lnTo>
                  <a:pt x="0" y="0"/>
                </a:lnTo>
                <a:lnTo>
                  <a:pt x="216" y="0"/>
                </a:lnTo>
                <a:lnTo>
                  <a:pt x="216" y="304"/>
                </a:lnTo>
              </a:path>
            </a:pathLst>
          </a:custGeom>
          <a:noFill/>
          <a:ln w="12700" cap="flat" cmpd="sng">
            <a:solidFill>
              <a:schemeClr val="tx1"/>
            </a:solidFill>
            <a:prstDash val="solid"/>
            <a:round/>
            <a:headEnd/>
            <a:tailEnd/>
          </a:ln>
          <a:effectLst/>
          <a:extLst>
            <a:ext uri="{909E8E84-426E-40DD-AFC4-6F175D3DCCD1}">
              <a14:hiddenFill xmlns:a14="http://schemas.microsoft.com/office/drawing/2010/main">
                <a:gradFill rotWithShape="0">
                  <a:gsLst>
                    <a:gs pos="0">
                      <a:schemeClr val="accent2"/>
                    </a:gs>
                    <a:gs pos="50000">
                      <a:schemeClr val="accent2">
                        <a:gamma/>
                        <a:shade val="46275"/>
                        <a:invGamma/>
                      </a:schemeClr>
                    </a:gs>
                    <a:gs pos="100000">
                      <a:schemeClr val="accent2"/>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pic>
        <p:nvPicPr>
          <p:cNvPr id="44" name="Picture 159" descr="PBX_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849048" y="5123308"/>
            <a:ext cx="403206" cy="14287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0" descr="Phone_2"/>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834760" y="5347145"/>
            <a:ext cx="190607" cy="14446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1" descr="Phone_2"/>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001448" y="5347145"/>
            <a:ext cx="190607" cy="144463"/>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163"/>
          <p:cNvSpPr txBox="1">
            <a:spLocks noChangeArrowheads="1"/>
          </p:cNvSpPr>
          <p:nvPr/>
        </p:nvSpPr>
        <p:spPr bwMode="auto">
          <a:xfrm>
            <a:off x="6479285" y="4926458"/>
            <a:ext cx="566934" cy="216982"/>
          </a:xfrm>
          <a:prstGeom prst="rect">
            <a:avLst/>
          </a:prstGeom>
          <a:noFill/>
          <a:ln>
            <a:noFill/>
          </a:ln>
          <a:effectLst/>
          <a:extLst>
            <a:ext uri="{909E8E84-426E-40DD-AFC4-6F175D3DCCD1}">
              <a14:hiddenFill xmlns:a14="http://schemas.microsoft.com/office/drawing/2010/main">
                <a:solidFill>
                  <a:srgbClr val="50801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buClr>
                <a:schemeClr val="accent2"/>
              </a:buClr>
              <a:buFont typeface="Wingdings" panose="05000000000000000000" pitchFamily="2" charset="2"/>
              <a:buNone/>
            </a:pPr>
            <a:r>
              <a:rPr lang="en-US" altLang="en-US" sz="900">
                <a:solidFill>
                  <a:schemeClr val="tx1"/>
                </a:solidFill>
              </a:rPr>
              <a:t>SIP</a:t>
            </a:r>
          </a:p>
        </p:txBody>
      </p:sp>
      <p:sp>
        <p:nvSpPr>
          <p:cNvPr id="48" name="Text Box 164"/>
          <p:cNvSpPr txBox="1">
            <a:spLocks noChangeArrowheads="1"/>
          </p:cNvSpPr>
          <p:nvPr/>
        </p:nvSpPr>
        <p:spPr bwMode="auto">
          <a:xfrm>
            <a:off x="6271323" y="5515420"/>
            <a:ext cx="928598" cy="369332"/>
          </a:xfrm>
          <a:prstGeom prst="rect">
            <a:avLst/>
          </a:prstGeom>
          <a:noFill/>
          <a:ln>
            <a:noFill/>
          </a:ln>
          <a:effectLst/>
          <a:extLst>
            <a:ext uri="{909E8E84-426E-40DD-AFC4-6F175D3DCCD1}">
              <a14:hiddenFill xmlns:a14="http://schemas.microsoft.com/office/drawing/2010/main">
                <a:solidFill>
                  <a:srgbClr val="50801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Clr>
                <a:schemeClr val="accent2"/>
              </a:buClr>
              <a:buFont typeface="Wingdings" panose="05000000000000000000" pitchFamily="2" charset="2"/>
              <a:buNone/>
            </a:pPr>
            <a:r>
              <a:rPr lang="en-US" altLang="en-US" sz="900">
                <a:solidFill>
                  <a:schemeClr val="tx1"/>
                </a:solidFill>
              </a:rPr>
              <a:t>Remote</a:t>
            </a:r>
          </a:p>
          <a:p>
            <a:pPr eaLnBrk="0" hangingPunct="0">
              <a:buClr>
                <a:schemeClr val="accent2"/>
              </a:buClr>
              <a:buFont typeface="Wingdings" panose="05000000000000000000" pitchFamily="2" charset="2"/>
              <a:buNone/>
            </a:pPr>
            <a:r>
              <a:rPr lang="en-US" altLang="en-US" sz="900">
                <a:solidFill>
                  <a:schemeClr val="tx1"/>
                </a:solidFill>
              </a:rPr>
              <a:t>site</a:t>
            </a:r>
          </a:p>
        </p:txBody>
      </p:sp>
      <p:sp>
        <p:nvSpPr>
          <p:cNvPr id="49" name="AutoShape 165"/>
          <p:cNvSpPr>
            <a:spLocks noChangeArrowheads="1"/>
          </p:cNvSpPr>
          <p:nvPr/>
        </p:nvSpPr>
        <p:spPr bwMode="auto">
          <a:xfrm>
            <a:off x="6366572" y="5151883"/>
            <a:ext cx="593813" cy="376237"/>
          </a:xfrm>
          <a:prstGeom prst="roundRect">
            <a:avLst>
              <a:gd name="adj" fmla="val 16667"/>
            </a:avLst>
          </a:prstGeom>
          <a:solidFill>
            <a:srgbClr val="D5B172"/>
          </a:solidFill>
          <a:ln>
            <a:noFill/>
          </a:ln>
          <a:effectLst/>
          <a:extLst>
            <a:ext uri="{91240B29-F687-4F45-9708-019B960494DF}">
              <a14:hiddenLine xmlns:a14="http://schemas.microsoft.com/office/drawing/2010/main" w="38100" algn="ctr">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1200">
              <a:solidFill>
                <a:schemeClr val="bg1"/>
              </a:solidFill>
            </a:endParaRPr>
          </a:p>
        </p:txBody>
      </p:sp>
      <p:pic>
        <p:nvPicPr>
          <p:cNvPr id="50" name="Picture 166" descr="Phone_3"/>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74535" y="5328095"/>
            <a:ext cx="249255" cy="1587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7" descr="PC_camera"/>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393560" y="5248720"/>
            <a:ext cx="237038" cy="234950"/>
          </a:xfrm>
          <a:prstGeom prst="rect">
            <a:avLst/>
          </a:prstGeom>
          <a:noFill/>
          <a:extLst>
            <a:ext uri="{909E8E84-426E-40DD-AFC4-6F175D3DCCD1}">
              <a14:hiddenFill xmlns:a14="http://schemas.microsoft.com/office/drawing/2010/main">
                <a:solidFill>
                  <a:srgbClr val="FFFFFF"/>
                </a:solidFill>
              </a14:hiddenFill>
            </a:ext>
          </a:extLst>
        </p:spPr>
      </p:pic>
      <p:sp>
        <p:nvSpPr>
          <p:cNvPr id="52" name="Freeform 168"/>
          <p:cNvSpPr>
            <a:spLocks/>
          </p:cNvSpPr>
          <p:nvPr/>
        </p:nvSpPr>
        <p:spPr bwMode="auto">
          <a:xfrm>
            <a:off x="6472935" y="3764407"/>
            <a:ext cx="1104274" cy="1385887"/>
          </a:xfrm>
          <a:custGeom>
            <a:avLst/>
            <a:gdLst>
              <a:gd name="T0" fmla="*/ 0 w 697"/>
              <a:gd name="T1" fmla="*/ 999 h 999"/>
              <a:gd name="T2" fmla="*/ 54 w 697"/>
              <a:gd name="T3" fmla="*/ 801 h 999"/>
              <a:gd name="T4" fmla="*/ 240 w 697"/>
              <a:gd name="T5" fmla="*/ 465 h 999"/>
              <a:gd name="T6" fmla="*/ 697 w 697"/>
              <a:gd name="T7" fmla="*/ 0 h 999"/>
            </a:gdLst>
            <a:ahLst/>
            <a:cxnLst>
              <a:cxn ang="0">
                <a:pos x="T0" y="T1"/>
              </a:cxn>
              <a:cxn ang="0">
                <a:pos x="T2" y="T3"/>
              </a:cxn>
              <a:cxn ang="0">
                <a:pos x="T4" y="T5"/>
              </a:cxn>
              <a:cxn ang="0">
                <a:pos x="T6" y="T7"/>
              </a:cxn>
            </a:cxnLst>
            <a:rect l="0" t="0" r="r" b="b"/>
            <a:pathLst>
              <a:path w="697" h="999">
                <a:moveTo>
                  <a:pt x="0" y="999"/>
                </a:moveTo>
                <a:cubicBezTo>
                  <a:pt x="13" y="966"/>
                  <a:pt x="14" y="890"/>
                  <a:pt x="54" y="801"/>
                </a:cubicBezTo>
                <a:cubicBezTo>
                  <a:pt x="94" y="712"/>
                  <a:pt x="133" y="598"/>
                  <a:pt x="240" y="465"/>
                </a:cubicBezTo>
                <a:cubicBezTo>
                  <a:pt x="347" y="332"/>
                  <a:pt x="602" y="97"/>
                  <a:pt x="697" y="0"/>
                </a:cubicBezTo>
              </a:path>
            </a:pathLst>
          </a:custGeom>
          <a:noFill/>
          <a:ln w="28575" cap="flat" cmpd="sng">
            <a:solidFill>
              <a:srgbClr val="FF0000"/>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53" name="AutoShape 169"/>
          <p:cNvSpPr>
            <a:spLocks noChangeArrowheads="1"/>
          </p:cNvSpPr>
          <p:nvPr/>
        </p:nvSpPr>
        <p:spPr bwMode="auto">
          <a:xfrm>
            <a:off x="5615685" y="895030"/>
            <a:ext cx="2233666" cy="261432"/>
          </a:xfrm>
          <a:prstGeom prst="roundRect">
            <a:avLst>
              <a:gd name="adj" fmla="val 16667"/>
            </a:avLst>
          </a:prstGeom>
          <a:solidFill>
            <a:srgbClr val="2231F2"/>
          </a:solidFill>
          <a:ln>
            <a:noFill/>
          </a:ln>
          <a:effectLst/>
          <a:extLs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54" name="Text Box 170"/>
          <p:cNvSpPr txBox="1">
            <a:spLocks noChangeArrowheads="1"/>
          </p:cNvSpPr>
          <p:nvPr/>
        </p:nvSpPr>
        <p:spPr bwMode="auto">
          <a:xfrm>
            <a:off x="6063592" y="906745"/>
            <a:ext cx="2194424" cy="18466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l">
              <a:spcBef>
                <a:spcPct val="20000"/>
              </a:spcBef>
              <a:buClr>
                <a:srgbClr val="DC0000"/>
              </a:buClr>
              <a:buFont typeface="Monotype Sorts" pitchFamily="2" charset="2"/>
              <a:buNone/>
            </a:pPr>
            <a:r>
              <a:rPr lang="en-US" altLang="en-US" sz="1200" dirty="0">
                <a:solidFill>
                  <a:schemeClr val="bg1"/>
                </a:solidFill>
              </a:rPr>
              <a:t>SIP trunking border</a:t>
            </a:r>
          </a:p>
        </p:txBody>
      </p:sp>
      <p:sp>
        <p:nvSpPr>
          <p:cNvPr id="55" name="AutoShape 171"/>
          <p:cNvSpPr>
            <a:spLocks noChangeArrowheads="1"/>
          </p:cNvSpPr>
          <p:nvPr/>
        </p:nvSpPr>
        <p:spPr bwMode="auto">
          <a:xfrm>
            <a:off x="8023661" y="894197"/>
            <a:ext cx="1990715" cy="271028"/>
          </a:xfrm>
          <a:prstGeom prst="roundRect">
            <a:avLst>
              <a:gd name="adj" fmla="val 16667"/>
            </a:avLst>
          </a:prstGeom>
          <a:solidFill>
            <a:srgbClr val="2231F2"/>
          </a:solidFill>
          <a:ln>
            <a:noFill/>
          </a:ln>
          <a:effectLst/>
          <a:extLs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56" name="Text Box 172"/>
          <p:cNvSpPr txBox="1">
            <a:spLocks noChangeArrowheads="1"/>
          </p:cNvSpPr>
          <p:nvPr/>
        </p:nvSpPr>
        <p:spPr bwMode="auto">
          <a:xfrm>
            <a:off x="8100916" y="915852"/>
            <a:ext cx="2213314" cy="18466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20000"/>
              </a:spcBef>
              <a:buClr>
                <a:srgbClr val="DC0000"/>
              </a:buClr>
              <a:buFont typeface="Monotype Sorts" pitchFamily="2" charset="2"/>
              <a:buNone/>
            </a:pPr>
            <a:r>
              <a:rPr lang="en-US" altLang="en-US" sz="1200" dirty="0">
                <a:solidFill>
                  <a:schemeClr val="bg1"/>
                </a:solidFill>
              </a:rPr>
              <a:t>Hosted services border</a:t>
            </a:r>
          </a:p>
        </p:txBody>
      </p:sp>
      <p:sp>
        <p:nvSpPr>
          <p:cNvPr id="57" name="AutoShape 174"/>
          <p:cNvSpPr>
            <a:spLocks noChangeArrowheads="1"/>
          </p:cNvSpPr>
          <p:nvPr/>
        </p:nvSpPr>
        <p:spPr bwMode="auto">
          <a:xfrm>
            <a:off x="5660126" y="5930197"/>
            <a:ext cx="2332048" cy="339112"/>
          </a:xfrm>
          <a:prstGeom prst="roundRect">
            <a:avLst>
              <a:gd name="adj" fmla="val 16667"/>
            </a:avLst>
          </a:prstGeom>
          <a:solidFill>
            <a:srgbClr val="2231F2"/>
          </a:solidFill>
          <a:ln>
            <a:noFill/>
          </a:ln>
          <a:effectLst/>
          <a:extLs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58" name="Text Box 175"/>
          <p:cNvSpPr txBox="1">
            <a:spLocks noChangeArrowheads="1"/>
          </p:cNvSpPr>
          <p:nvPr/>
        </p:nvSpPr>
        <p:spPr bwMode="auto">
          <a:xfrm>
            <a:off x="5766498" y="5975795"/>
            <a:ext cx="2553645" cy="18466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20000"/>
              </a:spcBef>
              <a:buClr>
                <a:srgbClr val="DC0000"/>
              </a:buClr>
              <a:buFont typeface="Monotype Sorts" pitchFamily="2" charset="2"/>
              <a:buNone/>
            </a:pPr>
            <a:r>
              <a:rPr lang="en-US" altLang="en-US" sz="1200" dirty="0">
                <a:solidFill>
                  <a:schemeClr val="bg1"/>
                </a:solidFill>
              </a:rPr>
              <a:t>Private network border</a:t>
            </a:r>
          </a:p>
        </p:txBody>
      </p:sp>
      <p:sp>
        <p:nvSpPr>
          <p:cNvPr id="60" name="Text Box 178"/>
          <p:cNvSpPr txBox="1">
            <a:spLocks noChangeArrowheads="1"/>
          </p:cNvSpPr>
          <p:nvPr/>
        </p:nvSpPr>
        <p:spPr bwMode="auto">
          <a:xfrm>
            <a:off x="8132881" y="5935784"/>
            <a:ext cx="1669034" cy="18466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20000"/>
              </a:spcBef>
              <a:buClr>
                <a:srgbClr val="DC0000"/>
              </a:buClr>
              <a:buFont typeface="Monotype Sorts" pitchFamily="2" charset="2"/>
              <a:buNone/>
            </a:pPr>
            <a:r>
              <a:rPr lang="en-US" altLang="en-US" sz="1200" dirty="0">
                <a:solidFill>
                  <a:schemeClr val="bg1"/>
                </a:solidFill>
              </a:rPr>
              <a:t>Internet border</a:t>
            </a:r>
          </a:p>
        </p:txBody>
      </p:sp>
      <p:sp>
        <p:nvSpPr>
          <p:cNvPr id="61" name="Text Box 180"/>
          <p:cNvSpPr txBox="1">
            <a:spLocks noChangeArrowheads="1"/>
          </p:cNvSpPr>
          <p:nvPr/>
        </p:nvSpPr>
        <p:spPr bwMode="auto">
          <a:xfrm>
            <a:off x="7064786" y="5520183"/>
            <a:ext cx="602198" cy="507831"/>
          </a:xfrm>
          <a:prstGeom prst="rect">
            <a:avLst/>
          </a:prstGeom>
          <a:noFill/>
          <a:ln>
            <a:noFill/>
          </a:ln>
          <a:effectLst/>
          <a:extLst>
            <a:ext uri="{909E8E84-426E-40DD-AFC4-6F175D3DCCD1}">
              <a14:hiddenFill xmlns:a14="http://schemas.microsoft.com/office/drawing/2010/main">
                <a:solidFill>
                  <a:srgbClr val="50801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Clr>
                <a:schemeClr val="accent2"/>
              </a:buClr>
              <a:buFont typeface="Wingdings" panose="05000000000000000000" pitchFamily="2" charset="2"/>
              <a:buNone/>
            </a:pPr>
            <a:r>
              <a:rPr lang="en-US" altLang="en-US" sz="900" dirty="0">
                <a:solidFill>
                  <a:schemeClr val="tx1"/>
                </a:solidFill>
              </a:rPr>
              <a:t>HQ/</a:t>
            </a:r>
          </a:p>
          <a:p>
            <a:pPr eaLnBrk="0" hangingPunct="0">
              <a:buClr>
                <a:schemeClr val="accent2"/>
              </a:buClr>
              <a:buFont typeface="Wingdings" panose="05000000000000000000" pitchFamily="2" charset="2"/>
              <a:buNone/>
            </a:pPr>
            <a:r>
              <a:rPr lang="en-US" altLang="en-US" sz="900" dirty="0">
                <a:solidFill>
                  <a:schemeClr val="tx1"/>
                </a:solidFill>
              </a:rPr>
              <a:t>campus	</a:t>
            </a:r>
          </a:p>
        </p:txBody>
      </p:sp>
      <p:sp>
        <p:nvSpPr>
          <p:cNvPr id="62" name="AutoShape 181"/>
          <p:cNvSpPr>
            <a:spLocks noChangeArrowheads="1"/>
          </p:cNvSpPr>
          <p:nvPr/>
        </p:nvSpPr>
        <p:spPr bwMode="auto">
          <a:xfrm>
            <a:off x="6922198" y="4937570"/>
            <a:ext cx="855288" cy="595313"/>
          </a:xfrm>
          <a:prstGeom prst="roundRect">
            <a:avLst>
              <a:gd name="adj" fmla="val 16667"/>
            </a:avLst>
          </a:prstGeom>
          <a:solidFill>
            <a:srgbClr val="D5B172"/>
          </a:solidFill>
          <a:ln>
            <a:noFill/>
          </a:ln>
          <a:effectLst/>
          <a:extLst>
            <a:ext uri="{91240B29-F687-4F45-9708-019B960494DF}">
              <a14:hiddenLine xmlns:a14="http://schemas.microsoft.com/office/drawing/2010/main" w="38100" algn="ctr">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1200">
              <a:solidFill>
                <a:schemeClr val="bg1"/>
              </a:solidFill>
            </a:endParaRPr>
          </a:p>
          <a:p>
            <a:endParaRPr lang="en-US" altLang="en-US" sz="1200">
              <a:solidFill>
                <a:schemeClr val="bg1"/>
              </a:solidFill>
            </a:endParaRPr>
          </a:p>
          <a:p>
            <a:endParaRPr lang="en-US" altLang="en-US" sz="1200">
              <a:solidFill>
                <a:schemeClr val="tx1"/>
              </a:solidFill>
            </a:endParaRPr>
          </a:p>
        </p:txBody>
      </p:sp>
      <p:pic>
        <p:nvPicPr>
          <p:cNvPr id="63" name="Picture 182" descr="Phone_3"/>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152385" y="5070920"/>
            <a:ext cx="249255" cy="15875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83" descr="PC_camera"/>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971410" y="4991545"/>
            <a:ext cx="237038" cy="23495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84" descr="Phone_3"/>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249223" y="5323333"/>
            <a:ext cx="249255" cy="15875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85" descr="PC_camera"/>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068248" y="5243958"/>
            <a:ext cx="237036" cy="234950"/>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186"/>
          <p:cNvSpPr>
            <a:spLocks/>
          </p:cNvSpPr>
          <p:nvPr/>
        </p:nvSpPr>
        <p:spPr bwMode="auto">
          <a:xfrm>
            <a:off x="5834760" y="2729863"/>
            <a:ext cx="774295" cy="2201357"/>
          </a:xfrm>
          <a:custGeom>
            <a:avLst/>
            <a:gdLst>
              <a:gd name="T0" fmla="*/ 12 w 492"/>
              <a:gd name="T1" fmla="*/ 1458 h 1458"/>
              <a:gd name="T2" fmla="*/ 0 w 492"/>
              <a:gd name="T3" fmla="*/ 552 h 1458"/>
              <a:gd name="T4" fmla="*/ 492 w 492"/>
              <a:gd name="T5" fmla="*/ 0 h 1458"/>
            </a:gdLst>
            <a:ahLst/>
            <a:cxnLst>
              <a:cxn ang="0">
                <a:pos x="T0" y="T1"/>
              </a:cxn>
              <a:cxn ang="0">
                <a:pos x="T2" y="T3"/>
              </a:cxn>
              <a:cxn ang="0">
                <a:pos x="T4" y="T5"/>
              </a:cxn>
            </a:cxnLst>
            <a:rect l="0" t="0" r="r" b="b"/>
            <a:pathLst>
              <a:path w="492" h="1458">
                <a:moveTo>
                  <a:pt x="12" y="1458"/>
                </a:moveTo>
                <a:lnTo>
                  <a:pt x="0" y="552"/>
                </a:lnTo>
                <a:cubicBezTo>
                  <a:pt x="80" y="309"/>
                  <a:pt x="390" y="115"/>
                  <a:pt x="492" y="0"/>
                </a:cubicBezTo>
              </a:path>
            </a:pathLst>
          </a:custGeom>
          <a:noFill/>
          <a:ln w="28575" cap="flat" cmpd="sng">
            <a:solidFill>
              <a:srgbClr val="FF0000"/>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pic>
        <p:nvPicPr>
          <p:cNvPr id="68" name="Picture 187" descr="SBC_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9822" y="4858195"/>
            <a:ext cx="469187" cy="306388"/>
          </a:xfrm>
          <a:prstGeom prst="rect">
            <a:avLst/>
          </a:prstGeom>
          <a:noFill/>
          <a:ln>
            <a:noFill/>
          </a:ln>
          <a:effectLst>
            <a:outerShdw dist="254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9" name="Text Box 188"/>
          <p:cNvSpPr txBox="1">
            <a:spLocks noChangeArrowheads="1"/>
          </p:cNvSpPr>
          <p:nvPr/>
        </p:nvSpPr>
        <p:spPr bwMode="auto">
          <a:xfrm>
            <a:off x="9055798" y="5513833"/>
            <a:ext cx="928598" cy="369332"/>
          </a:xfrm>
          <a:prstGeom prst="rect">
            <a:avLst/>
          </a:prstGeom>
          <a:noFill/>
          <a:ln>
            <a:noFill/>
          </a:ln>
          <a:effectLst/>
          <a:extLst>
            <a:ext uri="{909E8E84-426E-40DD-AFC4-6F175D3DCCD1}">
              <a14:hiddenFill xmlns:a14="http://schemas.microsoft.com/office/drawing/2010/main">
                <a:solidFill>
                  <a:srgbClr val="50801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Clr>
                <a:schemeClr val="accent2"/>
              </a:buClr>
              <a:buFont typeface="Wingdings" panose="05000000000000000000" pitchFamily="2" charset="2"/>
              <a:buNone/>
            </a:pPr>
            <a:r>
              <a:rPr lang="en-US" altLang="en-US" sz="900">
                <a:solidFill>
                  <a:schemeClr val="tx1"/>
                </a:solidFill>
              </a:rPr>
              <a:t>Remote</a:t>
            </a:r>
          </a:p>
          <a:p>
            <a:pPr eaLnBrk="0" hangingPunct="0">
              <a:buClr>
                <a:schemeClr val="accent2"/>
              </a:buClr>
              <a:buFont typeface="Wingdings" panose="05000000000000000000" pitchFamily="2" charset="2"/>
              <a:buNone/>
            </a:pPr>
            <a:r>
              <a:rPr lang="en-US" altLang="en-US" sz="900">
                <a:solidFill>
                  <a:schemeClr val="tx1"/>
                </a:solidFill>
              </a:rPr>
              <a:t>site</a:t>
            </a:r>
          </a:p>
        </p:txBody>
      </p:sp>
      <p:sp>
        <p:nvSpPr>
          <p:cNvPr id="70" name="AutoShape 189"/>
          <p:cNvSpPr>
            <a:spLocks noChangeArrowheads="1"/>
          </p:cNvSpPr>
          <p:nvPr/>
        </p:nvSpPr>
        <p:spPr bwMode="auto">
          <a:xfrm>
            <a:off x="9151047" y="5150295"/>
            <a:ext cx="593813" cy="376238"/>
          </a:xfrm>
          <a:prstGeom prst="roundRect">
            <a:avLst>
              <a:gd name="adj" fmla="val 16667"/>
            </a:avLst>
          </a:prstGeom>
          <a:solidFill>
            <a:srgbClr val="D5B172"/>
          </a:solidFill>
          <a:ln>
            <a:noFill/>
          </a:ln>
          <a:effectLst/>
          <a:extLst>
            <a:ext uri="{91240B29-F687-4F45-9708-019B960494DF}">
              <a14:hiddenLine xmlns:a14="http://schemas.microsoft.com/office/drawing/2010/main" w="38100" algn="ctr">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1200">
              <a:solidFill>
                <a:schemeClr val="bg1"/>
              </a:solidFill>
            </a:endParaRPr>
          </a:p>
        </p:txBody>
      </p:sp>
      <p:pic>
        <p:nvPicPr>
          <p:cNvPr id="71" name="Picture 190" descr="Phone_3"/>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359010" y="5326508"/>
            <a:ext cx="249255" cy="15875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91" descr="PC_camera"/>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178035" y="5247133"/>
            <a:ext cx="237038" cy="234950"/>
          </a:xfrm>
          <a:prstGeom prst="rect">
            <a:avLst/>
          </a:prstGeom>
          <a:noFill/>
          <a:extLst>
            <a:ext uri="{909E8E84-426E-40DD-AFC4-6F175D3DCCD1}">
              <a14:hiddenFill xmlns:a14="http://schemas.microsoft.com/office/drawing/2010/main">
                <a:solidFill>
                  <a:srgbClr val="FFFFFF"/>
                </a:solidFill>
              </a14:hiddenFill>
            </a:ext>
          </a:extLst>
        </p:spPr>
      </p:pic>
      <p:sp>
        <p:nvSpPr>
          <p:cNvPr id="73" name="AutoShape 193"/>
          <p:cNvSpPr>
            <a:spLocks noChangeArrowheads="1"/>
          </p:cNvSpPr>
          <p:nvPr/>
        </p:nvSpPr>
        <p:spPr bwMode="auto">
          <a:xfrm>
            <a:off x="6120023" y="3379003"/>
            <a:ext cx="982359" cy="646986"/>
          </a:xfrm>
          <a:prstGeom prst="roundRect">
            <a:avLst>
              <a:gd name="adj" fmla="val 16667"/>
            </a:avLst>
          </a:prstGeom>
          <a:solidFill>
            <a:srgbClr val="B48736"/>
          </a:solidFill>
          <a:ln>
            <a:noFill/>
          </a:ln>
          <a:effectLst/>
          <a:extLs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ltLang="en-US" sz="1600">
              <a:solidFill>
                <a:schemeClr val="tx1"/>
              </a:solidFill>
            </a:endParaRPr>
          </a:p>
          <a:p>
            <a:endParaRPr lang="en-US" altLang="en-US" sz="1600">
              <a:solidFill>
                <a:schemeClr val="tx1"/>
              </a:solidFill>
            </a:endParaRPr>
          </a:p>
        </p:txBody>
      </p:sp>
      <p:sp>
        <p:nvSpPr>
          <p:cNvPr id="74" name="Text Box 194"/>
          <p:cNvSpPr txBox="1">
            <a:spLocks noChangeArrowheads="1"/>
          </p:cNvSpPr>
          <p:nvPr/>
        </p:nvSpPr>
        <p:spPr bwMode="auto">
          <a:xfrm>
            <a:off x="6293548" y="3415158"/>
            <a:ext cx="921267" cy="228600"/>
          </a:xfrm>
          <a:prstGeom prst="rect">
            <a:avLst/>
          </a:prstGeom>
          <a:noFill/>
          <a:ln>
            <a:noFill/>
          </a:ln>
          <a:effectLst/>
          <a:extLst>
            <a:ext uri="{909E8E84-426E-40DD-AFC4-6F175D3DCCD1}">
              <a14:hiddenFill xmlns:a14="http://schemas.microsoft.com/office/drawing/2010/main">
                <a:solidFill>
                  <a:srgbClr val="50801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buClr>
                <a:schemeClr val="accent2"/>
              </a:buClr>
              <a:buFont typeface="Wingdings" panose="05000000000000000000" pitchFamily="2" charset="2"/>
              <a:buNone/>
            </a:pPr>
            <a:r>
              <a:rPr lang="en-US" altLang="en-US" sz="1000">
                <a:solidFill>
                  <a:schemeClr val="bg1"/>
                </a:solidFill>
              </a:rPr>
              <a:t>IP PBX</a:t>
            </a:r>
          </a:p>
        </p:txBody>
      </p:sp>
      <p:pic>
        <p:nvPicPr>
          <p:cNvPr id="75" name="Picture 195" desc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5297" y="3581845"/>
            <a:ext cx="312791" cy="35877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96" desc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4384" y="3588195"/>
            <a:ext cx="312791" cy="358775"/>
          </a:xfrm>
          <a:prstGeom prst="rect">
            <a:avLst/>
          </a:prstGeom>
          <a:noFill/>
          <a:extLst>
            <a:ext uri="{909E8E84-426E-40DD-AFC4-6F175D3DCCD1}">
              <a14:hiddenFill xmlns:a14="http://schemas.microsoft.com/office/drawing/2010/main">
                <a:solidFill>
                  <a:srgbClr val="FFFFFF"/>
                </a:solidFill>
              </a14:hiddenFill>
            </a:ext>
          </a:extLst>
        </p:spPr>
      </p:pic>
      <p:sp>
        <p:nvSpPr>
          <p:cNvPr id="77" name="AutoShape 198"/>
          <p:cNvSpPr>
            <a:spLocks noChangeArrowheads="1"/>
          </p:cNvSpPr>
          <p:nvPr/>
        </p:nvSpPr>
        <p:spPr bwMode="auto">
          <a:xfrm>
            <a:off x="8419373" y="3390115"/>
            <a:ext cx="982359" cy="646986"/>
          </a:xfrm>
          <a:prstGeom prst="roundRect">
            <a:avLst>
              <a:gd name="adj" fmla="val 16667"/>
            </a:avLst>
          </a:prstGeom>
          <a:solidFill>
            <a:srgbClr val="B48736"/>
          </a:solidFill>
          <a:ln>
            <a:noFill/>
          </a:ln>
          <a:effectLst/>
          <a:extLs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ltLang="en-US" sz="1600">
              <a:solidFill>
                <a:schemeClr val="tx1"/>
              </a:solidFill>
            </a:endParaRPr>
          </a:p>
          <a:p>
            <a:endParaRPr lang="en-US" altLang="en-US" sz="1600">
              <a:solidFill>
                <a:schemeClr val="tx1"/>
              </a:solidFill>
            </a:endParaRPr>
          </a:p>
        </p:txBody>
      </p:sp>
      <p:sp>
        <p:nvSpPr>
          <p:cNvPr id="78" name="Text Box 199"/>
          <p:cNvSpPr txBox="1">
            <a:spLocks noChangeArrowheads="1"/>
          </p:cNvSpPr>
          <p:nvPr/>
        </p:nvSpPr>
        <p:spPr bwMode="auto">
          <a:xfrm>
            <a:off x="8675673" y="3426270"/>
            <a:ext cx="566934" cy="228600"/>
          </a:xfrm>
          <a:prstGeom prst="rect">
            <a:avLst/>
          </a:prstGeom>
          <a:noFill/>
          <a:ln>
            <a:noFill/>
          </a:ln>
          <a:effectLst/>
          <a:extLst>
            <a:ext uri="{909E8E84-426E-40DD-AFC4-6F175D3DCCD1}">
              <a14:hiddenFill xmlns:a14="http://schemas.microsoft.com/office/drawing/2010/main">
                <a:solidFill>
                  <a:srgbClr val="50801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90000"/>
              </a:lnSpc>
              <a:buClr>
                <a:schemeClr val="accent2"/>
              </a:buClr>
              <a:buFont typeface="Wingdings" panose="05000000000000000000" pitchFamily="2" charset="2"/>
              <a:buNone/>
            </a:pPr>
            <a:r>
              <a:rPr lang="en-US" altLang="en-US" sz="1000">
                <a:solidFill>
                  <a:schemeClr val="bg1"/>
                </a:solidFill>
              </a:rPr>
              <a:t>UC</a:t>
            </a:r>
          </a:p>
        </p:txBody>
      </p:sp>
      <p:pic>
        <p:nvPicPr>
          <p:cNvPr id="79" name="Picture 200" desc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9037" y="3592958"/>
            <a:ext cx="312791" cy="3587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01" desc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8634" y="3599308"/>
            <a:ext cx="312791" cy="358775"/>
          </a:xfrm>
          <a:prstGeom prst="rect">
            <a:avLst/>
          </a:prstGeom>
          <a:noFill/>
          <a:extLst>
            <a:ext uri="{909E8E84-426E-40DD-AFC4-6F175D3DCCD1}">
              <a14:hiddenFill xmlns:a14="http://schemas.microsoft.com/office/drawing/2010/main">
                <a:solidFill>
                  <a:srgbClr val="FFFFFF"/>
                </a:solidFill>
              </a14:hiddenFill>
            </a:ext>
          </a:extLst>
        </p:spPr>
      </p:pic>
      <p:sp>
        <p:nvSpPr>
          <p:cNvPr id="81" name="Line 202"/>
          <p:cNvSpPr>
            <a:spLocks noChangeShapeType="1"/>
          </p:cNvSpPr>
          <p:nvPr/>
        </p:nvSpPr>
        <p:spPr bwMode="auto">
          <a:xfrm flipH="1" flipV="1">
            <a:off x="7370389" y="2521396"/>
            <a:ext cx="397016" cy="1071562"/>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pic>
        <p:nvPicPr>
          <p:cNvPr id="82" name="Picture 203" descr="SBC_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9698" y="2448370"/>
            <a:ext cx="562046" cy="368300"/>
          </a:xfrm>
          <a:prstGeom prst="rect">
            <a:avLst/>
          </a:prstGeom>
          <a:noFill/>
          <a:ln>
            <a:noFill/>
          </a:ln>
          <a:effectLst>
            <a:outerShdw dist="254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3" name="Picture 204" descr="SBC_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3673" y="3296095"/>
            <a:ext cx="891942" cy="579438"/>
          </a:xfrm>
          <a:prstGeom prst="rect">
            <a:avLst/>
          </a:prstGeom>
          <a:noFill/>
          <a:ln>
            <a:noFill/>
          </a:ln>
          <a:effectLst>
            <a:outerShdw dist="254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4" name="Picture 205" descr="SBC_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7298" y="2162620"/>
            <a:ext cx="562046" cy="368300"/>
          </a:xfrm>
          <a:prstGeom prst="rect">
            <a:avLst/>
          </a:prstGeom>
          <a:noFill/>
          <a:ln>
            <a:noFill/>
          </a:ln>
          <a:effectLst>
            <a:outerShdw dist="254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5" name="Picture 206" descr="FW_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2260" y="5026470"/>
            <a:ext cx="339672" cy="179388"/>
          </a:xfrm>
          <a:prstGeom prst="rect">
            <a:avLst/>
          </a:prstGeom>
          <a:noFill/>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Lst>
        </p:spPr>
      </p:pic>
      <p:sp>
        <p:nvSpPr>
          <p:cNvPr id="86" name="AutoShape 58"/>
          <p:cNvSpPr>
            <a:spLocks noChangeArrowheads="1"/>
          </p:cNvSpPr>
          <p:nvPr/>
        </p:nvSpPr>
        <p:spPr bwMode="auto">
          <a:xfrm>
            <a:off x="6099872" y="2132458"/>
            <a:ext cx="1062001" cy="433387"/>
          </a:xfrm>
          <a:prstGeom prst="roundRect">
            <a:avLst>
              <a:gd name="adj" fmla="val 16667"/>
            </a:avLst>
          </a:prstGeom>
          <a:solidFill>
            <a:schemeClr val="bg2"/>
          </a:solidFill>
          <a:ln w="12700">
            <a:solidFill>
              <a:schemeClr val="bg1"/>
            </a:solidFill>
            <a:round/>
            <a:headEnd/>
            <a:tailEnd/>
          </a:ln>
        </p:spPr>
        <p:txBody>
          <a:bodyPr wrap="none" anchor="ctr"/>
          <a:lstStyle>
            <a:lvl1pPr eaLnBrk="0" hangingPunct="0">
              <a:defRPr sz="2000" b="1">
                <a:solidFill>
                  <a:srgbClr val="EAEAEA"/>
                </a:solidFill>
                <a:latin typeface="Arial" panose="020B0604020202020204" pitchFamily="34" charset="0"/>
              </a:defRPr>
            </a:lvl1pPr>
            <a:lvl2pPr marL="742950" indent="-285750" eaLnBrk="0" hangingPunct="0">
              <a:defRPr sz="2000" b="1">
                <a:solidFill>
                  <a:srgbClr val="EAEAEA"/>
                </a:solidFill>
                <a:latin typeface="Arial" panose="020B0604020202020204" pitchFamily="34" charset="0"/>
              </a:defRPr>
            </a:lvl2pPr>
            <a:lvl3pPr marL="1143000" indent="-228600" eaLnBrk="0" hangingPunct="0">
              <a:defRPr sz="2000" b="1">
                <a:solidFill>
                  <a:srgbClr val="EAEAEA"/>
                </a:solidFill>
                <a:latin typeface="Arial" panose="020B0604020202020204" pitchFamily="34" charset="0"/>
              </a:defRPr>
            </a:lvl3pPr>
            <a:lvl4pPr marL="1600200" indent="-228600" eaLnBrk="0" hangingPunct="0">
              <a:defRPr sz="2000" b="1">
                <a:solidFill>
                  <a:srgbClr val="EAEAEA"/>
                </a:solidFill>
                <a:latin typeface="Arial" panose="020B0604020202020204" pitchFamily="34" charset="0"/>
              </a:defRPr>
            </a:lvl4pPr>
            <a:lvl5pPr marL="2057400" indent="-228600" eaLnBrk="0" hangingPunct="0">
              <a:defRPr sz="2000" b="1">
                <a:solidFill>
                  <a:srgbClr val="EAEAEA"/>
                </a:solidFill>
                <a:latin typeface="Arial" panose="020B0604020202020204" pitchFamily="34" charset="0"/>
              </a:defRPr>
            </a:lvl5pPr>
            <a:lvl6pPr marL="2514600" indent="-228600" algn="ctr" eaLnBrk="0" fontAlgn="base" hangingPunct="0">
              <a:spcBef>
                <a:spcPct val="0"/>
              </a:spcBef>
              <a:spcAft>
                <a:spcPct val="0"/>
              </a:spcAft>
              <a:defRPr sz="2000" b="1">
                <a:solidFill>
                  <a:srgbClr val="EAEAEA"/>
                </a:solidFill>
                <a:latin typeface="Arial" panose="020B0604020202020204" pitchFamily="34" charset="0"/>
              </a:defRPr>
            </a:lvl6pPr>
            <a:lvl7pPr marL="2971800" indent="-228600" algn="ctr" eaLnBrk="0" fontAlgn="base" hangingPunct="0">
              <a:spcBef>
                <a:spcPct val="0"/>
              </a:spcBef>
              <a:spcAft>
                <a:spcPct val="0"/>
              </a:spcAft>
              <a:defRPr sz="2000" b="1">
                <a:solidFill>
                  <a:srgbClr val="EAEAEA"/>
                </a:solidFill>
                <a:latin typeface="Arial" panose="020B0604020202020204" pitchFamily="34" charset="0"/>
              </a:defRPr>
            </a:lvl7pPr>
            <a:lvl8pPr marL="3429000" indent="-228600" algn="ctr" eaLnBrk="0" fontAlgn="base" hangingPunct="0">
              <a:spcBef>
                <a:spcPct val="0"/>
              </a:spcBef>
              <a:spcAft>
                <a:spcPct val="0"/>
              </a:spcAft>
              <a:defRPr sz="2000" b="1">
                <a:solidFill>
                  <a:srgbClr val="EAEAEA"/>
                </a:solidFill>
                <a:latin typeface="Arial" panose="020B0604020202020204" pitchFamily="34" charset="0"/>
              </a:defRPr>
            </a:lvl8pPr>
            <a:lvl9pPr marL="3886200" indent="-228600" algn="ctr" eaLnBrk="0" fontAlgn="base" hangingPunct="0">
              <a:spcBef>
                <a:spcPct val="0"/>
              </a:spcBef>
              <a:spcAft>
                <a:spcPct val="0"/>
              </a:spcAft>
              <a:defRPr sz="2000" b="1">
                <a:solidFill>
                  <a:srgbClr val="EAEAEA"/>
                </a:solidFill>
                <a:latin typeface="Arial" panose="020B0604020202020204" pitchFamily="34" charset="0"/>
              </a:defRPr>
            </a:lvl9pPr>
          </a:lstStyle>
          <a:p>
            <a:pPr eaLnBrk="1" hangingPunct="1"/>
            <a:r>
              <a:rPr lang="en-US" altLang="en-US" sz="1200" dirty="0">
                <a:solidFill>
                  <a:schemeClr val="tx1"/>
                </a:solidFill>
              </a:rPr>
              <a:t>Service</a:t>
            </a:r>
          </a:p>
          <a:p>
            <a:pPr eaLnBrk="1" hangingPunct="1"/>
            <a:r>
              <a:rPr lang="en-US" altLang="en-US" sz="1200" dirty="0">
                <a:solidFill>
                  <a:schemeClr val="tx1"/>
                </a:solidFill>
              </a:rPr>
              <a:t>providers</a:t>
            </a:r>
          </a:p>
        </p:txBody>
      </p:sp>
      <p:pic>
        <p:nvPicPr>
          <p:cNvPr id="87" name="Picture 208" descr="SBC_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1823" y="2473770"/>
            <a:ext cx="562046" cy="368300"/>
          </a:xfrm>
          <a:prstGeom prst="rect">
            <a:avLst/>
          </a:prstGeom>
          <a:noFill/>
          <a:ln>
            <a:noFill/>
          </a:ln>
          <a:effectLst>
            <a:outerShdw dist="254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8" name="Picture 209" descr="SBC_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7473" y="1908620"/>
            <a:ext cx="562046" cy="368300"/>
          </a:xfrm>
          <a:prstGeom prst="rect">
            <a:avLst/>
          </a:prstGeom>
          <a:noFill/>
          <a:ln>
            <a:noFill/>
          </a:ln>
          <a:effectLst>
            <a:outerShdw dist="254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9" name="Picture 210" descr="PC_camera"/>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042723" y="1651445"/>
            <a:ext cx="266360" cy="21272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11" descr="G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2309" y="1802258"/>
            <a:ext cx="393433" cy="222250"/>
          </a:xfrm>
          <a:prstGeom prst="rect">
            <a:avLst/>
          </a:prstGeom>
          <a:noFill/>
          <a:extLst>
            <a:ext uri="{909E8E84-426E-40DD-AFC4-6F175D3DCCD1}">
              <a14:hiddenFill xmlns:a14="http://schemas.microsoft.com/office/drawing/2010/main">
                <a:solidFill>
                  <a:srgbClr val="FFFFFF"/>
                </a:solidFill>
              </a14:hiddenFill>
            </a:ext>
          </a:extLst>
        </p:spPr>
      </p:pic>
      <p:sp>
        <p:nvSpPr>
          <p:cNvPr id="91" name="Line 64"/>
          <p:cNvSpPr>
            <a:spLocks noChangeShapeType="1"/>
          </p:cNvSpPr>
          <p:nvPr/>
        </p:nvSpPr>
        <p:spPr bwMode="auto">
          <a:xfrm flipH="1">
            <a:off x="8260459" y="1878458"/>
            <a:ext cx="205269" cy="2413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 name="Line 65"/>
          <p:cNvSpPr>
            <a:spLocks noChangeShapeType="1"/>
          </p:cNvSpPr>
          <p:nvPr/>
        </p:nvSpPr>
        <p:spPr bwMode="auto">
          <a:xfrm>
            <a:off x="8436673" y="1903858"/>
            <a:ext cx="276135" cy="255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93" name="Picture 215" descr="M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93859" y="2046733"/>
            <a:ext cx="283467" cy="32702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16" descr="M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12934" y="2046733"/>
            <a:ext cx="283467" cy="327025"/>
          </a:xfrm>
          <a:prstGeom prst="rect">
            <a:avLst/>
          </a:prstGeom>
          <a:noFill/>
          <a:extLst>
            <a:ext uri="{909E8E84-426E-40DD-AFC4-6F175D3DCCD1}">
              <a14:hiddenFill xmlns:a14="http://schemas.microsoft.com/office/drawing/2010/main">
                <a:solidFill>
                  <a:srgbClr val="FFFFFF"/>
                </a:solidFill>
              </a14:hiddenFill>
            </a:ext>
          </a:extLst>
        </p:spPr>
      </p:pic>
      <p:sp>
        <p:nvSpPr>
          <p:cNvPr id="95" name="Freeform 217"/>
          <p:cNvSpPr>
            <a:spLocks/>
          </p:cNvSpPr>
          <p:nvPr/>
        </p:nvSpPr>
        <p:spPr bwMode="auto">
          <a:xfrm>
            <a:off x="8304910" y="1916558"/>
            <a:ext cx="444750" cy="311150"/>
          </a:xfrm>
          <a:custGeom>
            <a:avLst/>
            <a:gdLst>
              <a:gd name="T0" fmla="*/ 0 w 128"/>
              <a:gd name="T1" fmla="*/ 90 h 138"/>
              <a:gd name="T2" fmla="*/ 53 w 128"/>
              <a:gd name="T3" fmla="*/ 0 h 138"/>
              <a:gd name="T4" fmla="*/ 113 w 128"/>
              <a:gd name="T5" fmla="*/ 104 h 138"/>
              <a:gd name="T6" fmla="*/ 128 w 128"/>
              <a:gd name="T7" fmla="*/ 138 h 138"/>
            </a:gdLst>
            <a:ahLst/>
            <a:cxnLst>
              <a:cxn ang="0">
                <a:pos x="T0" y="T1"/>
              </a:cxn>
              <a:cxn ang="0">
                <a:pos x="T2" y="T3"/>
              </a:cxn>
              <a:cxn ang="0">
                <a:pos x="T4" y="T5"/>
              </a:cxn>
              <a:cxn ang="0">
                <a:pos x="T6" y="T7"/>
              </a:cxn>
            </a:cxnLst>
            <a:rect l="0" t="0" r="r" b="b"/>
            <a:pathLst>
              <a:path w="128" h="138">
                <a:moveTo>
                  <a:pt x="0" y="90"/>
                </a:moveTo>
                <a:lnTo>
                  <a:pt x="53" y="0"/>
                </a:lnTo>
                <a:lnTo>
                  <a:pt x="113" y="104"/>
                </a:lnTo>
                <a:lnTo>
                  <a:pt x="128" y="138"/>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pic>
        <p:nvPicPr>
          <p:cNvPr id="96" name="Picture 218" descr="DB"/>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8323959" y="1824483"/>
            <a:ext cx="334785" cy="18415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19" descr="A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06485" y="2045145"/>
            <a:ext cx="288354" cy="328613"/>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20" descr="A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71598" y="2045145"/>
            <a:ext cx="288354" cy="32861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21" descr="PC_camera"/>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730360" y="5269358"/>
            <a:ext cx="237038" cy="23495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22" descr="Laptop"/>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8256242" y="5288408"/>
            <a:ext cx="234593" cy="21590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23" descr="PD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7783" y="5275708"/>
            <a:ext cx="217487" cy="22860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24" descr="FW_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9935" y="5007420"/>
            <a:ext cx="339672" cy="179388"/>
          </a:xfrm>
          <a:prstGeom prst="rect">
            <a:avLst/>
          </a:prstGeom>
          <a:noFill/>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Lst>
        </p:spPr>
      </p:pic>
      <p:pic>
        <p:nvPicPr>
          <p:cNvPr id="103" name="Picture 225" descr="SBC_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7409" y="4934395"/>
            <a:ext cx="469187" cy="306388"/>
          </a:xfrm>
          <a:prstGeom prst="rect">
            <a:avLst/>
          </a:prstGeom>
          <a:noFill/>
          <a:effectLst>
            <a:outerShdw dist="25400" algn="ctr" rotWithShape="0">
              <a:schemeClr val="bg1"/>
            </a:outerShdw>
          </a:effectLst>
          <a:extLst>
            <a:ext uri="{909E8E84-426E-40DD-AFC4-6F175D3DCCD1}">
              <a14:hiddenFill xmlns:a14="http://schemas.microsoft.com/office/drawing/2010/main">
                <a:solidFill>
                  <a:srgbClr val="FFFFFF"/>
                </a:solidFill>
              </a14:hiddenFill>
            </a:ext>
          </a:extLst>
        </p:spPr>
      </p:pic>
      <p:sp>
        <p:nvSpPr>
          <p:cNvPr id="104" name="Text Box 226"/>
          <p:cNvSpPr txBox="1">
            <a:spLocks noChangeArrowheads="1"/>
          </p:cNvSpPr>
          <p:nvPr/>
        </p:nvSpPr>
        <p:spPr bwMode="auto">
          <a:xfrm>
            <a:off x="6158610" y="4512120"/>
            <a:ext cx="1818098" cy="18466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altLang="en-US" sz="1200"/>
              <a:t>Private network</a:t>
            </a:r>
          </a:p>
        </p:txBody>
      </p:sp>
      <p:sp>
        <p:nvSpPr>
          <p:cNvPr id="105" name="Text Box 227"/>
          <p:cNvSpPr txBox="1">
            <a:spLocks noChangeArrowheads="1"/>
          </p:cNvSpPr>
          <p:nvPr/>
        </p:nvSpPr>
        <p:spPr bwMode="auto">
          <a:xfrm>
            <a:off x="8063610" y="4512120"/>
            <a:ext cx="1818098" cy="18466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en-US" altLang="en-US" sz="1200" dirty="0"/>
              <a:t>Internet</a:t>
            </a:r>
          </a:p>
        </p:txBody>
      </p:sp>
    </p:spTree>
    <p:extLst>
      <p:ext uri="{BB962C8B-B14F-4D97-AF65-F5344CB8AC3E}">
        <p14:creationId xmlns:p14="http://schemas.microsoft.com/office/powerpoint/2010/main" val="4228350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2060"/>
                </a:solidFill>
              </a:rPr>
              <a:t>Back-up Information</a:t>
            </a:r>
          </a:p>
        </p:txBody>
      </p:sp>
      <p:sp>
        <p:nvSpPr>
          <p:cNvPr id="5" name="Footer Placeholder 4"/>
          <p:cNvSpPr>
            <a:spLocks noGrp="1"/>
          </p:cNvSpPr>
          <p:nvPr>
            <p:ph type="ftr" sz="quarter" idx="3"/>
          </p:nvPr>
        </p:nvSpPr>
        <p:spPr/>
        <p:txBody>
          <a:bodyPr/>
          <a:lstStyle/>
          <a:p>
            <a:r>
              <a:rPr lang="en-US"/>
              <a:t>Information Technology</a:t>
            </a:r>
            <a:endParaRPr lang="en-US" dirty="0"/>
          </a:p>
        </p:txBody>
      </p:sp>
      <p:sp>
        <p:nvSpPr>
          <p:cNvPr id="6" name="Title 1"/>
          <p:cNvSpPr txBox="1">
            <a:spLocks/>
          </p:cNvSpPr>
          <p:nvPr/>
        </p:nvSpPr>
        <p:spPr>
          <a:xfrm>
            <a:off x="578072" y="1004290"/>
            <a:ext cx="6884277" cy="388738"/>
          </a:xfrm>
          <a:prstGeom prst="rect">
            <a:avLst/>
          </a:prstGeom>
        </p:spPr>
        <p:txBody>
          <a:bodyPr vert="horz" lIns="91440" tIns="45720" rIns="91440" bIns="45720" rtlCol="0" anchor="ctr">
            <a:normAutofit fontScale="70000" lnSpcReduction="20000"/>
          </a:bodyPr>
          <a:lstStyle>
            <a:lvl1pPr algn="ctr" defTabSz="914400" rtl="0" eaLnBrk="1" latinLnBrk="0" hangingPunct="1">
              <a:lnSpc>
                <a:spcPct val="90000"/>
              </a:lnSpc>
              <a:spcBef>
                <a:spcPct val="0"/>
              </a:spcBef>
              <a:buNone/>
              <a:defRPr sz="3600" i="1" kern="1200">
                <a:solidFill>
                  <a:srgbClr val="288DC2"/>
                </a:solidFill>
                <a:latin typeface="Times New Roman" panose="02020603050405020304" pitchFamily="18" charset="0"/>
                <a:ea typeface="+mj-ea"/>
                <a:cs typeface="Times New Roman" panose="02020603050405020304" pitchFamily="18" charset="0"/>
              </a:defRPr>
            </a:lvl1pPr>
          </a:lstStyle>
          <a:p>
            <a:r>
              <a:rPr lang="en-US" b="1" dirty="0">
                <a:solidFill>
                  <a:srgbClr val="002060"/>
                </a:solidFill>
              </a:rPr>
              <a:t>Examples of UC Vendors Working With WebRTC</a:t>
            </a:r>
          </a:p>
        </p:txBody>
      </p:sp>
      <p:sp>
        <p:nvSpPr>
          <p:cNvPr id="7" name="Content Placeholder 2"/>
          <p:cNvSpPr txBox="1">
            <a:spLocks/>
          </p:cNvSpPr>
          <p:nvPr/>
        </p:nvSpPr>
        <p:spPr>
          <a:xfrm>
            <a:off x="531151" y="1524001"/>
            <a:ext cx="11126522" cy="4419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Oracle: WebRTC Session Controller &amp; </a:t>
            </a:r>
            <a:br>
              <a:rPr lang="en-US" sz="2400" dirty="0"/>
            </a:br>
            <a:r>
              <a:rPr lang="en-US" sz="2400" dirty="0"/>
              <a:t>WebRTC Cloud Services</a:t>
            </a:r>
          </a:p>
          <a:p>
            <a:endParaRPr lang="en-US" sz="2400" dirty="0"/>
          </a:p>
          <a:p>
            <a:r>
              <a:rPr lang="en-US" sz="2400" dirty="0"/>
              <a:t>Cisco: Spark is 100% WebRTC based</a:t>
            </a:r>
          </a:p>
          <a:p>
            <a:endParaRPr lang="en-US" sz="2400" dirty="0"/>
          </a:p>
          <a:p>
            <a:r>
              <a:rPr lang="en-US" sz="2400" dirty="0"/>
              <a:t>Avaya: Some capabilities in Breeze platform</a:t>
            </a:r>
          </a:p>
          <a:p>
            <a:endParaRPr lang="en-US" sz="2400" dirty="0"/>
          </a:p>
          <a:p>
            <a:r>
              <a:rPr lang="en-US" sz="2400" dirty="0"/>
              <a:t>Microsoft: Edge browser will support WebRTC; </a:t>
            </a:r>
            <a:br>
              <a:rPr lang="en-US" sz="2400" dirty="0"/>
            </a:br>
            <a:r>
              <a:rPr lang="en-US" sz="2400" dirty="0"/>
              <a:t>Skype for Business also adopting</a:t>
            </a:r>
          </a:p>
        </p:txBody>
      </p:sp>
      <p:pic>
        <p:nvPicPr>
          <p:cNvPr id="8" name="Picture 7"/>
          <p:cNvPicPr>
            <a:picLocks noChangeAspect="1"/>
          </p:cNvPicPr>
          <p:nvPr/>
        </p:nvPicPr>
        <p:blipFill>
          <a:blip r:embed="rId2"/>
          <a:stretch>
            <a:fillRect/>
          </a:stretch>
        </p:blipFill>
        <p:spPr>
          <a:xfrm>
            <a:off x="8082418" y="3217296"/>
            <a:ext cx="2352490" cy="1020357"/>
          </a:xfrm>
          <a:prstGeom prst="rect">
            <a:avLst/>
          </a:prstGeom>
        </p:spPr>
      </p:pic>
      <p:pic>
        <p:nvPicPr>
          <p:cNvPr id="9" name="Picture 8"/>
          <p:cNvPicPr>
            <a:picLocks noChangeAspect="1"/>
          </p:cNvPicPr>
          <p:nvPr/>
        </p:nvPicPr>
        <p:blipFill>
          <a:blip r:embed="rId3"/>
          <a:stretch>
            <a:fillRect/>
          </a:stretch>
        </p:blipFill>
        <p:spPr>
          <a:xfrm>
            <a:off x="7933065" y="2609453"/>
            <a:ext cx="2731119" cy="715476"/>
          </a:xfrm>
          <a:prstGeom prst="rect">
            <a:avLst/>
          </a:prstGeom>
        </p:spPr>
      </p:pic>
      <p:pic>
        <p:nvPicPr>
          <p:cNvPr id="10" name="Picture 9"/>
          <p:cNvPicPr>
            <a:picLocks noChangeAspect="1"/>
          </p:cNvPicPr>
          <p:nvPr/>
        </p:nvPicPr>
        <p:blipFill>
          <a:blip r:embed="rId4"/>
          <a:stretch>
            <a:fillRect/>
          </a:stretch>
        </p:blipFill>
        <p:spPr>
          <a:xfrm>
            <a:off x="8153400" y="4340672"/>
            <a:ext cx="892123" cy="1009648"/>
          </a:xfrm>
          <a:prstGeom prst="rect">
            <a:avLst/>
          </a:prstGeom>
        </p:spPr>
      </p:pic>
      <p:pic>
        <p:nvPicPr>
          <p:cNvPr id="11" name="Picture 10"/>
          <p:cNvPicPr>
            <a:picLocks noChangeAspect="1"/>
          </p:cNvPicPr>
          <p:nvPr/>
        </p:nvPicPr>
        <p:blipFill>
          <a:blip r:embed="rId5" cstate="print"/>
          <a:stretch>
            <a:fillRect/>
          </a:stretch>
        </p:blipFill>
        <p:spPr>
          <a:xfrm>
            <a:off x="10940143" y="488899"/>
            <a:ext cx="605313" cy="724002"/>
          </a:xfrm>
          <a:prstGeom prst="rect">
            <a:avLst/>
          </a:prstGeom>
        </p:spPr>
      </p:pic>
      <p:pic>
        <p:nvPicPr>
          <p:cNvPr id="12" name="Picture 11"/>
          <p:cNvPicPr>
            <a:picLocks noChangeAspect="1"/>
          </p:cNvPicPr>
          <p:nvPr/>
        </p:nvPicPr>
        <p:blipFill>
          <a:blip r:embed="rId6"/>
          <a:stretch>
            <a:fillRect/>
          </a:stretch>
        </p:blipFill>
        <p:spPr>
          <a:xfrm>
            <a:off x="7938072" y="1651313"/>
            <a:ext cx="2181102" cy="677793"/>
          </a:xfrm>
          <a:prstGeom prst="rect">
            <a:avLst/>
          </a:prstGeom>
        </p:spPr>
      </p:pic>
      <p:pic>
        <p:nvPicPr>
          <p:cNvPr id="13" name="Picture 12"/>
          <p:cNvPicPr>
            <a:picLocks noChangeAspect="1"/>
          </p:cNvPicPr>
          <p:nvPr/>
        </p:nvPicPr>
        <p:blipFill>
          <a:blip r:embed="rId7"/>
          <a:stretch>
            <a:fillRect/>
          </a:stretch>
        </p:blipFill>
        <p:spPr>
          <a:xfrm>
            <a:off x="9012917" y="4356918"/>
            <a:ext cx="1044487" cy="999534"/>
          </a:xfrm>
          <a:prstGeom prst="rect">
            <a:avLst/>
          </a:prstGeom>
        </p:spPr>
      </p:pic>
    </p:spTree>
    <p:extLst>
      <p:ext uri="{BB962C8B-B14F-4D97-AF65-F5344CB8AC3E}">
        <p14:creationId xmlns:p14="http://schemas.microsoft.com/office/powerpoint/2010/main" val="452990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2060"/>
                </a:solidFill>
              </a:rPr>
              <a:t>Back-Up information</a:t>
            </a:r>
          </a:p>
        </p:txBody>
      </p:sp>
      <p:sp>
        <p:nvSpPr>
          <p:cNvPr id="5" name="Footer Placeholder 4"/>
          <p:cNvSpPr>
            <a:spLocks noGrp="1"/>
          </p:cNvSpPr>
          <p:nvPr>
            <p:ph type="ftr" sz="quarter" idx="3"/>
          </p:nvPr>
        </p:nvSpPr>
        <p:spPr/>
        <p:txBody>
          <a:bodyPr/>
          <a:lstStyle/>
          <a:p>
            <a:r>
              <a:rPr lang="en-US"/>
              <a:t>Information Technology</a:t>
            </a:r>
            <a:endParaRPr lang="en-US" dirty="0"/>
          </a:p>
        </p:txBody>
      </p:sp>
      <p:sp>
        <p:nvSpPr>
          <p:cNvPr id="6" name="Title 1"/>
          <p:cNvSpPr txBox="1">
            <a:spLocks/>
          </p:cNvSpPr>
          <p:nvPr/>
        </p:nvSpPr>
        <p:spPr>
          <a:xfrm>
            <a:off x="838200" y="835588"/>
            <a:ext cx="9510159" cy="523654"/>
          </a:xfrm>
          <a:prstGeom prst="rect">
            <a:avLst/>
          </a:prstGeom>
        </p:spPr>
        <p:txBody>
          <a:bodyPr vert="horz" lIns="91440" tIns="45720" rIns="91440" bIns="45720" rtlCol="0" anchor="ctr">
            <a:normAutofit fontScale="77500" lnSpcReduction="20000"/>
          </a:bodyPr>
          <a:lstStyle>
            <a:lvl1pPr algn="ctr" defTabSz="914400" rtl="0" eaLnBrk="1" latinLnBrk="0" hangingPunct="1">
              <a:lnSpc>
                <a:spcPct val="90000"/>
              </a:lnSpc>
              <a:spcBef>
                <a:spcPct val="0"/>
              </a:spcBef>
              <a:buNone/>
              <a:defRPr sz="36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dirty="0">
                <a:solidFill>
                  <a:srgbClr val="002060"/>
                </a:solidFill>
              </a:rPr>
              <a:t>Examples of Endpoint &amp; App Vendors Working with WebRTC</a:t>
            </a:r>
          </a:p>
        </p:txBody>
      </p:sp>
      <p:sp>
        <p:nvSpPr>
          <p:cNvPr id="7" name="Content Placeholder 2"/>
          <p:cNvSpPr txBox="1">
            <a:spLocks/>
          </p:cNvSpPr>
          <p:nvPr/>
        </p:nvSpPr>
        <p:spPr>
          <a:xfrm>
            <a:off x="531151" y="1524001"/>
            <a:ext cx="6935123" cy="4419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t>Oracle: Service Cloud video chat</a:t>
            </a:r>
          </a:p>
          <a:p>
            <a:pPr>
              <a:spcAft>
                <a:spcPts val="1200"/>
              </a:spcAft>
            </a:pPr>
            <a:r>
              <a:rPr lang="en-US" dirty="0"/>
              <a:t>Salesforce: SOS video chat</a:t>
            </a:r>
          </a:p>
          <a:p>
            <a:pPr>
              <a:spcAft>
                <a:spcPts val="1200"/>
              </a:spcAft>
            </a:pPr>
            <a:r>
              <a:rPr lang="en-US" dirty="0"/>
              <a:t>Amazon: Mayday Video Chat</a:t>
            </a:r>
          </a:p>
          <a:p>
            <a:pPr>
              <a:spcAft>
                <a:spcPts val="1200"/>
              </a:spcAft>
            </a:pPr>
            <a:r>
              <a:rPr lang="en-US" dirty="0"/>
              <a:t>American Express:  Customer video chat</a:t>
            </a:r>
          </a:p>
          <a:p>
            <a:pPr>
              <a:spcAft>
                <a:spcPts val="1200"/>
              </a:spcAft>
            </a:pPr>
            <a:r>
              <a:rPr lang="en-US" dirty="0"/>
              <a:t>Google Android &amp; Hangouts</a:t>
            </a:r>
          </a:p>
          <a:p>
            <a:pPr>
              <a:spcAft>
                <a:spcPts val="1200"/>
              </a:spcAft>
            </a:pPr>
            <a:r>
              <a:rPr lang="en-US" dirty="0"/>
              <a:t>Apple iOS: WebRTC supported via vendor apps; native support coming</a:t>
            </a:r>
          </a:p>
        </p:txBody>
      </p:sp>
      <p:pic>
        <p:nvPicPr>
          <p:cNvPr id="8" name="Picture 7"/>
          <p:cNvPicPr>
            <a:picLocks noChangeAspect="1"/>
          </p:cNvPicPr>
          <p:nvPr/>
        </p:nvPicPr>
        <p:blipFill>
          <a:blip r:embed="rId2" cstate="print"/>
          <a:stretch>
            <a:fillRect/>
          </a:stretch>
        </p:blipFill>
        <p:spPr>
          <a:xfrm>
            <a:off x="10009842" y="679728"/>
            <a:ext cx="605313" cy="724002"/>
          </a:xfrm>
          <a:prstGeom prst="rect">
            <a:avLst/>
          </a:prstGeom>
        </p:spPr>
      </p:pic>
      <p:pic>
        <p:nvPicPr>
          <p:cNvPr id="9" name="Picture 8"/>
          <p:cNvPicPr>
            <a:picLocks noChangeAspect="1"/>
          </p:cNvPicPr>
          <p:nvPr/>
        </p:nvPicPr>
        <p:blipFill>
          <a:blip r:embed="rId3"/>
          <a:stretch>
            <a:fillRect/>
          </a:stretch>
        </p:blipFill>
        <p:spPr>
          <a:xfrm>
            <a:off x="7746597" y="4145795"/>
            <a:ext cx="920298" cy="651111"/>
          </a:xfrm>
          <a:prstGeom prst="rect">
            <a:avLst/>
          </a:prstGeom>
        </p:spPr>
      </p:pic>
      <p:pic>
        <p:nvPicPr>
          <p:cNvPr id="10" name="Picture 9"/>
          <p:cNvPicPr>
            <a:picLocks noChangeAspect="1"/>
          </p:cNvPicPr>
          <p:nvPr/>
        </p:nvPicPr>
        <p:blipFill>
          <a:blip r:embed="rId4"/>
          <a:stretch>
            <a:fillRect/>
          </a:stretch>
        </p:blipFill>
        <p:spPr>
          <a:xfrm>
            <a:off x="6689455" y="2131051"/>
            <a:ext cx="2072218" cy="516535"/>
          </a:xfrm>
          <a:prstGeom prst="rect">
            <a:avLst/>
          </a:prstGeom>
        </p:spPr>
      </p:pic>
      <p:pic>
        <p:nvPicPr>
          <p:cNvPr id="11" name="Picture 10"/>
          <p:cNvPicPr>
            <a:picLocks noChangeAspect="1"/>
          </p:cNvPicPr>
          <p:nvPr/>
        </p:nvPicPr>
        <p:blipFill>
          <a:blip r:embed="rId5"/>
          <a:stretch>
            <a:fillRect/>
          </a:stretch>
        </p:blipFill>
        <p:spPr>
          <a:xfrm>
            <a:off x="7155647" y="4886223"/>
            <a:ext cx="1425838" cy="849312"/>
          </a:xfrm>
          <a:prstGeom prst="rect">
            <a:avLst/>
          </a:prstGeom>
        </p:spPr>
      </p:pic>
      <p:pic>
        <p:nvPicPr>
          <p:cNvPr id="12" name="Picture 11"/>
          <p:cNvPicPr>
            <a:picLocks noChangeAspect="1"/>
          </p:cNvPicPr>
          <p:nvPr/>
        </p:nvPicPr>
        <p:blipFill>
          <a:blip r:embed="rId6"/>
          <a:stretch>
            <a:fillRect/>
          </a:stretch>
        </p:blipFill>
        <p:spPr>
          <a:xfrm>
            <a:off x="6651811" y="4118777"/>
            <a:ext cx="1007324" cy="789954"/>
          </a:xfrm>
          <a:prstGeom prst="rect">
            <a:avLst/>
          </a:prstGeom>
        </p:spPr>
      </p:pic>
      <p:pic>
        <p:nvPicPr>
          <p:cNvPr id="13" name="Picture 12"/>
          <p:cNvPicPr>
            <a:picLocks noChangeAspect="1"/>
          </p:cNvPicPr>
          <p:nvPr/>
        </p:nvPicPr>
        <p:blipFill>
          <a:blip r:embed="rId7"/>
          <a:stretch>
            <a:fillRect/>
          </a:stretch>
        </p:blipFill>
        <p:spPr>
          <a:xfrm>
            <a:off x="6562966" y="1389085"/>
            <a:ext cx="2192338" cy="664345"/>
          </a:xfrm>
          <a:prstGeom prst="rect">
            <a:avLst/>
          </a:prstGeom>
        </p:spPr>
      </p:pic>
      <p:pic>
        <p:nvPicPr>
          <p:cNvPr id="14" name="Picture 13"/>
          <p:cNvPicPr>
            <a:picLocks noChangeAspect="1"/>
          </p:cNvPicPr>
          <p:nvPr/>
        </p:nvPicPr>
        <p:blipFill>
          <a:blip r:embed="rId8"/>
          <a:stretch>
            <a:fillRect/>
          </a:stretch>
        </p:blipFill>
        <p:spPr>
          <a:xfrm>
            <a:off x="6098029" y="2797841"/>
            <a:ext cx="1868783" cy="589747"/>
          </a:xfrm>
          <a:prstGeom prst="rect">
            <a:avLst/>
          </a:prstGeom>
        </p:spPr>
      </p:pic>
      <p:pic>
        <p:nvPicPr>
          <p:cNvPr id="15" name="Picture 14"/>
          <p:cNvPicPr>
            <a:picLocks noChangeAspect="1"/>
          </p:cNvPicPr>
          <p:nvPr/>
        </p:nvPicPr>
        <p:blipFill>
          <a:blip r:embed="rId9"/>
          <a:stretch>
            <a:fillRect/>
          </a:stretch>
        </p:blipFill>
        <p:spPr>
          <a:xfrm>
            <a:off x="8395309" y="3311092"/>
            <a:ext cx="719990" cy="726550"/>
          </a:xfrm>
          <a:prstGeom prst="rect">
            <a:avLst/>
          </a:prstGeom>
        </p:spPr>
      </p:pic>
    </p:spTree>
    <p:extLst>
      <p:ext uri="{BB962C8B-B14F-4D97-AF65-F5344CB8AC3E}">
        <p14:creationId xmlns:p14="http://schemas.microsoft.com/office/powerpoint/2010/main" val="429824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426"/>
            <a:ext cx="10515600" cy="625143"/>
          </a:xfrm>
        </p:spPr>
        <p:txBody>
          <a:bodyPr/>
          <a:lstStyle/>
          <a:p>
            <a:r>
              <a:rPr lang="en-US" dirty="0">
                <a:solidFill>
                  <a:srgbClr val="002060"/>
                </a:solidFill>
              </a:rPr>
              <a:t>Back-Up Information</a:t>
            </a:r>
          </a:p>
        </p:txBody>
      </p:sp>
      <p:sp>
        <p:nvSpPr>
          <p:cNvPr id="5" name="Footer Placeholder 4"/>
          <p:cNvSpPr>
            <a:spLocks noGrp="1"/>
          </p:cNvSpPr>
          <p:nvPr>
            <p:ph type="ftr" sz="quarter" idx="3"/>
          </p:nvPr>
        </p:nvSpPr>
        <p:spPr/>
        <p:txBody>
          <a:bodyPr/>
          <a:lstStyle/>
          <a:p>
            <a:r>
              <a:rPr lang="en-US"/>
              <a:t>Information Technology</a:t>
            </a:r>
            <a:endParaRPr lang="en-US" dirty="0"/>
          </a:p>
        </p:txBody>
      </p:sp>
      <p:pic>
        <p:nvPicPr>
          <p:cNvPr id="7" name="Picture 6"/>
          <p:cNvPicPr>
            <a:picLocks noChangeAspect="1"/>
          </p:cNvPicPr>
          <p:nvPr/>
        </p:nvPicPr>
        <p:blipFill>
          <a:blip r:embed="rId2"/>
          <a:stretch>
            <a:fillRect/>
          </a:stretch>
        </p:blipFill>
        <p:spPr>
          <a:xfrm>
            <a:off x="6027088" y="731136"/>
            <a:ext cx="5356347" cy="2943482"/>
          </a:xfrm>
          <a:prstGeom prst="rect">
            <a:avLst/>
          </a:prstGeom>
        </p:spPr>
      </p:pic>
      <p:pic>
        <p:nvPicPr>
          <p:cNvPr id="8" name="Picture 7"/>
          <p:cNvPicPr>
            <a:picLocks noChangeAspect="1"/>
          </p:cNvPicPr>
          <p:nvPr/>
        </p:nvPicPr>
        <p:blipFill>
          <a:blip r:embed="rId3"/>
          <a:stretch>
            <a:fillRect/>
          </a:stretch>
        </p:blipFill>
        <p:spPr>
          <a:xfrm>
            <a:off x="93523" y="3728965"/>
            <a:ext cx="5528537" cy="2862909"/>
          </a:xfrm>
          <a:prstGeom prst="rect">
            <a:avLst/>
          </a:prstGeom>
        </p:spPr>
      </p:pic>
      <p:pic>
        <p:nvPicPr>
          <p:cNvPr id="9" name="Picture 8"/>
          <p:cNvPicPr>
            <a:picLocks noChangeAspect="1"/>
          </p:cNvPicPr>
          <p:nvPr/>
        </p:nvPicPr>
        <p:blipFill>
          <a:blip r:embed="rId4"/>
          <a:stretch>
            <a:fillRect/>
          </a:stretch>
        </p:blipFill>
        <p:spPr>
          <a:xfrm>
            <a:off x="114637" y="754989"/>
            <a:ext cx="5401379" cy="2680362"/>
          </a:xfrm>
          <a:prstGeom prst="rect">
            <a:avLst/>
          </a:prstGeom>
        </p:spPr>
      </p:pic>
      <p:pic>
        <p:nvPicPr>
          <p:cNvPr id="10" name="Picture 9"/>
          <p:cNvPicPr>
            <a:picLocks noChangeAspect="1"/>
          </p:cNvPicPr>
          <p:nvPr/>
        </p:nvPicPr>
        <p:blipFill>
          <a:blip r:embed="rId5"/>
          <a:stretch>
            <a:fillRect/>
          </a:stretch>
        </p:blipFill>
        <p:spPr>
          <a:xfrm>
            <a:off x="6093080" y="3674618"/>
            <a:ext cx="5062279" cy="2727098"/>
          </a:xfrm>
          <a:prstGeom prst="rect">
            <a:avLst/>
          </a:prstGeom>
        </p:spPr>
      </p:pic>
    </p:spTree>
    <p:extLst>
      <p:ext uri="{BB962C8B-B14F-4D97-AF65-F5344CB8AC3E}">
        <p14:creationId xmlns:p14="http://schemas.microsoft.com/office/powerpoint/2010/main" val="2097464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r>
              <a:rPr lang="en-US"/>
              <a:t>Information Technology</a:t>
            </a:r>
            <a:endParaRPr lang="en-US" dirty="0"/>
          </a:p>
        </p:txBody>
      </p:sp>
      <p:pic>
        <p:nvPicPr>
          <p:cNvPr id="6" name="Picture 5"/>
          <p:cNvPicPr>
            <a:picLocks noChangeAspect="1"/>
          </p:cNvPicPr>
          <p:nvPr/>
        </p:nvPicPr>
        <p:blipFill>
          <a:blip r:embed="rId2"/>
          <a:stretch>
            <a:fillRect/>
          </a:stretch>
        </p:blipFill>
        <p:spPr>
          <a:xfrm>
            <a:off x="3864723" y="2296160"/>
            <a:ext cx="7861381" cy="3921788"/>
          </a:xfrm>
          <a:prstGeom prst="rect">
            <a:avLst/>
          </a:prstGeom>
        </p:spPr>
      </p:pic>
      <p:sp>
        <p:nvSpPr>
          <p:cNvPr id="7" name="TextBox 6"/>
          <p:cNvSpPr txBox="1"/>
          <p:nvPr/>
        </p:nvSpPr>
        <p:spPr>
          <a:xfrm>
            <a:off x="416560" y="133453"/>
            <a:ext cx="11572240" cy="646331"/>
          </a:xfrm>
          <a:prstGeom prst="rect">
            <a:avLst/>
          </a:prstGeom>
          <a:noFill/>
        </p:spPr>
        <p:txBody>
          <a:bodyPr wrap="square" rtlCol="0">
            <a:spAutoFit/>
          </a:bodyPr>
          <a:lstStyle/>
          <a:p>
            <a:pPr algn="ctr"/>
            <a:r>
              <a:rPr lang="en-US" sz="3600" i="1" dirty="0">
                <a:solidFill>
                  <a:schemeClr val="accent3">
                    <a:lumMod val="75000"/>
                  </a:schemeClr>
                </a:solidFill>
                <a:latin typeface="+mj-lt"/>
              </a:rPr>
              <a:t>What happens to the remaining TDM plant?</a:t>
            </a:r>
          </a:p>
        </p:txBody>
      </p:sp>
      <p:sp>
        <p:nvSpPr>
          <p:cNvPr id="2" name="TextBox 1"/>
          <p:cNvSpPr txBox="1"/>
          <p:nvPr/>
        </p:nvSpPr>
        <p:spPr>
          <a:xfrm>
            <a:off x="721360" y="1097279"/>
            <a:ext cx="10515600" cy="923330"/>
          </a:xfrm>
          <a:prstGeom prst="rect">
            <a:avLst/>
          </a:prstGeom>
          <a:noFill/>
        </p:spPr>
        <p:txBody>
          <a:bodyPr wrap="square" rtlCol="0">
            <a:spAutoFit/>
          </a:bodyPr>
          <a:lstStyle/>
          <a:p>
            <a:r>
              <a:rPr lang="en-US" dirty="0"/>
              <a:t>Carriers are looking to drive more service delivery to higher capacity infrastructure and abandon site specific copper plant. Broadband access becomes the key element for the delivery of any and all forms of digital media including voice.</a:t>
            </a:r>
          </a:p>
        </p:txBody>
      </p:sp>
      <p:sp>
        <p:nvSpPr>
          <p:cNvPr id="3" name="TextBox 2"/>
          <p:cNvSpPr txBox="1"/>
          <p:nvPr/>
        </p:nvSpPr>
        <p:spPr>
          <a:xfrm>
            <a:off x="770762" y="2338104"/>
            <a:ext cx="2957958" cy="1477328"/>
          </a:xfrm>
          <a:prstGeom prst="rect">
            <a:avLst/>
          </a:prstGeom>
          <a:noFill/>
        </p:spPr>
        <p:txBody>
          <a:bodyPr wrap="square" rtlCol="0">
            <a:spAutoFit/>
          </a:bodyPr>
          <a:lstStyle/>
          <a:p>
            <a:r>
              <a:rPr lang="en-US" dirty="0"/>
              <a:t>Users should see this as a motivation to aggregate voice at as application served across L2/L3 infrastructure</a:t>
            </a:r>
          </a:p>
        </p:txBody>
      </p:sp>
    </p:spTree>
    <p:extLst>
      <p:ext uri="{BB962C8B-B14F-4D97-AF65-F5344CB8AC3E}">
        <p14:creationId xmlns:p14="http://schemas.microsoft.com/office/powerpoint/2010/main" val="796699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r>
              <a:rPr lang="en-US"/>
              <a:t>Information Technology</a:t>
            </a:r>
            <a:endParaRPr lang="en-US" dirty="0"/>
          </a:p>
        </p:txBody>
      </p:sp>
      <p:sp>
        <p:nvSpPr>
          <p:cNvPr id="7" name="Content Placeholder 2"/>
          <p:cNvSpPr>
            <a:spLocks noGrp="1"/>
          </p:cNvSpPr>
          <p:nvPr>
            <p:ph sz="half" idx="1"/>
          </p:nvPr>
        </p:nvSpPr>
        <p:spPr>
          <a:xfrm>
            <a:off x="205944" y="1933876"/>
            <a:ext cx="5619943" cy="4271210"/>
          </a:xfrm>
        </p:spPr>
        <p:txBody>
          <a:bodyPr>
            <a:normAutofit fontScale="92500" lnSpcReduction="10000"/>
          </a:bodyPr>
          <a:lstStyle/>
          <a:p>
            <a:pPr marL="0" indent="0">
              <a:buNone/>
            </a:pPr>
            <a:endParaRPr lang="en-US" dirty="0"/>
          </a:p>
          <a:p>
            <a:pPr lvl="1"/>
            <a:r>
              <a:rPr lang="en-US" sz="1900" dirty="0">
                <a:solidFill>
                  <a:schemeClr val="tx1"/>
                </a:solidFill>
              </a:rPr>
              <a:t>Carriers are petitioning to be allowed to </a:t>
            </a:r>
            <a:r>
              <a:rPr lang="en-US" sz="1900" i="1" u="sng" dirty="0">
                <a:solidFill>
                  <a:schemeClr val="tx1"/>
                </a:solidFill>
              </a:rPr>
              <a:t>discontinue TDM services over the next few year</a:t>
            </a:r>
            <a:r>
              <a:rPr lang="en-US" sz="1900" dirty="0">
                <a:solidFill>
                  <a:schemeClr val="tx1"/>
                </a:solidFill>
              </a:rPr>
              <a:t>s and to shift virtually all network infrastructure investment to IP based services.</a:t>
            </a:r>
          </a:p>
          <a:p>
            <a:pPr lvl="1"/>
            <a:r>
              <a:rPr lang="en-US" sz="1900" dirty="0">
                <a:solidFill>
                  <a:schemeClr val="tx1"/>
                </a:solidFill>
              </a:rPr>
              <a:t>Carriers are requesting that </a:t>
            </a:r>
            <a:r>
              <a:rPr lang="en-US" sz="1900" i="1" u="sng" dirty="0">
                <a:solidFill>
                  <a:schemeClr val="tx1"/>
                </a:solidFill>
              </a:rPr>
              <a:t>the FCC not regulate next-gen IP services</a:t>
            </a:r>
          </a:p>
          <a:p>
            <a:pPr lvl="1"/>
            <a:r>
              <a:rPr lang="en-US" sz="1900" dirty="0">
                <a:solidFill>
                  <a:schemeClr val="tx1"/>
                </a:solidFill>
              </a:rPr>
              <a:t>Major carriers are petitioning that legacy ILEC rules </a:t>
            </a:r>
            <a:r>
              <a:rPr lang="en-US" sz="1900" i="1" u="sng" dirty="0">
                <a:solidFill>
                  <a:schemeClr val="tx1"/>
                </a:solidFill>
              </a:rPr>
              <a:t>not</a:t>
            </a:r>
            <a:r>
              <a:rPr lang="en-US" sz="1900" dirty="0">
                <a:solidFill>
                  <a:schemeClr val="tx1"/>
                </a:solidFill>
              </a:rPr>
              <a:t> be burdened with the requirement to </a:t>
            </a:r>
            <a:r>
              <a:rPr lang="en-US" sz="1900" i="1" u="sng" dirty="0">
                <a:solidFill>
                  <a:schemeClr val="tx1"/>
                </a:solidFill>
              </a:rPr>
              <a:t>provide last mile services to CLECS </a:t>
            </a:r>
            <a:r>
              <a:rPr lang="en-US" sz="1900" dirty="0">
                <a:solidFill>
                  <a:schemeClr val="tx1"/>
                </a:solidFill>
              </a:rPr>
              <a:t>for IP services.  </a:t>
            </a:r>
          </a:p>
          <a:p>
            <a:pPr lvl="1"/>
            <a:r>
              <a:rPr lang="en-US" sz="1900" dirty="0">
                <a:solidFill>
                  <a:schemeClr val="tx1"/>
                </a:solidFill>
              </a:rPr>
              <a:t>CLECS are petitioning the FCC to continue to regulate this market, at least to guarantee access to all services, to insure Universal Service Access. This is in the interest of self-preservation of their business model.</a:t>
            </a:r>
          </a:p>
        </p:txBody>
      </p:sp>
      <p:sp>
        <p:nvSpPr>
          <p:cNvPr id="9" name="Rectangle 8"/>
          <p:cNvSpPr/>
          <p:nvPr/>
        </p:nvSpPr>
        <p:spPr>
          <a:xfrm>
            <a:off x="5740400" y="2273795"/>
            <a:ext cx="6245654" cy="4273478"/>
          </a:xfrm>
          <a:prstGeom prst="rect">
            <a:avLst/>
          </a:prstGeom>
        </p:spPr>
        <p:txBody>
          <a:bodyPr wrap="square">
            <a:spAutoFit/>
          </a:bodyPr>
          <a:lstStyle/>
          <a:p>
            <a:pPr marL="685800" lvl="1" indent="-228600">
              <a:lnSpc>
                <a:spcPct val="90000"/>
              </a:lnSpc>
              <a:spcBef>
                <a:spcPts val="500"/>
              </a:spcBef>
              <a:buFont typeface="Arial" panose="020B0604020202020204" pitchFamily="34" charset="0"/>
              <a:buChar char="•"/>
            </a:pPr>
            <a:r>
              <a:rPr lang="en-US" dirty="0">
                <a:solidFill>
                  <a:prstClr val="black"/>
                </a:solidFill>
              </a:rPr>
              <a:t>Those that choose to be regulated, will continue to have a guaranteed rate of return.  </a:t>
            </a:r>
          </a:p>
          <a:p>
            <a:pPr marL="685800" lvl="1" indent="-228600">
              <a:lnSpc>
                <a:spcPct val="90000"/>
              </a:lnSpc>
              <a:spcBef>
                <a:spcPts val="500"/>
              </a:spcBef>
              <a:buFont typeface="Arial" panose="020B0604020202020204" pitchFamily="34" charset="0"/>
              <a:buChar char="•"/>
            </a:pPr>
            <a:r>
              <a:rPr lang="en-US" b="1" i="1" u="sng" dirty="0">
                <a:solidFill>
                  <a:prstClr val="black"/>
                </a:solidFill>
              </a:rPr>
              <a:t>AT&amp;T, the largest ILEC, and others have elected to totally forgo any guaranteed rate of return, and in turn, gain much more freedom to determine what services to provide and at what rates.</a:t>
            </a:r>
          </a:p>
          <a:p>
            <a:pPr marL="685800" lvl="1" indent="-228600">
              <a:lnSpc>
                <a:spcPct val="90000"/>
              </a:lnSpc>
              <a:spcBef>
                <a:spcPts val="500"/>
              </a:spcBef>
              <a:buFont typeface="Arial" panose="020B0604020202020204" pitchFamily="34" charset="0"/>
              <a:buChar char="•"/>
            </a:pPr>
            <a:r>
              <a:rPr lang="en-US" dirty="0">
                <a:solidFill>
                  <a:prstClr val="black"/>
                </a:solidFill>
              </a:rPr>
              <a:t>FCC could use the ubiquitous nature of IP based services (traffic not defined within state borders and essentially all interstate) to negate the ability of State’s to regulate service fees and availability in the new post TDM environment.</a:t>
            </a:r>
          </a:p>
          <a:p>
            <a:pPr marL="685800" lvl="1" indent="-228600">
              <a:lnSpc>
                <a:spcPct val="90000"/>
              </a:lnSpc>
              <a:spcBef>
                <a:spcPts val="500"/>
              </a:spcBef>
              <a:buFont typeface="Arial" panose="020B0604020202020204" pitchFamily="34" charset="0"/>
              <a:buChar char="•"/>
            </a:pPr>
            <a:r>
              <a:rPr lang="en-US" dirty="0">
                <a:solidFill>
                  <a:prstClr val="black"/>
                </a:solidFill>
              </a:rPr>
              <a:t>Availability of IP based services can be a major influence on a State’s ability to attract new industry and to maintain economic growth. Example: the impact of Google fiber as a business incubation factor in TX and MS</a:t>
            </a:r>
          </a:p>
        </p:txBody>
      </p:sp>
      <p:sp>
        <p:nvSpPr>
          <p:cNvPr id="10" name="Title 1"/>
          <p:cNvSpPr>
            <a:spLocks noGrp="1"/>
          </p:cNvSpPr>
          <p:nvPr>
            <p:ph type="title"/>
          </p:nvPr>
        </p:nvSpPr>
        <p:spPr>
          <a:xfrm>
            <a:off x="560173" y="349221"/>
            <a:ext cx="11425881" cy="971132"/>
          </a:xfrm>
        </p:spPr>
        <p:txBody>
          <a:bodyPr>
            <a:noAutofit/>
          </a:bodyPr>
          <a:lstStyle/>
          <a:p>
            <a:r>
              <a:rPr lang="en-US" sz="3600" dirty="0">
                <a:solidFill>
                  <a:schemeClr val="accent3">
                    <a:lumMod val="75000"/>
                  </a:schemeClr>
                </a:solidFill>
              </a:rPr>
              <a:t>FCC rulings on “IP Trials” have begun in response to major carrier petitions and the debate on Net Neutrality</a:t>
            </a:r>
          </a:p>
        </p:txBody>
      </p:sp>
      <p:sp>
        <p:nvSpPr>
          <p:cNvPr id="11" name="Rectangle 10"/>
          <p:cNvSpPr/>
          <p:nvPr/>
        </p:nvSpPr>
        <p:spPr>
          <a:xfrm>
            <a:off x="5944795" y="1360595"/>
            <a:ext cx="6247204" cy="923330"/>
          </a:xfrm>
          <a:prstGeom prst="rect">
            <a:avLst/>
          </a:prstGeom>
        </p:spPr>
        <p:txBody>
          <a:bodyPr wrap="square">
            <a:spAutoFit/>
          </a:bodyPr>
          <a:lstStyle/>
          <a:p>
            <a:r>
              <a:rPr lang="en-US" dirty="0"/>
              <a:t>Regulatory environment: State level-ILECs have been given some choice by the NC PUC at the State level to choose their competitive status.</a:t>
            </a:r>
          </a:p>
        </p:txBody>
      </p:sp>
      <p:sp>
        <p:nvSpPr>
          <p:cNvPr id="12" name="Rectangle 11"/>
          <p:cNvSpPr/>
          <p:nvPr/>
        </p:nvSpPr>
        <p:spPr>
          <a:xfrm>
            <a:off x="324852" y="1360595"/>
            <a:ext cx="5771147" cy="923330"/>
          </a:xfrm>
          <a:prstGeom prst="rect">
            <a:avLst/>
          </a:prstGeom>
        </p:spPr>
        <p:txBody>
          <a:bodyPr wrap="square">
            <a:spAutoFit/>
          </a:bodyPr>
          <a:lstStyle/>
          <a:p>
            <a:r>
              <a:rPr lang="en-US" dirty="0"/>
              <a:t>Regulatory environment: Federal level-There are numerous filings with the FCC to allow for changing technologies. </a:t>
            </a:r>
          </a:p>
        </p:txBody>
      </p:sp>
    </p:spTree>
    <p:extLst>
      <p:ext uri="{BB962C8B-B14F-4D97-AF65-F5344CB8AC3E}">
        <p14:creationId xmlns:p14="http://schemas.microsoft.com/office/powerpoint/2010/main" val="3374638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rPr>
              <a:t>Major vendor Strategies: ATT &amp; CenturyLink</a:t>
            </a:r>
          </a:p>
        </p:txBody>
      </p:sp>
      <p:sp>
        <p:nvSpPr>
          <p:cNvPr id="5" name="Footer Placeholder 4"/>
          <p:cNvSpPr>
            <a:spLocks noGrp="1"/>
          </p:cNvSpPr>
          <p:nvPr>
            <p:ph type="ftr" sz="quarter" idx="3"/>
          </p:nvPr>
        </p:nvSpPr>
        <p:spPr/>
        <p:txBody>
          <a:bodyPr/>
          <a:lstStyle/>
          <a:p>
            <a:r>
              <a:rPr lang="en-US"/>
              <a:t>Information Technology</a:t>
            </a:r>
            <a:endParaRPr lang="en-US" dirty="0"/>
          </a:p>
        </p:txBody>
      </p:sp>
      <p:sp>
        <p:nvSpPr>
          <p:cNvPr id="6" name="Content Placeholder 2"/>
          <p:cNvSpPr txBox="1">
            <a:spLocks/>
          </p:cNvSpPr>
          <p:nvPr/>
        </p:nvSpPr>
        <p:spPr>
          <a:xfrm>
            <a:off x="324853" y="1243891"/>
            <a:ext cx="11369842" cy="52290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Stated Plans</a:t>
            </a:r>
          </a:p>
          <a:p>
            <a:pPr lvl="1"/>
            <a:r>
              <a:rPr lang="en-US" sz="2600" dirty="0"/>
              <a:t>AT&amp;T to discontinue all PSTN TDM services by 2023*.  </a:t>
            </a:r>
          </a:p>
          <a:p>
            <a:pPr lvl="1"/>
            <a:r>
              <a:rPr lang="en-US" sz="2600" dirty="0"/>
              <a:t>Some services e.g. PRIs, POTS, long distance will occur sooner</a:t>
            </a:r>
          </a:p>
          <a:p>
            <a:pPr lvl="1"/>
            <a:r>
              <a:rPr lang="en-US" sz="2600" dirty="0"/>
              <a:t>No new PSTN TDM services beginning in 2020, with some of the phase-out beginning in 2018.</a:t>
            </a:r>
          </a:p>
          <a:p>
            <a:pPr lvl="1"/>
            <a:r>
              <a:rPr lang="en-US" sz="2600" dirty="0"/>
              <a:t>AT&amp;T is two years in on all IP trials in two cites</a:t>
            </a:r>
          </a:p>
          <a:p>
            <a:pPr lvl="1"/>
            <a:r>
              <a:rPr lang="en-US" sz="2600" dirty="0"/>
              <a:t>CenturyLink has one trial in Las Vegas</a:t>
            </a:r>
          </a:p>
          <a:p>
            <a:pPr lvl="1"/>
            <a:r>
              <a:rPr lang="en-US" sz="2600" dirty="0"/>
              <a:t>Both asking that the FCC NOT regulate any new IP networks and services.</a:t>
            </a:r>
          </a:p>
          <a:p>
            <a:pPr lvl="1"/>
            <a:r>
              <a:rPr lang="en-US" sz="2600" dirty="0"/>
              <a:t>CenturyLink does not want ILECs be required to provide CLEC access to current and emerging IP services.</a:t>
            </a:r>
          </a:p>
        </p:txBody>
      </p:sp>
      <p:sp>
        <p:nvSpPr>
          <p:cNvPr id="3" name="TextBox 2"/>
          <p:cNvSpPr txBox="1"/>
          <p:nvPr/>
        </p:nvSpPr>
        <p:spPr>
          <a:xfrm>
            <a:off x="6207760" y="6009134"/>
            <a:ext cx="5053756" cy="338554"/>
          </a:xfrm>
          <a:prstGeom prst="rect">
            <a:avLst/>
          </a:prstGeom>
          <a:noFill/>
        </p:spPr>
        <p:txBody>
          <a:bodyPr wrap="none" rtlCol="0">
            <a:spAutoFit/>
          </a:bodyPr>
          <a:lstStyle/>
          <a:p>
            <a:r>
              <a:rPr lang="en-US" sz="1600" dirty="0"/>
              <a:t>*As stated to DIT. This data applies only to Centrex.</a:t>
            </a:r>
          </a:p>
        </p:txBody>
      </p:sp>
    </p:spTree>
    <p:extLst>
      <p:ext uri="{BB962C8B-B14F-4D97-AF65-F5344CB8AC3E}">
        <p14:creationId xmlns:p14="http://schemas.microsoft.com/office/powerpoint/2010/main" val="595907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rPr>
              <a:t>Ramifications of ILEC plans</a:t>
            </a:r>
          </a:p>
        </p:txBody>
      </p:sp>
      <p:sp>
        <p:nvSpPr>
          <p:cNvPr id="5" name="Footer Placeholder 4"/>
          <p:cNvSpPr>
            <a:spLocks noGrp="1"/>
          </p:cNvSpPr>
          <p:nvPr>
            <p:ph type="ftr" sz="quarter" idx="3"/>
          </p:nvPr>
        </p:nvSpPr>
        <p:spPr/>
        <p:txBody>
          <a:bodyPr/>
          <a:lstStyle/>
          <a:p>
            <a:r>
              <a:rPr lang="en-US"/>
              <a:t>Information Technology</a:t>
            </a:r>
            <a:endParaRPr lang="en-US" dirty="0"/>
          </a:p>
        </p:txBody>
      </p:sp>
      <p:sp>
        <p:nvSpPr>
          <p:cNvPr id="6" name="Content Placeholder 3"/>
          <p:cNvSpPr txBox="1">
            <a:spLocks/>
          </p:cNvSpPr>
          <p:nvPr/>
        </p:nvSpPr>
        <p:spPr>
          <a:xfrm>
            <a:off x="252663" y="1051387"/>
            <a:ext cx="11198475" cy="5132845"/>
          </a:xfrm>
          <a:prstGeom prst="rect">
            <a:avLst/>
          </a:prstGeom>
        </p:spPr>
        <p:txBody>
          <a:bodyPr vert="horz" lIns="91440" tIns="45720" rIns="91440" bIns="45720" rtlCol="0" anchor="ctr">
            <a:normAutofit fontScale="92500"/>
          </a:bodyPr>
          <a:lstStyle>
            <a:defPPr>
              <a:defRPr lang="en-US"/>
            </a:defPPr>
            <a:lvl1pPr marL="0" algn="l" defTabSz="914400" rtl="0" eaLnBrk="1" latinLnBrk="0" hangingPunct="1">
              <a:defRPr lang="en-US"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Impact to Contracts</a:t>
            </a:r>
          </a:p>
          <a:p>
            <a:pPr marL="742950" lvl="1" indent="-285750">
              <a:buFont typeface="Arial" panose="020B0604020202020204" pitchFamily="34" charset="0"/>
              <a:buChar char="•"/>
            </a:pPr>
            <a:r>
              <a:rPr lang="en-US" sz="2400" dirty="0"/>
              <a:t>AT&amp;T’s current accelerated transition from TDM-to-IP, and associated early discontinuance of TDM circuits will have major implications for those having long term contracts (post 2018).</a:t>
            </a:r>
          </a:p>
          <a:p>
            <a:pPr marL="742950" lvl="1" indent="-285750">
              <a:buFont typeface="Arial" panose="020B0604020202020204" pitchFamily="34" charset="0"/>
              <a:buChar char="•"/>
            </a:pPr>
            <a:r>
              <a:rPr lang="en-US" sz="2400" dirty="0"/>
              <a:t>CenturyLink has not made a formal declaration although Account teams have been directed to focus on non-traditional services such as Ethernet access services and hosted VOIP</a:t>
            </a:r>
          </a:p>
          <a:p>
            <a:pPr marL="742950" lvl="1" indent="-285750">
              <a:buFont typeface="Arial" panose="020B0604020202020204" pitchFamily="34" charset="0"/>
              <a:buChar char="•"/>
            </a:pPr>
            <a:r>
              <a:rPr lang="en-US" sz="2400" dirty="0"/>
              <a:t>The TDM-to-IP acceleration plan will force a significant acceleration in DIT’s IP migration plans and contract negotiations as we try to comply with carrier and FCC new deadlines. </a:t>
            </a:r>
          </a:p>
          <a:p>
            <a:pPr marL="742950" lvl="1" indent="-285750">
              <a:buFont typeface="Arial" panose="020B0604020202020204" pitchFamily="34" charset="0"/>
              <a:buChar char="•"/>
            </a:pPr>
            <a:r>
              <a:rPr lang="en-US" sz="2400" dirty="0"/>
              <a:t>DIT will seek to renew the DIT 4759 local service contract and the DIT 4457 Centrex contracts before the June 2018 expiration for at least two additional years.</a:t>
            </a:r>
          </a:p>
          <a:p>
            <a:pPr marL="742950" lvl="1" indent="-285750">
              <a:buFont typeface="Arial" panose="020B0604020202020204" pitchFamily="34" charset="0"/>
              <a:buChar char="•"/>
            </a:pPr>
            <a:r>
              <a:rPr lang="en-US" sz="2400" dirty="0"/>
              <a:t>DIT customers need to be well on their way to an IP telephony migration by EOY 2018, therefore technology and fiscal planning for the TDM sunset must begin now.</a:t>
            </a:r>
          </a:p>
        </p:txBody>
      </p:sp>
    </p:spTree>
    <p:extLst>
      <p:ext uri="{BB962C8B-B14F-4D97-AF65-F5344CB8AC3E}">
        <p14:creationId xmlns:p14="http://schemas.microsoft.com/office/powerpoint/2010/main" val="668016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rPr>
              <a:t>Major Takeaways: The business climate…</a:t>
            </a:r>
          </a:p>
        </p:txBody>
      </p:sp>
      <p:sp>
        <p:nvSpPr>
          <p:cNvPr id="3" name="Content Placeholder 2"/>
          <p:cNvSpPr>
            <a:spLocks noGrp="1"/>
          </p:cNvSpPr>
          <p:nvPr>
            <p:ph idx="1"/>
          </p:nvPr>
        </p:nvSpPr>
        <p:spPr/>
        <p:txBody>
          <a:bodyPr>
            <a:normAutofit/>
          </a:bodyPr>
          <a:lstStyle/>
          <a:p>
            <a:pPr>
              <a:lnSpc>
                <a:spcPct val="107000"/>
              </a:lnSpc>
              <a:spcAft>
                <a:spcPts val="800"/>
              </a:spcAft>
              <a:buFont typeface="+mj-lt"/>
              <a:buAutoNum type="arabicPeriod"/>
            </a:pPr>
            <a:r>
              <a:rPr lang="en-US" b="1" dirty="0">
                <a:solidFill>
                  <a:schemeClr val="tx1"/>
                </a:solidFill>
                <a:ea typeface="Calibri" panose="020F0502020204030204"/>
                <a:cs typeface="Times New Roman" panose="02020603050405020304" pitchFamily="18" charset="0"/>
              </a:rPr>
              <a:t>AT&amp;T presents the case to the FCC that beginning now, support of vendor transition plans is the only way to promote the extensive level of private investment needed to make the transition to an all IP voice network. AT&amp;T hopes to be completely out of the out of the TDM business EOY 2023.</a:t>
            </a:r>
          </a:p>
          <a:p>
            <a:pPr>
              <a:lnSpc>
                <a:spcPct val="107000"/>
              </a:lnSpc>
              <a:spcAft>
                <a:spcPts val="800"/>
              </a:spcAft>
              <a:buFont typeface="+mj-lt"/>
              <a:buAutoNum type="arabicPeriod"/>
            </a:pPr>
            <a:r>
              <a:rPr lang="en-US" b="1" dirty="0">
                <a:solidFill>
                  <a:schemeClr val="tx1"/>
                </a:solidFill>
                <a:ea typeface="Calibri" panose="020F0502020204030204"/>
                <a:cs typeface="Times New Roman" panose="02020603050405020304" pitchFamily="18" charset="0"/>
              </a:rPr>
              <a:t>Following the lead of the ILEC community, DIT can also make the argument that investing in additional TDM hardware only serves to divert resources from the primary goal of getting to an all IP environment. If we don’t act now, the rising cost to maintain and support TDM services by every element of government will impact government’s ability to meet the evolving needs of the citizens of the SONC.</a:t>
            </a:r>
          </a:p>
          <a:p>
            <a:pPr>
              <a:lnSpc>
                <a:spcPct val="107000"/>
              </a:lnSpc>
              <a:spcAft>
                <a:spcPts val="800"/>
              </a:spcAft>
              <a:buFont typeface="+mj-lt"/>
              <a:buAutoNum type="arabicPeriod"/>
            </a:pPr>
            <a:r>
              <a:rPr lang="en-US" b="1" dirty="0">
                <a:solidFill>
                  <a:schemeClr val="tx1"/>
                </a:solidFill>
                <a:ea typeface="Calibri" panose="020F0502020204030204"/>
                <a:cs typeface="Times New Roman" panose="02020603050405020304" pitchFamily="18" charset="0"/>
              </a:rPr>
              <a:t>Citizens will increasingly rely on new and better technology that blurs the lines of technology separation between voice and data. Data infrastructure must grow and evolve and voice becomes one of many applications that the data infrastructure must support. </a:t>
            </a:r>
          </a:p>
          <a:p>
            <a:endParaRPr lang="en-US" dirty="0"/>
          </a:p>
        </p:txBody>
      </p:sp>
      <p:sp>
        <p:nvSpPr>
          <p:cNvPr id="5" name="Footer Placeholder 4"/>
          <p:cNvSpPr>
            <a:spLocks noGrp="1"/>
          </p:cNvSpPr>
          <p:nvPr>
            <p:ph type="ftr" sz="quarter" idx="3"/>
          </p:nvPr>
        </p:nvSpPr>
        <p:spPr/>
        <p:txBody>
          <a:bodyPr/>
          <a:lstStyle/>
          <a:p>
            <a:r>
              <a:rPr lang="en-US"/>
              <a:t>Information Technology</a:t>
            </a:r>
            <a:endParaRPr lang="en-US" dirty="0"/>
          </a:p>
        </p:txBody>
      </p:sp>
    </p:spTree>
    <p:extLst>
      <p:ext uri="{BB962C8B-B14F-4D97-AF65-F5344CB8AC3E}">
        <p14:creationId xmlns:p14="http://schemas.microsoft.com/office/powerpoint/2010/main" val="3674254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3">
                    <a:lumMod val="75000"/>
                  </a:schemeClr>
                </a:solidFill>
              </a:rPr>
              <a:t>Major Takeaways: The challenges…</a:t>
            </a:r>
          </a:p>
        </p:txBody>
      </p:sp>
      <p:sp>
        <p:nvSpPr>
          <p:cNvPr id="5" name="Footer Placeholder 4"/>
          <p:cNvSpPr>
            <a:spLocks noGrp="1"/>
          </p:cNvSpPr>
          <p:nvPr>
            <p:ph type="ftr" sz="quarter" idx="3"/>
          </p:nvPr>
        </p:nvSpPr>
        <p:spPr/>
        <p:txBody>
          <a:bodyPr/>
          <a:lstStyle/>
          <a:p>
            <a:r>
              <a:rPr lang="en-US"/>
              <a:t>Information Technology</a:t>
            </a:r>
            <a:endParaRPr lang="en-US" dirty="0"/>
          </a:p>
        </p:txBody>
      </p:sp>
      <p:sp>
        <p:nvSpPr>
          <p:cNvPr id="7" name="Rectangle 6"/>
          <p:cNvSpPr/>
          <p:nvPr/>
        </p:nvSpPr>
        <p:spPr>
          <a:xfrm>
            <a:off x="613611" y="1058780"/>
            <a:ext cx="10972799" cy="4549194"/>
          </a:xfrm>
          <a:prstGeom prst="rect">
            <a:avLst/>
          </a:prstGeom>
        </p:spPr>
        <p:txBody>
          <a:bodyPr wrap="square">
            <a:spAutoFit/>
          </a:bodyPr>
          <a:lstStyle/>
          <a:p>
            <a:pPr marL="342900" indent="-342900">
              <a:lnSpc>
                <a:spcPct val="107000"/>
              </a:lnSpc>
              <a:spcAft>
                <a:spcPts val="800"/>
              </a:spcAft>
              <a:buFont typeface="+mj-lt"/>
              <a:buAutoNum type="arabicPeriod"/>
            </a:pPr>
            <a:r>
              <a:rPr lang="en-US" b="1" dirty="0">
                <a:ea typeface="Calibri" panose="020F0502020204030204"/>
                <a:cs typeface="Times New Roman" panose="02020603050405020304" pitchFamily="18" charset="0"/>
              </a:rPr>
              <a:t>As a primary governing authority, the SONC also faces the challenge of exercising careful oversight on the ILEC, CLEC, and non-traditional service providers.</a:t>
            </a:r>
          </a:p>
          <a:p>
            <a:pPr marL="800100" lvl="1" indent="-342900">
              <a:lnSpc>
                <a:spcPct val="107000"/>
              </a:lnSpc>
              <a:spcAft>
                <a:spcPts val="800"/>
              </a:spcAft>
              <a:buFont typeface="+mj-lt"/>
              <a:buAutoNum type="alphaLcParenR"/>
            </a:pPr>
            <a:r>
              <a:rPr lang="en-US" b="1" dirty="0">
                <a:ea typeface="Calibri" panose="020F0502020204030204"/>
                <a:cs typeface="Times New Roman" panose="02020603050405020304" pitchFamily="18" charset="0"/>
              </a:rPr>
              <a:t>This is necessary to ensure that the SONC does not impugn their willingness to invest in newer IP backbone infrastructure in the SONC. As we are competing for private investment against other States, we must and therefore must be sensitive to the creation of unnecessarily burdensome regulations, contracts, etc. </a:t>
            </a:r>
          </a:p>
          <a:p>
            <a:pPr marL="800100" lvl="1" indent="-342900">
              <a:lnSpc>
                <a:spcPct val="107000"/>
              </a:lnSpc>
              <a:spcAft>
                <a:spcPts val="800"/>
              </a:spcAft>
              <a:buFont typeface="+mj-lt"/>
              <a:buAutoNum type="alphaLcParenR"/>
            </a:pPr>
            <a:r>
              <a:rPr lang="en-US" b="1" dirty="0">
                <a:ea typeface="Calibri" panose="020F0502020204030204"/>
                <a:cs typeface="Times New Roman" panose="02020603050405020304" pitchFamily="18" charset="0"/>
              </a:rPr>
              <a:t>State PUC regulatory rules that apply to definition of transport services such as intrastate versus interstate and dialing parity are particularly blurred given the nature of IP based services. Therefore emphasis on them should be reduced.</a:t>
            </a:r>
          </a:p>
          <a:p>
            <a:pPr marL="342900" indent="-342900">
              <a:lnSpc>
                <a:spcPct val="107000"/>
              </a:lnSpc>
              <a:spcAft>
                <a:spcPts val="800"/>
              </a:spcAft>
              <a:buFont typeface="+mj-lt"/>
              <a:buAutoNum type="arabicPeriod"/>
            </a:pPr>
            <a:r>
              <a:rPr lang="en-US" b="1" dirty="0">
                <a:ea typeface="Calibri" panose="020F0502020204030204"/>
                <a:cs typeface="Times New Roman" panose="02020603050405020304" pitchFamily="18" charset="0"/>
              </a:rPr>
              <a:t>A TDM-to-IP transition will require all State, County, and Local government entities to update technology spending plans to adjust to this industry wide technological advance. Hence we the technical community, cannot see this change as a hindrance but as an opportunity to show leadership by providing well thought out plans backed by appropriate contracts, services, and expertise to carry out the transition.</a:t>
            </a:r>
          </a:p>
        </p:txBody>
      </p:sp>
    </p:spTree>
    <p:extLst>
      <p:ext uri="{BB962C8B-B14F-4D97-AF65-F5344CB8AC3E}">
        <p14:creationId xmlns:p14="http://schemas.microsoft.com/office/powerpoint/2010/main" val="4165082872"/>
      </p:ext>
    </p:extLst>
  </p:cSld>
  <p:clrMapOvr>
    <a:masterClrMapping/>
  </p:clrMapOvr>
</p:sld>
</file>

<file path=ppt/theme/theme1.xml><?xml version="1.0" encoding="utf-8"?>
<a:theme xmlns:a="http://schemas.openxmlformats.org/drawingml/2006/main" name="Official DIP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ial DIP Theme" id="{114EA3E5-C96C-466E-8D2D-27FC085286CE}" vid="{9F0320F3-CB6B-4486-8F45-6C5C944435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5230</TotalTime>
  <Words>3388</Words>
  <Application>Microsoft Office PowerPoint</Application>
  <PresentationFormat>Widescreen</PresentationFormat>
  <Paragraphs>417</Paragraphs>
  <Slides>35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Arial Black</vt:lpstr>
      <vt:lpstr>Calibri</vt:lpstr>
      <vt:lpstr>Franklin Gothic Book</vt:lpstr>
      <vt:lpstr>Gill Sans</vt:lpstr>
      <vt:lpstr>Monotype Sorts</vt:lpstr>
      <vt:lpstr>Roboto</vt:lpstr>
      <vt:lpstr>Times New Roman</vt:lpstr>
      <vt:lpstr>Wingdings</vt:lpstr>
      <vt:lpstr>Official DIP Theme</vt:lpstr>
      <vt:lpstr>Overview of a Rapidly Changing Telephony Services Environment by Gerry Means-DIT</vt:lpstr>
      <vt:lpstr>Part One</vt:lpstr>
      <vt:lpstr>What is driving change?</vt:lpstr>
      <vt:lpstr>PowerPoint Presentation</vt:lpstr>
      <vt:lpstr>FCC rulings on “IP Trials” have begun in response to major carrier petitions and the debate on Net Neutrality</vt:lpstr>
      <vt:lpstr>Major vendor Strategies: ATT &amp; CenturyLink</vt:lpstr>
      <vt:lpstr>Ramifications of ILEC plans</vt:lpstr>
      <vt:lpstr>Major Takeaways: The business climate…</vt:lpstr>
      <vt:lpstr>Major Takeaways: The challenges…</vt:lpstr>
      <vt:lpstr>Part Two</vt:lpstr>
      <vt:lpstr>DIT Telephony Contract Support</vt:lpstr>
      <vt:lpstr>Industry Predictions of VOIP Penetration</vt:lpstr>
      <vt:lpstr>IP based telephony is a topology shift in service delivery</vt:lpstr>
      <vt:lpstr>Pre-Cursor Elements for Site vs. Subscriber Telephony Contracting </vt:lpstr>
      <vt:lpstr>Key Contacts for Contract Info</vt:lpstr>
      <vt:lpstr>Next Generation Telephony Service Architecture</vt:lpstr>
      <vt:lpstr>Next Generation Telephony Service Architecture</vt:lpstr>
      <vt:lpstr>Next Generation Telephony Service Architecture</vt:lpstr>
      <vt:lpstr>Next Generation Telephony Service Architecture</vt:lpstr>
      <vt:lpstr>Next Generation Telephony Service Architecture</vt:lpstr>
      <vt:lpstr>Next Generation Telephony Service Architecture: What is WebRTC?</vt:lpstr>
      <vt:lpstr>Next Generation Telephony Service Architecture: How to Think About WebRTC</vt:lpstr>
      <vt:lpstr>Next Generation Telephony Service Architecture: Enterprise Real-time Communications Trends</vt:lpstr>
      <vt:lpstr>Next Generation Telephony Service Architecture: WebRTC Use Case Example: </vt:lpstr>
      <vt:lpstr>Next Generation Telephony Service Architecture: WebRTC Impact On State Government Communications</vt:lpstr>
      <vt:lpstr>WebRTC: Not Just an Opportunity for Telephony Enhancement</vt:lpstr>
      <vt:lpstr>WebRTC in the Marketplace</vt:lpstr>
      <vt:lpstr>Presentation Wrap-up</vt:lpstr>
      <vt:lpstr>PowerPoint Presentation</vt:lpstr>
      <vt:lpstr>Back-Up Information</vt:lpstr>
      <vt:lpstr>Back-Up Information</vt:lpstr>
      <vt:lpstr>Back-Up Information</vt:lpstr>
      <vt:lpstr>Back-up Information</vt:lpstr>
      <vt:lpstr>Back-Up information</vt:lpstr>
      <vt:lpstr>Back-Up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Means, Gerry</dc:creator>
  <cp:lastModifiedBy>Tara Williams</cp:lastModifiedBy>
  <cp:revision>90</cp:revision>
  <dcterms:created xsi:type="dcterms:W3CDTF">2016-09-30T13:58:22Z</dcterms:created>
  <dcterms:modified xsi:type="dcterms:W3CDTF">2017-01-18T18:08:37Z</dcterms:modified>
</cp:coreProperties>
</file>