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8" r:id="rId5"/>
    <p:sldId id="259" r:id="rId6"/>
    <p:sldId id="266" r:id="rId7"/>
    <p:sldId id="260" r:id="rId8"/>
    <p:sldId id="267" r:id="rId9"/>
    <p:sldId id="268" r:id="rId10"/>
    <p:sldId id="269" r:id="rId11"/>
    <p:sldId id="270" r:id="rId12"/>
    <p:sldId id="271" r:id="rId1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4F77-F046-4A73-A2CD-6D20481C9A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9A4086-E9F7-4DEC-9583-4E16478D9F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2365D0-5139-43AF-8C64-5C7984191358}"/>
              </a:ext>
            </a:extLst>
          </p:cNvPr>
          <p:cNvSpPr>
            <a:spLocks noGrp="1"/>
          </p:cNvSpPr>
          <p:nvPr>
            <p:ph type="dt" sz="half" idx="10"/>
          </p:nvPr>
        </p:nvSpPr>
        <p:spPr/>
        <p:txBody>
          <a:bodyPr/>
          <a:lstStyle/>
          <a:p>
            <a:fld id="{3E7DAF25-E157-4215-913F-007779EFDEED}" type="datetimeFigureOut">
              <a:rPr lang="en-US" smtClean="0"/>
              <a:t>2/27/2019</a:t>
            </a:fld>
            <a:endParaRPr lang="en-US"/>
          </a:p>
        </p:txBody>
      </p:sp>
      <p:sp>
        <p:nvSpPr>
          <p:cNvPr id="5" name="Footer Placeholder 4">
            <a:extLst>
              <a:ext uri="{FF2B5EF4-FFF2-40B4-BE49-F238E27FC236}">
                <a16:creationId xmlns:a16="http://schemas.microsoft.com/office/drawing/2014/main" id="{CCCBC2C5-8906-4558-B965-C99239F82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78940-7CB5-45EB-AD1F-87AEFE73ECB3}"/>
              </a:ext>
            </a:extLst>
          </p:cNvPr>
          <p:cNvSpPr>
            <a:spLocks noGrp="1"/>
          </p:cNvSpPr>
          <p:nvPr>
            <p:ph type="sldNum" sz="quarter" idx="12"/>
          </p:nvPr>
        </p:nvSpPr>
        <p:spPr/>
        <p:txBody>
          <a:bodyPr/>
          <a:lstStyle/>
          <a:p>
            <a:fld id="{268B2C2A-5DD0-41CC-B408-275D272CB74B}" type="slidenum">
              <a:rPr lang="en-US" smtClean="0"/>
              <a:t>‹#›</a:t>
            </a:fld>
            <a:endParaRPr lang="en-US"/>
          </a:p>
        </p:txBody>
      </p:sp>
    </p:spTree>
    <p:extLst>
      <p:ext uri="{BB962C8B-B14F-4D97-AF65-F5344CB8AC3E}">
        <p14:creationId xmlns:p14="http://schemas.microsoft.com/office/powerpoint/2010/main" val="16766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95D3A-67E3-4757-8388-0945539FAC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700DCB-4220-4A0B-9851-3E77BAF954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9BFEA-D6F4-4C18-BAA5-5F865E2C85F0}"/>
              </a:ext>
            </a:extLst>
          </p:cNvPr>
          <p:cNvSpPr>
            <a:spLocks noGrp="1"/>
          </p:cNvSpPr>
          <p:nvPr>
            <p:ph type="dt" sz="half" idx="10"/>
          </p:nvPr>
        </p:nvSpPr>
        <p:spPr/>
        <p:txBody>
          <a:bodyPr/>
          <a:lstStyle/>
          <a:p>
            <a:fld id="{3E7DAF25-E157-4215-913F-007779EFDEED}" type="datetimeFigureOut">
              <a:rPr lang="en-US" smtClean="0"/>
              <a:t>2/27/2019</a:t>
            </a:fld>
            <a:endParaRPr lang="en-US"/>
          </a:p>
        </p:txBody>
      </p:sp>
      <p:sp>
        <p:nvSpPr>
          <p:cNvPr id="5" name="Footer Placeholder 4">
            <a:extLst>
              <a:ext uri="{FF2B5EF4-FFF2-40B4-BE49-F238E27FC236}">
                <a16:creationId xmlns:a16="http://schemas.microsoft.com/office/drawing/2014/main" id="{A7636617-58F5-409E-9091-3BA799A14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2CEF6-8454-42F7-A62E-F3108319CDCD}"/>
              </a:ext>
            </a:extLst>
          </p:cNvPr>
          <p:cNvSpPr>
            <a:spLocks noGrp="1"/>
          </p:cNvSpPr>
          <p:nvPr>
            <p:ph type="sldNum" sz="quarter" idx="12"/>
          </p:nvPr>
        </p:nvSpPr>
        <p:spPr/>
        <p:txBody>
          <a:bodyPr/>
          <a:lstStyle/>
          <a:p>
            <a:fld id="{268B2C2A-5DD0-41CC-B408-275D272CB74B}" type="slidenum">
              <a:rPr lang="en-US" smtClean="0"/>
              <a:t>‹#›</a:t>
            </a:fld>
            <a:endParaRPr lang="en-US"/>
          </a:p>
        </p:txBody>
      </p:sp>
    </p:spTree>
    <p:extLst>
      <p:ext uri="{BB962C8B-B14F-4D97-AF65-F5344CB8AC3E}">
        <p14:creationId xmlns:p14="http://schemas.microsoft.com/office/powerpoint/2010/main" val="3627886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FA2F2B-2D21-485F-844C-02FD8190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959982-67DC-4D47-AFFC-7E52A9E50F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C073E-30CB-458E-8403-055C98CD9A0E}"/>
              </a:ext>
            </a:extLst>
          </p:cNvPr>
          <p:cNvSpPr>
            <a:spLocks noGrp="1"/>
          </p:cNvSpPr>
          <p:nvPr>
            <p:ph type="dt" sz="half" idx="10"/>
          </p:nvPr>
        </p:nvSpPr>
        <p:spPr/>
        <p:txBody>
          <a:bodyPr/>
          <a:lstStyle/>
          <a:p>
            <a:fld id="{3E7DAF25-E157-4215-913F-007779EFDEED}" type="datetimeFigureOut">
              <a:rPr lang="en-US" smtClean="0"/>
              <a:t>2/27/2019</a:t>
            </a:fld>
            <a:endParaRPr lang="en-US"/>
          </a:p>
        </p:txBody>
      </p:sp>
      <p:sp>
        <p:nvSpPr>
          <p:cNvPr id="5" name="Footer Placeholder 4">
            <a:extLst>
              <a:ext uri="{FF2B5EF4-FFF2-40B4-BE49-F238E27FC236}">
                <a16:creationId xmlns:a16="http://schemas.microsoft.com/office/drawing/2014/main" id="{A641F9E8-BC47-45F5-BAA8-878256779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F9E39-4C76-421C-B2A6-60B8FE328970}"/>
              </a:ext>
            </a:extLst>
          </p:cNvPr>
          <p:cNvSpPr>
            <a:spLocks noGrp="1"/>
          </p:cNvSpPr>
          <p:nvPr>
            <p:ph type="sldNum" sz="quarter" idx="12"/>
          </p:nvPr>
        </p:nvSpPr>
        <p:spPr/>
        <p:txBody>
          <a:bodyPr/>
          <a:lstStyle/>
          <a:p>
            <a:fld id="{268B2C2A-5DD0-41CC-B408-275D272CB74B}" type="slidenum">
              <a:rPr lang="en-US" smtClean="0"/>
              <a:t>‹#›</a:t>
            </a:fld>
            <a:endParaRPr lang="en-US"/>
          </a:p>
        </p:txBody>
      </p:sp>
    </p:spTree>
    <p:extLst>
      <p:ext uri="{BB962C8B-B14F-4D97-AF65-F5344CB8AC3E}">
        <p14:creationId xmlns:p14="http://schemas.microsoft.com/office/powerpoint/2010/main" val="1962224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282B7-4E9A-48EF-8C17-93FE253B06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642775-6F17-4434-B66C-A56FEF1899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2CE15-9C28-4AE5-902E-4099C2D15404}"/>
              </a:ext>
            </a:extLst>
          </p:cNvPr>
          <p:cNvSpPr>
            <a:spLocks noGrp="1"/>
          </p:cNvSpPr>
          <p:nvPr>
            <p:ph type="dt" sz="half" idx="10"/>
          </p:nvPr>
        </p:nvSpPr>
        <p:spPr/>
        <p:txBody>
          <a:bodyPr/>
          <a:lstStyle/>
          <a:p>
            <a:fld id="{3E7DAF25-E157-4215-913F-007779EFDEED}" type="datetimeFigureOut">
              <a:rPr lang="en-US" smtClean="0"/>
              <a:t>2/27/2019</a:t>
            </a:fld>
            <a:endParaRPr lang="en-US"/>
          </a:p>
        </p:txBody>
      </p:sp>
      <p:sp>
        <p:nvSpPr>
          <p:cNvPr id="5" name="Footer Placeholder 4">
            <a:extLst>
              <a:ext uri="{FF2B5EF4-FFF2-40B4-BE49-F238E27FC236}">
                <a16:creationId xmlns:a16="http://schemas.microsoft.com/office/drawing/2014/main" id="{6FF4919E-3CBD-407A-B511-45E029CA5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8AD3D-CD9F-4D35-A886-3AAD6CD7A099}"/>
              </a:ext>
            </a:extLst>
          </p:cNvPr>
          <p:cNvSpPr>
            <a:spLocks noGrp="1"/>
          </p:cNvSpPr>
          <p:nvPr>
            <p:ph type="sldNum" sz="quarter" idx="12"/>
          </p:nvPr>
        </p:nvSpPr>
        <p:spPr/>
        <p:txBody>
          <a:bodyPr/>
          <a:lstStyle/>
          <a:p>
            <a:fld id="{268B2C2A-5DD0-41CC-B408-275D272CB74B}" type="slidenum">
              <a:rPr lang="en-US" smtClean="0"/>
              <a:t>‹#›</a:t>
            </a:fld>
            <a:endParaRPr lang="en-US"/>
          </a:p>
        </p:txBody>
      </p:sp>
    </p:spTree>
    <p:extLst>
      <p:ext uri="{BB962C8B-B14F-4D97-AF65-F5344CB8AC3E}">
        <p14:creationId xmlns:p14="http://schemas.microsoft.com/office/powerpoint/2010/main" val="1032415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F5DD-A151-4C4A-A87C-FD0B80ECA1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CE596D-088E-4963-B182-B31D6C07D0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F04FA6-A944-47F3-B230-76E65AE36F31}"/>
              </a:ext>
            </a:extLst>
          </p:cNvPr>
          <p:cNvSpPr>
            <a:spLocks noGrp="1"/>
          </p:cNvSpPr>
          <p:nvPr>
            <p:ph type="dt" sz="half" idx="10"/>
          </p:nvPr>
        </p:nvSpPr>
        <p:spPr/>
        <p:txBody>
          <a:bodyPr/>
          <a:lstStyle/>
          <a:p>
            <a:fld id="{3E7DAF25-E157-4215-913F-007779EFDEED}" type="datetimeFigureOut">
              <a:rPr lang="en-US" smtClean="0"/>
              <a:t>2/27/2019</a:t>
            </a:fld>
            <a:endParaRPr lang="en-US"/>
          </a:p>
        </p:txBody>
      </p:sp>
      <p:sp>
        <p:nvSpPr>
          <p:cNvPr id="5" name="Footer Placeholder 4">
            <a:extLst>
              <a:ext uri="{FF2B5EF4-FFF2-40B4-BE49-F238E27FC236}">
                <a16:creationId xmlns:a16="http://schemas.microsoft.com/office/drawing/2014/main" id="{26B8C50C-EE57-46EB-B3BB-D5C5DFA84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06988-C458-4D7E-BD42-8531E727E537}"/>
              </a:ext>
            </a:extLst>
          </p:cNvPr>
          <p:cNvSpPr>
            <a:spLocks noGrp="1"/>
          </p:cNvSpPr>
          <p:nvPr>
            <p:ph type="sldNum" sz="quarter" idx="12"/>
          </p:nvPr>
        </p:nvSpPr>
        <p:spPr/>
        <p:txBody>
          <a:bodyPr/>
          <a:lstStyle/>
          <a:p>
            <a:fld id="{268B2C2A-5DD0-41CC-B408-275D272CB74B}" type="slidenum">
              <a:rPr lang="en-US" smtClean="0"/>
              <a:t>‹#›</a:t>
            </a:fld>
            <a:endParaRPr lang="en-US"/>
          </a:p>
        </p:txBody>
      </p:sp>
    </p:spTree>
    <p:extLst>
      <p:ext uri="{BB962C8B-B14F-4D97-AF65-F5344CB8AC3E}">
        <p14:creationId xmlns:p14="http://schemas.microsoft.com/office/powerpoint/2010/main" val="4025537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45D3A-5F64-445B-9649-5AA6CF04EE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6B57E5-2A75-4B95-9822-49C1FC81752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BC6A2-A2D6-4817-9A38-781A18851F2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5E0338-53FC-4600-8BE9-F95DCECBFFCF}"/>
              </a:ext>
            </a:extLst>
          </p:cNvPr>
          <p:cNvSpPr>
            <a:spLocks noGrp="1"/>
          </p:cNvSpPr>
          <p:nvPr>
            <p:ph type="dt" sz="half" idx="10"/>
          </p:nvPr>
        </p:nvSpPr>
        <p:spPr/>
        <p:txBody>
          <a:bodyPr/>
          <a:lstStyle/>
          <a:p>
            <a:fld id="{3E7DAF25-E157-4215-913F-007779EFDEED}" type="datetimeFigureOut">
              <a:rPr lang="en-US" smtClean="0"/>
              <a:t>2/27/2019</a:t>
            </a:fld>
            <a:endParaRPr lang="en-US"/>
          </a:p>
        </p:txBody>
      </p:sp>
      <p:sp>
        <p:nvSpPr>
          <p:cNvPr id="6" name="Footer Placeholder 5">
            <a:extLst>
              <a:ext uri="{FF2B5EF4-FFF2-40B4-BE49-F238E27FC236}">
                <a16:creationId xmlns:a16="http://schemas.microsoft.com/office/drawing/2014/main" id="{4288B8E6-1DFA-47CA-9632-167F268F58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92FA2-C556-42E9-8787-AA237E05EA6F}"/>
              </a:ext>
            </a:extLst>
          </p:cNvPr>
          <p:cNvSpPr>
            <a:spLocks noGrp="1"/>
          </p:cNvSpPr>
          <p:nvPr>
            <p:ph type="sldNum" sz="quarter" idx="12"/>
          </p:nvPr>
        </p:nvSpPr>
        <p:spPr/>
        <p:txBody>
          <a:bodyPr/>
          <a:lstStyle/>
          <a:p>
            <a:fld id="{268B2C2A-5DD0-41CC-B408-275D272CB74B}" type="slidenum">
              <a:rPr lang="en-US" smtClean="0"/>
              <a:t>‹#›</a:t>
            </a:fld>
            <a:endParaRPr lang="en-US"/>
          </a:p>
        </p:txBody>
      </p:sp>
    </p:spTree>
    <p:extLst>
      <p:ext uri="{BB962C8B-B14F-4D97-AF65-F5344CB8AC3E}">
        <p14:creationId xmlns:p14="http://schemas.microsoft.com/office/powerpoint/2010/main" val="283616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70E49-5A0B-47D3-A8C1-4E29C4C599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9276B8-0C7D-4062-9BC5-938D065ABF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8A3F50-9189-4974-A0F5-FDADA03983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21E105-B724-4691-81D5-003153DEE5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87E07A-1148-47B8-A4FD-85F7E0167A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C62FA0-6D24-4022-9435-3EB4B1639720}"/>
              </a:ext>
            </a:extLst>
          </p:cNvPr>
          <p:cNvSpPr>
            <a:spLocks noGrp="1"/>
          </p:cNvSpPr>
          <p:nvPr>
            <p:ph type="dt" sz="half" idx="10"/>
          </p:nvPr>
        </p:nvSpPr>
        <p:spPr/>
        <p:txBody>
          <a:bodyPr/>
          <a:lstStyle/>
          <a:p>
            <a:fld id="{3E7DAF25-E157-4215-913F-007779EFDEED}" type="datetimeFigureOut">
              <a:rPr lang="en-US" smtClean="0"/>
              <a:t>2/27/2019</a:t>
            </a:fld>
            <a:endParaRPr lang="en-US"/>
          </a:p>
        </p:txBody>
      </p:sp>
      <p:sp>
        <p:nvSpPr>
          <p:cNvPr id="8" name="Footer Placeholder 7">
            <a:extLst>
              <a:ext uri="{FF2B5EF4-FFF2-40B4-BE49-F238E27FC236}">
                <a16:creationId xmlns:a16="http://schemas.microsoft.com/office/drawing/2014/main" id="{8E627B0A-E1C2-4BC0-BC85-9FC952BA1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45A993-B1CC-46AC-A659-D8EEACE19BE3}"/>
              </a:ext>
            </a:extLst>
          </p:cNvPr>
          <p:cNvSpPr>
            <a:spLocks noGrp="1"/>
          </p:cNvSpPr>
          <p:nvPr>
            <p:ph type="sldNum" sz="quarter" idx="12"/>
          </p:nvPr>
        </p:nvSpPr>
        <p:spPr/>
        <p:txBody>
          <a:bodyPr/>
          <a:lstStyle/>
          <a:p>
            <a:fld id="{268B2C2A-5DD0-41CC-B408-275D272CB74B}" type="slidenum">
              <a:rPr lang="en-US" smtClean="0"/>
              <a:t>‹#›</a:t>
            </a:fld>
            <a:endParaRPr lang="en-US"/>
          </a:p>
        </p:txBody>
      </p:sp>
    </p:spTree>
    <p:extLst>
      <p:ext uri="{BB962C8B-B14F-4D97-AF65-F5344CB8AC3E}">
        <p14:creationId xmlns:p14="http://schemas.microsoft.com/office/powerpoint/2010/main" val="2608188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5E8B-B199-4087-B0F2-8E5BE15707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FACF83-12EB-4114-8397-EFCAE7BDC6BE}"/>
              </a:ext>
            </a:extLst>
          </p:cNvPr>
          <p:cNvSpPr>
            <a:spLocks noGrp="1"/>
          </p:cNvSpPr>
          <p:nvPr>
            <p:ph type="dt" sz="half" idx="10"/>
          </p:nvPr>
        </p:nvSpPr>
        <p:spPr/>
        <p:txBody>
          <a:bodyPr/>
          <a:lstStyle/>
          <a:p>
            <a:fld id="{3E7DAF25-E157-4215-913F-007779EFDEED}" type="datetimeFigureOut">
              <a:rPr lang="en-US" smtClean="0"/>
              <a:t>2/27/2019</a:t>
            </a:fld>
            <a:endParaRPr lang="en-US"/>
          </a:p>
        </p:txBody>
      </p:sp>
      <p:sp>
        <p:nvSpPr>
          <p:cNvPr id="4" name="Footer Placeholder 3">
            <a:extLst>
              <a:ext uri="{FF2B5EF4-FFF2-40B4-BE49-F238E27FC236}">
                <a16:creationId xmlns:a16="http://schemas.microsoft.com/office/drawing/2014/main" id="{91AE4AB9-CBB9-4F78-A4EF-16CED2CDB5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22E5CE-DD35-48EB-9F1F-4E98A6C5DE73}"/>
              </a:ext>
            </a:extLst>
          </p:cNvPr>
          <p:cNvSpPr>
            <a:spLocks noGrp="1"/>
          </p:cNvSpPr>
          <p:nvPr>
            <p:ph type="sldNum" sz="quarter" idx="12"/>
          </p:nvPr>
        </p:nvSpPr>
        <p:spPr/>
        <p:txBody>
          <a:bodyPr/>
          <a:lstStyle/>
          <a:p>
            <a:fld id="{268B2C2A-5DD0-41CC-B408-275D272CB74B}" type="slidenum">
              <a:rPr lang="en-US" smtClean="0"/>
              <a:t>‹#›</a:t>
            </a:fld>
            <a:endParaRPr lang="en-US"/>
          </a:p>
        </p:txBody>
      </p:sp>
    </p:spTree>
    <p:extLst>
      <p:ext uri="{BB962C8B-B14F-4D97-AF65-F5344CB8AC3E}">
        <p14:creationId xmlns:p14="http://schemas.microsoft.com/office/powerpoint/2010/main" val="2815308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087AB-ED4C-4FD2-877B-7CE8C527C1B7}"/>
              </a:ext>
            </a:extLst>
          </p:cNvPr>
          <p:cNvSpPr>
            <a:spLocks noGrp="1"/>
          </p:cNvSpPr>
          <p:nvPr>
            <p:ph type="dt" sz="half" idx="10"/>
          </p:nvPr>
        </p:nvSpPr>
        <p:spPr/>
        <p:txBody>
          <a:bodyPr/>
          <a:lstStyle/>
          <a:p>
            <a:fld id="{3E7DAF25-E157-4215-913F-007779EFDEED}" type="datetimeFigureOut">
              <a:rPr lang="en-US" smtClean="0"/>
              <a:t>2/27/2019</a:t>
            </a:fld>
            <a:endParaRPr lang="en-US"/>
          </a:p>
        </p:txBody>
      </p:sp>
      <p:sp>
        <p:nvSpPr>
          <p:cNvPr id="3" name="Footer Placeholder 2">
            <a:extLst>
              <a:ext uri="{FF2B5EF4-FFF2-40B4-BE49-F238E27FC236}">
                <a16:creationId xmlns:a16="http://schemas.microsoft.com/office/drawing/2014/main" id="{B0D801E9-9CC1-4278-9F81-EF1B86FA3C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25D5CE-B363-4C69-BA49-E51B379EDD58}"/>
              </a:ext>
            </a:extLst>
          </p:cNvPr>
          <p:cNvSpPr>
            <a:spLocks noGrp="1"/>
          </p:cNvSpPr>
          <p:nvPr>
            <p:ph type="sldNum" sz="quarter" idx="12"/>
          </p:nvPr>
        </p:nvSpPr>
        <p:spPr/>
        <p:txBody>
          <a:bodyPr/>
          <a:lstStyle/>
          <a:p>
            <a:fld id="{268B2C2A-5DD0-41CC-B408-275D272CB74B}" type="slidenum">
              <a:rPr lang="en-US" smtClean="0"/>
              <a:t>‹#›</a:t>
            </a:fld>
            <a:endParaRPr lang="en-US"/>
          </a:p>
        </p:txBody>
      </p:sp>
    </p:spTree>
    <p:extLst>
      <p:ext uri="{BB962C8B-B14F-4D97-AF65-F5344CB8AC3E}">
        <p14:creationId xmlns:p14="http://schemas.microsoft.com/office/powerpoint/2010/main" val="4267143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7333C-5409-4C8C-BA33-D8303403D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9C86A2-3739-426D-9B62-E5584B4C70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03B571-1386-44A3-8ECF-9FC98990F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F59C5D-FD1C-4431-ABD7-B4BD21671C9A}"/>
              </a:ext>
            </a:extLst>
          </p:cNvPr>
          <p:cNvSpPr>
            <a:spLocks noGrp="1"/>
          </p:cNvSpPr>
          <p:nvPr>
            <p:ph type="dt" sz="half" idx="10"/>
          </p:nvPr>
        </p:nvSpPr>
        <p:spPr/>
        <p:txBody>
          <a:bodyPr/>
          <a:lstStyle/>
          <a:p>
            <a:fld id="{3E7DAF25-E157-4215-913F-007779EFDEED}" type="datetimeFigureOut">
              <a:rPr lang="en-US" smtClean="0"/>
              <a:t>2/27/2019</a:t>
            </a:fld>
            <a:endParaRPr lang="en-US"/>
          </a:p>
        </p:txBody>
      </p:sp>
      <p:sp>
        <p:nvSpPr>
          <p:cNvPr id="6" name="Footer Placeholder 5">
            <a:extLst>
              <a:ext uri="{FF2B5EF4-FFF2-40B4-BE49-F238E27FC236}">
                <a16:creationId xmlns:a16="http://schemas.microsoft.com/office/drawing/2014/main" id="{3DB2F24E-6F00-46A2-9E90-8B128DC8AE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075B8E-22D7-48FB-8456-5DD85CE182F7}"/>
              </a:ext>
            </a:extLst>
          </p:cNvPr>
          <p:cNvSpPr>
            <a:spLocks noGrp="1"/>
          </p:cNvSpPr>
          <p:nvPr>
            <p:ph type="sldNum" sz="quarter" idx="12"/>
          </p:nvPr>
        </p:nvSpPr>
        <p:spPr/>
        <p:txBody>
          <a:bodyPr/>
          <a:lstStyle/>
          <a:p>
            <a:fld id="{268B2C2A-5DD0-41CC-B408-275D272CB74B}" type="slidenum">
              <a:rPr lang="en-US" smtClean="0"/>
              <a:t>‹#›</a:t>
            </a:fld>
            <a:endParaRPr lang="en-US"/>
          </a:p>
        </p:txBody>
      </p:sp>
    </p:spTree>
    <p:extLst>
      <p:ext uri="{BB962C8B-B14F-4D97-AF65-F5344CB8AC3E}">
        <p14:creationId xmlns:p14="http://schemas.microsoft.com/office/powerpoint/2010/main" val="572248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3604-23E9-4861-A005-FB81981D1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4D8590-FD73-4A6F-8E5B-8B78970153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E32543-D040-4F46-9C25-72D50D2A0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963E78-6E10-4F74-A890-F6BC7DC38090}"/>
              </a:ext>
            </a:extLst>
          </p:cNvPr>
          <p:cNvSpPr>
            <a:spLocks noGrp="1"/>
          </p:cNvSpPr>
          <p:nvPr>
            <p:ph type="dt" sz="half" idx="10"/>
          </p:nvPr>
        </p:nvSpPr>
        <p:spPr/>
        <p:txBody>
          <a:bodyPr/>
          <a:lstStyle/>
          <a:p>
            <a:fld id="{3E7DAF25-E157-4215-913F-007779EFDEED}" type="datetimeFigureOut">
              <a:rPr lang="en-US" smtClean="0"/>
              <a:t>2/27/2019</a:t>
            </a:fld>
            <a:endParaRPr lang="en-US"/>
          </a:p>
        </p:txBody>
      </p:sp>
      <p:sp>
        <p:nvSpPr>
          <p:cNvPr id="6" name="Footer Placeholder 5">
            <a:extLst>
              <a:ext uri="{FF2B5EF4-FFF2-40B4-BE49-F238E27FC236}">
                <a16:creationId xmlns:a16="http://schemas.microsoft.com/office/drawing/2014/main" id="{64F4E432-0825-4FDD-8C0D-1A292E0CBC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A2239-480C-4A84-B67E-76ACDB79088C}"/>
              </a:ext>
            </a:extLst>
          </p:cNvPr>
          <p:cNvSpPr>
            <a:spLocks noGrp="1"/>
          </p:cNvSpPr>
          <p:nvPr>
            <p:ph type="sldNum" sz="quarter" idx="12"/>
          </p:nvPr>
        </p:nvSpPr>
        <p:spPr/>
        <p:txBody>
          <a:bodyPr/>
          <a:lstStyle/>
          <a:p>
            <a:fld id="{268B2C2A-5DD0-41CC-B408-275D272CB74B}" type="slidenum">
              <a:rPr lang="en-US" smtClean="0"/>
              <a:t>‹#›</a:t>
            </a:fld>
            <a:endParaRPr lang="en-US"/>
          </a:p>
        </p:txBody>
      </p:sp>
    </p:spTree>
    <p:extLst>
      <p:ext uri="{BB962C8B-B14F-4D97-AF65-F5344CB8AC3E}">
        <p14:creationId xmlns:p14="http://schemas.microsoft.com/office/powerpoint/2010/main" val="493592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C8E53E-56F3-47E8-9843-F293F2D9E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9F49BA-D038-4945-84B9-D0CA3A3916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A5E61-B445-4723-BB8E-F59554E8D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DAF25-E157-4215-913F-007779EFDEED}" type="datetimeFigureOut">
              <a:rPr lang="en-US" smtClean="0"/>
              <a:t>2/27/2019</a:t>
            </a:fld>
            <a:endParaRPr lang="en-US"/>
          </a:p>
        </p:txBody>
      </p:sp>
      <p:sp>
        <p:nvSpPr>
          <p:cNvPr id="5" name="Footer Placeholder 4">
            <a:extLst>
              <a:ext uri="{FF2B5EF4-FFF2-40B4-BE49-F238E27FC236}">
                <a16:creationId xmlns:a16="http://schemas.microsoft.com/office/drawing/2014/main" id="{1CD0515F-D3AF-42A4-97B6-1AF7740D9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EE41F5-0812-4046-8C51-6D8B5E929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8B2C2A-5DD0-41CC-B408-275D272CB74B}" type="slidenum">
              <a:rPr lang="en-US" smtClean="0"/>
              <a:t>‹#›</a:t>
            </a:fld>
            <a:endParaRPr lang="en-US"/>
          </a:p>
        </p:txBody>
      </p:sp>
    </p:spTree>
    <p:extLst>
      <p:ext uri="{BB962C8B-B14F-4D97-AF65-F5344CB8AC3E}">
        <p14:creationId xmlns:p14="http://schemas.microsoft.com/office/powerpoint/2010/main" val="2063174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2A92-AC08-4706-986B-2A898FD84FDF}"/>
              </a:ext>
            </a:extLst>
          </p:cNvPr>
          <p:cNvSpPr>
            <a:spLocks noGrp="1"/>
          </p:cNvSpPr>
          <p:nvPr>
            <p:ph type="ctrTitle"/>
          </p:nvPr>
        </p:nvSpPr>
        <p:spPr>
          <a:xfrm>
            <a:off x="1385564" y="1672515"/>
            <a:ext cx="9570128" cy="3318585"/>
          </a:xfrm>
        </p:spPr>
        <p:txBody>
          <a:bodyPr>
            <a:normAutofit fontScale="90000"/>
          </a:bodyPr>
          <a:lstStyle/>
          <a:p>
            <a:r>
              <a:rPr lang="en-US" dirty="0"/>
              <a:t>Lakewood Forest Fund</a:t>
            </a:r>
            <a:br>
              <a:rPr lang="en-US" dirty="0"/>
            </a:br>
            <a:r>
              <a:rPr lang="en-US" dirty="0"/>
              <a:t>Dick Taylor Pond Park </a:t>
            </a:r>
            <a:br>
              <a:rPr lang="en-US" dirty="0"/>
            </a:br>
            <a:r>
              <a:rPr lang="en-US" dirty="0"/>
              <a:t>Erosion Point 8</a:t>
            </a:r>
            <a:br>
              <a:rPr lang="en-US" dirty="0"/>
            </a:br>
            <a:r>
              <a:rPr lang="en-US" dirty="0"/>
              <a:t>Post Project Summarization</a:t>
            </a:r>
          </a:p>
        </p:txBody>
      </p:sp>
    </p:spTree>
    <p:extLst>
      <p:ext uri="{BB962C8B-B14F-4D97-AF65-F5344CB8AC3E}">
        <p14:creationId xmlns:p14="http://schemas.microsoft.com/office/powerpoint/2010/main" val="3682075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2A92-AC08-4706-986B-2A898FD84FDF}"/>
              </a:ext>
            </a:extLst>
          </p:cNvPr>
          <p:cNvSpPr>
            <a:spLocks noGrp="1"/>
          </p:cNvSpPr>
          <p:nvPr>
            <p:ph type="ctrTitle"/>
          </p:nvPr>
        </p:nvSpPr>
        <p:spPr>
          <a:xfrm>
            <a:off x="861133" y="252352"/>
            <a:ext cx="10093911" cy="777457"/>
          </a:xfrm>
        </p:spPr>
        <p:txBody>
          <a:bodyPr>
            <a:normAutofit/>
          </a:bodyPr>
          <a:lstStyle/>
          <a:p>
            <a:r>
              <a:rPr lang="en-US" sz="4400" dirty="0"/>
              <a:t>DTP – Erosion Point 8 – 24Feb2019</a:t>
            </a:r>
          </a:p>
        </p:txBody>
      </p:sp>
      <p:sp>
        <p:nvSpPr>
          <p:cNvPr id="3" name="Subtitle 2">
            <a:extLst>
              <a:ext uri="{FF2B5EF4-FFF2-40B4-BE49-F238E27FC236}">
                <a16:creationId xmlns:a16="http://schemas.microsoft.com/office/drawing/2014/main" id="{0C68B894-5FF6-4708-B2C3-86A280A10EEA}"/>
              </a:ext>
            </a:extLst>
          </p:cNvPr>
          <p:cNvSpPr>
            <a:spLocks noGrp="1"/>
          </p:cNvSpPr>
          <p:nvPr>
            <p:ph type="subTitle" idx="1"/>
          </p:nvPr>
        </p:nvSpPr>
        <p:spPr>
          <a:xfrm>
            <a:off x="623286" y="1257300"/>
            <a:ext cx="3215289" cy="5250031"/>
          </a:xfrm>
        </p:spPr>
        <p:txBody>
          <a:bodyPr>
            <a:normAutofit/>
          </a:bodyPr>
          <a:lstStyle/>
          <a:p>
            <a:pPr algn="l"/>
            <a:r>
              <a:rPr lang="en-US" sz="2000" dirty="0"/>
              <a:t>This photo shows the DTP Park side of the wall.  Notice that the two sink holes, previously shown on slide 5, have been backfilled with soil, and the soil compacted.</a:t>
            </a:r>
          </a:p>
        </p:txBody>
      </p:sp>
      <p:pic>
        <p:nvPicPr>
          <p:cNvPr id="4" name="Picture 3">
            <a:extLst>
              <a:ext uri="{FF2B5EF4-FFF2-40B4-BE49-F238E27FC236}">
                <a16:creationId xmlns:a16="http://schemas.microsoft.com/office/drawing/2014/main" id="{2BB2485A-8A92-494F-8B34-037B957E8961}"/>
              </a:ext>
            </a:extLst>
          </p:cNvPr>
          <p:cNvPicPr>
            <a:picLocks noChangeAspect="1"/>
          </p:cNvPicPr>
          <p:nvPr/>
        </p:nvPicPr>
        <p:blipFill>
          <a:blip r:embed="rId2"/>
          <a:stretch>
            <a:fillRect/>
          </a:stretch>
        </p:blipFill>
        <p:spPr>
          <a:xfrm>
            <a:off x="4191000" y="1241134"/>
            <a:ext cx="7805737" cy="5483516"/>
          </a:xfrm>
          <a:prstGeom prst="rect">
            <a:avLst/>
          </a:prstGeom>
        </p:spPr>
      </p:pic>
    </p:spTree>
    <p:extLst>
      <p:ext uri="{BB962C8B-B14F-4D97-AF65-F5344CB8AC3E}">
        <p14:creationId xmlns:p14="http://schemas.microsoft.com/office/powerpoint/2010/main" val="356904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2A92-AC08-4706-986B-2A898FD84FDF}"/>
              </a:ext>
            </a:extLst>
          </p:cNvPr>
          <p:cNvSpPr>
            <a:spLocks noGrp="1"/>
          </p:cNvSpPr>
          <p:nvPr>
            <p:ph type="ctrTitle"/>
          </p:nvPr>
        </p:nvSpPr>
        <p:spPr>
          <a:xfrm>
            <a:off x="861133" y="252352"/>
            <a:ext cx="10093911" cy="777457"/>
          </a:xfrm>
        </p:spPr>
        <p:txBody>
          <a:bodyPr>
            <a:normAutofit/>
          </a:bodyPr>
          <a:lstStyle/>
          <a:p>
            <a:r>
              <a:rPr lang="en-US" sz="4400" dirty="0"/>
              <a:t>DTP – Erosion Point 8 – 24Feb2019</a:t>
            </a:r>
          </a:p>
        </p:txBody>
      </p:sp>
      <p:sp>
        <p:nvSpPr>
          <p:cNvPr id="3" name="Subtitle 2">
            <a:extLst>
              <a:ext uri="{FF2B5EF4-FFF2-40B4-BE49-F238E27FC236}">
                <a16:creationId xmlns:a16="http://schemas.microsoft.com/office/drawing/2014/main" id="{0C68B894-5FF6-4708-B2C3-86A280A10EEA}"/>
              </a:ext>
            </a:extLst>
          </p:cNvPr>
          <p:cNvSpPr>
            <a:spLocks noGrp="1"/>
          </p:cNvSpPr>
          <p:nvPr>
            <p:ph type="subTitle" idx="1"/>
          </p:nvPr>
        </p:nvSpPr>
        <p:spPr>
          <a:xfrm>
            <a:off x="623286" y="1123835"/>
            <a:ext cx="2119914" cy="5383496"/>
          </a:xfrm>
        </p:spPr>
        <p:txBody>
          <a:bodyPr>
            <a:normAutofit/>
          </a:bodyPr>
          <a:lstStyle/>
          <a:p>
            <a:pPr algn="l"/>
            <a:r>
              <a:rPr lang="en-US" sz="2000" dirty="0"/>
              <a:t>This photo shows the DTP Park low areas, previously shown on slide 6, backfilled with common fill.</a:t>
            </a:r>
          </a:p>
          <a:p>
            <a:pPr algn="l"/>
            <a:r>
              <a:rPr lang="en-US" sz="2000" dirty="0"/>
              <a:t>The white arrows indicate the </a:t>
            </a:r>
            <a:r>
              <a:rPr lang="en-US" sz="2000" u="sng" dirty="0"/>
              <a:t>five</a:t>
            </a:r>
            <a:r>
              <a:rPr lang="en-US" sz="2000" dirty="0"/>
              <a:t> low areas which received common fill dirt.</a:t>
            </a:r>
          </a:p>
        </p:txBody>
      </p:sp>
      <p:pic>
        <p:nvPicPr>
          <p:cNvPr id="4" name="Picture 3">
            <a:extLst>
              <a:ext uri="{FF2B5EF4-FFF2-40B4-BE49-F238E27FC236}">
                <a16:creationId xmlns:a16="http://schemas.microsoft.com/office/drawing/2014/main" id="{1573E5CC-6658-4707-B8B7-75D2E276E235}"/>
              </a:ext>
            </a:extLst>
          </p:cNvPr>
          <p:cNvPicPr>
            <a:picLocks noChangeAspect="1"/>
          </p:cNvPicPr>
          <p:nvPr/>
        </p:nvPicPr>
        <p:blipFill>
          <a:blip r:embed="rId2"/>
          <a:stretch>
            <a:fillRect/>
          </a:stretch>
        </p:blipFill>
        <p:spPr>
          <a:xfrm>
            <a:off x="2924174" y="1123835"/>
            <a:ext cx="9014317" cy="5581764"/>
          </a:xfrm>
          <a:prstGeom prst="rect">
            <a:avLst/>
          </a:prstGeom>
        </p:spPr>
      </p:pic>
      <p:cxnSp>
        <p:nvCxnSpPr>
          <p:cNvPr id="6" name="Straight Arrow Connector 5">
            <a:extLst>
              <a:ext uri="{FF2B5EF4-FFF2-40B4-BE49-F238E27FC236}">
                <a16:creationId xmlns:a16="http://schemas.microsoft.com/office/drawing/2014/main" id="{F03B2CF6-4CF9-4368-AFCF-6215E17A9856}"/>
              </a:ext>
            </a:extLst>
          </p:cNvPr>
          <p:cNvCxnSpPr>
            <a:cxnSpLocks/>
          </p:cNvCxnSpPr>
          <p:nvPr/>
        </p:nvCxnSpPr>
        <p:spPr>
          <a:xfrm flipV="1">
            <a:off x="3867149" y="4437260"/>
            <a:ext cx="1" cy="439540"/>
          </a:xfrm>
          <a:prstGeom prst="straightConnector1">
            <a:avLst/>
          </a:prstGeom>
          <a:ln w="25400" cmpd="thickThi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0F7AC2C-6265-47E2-BB71-B6186B3BCAE4}"/>
              </a:ext>
            </a:extLst>
          </p:cNvPr>
          <p:cNvCxnSpPr>
            <a:cxnSpLocks/>
          </p:cNvCxnSpPr>
          <p:nvPr/>
        </p:nvCxnSpPr>
        <p:spPr>
          <a:xfrm flipH="1" flipV="1">
            <a:off x="11106150" y="5286375"/>
            <a:ext cx="182269" cy="619239"/>
          </a:xfrm>
          <a:prstGeom prst="straightConnector1">
            <a:avLst/>
          </a:prstGeom>
          <a:ln w="25400" cmpd="thickThi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750DC81-BDB8-49B3-BDE1-48770D9E78AD}"/>
              </a:ext>
            </a:extLst>
          </p:cNvPr>
          <p:cNvCxnSpPr>
            <a:cxnSpLocks/>
          </p:cNvCxnSpPr>
          <p:nvPr/>
        </p:nvCxnSpPr>
        <p:spPr>
          <a:xfrm flipV="1">
            <a:off x="9963150" y="4293696"/>
            <a:ext cx="450789" cy="430012"/>
          </a:xfrm>
          <a:prstGeom prst="straightConnector1">
            <a:avLst/>
          </a:prstGeom>
          <a:ln w="25400" cmpd="thickThi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27B5EEB-AA93-455C-89A6-F9CCC4259EE8}"/>
              </a:ext>
            </a:extLst>
          </p:cNvPr>
          <p:cNvCxnSpPr>
            <a:cxnSpLocks/>
          </p:cNvCxnSpPr>
          <p:nvPr/>
        </p:nvCxnSpPr>
        <p:spPr>
          <a:xfrm flipV="1">
            <a:off x="7714151" y="4169165"/>
            <a:ext cx="152403" cy="536188"/>
          </a:xfrm>
          <a:prstGeom prst="straightConnector1">
            <a:avLst/>
          </a:prstGeom>
          <a:ln w="25400" cmpd="thickThi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28B10BF-7873-4396-B8D9-91D1DD97CFB7}"/>
              </a:ext>
            </a:extLst>
          </p:cNvPr>
          <p:cNvCxnSpPr>
            <a:cxnSpLocks/>
          </p:cNvCxnSpPr>
          <p:nvPr/>
        </p:nvCxnSpPr>
        <p:spPr>
          <a:xfrm>
            <a:off x="7093193" y="3710801"/>
            <a:ext cx="676277" cy="104782"/>
          </a:xfrm>
          <a:prstGeom prst="straightConnector1">
            <a:avLst/>
          </a:prstGeom>
          <a:ln w="25400" cmpd="thickThi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301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2A92-AC08-4706-986B-2A898FD84FDF}"/>
              </a:ext>
            </a:extLst>
          </p:cNvPr>
          <p:cNvSpPr>
            <a:spLocks noGrp="1"/>
          </p:cNvSpPr>
          <p:nvPr>
            <p:ph type="ctrTitle"/>
          </p:nvPr>
        </p:nvSpPr>
        <p:spPr>
          <a:xfrm>
            <a:off x="861133" y="252352"/>
            <a:ext cx="10093911" cy="777457"/>
          </a:xfrm>
        </p:spPr>
        <p:txBody>
          <a:bodyPr>
            <a:normAutofit/>
          </a:bodyPr>
          <a:lstStyle/>
          <a:p>
            <a:r>
              <a:rPr lang="en-US" sz="4400" dirty="0"/>
              <a:t>DTP – Erosion Point 8 – 24Feb2019</a:t>
            </a:r>
          </a:p>
        </p:txBody>
      </p:sp>
      <p:sp>
        <p:nvSpPr>
          <p:cNvPr id="3" name="Subtitle 2">
            <a:extLst>
              <a:ext uri="{FF2B5EF4-FFF2-40B4-BE49-F238E27FC236}">
                <a16:creationId xmlns:a16="http://schemas.microsoft.com/office/drawing/2014/main" id="{0C68B894-5FF6-4708-B2C3-86A280A10EEA}"/>
              </a:ext>
            </a:extLst>
          </p:cNvPr>
          <p:cNvSpPr>
            <a:spLocks noGrp="1"/>
          </p:cNvSpPr>
          <p:nvPr>
            <p:ph type="subTitle" idx="1"/>
          </p:nvPr>
        </p:nvSpPr>
        <p:spPr>
          <a:xfrm>
            <a:off x="3490311" y="3048000"/>
            <a:ext cx="6529990" cy="1552575"/>
          </a:xfrm>
        </p:spPr>
        <p:txBody>
          <a:bodyPr>
            <a:normAutofit/>
          </a:bodyPr>
          <a:lstStyle/>
          <a:p>
            <a:pPr algn="l"/>
            <a:r>
              <a:rPr lang="en-US" sz="4000" dirty="0">
                <a:latin typeface="+mj-lt"/>
              </a:rPr>
              <a:t>Any questions?</a:t>
            </a:r>
          </a:p>
        </p:txBody>
      </p:sp>
    </p:spTree>
    <p:extLst>
      <p:ext uri="{BB962C8B-B14F-4D97-AF65-F5344CB8AC3E}">
        <p14:creationId xmlns:p14="http://schemas.microsoft.com/office/powerpoint/2010/main" val="338699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2A92-AC08-4706-986B-2A898FD84FDF}"/>
              </a:ext>
            </a:extLst>
          </p:cNvPr>
          <p:cNvSpPr>
            <a:spLocks noGrp="1"/>
          </p:cNvSpPr>
          <p:nvPr>
            <p:ph type="ctrTitle"/>
          </p:nvPr>
        </p:nvSpPr>
        <p:spPr>
          <a:xfrm>
            <a:off x="861133" y="252352"/>
            <a:ext cx="10093911" cy="777457"/>
          </a:xfrm>
        </p:spPr>
        <p:txBody>
          <a:bodyPr>
            <a:normAutofit/>
          </a:bodyPr>
          <a:lstStyle/>
          <a:p>
            <a:r>
              <a:rPr lang="en-US" sz="4400" dirty="0"/>
              <a:t>Dick Taylor Pond Park – Erosion Point 8 </a:t>
            </a:r>
          </a:p>
        </p:txBody>
      </p:sp>
      <p:sp>
        <p:nvSpPr>
          <p:cNvPr id="3" name="Subtitle 2">
            <a:extLst>
              <a:ext uri="{FF2B5EF4-FFF2-40B4-BE49-F238E27FC236}">
                <a16:creationId xmlns:a16="http://schemas.microsoft.com/office/drawing/2014/main" id="{0C68B894-5FF6-4708-B2C3-86A280A10EEA}"/>
              </a:ext>
            </a:extLst>
          </p:cNvPr>
          <p:cNvSpPr>
            <a:spLocks noGrp="1"/>
          </p:cNvSpPr>
          <p:nvPr>
            <p:ph type="subTitle" idx="1"/>
          </p:nvPr>
        </p:nvSpPr>
        <p:spPr>
          <a:xfrm>
            <a:off x="1162976" y="1444762"/>
            <a:ext cx="9792070" cy="4840627"/>
          </a:xfrm>
        </p:spPr>
        <p:txBody>
          <a:bodyPr>
            <a:normAutofit lnSpcReduction="10000"/>
          </a:bodyPr>
          <a:lstStyle/>
          <a:p>
            <a:pPr algn="l"/>
            <a:r>
              <a:rPr lang="en-US" sz="3200" dirty="0"/>
              <a:t>This presentation provides photos and remarks, after the completion of LWF Fund’s Erosion Point 8 (EP 8) project at Dick Taylor Pond Park.  EP 8’s estimated cost was $3,000 to $5,000.</a:t>
            </a:r>
          </a:p>
          <a:p>
            <a:pPr algn="l"/>
            <a:r>
              <a:rPr lang="en-US" sz="3200" dirty="0"/>
              <a:t>The purpose of the EP 8 project was to address severe erosion which the Lakewood Forest Perimeter wall, located at Dick Taylor Pond Park, incurred during Hurricane Harvey. </a:t>
            </a:r>
          </a:p>
          <a:p>
            <a:pPr algn="l"/>
            <a:r>
              <a:rPr lang="en-US" sz="3200" dirty="0"/>
              <a:t>This end goal of this work is to repair and maximize the life of this section of our Lakewood Forest Fund perimeter wall.</a:t>
            </a:r>
          </a:p>
        </p:txBody>
      </p:sp>
    </p:spTree>
    <p:extLst>
      <p:ext uri="{BB962C8B-B14F-4D97-AF65-F5344CB8AC3E}">
        <p14:creationId xmlns:p14="http://schemas.microsoft.com/office/powerpoint/2010/main" val="830015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2A92-AC08-4706-986B-2A898FD84FDF}"/>
              </a:ext>
            </a:extLst>
          </p:cNvPr>
          <p:cNvSpPr>
            <a:spLocks noGrp="1"/>
          </p:cNvSpPr>
          <p:nvPr>
            <p:ph type="ctrTitle"/>
          </p:nvPr>
        </p:nvSpPr>
        <p:spPr>
          <a:xfrm>
            <a:off x="861133" y="252352"/>
            <a:ext cx="10093911" cy="777457"/>
          </a:xfrm>
        </p:spPr>
        <p:txBody>
          <a:bodyPr>
            <a:normAutofit/>
          </a:bodyPr>
          <a:lstStyle/>
          <a:p>
            <a:r>
              <a:rPr lang="en-US" sz="4400" dirty="0"/>
              <a:t>Dick Taylor Pond Park – Erosion Point 8 </a:t>
            </a:r>
          </a:p>
        </p:txBody>
      </p:sp>
      <p:sp>
        <p:nvSpPr>
          <p:cNvPr id="3" name="Subtitle 2">
            <a:extLst>
              <a:ext uri="{FF2B5EF4-FFF2-40B4-BE49-F238E27FC236}">
                <a16:creationId xmlns:a16="http://schemas.microsoft.com/office/drawing/2014/main" id="{0C68B894-5FF6-4708-B2C3-86A280A10EEA}"/>
              </a:ext>
            </a:extLst>
          </p:cNvPr>
          <p:cNvSpPr>
            <a:spLocks noGrp="1"/>
          </p:cNvSpPr>
          <p:nvPr>
            <p:ph type="subTitle" idx="1"/>
          </p:nvPr>
        </p:nvSpPr>
        <p:spPr>
          <a:xfrm>
            <a:off x="1012053" y="1011269"/>
            <a:ext cx="9792070" cy="1357960"/>
          </a:xfrm>
        </p:spPr>
        <p:txBody>
          <a:bodyPr>
            <a:normAutofit fontScale="85000" lnSpcReduction="10000"/>
          </a:bodyPr>
          <a:lstStyle/>
          <a:p>
            <a:pPr algn="l"/>
            <a:r>
              <a:rPr lang="en-US" dirty="0"/>
              <a:t>This plan view shows the </a:t>
            </a:r>
            <a:r>
              <a:rPr lang="en-US" u="sng" dirty="0"/>
              <a:t>location</a:t>
            </a:r>
            <a:r>
              <a:rPr lang="en-US" dirty="0"/>
              <a:t> of Erosion Point 8 (EP 8), with the Cypress Creek side of the wall being accessible by a Bobcat via the off road bicycle trail located between the Lakewood Forest Shopping Center (11710 Grant Rd), and Cypress Creek.  </a:t>
            </a:r>
          </a:p>
          <a:p>
            <a:pPr algn="l"/>
            <a:r>
              <a:rPr lang="en-US" dirty="0"/>
              <a:t>The access way to the Dick Taylor Pond (DTP) Park side of the wall is indicated in red font.</a:t>
            </a:r>
          </a:p>
        </p:txBody>
      </p:sp>
      <p:pic>
        <p:nvPicPr>
          <p:cNvPr id="4" name="Picture 3">
            <a:extLst>
              <a:ext uri="{FF2B5EF4-FFF2-40B4-BE49-F238E27FC236}">
                <a16:creationId xmlns:a16="http://schemas.microsoft.com/office/drawing/2014/main" id="{22611CAA-AEBD-464E-A12A-F873C92551D7}"/>
              </a:ext>
            </a:extLst>
          </p:cNvPr>
          <p:cNvPicPr>
            <a:picLocks noChangeAspect="1"/>
          </p:cNvPicPr>
          <p:nvPr/>
        </p:nvPicPr>
        <p:blipFill>
          <a:blip r:embed="rId2"/>
          <a:stretch>
            <a:fillRect/>
          </a:stretch>
        </p:blipFill>
        <p:spPr>
          <a:xfrm>
            <a:off x="1177633" y="2369229"/>
            <a:ext cx="9496425" cy="4343400"/>
          </a:xfrm>
          <a:prstGeom prst="rect">
            <a:avLst/>
          </a:prstGeom>
          <a:ln>
            <a:solidFill>
              <a:schemeClr val="tx1"/>
            </a:solidFill>
          </a:ln>
        </p:spPr>
      </p:pic>
      <p:sp>
        <p:nvSpPr>
          <p:cNvPr id="5" name="Oval 4">
            <a:extLst>
              <a:ext uri="{FF2B5EF4-FFF2-40B4-BE49-F238E27FC236}">
                <a16:creationId xmlns:a16="http://schemas.microsoft.com/office/drawing/2014/main" id="{B39F6DCC-532A-4461-B242-E1A9D795B28D}"/>
              </a:ext>
            </a:extLst>
          </p:cNvPr>
          <p:cNvSpPr/>
          <p:nvPr/>
        </p:nvSpPr>
        <p:spPr>
          <a:xfrm>
            <a:off x="7492708" y="5410200"/>
            <a:ext cx="765467" cy="47625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34406460-73A2-459B-811F-9E033B9CAD1F}"/>
              </a:ext>
            </a:extLst>
          </p:cNvPr>
          <p:cNvCxnSpPr>
            <a:cxnSpLocks/>
          </p:cNvCxnSpPr>
          <p:nvPr/>
        </p:nvCxnSpPr>
        <p:spPr>
          <a:xfrm flipH="1" flipV="1">
            <a:off x="8123068" y="5886450"/>
            <a:ext cx="300687" cy="3498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995C7C3-6F58-4346-8EC1-B55C8DED51FA}"/>
              </a:ext>
            </a:extLst>
          </p:cNvPr>
          <p:cNvSpPr txBox="1"/>
          <p:nvPr/>
        </p:nvSpPr>
        <p:spPr>
          <a:xfrm>
            <a:off x="8323076" y="6105140"/>
            <a:ext cx="532518" cy="369332"/>
          </a:xfrm>
          <a:prstGeom prst="rect">
            <a:avLst/>
          </a:prstGeom>
          <a:noFill/>
        </p:spPr>
        <p:txBody>
          <a:bodyPr wrap="none" rtlCol="0">
            <a:spAutoFit/>
          </a:bodyPr>
          <a:lstStyle/>
          <a:p>
            <a:r>
              <a:rPr lang="en-US" dirty="0">
                <a:solidFill>
                  <a:srgbClr val="FF0000"/>
                </a:solidFill>
              </a:rPr>
              <a:t>EP8</a:t>
            </a:r>
          </a:p>
        </p:txBody>
      </p:sp>
      <p:sp>
        <p:nvSpPr>
          <p:cNvPr id="10" name="TextBox 9">
            <a:extLst>
              <a:ext uri="{FF2B5EF4-FFF2-40B4-BE49-F238E27FC236}">
                <a16:creationId xmlns:a16="http://schemas.microsoft.com/office/drawing/2014/main" id="{24BC4978-664E-44E6-8479-7E7E08F2B8EE}"/>
              </a:ext>
            </a:extLst>
          </p:cNvPr>
          <p:cNvSpPr txBox="1"/>
          <p:nvPr/>
        </p:nvSpPr>
        <p:spPr>
          <a:xfrm>
            <a:off x="5480530" y="5182284"/>
            <a:ext cx="1063145" cy="461665"/>
          </a:xfrm>
          <a:prstGeom prst="rect">
            <a:avLst/>
          </a:prstGeom>
          <a:solidFill>
            <a:schemeClr val="bg1"/>
          </a:solidFill>
        </p:spPr>
        <p:txBody>
          <a:bodyPr wrap="square" rtlCol="0">
            <a:spAutoFit/>
          </a:bodyPr>
          <a:lstStyle/>
          <a:p>
            <a:r>
              <a:rPr lang="en-US" sz="1200" dirty="0">
                <a:solidFill>
                  <a:srgbClr val="FF0000"/>
                </a:solidFill>
              </a:rPr>
              <a:t>Accessway </a:t>
            </a:r>
          </a:p>
          <a:p>
            <a:r>
              <a:rPr lang="en-US" sz="1200" dirty="0">
                <a:solidFill>
                  <a:srgbClr val="FF0000"/>
                </a:solidFill>
              </a:rPr>
              <a:t>to DTP</a:t>
            </a:r>
          </a:p>
        </p:txBody>
      </p:sp>
      <p:cxnSp>
        <p:nvCxnSpPr>
          <p:cNvPr id="11" name="Straight Arrow Connector 10">
            <a:extLst>
              <a:ext uri="{FF2B5EF4-FFF2-40B4-BE49-F238E27FC236}">
                <a16:creationId xmlns:a16="http://schemas.microsoft.com/office/drawing/2014/main" id="{06F035AE-1ED9-4504-9D2C-3DB4FA45F048}"/>
              </a:ext>
            </a:extLst>
          </p:cNvPr>
          <p:cNvCxnSpPr>
            <a:cxnSpLocks/>
            <a:stCxn id="10" idx="1"/>
          </p:cNvCxnSpPr>
          <p:nvPr/>
        </p:nvCxnSpPr>
        <p:spPr>
          <a:xfrm flipH="1" flipV="1">
            <a:off x="5200232" y="5410201"/>
            <a:ext cx="280298" cy="29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66002AB-875F-4572-9397-56B31720E0B9}"/>
              </a:ext>
            </a:extLst>
          </p:cNvPr>
          <p:cNvSpPr/>
          <p:nvPr/>
        </p:nvSpPr>
        <p:spPr>
          <a:xfrm rot="2720571">
            <a:off x="4687920" y="5156574"/>
            <a:ext cx="526565" cy="1114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075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2A92-AC08-4706-986B-2A898FD84FDF}"/>
              </a:ext>
            </a:extLst>
          </p:cNvPr>
          <p:cNvSpPr>
            <a:spLocks noGrp="1"/>
          </p:cNvSpPr>
          <p:nvPr>
            <p:ph type="ctrTitle"/>
          </p:nvPr>
        </p:nvSpPr>
        <p:spPr>
          <a:xfrm>
            <a:off x="2743200" y="252352"/>
            <a:ext cx="7084380" cy="777457"/>
          </a:xfrm>
        </p:spPr>
        <p:txBody>
          <a:bodyPr>
            <a:normAutofit fontScale="90000"/>
          </a:bodyPr>
          <a:lstStyle/>
          <a:p>
            <a:r>
              <a:rPr lang="en-US" sz="4400" dirty="0"/>
              <a:t>DTP – Erosion Point 8 – Nov 2018</a:t>
            </a:r>
          </a:p>
        </p:txBody>
      </p:sp>
      <p:sp>
        <p:nvSpPr>
          <p:cNvPr id="3" name="Subtitle 2">
            <a:extLst>
              <a:ext uri="{FF2B5EF4-FFF2-40B4-BE49-F238E27FC236}">
                <a16:creationId xmlns:a16="http://schemas.microsoft.com/office/drawing/2014/main" id="{0C68B894-5FF6-4708-B2C3-86A280A10EEA}"/>
              </a:ext>
            </a:extLst>
          </p:cNvPr>
          <p:cNvSpPr>
            <a:spLocks noGrp="1"/>
          </p:cNvSpPr>
          <p:nvPr>
            <p:ph type="subTitle" idx="1"/>
          </p:nvPr>
        </p:nvSpPr>
        <p:spPr>
          <a:xfrm>
            <a:off x="242656" y="1034003"/>
            <a:ext cx="3867705" cy="5571645"/>
          </a:xfrm>
        </p:spPr>
        <p:txBody>
          <a:bodyPr>
            <a:normAutofit lnSpcReduction="10000"/>
          </a:bodyPr>
          <a:lstStyle/>
          <a:p>
            <a:pPr algn="l"/>
            <a:r>
              <a:rPr lang="en-US" sz="2200" dirty="0"/>
              <a:t>This is a northwest looking view of Erosion Point 8 from the Cypress Creek side of the wall.  The red line indicates the ground level on the </a:t>
            </a:r>
            <a:r>
              <a:rPr lang="en-US" sz="2200" u="sng" dirty="0"/>
              <a:t>other</a:t>
            </a:r>
            <a:r>
              <a:rPr lang="en-US" sz="2200" dirty="0"/>
              <a:t> side of the wall.</a:t>
            </a:r>
          </a:p>
          <a:p>
            <a:pPr algn="l"/>
            <a:r>
              <a:rPr lang="en-US" sz="2200" dirty="0"/>
              <a:t>The </a:t>
            </a:r>
            <a:r>
              <a:rPr lang="en-US" sz="2200" u="sng" dirty="0"/>
              <a:t>scope of work </a:t>
            </a:r>
            <a:r>
              <a:rPr lang="en-US" sz="2200" dirty="0"/>
              <a:t>consists of the following items: </a:t>
            </a:r>
          </a:p>
          <a:p>
            <a:pPr marL="457200" indent="-457200" algn="l">
              <a:buAutoNum type="arabicParenR"/>
            </a:pPr>
            <a:r>
              <a:rPr lang="en-US" sz="2200" dirty="0"/>
              <a:t>Place and compact 21 cubic yards of backfill soil (common fill) up to the red line on the wall.</a:t>
            </a:r>
          </a:p>
          <a:p>
            <a:pPr marL="457200" indent="-457200" algn="l">
              <a:buAutoNum type="arabicParenR"/>
            </a:pPr>
            <a:r>
              <a:rPr lang="en-US" sz="2200" dirty="0"/>
              <a:t>Place 300 SF of Geo Textile fabric on top of the backfilled soil.</a:t>
            </a:r>
          </a:p>
          <a:p>
            <a:pPr marL="457200" indent="-457200" algn="l">
              <a:buAutoNum type="arabicParenR"/>
            </a:pPr>
            <a:r>
              <a:rPr lang="en-US" sz="2200" dirty="0"/>
              <a:t>Place 291 each Articulated Concrete Blocks (ACBs) on top of the fabric.</a:t>
            </a:r>
          </a:p>
        </p:txBody>
      </p:sp>
      <p:pic>
        <p:nvPicPr>
          <p:cNvPr id="4" name="Picture 3">
            <a:extLst>
              <a:ext uri="{FF2B5EF4-FFF2-40B4-BE49-F238E27FC236}">
                <a16:creationId xmlns:a16="http://schemas.microsoft.com/office/drawing/2014/main" id="{F7A84AD2-9A11-45A8-AB43-16161D032689}"/>
              </a:ext>
            </a:extLst>
          </p:cNvPr>
          <p:cNvPicPr>
            <a:picLocks noChangeAspect="1"/>
          </p:cNvPicPr>
          <p:nvPr/>
        </p:nvPicPr>
        <p:blipFill>
          <a:blip r:embed="rId2"/>
          <a:stretch>
            <a:fillRect/>
          </a:stretch>
        </p:blipFill>
        <p:spPr>
          <a:xfrm>
            <a:off x="4130475" y="1509204"/>
            <a:ext cx="7575750" cy="4586795"/>
          </a:xfrm>
          <a:prstGeom prst="rect">
            <a:avLst/>
          </a:prstGeom>
        </p:spPr>
      </p:pic>
    </p:spTree>
    <p:extLst>
      <p:ext uri="{BB962C8B-B14F-4D97-AF65-F5344CB8AC3E}">
        <p14:creationId xmlns:p14="http://schemas.microsoft.com/office/powerpoint/2010/main" val="1129173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2A92-AC08-4706-986B-2A898FD84FDF}"/>
              </a:ext>
            </a:extLst>
          </p:cNvPr>
          <p:cNvSpPr>
            <a:spLocks noGrp="1"/>
          </p:cNvSpPr>
          <p:nvPr>
            <p:ph type="ctrTitle"/>
          </p:nvPr>
        </p:nvSpPr>
        <p:spPr>
          <a:xfrm>
            <a:off x="2139415" y="168406"/>
            <a:ext cx="7217648" cy="777457"/>
          </a:xfrm>
        </p:spPr>
        <p:txBody>
          <a:bodyPr>
            <a:normAutofit fontScale="90000"/>
          </a:bodyPr>
          <a:lstStyle/>
          <a:p>
            <a:r>
              <a:rPr lang="en-US" sz="4400" dirty="0"/>
              <a:t>DTP – Erosion Point 8 – Nov 2018</a:t>
            </a:r>
          </a:p>
        </p:txBody>
      </p:sp>
      <p:sp>
        <p:nvSpPr>
          <p:cNvPr id="3" name="Subtitle 2">
            <a:extLst>
              <a:ext uri="{FF2B5EF4-FFF2-40B4-BE49-F238E27FC236}">
                <a16:creationId xmlns:a16="http://schemas.microsoft.com/office/drawing/2014/main" id="{0C68B894-5FF6-4708-B2C3-86A280A10EEA}"/>
              </a:ext>
            </a:extLst>
          </p:cNvPr>
          <p:cNvSpPr>
            <a:spLocks noGrp="1"/>
          </p:cNvSpPr>
          <p:nvPr>
            <p:ph type="subTitle" idx="1"/>
          </p:nvPr>
        </p:nvSpPr>
        <p:spPr>
          <a:xfrm>
            <a:off x="435006" y="1127463"/>
            <a:ext cx="11147394" cy="1282362"/>
          </a:xfrm>
        </p:spPr>
        <p:txBody>
          <a:bodyPr>
            <a:normAutofit fontScale="92500" lnSpcReduction="10000"/>
          </a:bodyPr>
          <a:lstStyle/>
          <a:p>
            <a:pPr algn="l"/>
            <a:r>
              <a:rPr lang="en-US" dirty="0"/>
              <a:t>These views (south and east) are of Erosion Point 8 from the Dick Taylor Pond Park side of the perimeter wall.  Note the two sink holes, and the paint line which indicates the soil level on this side of the wall </a:t>
            </a:r>
            <a:r>
              <a:rPr lang="en-US" u="sng" dirty="0"/>
              <a:t>before</a:t>
            </a:r>
            <a:r>
              <a:rPr lang="en-US" dirty="0"/>
              <a:t> Hurricane Harvey.  The estimated backfill for filling these two sink holes is 2 CY.</a:t>
            </a:r>
          </a:p>
        </p:txBody>
      </p:sp>
      <p:pic>
        <p:nvPicPr>
          <p:cNvPr id="5" name="Picture 4">
            <a:extLst>
              <a:ext uri="{FF2B5EF4-FFF2-40B4-BE49-F238E27FC236}">
                <a16:creationId xmlns:a16="http://schemas.microsoft.com/office/drawing/2014/main" id="{C99DA8E2-B13E-42F6-9636-0C1D3E7DD27A}"/>
              </a:ext>
            </a:extLst>
          </p:cNvPr>
          <p:cNvPicPr>
            <a:picLocks noChangeAspect="1"/>
          </p:cNvPicPr>
          <p:nvPr/>
        </p:nvPicPr>
        <p:blipFill>
          <a:blip r:embed="rId2"/>
          <a:stretch>
            <a:fillRect/>
          </a:stretch>
        </p:blipFill>
        <p:spPr>
          <a:xfrm>
            <a:off x="819150" y="2544424"/>
            <a:ext cx="4286250" cy="3352800"/>
          </a:xfrm>
          <a:prstGeom prst="rect">
            <a:avLst/>
          </a:prstGeom>
        </p:spPr>
      </p:pic>
      <p:pic>
        <p:nvPicPr>
          <p:cNvPr id="6" name="Picture 5">
            <a:extLst>
              <a:ext uri="{FF2B5EF4-FFF2-40B4-BE49-F238E27FC236}">
                <a16:creationId xmlns:a16="http://schemas.microsoft.com/office/drawing/2014/main" id="{497584D4-DA7E-45E9-AF95-F532C49C13D9}"/>
              </a:ext>
            </a:extLst>
          </p:cNvPr>
          <p:cNvPicPr>
            <a:picLocks noChangeAspect="1"/>
          </p:cNvPicPr>
          <p:nvPr/>
        </p:nvPicPr>
        <p:blipFill>
          <a:blip r:embed="rId3"/>
          <a:stretch>
            <a:fillRect/>
          </a:stretch>
        </p:blipFill>
        <p:spPr>
          <a:xfrm>
            <a:off x="5676927" y="2519423"/>
            <a:ext cx="5905473" cy="4086225"/>
          </a:xfrm>
          <a:prstGeom prst="rect">
            <a:avLst/>
          </a:prstGeom>
        </p:spPr>
      </p:pic>
    </p:spTree>
    <p:extLst>
      <p:ext uri="{BB962C8B-B14F-4D97-AF65-F5344CB8AC3E}">
        <p14:creationId xmlns:p14="http://schemas.microsoft.com/office/powerpoint/2010/main" val="2294670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2A92-AC08-4706-986B-2A898FD84FDF}"/>
              </a:ext>
            </a:extLst>
          </p:cNvPr>
          <p:cNvSpPr>
            <a:spLocks noGrp="1"/>
          </p:cNvSpPr>
          <p:nvPr>
            <p:ph type="ctrTitle"/>
          </p:nvPr>
        </p:nvSpPr>
        <p:spPr>
          <a:xfrm>
            <a:off x="967666" y="332251"/>
            <a:ext cx="9738804" cy="777457"/>
          </a:xfrm>
        </p:spPr>
        <p:txBody>
          <a:bodyPr>
            <a:normAutofit/>
          </a:bodyPr>
          <a:lstStyle/>
          <a:p>
            <a:r>
              <a:rPr lang="en-US" sz="4400" dirty="0"/>
              <a:t>Dick Taylor Pond park – Nov 2018</a:t>
            </a:r>
          </a:p>
        </p:txBody>
      </p:sp>
      <p:sp>
        <p:nvSpPr>
          <p:cNvPr id="6" name="Title 1">
            <a:extLst>
              <a:ext uri="{FF2B5EF4-FFF2-40B4-BE49-F238E27FC236}">
                <a16:creationId xmlns:a16="http://schemas.microsoft.com/office/drawing/2014/main" id="{29FB04E8-01AC-45B3-A5BD-9E47DB3964E2}"/>
              </a:ext>
            </a:extLst>
          </p:cNvPr>
          <p:cNvSpPr txBox="1">
            <a:spLocks/>
          </p:cNvSpPr>
          <p:nvPr/>
        </p:nvSpPr>
        <p:spPr>
          <a:xfrm>
            <a:off x="484666" y="1402670"/>
            <a:ext cx="3499233" cy="51230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t>Spread 1.5 cubic yards of clay based soil (six inches high) in the two low areas of Dick Taylor Pond Park (indicated by orange cones).  </a:t>
            </a:r>
          </a:p>
          <a:p>
            <a:pPr algn="l"/>
            <a:r>
              <a:rPr lang="en-US" sz="2400" dirty="0"/>
              <a:t>These low areas are located about 30 feet south east of the pond’s outlet culvert pipe.</a:t>
            </a:r>
          </a:p>
          <a:p>
            <a:pPr algn="l"/>
            <a:r>
              <a:rPr lang="en-US" sz="2400" dirty="0"/>
              <a:t>Water pools in these low areas, after a moderate, ground saturating rain.</a:t>
            </a:r>
          </a:p>
          <a:p>
            <a:pPr algn="l"/>
            <a:endParaRPr lang="en-US" sz="2400" dirty="0"/>
          </a:p>
        </p:txBody>
      </p:sp>
      <p:pic>
        <p:nvPicPr>
          <p:cNvPr id="4" name="Picture 3">
            <a:extLst>
              <a:ext uri="{FF2B5EF4-FFF2-40B4-BE49-F238E27FC236}">
                <a16:creationId xmlns:a16="http://schemas.microsoft.com/office/drawing/2014/main" id="{9A78419C-5034-4A69-A42F-F643F6EB5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656" y="1109708"/>
            <a:ext cx="7348399" cy="5511300"/>
          </a:xfrm>
          <a:prstGeom prst="rect">
            <a:avLst/>
          </a:prstGeom>
          <a:ln>
            <a:solidFill>
              <a:schemeClr val="accent1"/>
            </a:solidFill>
          </a:ln>
        </p:spPr>
      </p:pic>
      <p:sp>
        <p:nvSpPr>
          <p:cNvPr id="5" name="Oval 4">
            <a:extLst>
              <a:ext uri="{FF2B5EF4-FFF2-40B4-BE49-F238E27FC236}">
                <a16:creationId xmlns:a16="http://schemas.microsoft.com/office/drawing/2014/main" id="{88E99F88-5EE8-4885-81F8-7FACE9863FDD}"/>
              </a:ext>
            </a:extLst>
          </p:cNvPr>
          <p:cNvSpPr/>
          <p:nvPr/>
        </p:nvSpPr>
        <p:spPr>
          <a:xfrm>
            <a:off x="7658100" y="3233691"/>
            <a:ext cx="669755" cy="39061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9396A2D-0759-4BA5-BB0E-992A75E4A7C0}"/>
              </a:ext>
            </a:extLst>
          </p:cNvPr>
          <p:cNvSpPr/>
          <p:nvPr/>
        </p:nvSpPr>
        <p:spPr>
          <a:xfrm>
            <a:off x="6370239" y="3233690"/>
            <a:ext cx="669754" cy="39061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858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2A92-AC08-4706-986B-2A898FD84FDF}"/>
              </a:ext>
            </a:extLst>
          </p:cNvPr>
          <p:cNvSpPr>
            <a:spLocks noGrp="1"/>
          </p:cNvSpPr>
          <p:nvPr>
            <p:ph type="ctrTitle"/>
          </p:nvPr>
        </p:nvSpPr>
        <p:spPr>
          <a:xfrm>
            <a:off x="861133" y="252352"/>
            <a:ext cx="10378367" cy="777457"/>
          </a:xfrm>
        </p:spPr>
        <p:txBody>
          <a:bodyPr>
            <a:normAutofit/>
          </a:bodyPr>
          <a:lstStyle/>
          <a:p>
            <a:r>
              <a:rPr lang="en-US" sz="4400" dirty="0"/>
              <a:t>DTP – Erosion Point 8 – Saturday 23Feb2019</a:t>
            </a:r>
          </a:p>
        </p:txBody>
      </p:sp>
      <p:sp>
        <p:nvSpPr>
          <p:cNvPr id="3" name="Subtitle 2">
            <a:extLst>
              <a:ext uri="{FF2B5EF4-FFF2-40B4-BE49-F238E27FC236}">
                <a16:creationId xmlns:a16="http://schemas.microsoft.com/office/drawing/2014/main" id="{0C68B894-5FF6-4708-B2C3-86A280A10EEA}"/>
              </a:ext>
            </a:extLst>
          </p:cNvPr>
          <p:cNvSpPr>
            <a:spLocks noGrp="1"/>
          </p:cNvSpPr>
          <p:nvPr>
            <p:ph type="subTitle" idx="1"/>
          </p:nvPr>
        </p:nvSpPr>
        <p:spPr>
          <a:xfrm>
            <a:off x="623286" y="1123024"/>
            <a:ext cx="2856761" cy="5384307"/>
          </a:xfrm>
        </p:spPr>
        <p:txBody>
          <a:bodyPr>
            <a:normAutofit/>
          </a:bodyPr>
          <a:lstStyle/>
          <a:p>
            <a:pPr algn="l"/>
            <a:r>
              <a:rPr lang="en-US" sz="2000" dirty="0"/>
              <a:t>This photo shows the Cypress Creek side of the wall.  Notice the interlocked  Articulated Concrete Blocks (ACBs) placed on top of the black Geo Textile Fabric, which in turn is sitting on top of the newly placed “Common Fill” (i.e. – backfilled soil).  These interlocking ACBs are designed to collectively withstand a Cypress Creek flood force 20 times greater than the force which a single ACB can withstand.</a:t>
            </a:r>
          </a:p>
        </p:txBody>
      </p:sp>
      <p:pic>
        <p:nvPicPr>
          <p:cNvPr id="5" name="Picture 4">
            <a:extLst>
              <a:ext uri="{FF2B5EF4-FFF2-40B4-BE49-F238E27FC236}">
                <a16:creationId xmlns:a16="http://schemas.microsoft.com/office/drawing/2014/main" id="{7C1B8E23-3F1B-446C-BD3F-C6DECBCB48EE}"/>
              </a:ext>
            </a:extLst>
          </p:cNvPr>
          <p:cNvPicPr>
            <a:picLocks noChangeAspect="1"/>
          </p:cNvPicPr>
          <p:nvPr/>
        </p:nvPicPr>
        <p:blipFill>
          <a:blip r:embed="rId2"/>
          <a:stretch>
            <a:fillRect/>
          </a:stretch>
        </p:blipFill>
        <p:spPr>
          <a:xfrm>
            <a:off x="3861786" y="1040896"/>
            <a:ext cx="8163239" cy="5723887"/>
          </a:xfrm>
          <a:prstGeom prst="rect">
            <a:avLst/>
          </a:prstGeom>
        </p:spPr>
      </p:pic>
    </p:spTree>
    <p:extLst>
      <p:ext uri="{BB962C8B-B14F-4D97-AF65-F5344CB8AC3E}">
        <p14:creationId xmlns:p14="http://schemas.microsoft.com/office/powerpoint/2010/main" val="932484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2A92-AC08-4706-986B-2A898FD84FDF}"/>
              </a:ext>
            </a:extLst>
          </p:cNvPr>
          <p:cNvSpPr>
            <a:spLocks noGrp="1"/>
          </p:cNvSpPr>
          <p:nvPr>
            <p:ph type="ctrTitle"/>
          </p:nvPr>
        </p:nvSpPr>
        <p:spPr>
          <a:xfrm>
            <a:off x="861133" y="252352"/>
            <a:ext cx="10093911" cy="777457"/>
          </a:xfrm>
        </p:spPr>
        <p:txBody>
          <a:bodyPr>
            <a:normAutofit/>
          </a:bodyPr>
          <a:lstStyle/>
          <a:p>
            <a:r>
              <a:rPr lang="en-US" sz="4400" dirty="0"/>
              <a:t>DTP – Erosion Point 8 – Saturday 23Feb2019</a:t>
            </a:r>
          </a:p>
        </p:txBody>
      </p:sp>
      <p:sp>
        <p:nvSpPr>
          <p:cNvPr id="3" name="Subtitle 2">
            <a:extLst>
              <a:ext uri="{FF2B5EF4-FFF2-40B4-BE49-F238E27FC236}">
                <a16:creationId xmlns:a16="http://schemas.microsoft.com/office/drawing/2014/main" id="{0C68B894-5FF6-4708-B2C3-86A280A10EEA}"/>
              </a:ext>
            </a:extLst>
          </p:cNvPr>
          <p:cNvSpPr>
            <a:spLocks noGrp="1"/>
          </p:cNvSpPr>
          <p:nvPr>
            <p:ph type="subTitle" idx="1"/>
          </p:nvPr>
        </p:nvSpPr>
        <p:spPr>
          <a:xfrm>
            <a:off x="623286" y="1225118"/>
            <a:ext cx="2554920" cy="5282213"/>
          </a:xfrm>
        </p:spPr>
        <p:txBody>
          <a:bodyPr>
            <a:normAutofit/>
          </a:bodyPr>
          <a:lstStyle/>
          <a:p>
            <a:pPr algn="l"/>
            <a:r>
              <a:rPr lang="en-US" sz="2000" dirty="0"/>
              <a:t>This photo shows the ACBs with backfilled soil filling in the voids within and between the ACBs.</a:t>
            </a:r>
          </a:p>
          <a:p>
            <a:pPr algn="l"/>
            <a:r>
              <a:rPr lang="en-US" sz="2000" dirty="0"/>
              <a:t>Eventually, vegetation will grow into these soil filled voids.</a:t>
            </a:r>
          </a:p>
        </p:txBody>
      </p:sp>
      <p:pic>
        <p:nvPicPr>
          <p:cNvPr id="4" name="Picture 3">
            <a:extLst>
              <a:ext uri="{FF2B5EF4-FFF2-40B4-BE49-F238E27FC236}">
                <a16:creationId xmlns:a16="http://schemas.microsoft.com/office/drawing/2014/main" id="{23A141A8-CD51-4F07-BF0D-06D88F14525E}"/>
              </a:ext>
            </a:extLst>
          </p:cNvPr>
          <p:cNvPicPr>
            <a:picLocks noChangeAspect="1"/>
          </p:cNvPicPr>
          <p:nvPr/>
        </p:nvPicPr>
        <p:blipFill>
          <a:blip r:embed="rId2"/>
          <a:stretch>
            <a:fillRect/>
          </a:stretch>
        </p:blipFill>
        <p:spPr>
          <a:xfrm>
            <a:off x="3897297" y="978748"/>
            <a:ext cx="8128370" cy="5719454"/>
          </a:xfrm>
          <a:prstGeom prst="rect">
            <a:avLst/>
          </a:prstGeom>
          <a:ln>
            <a:solidFill>
              <a:schemeClr val="accent1"/>
            </a:solidFill>
          </a:ln>
        </p:spPr>
      </p:pic>
    </p:spTree>
    <p:extLst>
      <p:ext uri="{BB962C8B-B14F-4D97-AF65-F5344CB8AC3E}">
        <p14:creationId xmlns:p14="http://schemas.microsoft.com/office/powerpoint/2010/main" val="3446376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2A92-AC08-4706-986B-2A898FD84FDF}"/>
              </a:ext>
            </a:extLst>
          </p:cNvPr>
          <p:cNvSpPr>
            <a:spLocks noGrp="1"/>
          </p:cNvSpPr>
          <p:nvPr>
            <p:ph type="ctrTitle"/>
          </p:nvPr>
        </p:nvSpPr>
        <p:spPr>
          <a:xfrm>
            <a:off x="861133" y="252352"/>
            <a:ext cx="10093911" cy="777457"/>
          </a:xfrm>
        </p:spPr>
        <p:txBody>
          <a:bodyPr>
            <a:normAutofit/>
          </a:bodyPr>
          <a:lstStyle/>
          <a:p>
            <a:r>
              <a:rPr lang="en-US" sz="4400" dirty="0"/>
              <a:t>DTP – Erosion Point 8 – Sunday 24Feb2019</a:t>
            </a:r>
          </a:p>
        </p:txBody>
      </p:sp>
      <p:sp>
        <p:nvSpPr>
          <p:cNvPr id="3" name="Subtitle 2">
            <a:extLst>
              <a:ext uri="{FF2B5EF4-FFF2-40B4-BE49-F238E27FC236}">
                <a16:creationId xmlns:a16="http://schemas.microsoft.com/office/drawing/2014/main" id="{0C68B894-5FF6-4708-B2C3-86A280A10EEA}"/>
              </a:ext>
            </a:extLst>
          </p:cNvPr>
          <p:cNvSpPr>
            <a:spLocks noGrp="1"/>
          </p:cNvSpPr>
          <p:nvPr>
            <p:ph type="subTitle" idx="1"/>
          </p:nvPr>
        </p:nvSpPr>
        <p:spPr>
          <a:xfrm>
            <a:off x="623287" y="1331650"/>
            <a:ext cx="2920014" cy="5175681"/>
          </a:xfrm>
        </p:spPr>
        <p:txBody>
          <a:bodyPr>
            <a:normAutofit lnSpcReduction="10000"/>
          </a:bodyPr>
          <a:lstStyle/>
          <a:p>
            <a:pPr algn="l"/>
            <a:r>
              <a:rPr lang="en-US" sz="2000" dirty="0"/>
              <a:t>This photo shows all of the ACBs in place, and the backfill soil being applied to fill in the voids between and within the ACBs.</a:t>
            </a:r>
          </a:p>
          <a:p>
            <a:pPr algn="l"/>
            <a:r>
              <a:rPr lang="en-US" sz="2000" dirty="0"/>
              <a:t>Notice that the top of the blocks are at the height of the red line indicated on the wall. In other words, our objective of the ground level being the same on both sides of the wall has been achieved.</a:t>
            </a:r>
          </a:p>
          <a:p>
            <a:pPr algn="l"/>
            <a:r>
              <a:rPr lang="en-US" sz="2000" dirty="0"/>
              <a:t>Lastly, notice some of the </a:t>
            </a:r>
            <a:r>
              <a:rPr lang="en-US" sz="2000" dirty="0" err="1"/>
              <a:t>the</a:t>
            </a:r>
            <a:r>
              <a:rPr lang="en-US" sz="2000" dirty="0"/>
              <a:t> ACBs extending down the hill; this is the area which experienced the most </a:t>
            </a:r>
            <a:r>
              <a:rPr lang="en-US" sz="2000" u="sng" dirty="0"/>
              <a:t>severe</a:t>
            </a:r>
            <a:r>
              <a:rPr lang="en-US" sz="2000" dirty="0"/>
              <a:t> erosion.</a:t>
            </a:r>
          </a:p>
        </p:txBody>
      </p:sp>
      <p:pic>
        <p:nvPicPr>
          <p:cNvPr id="4" name="Picture 3">
            <a:extLst>
              <a:ext uri="{FF2B5EF4-FFF2-40B4-BE49-F238E27FC236}">
                <a16:creationId xmlns:a16="http://schemas.microsoft.com/office/drawing/2014/main" id="{0F851ED7-0961-41F1-8931-211FABD0D862}"/>
              </a:ext>
            </a:extLst>
          </p:cNvPr>
          <p:cNvPicPr>
            <a:picLocks noChangeAspect="1"/>
          </p:cNvPicPr>
          <p:nvPr/>
        </p:nvPicPr>
        <p:blipFill>
          <a:blip r:embed="rId2"/>
          <a:stretch>
            <a:fillRect/>
          </a:stretch>
        </p:blipFill>
        <p:spPr>
          <a:xfrm>
            <a:off x="3810000" y="1133968"/>
            <a:ext cx="8274561" cy="5581989"/>
          </a:xfrm>
          <a:prstGeom prst="rect">
            <a:avLst/>
          </a:prstGeom>
        </p:spPr>
      </p:pic>
    </p:spTree>
    <p:extLst>
      <p:ext uri="{BB962C8B-B14F-4D97-AF65-F5344CB8AC3E}">
        <p14:creationId xmlns:p14="http://schemas.microsoft.com/office/powerpoint/2010/main" val="22171489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748</Words>
  <Application>Microsoft Office PowerPoint</Application>
  <PresentationFormat>Widescreen</PresentationFormat>
  <Paragraphs>39</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Lakewood Forest Fund Dick Taylor Pond Park  Erosion Point 8 Post Project Summarization</vt:lpstr>
      <vt:lpstr>Dick Taylor Pond Park – Erosion Point 8 </vt:lpstr>
      <vt:lpstr>Dick Taylor Pond Park – Erosion Point 8 </vt:lpstr>
      <vt:lpstr>DTP – Erosion Point 8 – Nov 2018</vt:lpstr>
      <vt:lpstr>DTP – Erosion Point 8 – Nov 2018</vt:lpstr>
      <vt:lpstr>Dick Taylor Pond park – Nov 2018</vt:lpstr>
      <vt:lpstr>DTP – Erosion Point 8 – Saturday 23Feb2019</vt:lpstr>
      <vt:lpstr>DTP – Erosion Point 8 – Saturday 23Feb2019</vt:lpstr>
      <vt:lpstr>DTP – Erosion Point 8 – Sunday 24Feb2019</vt:lpstr>
      <vt:lpstr>DTP – Erosion Point 8 – 24Feb2019</vt:lpstr>
      <vt:lpstr>DTP – Erosion Point 8 – 24Feb2019</vt:lpstr>
      <vt:lpstr>DTP – Erosion Point 8 – 24Feb2019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 Chidalek</dc:creator>
  <cp:lastModifiedBy>JM Chidalek</cp:lastModifiedBy>
  <cp:revision>105</cp:revision>
  <cp:lastPrinted>2018-10-24T14:14:14Z</cp:lastPrinted>
  <dcterms:created xsi:type="dcterms:W3CDTF">2018-10-11T20:54:15Z</dcterms:created>
  <dcterms:modified xsi:type="dcterms:W3CDTF">2019-02-27T23:25:43Z</dcterms:modified>
</cp:coreProperties>
</file>