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57" r:id="rId3"/>
    <p:sldId id="263" r:id="rId4"/>
    <p:sldId id="261" r:id="rId5"/>
    <p:sldId id="281" r:id="rId6"/>
    <p:sldId id="258" r:id="rId7"/>
    <p:sldId id="282" r:id="rId8"/>
    <p:sldId id="259" r:id="rId9"/>
    <p:sldId id="260" r:id="rId10"/>
    <p:sldId id="262" r:id="rId11"/>
    <p:sldId id="264" r:id="rId12"/>
    <p:sldId id="265" r:id="rId13"/>
    <p:sldId id="283" r:id="rId14"/>
    <p:sldId id="266" r:id="rId15"/>
    <p:sldId id="267" r:id="rId16"/>
    <p:sldId id="268" r:id="rId17"/>
    <p:sldId id="269" r:id="rId18"/>
    <p:sldId id="270" r:id="rId19"/>
    <p:sldId id="271" r:id="rId20"/>
    <p:sldId id="284" r:id="rId21"/>
    <p:sldId id="272" r:id="rId22"/>
    <p:sldId id="273" r:id="rId23"/>
    <p:sldId id="274" r:id="rId24"/>
    <p:sldId id="275" r:id="rId25"/>
    <p:sldId id="276" r:id="rId26"/>
    <p:sldId id="285" r:id="rId27"/>
    <p:sldId id="286" r:id="rId28"/>
    <p:sldId id="287" r:id="rId29"/>
    <p:sldId id="288" r:id="rId30"/>
    <p:sldId id="277" r:id="rId31"/>
    <p:sldId id="278" r:id="rId32"/>
    <p:sldId id="289" r:id="rId33"/>
    <p:sldId id="279" r:id="rId34"/>
    <p:sldId id="294" r:id="rId35"/>
    <p:sldId id="295" r:id="rId36"/>
    <p:sldId id="293" r:id="rId37"/>
    <p:sldId id="280" r:id="rId38"/>
    <p:sldId id="29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p:scale>
          <a:sx n="94" d="100"/>
          <a:sy n="94" d="100"/>
        </p:scale>
        <p:origin x="-474" y="-414"/>
      </p:cViewPr>
      <p:guideLst>
        <p:guide orient="horz" pos="2160"/>
        <p:guide pos="2880"/>
      </p:guideLst>
    </p:cSldViewPr>
  </p:slideViewPr>
  <p:outlineViewPr>
    <p:cViewPr>
      <p:scale>
        <a:sx n="33" d="100"/>
        <a:sy n="33" d="100"/>
      </p:scale>
      <p:origin x="0" y="244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Arial"/>
                <a:ea typeface="Arial"/>
                <a:cs typeface="Arial"/>
              </a:defRPr>
            </a:pPr>
            <a:r>
              <a:rPr lang="en-US"/>
              <a:t>Four Rivers</a:t>
            </a:r>
          </a:p>
        </c:rich>
      </c:tx>
      <c:layout>
        <c:manualLayout>
          <c:xMode val="edge"/>
          <c:yMode val="edge"/>
          <c:x val="0.44611819235225958"/>
          <c:y val="3.5502958579881658E-2"/>
        </c:manualLayout>
      </c:layout>
      <c:overlay val="0"/>
      <c:spPr>
        <a:noFill/>
        <a:ln w="25400">
          <a:noFill/>
        </a:ln>
      </c:spPr>
    </c:title>
    <c:autoTitleDeleted val="0"/>
    <c:plotArea>
      <c:layout>
        <c:manualLayout>
          <c:layoutTarget val="inner"/>
          <c:xMode val="edge"/>
          <c:yMode val="edge"/>
          <c:x val="0.42062572421784472"/>
          <c:y val="0.36094674556213019"/>
          <c:w val="0.15874855156431056"/>
          <c:h val="0.40532544378698226"/>
        </c:manualLayout>
      </c:layout>
      <c:pieChart>
        <c:varyColors val="1"/>
        <c:ser>
          <c:idx val="0"/>
          <c:order val="0"/>
          <c:spPr>
            <a:solidFill>
              <a:srgbClr val="9999FF"/>
            </a:solidFill>
            <a:ln w="12700">
              <a:solidFill>
                <a:srgbClr val="000000"/>
              </a:solidFill>
              <a:prstDash val="solid"/>
            </a:ln>
          </c:spPr>
          <c:dPt>
            <c:idx val="0"/>
            <c:bubble3D val="0"/>
          </c:dPt>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Lbls>
            <c:numFmt formatCode="0%" sourceLinked="0"/>
            <c:spPr>
              <a:noFill/>
              <a:ln w="25400">
                <a:noFill/>
              </a:ln>
            </c:spPr>
            <c:txPr>
              <a:bodyPr/>
              <a:lstStyle/>
              <a:p>
                <a:pPr>
                  <a:defRPr sz="1150"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dLbls>
          <c:cat>
            <c:strRef>
              <c:f>'Pie Charts (alphabetical order)'!$B$119:$D$119</c:f>
              <c:strCache>
                <c:ptCount val="3"/>
                <c:pt idx="0">
                  <c:v>State General Funds</c:v>
                </c:pt>
                <c:pt idx="1">
                  <c:v>Agency Funds </c:v>
                </c:pt>
                <c:pt idx="2">
                  <c:v>Federal Funds </c:v>
                </c:pt>
              </c:strCache>
            </c:strRef>
          </c:cat>
          <c:val>
            <c:numRef>
              <c:f>'Pie Charts (alphabetical order)'!$B$120:$D$120</c:f>
              <c:numCache>
                <c:formatCode>0%</c:formatCode>
                <c:ptCount val="3"/>
                <c:pt idx="0">
                  <c:v>0.8</c:v>
                </c:pt>
                <c:pt idx="1">
                  <c:v>0.03</c:v>
                </c:pt>
                <c:pt idx="2">
                  <c:v>0.17</c:v>
                </c:pt>
              </c:numCache>
            </c:numRef>
          </c:val>
        </c:ser>
        <c:dLbls>
          <c:showLegendKey val="0"/>
          <c:showVal val="0"/>
          <c:showCatName val="1"/>
          <c:showSerName val="0"/>
          <c:showPercent val="1"/>
          <c:showBubbleSize val="0"/>
          <c:showLeaderLines val="1"/>
        </c:dLbls>
        <c:firstSliceAng val="0"/>
      </c:pieChart>
      <c:spPr>
        <a:noFill/>
        <a:ln w="25400">
          <a:noFill/>
        </a:ln>
      </c:spPr>
    </c:plotArea>
    <c:plotVisOnly val="1"/>
    <c:dispBlanksAs val="zero"/>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Arial"/>
                <a:ea typeface="Arial"/>
                <a:cs typeface="Arial"/>
              </a:defRPr>
            </a:pPr>
            <a:r>
              <a:rPr lang="en-US"/>
              <a:t>Comprehend </a:t>
            </a:r>
          </a:p>
        </c:rich>
      </c:tx>
      <c:layout>
        <c:manualLayout>
          <c:xMode val="edge"/>
          <c:yMode val="edge"/>
          <c:x val="0.43879907621247111"/>
          <c:y val="3.5830675880935532E-2"/>
        </c:manualLayout>
      </c:layout>
      <c:overlay val="0"/>
      <c:spPr>
        <a:noFill/>
        <a:ln w="25400">
          <a:noFill/>
        </a:ln>
      </c:spPr>
    </c:title>
    <c:autoTitleDeleted val="0"/>
    <c:plotArea>
      <c:layout>
        <c:manualLayout>
          <c:layoutTarget val="inner"/>
          <c:xMode val="edge"/>
          <c:yMode val="edge"/>
          <c:x val="0.43418013856812931"/>
          <c:y val="0.38110809800631429"/>
          <c:w val="0.13279445727482678"/>
          <c:h val="0.37459342966432596"/>
        </c:manualLayout>
      </c:layout>
      <c:pieChart>
        <c:varyColors val="1"/>
        <c:ser>
          <c:idx val="0"/>
          <c:order val="0"/>
          <c:spPr>
            <a:solidFill>
              <a:srgbClr val="9999FF"/>
            </a:solidFill>
            <a:ln w="12700">
              <a:solidFill>
                <a:srgbClr val="000000"/>
              </a:solidFill>
              <a:prstDash val="solid"/>
            </a:ln>
          </c:spPr>
          <c:dPt>
            <c:idx val="0"/>
            <c:bubble3D val="0"/>
          </c:dPt>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Lbls>
            <c:numFmt formatCode="0%" sourceLinked="0"/>
            <c:spPr>
              <a:noFill/>
              <a:ln w="25400">
                <a:noFill/>
              </a:ln>
            </c:spPr>
            <c:txPr>
              <a:bodyPr/>
              <a:lstStyle/>
              <a:p>
                <a:pPr>
                  <a:defRPr sz="1025"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dLbls>
          <c:cat>
            <c:strRef>
              <c:f>'Pie Charts (alphabetical order)'!$B$71:$D$71</c:f>
              <c:strCache>
                <c:ptCount val="3"/>
                <c:pt idx="0">
                  <c:v>State General Funds</c:v>
                </c:pt>
                <c:pt idx="1">
                  <c:v>Agency Funds</c:v>
                </c:pt>
                <c:pt idx="2">
                  <c:v>Federal Funds </c:v>
                </c:pt>
              </c:strCache>
            </c:strRef>
          </c:cat>
          <c:val>
            <c:numRef>
              <c:f>'Pie Charts (alphabetical order)'!$B$72:$D$72</c:f>
              <c:numCache>
                <c:formatCode>0%</c:formatCode>
                <c:ptCount val="3"/>
                <c:pt idx="0">
                  <c:v>0.84</c:v>
                </c:pt>
                <c:pt idx="1">
                  <c:v>0.02</c:v>
                </c:pt>
                <c:pt idx="2">
                  <c:v>0.14000000000000001</c:v>
                </c:pt>
              </c:numCache>
            </c:numRef>
          </c:val>
        </c:ser>
        <c:dLbls>
          <c:showLegendKey val="0"/>
          <c:showVal val="0"/>
          <c:showCatName val="1"/>
          <c:showSerName val="0"/>
          <c:showPercent val="1"/>
          <c:showBubbleSize val="0"/>
          <c:showLeaderLines val="1"/>
        </c:dLbls>
        <c:firstSliceAng val="0"/>
      </c:pieChart>
      <c:spPr>
        <a:noFill/>
        <a:ln w="25400">
          <a:noFill/>
        </a:ln>
      </c:spPr>
    </c:plotArea>
    <c:plotVisOnly val="1"/>
    <c:dispBlanksAs val="zero"/>
    <c:showDLblsOverMax val="0"/>
  </c:chart>
  <c:spPr>
    <a:solidFill>
      <a:srgbClr val="FFFFFF"/>
    </a:solidFill>
    <a:ln w="3175">
      <a:solidFill>
        <a:srgbClr val="000000"/>
      </a:solidFill>
      <a:prstDash val="solid"/>
    </a:ln>
  </c:spPr>
  <c:txPr>
    <a:bodyPr/>
    <a:lstStyle/>
    <a:p>
      <a:pPr>
        <a:defRPr sz="1025" b="0" i="0" u="none" strike="noStrike" baseline="0">
          <a:solidFill>
            <a:srgbClr val="000000"/>
          </a:solidFill>
          <a:latin typeface="Arial"/>
          <a:ea typeface="Arial"/>
          <a:cs typeface="Aria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50" b="1" i="0" u="none" strike="noStrike" baseline="0">
                <a:solidFill>
                  <a:srgbClr val="000000"/>
                </a:solidFill>
                <a:latin typeface="Arial"/>
                <a:ea typeface="Arial"/>
                <a:cs typeface="Arial"/>
              </a:defRPr>
            </a:pPr>
            <a:r>
              <a:rPr lang="en-US"/>
              <a:t>Bluegrass</a:t>
            </a:r>
          </a:p>
        </c:rich>
      </c:tx>
      <c:layout>
        <c:manualLayout>
          <c:xMode val="edge"/>
          <c:yMode val="edge"/>
          <c:x val="0.44277481641461369"/>
          <c:y val="3.3426183844011144E-2"/>
        </c:manualLayout>
      </c:layout>
      <c:overlay val="0"/>
      <c:spPr>
        <a:noFill/>
        <a:ln w="25400">
          <a:noFill/>
        </a:ln>
      </c:spPr>
    </c:title>
    <c:autoTitleDeleted val="0"/>
    <c:plotArea>
      <c:layout>
        <c:manualLayout>
          <c:layoutTarget val="inner"/>
          <c:xMode val="edge"/>
          <c:yMode val="edge"/>
          <c:x val="0.4161852060294019"/>
          <c:y val="0.36211699164345401"/>
          <c:w val="0.16878622244525743"/>
          <c:h val="0.40668523676880225"/>
        </c:manualLayout>
      </c:layout>
      <c:pieChart>
        <c:varyColors val="1"/>
        <c:ser>
          <c:idx val="0"/>
          <c:order val="0"/>
          <c:spPr>
            <a:solidFill>
              <a:srgbClr val="9999FF"/>
            </a:solidFill>
            <a:ln w="12700">
              <a:solidFill>
                <a:srgbClr val="000000"/>
              </a:solidFill>
              <a:prstDash val="solid"/>
            </a:ln>
          </c:spPr>
          <c:dPt>
            <c:idx val="0"/>
            <c:bubble3D val="0"/>
          </c:dPt>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Lbls>
            <c:numFmt formatCode="0%" sourceLinked="0"/>
            <c:spPr>
              <a:noFill/>
              <a:ln w="25400">
                <a:noFill/>
              </a:ln>
            </c:spPr>
            <c:txPr>
              <a:bodyPr/>
              <a:lstStyle/>
              <a:p>
                <a:pPr>
                  <a:defRPr sz="1200"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dLbls>
          <c:cat>
            <c:strRef>
              <c:f>'Pie Charts (alphabetical order)'!$B$23:$D$23</c:f>
              <c:strCache>
                <c:ptCount val="3"/>
                <c:pt idx="0">
                  <c:v>State General Funds</c:v>
                </c:pt>
                <c:pt idx="1">
                  <c:v>Agency Funds</c:v>
                </c:pt>
                <c:pt idx="2">
                  <c:v>Federal Funds</c:v>
                </c:pt>
              </c:strCache>
            </c:strRef>
          </c:cat>
          <c:val>
            <c:numRef>
              <c:f>'Pie Charts (alphabetical order)'!$B$24:$D$24</c:f>
              <c:numCache>
                <c:formatCode>0%</c:formatCode>
                <c:ptCount val="3"/>
                <c:pt idx="0">
                  <c:v>0.69</c:v>
                </c:pt>
                <c:pt idx="1">
                  <c:v>0.11</c:v>
                </c:pt>
                <c:pt idx="2">
                  <c:v>0.2</c:v>
                </c:pt>
              </c:numCache>
            </c:numRef>
          </c:val>
        </c:ser>
        <c:dLbls>
          <c:showLegendKey val="0"/>
          <c:showVal val="0"/>
          <c:showCatName val="1"/>
          <c:showSerName val="0"/>
          <c:showPercent val="1"/>
          <c:showBubbleSize val="0"/>
          <c:showLeaderLines val="1"/>
        </c:dLbls>
        <c:firstSliceAng val="0"/>
      </c:pieChart>
      <c:spPr>
        <a:noFill/>
        <a:ln w="25400">
          <a:noFill/>
        </a:ln>
      </c:spPr>
    </c:plotArea>
    <c:plotVisOnly val="1"/>
    <c:dispBlanksAs val="zero"/>
    <c:showDLblsOverMax val="0"/>
  </c:chart>
  <c:spPr>
    <a:solidFill>
      <a:srgbClr val="FFFFFF"/>
    </a:solidFill>
    <a:ln w="3175">
      <a:solidFill>
        <a:srgbClr val="000000"/>
      </a:solidFill>
      <a:prstDash val="solid"/>
    </a:ln>
  </c:spPr>
  <c:txPr>
    <a:bodyPr/>
    <a:lstStyle/>
    <a:p>
      <a:pPr>
        <a:defRPr sz="1200" b="0" i="0" u="none" strike="noStrike" baseline="0">
          <a:solidFill>
            <a:srgbClr val="000000"/>
          </a:solidFill>
          <a:latin typeface="Arial"/>
          <a:ea typeface="Arial"/>
          <a:cs typeface="Aria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b="1" i="0" u="none" strike="noStrike" baseline="0">
                <a:solidFill>
                  <a:srgbClr val="000000"/>
                </a:solidFill>
                <a:latin typeface="Arial"/>
                <a:ea typeface="Arial"/>
                <a:cs typeface="Arial"/>
              </a:defRPr>
            </a:pPr>
            <a:r>
              <a:rPr lang="en-US"/>
              <a:t>Seven Counties</a:t>
            </a:r>
          </a:p>
        </c:rich>
      </c:tx>
      <c:layout>
        <c:manualLayout>
          <c:xMode val="edge"/>
          <c:yMode val="edge"/>
          <c:x val="0.42640211238803322"/>
          <c:y val="3.6184268645065541E-2"/>
        </c:manualLayout>
      </c:layout>
      <c:overlay val="0"/>
      <c:spPr>
        <a:noFill/>
        <a:ln w="25400">
          <a:noFill/>
        </a:ln>
      </c:spPr>
    </c:title>
    <c:autoTitleDeleted val="0"/>
    <c:plotArea>
      <c:layout>
        <c:manualLayout>
          <c:layoutTarget val="inner"/>
          <c:xMode val="edge"/>
          <c:yMode val="edge"/>
          <c:x val="0.43457968714615991"/>
          <c:y val="0.38486903922478805"/>
          <c:w val="0.13084119613002662"/>
          <c:h val="0.36842164438612185"/>
        </c:manualLayout>
      </c:layout>
      <c:pieChart>
        <c:varyColors val="1"/>
        <c:ser>
          <c:idx val="0"/>
          <c:order val="0"/>
          <c:spPr>
            <a:solidFill>
              <a:srgbClr val="9999FF"/>
            </a:solidFill>
            <a:ln w="12700">
              <a:solidFill>
                <a:srgbClr val="000000"/>
              </a:solidFill>
              <a:prstDash val="solid"/>
            </a:ln>
          </c:spPr>
          <c:dPt>
            <c:idx val="0"/>
            <c:bubble3D val="0"/>
          </c:dPt>
          <c:dPt>
            <c:idx val="1"/>
            <c:bubble3D val="0"/>
            <c:spPr>
              <a:solidFill>
                <a:srgbClr val="993366"/>
              </a:solidFill>
              <a:ln w="12700">
                <a:solidFill>
                  <a:srgbClr val="000000"/>
                </a:solidFill>
                <a:prstDash val="solid"/>
              </a:ln>
            </c:spPr>
          </c:dPt>
          <c:dPt>
            <c:idx val="2"/>
            <c:bubble3D val="0"/>
            <c:spPr>
              <a:solidFill>
                <a:srgbClr val="FFFFCC"/>
              </a:solidFill>
              <a:ln w="12700">
                <a:solidFill>
                  <a:srgbClr val="000000"/>
                </a:solidFill>
                <a:prstDash val="solid"/>
              </a:ln>
            </c:spPr>
          </c:dPt>
          <c:dPt>
            <c:idx val="3"/>
            <c:bubble3D val="0"/>
            <c:spPr>
              <a:solidFill>
                <a:srgbClr val="CCFFFF"/>
              </a:solidFill>
              <a:ln w="12700">
                <a:solidFill>
                  <a:srgbClr val="000000"/>
                </a:solidFill>
                <a:prstDash val="solid"/>
              </a:ln>
            </c:spPr>
          </c:dPt>
          <c:dLbls>
            <c:numFmt formatCode="0%" sourceLinked="0"/>
            <c:spPr>
              <a:noFill/>
              <a:ln w="25400">
                <a:noFill/>
              </a:ln>
            </c:spPr>
            <c:txPr>
              <a:bodyPr/>
              <a:lstStyle/>
              <a:p>
                <a:pPr>
                  <a:defRPr sz="1025" b="0" i="0" u="none" strike="noStrike" baseline="0">
                    <a:solidFill>
                      <a:srgbClr val="000000"/>
                    </a:solidFill>
                    <a:latin typeface="Arial"/>
                    <a:ea typeface="Arial"/>
                    <a:cs typeface="Arial"/>
                  </a:defRPr>
                </a:pPr>
                <a:endParaRPr lang="en-US"/>
              </a:p>
            </c:txPr>
            <c:showLegendKey val="0"/>
            <c:showVal val="0"/>
            <c:showCatName val="1"/>
            <c:showSerName val="0"/>
            <c:showPercent val="1"/>
            <c:showBubbleSize val="0"/>
            <c:showLeaderLines val="1"/>
          </c:dLbls>
          <c:cat>
            <c:strRef>
              <c:f>'Pie Charts (alphabetical order)'!$B$187:$E$187</c:f>
              <c:strCache>
                <c:ptCount val="4"/>
                <c:pt idx="0">
                  <c:v>State General Funds</c:v>
                </c:pt>
                <c:pt idx="1">
                  <c:v>Agency Funds</c:v>
                </c:pt>
                <c:pt idx="2">
                  <c:v>Federal Funds </c:v>
                </c:pt>
                <c:pt idx="3">
                  <c:v>Other (Tobacco) Funds </c:v>
                </c:pt>
              </c:strCache>
            </c:strRef>
          </c:cat>
          <c:val>
            <c:numRef>
              <c:f>'Pie Charts (alphabetical order)'!$B$310:$E$310</c:f>
              <c:numCache>
                <c:formatCode>0%</c:formatCode>
                <c:ptCount val="4"/>
                <c:pt idx="0">
                  <c:v>0.64</c:v>
                </c:pt>
                <c:pt idx="1">
                  <c:v>0.04</c:v>
                </c:pt>
                <c:pt idx="2">
                  <c:v>0.31</c:v>
                </c:pt>
                <c:pt idx="3">
                  <c:v>0.01</c:v>
                </c:pt>
              </c:numCache>
            </c:numRef>
          </c:val>
        </c:ser>
        <c:dLbls>
          <c:showLegendKey val="0"/>
          <c:showVal val="0"/>
          <c:showCatName val="1"/>
          <c:showSerName val="0"/>
          <c:showPercent val="1"/>
          <c:showBubbleSize val="0"/>
          <c:showLeaderLines val="1"/>
        </c:dLbls>
        <c:firstSliceAng val="0"/>
      </c:pieChart>
      <c:spPr>
        <a:noFill/>
        <a:ln w="25400">
          <a:noFill/>
        </a:ln>
      </c:spPr>
    </c:plotArea>
    <c:plotVisOnly val="1"/>
    <c:dispBlanksAs val="zero"/>
    <c:showDLblsOverMax val="0"/>
  </c:chart>
  <c:spPr>
    <a:solidFill>
      <a:srgbClr val="FFFFFF"/>
    </a:solidFill>
    <a:ln w="3175">
      <a:solidFill>
        <a:srgbClr val="000000"/>
      </a:solidFill>
      <a:prstDash val="solid"/>
    </a:ln>
  </c:spPr>
  <c:txPr>
    <a:bodyPr/>
    <a:lstStyle/>
    <a:p>
      <a:pPr>
        <a:defRPr sz="1025" b="0" i="0" u="none" strike="noStrike" baseline="0">
          <a:solidFill>
            <a:srgbClr val="000000"/>
          </a:solidFill>
          <a:latin typeface="Arial"/>
          <a:ea typeface="Arial"/>
          <a:cs typeface="Aria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Sheet2!$B$114</c:f>
              <c:strCache>
                <c:ptCount val="1"/>
                <c:pt idx="0">
                  <c:v>% of Funding </c:v>
                </c:pt>
              </c:strCache>
            </c:strRef>
          </c:tx>
          <c:dLbls>
            <c:showLegendKey val="0"/>
            <c:showVal val="0"/>
            <c:showCatName val="0"/>
            <c:showSerName val="0"/>
            <c:showPercent val="1"/>
            <c:showBubbleSize val="0"/>
            <c:showLeaderLines val="1"/>
          </c:dLbls>
          <c:cat>
            <c:strRef>
              <c:f>Sheet2!$A$115:$A$116</c:f>
              <c:strCache>
                <c:ptCount val="2"/>
                <c:pt idx="0">
                  <c:v>DBHDID contracts</c:v>
                </c:pt>
                <c:pt idx="1">
                  <c:v>Other funding Sources</c:v>
                </c:pt>
              </c:strCache>
            </c:strRef>
          </c:cat>
          <c:val>
            <c:numRef>
              <c:f>Sheet2!$B$115:$B$116</c:f>
              <c:numCache>
                <c:formatCode>0%</c:formatCode>
                <c:ptCount val="2"/>
                <c:pt idx="0">
                  <c:v>0.25</c:v>
                </c:pt>
                <c:pt idx="1">
                  <c:v>0.75</c:v>
                </c:pt>
              </c:numCache>
            </c:numRef>
          </c:val>
        </c:ser>
        <c:dLbls>
          <c:showLegendKey val="0"/>
          <c:showVal val="0"/>
          <c:showCatName val="0"/>
          <c:showSerName val="0"/>
          <c:showPercent val="1"/>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614C2F-22AA-4152-BE25-F4A2F55EBF6A}" type="datetimeFigureOut">
              <a:rPr lang="en-US" smtClean="0"/>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E17CDF-AAEE-4FA1-9778-0683F8AC5887}" type="slidenum">
              <a:rPr lang="en-US" smtClean="0"/>
              <a:t>‹#›</a:t>
            </a:fld>
            <a:endParaRPr lang="en-US"/>
          </a:p>
        </p:txBody>
      </p:sp>
    </p:spTree>
    <p:extLst>
      <p:ext uri="{BB962C8B-B14F-4D97-AF65-F5344CB8AC3E}">
        <p14:creationId xmlns:p14="http://schemas.microsoft.com/office/powerpoint/2010/main" val="3741108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ecfr.gov/cgi-bin/text-idx?c=ecfr&amp;rgn=div5&amp;view=text&amp;node=45:1.0.1.1.53&amp;idno=45"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http://www.propublica.org/article/50-years-after-the-community-health-act-the-best-reporting-on-mental-health</a:t>
            </a:r>
          </a:p>
          <a:p>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2</a:t>
            </a:fld>
            <a:endParaRPr lang="en-US"/>
          </a:p>
        </p:txBody>
      </p:sp>
    </p:spTree>
    <p:extLst>
      <p:ext uri="{BB962C8B-B14F-4D97-AF65-F5344CB8AC3E}">
        <p14:creationId xmlns:p14="http://schemas.microsoft.com/office/powerpoint/2010/main" val="3843667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42 USC § 300x–1 - State plan for comprehensive community mental .......42 USC § 290ff - Comprehensive community mental health services .....42 USC § 290ff - Comprehensive community mental health services for .... For complete classification of this Act to the Code, see section 1305 of this title and ... 42 USC § 9401 - Legal Information Institute…..42 USC Chapter 33 - COMMUNITY MENTAL HEALTH CENTERS ...... 42 USC Chapter 33 - COMMUNITY MENTAL HEALTH CENTERS ... 42 USC § 238d - Availability of appropriations for grants to Federal ..</a:t>
            </a:r>
          </a:p>
          <a:p>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4</a:t>
            </a:fld>
            <a:endParaRPr lang="en-US"/>
          </a:p>
        </p:txBody>
      </p:sp>
    </p:spTree>
    <p:extLst>
      <p:ext uri="{BB962C8B-B14F-4D97-AF65-F5344CB8AC3E}">
        <p14:creationId xmlns:p14="http://schemas.microsoft.com/office/powerpoint/2010/main" val="2249056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Block Grant represents only a small amount of most States’ community mental health funding. In 2005, Block Grant funds accounted for 2 percent of State mental health agency (SMHA) community mental health expenditures ($20.5 billion) and less than 2 percent of all SMHA expenditures ($29.4 billion). If Medicaid and other funding sources outside the control of SMHAs were included in the figure, in FY 2005 the Block Grant constituted only a fraction of 1 percent of public mental health spending (National Association of State Mental Health Program Directors Research Institute, Inc., 2007).</a:t>
            </a:r>
            <a:r>
              <a:rPr lang="en-US" sz="1200" b="0" i="0" u="none" strike="noStrike" kern="1200" baseline="0" dirty="0" smtClean="0">
                <a:solidFill>
                  <a:schemeClr val="tx1"/>
                </a:solidFill>
                <a:latin typeface="+mn-lt"/>
                <a:ea typeface="+mn-ea"/>
                <a:cs typeface="+mn-cs"/>
              </a:rPr>
              <a:t> In some cases, States can identify particular initiatives or activities funded exclusively with Block Grant dollars. But in most cases, Block Grant funds are blended with other sources of revenue to leverage existing resources and/or support services. This makes it extremely difficult to track exactly which behavioral health outcomes are direct results of Block Grant funding in any particular State. </a:t>
            </a:r>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5</a:t>
            </a:fld>
            <a:endParaRPr lang="en-US"/>
          </a:p>
        </p:txBody>
      </p:sp>
    </p:spTree>
    <p:extLst>
      <p:ext uri="{BB962C8B-B14F-4D97-AF65-F5344CB8AC3E}">
        <p14:creationId xmlns:p14="http://schemas.microsoft.com/office/powerpoint/2010/main" val="2718801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http://chfs.ky.gov/NR/rdonlyres/E0CA4E5B-98A8-4C6F-ABC1-A1EBC388EC10/0/SPA13022SubstanceUseandMentalHealthServicesPart2revised111513.pdf</a:t>
            </a:r>
          </a:p>
          <a:p>
            <a:endParaRPr lang="en-US" dirty="0" smtClean="0"/>
          </a:p>
          <a:p>
            <a:r>
              <a:rPr lang="en-US" dirty="0" smtClean="0"/>
              <a:t>Susan</a:t>
            </a:r>
            <a:r>
              <a:rPr lang="en-US" baseline="0" dirty="0" smtClean="0"/>
              <a:t> Abbott participates on this council as rep from P&amp;A.</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6</a:t>
            </a:fld>
            <a:endParaRPr lang="en-US"/>
          </a:p>
        </p:txBody>
      </p:sp>
    </p:spTree>
    <p:extLst>
      <p:ext uri="{BB962C8B-B14F-4D97-AF65-F5344CB8AC3E}">
        <p14:creationId xmlns:p14="http://schemas.microsoft.com/office/powerpoint/2010/main" val="547287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 New Roman"/>
                <a:cs typeface="Times New Roman"/>
                <a:hlinkClick r:id="rId3"/>
              </a:rPr>
              <a:t>http://www.ecfr.gov/cgi-bin/text-idx?c=ecfr&amp;rgn=div5&amp;view=text&amp;node=45:1.0.1.1.53&amp;idno=45</a:t>
            </a:r>
            <a:endParaRPr lang="en-US" dirty="0" smtClean="0">
              <a:latin typeface="Times New Roman"/>
              <a:cs typeface="Times New Roman"/>
            </a:endParaRPr>
          </a:p>
          <a:p>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8</a:t>
            </a:fld>
            <a:endParaRPr lang="en-US"/>
          </a:p>
        </p:txBody>
      </p:sp>
    </p:spTree>
    <p:extLst>
      <p:ext uri="{BB962C8B-B14F-4D97-AF65-F5344CB8AC3E}">
        <p14:creationId xmlns:p14="http://schemas.microsoft.com/office/powerpoint/2010/main" val="3755646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Type in SAMHSA- under program search</a:t>
            </a:r>
          </a:p>
          <a:p>
            <a:r>
              <a:rPr lang="sv-SE" dirty="0" smtClean="0"/>
              <a:t>https://www.cfda.gov/index?s=program&amp;mode=form&amp;id=6dfed5efc06aa5ac7a5b11b889abd057&amp;tab=core&amp;tabmode=list&amp;print_preview=1</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9</a:t>
            </a:fld>
            <a:endParaRPr lang="en-US"/>
          </a:p>
        </p:txBody>
      </p:sp>
    </p:spTree>
    <p:extLst>
      <p:ext uri="{BB962C8B-B14F-4D97-AF65-F5344CB8AC3E}">
        <p14:creationId xmlns:p14="http://schemas.microsoft.com/office/powerpoint/2010/main" val="3185685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E17CDF-AAEE-4FA1-9778-0683F8AC5887}" type="slidenum">
              <a:rPr lang="en-US" smtClean="0"/>
              <a:t>33</a:t>
            </a:fld>
            <a:endParaRPr lang="en-US"/>
          </a:p>
        </p:txBody>
      </p:sp>
    </p:spTree>
    <p:extLst>
      <p:ext uri="{BB962C8B-B14F-4D97-AF65-F5344CB8AC3E}">
        <p14:creationId xmlns:p14="http://schemas.microsoft.com/office/powerpoint/2010/main" val="64603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490428-A9E7-46F5-A9D3-37591D1B540C}"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490428-A9E7-46F5-A9D3-37591D1B540C}"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490428-A9E7-46F5-A9D3-37591D1B540C}"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490428-A9E7-46F5-A9D3-37591D1B540C}"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490428-A9E7-46F5-A9D3-37591D1B540C}"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8490428-A9E7-46F5-A9D3-37591D1B540C}"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490428-A9E7-46F5-A9D3-37591D1B540C}"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490428-A9E7-46F5-A9D3-37591D1B540C}"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490428-A9E7-46F5-A9D3-37591D1B540C}"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F58F28-1829-4773-91DD-5063B3F37FD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490428-A9E7-46F5-A9D3-37591D1B540C}"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F58F28-1829-4773-91DD-5063B3F37FDC}"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8490428-A9E7-46F5-A9D3-37591D1B540C}" type="datetimeFigureOut">
              <a:rPr lang="en-US" smtClean="0"/>
              <a:t>12/9/2014</a:t>
            </a:fld>
            <a:endParaRPr lang="en-US"/>
          </a:p>
        </p:txBody>
      </p:sp>
      <p:sp>
        <p:nvSpPr>
          <p:cNvPr id="9" name="Slide Number Placeholder 8"/>
          <p:cNvSpPr>
            <a:spLocks noGrp="1"/>
          </p:cNvSpPr>
          <p:nvPr>
            <p:ph type="sldNum" sz="quarter" idx="11"/>
          </p:nvPr>
        </p:nvSpPr>
        <p:spPr/>
        <p:txBody>
          <a:bodyPr/>
          <a:lstStyle/>
          <a:p>
            <a:fld id="{74F58F28-1829-4773-91DD-5063B3F37FDC}"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4F58F28-1829-4773-91DD-5063B3F37FDC}"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8490428-A9E7-46F5-A9D3-37591D1B540C}" type="datetimeFigureOut">
              <a:rPr lang="en-US" smtClean="0"/>
              <a:t>12/9/2014</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lrc.ky.gov/Statutes/chapter.aspx?id=3815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chfs.ky.gov/dms/community+mental+health+centers.htm" TargetMode="External"/><Relationship Id="rId2" Type="http://schemas.openxmlformats.org/officeDocument/2006/relationships/hyperlink" Target="http://chfs.ky.gov/NR/rdonlyres/04A3A0BB-515C-40CF-A1CA-6FAB0EEBA300/0/CMHCManualAAC31408.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Kathleen_Sebeli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chfs.ky.gov/dms/State+Plan+Amendments.ht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law.cornell.edu/uscode/text/42/1397-139" TargetMode="External"/><Relationship Id="rId3" Type="http://schemas.openxmlformats.org/officeDocument/2006/relationships/hyperlink" Target="http://www.law.cornell.edu/uscode/text/42/9901-991" TargetMode="External"/><Relationship Id="rId7" Type="http://schemas.openxmlformats.org/officeDocument/2006/relationships/hyperlink" Target="http://www.law.cornell.edu/uscode/text/42/701-70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law.cornell.edu/uscode/text/42/300x-21" TargetMode="External"/><Relationship Id="rId5" Type="http://schemas.openxmlformats.org/officeDocument/2006/relationships/hyperlink" Target="http://www.law.cornell.edu/uscode/text/42/300x-1" TargetMode="External"/><Relationship Id="rId4" Type="http://schemas.openxmlformats.org/officeDocument/2006/relationships/hyperlink" Target="http://www.law.cornell.edu/uscode/text/42/300w-300w"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cfda.gov/index?s=main&amp;mode=list&amp;tab=list&amp;tabmode=list"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cfda.gov/index?s=agency&amp;mode=form&amp;tab=program&amp;id=d6804b2c2565575e0339385468b751e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Community Mental Health:</a:t>
            </a:r>
            <a:br>
              <a:rPr lang="en-US" dirty="0" smtClean="0"/>
            </a:br>
            <a:r>
              <a:rPr lang="en-US" sz="2700" dirty="0" smtClean="0"/>
              <a:t>Understanding the Community Mental Health System in KY</a:t>
            </a:r>
            <a:br>
              <a:rPr lang="en-US" sz="2700" dirty="0" smtClean="0"/>
            </a:br>
            <a:r>
              <a:rPr lang="en-US" sz="2700" dirty="0" smtClean="0"/>
              <a:t> Law -  Funding – Services - Accountability</a:t>
            </a:r>
            <a:r>
              <a:rPr lang="en-US" dirty="0" smtClean="0"/>
              <a:t/>
            </a:r>
            <a:br>
              <a:rPr lang="en-US" dirty="0" smtClean="0"/>
            </a:br>
            <a:endParaRPr lang="en-US" dirty="0"/>
          </a:p>
        </p:txBody>
      </p:sp>
      <p:sp>
        <p:nvSpPr>
          <p:cNvPr id="3" name="Subtitle 2"/>
          <p:cNvSpPr>
            <a:spLocks noGrp="1"/>
          </p:cNvSpPr>
          <p:nvPr>
            <p:ph type="subTitle" idx="1"/>
          </p:nvPr>
        </p:nvSpPr>
        <p:spPr/>
        <p:txBody>
          <a:bodyPr>
            <a:normAutofit/>
          </a:bodyPr>
          <a:lstStyle/>
          <a:p>
            <a:r>
              <a:rPr lang="en-US" sz="2800" dirty="0" smtClean="0"/>
              <a:t>Kentucky Protection and Advocacy</a:t>
            </a:r>
          </a:p>
          <a:p>
            <a:r>
              <a:rPr lang="en-US" sz="2800" dirty="0" smtClean="0"/>
              <a:t>February 11, 2014</a:t>
            </a:r>
          </a:p>
        </p:txBody>
      </p:sp>
    </p:spTree>
    <p:extLst>
      <p:ext uri="{BB962C8B-B14F-4D97-AF65-F5344CB8AC3E}">
        <p14:creationId xmlns:p14="http://schemas.microsoft.com/office/powerpoint/2010/main" val="3934832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Kentucky State Law</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KRS 210.370 to KRS 210.485</a:t>
            </a:r>
          </a:p>
          <a:p>
            <a:pPr marL="0" indent="0">
              <a:buNone/>
            </a:pPr>
            <a:r>
              <a:rPr lang="en-US" dirty="0" smtClean="0"/>
              <a:t>State Law Requirements for CMHCs to Access SGF Dollars </a:t>
            </a:r>
            <a:r>
              <a:rPr lang="en-US" u="sng" dirty="0" smtClean="0"/>
              <a:t>and</a:t>
            </a:r>
            <a:r>
              <a:rPr lang="en-US" dirty="0" smtClean="0"/>
              <a:t> Federal BLOCK GRANT funding distributed by DBHDID :</a:t>
            </a:r>
          </a:p>
          <a:p>
            <a:pPr marL="0" indent="0">
              <a:buNone/>
            </a:pPr>
            <a:endParaRPr lang="en-US" dirty="0"/>
          </a:p>
          <a:p>
            <a:pPr marL="0" indent="0">
              <a:buNone/>
            </a:pPr>
            <a:r>
              <a:rPr lang="en-US" dirty="0" smtClean="0">
                <a:hlinkClick r:id="rId2"/>
              </a:rPr>
              <a:t>http://www.lrc.ky.gov/Statutes/chapter.aspx?id=38158</a:t>
            </a:r>
            <a:endParaRPr lang="en-US" dirty="0"/>
          </a:p>
          <a:p>
            <a:pPr marL="0" indent="0">
              <a:buNone/>
            </a:pPr>
            <a:endParaRPr lang="en-US" dirty="0" smtClean="0"/>
          </a:p>
          <a:p>
            <a:pPr marL="0" indent="0">
              <a:buNone/>
            </a:pPr>
            <a:r>
              <a:rPr lang="en-US" dirty="0" smtClean="0"/>
              <a:t>CLICK ON THE LINK AND SCROLL DOWN TO.370….</a:t>
            </a:r>
            <a:endParaRPr lang="en-US" dirty="0"/>
          </a:p>
          <a:p>
            <a:endParaRPr lang="en-US" dirty="0"/>
          </a:p>
        </p:txBody>
      </p:sp>
    </p:spTree>
    <p:extLst>
      <p:ext uri="{BB962C8B-B14F-4D97-AF65-F5344CB8AC3E}">
        <p14:creationId xmlns:p14="http://schemas.microsoft.com/office/powerpoint/2010/main" val="180592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Highlights of Kentucky CMHC Statute</a:t>
            </a:r>
            <a:endParaRPr lang="en-US" dirty="0"/>
          </a:p>
        </p:txBody>
      </p:sp>
      <p:sp>
        <p:nvSpPr>
          <p:cNvPr id="3" name="Content Placeholder 2"/>
          <p:cNvSpPr>
            <a:spLocks noGrp="1"/>
          </p:cNvSpPr>
          <p:nvPr>
            <p:ph idx="1"/>
          </p:nvPr>
        </p:nvSpPr>
        <p:spPr/>
        <p:txBody>
          <a:bodyPr>
            <a:normAutofit/>
          </a:bodyPr>
          <a:lstStyle/>
          <a:p>
            <a:r>
              <a:rPr lang="en-US" dirty="0" smtClean="0"/>
              <a:t>Quasi Governmental Businesses</a:t>
            </a:r>
          </a:p>
          <a:p>
            <a:r>
              <a:rPr lang="en-US" dirty="0" smtClean="0"/>
              <a:t>Cities and Counties of 50k or more…or combinations…may establish regional community services for ID and MH (statute is not related to Substance Abuse Services)…..</a:t>
            </a:r>
          </a:p>
          <a:p>
            <a:r>
              <a:rPr lang="en-US" dirty="0" smtClean="0"/>
              <a:t>specifically trained in Psychiatry or related fields….admin by a board or nonprofit</a:t>
            </a:r>
          </a:p>
          <a:p>
            <a:r>
              <a:rPr lang="en-US" dirty="0" smtClean="0"/>
              <a:t>Boards are minimum of 9 members (4 year terms) must represent geographic diversity…</a:t>
            </a:r>
          </a:p>
          <a:p>
            <a:endParaRPr lang="en-US" dirty="0" smtClean="0"/>
          </a:p>
        </p:txBody>
      </p:sp>
    </p:spTree>
    <p:extLst>
      <p:ext uri="{BB962C8B-B14F-4D97-AF65-F5344CB8AC3E}">
        <p14:creationId xmlns:p14="http://schemas.microsoft.com/office/powerpoint/2010/main" val="4112925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CMHC Regional Board: Duties</a:t>
            </a:r>
            <a:endParaRPr lang="en-US" dirty="0"/>
          </a:p>
        </p:txBody>
      </p:sp>
      <p:sp>
        <p:nvSpPr>
          <p:cNvPr id="3" name="Content Placeholder 2"/>
          <p:cNvSpPr>
            <a:spLocks noGrp="1"/>
          </p:cNvSpPr>
          <p:nvPr>
            <p:ph idx="1"/>
          </p:nvPr>
        </p:nvSpPr>
        <p:spPr/>
        <p:txBody>
          <a:bodyPr>
            <a:normAutofit/>
          </a:bodyPr>
          <a:lstStyle/>
          <a:p>
            <a:r>
              <a:rPr lang="en-US" dirty="0" smtClean="0"/>
              <a:t>Review and evaluate services for MH and ID</a:t>
            </a:r>
          </a:p>
          <a:p>
            <a:r>
              <a:rPr lang="en-US" dirty="0" smtClean="0"/>
              <a:t>Recruit Local Financial Support</a:t>
            </a:r>
          </a:p>
          <a:p>
            <a:r>
              <a:rPr lang="en-US" dirty="0" smtClean="0"/>
              <a:t>Make agreements with other social services agencies, public and private</a:t>
            </a:r>
          </a:p>
          <a:p>
            <a:r>
              <a:rPr lang="en-US" dirty="0" smtClean="0"/>
              <a:t>Policies for community relations</a:t>
            </a:r>
          </a:p>
          <a:p>
            <a:r>
              <a:rPr lang="en-US" dirty="0" smtClean="0"/>
              <a:t>Make annual plan and budget </a:t>
            </a:r>
            <a:r>
              <a:rPr lang="en-US" dirty="0" smtClean="0">
                <a:solidFill>
                  <a:srgbClr val="7030A0"/>
                </a:solidFill>
              </a:rPr>
              <a:t>(NEXT SLIDE)</a:t>
            </a:r>
          </a:p>
          <a:p>
            <a:r>
              <a:rPr lang="en-US" dirty="0" smtClean="0"/>
              <a:t>Are a “special purpose” governmental entity pursuant to KRS 65A</a:t>
            </a:r>
          </a:p>
          <a:p>
            <a:r>
              <a:rPr lang="en-US" dirty="0" smtClean="0"/>
              <a:t>May Act as a Fiduciary for Individuals adjudged disabled</a:t>
            </a:r>
          </a:p>
        </p:txBody>
      </p:sp>
    </p:spTree>
    <p:extLst>
      <p:ext uri="{BB962C8B-B14F-4D97-AF65-F5344CB8AC3E}">
        <p14:creationId xmlns:p14="http://schemas.microsoft.com/office/powerpoint/2010/main" val="4171947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Wish List</a:t>
            </a:r>
            <a:endParaRPr lang="en-US" dirty="0"/>
          </a:p>
        </p:txBody>
      </p:sp>
      <p:sp>
        <p:nvSpPr>
          <p:cNvPr id="3" name="Content Placeholder 2"/>
          <p:cNvSpPr>
            <a:spLocks noGrp="1"/>
          </p:cNvSpPr>
          <p:nvPr>
            <p:ph idx="1"/>
          </p:nvPr>
        </p:nvSpPr>
        <p:spPr/>
        <p:txBody>
          <a:bodyPr>
            <a:normAutofit/>
          </a:bodyPr>
          <a:lstStyle/>
          <a:p>
            <a:r>
              <a:rPr lang="en-US" dirty="0" smtClean="0"/>
              <a:t>Contrary to </a:t>
            </a:r>
            <a:r>
              <a:rPr lang="en-US" dirty="0" smtClean="0">
                <a:solidFill>
                  <a:srgbClr val="7030A0"/>
                </a:solidFill>
              </a:rPr>
              <a:t>KRS 210.400 (5) &amp;.430</a:t>
            </a:r>
            <a:r>
              <a:rPr lang="en-US" dirty="0" smtClean="0"/>
              <a:t> </a:t>
            </a:r>
            <a:r>
              <a:rPr lang="en-US" dirty="0"/>
              <a:t>DBHDID </a:t>
            </a:r>
            <a:r>
              <a:rPr lang="en-US" dirty="0" smtClean="0"/>
              <a:t>develops </a:t>
            </a:r>
            <a:r>
              <a:rPr lang="en-US" dirty="0"/>
              <a:t>the plan and budget and sends it to the regional CMHC boards for </a:t>
            </a:r>
            <a:r>
              <a:rPr lang="en-US" dirty="0" smtClean="0"/>
              <a:t>review…… </a:t>
            </a:r>
            <a:r>
              <a:rPr lang="en-US" dirty="0"/>
              <a:t>there is no negotiation </a:t>
            </a:r>
            <a:r>
              <a:rPr lang="en-US" dirty="0" smtClean="0"/>
              <a:t>….….CMHC boards have to approve in order to receive funds via the Contract</a:t>
            </a:r>
          </a:p>
          <a:p>
            <a:pPr marL="0" indent="0">
              <a:buNone/>
            </a:pPr>
            <a:endParaRPr lang="en-US" dirty="0"/>
          </a:p>
          <a:p>
            <a:r>
              <a:rPr lang="en-US" dirty="0" smtClean="0"/>
              <a:t>See Attachment </a:t>
            </a:r>
            <a:r>
              <a:rPr lang="en-US" dirty="0"/>
              <a:t>C to each CMHC contract to see </a:t>
            </a:r>
            <a:r>
              <a:rPr lang="en-US" dirty="0" smtClean="0"/>
              <a:t>example of the Plan and Budget DBHDID hands down to the CMHCs</a:t>
            </a:r>
          </a:p>
          <a:p>
            <a:endParaRPr lang="en-US" dirty="0" smtClean="0"/>
          </a:p>
          <a:p>
            <a:r>
              <a:rPr lang="en-US" dirty="0" smtClean="0"/>
              <a:t>Each CMHC can submit a wish list- in response to the developed plan and budget requesting funding for a special project- but there is no requirement that DBHDID consider or include </a:t>
            </a:r>
            <a:endParaRPr lang="en-US" dirty="0"/>
          </a:p>
          <a:p>
            <a:endParaRPr lang="en-US" dirty="0"/>
          </a:p>
        </p:txBody>
      </p:sp>
    </p:spTree>
    <p:extLst>
      <p:ext uri="{BB962C8B-B14F-4D97-AF65-F5344CB8AC3E}">
        <p14:creationId xmlns:p14="http://schemas.microsoft.com/office/powerpoint/2010/main" val="1432342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State Law Requires CMHCs to Provide </a:t>
            </a:r>
            <a:br>
              <a:rPr lang="en-US" dirty="0" smtClean="0"/>
            </a:br>
            <a:r>
              <a:rPr lang="en-US" sz="2700" dirty="0" smtClean="0"/>
              <a:t>(VERY BROAD LANGUAGE)</a:t>
            </a:r>
            <a:r>
              <a:rPr lang="en-US" dirty="0"/>
              <a:t/>
            </a:r>
            <a:br>
              <a:rPr lang="en-US" dirty="0"/>
            </a:br>
            <a:r>
              <a:rPr lang="en-US" sz="3100" dirty="0">
                <a:solidFill>
                  <a:srgbClr val="7030A0"/>
                </a:solidFill>
              </a:rPr>
              <a:t>KRS 210.410</a:t>
            </a:r>
          </a:p>
        </p:txBody>
      </p:sp>
      <p:sp>
        <p:nvSpPr>
          <p:cNvPr id="3" name="Content Placeholder 2"/>
          <p:cNvSpPr>
            <a:spLocks noGrp="1"/>
          </p:cNvSpPr>
          <p:nvPr>
            <p:ph idx="1"/>
          </p:nvPr>
        </p:nvSpPr>
        <p:spPr/>
        <p:txBody>
          <a:bodyPr>
            <a:normAutofit fontScale="92500" lnSpcReduction="10000"/>
          </a:bodyPr>
          <a:lstStyle/>
          <a:p>
            <a:pPr marL="0" indent="0">
              <a:buNone/>
            </a:pPr>
            <a:endParaRPr lang="en-US" b="1" dirty="0" smtClean="0"/>
          </a:p>
          <a:p>
            <a:pPr marL="514350" indent="-514350">
              <a:buFont typeface="+mj-lt"/>
              <a:buAutoNum type="alphaLcParenR"/>
            </a:pPr>
            <a:r>
              <a:rPr lang="en-US" b="1" dirty="0" smtClean="0"/>
              <a:t>Inpatient Services </a:t>
            </a:r>
            <a:r>
              <a:rPr lang="en-US" b="1" dirty="0" smtClean="0">
                <a:solidFill>
                  <a:srgbClr val="FF0000"/>
                </a:solidFill>
              </a:rPr>
              <a:t>(was explained by K Burke DBHDID as evaluations performed to determine whether an individual met in-patient criteria) </a:t>
            </a:r>
            <a:r>
              <a:rPr lang="en-US" b="1" dirty="0" smtClean="0">
                <a:solidFill>
                  <a:srgbClr val="7030A0"/>
                </a:solidFill>
              </a:rPr>
              <a:t>Federal Law Specifically Prohibits use of Block Grant funds for </a:t>
            </a:r>
            <a:r>
              <a:rPr lang="en-US" b="1" dirty="0">
                <a:solidFill>
                  <a:srgbClr val="7030A0"/>
                </a:solidFill>
              </a:rPr>
              <a:t>in-patient……US Code : 42 USC § 300x  </a:t>
            </a:r>
            <a:r>
              <a:rPr lang="en-US" b="1" dirty="0" smtClean="0">
                <a:solidFill>
                  <a:srgbClr val="7030A0"/>
                </a:solidFill>
              </a:rPr>
              <a:t>-5…but CMHCs have SGF too…..</a:t>
            </a:r>
          </a:p>
          <a:p>
            <a:pPr marL="514350" indent="-514350">
              <a:buFont typeface="+mj-lt"/>
              <a:buAutoNum type="alphaLcParenR"/>
            </a:pPr>
            <a:r>
              <a:rPr lang="en-US" b="1" dirty="0" smtClean="0"/>
              <a:t>Outpatient Services </a:t>
            </a:r>
            <a:r>
              <a:rPr lang="en-US" sz="2200" dirty="0" smtClean="0"/>
              <a:t>(+if child is &lt;16 is avail w/out parent consent if </a:t>
            </a:r>
            <a:r>
              <a:rPr lang="en-US" sz="2200" dirty="0" err="1" smtClean="0"/>
              <a:t>phys</a:t>
            </a:r>
            <a:r>
              <a:rPr lang="en-US" sz="2200" dirty="0" smtClean="0"/>
              <a:t> or sex abuse)</a:t>
            </a:r>
          </a:p>
          <a:p>
            <a:pPr marL="514350" indent="-514350">
              <a:buFont typeface="+mj-lt"/>
              <a:buAutoNum type="alphaLcParenR"/>
            </a:pPr>
            <a:r>
              <a:rPr lang="en-US" b="1" dirty="0" smtClean="0"/>
              <a:t>Partial Hospitalization of psychosocial rehab </a:t>
            </a:r>
          </a:p>
          <a:p>
            <a:pPr marL="514350" indent="-514350">
              <a:buFont typeface="+mj-lt"/>
              <a:buAutoNum type="alphaLcParenR"/>
            </a:pPr>
            <a:r>
              <a:rPr lang="en-US" b="1" dirty="0" smtClean="0"/>
              <a:t>Emergency</a:t>
            </a:r>
          </a:p>
          <a:p>
            <a:pPr marL="514350" indent="-514350">
              <a:buFont typeface="+mj-lt"/>
              <a:buAutoNum type="alphaLcParenR"/>
            </a:pPr>
            <a:r>
              <a:rPr lang="en-US" b="1" dirty="0" smtClean="0"/>
              <a:t>Consultation and education services</a:t>
            </a:r>
          </a:p>
          <a:p>
            <a:pPr marL="514350" indent="-514350">
              <a:buFont typeface="+mj-lt"/>
              <a:buAutoNum type="alphaLcParenR"/>
            </a:pPr>
            <a:r>
              <a:rPr lang="en-US" b="1" dirty="0" smtClean="0"/>
              <a:t>Services for individuals with ID</a:t>
            </a:r>
          </a:p>
          <a:p>
            <a:pPr marL="0" indent="0" algn="ctr">
              <a:buNone/>
            </a:pPr>
            <a:r>
              <a:rPr lang="en-US" dirty="0" smtClean="0"/>
              <a:t>(a – e) for SMI, SA and AA any age</a:t>
            </a:r>
          </a:p>
          <a:p>
            <a:pPr marL="0" indent="0" algn="ctr">
              <a:buNone/>
            </a:pPr>
            <a:r>
              <a:rPr lang="en-US" dirty="0" smtClean="0"/>
              <a:t>(a- f)  for ID</a:t>
            </a:r>
          </a:p>
          <a:p>
            <a:pPr marL="0" indent="0">
              <a:buNone/>
            </a:pPr>
            <a:endParaRPr lang="en-US" dirty="0"/>
          </a:p>
        </p:txBody>
      </p:sp>
    </p:spTree>
    <p:extLst>
      <p:ext uri="{BB962C8B-B14F-4D97-AF65-F5344CB8AC3E}">
        <p14:creationId xmlns:p14="http://schemas.microsoft.com/office/powerpoint/2010/main" val="1796730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State</a:t>
            </a:r>
            <a:r>
              <a:rPr lang="en-US" dirty="0" smtClean="0"/>
              <a:t>&lt; COUNCILS&gt; </a:t>
            </a:r>
            <a:r>
              <a:rPr lang="en-US" dirty="0" smtClean="0">
                <a:solidFill>
                  <a:srgbClr val="7030A0"/>
                </a:solidFill>
              </a:rPr>
              <a:t>Federal</a:t>
            </a:r>
            <a:endParaRPr lang="en-US" dirty="0">
              <a:solidFill>
                <a:srgbClr val="7030A0"/>
              </a:solidFill>
            </a:endParaRPr>
          </a:p>
        </p:txBody>
      </p:sp>
      <p:sp>
        <p:nvSpPr>
          <p:cNvPr id="3" name="Content Placeholder 2"/>
          <p:cNvSpPr>
            <a:spLocks noGrp="1"/>
          </p:cNvSpPr>
          <p:nvPr>
            <p:ph idx="1"/>
          </p:nvPr>
        </p:nvSpPr>
        <p:spPr/>
        <p:txBody>
          <a:bodyPr>
            <a:normAutofit fontScale="92500" lnSpcReduction="10000"/>
          </a:bodyPr>
          <a:lstStyle/>
          <a:p>
            <a:pPr marL="0" indent="0" algn="ctr">
              <a:buNone/>
            </a:pPr>
            <a:r>
              <a:rPr lang="en-US" b="1" u="sng" dirty="0" smtClean="0"/>
              <a:t>HB- 843 Council </a:t>
            </a:r>
          </a:p>
          <a:p>
            <a:pPr marL="0" indent="0" algn="ctr">
              <a:buNone/>
            </a:pPr>
            <a:endParaRPr lang="en-US" b="1" u="sng" dirty="0" smtClean="0"/>
          </a:p>
          <a:p>
            <a:pPr marL="0" indent="0" algn="ctr">
              <a:buNone/>
            </a:pPr>
            <a:r>
              <a:rPr lang="en-US" dirty="0" smtClean="0"/>
              <a:t>State Law </a:t>
            </a:r>
            <a:r>
              <a:rPr lang="en-US" dirty="0" smtClean="0">
                <a:solidFill>
                  <a:srgbClr val="7030A0"/>
                </a:solidFill>
              </a:rPr>
              <a:t>KRS 210.506 </a:t>
            </a:r>
            <a:r>
              <a:rPr lang="en-US" dirty="0" smtClean="0"/>
              <a:t>requires….. state and regional </a:t>
            </a:r>
            <a:r>
              <a:rPr lang="en-US" dirty="0"/>
              <a:t>c</a:t>
            </a:r>
            <a:r>
              <a:rPr lang="en-US" dirty="0" smtClean="0"/>
              <a:t>ouncils advise CHFS Secretary </a:t>
            </a:r>
          </a:p>
          <a:p>
            <a:pPr marL="0" indent="0" algn="ctr">
              <a:buNone/>
            </a:pPr>
            <a:r>
              <a:rPr lang="en-US" dirty="0" smtClean="0"/>
              <a:t>re Planning to address regional MH and SA issues</a:t>
            </a:r>
          </a:p>
          <a:p>
            <a:pPr marL="0" indent="0" algn="ctr">
              <a:buNone/>
            </a:pPr>
            <a:r>
              <a:rPr lang="en-US" sz="2600" dirty="0" smtClean="0">
                <a:solidFill>
                  <a:srgbClr val="7030A0"/>
                </a:solidFill>
              </a:rPr>
              <a:t>P&amp;A participates in the Region 6 HB-843 Council in Jefferson </a:t>
            </a:r>
            <a:r>
              <a:rPr lang="en-US" sz="2600" dirty="0" err="1" smtClean="0">
                <a:solidFill>
                  <a:srgbClr val="7030A0"/>
                </a:solidFill>
              </a:rPr>
              <a:t>Cty</a:t>
            </a:r>
            <a:r>
              <a:rPr lang="en-US" sz="2600" dirty="0" smtClean="0">
                <a:solidFill>
                  <a:srgbClr val="7030A0"/>
                </a:solidFill>
              </a:rPr>
              <a:t>.</a:t>
            </a:r>
          </a:p>
          <a:p>
            <a:pPr marL="0" indent="0" algn="ctr">
              <a:buNone/>
            </a:pPr>
            <a:r>
              <a:rPr lang="en-US" b="1" dirty="0" smtClean="0">
                <a:solidFill>
                  <a:srgbClr val="7030A0"/>
                </a:solidFill>
              </a:rPr>
              <a:t>---------------------------------------------------------------------------------------------</a:t>
            </a:r>
          </a:p>
          <a:p>
            <a:pPr marL="0" indent="0" algn="ctr">
              <a:buNone/>
            </a:pPr>
            <a:r>
              <a:rPr lang="en-US" b="1" u="sng" dirty="0"/>
              <a:t>Mental Health Planning </a:t>
            </a:r>
            <a:r>
              <a:rPr lang="en-US" b="1" u="sng" dirty="0" smtClean="0"/>
              <a:t>Council</a:t>
            </a:r>
          </a:p>
          <a:p>
            <a:pPr marL="0" indent="0" algn="ctr">
              <a:buNone/>
            </a:pPr>
            <a:endParaRPr lang="en-US" b="1" u="sng" dirty="0"/>
          </a:p>
          <a:p>
            <a:pPr marL="0" indent="0" algn="ctr">
              <a:buNone/>
            </a:pPr>
            <a:r>
              <a:rPr lang="en-US" dirty="0" smtClean="0"/>
              <a:t>The CMHC Block Grant Federal Statute requires…to review/monitor and evaluate the state plan submitted concerning Fed CMHC block grant dollars</a:t>
            </a:r>
          </a:p>
          <a:p>
            <a:pPr marL="0" indent="0" algn="ctr">
              <a:buNone/>
            </a:pPr>
            <a:r>
              <a:rPr lang="en-US" sz="2600" dirty="0" smtClean="0">
                <a:solidFill>
                  <a:srgbClr val="7030A0"/>
                </a:solidFill>
              </a:rPr>
              <a:t>Meets Quarterly at DBHDID and P&amp;A PAIMI </a:t>
            </a:r>
            <a:r>
              <a:rPr lang="en-US" sz="2600" dirty="0" err="1" smtClean="0">
                <a:solidFill>
                  <a:srgbClr val="7030A0"/>
                </a:solidFill>
              </a:rPr>
              <a:t>Coord</a:t>
            </a:r>
            <a:r>
              <a:rPr lang="en-US" sz="2600" dirty="0" smtClean="0">
                <a:solidFill>
                  <a:srgbClr val="7030A0"/>
                </a:solidFill>
              </a:rPr>
              <a:t>. </a:t>
            </a:r>
            <a:r>
              <a:rPr lang="en-US" sz="2600" dirty="0">
                <a:solidFill>
                  <a:srgbClr val="7030A0"/>
                </a:solidFill>
              </a:rPr>
              <a:t>a</a:t>
            </a:r>
            <a:r>
              <a:rPr lang="en-US" sz="2600" dirty="0" smtClean="0">
                <a:solidFill>
                  <a:srgbClr val="7030A0"/>
                </a:solidFill>
              </a:rPr>
              <a:t>ttends.</a:t>
            </a:r>
            <a:endParaRPr lang="en-US" sz="2600" dirty="0">
              <a:solidFill>
                <a:srgbClr val="7030A0"/>
              </a:solidFill>
            </a:endParaRPr>
          </a:p>
        </p:txBody>
      </p:sp>
    </p:spTree>
    <p:extLst>
      <p:ext uri="{BB962C8B-B14F-4D97-AF65-F5344CB8AC3E}">
        <p14:creationId xmlns:p14="http://schemas.microsoft.com/office/powerpoint/2010/main" val="7475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Limits on SGF Grant Dollars</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solidFill>
                  <a:srgbClr val="7030A0"/>
                </a:solidFill>
              </a:rPr>
              <a:t>KRS 210.420 </a:t>
            </a:r>
          </a:p>
          <a:p>
            <a:pPr marL="0" indent="0">
              <a:buNone/>
            </a:pPr>
            <a:r>
              <a:rPr lang="en-US" dirty="0" smtClean="0"/>
              <a:t>Each CMHC cannot spend more than 50% on salaries, contract facilities and services operation and maintenance and service costs, per diem and travel expenses for member of boards, other approved by Sec </a:t>
            </a:r>
          </a:p>
        </p:txBody>
      </p:sp>
    </p:spTree>
    <p:extLst>
      <p:ext uri="{BB962C8B-B14F-4D97-AF65-F5344CB8AC3E}">
        <p14:creationId xmlns:p14="http://schemas.microsoft.com/office/powerpoint/2010/main" val="2474261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Distribution of SGF Dollars to CMHCs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Secretary distributes to boards….by formula:</a:t>
            </a:r>
          </a:p>
          <a:p>
            <a:r>
              <a:rPr lang="en-US" b="1" dirty="0" smtClean="0"/>
              <a:t>Per Capita</a:t>
            </a:r>
          </a:p>
          <a:p>
            <a:r>
              <a:rPr lang="en-US" b="1" dirty="0" smtClean="0"/>
              <a:t>Incentive Allocations </a:t>
            </a:r>
            <a:r>
              <a:rPr lang="en-US" dirty="0" smtClean="0"/>
              <a:t>which require local matching funds based on per capita wealth of the area served;</a:t>
            </a:r>
          </a:p>
          <a:p>
            <a:r>
              <a:rPr lang="en-US" b="1" dirty="0" smtClean="0"/>
              <a:t>Discretionary allocations </a:t>
            </a:r>
            <a:r>
              <a:rPr lang="en-US" dirty="0" smtClean="0"/>
              <a:t>to be available to the Secretary to maintain essential services (inpatient and outpatient, partial </a:t>
            </a:r>
            <a:r>
              <a:rPr lang="en-US" dirty="0" err="1" smtClean="0"/>
              <a:t>hospitalization,emergency</a:t>
            </a:r>
            <a:r>
              <a:rPr lang="en-US" dirty="0" smtClean="0"/>
              <a:t>, consultation and education, and ID services)</a:t>
            </a:r>
          </a:p>
        </p:txBody>
      </p:sp>
    </p:spTree>
    <p:extLst>
      <p:ext uri="{BB962C8B-B14F-4D97-AF65-F5344CB8AC3E}">
        <p14:creationId xmlns:p14="http://schemas.microsoft.com/office/powerpoint/2010/main" val="420998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100" dirty="0" smtClean="0"/>
              <a:t>To Whom/What are the CMHCs legally responsible?</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Federal Grant program requirements for funds specifically received- according to US Code and CFR (CMHC Contract with State includes)</a:t>
            </a:r>
          </a:p>
          <a:p>
            <a:r>
              <a:rPr lang="en-US" dirty="0" smtClean="0"/>
              <a:t>KY CHFS Secretary for SGF program funds received (CMHC Contract with State includes) </a:t>
            </a:r>
          </a:p>
          <a:p>
            <a:r>
              <a:rPr lang="en-US" dirty="0" smtClean="0"/>
              <a:t>The Annual Plan, Budget and Board Membership requirements</a:t>
            </a:r>
          </a:p>
          <a:p>
            <a:endParaRPr lang="en-US" dirty="0" smtClean="0"/>
          </a:p>
          <a:p>
            <a:pPr marL="0" indent="0">
              <a:buNone/>
            </a:pPr>
            <a:endParaRPr lang="en-US" dirty="0" smtClean="0"/>
          </a:p>
        </p:txBody>
      </p:sp>
    </p:spTree>
    <p:extLst>
      <p:ext uri="{BB962C8B-B14F-4D97-AF65-F5344CB8AC3E}">
        <p14:creationId xmlns:p14="http://schemas.microsoft.com/office/powerpoint/2010/main" val="1993976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CMHC Contract between CMHC and DBHDID states</a:t>
            </a:r>
          </a:p>
          <a:p>
            <a:pPr marL="0" indent="0">
              <a:buNone/>
            </a:pPr>
            <a:endParaRPr lang="en-US" dirty="0" smtClean="0"/>
          </a:p>
          <a:p>
            <a:pPr marL="400050" lvl="1" indent="0">
              <a:buNone/>
            </a:pPr>
            <a:r>
              <a:rPr lang="en-US" dirty="0" smtClean="0"/>
              <a:t>“The </a:t>
            </a:r>
            <a:r>
              <a:rPr lang="en-US" u="sng" dirty="0" smtClean="0"/>
              <a:t>contract specialist determines that deliverables due under the contract are not in conformance </a:t>
            </a:r>
            <a:r>
              <a:rPr lang="en-US" dirty="0" smtClean="0"/>
              <a:t>with the terms and conditions of the contract and the mutually agreed upon project plan….and may request the contractor </a:t>
            </a:r>
            <a:r>
              <a:rPr lang="en-US" u="sng" dirty="0" smtClean="0"/>
              <a:t>deliver assurances</a:t>
            </a:r>
            <a:r>
              <a:rPr lang="en-US" dirty="0" smtClean="0"/>
              <a:t> so that major schedules will not be affected.. . . Failure to comply may constitute default.”</a:t>
            </a:r>
          </a:p>
          <a:p>
            <a:pPr marL="0" indent="0">
              <a:buNone/>
            </a:pPr>
            <a:endParaRPr lang="en-US" dirty="0" smtClean="0"/>
          </a:p>
          <a:p>
            <a:pPr marL="0" indent="0">
              <a:spcBef>
                <a:spcPts val="0"/>
              </a:spcBef>
              <a:buNone/>
            </a:pPr>
            <a:r>
              <a:rPr lang="en-US" sz="2800" b="1" dirty="0" smtClean="0"/>
              <a:t>Kathy Burke, Contract Officer</a:t>
            </a:r>
          </a:p>
          <a:p>
            <a:pPr marL="0" indent="0">
              <a:spcBef>
                <a:spcPts val="0"/>
              </a:spcBef>
              <a:buNone/>
            </a:pPr>
            <a:r>
              <a:rPr lang="en-US" sz="2800" b="1" dirty="0" smtClean="0"/>
              <a:t>DBHDID</a:t>
            </a:r>
          </a:p>
          <a:p>
            <a:pPr marL="0" indent="0">
              <a:spcBef>
                <a:spcPts val="0"/>
              </a:spcBef>
              <a:buNone/>
            </a:pPr>
            <a:r>
              <a:rPr lang="en-US" sz="2800" b="1" dirty="0" smtClean="0"/>
              <a:t>502-564-4860 (4415)</a:t>
            </a:r>
          </a:p>
          <a:p>
            <a:pPr marL="0" indent="0">
              <a:spcBef>
                <a:spcPts val="0"/>
              </a:spcBef>
              <a:buNone/>
            </a:pPr>
            <a:r>
              <a:rPr lang="en-US" sz="2800" b="1" dirty="0" smtClean="0"/>
              <a:t>100 Fair Oaks Lane 4 E-A, Frankfort, KY 40621-0001</a:t>
            </a:r>
          </a:p>
          <a:p>
            <a:pPr marL="0" indent="0">
              <a:buNone/>
            </a:pPr>
            <a:endParaRPr lang="en-US" dirty="0" smtClean="0"/>
          </a:p>
        </p:txBody>
      </p:sp>
    </p:spTree>
    <p:extLst>
      <p:ext uri="{BB962C8B-B14F-4D97-AF65-F5344CB8AC3E}">
        <p14:creationId xmlns:p14="http://schemas.microsoft.com/office/powerpoint/2010/main" val="177175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Community Mental Health </a:t>
            </a:r>
            <a:r>
              <a:rPr lang="en-US" dirty="0" smtClean="0"/>
              <a:t>Act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Signed into Law </a:t>
            </a:r>
          </a:p>
          <a:p>
            <a:pPr marL="0" indent="0">
              <a:buNone/>
            </a:pPr>
            <a:r>
              <a:rPr lang="en-US" dirty="0" smtClean="0"/>
              <a:t>by </a:t>
            </a:r>
            <a:r>
              <a:rPr lang="en-US" dirty="0"/>
              <a:t>President John F. Kennedy in 1963</a:t>
            </a:r>
            <a:endParaRPr lang="en-US" dirty="0" smtClean="0"/>
          </a:p>
        </p:txBody>
      </p:sp>
      <p:pic>
        <p:nvPicPr>
          <p:cNvPr id="1026" name="Picture 2" descr="C:\Users\rebekah.cotton\Desktop\CMH_630x42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7080" y="2819400"/>
            <a:ext cx="480060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9764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Real World	</a:t>
            </a:r>
            <a:endParaRPr lang="en-US" dirty="0"/>
          </a:p>
        </p:txBody>
      </p:sp>
      <p:sp>
        <p:nvSpPr>
          <p:cNvPr id="3" name="Content Placeholder 2"/>
          <p:cNvSpPr>
            <a:spLocks noGrp="1"/>
          </p:cNvSpPr>
          <p:nvPr>
            <p:ph idx="1"/>
          </p:nvPr>
        </p:nvSpPr>
        <p:spPr/>
        <p:txBody>
          <a:bodyPr>
            <a:normAutofit/>
          </a:bodyPr>
          <a:lstStyle/>
          <a:p>
            <a:r>
              <a:rPr lang="en-US" dirty="0" smtClean="0"/>
              <a:t>CMHC reports/data are required by Contract….</a:t>
            </a:r>
          </a:p>
          <a:p>
            <a:r>
              <a:rPr lang="en-US" dirty="0" smtClean="0"/>
              <a:t>CMHC submits required info to University of Kentucky IPOP (who contracts with department to manage data) </a:t>
            </a:r>
          </a:p>
          <a:p>
            <a:r>
              <a:rPr lang="en-US" dirty="0" smtClean="0"/>
              <a:t>UK IPOP sends to DATA MANAGEMENT DBHDID who reviews to see if CMHC is not in compliance</a:t>
            </a:r>
          </a:p>
          <a:p>
            <a:r>
              <a:rPr lang="en-US" dirty="0" smtClean="0"/>
              <a:t>Data Management alerts Commissioner DBHDID if CMHC is not in compliance</a:t>
            </a:r>
          </a:p>
          <a:p>
            <a:r>
              <a:rPr lang="en-US" dirty="0" smtClean="0"/>
              <a:t>Commissioner sends a letter requesting assurances or plan of correction (very infrequent if ever?)</a:t>
            </a:r>
          </a:p>
          <a:p>
            <a:endParaRPr lang="en-US" dirty="0"/>
          </a:p>
        </p:txBody>
      </p:sp>
    </p:spTree>
    <p:extLst>
      <p:ext uri="{BB962C8B-B14F-4D97-AF65-F5344CB8AC3E}">
        <p14:creationId xmlns:p14="http://schemas.microsoft.com/office/powerpoint/2010/main" val="210711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Enforcement</a:t>
            </a:r>
            <a:br>
              <a:rPr lang="en-US" dirty="0"/>
            </a:br>
            <a:r>
              <a:rPr lang="en-US" sz="2700" dirty="0">
                <a:solidFill>
                  <a:srgbClr val="7030A0"/>
                </a:solidFill>
              </a:rPr>
              <a:t>KRS  210.440</a:t>
            </a:r>
            <a:r>
              <a:rPr lang="en-US" dirty="0"/>
              <a:t/>
            </a:r>
            <a:br>
              <a:rPr lang="en-US" dirty="0"/>
            </a:br>
            <a:r>
              <a:rPr lang="en-US" dirty="0"/>
              <a:t> </a:t>
            </a:r>
          </a:p>
        </p:txBody>
      </p:sp>
      <p:sp>
        <p:nvSpPr>
          <p:cNvPr id="3" name="Content Placeholder 2"/>
          <p:cNvSpPr>
            <a:spLocks noGrp="1"/>
          </p:cNvSpPr>
          <p:nvPr>
            <p:ph idx="1"/>
          </p:nvPr>
        </p:nvSpPr>
        <p:spPr/>
        <p:txBody>
          <a:bodyPr>
            <a:normAutofit/>
          </a:bodyPr>
          <a:lstStyle/>
          <a:p>
            <a:pPr marL="0" indent="0">
              <a:buNone/>
            </a:pPr>
            <a:r>
              <a:rPr lang="en-US" dirty="0" smtClean="0"/>
              <a:t>If the secretary finds at any time that:</a:t>
            </a:r>
          </a:p>
          <a:p>
            <a:pPr marL="514350" indent="-514350">
              <a:buFont typeface="+mj-lt"/>
              <a:buAutoNum type="arabicPeriod"/>
            </a:pPr>
            <a:r>
              <a:rPr lang="en-US" dirty="0" smtClean="0"/>
              <a:t> a board … to which funds have been allocated for . . . MH and ID </a:t>
            </a:r>
          </a:p>
          <a:p>
            <a:pPr marL="514350" indent="-514350">
              <a:buFont typeface="+mj-lt"/>
              <a:buAutoNum type="arabicPeriod"/>
            </a:pPr>
            <a:r>
              <a:rPr lang="en-US" dirty="0" smtClean="0"/>
              <a:t>is not operating and administering its program in compliance with. . .  </a:t>
            </a:r>
          </a:p>
          <a:p>
            <a:pPr marL="514350" indent="-514350">
              <a:buFont typeface="+mj-lt"/>
              <a:buAutoNum type="arabicPeriod"/>
            </a:pPr>
            <a:r>
              <a:rPr lang="en-US" dirty="0" smtClean="0"/>
              <a:t>approved plan and budget &amp; policies and regulation of Cabinet. . .  </a:t>
            </a:r>
          </a:p>
          <a:p>
            <a:pPr marL="514350" indent="-514350">
              <a:buFont typeface="+mj-lt"/>
              <a:buAutoNum type="arabicPeriod"/>
            </a:pPr>
            <a:r>
              <a:rPr lang="en-US" dirty="0" smtClean="0"/>
              <a:t>may w/draw recognition of the board as regional MH /ID program. . . .</a:t>
            </a:r>
          </a:p>
          <a:p>
            <a:pPr marL="0" indent="0">
              <a:buNone/>
            </a:pPr>
            <a:endParaRPr lang="en-US" dirty="0"/>
          </a:p>
        </p:txBody>
      </p:sp>
    </p:spTree>
    <p:extLst>
      <p:ext uri="{BB962C8B-B14F-4D97-AF65-F5344CB8AC3E}">
        <p14:creationId xmlns:p14="http://schemas.microsoft.com/office/powerpoint/2010/main" val="356274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a:t>
            </a:r>
            <a:endParaRPr lang="en-US" dirty="0"/>
          </a:p>
        </p:txBody>
      </p:sp>
      <p:sp>
        <p:nvSpPr>
          <p:cNvPr id="3" name="Content Placeholder 2"/>
          <p:cNvSpPr>
            <a:spLocks noGrp="1"/>
          </p:cNvSpPr>
          <p:nvPr>
            <p:ph idx="1"/>
          </p:nvPr>
        </p:nvSpPr>
        <p:spPr/>
        <p:txBody>
          <a:bodyPr/>
          <a:lstStyle/>
          <a:p>
            <a:pPr marL="0" indent="0">
              <a:buNone/>
            </a:pPr>
            <a:r>
              <a:rPr lang="en-US" dirty="0" smtClean="0"/>
              <a:t>If Emergency Exists. . .  re: Financial stability . . . ..Which jeopardizes the continuation of programs and provision of services. . . With notice to CMHC (admin appeal avail)</a:t>
            </a:r>
          </a:p>
          <a:p>
            <a:pPr marL="0" indent="0">
              <a:buNone/>
            </a:pPr>
            <a:r>
              <a:rPr lang="en-US" u="sng" dirty="0" smtClean="0"/>
              <a:t>Secretary CHFS can:</a:t>
            </a:r>
          </a:p>
          <a:p>
            <a:r>
              <a:rPr lang="en-US" dirty="0"/>
              <a:t>A</a:t>
            </a:r>
            <a:r>
              <a:rPr lang="en-US" dirty="0" smtClean="0"/>
              <a:t>ppoint- caretaker administrator. . .</a:t>
            </a:r>
          </a:p>
          <a:p>
            <a:r>
              <a:rPr lang="en-US" dirty="0" smtClean="0"/>
              <a:t>Make personnel changes. . .(hire and fire)</a:t>
            </a:r>
          </a:p>
          <a:p>
            <a:endParaRPr lang="en-US" dirty="0"/>
          </a:p>
        </p:txBody>
      </p:sp>
    </p:spTree>
    <p:extLst>
      <p:ext uri="{BB962C8B-B14F-4D97-AF65-F5344CB8AC3E}">
        <p14:creationId xmlns:p14="http://schemas.microsoft.com/office/powerpoint/2010/main" val="2818440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Kentucky Regulations and Manual</a:t>
            </a:r>
            <a:r>
              <a:rPr lang="en-US" dirty="0" smtClean="0"/>
              <a:t/>
            </a:r>
            <a:br>
              <a:rPr lang="en-US" dirty="0" smtClean="0"/>
            </a:br>
            <a:endParaRPr lang="en-US" dirty="0"/>
          </a:p>
        </p:txBody>
      </p:sp>
      <p:sp>
        <p:nvSpPr>
          <p:cNvPr id="3" name="Content Placeholder 2"/>
          <p:cNvSpPr>
            <a:spLocks noGrp="1"/>
          </p:cNvSpPr>
          <p:nvPr>
            <p:ph idx="1"/>
          </p:nvPr>
        </p:nvSpPr>
        <p:spPr>
          <a:xfrm>
            <a:off x="457200" y="914400"/>
            <a:ext cx="8229600" cy="5211763"/>
          </a:xfrm>
        </p:spPr>
        <p:txBody>
          <a:bodyPr>
            <a:normAutofit fontScale="92500" lnSpcReduction="10000"/>
          </a:bodyPr>
          <a:lstStyle/>
          <a:p>
            <a:pPr marL="0" indent="0">
              <a:buNone/>
            </a:pPr>
            <a:r>
              <a:rPr lang="en-US" dirty="0" smtClean="0"/>
              <a:t>Community Mental Health Center Services</a:t>
            </a:r>
          </a:p>
          <a:p>
            <a:pPr marL="0" indent="0">
              <a:buNone/>
            </a:pPr>
            <a:r>
              <a:rPr lang="en-US" dirty="0">
                <a:solidFill>
                  <a:srgbClr val="7030A0"/>
                </a:solidFill>
              </a:rPr>
              <a:t>907 KAR 1:044</a:t>
            </a:r>
          </a:p>
          <a:p>
            <a:pPr marL="0" indent="0">
              <a:buNone/>
            </a:pPr>
            <a:endParaRPr lang="en-US" dirty="0" smtClean="0"/>
          </a:p>
          <a:p>
            <a:pPr marL="0" indent="0">
              <a:buNone/>
            </a:pPr>
            <a:r>
              <a:rPr lang="en-US" dirty="0"/>
              <a:t>Facilities specifications, operation and services; community mental health </a:t>
            </a:r>
            <a:r>
              <a:rPr lang="en-US" dirty="0" smtClean="0"/>
              <a:t>center</a:t>
            </a:r>
          </a:p>
          <a:p>
            <a:pPr marL="0" indent="0">
              <a:buNone/>
            </a:pPr>
            <a:r>
              <a:rPr lang="en-US" dirty="0" smtClean="0">
                <a:solidFill>
                  <a:srgbClr val="7030A0"/>
                </a:solidFill>
              </a:rPr>
              <a:t>902 KAR 20:091</a:t>
            </a:r>
          </a:p>
          <a:p>
            <a:pPr marL="0" indent="0">
              <a:buNone/>
            </a:pPr>
            <a:endParaRPr lang="en-US" dirty="0"/>
          </a:p>
          <a:p>
            <a:pPr marL="0" indent="0">
              <a:buNone/>
            </a:pPr>
            <a:r>
              <a:rPr lang="en-US" dirty="0" smtClean="0"/>
              <a:t>MANUAL---highlights (2008) latest edition</a:t>
            </a:r>
          </a:p>
          <a:p>
            <a:pPr marL="0" indent="0">
              <a:buNone/>
            </a:pPr>
            <a:r>
              <a:rPr lang="en-US" dirty="0">
                <a:hlinkClick r:id="rId2"/>
              </a:rPr>
              <a:t>http://</a:t>
            </a:r>
            <a:r>
              <a:rPr lang="en-US" dirty="0" smtClean="0">
                <a:hlinkClick r:id="rId2"/>
              </a:rPr>
              <a:t>chfs.ky.gov/NR/rdonlyres/04A3A0BB-515C-40CF-A1CA-6FAB0EEBA300/0/CMHCManualAAC31408.pdf</a:t>
            </a:r>
            <a:endParaRPr lang="en-US" dirty="0" smtClean="0"/>
          </a:p>
          <a:p>
            <a:pPr marL="0" indent="0">
              <a:buNone/>
            </a:pPr>
            <a:endParaRPr lang="en-US" dirty="0"/>
          </a:p>
          <a:p>
            <a:pPr marL="0" indent="0">
              <a:buNone/>
            </a:pPr>
            <a:r>
              <a:rPr lang="en-US" dirty="0">
                <a:hlinkClick r:id="rId3"/>
              </a:rPr>
              <a:t>http://</a:t>
            </a:r>
            <a:r>
              <a:rPr lang="en-US" dirty="0" smtClean="0">
                <a:hlinkClick r:id="rId3"/>
              </a:rPr>
              <a:t>chfs.ky.gov/dms/community+mental+health+centers.htm</a:t>
            </a:r>
            <a:endParaRPr lang="en-US" dirty="0" smtClean="0"/>
          </a:p>
          <a:p>
            <a:pPr marL="0" indent="0">
              <a:buNone/>
            </a:pPr>
            <a:endParaRPr lang="en-US" dirty="0"/>
          </a:p>
          <a:p>
            <a:pPr marL="0" indent="0">
              <a:buNone/>
            </a:pPr>
            <a:r>
              <a:rPr lang="en-US" dirty="0" smtClean="0"/>
              <a:t>Covered Services- which are non-specific in the KRS are more defined in the manual</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85856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for the CMHCs </a:t>
            </a:r>
            <a:endParaRPr lang="en-US" dirty="0"/>
          </a:p>
        </p:txBody>
      </p:sp>
      <p:sp>
        <p:nvSpPr>
          <p:cNvPr id="3" name="Content Placeholder 2"/>
          <p:cNvSpPr>
            <a:spLocks noGrp="1"/>
          </p:cNvSpPr>
          <p:nvPr>
            <p:ph idx="1"/>
          </p:nvPr>
        </p:nvSpPr>
        <p:spPr/>
        <p:txBody>
          <a:bodyPr/>
          <a:lstStyle/>
          <a:p>
            <a:r>
              <a:rPr lang="en-US" sz="2800" dirty="0" smtClean="0"/>
              <a:t>There area four types of funds </a:t>
            </a:r>
            <a:r>
              <a:rPr lang="en-US" sz="2800" u="sng" dirty="0" smtClean="0"/>
              <a:t>that are included in the state contracts</a:t>
            </a:r>
            <a:r>
              <a:rPr lang="en-US" sz="2800" dirty="0" smtClean="0"/>
              <a:t> that provide funds to the CMHC’s:</a:t>
            </a:r>
          </a:p>
          <a:p>
            <a:pPr marL="0" indent="0">
              <a:buNone/>
            </a:pPr>
            <a:r>
              <a:rPr lang="en-US" dirty="0" smtClean="0"/>
              <a:t>1. State General Funds</a:t>
            </a:r>
          </a:p>
          <a:p>
            <a:pPr marL="0" indent="0">
              <a:buNone/>
            </a:pPr>
            <a:r>
              <a:rPr lang="en-US" dirty="0" smtClean="0"/>
              <a:t>2. Federal Funds</a:t>
            </a:r>
          </a:p>
          <a:p>
            <a:pPr marL="0" indent="0">
              <a:buNone/>
            </a:pPr>
            <a:r>
              <a:rPr lang="en-US" dirty="0" smtClean="0"/>
              <a:t>3. Agency Funds: funds that other state agencies give to DBHDID and then DBHDID give to the CMHC’s</a:t>
            </a:r>
          </a:p>
          <a:p>
            <a:pPr marL="0" indent="0">
              <a:buNone/>
            </a:pPr>
            <a:r>
              <a:rPr lang="en-US" dirty="0" smtClean="0"/>
              <a:t>4. Tobacco Funds</a:t>
            </a:r>
          </a:p>
          <a:p>
            <a:endParaRPr lang="en-US" dirty="0" smtClean="0"/>
          </a:p>
          <a:p>
            <a:endParaRPr lang="en-US" dirty="0"/>
          </a:p>
        </p:txBody>
      </p:sp>
    </p:spTree>
    <p:extLst>
      <p:ext uri="{BB962C8B-B14F-4D97-AF65-F5344CB8AC3E}">
        <p14:creationId xmlns:p14="http://schemas.microsoft.com/office/powerpoint/2010/main" val="3087641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Funding for the CMHC’s </a:t>
            </a:r>
            <a:r>
              <a:rPr lang="en-US" sz="2700" b="1" dirty="0" smtClean="0"/>
              <a:t>via Contract with CHFS  </a:t>
            </a:r>
            <a:endParaRPr lang="en-US" sz="2700" b="1" dirty="0"/>
          </a:p>
        </p:txBody>
      </p:sp>
      <p:sp>
        <p:nvSpPr>
          <p:cNvPr id="3" name="Content Placeholder 2"/>
          <p:cNvSpPr>
            <a:spLocks noGrp="1"/>
          </p:cNvSpPr>
          <p:nvPr>
            <p:ph idx="1"/>
          </p:nvPr>
        </p:nvSpPr>
        <p:spPr/>
        <p:txBody>
          <a:bodyPr/>
          <a:lstStyle/>
          <a:p>
            <a:pPr marL="0" indent="0">
              <a:buNone/>
            </a:pPr>
            <a:r>
              <a:rPr lang="en-US" dirty="0" smtClean="0"/>
              <a:t>The majority of the funds distributed to the </a:t>
            </a:r>
          </a:p>
          <a:p>
            <a:pPr marL="0" indent="0">
              <a:buNone/>
            </a:pPr>
            <a:r>
              <a:rPr lang="en-US" dirty="0" smtClean="0"/>
              <a:t>CMHC’s through contract between the CMHCs </a:t>
            </a:r>
          </a:p>
          <a:p>
            <a:pPr marL="0" indent="0">
              <a:buNone/>
            </a:pPr>
            <a:r>
              <a:rPr lang="en-US" dirty="0" smtClean="0"/>
              <a:t>and CHFS/state</a:t>
            </a:r>
            <a:r>
              <a:rPr lang="en-US" dirty="0"/>
              <a:t> </a:t>
            </a:r>
            <a:r>
              <a:rPr lang="en-US" dirty="0" smtClean="0"/>
              <a:t>is state general funds. </a:t>
            </a:r>
          </a:p>
        </p:txBody>
      </p:sp>
    </p:spTree>
    <p:extLst>
      <p:ext uri="{BB962C8B-B14F-4D97-AF65-F5344CB8AC3E}">
        <p14:creationId xmlns:p14="http://schemas.microsoft.com/office/powerpoint/2010/main" val="16912780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Funding </a:t>
            </a:r>
            <a:r>
              <a:rPr lang="en-US" sz="2700" b="1" dirty="0"/>
              <a:t>via Contract with CHFS </a:t>
            </a:r>
            <a:endParaRPr lang="en-US" sz="2700" dirty="0"/>
          </a:p>
        </p:txBody>
      </p:sp>
      <p:graphicFrame>
        <p:nvGraphicFramePr>
          <p:cNvPr id="8" name="Content Placeholder 7"/>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5824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Funding </a:t>
            </a:r>
            <a:r>
              <a:rPr lang="en-US" sz="2700" b="1" dirty="0"/>
              <a:t>via Contract with CHFS </a:t>
            </a:r>
            <a:endParaRPr lang="en-US" sz="2700" dirty="0"/>
          </a:p>
        </p:txBody>
      </p:sp>
      <p:graphicFrame>
        <p:nvGraphicFramePr>
          <p:cNvPr id="6" name="Content Placeholder 5"/>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197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Funding </a:t>
            </a:r>
            <a:r>
              <a:rPr lang="en-US" sz="2700" b="1" dirty="0"/>
              <a:t>via Contract with CHFS </a:t>
            </a:r>
            <a:endParaRPr lang="en-US" sz="2700" dirty="0"/>
          </a:p>
        </p:txBody>
      </p:sp>
      <p:graphicFrame>
        <p:nvGraphicFramePr>
          <p:cNvPr id="4" name="Content Placeholder 3"/>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56871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Funding </a:t>
            </a:r>
            <a:r>
              <a:rPr lang="en-US" sz="2700" b="1" dirty="0"/>
              <a:t>via Contract with CHFS </a:t>
            </a:r>
            <a:endParaRPr lang="en-US" sz="2700" dirty="0"/>
          </a:p>
        </p:txBody>
      </p:sp>
      <p:graphicFrame>
        <p:nvGraphicFramePr>
          <p:cNvPr id="4" name="Content Placeholder 3"/>
          <p:cNvGraphicFramePr>
            <a:graphicFrameLocks noGrp="1"/>
          </p:cNvGraphicFramePr>
          <p:nvPr>
            <p:ph idx="1"/>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7349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Mental Health Act</a:t>
            </a:r>
            <a:endParaRPr lang="en-US" dirty="0"/>
          </a:p>
        </p:txBody>
      </p:sp>
      <p:sp>
        <p:nvSpPr>
          <p:cNvPr id="3" name="Content Placeholder 2"/>
          <p:cNvSpPr>
            <a:spLocks noGrp="1"/>
          </p:cNvSpPr>
          <p:nvPr>
            <p:ph idx="1"/>
          </p:nvPr>
        </p:nvSpPr>
        <p:spPr/>
        <p:txBody>
          <a:bodyPr/>
          <a:lstStyle/>
          <a:p>
            <a:pPr marL="0" indent="0">
              <a:buNone/>
            </a:pPr>
            <a:r>
              <a:rPr lang="en-US" dirty="0"/>
              <a:t>The law signaled a shift in thinking about how we care for the mentally ill: instead of confining them into institutions, the act was supposed to create community mental health centers to provide support.</a:t>
            </a:r>
          </a:p>
        </p:txBody>
      </p:sp>
    </p:spTree>
    <p:extLst>
      <p:ext uri="{BB962C8B-B14F-4D97-AF65-F5344CB8AC3E}">
        <p14:creationId xmlns:p14="http://schemas.microsoft.com/office/powerpoint/2010/main" val="3495219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TOTAL Funding</a:t>
            </a:r>
            <a:endParaRPr lang="en-US" dirty="0"/>
          </a:p>
        </p:txBody>
      </p:sp>
      <p:sp>
        <p:nvSpPr>
          <p:cNvPr id="3" name="Content Placeholder 2"/>
          <p:cNvSpPr>
            <a:spLocks noGrp="1"/>
          </p:cNvSpPr>
          <p:nvPr>
            <p:ph idx="1"/>
          </p:nvPr>
        </p:nvSpPr>
        <p:spPr/>
        <p:txBody>
          <a:bodyPr/>
          <a:lstStyle/>
          <a:p>
            <a:pPr marL="0" indent="0">
              <a:buNone/>
            </a:pPr>
            <a:r>
              <a:rPr lang="en-US" dirty="0" smtClean="0"/>
              <a:t> Most CMHC’s receive funding outside of the state contracts. </a:t>
            </a:r>
          </a:p>
          <a:p>
            <a:pPr marL="0" indent="0">
              <a:buNone/>
            </a:pPr>
            <a:r>
              <a:rPr lang="en-US" dirty="0" smtClean="0">
                <a:solidFill>
                  <a:srgbClr val="7030A0"/>
                </a:solidFill>
              </a:rPr>
              <a:t>Example: Seven Counties</a:t>
            </a:r>
          </a:p>
          <a:p>
            <a:pPr lvl="1"/>
            <a:r>
              <a:rPr lang="en-US" dirty="0" smtClean="0">
                <a:solidFill>
                  <a:srgbClr val="7030A0"/>
                </a:solidFill>
              </a:rPr>
              <a:t>Seven Counties serves individuals in the counties of Jefferson, Shelby, Henry, Bullitt, Oldham, Spencer, and Trimble)</a:t>
            </a:r>
          </a:p>
          <a:p>
            <a:pPr marL="0" indent="0">
              <a:buNone/>
            </a:pPr>
            <a:endParaRPr lang="en-US" dirty="0"/>
          </a:p>
        </p:txBody>
      </p:sp>
    </p:spTree>
    <p:extLst>
      <p:ext uri="{BB962C8B-B14F-4D97-AF65-F5344CB8AC3E}">
        <p14:creationId xmlns:p14="http://schemas.microsoft.com/office/powerpoint/2010/main" val="3731134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Seven Counties </a:t>
            </a:r>
            <a:endParaRPr lang="en-US" dirty="0"/>
          </a:p>
        </p:txBody>
      </p:sp>
      <p:sp>
        <p:nvSpPr>
          <p:cNvPr id="3" name="Content Placeholder 2"/>
          <p:cNvSpPr>
            <a:spLocks noGrp="1"/>
          </p:cNvSpPr>
          <p:nvPr>
            <p:ph idx="1"/>
          </p:nvPr>
        </p:nvSpPr>
        <p:spPr/>
        <p:txBody>
          <a:bodyPr>
            <a:normAutofit/>
          </a:bodyPr>
          <a:lstStyle/>
          <a:p>
            <a:r>
              <a:rPr lang="en-US" dirty="0" smtClean="0"/>
              <a:t>Allocated Funding for Seven Counties in its State Contract: $24, 485, 563</a:t>
            </a:r>
          </a:p>
          <a:p>
            <a:r>
              <a:rPr lang="en-US" dirty="0" smtClean="0"/>
              <a:t>Seven Counties’ Total Operational Budget: $99, 724,100 (per its 2012 annual report)</a:t>
            </a:r>
          </a:p>
          <a:p>
            <a:r>
              <a:rPr lang="en-US" u="sng" dirty="0" smtClean="0">
                <a:solidFill>
                  <a:srgbClr val="7030A0"/>
                </a:solidFill>
              </a:rPr>
              <a:t>The State Contract with Seven Counties makes up 25% of the Seven Counties full operational budget.  </a:t>
            </a:r>
            <a:r>
              <a:rPr lang="en-US" dirty="0" smtClean="0"/>
              <a:t>Seven Counties receives funding through other revenue sources such as grants and contracts with other organizations</a:t>
            </a:r>
          </a:p>
          <a:p>
            <a:endParaRPr lang="en-US" dirty="0"/>
          </a:p>
        </p:txBody>
      </p:sp>
    </p:spTree>
    <p:extLst>
      <p:ext uri="{BB962C8B-B14F-4D97-AF65-F5344CB8AC3E}">
        <p14:creationId xmlns:p14="http://schemas.microsoft.com/office/powerpoint/2010/main" val="39691664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Seven Counties </a:t>
            </a:r>
            <a:endParaRPr lang="en-US" sz="27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37127025"/>
              </p:ext>
            </p:extLst>
          </p:nvPr>
        </p:nvGraphicFramePr>
        <p:xfrm>
          <a:off x="533400" y="1752600"/>
          <a:ext cx="8229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244812619"/>
              </p:ext>
            </p:extLst>
          </p:nvPr>
        </p:nvGraphicFramePr>
        <p:xfrm>
          <a:off x="762000" y="1752600"/>
          <a:ext cx="7543800" cy="4267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3763314127"/>
              </p:ext>
            </p:extLst>
          </p:nvPr>
        </p:nvGraphicFramePr>
        <p:xfrm>
          <a:off x="685800" y="2286000"/>
          <a:ext cx="7696200" cy="29337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98946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DBHDID’s Follow-up </a:t>
            </a:r>
            <a:endParaRPr lang="en-US" dirty="0"/>
          </a:p>
        </p:txBody>
      </p:sp>
      <p:sp>
        <p:nvSpPr>
          <p:cNvPr id="3" name="Content Placeholder 2"/>
          <p:cNvSpPr>
            <a:spLocks noGrp="1"/>
          </p:cNvSpPr>
          <p:nvPr>
            <p:ph idx="1"/>
          </p:nvPr>
        </p:nvSpPr>
        <p:spPr/>
        <p:txBody>
          <a:bodyPr>
            <a:normAutofit/>
          </a:bodyPr>
          <a:lstStyle/>
          <a:p>
            <a:r>
              <a:rPr lang="en-US" dirty="0" smtClean="0"/>
              <a:t>DBHDID completes an audit of each services that the CMHC’s must provide to individuals that they serve. </a:t>
            </a:r>
            <a:endParaRPr lang="en-US" dirty="0"/>
          </a:p>
          <a:p>
            <a:r>
              <a:rPr lang="en-US" dirty="0" smtClean="0"/>
              <a:t>The DBHDID’s audit includes:</a:t>
            </a:r>
          </a:p>
          <a:p>
            <a:pPr lvl="1"/>
            <a:r>
              <a:rPr lang="en-US" dirty="0" smtClean="0"/>
              <a:t>The CMHC’s budget for each service</a:t>
            </a:r>
          </a:p>
          <a:p>
            <a:pPr lvl="1"/>
            <a:r>
              <a:rPr lang="en-US" dirty="0" smtClean="0"/>
              <a:t>The total units that the CMHC can use in a fiscal year</a:t>
            </a:r>
          </a:p>
          <a:p>
            <a:pPr lvl="1"/>
            <a:r>
              <a:rPr lang="en-US" dirty="0" smtClean="0"/>
              <a:t>The cost per unit of that service</a:t>
            </a:r>
          </a:p>
          <a:p>
            <a:pPr lvl="1"/>
            <a:r>
              <a:rPr lang="en-US" sz="2400" dirty="0">
                <a:solidFill>
                  <a:schemeClr val="accent4">
                    <a:lumMod val="40000"/>
                    <a:lumOff val="60000"/>
                  </a:schemeClr>
                </a:solidFill>
              </a:rPr>
              <a:t>P 46/</a:t>
            </a:r>
            <a:r>
              <a:rPr lang="en-US" sz="2400" dirty="0" err="1">
                <a:solidFill>
                  <a:schemeClr val="accent4">
                    <a:lumMod val="40000"/>
                    <a:lumOff val="60000"/>
                  </a:schemeClr>
                </a:solidFill>
              </a:rPr>
              <a:t>P.Attach</a:t>
            </a:r>
            <a:r>
              <a:rPr lang="en-US" sz="2400" dirty="0">
                <a:solidFill>
                  <a:schemeClr val="accent4">
                    <a:lumMod val="40000"/>
                    <a:lumOff val="60000"/>
                  </a:schemeClr>
                </a:solidFill>
              </a:rPr>
              <a:t> c p.1</a:t>
            </a:r>
          </a:p>
          <a:p>
            <a:pPr lvl="1"/>
            <a:endParaRPr lang="en-US" dirty="0"/>
          </a:p>
        </p:txBody>
      </p:sp>
    </p:spTree>
    <p:extLst>
      <p:ext uri="{BB962C8B-B14F-4D97-AF65-F5344CB8AC3E}">
        <p14:creationId xmlns:p14="http://schemas.microsoft.com/office/powerpoint/2010/main" val="34267421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Report</a:t>
            </a:r>
            <a:endParaRPr lang="en-US" dirty="0"/>
          </a:p>
        </p:txBody>
      </p:sp>
      <p:sp>
        <p:nvSpPr>
          <p:cNvPr id="3" name="Content Placeholder 2"/>
          <p:cNvSpPr>
            <a:spLocks noGrp="1"/>
          </p:cNvSpPr>
          <p:nvPr>
            <p:ph idx="1"/>
          </p:nvPr>
        </p:nvSpPr>
        <p:spPr/>
        <p:txBody>
          <a:bodyPr/>
          <a:lstStyle/>
          <a:p>
            <a:r>
              <a:rPr lang="en-US" dirty="0" smtClean="0"/>
              <a:t>Audit is :</a:t>
            </a:r>
          </a:p>
          <a:p>
            <a:r>
              <a:rPr lang="en-US" dirty="0" smtClean="0"/>
              <a:t>Reconcile Schedule A = Funding Sources</a:t>
            </a:r>
          </a:p>
          <a:p>
            <a:r>
              <a:rPr lang="en-US" dirty="0" smtClean="0"/>
              <a:t>WITH</a:t>
            </a:r>
          </a:p>
          <a:p>
            <a:r>
              <a:rPr lang="en-US" dirty="0" smtClean="0"/>
              <a:t>Cost Reports= On Excel Spreadsheet</a:t>
            </a:r>
            <a:endParaRPr lang="en-US" dirty="0"/>
          </a:p>
        </p:txBody>
      </p:sp>
    </p:spTree>
    <p:extLst>
      <p:ext uri="{BB962C8B-B14F-4D97-AF65-F5344CB8AC3E}">
        <p14:creationId xmlns:p14="http://schemas.microsoft.com/office/powerpoint/2010/main" val="21300604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a:t>
            </a:r>
            <a:endParaRPr lang="en-US" dirty="0"/>
          </a:p>
        </p:txBody>
      </p:sp>
      <p:graphicFrame>
        <p:nvGraphicFramePr>
          <p:cNvPr id="4" name="Content Placeholder 3"/>
          <p:cNvGraphicFramePr>
            <a:graphicFrameLocks noGrp="1"/>
          </p:cNvGraphicFramePr>
          <p:nvPr>
            <p:ph idx="1"/>
          </p:nvPr>
        </p:nvGraphicFramePr>
        <p:xfrm>
          <a:off x="3615405" y="1230689"/>
          <a:ext cx="1913190" cy="5264986"/>
        </p:xfrm>
        <a:graphic>
          <a:graphicData uri="http://schemas.openxmlformats.org/drawingml/2006/table">
            <a:tbl>
              <a:tblPr/>
              <a:tblGrid>
                <a:gridCol w="977341"/>
                <a:gridCol w="341147"/>
                <a:gridCol w="341147"/>
                <a:gridCol w="253555"/>
              </a:tblGrid>
              <a:tr h="58779">
                <a:tc>
                  <a:txBody>
                    <a:bodyPr/>
                    <a:lstStyle/>
                    <a:p>
                      <a:pPr algn="l" fontAlgn="b"/>
                      <a:r>
                        <a:rPr lang="en-US" sz="400" b="1" i="0" u="none" strike="noStrike">
                          <a:effectLst/>
                          <a:latin typeface="Arial"/>
                        </a:rPr>
                        <a:t>     DMH/MRS Fee For Service Cost Centers</a:t>
                      </a:r>
                    </a:p>
                  </a:txBody>
                  <a:tcPr marL="3458" marR="3458" marT="3458" marB="0" anchor="b">
                    <a:lnL>
                      <a:noFill/>
                    </a:lnL>
                    <a:lnR>
                      <a:noFill/>
                    </a:lnR>
                    <a:lnT>
                      <a:noFill/>
                    </a:lnT>
                    <a:lnB>
                      <a:noFill/>
                    </a:lnB>
                  </a:tcPr>
                </a:tc>
                <a:tc>
                  <a:txBody>
                    <a:bodyPr/>
                    <a:lstStyle/>
                    <a:p>
                      <a:pPr algn="l" fontAlgn="b"/>
                      <a:endParaRPr lang="en-US" sz="400" b="1"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1"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Targeted Case Management (SED-Child)</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202,790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575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352.68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Targeted Case Management (Adult)</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31,494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119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264.66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Intensive In-Home</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Children's Day Services</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Therapeutic Rehabilitation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171,866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15,018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11.44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Outpatient - Individual Therapy</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1,113,238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36,931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30.14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Outpatient - ARNP</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243,512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3,919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62.14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Outpatient - Psychiatrist  Therapy</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490,675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6,149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79.80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Outpatient - Group Therapy (MH)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247,682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25,604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9.67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O/P - Group Therapy SA JADAC</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39,791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6,442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6.18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O/P - Group Therapy SA RURAL</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138,357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18,309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7.56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PCH - Remotivitation</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1,995,123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14,167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140.83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Outpatient - Group Therapy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Hospital - Psychiatrist</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Hospital Other Professional</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Initial Hospital Care</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Subsequent Hospital Care</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Discharge Inpatient</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IOP Group Therapy </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Universal Prevention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Selective Prevention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Indicated Prevention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IOP - Non-Residential</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IOP - Residential</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Case Mgt.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Community Support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O/P Individual Therapy ARNP</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ctr" fontAlgn="b"/>
                      <a:r>
                        <a:rPr lang="en-US" sz="400" b="0" i="0" u="none" strike="noStrike">
                          <a:solidFill>
                            <a:srgbClr val="00B050"/>
                          </a:solidFill>
                          <a:effectLst/>
                          <a:latin typeface="Arial"/>
                        </a:rPr>
                        <a:t>#DIV/0!</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SA Assessment</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Detox</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2,414,018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8,940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270.02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Nonmedical Detox (Healing PL Men)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Nonmedical Detox (Healing PL Women)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Group Home</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Staffed Residence</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Sustance Abuse Residential</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541,165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1,418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381.64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SA Residential Adolescent</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197,312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368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536.17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Family Residential SA</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438,614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2,412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181.85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Community Residential (Daily) MH</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142,672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5,867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24.32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Community Residential (Daily) MR</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249,710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4,274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58.43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Transitional Living (MH)</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175,806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3,292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53.40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Transitional Living (SA - Preg. Wmn)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Transitional Living (SA)</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190,162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3,141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60.54 </a:t>
                      </a:r>
                    </a:p>
                  </a:txBody>
                  <a:tcPr marL="3458" marR="3458" marT="3458" marB="0" anchor="b">
                    <a:lnL>
                      <a:noFill/>
                    </a:lnL>
                    <a:lnR>
                      <a:noFill/>
                    </a:lnR>
                    <a:lnT>
                      <a:noFill/>
                    </a:lnT>
                    <a:lnB>
                      <a:noFill/>
                    </a:lnB>
                  </a:tcPr>
                </a:tc>
              </a:tr>
              <a:tr h="58779">
                <a:tc>
                  <a:txBody>
                    <a:bodyPr/>
                    <a:lstStyle/>
                    <a:p>
                      <a:pPr algn="l" fontAlgn="b"/>
                      <a:r>
                        <a:rPr lang="fr-FR" sz="400" b="0" i="0" u="none" strike="noStrike">
                          <a:effectLst/>
                          <a:latin typeface="Arial"/>
                        </a:rPr>
                        <a:t>Spec. SA. Trans Living (renaissance)</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406,344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3,794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107.10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Work / Adult Habilitation</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25,974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2,862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9.08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Intensive Outpatient (MH)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714,776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99,178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7.21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Intensive Outpatient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SA Special IOP Prison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Adolescent IOP</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DUI Assessment</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PASARR</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405,634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44,513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9.11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Social Club/Drop-In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 Home Support</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ctr" fontAlgn="b"/>
                      <a:r>
                        <a:rPr lang="en-US" sz="400" b="0" i="0" u="none" strike="noStrike">
                          <a:solidFill>
                            <a:srgbClr val="00B050"/>
                          </a:solidFill>
                          <a:effectLst/>
                          <a:latin typeface="Arial"/>
                        </a:rPr>
                        <a:t>#DIV/0!</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Respite - Dailey</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Respite - Hourly (MH)</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Respite - Hourly (MR)</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Family Services SA</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Leisure Services</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Supported Employment (MR)</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260,068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9,875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26.34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Supported Employment (MH)</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364,485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4,436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82.17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Crisis Stabilization (Residential)</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Early Intervention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Consultation &amp; Education</a:t>
                      </a:r>
                    </a:p>
                  </a:txBody>
                  <a:tcPr marL="3458" marR="3458" marT="3458" marB="0" anchor="b">
                    <a:lnL>
                      <a:noFill/>
                    </a:lnL>
                    <a:lnR>
                      <a:noFill/>
                    </a:lnR>
                    <a:lnT>
                      <a:noFill/>
                    </a:lnT>
                    <a:lnB>
                      <a:noFill/>
                    </a:lnB>
                  </a:tcPr>
                </a:tc>
                <a:tc>
                  <a:txBody>
                    <a:bodyPr/>
                    <a:lstStyle/>
                    <a:p>
                      <a:pPr algn="r" fontAlgn="b"/>
                      <a:r>
                        <a:rPr lang="en-US" sz="400" b="0" i="0" u="none" strike="noStrike">
                          <a:solidFill>
                            <a:srgbClr val="00B050"/>
                          </a:solidFill>
                          <a:effectLst/>
                          <a:latin typeface="Arial"/>
                        </a:rPr>
                        <a:t>          181,275 </a:t>
                      </a:r>
                    </a:p>
                  </a:txBody>
                  <a:tcPr marL="3458" marR="3458" marT="3458" marB="0" anchor="b">
                    <a:lnL>
                      <a:noFill/>
                    </a:lnL>
                    <a:lnR>
                      <a:noFill/>
                    </a:lnR>
                    <a:lnT>
                      <a:noFill/>
                    </a:lnT>
                    <a:lnB>
                      <a:noFill/>
                    </a:lnB>
                  </a:tcPr>
                </a:tc>
                <a:tc>
                  <a:txBody>
                    <a:bodyPr/>
                    <a:lstStyle/>
                    <a:p>
                      <a:pPr algn="r" fontAlgn="b"/>
                      <a:r>
                        <a:rPr lang="en-US" sz="400" b="0" i="0" u="none" strike="noStrike">
                          <a:solidFill>
                            <a:srgbClr val="00B050"/>
                          </a:solidFill>
                          <a:effectLst/>
                          <a:latin typeface="Arial"/>
                        </a:rPr>
                        <a:t>              8,577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21.14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MH Prevention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DUI Education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MR Case Management</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84,624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1,936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43.71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SA Case Management</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142,661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5,905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24.16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Education (Project Link)</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94,773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3,717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25.50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Community Living Supports</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Crisis Stabilization</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20,465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85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240.76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Opportunities for Change</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Residential Development</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Individualized Supports</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181,564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13,555 </a:t>
                      </a:r>
                    </a:p>
                  </a:txBody>
                  <a:tcPr marL="3458" marR="3458" marT="3458" marB="0" anchor="b">
                    <a:lnL>
                      <a:noFill/>
                    </a:lnL>
                    <a:lnR>
                      <a:noFill/>
                    </a:lnR>
                    <a:lnT>
                      <a:noFill/>
                    </a:lnT>
                    <a:lnB>
                      <a:noFill/>
                    </a:lnB>
                  </a:tcPr>
                </a:tc>
                <a:tc>
                  <a:txBody>
                    <a:bodyPr/>
                    <a:lstStyle/>
                    <a:p>
                      <a:pPr algn="l" fontAlgn="b"/>
                      <a:r>
                        <a:rPr lang="en-US" sz="400" b="0" i="0" u="none" strike="noStrike">
                          <a:solidFill>
                            <a:srgbClr val="00B050"/>
                          </a:solidFill>
                          <a:effectLst/>
                          <a:latin typeface="Arial"/>
                        </a:rPr>
                        <a:t>        13.39 </a:t>
                      </a: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PASARR Specialized Services</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Support Coordination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Community Habiliatation</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a:noFill/>
                    </a:lnB>
                  </a:tcPr>
                </a:tc>
              </a:tr>
              <a:tr h="58779">
                <a:tc>
                  <a:txBody>
                    <a:bodyPr/>
                    <a:lstStyle/>
                    <a:p>
                      <a:pPr algn="l" fontAlgn="b"/>
                      <a:r>
                        <a:rPr lang="en-US" sz="400" b="0" i="0" u="none" strike="noStrike">
                          <a:effectLst/>
                          <a:latin typeface="Arial"/>
                        </a:rPr>
                        <a:t>Independent Apartments</a:t>
                      </a:r>
                    </a:p>
                  </a:txBody>
                  <a:tcPr marL="3458" marR="3458" marT="3458" marB="0" anchor="b">
                    <a:lnL>
                      <a:noFill/>
                    </a:lnL>
                    <a:lnR>
                      <a:noFill/>
                    </a:lnR>
                    <a:lnT>
                      <a:noFill/>
                    </a:lnT>
                    <a:lnB>
                      <a:noFill/>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400" b="0" i="0" u="none" strike="noStrike">
                        <a:solidFill>
                          <a:srgbClr val="00B050"/>
                        </a:solidFill>
                        <a:effectLst/>
                        <a:latin typeface="Arial"/>
                      </a:endParaRPr>
                    </a:p>
                  </a:txBody>
                  <a:tcPr marL="3458" marR="3458" marT="3458" marB="0" anchor="b">
                    <a:lnL>
                      <a:noFill/>
                    </a:lnL>
                    <a:lnR>
                      <a:noFill/>
                    </a:lnR>
                    <a:lnT>
                      <a:noFill/>
                    </a:lnT>
                    <a:lnB w="6350" cap="flat" cmpd="sng" algn="ctr">
                      <a:solidFill>
                        <a:srgbClr val="000000"/>
                      </a:solidFill>
                      <a:prstDash val="solid"/>
                      <a:round/>
                      <a:headEnd type="none" w="med" len="med"/>
                      <a:tailEnd type="none" w="med" len="med"/>
                    </a:lnB>
                  </a:tcPr>
                </a:tc>
              </a:tr>
              <a:tr h="58779">
                <a:tc>
                  <a:txBody>
                    <a:bodyPr/>
                    <a:lstStyle/>
                    <a:p>
                      <a:pPr algn="l" fontAlgn="b"/>
                      <a:r>
                        <a:rPr lang="en-US" sz="400" b="1" i="0" u="none" strike="noStrike">
                          <a:effectLst/>
                          <a:latin typeface="Arial"/>
                        </a:rPr>
                        <a:t>            GRAND TOTALS - Schedule F</a:t>
                      </a:r>
                    </a:p>
                  </a:txBody>
                  <a:tcPr marL="3458" marR="3458" marT="3458" marB="0" anchor="b">
                    <a:lnL>
                      <a:noFill/>
                    </a:lnL>
                    <a:lnR>
                      <a:noFill/>
                    </a:lnR>
                    <a:lnT>
                      <a:noFill/>
                    </a:lnT>
                    <a:lnB>
                      <a:noFill/>
                    </a:lnB>
                  </a:tcPr>
                </a:tc>
                <a:tc>
                  <a:txBody>
                    <a:bodyPr/>
                    <a:lstStyle/>
                    <a:p>
                      <a:pPr algn="l" fontAlgn="b"/>
                      <a:r>
                        <a:rPr lang="en-US" sz="400" b="1" i="0" u="none" strike="noStrike">
                          <a:solidFill>
                            <a:srgbClr val="00B050"/>
                          </a:solidFill>
                          <a:effectLst/>
                          <a:latin typeface="Arial"/>
                        </a:rPr>
                        <a:t>      11,906,630 </a:t>
                      </a:r>
                    </a:p>
                  </a:txBody>
                  <a:tcPr marL="3458" marR="3458" marT="345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1" i="0" u="none" strike="noStrike">
                          <a:solidFill>
                            <a:srgbClr val="00B050"/>
                          </a:solidFill>
                          <a:effectLst/>
                          <a:latin typeface="Arial"/>
                        </a:rPr>
                        <a:t>          355,378 </a:t>
                      </a:r>
                    </a:p>
                  </a:txBody>
                  <a:tcPr marL="3458" marR="3458" marT="345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400" b="1" i="0" u="none" strike="noStrike" dirty="0">
                          <a:solidFill>
                            <a:srgbClr val="0000FF"/>
                          </a:solidFill>
                          <a:effectLst/>
                          <a:latin typeface="Arial"/>
                        </a:rPr>
                        <a:t> </a:t>
                      </a:r>
                    </a:p>
                  </a:txBody>
                  <a:tcPr marL="3458" marR="3458" marT="345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431166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Seven Counties: Services for Children and Youth </a:t>
            </a:r>
            <a:endParaRPr lang="en-US" dirty="0"/>
          </a:p>
        </p:txBody>
      </p:sp>
      <p:sp>
        <p:nvSpPr>
          <p:cNvPr id="3" name="Content Placeholder 2"/>
          <p:cNvSpPr>
            <a:spLocks noGrp="1"/>
          </p:cNvSpPr>
          <p:nvPr>
            <p:ph idx="1"/>
          </p:nvPr>
        </p:nvSpPr>
        <p:spPr/>
        <p:txBody>
          <a:bodyPr>
            <a:normAutofit/>
          </a:bodyPr>
          <a:lstStyle/>
          <a:p>
            <a:r>
              <a:rPr lang="en-US" dirty="0" smtClean="0"/>
              <a:t>Early Periodic Screening Diagnostic and Treatment   (EPSDT) </a:t>
            </a:r>
          </a:p>
          <a:p>
            <a:pPr lvl="1"/>
            <a:r>
              <a:rPr lang="en-US" dirty="0" smtClean="0"/>
              <a:t> States that agree to participate in the Medicaid program must provide EPSDT services to Medicaid-eligible children under the age of twenty-one. 42 USC 1396a(a).</a:t>
            </a:r>
          </a:p>
          <a:p>
            <a:pPr lvl="1"/>
            <a:r>
              <a:rPr lang="en-US" dirty="0" smtClean="0"/>
              <a:t>Under EPSDT, a state must provide “such other necessary  health care, diagnostic services, treatments, and other measures… to correct, ameliorate defects, and physical and mental illnesses …whether or not the services are covered by the state plan. 42 USC 1396d (r)(5).</a:t>
            </a:r>
          </a:p>
          <a:p>
            <a:pPr lvl="1"/>
            <a:r>
              <a:rPr lang="en-US" dirty="0" smtClean="0"/>
              <a:t>  There are not any limits on how many units of EPSDT  services concerning Adolescent Assessment  are supposed to be used. 215 units of EPSDT services were used compared to 188,373 units of Therapeutic Rehabilitation Services</a:t>
            </a:r>
          </a:p>
          <a:p>
            <a:pPr lvl="1"/>
            <a:endParaRPr lang="en-US" dirty="0" smtClean="0"/>
          </a:p>
        </p:txBody>
      </p:sp>
    </p:spTree>
    <p:extLst>
      <p:ext uri="{BB962C8B-B14F-4D97-AF65-F5344CB8AC3E}">
        <p14:creationId xmlns:p14="http://schemas.microsoft.com/office/powerpoint/2010/main" val="3436940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Seven Counties: Services for Adults : Targeted Case Management</a:t>
            </a:r>
            <a:endParaRPr lang="en-US" dirty="0"/>
          </a:p>
        </p:txBody>
      </p:sp>
      <p:sp>
        <p:nvSpPr>
          <p:cNvPr id="3" name="Content Placeholder 2"/>
          <p:cNvSpPr>
            <a:spLocks noGrp="1"/>
          </p:cNvSpPr>
          <p:nvPr>
            <p:ph idx="1"/>
          </p:nvPr>
        </p:nvSpPr>
        <p:spPr/>
        <p:txBody>
          <a:bodyPr/>
          <a:lstStyle/>
          <a:p>
            <a:r>
              <a:rPr lang="en-US" dirty="0" smtClean="0"/>
              <a:t>Seven Counties was provided $3, 302, 876 for targeted case management for adults</a:t>
            </a:r>
          </a:p>
          <a:p>
            <a:r>
              <a:rPr lang="en-US" dirty="0" smtClean="0"/>
              <a:t>However, Seven Counties did not use all of that money. </a:t>
            </a:r>
            <a:r>
              <a:rPr lang="en-US" dirty="0"/>
              <a:t> </a:t>
            </a:r>
            <a:r>
              <a:rPr lang="en-US" dirty="0" smtClean="0"/>
              <a:t>Seven Counties’ used 99% of its money for targeted case management ( $3,302832 )</a:t>
            </a:r>
          </a:p>
        </p:txBody>
      </p:sp>
    </p:spTree>
    <p:extLst>
      <p:ext uri="{BB962C8B-B14F-4D97-AF65-F5344CB8AC3E}">
        <p14:creationId xmlns:p14="http://schemas.microsoft.com/office/powerpoint/2010/main" val="27153953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b="1" dirty="0" smtClean="0"/>
              <a:t>The PCH Agreement </a:t>
            </a:r>
            <a:r>
              <a:rPr lang="en-US" dirty="0" smtClean="0"/>
              <a:t>DIVERTS </a:t>
            </a:r>
            <a:r>
              <a:rPr lang="en-US" sz="2400" b="1" dirty="0" smtClean="0"/>
              <a:t>Adult World  (AT) </a:t>
            </a:r>
            <a:endParaRPr lang="en-US" sz="2400" b="1" dirty="0"/>
          </a:p>
        </p:txBody>
      </p:sp>
      <p:sp>
        <p:nvSpPr>
          <p:cNvPr id="3" name="Content Placeholder 2"/>
          <p:cNvSpPr>
            <a:spLocks noGrp="1"/>
          </p:cNvSpPr>
          <p:nvPr>
            <p:ph idx="1"/>
          </p:nvPr>
        </p:nvSpPr>
        <p:spPr>
          <a:xfrm>
            <a:off x="304800" y="1219200"/>
            <a:ext cx="8382000" cy="4906963"/>
          </a:xfrm>
        </p:spPr>
        <p:txBody>
          <a:bodyPr>
            <a:normAutofit/>
          </a:bodyPr>
          <a:lstStyle/>
          <a:p>
            <a:pPr marL="0" indent="0">
              <a:buNone/>
            </a:pPr>
            <a:r>
              <a:rPr lang="en-US" sz="2000" dirty="0" smtClean="0"/>
              <a:t>10 of the CMHCs received new DIVERTS funding which is State General Fund (SGF) dollars. . . . .</a:t>
            </a:r>
          </a:p>
          <a:p>
            <a:pPr marL="0" indent="0">
              <a:buNone/>
            </a:pPr>
            <a:endParaRPr lang="en-US" sz="2000" dirty="0"/>
          </a:p>
          <a:p>
            <a:pPr marL="0" indent="0" algn="ctr">
              <a:buNone/>
            </a:pPr>
            <a:r>
              <a:rPr lang="en-US" dirty="0" smtClean="0"/>
              <a:t>NEW Funding For the PCH Settlement Agreement was Issued to all of the CMHCs except for </a:t>
            </a:r>
          </a:p>
          <a:p>
            <a:pPr marL="0" indent="0" algn="ctr">
              <a:buNone/>
            </a:pPr>
            <a:r>
              <a:rPr lang="en-US" dirty="0" smtClean="0"/>
              <a:t>Pennyroyal </a:t>
            </a:r>
          </a:p>
          <a:p>
            <a:pPr marL="0" indent="0" algn="ctr">
              <a:buNone/>
            </a:pPr>
            <a:r>
              <a:rPr lang="en-US" dirty="0" smtClean="0"/>
              <a:t> Four Rivers </a:t>
            </a:r>
          </a:p>
          <a:p>
            <a:pPr marL="0" indent="0" algn="ctr">
              <a:buNone/>
            </a:pPr>
            <a:r>
              <a:rPr lang="en-US" dirty="0" err="1" smtClean="0"/>
              <a:t>Rivervalley</a:t>
            </a:r>
            <a:endParaRPr lang="en-US" dirty="0" smtClean="0"/>
          </a:p>
          <a:p>
            <a:pPr marL="0" indent="0" algn="ctr">
              <a:buNone/>
            </a:pPr>
            <a:r>
              <a:rPr lang="en-US" dirty="0" smtClean="0"/>
              <a:t>which were required by new Contract Language to Divert- the Diverts Funding ……</a:t>
            </a:r>
          </a:p>
          <a:p>
            <a:pPr marL="0" indent="0">
              <a:buNone/>
            </a:pPr>
            <a:endParaRPr lang="en-US" sz="2000" dirty="0"/>
          </a:p>
          <a:p>
            <a:pPr marL="0" indent="0">
              <a:buNone/>
            </a:pPr>
            <a:endParaRPr lang="en-US" sz="2000" dirty="0" smtClean="0"/>
          </a:p>
          <a:p>
            <a:pPr marL="0" indent="0">
              <a:buNone/>
            </a:pPr>
            <a:r>
              <a:rPr lang="en-US" dirty="0" smtClean="0"/>
              <a:t> </a:t>
            </a:r>
            <a:endParaRPr lang="en-US" dirty="0"/>
          </a:p>
        </p:txBody>
      </p:sp>
    </p:spTree>
    <p:extLst>
      <p:ext uri="{BB962C8B-B14F-4D97-AF65-F5344CB8AC3E}">
        <p14:creationId xmlns:p14="http://schemas.microsoft.com/office/powerpoint/2010/main" val="1038084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Law &amp; Funding</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t>42 USC § Chapter 6A&gt;</a:t>
            </a:r>
            <a:r>
              <a:rPr lang="en-US" sz="2400" dirty="0" err="1" smtClean="0"/>
              <a:t>SubChapter</a:t>
            </a:r>
            <a:r>
              <a:rPr lang="en-US" sz="2400" dirty="0" smtClean="0"/>
              <a:t> XVII&gt;Part B&gt; Subpart </a:t>
            </a:r>
            <a:r>
              <a:rPr lang="en-US" sz="2400" dirty="0" err="1" smtClean="0"/>
              <a:t>i</a:t>
            </a:r>
            <a:r>
              <a:rPr lang="en-US" sz="2400" dirty="0" smtClean="0"/>
              <a:t>&gt; 300x–1 </a:t>
            </a:r>
          </a:p>
          <a:p>
            <a:pPr marL="0" indent="0">
              <a:buNone/>
            </a:pPr>
            <a:r>
              <a:rPr lang="en-US" sz="2400" dirty="0" smtClean="0"/>
              <a:t>State plan for comprehensive community mental .......</a:t>
            </a:r>
            <a:endParaRPr lang="en-US" sz="2400" dirty="0"/>
          </a:p>
          <a:p>
            <a:pPr marL="0" indent="0">
              <a:buNone/>
            </a:pPr>
            <a:r>
              <a:rPr lang="en-US" sz="2400" dirty="0">
                <a:hlinkClick r:id="rId3" tooltip="w:Kathleen Sebelius"/>
              </a:rPr>
              <a:t>Kathleen </a:t>
            </a:r>
            <a:r>
              <a:rPr lang="en-US" sz="2400" dirty="0" err="1" smtClean="0">
                <a:hlinkClick r:id="rId3" tooltip="w:Kathleen Sebelius"/>
              </a:rPr>
              <a:t>Sebelius</a:t>
            </a:r>
            <a:r>
              <a:rPr lang="en-US" sz="2400" dirty="0" smtClean="0"/>
              <a:t>			</a:t>
            </a:r>
            <a:r>
              <a:rPr lang="en-US" sz="2400" u="sng" dirty="0">
                <a:solidFill>
                  <a:srgbClr val="0070C0"/>
                </a:solidFill>
              </a:rPr>
              <a:t>Paolo del </a:t>
            </a:r>
            <a:r>
              <a:rPr lang="en-US" sz="2400" u="sng" dirty="0" err="1">
                <a:solidFill>
                  <a:srgbClr val="0070C0"/>
                </a:solidFill>
              </a:rPr>
              <a:t>Vecchio</a:t>
            </a:r>
            <a:r>
              <a:rPr lang="en-US" sz="2400" u="sng" dirty="0">
                <a:solidFill>
                  <a:srgbClr val="0070C0"/>
                </a:solidFill>
              </a:rPr>
              <a:t>, M.S.W.,</a:t>
            </a:r>
            <a:endParaRPr lang="en-US" sz="2400" u="sng" dirty="0" smtClean="0">
              <a:solidFill>
                <a:srgbClr val="0070C0"/>
              </a:solidFill>
            </a:endParaRPr>
          </a:p>
          <a:p>
            <a:endParaRPr lang="en-US" sz="2400" dirty="0"/>
          </a:p>
          <a:p>
            <a:endParaRPr lang="en-US" sz="2400" dirty="0" smtClean="0"/>
          </a:p>
          <a:p>
            <a:pPr marL="0" indent="0">
              <a:buNone/>
            </a:pPr>
            <a:endParaRPr lang="en-US" sz="2400" dirty="0" smtClean="0"/>
          </a:p>
          <a:p>
            <a:pPr marL="0" indent="0">
              <a:buNone/>
            </a:pPr>
            <a:endParaRPr lang="en-US" sz="2400" dirty="0" smtClean="0"/>
          </a:p>
          <a:p>
            <a:pPr marL="0" indent="0">
              <a:buNone/>
            </a:pPr>
            <a:r>
              <a:rPr lang="en-US" sz="2000" dirty="0" smtClean="0"/>
              <a:t>The Secretary of Health and Human Services reports to the President and receives through the Director of Center for Mental Health Services applications for Block Grants to fund CMHCs from State Mental Health Directors</a:t>
            </a:r>
            <a:r>
              <a:rPr lang="en-US" sz="2400" dirty="0" smtClean="0"/>
              <a:t>.</a:t>
            </a:r>
            <a:endParaRPr lang="en-US" sz="2400" dirty="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The Mental Health Systems Act, referred to in text, is Pub. ... to appropriations available under Community Mental Health Centers Act for construction, etc.</a:t>
            </a:r>
          </a:p>
          <a:p>
            <a:endParaRPr lang="en-US" sz="2800" dirty="0" smtClean="0"/>
          </a:p>
          <a:p>
            <a:endParaRPr lang="en-US" sz="2800" dirty="0" smtClean="0"/>
          </a:p>
          <a:p>
            <a:r>
              <a:rPr lang="en-US" sz="2800" dirty="0" smtClean="0"/>
              <a:t>25 USC § 1621h - Mental health prevention and treatment services ...</a:t>
            </a:r>
          </a:p>
          <a:p>
            <a:endParaRPr lang="en-US" sz="2800" dirty="0" smtClean="0"/>
          </a:p>
          <a:p>
            <a:endParaRPr lang="en-US" sz="2800" dirty="0" smtClean="0"/>
          </a:p>
          <a:p>
            <a:endParaRPr lang="en-US" sz="2800" dirty="0" smtClean="0"/>
          </a:p>
          <a:p>
            <a:r>
              <a:rPr lang="en-US" sz="2800" dirty="0" smtClean="0"/>
              <a:t>www.law.cornell.edu › USC › Title 25 › Chapter 18 › Subchapter II‎</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(d) Behavioral health training and community education programs .... The Indian Alcohol and Substance Abuse Prevention and Treatment Act of 1986, referred ...</a:t>
            </a:r>
          </a:p>
          <a:p>
            <a:endParaRPr lang="en-US" sz="2800" dirty="0" smtClean="0"/>
          </a:p>
          <a:p>
            <a:endParaRPr lang="en-US" sz="2800" dirty="0" smtClean="0"/>
          </a:p>
          <a:p>
            <a:r>
              <a:rPr lang="en-US" sz="2800" dirty="0" smtClean="0"/>
              <a:t>42 USC § 294e–1 - Mental and behavioral health education and ...</a:t>
            </a:r>
          </a:p>
          <a:p>
            <a:endParaRPr lang="en-US" sz="2800" dirty="0" smtClean="0"/>
          </a:p>
          <a:p>
            <a:endParaRPr lang="en-US" sz="2800" dirty="0" smtClean="0"/>
          </a:p>
          <a:p>
            <a:endParaRPr lang="en-US" sz="2800" dirty="0" smtClean="0"/>
          </a:p>
          <a:p>
            <a:r>
              <a:rPr lang="en-US" sz="2800" dirty="0" smtClean="0"/>
              <a:t>www.law.cornell.edu › ... › Title 42 › Chapter 6A › Subchapter V › Part D‎</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(E) provide services through a community mental health program described in ... was executed by inserting section 756 after section 755 of act July 1, 1944, ...</a:t>
            </a:r>
          </a:p>
          <a:p>
            <a:endParaRPr lang="en-US" sz="2800" dirty="0" smtClean="0"/>
          </a:p>
          <a:p>
            <a:endParaRPr lang="en-US" sz="2800" dirty="0" smtClean="0"/>
          </a:p>
          <a:p>
            <a:r>
              <a:rPr lang="en-US" sz="2800" dirty="0" smtClean="0"/>
              <a:t>42 U.S.C. 300a-7 - 42 US Code | LII / Legal Information Institute</a:t>
            </a:r>
          </a:p>
          <a:p>
            <a:endParaRPr lang="en-US" sz="2800" dirty="0" smtClean="0"/>
          </a:p>
          <a:p>
            <a:endParaRPr lang="en-US" sz="2800" dirty="0" smtClean="0"/>
          </a:p>
          <a:p>
            <a:endParaRPr lang="en-US" sz="2800" dirty="0" smtClean="0"/>
          </a:p>
          <a:p>
            <a:r>
              <a:rPr lang="en-US" sz="2800" dirty="0" smtClean="0"/>
              <a:t>www.law.cornell.edu › ... › Title 42 › Chapter 6A › Subchapter VIII‎</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The receipt of any grant, contract, loan, or loan guarantee under the Public Health Service Act [42 U.S.C. 201 et seq.], the Community Mental Health Centers Act ...</a:t>
            </a:r>
          </a:p>
          <a:p>
            <a:endParaRPr lang="en-US" sz="2800" dirty="0" smtClean="0"/>
          </a:p>
          <a:p>
            <a:endParaRPr lang="en-US" sz="2800" dirty="0" smtClean="0"/>
          </a:p>
          <a:p>
            <a:r>
              <a:rPr lang="en-US" sz="2800" dirty="0" smtClean="0"/>
              <a:t>38 U.S. Code § 1712A - Eligibility for readjustment counseling and ...</a:t>
            </a:r>
          </a:p>
          <a:p>
            <a:endParaRPr lang="en-US" sz="2800" dirty="0" smtClean="0"/>
          </a:p>
          <a:p>
            <a:endParaRPr lang="en-US" sz="2800" dirty="0" smtClean="0"/>
          </a:p>
          <a:p>
            <a:endParaRPr lang="en-US" sz="2800" dirty="0" smtClean="0"/>
          </a:p>
          <a:p>
            <a:r>
              <a:rPr lang="en-US" sz="2800" dirty="0" smtClean="0"/>
              <a:t>www.law.cornell.edu › ... › Title 38 › Part II › Chapter 17 › Subchapter II‎</a:t>
            </a:r>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800" dirty="0" smtClean="0"/>
              <a:t>Search Cornell .... For the purposes of furnishing such mental health services, the counseling furnished under subsection .... The date of the enactment of the National Defense Authorization Act for Fiscal Year 2013, referred to in </a:t>
            </a:r>
            <a:r>
              <a:rPr lang="en-US" sz="2800" dirty="0" err="1" smtClean="0"/>
              <a:t>subsec</a:t>
            </a:r>
            <a:r>
              <a:rPr lang="en-US" sz="2800" dirty="0" smtClean="0"/>
              <a:t>. ..... “(b) Contracts With Community Mental Health Centers and Other Qualified Entities.</a:t>
            </a:r>
          </a:p>
          <a:p>
            <a:endParaRPr lang="en-US" sz="2800" dirty="0"/>
          </a:p>
        </p:txBody>
      </p:sp>
      <p:pic>
        <p:nvPicPr>
          <p:cNvPr id="1026" name="Picture 2" descr="C:\Users\rebekah.cotton\Desktop\480px-Kathleen_Sebelius_official_portrai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799" y="3815197"/>
            <a:ext cx="1143001" cy="142813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rebekah.cotton\Desktop\NewDirector_InternalHeader_190x238[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3634413"/>
            <a:ext cx="1428750" cy="1789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383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smtClean="0"/>
              <a:t>Fed </a:t>
            </a:r>
            <a:r>
              <a:rPr lang="en-US" dirty="0"/>
              <a:t>Law </a:t>
            </a:r>
            <a:r>
              <a:rPr lang="en-US" dirty="0" smtClean="0"/>
              <a:t>Requires State Plan to Show</a:t>
            </a:r>
            <a:br>
              <a:rPr lang="en-US" dirty="0" smtClean="0"/>
            </a:br>
            <a:r>
              <a:rPr lang="en-US" sz="2200" dirty="0" smtClean="0">
                <a:solidFill>
                  <a:srgbClr val="7030A0"/>
                </a:solidFill>
              </a:rPr>
              <a:t>US </a:t>
            </a:r>
            <a:r>
              <a:rPr lang="en-US" sz="2200" dirty="0">
                <a:solidFill>
                  <a:srgbClr val="7030A0"/>
                </a:solidFill>
              </a:rPr>
              <a:t>Code : 42 USC § 300x </a:t>
            </a:r>
            <a:r>
              <a:rPr lang="en-US" sz="2200" dirty="0" smtClean="0">
                <a:solidFill>
                  <a:srgbClr val="7030A0"/>
                </a:solidFill>
              </a:rPr>
              <a:t> &gt;Chapter </a:t>
            </a:r>
            <a:r>
              <a:rPr lang="en-US" sz="2200" dirty="0">
                <a:solidFill>
                  <a:srgbClr val="7030A0"/>
                </a:solidFill>
              </a:rPr>
              <a:t>6A </a:t>
            </a:r>
            <a:r>
              <a:rPr lang="en-US" sz="2200" dirty="0" smtClean="0">
                <a:solidFill>
                  <a:srgbClr val="7030A0"/>
                </a:solidFill>
              </a:rPr>
              <a:t>&gt;Subchapter </a:t>
            </a:r>
            <a:r>
              <a:rPr lang="en-US" sz="2200" dirty="0">
                <a:solidFill>
                  <a:srgbClr val="7030A0"/>
                </a:solidFill>
              </a:rPr>
              <a:t>XVII Part B (</a:t>
            </a:r>
            <a:r>
              <a:rPr lang="en-US" sz="2200" dirty="0" err="1">
                <a:solidFill>
                  <a:srgbClr val="7030A0"/>
                </a:solidFill>
              </a:rPr>
              <a:t>i</a:t>
            </a:r>
            <a:r>
              <a:rPr lang="en-US" sz="2200" dirty="0">
                <a:solidFill>
                  <a:srgbClr val="7030A0"/>
                </a:solidFill>
              </a:rPr>
              <a:t>) </a:t>
            </a:r>
            <a:r>
              <a:rPr lang="en-US" dirty="0"/>
              <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smtClean="0"/>
              <a:t>Provide </a:t>
            </a:r>
            <a:r>
              <a:rPr lang="en-US" dirty="0"/>
              <a:t>for the establishment and implementation of an organized, community-based system of care for individuals with serious mental illnesses; </a:t>
            </a:r>
          </a:p>
          <a:p>
            <a:r>
              <a:rPr lang="en-US" dirty="0"/>
              <a:t>Estimate the incidence and prevalence of serious mental illnesses (adults) and serious emotional disturbances (children) within the State; </a:t>
            </a:r>
          </a:p>
          <a:p>
            <a:r>
              <a:rPr lang="en-US" dirty="0"/>
              <a:t>Provide for a system of integrated services appropriate for the multiple needs of children; </a:t>
            </a:r>
          </a:p>
          <a:p>
            <a:r>
              <a:rPr lang="en-US" dirty="0"/>
              <a:t>Provide for outreach to and targeted services for rural and homeless populations; and </a:t>
            </a:r>
          </a:p>
          <a:p>
            <a:r>
              <a:rPr lang="en-US" dirty="0"/>
              <a:t>Describe the financial and other resources necessary to implement the Plan and describe how the Block Grant funds are to be spent. </a:t>
            </a:r>
            <a:endParaRPr lang="en-US" dirty="0" smtClean="0"/>
          </a:p>
          <a:p>
            <a:r>
              <a:rPr lang="en-US" dirty="0" smtClean="0"/>
              <a:t>Have a Mental Health Planning Council which reviews and advises on the state plan</a:t>
            </a:r>
            <a:endParaRPr lang="en-US" dirty="0"/>
          </a:p>
        </p:txBody>
      </p:sp>
    </p:spTree>
    <p:extLst>
      <p:ext uri="{BB962C8B-B14F-4D97-AF65-F5344CB8AC3E}">
        <p14:creationId xmlns:p14="http://schemas.microsoft.com/office/powerpoint/2010/main" val="2979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u="sng" dirty="0" smtClean="0">
                <a:solidFill>
                  <a:srgbClr val="FF0000"/>
                </a:solidFill>
              </a:rPr>
              <a:t>Not to be confused with</a:t>
            </a:r>
            <a:r>
              <a:rPr lang="en-US" sz="3600" b="1" dirty="0" smtClean="0">
                <a:solidFill>
                  <a:srgbClr val="FF0000"/>
                </a:solidFill>
              </a:rPr>
              <a:t>:  </a:t>
            </a:r>
            <a:r>
              <a:rPr lang="en-US" sz="3600" b="1" dirty="0" smtClean="0"/>
              <a:t>State Plans </a:t>
            </a:r>
            <a:r>
              <a:rPr lang="en-US" sz="3600" b="1" dirty="0"/>
              <a:t>for </a:t>
            </a:r>
            <a:r>
              <a:rPr lang="en-US" sz="3600" b="1" dirty="0" smtClean="0"/>
              <a:t>Medical Assistance</a:t>
            </a:r>
            <a:r>
              <a:rPr lang="en-US" sz="2400" b="1" dirty="0" smtClean="0"/>
              <a:t/>
            </a:r>
            <a:br>
              <a:rPr lang="en-US" sz="2400" b="1" dirty="0" smtClean="0"/>
            </a:br>
            <a:r>
              <a:rPr lang="en-US" sz="2400" dirty="0">
                <a:solidFill>
                  <a:srgbClr val="7030A0"/>
                </a:solidFill>
                <a:latin typeface="Times New Roman"/>
                <a:cs typeface="Times New Roman"/>
              </a:rPr>
              <a:t>42 USC § 1396a-d</a:t>
            </a:r>
            <a:r>
              <a:rPr lang="en-US" sz="2400" dirty="0">
                <a:latin typeface="Times New Roman"/>
                <a:cs typeface="Times New Roman"/>
              </a:rPr>
              <a:t/>
            </a:r>
            <a:br>
              <a:rPr lang="en-US" sz="2400" dirty="0">
                <a:latin typeface="Times New Roman"/>
                <a:cs typeface="Times New Roman"/>
              </a:rPr>
            </a:br>
            <a:endParaRPr lang="en-US" sz="2400" dirty="0" smtClean="0">
              <a:latin typeface="Times New Roman"/>
              <a:cs typeface="Times New Roman"/>
            </a:endParaRPr>
          </a:p>
        </p:txBody>
      </p:sp>
      <p:sp>
        <p:nvSpPr>
          <p:cNvPr id="3" name="Content Placeholder 2"/>
          <p:cNvSpPr>
            <a:spLocks noGrp="1"/>
          </p:cNvSpPr>
          <p:nvPr>
            <p:ph idx="1"/>
          </p:nvPr>
        </p:nvSpPr>
        <p:spPr/>
        <p:txBody>
          <a:bodyPr>
            <a:normAutofit/>
          </a:bodyPr>
          <a:lstStyle/>
          <a:p>
            <a:pPr marL="0" indent="0">
              <a:buNone/>
            </a:pPr>
            <a:r>
              <a:rPr lang="en-US" sz="2800" dirty="0" smtClean="0">
                <a:latin typeface="Times New Roman"/>
                <a:cs typeface="Times New Roman"/>
              </a:rPr>
              <a:t>Department of Medicaid Services (DMS) in Kentucky submits a state plan to Center for Medicaid Services (CMS). . . . </a:t>
            </a:r>
            <a:endParaRPr lang="en-US" sz="2800" dirty="0">
              <a:latin typeface="Times New Roman"/>
              <a:cs typeface="Times New Roman"/>
            </a:endParaRPr>
          </a:p>
          <a:p>
            <a:pPr marL="0" indent="0">
              <a:buNone/>
            </a:pPr>
            <a:r>
              <a:rPr lang="en-US" sz="2800" dirty="0" smtClean="0">
                <a:latin typeface="Times New Roman"/>
                <a:cs typeface="Times New Roman"/>
              </a:rPr>
              <a:t>In 2013 – Kentucky Amended their State Plan (SPA) to include mental health services – which services will now be </a:t>
            </a:r>
            <a:r>
              <a:rPr lang="en-US" sz="2800" dirty="0">
                <a:latin typeface="Times New Roman"/>
                <a:cs typeface="Times New Roman"/>
              </a:rPr>
              <a:t>M</a:t>
            </a:r>
            <a:r>
              <a:rPr lang="en-US" sz="2800" dirty="0" smtClean="0">
                <a:latin typeface="Times New Roman"/>
                <a:cs typeface="Times New Roman"/>
              </a:rPr>
              <a:t>edicaid billable </a:t>
            </a:r>
          </a:p>
          <a:p>
            <a:pPr marL="0" indent="0" algn="ctr">
              <a:buNone/>
            </a:pPr>
            <a:r>
              <a:rPr lang="en-US" dirty="0" smtClean="0">
                <a:latin typeface="Times New Roman"/>
                <a:cs typeface="Times New Roman"/>
              </a:rPr>
              <a:t>(clap here) </a:t>
            </a:r>
          </a:p>
          <a:p>
            <a:pPr marL="0" indent="0">
              <a:buNone/>
            </a:pPr>
            <a:r>
              <a:rPr lang="en-US" dirty="0">
                <a:hlinkClick r:id="rId3"/>
              </a:rPr>
              <a:t>http://</a:t>
            </a:r>
            <a:r>
              <a:rPr lang="en-US" dirty="0" smtClean="0">
                <a:hlinkClick r:id="rId3"/>
              </a:rPr>
              <a:t>chfs.ky.gov/dms/State+Plan+Amendments.htm</a:t>
            </a:r>
            <a:endParaRPr lang="en-US" dirty="0" smtClean="0"/>
          </a:p>
          <a:p>
            <a:endParaRPr lang="en-US" dirty="0"/>
          </a:p>
        </p:txBody>
      </p:sp>
    </p:spTree>
    <p:extLst>
      <p:ext uri="{BB962C8B-B14F-4D97-AF65-F5344CB8AC3E}">
        <p14:creationId xmlns:p14="http://schemas.microsoft.com/office/powerpoint/2010/main" val="97293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Medicaid</a:t>
            </a:r>
            <a:r>
              <a:rPr lang="en-US" dirty="0" smtClean="0"/>
              <a:t>&lt; CMHCs&gt; </a:t>
            </a:r>
            <a:r>
              <a:rPr lang="en-US" dirty="0" smtClean="0">
                <a:solidFill>
                  <a:srgbClr val="7030A0"/>
                </a:solidFill>
              </a:rPr>
              <a:t>Block Grant</a:t>
            </a:r>
            <a:endParaRPr lang="en-US" dirty="0">
              <a:solidFill>
                <a:srgbClr val="7030A0"/>
              </a:solidFill>
            </a:endParaRPr>
          </a:p>
        </p:txBody>
      </p:sp>
      <p:sp>
        <p:nvSpPr>
          <p:cNvPr id="3" name="Content Placeholder 2"/>
          <p:cNvSpPr>
            <a:spLocks noGrp="1"/>
          </p:cNvSpPr>
          <p:nvPr>
            <p:ph idx="1"/>
          </p:nvPr>
        </p:nvSpPr>
        <p:spPr/>
        <p:txBody>
          <a:bodyPr>
            <a:normAutofit/>
          </a:bodyPr>
          <a:lstStyle/>
          <a:p>
            <a:pPr marL="0" indent="0">
              <a:buNone/>
            </a:pPr>
            <a:r>
              <a:rPr lang="en-US" dirty="0" smtClean="0"/>
              <a:t>Medicaid Billable Funding is derived from CMS to DMS state plan- includes services which are billable by many different providers including the CMHCs (ACT, ICM, PS, Crisis) </a:t>
            </a:r>
            <a:r>
              <a:rPr lang="en-US" sz="2000" dirty="0">
                <a:solidFill>
                  <a:srgbClr val="7030A0"/>
                </a:solidFill>
                <a:latin typeface="Times New Roman"/>
                <a:cs typeface="Times New Roman"/>
              </a:rPr>
              <a:t>42 USC § </a:t>
            </a:r>
            <a:r>
              <a:rPr lang="en-US" sz="2000" dirty="0" smtClean="0">
                <a:solidFill>
                  <a:srgbClr val="7030A0"/>
                </a:solidFill>
                <a:latin typeface="Times New Roman"/>
                <a:cs typeface="Times New Roman"/>
              </a:rPr>
              <a:t>1396a-d</a:t>
            </a:r>
          </a:p>
          <a:p>
            <a:pPr marL="0" indent="0">
              <a:buNone/>
            </a:pPr>
            <a:r>
              <a:rPr lang="en-US" sz="2000" dirty="0" smtClean="0">
                <a:solidFill>
                  <a:srgbClr val="7030A0"/>
                </a:solidFill>
                <a:latin typeface="Times New Roman"/>
                <a:cs typeface="Times New Roman"/>
              </a:rPr>
              <a:t>--------------------------------------------------------------------------------------</a:t>
            </a:r>
            <a:endParaRPr lang="en-US" sz="2000" dirty="0" smtClean="0"/>
          </a:p>
          <a:p>
            <a:pPr marL="0" indent="0">
              <a:buNone/>
            </a:pPr>
            <a:r>
              <a:rPr lang="en-US" dirty="0" smtClean="0"/>
              <a:t>The CMHC Block Grant funding is derived from grant application to HHS/SAMHSA by state mental health directors and is specifically to fund the CMHC system (and incidentally non Medicaid billable services) </a:t>
            </a:r>
          </a:p>
          <a:p>
            <a:pPr marL="0" indent="0">
              <a:buNone/>
            </a:pPr>
            <a:r>
              <a:rPr lang="en-US" sz="1800" dirty="0">
                <a:solidFill>
                  <a:srgbClr val="7030A0"/>
                </a:solidFill>
              </a:rPr>
              <a:t>	</a:t>
            </a:r>
            <a:r>
              <a:rPr lang="en-US" sz="1800" dirty="0" smtClean="0">
                <a:solidFill>
                  <a:srgbClr val="7030A0"/>
                </a:solidFill>
              </a:rPr>
              <a:t>US </a:t>
            </a:r>
            <a:r>
              <a:rPr lang="en-US" sz="1800" dirty="0">
                <a:solidFill>
                  <a:srgbClr val="7030A0"/>
                </a:solidFill>
              </a:rPr>
              <a:t>Code : 42 USC § 300x  &gt;Chapter 6A &gt;Subchapter XVII Part B (</a:t>
            </a:r>
            <a:r>
              <a:rPr lang="en-US" sz="1800" dirty="0" err="1">
                <a:solidFill>
                  <a:srgbClr val="7030A0"/>
                </a:solidFill>
              </a:rPr>
              <a:t>i</a:t>
            </a:r>
            <a:r>
              <a:rPr lang="en-US" sz="1800" dirty="0">
                <a:solidFill>
                  <a:srgbClr val="7030A0"/>
                </a:solidFill>
              </a:rPr>
              <a:t>) </a:t>
            </a:r>
            <a:endParaRPr lang="en-US" sz="1800" dirty="0"/>
          </a:p>
        </p:txBody>
      </p:sp>
    </p:spTree>
    <p:extLst>
      <p:ext uri="{BB962C8B-B14F-4D97-AF65-F5344CB8AC3E}">
        <p14:creationId xmlns:p14="http://schemas.microsoft.com/office/powerpoint/2010/main" val="3393171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Federal Regulation</a:t>
            </a:r>
            <a:br>
              <a:rPr lang="en-US" dirty="0" smtClean="0"/>
            </a:br>
            <a:r>
              <a:rPr lang="en-US" sz="2400" b="1" dirty="0">
                <a:solidFill>
                  <a:srgbClr val="7030A0"/>
                </a:solidFill>
              </a:rPr>
              <a:t>45 CFR </a:t>
            </a:r>
            <a:r>
              <a:rPr lang="en-US" sz="2400" b="1" dirty="0" smtClean="0">
                <a:solidFill>
                  <a:srgbClr val="7030A0"/>
                </a:solidFill>
              </a:rPr>
              <a:t>96.1 (c)</a:t>
            </a:r>
            <a:endParaRPr lang="en-US" sz="2400" b="1" dirty="0">
              <a:solidFill>
                <a:srgbClr val="7030A0"/>
              </a:solidFill>
            </a:endParaRPr>
          </a:p>
        </p:txBody>
      </p:sp>
      <p:sp>
        <p:nvSpPr>
          <p:cNvPr id="3" name="Content Placeholder 2"/>
          <p:cNvSpPr>
            <a:spLocks noGrp="1"/>
          </p:cNvSpPr>
          <p:nvPr>
            <p:ph idx="1"/>
          </p:nvPr>
        </p:nvSpPr>
        <p:spPr/>
        <p:txBody>
          <a:bodyPr>
            <a:normAutofit fontScale="70000" lnSpcReduction="20000"/>
          </a:bodyPr>
          <a:lstStyle/>
          <a:p>
            <a:pPr marL="0" indent="0">
              <a:buNone/>
            </a:pPr>
            <a:endParaRPr lang="en-US" u="sng" dirty="0">
              <a:latin typeface="Times New Roman"/>
              <a:cs typeface="Times New Roman"/>
            </a:endParaRPr>
          </a:p>
          <a:p>
            <a:pPr marL="0" indent="0">
              <a:buNone/>
            </a:pPr>
            <a:endParaRPr lang="en-US" dirty="0" smtClean="0">
              <a:latin typeface="Times New Roman"/>
              <a:cs typeface="Times New Roman"/>
            </a:endParaRPr>
          </a:p>
          <a:p>
            <a:pPr marL="0" indent="0">
              <a:buNone/>
            </a:pPr>
            <a:r>
              <a:rPr lang="en-US" b="1" dirty="0"/>
              <a:t>45 CFR 96.1 - Scope</a:t>
            </a:r>
            <a:r>
              <a:rPr lang="en-US" b="1" dirty="0" smtClean="0"/>
              <a:t>.</a:t>
            </a:r>
          </a:p>
          <a:p>
            <a:pPr marL="0" indent="0">
              <a:buNone/>
            </a:pPr>
            <a:endParaRPr lang="en-US" b="1" dirty="0"/>
          </a:p>
          <a:p>
            <a:pPr marL="0" indent="0">
              <a:buNone/>
            </a:pPr>
            <a:r>
              <a:rPr lang="en-US" dirty="0" smtClean="0"/>
              <a:t>§ </a:t>
            </a:r>
            <a:r>
              <a:rPr lang="en-US" dirty="0"/>
              <a:t>96.1 Scope. This part applies to the following block grant programs</a:t>
            </a:r>
            <a:r>
              <a:rPr lang="en-US" dirty="0" smtClean="0"/>
              <a:t>:</a:t>
            </a:r>
          </a:p>
          <a:p>
            <a:pPr marL="0" indent="0">
              <a:buNone/>
            </a:pPr>
            <a:endParaRPr lang="en-US" dirty="0"/>
          </a:p>
          <a:p>
            <a:pPr marL="0" indent="0">
              <a:buNone/>
            </a:pPr>
            <a:r>
              <a:rPr lang="en-US" dirty="0"/>
              <a:t>(a) Community services (Pub. L. 97-35, sections 671-683) (</a:t>
            </a:r>
            <a:r>
              <a:rPr lang="en-US" dirty="0">
                <a:hlinkClick r:id="rId3" tooltip="42 U.S.C. 9901-991"/>
              </a:rPr>
              <a:t>42 U.S.C. 9901-991</a:t>
            </a:r>
            <a:r>
              <a:rPr lang="en-US" dirty="0"/>
              <a:t>2). </a:t>
            </a:r>
          </a:p>
          <a:p>
            <a:pPr marL="0" indent="0">
              <a:buNone/>
            </a:pPr>
            <a:r>
              <a:rPr lang="en-US" dirty="0"/>
              <a:t>(b) Preventive health and health services (Pub. L. 97-35, section 901) (</a:t>
            </a:r>
            <a:r>
              <a:rPr lang="en-US" dirty="0">
                <a:hlinkClick r:id="rId4" tooltip="42 U.S.C. 300w-300w"/>
              </a:rPr>
              <a:t>42 U.S.C. 300w-300w</a:t>
            </a:r>
            <a:r>
              <a:rPr lang="en-US" dirty="0"/>
              <a:t>-8). </a:t>
            </a:r>
            <a:endParaRPr lang="en-US" dirty="0" smtClean="0"/>
          </a:p>
          <a:p>
            <a:pPr marL="0" indent="0">
              <a:buNone/>
            </a:pPr>
            <a:endParaRPr lang="en-US" dirty="0"/>
          </a:p>
          <a:p>
            <a:pPr marL="0" indent="0">
              <a:buNone/>
            </a:pPr>
            <a:r>
              <a:rPr lang="en-US" u="sng" dirty="0"/>
              <a:t>(c) Community mental health services (Public Health Service Act, sections 1911-1920 and sections 1941-1954) (</a:t>
            </a:r>
            <a:r>
              <a:rPr lang="en-US" u="sng" dirty="0">
                <a:hlinkClick r:id="rId5" tooltip="42 U.S.C. 300x-1"/>
              </a:rPr>
              <a:t>42 U.S.C. 300x-1</a:t>
            </a:r>
            <a:r>
              <a:rPr lang="en-US" u="sng" dirty="0"/>
              <a:t>-300x-9 and 300x-51-300x-64). </a:t>
            </a:r>
            <a:endParaRPr lang="en-US" u="sng" dirty="0" smtClean="0"/>
          </a:p>
          <a:p>
            <a:pPr marL="0" indent="0">
              <a:buNone/>
            </a:pPr>
            <a:endParaRPr lang="en-US" dirty="0"/>
          </a:p>
          <a:p>
            <a:pPr marL="0" indent="0">
              <a:buNone/>
            </a:pPr>
            <a:r>
              <a:rPr lang="en-US" dirty="0" smtClean="0">
                <a:solidFill>
                  <a:srgbClr val="7030A0"/>
                </a:solidFill>
              </a:rPr>
              <a:t>(Notice the Federal regulation points you back to the requirements under the Federal Statute….)</a:t>
            </a:r>
          </a:p>
          <a:p>
            <a:pPr marL="0" indent="0">
              <a:buNone/>
            </a:pPr>
            <a:endParaRPr lang="en-US" dirty="0"/>
          </a:p>
          <a:p>
            <a:pPr marL="0" indent="0">
              <a:buNone/>
            </a:pPr>
            <a:r>
              <a:rPr lang="en-US" dirty="0"/>
              <a:t>(d) Substance abuse prevention and treatment (Public Health Service Act, sections 1921-1935 and sections 1941-1954) (</a:t>
            </a:r>
            <a:r>
              <a:rPr lang="en-US" dirty="0">
                <a:hlinkClick r:id="rId6" tooltip="42 U.S.C. 300x-21"/>
              </a:rPr>
              <a:t>42 U.S.C. 300x-21</a:t>
            </a:r>
            <a:r>
              <a:rPr lang="en-US" dirty="0"/>
              <a:t>-300x-35 and 300x-51-300x-64). </a:t>
            </a:r>
          </a:p>
          <a:p>
            <a:pPr marL="0" indent="0">
              <a:buNone/>
            </a:pPr>
            <a:r>
              <a:rPr lang="en-US" dirty="0"/>
              <a:t>(e) Maternal and child health services (Social Security Act, Title V) (</a:t>
            </a:r>
            <a:r>
              <a:rPr lang="en-US" dirty="0">
                <a:hlinkClick r:id="rId7" tooltip="42 U.S.C. 701-709"/>
              </a:rPr>
              <a:t>42 U.S.C. 701-709</a:t>
            </a:r>
            <a:r>
              <a:rPr lang="en-US" dirty="0"/>
              <a:t>). </a:t>
            </a:r>
          </a:p>
          <a:p>
            <a:pPr marL="0" indent="0">
              <a:buNone/>
            </a:pPr>
            <a:r>
              <a:rPr lang="en-US" dirty="0"/>
              <a:t>(f) Social services, empowerment zones and enterprise communities (Pub. L. 97-35, sections 2351-55; Pub. L. 103-66, section 1371) (</a:t>
            </a:r>
            <a:r>
              <a:rPr lang="en-US" dirty="0">
                <a:hlinkClick r:id="rId8" tooltip="42 U.S.C. 1397-139"/>
              </a:rPr>
              <a:t>42 U.S.C. 1397-139</a:t>
            </a:r>
            <a:r>
              <a:rPr lang="en-US" dirty="0"/>
              <a:t>7f). </a:t>
            </a:r>
            <a:r>
              <a:rPr lang="en-US" dirty="0" smtClean="0"/>
              <a:t>……</a:t>
            </a:r>
          </a:p>
          <a:p>
            <a:pPr marL="0" indent="0">
              <a:buNone/>
            </a:pPr>
            <a:endParaRPr lang="en-US" dirty="0"/>
          </a:p>
          <a:p>
            <a:pPr marL="0" indent="0">
              <a:buNone/>
            </a:pPr>
            <a:r>
              <a:rPr lang="en-US" dirty="0" smtClean="0"/>
              <a:t>…….</a:t>
            </a:r>
            <a:r>
              <a:rPr lang="en-US" dirty="0" smtClean="0">
                <a:solidFill>
                  <a:srgbClr val="7030A0"/>
                </a:solidFill>
              </a:rPr>
              <a:t>etcetera………. </a:t>
            </a:r>
            <a:r>
              <a:rPr lang="en-US" dirty="0" err="1" smtClean="0">
                <a:solidFill>
                  <a:srgbClr val="7030A0"/>
                </a:solidFill>
              </a:rPr>
              <a:t>etcetera</a:t>
            </a:r>
            <a:endParaRPr lang="en-US" dirty="0">
              <a:solidFill>
                <a:srgbClr val="7030A0"/>
              </a:solidFill>
            </a:endParaRPr>
          </a:p>
        </p:txBody>
      </p:sp>
    </p:spTree>
    <p:extLst>
      <p:ext uri="{BB962C8B-B14F-4D97-AF65-F5344CB8AC3E}">
        <p14:creationId xmlns:p14="http://schemas.microsoft.com/office/powerpoint/2010/main" val="2585106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CMHC Federal Block-Grant Application Process</a:t>
            </a:r>
            <a:endParaRPr lang="en-US" sz="3200" b="1"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smtClean="0">
                <a:latin typeface="Times New Roman"/>
                <a:cs typeface="Times New Roman"/>
              </a:rPr>
              <a:t>States Apply for Certain Block Grants</a:t>
            </a:r>
          </a:p>
          <a:p>
            <a:pPr marL="0" indent="0">
              <a:buNone/>
            </a:pPr>
            <a:r>
              <a:rPr lang="en-US" dirty="0" smtClean="0">
                <a:latin typeface="Times New Roman"/>
                <a:cs typeface="Times New Roman"/>
              </a:rPr>
              <a:t>(</a:t>
            </a:r>
            <a:r>
              <a:rPr lang="en-US" sz="2400" dirty="0" smtClean="0">
                <a:solidFill>
                  <a:srgbClr val="7030A0"/>
                </a:solidFill>
                <a:latin typeface="Times New Roman"/>
                <a:cs typeface="Times New Roman"/>
              </a:rPr>
              <a:t>see Attach- A to all CMHC contracts with DBHDID to see the Federal Grants the State applied for which were distributed to each CMHC via Contract</a:t>
            </a:r>
            <a:r>
              <a:rPr lang="en-US" dirty="0" smtClean="0">
                <a:latin typeface="Times New Roman"/>
                <a:cs typeface="Times New Roman"/>
              </a:rPr>
              <a:t>)</a:t>
            </a:r>
          </a:p>
          <a:p>
            <a:pPr marL="0" indent="0">
              <a:buNone/>
            </a:pPr>
            <a:r>
              <a:rPr lang="en-US" dirty="0" smtClean="0">
                <a:latin typeface="Times New Roman"/>
                <a:cs typeface="Times New Roman"/>
              </a:rPr>
              <a:t>Catalog of Federal Domestic Assistance (CFDA) (Public Law 98-169) </a:t>
            </a:r>
            <a:r>
              <a:rPr lang="sv-SE" sz="1800" dirty="0" smtClean="0">
                <a:hlinkClick r:id="rId3"/>
              </a:rPr>
              <a:t>https</a:t>
            </a:r>
            <a:r>
              <a:rPr lang="sv-SE" sz="1800" dirty="0">
                <a:hlinkClick r:id="rId3"/>
              </a:rPr>
              <a:t>://</a:t>
            </a:r>
            <a:r>
              <a:rPr lang="sv-SE" sz="1800" dirty="0" smtClean="0">
                <a:hlinkClick r:id="rId3"/>
              </a:rPr>
              <a:t>www.cfda.gov/index?s=main&amp;mode=list&amp;tab=list&amp;tabmode=list</a:t>
            </a:r>
            <a:endParaRPr lang="sv-SE" sz="1800" dirty="0" smtClean="0"/>
          </a:p>
          <a:p>
            <a:pPr marL="0" indent="0">
              <a:buNone/>
            </a:pPr>
            <a:endParaRPr lang="sv-SE" sz="1800" dirty="0"/>
          </a:p>
          <a:p>
            <a:pPr marL="0" indent="0">
              <a:buNone/>
            </a:pPr>
            <a:endParaRPr lang="en-US" dirty="0" smtClean="0">
              <a:latin typeface="Times New Roman"/>
              <a:cs typeface="Times New Roman"/>
            </a:endParaRPr>
          </a:p>
          <a:p>
            <a:pPr marL="0" indent="0">
              <a:buNone/>
            </a:pPr>
            <a:endParaRPr lang="en-US" dirty="0"/>
          </a:p>
          <a:p>
            <a:pPr marL="0" indent="0">
              <a:buNone/>
            </a:pPr>
            <a:endParaRPr lang="en-US" dirty="0"/>
          </a:p>
        </p:txBody>
      </p:sp>
      <p:sp>
        <p:nvSpPr>
          <p:cNvPr id="4" name="Rectangle 3"/>
          <p:cNvSpPr/>
          <p:nvPr/>
        </p:nvSpPr>
        <p:spPr>
          <a:xfrm>
            <a:off x="457200" y="2967335"/>
            <a:ext cx="7924800" cy="3970318"/>
          </a:xfrm>
          <a:prstGeom prst="rect">
            <a:avLst/>
          </a:prstGeom>
        </p:spPr>
        <p:txBody>
          <a:bodyPr wrap="square">
            <a:spAutoFit/>
          </a:bodyPr>
          <a:lstStyle/>
          <a:p>
            <a:endParaRPr lang="en-US" dirty="0" smtClean="0">
              <a:hlinkClick r:id="rId4"/>
            </a:endParaRPr>
          </a:p>
          <a:p>
            <a:endParaRPr lang="en-US" dirty="0">
              <a:hlinkClick r:id="rId4"/>
            </a:endParaRPr>
          </a:p>
          <a:p>
            <a:endParaRPr lang="en-US" dirty="0" smtClean="0">
              <a:hlinkClick r:id="rId4"/>
            </a:endParaRPr>
          </a:p>
          <a:p>
            <a:endParaRPr lang="en-US" dirty="0">
              <a:hlinkClick r:id="rId4"/>
            </a:endParaRPr>
          </a:p>
          <a:p>
            <a:endParaRPr lang="en-US" dirty="0">
              <a:hlinkClick r:id="rId4"/>
            </a:endParaRPr>
          </a:p>
          <a:p>
            <a:r>
              <a:rPr lang="en-US" dirty="0">
                <a:hlinkClick r:id="rId4"/>
              </a:rPr>
              <a:t> </a:t>
            </a:r>
            <a:r>
              <a:rPr lang="en-US" dirty="0" smtClean="0">
                <a:hlinkClick r:id="rId4"/>
              </a:rPr>
              <a:t>  </a:t>
            </a:r>
          </a:p>
          <a:p>
            <a:endParaRPr lang="en-US" dirty="0">
              <a:hlinkClick r:id="rId4"/>
            </a:endParaRPr>
          </a:p>
          <a:p>
            <a:r>
              <a:rPr lang="en-US" dirty="0" smtClean="0">
                <a:hlinkClick r:id="rId4"/>
              </a:rPr>
              <a:t>https</a:t>
            </a:r>
            <a:r>
              <a:rPr lang="en-US" dirty="0">
                <a:hlinkClick r:id="rId4"/>
              </a:rPr>
              <a:t>://</a:t>
            </a:r>
            <a:r>
              <a:rPr lang="en-US" dirty="0" smtClean="0">
                <a:hlinkClick r:id="rId4"/>
              </a:rPr>
              <a:t>www.cfda.gov/index?s=agency&amp;mode=form&amp;tab=program&amp;id=d6804b2c2565575e0339385468b751e6</a:t>
            </a:r>
            <a:endParaRPr lang="en-US" dirty="0" smtClean="0"/>
          </a:p>
          <a:p>
            <a:endParaRPr lang="en-US" dirty="0"/>
          </a:p>
          <a:p>
            <a:endParaRPr lang="en-US" dirty="0" smtClean="0"/>
          </a:p>
          <a:p>
            <a:pPr algn="r"/>
            <a:endParaRPr lang="en-US" dirty="0"/>
          </a:p>
          <a:p>
            <a:pPr algn="r"/>
            <a:r>
              <a:rPr lang="en-US" dirty="0" smtClean="0"/>
              <a:t>Anything Look Familiar?</a:t>
            </a:r>
          </a:p>
          <a:p>
            <a:endParaRPr lang="en-US" dirty="0"/>
          </a:p>
        </p:txBody>
      </p:sp>
    </p:spTree>
    <p:extLst>
      <p:ext uri="{BB962C8B-B14F-4D97-AF65-F5344CB8AC3E}">
        <p14:creationId xmlns:p14="http://schemas.microsoft.com/office/powerpoint/2010/main" val="16716209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2358</TotalTime>
  <Words>2916</Words>
  <Application>Microsoft Office PowerPoint</Application>
  <PresentationFormat>On-screen Show (4:3)</PresentationFormat>
  <Paragraphs>516</Paragraphs>
  <Slides>38</Slides>
  <Notes>7</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Adjacency</vt:lpstr>
      <vt:lpstr>Community Mental Health: Understanding the Community Mental Health System in KY  Law -  Funding – Services - Accountability </vt:lpstr>
      <vt:lpstr>The Community Mental Health Act</vt:lpstr>
      <vt:lpstr>Community Mental Health Act</vt:lpstr>
      <vt:lpstr>Federal Law &amp; Funding</vt:lpstr>
      <vt:lpstr>Fed Law Requires State Plan to Show US Code : 42 USC § 300x  &gt;Chapter 6A &gt;Subchapter XVII Part B (i)  </vt:lpstr>
      <vt:lpstr>Not to be confused with:  State Plans for Medical Assistance 42 USC § 1396a-d </vt:lpstr>
      <vt:lpstr>Medicaid&lt; CMHCs&gt; Block Grant</vt:lpstr>
      <vt:lpstr>Federal Regulation 45 CFR 96.1 (c)</vt:lpstr>
      <vt:lpstr>CMHC Federal Block-Grant Application Process</vt:lpstr>
      <vt:lpstr>Kentucky State Law</vt:lpstr>
      <vt:lpstr>Highlights of Kentucky CMHC Statute</vt:lpstr>
      <vt:lpstr>CMHC Regional Board: Duties</vt:lpstr>
      <vt:lpstr>The Wish List</vt:lpstr>
      <vt:lpstr>State Law Requires CMHCs to Provide  (VERY BROAD LANGUAGE) KRS 210.410</vt:lpstr>
      <vt:lpstr>State&lt; COUNCILS&gt; Federal</vt:lpstr>
      <vt:lpstr>Limits on SGF Grant Dollars</vt:lpstr>
      <vt:lpstr>Distribution of SGF Dollars to CMHCs</vt:lpstr>
      <vt:lpstr>To Whom/What are the CMHCs legally responsible? </vt:lpstr>
      <vt:lpstr>Enforcement </vt:lpstr>
      <vt:lpstr>In Real World </vt:lpstr>
      <vt:lpstr>Enforcement KRS  210.440  </vt:lpstr>
      <vt:lpstr>Enforcement</vt:lpstr>
      <vt:lpstr>Kentucky Regulations and Manual </vt:lpstr>
      <vt:lpstr>Funding for the CMHCs </vt:lpstr>
      <vt:lpstr>Funding for the CMHC’s via Contract with CHFS  </vt:lpstr>
      <vt:lpstr>Examples of Funding via Contract with CHFS </vt:lpstr>
      <vt:lpstr>Examples of Funding via Contract with CHFS </vt:lpstr>
      <vt:lpstr>Examples of Funding via Contract with CHFS </vt:lpstr>
      <vt:lpstr>Examples of Funding via Contract with CHFS </vt:lpstr>
      <vt:lpstr>TOTAL Funding</vt:lpstr>
      <vt:lpstr>Example: Seven Counties </vt:lpstr>
      <vt:lpstr>Example: Seven Counties </vt:lpstr>
      <vt:lpstr>DBHDID’s Follow-up </vt:lpstr>
      <vt:lpstr>Audit Report</vt:lpstr>
      <vt:lpstr>Audit</vt:lpstr>
      <vt:lpstr>Example: Seven Counties: Services for Children and Youth </vt:lpstr>
      <vt:lpstr>Example: Seven Counties: Services for Adults : Targeted Case Management</vt:lpstr>
      <vt:lpstr>The PCH Agreement DIVERTS Adult World  (AT)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Mental Health: Understanding the CMHC Contracts and Service Systems</dc:title>
  <dc:creator>Cotton, Rebekah (Protection &amp; Advocacy)</dc:creator>
  <cp:lastModifiedBy>Marlatt, Amy (DPA)</cp:lastModifiedBy>
  <cp:revision>63</cp:revision>
  <dcterms:created xsi:type="dcterms:W3CDTF">2014-01-13T15:17:00Z</dcterms:created>
  <dcterms:modified xsi:type="dcterms:W3CDTF">2014-12-09T18:59:31Z</dcterms:modified>
</cp:coreProperties>
</file>