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1"/>
  </p:notesMasterIdLst>
  <p:sldIdLst>
    <p:sldId id="278" r:id="rId3"/>
    <p:sldId id="266" r:id="rId4"/>
    <p:sldId id="267" r:id="rId5"/>
    <p:sldId id="268" r:id="rId6"/>
    <p:sldId id="269" r:id="rId7"/>
    <p:sldId id="271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05EA-2184-4C86-AB0D-3ABC7535C1CC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15F8F-1FEC-499D-97A0-A87902F3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5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D39C0-DF23-4EC2-84C2-9989D1DE1B7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6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2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9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68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2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07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02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12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22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0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3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40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8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31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4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1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6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1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5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7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1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189-233F-43DC-91EC-1DF45B813EE1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F7A-0624-4634-94F4-1937229FB0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2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8189-233F-43DC-91EC-1DF45B813EE1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08F7A-0624-4634-94F4-1937229FB0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1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8189-233F-43DC-91EC-1DF45B813E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08F7A-0624-4634-94F4-1937229F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2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1" y="940822"/>
            <a:ext cx="6701759" cy="5178631"/>
          </a:xfrm>
          <a:prstGeom prst="rect">
            <a:avLst/>
          </a:prstGeom>
          <a:ln w="76200" cmpd="thickThin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910286" y="2496457"/>
            <a:ext cx="3802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Sheila Theodorou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Bureau Director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Community Services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Office of Developmental Programs</a:t>
            </a:r>
          </a:p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3" y="864992"/>
            <a:ext cx="9274629" cy="52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9"/>
            <a:ext cx="6151496" cy="4753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34" y="1679368"/>
            <a:ext cx="6701759" cy="51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4368"/>
            <a:ext cx="5181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Implement ISAC Recommendations</a:t>
            </a:r>
          </a:p>
          <a:p>
            <a:endParaRPr lang="en-US" dirty="0"/>
          </a:p>
          <a:p>
            <a:r>
              <a:rPr lang="en-US" b="1" dirty="0"/>
              <a:t>Renewing Our Waivers </a:t>
            </a:r>
            <a:r>
              <a:rPr lang="en-US" dirty="0"/>
              <a:t>*</a:t>
            </a:r>
          </a:p>
          <a:p>
            <a:pPr lvl="1"/>
            <a:r>
              <a:rPr lang="en-US" dirty="0"/>
              <a:t>Incentivize employment</a:t>
            </a:r>
          </a:p>
          <a:p>
            <a:pPr lvl="1"/>
            <a:r>
              <a:rPr lang="en-US" dirty="0"/>
              <a:t>Promote full inclusion in the community</a:t>
            </a:r>
          </a:p>
          <a:p>
            <a:pPr lvl="1"/>
            <a:r>
              <a:rPr lang="en-US" dirty="0"/>
              <a:t>Greater supports for families</a:t>
            </a:r>
          </a:p>
          <a:p>
            <a:pPr lvl="1"/>
            <a:r>
              <a:rPr lang="en-US" dirty="0"/>
              <a:t>More independent living options</a:t>
            </a:r>
          </a:p>
          <a:p>
            <a:pPr lvl="1"/>
            <a:endParaRPr lang="en-US" dirty="0"/>
          </a:p>
          <a:p>
            <a:r>
              <a:rPr lang="en-US" b="1" dirty="0"/>
              <a:t>New Service Rates*</a:t>
            </a:r>
          </a:p>
          <a:p>
            <a:endParaRPr lang="en-US" b="1" dirty="0"/>
          </a:p>
          <a:p>
            <a:r>
              <a:rPr lang="en-US" b="1" dirty="0"/>
              <a:t>Implement New Federal HCBS Rule</a:t>
            </a:r>
          </a:p>
          <a:p>
            <a:pPr lvl="1"/>
            <a:r>
              <a:rPr lang="en-US" dirty="0"/>
              <a:t>Employment; inclusion and rights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564368"/>
            <a:ext cx="5181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Training</a:t>
            </a:r>
          </a:p>
          <a:p>
            <a:endParaRPr lang="en-US" b="1" dirty="0"/>
          </a:p>
          <a:p>
            <a:r>
              <a:rPr lang="en-US" b="1" dirty="0"/>
              <a:t>New 6100 Regulations </a:t>
            </a:r>
            <a:r>
              <a:rPr lang="en-US" dirty="0"/>
              <a:t>*</a:t>
            </a:r>
          </a:p>
          <a:p>
            <a:pPr lvl="1"/>
            <a:r>
              <a:rPr lang="en-US" dirty="0"/>
              <a:t>Promote full inclusion </a:t>
            </a:r>
          </a:p>
          <a:p>
            <a:pPr lvl="1"/>
            <a:r>
              <a:rPr lang="en-US" dirty="0"/>
              <a:t>Reflect the HCBS Rule</a:t>
            </a:r>
          </a:p>
          <a:p>
            <a:pPr lvl="1"/>
            <a:endParaRPr lang="en-US" dirty="0"/>
          </a:p>
          <a:p>
            <a:r>
              <a:rPr lang="en-US" b="1" dirty="0"/>
              <a:t>Rollout Supporting Families Community of Practice </a:t>
            </a:r>
          </a:p>
          <a:p>
            <a:endParaRPr lang="en-US" b="1" dirty="0"/>
          </a:p>
          <a:p>
            <a:r>
              <a:rPr lang="en-US" b="1" dirty="0"/>
              <a:t>ISAC serve as Quality Council and measure progress on Everyday Lives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71543" y="5835246"/>
            <a:ext cx="3583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</a:t>
            </a:r>
            <a:r>
              <a:rPr lang="en-US" dirty="0"/>
              <a:t> Will be </a:t>
            </a:r>
            <a:r>
              <a:rPr lang="en-US" dirty="0" smtClean="0"/>
              <a:t>issued </a:t>
            </a:r>
            <a:r>
              <a:rPr lang="en-US" dirty="0"/>
              <a:t>for public comment</a:t>
            </a:r>
          </a:p>
        </p:txBody>
      </p:sp>
    </p:spTree>
    <p:extLst>
      <p:ext uri="{BB962C8B-B14F-4D97-AF65-F5344CB8AC3E}">
        <p14:creationId xmlns:p14="http://schemas.microsoft.com/office/powerpoint/2010/main" val="42558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2675474" y="3341176"/>
            <a:ext cx="6894439" cy="1364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3451" y="3246982"/>
            <a:ext cx="0" cy="857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82577" y="3246982"/>
            <a:ext cx="0" cy="857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45895" y="3234746"/>
            <a:ext cx="0" cy="857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69093" y="3246982"/>
            <a:ext cx="0" cy="857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43380" y="3241567"/>
            <a:ext cx="0" cy="857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39604" y="3246982"/>
            <a:ext cx="0" cy="857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44571" y="2943274"/>
            <a:ext cx="59685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rgbClr val="000000"/>
                </a:solidFill>
              </a:rPr>
              <a:t>July ‘17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23437" y="4505111"/>
            <a:ext cx="7468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/>
          </a:p>
          <a:p>
            <a:r>
              <a:rPr lang="en-US" sz="900" b="1" dirty="0">
                <a:solidFill>
                  <a:srgbClr val="FF0000"/>
                </a:solidFill>
              </a:rPr>
              <a:t>Residential rate simulation begins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44538" y="2947271"/>
            <a:ext cx="78509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rgbClr val="000000"/>
                </a:solidFill>
              </a:rPr>
              <a:t>Feb-Mar ‘17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46031" y="2955379"/>
            <a:ext cx="92636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rgbClr val="000000"/>
                </a:solidFill>
              </a:rPr>
              <a:t>Dec ‘16 – Jan ‘17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63943" y="3408978"/>
            <a:ext cx="9429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441" indent="-64294">
              <a:buFont typeface="Arial" panose="020B0604020202020204" pitchFamily="34" charset="0"/>
              <a:buChar char="•"/>
            </a:pPr>
            <a:r>
              <a:rPr lang="en-US" sz="900" b="1" dirty="0"/>
              <a:t>PA Bulletin notice I &amp; J</a:t>
            </a:r>
          </a:p>
          <a:p>
            <a:pPr marL="96441" indent="-64294">
              <a:buFont typeface="Arial" panose="020B0604020202020204" pitchFamily="34" charset="0"/>
              <a:buChar char="•"/>
            </a:pPr>
            <a:r>
              <a:rPr lang="en-US" sz="900" b="1" dirty="0"/>
              <a:t>Publish response to public comments for A-H</a:t>
            </a:r>
          </a:p>
          <a:p>
            <a:pPr marL="96441" indent="-64294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000000"/>
                </a:solidFill>
              </a:rPr>
              <a:t>Revisions based on comments</a:t>
            </a:r>
          </a:p>
          <a:p>
            <a:pPr marL="96441" indent="-64294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000000"/>
                </a:solidFill>
              </a:rPr>
              <a:t>Review and Appendix J comments and revise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67549" y="2940384"/>
            <a:ext cx="83078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rgbClr val="000000"/>
                </a:solidFill>
              </a:rPr>
              <a:t>Oct – Nov ‘16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03733" y="3425223"/>
            <a:ext cx="8602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PA Bulletin notice A-H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Waiver public comm period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MAAC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Develop App. I  &amp; J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43420" y="2945051"/>
            <a:ext cx="87943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rgbClr val="000000"/>
                </a:solidFill>
              </a:rPr>
              <a:t>Aug –  Sept ‘16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25248" y="2950156"/>
            <a:ext cx="62959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rgbClr val="000000"/>
                </a:solidFill>
              </a:rPr>
              <a:t>July – ‘16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91001" y="3603535"/>
            <a:ext cx="78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147"/>
            <a:r>
              <a:rPr lang="en-US" sz="900" b="1" dirty="0"/>
              <a:t>Waiver app finalized         Appendix </a:t>
            </a:r>
          </a:p>
          <a:p>
            <a:pPr marL="32147"/>
            <a:r>
              <a:rPr lang="en-US" sz="900" b="1" dirty="0"/>
              <a:t>A - 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06588" y="2947270"/>
            <a:ext cx="62175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rgbClr val="000000"/>
                </a:solidFill>
              </a:rPr>
              <a:t>June – ‘16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16791" y="2936239"/>
            <a:ext cx="58817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rgbClr val="000000"/>
                </a:solidFill>
              </a:rPr>
              <a:t>Jan – ‘16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89173" y="1950070"/>
            <a:ext cx="120015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cap="small" dirty="0"/>
              <a:t>Waiver Renewal</a:t>
            </a:r>
          </a:p>
          <a:p>
            <a:r>
              <a:rPr lang="en-US" sz="1050" b="1" cap="small" dirty="0">
                <a:solidFill>
                  <a:schemeClr val="accent1">
                    <a:lumMod val="75000"/>
                  </a:schemeClr>
                </a:solidFill>
              </a:rPr>
              <a:t>6100 Regs</a:t>
            </a:r>
          </a:p>
          <a:p>
            <a:r>
              <a:rPr lang="en-US" sz="1050" b="1" cap="small" dirty="0">
                <a:solidFill>
                  <a:srgbClr val="FF0000"/>
                </a:solidFill>
              </a:rPr>
              <a:t>Rates Setting 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684981" y="3755785"/>
            <a:ext cx="8849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6100 regs</a:t>
            </a:r>
          </a:p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Promulgation</a:t>
            </a:r>
          </a:p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in PA Bulletin.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8410576" y="3347626"/>
            <a:ext cx="4424" cy="86318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793673" y="2667680"/>
            <a:ext cx="225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518413" y="2300688"/>
            <a:ext cx="1343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solidFill>
                  <a:srgbClr val="000000"/>
                </a:solidFill>
              </a:rPr>
              <a:t>Key Dates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66547" y="4128334"/>
            <a:ext cx="8882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Service</a:t>
            </a:r>
          </a:p>
          <a:p>
            <a:r>
              <a:rPr lang="en-US" sz="900" b="1" dirty="0"/>
              <a:t>definitions finalized</a:t>
            </a:r>
          </a:p>
        </p:txBody>
      </p:sp>
      <p:cxnSp>
        <p:nvCxnSpPr>
          <p:cNvPr id="67" name="Straight Connector 66"/>
          <p:cNvCxnSpPr>
            <a:endCxn id="21" idx="0"/>
          </p:cNvCxnSpPr>
          <p:nvPr/>
        </p:nvCxnSpPr>
        <p:spPr>
          <a:xfrm>
            <a:off x="6700573" y="3327292"/>
            <a:ext cx="21124" cy="212635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747729" y="3341030"/>
            <a:ext cx="3503" cy="204481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95752" y="4572414"/>
            <a:ext cx="15023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Residential provider survey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4001549" y="3347625"/>
            <a:ext cx="937" cy="115939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743861" y="2934481"/>
            <a:ext cx="50249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rgbClr val="000000"/>
                </a:solidFill>
              </a:rPr>
              <a:t>Oct‘17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426905" y="2952193"/>
            <a:ext cx="80129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rgbClr val="000000"/>
                </a:solidFill>
              </a:rPr>
              <a:t>Oct  - Dec ‘15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388192" y="4190473"/>
            <a:ext cx="11762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147"/>
            <a:r>
              <a:rPr lang="en-US" sz="900" b="1" dirty="0"/>
              <a:t>5 Public Forums</a:t>
            </a:r>
          </a:p>
          <a:p>
            <a:pPr marL="32147"/>
            <a:r>
              <a:rPr lang="en-US" sz="900" b="1" dirty="0"/>
              <a:t> &amp; Webinars to </a:t>
            </a:r>
          </a:p>
          <a:p>
            <a:pPr marL="32147"/>
            <a:r>
              <a:rPr lang="en-US" sz="900" b="1" dirty="0"/>
              <a:t>hear stakeholder input</a:t>
            </a:r>
          </a:p>
          <a:p>
            <a:pPr marL="32147"/>
            <a:endParaRPr lang="en-US" sz="900" b="1" dirty="0"/>
          </a:p>
          <a:p>
            <a:pPr marL="32147"/>
            <a:endParaRPr lang="en-US" sz="900" b="1" dirty="0"/>
          </a:p>
          <a:p>
            <a:pPr marL="32147"/>
            <a:r>
              <a:rPr lang="en-US" sz="900" b="1" dirty="0">
                <a:solidFill>
                  <a:srgbClr val="FF0000"/>
                </a:solidFill>
              </a:rPr>
              <a:t>Provider fiscal work group mtngs.  and recommendations</a:t>
            </a:r>
          </a:p>
          <a:p>
            <a:pPr marL="32147"/>
            <a:endParaRPr lang="en-US" sz="900" b="1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2863044" y="3347627"/>
            <a:ext cx="11881" cy="79237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9264358" y="2918255"/>
            <a:ext cx="49929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rgbClr val="000000"/>
                </a:solidFill>
              </a:rPr>
              <a:t>Jan ‘18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006790" y="4815873"/>
            <a:ext cx="756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Implement Residential Rates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657969" y="3368840"/>
            <a:ext cx="6209" cy="63703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5958" y="3654746"/>
            <a:ext cx="767988" cy="4732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147"/>
            <a:r>
              <a:rPr lang="en-US" sz="825" b="1" dirty="0"/>
              <a:t>Community Engagement Work group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5953169" y="3384308"/>
            <a:ext cx="6379" cy="141894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75682" y="4227338"/>
            <a:ext cx="774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147"/>
            <a:r>
              <a:rPr lang="en-US" sz="900" b="1" dirty="0"/>
              <a:t>Internal DHS review of A-H</a:t>
            </a:r>
          </a:p>
          <a:p>
            <a:pPr marL="160735" indent="-128588">
              <a:buFont typeface="Arial" panose="020B0604020202020204" pitchFamily="34" charset="0"/>
              <a:buChar char="•"/>
            </a:pPr>
            <a:endParaRPr lang="en-US" sz="900" b="1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9004282" y="3357379"/>
            <a:ext cx="2509" cy="36499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9569912" y="3352659"/>
            <a:ext cx="501" cy="148007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402587" y="3230189"/>
            <a:ext cx="0" cy="857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9003675" y="3227331"/>
            <a:ext cx="0" cy="857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738292" y="3241566"/>
            <a:ext cx="0" cy="857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9553863" y="3221084"/>
            <a:ext cx="0" cy="857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Down Arrow 81"/>
          <p:cNvSpPr/>
          <p:nvPr/>
        </p:nvSpPr>
        <p:spPr>
          <a:xfrm>
            <a:off x="5707272" y="2177561"/>
            <a:ext cx="85309" cy="73380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5243553" y="3368841"/>
            <a:ext cx="2343" cy="21732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139076" y="3487161"/>
            <a:ext cx="88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ODP Research and internal work on application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866951" y="4785464"/>
            <a:ext cx="875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147"/>
            <a:r>
              <a:rPr lang="en-US" sz="900" b="1" dirty="0">
                <a:solidFill>
                  <a:schemeClr val="accent6">
                    <a:lumMod val="75000"/>
                  </a:schemeClr>
                </a:solidFill>
              </a:rPr>
              <a:t>Webinars on Waivers for Stakeholders</a:t>
            </a:r>
          </a:p>
          <a:p>
            <a:pPr marL="32147"/>
            <a:endParaRPr lang="en-US" sz="9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2147"/>
            <a:r>
              <a:rPr lang="en-US" sz="900" b="1" dirty="0">
                <a:solidFill>
                  <a:schemeClr val="accent6">
                    <a:lumMod val="75000"/>
                  </a:schemeClr>
                </a:solidFill>
              </a:rPr>
              <a:t>Provider</a:t>
            </a:r>
          </a:p>
          <a:p>
            <a:pPr marL="32147"/>
            <a:r>
              <a:rPr lang="en-US" sz="900" b="1" dirty="0">
                <a:solidFill>
                  <a:schemeClr val="accent6">
                    <a:lumMod val="75000"/>
                  </a:schemeClr>
                </a:solidFill>
              </a:rPr>
              <a:t>Meetings on Waiver changes 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679562" y="4832730"/>
            <a:ext cx="71884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6100 regs </a:t>
            </a:r>
          </a:p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Proposed</a:t>
            </a:r>
          </a:p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in PA Bulletin. </a:t>
            </a:r>
          </a:p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Sept. 2016</a:t>
            </a:r>
          </a:p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45 day comment period</a:t>
            </a:r>
          </a:p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712566" y="3669671"/>
            <a:ext cx="752770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147"/>
            <a:r>
              <a:rPr lang="en-US" sz="825" b="1" dirty="0"/>
              <a:t>Publish</a:t>
            </a:r>
          </a:p>
          <a:p>
            <a:pPr marL="32147"/>
            <a:r>
              <a:rPr lang="en-US" sz="825" b="1" dirty="0"/>
              <a:t>response  to</a:t>
            </a:r>
          </a:p>
          <a:p>
            <a:pPr marL="32147"/>
            <a:r>
              <a:rPr lang="en-US" sz="825" b="1" dirty="0"/>
              <a:t>public </a:t>
            </a:r>
          </a:p>
          <a:p>
            <a:pPr marL="32147"/>
            <a:r>
              <a:rPr lang="en-US" sz="825" b="1" dirty="0"/>
              <a:t>comments </a:t>
            </a:r>
          </a:p>
          <a:p>
            <a:pPr marL="32147"/>
            <a:r>
              <a:rPr lang="en-US" sz="825" b="1" dirty="0"/>
              <a:t>for I-J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8036508" y="3361647"/>
            <a:ext cx="499" cy="34691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0-Point Star 7"/>
          <p:cNvSpPr/>
          <p:nvPr/>
        </p:nvSpPr>
        <p:spPr>
          <a:xfrm>
            <a:off x="8005556" y="4217350"/>
            <a:ext cx="872697" cy="459812"/>
          </a:xfrm>
          <a:prstGeom prst="star10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accent5">
                    <a:lumMod val="50000"/>
                  </a:schemeClr>
                </a:solidFill>
              </a:rPr>
              <a:t>Waivers Effective</a:t>
            </a:r>
          </a:p>
        </p:txBody>
      </p:sp>
      <p:sp>
        <p:nvSpPr>
          <p:cNvPr id="63" name="10-Point Star 62"/>
          <p:cNvSpPr/>
          <p:nvPr/>
        </p:nvSpPr>
        <p:spPr>
          <a:xfrm>
            <a:off x="7274250" y="5398260"/>
            <a:ext cx="955383" cy="536709"/>
          </a:xfrm>
          <a:prstGeom prst="star10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accent5">
                    <a:lumMod val="50000"/>
                  </a:schemeClr>
                </a:solidFill>
              </a:rPr>
              <a:t>Waivers Submitted to CMS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5605" y="5653703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accent5"/>
                </a:solidFill>
              </a:rPr>
              <a:t>ISAC work Everyday Lives </a:t>
            </a:r>
          </a:p>
          <a:p>
            <a:r>
              <a:rPr lang="en-US" sz="1000" b="1" dirty="0">
                <a:solidFill>
                  <a:schemeClr val="accent5"/>
                </a:solidFill>
              </a:rPr>
              <a:t>Values and Recommendations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2885721" y="4687162"/>
            <a:ext cx="3259" cy="29284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664874" y="4079723"/>
            <a:ext cx="12623" cy="15868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74298" y="5453648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Rate </a:t>
            </a:r>
            <a:br>
              <a:rPr lang="en-US" sz="1000" b="1" dirty="0">
                <a:solidFill>
                  <a:srgbClr val="FF0000"/>
                </a:solidFill>
              </a:rPr>
            </a:br>
            <a:r>
              <a:rPr lang="en-US" sz="1000" b="1" dirty="0">
                <a:solidFill>
                  <a:srgbClr val="FF0000"/>
                </a:solidFill>
              </a:rPr>
              <a:t>development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716" y="228600"/>
            <a:ext cx="1543685" cy="395816"/>
          </a:xfrm>
          <a:prstGeom prst="rect">
            <a:avLst/>
          </a:prstGeom>
        </p:spPr>
      </p:pic>
      <p:sp>
        <p:nvSpPr>
          <p:cNvPr id="84" name="Title 3"/>
          <p:cNvSpPr txBox="1">
            <a:spLocks/>
          </p:cNvSpPr>
          <p:nvPr/>
        </p:nvSpPr>
        <p:spPr>
          <a:xfrm>
            <a:off x="1733465" y="257248"/>
            <a:ext cx="7162251" cy="39493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b="1" dirty="0">
                <a:latin typeface="Garamond" panose="02020404030301010803" pitchFamily="18" charset="0"/>
              </a:rPr>
              <a:t>PFDS and Consolidated Waiver Renewal Development Time Line</a:t>
            </a:r>
            <a:endParaRPr lang="en-US" sz="2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292</Words>
  <Application>Microsoft Office PowerPoint</Application>
  <PresentationFormat>Widescreen</PresentationFormat>
  <Paragraphs>93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Next Steps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Thaler, Nancy</dc:creator>
  <cp:lastModifiedBy>Theodorou, Sheila</cp:lastModifiedBy>
  <cp:revision>21</cp:revision>
  <dcterms:created xsi:type="dcterms:W3CDTF">2016-09-20T02:47:44Z</dcterms:created>
  <dcterms:modified xsi:type="dcterms:W3CDTF">2016-10-05T22:55:47Z</dcterms:modified>
</cp:coreProperties>
</file>