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93" r:id="rId3"/>
    <p:sldId id="354" r:id="rId4"/>
    <p:sldId id="363" r:id="rId5"/>
    <p:sldId id="343" r:id="rId6"/>
    <p:sldId id="359" r:id="rId7"/>
    <p:sldId id="325" r:id="rId8"/>
    <p:sldId id="360" r:id="rId9"/>
    <p:sldId id="358" r:id="rId10"/>
    <p:sldId id="2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nthia Simonson" initials="CS" lastIdx="1" clrIdx="0">
    <p:extLst>
      <p:ext uri="{19B8F6BF-5375-455C-9EA6-DF929625EA0E}">
        <p15:presenceInfo xmlns:p15="http://schemas.microsoft.com/office/powerpoint/2012/main" userId="e609370f15294e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autoAdjust="0"/>
    <p:restoredTop sz="86079" autoAdjust="0"/>
  </p:normalViewPr>
  <p:slideViewPr>
    <p:cSldViewPr>
      <p:cViewPr varScale="1">
        <p:scale>
          <a:sx n="81" d="100"/>
          <a:sy n="81" d="100"/>
        </p:scale>
        <p:origin x="1155" y="39"/>
      </p:cViewPr>
      <p:guideLst>
        <p:guide orient="horz" pos="2160"/>
        <p:guide pos="2880"/>
      </p:guideLst>
    </p:cSldViewPr>
  </p:slideViewPr>
  <p:outlineViewPr>
    <p:cViewPr>
      <p:scale>
        <a:sx n="33" d="100"/>
        <a:sy n="33" d="100"/>
      </p:scale>
      <p:origin x="0" y="-1042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49CAA14-EF89-422A-8FB0-CB2DC403E037}" type="datetimeFigureOut">
              <a:rPr lang="en-US" smtClean="0"/>
              <a:t>5/12/2021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500883-914A-4C0E-AC01-44E976738612}" type="slidenum">
              <a:rPr lang="en-US" smtClean="0"/>
              <a:t>‹#›</a:t>
            </a:fld>
            <a:endParaRPr lang="en-US"/>
          </a:p>
        </p:txBody>
      </p:sp>
    </p:spTree>
    <p:extLst>
      <p:ext uri="{BB962C8B-B14F-4D97-AF65-F5344CB8AC3E}">
        <p14:creationId xmlns:p14="http://schemas.microsoft.com/office/powerpoint/2010/main" val="418588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0883-914A-4C0E-AC01-44E976738612}" type="slidenum">
              <a:rPr lang="en-US" smtClean="0"/>
              <a:t>1</a:t>
            </a:fld>
            <a:endParaRPr lang="en-US"/>
          </a:p>
        </p:txBody>
      </p:sp>
    </p:spTree>
    <p:extLst>
      <p:ext uri="{BB962C8B-B14F-4D97-AF65-F5344CB8AC3E}">
        <p14:creationId xmlns:p14="http://schemas.microsoft.com/office/powerpoint/2010/main" val="2474088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0883-914A-4C0E-AC01-44E976738612}" type="slidenum">
              <a:rPr lang="en-US" smtClean="0"/>
              <a:t>10</a:t>
            </a:fld>
            <a:endParaRPr lang="en-US"/>
          </a:p>
        </p:txBody>
      </p:sp>
    </p:spTree>
    <p:extLst>
      <p:ext uri="{BB962C8B-B14F-4D97-AF65-F5344CB8AC3E}">
        <p14:creationId xmlns:p14="http://schemas.microsoft.com/office/powerpoint/2010/main" val="146364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6E714C4-60FB-475D-A07A-0556AD4D4DC3}"/>
              </a:ext>
            </a:extLst>
          </p:cNvPr>
          <p:cNvSpPr>
            <a:spLocks noGrp="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6E714C4-60FB-475D-A07A-0556AD4D4DC3}"/>
              </a:ext>
            </a:extLst>
          </p:cNvPr>
          <p:cNvSpPr>
            <a:spLocks noGrp="1"/>
          </p:cNvSpPr>
          <p:nvPr>
            <p:ph type="body" idx="1"/>
          </p:nvPr>
        </p:nvSpPr>
        <p:spPr/>
        <p:txBody>
          <a:bodyPr/>
          <a:lstStyle/>
          <a:p>
            <a:pPr marL="0" marR="0">
              <a:spcBef>
                <a:spcPts val="0"/>
              </a:spcBef>
              <a:spcAft>
                <a:spcPts val="0"/>
              </a:spcAft>
            </a:pPr>
            <a:endParaRPr lang="en-US" dirty="0"/>
          </a:p>
        </p:txBody>
      </p:sp>
    </p:spTree>
    <p:extLst>
      <p:ext uri="{BB962C8B-B14F-4D97-AF65-F5344CB8AC3E}">
        <p14:creationId xmlns:p14="http://schemas.microsoft.com/office/powerpoint/2010/main" val="401109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6E714C4-60FB-475D-A07A-0556AD4D4DC3}"/>
              </a:ext>
            </a:extLst>
          </p:cNvPr>
          <p:cNvSpPr>
            <a:spLocks noGrp="1"/>
          </p:cNvSpPr>
          <p:nvPr>
            <p:ph type="body" idx="1"/>
          </p:nvPr>
        </p:nvSpPr>
        <p:spPr/>
        <p:txBody>
          <a:bodyPr/>
          <a:lstStyle/>
          <a:p>
            <a:pPr marL="0" marR="0">
              <a:spcBef>
                <a:spcPts val="0"/>
              </a:spcBef>
              <a:spcAft>
                <a:spcPts val="0"/>
              </a:spcAft>
            </a:pPr>
            <a:endParaRPr lang="en-US" dirty="0"/>
          </a:p>
        </p:txBody>
      </p:sp>
    </p:spTree>
    <p:extLst>
      <p:ext uri="{BB962C8B-B14F-4D97-AF65-F5344CB8AC3E}">
        <p14:creationId xmlns:p14="http://schemas.microsoft.com/office/powerpoint/2010/main" val="64433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6E714C4-60FB-475D-A07A-0556AD4D4DC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546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348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85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43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05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12050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51980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6225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09773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9DA51-BA86-44A4-9E50-71D1E44B218B}"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0587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F9DA51-BA86-44A4-9E50-71D1E44B218B}"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19844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9DA51-BA86-44A4-9E50-71D1E44B218B}"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223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9DA51-BA86-44A4-9E50-71D1E44B218B}"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2622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9DA51-BA86-44A4-9E50-71D1E44B218B}"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42004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5077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5767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9DA51-BA86-44A4-9E50-71D1E44B218B}" type="datetimeFigureOut">
              <a:rPr lang="en-US" smtClean="0"/>
              <a:t>5/12/2021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3891-B3AD-4ADD-B411-105EB931ED40}" type="slidenum">
              <a:rPr lang="en-US" smtClean="0"/>
              <a:t>‹#›</a:t>
            </a:fld>
            <a:endParaRPr lang="en-US"/>
          </a:p>
        </p:txBody>
      </p:sp>
    </p:spTree>
    <p:extLst>
      <p:ext uri="{BB962C8B-B14F-4D97-AF65-F5344CB8AC3E}">
        <p14:creationId xmlns:p14="http://schemas.microsoft.com/office/powerpoint/2010/main" val="1509224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ccpt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ccpta.org/delegates-assembly.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532" y="3200400"/>
            <a:ext cx="7772400" cy="1905000"/>
          </a:xfrm>
        </p:spPr>
        <p:txBody>
          <a:bodyPr>
            <a:normAutofit/>
          </a:bodyPr>
          <a:lstStyle/>
          <a:p>
            <a:r>
              <a:rPr lang="en-US" b="1"/>
              <a:t>Board of Directors</a:t>
            </a:r>
            <a:br>
              <a:rPr lang="en-US" b="1"/>
            </a:br>
            <a:r>
              <a:rPr lang="en-US" sz="3200" b="1"/>
              <a:t>May 12, 2021</a:t>
            </a:r>
            <a:endParaRPr lang="en-US" sz="3200" b="1" dirty="0"/>
          </a:p>
        </p:txBody>
      </p:sp>
      <p:pic>
        <p:nvPicPr>
          <p:cNvPr id="1026" name="Picture 2" descr="C:\Users\206013197\Downloads\MCCPTA blue 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56626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04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endParaRPr lang="en-US" dirty="0"/>
          </a:p>
          <a:p>
            <a:pPr marL="0" indent="0" algn="ctr">
              <a:buNone/>
            </a:pPr>
            <a:r>
              <a:rPr lang="en-US" sz="4400" b="1" dirty="0"/>
              <a:t>We’ve got this!</a:t>
            </a:r>
          </a:p>
          <a:p>
            <a:pPr marL="0" indent="0" algn="ctr">
              <a:buNone/>
            </a:pPr>
            <a:endParaRPr lang="en-US" sz="4400" b="1" dirty="0"/>
          </a:p>
          <a:p>
            <a:pPr marL="0" indent="0" algn="ctr">
              <a:buNone/>
            </a:pPr>
            <a:r>
              <a:rPr lang="en-US" sz="4400" b="1" dirty="0">
                <a:hlinkClick r:id="rId3"/>
              </a:rPr>
              <a:t>www.mccpta.org</a:t>
            </a:r>
            <a:endParaRPr lang="en-US" sz="4400" b="1" dirty="0"/>
          </a:p>
          <a:p>
            <a:pPr marL="0" indent="0" algn="ctr">
              <a:buNone/>
            </a:pPr>
            <a:endParaRPr lang="en-US" sz="4400" b="1" dirty="0"/>
          </a:p>
          <a:p>
            <a:pPr marL="0" indent="0" algn="ctr">
              <a:buNone/>
            </a:pPr>
            <a:endParaRPr lang="en-US" sz="4400" b="1" dirty="0"/>
          </a:p>
          <a:p>
            <a:pPr marL="0" indent="0" algn="ctr">
              <a:buNone/>
            </a:pPr>
            <a:endParaRPr lang="en-US" sz="4400" b="1" dirty="0"/>
          </a:p>
          <a:p>
            <a:pPr marL="0" indent="0">
              <a:buNone/>
            </a:pPr>
            <a:endParaRPr lang="en-US" dirty="0"/>
          </a:p>
        </p:txBody>
      </p:sp>
    </p:spTree>
    <p:extLst>
      <p:ext uri="{BB962C8B-B14F-4D97-AF65-F5344CB8AC3E}">
        <p14:creationId xmlns:p14="http://schemas.microsoft.com/office/powerpoint/2010/main" val="145041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solidFill>
                  <a:schemeClr val="bg1"/>
                </a:solidFill>
                <a:highlight>
                  <a:srgbClr val="000000"/>
                </a:highlight>
              </a:rPr>
              <a:t>Start Ups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b="1" dirty="0"/>
              <a:t>PTA Mission</a:t>
            </a:r>
          </a:p>
          <a:p>
            <a:r>
              <a:rPr lang="en-US" b="1" dirty="0"/>
              <a:t>GIVE </a:t>
            </a:r>
            <a:r>
              <a:rPr lang="en-US" b="1" dirty="0" err="1"/>
              <a:t>BACKpacks</a:t>
            </a:r>
            <a:r>
              <a:rPr lang="en-US" b="1" dirty="0"/>
              <a:t>! </a:t>
            </a:r>
          </a:p>
          <a:p>
            <a:pPr marL="0" indent="0">
              <a:buNone/>
            </a:pPr>
            <a:endParaRPr lang="en-US" b="1" dirty="0"/>
          </a:p>
          <a:p>
            <a:r>
              <a:rPr lang="en-US" b="1" dirty="0"/>
              <a:t>Approve Agenda</a:t>
            </a:r>
          </a:p>
          <a:p>
            <a:r>
              <a:rPr lang="en-US" b="1" dirty="0"/>
              <a:t>Approve Minutes</a:t>
            </a:r>
          </a:p>
          <a:p>
            <a:r>
              <a:rPr lang="en-US" b="1" dirty="0"/>
              <a:t>Informational Updates</a:t>
            </a:r>
            <a:endParaRPr lang="en-US" dirty="0"/>
          </a:p>
          <a:p>
            <a:pPr lvl="1"/>
            <a:r>
              <a:rPr lang="en-US" dirty="0"/>
              <a:t>National/MDPTA Update</a:t>
            </a:r>
          </a:p>
          <a:p>
            <a:pPr marL="457200" lvl="1" indent="0">
              <a:buNone/>
            </a:pPr>
            <a:endParaRPr lang="en-US" dirty="0"/>
          </a:p>
        </p:txBody>
      </p:sp>
    </p:spTree>
    <p:extLst>
      <p:ext uri="{BB962C8B-B14F-4D97-AF65-F5344CB8AC3E}">
        <p14:creationId xmlns:p14="http://schemas.microsoft.com/office/powerpoint/2010/main" val="76403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National/MDPTA Updates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marL="0" marR="0" lvl="0" indent="0">
              <a:lnSpc>
                <a:spcPts val="1260"/>
              </a:lnSpc>
              <a:spcBef>
                <a:spcPts val="0"/>
              </a:spcBef>
              <a:spcAft>
                <a:spcPts val="0"/>
              </a:spcAft>
              <a:buSzPts val="1000"/>
              <a:buNone/>
              <a:tabLst>
                <a:tab pos="457200" algn="l"/>
              </a:tabLst>
            </a:pPr>
            <a:endParaRPr lang="en-US" dirty="0"/>
          </a:p>
          <a:p>
            <a:pPr marL="0" marR="0" lvl="0" indent="0">
              <a:lnSpc>
                <a:spcPts val="1260"/>
              </a:lnSpc>
              <a:spcBef>
                <a:spcPts val="0"/>
              </a:spcBef>
              <a:spcAft>
                <a:spcPts val="0"/>
              </a:spcAft>
              <a:buSzPts val="1000"/>
              <a:buNone/>
              <a:tabLst>
                <a:tab pos="457200" algn="l"/>
              </a:tabLst>
            </a:pPr>
            <a:endParaRPr lang="en-US" sz="1800" dirty="0">
              <a:solidFill>
                <a:srgbClr val="555555"/>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410200"/>
          </a:xfrm>
          <a:prstGeom prst="rect">
            <a:avLst/>
          </a:prstGeom>
          <a:ln>
            <a:solidFill>
              <a:schemeClr val="lt1">
                <a:hueOff val="0"/>
                <a:satOff val="0"/>
                <a:lumOff val="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b="1" dirty="0"/>
              <a:t>National PTA/MDPTA Correspondence  </a:t>
            </a:r>
          </a:p>
          <a:p>
            <a:pPr lvl="1"/>
            <a:r>
              <a:rPr lang="en-US" b="1" dirty="0">
                <a:solidFill>
                  <a:srgbClr val="555555"/>
                </a:solidFill>
                <a:effectLst/>
                <a:latin typeface="Arial" panose="020B0604020202020204" pitchFamily="34" charset="0"/>
                <a:ea typeface="Times New Roman" panose="02020603050405020304" pitchFamily="18" charset="0"/>
              </a:rPr>
              <a:t>Incorporation of New State Entity</a:t>
            </a:r>
            <a:r>
              <a:rPr lang="en-US" sz="1400" b="1" dirty="0">
                <a:solidFill>
                  <a:srgbClr val="555555"/>
                </a:solidFill>
                <a:effectLst/>
                <a:latin typeface="Arial" panose="020B0604020202020204" pitchFamily="34" charset="0"/>
                <a:ea typeface="Times New Roman" panose="02020603050405020304" pitchFamily="18" charset="0"/>
              </a:rPr>
              <a:t>. </a:t>
            </a:r>
            <a:r>
              <a:rPr lang="en-US" sz="1400" dirty="0">
                <a:solidFill>
                  <a:srgbClr val="555555"/>
                </a:solidFill>
                <a:effectLst/>
                <a:latin typeface="Arial" panose="020B0604020202020204" pitchFamily="34" charset="0"/>
                <a:ea typeface="Times New Roman" panose="02020603050405020304" pitchFamily="18" charset="0"/>
              </a:rPr>
              <a:t>The Free State PTA has been created, and the Articles of Incorporation were accepted.</a:t>
            </a:r>
            <a:endParaRPr lang="en-US" sz="1400" dirty="0">
              <a:solidFill>
                <a:srgbClr val="555555"/>
              </a:solidFill>
              <a:latin typeface="Calibri" panose="020F0502020204030204" pitchFamily="34" charset="0"/>
              <a:ea typeface="Times New Roman" panose="02020603050405020304" pitchFamily="18" charset="0"/>
            </a:endParaRPr>
          </a:p>
          <a:p>
            <a:pPr lvl="1"/>
            <a:r>
              <a:rPr lang="en-US" b="1" dirty="0">
                <a:solidFill>
                  <a:srgbClr val="555555"/>
                </a:solidFill>
                <a:effectLst/>
                <a:latin typeface="Arial" panose="020B0604020202020204" pitchFamily="34" charset="0"/>
                <a:ea typeface="Times New Roman" panose="02020603050405020304" pitchFamily="18" charset="0"/>
              </a:rPr>
              <a:t>Nonprofit Status.</a:t>
            </a:r>
            <a:r>
              <a:rPr lang="en-US" dirty="0">
                <a:solidFill>
                  <a:srgbClr val="555555"/>
                </a:solidFill>
                <a:effectLst/>
                <a:latin typeface="Arial" panose="020B0604020202020204" pitchFamily="34" charset="0"/>
                <a:ea typeface="Times New Roman" panose="02020603050405020304" pitchFamily="18" charset="0"/>
              </a:rPr>
              <a:t> </a:t>
            </a:r>
            <a:r>
              <a:rPr lang="en-US" sz="1400" dirty="0">
                <a:solidFill>
                  <a:srgbClr val="555555"/>
                </a:solidFill>
                <a:effectLst/>
                <a:latin typeface="Arial" panose="020B0604020202020204" pitchFamily="34" charset="0"/>
                <a:ea typeface="Times New Roman" panose="02020603050405020304" pitchFamily="18" charset="0"/>
              </a:rPr>
              <a:t>The IRS Form 1023 has been filed, and we are waiting for confirmation of acceptance and are prepared to file for group exemption once that confirmation has been received.</a:t>
            </a:r>
            <a:endParaRPr lang="en-US" sz="1400" dirty="0">
              <a:solidFill>
                <a:srgbClr val="555555"/>
              </a:solidFill>
              <a:effectLst/>
              <a:latin typeface="Calibri" panose="020F0502020204030204" pitchFamily="34" charset="0"/>
              <a:ea typeface="Calibri" panose="020F0502020204030204" pitchFamily="34" charset="0"/>
            </a:endParaRPr>
          </a:p>
          <a:p>
            <a:pPr lvl="1"/>
            <a:r>
              <a:rPr lang="en-US" b="1" dirty="0">
                <a:solidFill>
                  <a:srgbClr val="555555"/>
                </a:solidFill>
                <a:effectLst/>
                <a:latin typeface="Arial" panose="020B0604020202020204" pitchFamily="34" charset="0"/>
                <a:ea typeface="Times New Roman" panose="02020603050405020304" pitchFamily="18" charset="0"/>
              </a:rPr>
              <a:t>Cease and Desist Actions</a:t>
            </a:r>
            <a:r>
              <a:rPr lang="en-US" sz="1400" b="1" dirty="0">
                <a:solidFill>
                  <a:srgbClr val="555555"/>
                </a:solidFill>
                <a:effectLst/>
                <a:latin typeface="Arial" panose="020B0604020202020204" pitchFamily="34" charset="0"/>
                <a:ea typeface="Times New Roman" panose="02020603050405020304" pitchFamily="18" charset="0"/>
              </a:rPr>
              <a:t>. </a:t>
            </a:r>
            <a:r>
              <a:rPr lang="en-US" sz="1400" dirty="0">
                <a:solidFill>
                  <a:srgbClr val="555555"/>
                </a:solidFill>
                <a:effectLst/>
                <a:latin typeface="Arial" panose="020B0604020202020204" pitchFamily="34" charset="0"/>
                <a:ea typeface="Times New Roman" panose="02020603050405020304" pitchFamily="18" charset="0"/>
              </a:rPr>
              <a:t>The leaders of the former state entity and their attorney have been advised of their violations of PTA’s names and brands. They have been told to cease and desist. We are tracking violations and will pursue their willful negligence in correcting their communication vehicles through legal action as necessary. </a:t>
            </a:r>
            <a:endParaRPr lang="en-US" dirty="0"/>
          </a:p>
          <a:p>
            <a:pPr lvl="2"/>
            <a:endParaRPr lang="en-US" dirty="0"/>
          </a:p>
          <a:p>
            <a:pPr marL="0" marR="0" lvl="0" indent="0">
              <a:lnSpc>
                <a:spcPts val="1260"/>
              </a:lnSpc>
              <a:spcBef>
                <a:spcPts val="0"/>
              </a:spcBef>
              <a:spcAft>
                <a:spcPts val="0"/>
              </a:spcAft>
              <a:buSzPts val="1000"/>
              <a:buNone/>
              <a:tabLst>
                <a:tab pos="457200" algn="l"/>
              </a:tabLst>
            </a:pPr>
            <a:r>
              <a:rPr lang="en-US" b="1" dirty="0"/>
              <a:t>What to Expect? </a:t>
            </a:r>
            <a:endParaRPr lang="en-US" b="1" dirty="0">
              <a:solidFill>
                <a:srgbClr val="555555"/>
              </a:solidFill>
              <a:latin typeface="Arial" panose="020B0604020202020204" pitchFamily="34" charset="0"/>
            </a:endParaRPr>
          </a:p>
          <a:p>
            <a:pPr marL="0" marR="0" lvl="0" indent="0">
              <a:lnSpc>
                <a:spcPts val="1260"/>
              </a:lnSpc>
              <a:spcBef>
                <a:spcPts val="0"/>
              </a:spcBef>
              <a:spcAft>
                <a:spcPts val="0"/>
              </a:spcAft>
              <a:buSzPts val="1000"/>
              <a:buNone/>
              <a:tabLst>
                <a:tab pos="457200" algn="l"/>
              </a:tabLst>
            </a:pPr>
            <a:endParaRPr lang="en-US" sz="2800" dirty="0">
              <a:solidFill>
                <a:srgbClr val="555555"/>
              </a:solidFill>
              <a:effectLst/>
              <a:latin typeface="Calibri" panose="020F0502020204030204" pitchFamily="34" charset="0"/>
              <a:ea typeface="Calibri" panose="020F0502020204030204" pitchFamily="34" charset="0"/>
            </a:endParaRPr>
          </a:p>
          <a:p>
            <a:pPr lvl="1"/>
            <a:r>
              <a:rPr lang="en-US" b="1" dirty="0">
                <a:solidFill>
                  <a:srgbClr val="555555"/>
                </a:solidFill>
                <a:effectLst/>
                <a:latin typeface="Arial" panose="020B0604020202020204" pitchFamily="34" charset="0"/>
                <a:ea typeface="Times New Roman" panose="02020603050405020304" pitchFamily="18" charset="0"/>
              </a:rPr>
              <a:t>Website </a:t>
            </a:r>
          </a:p>
          <a:p>
            <a:pPr lvl="1"/>
            <a:r>
              <a:rPr lang="en-US" b="1" dirty="0">
                <a:solidFill>
                  <a:srgbClr val="555555"/>
                </a:solidFill>
                <a:latin typeface="Arial" panose="020B0604020202020204" pitchFamily="34" charset="0"/>
                <a:ea typeface="Times New Roman" panose="02020603050405020304" pitchFamily="18" charset="0"/>
              </a:rPr>
              <a:t>Facebook Page</a:t>
            </a:r>
          </a:p>
          <a:p>
            <a:pPr lvl="1"/>
            <a:r>
              <a:rPr lang="en-US" b="1" dirty="0">
                <a:solidFill>
                  <a:srgbClr val="555555"/>
                </a:solidFill>
                <a:effectLst/>
                <a:latin typeface="Arial" panose="020B0604020202020204" pitchFamily="34" charset="0"/>
                <a:ea typeface="Times New Roman" panose="02020603050405020304" pitchFamily="18" charset="0"/>
              </a:rPr>
              <a:t>Free State PTA Meeting Announcement</a:t>
            </a:r>
          </a:p>
          <a:p>
            <a:pPr lvl="1"/>
            <a:r>
              <a:rPr lang="en-US" b="1" dirty="0">
                <a:solidFill>
                  <a:srgbClr val="555555"/>
                </a:solidFill>
                <a:effectLst/>
                <a:latin typeface="Arial" panose="020B0604020202020204" pitchFamily="34" charset="0"/>
                <a:ea typeface="Times New Roman" panose="02020603050405020304" pitchFamily="18" charset="0"/>
              </a:rPr>
              <a:t>Reflections Recognition</a:t>
            </a:r>
          </a:p>
          <a:p>
            <a:pPr lvl="1"/>
            <a:r>
              <a:rPr lang="en-US" b="1" dirty="0">
                <a:solidFill>
                  <a:srgbClr val="555555"/>
                </a:solidFill>
                <a:effectLst/>
                <a:latin typeface="Arial" panose="020B0604020202020204" pitchFamily="34" charset="0"/>
                <a:ea typeface="Times New Roman" panose="02020603050405020304" pitchFamily="18" charset="0"/>
              </a:rPr>
              <a:t>Resources and Training</a:t>
            </a:r>
            <a:endParaRPr lang="en-US" b="1" dirty="0"/>
          </a:p>
          <a:p>
            <a:endParaRPr lang="en-US" b="1" dirty="0"/>
          </a:p>
        </p:txBody>
      </p:sp>
    </p:spTree>
    <p:extLst>
      <p:ext uri="{BB962C8B-B14F-4D97-AF65-F5344CB8AC3E}">
        <p14:creationId xmlns:p14="http://schemas.microsoft.com/office/powerpoint/2010/main" val="242984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Updates/Planting Ideas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marL="0" marR="0" lvl="0" indent="0">
              <a:lnSpc>
                <a:spcPts val="1260"/>
              </a:lnSpc>
              <a:spcBef>
                <a:spcPts val="0"/>
              </a:spcBef>
              <a:spcAft>
                <a:spcPts val="0"/>
              </a:spcAft>
              <a:buSzPts val="1000"/>
              <a:buNone/>
              <a:tabLst>
                <a:tab pos="457200" algn="l"/>
              </a:tabLst>
            </a:pPr>
            <a:endParaRPr lang="en-US" dirty="0"/>
          </a:p>
          <a:p>
            <a:pPr marL="0" marR="0" lvl="0" indent="0">
              <a:lnSpc>
                <a:spcPts val="1260"/>
              </a:lnSpc>
              <a:spcBef>
                <a:spcPts val="0"/>
              </a:spcBef>
              <a:spcAft>
                <a:spcPts val="0"/>
              </a:spcAft>
              <a:buSzPts val="1000"/>
              <a:buNone/>
              <a:tabLst>
                <a:tab pos="457200" algn="l"/>
              </a:tabLst>
            </a:pPr>
            <a:endParaRPr lang="en-US" sz="1800" dirty="0">
              <a:solidFill>
                <a:srgbClr val="555555"/>
              </a:solidFill>
              <a:effectLst/>
              <a:latin typeface="Arial" panose="020B0604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410200"/>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b="1" dirty="0"/>
              <a:t>BOE Budget Meetings</a:t>
            </a:r>
          </a:p>
          <a:p>
            <a:pPr lvl="1"/>
            <a:r>
              <a:rPr lang="en-US" b="1" dirty="0"/>
              <a:t>CIP – Very school focused </a:t>
            </a:r>
          </a:p>
          <a:p>
            <a:pPr lvl="1"/>
            <a:r>
              <a:rPr lang="en-US" b="1" dirty="0"/>
              <a:t>Operating – Very Operational focused</a:t>
            </a:r>
          </a:p>
          <a:p>
            <a:pPr lvl="1"/>
            <a:r>
              <a:rPr lang="en-US" b="1" dirty="0"/>
              <a:t>What if?</a:t>
            </a:r>
          </a:p>
          <a:p>
            <a:r>
              <a:rPr lang="en-US" b="1" dirty="0"/>
              <a:t>Cluster Coordinators </a:t>
            </a:r>
          </a:p>
          <a:p>
            <a:pPr lvl="1"/>
            <a:r>
              <a:rPr lang="en-US" b="1" dirty="0"/>
              <a:t>Encourage committee membership</a:t>
            </a:r>
          </a:p>
          <a:p>
            <a:r>
              <a:rPr lang="en-US" b="1" dirty="0">
                <a:effectLst/>
                <a:ea typeface="Times New Roman" panose="02020603050405020304" pitchFamily="18" charset="0"/>
              </a:rPr>
              <a:t>Restructuring MCPS </a:t>
            </a:r>
          </a:p>
          <a:p>
            <a:pPr lvl="1"/>
            <a:r>
              <a:rPr lang="en-US" b="1" dirty="0">
                <a:effectLst/>
                <a:ea typeface="Times New Roman" panose="02020603050405020304" pitchFamily="18" charset="0"/>
              </a:rPr>
              <a:t>Interview process going on now…  </a:t>
            </a:r>
          </a:p>
          <a:p>
            <a:pPr lvl="1"/>
            <a:r>
              <a:rPr lang="en-US" b="1" dirty="0">
                <a:ea typeface="Times New Roman" panose="02020603050405020304" pitchFamily="18" charset="0"/>
              </a:rPr>
              <a:t>If available during day, let me know!</a:t>
            </a:r>
            <a:endParaRPr lang="en-US" b="1" dirty="0">
              <a:effectLst/>
              <a:ea typeface="Times New Roman" panose="02020603050405020304" pitchFamily="18" charset="0"/>
            </a:endParaRPr>
          </a:p>
        </p:txBody>
      </p:sp>
    </p:spTree>
    <p:extLst>
      <p:ext uri="{BB962C8B-B14F-4D97-AF65-F5344CB8AC3E}">
        <p14:creationId xmlns:p14="http://schemas.microsoft.com/office/powerpoint/2010/main" val="297294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OFFICER 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8058150" cy="5410200"/>
          </a:xfrm>
          <a:prstGeom prst="rect">
            <a:avLst/>
          </a:prstGeom>
          <a:ln>
            <a:solidFill>
              <a:schemeClr val="lt1">
                <a:hueOff val="0"/>
                <a:satOff val="0"/>
                <a:lumOff val="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0" indent="0">
              <a:buNone/>
            </a:pPr>
            <a:r>
              <a:rPr lang="en-US" sz="1050" dirty="0">
                <a:hlinkClick r:id="rId3"/>
              </a:rPr>
              <a:t>http://www.mccpta.org/delegates-assembly.html</a:t>
            </a:r>
            <a:endParaRPr lang="en-US" sz="1050" dirty="0"/>
          </a:p>
          <a:p>
            <a:pPr marL="0" indent="0">
              <a:buNone/>
            </a:pPr>
            <a:endParaRPr lang="en-US" sz="1400" dirty="0"/>
          </a:p>
          <a:p>
            <a:r>
              <a:rPr lang="en-US" b="1" dirty="0"/>
              <a:t>President</a:t>
            </a:r>
          </a:p>
          <a:p>
            <a:pPr lvl="1"/>
            <a:r>
              <a:rPr lang="en-US" b="1" dirty="0"/>
              <a:t>See written report for updates – </a:t>
            </a:r>
          </a:p>
          <a:p>
            <a:pPr lvl="2"/>
            <a:r>
              <a:rPr lang="en-US" sz="2400" b="1" dirty="0">
                <a:solidFill>
                  <a:srgbClr val="333333"/>
                </a:solidFill>
                <a:effectLst/>
                <a:latin typeface="Calibri" panose="020F0502020204030204" pitchFamily="34" charset="0"/>
                <a:ea typeface="Calibri" panose="020F0502020204030204" pitchFamily="34" charset="0"/>
              </a:rPr>
              <a:t>National PTA </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effectLst/>
                <a:latin typeface="Calibri" panose="020F0502020204030204" pitchFamily="34" charset="0"/>
                <a:ea typeface="Calibri" panose="020F0502020204030204" pitchFamily="34" charset="0"/>
              </a:rPr>
              <a:t>School Resource Officers (SRO) </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solidFill>
                  <a:srgbClr val="FF0000"/>
                </a:solidFill>
                <a:effectLst/>
                <a:latin typeface="Calibri" panose="020F0502020204030204" pitchFamily="34" charset="0"/>
                <a:ea typeface="Calibri" panose="020F0502020204030204" pitchFamily="34" charset="0"/>
              </a:rPr>
              <a:t>Food Security</a:t>
            </a:r>
            <a:r>
              <a:rPr lang="en-US" sz="2400" dirty="0">
                <a:solidFill>
                  <a:srgbClr val="FF0000"/>
                </a:solidFill>
                <a:effectLst/>
                <a:latin typeface="Calibri" panose="020F0502020204030204" pitchFamily="34" charset="0"/>
                <a:ea typeface="Calibri" panose="020F0502020204030204" pitchFamily="34" charset="0"/>
              </a:rPr>
              <a:t> </a:t>
            </a:r>
          </a:p>
          <a:p>
            <a:pPr lvl="2">
              <a:spcBef>
                <a:spcPts val="0"/>
              </a:spcBef>
            </a:pPr>
            <a:r>
              <a:rPr lang="en-US" sz="2400" b="1" dirty="0">
                <a:solidFill>
                  <a:srgbClr val="FF0000"/>
                </a:solidFill>
                <a:effectLst/>
                <a:latin typeface="Calibri" panose="020F0502020204030204" pitchFamily="34" charset="0"/>
                <a:ea typeface="Calibri" panose="020F0502020204030204" pitchFamily="34" charset="0"/>
              </a:rPr>
              <a:t>Resource Equity</a:t>
            </a:r>
            <a:r>
              <a:rPr lang="en-US" sz="2400" dirty="0">
                <a:solidFill>
                  <a:srgbClr val="FF0000"/>
                </a:solidFill>
                <a:effectLst/>
                <a:latin typeface="Calibri" panose="020F0502020204030204" pitchFamily="34" charset="0"/>
                <a:ea typeface="Calibri" panose="020F0502020204030204" pitchFamily="34" charset="0"/>
              </a:rPr>
              <a:t> </a:t>
            </a:r>
          </a:p>
          <a:p>
            <a:pPr lvl="2">
              <a:spcBef>
                <a:spcPts val="0"/>
              </a:spcBef>
            </a:pPr>
            <a:r>
              <a:rPr lang="en-US" sz="2400" b="1" dirty="0">
                <a:effectLst/>
                <a:latin typeface="Calibri" panose="020F0502020204030204" pitchFamily="34" charset="0"/>
                <a:ea typeface="Calibri" panose="020F0502020204030204" pitchFamily="34" charset="0"/>
              </a:rPr>
              <a:t>Reopening/Waitlists/Participation Limits for MCPS </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effectLst/>
                <a:latin typeface="Calibri" panose="020F0502020204030204" pitchFamily="34" charset="0"/>
                <a:ea typeface="Calibri" panose="020F0502020204030204" pitchFamily="34" charset="0"/>
              </a:rPr>
              <a:t>2.5 Recovery </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effectLst/>
                <a:latin typeface="Calibri" panose="020F0502020204030204" pitchFamily="34" charset="0"/>
                <a:ea typeface="Calibri" panose="020F0502020204030204" pitchFamily="34" charset="0"/>
              </a:rPr>
              <a:t>Curriculum/HS Graduation Requirements/Math Pathways</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effectLst/>
                <a:latin typeface="Calibri" panose="020F0502020204030204" pitchFamily="34" charset="0"/>
                <a:ea typeface="Calibri" panose="020F0502020204030204" pitchFamily="34" charset="0"/>
              </a:rPr>
              <a:t>Establishing Rules/Process/Updating Materials</a:t>
            </a:r>
            <a:r>
              <a:rPr lang="en-US" sz="2400" dirty="0">
                <a:effectLst/>
                <a:latin typeface="Calibri" panose="020F0502020204030204" pitchFamily="34" charset="0"/>
                <a:ea typeface="Calibri" panose="020F0502020204030204" pitchFamily="34" charset="0"/>
              </a:rPr>
              <a:t> </a:t>
            </a:r>
          </a:p>
          <a:p>
            <a:pPr lvl="2">
              <a:spcBef>
                <a:spcPts val="0"/>
              </a:spcBef>
            </a:pPr>
            <a:r>
              <a:rPr lang="en-US" sz="2400" b="1" dirty="0">
                <a:effectLst/>
                <a:latin typeface="Calibri" panose="020F0502020204030204" pitchFamily="34" charset="0"/>
                <a:ea typeface="Calibri" panose="020F0502020204030204" pitchFamily="34" charset="0"/>
                <a:cs typeface="Calibri" panose="020F0502020204030204" pitchFamily="34" charset="0"/>
              </a:rPr>
              <a:t>MCCPTA Statements</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lvl="2">
              <a:spcBef>
                <a:spcPts val="0"/>
              </a:spcBef>
            </a:pPr>
            <a:r>
              <a:rPr lang="en-US" sz="2400" b="1" dirty="0">
                <a:solidFill>
                  <a:srgbClr val="FF0000"/>
                </a:solidFill>
                <a:effectLst/>
                <a:latin typeface="Calibri" panose="020F0502020204030204" pitchFamily="34" charset="0"/>
                <a:ea typeface="Calibri" panose="020F0502020204030204" pitchFamily="34" charset="0"/>
              </a:rPr>
              <a:t>Ombudsman</a:t>
            </a:r>
            <a:r>
              <a:rPr lang="en-US" sz="2400" b="1" dirty="0">
                <a:effectLst/>
                <a:latin typeface="Calibri" panose="020F0502020204030204"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13329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OFFICER 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dirty="0"/>
              <a:t>President </a:t>
            </a:r>
          </a:p>
          <a:p>
            <a:r>
              <a:rPr lang="en-US" dirty="0"/>
              <a:t>VP Educational Issues</a:t>
            </a:r>
          </a:p>
          <a:p>
            <a:r>
              <a:rPr lang="en-US" dirty="0"/>
              <a:t>VP Administration</a:t>
            </a:r>
          </a:p>
          <a:p>
            <a:r>
              <a:rPr lang="en-US" dirty="0"/>
              <a:t>VP Programs</a:t>
            </a:r>
          </a:p>
          <a:p>
            <a:r>
              <a:rPr lang="en-US" dirty="0"/>
              <a:t>VP Advocacy</a:t>
            </a:r>
          </a:p>
          <a:p>
            <a:r>
              <a:rPr lang="en-US" dirty="0"/>
              <a:t>Treasurer</a:t>
            </a:r>
          </a:p>
          <a:p>
            <a:endParaRPr lang="en-US" dirty="0"/>
          </a:p>
          <a:p>
            <a:pPr lvl="1"/>
            <a:endParaRPr lang="en-US" dirty="0"/>
          </a:p>
          <a:p>
            <a:pPr lvl="1"/>
            <a:endParaRPr lang="en-US" dirty="0"/>
          </a:p>
        </p:txBody>
      </p:sp>
    </p:spTree>
    <p:extLst>
      <p:ext uri="{BB962C8B-B14F-4D97-AF65-F5344CB8AC3E}">
        <p14:creationId xmlns:p14="http://schemas.microsoft.com/office/powerpoint/2010/main" val="377179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COMMITTEE REPORTS/YEAR END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457200" lvl="1" indent="0">
              <a:buNone/>
            </a:pPr>
            <a:endParaRPr lang="en-US" dirty="0"/>
          </a:p>
          <a:p>
            <a:pPr lvl="1"/>
            <a:endParaRPr lang="en-US" dirty="0"/>
          </a:p>
        </p:txBody>
      </p:sp>
    </p:spTree>
    <p:extLst>
      <p:ext uri="{BB962C8B-B14F-4D97-AF65-F5344CB8AC3E}">
        <p14:creationId xmlns:p14="http://schemas.microsoft.com/office/powerpoint/2010/main" val="353531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NEW BUSINESS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Ad hoc committee workplan (school year analysis)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Select Financial Review Committee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Elect new CCs and AVP</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2021-22 school year- Zoom and In-Person BOD and DA meetings</a:t>
            </a:r>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Restorative Justic</a:t>
            </a:r>
            <a:r>
              <a:rPr lang="en-GB" sz="3200" dirty="0">
                <a:latin typeface="Calibri" panose="020F0502020204030204" pitchFamily="34" charset="0"/>
                <a:ea typeface="Calibri" panose="020F0502020204030204" pitchFamily="34" charset="0"/>
                <a:cs typeface="Times New Roman" panose="02020603050405020304" pitchFamily="18" charset="0"/>
              </a:rPr>
              <a:t>e Subcommittee Workplan</a:t>
            </a:r>
          </a:p>
          <a:p>
            <a:pPr>
              <a:lnSpc>
                <a:spcPct val="107000"/>
              </a:lnSpc>
              <a:spcBef>
                <a:spcPts val="0"/>
              </a:spcBef>
            </a:pPr>
            <a:r>
              <a:rPr lang="en-GB" sz="3200" dirty="0">
                <a:effectLst/>
                <a:latin typeface="Calibri" panose="020F0502020204030204" pitchFamily="34" charset="0"/>
                <a:ea typeface="Calibri" panose="020F0502020204030204" pitchFamily="34" charset="0"/>
                <a:cs typeface="Times New Roman" panose="02020603050405020304" pitchFamily="18" charset="0"/>
              </a:rPr>
              <a:t>Virtual Learning Comm</a:t>
            </a:r>
            <a:r>
              <a:rPr lang="en-GB" sz="3200" dirty="0">
                <a:latin typeface="Calibri" panose="020F0502020204030204" pitchFamily="34" charset="0"/>
                <a:ea typeface="Calibri" panose="020F0502020204030204" pitchFamily="34" charset="0"/>
                <a:cs typeface="Times New Roman" panose="02020603050405020304" pitchFamily="18" charset="0"/>
              </a:rPr>
              <a:t>ittee – Name Change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949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ANNOUNCEMENTS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457200" lvl="1" indent="0">
              <a:buNone/>
            </a:pPr>
            <a:endParaRPr lang="en-US" dirty="0"/>
          </a:p>
          <a:p>
            <a:pPr marL="457200" lvl="1" indent="0">
              <a:buNone/>
            </a:pPr>
            <a:endParaRPr lang="en-US" dirty="0"/>
          </a:p>
          <a:p>
            <a:pPr lvl="1"/>
            <a:endParaRPr lang="en-US" dirty="0"/>
          </a:p>
        </p:txBody>
      </p:sp>
      <p:sp>
        <p:nvSpPr>
          <p:cNvPr id="8" name="TextBox 7">
            <a:extLst>
              <a:ext uri="{FF2B5EF4-FFF2-40B4-BE49-F238E27FC236}">
                <a16:creationId xmlns:a16="http://schemas.microsoft.com/office/drawing/2014/main" id="{87488FE7-7532-4DCC-A59B-C72FD380F81F}"/>
              </a:ext>
            </a:extLst>
          </p:cNvPr>
          <p:cNvSpPr txBox="1"/>
          <p:nvPr/>
        </p:nvSpPr>
        <p:spPr>
          <a:xfrm>
            <a:off x="770681" y="1330909"/>
            <a:ext cx="77343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May 27 – Celebration of Excellence</a:t>
            </a:r>
          </a:p>
          <a:p>
            <a:pPr marL="285750" indent="-28575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027420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12105</TotalTime>
  <Words>342</Words>
  <Application>Microsoft Office PowerPoint</Application>
  <PresentationFormat>On-screen Show (4:3)</PresentationFormat>
  <Paragraphs>132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Board of Directors May 12, 2021</vt:lpstr>
      <vt:lpstr>Start Ups</vt:lpstr>
      <vt:lpstr>National/MDPTA Updates</vt:lpstr>
      <vt:lpstr>Updates/Planting Ideas</vt:lpstr>
      <vt:lpstr>OFFICER REPORTS </vt:lpstr>
      <vt:lpstr>OFFICER REPORTS </vt:lpstr>
      <vt:lpstr>COMMITTEE REPORTS/YEAR END  </vt:lpstr>
      <vt:lpstr>NEW BUSINESS  </vt:lpstr>
      <vt:lpstr>ANNOUNCEMENTS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Directors June 11, 2020</dc:title>
  <dc:creator>Cynthia Simonson</dc:creator>
  <cp:lastModifiedBy>Kellie Reynolds</cp:lastModifiedBy>
  <cp:revision>16</cp:revision>
  <cp:lastPrinted>2020-11-12T22:57:33Z</cp:lastPrinted>
  <dcterms:created xsi:type="dcterms:W3CDTF">2020-06-11T21:40:49Z</dcterms:created>
  <dcterms:modified xsi:type="dcterms:W3CDTF">2021-05-12T15:30:46Z</dcterms:modified>
</cp:coreProperties>
</file>