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66" r:id="rId5"/>
    <p:sldId id="267" r:id="rId6"/>
    <p:sldId id="270" r:id="rId7"/>
    <p:sldId id="259" r:id="rId8"/>
    <p:sldId id="260" r:id="rId9"/>
    <p:sldId id="276" r:id="rId10"/>
    <p:sldId id="261" r:id="rId11"/>
    <p:sldId id="262" r:id="rId12"/>
    <p:sldId id="268" r:id="rId13"/>
    <p:sldId id="263" r:id="rId14"/>
    <p:sldId id="272" r:id="rId15"/>
    <p:sldId id="277" r:id="rId16"/>
    <p:sldId id="269" r:id="rId17"/>
    <p:sldId id="273" r:id="rId18"/>
    <p:sldId id="271" r:id="rId19"/>
    <p:sldId id="27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182" autoAdjust="0"/>
    <p:restoredTop sz="94660"/>
  </p:normalViewPr>
  <p:slideViewPr>
    <p:cSldViewPr snapToGrid="0">
      <p:cViewPr varScale="1">
        <p:scale>
          <a:sx n="67" d="100"/>
          <a:sy n="67" d="100"/>
        </p:scale>
        <p:origin x="98" y="3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4EDF1-8F3E-4E52-B06C-77278B971AC2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A153F4-603D-46C3-B5C1-6CF2B17B9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70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A64A-0A81-4862-966B-BFDC7E5A178A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BECC7-8AD6-4704-A8DE-3A3467F30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04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A64A-0A81-4862-966B-BFDC7E5A178A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BECC7-8AD6-4704-A8DE-3A3467F30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56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A64A-0A81-4862-966B-BFDC7E5A178A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BECC7-8AD6-4704-A8DE-3A3467F30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57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A64A-0A81-4862-966B-BFDC7E5A178A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BECC7-8AD6-4704-A8DE-3A3467F30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33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A64A-0A81-4862-966B-BFDC7E5A178A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BECC7-8AD6-4704-A8DE-3A3467F30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91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A64A-0A81-4862-966B-BFDC7E5A178A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BECC7-8AD6-4704-A8DE-3A3467F30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8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A64A-0A81-4862-966B-BFDC7E5A178A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BECC7-8AD6-4704-A8DE-3A3467F30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60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A64A-0A81-4862-966B-BFDC7E5A178A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BECC7-8AD6-4704-A8DE-3A3467F30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783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A64A-0A81-4862-966B-BFDC7E5A178A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BECC7-8AD6-4704-A8DE-3A3467F30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02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A64A-0A81-4862-966B-BFDC7E5A178A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BECC7-8AD6-4704-A8DE-3A3467F30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25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A64A-0A81-4862-966B-BFDC7E5A178A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BECC7-8AD6-4704-A8DE-3A3467F30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28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A64A-0A81-4862-966B-BFDC7E5A178A}" type="datetimeFigureOut">
              <a:rPr lang="en-US" smtClean="0"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BECC7-8AD6-4704-A8DE-3A3467F30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3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emf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1">
                <a:alpha val="75000"/>
              </a:schemeClr>
            </a:gs>
            <a:gs pos="90000">
              <a:schemeClr val="bg1">
                <a:lumMod val="79000"/>
                <a:lumOff val="21000"/>
                <a:alpha val="75000"/>
              </a:schemeClr>
            </a:gs>
            <a:gs pos="0">
              <a:schemeClr val="accent2">
                <a:lumMod val="20000"/>
                <a:lumOff val="80000"/>
              </a:schemeClr>
            </a:gs>
            <a:gs pos="100000">
              <a:schemeClr val="accent2">
                <a:lumMod val="20000"/>
                <a:lumOff val="80000"/>
              </a:schemeClr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38200" y="-3068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/>
              <a:t>凯莎医疗集团社区康复</a:t>
            </a:r>
            <a:endParaRPr lang="en-US" b="1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9875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/>
              <a:t>蒋晓华 医学博士</a:t>
            </a:r>
            <a:endParaRPr lang="en-US" altLang="zh-CN" sz="3600" dirty="0"/>
          </a:p>
          <a:p>
            <a:r>
              <a:rPr lang="zh-CN" altLang="en-US" sz="3600" dirty="0"/>
              <a:t>蓝健社区康复分论坛</a:t>
            </a:r>
            <a:endParaRPr lang="en-US" altLang="zh-CN" sz="3600" dirty="0"/>
          </a:p>
          <a:p>
            <a:r>
              <a:rPr lang="en-US" sz="3600" dirty="0"/>
              <a:t>December 3, 2016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671" y="2819400"/>
            <a:ext cx="6597333" cy="393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9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1">
                <a:alpha val="75000"/>
              </a:schemeClr>
            </a:gs>
            <a:gs pos="90000">
              <a:schemeClr val="bg1">
                <a:lumMod val="79000"/>
                <a:lumOff val="21000"/>
                <a:alpha val="75000"/>
              </a:schemeClr>
            </a:gs>
            <a:gs pos="0">
              <a:schemeClr val="accent2">
                <a:lumMod val="20000"/>
                <a:lumOff val="80000"/>
              </a:schemeClr>
            </a:gs>
            <a:gs pos="100000">
              <a:schemeClr val="accent2">
                <a:lumMod val="20000"/>
                <a:lumOff val="80000"/>
              </a:schemeClr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643" y="-740074"/>
            <a:ext cx="12813175" cy="285824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079" y="-166591"/>
            <a:ext cx="10515600" cy="1325563"/>
          </a:xfrm>
        </p:spPr>
        <p:txBody>
          <a:bodyPr/>
          <a:lstStyle/>
          <a:p>
            <a:r>
              <a:rPr lang="zh-CN" altLang="en-US" b="1" dirty="0"/>
              <a:t>社区康复对老人生活的重要性</a:t>
            </a:r>
            <a:endParaRPr lang="en-US" altLang="zh-CN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82913" y="2331720"/>
            <a:ext cx="635508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/>
              <a:t>早期回归社区对老年人的重要性</a:t>
            </a:r>
            <a:endParaRPr lang="en-US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zh-CN" altLang="en-US" sz="2400" dirty="0"/>
              <a:t>家庭的温馨及支持</a:t>
            </a:r>
            <a:endParaRPr lang="en-US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zh-CN" altLang="en-US" sz="2400" dirty="0"/>
              <a:t>恢复正常生活环境</a:t>
            </a:r>
            <a:endParaRPr lang="en-US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zh-CN" altLang="en-US" sz="2400" dirty="0"/>
              <a:t>恢复正常社会活动</a:t>
            </a:r>
            <a:endParaRPr lang="en-US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zh-CN" altLang="en-US" sz="2400" dirty="0"/>
              <a:t>工作环境</a:t>
            </a:r>
            <a:endParaRPr lang="en-US" sz="2400" dirty="0"/>
          </a:p>
          <a:p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/>
              <a:t>长期性医疗康复</a:t>
            </a:r>
            <a:endParaRPr lang="en-US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zh-CN" altLang="en-US" sz="2400" dirty="0"/>
              <a:t>老人院</a:t>
            </a:r>
            <a:endParaRPr lang="en-US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zh-CN" altLang="en-US" sz="2400" dirty="0"/>
              <a:t>公寓，居家模式</a:t>
            </a:r>
            <a:endParaRPr lang="en-US" sz="24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zh-CN" altLang="en-US" sz="2400" dirty="0"/>
              <a:t>全自理和半自理</a:t>
            </a:r>
            <a:endParaRPr lang="en-US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zh-CN" altLang="en-US" sz="2400" dirty="0"/>
              <a:t>家庭康复</a:t>
            </a:r>
            <a:endParaRPr lang="en-US" sz="2400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231" y="2440214"/>
            <a:ext cx="3491735" cy="232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31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1">
                <a:alpha val="75000"/>
              </a:schemeClr>
            </a:gs>
            <a:gs pos="90000">
              <a:schemeClr val="bg1">
                <a:lumMod val="79000"/>
                <a:lumOff val="21000"/>
                <a:alpha val="75000"/>
              </a:schemeClr>
            </a:gs>
            <a:gs pos="0">
              <a:schemeClr val="accent2">
                <a:lumMod val="20000"/>
                <a:lumOff val="80000"/>
              </a:schemeClr>
            </a:gs>
            <a:gs pos="100000">
              <a:schemeClr val="accent2">
                <a:lumMod val="20000"/>
                <a:lumOff val="80000"/>
              </a:schemeClr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643" y="-953247"/>
            <a:ext cx="12813175" cy="285824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079" y="-166591"/>
            <a:ext cx="10515600" cy="1325563"/>
          </a:xfrm>
        </p:spPr>
        <p:txBody>
          <a:bodyPr/>
          <a:lstStyle/>
          <a:p>
            <a:r>
              <a:rPr lang="zh-CN" altLang="en-US" b="1" dirty="0"/>
              <a:t>长期护理机构</a:t>
            </a:r>
            <a:r>
              <a:rPr lang="en-US" altLang="zh-CN" b="1" dirty="0"/>
              <a:t>-</a:t>
            </a:r>
            <a:r>
              <a:rPr lang="zh-CN" altLang="en-US" b="1" dirty="0"/>
              <a:t>医疗性养老院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46557" y="2078218"/>
            <a:ext cx="56889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/>
              <a:t>进入老人院是一个生命转折点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/>
              <a:t>入院的医护康复标准与老人需求</a:t>
            </a:r>
            <a:endParaRPr lang="en-US" altLang="zh-CN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/>
              <a:t>入院计划实施非常重要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/>
              <a:t>国家医保对护理及康复的要求</a:t>
            </a:r>
            <a:endParaRPr lang="en-US" sz="24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zh-CN" altLang="en-US" sz="2400" dirty="0"/>
              <a:t>专业护理人数</a:t>
            </a:r>
            <a:endParaRPr lang="en-US" sz="24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zh-CN" altLang="en-US" sz="2400" dirty="0"/>
              <a:t>治疗强度及频率</a:t>
            </a:r>
            <a:endParaRPr lang="en-US" sz="2400" dirty="0"/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altLang="zh-CN" sz="2400" dirty="0"/>
              <a:t>RN, </a:t>
            </a:r>
            <a:r>
              <a:rPr lang="en-US" sz="2400" dirty="0"/>
              <a:t>OT, PT </a:t>
            </a:r>
            <a:r>
              <a:rPr lang="zh-CN" altLang="en-US" sz="2400" dirty="0"/>
              <a:t>和</a:t>
            </a:r>
            <a:r>
              <a:rPr lang="en-US" sz="2400" dirty="0"/>
              <a:t> SL</a:t>
            </a:r>
            <a:r>
              <a:rPr lang="en-US" altLang="zh-CN" sz="2400" dirty="0"/>
              <a:t>T</a:t>
            </a:r>
            <a:r>
              <a:rPr lang="en-US" sz="2400" dirty="0"/>
              <a:t>	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zh-CN" altLang="en-US" sz="2400" dirty="0"/>
              <a:t>社区活动及饮食</a:t>
            </a:r>
            <a:endParaRPr lang="en-US" sz="24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zh-CN" altLang="en-US" sz="2400" dirty="0"/>
              <a:t>交通接送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/>
              <a:t>收费根据病人医护和康复需要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8810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1">
                <a:alpha val="75000"/>
              </a:schemeClr>
            </a:gs>
            <a:gs pos="90000">
              <a:schemeClr val="bg1">
                <a:lumMod val="79000"/>
                <a:lumOff val="21000"/>
                <a:alpha val="75000"/>
              </a:schemeClr>
            </a:gs>
            <a:gs pos="0">
              <a:schemeClr val="accent2">
                <a:lumMod val="20000"/>
                <a:lumOff val="80000"/>
              </a:schemeClr>
            </a:gs>
            <a:gs pos="100000">
              <a:schemeClr val="accent2">
                <a:lumMod val="20000"/>
                <a:lumOff val="80000"/>
              </a:schemeClr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643" y="-740074"/>
            <a:ext cx="12813175" cy="285824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079" y="84869"/>
            <a:ext cx="10515600" cy="1325563"/>
          </a:xfrm>
        </p:spPr>
        <p:txBody>
          <a:bodyPr/>
          <a:lstStyle/>
          <a:p>
            <a:r>
              <a:rPr lang="en-US" b="1" dirty="0"/>
              <a:t>Mary Linde, MSN,</a:t>
            </a:r>
            <a:r>
              <a:rPr lang="zh-CN" altLang="en-US" b="1" dirty="0"/>
              <a:t>圣保罗老人康复中心总监</a:t>
            </a:r>
            <a:br>
              <a:rPr lang="en-US" dirty="0"/>
            </a:b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80654" y="2276156"/>
            <a:ext cx="6995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圣保罗老人康复中心</a:t>
            </a:r>
            <a:endParaRPr lang="en-US" altLang="zh-CN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/>
              <a:t>服务简介及</a:t>
            </a:r>
            <a:r>
              <a:rPr lang="en-US" sz="2400" dirty="0"/>
              <a:t> </a:t>
            </a:r>
            <a:r>
              <a:rPr lang="zh-CN" altLang="en-US" sz="2400" dirty="0"/>
              <a:t>浏览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343400" y="3880485"/>
            <a:ext cx="5354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 4 </a:t>
            </a:r>
            <a:r>
              <a:rPr lang="en-US" dirty="0" err="1"/>
              <a:t>St.Paul</a:t>
            </a:r>
            <a:r>
              <a:rPr lang="en-US" dirty="0"/>
              <a:t> tower director</a:t>
            </a:r>
          </a:p>
        </p:txBody>
      </p:sp>
    </p:spTree>
    <p:extLst>
      <p:ext uri="{BB962C8B-B14F-4D97-AF65-F5344CB8AC3E}">
        <p14:creationId xmlns:p14="http://schemas.microsoft.com/office/powerpoint/2010/main" val="356685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1">
                <a:alpha val="75000"/>
              </a:schemeClr>
            </a:gs>
            <a:gs pos="90000">
              <a:schemeClr val="bg1">
                <a:lumMod val="79000"/>
                <a:lumOff val="21000"/>
                <a:alpha val="75000"/>
              </a:schemeClr>
            </a:gs>
            <a:gs pos="0">
              <a:schemeClr val="accent2">
                <a:lumMod val="20000"/>
                <a:lumOff val="80000"/>
              </a:schemeClr>
            </a:gs>
            <a:gs pos="100000">
              <a:schemeClr val="accent2">
                <a:lumMod val="20000"/>
                <a:lumOff val="80000"/>
              </a:schemeClr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643" y="-740074"/>
            <a:ext cx="12813175" cy="285824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079" y="-166591"/>
            <a:ext cx="10515600" cy="1325563"/>
          </a:xfrm>
        </p:spPr>
        <p:txBody>
          <a:bodyPr/>
          <a:lstStyle/>
          <a:p>
            <a:r>
              <a:rPr lang="zh-CN" altLang="en-US" b="1" dirty="0"/>
              <a:t>护理性居家康复机构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90500" y="2087692"/>
            <a:ext cx="41072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圣保罗居家型养老机构</a:t>
            </a:r>
            <a:endParaRPr lang="en-US" altLang="zh-CN" sz="2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zh-CN" altLang="en-US" sz="2400" dirty="0"/>
              <a:t>全自理型居家养老</a:t>
            </a:r>
            <a:endParaRPr lang="en-US" altLang="zh-CN" sz="2400" dirty="0"/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zh-CN" altLang="en-US" sz="2400" dirty="0"/>
              <a:t>药品监督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zh-CN" altLang="en-US" sz="2400" dirty="0"/>
              <a:t>康复治疗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zh-CN" altLang="en-US" sz="2400" dirty="0"/>
              <a:t> 交通工具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zh-CN" altLang="en-US" sz="2400" dirty="0"/>
              <a:t>社区活动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zh-CN" altLang="en-US" sz="2400" dirty="0"/>
              <a:t>饮食服务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zh-CN" altLang="en-US" sz="2400" dirty="0"/>
              <a:t>健康活动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zh-CN" altLang="en-US" sz="2400" dirty="0"/>
              <a:t>医疗保健服务</a:t>
            </a:r>
          </a:p>
        </p:txBody>
      </p:sp>
      <p:sp>
        <p:nvSpPr>
          <p:cNvPr id="7" name="Rectangle 6"/>
          <p:cNvSpPr/>
          <p:nvPr/>
        </p:nvSpPr>
        <p:spPr>
          <a:xfrm>
            <a:off x="190500" y="5357336"/>
            <a:ext cx="88468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/>
            <a:r>
              <a:rPr lang="en-US" sz="2400" dirty="0">
                <a:solidFill>
                  <a:srgbClr val="000000"/>
                </a:solidFill>
                <a:latin typeface="Wingdings" panose="05000000000000000000" pitchFamily="2" charset="2"/>
              </a:rPr>
              <a:t>Ø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zh-CN" altLang="en-US" sz="2400" dirty="0">
                <a:solidFill>
                  <a:srgbClr val="000000"/>
                </a:solidFill>
                <a:latin typeface="HelveticaNeue"/>
              </a:rPr>
              <a:t>半护理型居家养老（</a:t>
            </a:r>
            <a:r>
              <a:rPr lang="en-US" altLang="zh-CN" sz="2400" dirty="0">
                <a:solidFill>
                  <a:srgbClr val="000000"/>
                </a:solidFill>
                <a:latin typeface="HelveticaNeue"/>
              </a:rPr>
              <a:t>24 </a:t>
            </a:r>
            <a:r>
              <a:rPr lang="zh-CN" altLang="en-US" sz="2400" dirty="0">
                <a:solidFill>
                  <a:srgbClr val="000000"/>
                </a:solidFill>
                <a:latin typeface="HelveticaNeue"/>
              </a:rPr>
              <a:t>小时监护），三级护理</a:t>
            </a:r>
          </a:p>
          <a:p>
            <a:pPr marL="1200150" indent="-285750">
              <a:buFont typeface="Wingdings" panose="05000000000000000000" pitchFamily="2" charset="2"/>
              <a:buChar char="§"/>
            </a:pPr>
            <a:r>
              <a:rPr lang="zh-CN" altLang="en-US" sz="2400" dirty="0">
                <a:solidFill>
                  <a:srgbClr val="000000"/>
                </a:solidFill>
                <a:latin typeface="HelveticaNeue"/>
              </a:rPr>
              <a:t>医护监视频率增加</a:t>
            </a:r>
          </a:p>
          <a:p>
            <a:pPr marL="1200150" indent="-285750">
              <a:buFont typeface="Wingdings" panose="05000000000000000000" pitchFamily="2" charset="2"/>
              <a:buChar char="§"/>
            </a:pPr>
            <a:r>
              <a:rPr lang="zh-CN" altLang="en-US" sz="2400" dirty="0">
                <a:solidFill>
                  <a:srgbClr val="000000"/>
                </a:solidFill>
                <a:latin typeface="HelveticaNeue"/>
              </a:rPr>
              <a:t>提供行走和转动辅助</a:t>
            </a:r>
          </a:p>
          <a:p>
            <a:pPr marL="1200150" lvl="1" indent="-285750">
              <a:buFont typeface="Wingdings" panose="05000000000000000000" pitchFamily="2" charset="2"/>
              <a:buChar char="§"/>
            </a:pPr>
            <a:r>
              <a:rPr lang="zh-CN" altLang="en-US" sz="2400" dirty="0">
                <a:solidFill>
                  <a:srgbClr val="000000"/>
                </a:solidFill>
                <a:latin typeface="HelveticaNeue"/>
              </a:rPr>
              <a:t>第三级与全护理接近</a:t>
            </a:r>
            <a:endParaRPr lang="zh-CN" altLang="en-US" sz="2400" b="0" i="0" dirty="0">
              <a:solidFill>
                <a:srgbClr val="000000"/>
              </a:solidFill>
              <a:effectLst/>
              <a:latin typeface="HelveticaNeue"/>
            </a:endParaRPr>
          </a:p>
        </p:txBody>
      </p:sp>
    </p:spTree>
    <p:extLst>
      <p:ext uri="{BB962C8B-B14F-4D97-AF65-F5344CB8AC3E}">
        <p14:creationId xmlns:p14="http://schemas.microsoft.com/office/powerpoint/2010/main" val="462636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1">
                <a:alpha val="75000"/>
              </a:schemeClr>
            </a:gs>
            <a:gs pos="90000">
              <a:schemeClr val="bg1">
                <a:lumMod val="79000"/>
                <a:lumOff val="21000"/>
                <a:alpha val="75000"/>
              </a:schemeClr>
            </a:gs>
            <a:gs pos="0">
              <a:schemeClr val="accent2">
                <a:lumMod val="20000"/>
                <a:lumOff val="80000"/>
              </a:schemeClr>
            </a:gs>
            <a:gs pos="100000">
              <a:schemeClr val="accent2">
                <a:lumMod val="20000"/>
                <a:lumOff val="80000"/>
              </a:schemeClr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23" y="-740232"/>
            <a:ext cx="12813175" cy="285824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079" y="-166591"/>
            <a:ext cx="10515600" cy="1325563"/>
          </a:xfrm>
        </p:spPr>
        <p:txBody>
          <a:bodyPr/>
          <a:lstStyle/>
          <a:p>
            <a:r>
              <a:rPr lang="zh-CN" altLang="en-US" b="1" dirty="0"/>
              <a:t>护理性居家康复机构 （继续）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18898" y="2332223"/>
            <a:ext cx="75285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zh-CN" altLang="en-US" sz="2400" dirty="0"/>
              <a:t>全护性居家康复</a:t>
            </a:r>
            <a:r>
              <a:rPr lang="en-US" altLang="zh-CN" sz="2400" dirty="0"/>
              <a:t>24</a:t>
            </a:r>
            <a:r>
              <a:rPr lang="zh-CN" altLang="en-US" sz="2400" dirty="0"/>
              <a:t>小时医疗监护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43 </a:t>
            </a:r>
            <a:r>
              <a:rPr lang="zh-CN" altLang="en-US" sz="2400" dirty="0"/>
              <a:t>张床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2400" dirty="0"/>
              <a:t>失聪老人区（</a:t>
            </a:r>
            <a:r>
              <a:rPr lang="en-US" sz="2400"/>
              <a:t>Maggie’s </a:t>
            </a:r>
            <a:r>
              <a:rPr lang="en-US" sz="2400" dirty="0"/>
              <a:t>Place</a:t>
            </a:r>
            <a:r>
              <a:rPr lang="zh-CN" altLang="en-US" sz="2400" dirty="0"/>
              <a:t>）</a:t>
            </a:r>
            <a:endParaRPr lang="en-US" sz="24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12 </a:t>
            </a:r>
            <a:r>
              <a:rPr lang="zh-CN" altLang="en-US" sz="2400" dirty="0"/>
              <a:t>张床</a:t>
            </a:r>
            <a:endParaRPr lang="en-US" altLang="zh-CN" sz="24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zh-CN" altLang="en-US" sz="2400" dirty="0"/>
              <a:t>早中期失聪（相对独立）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zh-CN" altLang="en-US" sz="2400" dirty="0"/>
              <a:t>可以自己做决定</a:t>
            </a:r>
            <a:endParaRPr lang="en-US" altLang="zh-CN" sz="2400" dirty="0"/>
          </a:p>
          <a:p>
            <a:pPr lvl="2">
              <a:buFont typeface="Courier New" panose="02070309020205020404" pitchFamily="49" charset="0"/>
              <a:buChar char="o"/>
            </a:pPr>
            <a:r>
              <a:rPr lang="zh-CN" altLang="en-US" sz="2400" dirty="0"/>
              <a:t>可以参加护理计划</a:t>
            </a:r>
            <a:endParaRPr lang="en-US" altLang="zh-CN" sz="24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zh-CN" altLang="en-US" sz="2400" dirty="0"/>
              <a:t>模仿家庭环境建造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zh-CN" altLang="en-US" sz="2400" dirty="0"/>
              <a:t>社交活动生活区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zh-CN" altLang="en-US" sz="2400" dirty="0"/>
              <a:t>通过日常活动代替行为治疗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zh-CN" altLang="en-US" sz="2400" dirty="0"/>
              <a:t>智弱老人艺术项目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060" y="2163734"/>
            <a:ext cx="3452378" cy="230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13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1">
                <a:alpha val="75000"/>
              </a:schemeClr>
            </a:gs>
            <a:gs pos="90000">
              <a:schemeClr val="bg1">
                <a:lumMod val="79000"/>
                <a:lumOff val="21000"/>
                <a:alpha val="75000"/>
              </a:schemeClr>
            </a:gs>
            <a:gs pos="0">
              <a:schemeClr val="accent2">
                <a:lumMod val="20000"/>
                <a:lumOff val="80000"/>
              </a:schemeClr>
            </a:gs>
            <a:gs pos="100000">
              <a:schemeClr val="accent2">
                <a:lumMod val="20000"/>
                <a:lumOff val="80000"/>
              </a:schemeClr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643" y="-745684"/>
            <a:ext cx="12813175" cy="285824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079" y="-166591"/>
            <a:ext cx="10515600" cy="1325563"/>
          </a:xfrm>
        </p:spPr>
        <p:txBody>
          <a:bodyPr/>
          <a:lstStyle/>
          <a:p>
            <a:r>
              <a:rPr lang="zh-CN" altLang="en-US" b="1" dirty="0"/>
              <a:t>护理性居家康复机构 （继续</a:t>
            </a:r>
            <a:r>
              <a:rPr lang="en-US" altLang="zh-CN" b="1" dirty="0"/>
              <a:t>)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81100" y="2460822"/>
            <a:ext cx="30022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专业性全护理区</a:t>
            </a:r>
            <a:endParaRPr lang="en-US" altLang="zh-CN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zh-CN" altLang="en-US" sz="2400" dirty="0"/>
              <a:t>失聪老人护理区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799" y="2460822"/>
            <a:ext cx="3329940" cy="221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68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1">
                <a:alpha val="75000"/>
              </a:schemeClr>
            </a:gs>
            <a:gs pos="90000">
              <a:schemeClr val="bg1">
                <a:lumMod val="79000"/>
                <a:lumOff val="21000"/>
                <a:alpha val="75000"/>
              </a:schemeClr>
            </a:gs>
            <a:gs pos="0">
              <a:schemeClr val="accent2">
                <a:lumMod val="20000"/>
                <a:lumOff val="80000"/>
              </a:schemeClr>
            </a:gs>
            <a:gs pos="100000">
              <a:schemeClr val="accent2">
                <a:lumMod val="20000"/>
                <a:lumOff val="80000"/>
              </a:schemeClr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643" y="-723244"/>
            <a:ext cx="12813175" cy="285824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079" y="-166591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n-US" altLang="zh-CN" b="1" dirty="0"/>
            </a:br>
            <a:r>
              <a:rPr lang="zh-CN" altLang="en-US" sz="4900" b="1" dirty="0"/>
              <a:t>社区居家养老</a:t>
            </a:r>
            <a:br>
              <a:rPr lang="en-US" altLang="zh-CN" b="1" dirty="0"/>
            </a:b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46834" y="2408149"/>
            <a:ext cx="6019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Ross moor</a:t>
            </a:r>
            <a:r>
              <a:rPr lang="zh-CN" altLang="en-US" sz="2400" dirty="0"/>
              <a:t>社区居家养老 </a:t>
            </a:r>
            <a:r>
              <a:rPr lang="en-US" sz="2400" dirty="0"/>
              <a:t>	 </a:t>
            </a:r>
          </a:p>
          <a:p>
            <a:r>
              <a:rPr lang="en-US" altLang="zh-CN" sz="2400" dirty="0"/>
              <a:t>	</a:t>
            </a:r>
            <a:r>
              <a:rPr lang="zh-CN" altLang="en-US" sz="2400" dirty="0"/>
              <a:t>近旧金山</a:t>
            </a:r>
            <a:endParaRPr lang="en-US" altLang="zh-CN" sz="2400" dirty="0"/>
          </a:p>
          <a:p>
            <a:r>
              <a:rPr lang="en-US" altLang="zh-CN" sz="2400" dirty="0"/>
              <a:t>	</a:t>
            </a:r>
            <a:r>
              <a:rPr lang="zh-CN" altLang="en-US" sz="2400" dirty="0"/>
              <a:t>全美最佳和最大型</a:t>
            </a:r>
            <a:endParaRPr lang="en-US" altLang="zh-CN" sz="2400" dirty="0"/>
          </a:p>
          <a:p>
            <a:r>
              <a:rPr lang="en-US" altLang="zh-CN" sz="2400" dirty="0"/>
              <a:t>	</a:t>
            </a:r>
            <a:r>
              <a:rPr lang="zh-CN" altLang="en-US" sz="2400" dirty="0"/>
              <a:t>养老社区之一 </a:t>
            </a:r>
            <a:r>
              <a:rPr lang="en-US" sz="2400" dirty="0"/>
              <a:t>	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Ross moor</a:t>
            </a:r>
            <a:r>
              <a:rPr lang="zh-CN" altLang="en-US" sz="2400" dirty="0"/>
              <a:t>社区社会活动中心 </a:t>
            </a:r>
            <a:endParaRPr lang="en-US" altLang="zh-CN" sz="2400" dirty="0"/>
          </a:p>
          <a:p>
            <a:r>
              <a:rPr lang="en-US" sz="2400" dirty="0"/>
              <a:t>	</a:t>
            </a:r>
            <a:r>
              <a:rPr lang="zh-CN" altLang="en-US" sz="2400" dirty="0"/>
              <a:t> 高尔夫球</a:t>
            </a:r>
            <a:endParaRPr lang="en-US" altLang="zh-CN" sz="2400" dirty="0"/>
          </a:p>
          <a:p>
            <a:r>
              <a:rPr lang="en-US" altLang="zh-CN" sz="2400" dirty="0"/>
              <a:t>	</a:t>
            </a:r>
            <a:r>
              <a:rPr lang="zh-CN" altLang="en-US" sz="2400" dirty="0"/>
              <a:t>网球，游泳</a:t>
            </a:r>
            <a:endParaRPr lang="en-US" altLang="zh-CN" sz="2400" dirty="0"/>
          </a:p>
          <a:p>
            <a:r>
              <a:rPr lang="en-US" altLang="zh-CN" sz="2400" dirty="0"/>
              <a:t>	</a:t>
            </a:r>
            <a:r>
              <a:rPr lang="zh-CN" altLang="en-US" sz="2400" dirty="0"/>
              <a:t>电影院</a:t>
            </a:r>
            <a:endParaRPr lang="en-US" altLang="zh-CN" sz="2400" dirty="0"/>
          </a:p>
          <a:p>
            <a:r>
              <a:rPr lang="en-US" altLang="zh-CN" sz="2400" dirty="0"/>
              <a:t>	</a:t>
            </a:r>
            <a:r>
              <a:rPr lang="zh-CN" altLang="en-US" sz="2400" dirty="0"/>
              <a:t>多处大型活动场所 </a:t>
            </a:r>
            <a:endParaRPr lang="en-US" altLang="zh-CN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/>
              <a:t>Ross moor </a:t>
            </a:r>
            <a:r>
              <a:rPr lang="zh-CN" altLang="en-US" sz="2400" dirty="0"/>
              <a:t>车接车送服务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883" y="2482780"/>
            <a:ext cx="3682469" cy="245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80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1">
                <a:alpha val="75000"/>
              </a:schemeClr>
            </a:gs>
            <a:gs pos="90000">
              <a:schemeClr val="bg1">
                <a:lumMod val="79000"/>
                <a:lumOff val="21000"/>
                <a:alpha val="75000"/>
              </a:schemeClr>
            </a:gs>
            <a:gs pos="0">
              <a:schemeClr val="accent2">
                <a:lumMod val="20000"/>
                <a:lumOff val="80000"/>
              </a:schemeClr>
            </a:gs>
            <a:gs pos="100000">
              <a:schemeClr val="accent2">
                <a:lumMod val="20000"/>
                <a:lumOff val="80000"/>
              </a:schemeClr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643" y="-740074"/>
            <a:ext cx="12813175" cy="285824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079" y="-166591"/>
            <a:ext cx="10515600" cy="1325563"/>
          </a:xfrm>
        </p:spPr>
        <p:txBody>
          <a:bodyPr/>
          <a:lstStyle/>
          <a:p>
            <a:r>
              <a:rPr lang="zh-CN" altLang="en-US" b="1" dirty="0"/>
              <a:t>康复圆你回家梦</a:t>
            </a:r>
            <a:endParaRPr lang="en-US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16948" y="2587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zh-CN" altLang="en-US" dirty="0"/>
              <a:t>决定老年康复病人是否可以回家的主要因素是：</a:t>
            </a:r>
            <a:endParaRPr lang="en-US" altLang="zh-CN" dirty="0"/>
          </a:p>
          <a:p>
            <a:pPr marL="971550" lvl="1" indent="-514350">
              <a:buFont typeface="+mj-lt"/>
              <a:buAutoNum type="romanUcPeriod"/>
            </a:pPr>
            <a:r>
              <a:rPr lang="zh-CN" altLang="en-US" dirty="0"/>
              <a:t>病人：智力和自理能力。</a:t>
            </a:r>
            <a:endParaRPr lang="en-US" altLang="zh-CN" dirty="0"/>
          </a:p>
          <a:p>
            <a:pPr marL="971550" lvl="1" indent="-514350">
              <a:buFont typeface="+mj-lt"/>
              <a:buAutoNum type="romanUcPeriod"/>
            </a:pPr>
            <a:r>
              <a:rPr lang="zh-CN" altLang="en-US" dirty="0"/>
              <a:t>环境：能否进入和使用家里的重要生活区， 无障碍通道。</a:t>
            </a:r>
            <a:endParaRPr lang="en-US" altLang="zh-CN" dirty="0"/>
          </a:p>
          <a:p>
            <a:pPr marL="971550" lvl="1" indent="-514350">
              <a:buFont typeface="+mj-lt"/>
              <a:buAutoNum type="romanUcPeriod"/>
            </a:pPr>
            <a:r>
              <a:rPr lang="zh-CN" altLang="en-US" dirty="0"/>
              <a:t>护理：在日常生活上是否有社会和家庭的帮助，一直到能自理为止。</a:t>
            </a:r>
            <a:endParaRPr lang="en-US" altLang="zh-CN" dirty="0"/>
          </a:p>
          <a:p>
            <a:pPr marL="971550" lvl="1" indent="-514350">
              <a:buFont typeface="+mj-lt"/>
              <a:buAutoNum type="romanUcPeriod"/>
            </a:pPr>
            <a:r>
              <a:rPr lang="zh-CN" altLang="en-US" dirty="0"/>
              <a:t>财力：支付家庭护理，康复治疗，及康复功能辅助器。</a:t>
            </a:r>
            <a:endParaRPr lang="en-US" altLang="zh-CN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749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1">
                <a:alpha val="75000"/>
              </a:schemeClr>
            </a:gs>
            <a:gs pos="90000">
              <a:schemeClr val="bg1">
                <a:lumMod val="79000"/>
                <a:lumOff val="21000"/>
                <a:alpha val="75000"/>
              </a:schemeClr>
            </a:gs>
            <a:gs pos="0">
              <a:schemeClr val="accent2">
                <a:lumMod val="20000"/>
                <a:lumOff val="80000"/>
              </a:schemeClr>
            </a:gs>
            <a:gs pos="100000">
              <a:schemeClr val="accent2">
                <a:lumMod val="20000"/>
                <a:lumOff val="80000"/>
              </a:schemeClr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643" y="-740074"/>
            <a:ext cx="12813175" cy="285824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079" y="-166591"/>
            <a:ext cx="10515600" cy="1325563"/>
          </a:xfrm>
        </p:spPr>
        <p:txBody>
          <a:bodyPr/>
          <a:lstStyle/>
          <a:p>
            <a:r>
              <a:rPr lang="zh-CN" altLang="en-US" b="1" dirty="0"/>
              <a:t>美国康复医疗的付费体制</a:t>
            </a:r>
            <a:endParaRPr lang="en-US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63367" y="265762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zh-CN" altLang="en-US" dirty="0"/>
              <a:t>联邦政府保险：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zh-CN" altLang="en-US" dirty="0"/>
              <a:t>国家医疗保险 </a:t>
            </a:r>
            <a:r>
              <a:rPr lang="en-US" altLang="zh-CN" dirty="0"/>
              <a:t>Part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（</a:t>
            </a:r>
            <a:r>
              <a:rPr lang="en-US" altLang="zh-CN" dirty="0"/>
              <a:t>Hospital</a:t>
            </a:r>
            <a:r>
              <a:rPr lang="zh-CN" altLang="en-US" dirty="0"/>
              <a:t> </a:t>
            </a:r>
            <a:r>
              <a:rPr lang="en-US" altLang="zh-CN" dirty="0"/>
              <a:t>)</a:t>
            </a:r>
            <a:r>
              <a:rPr lang="zh-CN" altLang="en-US" dirty="0"/>
              <a:t>：急性期和亚急性期康复治疗。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zh-CN" altLang="en-US" dirty="0"/>
              <a:t>国家医疗保险 </a:t>
            </a:r>
            <a:r>
              <a:rPr lang="en-US" altLang="zh-CN" dirty="0"/>
              <a:t>Part</a:t>
            </a:r>
            <a:r>
              <a:rPr lang="zh-CN" altLang="en-US" dirty="0"/>
              <a:t> </a:t>
            </a:r>
            <a:r>
              <a:rPr lang="en-US" altLang="zh-CN" dirty="0"/>
              <a:t>B</a:t>
            </a:r>
            <a:r>
              <a:rPr lang="zh-CN" altLang="en-US" dirty="0"/>
              <a:t> （ </a:t>
            </a:r>
            <a:r>
              <a:rPr lang="en-US" altLang="zh-CN" dirty="0"/>
              <a:t>Outpatient )</a:t>
            </a:r>
            <a:r>
              <a:rPr lang="zh-CN" altLang="en-US" dirty="0"/>
              <a:t>：门诊和家庭康复治疗。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zh-CN" altLang="en-US" dirty="0"/>
              <a:t>国家医疗保险 </a:t>
            </a:r>
            <a:r>
              <a:rPr lang="en-US" altLang="zh-CN" dirty="0"/>
              <a:t>Part C ( Advantage ): </a:t>
            </a:r>
            <a:r>
              <a:rPr lang="zh-CN" altLang="en-US" dirty="0"/>
              <a:t>是通过私人保险公司经营管理， 比如：凯撒医疗集团。</a:t>
            </a:r>
            <a:endParaRPr lang="en-US" altLang="zh-C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392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1">
                <a:alpha val="75000"/>
              </a:schemeClr>
            </a:gs>
            <a:gs pos="90000">
              <a:schemeClr val="bg1">
                <a:lumMod val="79000"/>
                <a:lumOff val="21000"/>
                <a:alpha val="75000"/>
              </a:schemeClr>
            </a:gs>
            <a:gs pos="0">
              <a:schemeClr val="accent2">
                <a:lumMod val="20000"/>
                <a:lumOff val="80000"/>
              </a:schemeClr>
            </a:gs>
            <a:gs pos="100000">
              <a:schemeClr val="accent2">
                <a:lumMod val="20000"/>
                <a:lumOff val="80000"/>
              </a:schemeClr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643" y="-740074"/>
            <a:ext cx="12813175" cy="285824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079" y="-166591"/>
            <a:ext cx="10515600" cy="1325563"/>
          </a:xfrm>
        </p:spPr>
        <p:txBody>
          <a:bodyPr/>
          <a:lstStyle/>
          <a:p>
            <a:r>
              <a:rPr lang="zh-CN" altLang="en-US" b="1" dirty="0"/>
              <a:t>美国康复医疗的付费体制（继续）</a:t>
            </a:r>
            <a:endParaRPr lang="en-US" b="1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47257" y="233309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1.</a:t>
            </a:r>
            <a:r>
              <a:rPr lang="zh-CN" altLang="en-US" dirty="0"/>
              <a:t>住院康复：美国国家医疗保险 </a:t>
            </a:r>
            <a:r>
              <a:rPr lang="en-US" altLang="zh-CN" dirty="0"/>
              <a:t>Inpatient Rehabilitation Facility Prospective Payment System (IRF</a:t>
            </a:r>
            <a:r>
              <a:rPr lang="zh-CN" altLang="en-US" dirty="0"/>
              <a:t> </a:t>
            </a:r>
            <a:r>
              <a:rPr lang="en-US" altLang="zh-CN" dirty="0"/>
              <a:t>PPS),</a:t>
            </a:r>
            <a:r>
              <a:rPr lang="zh-CN" altLang="en-US" dirty="0"/>
              <a:t>一次性付款。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Case-mix groups (CMG)</a:t>
            </a:r>
            <a:r>
              <a:rPr lang="zh-CN" altLang="en-US" dirty="0"/>
              <a:t>：诊断和症状类聚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60%</a:t>
            </a:r>
            <a:r>
              <a:rPr lang="zh-CN" altLang="en-US" dirty="0"/>
              <a:t> </a:t>
            </a:r>
            <a:r>
              <a:rPr lang="en-US" altLang="zh-CN" dirty="0"/>
              <a:t>rule</a:t>
            </a:r>
            <a:r>
              <a:rPr lang="zh-CN" altLang="en-US" dirty="0"/>
              <a:t>： </a:t>
            </a:r>
            <a:r>
              <a:rPr lang="en-US" altLang="zh-CN" dirty="0"/>
              <a:t>60%</a:t>
            </a:r>
            <a:r>
              <a:rPr lang="zh-CN" altLang="en-US" dirty="0"/>
              <a:t> 的住院病人必须是</a:t>
            </a:r>
            <a:r>
              <a:rPr lang="en-US" altLang="zh-CN" dirty="0"/>
              <a:t>13</a:t>
            </a:r>
            <a:r>
              <a:rPr lang="zh-CN" altLang="en-US" dirty="0"/>
              <a:t>种康复病类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/>
              <a:t>入院前，后病人评估；及各治疗师的全面康复治疗计划</a:t>
            </a:r>
            <a:endParaRPr lang="en-US" altLang="zh-CN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2.</a:t>
            </a:r>
            <a:r>
              <a:rPr lang="zh-CN" altLang="en-US" dirty="0"/>
              <a:t>长期护理机构：</a:t>
            </a:r>
            <a:r>
              <a:rPr lang="en-US" altLang="zh-CN" dirty="0"/>
              <a:t>SNF</a:t>
            </a:r>
            <a:r>
              <a:rPr lang="zh-CN" altLang="en-US" dirty="0"/>
              <a:t>，</a:t>
            </a:r>
            <a:r>
              <a:rPr lang="en-US" altLang="zh-CN" dirty="0"/>
              <a:t>NH</a:t>
            </a:r>
            <a:r>
              <a:rPr lang="zh-CN" altLang="en-US" dirty="0"/>
              <a:t> </a:t>
            </a:r>
            <a:r>
              <a:rPr lang="en-US" altLang="zh-CN" dirty="0"/>
              <a:t>100</a:t>
            </a:r>
            <a:r>
              <a:rPr lang="zh-CN" altLang="en-US" dirty="0"/>
              <a:t> 天的住院上线。 </a:t>
            </a:r>
            <a:endParaRPr lang="en-US" altLang="zh-CN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3.</a:t>
            </a:r>
            <a:r>
              <a:rPr lang="zh-CN" altLang="en-US" dirty="0"/>
              <a:t> 家庭康复：医保，私人保险公司 和个人承担。</a:t>
            </a:r>
            <a:endParaRPr lang="en-US" altLang="zh-C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853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1">
                <a:alpha val="75000"/>
              </a:schemeClr>
            </a:gs>
            <a:gs pos="90000">
              <a:schemeClr val="bg1">
                <a:lumMod val="79000"/>
                <a:lumOff val="21000"/>
                <a:alpha val="75000"/>
              </a:schemeClr>
            </a:gs>
            <a:gs pos="0">
              <a:schemeClr val="accent2">
                <a:lumMod val="20000"/>
                <a:lumOff val="80000"/>
              </a:schemeClr>
            </a:gs>
            <a:gs pos="100000">
              <a:schemeClr val="accent2">
                <a:lumMod val="20000"/>
                <a:lumOff val="80000"/>
              </a:schemeClr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643" y="-740074"/>
            <a:ext cx="12813175" cy="285824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079" y="-166591"/>
            <a:ext cx="10515600" cy="1325563"/>
          </a:xfrm>
        </p:spPr>
        <p:txBody>
          <a:bodyPr/>
          <a:lstStyle/>
          <a:p>
            <a:r>
              <a:rPr lang="zh-CN" altLang="en-US" b="1" dirty="0"/>
              <a:t>美国社区康复浏览图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989" y="2190427"/>
            <a:ext cx="4244340" cy="15397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19578" y="2575560"/>
            <a:ext cx="283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急症病房医院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17488" y="6001602"/>
            <a:ext cx="305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急性康复医院</a:t>
            </a:r>
            <a:endParaRPr lang="en-US" altLang="zh-CN" b="1" dirty="0"/>
          </a:p>
          <a:p>
            <a:r>
              <a:rPr lang="zh-CN" altLang="en-US" dirty="0"/>
              <a:t>凯莎急性康复医院 </a:t>
            </a:r>
            <a:r>
              <a:rPr lang="en-US" altLang="zh-CN" dirty="0"/>
              <a:t>(Vallejo)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653214" y="6001602"/>
            <a:ext cx="3245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亚急性康复医院</a:t>
            </a:r>
            <a:endParaRPr lang="en-US" altLang="zh-CN" b="1" dirty="0"/>
          </a:p>
          <a:p>
            <a:r>
              <a:rPr lang="zh-CN" altLang="en-US" dirty="0"/>
              <a:t>凯莎亚急性康复医院</a:t>
            </a:r>
            <a:r>
              <a:rPr lang="en-US" altLang="zh-CN" dirty="0"/>
              <a:t>(KPPPACC)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8178355" y="6014036"/>
            <a:ext cx="3573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社区康复</a:t>
            </a:r>
            <a:endParaRPr lang="en-US" altLang="zh-CN" b="1" dirty="0"/>
          </a:p>
          <a:p>
            <a:r>
              <a:rPr lang="zh-CN" altLang="en-US" dirty="0"/>
              <a:t>老人院，半护理，家庭康复</a:t>
            </a:r>
            <a:endParaRPr lang="en-US" sz="2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847" y="3958355"/>
            <a:ext cx="875312" cy="9498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47434" y="4182963"/>
            <a:ext cx="10971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Recovery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3313">
            <a:off x="3879522" y="3674436"/>
            <a:ext cx="1769153" cy="10696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528" y="3758404"/>
            <a:ext cx="4057515" cy="22823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747" y="3758445"/>
            <a:ext cx="4234751" cy="23820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018" y="3753373"/>
            <a:ext cx="4454732" cy="238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08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1">
                <a:alpha val="75000"/>
              </a:schemeClr>
            </a:gs>
            <a:gs pos="90000">
              <a:schemeClr val="bg1">
                <a:lumMod val="79000"/>
                <a:lumOff val="21000"/>
                <a:alpha val="75000"/>
              </a:schemeClr>
            </a:gs>
            <a:gs pos="0">
              <a:schemeClr val="accent2">
                <a:lumMod val="20000"/>
                <a:lumOff val="80000"/>
              </a:schemeClr>
            </a:gs>
            <a:gs pos="100000">
              <a:schemeClr val="accent2">
                <a:lumMod val="20000"/>
                <a:lumOff val="80000"/>
              </a:schemeClr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643" y="-740074"/>
            <a:ext cx="12813175" cy="285824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079" y="-166591"/>
            <a:ext cx="10515600" cy="1325563"/>
          </a:xfrm>
        </p:spPr>
        <p:txBody>
          <a:bodyPr/>
          <a:lstStyle/>
          <a:p>
            <a:r>
              <a:rPr lang="zh-CN" altLang="en-US" b="1" dirty="0"/>
              <a:t>康复医学在急性期的介入</a:t>
            </a:r>
            <a:endParaRPr lang="en-US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6112" y="255020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zh-CN" altLang="en-US" dirty="0"/>
              <a:t>主要目标：预防并发症，功能恢复和早期出院</a:t>
            </a:r>
            <a:endParaRPr lang="en-US" altLang="zh-CN" dirty="0"/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dirty="0"/>
              <a:t>预防吸入性肺炎－吞咽功能测试</a:t>
            </a:r>
            <a:r>
              <a:rPr lang="en-US" altLang="zh-CN" dirty="0"/>
              <a:t>ED</a:t>
            </a:r>
            <a:r>
              <a:rPr lang="zh-CN" altLang="en-US" dirty="0"/>
              <a:t>，禁食，软食，饮食泥，稠液体，</a:t>
            </a:r>
            <a:r>
              <a:rPr lang="en-US" altLang="zh-CN" dirty="0"/>
              <a:t>NG-tube, PEG</a:t>
            </a:r>
            <a:r>
              <a:rPr lang="zh-CN" altLang="en-US" dirty="0"/>
              <a:t>，肺部活动。</a:t>
            </a:r>
            <a:endParaRPr lang="en-US" altLang="zh-CN" dirty="0"/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dirty="0"/>
              <a:t>预防深静脉血拴 （</a:t>
            </a:r>
            <a:r>
              <a:rPr lang="en-US" altLang="zh-CN" dirty="0"/>
              <a:t>24</a:t>
            </a:r>
            <a:r>
              <a:rPr lang="zh-CN" altLang="en-US" dirty="0"/>
              <a:t>小时后）</a:t>
            </a:r>
            <a:r>
              <a:rPr lang="en-US" altLang="zh-CN" dirty="0"/>
              <a:t>- UFH/LMWH</a:t>
            </a:r>
            <a:r>
              <a:rPr lang="zh-CN" altLang="en-US" dirty="0"/>
              <a:t>，褥疮，和摔倒－早期活动（</a:t>
            </a:r>
            <a:r>
              <a:rPr lang="en-US" altLang="zh-CN" dirty="0"/>
              <a:t> </a:t>
            </a:r>
            <a:r>
              <a:rPr lang="en-US" altLang="zh-CN" dirty="0" err="1"/>
              <a:t>tPA</a:t>
            </a:r>
            <a:r>
              <a:rPr lang="en-US" altLang="zh-CN" dirty="0"/>
              <a:t> 24</a:t>
            </a:r>
            <a:r>
              <a:rPr lang="zh-CN" altLang="en-US" dirty="0"/>
              <a:t> 小时后 </a:t>
            </a:r>
            <a:r>
              <a:rPr lang="en-US" altLang="zh-CN" dirty="0"/>
              <a:t>PT</a:t>
            </a:r>
            <a:r>
              <a:rPr lang="zh-CN" altLang="en-US" dirty="0"/>
              <a:t>），预防功能衰退。</a:t>
            </a:r>
            <a:endParaRPr lang="en-US" altLang="zh-CN" dirty="0"/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dirty="0"/>
              <a:t>尿道感染－ 避免例行使用导尿管</a:t>
            </a:r>
            <a:endParaRPr lang="en-US" altLang="zh-CN" dirty="0"/>
          </a:p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00246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1">
                <a:alpha val="75000"/>
              </a:schemeClr>
            </a:gs>
            <a:gs pos="90000">
              <a:schemeClr val="bg1">
                <a:lumMod val="79000"/>
                <a:lumOff val="21000"/>
                <a:alpha val="75000"/>
              </a:schemeClr>
            </a:gs>
            <a:gs pos="0">
              <a:schemeClr val="accent2">
                <a:lumMod val="20000"/>
                <a:lumOff val="80000"/>
              </a:schemeClr>
            </a:gs>
            <a:gs pos="100000">
              <a:schemeClr val="accent2">
                <a:lumMod val="20000"/>
                <a:lumOff val="80000"/>
              </a:schemeClr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643" y="-740074"/>
            <a:ext cx="12813175" cy="285824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079" y="-166591"/>
            <a:ext cx="10515600" cy="1325563"/>
          </a:xfrm>
        </p:spPr>
        <p:txBody>
          <a:bodyPr/>
          <a:lstStyle/>
          <a:p>
            <a:r>
              <a:rPr lang="zh-CN" altLang="en-US" b="1" dirty="0"/>
              <a:t>急性康复期的入院标准</a:t>
            </a:r>
            <a:endParaRPr lang="en-US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88776" y="2436256"/>
            <a:ext cx="11215255" cy="4662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dirty="0"/>
              <a:t>根据美国国家医疗保险和医疗补助服务中心 （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centers  for </a:t>
            </a:r>
            <a:r>
              <a:rPr lang="en-US" altLang="zh-CN" dirty="0" err="1"/>
              <a:t>medicare</a:t>
            </a:r>
            <a:r>
              <a:rPr lang="en-US" altLang="zh-CN" dirty="0"/>
              <a:t> and </a:t>
            </a:r>
            <a:r>
              <a:rPr lang="en-US" altLang="zh-CN" dirty="0" err="1"/>
              <a:t>medicaid</a:t>
            </a:r>
            <a:r>
              <a:rPr lang="en-US" altLang="zh-CN" dirty="0"/>
              <a:t> services, CMS )</a:t>
            </a:r>
            <a:r>
              <a:rPr lang="zh-CN" altLang="en-US" dirty="0"/>
              <a:t>规则：</a:t>
            </a:r>
            <a:endParaRPr lang="en-US" altLang="zh-CN" dirty="0"/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en-US" altLang="zh-CN" dirty="0"/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zh-CN" altLang="en-US" dirty="0"/>
              <a:t>急性康复病房病人入院必需符合如下要求：病人同时需要多项康复医学治疗：</a:t>
            </a:r>
            <a:r>
              <a:rPr lang="en-US" altLang="zh-CN" dirty="0"/>
              <a:t> PT</a:t>
            </a:r>
            <a:r>
              <a:rPr lang="zh-CN" altLang="en-US" dirty="0"/>
              <a:t>，</a:t>
            </a:r>
            <a:r>
              <a:rPr lang="en-US" altLang="zh-CN" dirty="0"/>
              <a:t>OT</a:t>
            </a:r>
            <a:r>
              <a:rPr lang="zh-CN" altLang="en-US" dirty="0"/>
              <a:t>，</a:t>
            </a:r>
            <a:r>
              <a:rPr lang="en-US" altLang="zh-CN" dirty="0"/>
              <a:t>SLT</a:t>
            </a:r>
            <a:r>
              <a:rPr lang="zh-CN" altLang="en-US" dirty="0"/>
              <a:t>， 或假肢训练。 其中至少有一项必需包括 </a:t>
            </a:r>
            <a:r>
              <a:rPr lang="en-US" altLang="zh-CN" dirty="0"/>
              <a:t>PT</a:t>
            </a:r>
            <a:r>
              <a:rPr lang="zh-CN" altLang="en-US" dirty="0"/>
              <a:t> 或 </a:t>
            </a:r>
            <a:r>
              <a:rPr lang="en-US" altLang="zh-CN" dirty="0"/>
              <a:t>OT</a:t>
            </a:r>
            <a:r>
              <a:rPr lang="zh-CN" altLang="en-US" dirty="0"/>
              <a:t>。 康复训练 </a:t>
            </a:r>
            <a:r>
              <a:rPr lang="en-US" altLang="zh-CN" dirty="0"/>
              <a:t>3</a:t>
            </a:r>
            <a:r>
              <a:rPr lang="zh-CN" altLang="en-US" dirty="0"/>
              <a:t> 小时／天，</a:t>
            </a:r>
            <a:r>
              <a:rPr lang="en-US" altLang="zh-CN" dirty="0"/>
              <a:t>5</a:t>
            </a:r>
            <a:r>
              <a:rPr lang="zh-CN" altLang="en-US" dirty="0"/>
              <a:t>天／周。护理要求：</a:t>
            </a:r>
            <a:r>
              <a:rPr lang="en-US" altLang="zh-CN" dirty="0"/>
              <a:t>7.5</a:t>
            </a:r>
            <a:r>
              <a:rPr lang="zh-CN" altLang="en-US" dirty="0"/>
              <a:t>－</a:t>
            </a:r>
            <a:r>
              <a:rPr lang="en-US" altLang="zh-CN" dirty="0"/>
              <a:t>8</a:t>
            </a:r>
            <a:r>
              <a:rPr lang="zh-CN" altLang="en-US" dirty="0"/>
              <a:t>小时／天／病人，医生 查房 </a:t>
            </a:r>
            <a:r>
              <a:rPr lang="en-US" altLang="zh-CN" dirty="0"/>
              <a:t>3/</a:t>
            </a:r>
            <a:r>
              <a:rPr lang="zh-CN" altLang="en-US" dirty="0"/>
              <a:t>周 。康复团队会议每周一次。病人需要在规定的时间内取得可以测量的功能进步。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62409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1">
                <a:alpha val="75000"/>
              </a:schemeClr>
            </a:gs>
            <a:gs pos="90000">
              <a:schemeClr val="bg1">
                <a:lumMod val="79000"/>
                <a:lumOff val="21000"/>
                <a:alpha val="75000"/>
              </a:schemeClr>
            </a:gs>
            <a:gs pos="0">
              <a:schemeClr val="accent2">
                <a:lumMod val="20000"/>
                <a:lumOff val="80000"/>
              </a:schemeClr>
            </a:gs>
            <a:gs pos="100000">
              <a:schemeClr val="accent2">
                <a:lumMod val="20000"/>
                <a:lumOff val="80000"/>
              </a:schemeClr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643" y="-740074"/>
            <a:ext cx="12813175" cy="285824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079" y="-166591"/>
            <a:ext cx="10515600" cy="1325563"/>
          </a:xfrm>
        </p:spPr>
        <p:txBody>
          <a:bodyPr/>
          <a:lstStyle/>
          <a:p>
            <a:r>
              <a:rPr lang="zh-CN" altLang="en-US" b="1" dirty="0"/>
              <a:t>亚急康复期的入院标准</a:t>
            </a:r>
            <a:endParaRPr lang="en-US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11990" y="2407292"/>
            <a:ext cx="9758680" cy="382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dirty="0"/>
              <a:t>2. </a:t>
            </a:r>
            <a:r>
              <a:rPr lang="zh-CN" altLang="en-US" dirty="0"/>
              <a:t>如果不符合以上指标，病人其它的康复选择包括：</a:t>
            </a:r>
            <a:endParaRPr lang="en-US" altLang="zh-CN" dirty="0"/>
          </a:p>
          <a:p>
            <a:pPr marL="971550" lvl="1" indent="-514350">
              <a:spcBef>
                <a:spcPts val="0"/>
              </a:spcBef>
              <a:buFont typeface="+mj-lt"/>
              <a:buAutoNum type="romanUcPeriod"/>
            </a:pPr>
            <a:r>
              <a:rPr lang="zh-CN" altLang="en-US" dirty="0"/>
              <a:t> 亚急性康复病房 （</a:t>
            </a:r>
            <a:r>
              <a:rPr lang="en-US" altLang="zh-CN" dirty="0"/>
              <a:t>subacute rehab. )</a:t>
            </a:r>
            <a:r>
              <a:rPr lang="zh-CN" altLang="en-US" dirty="0"/>
              <a:t>：病人的医护要求依然很高，但康复能力低于</a:t>
            </a:r>
            <a:r>
              <a:rPr lang="en-US" altLang="zh-CN" dirty="0"/>
              <a:t>3</a:t>
            </a:r>
            <a:r>
              <a:rPr lang="zh-CN" altLang="en-US" dirty="0"/>
              <a:t>小时／天。至少有一个医护需要，医生查房 </a:t>
            </a:r>
            <a:r>
              <a:rPr lang="en-US" altLang="zh-CN" dirty="0"/>
              <a:t>1/</a:t>
            </a:r>
            <a:r>
              <a:rPr lang="zh-CN" altLang="en-US" dirty="0"/>
              <a:t>月，康复训练 </a:t>
            </a:r>
            <a:r>
              <a:rPr lang="en-US" altLang="zh-CN" dirty="0"/>
              <a:t>2</a:t>
            </a:r>
            <a:r>
              <a:rPr lang="zh-CN" altLang="en-US" dirty="0"/>
              <a:t>小时／天，</a:t>
            </a:r>
            <a:r>
              <a:rPr lang="en-US" altLang="zh-CN" dirty="0"/>
              <a:t>6</a:t>
            </a:r>
            <a:r>
              <a:rPr lang="zh-CN" altLang="en-US" dirty="0"/>
              <a:t>天／周；护理要求：</a:t>
            </a:r>
            <a:r>
              <a:rPr lang="en-US" altLang="zh-CN" dirty="0"/>
              <a:t>3.3</a:t>
            </a:r>
            <a:r>
              <a:rPr lang="zh-CN" altLang="en-US" dirty="0"/>
              <a:t>小时／天／病人。</a:t>
            </a:r>
            <a:endParaRPr lang="en-US" altLang="zh-CN" dirty="0"/>
          </a:p>
          <a:p>
            <a:pPr marL="971550" lvl="1" indent="-514350">
              <a:spcBef>
                <a:spcPts val="0"/>
              </a:spcBef>
              <a:buFont typeface="+mj-lt"/>
              <a:buAutoNum type="romanUcPeriod"/>
            </a:pPr>
            <a:r>
              <a:rPr lang="zh-CN" altLang="en-US" dirty="0"/>
              <a:t>专业护理机构 （</a:t>
            </a:r>
            <a:r>
              <a:rPr lang="en-US" altLang="zh-CN" dirty="0"/>
              <a:t>SNF</a:t>
            </a:r>
            <a:r>
              <a:rPr lang="zh-CN" altLang="en-US" dirty="0"/>
              <a:t>）：</a:t>
            </a:r>
            <a:r>
              <a:rPr lang="en-US" altLang="zh-CN" dirty="0"/>
              <a:t>RN</a:t>
            </a:r>
            <a:r>
              <a:rPr lang="zh-CN" altLang="en-US" dirty="0"/>
              <a:t>，</a:t>
            </a:r>
            <a:r>
              <a:rPr lang="en-US" altLang="zh-CN" dirty="0"/>
              <a:t>PT</a:t>
            </a:r>
            <a:r>
              <a:rPr lang="zh-CN" altLang="en-US" dirty="0"/>
              <a:t>，</a:t>
            </a:r>
            <a:r>
              <a:rPr lang="en-US" altLang="zh-CN" dirty="0"/>
              <a:t>OT</a:t>
            </a:r>
            <a:r>
              <a:rPr lang="zh-CN" altLang="en-US" dirty="0"/>
              <a:t>，</a:t>
            </a:r>
            <a:r>
              <a:rPr lang="en-US" altLang="zh-CN" dirty="0"/>
              <a:t>5</a:t>
            </a:r>
            <a:r>
              <a:rPr lang="zh-CN" altLang="en-US" dirty="0"/>
              <a:t>天／周，最多</a:t>
            </a:r>
            <a:r>
              <a:rPr lang="en-US" altLang="zh-CN" dirty="0"/>
              <a:t>100</a:t>
            </a:r>
            <a:r>
              <a:rPr lang="zh-CN" altLang="en-US" dirty="0"/>
              <a:t> 天。</a:t>
            </a:r>
            <a:endParaRPr lang="en-US" altLang="zh-CN" dirty="0"/>
          </a:p>
          <a:p>
            <a:pPr marL="971550" lvl="1" indent="-514350">
              <a:buFont typeface="+mj-lt"/>
              <a:buAutoNum type="romanUcPeriod"/>
            </a:pPr>
            <a:r>
              <a:rPr lang="zh-CN" altLang="en-US" dirty="0"/>
              <a:t>长期护理机构 （</a:t>
            </a:r>
            <a:r>
              <a:rPr lang="en-US" altLang="zh-CN" dirty="0"/>
              <a:t>LTCF</a:t>
            </a:r>
            <a:r>
              <a:rPr lang="zh-CN" altLang="en-US" dirty="0"/>
              <a:t>）包括：最多</a:t>
            </a:r>
            <a:r>
              <a:rPr lang="en-US" altLang="zh-CN" dirty="0"/>
              <a:t>100</a:t>
            </a:r>
            <a:r>
              <a:rPr lang="zh-CN" altLang="en-US" dirty="0"/>
              <a:t> 天。</a:t>
            </a:r>
            <a:endParaRPr lang="en-US" altLang="zh-CN" dirty="0"/>
          </a:p>
          <a:p>
            <a:pPr marL="971550" lvl="1" indent="-514350">
              <a:spcBef>
                <a:spcPts val="0"/>
              </a:spcBef>
              <a:buFont typeface="+mj-lt"/>
              <a:buAutoNum type="romanUcPeriod"/>
            </a:pPr>
            <a:r>
              <a:rPr lang="zh-CN" altLang="en-US" dirty="0"/>
              <a:t>老人院 （ </a:t>
            </a:r>
            <a:r>
              <a:rPr lang="en-US" altLang="zh-CN" dirty="0"/>
              <a:t> nursing</a:t>
            </a:r>
            <a:r>
              <a:rPr lang="zh-CN" altLang="en-US" dirty="0"/>
              <a:t> </a:t>
            </a:r>
            <a:r>
              <a:rPr lang="en-US" altLang="zh-CN" dirty="0"/>
              <a:t>home</a:t>
            </a:r>
            <a:r>
              <a:rPr lang="zh-CN" altLang="en-US" dirty="0"/>
              <a:t>）</a:t>
            </a:r>
            <a:endParaRPr lang="en-US" altLang="zh-CN" dirty="0"/>
          </a:p>
          <a:p>
            <a:pPr marL="971550" lvl="1" indent="-514350">
              <a:spcBef>
                <a:spcPts val="0"/>
              </a:spcBef>
              <a:buFont typeface="+mj-lt"/>
              <a:buAutoNum type="romanUcPeriod"/>
            </a:pPr>
            <a:r>
              <a:rPr lang="zh-CN" altLang="en-US" dirty="0"/>
              <a:t> 家庭康复：</a:t>
            </a:r>
            <a:r>
              <a:rPr lang="en-US" altLang="zh-CN" dirty="0"/>
              <a:t> RN</a:t>
            </a:r>
            <a:r>
              <a:rPr lang="zh-CN" altLang="en-US" dirty="0"/>
              <a:t>，</a:t>
            </a:r>
            <a:r>
              <a:rPr lang="en-US" altLang="zh-CN" dirty="0"/>
              <a:t>PT</a:t>
            </a:r>
            <a:r>
              <a:rPr lang="zh-CN" altLang="en-US" dirty="0"/>
              <a:t>，</a:t>
            </a:r>
            <a:r>
              <a:rPr lang="en-US" altLang="zh-CN" dirty="0"/>
              <a:t>OT</a:t>
            </a:r>
            <a:r>
              <a:rPr lang="zh-CN" altLang="en-US" dirty="0"/>
              <a:t>， </a:t>
            </a:r>
            <a:r>
              <a:rPr lang="en-US" altLang="zh-CN" dirty="0"/>
              <a:t>SLT</a:t>
            </a:r>
            <a:r>
              <a:rPr lang="zh-CN" altLang="en-US" dirty="0"/>
              <a:t>。</a:t>
            </a:r>
            <a:endParaRPr lang="en-US" altLang="zh-CN" dirty="0"/>
          </a:p>
          <a:p>
            <a:pPr marL="971550" lvl="1" indent="-514350">
              <a:buFont typeface="+mj-lt"/>
              <a:buAutoNum type="romanUcPeriod"/>
            </a:pPr>
            <a:r>
              <a:rPr lang="zh-CN" altLang="en-US" dirty="0"/>
              <a:t> 门诊康复：</a:t>
            </a:r>
            <a:r>
              <a:rPr lang="en-US" altLang="zh-CN" dirty="0"/>
              <a:t>RN</a:t>
            </a:r>
            <a:r>
              <a:rPr lang="zh-CN" altLang="en-US" dirty="0"/>
              <a:t>，</a:t>
            </a:r>
            <a:r>
              <a:rPr lang="en-US" altLang="zh-CN" dirty="0"/>
              <a:t>PT</a:t>
            </a:r>
            <a:r>
              <a:rPr lang="zh-CN" altLang="en-US" dirty="0"/>
              <a:t>，</a:t>
            </a:r>
            <a:r>
              <a:rPr lang="en-US" altLang="zh-CN" dirty="0"/>
              <a:t>OT</a:t>
            </a:r>
            <a:r>
              <a:rPr lang="zh-CN" altLang="en-US" dirty="0"/>
              <a:t>， </a:t>
            </a:r>
            <a:r>
              <a:rPr lang="en-US" altLang="zh-CN" dirty="0"/>
              <a:t>SLT</a:t>
            </a:r>
            <a:r>
              <a:rPr lang="zh-CN" altLang="en-US" dirty="0"/>
              <a:t>。</a:t>
            </a:r>
            <a:endParaRPr lang="en-US" altLang="zh-CN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138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1">
                <a:alpha val="75000"/>
              </a:schemeClr>
            </a:gs>
            <a:gs pos="90000">
              <a:schemeClr val="bg1">
                <a:lumMod val="79000"/>
                <a:lumOff val="21000"/>
                <a:alpha val="75000"/>
              </a:schemeClr>
            </a:gs>
            <a:gs pos="0">
              <a:schemeClr val="accent2">
                <a:lumMod val="20000"/>
                <a:lumOff val="80000"/>
              </a:schemeClr>
            </a:gs>
            <a:gs pos="100000">
              <a:schemeClr val="accent2">
                <a:lumMod val="20000"/>
                <a:lumOff val="80000"/>
              </a:schemeClr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643" y="-740074"/>
            <a:ext cx="12813175" cy="285824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079" y="-166591"/>
            <a:ext cx="10515600" cy="1325563"/>
          </a:xfrm>
        </p:spPr>
        <p:txBody>
          <a:bodyPr/>
          <a:lstStyle/>
          <a:p>
            <a:r>
              <a:rPr lang="zh-CN" altLang="en-US" b="1" dirty="0"/>
              <a:t>从急性医疗到康复治疗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468120" y="2875280"/>
            <a:ext cx="841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dirty="0"/>
          </a:p>
          <a:p>
            <a:pPr marL="800100" lvl="1" indent="-342900">
              <a:buAutoNum type="arabicPeriod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71188" y="2217395"/>
            <a:ext cx="896151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zh-CN" altLang="en-US" sz="2400" dirty="0"/>
              <a:t>病人康复治疗计划的筹备 </a:t>
            </a:r>
            <a:endParaRPr lang="en-US" altLang="zh-CN" sz="2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zh-CN" altLang="en-US" sz="2400" dirty="0"/>
              <a:t>个案经理是保证康复计划实施的关键 </a:t>
            </a:r>
            <a:endParaRPr lang="en-US" altLang="zh-CN" sz="2400" dirty="0"/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zh-CN" altLang="en-US" sz="2400" dirty="0"/>
              <a:t>康复机构选择，</a:t>
            </a:r>
            <a:r>
              <a:rPr lang="en-US" sz="2400" dirty="0"/>
              <a:t>PT</a:t>
            </a:r>
            <a:r>
              <a:rPr lang="zh-CN" altLang="en-US" sz="2400" dirty="0"/>
              <a:t>，</a:t>
            </a:r>
            <a:r>
              <a:rPr lang="en-US" sz="2400" dirty="0"/>
              <a:t> OT</a:t>
            </a:r>
            <a:r>
              <a:rPr lang="zh-CN" altLang="en-US" sz="2400" dirty="0"/>
              <a:t>，</a:t>
            </a:r>
            <a:r>
              <a:rPr lang="en-US" sz="2400" dirty="0"/>
              <a:t> SLT  </a:t>
            </a:r>
            <a:r>
              <a:rPr lang="zh-CN" altLang="en-US" sz="2400" dirty="0"/>
              <a:t>治疗计划落实等</a:t>
            </a:r>
            <a:endParaRPr lang="en-US" altLang="zh-CN" sz="2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zh-CN" altLang="en-US" sz="2400" dirty="0"/>
              <a:t>确保病人转到合适的康复机构 </a:t>
            </a:r>
            <a:endParaRPr lang="en-US" altLang="zh-CN" sz="2400" dirty="0"/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zh-CN" altLang="en-US" sz="2400" dirty="0"/>
              <a:t>凯莎急性康复医院 </a:t>
            </a:r>
            <a:r>
              <a:rPr lang="en-US" sz="2400" dirty="0"/>
              <a:t>Vallejo facility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zh-CN" altLang="en-US" sz="2400" dirty="0"/>
              <a:t>凯莎亚急性康复医院 </a:t>
            </a:r>
            <a:r>
              <a:rPr lang="en-US" sz="2400" dirty="0"/>
              <a:t>KPPACC</a:t>
            </a:r>
          </a:p>
          <a:p>
            <a:r>
              <a:rPr lang="en-US" sz="2400" dirty="0"/>
              <a:t>2. </a:t>
            </a:r>
            <a:r>
              <a:rPr lang="zh-CN" altLang="en-US" sz="2400" dirty="0"/>
              <a:t>康复团队会议</a:t>
            </a:r>
            <a:endParaRPr lang="en-US" altLang="zh-CN" sz="2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zh-CN" altLang="en-US" sz="2400" dirty="0"/>
              <a:t>急性康复病房团队每周会议</a:t>
            </a:r>
            <a:endParaRPr lang="en-US" altLang="zh-CN" sz="2400" dirty="0"/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zh-CN" altLang="en-US" sz="2400" dirty="0"/>
              <a:t>医生，护士，</a:t>
            </a:r>
            <a:r>
              <a:rPr lang="en-US" altLang="zh-CN" sz="2400" dirty="0"/>
              <a:t>PT</a:t>
            </a:r>
            <a:r>
              <a:rPr lang="zh-CN" altLang="en-US" sz="2400" dirty="0"/>
              <a:t>，</a:t>
            </a:r>
            <a:r>
              <a:rPr lang="en-US" altLang="zh-CN" sz="2400" dirty="0"/>
              <a:t>OT</a:t>
            </a:r>
            <a:r>
              <a:rPr lang="zh-CN" altLang="en-US" sz="2400" dirty="0"/>
              <a:t>， </a:t>
            </a:r>
            <a:r>
              <a:rPr lang="en-US" altLang="zh-CN" sz="2400" dirty="0"/>
              <a:t>SLT</a:t>
            </a:r>
            <a:r>
              <a:rPr lang="zh-CN" altLang="en-US" sz="2400" dirty="0"/>
              <a:t>，个案经理 等</a:t>
            </a:r>
            <a:endParaRPr lang="en-US" altLang="zh-CN" sz="2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zh-CN" altLang="en-US" sz="2400" dirty="0"/>
              <a:t>亚急性和长期慢性康复机构每天会议</a:t>
            </a:r>
            <a:endParaRPr lang="en-US" altLang="zh-CN" sz="2400" dirty="0"/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zh-CN" altLang="en-US" sz="2400" dirty="0"/>
              <a:t>确保病人康复治疗与病人需求相符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33613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1">
                <a:alpha val="75000"/>
              </a:schemeClr>
            </a:gs>
            <a:gs pos="90000">
              <a:schemeClr val="bg1">
                <a:lumMod val="79000"/>
                <a:lumOff val="21000"/>
                <a:alpha val="75000"/>
              </a:schemeClr>
            </a:gs>
            <a:gs pos="0">
              <a:schemeClr val="accent2">
                <a:lumMod val="20000"/>
                <a:lumOff val="80000"/>
              </a:schemeClr>
            </a:gs>
            <a:gs pos="100000">
              <a:schemeClr val="accent2">
                <a:lumMod val="20000"/>
                <a:lumOff val="80000"/>
              </a:schemeClr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643" y="-740074"/>
            <a:ext cx="12813175" cy="285824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079" y="-166591"/>
            <a:ext cx="10515600" cy="1325563"/>
          </a:xfrm>
        </p:spPr>
        <p:txBody>
          <a:bodyPr/>
          <a:lstStyle/>
          <a:p>
            <a:r>
              <a:rPr lang="en-US" b="1" dirty="0"/>
              <a:t>Elizabeth Harlan,</a:t>
            </a:r>
            <a:r>
              <a:rPr lang="zh-CN" altLang="en-US" b="1" dirty="0"/>
              <a:t> 护士个案经理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24613" y="2421620"/>
            <a:ext cx="5108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病人转院及出院计划（继续）</a:t>
            </a:r>
            <a:endParaRPr lang="en-US" altLang="zh-CN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/>
              <a:t>这个筹备计划入院时就要开始</a:t>
            </a:r>
            <a:endParaRPr lang="en-US" altLang="zh-CN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/>
              <a:t>以便病人及家属更好的准备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040630" y="413766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 3 Case Management</a:t>
            </a:r>
          </a:p>
        </p:txBody>
      </p:sp>
    </p:spTree>
    <p:extLst>
      <p:ext uri="{BB962C8B-B14F-4D97-AF65-F5344CB8AC3E}">
        <p14:creationId xmlns:p14="http://schemas.microsoft.com/office/powerpoint/2010/main" val="4266865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1">
                <a:alpha val="75000"/>
              </a:schemeClr>
            </a:gs>
            <a:gs pos="90000">
              <a:schemeClr val="bg1">
                <a:lumMod val="79000"/>
                <a:lumOff val="21000"/>
                <a:alpha val="75000"/>
              </a:schemeClr>
            </a:gs>
            <a:gs pos="0">
              <a:schemeClr val="accent2">
                <a:lumMod val="20000"/>
                <a:lumOff val="80000"/>
              </a:schemeClr>
            </a:gs>
            <a:gs pos="100000">
              <a:schemeClr val="accent2">
                <a:lumMod val="20000"/>
                <a:lumOff val="80000"/>
              </a:schemeClr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643" y="-740074"/>
            <a:ext cx="12813175" cy="285824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079" y="-166591"/>
            <a:ext cx="10515600" cy="1325563"/>
          </a:xfrm>
        </p:spPr>
        <p:txBody>
          <a:bodyPr/>
          <a:lstStyle/>
          <a:p>
            <a:r>
              <a:rPr lang="zh-CN" altLang="en-US" b="1" dirty="0"/>
              <a:t>亚急性康复医院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24891" y="2274995"/>
            <a:ext cx="79095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凯莎亚急性康复医院 （</a:t>
            </a:r>
            <a:r>
              <a:rPr lang="en-US" altLang="zh-CN" sz="2400" dirty="0"/>
              <a:t>KPPACC)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/>
              <a:t>176 </a:t>
            </a:r>
            <a:r>
              <a:rPr lang="zh-CN" altLang="en-US" sz="2400" dirty="0"/>
              <a:t>张床，非赢利性康复机构</a:t>
            </a:r>
            <a:endParaRPr lang="en-US" altLang="zh-CN" sz="24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zh-CN" altLang="en-US" sz="2400" dirty="0"/>
              <a:t>亚急性医疗护理</a:t>
            </a:r>
            <a:endParaRPr lang="en-US" altLang="zh-CN" sz="24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zh-CN" altLang="en-US" sz="2400" dirty="0"/>
              <a:t>亚急性康复治疗</a:t>
            </a:r>
            <a:endParaRPr lang="en-US" altLang="zh-CN" sz="24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zh-CN" altLang="en-US" sz="2400" dirty="0"/>
              <a:t>减肥术后护理</a:t>
            </a:r>
            <a:endParaRPr lang="en-US" altLang="zh-CN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/>
              <a:t>病人亚急性康复医院后的去向</a:t>
            </a:r>
            <a:r>
              <a:rPr lang="en-US" sz="2400" dirty="0"/>
              <a:t>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zh-CN" altLang="en-US" sz="2400" dirty="0"/>
              <a:t>亚急性全护康复医疗机构，老人院</a:t>
            </a:r>
            <a:endParaRPr lang="en-US" altLang="zh-CN" sz="2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zh-CN" altLang="en-US" sz="2400" dirty="0"/>
              <a:t>半护理居家康复机构，</a:t>
            </a:r>
            <a:endParaRPr lang="en-US" altLang="zh-CN" sz="2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zh-CN" altLang="en-US" sz="2400" dirty="0"/>
              <a:t>居家康复护理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178" y="2434630"/>
            <a:ext cx="4346199" cy="289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938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1">
                <a:alpha val="75000"/>
              </a:schemeClr>
            </a:gs>
            <a:gs pos="90000">
              <a:schemeClr val="bg1">
                <a:lumMod val="79000"/>
                <a:lumOff val="21000"/>
                <a:alpha val="75000"/>
              </a:schemeClr>
            </a:gs>
            <a:gs pos="0">
              <a:schemeClr val="accent2">
                <a:lumMod val="20000"/>
                <a:lumOff val="80000"/>
              </a:schemeClr>
            </a:gs>
            <a:gs pos="100000">
              <a:schemeClr val="accent2">
                <a:lumMod val="20000"/>
                <a:lumOff val="80000"/>
              </a:schemeClr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643" y="-740074"/>
            <a:ext cx="12813175" cy="285824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079" y="-166591"/>
            <a:ext cx="10515600" cy="1325563"/>
          </a:xfrm>
        </p:spPr>
        <p:txBody>
          <a:bodyPr/>
          <a:lstStyle/>
          <a:p>
            <a:r>
              <a:rPr lang="zh-CN" altLang="en-US" b="1" dirty="0"/>
              <a:t>亚急性康复医院（继续）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224" y="2536231"/>
            <a:ext cx="4656712" cy="31044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73015" y="2765782"/>
            <a:ext cx="36675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亚急性全护康复病房</a:t>
            </a:r>
            <a:endParaRPr lang="en-US" altLang="zh-CN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zh-CN" altLang="en-US" sz="2400" dirty="0"/>
              <a:t>亚急性半自理康复病房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097373" y="4647235"/>
            <a:ext cx="3451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62193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3654</TotalTime>
  <Words>1408</Words>
  <Application>Microsoft Office PowerPoint</Application>
  <PresentationFormat>Widescreen</PresentationFormat>
  <Paragraphs>154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等线</vt:lpstr>
      <vt:lpstr>等线 Light</vt:lpstr>
      <vt:lpstr>HelveticaNeue</vt:lpstr>
      <vt:lpstr>Arial</vt:lpstr>
      <vt:lpstr>Calibri</vt:lpstr>
      <vt:lpstr>Calibri Light</vt:lpstr>
      <vt:lpstr>Courier New</vt:lpstr>
      <vt:lpstr>Times New Roman</vt:lpstr>
      <vt:lpstr>Wingdings</vt:lpstr>
      <vt:lpstr>Office Theme</vt:lpstr>
      <vt:lpstr>PowerPoint Presentation</vt:lpstr>
      <vt:lpstr>美国社区康复浏览图</vt:lpstr>
      <vt:lpstr>康复医学在急性期的介入</vt:lpstr>
      <vt:lpstr>急性康复期的入院标准</vt:lpstr>
      <vt:lpstr>亚急康复期的入院标准</vt:lpstr>
      <vt:lpstr>从急性医疗到康复治疗</vt:lpstr>
      <vt:lpstr>Elizabeth Harlan, 护士个案经理</vt:lpstr>
      <vt:lpstr>亚急性康复医院</vt:lpstr>
      <vt:lpstr>亚急性康复医院（继续）</vt:lpstr>
      <vt:lpstr>社区康复对老人生活的重要性</vt:lpstr>
      <vt:lpstr>长期护理机构-医疗性养老院</vt:lpstr>
      <vt:lpstr>Mary Linde, MSN,圣保罗老人康复中心总监 </vt:lpstr>
      <vt:lpstr>护理性居家康复机构</vt:lpstr>
      <vt:lpstr>护理性居家康复机构 （继续）</vt:lpstr>
      <vt:lpstr>护理性居家康复机构 （继续)</vt:lpstr>
      <vt:lpstr> 社区居家养老 </vt:lpstr>
      <vt:lpstr>康复圆你回家梦</vt:lpstr>
      <vt:lpstr>美国康复医疗的付费体制</vt:lpstr>
      <vt:lpstr>美国康复医疗的付费体制（继续）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charles laroche</dc:creator>
  <cp:lastModifiedBy>charles laroche</cp:lastModifiedBy>
  <cp:revision>114</cp:revision>
  <dcterms:created xsi:type="dcterms:W3CDTF">2016-11-22T23:55:08Z</dcterms:created>
  <dcterms:modified xsi:type="dcterms:W3CDTF">2017-03-21T04:31:48Z</dcterms:modified>
</cp:coreProperties>
</file>