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53E09-210D-9546-9186-C780FB27C1B4}" type="datetimeFigureOut">
              <a:rPr lang="en-US" smtClean="0"/>
              <a:t>9/29/17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55A1F-4CFC-F947-90B2-347DC032E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2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5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3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1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23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8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7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7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FA9B7-C81B-DD43-9106-576F244D31E8}" type="datetimeFigureOut">
              <a:rPr lang="en-US" smtClean="0"/>
              <a:t>9/29/17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F8C9B-A6E9-5B46-A1C8-73DE594B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1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na-1370603787Lg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92690" y="950714"/>
            <a:ext cx="3092276" cy="17394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60445" y="207327"/>
            <a:ext cx="57388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Gel Electrophoresis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871139" y="686772"/>
            <a:ext cx="1757984" cy="19598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43822" y="1243963"/>
            <a:ext cx="578876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Purpose: separate molecules by size and/or charge</a:t>
            </a:r>
          </a:p>
          <a:p>
            <a:pPr algn="ctr"/>
            <a:r>
              <a:rPr lang="en-US" dirty="0"/>
              <a:t>In molecular biology these are usually DNA/RNA or proteins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Requires:</a:t>
            </a:r>
          </a:p>
          <a:p>
            <a:pPr marL="342900" indent="-342900" algn="ctr">
              <a:buAutoNum type="arabicParenR"/>
            </a:pPr>
            <a:r>
              <a:rPr lang="en-US" dirty="0"/>
              <a:t>a matrix (gel) for molecules to travel through</a:t>
            </a:r>
          </a:p>
          <a:p>
            <a:pPr algn="ctr"/>
            <a:r>
              <a:rPr lang="en-US" dirty="0"/>
              <a:t>(usually </a:t>
            </a:r>
            <a:r>
              <a:rPr lang="en-US" dirty="0" err="1"/>
              <a:t>agarose</a:t>
            </a:r>
            <a:r>
              <a:rPr lang="en-US" dirty="0"/>
              <a:t> or polyacrylamide)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2)  A constant electrical current forcing molecules to move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43823" y="3918125"/>
            <a:ext cx="5868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Exhibit: home made agar gel electrophoresis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20097" y="4431620"/>
            <a:ext cx="513095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Separate food coloring by size in an agar matrix</a:t>
            </a:r>
          </a:p>
          <a:p>
            <a:endParaRPr lang="en-US" dirty="0"/>
          </a:p>
          <a:p>
            <a:r>
              <a:rPr lang="en-US" dirty="0"/>
              <a:t>Agar – agar agar from Li Ming Global Mart</a:t>
            </a:r>
          </a:p>
          <a:p>
            <a:r>
              <a:rPr lang="en-US" dirty="0"/>
              <a:t>Power supply – 9 V batteries</a:t>
            </a:r>
          </a:p>
          <a:p>
            <a:r>
              <a:rPr lang="en-US" dirty="0"/>
              <a:t>Paper clips</a:t>
            </a:r>
          </a:p>
          <a:p>
            <a:r>
              <a:rPr lang="en-US" dirty="0"/>
              <a:t>gel box – lid from pipette tip container</a:t>
            </a:r>
          </a:p>
          <a:p>
            <a:r>
              <a:rPr lang="en-US" dirty="0"/>
              <a:t>Gel comb – 3D printed</a:t>
            </a:r>
          </a:p>
          <a:p>
            <a:r>
              <a:rPr lang="en-US" dirty="0"/>
              <a:t>Running buffer – borax;   loading buffer – corn syrup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09927" y="4716697"/>
            <a:ext cx="27200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Primary colors are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red</a:t>
            </a:r>
            <a:r>
              <a:rPr lang="en-US" dirty="0"/>
              <a:t>, </a:t>
            </a:r>
            <a:r>
              <a:rPr lang="en-US" b="1" dirty="0">
                <a:solidFill>
                  <a:srgbClr val="0000FF"/>
                </a:solidFill>
              </a:rPr>
              <a:t>blue</a:t>
            </a:r>
            <a:r>
              <a:rPr lang="en-US" dirty="0"/>
              <a:t>, </a:t>
            </a:r>
            <a:r>
              <a:rPr lang="en-US" b="1" dirty="0">
                <a:solidFill>
                  <a:srgbClr val="FFFF00"/>
                </a:solidFill>
              </a:rPr>
              <a:t>yellow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Question is:</a:t>
            </a:r>
          </a:p>
          <a:p>
            <a:pPr algn="ctr"/>
            <a:r>
              <a:rPr lang="en-US" dirty="0"/>
              <a:t>What colors are </a:t>
            </a:r>
            <a:r>
              <a:rPr lang="en-US" b="1" dirty="0">
                <a:solidFill>
                  <a:srgbClr val="008000"/>
                </a:solidFill>
              </a:rPr>
              <a:t>green</a:t>
            </a:r>
            <a:r>
              <a:rPr lang="en-US" dirty="0"/>
              <a:t> and </a:t>
            </a:r>
          </a:p>
          <a:p>
            <a:pPr algn="ctr"/>
            <a:r>
              <a:rPr lang="en-US" b="1" dirty="0">
                <a:solidFill>
                  <a:srgbClr val="5509B3"/>
                </a:solidFill>
              </a:rPr>
              <a:t>purple</a:t>
            </a:r>
            <a:r>
              <a:rPr lang="en-US" dirty="0"/>
              <a:t> made from?</a:t>
            </a:r>
          </a:p>
        </p:txBody>
      </p:sp>
    </p:spTree>
    <p:extLst>
      <p:ext uri="{BB962C8B-B14F-4D97-AF65-F5344CB8AC3E}">
        <p14:creationId xmlns:p14="http://schemas.microsoft.com/office/powerpoint/2010/main" val="14259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33700" y="952798"/>
            <a:ext cx="712824" cy="369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Red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16279" y="3272343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Blue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27880" y="944064"/>
            <a:ext cx="829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Red 40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45225" y="3267932"/>
            <a:ext cx="9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Yellow 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34301" y="2875391"/>
            <a:ext cx="1734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MW: 496.42, charge -2</a:t>
            </a:r>
          </a:p>
          <a:p>
            <a:r>
              <a:rPr lang="en-US" sz="1200" dirty="0"/>
              <a:t>Absorbance max 504 nm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9539" y="2874884"/>
            <a:ext cx="1734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MW: 879.86, charge -2</a:t>
            </a:r>
          </a:p>
          <a:p>
            <a:r>
              <a:rPr lang="en-US" sz="1200" dirty="0"/>
              <a:t>Absorbance max 530 nm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28882" y="5303671"/>
            <a:ext cx="1734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MW: 534.36, charge -3</a:t>
            </a:r>
          </a:p>
          <a:p>
            <a:r>
              <a:rPr lang="en-US" sz="1200" dirty="0"/>
              <a:t>Absorbance max 470 nm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67068" y="5330975"/>
            <a:ext cx="1734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MW: 792.84, charge -2</a:t>
            </a:r>
          </a:p>
          <a:p>
            <a:r>
              <a:rPr lang="de-DE" sz="1200" dirty="0" err="1"/>
              <a:t>Absorbance</a:t>
            </a:r>
            <a:r>
              <a:rPr lang="de-DE" sz="1200" dirty="0"/>
              <a:t> </a:t>
            </a:r>
            <a:r>
              <a:rPr lang="de-DE" sz="1200" dirty="0" err="1"/>
              <a:t>max</a:t>
            </a:r>
            <a:r>
              <a:rPr lang="de-DE" sz="1200" dirty="0"/>
              <a:t> 628 </a:t>
            </a:r>
            <a:r>
              <a:rPr lang="de-DE" sz="1200" dirty="0" err="1"/>
              <a:t>nm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443860" y="132959"/>
            <a:ext cx="487883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Food Dye Electrophoresis</a:t>
            </a:r>
          </a:p>
          <a:p>
            <a:r>
              <a:rPr lang="en-US" dirty="0"/>
              <a:t>Gel matrix separates molecules by size and charge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74095" y="1060460"/>
            <a:ext cx="30464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McCormick Food dyes are</a:t>
            </a:r>
          </a:p>
          <a:p>
            <a:r>
              <a:rPr lang="en-US" dirty="0"/>
              <a:t>a composition of the four dyes</a:t>
            </a:r>
          </a:p>
          <a:p>
            <a:r>
              <a:rPr lang="en-US" dirty="0"/>
              <a:t>to the left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Red </a:t>
            </a:r>
            <a:r>
              <a:rPr lang="en-US" dirty="0"/>
              <a:t>=</a:t>
            </a:r>
            <a:r>
              <a:rPr lang="en-US" dirty="0">
                <a:solidFill>
                  <a:srgbClr val="FF0000"/>
                </a:solidFill>
              </a:rPr>
              <a:t> Red 3 </a:t>
            </a:r>
            <a:r>
              <a:rPr lang="en-US" dirty="0"/>
              <a:t>+</a:t>
            </a:r>
            <a:r>
              <a:rPr lang="en-US" dirty="0">
                <a:solidFill>
                  <a:srgbClr val="FF0000"/>
                </a:solidFill>
              </a:rPr>
              <a:t> Red 40</a:t>
            </a:r>
          </a:p>
          <a:p>
            <a:r>
              <a:rPr lang="en-US" dirty="0">
                <a:solidFill>
                  <a:srgbClr val="FFC000"/>
                </a:solidFill>
              </a:rPr>
              <a:t>Yellow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=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C000"/>
                </a:solidFill>
              </a:rPr>
              <a:t>Yellow 5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+ </a:t>
            </a:r>
            <a:r>
              <a:rPr lang="en-US" dirty="0">
                <a:solidFill>
                  <a:srgbClr val="FF0000"/>
                </a:solidFill>
              </a:rPr>
              <a:t>Red 40</a:t>
            </a:r>
          </a:p>
          <a:p>
            <a:r>
              <a:rPr lang="en-US" dirty="0">
                <a:solidFill>
                  <a:srgbClr val="0070C0"/>
                </a:solidFill>
              </a:rPr>
              <a:t>Blue </a:t>
            </a:r>
            <a:r>
              <a:rPr lang="en-US" dirty="0"/>
              <a:t>=</a:t>
            </a:r>
            <a:r>
              <a:rPr lang="en-US" dirty="0">
                <a:solidFill>
                  <a:srgbClr val="0070C0"/>
                </a:solidFill>
              </a:rPr>
              <a:t> Blue 1 </a:t>
            </a:r>
            <a:r>
              <a:rPr lang="en-US" dirty="0"/>
              <a:t>+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Red 40</a:t>
            </a:r>
          </a:p>
          <a:p>
            <a:r>
              <a:rPr lang="en-US" dirty="0">
                <a:solidFill>
                  <a:srgbClr val="00B050"/>
                </a:solidFill>
              </a:rPr>
              <a:t>Green</a:t>
            </a:r>
            <a:r>
              <a:rPr lang="en-US" dirty="0"/>
              <a:t> = </a:t>
            </a:r>
            <a:r>
              <a:rPr lang="en-US" dirty="0">
                <a:solidFill>
                  <a:srgbClr val="FFC000"/>
                </a:solidFill>
              </a:rPr>
              <a:t>Yellow 5</a:t>
            </a:r>
            <a:r>
              <a:rPr lang="en-US" dirty="0"/>
              <a:t> + </a:t>
            </a:r>
            <a:r>
              <a:rPr lang="en-US" dirty="0">
                <a:solidFill>
                  <a:srgbClr val="0070C0"/>
                </a:solidFill>
              </a:rPr>
              <a:t>Blue 1</a:t>
            </a:r>
            <a:r>
              <a:rPr lang="en-US" dirty="0"/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20626" y="3869305"/>
            <a:ext cx="416639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Questions:</a:t>
            </a:r>
          </a:p>
          <a:p>
            <a:endParaRPr lang="en-US" dirty="0"/>
          </a:p>
          <a:p>
            <a:r>
              <a:rPr lang="en-US" dirty="0"/>
              <a:t>Which electrode will the dyes migrate </a:t>
            </a:r>
            <a:r>
              <a:rPr lang="en-US" dirty="0" smtClean="0"/>
              <a:t>to,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smtClean="0"/>
              <a:t>anode (+) or cathode (-)?</a:t>
            </a:r>
            <a:endParaRPr lang="en-US" dirty="0"/>
          </a:p>
          <a:p>
            <a:r>
              <a:rPr lang="en-US" dirty="0"/>
              <a:t>Which color/dye will move faster?</a:t>
            </a:r>
          </a:p>
          <a:p>
            <a:r>
              <a:rPr lang="en-US" dirty="0" smtClean="0"/>
              <a:t>Can </a:t>
            </a:r>
            <a:r>
              <a:rPr lang="en-US" dirty="0"/>
              <a:t>you tell the composition of green and </a:t>
            </a:r>
          </a:p>
          <a:p>
            <a:r>
              <a:rPr lang="en-US" dirty="0"/>
              <a:t>purple from the migration patterns?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74094" y="3470337"/>
            <a:ext cx="2750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Purple</a:t>
            </a:r>
            <a:r>
              <a:rPr lang="en-US" dirty="0"/>
              <a:t> = mix </a:t>
            </a:r>
            <a:r>
              <a:rPr lang="en-US" dirty="0">
                <a:solidFill>
                  <a:srgbClr val="FF0000"/>
                </a:solidFill>
              </a:rPr>
              <a:t>Red</a:t>
            </a:r>
            <a:r>
              <a:rPr lang="en-US" dirty="0"/>
              <a:t> + </a:t>
            </a:r>
            <a:r>
              <a:rPr lang="en-US" dirty="0">
                <a:solidFill>
                  <a:srgbClr val="0070C0"/>
                </a:solidFill>
              </a:rPr>
              <a:t>Blue</a:t>
            </a:r>
            <a:r>
              <a:rPr lang="en-US" dirty="0"/>
              <a:t> 1:1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67068" y="6015357"/>
            <a:ext cx="8467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North Carolina Essential Standards Bio.3.3.1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600" dirty="0"/>
              <a:t> Summarize the process of gel electrophoresis as a technique to separate molecules based on size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655" y="3637264"/>
            <a:ext cx="1488966" cy="1488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79" y="3645576"/>
            <a:ext cx="1489813" cy="1480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6764" y="1352597"/>
            <a:ext cx="1470135" cy="146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655" y="1352597"/>
            <a:ext cx="1488965" cy="1457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838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291</Words>
  <Application>Microsoft Macintosh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Randall, Thomas (NIH/NIEHS) [C]</cp:lastModifiedBy>
  <cp:revision>3</cp:revision>
  <dcterms:created xsi:type="dcterms:W3CDTF">2017-04-02T20:51:25Z</dcterms:created>
  <dcterms:modified xsi:type="dcterms:W3CDTF">2017-09-29T16:47:23Z</dcterms:modified>
</cp:coreProperties>
</file>