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64" r:id="rId2"/>
    <p:sldMasterId id="2147483652" r:id="rId3"/>
  </p:sldMasterIdLst>
  <p:notesMasterIdLst>
    <p:notesMasterId r:id="rId31"/>
  </p:notesMasterIdLst>
  <p:sldIdLst>
    <p:sldId id="267" r:id="rId4"/>
    <p:sldId id="274"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62" d="100"/>
          <a:sy n="62" d="100"/>
        </p:scale>
        <p:origin x="1099" y="5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1BE1FCB-4C63-4CAD-A907-316B8DFE24D8}" type="datetimeFigureOut">
              <a:rPr lang="en-US"/>
              <a:pPr>
                <a:defRPr/>
              </a:pPr>
              <a:t>6/7/2015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C324C40-2C81-4675-B5B8-9282F12AA097}" type="slidenum">
              <a:rPr lang="en-US"/>
              <a:pPr>
                <a:defRPr/>
              </a:pPr>
              <a:t>‹#›</a:t>
            </a:fld>
            <a:endParaRPr lang="en-US"/>
          </a:p>
        </p:txBody>
      </p:sp>
    </p:spTree>
    <p:extLst>
      <p:ext uri="{BB962C8B-B14F-4D97-AF65-F5344CB8AC3E}">
        <p14:creationId xmlns:p14="http://schemas.microsoft.com/office/powerpoint/2010/main" val="1040327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34435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19124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61037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164018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63283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71941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20844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24955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124169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059341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90226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54855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693980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115715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088233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0485204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166795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04417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2871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5335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68253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404890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664611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447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smtClean="0"/>
              <a:t>Stacked blocks with text</a:t>
            </a:r>
            <a:endParaRPr lang="en-US" sz="1400" dirty="0" smtClean="0"/>
          </a:p>
          <a:p>
            <a:pPr eaLnBrk="1" fontAlgn="auto" hangingPunct="1">
              <a:spcBef>
                <a:spcPts val="0"/>
              </a:spcBef>
              <a:spcAft>
                <a:spcPts val="0"/>
              </a:spcAft>
              <a:defRPr/>
            </a:pPr>
            <a:r>
              <a:rPr lang="en-US" sz="1400" dirty="0" smtClean="0"/>
              <a:t>(Intermediate) </a:t>
            </a:r>
          </a:p>
          <a:p>
            <a:pPr eaLnBrk="1" fontAlgn="auto" hangingPunct="1">
              <a:spcBef>
                <a:spcPts val="0"/>
              </a:spcBef>
              <a:spcAft>
                <a:spcPts val="0"/>
              </a:spcAft>
              <a:defRPr/>
            </a:pPr>
            <a:r>
              <a:rPr lang="en-US" dirty="0" smtClean="0"/>
              <a:t> </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Slides</a:t>
            </a:r>
            <a:r>
              <a:rPr lang="en-US" dirty="0" smtClean="0"/>
              <a:t> group, click </a:t>
            </a:r>
            <a:r>
              <a:rPr lang="en-US" b="1" dirty="0" smtClean="0"/>
              <a:t>Layout</a:t>
            </a:r>
            <a:r>
              <a:rPr lang="en-US" dirty="0" smtClean="0"/>
              <a:t>, and then click </a:t>
            </a:r>
            <a:r>
              <a:rPr lang="en-US" b="1" dirty="0" smtClean="0"/>
              <a:t>Blank</a:t>
            </a:r>
            <a:r>
              <a:rPr lang="en-US" dirty="0" smtClean="0"/>
              <a: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Drawing</a:t>
            </a:r>
            <a:r>
              <a:rPr lang="en-US" dirty="0" smtClean="0"/>
              <a:t> group, click </a:t>
            </a:r>
            <a:r>
              <a:rPr lang="en-US" b="1" dirty="0" smtClean="0"/>
              <a:t>Shapes</a:t>
            </a:r>
            <a:r>
              <a:rPr lang="en-US" dirty="0" smtClean="0"/>
              <a:t>, and then under </a:t>
            </a:r>
            <a:r>
              <a:rPr lang="en-US" b="1" dirty="0" smtClean="0"/>
              <a:t>Rectangles</a:t>
            </a:r>
            <a:r>
              <a:rPr lang="en-US" dirty="0" smtClean="0"/>
              <a:t> click </a:t>
            </a:r>
            <a:r>
              <a:rPr lang="en-US" b="1" dirty="0" smtClean="0"/>
              <a:t>Rectangle</a:t>
            </a:r>
            <a:r>
              <a:rPr lang="en-US" dirty="0" smtClean="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Size</a:t>
            </a:r>
            <a:r>
              <a:rPr lang="en-US" dirty="0" smtClean="0"/>
              <a:t> in the left pane. In the </a:t>
            </a:r>
            <a:r>
              <a:rPr lang="en-US" b="1" dirty="0" smtClean="0"/>
              <a:t>Size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Size and rotate</a:t>
            </a:r>
            <a:r>
              <a:rPr lang="en-US" dirty="0" smtClean="0"/>
              <a:t>, in the </a:t>
            </a:r>
            <a:r>
              <a:rPr lang="en-US" b="1" dirty="0" smtClean="0"/>
              <a:t>Height </a:t>
            </a:r>
            <a:r>
              <a:rPr lang="en-US" dirty="0" smtClean="0"/>
              <a:t>box, enter </a:t>
            </a:r>
            <a:r>
              <a:rPr lang="en-US" b="1" dirty="0" smtClean="0"/>
              <a:t>1.75”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Width </a:t>
            </a:r>
            <a:r>
              <a:rPr lang="en-US" dirty="0" smtClean="0"/>
              <a:t>box, enter </a:t>
            </a:r>
            <a:r>
              <a:rPr lang="en-US" b="1" dirty="0" smtClean="0"/>
              <a:t>1.75”</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1.76”</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Colors</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223</a:t>
            </a:r>
            <a:r>
              <a:rPr lang="en-US" dirty="0" smtClean="0"/>
              <a:t>, Green: </a:t>
            </a:r>
            <a:r>
              <a:rPr lang="en-US" b="1" dirty="0" smtClean="0"/>
              <a:t>96</a:t>
            </a:r>
            <a:r>
              <a:rPr lang="en-US" dirty="0" smtClean="0"/>
              <a:t>, Blue: </a:t>
            </a:r>
            <a:r>
              <a:rPr lang="en-US" b="1" dirty="0" smtClean="0"/>
              <a:t>93</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Line Color </a:t>
            </a:r>
            <a:r>
              <a:rPr lang="en-US" dirty="0" smtClean="0"/>
              <a:t>in the left pane, and then select </a:t>
            </a:r>
            <a:r>
              <a:rPr lang="en-US" b="1" dirty="0" smtClean="0"/>
              <a:t>No line</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and then do the following in the </a:t>
            </a:r>
            <a:r>
              <a:rPr lang="en-US" b="1" dirty="0" smtClean="0"/>
              <a:t>Shadow</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Presets</a:t>
            </a:r>
            <a:r>
              <a:rPr lang="en-US" dirty="0" smtClean="0"/>
              <a:t>, and then under </a:t>
            </a:r>
            <a:r>
              <a:rPr lang="en-US" b="1" dirty="0" smtClean="0"/>
              <a:t>Outer</a:t>
            </a:r>
            <a:r>
              <a:rPr lang="en-US" dirty="0" smtClean="0"/>
              <a:t> click </a:t>
            </a:r>
            <a:r>
              <a:rPr lang="en-US" b="1" dirty="0" smtClean="0"/>
              <a:t>Offset Diagonal Bottom Left </a:t>
            </a:r>
            <a:r>
              <a:rPr lang="en-US" dirty="0" smtClean="0"/>
              <a:t>(first row, third option from the left).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70%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Size</a:t>
            </a:r>
            <a:r>
              <a:rPr lang="en-US" dirty="0" smtClean="0"/>
              <a:t> box, enter </a:t>
            </a:r>
            <a:r>
              <a:rPr lang="en-US" b="1" dirty="0" smtClean="0"/>
              <a:t>110%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Blur</a:t>
            </a:r>
            <a:r>
              <a:rPr lang="en-US" dirty="0" smtClean="0"/>
              <a:t> box, enter </a:t>
            </a:r>
            <a:r>
              <a:rPr lang="en-US" b="1" dirty="0" smtClean="0"/>
              <a:t>28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Angle</a:t>
            </a:r>
            <a:r>
              <a:rPr lang="en-US" dirty="0" smtClean="0"/>
              <a:t> box, enter </a:t>
            </a:r>
            <a:r>
              <a:rPr lang="en-US" b="1" dirty="0" smtClean="0"/>
              <a:t>190°</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Distance</a:t>
            </a:r>
            <a:r>
              <a:rPr lang="en-US" dirty="0" smtClean="0"/>
              <a:t> box, enter </a:t>
            </a:r>
            <a:r>
              <a:rPr lang="en-US" b="1" dirty="0" smtClean="0"/>
              <a:t>20 pt</a:t>
            </a:r>
            <a:r>
              <a:rPr lang="en-US" dirty="0" smtClean="0"/>
              <a: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Format </a:t>
            </a:r>
            <a:r>
              <a:rPr lang="en-US" dirty="0" smtClean="0"/>
              <a:t>in the left pane, and then do the following in the </a:t>
            </a:r>
            <a:r>
              <a:rPr lang="en-US" b="1" dirty="0" smtClean="0"/>
              <a:t>3-D Format</a:t>
            </a:r>
            <a:r>
              <a:rPr lang="en-US" dirty="0" smtClean="0"/>
              <a:t> pane:</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Depth</a:t>
            </a:r>
            <a:r>
              <a:rPr lang="en-US" dirty="0" smtClean="0"/>
              <a:t>, in the </a:t>
            </a:r>
            <a:r>
              <a:rPr lang="en-US" b="1" dirty="0" smtClean="0"/>
              <a:t>Depth</a:t>
            </a:r>
            <a:r>
              <a:rPr lang="en-US" dirty="0" smtClean="0"/>
              <a:t> box, enter </a:t>
            </a:r>
            <a:r>
              <a:rPr lang="en-US" b="1" dirty="0" smtClean="0"/>
              <a:t>130 pt</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Surface</a:t>
            </a:r>
            <a:r>
              <a:rPr lang="en-US" dirty="0" smtClean="0"/>
              <a:t>, click the button next to </a:t>
            </a:r>
            <a:r>
              <a:rPr lang="en-US" b="1" dirty="0" smtClean="0"/>
              <a:t>Material</a:t>
            </a:r>
            <a:r>
              <a:rPr lang="en-US" dirty="0" smtClean="0"/>
              <a:t>, and then under </a:t>
            </a:r>
            <a:r>
              <a:rPr lang="en-US" b="1" dirty="0" smtClean="0"/>
              <a:t>Standard</a:t>
            </a:r>
            <a:r>
              <a:rPr lang="en-US" dirty="0" smtClean="0"/>
              <a:t> click </a:t>
            </a:r>
            <a:r>
              <a:rPr lang="en-US" b="1" dirty="0" smtClean="0"/>
              <a:t>Warm Matte </a:t>
            </a:r>
            <a:r>
              <a:rPr lang="en-US" dirty="0" smtClean="0"/>
              <a:t>(second option from the left). </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Lighting</a:t>
            </a:r>
            <a:r>
              <a:rPr lang="en-US" dirty="0" smtClean="0"/>
              <a:t>, and then under </a:t>
            </a:r>
            <a:r>
              <a:rPr lang="en-US" b="1" dirty="0" smtClean="0"/>
              <a:t>Neutral</a:t>
            </a:r>
            <a:r>
              <a:rPr lang="en-US" dirty="0" smtClean="0"/>
              <a:t> click </a:t>
            </a:r>
            <a:r>
              <a:rPr lang="en-US" b="1" dirty="0" smtClean="0"/>
              <a:t>Three Point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Select the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second (duplicate)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4.23”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3.17”</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 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 </a:t>
            </a:r>
            <a:r>
              <a:rPr lang="en-US" dirty="0" smtClean="0"/>
              <a:t>dialog box, on the </a:t>
            </a:r>
            <a:r>
              <a:rPr lang="en-US" b="1" dirty="0" smtClean="0"/>
              <a:t>Custom</a:t>
            </a:r>
            <a:r>
              <a:rPr lang="en-US" dirty="0" smtClean="0"/>
              <a:t> tab, enter values for Red: </a:t>
            </a:r>
            <a:r>
              <a:rPr lang="en-US" b="1" dirty="0" smtClean="0"/>
              <a:t>247</a:t>
            </a:r>
            <a:r>
              <a:rPr lang="en-US" dirty="0" smtClean="0"/>
              <a:t>, Green: </a:t>
            </a:r>
            <a:r>
              <a:rPr lang="en-US" b="1" dirty="0" smtClean="0"/>
              <a:t>154</a:t>
            </a:r>
            <a:r>
              <a:rPr lang="en-US" dirty="0" smtClean="0"/>
              <a:t>, and Blue: </a:t>
            </a:r>
            <a:r>
              <a:rPr lang="en-US" b="1" dirty="0" smtClean="0"/>
              <a:t>91</a:t>
            </a:r>
            <a:r>
              <a:rPr lang="en-US" dirty="0" smtClean="0"/>
              <a:t>.</a:t>
            </a:r>
          </a:p>
          <a:p>
            <a:pPr marL="228600" indent="-228600" eaLnBrk="1" fontAlgn="auto" hangingPunct="1">
              <a:spcBef>
                <a:spcPts val="0"/>
              </a:spcBef>
              <a:spcAft>
                <a:spcPts val="0"/>
              </a:spcAft>
              <a:buFont typeface="+mj-lt"/>
              <a:buAutoNum type="arabicPeriod"/>
              <a:defRPr/>
            </a:pPr>
            <a:r>
              <a:rPr lang="en-US" dirty="0" smtClean="0"/>
              <a:t>Select the second rectangle.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Select the third rectangle. 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Position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a:t>
            </a:r>
            <a:r>
              <a:rPr lang="en-US" dirty="0" smtClean="0"/>
              <a:t>. In the </a:t>
            </a:r>
            <a:r>
              <a:rPr lang="en-US" b="1" dirty="0" smtClean="0"/>
              <a:t>From</a:t>
            </a:r>
            <a:r>
              <a:rPr lang="en-US" dirty="0" smtClean="0"/>
              <a:t> box, click </a:t>
            </a:r>
            <a:r>
              <a:rPr lang="en-US" b="1" dirty="0" smtClean="0"/>
              <a:t>Top Left Corner</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1”</a:t>
            </a:r>
            <a:r>
              <a:rPr lang="en-US" dirty="0" smtClean="0"/>
              <a:t>. In the </a:t>
            </a:r>
            <a:r>
              <a:rPr lang="en-US" b="1" dirty="0" smtClean="0"/>
              <a:t>From</a:t>
            </a:r>
            <a:r>
              <a:rPr lang="en-US" dirty="0" smtClean="0"/>
              <a:t> box, click </a:t>
            </a:r>
            <a:r>
              <a:rPr lang="en-US" b="1" dirty="0" smtClean="0"/>
              <a:t>Top Left Corner</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Fill</a:t>
            </a:r>
            <a:r>
              <a:rPr lang="en-US" dirty="0" smtClean="0"/>
              <a:t> in the left pane. In the </a:t>
            </a:r>
            <a:r>
              <a:rPr lang="en-US" b="1" dirty="0" smtClean="0"/>
              <a:t>Fill</a:t>
            </a:r>
            <a:r>
              <a:rPr lang="en-US" dirty="0" smtClean="0"/>
              <a:t> pane, select </a:t>
            </a:r>
            <a:r>
              <a:rPr lang="en-US" b="1" dirty="0" smtClean="0"/>
              <a:t>Solid fill</a:t>
            </a:r>
            <a:r>
              <a:rPr lang="en-US" dirty="0" smtClean="0"/>
              <a:t>, click the button next to </a:t>
            </a:r>
            <a:r>
              <a:rPr lang="en-US" b="1" dirty="0" smtClean="0"/>
              <a:t>Color</a:t>
            </a:r>
            <a:r>
              <a:rPr lang="en-US" dirty="0" smtClean="0"/>
              <a:t>, and then click </a:t>
            </a:r>
            <a:r>
              <a:rPr lang="en-US" b="1" dirty="0" smtClean="0"/>
              <a:t>More Colors</a:t>
            </a:r>
            <a:r>
              <a:rPr lang="en-US" dirty="0" smtClean="0"/>
              <a:t>. In the </a:t>
            </a:r>
            <a:r>
              <a:rPr lang="en-US" b="1" dirty="0" smtClean="0"/>
              <a:t>Colors</a:t>
            </a:r>
            <a:r>
              <a:rPr lang="en-US" dirty="0" smtClean="0"/>
              <a:t> dialog box, on the </a:t>
            </a:r>
            <a:r>
              <a:rPr lang="en-US" b="1" dirty="0" smtClean="0"/>
              <a:t>Custom</a:t>
            </a:r>
            <a:r>
              <a:rPr lang="en-US" dirty="0" smtClean="0"/>
              <a:t> tab, enter values for Red: </a:t>
            </a:r>
            <a:r>
              <a:rPr lang="en-US" b="1" dirty="0" smtClean="0"/>
              <a:t>93</a:t>
            </a:r>
            <a:r>
              <a:rPr lang="en-US" dirty="0" smtClean="0"/>
              <a:t>, Green: </a:t>
            </a:r>
            <a:r>
              <a:rPr lang="en-US" b="1" dirty="0" smtClean="0"/>
              <a:t>199</a:t>
            </a:r>
            <a:r>
              <a:rPr lang="en-US" dirty="0" smtClean="0"/>
              <a:t>, and Blue: </a:t>
            </a:r>
            <a:r>
              <a:rPr lang="en-US" b="1" dirty="0" smtClean="0"/>
              <a:t>217</a:t>
            </a:r>
            <a:r>
              <a:rPr lang="en-US" dirty="0" smtClean="0"/>
              <a: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 Shape </a:t>
            </a:r>
            <a:r>
              <a:rPr lang="en-US" dirty="0" smtClean="0"/>
              <a:t>dialog box, click </a:t>
            </a:r>
            <a:r>
              <a:rPr lang="en-US" b="1" dirty="0" smtClean="0"/>
              <a:t>Shadow</a:t>
            </a:r>
            <a:r>
              <a:rPr lang="en-US" dirty="0" smtClean="0"/>
              <a:t> in the left pane. In the </a:t>
            </a:r>
            <a:r>
              <a:rPr lang="en-US" b="1" dirty="0" smtClean="0"/>
              <a:t>Shadow</a:t>
            </a:r>
            <a:r>
              <a:rPr lang="en-US" dirty="0" smtClean="0"/>
              <a:t> pane, click the button next to </a:t>
            </a:r>
            <a:r>
              <a:rPr lang="en-US" b="1" dirty="0" smtClean="0"/>
              <a:t>Presets</a:t>
            </a:r>
            <a:r>
              <a:rPr lang="en-US" dirty="0" smtClean="0"/>
              <a:t>, and then click </a:t>
            </a:r>
            <a:r>
              <a:rPr lang="en-US" b="1" dirty="0" smtClean="0"/>
              <a:t>No Shadow</a:t>
            </a:r>
            <a:r>
              <a:rPr lang="en-US" dirty="0" smtClean="0"/>
              <a:t>. </a:t>
            </a:r>
          </a:p>
          <a:p>
            <a:pPr marL="228600" indent="-228600" eaLnBrk="1" fontAlgn="auto" hangingPunct="1">
              <a:spcBef>
                <a:spcPts val="0"/>
              </a:spcBef>
              <a:spcAft>
                <a:spcPts val="0"/>
              </a:spcAft>
              <a:buFont typeface="+mj-lt"/>
              <a:buAutoNum type="arabicPeriod"/>
              <a:defRPr/>
            </a:pPr>
            <a:endParaRPr lang="en-US" dirty="0" smtClean="0"/>
          </a:p>
          <a:p>
            <a:pPr marL="228600" indent="-228600" eaLnBrk="1" fontAlgn="auto" hangingPunct="1">
              <a:spcBef>
                <a:spcPts val="0"/>
              </a:spcBef>
              <a:spcAft>
                <a:spcPts val="0"/>
              </a:spcAft>
              <a:buFont typeface="+mj-lt"/>
              <a:buAutoNum type="arabicPeriod"/>
              <a:defRPr/>
            </a:pPr>
            <a:endParaRPr lang="en-US" dirty="0" smtClean="0"/>
          </a:p>
          <a:p>
            <a:pPr eaLnBrk="1" fontAlgn="auto" hangingPunct="1">
              <a:spcBef>
                <a:spcPts val="0"/>
              </a:spcBef>
              <a:spcAft>
                <a:spcPts val="0"/>
              </a:spcAft>
              <a:buFont typeface="+mj-lt"/>
              <a:buNone/>
              <a:defRPr/>
            </a:pPr>
            <a:r>
              <a:rPr lang="en-US" dirty="0" smtClean="0"/>
              <a:t>To add text to this slide, do the following: </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Insert</a:t>
            </a:r>
            <a:r>
              <a:rPr lang="en-US" dirty="0" smtClean="0"/>
              <a:t> tab, in the </a:t>
            </a:r>
            <a:r>
              <a:rPr lang="en-US" b="1" dirty="0" smtClean="0"/>
              <a:t>Text</a:t>
            </a:r>
            <a:r>
              <a:rPr lang="en-US" dirty="0" smtClean="0"/>
              <a:t> group, click </a:t>
            </a:r>
            <a:r>
              <a:rPr lang="en-US" b="1" dirty="0" smtClean="0"/>
              <a:t>Text Box</a:t>
            </a:r>
            <a:r>
              <a:rPr lang="en-US" dirty="0" smtClean="0"/>
              <a:t>. </a:t>
            </a:r>
          </a:p>
          <a:p>
            <a:pPr marL="228600" indent="-228600" eaLnBrk="1" fontAlgn="auto" hangingPunct="1">
              <a:spcBef>
                <a:spcPts val="0"/>
              </a:spcBef>
              <a:spcAft>
                <a:spcPts val="0"/>
              </a:spcAft>
              <a:buFont typeface="+mj-lt"/>
              <a:buAutoNum type="arabicPeriod"/>
              <a:defRPr/>
            </a:pPr>
            <a:r>
              <a:rPr lang="en-US" dirty="0" smtClean="0"/>
              <a:t>Enter text in the text box, select the text, and then on the </a:t>
            </a:r>
            <a:r>
              <a:rPr lang="en-US" b="1" dirty="0" smtClean="0"/>
              <a:t>Home</a:t>
            </a:r>
            <a:r>
              <a:rPr lang="en-US" dirty="0" smtClean="0"/>
              <a:t> tab, in the </a:t>
            </a:r>
            <a:r>
              <a:rPr lang="en-US" b="1" dirty="0" smtClean="0"/>
              <a:t>Font</a:t>
            </a:r>
            <a:r>
              <a:rPr lang="en-US" dirty="0" smtClean="0"/>
              <a:t> group, select </a:t>
            </a:r>
            <a:r>
              <a:rPr lang="en-US" b="1" dirty="0" smtClean="0"/>
              <a:t>Franklin Gothic Medium Cond </a:t>
            </a:r>
            <a:r>
              <a:rPr lang="en-US" dirty="0" smtClean="0"/>
              <a:t>from the </a:t>
            </a:r>
            <a:r>
              <a:rPr lang="en-US" b="1" dirty="0" smtClean="0"/>
              <a:t>Font</a:t>
            </a:r>
            <a:r>
              <a:rPr lang="en-US" dirty="0" smtClean="0"/>
              <a:t> list and then select </a:t>
            </a:r>
            <a:r>
              <a:rPr lang="en-US" b="1" dirty="0" smtClean="0"/>
              <a:t>40</a:t>
            </a:r>
            <a:r>
              <a:rPr lang="en-US" dirty="0" smtClean="0"/>
              <a:t> from the </a:t>
            </a:r>
            <a:r>
              <a:rPr lang="en-US" b="1" dirty="0" smtClean="0"/>
              <a:t>Font Size </a:t>
            </a:r>
            <a:r>
              <a:rPr lang="en-US" dirty="0" smtClean="0"/>
              <a:t>list.</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Home</a:t>
            </a:r>
            <a:r>
              <a:rPr lang="en-US" dirty="0" smtClean="0"/>
              <a:t> tab, in the </a:t>
            </a:r>
            <a:r>
              <a:rPr lang="en-US" b="1" dirty="0" smtClean="0"/>
              <a:t>Paragraph</a:t>
            </a:r>
            <a:r>
              <a:rPr lang="en-US" dirty="0" smtClean="0"/>
              <a:t> group, click </a:t>
            </a:r>
            <a:r>
              <a:rPr lang="en-US" b="1" dirty="0" smtClean="0"/>
              <a:t>Center</a:t>
            </a:r>
            <a:r>
              <a:rPr lang="en-US" dirty="0" smtClean="0"/>
              <a:t> to center the text in the text box.</a:t>
            </a:r>
          </a:p>
          <a:p>
            <a:pPr marL="228600" indent="-228600" eaLnBrk="1" fontAlgn="auto" hangingPunct="1">
              <a:spcBef>
                <a:spcPts val="0"/>
              </a:spcBef>
              <a:spcAft>
                <a:spcPts val="0"/>
              </a:spcAft>
              <a:buFont typeface="+mj-lt"/>
              <a:buAutoNum type="arabicPeriod"/>
              <a:defRPr/>
            </a:pPr>
            <a:r>
              <a:rPr lang="en-US" dirty="0" smtClean="0"/>
              <a:t>Select the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Fill </a:t>
            </a:r>
            <a:r>
              <a:rPr lang="en-US" dirty="0" smtClean="0"/>
              <a:t>in the left pane. In the </a:t>
            </a:r>
            <a:r>
              <a:rPr lang="en-US" b="1" dirty="0" smtClean="0"/>
              <a:t>Text Fill </a:t>
            </a:r>
            <a:r>
              <a:rPr lang="en-US" dirty="0" smtClean="0"/>
              <a:t>pane, select </a:t>
            </a:r>
            <a:r>
              <a:rPr lang="en-US" b="1" dirty="0" smtClean="0"/>
              <a:t>Solid fill</a:t>
            </a:r>
            <a:r>
              <a:rPr lang="en-US" dirty="0" smtClean="0"/>
              <a:t>, click the button next to </a:t>
            </a:r>
            <a:r>
              <a:rPr lang="en-US" b="1" dirty="0" smtClean="0"/>
              <a:t>Color</a:t>
            </a:r>
            <a:r>
              <a:rPr lang="en-US" dirty="0" smtClean="0"/>
              <a:t>, and then under </a:t>
            </a:r>
            <a:r>
              <a:rPr lang="en-US" b="1" dirty="0" smtClean="0"/>
              <a:t>Theme Colors </a:t>
            </a:r>
            <a:r>
              <a:rPr lang="en-US" dirty="0" smtClean="0"/>
              <a:t>click </a:t>
            </a:r>
            <a:r>
              <a:rPr lang="en-US" b="1" dirty="0" smtClean="0"/>
              <a:t>Black, Text 1 </a:t>
            </a:r>
            <a:r>
              <a:rPr lang="en-US" dirty="0" smtClean="0"/>
              <a:t>(first row, second option from the left).</a:t>
            </a:r>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Rotate all text 90°</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Top Up </a:t>
            </a:r>
            <a:r>
              <a:rPr lang="en-US" dirty="0" smtClean="0"/>
              <a:t>(first row, third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2.21”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3.35”</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smtClean="0"/>
              <a:t>Select the text box. On the </a:t>
            </a:r>
            <a:r>
              <a:rPr lang="en-US" b="1" dirty="0" smtClean="0"/>
              <a:t>Home</a:t>
            </a:r>
            <a:r>
              <a:rPr lang="en-US" dirty="0" smtClean="0"/>
              <a:t> tab, in the </a:t>
            </a:r>
            <a:r>
              <a:rPr lang="en-US" b="1" dirty="0" smtClean="0"/>
              <a:t>Clipboard </a:t>
            </a:r>
            <a:r>
              <a:rPr lang="en-US" dirty="0" smtClean="0"/>
              <a:t>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second text box and edit the text.</a:t>
            </a:r>
          </a:p>
          <a:p>
            <a:pPr marL="228600" indent="-228600" eaLnBrk="1" fontAlgn="auto" hangingPunct="1">
              <a:spcBef>
                <a:spcPts val="0"/>
              </a:spcBef>
              <a:spcAft>
                <a:spcPts val="0"/>
              </a:spcAft>
              <a:buFont typeface="+mj-lt"/>
              <a:buAutoNum type="arabicPeriod"/>
              <a:defRPr/>
            </a:pPr>
            <a:r>
              <a:rPr lang="en-US" dirty="0" smtClean="0"/>
              <a:t>Select the second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Text Box </a:t>
            </a:r>
            <a:r>
              <a:rPr lang="en-US" dirty="0" smtClean="0"/>
              <a:t>in the left pane. In the </a:t>
            </a:r>
            <a:r>
              <a:rPr lang="en-US" b="1" dirty="0" smtClean="0"/>
              <a:t>Text Box </a:t>
            </a:r>
            <a:r>
              <a:rPr lang="en-US" dirty="0" smtClean="0"/>
              <a:t>pane, under </a:t>
            </a:r>
            <a:r>
              <a:rPr lang="en-US" b="1" dirty="0" smtClean="0"/>
              <a:t>Text layout</a:t>
            </a:r>
            <a:r>
              <a:rPr lang="en-US" dirty="0" smtClean="0"/>
              <a:t>, in the </a:t>
            </a:r>
            <a:r>
              <a:rPr lang="en-US" b="1" dirty="0" smtClean="0"/>
              <a:t>Text direction </a:t>
            </a:r>
            <a:r>
              <a:rPr lang="en-US" dirty="0" smtClean="0"/>
              <a:t>list, select </a:t>
            </a:r>
            <a:r>
              <a:rPr lang="en-US" b="1" dirty="0" smtClean="0"/>
              <a:t>Horizontal</a:t>
            </a:r>
            <a:r>
              <a:rPr lang="en-US" dirty="0" smtClean="0"/>
              <a:t>.</a:t>
            </a:r>
            <a:endParaRPr lang="en-US" b="1" dirty="0" smtClean="0"/>
          </a:p>
          <a:p>
            <a:pPr marL="228600" indent="-228600" eaLnBrk="1" fontAlgn="auto" hangingPunct="1">
              <a:spcBef>
                <a:spcPts val="0"/>
              </a:spcBef>
              <a:spcAft>
                <a:spcPts val="0"/>
              </a:spcAft>
              <a:buFont typeface="+mj-lt"/>
              <a:buAutoNum type="arabicPeriod"/>
              <a:defRPr/>
            </a:pPr>
            <a:r>
              <a:rPr lang="en-US" dirty="0" smtClean="0"/>
              <a:t>Also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Left Down </a:t>
            </a:r>
            <a:r>
              <a:rPr lang="en-US" dirty="0" smtClean="0"/>
              <a:t>(first row, first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bottom right corner of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Format Shape </a:t>
            </a:r>
            <a:r>
              <a:rPr lang="en-US" dirty="0" smtClean="0"/>
              <a:t>dialog box, click </a:t>
            </a:r>
            <a:r>
              <a:rPr lang="en-US" b="1" dirty="0" smtClean="0"/>
              <a:t>Position</a:t>
            </a:r>
            <a:r>
              <a:rPr lang="en-US" dirty="0" smtClean="0"/>
              <a:t> in the left pane. In the </a:t>
            </a:r>
            <a:r>
              <a:rPr lang="en-US" b="1" dirty="0" smtClean="0"/>
              <a:t>Position </a:t>
            </a:r>
            <a:r>
              <a:rPr lang="en-US" dirty="0" smtClean="0"/>
              <a:t>pane,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 </a:t>
            </a:r>
            <a:r>
              <a:rPr lang="en-US" dirty="0" smtClean="0"/>
              <a:t>box, enter </a:t>
            </a:r>
            <a:r>
              <a:rPr lang="en-US" b="1" dirty="0" smtClean="0"/>
              <a:t>3.75”</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4.77”</a:t>
            </a:r>
            <a:r>
              <a:rPr lang="en-US" dirty="0" smtClean="0"/>
              <a:t>.</a:t>
            </a:r>
          </a:p>
          <a:p>
            <a:pPr marL="228600" indent="-228600" eaLnBrk="1" fontAlgn="auto" hangingPunct="1">
              <a:spcBef>
                <a:spcPts val="0"/>
              </a:spcBef>
              <a:spcAft>
                <a:spcPts val="0"/>
              </a:spcAft>
              <a:buFont typeface="+mj-lt"/>
              <a:buAutoNum type="arabicPeriod"/>
              <a:defRPr/>
            </a:pPr>
            <a:r>
              <a:rPr lang="en-US" dirty="0" smtClean="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smtClean="0"/>
              <a:t>Select the second text box. On the </a:t>
            </a:r>
            <a:r>
              <a:rPr lang="en-US" b="1" dirty="0" smtClean="0"/>
              <a:t>Home</a:t>
            </a:r>
            <a:r>
              <a:rPr lang="en-US" dirty="0" smtClean="0"/>
              <a:t> tab, in the </a:t>
            </a:r>
            <a:r>
              <a:rPr lang="en-US" b="1" dirty="0" smtClean="0"/>
              <a:t>Clipboard</a:t>
            </a:r>
            <a:r>
              <a:rPr lang="en-US" dirty="0" smtClean="0"/>
              <a:t> group, click the arrow to the right of </a:t>
            </a:r>
            <a:r>
              <a:rPr lang="en-US" b="1" dirty="0" smtClean="0"/>
              <a:t>Copy</a:t>
            </a:r>
            <a:r>
              <a:rPr lang="en-US" dirty="0" smtClean="0"/>
              <a:t>, and then click </a:t>
            </a:r>
            <a:r>
              <a:rPr lang="en-US" b="1" dirty="0" smtClean="0"/>
              <a:t>Duplicate</a:t>
            </a:r>
            <a:r>
              <a:rPr lang="en-US" dirty="0" smtClean="0"/>
              <a:t>. </a:t>
            </a:r>
          </a:p>
          <a:p>
            <a:pPr marL="228600" indent="-228600" eaLnBrk="1" fontAlgn="auto" hangingPunct="1">
              <a:spcBef>
                <a:spcPts val="0"/>
              </a:spcBef>
              <a:spcAft>
                <a:spcPts val="0"/>
              </a:spcAft>
              <a:buFont typeface="+mj-lt"/>
              <a:buAutoNum type="arabicPeriod"/>
              <a:defRPr/>
            </a:pPr>
            <a:r>
              <a:rPr lang="en-US" dirty="0" smtClean="0"/>
              <a:t>Click in the third text box and edit the text.</a:t>
            </a:r>
          </a:p>
          <a:p>
            <a:pPr marL="228600" indent="-228600" eaLnBrk="1" fontAlgn="auto" hangingPunct="1">
              <a:spcBef>
                <a:spcPts val="0"/>
              </a:spcBef>
              <a:spcAft>
                <a:spcPts val="0"/>
              </a:spcAft>
              <a:buFont typeface="+mj-lt"/>
              <a:buAutoNum type="arabicPeriod"/>
              <a:defRPr/>
            </a:pPr>
            <a:r>
              <a:rPr lang="en-US" dirty="0" smtClean="0"/>
              <a:t>Select the third text box. Under </a:t>
            </a:r>
            <a:r>
              <a:rPr lang="en-US" b="1" dirty="0" smtClean="0"/>
              <a:t>Drawing Tools</a:t>
            </a:r>
            <a:r>
              <a:rPr lang="en-US" dirty="0" smtClean="0"/>
              <a:t>, on the </a:t>
            </a:r>
            <a:r>
              <a:rPr lang="en-US" b="1" dirty="0" smtClean="0"/>
              <a:t>Format</a:t>
            </a:r>
            <a:r>
              <a:rPr lang="en-US" dirty="0" smtClean="0"/>
              <a:t> tab, in the </a:t>
            </a:r>
            <a:r>
              <a:rPr lang="en-US" b="1" dirty="0" smtClean="0"/>
              <a:t>WordArt Styles </a:t>
            </a:r>
            <a:r>
              <a:rPr lang="en-US" dirty="0" smtClean="0"/>
              <a:t>group, click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launcher. In the </a:t>
            </a:r>
            <a:r>
              <a:rPr lang="en-US" b="1" dirty="0" smtClean="0"/>
              <a:t>Format</a:t>
            </a:r>
            <a:r>
              <a:rPr lang="en-US" dirty="0" smtClean="0"/>
              <a:t> </a:t>
            </a:r>
            <a:r>
              <a:rPr lang="en-US" b="1" dirty="0" smtClean="0"/>
              <a:t>Text</a:t>
            </a:r>
            <a:r>
              <a:rPr lang="en-US" dirty="0" smtClean="0"/>
              <a:t> </a:t>
            </a:r>
            <a:r>
              <a:rPr lang="en-US" b="1" dirty="0" smtClean="0"/>
              <a:t>Effects</a:t>
            </a:r>
            <a:r>
              <a:rPr lang="en-US" dirty="0" smtClean="0"/>
              <a:t> dialog box, click </a:t>
            </a:r>
            <a:r>
              <a:rPr lang="en-US" b="1" dirty="0" smtClean="0"/>
              <a:t>3-D Rotation </a:t>
            </a:r>
            <a:r>
              <a:rPr lang="en-US" dirty="0" smtClean="0"/>
              <a:t>in the left pane. In the </a:t>
            </a:r>
            <a:r>
              <a:rPr lang="en-US" b="1" dirty="0" smtClean="0"/>
              <a:t>3-D Rotation </a:t>
            </a:r>
            <a:r>
              <a:rPr lang="en-US" dirty="0" smtClean="0"/>
              <a:t>pane, click the button next to </a:t>
            </a:r>
            <a:r>
              <a:rPr lang="en-US" b="1" dirty="0" smtClean="0"/>
              <a:t>Presets</a:t>
            </a:r>
            <a:r>
              <a:rPr lang="en-US" dirty="0" smtClean="0"/>
              <a:t>, and then under </a:t>
            </a:r>
            <a:r>
              <a:rPr lang="en-US" b="1" dirty="0" smtClean="0"/>
              <a:t>Parallel</a:t>
            </a:r>
            <a:r>
              <a:rPr lang="en-US" dirty="0" smtClean="0"/>
              <a:t> click </a:t>
            </a:r>
            <a:r>
              <a:rPr lang="en-US" b="1" dirty="0" smtClean="0"/>
              <a:t>Isometric Right Up </a:t>
            </a:r>
            <a:r>
              <a:rPr lang="en-US" dirty="0" smtClean="0"/>
              <a:t>(first row, second option from the left). </a:t>
            </a:r>
          </a:p>
          <a:p>
            <a:pPr marL="228600" indent="-228600" eaLnBrk="1" fontAlgn="auto" hangingPunct="1">
              <a:spcBef>
                <a:spcPts val="0"/>
              </a:spcBef>
              <a:spcAft>
                <a:spcPts val="0"/>
              </a:spcAft>
              <a:buFont typeface="+mj-lt"/>
              <a:buAutoNum type="arabicPeriod"/>
              <a:defRPr/>
            </a:pPr>
            <a:r>
              <a:rPr lang="en-US" dirty="0" smtClean="0"/>
              <a:t>Under </a:t>
            </a:r>
            <a:r>
              <a:rPr lang="en-US" b="1" dirty="0" smtClean="0"/>
              <a:t>Drawing Tools</a:t>
            </a:r>
            <a:r>
              <a:rPr lang="en-US" dirty="0" smtClean="0"/>
              <a:t>, on the </a:t>
            </a:r>
            <a:r>
              <a:rPr lang="en-US" b="1" dirty="0" smtClean="0"/>
              <a:t>Format</a:t>
            </a:r>
            <a:r>
              <a:rPr lang="en-US" dirty="0" smtClean="0"/>
              <a:t> tab, in the </a:t>
            </a:r>
            <a:r>
              <a:rPr lang="en-US" b="1" dirty="0" smtClean="0"/>
              <a:t>Size</a:t>
            </a:r>
            <a:r>
              <a:rPr lang="en-US" dirty="0" smtClean="0"/>
              <a:t> group, click the </a:t>
            </a:r>
            <a:r>
              <a:rPr lang="en-US" b="1" dirty="0" smtClean="0"/>
              <a:t>Size and Position </a:t>
            </a:r>
            <a:r>
              <a:rPr lang="en-US" dirty="0" smtClean="0"/>
              <a:t>dialog box launcher. In the </a:t>
            </a:r>
            <a:r>
              <a:rPr lang="en-US" b="1" dirty="0" smtClean="0"/>
              <a:t>Size and Position </a:t>
            </a:r>
            <a:r>
              <a:rPr lang="en-US" dirty="0" smtClean="0"/>
              <a:t>dialog box, on the </a:t>
            </a:r>
            <a:r>
              <a:rPr lang="en-US" b="1" dirty="0" smtClean="0"/>
              <a:t>Position </a:t>
            </a:r>
            <a:r>
              <a:rPr lang="en-US" dirty="0" smtClean="0"/>
              <a:t>tab,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Horizontal</a:t>
            </a:r>
            <a:r>
              <a:rPr lang="en-US" dirty="0" smtClean="0"/>
              <a:t> box, enter </a:t>
            </a:r>
            <a:r>
              <a:rPr lang="en-US" b="1" dirty="0" smtClean="0"/>
              <a:t>3.81”</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Vertical</a:t>
            </a:r>
            <a:r>
              <a:rPr lang="en-US" dirty="0" smtClean="0"/>
              <a:t> box, enter </a:t>
            </a:r>
            <a:r>
              <a:rPr lang="en-US" b="1" dirty="0" smtClean="0"/>
              <a:t>2.59”</a:t>
            </a:r>
            <a:r>
              <a:rPr lang="en-US" dirty="0" smtClean="0"/>
              <a:t>.</a:t>
            </a:r>
          </a:p>
          <a:p>
            <a:pPr marL="228600" indent="-228600" eaLnBrk="1" fontAlgn="auto" hangingPunct="1">
              <a:spcBef>
                <a:spcPts val="0"/>
              </a:spcBef>
              <a:spcAft>
                <a:spcPts val="0"/>
              </a:spcAft>
              <a:buFont typeface="+mj-lt"/>
              <a:buAutoNum type="arabicPeriod"/>
              <a:defRPr/>
            </a:pPr>
            <a:r>
              <a:rPr lang="en-US" dirty="0" smtClean="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smtClean="0"/>
          </a:p>
          <a:p>
            <a:pPr eaLnBrk="1" fontAlgn="auto" hangingPunct="1">
              <a:spcBef>
                <a:spcPts val="0"/>
              </a:spcBef>
              <a:spcAft>
                <a:spcPts val="0"/>
              </a:spcAft>
              <a:defRPr/>
            </a:pPr>
            <a:endParaRPr lang="en-US" dirty="0" smtClean="0"/>
          </a:p>
          <a:p>
            <a:pPr eaLnBrk="1" fontAlgn="auto" hangingPunct="1">
              <a:spcBef>
                <a:spcPts val="0"/>
              </a:spcBef>
              <a:spcAft>
                <a:spcPts val="0"/>
              </a:spcAft>
              <a:defRPr/>
            </a:pPr>
            <a:r>
              <a:rPr lang="en-US" dirty="0" smtClean="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smtClean="0"/>
              <a:t>On the </a:t>
            </a:r>
            <a:r>
              <a:rPr lang="en-US" b="1" dirty="0" smtClean="0"/>
              <a:t>Design</a:t>
            </a:r>
            <a:r>
              <a:rPr lang="en-US" dirty="0" smtClean="0"/>
              <a:t> tab, in the </a:t>
            </a:r>
            <a:r>
              <a:rPr lang="en-US" b="1" dirty="0" smtClean="0"/>
              <a:t>Background</a:t>
            </a:r>
            <a:r>
              <a:rPr lang="en-US" dirty="0" smtClean="0"/>
              <a:t> group, click </a:t>
            </a:r>
            <a:r>
              <a:rPr lang="en-US" b="1" dirty="0" smtClean="0"/>
              <a:t>Background Styles</a:t>
            </a:r>
            <a:r>
              <a:rPr lang="en-US" dirty="0" smtClean="0"/>
              <a:t>, and then click </a:t>
            </a:r>
            <a:r>
              <a:rPr lang="en-US" b="1" dirty="0" smtClean="0"/>
              <a:t>Format Background</a:t>
            </a:r>
            <a:r>
              <a:rPr lang="en-US" dirty="0" smtClean="0"/>
              <a:t>. In the </a:t>
            </a:r>
            <a:r>
              <a:rPr lang="en-US" b="1" dirty="0" smtClean="0"/>
              <a:t>Format Background </a:t>
            </a:r>
            <a:r>
              <a:rPr lang="en-US" dirty="0" smtClean="0"/>
              <a:t>dialog box, click </a:t>
            </a:r>
            <a:r>
              <a:rPr lang="en-US" b="1" dirty="0" smtClean="0"/>
              <a:t>Fill</a:t>
            </a:r>
            <a:r>
              <a:rPr lang="en-US" dirty="0" smtClean="0"/>
              <a:t> in the left pane, select </a:t>
            </a:r>
            <a:r>
              <a:rPr lang="en-US" b="1" dirty="0" smtClean="0"/>
              <a:t>Gradient fill</a:t>
            </a:r>
            <a:r>
              <a:rPr lang="en-US" dirty="0" smtClean="0"/>
              <a:t> in the </a:t>
            </a:r>
            <a:r>
              <a:rPr lang="en-US" b="1" dirty="0" smtClean="0"/>
              <a:t>Fill</a:t>
            </a:r>
            <a:r>
              <a:rPr lang="en-US" dirty="0" smtClean="0"/>
              <a:t> pane, and then do the following:</a:t>
            </a:r>
          </a:p>
          <a:p>
            <a:pPr marL="685800" lvl="1" indent="-228600" eaLnBrk="1" fontAlgn="auto" hangingPunct="1">
              <a:spcBef>
                <a:spcPts val="0"/>
              </a:spcBef>
              <a:spcAft>
                <a:spcPts val="0"/>
              </a:spcAft>
              <a:buFont typeface="Arial" pitchFamily="34" charset="0"/>
              <a:buChar char="•"/>
              <a:defRPr/>
            </a:pPr>
            <a:r>
              <a:rPr lang="en-US" dirty="0" smtClean="0"/>
              <a:t>In the </a:t>
            </a:r>
            <a:r>
              <a:rPr lang="en-US" b="1" dirty="0" smtClean="0"/>
              <a:t>Type</a:t>
            </a:r>
            <a:r>
              <a:rPr lang="en-US" dirty="0" smtClean="0"/>
              <a:t> list, select </a:t>
            </a:r>
            <a:r>
              <a:rPr lang="en-US" b="1" dirty="0" smtClean="0"/>
              <a:t>Radial</a:t>
            </a:r>
            <a:r>
              <a:rPr lang="en-US" dirty="0" smtClean="0"/>
              <a:t>.</a:t>
            </a:r>
          </a:p>
          <a:p>
            <a:pPr marL="685800" lvl="1"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Direction</a:t>
            </a:r>
            <a:r>
              <a:rPr lang="en-US" dirty="0" smtClean="0"/>
              <a:t>, and then click </a:t>
            </a:r>
            <a:r>
              <a:rPr lang="en-US" b="1" dirty="0" smtClean="0"/>
              <a:t>From Center </a:t>
            </a:r>
            <a:r>
              <a:rPr lang="en-US" dirty="0" smtClean="0"/>
              <a:t>(third option from the left).</a:t>
            </a:r>
            <a:endParaRPr lang="en-US" b="1" dirty="0" smtClean="0"/>
          </a:p>
          <a:p>
            <a:pPr marL="685800" lvl="1" indent="-228600" eaLnBrk="1" fontAlgn="auto" hangingPunct="1">
              <a:spcBef>
                <a:spcPts val="0"/>
              </a:spcBef>
              <a:spcAft>
                <a:spcPts val="0"/>
              </a:spcAft>
              <a:buFont typeface="Arial" pitchFamily="34" charset="0"/>
              <a:buChar char="•"/>
              <a:defRPr/>
            </a:pPr>
            <a:r>
              <a:rPr lang="en-US" dirty="0" smtClean="0"/>
              <a:t>Under </a:t>
            </a:r>
            <a:r>
              <a:rPr lang="en-US" b="1" dirty="0" smtClean="0"/>
              <a:t>Gradient stops</a:t>
            </a:r>
            <a:r>
              <a:rPr lang="en-US" dirty="0" smtClean="0"/>
              <a:t>, click </a:t>
            </a:r>
            <a:r>
              <a:rPr lang="en-US" b="1" dirty="0" smtClean="0"/>
              <a:t>Add gradient stops</a:t>
            </a:r>
            <a:r>
              <a:rPr lang="en-US" dirty="0" smtClean="0"/>
              <a:t> or </a:t>
            </a:r>
            <a:r>
              <a:rPr lang="en-US" b="1" dirty="0" smtClean="0"/>
              <a:t>Remove gradient stops</a:t>
            </a:r>
            <a:r>
              <a:rPr lang="en-US" dirty="0" smtClean="0"/>
              <a:t> until two stops appear in the slider.</a:t>
            </a:r>
          </a:p>
          <a:p>
            <a:pPr marL="228600" indent="-228600" eaLnBrk="1" fontAlgn="auto" hangingPunct="1">
              <a:spcBef>
                <a:spcPts val="0"/>
              </a:spcBef>
              <a:spcAft>
                <a:spcPts val="0"/>
              </a:spcAft>
              <a:buFont typeface="+mj-lt"/>
              <a:buAutoNum type="arabicPeriod"/>
              <a:defRPr/>
            </a:pPr>
            <a:r>
              <a:rPr lang="en-US" dirty="0" smtClean="0"/>
              <a:t>Also under </a:t>
            </a:r>
            <a:r>
              <a:rPr lang="en-US" b="1" dirty="0" smtClean="0"/>
              <a:t>Gradient stops</a:t>
            </a:r>
            <a:r>
              <a:rPr lang="en-US" dirty="0" smtClean="0"/>
              <a:t>, customize the gradient stops as follows:</a:t>
            </a:r>
          </a:p>
          <a:p>
            <a:pPr marL="685800" lvl="1" indent="-228600" eaLnBrk="1" fontAlgn="auto" hangingPunct="1">
              <a:spcBef>
                <a:spcPts val="0"/>
              </a:spcBef>
              <a:spcAft>
                <a:spcPts val="0"/>
              </a:spcAft>
              <a:buFont typeface="Arial" pitchFamily="34" charset="0"/>
              <a:buChar char="•"/>
              <a:defRPr/>
            </a:pPr>
            <a:r>
              <a:rPr lang="en-US" dirty="0" smtClean="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t>White, Background 1 </a:t>
            </a:r>
            <a:r>
              <a:rPr lang="en-US" dirty="0" smtClean="0"/>
              <a:t>(first row, first option from the left).</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p>
          <a:p>
            <a:pPr marL="685800" lvl="1" indent="-228600" eaLnBrk="1" fontAlgn="auto" hangingPunct="1">
              <a:spcBef>
                <a:spcPts val="0"/>
              </a:spcBef>
              <a:spcAft>
                <a:spcPts val="0"/>
              </a:spcAft>
              <a:buFont typeface="Arial" pitchFamily="34" charset="0"/>
              <a:buChar char="•"/>
              <a:defRPr/>
            </a:pPr>
            <a:r>
              <a:rPr lang="en-US" dirty="0" smtClean="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Position </a:t>
            </a:r>
            <a:r>
              <a:rPr lang="en-US" dirty="0" smtClean="0"/>
              <a:t>box, enter </a:t>
            </a:r>
            <a:r>
              <a:rPr lang="en-US" b="1" dirty="0" smtClean="0"/>
              <a:t>100%</a:t>
            </a:r>
            <a:r>
              <a:rPr lang="en-US" dirty="0" smtClean="0"/>
              <a:t>.</a:t>
            </a:r>
          </a:p>
          <a:p>
            <a:pPr marL="1143000" lvl="2" indent="-228600" eaLnBrk="1" fontAlgn="auto" hangingPunct="1">
              <a:spcBef>
                <a:spcPts val="0"/>
              </a:spcBef>
              <a:spcAft>
                <a:spcPts val="0"/>
              </a:spcAft>
              <a:buFont typeface="Arial" pitchFamily="34" charset="0"/>
              <a:buChar char="•"/>
              <a:defRPr/>
            </a:pPr>
            <a:r>
              <a:rPr lang="en-US" dirty="0" smtClean="0"/>
              <a:t>Click the button next to </a:t>
            </a:r>
            <a:r>
              <a:rPr lang="en-US" b="1" dirty="0" smtClean="0"/>
              <a:t>Color</a:t>
            </a:r>
            <a:r>
              <a:rPr lang="en-US" dirty="0" smtClean="0"/>
              <a:t>, and then under </a:t>
            </a:r>
            <a:r>
              <a:rPr lang="en-US" b="1" dirty="0" smtClean="0"/>
              <a:t>Theme Colors</a:t>
            </a:r>
            <a:r>
              <a:rPr lang="en-US" dirty="0" smtClean="0"/>
              <a:t> click </a:t>
            </a:r>
            <a:r>
              <a:rPr lang="en-US" b="1" dirty="0" smtClean="0">
                <a:solidFill>
                  <a:schemeClr val="accent6"/>
                </a:solidFill>
              </a:rPr>
              <a:t>White, Background 1, Darker 35% </a:t>
            </a:r>
            <a:r>
              <a:rPr lang="en-US" dirty="0" smtClean="0">
                <a:solidFill>
                  <a:schemeClr val="accent6"/>
                </a:solidFill>
              </a:rPr>
              <a:t>(fifth row, first option from the left).</a:t>
            </a:r>
            <a:endParaRPr lang="en-US" dirty="0" smtClean="0"/>
          </a:p>
          <a:p>
            <a:pPr marL="1143000" lvl="2" indent="-228600" eaLnBrk="1" fontAlgn="auto" hangingPunct="1">
              <a:spcBef>
                <a:spcPts val="0"/>
              </a:spcBef>
              <a:spcAft>
                <a:spcPts val="0"/>
              </a:spcAft>
              <a:buFont typeface="Arial" pitchFamily="34" charset="0"/>
              <a:buChar char="•"/>
              <a:defRPr/>
            </a:pPr>
            <a:r>
              <a:rPr lang="en-US" dirty="0" smtClean="0"/>
              <a:t>In the </a:t>
            </a:r>
            <a:r>
              <a:rPr lang="en-US" b="1" dirty="0" smtClean="0"/>
              <a:t>Transparency</a:t>
            </a:r>
            <a:r>
              <a:rPr lang="en-US" dirty="0" smtClean="0"/>
              <a:t> box, enter </a:t>
            </a:r>
            <a:r>
              <a:rPr lang="en-US" b="1" dirty="0" smtClean="0"/>
              <a:t>0%</a:t>
            </a:r>
            <a:r>
              <a:rPr lang="en-US" dirty="0" smtClean="0"/>
              <a:t>. </a:t>
            </a:r>
            <a:endParaRPr lang="en-US" dirty="0"/>
          </a:p>
        </p:txBody>
      </p:sp>
      <p:sp>
        <p:nvSpPr>
          <p:cNvPr id="17411" name="Slide Image Placeholder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7298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8E754DA-B113-4A13-901B-1A449026515F}"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70EB54-A864-4D14-8FD8-3DC2DB556104}" type="slidenum">
              <a:rPr lang="en-US"/>
              <a:pPr>
                <a:defRPr/>
              </a:pPr>
              <a:t>‹#›</a:t>
            </a:fld>
            <a:endParaRPr lang="en-US"/>
          </a:p>
        </p:txBody>
      </p:sp>
    </p:spTree>
    <p:extLst>
      <p:ext uri="{BB962C8B-B14F-4D97-AF65-F5344CB8AC3E}">
        <p14:creationId xmlns:p14="http://schemas.microsoft.com/office/powerpoint/2010/main" val="317456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2BD0A7-A8FD-4299-8313-5FBB94BAD65A}"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238DFC-2F84-4033-A154-32DE141D20F8}" type="slidenum">
              <a:rPr lang="en-US"/>
              <a:pPr>
                <a:defRPr/>
              </a:pPr>
              <a:t>‹#›</a:t>
            </a:fld>
            <a:endParaRPr lang="en-US"/>
          </a:p>
        </p:txBody>
      </p:sp>
    </p:spTree>
    <p:extLst>
      <p:ext uri="{BB962C8B-B14F-4D97-AF65-F5344CB8AC3E}">
        <p14:creationId xmlns:p14="http://schemas.microsoft.com/office/powerpoint/2010/main" val="541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C052E2-87B8-480E-AE3D-86D6BFA4FEBE}"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D3DDAD-70C4-4EA3-8567-AEBBA68729C3}" type="slidenum">
              <a:rPr lang="en-US"/>
              <a:pPr>
                <a:defRPr/>
              </a:pPr>
              <a:t>‹#›</a:t>
            </a:fld>
            <a:endParaRPr lang="en-US"/>
          </a:p>
        </p:txBody>
      </p:sp>
    </p:spTree>
    <p:extLst>
      <p:ext uri="{BB962C8B-B14F-4D97-AF65-F5344CB8AC3E}">
        <p14:creationId xmlns:p14="http://schemas.microsoft.com/office/powerpoint/2010/main" val="2480214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9C9A36E-5715-4AA9-9655-2928CA9FB1E5}"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794016-5D16-485D-9191-5F34A7D6121A}" type="slidenum">
              <a:rPr lang="en-US"/>
              <a:pPr>
                <a:defRPr/>
              </a:pPr>
              <a:t>‹#›</a:t>
            </a:fld>
            <a:endParaRPr lang="en-US"/>
          </a:p>
        </p:txBody>
      </p:sp>
    </p:spTree>
    <p:extLst>
      <p:ext uri="{BB962C8B-B14F-4D97-AF65-F5344CB8AC3E}">
        <p14:creationId xmlns:p14="http://schemas.microsoft.com/office/powerpoint/2010/main" val="218181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4BAAFF2-EE30-4E27-95F9-D3E67309A789}" type="datetimeFigureOut">
              <a:rPr lang="en-US"/>
              <a:pPr>
                <a:defRPr/>
              </a:pPr>
              <a:t>6/7/2015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6DAB1A-F562-4E88-B8C4-7EB7DCD0D3E7}" type="slidenum">
              <a:rPr lang="en-US"/>
              <a:pPr>
                <a:defRPr/>
              </a:pPr>
              <a:t>‹#›</a:t>
            </a:fld>
            <a:endParaRPr lang="en-US"/>
          </a:p>
        </p:txBody>
      </p:sp>
    </p:spTree>
    <p:extLst>
      <p:ext uri="{BB962C8B-B14F-4D97-AF65-F5344CB8AC3E}">
        <p14:creationId xmlns:p14="http://schemas.microsoft.com/office/powerpoint/2010/main" val="570282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BD28094-94AC-4B43-A4D1-D7DB374581F2}" type="datetimeFigureOut">
              <a:rPr lang="en-US"/>
              <a:pPr>
                <a:defRPr/>
              </a:pPr>
              <a:t>6/7/2015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F53CB5-C03F-43FF-A751-03321B0CB9FB}" type="slidenum">
              <a:rPr lang="en-US"/>
              <a:pPr>
                <a:defRPr/>
              </a:pPr>
              <a:t>‹#›</a:t>
            </a:fld>
            <a:endParaRPr lang="en-US"/>
          </a:p>
        </p:txBody>
      </p:sp>
    </p:spTree>
    <p:extLst>
      <p:ext uri="{BB962C8B-B14F-4D97-AF65-F5344CB8AC3E}">
        <p14:creationId xmlns:p14="http://schemas.microsoft.com/office/powerpoint/2010/main" val="2735312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72ED78-E83D-4CE2-8F39-2C93EAF6CAD9}" type="datetimeFigureOut">
              <a:rPr lang="en-US"/>
              <a:pPr>
                <a:defRPr/>
              </a:pPr>
              <a:t>6/7/2015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739FFD-07F0-4E94-B31F-F224572D2787}" type="slidenum">
              <a:rPr lang="en-US"/>
              <a:pPr>
                <a:defRPr/>
              </a:pPr>
              <a:t>‹#›</a:t>
            </a:fld>
            <a:endParaRPr lang="en-US"/>
          </a:p>
        </p:txBody>
      </p:sp>
    </p:spTree>
    <p:extLst>
      <p:ext uri="{BB962C8B-B14F-4D97-AF65-F5344CB8AC3E}">
        <p14:creationId xmlns:p14="http://schemas.microsoft.com/office/powerpoint/2010/main" val="10402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76C5E4-C351-46D2-8BA3-7E9F50E9D09A}"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6859AF-4E54-46E1-8D47-FCAF597612B1}" type="slidenum">
              <a:rPr lang="en-US"/>
              <a:pPr>
                <a:defRPr/>
              </a:pPr>
              <a:t>‹#›</a:t>
            </a:fld>
            <a:endParaRPr lang="en-US"/>
          </a:p>
        </p:txBody>
      </p:sp>
    </p:spTree>
    <p:extLst>
      <p:ext uri="{BB962C8B-B14F-4D97-AF65-F5344CB8AC3E}">
        <p14:creationId xmlns:p14="http://schemas.microsoft.com/office/powerpoint/2010/main" val="2812679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27E154-695A-43BE-B1AD-68E83B4786CA}"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78ECBE-D3EF-4144-AB87-B69E57C2C6CA}" type="slidenum">
              <a:rPr lang="en-US"/>
              <a:pPr>
                <a:defRPr/>
              </a:pPr>
              <a:t>‹#›</a:t>
            </a:fld>
            <a:endParaRPr lang="en-US"/>
          </a:p>
        </p:txBody>
      </p:sp>
    </p:spTree>
    <p:extLst>
      <p:ext uri="{BB962C8B-B14F-4D97-AF65-F5344CB8AC3E}">
        <p14:creationId xmlns:p14="http://schemas.microsoft.com/office/powerpoint/2010/main" val="3204270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743D8A-3A83-4CF0-8A34-031950046A7F}"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AC7EF8-C1D7-4968-BE7F-43C374EDFD83}" type="slidenum">
              <a:rPr lang="en-US"/>
              <a:pPr>
                <a:defRPr/>
              </a:pPr>
              <a:t>‹#›</a:t>
            </a:fld>
            <a:endParaRPr lang="en-US"/>
          </a:p>
        </p:txBody>
      </p:sp>
    </p:spTree>
    <p:extLst>
      <p:ext uri="{BB962C8B-B14F-4D97-AF65-F5344CB8AC3E}">
        <p14:creationId xmlns:p14="http://schemas.microsoft.com/office/powerpoint/2010/main" val="2139727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7BC6754-71C7-484C-961E-58CAAAC9DCF6}"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027192-684F-4AFF-9CA0-B94E8175D064}" type="slidenum">
              <a:rPr lang="en-US"/>
              <a:pPr>
                <a:defRPr/>
              </a:pPr>
              <a:t>‹#›</a:t>
            </a:fld>
            <a:endParaRPr lang="en-US"/>
          </a:p>
        </p:txBody>
      </p:sp>
    </p:spTree>
    <p:extLst>
      <p:ext uri="{BB962C8B-B14F-4D97-AF65-F5344CB8AC3E}">
        <p14:creationId xmlns:p14="http://schemas.microsoft.com/office/powerpoint/2010/main" val="22920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0227E0-AC2E-4FD0-BE45-01062BB3108A}"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E5ACBE-CB9D-47C9-BD8F-8429BCB2D2F6}" type="slidenum">
              <a:rPr lang="en-US"/>
              <a:pPr>
                <a:defRPr/>
              </a:pPr>
              <a:t>‹#›</a:t>
            </a:fld>
            <a:endParaRPr lang="en-US"/>
          </a:p>
        </p:txBody>
      </p:sp>
    </p:spTree>
    <p:extLst>
      <p:ext uri="{BB962C8B-B14F-4D97-AF65-F5344CB8AC3E}">
        <p14:creationId xmlns:p14="http://schemas.microsoft.com/office/powerpoint/2010/main" val="611236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9273CEF-5BBB-499E-98B9-C67AA71949FF}"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F3EFFB-98AF-46F8-8DE3-748A2B761374}" type="slidenum">
              <a:rPr lang="en-US"/>
              <a:pPr>
                <a:defRPr/>
              </a:pPr>
              <a:t>‹#›</a:t>
            </a:fld>
            <a:endParaRPr lang="en-US"/>
          </a:p>
        </p:txBody>
      </p:sp>
    </p:spTree>
    <p:extLst>
      <p:ext uri="{BB962C8B-B14F-4D97-AF65-F5344CB8AC3E}">
        <p14:creationId xmlns:p14="http://schemas.microsoft.com/office/powerpoint/2010/main" val="2687574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4AAC2E-2A8D-4FF9-9AE4-0A8ED975D6EF}"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3CFD79-F6DB-46A6-A84D-AD8C6A93DFD2}" type="slidenum">
              <a:rPr lang="en-US"/>
              <a:pPr>
                <a:defRPr/>
              </a:pPr>
              <a:t>‹#›</a:t>
            </a:fld>
            <a:endParaRPr lang="en-US"/>
          </a:p>
        </p:txBody>
      </p:sp>
    </p:spTree>
    <p:extLst>
      <p:ext uri="{BB962C8B-B14F-4D97-AF65-F5344CB8AC3E}">
        <p14:creationId xmlns:p14="http://schemas.microsoft.com/office/powerpoint/2010/main" val="670872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ADFB3CA-07C7-427D-ADDA-42F48DEB6001}"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3E27AB-055C-42A4-B13D-8F8CAD3F2736}" type="slidenum">
              <a:rPr lang="en-US"/>
              <a:pPr>
                <a:defRPr/>
              </a:pPr>
              <a:t>‹#›</a:t>
            </a:fld>
            <a:endParaRPr lang="en-US"/>
          </a:p>
        </p:txBody>
      </p:sp>
    </p:spTree>
    <p:extLst>
      <p:ext uri="{BB962C8B-B14F-4D97-AF65-F5344CB8AC3E}">
        <p14:creationId xmlns:p14="http://schemas.microsoft.com/office/powerpoint/2010/main" val="35558841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22E8887-F1A2-400A-A8C8-AB193E2C7CA6}"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3AFAAD-B603-4C77-84AF-76D6542BC328}" type="slidenum">
              <a:rPr lang="en-US"/>
              <a:pPr>
                <a:defRPr/>
              </a:pPr>
              <a:t>‹#›</a:t>
            </a:fld>
            <a:endParaRPr lang="en-US"/>
          </a:p>
        </p:txBody>
      </p:sp>
    </p:spTree>
    <p:extLst>
      <p:ext uri="{BB962C8B-B14F-4D97-AF65-F5344CB8AC3E}">
        <p14:creationId xmlns:p14="http://schemas.microsoft.com/office/powerpoint/2010/main" val="4060982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953A75A-7B03-43FE-A130-4BA4FFD311ED}" type="datetimeFigureOut">
              <a:rPr lang="en-US"/>
              <a:pPr>
                <a:defRPr/>
              </a:pPr>
              <a:t>6/7/2015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748B690-3C38-43C6-BE54-1451C70003EA}" type="slidenum">
              <a:rPr lang="en-US"/>
              <a:pPr>
                <a:defRPr/>
              </a:pPr>
              <a:t>‹#›</a:t>
            </a:fld>
            <a:endParaRPr lang="en-US"/>
          </a:p>
        </p:txBody>
      </p:sp>
    </p:spTree>
    <p:extLst>
      <p:ext uri="{BB962C8B-B14F-4D97-AF65-F5344CB8AC3E}">
        <p14:creationId xmlns:p14="http://schemas.microsoft.com/office/powerpoint/2010/main" val="40647008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7BF335B-3A66-463F-9B1B-F68F2EC57EF2}" type="datetimeFigureOut">
              <a:rPr lang="en-US"/>
              <a:pPr>
                <a:defRPr/>
              </a:pPr>
              <a:t>6/7/2015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3318F4-E31B-402A-A8FA-0759D42448CE}" type="slidenum">
              <a:rPr lang="en-US"/>
              <a:pPr>
                <a:defRPr/>
              </a:pPr>
              <a:t>‹#›</a:t>
            </a:fld>
            <a:endParaRPr lang="en-US"/>
          </a:p>
        </p:txBody>
      </p:sp>
    </p:spTree>
    <p:extLst>
      <p:ext uri="{BB962C8B-B14F-4D97-AF65-F5344CB8AC3E}">
        <p14:creationId xmlns:p14="http://schemas.microsoft.com/office/powerpoint/2010/main" val="996240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06761-2A21-4DA8-B3B1-FDE16DB55789}" type="datetimeFigureOut">
              <a:rPr lang="en-US"/>
              <a:pPr>
                <a:defRPr/>
              </a:pPr>
              <a:t>6/7/2015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D61B6A-F7E1-4672-968B-BB15937EFBD9}" type="slidenum">
              <a:rPr lang="en-US"/>
              <a:pPr>
                <a:defRPr/>
              </a:pPr>
              <a:t>‹#›</a:t>
            </a:fld>
            <a:endParaRPr lang="en-US"/>
          </a:p>
        </p:txBody>
      </p:sp>
    </p:spTree>
    <p:extLst>
      <p:ext uri="{BB962C8B-B14F-4D97-AF65-F5344CB8AC3E}">
        <p14:creationId xmlns:p14="http://schemas.microsoft.com/office/powerpoint/2010/main" val="4228354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6CE05C-BF25-4BB4-B998-800C70288570}"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0CAC5E-AD64-4C52-B1B1-5D1ED0A345B3}" type="slidenum">
              <a:rPr lang="en-US"/>
              <a:pPr>
                <a:defRPr/>
              </a:pPr>
              <a:t>‹#›</a:t>
            </a:fld>
            <a:endParaRPr lang="en-US"/>
          </a:p>
        </p:txBody>
      </p:sp>
    </p:spTree>
    <p:extLst>
      <p:ext uri="{BB962C8B-B14F-4D97-AF65-F5344CB8AC3E}">
        <p14:creationId xmlns:p14="http://schemas.microsoft.com/office/powerpoint/2010/main" val="16304954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690E33F-1DF7-4FE8-9054-F6F597351382}"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9C3874-DD35-487B-B168-F5502997600E}" type="slidenum">
              <a:rPr lang="en-US"/>
              <a:pPr>
                <a:defRPr/>
              </a:pPr>
              <a:t>‹#›</a:t>
            </a:fld>
            <a:endParaRPr lang="en-US"/>
          </a:p>
        </p:txBody>
      </p:sp>
    </p:spTree>
    <p:extLst>
      <p:ext uri="{BB962C8B-B14F-4D97-AF65-F5344CB8AC3E}">
        <p14:creationId xmlns:p14="http://schemas.microsoft.com/office/powerpoint/2010/main" val="21174321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92576B-976C-45C0-AD25-8719201FBB9B}"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F9EA22-3DE4-4E54-A777-C5976FF60BF6}" type="slidenum">
              <a:rPr lang="en-US"/>
              <a:pPr>
                <a:defRPr/>
              </a:pPr>
              <a:t>‹#›</a:t>
            </a:fld>
            <a:endParaRPr lang="en-US"/>
          </a:p>
        </p:txBody>
      </p:sp>
    </p:spTree>
    <p:extLst>
      <p:ext uri="{BB962C8B-B14F-4D97-AF65-F5344CB8AC3E}">
        <p14:creationId xmlns:p14="http://schemas.microsoft.com/office/powerpoint/2010/main" val="317139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9AF664-971A-4539-B366-D3D85B51995D}"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A08DB8-470E-4779-8674-D9E13240E733}" type="slidenum">
              <a:rPr lang="en-US"/>
              <a:pPr>
                <a:defRPr/>
              </a:pPr>
              <a:t>‹#›</a:t>
            </a:fld>
            <a:endParaRPr lang="en-US"/>
          </a:p>
        </p:txBody>
      </p:sp>
    </p:spTree>
    <p:extLst>
      <p:ext uri="{BB962C8B-B14F-4D97-AF65-F5344CB8AC3E}">
        <p14:creationId xmlns:p14="http://schemas.microsoft.com/office/powerpoint/2010/main" val="21156444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88E30E-2EE5-4846-A161-DF0C8F5515A7}" type="datetimeFigureOut">
              <a:rPr lang="en-US"/>
              <a:pPr>
                <a:defRPr/>
              </a:pPr>
              <a:t>6/7/2015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D611CA-6DE0-4E3B-B0F3-D93B914E067A}" type="slidenum">
              <a:rPr lang="en-US"/>
              <a:pPr>
                <a:defRPr/>
              </a:pPr>
              <a:t>‹#›</a:t>
            </a:fld>
            <a:endParaRPr lang="en-US"/>
          </a:p>
        </p:txBody>
      </p:sp>
    </p:spTree>
    <p:extLst>
      <p:ext uri="{BB962C8B-B14F-4D97-AF65-F5344CB8AC3E}">
        <p14:creationId xmlns:p14="http://schemas.microsoft.com/office/powerpoint/2010/main" val="197145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15BE2D1-03E7-418A-877F-16F88DD0B7C7}"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BC9810-0002-4E11-BE87-7B49B60CCD91}" type="slidenum">
              <a:rPr lang="en-US"/>
              <a:pPr>
                <a:defRPr/>
              </a:pPr>
              <a:t>‹#›</a:t>
            </a:fld>
            <a:endParaRPr lang="en-US"/>
          </a:p>
        </p:txBody>
      </p:sp>
    </p:spTree>
    <p:extLst>
      <p:ext uri="{BB962C8B-B14F-4D97-AF65-F5344CB8AC3E}">
        <p14:creationId xmlns:p14="http://schemas.microsoft.com/office/powerpoint/2010/main" val="391911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EB519A6-9433-4426-AE17-0C860BE89FAB}" type="datetimeFigureOut">
              <a:rPr lang="en-US"/>
              <a:pPr>
                <a:defRPr/>
              </a:pPr>
              <a:t>6/7/2015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DACFE8-7C31-4722-B169-135E4991808F}" type="slidenum">
              <a:rPr lang="en-US"/>
              <a:pPr>
                <a:defRPr/>
              </a:pPr>
              <a:t>‹#›</a:t>
            </a:fld>
            <a:endParaRPr lang="en-US"/>
          </a:p>
        </p:txBody>
      </p:sp>
    </p:spTree>
    <p:extLst>
      <p:ext uri="{BB962C8B-B14F-4D97-AF65-F5344CB8AC3E}">
        <p14:creationId xmlns:p14="http://schemas.microsoft.com/office/powerpoint/2010/main" val="328969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98130DE-0452-47C8-B08B-870D51469132}" type="datetimeFigureOut">
              <a:rPr lang="en-US"/>
              <a:pPr>
                <a:defRPr/>
              </a:pPr>
              <a:t>6/7/2015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047762-A8DB-4BA8-81CB-6A4040EEA6FC}" type="slidenum">
              <a:rPr lang="en-US"/>
              <a:pPr>
                <a:defRPr/>
              </a:pPr>
              <a:t>‹#›</a:t>
            </a:fld>
            <a:endParaRPr lang="en-US"/>
          </a:p>
        </p:txBody>
      </p:sp>
    </p:spTree>
    <p:extLst>
      <p:ext uri="{BB962C8B-B14F-4D97-AF65-F5344CB8AC3E}">
        <p14:creationId xmlns:p14="http://schemas.microsoft.com/office/powerpoint/2010/main" val="234465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8DEF1-B0C0-4825-A03A-3148094AE9C1}" type="datetimeFigureOut">
              <a:rPr lang="en-US"/>
              <a:pPr>
                <a:defRPr/>
              </a:pPr>
              <a:t>6/7/2015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ED204D0-6963-45F4-B4F3-E00D91AB9233}" type="slidenum">
              <a:rPr lang="en-US"/>
              <a:pPr>
                <a:defRPr/>
              </a:pPr>
              <a:t>‹#›</a:t>
            </a:fld>
            <a:endParaRPr lang="en-US"/>
          </a:p>
        </p:txBody>
      </p:sp>
    </p:spTree>
    <p:extLst>
      <p:ext uri="{BB962C8B-B14F-4D97-AF65-F5344CB8AC3E}">
        <p14:creationId xmlns:p14="http://schemas.microsoft.com/office/powerpoint/2010/main" val="87217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9BE00E-0C77-4760-B80E-E7F45A68168E}"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6DA2AE-1627-4244-9B27-9AD35192B081}" type="slidenum">
              <a:rPr lang="en-US"/>
              <a:pPr>
                <a:defRPr/>
              </a:pPr>
              <a:t>‹#›</a:t>
            </a:fld>
            <a:endParaRPr lang="en-US"/>
          </a:p>
        </p:txBody>
      </p:sp>
    </p:spTree>
    <p:extLst>
      <p:ext uri="{BB962C8B-B14F-4D97-AF65-F5344CB8AC3E}">
        <p14:creationId xmlns:p14="http://schemas.microsoft.com/office/powerpoint/2010/main" val="136722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3E835C-3FAC-404A-8E3F-B63C524690F1}" type="datetimeFigureOut">
              <a:rPr lang="en-US"/>
              <a:pPr>
                <a:defRPr/>
              </a:pPr>
              <a:t>6/7/2015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EC56DC-5CDC-42BA-B458-903749DD490A}" type="slidenum">
              <a:rPr lang="en-US"/>
              <a:pPr>
                <a:defRPr/>
              </a:pPr>
              <a:t>‹#›</a:t>
            </a:fld>
            <a:endParaRPr lang="en-US"/>
          </a:p>
        </p:txBody>
      </p:sp>
    </p:spTree>
    <p:extLst>
      <p:ext uri="{BB962C8B-B14F-4D97-AF65-F5344CB8AC3E}">
        <p14:creationId xmlns:p14="http://schemas.microsoft.com/office/powerpoint/2010/main" val="37174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1AF8C7F-3ED8-418F-B373-3C9B41595388}" type="datetimeFigureOut">
              <a:rPr lang="en-US"/>
              <a:pPr>
                <a:defRPr/>
              </a:pPr>
              <a:t>6/7/2015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18635C0A-E4D8-49FF-AF17-C07C116F44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0439C-C0AA-4449-AB5D-4F0CD313B850}" type="datetimeFigureOut">
              <a:rPr lang="en-US"/>
              <a:pPr>
                <a:defRPr/>
              </a:pPr>
              <a:t>6/7/2015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D47039A-89B6-46C2-AD5C-AB6451757B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FA44F5E-907E-4902-BB94-127AE2E3850A}" type="datetimeFigureOut">
              <a:rPr lang="en-US"/>
              <a:pPr>
                <a:defRPr/>
              </a:pPr>
              <a:t>6/7/2015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91224FF-14EA-4B3C-9DA2-8D933DBE1A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228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990600" y="369888"/>
            <a:ext cx="6858000" cy="2387600"/>
          </a:xfrm>
        </p:spPr>
        <p:txBody>
          <a:bodyPr/>
          <a:lstStyle/>
          <a:p>
            <a:r>
              <a:rPr lang="en-US" sz="4400" b="1" smtClean="0">
                <a:latin typeface="Tahoma" panose="020B0604030504040204" pitchFamily="34" charset="0"/>
                <a:cs typeface="Tahoma" panose="020B0604030504040204" pitchFamily="34" charset="0"/>
              </a:rPr>
              <a:t>Agents of Reconciliation in a Fractured World </a:t>
            </a:r>
          </a:p>
        </p:txBody>
      </p:sp>
      <p:sp>
        <p:nvSpPr>
          <p:cNvPr id="6149" name="Content Placeholder 2"/>
          <p:cNvSpPr>
            <a:spLocks noGrp="1"/>
          </p:cNvSpPr>
          <p:nvPr>
            <p:ph type="subTitle" idx="1"/>
          </p:nvPr>
        </p:nvSpPr>
        <p:spPr>
          <a:xfrm>
            <a:off x="1143000" y="4222750"/>
            <a:ext cx="6858000" cy="1655763"/>
          </a:xfrm>
        </p:spPr>
        <p:txBody>
          <a:bodyPr/>
          <a:lstStyle/>
          <a:p>
            <a:pPr eaLnBrk="1" hangingPunct="1"/>
            <a:r>
              <a:rPr lang="en-US" smtClean="0"/>
              <a:t>Dr. Jim Westgate </a:t>
            </a:r>
          </a:p>
          <a:p>
            <a:pPr eaLnBrk="1" hangingPunct="1"/>
            <a:r>
              <a:rPr lang="en-US" smtClean="0"/>
              <a:t>Spring 2015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981200"/>
            <a:ext cx="7886700" cy="4648200"/>
          </a:xfrm>
        </p:spPr>
        <p:txBody>
          <a:bodyPr/>
          <a:lstStyle/>
          <a:p>
            <a:pPr marL="514350" lvl="0" indent="-514350">
              <a:buFont typeface="+mj-lt"/>
              <a:buAutoNum type="alphaLcPeriod" startAt="2"/>
            </a:pPr>
            <a:r>
              <a:rPr lang="en-US" sz="3200" dirty="0" smtClean="0"/>
              <a:t>Deut. 10:17-20 </a:t>
            </a:r>
            <a:r>
              <a:rPr lang="en-US" sz="3200" dirty="0"/>
              <a:t>– The God who is to be worshipped </a:t>
            </a:r>
          </a:p>
          <a:p>
            <a:pPr marL="1028700" lvl="1" indent="-571500">
              <a:buFont typeface="+mj-lt"/>
              <a:buAutoNum type="romanLcPeriod"/>
            </a:pPr>
            <a:r>
              <a:rPr lang="en-US" sz="3200" dirty="0"/>
              <a:t>Does not show partiality </a:t>
            </a:r>
          </a:p>
          <a:p>
            <a:pPr marL="1028700" lvl="1" indent="-571500">
              <a:buFont typeface="+mj-lt"/>
              <a:buAutoNum type="romanLcPeriod"/>
            </a:pPr>
            <a:r>
              <a:rPr lang="en-US" sz="3200" dirty="0"/>
              <a:t>Does not take a bribe </a:t>
            </a:r>
          </a:p>
          <a:p>
            <a:pPr marL="1028700" lvl="1" indent="-571500">
              <a:buFont typeface="+mj-lt"/>
              <a:buAutoNum type="romanLcPeriod"/>
            </a:pPr>
            <a:r>
              <a:rPr lang="en-US" sz="3200" dirty="0"/>
              <a:t>Executes justice </a:t>
            </a:r>
          </a:p>
        </p:txBody>
      </p:sp>
    </p:spTree>
    <p:extLst>
      <p:ext uri="{BB962C8B-B14F-4D97-AF65-F5344CB8AC3E}">
        <p14:creationId xmlns:p14="http://schemas.microsoft.com/office/powerpoint/2010/main" val="390426281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514350" lvl="0" indent="-514350">
              <a:buFont typeface="+mj-lt"/>
              <a:buAutoNum type="arabicPeriod" startAt="2"/>
            </a:pPr>
            <a:r>
              <a:rPr lang="en-US" sz="3200" b="1" dirty="0"/>
              <a:t>Political system – the way people have agreed to make decisions about the governance of common life. – Deut. 16:18-20, 17:8-20</a:t>
            </a:r>
          </a:p>
          <a:p>
            <a:pPr marL="971550" lvl="1" indent="-514350">
              <a:buFont typeface="+mj-lt"/>
              <a:buAutoNum type="alphaLcPeriod"/>
            </a:pPr>
            <a:r>
              <a:rPr lang="en-US" sz="3200" dirty="0"/>
              <a:t>Appoint Judges, Officers </a:t>
            </a:r>
          </a:p>
          <a:p>
            <a:pPr marL="971550" lvl="1" indent="-514350">
              <a:buFont typeface="+mj-lt"/>
              <a:buAutoNum type="alphaLcPeriod"/>
            </a:pPr>
            <a:r>
              <a:rPr lang="en-US" sz="3200" dirty="0"/>
              <a:t>Do not distort justice </a:t>
            </a:r>
          </a:p>
          <a:p>
            <a:pPr marL="971550" lvl="1" indent="-514350">
              <a:buFont typeface="+mj-lt"/>
              <a:buAutoNum type="alphaLcPeriod"/>
            </a:pPr>
            <a:r>
              <a:rPr lang="en-US" sz="3200" dirty="0"/>
              <a:t>Do not be partial </a:t>
            </a:r>
          </a:p>
          <a:p>
            <a:pPr marL="971550" lvl="1" indent="-514350">
              <a:buFont typeface="+mj-lt"/>
              <a:buAutoNum type="alphaLcPeriod"/>
            </a:pPr>
            <a:r>
              <a:rPr lang="en-US" sz="3200" dirty="0"/>
              <a:t>Do not take a bribe </a:t>
            </a:r>
          </a:p>
          <a:p>
            <a:pPr marL="971550" lvl="1" indent="-514350">
              <a:buFont typeface="+mj-lt"/>
              <a:buAutoNum type="alphaLcPeriod"/>
            </a:pPr>
            <a:r>
              <a:rPr lang="en-US" sz="3200" dirty="0"/>
              <a:t>Seek wisdom from </a:t>
            </a:r>
            <a:r>
              <a:rPr lang="en-US" sz="3200" dirty="0" err="1"/>
              <a:t>Levitical</a:t>
            </a:r>
            <a:r>
              <a:rPr lang="en-US" sz="3200" dirty="0"/>
              <a:t> priests </a:t>
            </a:r>
          </a:p>
        </p:txBody>
      </p:sp>
    </p:spTree>
    <p:extLst>
      <p:ext uri="{BB962C8B-B14F-4D97-AF65-F5344CB8AC3E}">
        <p14:creationId xmlns:p14="http://schemas.microsoft.com/office/powerpoint/2010/main" val="136547224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514350" lvl="0" indent="-514350">
              <a:buFont typeface="+mj-lt"/>
              <a:buAutoNum type="arabicPeriod" startAt="3"/>
            </a:pPr>
            <a:r>
              <a:rPr lang="en-US" sz="3200" b="1" dirty="0"/>
              <a:t>Economic System – The decision by the people of how goods and services are delivered. Deut. 6:10-15, 15:1-17</a:t>
            </a:r>
          </a:p>
          <a:p>
            <a:pPr marL="971550" lvl="1" indent="-514350">
              <a:buFont typeface="+mj-lt"/>
              <a:buAutoNum type="alphaLcPeriod"/>
            </a:pPr>
            <a:r>
              <a:rPr lang="en-US" sz="3200" dirty="0"/>
              <a:t>6:10-15 - Don’t forget God has given you everything</a:t>
            </a:r>
          </a:p>
          <a:p>
            <a:pPr marL="1428750" lvl="2" indent="-514350">
              <a:buFont typeface="+mj-lt"/>
              <a:buAutoNum type="romanLcPeriod"/>
            </a:pPr>
            <a:r>
              <a:rPr lang="en-US" sz="3200" dirty="0"/>
              <a:t>Cities you did not build </a:t>
            </a:r>
          </a:p>
          <a:p>
            <a:pPr marL="1428750" lvl="2" indent="-514350">
              <a:buFont typeface="+mj-lt"/>
              <a:buAutoNum type="romanLcPeriod"/>
            </a:pPr>
            <a:r>
              <a:rPr lang="en-US" sz="3200" dirty="0"/>
              <a:t>Cisterns you did not dig </a:t>
            </a:r>
          </a:p>
          <a:p>
            <a:pPr marL="1428750" lvl="2" indent="-514350">
              <a:buFont typeface="+mj-lt"/>
              <a:buAutoNum type="romanLcPeriod"/>
            </a:pPr>
            <a:r>
              <a:rPr lang="en-US" sz="3200" dirty="0"/>
              <a:t>Houses you did not build </a:t>
            </a:r>
          </a:p>
          <a:p>
            <a:pPr marL="1428750" lvl="2" indent="-514350">
              <a:buFont typeface="+mj-lt"/>
              <a:buAutoNum type="romanLcPeriod"/>
            </a:pPr>
            <a:r>
              <a:rPr lang="en-US" sz="3200" dirty="0"/>
              <a:t>Crops you did not plant</a:t>
            </a:r>
          </a:p>
        </p:txBody>
      </p:sp>
    </p:spTree>
    <p:extLst>
      <p:ext uri="{BB962C8B-B14F-4D97-AF65-F5344CB8AC3E}">
        <p14:creationId xmlns:p14="http://schemas.microsoft.com/office/powerpoint/2010/main" val="236492950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981200"/>
            <a:ext cx="7886700" cy="4648200"/>
          </a:xfrm>
        </p:spPr>
        <p:txBody>
          <a:bodyPr/>
          <a:lstStyle/>
          <a:p>
            <a:pPr marL="514350" lvl="0" indent="-514350">
              <a:buFont typeface="+mj-lt"/>
              <a:buAutoNum type="alphaLcPeriod" startAt="2"/>
            </a:pPr>
            <a:r>
              <a:rPr lang="en-US" sz="3200" dirty="0"/>
              <a:t>Deut. 15:1-17 – Develop a just and equitable society </a:t>
            </a:r>
          </a:p>
          <a:p>
            <a:pPr marL="971550" lvl="1" indent="-514350">
              <a:buFont typeface="+mj-lt"/>
              <a:buAutoNum type="romanLcPeriod"/>
            </a:pPr>
            <a:r>
              <a:rPr lang="en-US" sz="3200" dirty="0"/>
              <a:t>Don’t enslave one another through debts </a:t>
            </a:r>
          </a:p>
          <a:p>
            <a:pPr marL="971550" lvl="1" indent="-514350">
              <a:buFont typeface="+mj-lt"/>
              <a:buAutoNum type="romanLcPeriod"/>
            </a:pPr>
            <a:r>
              <a:rPr lang="en-US" sz="3200" dirty="0"/>
              <a:t>Take care of the poor </a:t>
            </a:r>
          </a:p>
          <a:p>
            <a:pPr marL="971550" lvl="1" indent="-514350">
              <a:buFont typeface="+mj-lt"/>
              <a:buAutoNum type="romanLcPeriod"/>
            </a:pPr>
            <a:r>
              <a:rPr lang="en-US" sz="3200" dirty="0"/>
              <a:t>Give to the Lord the first fruits </a:t>
            </a:r>
          </a:p>
          <a:p>
            <a:pPr marL="971550" lvl="1" indent="-514350">
              <a:buFont typeface="+mj-lt"/>
              <a:buAutoNum type="romanLcPeriod"/>
            </a:pPr>
            <a:r>
              <a:rPr lang="en-US" sz="3200" dirty="0"/>
              <a:t>Don’t give God blemished goods </a:t>
            </a:r>
          </a:p>
        </p:txBody>
      </p:sp>
    </p:spTree>
    <p:extLst>
      <p:ext uri="{BB962C8B-B14F-4D97-AF65-F5344CB8AC3E}">
        <p14:creationId xmlns:p14="http://schemas.microsoft.com/office/powerpoint/2010/main" val="163616544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0" indent="0">
              <a:buNone/>
            </a:pPr>
            <a:r>
              <a:rPr lang="en-US" sz="3200" b="1" dirty="0"/>
              <a:t>Biblical Leaders who are to speak into these systems:</a:t>
            </a:r>
          </a:p>
          <a:p>
            <a:pPr marL="514350" lvl="0" indent="-514350">
              <a:buFont typeface="+mj-lt"/>
              <a:buAutoNum type="arabicPeriod"/>
            </a:pPr>
            <a:r>
              <a:rPr lang="en-US" sz="3200" b="1" dirty="0" smtClean="0"/>
              <a:t>The </a:t>
            </a:r>
            <a:r>
              <a:rPr lang="en-US" sz="3200" b="1" dirty="0"/>
              <a:t>Prophet – Deut. 18:15-22 </a:t>
            </a:r>
          </a:p>
          <a:p>
            <a:pPr marL="971550" lvl="1" indent="-514350">
              <a:buFont typeface="+mj-lt"/>
              <a:buAutoNum type="alphaLcPeriod"/>
            </a:pPr>
            <a:r>
              <a:rPr lang="en-US" sz="3200" dirty="0" smtClean="0"/>
              <a:t>Speak into the evils of Society </a:t>
            </a:r>
          </a:p>
          <a:p>
            <a:pPr marL="971550" lvl="1" indent="-514350">
              <a:buFont typeface="+mj-lt"/>
              <a:buAutoNum type="alphaLcPeriod"/>
            </a:pPr>
            <a:r>
              <a:rPr lang="en-US" sz="3200" dirty="0" smtClean="0"/>
              <a:t>Bring God’s view on the health of society </a:t>
            </a:r>
          </a:p>
          <a:p>
            <a:pPr marL="971550" lvl="1" indent="-514350">
              <a:buFont typeface="+mj-lt"/>
              <a:buAutoNum type="alphaLcPeriod"/>
            </a:pPr>
            <a:r>
              <a:rPr lang="en-US" sz="3200" dirty="0" smtClean="0"/>
              <a:t>Warn people of impending judgment</a:t>
            </a:r>
          </a:p>
          <a:p>
            <a:pPr marL="971550" lvl="1" indent="-514350">
              <a:buFont typeface="+mj-lt"/>
              <a:buAutoNum type="alphaLcPeriod"/>
            </a:pPr>
            <a:r>
              <a:rPr lang="en-US" sz="3200" dirty="0" smtClean="0"/>
              <a:t>Shall not speak presumptuously</a:t>
            </a:r>
          </a:p>
          <a:p>
            <a:pPr marL="971550" lvl="1" indent="-514350">
              <a:buFont typeface="+mj-lt"/>
              <a:buAutoNum type="alphaLcPeriod"/>
            </a:pPr>
            <a:r>
              <a:rPr lang="en-US" sz="3200" dirty="0" smtClean="0"/>
              <a:t>Shall be held accountable for prophetic word  </a:t>
            </a:r>
          </a:p>
        </p:txBody>
      </p:sp>
    </p:spTree>
    <p:extLst>
      <p:ext uri="{BB962C8B-B14F-4D97-AF65-F5344CB8AC3E}">
        <p14:creationId xmlns:p14="http://schemas.microsoft.com/office/powerpoint/2010/main" val="2748646502"/>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8134350" cy="5105400"/>
          </a:xfrm>
        </p:spPr>
        <p:txBody>
          <a:bodyPr/>
          <a:lstStyle/>
          <a:p>
            <a:pPr marL="514350" lvl="0" indent="-514350">
              <a:buFont typeface="+mj-lt"/>
              <a:buAutoNum type="arabicPeriod" startAt="2"/>
            </a:pPr>
            <a:r>
              <a:rPr lang="en-US" sz="3200" b="1" dirty="0"/>
              <a:t>The Princes (Judges, Elders, Rulers) – Deut. 16:18-22</a:t>
            </a:r>
          </a:p>
          <a:p>
            <a:pPr marL="914400" lvl="1" indent="-457200">
              <a:buFont typeface="+mj-lt"/>
              <a:buAutoNum type="alphaLcPeriod"/>
            </a:pPr>
            <a:r>
              <a:rPr lang="en-US" sz="3000" dirty="0"/>
              <a:t>Supposed to use political power to serve the people </a:t>
            </a:r>
          </a:p>
          <a:p>
            <a:pPr marL="914400" lvl="1" indent="-457200">
              <a:buFont typeface="+mj-lt"/>
              <a:buAutoNum type="alphaLcPeriod"/>
            </a:pPr>
            <a:r>
              <a:rPr lang="en-US" sz="3000" dirty="0"/>
              <a:t>To provide justice for everyone – especially the poor </a:t>
            </a:r>
          </a:p>
          <a:p>
            <a:pPr marL="914400" lvl="1" indent="-457200">
              <a:buFont typeface="+mj-lt"/>
              <a:buAutoNum type="alphaLcPeriod"/>
            </a:pPr>
            <a:r>
              <a:rPr lang="en-US" sz="3000" dirty="0"/>
              <a:t>To make sure helpless (widows and orphans) are cared for</a:t>
            </a:r>
          </a:p>
          <a:p>
            <a:pPr marL="914400" lvl="1" indent="-457200">
              <a:buFont typeface="+mj-lt"/>
              <a:buAutoNum type="alphaLcPeriod"/>
            </a:pPr>
            <a:r>
              <a:rPr lang="en-US" sz="3000" dirty="0"/>
              <a:t>Not take bribes because it blinds and distorts justice</a:t>
            </a:r>
          </a:p>
          <a:p>
            <a:pPr marL="914400" lvl="1" indent="-457200">
              <a:buFont typeface="+mj-lt"/>
              <a:buAutoNum type="alphaLcPeriod"/>
            </a:pPr>
            <a:r>
              <a:rPr lang="en-US" sz="3000" dirty="0"/>
              <a:t>When in doubt </a:t>
            </a:r>
            <a:r>
              <a:rPr lang="en-US" sz="3000" dirty="0" smtClean="0"/>
              <a:t>seek </a:t>
            </a:r>
            <a:r>
              <a:rPr lang="en-US" sz="3000" dirty="0"/>
              <a:t>wisdom from the priests  </a:t>
            </a:r>
          </a:p>
        </p:txBody>
      </p:sp>
    </p:spTree>
    <p:extLst>
      <p:ext uri="{BB962C8B-B14F-4D97-AF65-F5344CB8AC3E}">
        <p14:creationId xmlns:p14="http://schemas.microsoft.com/office/powerpoint/2010/main" val="964288242"/>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514350" lvl="0" indent="-514350">
              <a:buFont typeface="+mj-lt"/>
              <a:buAutoNum type="arabicPeriod" startAt="3"/>
            </a:pPr>
            <a:r>
              <a:rPr lang="en-US" sz="3200" b="1" dirty="0"/>
              <a:t>The Priest – Lev. 10:8-10</a:t>
            </a:r>
          </a:p>
          <a:p>
            <a:pPr marL="914400" lvl="1" indent="-457200">
              <a:buFont typeface="+mj-lt"/>
              <a:buAutoNum type="alphaLcPeriod"/>
            </a:pPr>
            <a:r>
              <a:rPr lang="en-US" sz="3200" dirty="0"/>
              <a:t>Remain sober in the work of the Lord </a:t>
            </a:r>
          </a:p>
          <a:p>
            <a:pPr marL="914400" lvl="1" indent="-457200">
              <a:buFont typeface="+mj-lt"/>
              <a:buAutoNum type="alphaLcPeriod"/>
            </a:pPr>
            <a:r>
              <a:rPr lang="en-US" sz="3200" dirty="0"/>
              <a:t>Discern between the sacred and the profane</a:t>
            </a:r>
          </a:p>
          <a:p>
            <a:pPr marL="914400" lvl="1" indent="-457200">
              <a:buFont typeface="+mj-lt"/>
              <a:buAutoNum type="alphaLcPeriod"/>
            </a:pPr>
            <a:r>
              <a:rPr lang="en-US" sz="3200" dirty="0"/>
              <a:t>Call the people to repentance – Neh. 8 </a:t>
            </a:r>
          </a:p>
          <a:p>
            <a:pPr marL="914400" lvl="1" indent="-457200">
              <a:buFont typeface="+mj-lt"/>
              <a:buAutoNum type="alphaLcPeriod"/>
            </a:pPr>
            <a:r>
              <a:rPr lang="en-US" sz="3200" dirty="0"/>
              <a:t>Mediate the sacrifices for the forgiveness of sin</a:t>
            </a:r>
          </a:p>
          <a:p>
            <a:pPr marL="914400" lvl="1" indent="-457200">
              <a:buFont typeface="+mj-lt"/>
              <a:buAutoNum type="alphaLcPeriod"/>
            </a:pPr>
            <a:r>
              <a:rPr lang="en-US" sz="3200" dirty="0"/>
              <a:t>Teach the statutes to all the people – Neh. 8 </a:t>
            </a:r>
          </a:p>
        </p:txBody>
      </p:sp>
    </p:spTree>
    <p:extLst>
      <p:ext uri="{BB962C8B-B14F-4D97-AF65-F5344CB8AC3E}">
        <p14:creationId xmlns:p14="http://schemas.microsoft.com/office/powerpoint/2010/main" val="263976972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377950"/>
            <a:ext cx="7886700" cy="5327650"/>
          </a:xfrm>
        </p:spPr>
        <p:txBody>
          <a:bodyPr/>
          <a:lstStyle/>
          <a:p>
            <a:pPr marL="514350" lvl="0" indent="-514350">
              <a:buFont typeface="+mj-lt"/>
              <a:buAutoNum type="arabicPeriod" startAt="4"/>
            </a:pPr>
            <a:r>
              <a:rPr lang="en-US" sz="3200" b="1" dirty="0"/>
              <a:t>The People – Deut. 7:6-11, 8:11-20 </a:t>
            </a:r>
          </a:p>
          <a:p>
            <a:pPr marL="914400" lvl="1" indent="-457200">
              <a:buFont typeface="+mj-lt"/>
              <a:buAutoNum type="alphaLcPeriod"/>
            </a:pPr>
            <a:r>
              <a:rPr lang="en-US" sz="2800" dirty="0"/>
              <a:t>Remember you are to be a holy People </a:t>
            </a:r>
          </a:p>
          <a:p>
            <a:pPr marL="914400" lvl="1" indent="-457200">
              <a:buFont typeface="+mj-lt"/>
              <a:buAutoNum type="alphaLcPeriod"/>
            </a:pPr>
            <a:r>
              <a:rPr lang="en-US" sz="2800" dirty="0"/>
              <a:t>Remember you are a chosen people by grace not merit </a:t>
            </a:r>
          </a:p>
          <a:p>
            <a:pPr marL="914400" lvl="1" indent="-457200">
              <a:buFont typeface="+mj-lt"/>
              <a:buAutoNum type="alphaLcPeriod"/>
            </a:pPr>
            <a:r>
              <a:rPr lang="en-US" sz="2800" dirty="0"/>
              <a:t>You are a covenant people through whom God is going bless the earth</a:t>
            </a:r>
          </a:p>
          <a:p>
            <a:pPr marL="914400" lvl="1" indent="-457200">
              <a:buFont typeface="+mj-lt"/>
              <a:buAutoNum type="alphaLcPeriod"/>
            </a:pPr>
            <a:r>
              <a:rPr lang="en-US" sz="2800" dirty="0"/>
              <a:t>You serve a God of justice </a:t>
            </a:r>
          </a:p>
          <a:p>
            <a:pPr marL="914400" lvl="1" indent="-457200">
              <a:buFont typeface="+mj-lt"/>
              <a:buAutoNum type="alphaLcPeriod"/>
            </a:pPr>
            <a:r>
              <a:rPr lang="en-US" sz="2800" dirty="0"/>
              <a:t>You are to keep his commandments, statutes and judgments </a:t>
            </a:r>
          </a:p>
          <a:p>
            <a:pPr marL="914400" lvl="1" indent="-457200">
              <a:buFont typeface="+mj-lt"/>
              <a:buAutoNum type="alphaLcPeriod"/>
            </a:pPr>
            <a:r>
              <a:rPr lang="en-US" sz="2800" dirty="0"/>
              <a:t>Don’t forget me when you are blessed</a:t>
            </a:r>
          </a:p>
          <a:p>
            <a:pPr marL="914400" lvl="1" indent="-457200">
              <a:buFont typeface="+mj-lt"/>
              <a:buAutoNum type="alphaLcPeriod"/>
            </a:pPr>
            <a:r>
              <a:rPr lang="en-US" sz="2800" dirty="0"/>
              <a:t>Don’t forget it is God that gives you power to make wealth</a:t>
            </a:r>
          </a:p>
        </p:txBody>
      </p:sp>
    </p:spTree>
    <p:extLst>
      <p:ext uri="{BB962C8B-B14F-4D97-AF65-F5344CB8AC3E}">
        <p14:creationId xmlns:p14="http://schemas.microsoft.com/office/powerpoint/2010/main" val="1663055465"/>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249363"/>
            <a:ext cx="8210550" cy="5532437"/>
          </a:xfrm>
        </p:spPr>
        <p:txBody>
          <a:bodyPr/>
          <a:lstStyle/>
          <a:p>
            <a:pPr marL="0" indent="0">
              <a:buNone/>
            </a:pPr>
            <a:r>
              <a:rPr lang="en-US" b="1" dirty="0"/>
              <a:t>The Bad News</a:t>
            </a:r>
          </a:p>
          <a:p>
            <a:pPr marL="0" indent="0">
              <a:buNone/>
            </a:pPr>
            <a:r>
              <a:rPr lang="en-US" b="1" dirty="0"/>
              <a:t>God’s critique of Israel’s society – Ezekiel 22 </a:t>
            </a:r>
          </a:p>
          <a:p>
            <a:pPr marL="514350" lvl="0" indent="-514350">
              <a:buFont typeface="+mj-lt"/>
              <a:buAutoNum type="arabicPeriod"/>
            </a:pPr>
            <a:r>
              <a:rPr lang="en-US" sz="2600" dirty="0"/>
              <a:t>Shedding of blood and idolatry (verse 22:3-6)</a:t>
            </a:r>
          </a:p>
          <a:p>
            <a:pPr marL="514350" lvl="0" indent="-514350">
              <a:buFont typeface="+mj-lt"/>
              <a:buAutoNum type="arabicPeriod"/>
            </a:pPr>
            <a:r>
              <a:rPr lang="en-US" sz="2600" dirty="0"/>
              <a:t>Unjust treatment of the mothers, fathers, alien, orphans, widows (verse 7)</a:t>
            </a:r>
          </a:p>
          <a:p>
            <a:pPr marL="514350" lvl="0" indent="-514350">
              <a:buFont typeface="+mj-lt"/>
              <a:buAutoNum type="arabicPeriod"/>
            </a:pPr>
            <a:r>
              <a:rPr lang="en-US" sz="2600" dirty="0"/>
              <a:t>Desecration of the Sabbath (verse 8)</a:t>
            </a:r>
          </a:p>
          <a:p>
            <a:pPr marL="514350" lvl="0" indent="-514350">
              <a:buFont typeface="+mj-lt"/>
              <a:buAutoNum type="arabicPeriod"/>
            </a:pPr>
            <a:r>
              <a:rPr lang="en-US" sz="2600" dirty="0"/>
              <a:t>Adultery and fornication (verse 9-10)</a:t>
            </a:r>
          </a:p>
          <a:p>
            <a:pPr marL="514350" lvl="0" indent="-514350">
              <a:buFont typeface="+mj-lt"/>
              <a:buAutoNum type="arabicPeriod"/>
            </a:pPr>
            <a:r>
              <a:rPr lang="en-US" sz="2600" dirty="0"/>
              <a:t>Bribery, usury, extortion (verse 12)</a:t>
            </a:r>
          </a:p>
          <a:p>
            <a:pPr marL="514350" lvl="0" indent="-514350">
              <a:buFont typeface="+mj-lt"/>
              <a:buAutoNum type="arabicPeriod"/>
            </a:pPr>
            <a:r>
              <a:rPr lang="en-US" sz="2600" dirty="0"/>
              <a:t>Her priests teach no difference between the clean and the unclean (verse 26)</a:t>
            </a:r>
          </a:p>
          <a:p>
            <a:pPr marL="514350" lvl="0" indent="-514350">
              <a:buFont typeface="+mj-lt"/>
              <a:buAutoNum type="arabicPeriod"/>
            </a:pPr>
            <a:r>
              <a:rPr lang="en-US" sz="2600" dirty="0"/>
              <a:t>Her prophets give false visions and divinations (</a:t>
            </a:r>
            <a:r>
              <a:rPr lang="en-US" sz="2600" dirty="0" smtClean="0"/>
              <a:t>v </a:t>
            </a:r>
            <a:r>
              <a:rPr lang="en-US" sz="2600" dirty="0"/>
              <a:t>27-28)</a:t>
            </a:r>
          </a:p>
        </p:txBody>
      </p:sp>
    </p:spTree>
    <p:extLst>
      <p:ext uri="{BB962C8B-B14F-4D97-AF65-F5344CB8AC3E}">
        <p14:creationId xmlns:p14="http://schemas.microsoft.com/office/powerpoint/2010/main" val="129603614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905000"/>
            <a:ext cx="8362950" cy="4724400"/>
          </a:xfrm>
        </p:spPr>
        <p:txBody>
          <a:bodyPr/>
          <a:lstStyle/>
          <a:p>
            <a:pPr marL="0" indent="0">
              <a:buNone/>
            </a:pPr>
            <a:r>
              <a:rPr lang="en-US" sz="3200" b="1" dirty="0"/>
              <a:t>God’s critique and judgment of the leaders in Israel</a:t>
            </a:r>
          </a:p>
          <a:p>
            <a:pPr marL="971550" lvl="1" indent="-514350">
              <a:buFont typeface="+mj-lt"/>
              <a:buAutoNum type="arabicPeriod"/>
            </a:pPr>
            <a:r>
              <a:rPr lang="en-US" sz="3200" dirty="0"/>
              <a:t>He judges the prophets - 22:25, 28 </a:t>
            </a:r>
          </a:p>
          <a:p>
            <a:pPr marL="971550" lvl="1" indent="-514350">
              <a:buFont typeface="+mj-lt"/>
              <a:buAutoNum type="arabicPeriod"/>
            </a:pPr>
            <a:r>
              <a:rPr lang="en-US" sz="3200" dirty="0"/>
              <a:t>He judges the priests – 22:26 </a:t>
            </a:r>
          </a:p>
          <a:p>
            <a:pPr marL="971550" lvl="1" indent="-514350">
              <a:buFont typeface="+mj-lt"/>
              <a:buAutoNum type="arabicPeriod"/>
            </a:pPr>
            <a:r>
              <a:rPr lang="en-US" sz="3200" dirty="0"/>
              <a:t>He judges the rulers &amp; princes.  22:6-12, 27</a:t>
            </a:r>
          </a:p>
          <a:p>
            <a:pPr marL="971550" lvl="1" indent="-514350">
              <a:buFont typeface="+mj-lt"/>
              <a:buAutoNum type="arabicPeriod"/>
            </a:pPr>
            <a:r>
              <a:rPr lang="en-US" sz="3200" dirty="0"/>
              <a:t>He judges the people.  22:29</a:t>
            </a:r>
          </a:p>
        </p:txBody>
      </p:sp>
    </p:spTree>
    <p:extLst>
      <p:ext uri="{BB962C8B-B14F-4D97-AF65-F5344CB8AC3E}">
        <p14:creationId xmlns:p14="http://schemas.microsoft.com/office/powerpoint/2010/main" val="271108443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71" name="Title 1"/>
          <p:cNvSpPr>
            <a:spLocks noGrp="1"/>
          </p:cNvSpPr>
          <p:nvPr>
            <p:ph type="title"/>
          </p:nvPr>
        </p:nvSpPr>
        <p:spPr/>
        <p:txBody>
          <a:bodyPr/>
          <a:lstStyle/>
          <a:p>
            <a:pPr algn="ctr"/>
            <a:r>
              <a:rPr lang="en-US" b="1" smtClean="0">
                <a:latin typeface="Tahoma" panose="020B0604030504040204" pitchFamily="34" charset="0"/>
                <a:cs typeface="Tahoma" panose="020B0604030504040204" pitchFamily="34" charset="0"/>
              </a:rPr>
              <a:t>Agents of Reconciliation in a Fractured World </a:t>
            </a:r>
          </a:p>
        </p:txBody>
      </p:sp>
      <p:sp>
        <p:nvSpPr>
          <p:cNvPr id="8" name="Lightning Bolt 7"/>
          <p:cNvSpPr/>
          <p:nvPr/>
        </p:nvSpPr>
        <p:spPr>
          <a:xfrm>
            <a:off x="762000" y="1690688"/>
            <a:ext cx="8153400" cy="4862512"/>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739346" y="1905000"/>
            <a:ext cx="7886700" cy="4038600"/>
          </a:xfrm>
        </p:spPr>
        <p:txBody>
          <a:bodyPr/>
          <a:lstStyle/>
          <a:p>
            <a:pPr marL="0" indent="0" eaLnBrk="1" hangingPunct="1">
              <a:buFont typeface="Arial" panose="020B0604020202020204" pitchFamily="34" charset="0"/>
              <a:buNone/>
              <a:defRPr/>
            </a:pPr>
            <a:r>
              <a:rPr lang="en-US" sz="3200" b="1" dirty="0"/>
              <a:t>Table Talk: </a:t>
            </a:r>
            <a:endParaRPr lang="en-US" sz="3200" b="1" dirty="0" smtClean="0"/>
          </a:p>
          <a:p>
            <a:pPr marL="514350" lvl="0" indent="-514350">
              <a:buFont typeface="+mj-lt"/>
              <a:buAutoNum type="arabicPeriod"/>
            </a:pPr>
            <a:r>
              <a:rPr lang="en-US" sz="3200" dirty="0"/>
              <a:t>Why do you think there is so much unrest and violence in our society today? </a:t>
            </a:r>
          </a:p>
          <a:p>
            <a:pPr marL="514350" lvl="0" indent="-514350">
              <a:buFont typeface="+mj-lt"/>
              <a:buAutoNum type="arabicPeriod"/>
            </a:pPr>
            <a:r>
              <a:rPr lang="en-US" sz="3200" dirty="0"/>
              <a:t>Why do you think our society has become so secular? </a:t>
            </a:r>
          </a:p>
          <a:p>
            <a:pPr marL="514350" lvl="0" indent="-514350">
              <a:buFont typeface="+mj-lt"/>
              <a:buAutoNum type="arabicPeriod"/>
            </a:pPr>
            <a:r>
              <a:rPr lang="en-US" sz="3200" dirty="0"/>
              <a:t>How do you think the world sees the Body of Christ today? </a:t>
            </a:r>
          </a:p>
          <a:p>
            <a:pPr marL="0" indent="0" eaLnBrk="1" hangingPunct="1">
              <a:buNone/>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0" indent="0">
              <a:buNone/>
            </a:pPr>
            <a:r>
              <a:rPr lang="en-US" sz="3200" b="1" dirty="0"/>
              <a:t>What is God’s solution</a:t>
            </a:r>
            <a:r>
              <a:rPr lang="en-US" sz="3200" b="1" dirty="0" smtClean="0"/>
              <a:t>?</a:t>
            </a:r>
            <a:endParaRPr lang="en-US" sz="3200" dirty="0"/>
          </a:p>
          <a:p>
            <a:pPr marL="0" indent="0">
              <a:buNone/>
            </a:pPr>
            <a:r>
              <a:rPr lang="en-US" sz="3200" dirty="0"/>
              <a:t>God is searching for someone among them to build up the wall and stand in the gap</a:t>
            </a:r>
          </a:p>
          <a:p>
            <a:pPr marL="514350" lvl="0" indent="-514350">
              <a:buFont typeface="+mj-lt"/>
              <a:buAutoNum type="arabicPeriod"/>
            </a:pPr>
            <a:r>
              <a:rPr lang="en-US" sz="3200" dirty="0"/>
              <a:t>Build up the Wall </a:t>
            </a:r>
          </a:p>
          <a:p>
            <a:pPr marL="914400" lvl="1" indent="-457200">
              <a:buFont typeface="+mj-lt"/>
              <a:buAutoNum type="alphaLcPeriod"/>
            </a:pPr>
            <a:r>
              <a:rPr lang="en-US" sz="3200" dirty="0"/>
              <a:t>The wall was to keep the enemy out. </a:t>
            </a:r>
          </a:p>
          <a:p>
            <a:pPr marL="914400" lvl="1" indent="-457200">
              <a:buFont typeface="+mj-lt"/>
              <a:buAutoNum type="alphaLcPeriod"/>
            </a:pPr>
            <a:r>
              <a:rPr lang="en-US" sz="3200" dirty="0"/>
              <a:t>The wall of protection was broken down by the sinfulness of the society not by outside invaders </a:t>
            </a:r>
          </a:p>
          <a:p>
            <a:pPr marL="914400" lvl="1" indent="-457200">
              <a:buFont typeface="+mj-lt"/>
              <a:buAutoNum type="alphaLcPeriod"/>
            </a:pPr>
            <a:r>
              <a:rPr lang="en-US" sz="3200" dirty="0"/>
              <a:t>The broken wall in this case allows God’s judgment to come in.</a:t>
            </a:r>
          </a:p>
        </p:txBody>
      </p:sp>
    </p:spTree>
    <p:extLst>
      <p:ext uri="{BB962C8B-B14F-4D97-AF65-F5344CB8AC3E}">
        <p14:creationId xmlns:p14="http://schemas.microsoft.com/office/powerpoint/2010/main" val="43202280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828800"/>
            <a:ext cx="7886700" cy="4800600"/>
          </a:xfrm>
        </p:spPr>
        <p:txBody>
          <a:bodyPr/>
          <a:lstStyle/>
          <a:p>
            <a:pPr marL="514350" lvl="0" indent="-514350">
              <a:buFont typeface="+mj-lt"/>
              <a:buAutoNum type="arabicPeriod" startAt="2"/>
            </a:pPr>
            <a:r>
              <a:rPr lang="en-US" sz="3200" dirty="0"/>
              <a:t>Someone from among them </a:t>
            </a:r>
          </a:p>
          <a:p>
            <a:pPr marL="914400" lvl="1" indent="-457200">
              <a:buFont typeface="+mj-lt"/>
              <a:buAutoNum type="alphaLcPeriod"/>
            </a:pPr>
            <a:r>
              <a:rPr lang="en-US" sz="3200" dirty="0"/>
              <a:t>Human Mediator – Stands between two offended parties </a:t>
            </a:r>
          </a:p>
          <a:p>
            <a:pPr marL="1428750" lvl="2" indent="-514350">
              <a:buFont typeface="+mj-lt"/>
              <a:buAutoNum type="romanLcPeriod"/>
            </a:pPr>
            <a:r>
              <a:rPr lang="en-US" sz="3200" dirty="0"/>
              <a:t>One mediator between God and Man the man Christ Jesus – 1 Tim. 2:5 </a:t>
            </a:r>
          </a:p>
          <a:p>
            <a:pPr marL="1428750" lvl="2" indent="-514350">
              <a:buFont typeface="+mj-lt"/>
              <a:buAutoNum type="romanLcPeriod"/>
            </a:pPr>
            <a:r>
              <a:rPr lang="en-US" sz="3200" dirty="0"/>
              <a:t>God is entreating men and women through us to be reconciled to God </a:t>
            </a:r>
          </a:p>
        </p:txBody>
      </p:sp>
    </p:spTree>
    <p:extLst>
      <p:ext uri="{BB962C8B-B14F-4D97-AF65-F5344CB8AC3E}">
        <p14:creationId xmlns:p14="http://schemas.microsoft.com/office/powerpoint/2010/main" val="880029655"/>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514350" indent="-514350">
              <a:buFont typeface="+mj-lt"/>
              <a:buAutoNum type="alphaLcPeriod" startAt="2"/>
            </a:pPr>
            <a:r>
              <a:rPr lang="en-US" sz="3200" dirty="0"/>
              <a:t>Human intercessor – Pleads the case for someone</a:t>
            </a:r>
          </a:p>
          <a:p>
            <a:pPr marL="971550" lvl="1" indent="-514350">
              <a:buFont typeface="+mj-lt"/>
              <a:buAutoNum type="romanLcPeriod"/>
            </a:pPr>
            <a:r>
              <a:rPr lang="en-US" sz="2800" dirty="0"/>
              <a:t>Jesus sits at the right hand of the father interceding – Rom. 8:34</a:t>
            </a:r>
          </a:p>
          <a:p>
            <a:pPr marL="971550" lvl="1" indent="-514350">
              <a:buFont typeface="+mj-lt"/>
              <a:buAutoNum type="romanLcPeriod"/>
            </a:pPr>
            <a:r>
              <a:rPr lang="en-US" sz="2800" dirty="0"/>
              <a:t>God has called us to a ministry of intercession – 1 Tim. 2:1-4</a:t>
            </a:r>
          </a:p>
          <a:p>
            <a:pPr lvl="2"/>
            <a:r>
              <a:rPr lang="en-US" sz="2800" dirty="0"/>
              <a:t>Entreaties – supplications – requests </a:t>
            </a:r>
          </a:p>
          <a:p>
            <a:pPr lvl="2"/>
            <a:r>
              <a:rPr lang="en-US" sz="2800" dirty="0"/>
              <a:t>Prayers – Worship – exclaiming God’s glory </a:t>
            </a:r>
          </a:p>
          <a:p>
            <a:pPr lvl="2"/>
            <a:r>
              <a:rPr lang="en-US" sz="2800" dirty="0"/>
              <a:t>Petitions – Intercessions – interview - intimacy </a:t>
            </a:r>
          </a:p>
          <a:p>
            <a:pPr lvl="2"/>
            <a:r>
              <a:rPr lang="en-US" sz="2800" dirty="0"/>
              <a:t>Thanksgivings – expressions of gratitude</a:t>
            </a:r>
          </a:p>
        </p:txBody>
      </p:sp>
    </p:spTree>
    <p:extLst>
      <p:ext uri="{BB962C8B-B14F-4D97-AF65-F5344CB8AC3E}">
        <p14:creationId xmlns:p14="http://schemas.microsoft.com/office/powerpoint/2010/main" val="347104770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8134350" cy="5105400"/>
          </a:xfrm>
        </p:spPr>
        <p:txBody>
          <a:bodyPr/>
          <a:lstStyle/>
          <a:p>
            <a:pPr marL="514350" indent="-514350">
              <a:buFont typeface="+mj-lt"/>
              <a:buAutoNum type="alphaLcPeriod" startAt="3"/>
            </a:pPr>
            <a:r>
              <a:rPr lang="en-US" sz="3200" dirty="0"/>
              <a:t>Human Reconciler – brings healing between offended parties </a:t>
            </a:r>
          </a:p>
          <a:p>
            <a:pPr marL="1428750" lvl="2" indent="-514350">
              <a:buFont typeface="+mj-lt"/>
              <a:buAutoNum type="romanLcPeriod"/>
            </a:pPr>
            <a:r>
              <a:rPr lang="en-US" sz="3200" dirty="0"/>
              <a:t>Jesus has reconciled us to God through his death. 2 Cor. 5:21, Rom. 5:10 </a:t>
            </a:r>
          </a:p>
          <a:p>
            <a:pPr marL="1428750" lvl="2" indent="-514350">
              <a:buFont typeface="+mj-lt"/>
              <a:buAutoNum type="romanLcPeriod"/>
            </a:pPr>
            <a:r>
              <a:rPr lang="en-US" sz="3200" dirty="0"/>
              <a:t>God has given us the “Word of Reconciliation” 2 Cor. 5:19 </a:t>
            </a:r>
          </a:p>
          <a:p>
            <a:pPr marL="1428750" lvl="2" indent="-514350">
              <a:buFont typeface="+mj-lt"/>
              <a:buAutoNum type="romanLcPeriod"/>
            </a:pPr>
            <a:r>
              <a:rPr lang="en-US" sz="3200" dirty="0"/>
              <a:t>God has given us the “Ministry of Reconciliation” 2 Cor. 5:18 </a:t>
            </a:r>
          </a:p>
          <a:p>
            <a:pPr marL="0" indent="0">
              <a:buNone/>
            </a:pPr>
            <a:endParaRPr lang="en-US" dirty="0"/>
          </a:p>
        </p:txBody>
      </p:sp>
    </p:spTree>
    <p:extLst>
      <p:ext uri="{BB962C8B-B14F-4D97-AF65-F5344CB8AC3E}">
        <p14:creationId xmlns:p14="http://schemas.microsoft.com/office/powerpoint/2010/main" val="2674718032"/>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320801"/>
            <a:ext cx="8134350" cy="5308599"/>
          </a:xfrm>
        </p:spPr>
        <p:txBody>
          <a:bodyPr/>
          <a:lstStyle/>
          <a:p>
            <a:pPr marL="0" indent="0">
              <a:buNone/>
            </a:pPr>
            <a:r>
              <a:rPr lang="en-US" b="1" dirty="0"/>
              <a:t>Summary:</a:t>
            </a:r>
            <a:r>
              <a:rPr lang="en-US" dirty="0"/>
              <a:t> God isn’t looking for super heroes but ordinary people who have: </a:t>
            </a:r>
          </a:p>
          <a:p>
            <a:pPr marL="514350" lvl="0" indent="-514350">
              <a:buFont typeface="+mj-lt"/>
              <a:buAutoNum type="arabicPeriod"/>
            </a:pPr>
            <a:r>
              <a:rPr lang="en-US" sz="2600" dirty="0"/>
              <a:t>Conviction - that the word of God is true and that God’s word is the only way to save mankind.</a:t>
            </a:r>
          </a:p>
          <a:p>
            <a:pPr marL="514350" lvl="0" indent="-514350">
              <a:buFont typeface="+mj-lt"/>
              <a:buAutoNum type="arabicPeriod"/>
            </a:pPr>
            <a:r>
              <a:rPr lang="en-US" sz="2600" dirty="0"/>
              <a:t>Compassion - willing to suffer abuse and rejection. Because they care - even for those who would persecute them. Just as Christ had compassion on those who crucified Him.</a:t>
            </a:r>
          </a:p>
          <a:p>
            <a:pPr marL="514350" lvl="0" indent="-514350">
              <a:buFont typeface="+mj-lt"/>
              <a:buAutoNum type="arabicPeriod"/>
            </a:pPr>
            <a:r>
              <a:rPr lang="en-US" sz="2600" dirty="0"/>
              <a:t>Courage - the strength of heart to stand up. To not fear man because we know that man cannot kill our soul.</a:t>
            </a:r>
          </a:p>
          <a:p>
            <a:pPr marL="514350" lvl="0" indent="-514350">
              <a:buFont typeface="+mj-lt"/>
              <a:buAutoNum type="arabicPeriod"/>
            </a:pPr>
            <a:r>
              <a:rPr lang="en-US" sz="2600" dirty="0"/>
              <a:t>Consecration. To be holy so that we are able to stand before God.</a:t>
            </a:r>
          </a:p>
        </p:txBody>
      </p:sp>
    </p:spTree>
    <p:extLst>
      <p:ext uri="{BB962C8B-B14F-4D97-AF65-F5344CB8AC3E}">
        <p14:creationId xmlns:p14="http://schemas.microsoft.com/office/powerpoint/2010/main" val="80321411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8210550" cy="5105400"/>
          </a:xfrm>
        </p:spPr>
        <p:txBody>
          <a:bodyPr/>
          <a:lstStyle/>
          <a:p>
            <a:pPr marL="0" indent="0">
              <a:buNone/>
            </a:pPr>
            <a:r>
              <a:rPr lang="en-US" sz="3200" b="1" dirty="0"/>
              <a:t>Challenge: </a:t>
            </a:r>
            <a:endParaRPr lang="en-US" sz="3200" dirty="0"/>
          </a:p>
          <a:p>
            <a:pPr marL="0" indent="0">
              <a:buNone/>
            </a:pPr>
            <a:r>
              <a:rPr lang="en-US" sz="3200" dirty="0"/>
              <a:t>Is God calling to stand in the gap? Are we </a:t>
            </a:r>
            <a:r>
              <a:rPr lang="en-US" sz="3200" dirty="0" smtClean="0"/>
              <a:t>willing or  </a:t>
            </a:r>
            <a:r>
              <a:rPr lang="en-US" sz="3200" dirty="0"/>
              <a:t>are we compelled to pray for this world and to speak out against the evils of our time?</a:t>
            </a:r>
          </a:p>
          <a:p>
            <a:pPr marL="0" indent="0">
              <a:buNone/>
            </a:pPr>
            <a:r>
              <a:rPr lang="en-US" sz="3200" dirty="0" smtClean="0"/>
              <a:t>We </a:t>
            </a:r>
            <a:r>
              <a:rPr lang="en-US" sz="3200" dirty="0"/>
              <a:t>can so easily condemn the lost and the wicked, but we have a task to seek to </a:t>
            </a:r>
            <a:r>
              <a:rPr lang="en-US" sz="3200" dirty="0" smtClean="0"/>
              <a:t>restore/ reconcile </a:t>
            </a:r>
            <a:r>
              <a:rPr lang="en-US" sz="3200" dirty="0"/>
              <a:t>them. Do we pray for the lost? We may pray that evil will be destroyed but do we pray that those who commit evil will be saved? </a:t>
            </a:r>
          </a:p>
        </p:txBody>
      </p:sp>
    </p:spTree>
    <p:extLst>
      <p:ext uri="{BB962C8B-B14F-4D97-AF65-F5344CB8AC3E}">
        <p14:creationId xmlns:p14="http://schemas.microsoft.com/office/powerpoint/2010/main" val="226470773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0" indent="0">
              <a:buNone/>
            </a:pPr>
            <a:r>
              <a:rPr lang="en-US" dirty="0"/>
              <a:t>We may think "what difference can I make?" The word says that the prayers of a righteous </a:t>
            </a:r>
            <a:r>
              <a:rPr lang="en-US" dirty="0" smtClean="0"/>
              <a:t>man/ woman </a:t>
            </a:r>
            <a:r>
              <a:rPr lang="en-US" dirty="0"/>
              <a:t>avails much. One of us can make a difference. Because one with God is a majority. </a:t>
            </a:r>
          </a:p>
          <a:p>
            <a:pPr lvl="1"/>
            <a:r>
              <a:rPr lang="en-US" dirty="0"/>
              <a:t>A bunch of fishermen made a difference</a:t>
            </a:r>
          </a:p>
          <a:p>
            <a:pPr lvl="1"/>
            <a:r>
              <a:rPr lang="en-US" dirty="0"/>
              <a:t>A hot headed Rabbi from Tarsus made a difference </a:t>
            </a:r>
          </a:p>
          <a:p>
            <a:pPr lvl="1"/>
            <a:r>
              <a:rPr lang="en-US" dirty="0"/>
              <a:t>A Martin Luther made a difference </a:t>
            </a:r>
          </a:p>
          <a:p>
            <a:pPr lvl="1"/>
            <a:r>
              <a:rPr lang="en-US" dirty="0"/>
              <a:t>A Mother Teresa made a difference  </a:t>
            </a:r>
          </a:p>
          <a:p>
            <a:pPr lvl="1"/>
            <a:r>
              <a:rPr lang="en-US" dirty="0"/>
              <a:t>A Billy Graham Made a difference </a:t>
            </a:r>
          </a:p>
          <a:p>
            <a:pPr lvl="1"/>
            <a:r>
              <a:rPr lang="en-US" dirty="0"/>
              <a:t>A Bob “</a:t>
            </a:r>
            <a:r>
              <a:rPr lang="en-US" dirty="0" err="1"/>
              <a:t>Opa</a:t>
            </a:r>
            <a:r>
              <a:rPr lang="en-US" dirty="0"/>
              <a:t>” Williams made a difference</a:t>
            </a:r>
          </a:p>
          <a:p>
            <a:r>
              <a:rPr lang="en-US" dirty="0"/>
              <a:t>We </a:t>
            </a:r>
            <a:r>
              <a:rPr lang="en-US"/>
              <a:t>can </a:t>
            </a:r>
            <a:r>
              <a:rPr lang="en-US" smtClean="0"/>
              <a:t>make </a:t>
            </a:r>
            <a:r>
              <a:rPr lang="en-US" dirty="0"/>
              <a:t>a difference in our families, networks and communities. </a:t>
            </a:r>
          </a:p>
        </p:txBody>
      </p:sp>
    </p:spTree>
    <p:extLst>
      <p:ext uri="{BB962C8B-B14F-4D97-AF65-F5344CB8AC3E}">
        <p14:creationId xmlns:p14="http://schemas.microsoft.com/office/powerpoint/2010/main" val="1768751372"/>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295400" y="486569"/>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752600"/>
            <a:ext cx="7886700" cy="4876800"/>
          </a:xfrm>
        </p:spPr>
        <p:txBody>
          <a:bodyPr/>
          <a:lstStyle/>
          <a:p>
            <a:pPr marL="0" indent="0">
              <a:buNone/>
            </a:pPr>
            <a:r>
              <a:rPr lang="en-US" sz="3200" b="1" dirty="0" smtClean="0"/>
              <a:t>Next Week: Reconciliation in a Fractured Economy</a:t>
            </a:r>
          </a:p>
          <a:p>
            <a:pPr marL="971550" lvl="1" indent="-514350">
              <a:buFont typeface="+mj-lt"/>
              <a:buAutoNum type="arabicPeriod"/>
            </a:pPr>
            <a:r>
              <a:rPr lang="en-US" sz="3200" b="1" dirty="0" smtClean="0"/>
              <a:t>Read the little book of Ruth to discover the economic principles God established in Israel. </a:t>
            </a:r>
          </a:p>
          <a:p>
            <a:pPr marL="971550" lvl="1" indent="-514350">
              <a:buFont typeface="+mj-lt"/>
              <a:buAutoNum type="arabicPeriod"/>
            </a:pPr>
            <a:r>
              <a:rPr lang="en-US" sz="3200" b="1" dirty="0" smtClean="0"/>
              <a:t>Read 1 Tim. 6:6-16 to discover the economic principles of the New Testament. </a:t>
            </a:r>
            <a:endParaRPr lang="en-US" sz="3200" b="1" dirty="0"/>
          </a:p>
        </p:txBody>
      </p:sp>
    </p:spTree>
    <p:extLst>
      <p:ext uri="{BB962C8B-B14F-4D97-AF65-F5344CB8AC3E}">
        <p14:creationId xmlns:p14="http://schemas.microsoft.com/office/powerpoint/2010/main" val="2222719719"/>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0" indent="0">
              <a:buNone/>
            </a:pPr>
            <a:r>
              <a:rPr lang="en-US" sz="3200" b="1" dirty="0"/>
              <a:t>Decline of Christianity in our society: Pew Research Institute </a:t>
            </a:r>
            <a:endParaRPr lang="en-US" sz="3200" dirty="0"/>
          </a:p>
          <a:p>
            <a:pPr marL="514350" lvl="0" indent="-514350">
              <a:buFont typeface="+mj-lt"/>
              <a:buAutoNum type="arabicPeriod"/>
            </a:pPr>
            <a:r>
              <a:rPr lang="en-US" sz="3200" i="1" dirty="0"/>
              <a:t>86 percent of Americans in 1990 identified as Christians, by 2007 that was down to 78 percent. Today only 7 in 10 say they are Christians. But the percentage of those describing themselves as atheists, agnostics or nonbelievers has risen to 23. That exceeds the Catholic population and is only slightly below evangelicals</a:t>
            </a:r>
            <a:r>
              <a:rPr lang="en-US" sz="3200" i="1" dirty="0" smtClean="0"/>
              <a:t>.</a:t>
            </a:r>
            <a:endParaRPr lang="en-US" sz="3200"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905000"/>
            <a:ext cx="7886700" cy="4724400"/>
          </a:xfrm>
        </p:spPr>
        <p:txBody>
          <a:bodyPr/>
          <a:lstStyle/>
          <a:p>
            <a:pPr marL="514350" lvl="0" indent="-514350">
              <a:buFont typeface="+mj-lt"/>
              <a:buAutoNum type="arabicPeriod" startAt="2"/>
            </a:pPr>
            <a:r>
              <a:rPr lang="en-US" sz="3200" i="1" dirty="0"/>
              <a:t>Within Christianity, the biggest declines have been in the mainline Protestant tradition and among Catholics. Mainline Protestants represented 14.7% of U.S. adults in 2014, down from 18.1% in 2007, while the Catholic share of the population fell to 20.8% from 23.9% over the same period.</a:t>
            </a:r>
            <a:endParaRPr lang="en-US" sz="3200" dirty="0"/>
          </a:p>
          <a:p>
            <a:pPr marL="0" indent="0">
              <a:buNone/>
            </a:pPr>
            <a:endParaRPr lang="en-US" sz="3200" dirty="0"/>
          </a:p>
        </p:txBody>
      </p:sp>
    </p:spTree>
    <p:extLst>
      <p:ext uri="{BB962C8B-B14F-4D97-AF65-F5344CB8AC3E}">
        <p14:creationId xmlns:p14="http://schemas.microsoft.com/office/powerpoint/2010/main" val="97164587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514350" lvl="0" indent="-514350">
              <a:buFont typeface="+mj-lt"/>
              <a:buAutoNum type="arabicPeriod" startAt="3"/>
            </a:pPr>
            <a:r>
              <a:rPr lang="en-US" sz="3200" i="1" dirty="0"/>
              <a:t>Looking at the raw numbers, the evangelical population actually appears to have grown slightly over the last seven years, rising from roughly 60 million to about 62 million. While 8.4% of Americans were raised as evangelicals and have since left evangelicalism for another faith (or no faith), even more U.S. adults (9.8%) were raised in another faith (or without a religious affiliation) and have since become evangelicals.</a:t>
            </a:r>
            <a:endParaRPr lang="en-US" sz="3200" dirty="0"/>
          </a:p>
        </p:txBody>
      </p:sp>
    </p:spTree>
    <p:extLst>
      <p:ext uri="{BB962C8B-B14F-4D97-AF65-F5344CB8AC3E}">
        <p14:creationId xmlns:p14="http://schemas.microsoft.com/office/powerpoint/2010/main" val="146290634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981200"/>
            <a:ext cx="7886700" cy="4648200"/>
          </a:xfrm>
        </p:spPr>
        <p:txBody>
          <a:bodyPr/>
          <a:lstStyle/>
          <a:p>
            <a:pPr marL="514350" lvl="0" indent="-514350">
              <a:buFont typeface="+mj-lt"/>
              <a:buAutoNum type="arabicPeriod" startAt="4"/>
            </a:pPr>
            <a:r>
              <a:rPr lang="en-US" sz="3200" i="1" dirty="0"/>
              <a:t>The decline in Christian identity is greatest among the young. While 85 percent of Americans born before 1945 still call themselves Christians, only 57 percent of those born after 1980 do</a:t>
            </a:r>
            <a:r>
              <a:rPr lang="en-US" sz="3200" dirty="0"/>
              <a:t>. </a:t>
            </a:r>
            <a:r>
              <a:rPr lang="en-US" sz="3200" dirty="0" smtClean="0"/>
              <a:t> </a:t>
            </a:r>
            <a:r>
              <a:rPr lang="en-US" sz="3200" dirty="0"/>
              <a:t>(</a:t>
            </a:r>
            <a:r>
              <a:rPr lang="en-US" sz="3200" dirty="0" smtClean="0"/>
              <a:t>www.</a:t>
            </a:r>
            <a:r>
              <a:rPr lang="en-US" sz="3200" b="1" dirty="0" smtClean="0"/>
              <a:t>pewresearch</a:t>
            </a:r>
            <a:r>
              <a:rPr lang="en-US" sz="3200" dirty="0" smtClean="0"/>
              <a:t>.org</a:t>
            </a:r>
            <a:r>
              <a:rPr lang="en-US" sz="3200" dirty="0"/>
              <a:t>)</a:t>
            </a:r>
          </a:p>
        </p:txBody>
      </p:sp>
    </p:spTree>
    <p:extLst>
      <p:ext uri="{BB962C8B-B14F-4D97-AF65-F5344CB8AC3E}">
        <p14:creationId xmlns:p14="http://schemas.microsoft.com/office/powerpoint/2010/main" val="425447303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0" indent="0">
              <a:buNone/>
            </a:pPr>
            <a:r>
              <a:rPr lang="en-US" sz="3200" b="1" dirty="0"/>
              <a:t>Factors contributing to the loss of Christian influence in our society</a:t>
            </a:r>
            <a:r>
              <a:rPr lang="en-US" sz="3200" dirty="0"/>
              <a:t>: </a:t>
            </a:r>
          </a:p>
          <a:p>
            <a:pPr marL="514350" lvl="0" indent="-514350">
              <a:buFont typeface="+mj-lt"/>
              <a:buAutoNum type="arabicPeriod"/>
            </a:pPr>
            <a:r>
              <a:rPr lang="en-US" sz="3200" dirty="0"/>
              <a:t>Apathy – feeling of helplessness – hoping someone else will fix the problems. </a:t>
            </a:r>
          </a:p>
          <a:p>
            <a:pPr marL="514350" lvl="0" indent="-514350">
              <a:buFont typeface="+mj-lt"/>
              <a:buAutoNum type="arabicPeriod"/>
            </a:pPr>
            <a:r>
              <a:rPr lang="en-US" sz="3200" dirty="0"/>
              <a:t>Pluralism – Competing ideologies for the truth </a:t>
            </a:r>
          </a:p>
          <a:p>
            <a:pPr marL="514350" lvl="0" indent="-514350">
              <a:buFont typeface="+mj-lt"/>
              <a:buAutoNum type="arabicPeriod"/>
            </a:pPr>
            <a:r>
              <a:rPr lang="en-US" sz="3200" dirty="0"/>
              <a:t>Secularism – time and technology will solve problems no need for God. </a:t>
            </a:r>
          </a:p>
          <a:p>
            <a:pPr marL="514350" lvl="0" indent="-514350">
              <a:buFont typeface="+mj-lt"/>
              <a:buAutoNum type="arabicPeriod"/>
            </a:pPr>
            <a:r>
              <a:rPr lang="en-US" sz="3200" dirty="0"/>
              <a:t>Toleration – God is love so we must accept everyone – forget God is Holy</a:t>
            </a:r>
          </a:p>
          <a:p>
            <a:pPr marL="0" indent="0">
              <a:buNone/>
            </a:pPr>
            <a:endParaRPr lang="en-US" dirty="0"/>
          </a:p>
        </p:txBody>
      </p:sp>
    </p:spTree>
    <p:extLst>
      <p:ext uri="{BB962C8B-B14F-4D97-AF65-F5344CB8AC3E}">
        <p14:creationId xmlns:p14="http://schemas.microsoft.com/office/powerpoint/2010/main" val="428558575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828800"/>
            <a:ext cx="7886700" cy="4800600"/>
          </a:xfrm>
        </p:spPr>
        <p:txBody>
          <a:bodyPr/>
          <a:lstStyle/>
          <a:p>
            <a:pPr marL="0" indent="0">
              <a:buNone/>
            </a:pPr>
            <a:r>
              <a:rPr lang="en-US" sz="3200" b="1" dirty="0"/>
              <a:t>Response of the Church</a:t>
            </a:r>
            <a:r>
              <a:rPr lang="en-US" sz="3200" dirty="0"/>
              <a:t>: </a:t>
            </a:r>
          </a:p>
          <a:p>
            <a:pPr marL="514350" lvl="0" indent="-514350">
              <a:buFont typeface="+mj-lt"/>
              <a:buAutoNum type="arabicPeriod"/>
            </a:pPr>
            <a:r>
              <a:rPr lang="en-US" sz="3200" dirty="0"/>
              <a:t>Isolation – Withdrawal and hunker down in safety. </a:t>
            </a:r>
          </a:p>
          <a:p>
            <a:pPr marL="514350" lvl="0" indent="-514350">
              <a:buFont typeface="+mj-lt"/>
              <a:buAutoNum type="arabicPeriod"/>
            </a:pPr>
            <a:r>
              <a:rPr lang="en-US" sz="3200" dirty="0"/>
              <a:t>Confrontation – Reactionary statements that cut off any dialogue. Facebook??</a:t>
            </a:r>
          </a:p>
          <a:p>
            <a:pPr marL="514350" lvl="0" indent="-514350">
              <a:buFont typeface="+mj-lt"/>
              <a:buAutoNum type="arabicPeriod"/>
            </a:pPr>
            <a:r>
              <a:rPr lang="en-US" sz="3200" dirty="0"/>
              <a:t>Engagement – Provide alternative biblical viewpoints leaving room for dialogue.</a:t>
            </a:r>
          </a:p>
          <a:p>
            <a:pPr marL="0" indent="0">
              <a:buNone/>
            </a:pPr>
            <a:endParaRPr lang="en-US" sz="3200" dirty="0"/>
          </a:p>
        </p:txBody>
      </p:sp>
    </p:spTree>
    <p:extLst>
      <p:ext uri="{BB962C8B-B14F-4D97-AF65-F5344CB8AC3E}">
        <p14:creationId xmlns:p14="http://schemas.microsoft.com/office/powerpoint/2010/main" val="178960243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328613"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263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879475"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263525" y="388938"/>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266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820738" y="695325"/>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1482725"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r>
              <a:rPr lang="en-US" sz="36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a Fractured Society  </a:t>
            </a:r>
          </a:p>
        </p:txBody>
      </p:sp>
      <p:sp>
        <p:nvSpPr>
          <p:cNvPr id="18441" name="Content Placeholder 2"/>
          <p:cNvSpPr>
            <a:spLocks noGrp="1"/>
          </p:cNvSpPr>
          <p:nvPr>
            <p:ph idx="1"/>
          </p:nvPr>
        </p:nvSpPr>
        <p:spPr>
          <a:xfrm>
            <a:off x="628650" y="1524000"/>
            <a:ext cx="7886700" cy="5105400"/>
          </a:xfrm>
        </p:spPr>
        <p:txBody>
          <a:bodyPr/>
          <a:lstStyle/>
          <a:p>
            <a:pPr marL="0" indent="0">
              <a:buNone/>
            </a:pPr>
            <a:r>
              <a:rPr lang="en-US" sz="3200" b="1" dirty="0"/>
              <a:t>Three Systems that shape a Society </a:t>
            </a:r>
          </a:p>
          <a:p>
            <a:pPr marL="514350" lvl="0" indent="-514350">
              <a:buFont typeface="+mj-lt"/>
              <a:buAutoNum type="arabicPeriod"/>
            </a:pPr>
            <a:r>
              <a:rPr lang="en-US" sz="3200" b="1" dirty="0"/>
              <a:t>Religious system - people agree on what moral values are going to guide their lives. -  Deut. 10:23-11:28</a:t>
            </a:r>
          </a:p>
          <a:p>
            <a:pPr marL="971550" lvl="1" indent="-514350">
              <a:buFont typeface="+mj-lt"/>
              <a:buAutoNum type="alphaLcPeriod"/>
            </a:pPr>
            <a:r>
              <a:rPr lang="en-US" sz="3200" dirty="0" smtClean="0"/>
              <a:t>Deut. 10:12 </a:t>
            </a:r>
            <a:r>
              <a:rPr lang="en-US" sz="3200" dirty="0"/>
              <a:t>Requirements of Worshippers </a:t>
            </a:r>
          </a:p>
          <a:p>
            <a:pPr marL="1485900" lvl="2" indent="-571500">
              <a:buFont typeface="+mj-lt"/>
              <a:buAutoNum type="romanLcPeriod"/>
            </a:pPr>
            <a:r>
              <a:rPr lang="en-US" sz="3200" dirty="0"/>
              <a:t>Fear the Lord </a:t>
            </a:r>
          </a:p>
          <a:p>
            <a:pPr marL="1485900" lvl="2" indent="-571500">
              <a:buFont typeface="+mj-lt"/>
              <a:buAutoNum type="romanLcPeriod"/>
            </a:pPr>
            <a:r>
              <a:rPr lang="en-US" sz="3200" dirty="0"/>
              <a:t>Walk in His ways </a:t>
            </a:r>
          </a:p>
          <a:p>
            <a:pPr marL="1485900" lvl="2" indent="-571500">
              <a:buFont typeface="+mj-lt"/>
              <a:buAutoNum type="romanLcPeriod"/>
            </a:pPr>
            <a:r>
              <a:rPr lang="en-US" sz="3200" dirty="0"/>
              <a:t>Love Him </a:t>
            </a:r>
          </a:p>
          <a:p>
            <a:pPr marL="1485900" lvl="2" indent="-571500">
              <a:buFont typeface="+mj-lt"/>
              <a:buAutoNum type="romanLcPeriod"/>
            </a:pPr>
            <a:r>
              <a:rPr lang="en-US" sz="3200" dirty="0"/>
              <a:t>S</a:t>
            </a:r>
            <a:r>
              <a:rPr lang="en-US" sz="3200" dirty="0" smtClean="0"/>
              <a:t>erve </a:t>
            </a:r>
            <a:r>
              <a:rPr lang="en-US" sz="3200" dirty="0"/>
              <a:t>the Lord </a:t>
            </a:r>
            <a:endParaRPr lang="en-US" sz="3200" dirty="0" smtClean="0"/>
          </a:p>
          <a:p>
            <a:pPr marL="914400" lvl="1" indent="-457200">
              <a:buFont typeface="+mj-lt"/>
              <a:buAutoNum type="alphaLcPeriod"/>
            </a:pPr>
            <a:endParaRPr lang="en-US" dirty="0"/>
          </a:p>
        </p:txBody>
      </p:sp>
    </p:spTree>
    <p:extLst>
      <p:ext uri="{BB962C8B-B14F-4D97-AF65-F5344CB8AC3E}">
        <p14:creationId xmlns:p14="http://schemas.microsoft.com/office/powerpoint/2010/main" val="248148758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996</TotalTime>
  <Words>1873</Words>
  <Application>Microsoft Office PowerPoint</Application>
  <PresentationFormat>On-screen Show (4:3)</PresentationFormat>
  <Paragraphs>2281</Paragraphs>
  <Slides>27</Slides>
  <Notes>25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27</vt:i4>
      </vt:variant>
    </vt:vector>
  </HeadingPairs>
  <TitlesOfParts>
    <vt:vector size="34" baseType="lpstr">
      <vt:lpstr>Arial</vt:lpstr>
      <vt:lpstr>Calibri</vt:lpstr>
      <vt:lpstr>Calibri Light</vt:lpstr>
      <vt:lpstr>Tahoma</vt:lpstr>
      <vt:lpstr>2_Custom Design</vt:lpstr>
      <vt:lpstr>1_Custom Design</vt:lpstr>
      <vt:lpstr>Custom Design</vt:lpstr>
      <vt:lpstr>Agents of Reconciliation in a Fractured World </vt:lpstr>
      <vt:lpstr>Agents of Reconciliation in a Fractured World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lpstr>Reconciliation in a Fractured Society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66</cp:revision>
  <dcterms:created xsi:type="dcterms:W3CDTF">2015-05-12T15:31:40Z</dcterms:created>
  <dcterms:modified xsi:type="dcterms:W3CDTF">2015-06-07T14:18:32Z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