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1" r:id="rId1"/>
    <p:sldMasterId id="2147483664" r:id="rId2"/>
    <p:sldMasterId id="2147483689" r:id="rId3"/>
  </p:sldMasterIdLst>
  <p:notesMasterIdLst>
    <p:notesMasterId r:id="rId13"/>
  </p:notesMasterIdLst>
  <p:handoutMasterIdLst>
    <p:handoutMasterId r:id="rId14"/>
  </p:handoutMasterIdLst>
  <p:sldIdLst>
    <p:sldId id="659" r:id="rId4"/>
    <p:sldId id="583" r:id="rId5"/>
    <p:sldId id="672" r:id="rId6"/>
    <p:sldId id="671" r:id="rId7"/>
    <p:sldId id="673" r:id="rId8"/>
    <p:sldId id="674" r:id="rId9"/>
    <p:sldId id="678" r:id="rId10"/>
    <p:sldId id="650" r:id="rId11"/>
    <p:sldId id="68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18328" initials="sh" lastIdx="14" clrIdx="0"/>
  <p:cmAuthor id="1" name="Stephen Matthew Smith" initials="s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AE"/>
    <a:srgbClr val="000099"/>
    <a:srgbClr val="6666FF"/>
    <a:srgbClr val="E63700"/>
    <a:srgbClr val="DEDFE4"/>
    <a:srgbClr val="D4E2EE"/>
    <a:srgbClr val="FFFF66"/>
    <a:srgbClr val="339966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7" autoAdjust="0"/>
    <p:restoredTop sz="99664" autoAdjust="0"/>
  </p:normalViewPr>
  <p:slideViewPr>
    <p:cSldViewPr>
      <p:cViewPr varScale="1">
        <p:scale>
          <a:sx n="68" d="100"/>
          <a:sy n="68" d="100"/>
        </p:scale>
        <p:origin x="620" y="52"/>
      </p:cViewPr>
      <p:guideLst>
        <p:guide orient="horz" pos="8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"/>
    </p:cViewPr>
  </p:sorterViewPr>
  <p:notesViewPr>
    <p:cSldViewPr>
      <p:cViewPr>
        <p:scale>
          <a:sx n="100" d="100"/>
          <a:sy n="100" d="100"/>
        </p:scale>
        <p:origin x="-1020" y="21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3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4" tIns="45937" rIns="91874" bIns="45937" numCol="1" anchor="t" anchorCtr="0" compatLnSpc="1">
            <a:prstTxWarp prst="textNoShape">
              <a:avLst/>
            </a:prstTxWarp>
          </a:bodyPr>
          <a:lstStyle>
            <a:lvl1pPr defTabSz="918907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122" y="1"/>
            <a:ext cx="29723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4" tIns="45937" rIns="91874" bIns="45937" numCol="1" anchor="t" anchorCtr="0" compatLnSpc="1">
            <a:prstTxWarp prst="textNoShape">
              <a:avLst/>
            </a:prstTxWarp>
          </a:bodyPr>
          <a:lstStyle>
            <a:lvl1pPr algn="r" defTabSz="918907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685236"/>
            <a:ext cx="29723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4" tIns="45937" rIns="91874" bIns="45937" numCol="1" anchor="b" anchorCtr="0" compatLnSpc="1">
            <a:prstTxWarp prst="textNoShape">
              <a:avLst/>
            </a:prstTxWarp>
          </a:bodyPr>
          <a:lstStyle>
            <a:lvl1pPr defTabSz="918907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122" y="8685236"/>
            <a:ext cx="29723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4" tIns="45937" rIns="91874" bIns="45937" numCol="1" anchor="b" anchorCtr="0" compatLnSpc="1">
            <a:prstTxWarp prst="textNoShape">
              <a:avLst/>
            </a:prstTxWarp>
          </a:bodyPr>
          <a:lstStyle>
            <a:lvl1pPr algn="r" defTabSz="918907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DB855A5-308E-42A0-9AB8-0CAD785A15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6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3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4" tIns="45937" rIns="91874" bIns="45937" numCol="1" anchor="t" anchorCtr="0" compatLnSpc="1">
            <a:prstTxWarp prst="textNoShape">
              <a:avLst/>
            </a:prstTxWarp>
          </a:bodyPr>
          <a:lstStyle>
            <a:lvl1pPr defTabSz="918907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122" y="1"/>
            <a:ext cx="29723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4" tIns="45937" rIns="91874" bIns="45937" numCol="1" anchor="t" anchorCtr="0" compatLnSpc="1">
            <a:prstTxWarp prst="textNoShape">
              <a:avLst/>
            </a:prstTxWarp>
          </a:bodyPr>
          <a:lstStyle>
            <a:lvl1pPr algn="r" defTabSz="918907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2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4" tIns="45937" rIns="91874" bIns="459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685236"/>
            <a:ext cx="29723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4" tIns="45937" rIns="91874" bIns="45937" numCol="1" anchor="b" anchorCtr="0" compatLnSpc="1">
            <a:prstTxWarp prst="textNoShape">
              <a:avLst/>
            </a:prstTxWarp>
          </a:bodyPr>
          <a:lstStyle>
            <a:lvl1pPr defTabSz="918907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122" y="8685236"/>
            <a:ext cx="29723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4" tIns="45937" rIns="91874" bIns="45937" numCol="1" anchor="b" anchorCtr="0" compatLnSpc="1">
            <a:prstTxWarp prst="textNoShape">
              <a:avLst/>
            </a:prstTxWarp>
          </a:bodyPr>
          <a:lstStyle>
            <a:lvl1pPr algn="r" defTabSz="918907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916109E-54EC-4F3C-8D93-6023FA0105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26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285750" indent="-17145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685800" indent="-228600" algn="l" rtl="0" eaLnBrk="0" fontAlgn="base" hangingPunct="0">
      <a:spcBef>
        <a:spcPct val="30000"/>
      </a:spcBef>
      <a:spcAft>
        <a:spcPct val="0"/>
      </a:spcAft>
      <a:buFont typeface="Arial" charset="0"/>
      <a:buChar char="–"/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97155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2573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3682D3-4CD3-4BFD-A0DE-59E5C664C91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838546" y="4496845"/>
            <a:ext cx="5486400" cy="411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60" tIns="45930" rIns="91860" bIns="45930"/>
          <a:lstStyle/>
          <a:p>
            <a:pPr>
              <a:spcBef>
                <a:spcPct val="30000"/>
              </a:spcBef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WEBB</a:t>
            </a:r>
          </a:p>
          <a:p>
            <a:pPr marL="270128" lvl="1" indent="-161763"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As an agency, we have always had a duty to the children of our state: to support their schools and their teachers in helping students – all students – achieve and prepare for their futures</a:t>
            </a:r>
          </a:p>
          <a:p>
            <a:pPr marL="270128" lvl="1" indent="-161763"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Now, however, we have a special responsibility and privilege to Tennessee’s children, and working with our districts through the state we now have the resources to turn that responsibility into results</a:t>
            </a:r>
          </a:p>
          <a:p>
            <a:pPr marL="270128" lvl="1" indent="-161763"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First to the Top is about making achievement – college and career readiness – a reality for students all across our state</a:t>
            </a:r>
          </a:p>
          <a:p>
            <a:pPr>
              <a:spcBef>
                <a:spcPct val="30000"/>
              </a:spcBef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965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9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858998-A470-44F8-88EC-8ABFA745EB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91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E5FEC5-3D17-4981-9FF6-8E937312FA2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1117600" y="3433163"/>
            <a:ext cx="7315199" cy="313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60" tIns="45930" rIns="91860" bIns="45930"/>
          <a:lstStyle/>
          <a:p>
            <a:pPr>
              <a:spcBef>
                <a:spcPct val="30000"/>
              </a:spcBef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WEBB</a:t>
            </a:r>
          </a:p>
          <a:p>
            <a:pPr marL="269875" lvl="1" indent="-160338"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As an agency, we have always had a duty to the children of our state: to support their schools and their teachers in helping students – all students – achieve and prepare for their futures</a:t>
            </a:r>
          </a:p>
          <a:p>
            <a:pPr marL="269875" lvl="1" indent="-160338"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Now, however, we have a special responsibility and privilege to Tennessee’s children, and working with our districts through the state we now have the resources to turn that responsibility into results</a:t>
            </a:r>
          </a:p>
          <a:p>
            <a:pPr marL="269875" lvl="1" indent="-160338"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First to the Top is about making achievement – college and career readiness – a reality for students all across our state</a:t>
            </a:r>
          </a:p>
          <a:p>
            <a:pPr>
              <a:spcBef>
                <a:spcPct val="30000"/>
              </a:spcBef>
            </a:pPr>
            <a:endParaRPr lang="en-US" sz="1200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95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198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pic>
        <p:nvPicPr>
          <p:cNvPr id="8" name="Picture 11" descr="FINALLOGO"/>
          <p:cNvPicPr>
            <a:picLocks noChangeAspect="1" noChangeArrowheads="1"/>
          </p:cNvPicPr>
          <p:nvPr userDrawn="1"/>
        </p:nvPicPr>
        <p:blipFill>
          <a:blip r:embed="rId2" cstate="print"/>
          <a:srcRect l="7143" t="16667" r="7143" b="16667"/>
          <a:stretch>
            <a:fillRect/>
          </a:stretch>
        </p:blipFill>
        <p:spPr bwMode="auto">
          <a:xfrm>
            <a:off x="2546350" y="304800"/>
            <a:ext cx="40386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B668C9C8-DF1E-4823-B840-6E7BF85DC1BA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0EE7A-B04D-48AF-B531-ADE70E866D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6AB0C-9F0E-44F7-BC10-8C1559EFFF69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EEA58-9273-4C05-B2E6-484662B62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FE8A7-968F-4457-A482-7756F9B4F6E9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6EAE1-30AE-4B80-8259-D6287E3FC8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6477000"/>
            <a:ext cx="9177338" cy="3810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457200" y="3581400"/>
            <a:ext cx="82296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F17BCE8-8B3D-477F-B5A4-16E20535AA45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A590F0E-E806-4960-8667-0540042138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A47C3-DAFE-4330-83E6-DE95BAAE1FEF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6997E-01C8-4B74-9493-2E5098471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A4965-F0B1-4815-93D9-0CB40A1DE672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A3E95-E00C-47E7-A017-64F00FD9A6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CA1-2A48-4F30-B475-270E8CA319C9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88BBE-F9CD-45FB-9DCD-46F0439E93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E97C2-0638-4145-B4D0-E38D1D97BC8C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8B2ED-8F4A-4C08-AB46-9A2E8119EA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15F3B-4481-4A93-A8AD-77DF379737D7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0DA20-2C4A-485E-8FBF-18E37649E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97A3D-8D60-46C7-A7F3-07C4466EFD48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F850A-4B05-4EBE-9D7F-D72F14CAC3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EA596-2476-4ECE-8883-BC78A6EDC9A9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9E08E-90BD-44E5-A0C5-9F43010593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38561-BC0C-4091-ADCF-A3F02AF7BC0F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54E0D-90F6-456F-9ABC-FBFA88961F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473D8-8422-4268-8138-42F81DDB1F44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94AF1-42CF-40CF-BD1E-B2D05248BE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02ABE-A4FD-4BA3-8A56-47FD97DEE274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ACBC1-C9E5-46F3-851E-07F54645D6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305BE-8689-408D-908B-F6954A9574EC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02F96-BA03-4C61-A363-F1C1058C62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198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11" descr="FINALLOGO"/>
          <p:cNvPicPr>
            <a:picLocks noChangeAspect="1" noChangeArrowheads="1"/>
          </p:cNvPicPr>
          <p:nvPr userDrawn="1"/>
        </p:nvPicPr>
        <p:blipFill>
          <a:blip r:embed="rId2" cstate="print"/>
          <a:srcRect l="7143" t="16667" r="7143" b="16667"/>
          <a:stretch>
            <a:fillRect/>
          </a:stretch>
        </p:blipFill>
        <p:spPr bwMode="auto">
          <a:xfrm>
            <a:off x="2546350" y="304800"/>
            <a:ext cx="40386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CD3F7791-51B6-4803-8D96-01B740CC5BDC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C539B-4DFB-49BD-99C8-11CE9AEAAC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7755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9493-DEE7-413A-A52F-459B615CFD4D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F3FEF-7C6D-46B4-B872-3DFB86645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3900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5B3E1-8929-4E2F-8B91-084297ED5404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9A455-A261-44CC-BDA0-68C7F724FB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9102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C5213-D211-461E-B97A-563CCC282739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486DA-51B8-4A8F-A618-E8B071906C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59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9570-5D80-47D5-8FC8-F8F2376CA29F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BEF41-15FA-4DC6-83A5-696E3F14A8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72027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3C392-4C27-44E0-A507-211EA46FF635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E0A26-8182-4F98-90CC-310EB4DC3A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7861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1CC7B-5C05-4D7B-B892-27FEE42267BB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BEAA9-06D4-48FD-A9FA-41A8F12D63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569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0579D-5755-46EC-88E3-AD22B7DAC70A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AB2D1-9D54-48FF-9EA3-A7CF71A4A8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E2CF0-2811-4DCF-ABAF-2A9FA33CC844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404EE-BE90-4452-8486-6C8CD2D34E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3490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A4FD3-B12D-427F-A03A-B80B2A41EC6B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E5A7-0F3C-44E3-8384-916C4C03DA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2373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71352-7E26-4553-A725-E150DFC96018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F429A-3096-4B7D-A37E-A6721BC9C1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0391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5C0D3-CDDC-4F10-9862-3663B67383B3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9F306-2035-4D5D-B1C6-715C2DAC33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193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FA843-686D-4F2E-B0A2-E87CDAB58CC7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EEF3C-6F0E-467D-9805-EB4FE49C6D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D78FB-FB37-4AC3-A8FC-5F0DC7D8BEB7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88F9F-619F-40AB-88D4-3996517634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620ED-94A7-4D4C-B998-A12E6D1444BE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6AD72-40FB-4795-9E1E-107949716F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2447C-09AD-46D1-BE5E-3EA1D865F838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1F8A8-A901-4712-8FEF-90CC3D7961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F12B8-276F-451D-8951-225AFD68DA4F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26275-8917-4154-8A88-0FEC17396D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C4D61-BF5B-438D-955B-5A72D914B3E8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980CE-5EBF-4453-AF2B-DAAA8E2A49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0A58B6BC-265F-4969-9792-9C16B9E39942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E0BDD6BC-F7B9-429E-85CE-6BF713F987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pic>
        <p:nvPicPr>
          <p:cNvPr id="1032" name="Picture 11" descr="FINALLOGO"/>
          <p:cNvPicPr>
            <a:picLocks noChangeAspect="1" noChangeArrowheads="1"/>
          </p:cNvPicPr>
          <p:nvPr/>
        </p:nvPicPr>
        <p:blipFill>
          <a:blip r:embed="rId14" cstate="print"/>
          <a:srcRect l="7143" t="16667" r="7143" b="16667"/>
          <a:stretch>
            <a:fillRect/>
          </a:stretch>
        </p:blipFill>
        <p:spPr bwMode="auto">
          <a:xfrm>
            <a:off x="2438400" y="304800"/>
            <a:ext cx="40386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C88DD57-B01A-42B5-A980-C7DD6AA7F3A8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6477000"/>
            <a:ext cx="9167813" cy="3810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18EC357-7049-4B90-A082-68728690A3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AE88F1C5-57DD-46E9-B8A5-6451B32B761A}" type="datetime1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 DRAFT</a:t>
            </a:r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04168D38-A27E-44DC-8B6C-853FB7A7C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80" name="Picture 11" descr="FINALLOGO"/>
          <p:cNvPicPr>
            <a:picLocks noChangeAspect="1" noChangeArrowheads="1"/>
          </p:cNvPicPr>
          <p:nvPr/>
        </p:nvPicPr>
        <p:blipFill>
          <a:blip r:embed="rId14" cstate="print"/>
          <a:srcRect l="7143" t="16667" r="7143" b="16667"/>
          <a:stretch>
            <a:fillRect/>
          </a:stretch>
        </p:blipFill>
        <p:spPr bwMode="auto">
          <a:xfrm>
            <a:off x="2438400" y="304800"/>
            <a:ext cx="40386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40523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orton.mcdaniel@tn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86000" y="4267200"/>
            <a:ext cx="480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  <a:latin typeface="Calibri" pitchFamily="34" charset="0"/>
              </a:rPr>
              <a:t>EIS Updates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  <a:latin typeface="Calibri" pitchFamily="34" charset="0"/>
              </a:rPr>
              <a:t>Norton </a:t>
            </a:r>
            <a:r>
              <a:rPr lang="en-US" sz="2800" dirty="0">
                <a:effectLst/>
                <a:latin typeface="Calibri" pitchFamily="34" charset="0"/>
              </a:rPr>
              <a:t>McDaniel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  <a:latin typeface="Calibri" pitchFamily="34" charset="0"/>
                <a:hlinkClick r:id="rId4"/>
              </a:rPr>
              <a:t>Norton.Mcdaniel@tn.gov</a:t>
            </a:r>
            <a:endParaRPr lang="en-US" sz="2800" dirty="0" smtClean="0">
              <a:effectLst/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  <a:latin typeface="Calibri" pitchFamily="34" charset="0"/>
              </a:rPr>
              <a:t>(615) 532-6217</a:t>
            </a:r>
          </a:p>
          <a:p>
            <a:pPr eaLnBrk="1" hangingPunct="1">
              <a:lnSpc>
                <a:spcPct val="115000"/>
              </a:lnSpc>
              <a:defRPr/>
            </a:pPr>
            <a:r>
              <a:rPr lang="en-US" sz="2000" dirty="0" smtClean="0">
                <a:effectLst/>
                <a:latin typeface="Calibri" pitchFamily="34" charset="0"/>
              </a:rPr>
              <a:t>April 23, 2015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4385401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3820"/>
            <a:ext cx="8229600" cy="944562"/>
          </a:xfrm>
        </p:spPr>
        <p:txBody>
          <a:bodyPr/>
          <a:lstStyle/>
          <a:p>
            <a:pPr algn="ctr"/>
            <a:r>
              <a:rPr lang="en-US" sz="4400" dirty="0" smtClean="0"/>
              <a:t>Agenda</a:t>
            </a:r>
            <a:endParaRPr lang="en-US" sz="44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809999"/>
          </a:xfrm>
        </p:spPr>
        <p:txBody>
          <a:bodyPr/>
          <a:lstStyle/>
          <a:p>
            <a:pPr algn="ctr"/>
            <a:r>
              <a:rPr lang="en-US" dirty="0" smtClean="0"/>
              <a:t>EIS changes for 2014-15 School Year</a:t>
            </a:r>
          </a:p>
          <a:p>
            <a:pPr lvl="2"/>
            <a:r>
              <a:rPr lang="en-US" dirty="0" smtClean="0"/>
              <a:t>District </a:t>
            </a:r>
            <a:r>
              <a:rPr lang="en-US" dirty="0" smtClean="0"/>
              <a:t>Bus Data</a:t>
            </a:r>
          </a:p>
          <a:p>
            <a:pPr lvl="2"/>
            <a:r>
              <a:rPr lang="en-US" dirty="0" smtClean="0"/>
              <a:t>District Bus Operations Data</a:t>
            </a:r>
          </a:p>
          <a:p>
            <a:pPr lvl="2"/>
            <a:r>
              <a:rPr lang="en-US" dirty="0" smtClean="0"/>
              <a:t>Socioeconomic Indicator</a:t>
            </a:r>
          </a:p>
          <a:p>
            <a:pPr lvl="2"/>
            <a:r>
              <a:rPr lang="en-US" dirty="0"/>
              <a:t>Date First Enrolled in ESL Program for all English </a:t>
            </a:r>
            <a:r>
              <a:rPr lang="en-US" dirty="0" smtClean="0"/>
              <a:t>Learners</a:t>
            </a:r>
          </a:p>
          <a:p>
            <a:pPr lvl="2"/>
            <a:r>
              <a:rPr lang="en-US" dirty="0" smtClean="0"/>
              <a:t>Commissioner Waived School Days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997E-01C8-4B74-9493-2E5098471AB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" y="1066800"/>
            <a:ext cx="3505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500" dirty="0" smtClean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4800" y="1066800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5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EIS Changes </a:t>
            </a:r>
            <a:r>
              <a:rPr lang="en-US" sz="4400" dirty="0" smtClean="0"/>
              <a:t>2015-16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District Bus Data</a:t>
            </a:r>
          </a:p>
          <a:p>
            <a:pPr lvl="1"/>
            <a:r>
              <a:rPr lang="en-US" sz="2400" dirty="0" smtClean="0"/>
              <a:t>We are expanding the bus data collected for the 2015-16 school year to include:</a:t>
            </a:r>
          </a:p>
          <a:p>
            <a:pPr lvl="2"/>
            <a:r>
              <a:rPr lang="en-US" sz="2200" dirty="0" smtClean="0"/>
              <a:t>Personnel injury accidents</a:t>
            </a:r>
          </a:p>
          <a:p>
            <a:pPr lvl="2"/>
            <a:r>
              <a:rPr lang="en-US" sz="2200" dirty="0" smtClean="0"/>
              <a:t>Number of students treated and released</a:t>
            </a:r>
          </a:p>
          <a:p>
            <a:pPr lvl="2"/>
            <a:r>
              <a:rPr lang="en-US" sz="2200" dirty="0" smtClean="0"/>
              <a:t>Number of students hospitalized overnight or longer</a:t>
            </a:r>
          </a:p>
          <a:p>
            <a:pPr lvl="2"/>
            <a:r>
              <a:rPr lang="en-US" sz="2200" dirty="0" smtClean="0"/>
              <a:t>Deaths on bus</a:t>
            </a:r>
          </a:p>
          <a:p>
            <a:pPr lvl="2"/>
            <a:r>
              <a:rPr lang="en-US" sz="2200" dirty="0" smtClean="0"/>
              <a:t>Deaths off bus</a:t>
            </a:r>
          </a:p>
          <a:p>
            <a:pPr lvl="2"/>
            <a:r>
              <a:rPr lang="en-US" sz="2200" dirty="0" smtClean="0"/>
              <a:t>Number of property damage accidents</a:t>
            </a:r>
          </a:p>
          <a:p>
            <a:pPr lvl="2"/>
            <a:endParaRPr lang="en-US" b="1" dirty="0" smtClean="0"/>
          </a:p>
          <a:p>
            <a:pPr lvl="1"/>
            <a:endParaRPr 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5A47C3-DAFE-4330-83E6-DE95BAAE1FE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4/20/2015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6997E-01C8-4B74-9493-2E5098471AB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EIS Changes </a:t>
            </a:r>
            <a:r>
              <a:rPr lang="en-US" sz="4400" dirty="0" smtClean="0"/>
              <a:t>2015-16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District Bus Operations Data</a:t>
            </a:r>
          </a:p>
          <a:p>
            <a:pPr lvl="1"/>
            <a:r>
              <a:rPr lang="en-US" sz="2400" dirty="0" smtClean="0"/>
              <a:t>New extract “016 – District Bus Operations”, data includes:</a:t>
            </a:r>
          </a:p>
          <a:p>
            <a:pPr lvl="2"/>
            <a:r>
              <a:rPr lang="en-US" sz="2200" dirty="0" smtClean="0"/>
              <a:t>Employed bus drivers with CDL</a:t>
            </a:r>
          </a:p>
          <a:p>
            <a:pPr lvl="2"/>
            <a:r>
              <a:rPr lang="en-US" sz="2200" dirty="0" smtClean="0"/>
              <a:t>Contracted bus drivers with CDL</a:t>
            </a:r>
          </a:p>
          <a:p>
            <a:pPr lvl="2"/>
            <a:r>
              <a:rPr lang="en-US" sz="2200" dirty="0" smtClean="0"/>
              <a:t>Bus assistants</a:t>
            </a:r>
          </a:p>
          <a:p>
            <a:pPr lvl="2"/>
            <a:r>
              <a:rPr lang="en-US" sz="2200" dirty="0" smtClean="0"/>
              <a:t>Bus garage maintenance </a:t>
            </a:r>
          </a:p>
          <a:p>
            <a:pPr lvl="2"/>
            <a:r>
              <a:rPr lang="en-US" sz="2200" dirty="0" smtClean="0"/>
              <a:t>Mechanics</a:t>
            </a:r>
          </a:p>
          <a:p>
            <a:pPr lvl="2"/>
            <a:r>
              <a:rPr lang="en-US" sz="2200" dirty="0" smtClean="0"/>
              <a:t>Number of full time mechanics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5A47C3-DAFE-4330-83E6-DE95BAAE1FE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4/20/2015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6997E-01C8-4B74-9493-2E5098471AB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EIS Changes </a:t>
            </a:r>
            <a:r>
              <a:rPr lang="en-US" sz="4400" dirty="0" smtClean="0"/>
              <a:t>2015-16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Socioeconomic Indicator </a:t>
            </a:r>
          </a:p>
          <a:p>
            <a:pPr lvl="1"/>
            <a:r>
              <a:rPr lang="en-US" sz="2400" dirty="0" smtClean="0"/>
              <a:t>We will be adding Student Classification “J” “Direct Certified Economically Disadvantaged” to the valid classifications</a:t>
            </a:r>
          </a:p>
          <a:p>
            <a:pPr lvl="1"/>
            <a:r>
              <a:rPr lang="en-US" sz="2400" dirty="0" smtClean="0"/>
              <a:t>Guidance about populating and using this indicator will be provided by the Department of Education</a:t>
            </a:r>
          </a:p>
          <a:p>
            <a:pPr lvl="1"/>
            <a:endParaRPr 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5A47C3-DAFE-4330-83E6-DE95BAAE1FE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4/20/2015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6997E-01C8-4B74-9493-2E5098471AB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7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en-US" sz="4400" dirty="0"/>
              <a:t>EIS Changes </a:t>
            </a:r>
            <a:r>
              <a:rPr lang="en-US" sz="4400" dirty="0" smtClean="0"/>
              <a:t>2015-16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b="1" dirty="0"/>
              <a:t>Date First Enrolled in ESL Program for all English </a:t>
            </a:r>
            <a:r>
              <a:rPr lang="en-US" b="1" dirty="0" smtClean="0"/>
              <a:t>Learners</a:t>
            </a:r>
          </a:p>
          <a:p>
            <a:pPr lvl="1"/>
            <a:r>
              <a:rPr lang="en-US" sz="2400" dirty="0" smtClean="0"/>
              <a:t>This is a new student indicator that will be stored at the student level</a:t>
            </a:r>
          </a:p>
          <a:p>
            <a:pPr lvl="1"/>
            <a:r>
              <a:rPr lang="en-US" sz="2400" dirty="0" smtClean="0"/>
              <a:t>The date that a ESL student first entered the ESL program</a:t>
            </a:r>
          </a:p>
          <a:p>
            <a:pPr lvl="1"/>
            <a:r>
              <a:rPr lang="en-US" sz="2400" dirty="0" smtClean="0"/>
              <a:t>This date should be supplied anytime a 040 Student record is sent for the student to EIS</a:t>
            </a:r>
          </a:p>
          <a:p>
            <a:pPr lvl="1"/>
            <a:r>
              <a:rPr lang="en-US" sz="2400" dirty="0" smtClean="0"/>
              <a:t>Do not confuse this with the Student First Enrolled in a U.S. School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5A47C3-DAFE-4330-83E6-DE95BAAE1FE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4/20/2015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6997E-01C8-4B74-9493-2E5098471AB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pPr algn="ctr"/>
            <a:r>
              <a:rPr lang="en-US" sz="4400" dirty="0"/>
              <a:t>EIS Changes 2015-16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b="1" dirty="0" smtClean="0"/>
              <a:t>Commissioner Waived School Days</a:t>
            </a:r>
          </a:p>
          <a:p>
            <a:pPr lvl="1"/>
            <a:r>
              <a:rPr lang="en-US" dirty="0" smtClean="0"/>
              <a:t>New calendar event type of “WN”</a:t>
            </a:r>
          </a:p>
          <a:p>
            <a:pPr lvl="1"/>
            <a:r>
              <a:rPr lang="en-US" dirty="0" smtClean="0"/>
              <a:t>Event code that must be entered on both the district calendar and on the school calendar</a:t>
            </a:r>
          </a:p>
          <a:p>
            <a:pPr lvl="1"/>
            <a:r>
              <a:rPr lang="en-US" dirty="0" smtClean="0"/>
              <a:t>Event will always be a full day and non-instructional</a:t>
            </a:r>
          </a:p>
          <a:p>
            <a:pPr lvl="1"/>
            <a:r>
              <a:rPr lang="en-US" dirty="0" smtClean="0"/>
              <a:t>Only use for specified days as waived by the Commissioner of Education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5A47C3-DAFE-4330-83E6-DE95BAAE1FEF}" type="datetime1">
              <a:rPr lang="en-US" smtClean="0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6997E-01C8-4B74-9493-2E5098471AB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algn="ctr"/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08227" name="Slide Number Placeholder 3"/>
          <p:cNvSpPr txBox="1">
            <a:spLocks/>
          </p:cNvSpPr>
          <p:nvPr/>
        </p:nvSpPr>
        <p:spPr bwMode="auto">
          <a:xfrm>
            <a:off x="6934200" y="6477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9D504B6-C134-4381-9B36-5E3B77B27435}" type="slidenum">
              <a:rPr lang="en-US" sz="1000">
                <a:solidFill>
                  <a:srgbClr val="FFFFFF"/>
                </a:solidFill>
                <a:latin typeface="Calibri" pitchFamily="34" charset="0"/>
                <a:ea typeface="ＭＳ Ｐゴシック"/>
                <a:cs typeface="ＭＳ Ｐゴシック"/>
              </a:rPr>
              <a:pPr algn="r"/>
              <a:t>8</a:t>
            </a:fld>
            <a:endParaRPr lang="en-US" sz="1000" dirty="0">
              <a:solidFill>
                <a:srgbClr val="FFFFFF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209800" y="1265237"/>
            <a:ext cx="6172200" cy="1096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/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r>
              <a:rPr lang="en-US" b="1" dirty="0"/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443" y="1600200"/>
            <a:ext cx="4191000" cy="3127131"/>
          </a:xfrm>
        </p:spPr>
      </p:pic>
    </p:spTree>
    <p:extLst>
      <p:ext uri="{BB962C8B-B14F-4D97-AF65-F5344CB8AC3E}">
        <p14:creationId xmlns:p14="http://schemas.microsoft.com/office/powerpoint/2010/main" val="422414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878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6">
      <a:dk1>
        <a:srgbClr val="0000AC"/>
      </a:dk1>
      <a:lt1>
        <a:srgbClr val="FFFFFF"/>
      </a:lt1>
      <a:dk2>
        <a:srgbClr val="000086"/>
      </a:dk2>
      <a:lt2>
        <a:srgbClr val="CCFFFF"/>
      </a:lt2>
      <a:accent1>
        <a:srgbClr val="0099FF"/>
      </a:accent1>
      <a:accent2>
        <a:srgbClr val="00B000"/>
      </a:accent2>
      <a:accent3>
        <a:srgbClr val="AAAAC3"/>
      </a:accent3>
      <a:accent4>
        <a:srgbClr val="DADADA"/>
      </a:accent4>
      <a:accent5>
        <a:srgbClr val="AACAFF"/>
      </a:accent5>
      <a:accent6>
        <a:srgbClr val="009F00"/>
      </a:accent6>
      <a:hlink>
        <a:srgbClr val="FFE701"/>
      </a:hlink>
      <a:folHlink>
        <a:srgbClr val="FF9900"/>
      </a:folHlink>
    </a:clrScheme>
    <a:fontScheme name="Sl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hite background">
  <a:themeElements>
    <a:clrScheme name="White backgrou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 backgroun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White 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ackgrou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lit">
  <a:themeElements>
    <a:clrScheme name="Slit 6">
      <a:dk1>
        <a:srgbClr val="0000AC"/>
      </a:dk1>
      <a:lt1>
        <a:srgbClr val="FFFFFF"/>
      </a:lt1>
      <a:dk2>
        <a:srgbClr val="000086"/>
      </a:dk2>
      <a:lt2>
        <a:srgbClr val="CCFFFF"/>
      </a:lt2>
      <a:accent1>
        <a:srgbClr val="0099FF"/>
      </a:accent1>
      <a:accent2>
        <a:srgbClr val="00B000"/>
      </a:accent2>
      <a:accent3>
        <a:srgbClr val="AAAAC3"/>
      </a:accent3>
      <a:accent4>
        <a:srgbClr val="DADADA"/>
      </a:accent4>
      <a:accent5>
        <a:srgbClr val="AACAFF"/>
      </a:accent5>
      <a:accent6>
        <a:srgbClr val="009F00"/>
      </a:accent6>
      <a:hlink>
        <a:srgbClr val="FFE701"/>
      </a:hlink>
      <a:folHlink>
        <a:srgbClr val="FF9900"/>
      </a:folHlink>
    </a:clrScheme>
    <a:fontScheme name="Sl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21879</TotalTime>
  <Words>497</Words>
  <Application>Microsoft Office PowerPoint</Application>
  <PresentationFormat>On-screen Show (4:3)</PresentationFormat>
  <Paragraphs>76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Tahoma</vt:lpstr>
      <vt:lpstr>Wingdings</vt:lpstr>
      <vt:lpstr>Slit</vt:lpstr>
      <vt:lpstr>White background</vt:lpstr>
      <vt:lpstr>1_Slit</vt:lpstr>
      <vt:lpstr>PowerPoint Presentation</vt:lpstr>
      <vt:lpstr>Agenda</vt:lpstr>
      <vt:lpstr>EIS Changes 2015-16</vt:lpstr>
      <vt:lpstr>EIS Changes 2015-16</vt:lpstr>
      <vt:lpstr>EIS Changes 2015-16</vt:lpstr>
      <vt:lpstr>EIS Changes 2015-16</vt:lpstr>
      <vt:lpstr>EIS Changes 2015-16</vt:lpstr>
      <vt:lpstr> </vt:lpstr>
      <vt:lpstr>PowerPoint Presentation</vt:lpstr>
    </vt:vector>
  </TitlesOfParts>
  <Company>Governor's Office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Norton.McDaniel@tn.gov</dc:creator>
  <cp:lastModifiedBy>Norton McDaniel</cp:lastModifiedBy>
  <cp:revision>1130</cp:revision>
  <dcterms:created xsi:type="dcterms:W3CDTF">2011-08-19T16:41:02Z</dcterms:created>
  <dcterms:modified xsi:type="dcterms:W3CDTF">2015-04-20T20:12:04Z</dcterms:modified>
</cp:coreProperties>
</file>