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4" r:id="rId1"/>
  </p:sldMasterIdLst>
  <p:notesMasterIdLst>
    <p:notesMasterId r:id="rId28"/>
  </p:notesMasterIdLst>
  <p:handoutMasterIdLst>
    <p:handoutMasterId r:id="rId29"/>
  </p:handoutMasterIdLst>
  <p:sldIdLst>
    <p:sldId id="256" r:id="rId2"/>
    <p:sldId id="264" r:id="rId3"/>
    <p:sldId id="267" r:id="rId4"/>
    <p:sldId id="281" r:id="rId5"/>
    <p:sldId id="258" r:id="rId6"/>
    <p:sldId id="257" r:id="rId7"/>
    <p:sldId id="259" r:id="rId8"/>
    <p:sldId id="268" r:id="rId9"/>
    <p:sldId id="269" r:id="rId10"/>
    <p:sldId id="270" r:id="rId11"/>
    <p:sldId id="272" r:id="rId12"/>
    <p:sldId id="278" r:id="rId13"/>
    <p:sldId id="261" r:id="rId14"/>
    <p:sldId id="280" r:id="rId15"/>
    <p:sldId id="279" r:id="rId16"/>
    <p:sldId id="262" r:id="rId17"/>
    <p:sldId id="271" r:id="rId18"/>
    <p:sldId id="266" r:id="rId19"/>
    <p:sldId id="276" r:id="rId20"/>
    <p:sldId id="283" r:id="rId21"/>
    <p:sldId id="282" r:id="rId22"/>
    <p:sldId id="284" r:id="rId23"/>
    <p:sldId id="286" r:id="rId24"/>
    <p:sldId id="277" r:id="rId25"/>
    <p:sldId id="275" r:id="rId26"/>
    <p:sldId id="265"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59" autoAdjust="0"/>
    <p:restoredTop sz="94343" autoAdjust="0"/>
  </p:normalViewPr>
  <p:slideViewPr>
    <p:cSldViewPr snapToGrid="0">
      <p:cViewPr varScale="1">
        <p:scale>
          <a:sx n="73" d="100"/>
          <a:sy n="73" d="100"/>
        </p:scale>
        <p:origin x="432" y="90"/>
      </p:cViewPr>
      <p:guideLst/>
    </p:cSldViewPr>
  </p:slideViewPr>
  <p:notesTextViewPr>
    <p:cViewPr>
      <p:scale>
        <a:sx n="1" d="1"/>
        <a:sy n="1" d="1"/>
      </p:scale>
      <p:origin x="0" y="0"/>
    </p:cViewPr>
  </p:notesTextViewPr>
  <p:notesViewPr>
    <p:cSldViewPr snapToGrid="0">
      <p:cViewPr>
        <p:scale>
          <a:sx n="200" d="100"/>
          <a:sy n="200" d="100"/>
        </p:scale>
        <p:origin x="-366" y="-151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AA7822A-A5E1-4A48-BA30-B767D3DF3CEB}" type="datetimeFigureOut">
              <a:rPr lang="en-US" smtClean="0"/>
              <a:t>9/25/2019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9F875B3-5FEB-400E-B1A7-1546CF3B5E06}" type="slidenum">
              <a:rPr lang="en-US" smtClean="0"/>
              <a:t>‹#›</a:t>
            </a:fld>
            <a:endParaRPr lang="en-US"/>
          </a:p>
        </p:txBody>
      </p:sp>
    </p:spTree>
    <p:extLst>
      <p:ext uri="{BB962C8B-B14F-4D97-AF65-F5344CB8AC3E}">
        <p14:creationId xmlns:p14="http://schemas.microsoft.com/office/powerpoint/2010/main" val="601007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2" tIns="46587" rIns="93172" bIns="46587" rtlCol="0"/>
          <a:lstStyle>
            <a:lvl1pPr algn="r">
              <a:defRPr sz="1200"/>
            </a:lvl1pPr>
          </a:lstStyle>
          <a:p>
            <a:fld id="{F01567BC-B291-47C7-841D-AFD1EEDE4312}" type="datetimeFigureOut">
              <a:rPr lang="en-US" smtClean="0"/>
              <a:t>9/25/2019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7" rIns="93172" bIns="46587"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6433"/>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2" tIns="46587" rIns="93172" bIns="46587" rtlCol="0" anchor="b"/>
          <a:lstStyle>
            <a:lvl1pPr algn="r">
              <a:defRPr sz="1200"/>
            </a:lvl1pPr>
          </a:lstStyle>
          <a:p>
            <a:fld id="{57D21E6F-77ED-44E5-BF7F-E98AAEDFDCD7}" type="slidenum">
              <a:rPr lang="en-US" smtClean="0"/>
              <a:t>‹#›</a:t>
            </a:fld>
            <a:endParaRPr lang="en-US"/>
          </a:p>
        </p:txBody>
      </p:sp>
    </p:spTree>
    <p:extLst>
      <p:ext uri="{BB962C8B-B14F-4D97-AF65-F5344CB8AC3E}">
        <p14:creationId xmlns:p14="http://schemas.microsoft.com/office/powerpoint/2010/main" val="301882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0"/>
            <a:ext cx="5575300" cy="3136900"/>
          </a:xfrm>
        </p:spPr>
      </p:sp>
      <p:sp>
        <p:nvSpPr>
          <p:cNvPr id="3" name="Notes Placeholder 2"/>
          <p:cNvSpPr>
            <a:spLocks noGrp="1"/>
          </p:cNvSpPr>
          <p:nvPr>
            <p:ph type="body" idx="1"/>
          </p:nvPr>
        </p:nvSpPr>
        <p:spPr>
          <a:xfrm>
            <a:off x="-1" y="3137535"/>
            <a:ext cx="7008778" cy="6158865"/>
          </a:xfrm>
        </p:spPr>
        <p:txBody>
          <a:bodyPr/>
          <a:lstStyle/>
          <a:p>
            <a:r>
              <a:rPr lang="en-US" sz="1600" dirty="0"/>
              <a:t>Good Afternoon everyone &amp; welcome to Attendance Boot Camp.  I am Josh Smith and this is Cheryl Routzahn &amp; we are from Clarksville-Montgomery County Schools.  While I am positive we have plenty of seasoned attendance and data vets, we thought it may be most beneficial to those of you that may be brand new or still kind of new in your position.</a:t>
            </a:r>
          </a:p>
          <a:p>
            <a:r>
              <a:rPr lang="en-US" sz="1600" dirty="0"/>
              <a:t>How many of you are capable of speaking another language?</a:t>
            </a:r>
          </a:p>
          <a:p>
            <a:r>
              <a:rPr lang="en-US" sz="1600" dirty="0"/>
              <a:t>What are you able to speak?</a:t>
            </a:r>
          </a:p>
          <a:p>
            <a:r>
              <a:rPr lang="en-US" sz="1600" dirty="0"/>
              <a:t>Clarksville: Money magazine ranked Clarksville #1 city in America to live in two weeks ago.  My first thought was, has anyone from this magazine visited in Clarksville?</a:t>
            </a:r>
          </a:p>
          <a:p>
            <a:r>
              <a:rPr lang="en-US" sz="1600" dirty="0"/>
              <a:t>In all seriousness, Clarksville is absolutely booming due to the growth of Nashville, low taxes, the low price of new construction.  The boom is also due to Ft. Campbell, makes Clarksville extremely diverse  and we have what is called a Language Hotline which I have used to translate calls home in Farsi, </a:t>
            </a:r>
            <a:r>
              <a:rPr lang="en-US" sz="1600" dirty="0" err="1"/>
              <a:t>Portugeuese</a:t>
            </a:r>
            <a:r>
              <a:rPr lang="en-US" sz="1600" dirty="0"/>
              <a:t>, Vietnamese, German.</a:t>
            </a:r>
          </a:p>
          <a:p>
            <a:r>
              <a:rPr lang="en-US" sz="1600" dirty="0"/>
              <a:t>The only problem is that there is no interpreter for translating for native speaking West Virginians.  My co-worker, Cheryl, is from West Virginia and will be presenting in a few moments.  I think it would be beneficial for you to have a working knowledge of some terms she may throw at you.  The most important thing for me to keep from burning out with what we deal with, is to have a sense of humor.  We all deal with some of the most depressing aspects in our school systems on a daily basis.  You have to have some humor to give through most days, and it is always an added bonus when you get to make fun of a co-worker.  So to kick this presentation off, here is a tutorial on WVA slang.</a:t>
            </a:r>
          </a:p>
        </p:txBody>
      </p:sp>
      <p:sp>
        <p:nvSpPr>
          <p:cNvPr id="4" name="Slide Number Placeholder 3"/>
          <p:cNvSpPr>
            <a:spLocks noGrp="1"/>
          </p:cNvSpPr>
          <p:nvPr>
            <p:ph type="sldNum" sz="quarter" idx="10"/>
          </p:nvPr>
        </p:nvSpPr>
        <p:spPr/>
        <p:txBody>
          <a:bodyPr/>
          <a:lstStyle/>
          <a:p>
            <a:fld id="{57D21E6F-77ED-44E5-BF7F-E98AAEDFDCD7}" type="slidenum">
              <a:rPr lang="en-US" smtClean="0"/>
              <a:t>1</a:t>
            </a:fld>
            <a:endParaRPr lang="en-US" dirty="0"/>
          </a:p>
        </p:txBody>
      </p:sp>
    </p:spTree>
    <p:extLst>
      <p:ext uri="{BB962C8B-B14F-4D97-AF65-F5344CB8AC3E}">
        <p14:creationId xmlns:p14="http://schemas.microsoft.com/office/powerpoint/2010/main" val="3093407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10</a:t>
            </a:fld>
            <a:endParaRPr lang="en-US"/>
          </a:p>
        </p:txBody>
      </p:sp>
    </p:spTree>
    <p:extLst>
      <p:ext uri="{BB962C8B-B14F-4D97-AF65-F5344CB8AC3E}">
        <p14:creationId xmlns:p14="http://schemas.microsoft.com/office/powerpoint/2010/main" val="1536890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11</a:t>
            </a:fld>
            <a:endParaRPr lang="en-US"/>
          </a:p>
        </p:txBody>
      </p:sp>
    </p:spTree>
    <p:extLst>
      <p:ext uri="{BB962C8B-B14F-4D97-AF65-F5344CB8AC3E}">
        <p14:creationId xmlns:p14="http://schemas.microsoft.com/office/powerpoint/2010/main" val="3106118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12</a:t>
            </a:fld>
            <a:endParaRPr lang="en-US"/>
          </a:p>
        </p:txBody>
      </p:sp>
    </p:spTree>
    <p:extLst>
      <p:ext uri="{BB962C8B-B14F-4D97-AF65-F5344CB8AC3E}">
        <p14:creationId xmlns:p14="http://schemas.microsoft.com/office/powerpoint/2010/main" val="194783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13</a:t>
            </a:fld>
            <a:endParaRPr lang="en-US"/>
          </a:p>
        </p:txBody>
      </p:sp>
    </p:spTree>
    <p:extLst>
      <p:ext uri="{BB962C8B-B14F-4D97-AF65-F5344CB8AC3E}">
        <p14:creationId xmlns:p14="http://schemas.microsoft.com/office/powerpoint/2010/main" val="4235695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14</a:t>
            </a:fld>
            <a:endParaRPr lang="en-US"/>
          </a:p>
        </p:txBody>
      </p:sp>
    </p:spTree>
    <p:extLst>
      <p:ext uri="{BB962C8B-B14F-4D97-AF65-F5344CB8AC3E}">
        <p14:creationId xmlns:p14="http://schemas.microsoft.com/office/powerpoint/2010/main" val="1910720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15</a:t>
            </a:fld>
            <a:endParaRPr lang="en-US"/>
          </a:p>
        </p:txBody>
      </p:sp>
    </p:spTree>
    <p:extLst>
      <p:ext uri="{BB962C8B-B14F-4D97-AF65-F5344CB8AC3E}">
        <p14:creationId xmlns:p14="http://schemas.microsoft.com/office/powerpoint/2010/main" val="32975796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473892"/>
            <a:ext cx="7008778" cy="4822508"/>
          </a:xfrm>
        </p:spPr>
        <p:txBody>
          <a:bodyPr/>
          <a:lstStyle/>
          <a:p>
            <a:r>
              <a:rPr lang="en-US" sz="2400" dirty="0"/>
              <a:t>When you are trying to track down kids and you are calling every name on the emergency card, talking to relatives, neighbors, friends, you must be careful not to violate FERPA.  Family Educational Rights &amp; Privacy Act.  Be careful when trying to reach parents that you are not giving away confidential info.  Tip from a pro:  when making a home visit for truancy for the nth time and the family refuses to answer the door, despite the fact that you know they are home.  Don’t lose your cool and tape their child’s attendance record on the front door.  Not that I know anything about that.  Purely hypothetical.</a:t>
            </a:r>
          </a:p>
        </p:txBody>
      </p:sp>
      <p:sp>
        <p:nvSpPr>
          <p:cNvPr id="4" name="Slide Number Placeholder 3"/>
          <p:cNvSpPr>
            <a:spLocks noGrp="1"/>
          </p:cNvSpPr>
          <p:nvPr>
            <p:ph type="sldNum" sz="quarter" idx="10"/>
          </p:nvPr>
        </p:nvSpPr>
        <p:spPr/>
        <p:txBody>
          <a:bodyPr/>
          <a:lstStyle/>
          <a:p>
            <a:fld id="{57D21E6F-77ED-44E5-BF7F-E98AAEDFDCD7}" type="slidenum">
              <a:rPr lang="en-US" smtClean="0"/>
              <a:t>16</a:t>
            </a:fld>
            <a:endParaRPr lang="en-US"/>
          </a:p>
        </p:txBody>
      </p:sp>
    </p:spTree>
    <p:extLst>
      <p:ext uri="{BB962C8B-B14F-4D97-AF65-F5344CB8AC3E}">
        <p14:creationId xmlns:p14="http://schemas.microsoft.com/office/powerpoint/2010/main" val="4244245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700" dirty="0"/>
              <a:t>Story under assumptions:  very first home visit.  Completely naked guy answered the door and had about a 10 minute conversation with me.</a:t>
            </a:r>
          </a:p>
        </p:txBody>
      </p:sp>
      <p:sp>
        <p:nvSpPr>
          <p:cNvPr id="4" name="Slide Number Placeholder 3"/>
          <p:cNvSpPr>
            <a:spLocks noGrp="1"/>
          </p:cNvSpPr>
          <p:nvPr>
            <p:ph type="sldNum" sz="quarter" idx="10"/>
          </p:nvPr>
        </p:nvSpPr>
        <p:spPr/>
        <p:txBody>
          <a:bodyPr/>
          <a:lstStyle/>
          <a:p>
            <a:fld id="{57D21E6F-77ED-44E5-BF7F-E98AAEDFDCD7}" type="slidenum">
              <a:rPr lang="en-US" smtClean="0"/>
              <a:t>17</a:t>
            </a:fld>
            <a:endParaRPr lang="en-US"/>
          </a:p>
        </p:txBody>
      </p:sp>
    </p:spTree>
    <p:extLst>
      <p:ext uri="{BB962C8B-B14F-4D97-AF65-F5344CB8AC3E}">
        <p14:creationId xmlns:p14="http://schemas.microsoft.com/office/powerpoint/2010/main" val="3543679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18</a:t>
            </a:fld>
            <a:endParaRPr lang="en-US"/>
          </a:p>
        </p:txBody>
      </p:sp>
    </p:spTree>
    <p:extLst>
      <p:ext uri="{BB962C8B-B14F-4D97-AF65-F5344CB8AC3E}">
        <p14:creationId xmlns:p14="http://schemas.microsoft.com/office/powerpoint/2010/main" val="3255607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19</a:t>
            </a:fld>
            <a:endParaRPr lang="en-US"/>
          </a:p>
        </p:txBody>
      </p:sp>
    </p:spTree>
    <p:extLst>
      <p:ext uri="{BB962C8B-B14F-4D97-AF65-F5344CB8AC3E}">
        <p14:creationId xmlns:p14="http://schemas.microsoft.com/office/powerpoint/2010/main" val="284488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700" dirty="0"/>
              <a:t>In some systems, some of you may only handle attendance or data, but most of us handle a </a:t>
            </a:r>
            <a:r>
              <a:rPr lang="en-US" sz="3700" dirty="0" err="1"/>
              <a:t>hodge</a:t>
            </a:r>
            <a:r>
              <a:rPr lang="en-US" sz="3700" dirty="0"/>
              <a:t> podge of different tasks.</a:t>
            </a:r>
          </a:p>
        </p:txBody>
      </p:sp>
      <p:sp>
        <p:nvSpPr>
          <p:cNvPr id="4" name="Slide Number Placeholder 3"/>
          <p:cNvSpPr>
            <a:spLocks noGrp="1"/>
          </p:cNvSpPr>
          <p:nvPr>
            <p:ph type="sldNum" sz="quarter" idx="10"/>
          </p:nvPr>
        </p:nvSpPr>
        <p:spPr/>
        <p:txBody>
          <a:bodyPr/>
          <a:lstStyle/>
          <a:p>
            <a:fld id="{57D21E6F-77ED-44E5-BF7F-E98AAEDFDCD7}" type="slidenum">
              <a:rPr lang="en-US" smtClean="0"/>
              <a:t>2</a:t>
            </a:fld>
            <a:endParaRPr lang="en-US"/>
          </a:p>
        </p:txBody>
      </p:sp>
    </p:spTree>
    <p:extLst>
      <p:ext uri="{BB962C8B-B14F-4D97-AF65-F5344CB8AC3E}">
        <p14:creationId xmlns:p14="http://schemas.microsoft.com/office/powerpoint/2010/main" val="40342463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473892"/>
            <a:ext cx="6889790" cy="4822508"/>
          </a:xfrm>
        </p:spPr>
        <p:txBody>
          <a:bodyPr/>
          <a:lstStyle/>
          <a:p>
            <a:r>
              <a:rPr lang="en-US" sz="2400" dirty="0"/>
              <a:t>Another resource:  I stole this from Memphis a few years ago and we have recorded attendance messages from famous </a:t>
            </a:r>
            <a:r>
              <a:rPr lang="en-US" sz="2400" dirty="0" err="1"/>
              <a:t>Clarksvillians</a:t>
            </a:r>
            <a:r>
              <a:rPr lang="en-US" sz="2400" dirty="0"/>
              <a:t> and Austin </a:t>
            </a:r>
            <a:r>
              <a:rPr lang="en-US" sz="2400" dirty="0" err="1"/>
              <a:t>Peay</a:t>
            </a:r>
            <a:r>
              <a:rPr lang="en-US" sz="2400" dirty="0"/>
              <a:t> alums that have made it in professional sports.  However, we have so many departments that have to sign off on this, it has created enough red tape that we have never got it off the ground beyond recording the phone or video message</a:t>
            </a:r>
            <a:r>
              <a:rPr lang="en-US" dirty="0" smtClean="0"/>
              <a:t>.</a:t>
            </a:r>
            <a:endParaRPr lang="en-US" dirty="0"/>
          </a:p>
        </p:txBody>
      </p:sp>
      <p:sp>
        <p:nvSpPr>
          <p:cNvPr id="4" name="Slide Number Placeholder 3"/>
          <p:cNvSpPr>
            <a:spLocks noGrp="1"/>
          </p:cNvSpPr>
          <p:nvPr>
            <p:ph type="sldNum" sz="quarter" idx="10"/>
          </p:nvPr>
        </p:nvSpPr>
        <p:spPr/>
        <p:txBody>
          <a:bodyPr/>
          <a:lstStyle/>
          <a:p>
            <a:fld id="{57D21E6F-77ED-44E5-BF7F-E98AAEDFDCD7}" type="slidenum">
              <a:rPr lang="en-US" smtClean="0"/>
              <a:t>20</a:t>
            </a:fld>
            <a:endParaRPr lang="en-US"/>
          </a:p>
        </p:txBody>
      </p:sp>
    </p:spTree>
    <p:extLst>
      <p:ext uri="{BB962C8B-B14F-4D97-AF65-F5344CB8AC3E}">
        <p14:creationId xmlns:p14="http://schemas.microsoft.com/office/powerpoint/2010/main" val="21362566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21</a:t>
            </a:fld>
            <a:endParaRPr lang="en-US"/>
          </a:p>
        </p:txBody>
      </p:sp>
    </p:spTree>
    <p:extLst>
      <p:ext uri="{BB962C8B-B14F-4D97-AF65-F5344CB8AC3E}">
        <p14:creationId xmlns:p14="http://schemas.microsoft.com/office/powerpoint/2010/main" val="21797947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473892"/>
            <a:ext cx="7008778" cy="4822508"/>
          </a:xfrm>
        </p:spPr>
        <p:txBody>
          <a:bodyPr/>
          <a:lstStyle/>
          <a:p>
            <a:r>
              <a:rPr lang="en-US" sz="2900" dirty="0"/>
              <a:t>How many had TN history in 8</a:t>
            </a:r>
            <a:r>
              <a:rPr lang="en-US" sz="2900" baseline="30000" dirty="0"/>
              <a:t>th</a:t>
            </a:r>
            <a:r>
              <a:rPr lang="en-US" sz="2900" dirty="0"/>
              <a:t> grade?  I had to memorize all 95 counties, their location, and their county seat.  32 years later I thought it would finally pay off at this conference when I could display my knowledge.  However, by 14 year old and 12 year old gave me the throat slit motion when I </a:t>
            </a:r>
            <a:r>
              <a:rPr lang="en-US" sz="2900"/>
              <a:t>mentioned to </a:t>
            </a:r>
            <a:r>
              <a:rPr lang="en-US" sz="2900" dirty="0"/>
              <a:t>them, so I will just point out the regions.  If you live in the region, we have the RUG points of contacts that you can talk to about sharing ideas through meetings.</a:t>
            </a:r>
          </a:p>
        </p:txBody>
      </p:sp>
      <p:sp>
        <p:nvSpPr>
          <p:cNvPr id="4" name="Slide Number Placeholder 3"/>
          <p:cNvSpPr>
            <a:spLocks noGrp="1"/>
          </p:cNvSpPr>
          <p:nvPr>
            <p:ph type="sldNum" sz="quarter" idx="10"/>
          </p:nvPr>
        </p:nvSpPr>
        <p:spPr/>
        <p:txBody>
          <a:bodyPr/>
          <a:lstStyle/>
          <a:p>
            <a:fld id="{57D21E6F-77ED-44E5-BF7F-E98AAEDFDCD7}" type="slidenum">
              <a:rPr lang="en-US" smtClean="0"/>
              <a:t>22</a:t>
            </a:fld>
            <a:endParaRPr lang="en-US" dirty="0"/>
          </a:p>
        </p:txBody>
      </p:sp>
    </p:spTree>
    <p:extLst>
      <p:ext uri="{BB962C8B-B14F-4D97-AF65-F5344CB8AC3E}">
        <p14:creationId xmlns:p14="http://schemas.microsoft.com/office/powerpoint/2010/main" val="4028589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23</a:t>
            </a:fld>
            <a:endParaRPr lang="en-US"/>
          </a:p>
        </p:txBody>
      </p:sp>
    </p:spTree>
    <p:extLst>
      <p:ext uri="{BB962C8B-B14F-4D97-AF65-F5344CB8AC3E}">
        <p14:creationId xmlns:p14="http://schemas.microsoft.com/office/powerpoint/2010/main" val="2563630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24</a:t>
            </a:fld>
            <a:endParaRPr lang="en-US"/>
          </a:p>
        </p:txBody>
      </p:sp>
    </p:spTree>
    <p:extLst>
      <p:ext uri="{BB962C8B-B14F-4D97-AF65-F5344CB8AC3E}">
        <p14:creationId xmlns:p14="http://schemas.microsoft.com/office/powerpoint/2010/main" val="99697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25</a:t>
            </a:fld>
            <a:endParaRPr lang="en-US"/>
          </a:p>
        </p:txBody>
      </p:sp>
    </p:spTree>
    <p:extLst>
      <p:ext uri="{BB962C8B-B14F-4D97-AF65-F5344CB8AC3E}">
        <p14:creationId xmlns:p14="http://schemas.microsoft.com/office/powerpoint/2010/main" val="10333031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26</a:t>
            </a:fld>
            <a:endParaRPr lang="en-US"/>
          </a:p>
        </p:txBody>
      </p:sp>
    </p:spTree>
    <p:extLst>
      <p:ext uri="{BB962C8B-B14F-4D97-AF65-F5344CB8AC3E}">
        <p14:creationId xmlns:p14="http://schemas.microsoft.com/office/powerpoint/2010/main" val="2506603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From teachers, attendance secretaries, school admin, level directors of elementary, middle, and high, up to your superintendents are still unsure and not completely sure with the difference between Chronic Absenteeism and truancy.  Many of them use the term interchangeably.   They are not interchangeable and we just want to make sure that you are aware of the differences.</a:t>
            </a:r>
          </a:p>
          <a:p>
            <a:endParaRPr lang="en-US" sz="1400" dirty="0"/>
          </a:p>
          <a:p>
            <a:r>
              <a:rPr lang="en-US" sz="1400" dirty="0"/>
              <a:t>Chronic Absenteeism consist of absences which make up 10% of the school year.  They can be excused and unexcused, all excused, or all unexcused.  Chronic absentees is part of district and school accountability and 10% of the district and school scores come from the Chronically Out of School Indicator.</a:t>
            </a:r>
          </a:p>
          <a:p>
            <a:endParaRPr lang="en-US" sz="1400" dirty="0"/>
          </a:p>
          <a:p>
            <a:r>
              <a:rPr lang="en-US" sz="1400" dirty="0"/>
              <a:t>If absences are excused, there is nothing you can do about holding students accountable for missed excused absences.  You can not take a kid to truancy court because he has 27 excused absences.</a:t>
            </a:r>
          </a:p>
        </p:txBody>
      </p:sp>
      <p:sp>
        <p:nvSpPr>
          <p:cNvPr id="4" name="Slide Number Placeholder 3"/>
          <p:cNvSpPr>
            <a:spLocks noGrp="1"/>
          </p:cNvSpPr>
          <p:nvPr>
            <p:ph type="sldNum" sz="quarter" idx="10"/>
          </p:nvPr>
        </p:nvSpPr>
        <p:spPr/>
        <p:txBody>
          <a:bodyPr/>
          <a:lstStyle/>
          <a:p>
            <a:fld id="{57D21E6F-77ED-44E5-BF7F-E98AAEDFDCD7}" type="slidenum">
              <a:rPr lang="en-US" smtClean="0"/>
              <a:t>3</a:t>
            </a:fld>
            <a:endParaRPr lang="en-US"/>
          </a:p>
        </p:txBody>
      </p:sp>
    </p:spTree>
    <p:extLst>
      <p:ext uri="{BB962C8B-B14F-4D97-AF65-F5344CB8AC3E}">
        <p14:creationId xmlns:p14="http://schemas.microsoft.com/office/powerpoint/2010/main" val="748751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3"/>
            <a:ext cx="5608320" cy="4642577"/>
          </a:xfrm>
        </p:spPr>
        <p:txBody>
          <a:bodyPr/>
          <a:lstStyle/>
          <a:p>
            <a:r>
              <a:rPr lang="en-US" sz="2900" dirty="0"/>
              <a:t>A really cool interactive map came out two weeks ago in which it is a nationwide map that you can zero in all the way to your individual schools in your county.  It divides schools into quartiles to give you a snapshot at how they are doing with Chronic Absenteeism</a:t>
            </a:r>
            <a:r>
              <a:rPr lang="en-US" sz="2400" dirty="0"/>
              <a:t>. Somebody give me a county</a:t>
            </a:r>
          </a:p>
        </p:txBody>
      </p:sp>
      <p:sp>
        <p:nvSpPr>
          <p:cNvPr id="4" name="Slide Number Placeholder 3"/>
          <p:cNvSpPr>
            <a:spLocks noGrp="1"/>
          </p:cNvSpPr>
          <p:nvPr>
            <p:ph type="sldNum" sz="quarter" idx="10"/>
          </p:nvPr>
        </p:nvSpPr>
        <p:spPr/>
        <p:txBody>
          <a:bodyPr/>
          <a:lstStyle/>
          <a:p>
            <a:fld id="{57D21E6F-77ED-44E5-BF7F-E98AAEDFDCD7}" type="slidenum">
              <a:rPr lang="en-US" smtClean="0"/>
              <a:t>4</a:t>
            </a:fld>
            <a:endParaRPr lang="en-US"/>
          </a:p>
        </p:txBody>
      </p:sp>
    </p:spTree>
    <p:extLst>
      <p:ext uri="{BB962C8B-B14F-4D97-AF65-F5344CB8AC3E}">
        <p14:creationId xmlns:p14="http://schemas.microsoft.com/office/powerpoint/2010/main" val="2941567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438281"/>
            <a:ext cx="7008778" cy="4708176"/>
          </a:xfrm>
        </p:spPr>
        <p:txBody>
          <a:bodyPr/>
          <a:lstStyle/>
          <a:p>
            <a:r>
              <a:rPr lang="en-US" sz="2600" dirty="0"/>
              <a:t>This law is consistent across the state, but the interpretation varies greatly because the law does not define excused and unexcused absences.  It is extremely vague and gives school districts autonomy on determining an unexcused absence and an excused absence..  Also, 5 unexcused absences is the minimum and there are some judges that will entertain a truancy charge while others may not seriously consider a truancy petition until a student may have 20 AU.</a:t>
            </a:r>
          </a:p>
        </p:txBody>
      </p:sp>
      <p:sp>
        <p:nvSpPr>
          <p:cNvPr id="4" name="Slide Number Placeholder 3"/>
          <p:cNvSpPr>
            <a:spLocks noGrp="1"/>
          </p:cNvSpPr>
          <p:nvPr>
            <p:ph type="sldNum" sz="quarter" idx="10"/>
          </p:nvPr>
        </p:nvSpPr>
        <p:spPr/>
        <p:txBody>
          <a:bodyPr/>
          <a:lstStyle/>
          <a:p>
            <a:fld id="{57D21E6F-77ED-44E5-BF7F-E98AAEDFDCD7}" type="slidenum">
              <a:rPr lang="en-US" smtClean="0"/>
              <a:t>5</a:t>
            </a:fld>
            <a:endParaRPr lang="en-US"/>
          </a:p>
        </p:txBody>
      </p:sp>
    </p:spTree>
    <p:extLst>
      <p:ext uri="{BB962C8B-B14F-4D97-AF65-F5344CB8AC3E}">
        <p14:creationId xmlns:p14="http://schemas.microsoft.com/office/powerpoint/2010/main" val="1306252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473892"/>
            <a:ext cx="7008778" cy="4822508"/>
          </a:xfrm>
        </p:spPr>
        <p:txBody>
          <a:bodyPr/>
          <a:lstStyle/>
          <a:p>
            <a:r>
              <a:rPr lang="en-US" sz="2900" dirty="0"/>
              <a:t>At the end of the day, I am sure you get the question, why does this matter?  My kid can miss and still make A’s.</a:t>
            </a:r>
          </a:p>
          <a:p>
            <a:r>
              <a:rPr lang="en-US" sz="2900" dirty="0"/>
              <a:t>My reply: Well I would say your child is in the extreme minority and even if true, what job is your child going to have where they can miss 40 work days a year and is late to work 53 times?</a:t>
            </a:r>
          </a:p>
          <a:p>
            <a:r>
              <a:rPr lang="en-US" sz="2900" dirty="0"/>
              <a:t> </a:t>
            </a:r>
          </a:p>
          <a:p>
            <a:r>
              <a:rPr lang="en-US" sz="2900" dirty="0"/>
              <a:t>Above is why it matters for a vast majority of our students</a:t>
            </a:r>
            <a:r>
              <a:rPr lang="en-US" dirty="0" smtClean="0"/>
              <a:t>.</a:t>
            </a:r>
            <a:endParaRPr lang="en-US" dirty="0"/>
          </a:p>
        </p:txBody>
      </p:sp>
      <p:sp>
        <p:nvSpPr>
          <p:cNvPr id="4" name="Slide Number Placeholder 3"/>
          <p:cNvSpPr>
            <a:spLocks noGrp="1"/>
          </p:cNvSpPr>
          <p:nvPr>
            <p:ph type="sldNum" sz="quarter" idx="10"/>
          </p:nvPr>
        </p:nvSpPr>
        <p:spPr/>
        <p:txBody>
          <a:bodyPr/>
          <a:lstStyle/>
          <a:p>
            <a:fld id="{57D21E6F-77ED-44E5-BF7F-E98AAEDFDCD7}" type="slidenum">
              <a:rPr lang="en-US" smtClean="0"/>
              <a:t>6</a:t>
            </a:fld>
            <a:endParaRPr lang="en-US"/>
          </a:p>
        </p:txBody>
      </p:sp>
    </p:spTree>
    <p:extLst>
      <p:ext uri="{BB962C8B-B14F-4D97-AF65-F5344CB8AC3E}">
        <p14:creationId xmlns:p14="http://schemas.microsoft.com/office/powerpoint/2010/main" val="1598965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7</a:t>
            </a:fld>
            <a:endParaRPr lang="en-US"/>
          </a:p>
        </p:txBody>
      </p:sp>
    </p:spTree>
    <p:extLst>
      <p:ext uri="{BB962C8B-B14F-4D97-AF65-F5344CB8AC3E}">
        <p14:creationId xmlns:p14="http://schemas.microsoft.com/office/powerpoint/2010/main" val="807688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8</a:t>
            </a:fld>
            <a:endParaRPr lang="en-US"/>
          </a:p>
        </p:txBody>
      </p:sp>
    </p:spTree>
    <p:extLst>
      <p:ext uri="{BB962C8B-B14F-4D97-AF65-F5344CB8AC3E}">
        <p14:creationId xmlns:p14="http://schemas.microsoft.com/office/powerpoint/2010/main" val="2154387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21E6F-77ED-44E5-BF7F-E98AAEDFDCD7}" type="slidenum">
              <a:rPr lang="en-US" smtClean="0"/>
              <a:t>9</a:t>
            </a:fld>
            <a:endParaRPr lang="en-US"/>
          </a:p>
        </p:txBody>
      </p:sp>
    </p:spTree>
    <p:extLst>
      <p:ext uri="{BB962C8B-B14F-4D97-AF65-F5344CB8AC3E}">
        <p14:creationId xmlns:p14="http://schemas.microsoft.com/office/powerpoint/2010/main" val="2621443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796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0399531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4188154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7136320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545460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0117318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92762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0546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542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EC2AB55-62C0-407E-B706-C907B44B0BFC}"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31052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64313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9/25/2019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8332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9/25/2019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7215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9/25/2019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498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0B8D63-E026-4E54-B301-C824E1BD14F3}"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3659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C423185-9573-406A-8068-0AB4F2335019}"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4857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5516DA-9D86-4E1E-A623-C11F9F74EB59}" type="datetimeFigureOut">
              <a:rPr lang="en-US" smtClean="0"/>
              <a:t>9/25/2019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43705776"/>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ideo" Target="https://www.youtube.com/embed/C24aoX7U-d8" TargetMode="External"/><Relationship Id="rId5" Type="http://schemas.openxmlformats.org/officeDocument/2006/relationships/image" Target="../media/image1.png"/><Relationship Id="rId4" Type="http://schemas.openxmlformats.org/officeDocument/2006/relationships/hyperlink" Target="https://www.youtube.com/watch?reload=9&amp;v=C24aoX7U-d8"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hyperlink" Target="mailto:haleyk@warrenschools.com" TargetMode="External"/><Relationship Id="rId13" Type="http://schemas.openxmlformats.org/officeDocument/2006/relationships/hyperlink" Target="mailto:delbridget@rcshools.net" TargetMode="External"/><Relationship Id="rId18" Type="http://schemas.openxmlformats.org/officeDocument/2006/relationships/hyperlink" Target="mailto:snunley@dyersburgcityschools.org" TargetMode="External"/><Relationship Id="rId3" Type="http://schemas.openxmlformats.org/officeDocument/2006/relationships/hyperlink" Target="mailto:teresa.simcox@ecschools.net" TargetMode="External"/><Relationship Id="rId7" Type="http://schemas.openxmlformats.org/officeDocument/2006/relationships/hyperlink" Target="mailto:aprilhale@dekalbschools.net" TargetMode="External"/><Relationship Id="rId12" Type="http://schemas.openxmlformats.org/officeDocument/2006/relationships/hyperlink" Target="mailto:cheryl.collins@sumnerschools.org" TargetMode="External"/><Relationship Id="rId17" Type="http://schemas.openxmlformats.org/officeDocument/2006/relationships/hyperlink" Target="mailto:andersond@mckenzieschools.org" TargetMode="External"/><Relationship Id="rId2" Type="http://schemas.openxmlformats.org/officeDocument/2006/relationships/notesSlide" Target="../notesSlides/notesSlide23.xml"/><Relationship Id="rId16" Type="http://schemas.openxmlformats.org/officeDocument/2006/relationships/hyperlink" Target="mailto:rhodes@bedfordk12tn.net" TargetMode="External"/><Relationship Id="rId20" Type="http://schemas.openxmlformats.org/officeDocument/2006/relationships/hyperlink" Target="mailto:millsw2@hardemancountyschools.org" TargetMode="External"/><Relationship Id="rId1" Type="http://schemas.openxmlformats.org/officeDocument/2006/relationships/slideLayout" Target="../slideLayouts/slideLayout7.xml"/><Relationship Id="rId6" Type="http://schemas.openxmlformats.org/officeDocument/2006/relationships/hyperlink" Target="mailto:guy.respess@knoxschools.org" TargetMode="External"/><Relationship Id="rId11" Type="http://schemas.openxmlformats.org/officeDocument/2006/relationships/hyperlink" Target="mailto:rbrison@dcstn.org" TargetMode="External"/><Relationship Id="rId5" Type="http://schemas.openxmlformats.org/officeDocument/2006/relationships/hyperlink" Target="mailto:jatkins@gcs123.net" TargetMode="External"/><Relationship Id="rId15" Type="http://schemas.openxmlformats.org/officeDocument/2006/relationships/hyperlink" Target="mailto:becky.coleman@hickmank12.org" TargetMode="External"/><Relationship Id="rId10" Type="http://schemas.openxmlformats.org/officeDocument/2006/relationships/hyperlink" Target="mailto:mkahrs@clevelandschools.org" TargetMode="External"/><Relationship Id="rId19" Type="http://schemas.openxmlformats.org/officeDocument/2006/relationships/hyperlink" Target="mailto:cjkorth@jmcss.org" TargetMode="External"/><Relationship Id="rId4" Type="http://schemas.openxmlformats.org/officeDocument/2006/relationships/hyperlink" Target="mailto:greg.sturgill@hck12.net" TargetMode="External"/><Relationship Id="rId9" Type="http://schemas.openxmlformats.org/officeDocument/2006/relationships/hyperlink" Target="mailto:lcomerford@athensk8.net" TargetMode="External"/><Relationship Id="rId14" Type="http://schemas.openxmlformats.org/officeDocument/2006/relationships/hyperlink" Target="mailto:lewis.walling@rcstn.net"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rookings.edu/blog/up-front/2019/09/10/what-are-the-factors-that-affect-learning-at-your-school/"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398" y="845127"/>
            <a:ext cx="6815669" cy="2847643"/>
          </a:xfrm>
        </p:spPr>
        <p:txBody>
          <a:bodyPr/>
          <a:lstStyle/>
          <a:p>
            <a:pPr algn="ctr"/>
            <a:r>
              <a:rPr lang="en-US" sz="5400" dirty="0" smtClean="0"/>
              <a:t/>
            </a:r>
            <a:br>
              <a:rPr lang="en-US" sz="5400" dirty="0" smtClean="0"/>
            </a:br>
            <a:r>
              <a:rPr lang="en-US" sz="5400" dirty="0" smtClean="0"/>
              <a:t/>
            </a:r>
            <a:br>
              <a:rPr lang="en-US" sz="5400" dirty="0" smtClean="0"/>
            </a:br>
            <a:r>
              <a:rPr lang="en-US" dirty="0"/>
              <a:t/>
            </a:r>
            <a:br>
              <a:rPr lang="en-US" dirty="0"/>
            </a:br>
            <a:r>
              <a:rPr lang="en-US" sz="4800" b="1" dirty="0" smtClean="0"/>
              <a:t>Attendance Boot Camp</a:t>
            </a:r>
            <a:br>
              <a:rPr lang="en-US" sz="4800" b="1" dirty="0" smtClean="0"/>
            </a:br>
            <a:r>
              <a:rPr lang="en-US" sz="4000" dirty="0" smtClean="0"/>
              <a:t>September 25, 2019</a:t>
            </a:r>
            <a:endParaRPr lang="en-US" sz="4000" dirty="0"/>
          </a:p>
        </p:txBody>
      </p:sp>
      <p:sp>
        <p:nvSpPr>
          <p:cNvPr id="3" name="Subtitle 2"/>
          <p:cNvSpPr>
            <a:spLocks noGrp="1"/>
          </p:cNvSpPr>
          <p:nvPr>
            <p:ph type="subTitle" idx="1"/>
          </p:nvPr>
        </p:nvSpPr>
        <p:spPr>
          <a:xfrm>
            <a:off x="1562100" y="3903785"/>
            <a:ext cx="9070848" cy="1525465"/>
          </a:xfrm>
        </p:spPr>
        <p:txBody>
          <a:bodyPr>
            <a:noAutofit/>
          </a:bodyPr>
          <a:lstStyle/>
          <a:p>
            <a:pPr algn="ctr"/>
            <a:r>
              <a:rPr lang="en-US" sz="3600" i="1" dirty="0"/>
              <a:t>Cheryl </a:t>
            </a:r>
            <a:r>
              <a:rPr lang="en-US" sz="3600" i="1" dirty="0" smtClean="0"/>
              <a:t>Routzahn and Josh Smith</a:t>
            </a:r>
          </a:p>
          <a:p>
            <a:pPr algn="ctr"/>
            <a:r>
              <a:rPr lang="en-US" sz="2800" dirty="0" smtClean="0"/>
              <a:t>Clarksville-Montgomery County School System</a:t>
            </a:r>
            <a:endParaRPr lang="en-US" sz="2800" dirty="0"/>
          </a:p>
        </p:txBody>
      </p:sp>
    </p:spTree>
    <p:extLst>
      <p:ext uri="{BB962C8B-B14F-4D97-AF65-F5344CB8AC3E}">
        <p14:creationId xmlns:p14="http://schemas.microsoft.com/office/powerpoint/2010/main" val="895631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823" y="0"/>
            <a:ext cx="10849649" cy="1399309"/>
          </a:xfrm>
        </p:spPr>
        <p:txBody>
          <a:bodyPr>
            <a:noAutofit/>
          </a:bodyPr>
          <a:lstStyle/>
          <a:p>
            <a:pPr algn="ctr"/>
            <a:r>
              <a:rPr lang="en-US" sz="8000" b="1" dirty="0" smtClean="0"/>
              <a:t>Tier 3</a:t>
            </a:r>
            <a:endParaRPr lang="en-US" sz="8000" b="1" dirty="0"/>
          </a:p>
        </p:txBody>
      </p:sp>
      <p:sp>
        <p:nvSpPr>
          <p:cNvPr id="3" name="Content Placeholder 2"/>
          <p:cNvSpPr>
            <a:spLocks noGrp="1"/>
          </p:cNvSpPr>
          <p:nvPr>
            <p:ph idx="1"/>
          </p:nvPr>
        </p:nvSpPr>
        <p:spPr>
          <a:xfrm>
            <a:off x="677334" y="1191491"/>
            <a:ext cx="10337030" cy="5486400"/>
          </a:xfrm>
        </p:spPr>
        <p:txBody>
          <a:bodyPr>
            <a:noAutofit/>
          </a:bodyPr>
          <a:lstStyle/>
          <a:p>
            <a:r>
              <a:rPr lang="en-US" sz="3200" dirty="0" smtClean="0"/>
              <a:t>Must be implemented if the truancy interventions under tier 2 are successful. Tier 3 may consist of one (1) or more of the following: school-based community services; participation in school-based restorative justice program; referral to a school-based teen court; or Saturday or after school courses designed to improve attendance and behavior. In-school or out-of</a:t>
            </a:r>
            <a:r>
              <a:rPr lang="en-US" sz="3200" dirty="0"/>
              <a:t>-</a:t>
            </a:r>
            <a:r>
              <a:rPr lang="en-US" sz="3200" dirty="0" smtClean="0"/>
              <a:t>school suspension must not be used as part of the progressive truancy intervention plans adopted by schools for unexcused absences from class or school. </a:t>
            </a:r>
          </a:p>
        </p:txBody>
      </p:sp>
    </p:spTree>
    <p:extLst>
      <p:ext uri="{BB962C8B-B14F-4D97-AF65-F5344CB8AC3E}">
        <p14:creationId xmlns:p14="http://schemas.microsoft.com/office/powerpoint/2010/main" val="391655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478048" cy="1320800"/>
          </a:xfrm>
        </p:spPr>
        <p:txBody>
          <a:bodyPr>
            <a:noAutofit/>
          </a:bodyPr>
          <a:lstStyle/>
          <a:p>
            <a:pPr algn="ctr"/>
            <a:r>
              <a:rPr lang="en-US" sz="8000" b="1" dirty="0" smtClean="0"/>
              <a:t>Noncompliance</a:t>
            </a:r>
            <a:endParaRPr lang="en-US" sz="8000" b="1" dirty="0"/>
          </a:p>
        </p:txBody>
      </p:sp>
      <p:sp>
        <p:nvSpPr>
          <p:cNvPr id="3" name="Content Placeholder 2"/>
          <p:cNvSpPr>
            <a:spLocks noGrp="1"/>
          </p:cNvSpPr>
          <p:nvPr>
            <p:ph idx="1"/>
          </p:nvPr>
        </p:nvSpPr>
        <p:spPr>
          <a:xfrm>
            <a:off x="677333" y="2160589"/>
            <a:ext cx="9478049" cy="3880773"/>
          </a:xfrm>
        </p:spPr>
        <p:txBody>
          <a:bodyPr>
            <a:normAutofit/>
          </a:bodyPr>
          <a:lstStyle/>
          <a:p>
            <a:pPr marL="0" indent="0" algn="ctr">
              <a:buNone/>
            </a:pPr>
            <a:r>
              <a:rPr lang="en-US" sz="4000" dirty="0" smtClean="0"/>
              <a:t>When a student or parent is unwilling to cooperate in the truancy intervention plan, the attendance designee may report the student’s absences to the appropriate judge pursuant to </a:t>
            </a:r>
          </a:p>
          <a:p>
            <a:pPr marL="0" indent="0" algn="ctr">
              <a:buNone/>
            </a:pPr>
            <a:r>
              <a:rPr lang="en-US" sz="4000" dirty="0" smtClean="0"/>
              <a:t>§ 37-1-132, 37-1-168, and 37-1-169.</a:t>
            </a:r>
            <a:endParaRPr lang="en-US" sz="4000" dirty="0"/>
          </a:p>
        </p:txBody>
      </p:sp>
    </p:spTree>
    <p:extLst>
      <p:ext uri="{BB962C8B-B14F-4D97-AF65-F5344CB8AC3E}">
        <p14:creationId xmlns:p14="http://schemas.microsoft.com/office/powerpoint/2010/main" val="177793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374074"/>
            <a:ext cx="9601196" cy="1537853"/>
          </a:xfrm>
        </p:spPr>
        <p:txBody>
          <a:bodyPr>
            <a:noAutofit/>
          </a:bodyPr>
          <a:lstStyle/>
          <a:p>
            <a:pPr algn="ctr"/>
            <a:r>
              <a:rPr lang="en-US" sz="4400" b="1" dirty="0" smtClean="0"/>
              <a:t>Things to consider before </a:t>
            </a:r>
            <a:br>
              <a:rPr lang="en-US" sz="4400" b="1" dirty="0" smtClean="0"/>
            </a:br>
            <a:r>
              <a:rPr lang="en-US" sz="4400" b="1" dirty="0" smtClean="0"/>
              <a:t>filing a petition</a:t>
            </a:r>
            <a:endParaRPr lang="en-US" sz="4400" b="1" dirty="0"/>
          </a:p>
        </p:txBody>
      </p:sp>
      <p:sp>
        <p:nvSpPr>
          <p:cNvPr id="3" name="Content Placeholder 2"/>
          <p:cNvSpPr>
            <a:spLocks noGrp="1"/>
          </p:cNvSpPr>
          <p:nvPr>
            <p:ph idx="1"/>
          </p:nvPr>
        </p:nvSpPr>
        <p:spPr>
          <a:xfrm>
            <a:off x="665018" y="1911927"/>
            <a:ext cx="10584873" cy="4752109"/>
          </a:xfrm>
        </p:spPr>
        <p:txBody>
          <a:bodyPr>
            <a:normAutofit lnSpcReduction="10000"/>
          </a:bodyPr>
          <a:lstStyle/>
          <a:p>
            <a:r>
              <a:rPr lang="en-US" sz="3200" dirty="0" smtClean="0"/>
              <a:t>Does the student have an IEP?</a:t>
            </a:r>
          </a:p>
          <a:p>
            <a:r>
              <a:rPr lang="en-US" sz="3200" dirty="0" smtClean="0"/>
              <a:t>How does your superintendent and/or judge feel about you filing on severe special needs children or health impaired students?</a:t>
            </a:r>
          </a:p>
          <a:p>
            <a:r>
              <a:rPr lang="en-US" sz="3200" dirty="0" smtClean="0"/>
              <a:t> </a:t>
            </a:r>
            <a:r>
              <a:rPr lang="en-US" sz="3200" dirty="0" smtClean="0"/>
              <a:t>Do you know what your judges expect-i.e.</a:t>
            </a:r>
            <a:r>
              <a:rPr lang="en-US" sz="3200" dirty="0" smtClean="0"/>
              <a:t> how many </a:t>
            </a:r>
            <a:r>
              <a:rPr lang="en-US" sz="3200" dirty="0" smtClean="0"/>
              <a:t>unexcused absences </a:t>
            </a:r>
            <a:r>
              <a:rPr lang="en-US" sz="3200" dirty="0" smtClean="0"/>
              <a:t>should a student incur before filing a petition </a:t>
            </a:r>
            <a:r>
              <a:rPr lang="en-US" sz="3200" dirty="0" smtClean="0"/>
              <a:t>5? 10? </a:t>
            </a:r>
            <a:r>
              <a:rPr lang="en-US" sz="3200" dirty="0" smtClean="0"/>
              <a:t>15?</a:t>
            </a:r>
            <a:endParaRPr lang="en-US" sz="3200" dirty="0" smtClean="0"/>
          </a:p>
          <a:p>
            <a:r>
              <a:rPr lang="en-US" sz="3200" dirty="0" smtClean="0"/>
              <a:t>Filing on 504 students?</a:t>
            </a:r>
          </a:p>
          <a:p>
            <a:r>
              <a:rPr lang="en-US" sz="3200" dirty="0" smtClean="0"/>
              <a:t>Filing on students with early dismissals and tardy days?</a:t>
            </a:r>
          </a:p>
          <a:p>
            <a:endParaRPr lang="en-US" dirty="0" smtClean="0"/>
          </a:p>
          <a:p>
            <a:endParaRPr lang="en-US" dirty="0"/>
          </a:p>
        </p:txBody>
      </p:sp>
    </p:spTree>
    <p:extLst>
      <p:ext uri="{BB962C8B-B14F-4D97-AF65-F5344CB8AC3E}">
        <p14:creationId xmlns:p14="http://schemas.microsoft.com/office/powerpoint/2010/main" val="936128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7818"/>
            <a:ext cx="11514666" cy="1722582"/>
          </a:xfrm>
        </p:spPr>
        <p:txBody>
          <a:bodyPr>
            <a:normAutofit/>
          </a:bodyPr>
          <a:lstStyle/>
          <a:p>
            <a:pPr algn="ctr"/>
            <a:r>
              <a:rPr lang="en-US" sz="8800" b="1" dirty="0" smtClean="0"/>
              <a:t>Best Practices</a:t>
            </a:r>
            <a:endParaRPr lang="en-US" sz="8800" b="1" dirty="0"/>
          </a:p>
        </p:txBody>
      </p:sp>
      <p:sp>
        <p:nvSpPr>
          <p:cNvPr id="3" name="Content Placeholder 2"/>
          <p:cNvSpPr>
            <a:spLocks noGrp="1"/>
          </p:cNvSpPr>
          <p:nvPr>
            <p:ph idx="1"/>
          </p:nvPr>
        </p:nvSpPr>
        <p:spPr>
          <a:xfrm>
            <a:off x="677333" y="1482437"/>
            <a:ext cx="10586411" cy="5098472"/>
          </a:xfrm>
        </p:spPr>
        <p:txBody>
          <a:bodyPr>
            <a:normAutofit fontScale="55000" lnSpcReduction="20000"/>
          </a:bodyPr>
          <a:lstStyle/>
          <a:p>
            <a:r>
              <a:rPr lang="en-US" sz="5100" dirty="0" smtClean="0"/>
              <a:t>Do your research (i.e. neighborhood, family history etc..)</a:t>
            </a:r>
          </a:p>
          <a:p>
            <a:r>
              <a:rPr lang="en-US" sz="5100" dirty="0" smtClean="0"/>
              <a:t>Do things in teams when possible.</a:t>
            </a:r>
          </a:p>
          <a:p>
            <a:r>
              <a:rPr lang="en-US" sz="5100" dirty="0" smtClean="0"/>
              <a:t>Leave a record of the student’s name and address before making a home visit.</a:t>
            </a:r>
          </a:p>
          <a:p>
            <a:r>
              <a:rPr lang="en-US" sz="5100" dirty="0" smtClean="0"/>
              <a:t>Ask for assistance from an SRO or law enforcement.</a:t>
            </a:r>
          </a:p>
          <a:p>
            <a:r>
              <a:rPr lang="en-US" sz="5100" dirty="0" smtClean="0"/>
              <a:t>Have a witness present when dealing with volatile parents.</a:t>
            </a:r>
          </a:p>
          <a:p>
            <a:r>
              <a:rPr lang="en-US" sz="5100" dirty="0" smtClean="0"/>
              <a:t>Know the court personnel and the facts they need (big picture information).</a:t>
            </a:r>
          </a:p>
          <a:p>
            <a:r>
              <a:rPr lang="en-US" sz="5100" dirty="0" smtClean="0"/>
              <a:t>Be visible when meeting with students. </a:t>
            </a:r>
          </a:p>
          <a:p>
            <a:r>
              <a:rPr lang="en-US" sz="5100" dirty="0" smtClean="0"/>
              <a:t>Document, document, document! </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1311215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I</a:t>
            </a:r>
            <a:r>
              <a:rPr lang="en-US" sz="4800" b="1" dirty="0" smtClean="0"/>
              <a:t>ncentives to </a:t>
            </a:r>
            <a:r>
              <a:rPr lang="en-US" sz="4800" b="1" dirty="0"/>
              <a:t>K</a:t>
            </a:r>
            <a:r>
              <a:rPr lang="en-US" sz="4800" b="1" dirty="0" smtClean="0"/>
              <a:t>eep Students </a:t>
            </a:r>
            <a:br>
              <a:rPr lang="en-US" sz="4800" b="1" dirty="0" smtClean="0"/>
            </a:br>
            <a:r>
              <a:rPr lang="en-US" sz="4800" b="1" dirty="0" smtClean="0"/>
              <a:t>in School</a:t>
            </a:r>
            <a:endParaRPr lang="en-US" sz="4800" b="1" dirty="0"/>
          </a:p>
        </p:txBody>
      </p:sp>
      <p:sp>
        <p:nvSpPr>
          <p:cNvPr id="3" name="Content Placeholder 2"/>
          <p:cNvSpPr>
            <a:spLocks noGrp="1"/>
          </p:cNvSpPr>
          <p:nvPr>
            <p:ph type="body" idx="1"/>
          </p:nvPr>
        </p:nvSpPr>
        <p:spPr>
          <a:xfrm>
            <a:off x="675744" y="2045691"/>
            <a:ext cx="4185623" cy="691554"/>
          </a:xfrm>
        </p:spPr>
        <p:txBody>
          <a:bodyPr/>
          <a:lstStyle/>
          <a:p>
            <a:pPr marL="0" indent="0">
              <a:buNone/>
            </a:pPr>
            <a:endParaRPr lang="en-US" dirty="0"/>
          </a:p>
          <a:p>
            <a:r>
              <a:rPr lang="en-US" sz="3600" b="1" dirty="0" smtClean="0"/>
              <a:t>Students</a:t>
            </a:r>
            <a:endParaRPr lang="en-US" sz="3600" b="1" dirty="0"/>
          </a:p>
        </p:txBody>
      </p:sp>
      <p:sp>
        <p:nvSpPr>
          <p:cNvPr id="4" name="Content Placeholder 3"/>
          <p:cNvSpPr>
            <a:spLocks noGrp="1"/>
          </p:cNvSpPr>
          <p:nvPr>
            <p:ph sz="half" idx="2"/>
          </p:nvPr>
        </p:nvSpPr>
        <p:spPr/>
        <p:txBody>
          <a:bodyPr>
            <a:normAutofit/>
          </a:bodyPr>
          <a:lstStyle/>
          <a:p>
            <a:r>
              <a:rPr lang="en-US" sz="3200" dirty="0" smtClean="0"/>
              <a:t>SF1010</a:t>
            </a:r>
          </a:p>
          <a:p>
            <a:r>
              <a:rPr lang="en-US" sz="3200" dirty="0" smtClean="0"/>
              <a:t>Attendance incentives/awards</a:t>
            </a:r>
          </a:p>
          <a:p>
            <a:r>
              <a:rPr lang="en-US" sz="3200" dirty="0" smtClean="0"/>
              <a:t>Exempt from exams</a:t>
            </a:r>
          </a:p>
          <a:p>
            <a:r>
              <a:rPr lang="en-US" sz="3200" dirty="0" smtClean="0"/>
              <a:t>Earn a diploma</a:t>
            </a:r>
            <a:endParaRPr lang="en-US" sz="3200" dirty="0"/>
          </a:p>
        </p:txBody>
      </p:sp>
      <p:sp>
        <p:nvSpPr>
          <p:cNvPr id="5" name="Text Placeholder 4"/>
          <p:cNvSpPr>
            <a:spLocks noGrp="1"/>
          </p:cNvSpPr>
          <p:nvPr>
            <p:ph type="body" sz="quarter" idx="3"/>
          </p:nvPr>
        </p:nvSpPr>
        <p:spPr/>
        <p:txBody>
          <a:bodyPr/>
          <a:lstStyle/>
          <a:p>
            <a:r>
              <a:rPr lang="en-US" sz="3600" b="1" dirty="0" smtClean="0"/>
              <a:t>School</a:t>
            </a:r>
            <a:endParaRPr lang="en-US" sz="3600" b="1" dirty="0"/>
          </a:p>
        </p:txBody>
      </p:sp>
      <p:sp>
        <p:nvSpPr>
          <p:cNvPr id="6" name="Content Placeholder 5"/>
          <p:cNvSpPr>
            <a:spLocks noGrp="1"/>
          </p:cNvSpPr>
          <p:nvPr>
            <p:ph sz="quarter" idx="4"/>
          </p:nvPr>
        </p:nvSpPr>
        <p:spPr>
          <a:xfrm>
            <a:off x="5088384" y="2737245"/>
            <a:ext cx="4595943" cy="3304117"/>
          </a:xfrm>
        </p:spPr>
        <p:txBody>
          <a:bodyPr>
            <a:normAutofit/>
          </a:bodyPr>
          <a:lstStyle/>
          <a:p>
            <a:r>
              <a:rPr lang="en-US" sz="3200" dirty="0" smtClean="0"/>
              <a:t>Graduation rates</a:t>
            </a:r>
          </a:p>
          <a:p>
            <a:r>
              <a:rPr lang="en-US" sz="3200" dirty="0" smtClean="0"/>
              <a:t>Chronic absenteeism </a:t>
            </a:r>
            <a:r>
              <a:rPr lang="en-US" sz="3200" dirty="0"/>
              <a:t>n</a:t>
            </a:r>
            <a:r>
              <a:rPr lang="en-US" sz="3200" dirty="0" smtClean="0"/>
              <a:t>umbers</a:t>
            </a:r>
          </a:p>
          <a:p>
            <a:r>
              <a:rPr lang="en-US" sz="3200" dirty="0" smtClean="0"/>
              <a:t>Burden on society</a:t>
            </a:r>
          </a:p>
          <a:p>
            <a:endParaRPr lang="en-US" sz="3200" dirty="0" smtClean="0"/>
          </a:p>
          <a:p>
            <a:endParaRPr lang="en-US" sz="3200" dirty="0"/>
          </a:p>
        </p:txBody>
      </p:sp>
    </p:spTree>
    <p:extLst>
      <p:ext uri="{BB962C8B-B14F-4D97-AF65-F5344CB8AC3E}">
        <p14:creationId xmlns:p14="http://schemas.microsoft.com/office/powerpoint/2010/main" val="4157677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124692"/>
            <a:ext cx="9601196" cy="2036617"/>
          </a:xfrm>
        </p:spPr>
        <p:txBody>
          <a:bodyPr>
            <a:noAutofit/>
          </a:bodyPr>
          <a:lstStyle/>
          <a:p>
            <a:pPr algn="ctr"/>
            <a:r>
              <a:rPr lang="en-US" sz="6000" b="1" dirty="0" smtClean="0"/>
              <a:t>Good </a:t>
            </a:r>
            <a:r>
              <a:rPr lang="en-US" sz="6000" b="1" dirty="0"/>
              <a:t>p</a:t>
            </a:r>
            <a:r>
              <a:rPr lang="en-US" sz="6000" b="1" dirty="0" smtClean="0"/>
              <a:t>ractices </a:t>
            </a:r>
            <a:r>
              <a:rPr lang="en-US" sz="6000" b="1" dirty="0"/>
              <a:t>b</a:t>
            </a:r>
            <a:r>
              <a:rPr lang="en-US" sz="6000" b="1" dirty="0" smtClean="0"/>
              <a:t>efore </a:t>
            </a:r>
            <a:r>
              <a:rPr lang="en-US" sz="6000" b="1" dirty="0"/>
              <a:t>g</a:t>
            </a:r>
            <a:r>
              <a:rPr lang="en-US" sz="6000" b="1" dirty="0" smtClean="0"/>
              <a:t>oing to court</a:t>
            </a:r>
            <a:endParaRPr lang="en-US" sz="6000" b="1" dirty="0"/>
          </a:p>
        </p:txBody>
      </p:sp>
      <p:sp>
        <p:nvSpPr>
          <p:cNvPr id="3" name="Content Placeholder 2"/>
          <p:cNvSpPr>
            <a:spLocks noGrp="1"/>
          </p:cNvSpPr>
          <p:nvPr>
            <p:ph idx="1"/>
          </p:nvPr>
        </p:nvSpPr>
        <p:spPr>
          <a:xfrm>
            <a:off x="1295401" y="2161309"/>
            <a:ext cx="9601196" cy="4530435"/>
          </a:xfrm>
        </p:spPr>
        <p:txBody>
          <a:bodyPr>
            <a:normAutofit fontScale="77500" lnSpcReduction="20000"/>
          </a:bodyPr>
          <a:lstStyle/>
          <a:p>
            <a:r>
              <a:rPr lang="en-US" sz="3200" dirty="0" smtClean="0"/>
              <a:t>Make sure your attendance data is up-to-date, especially the morning of court.</a:t>
            </a:r>
          </a:p>
          <a:p>
            <a:r>
              <a:rPr lang="en-US" sz="3200" dirty="0" smtClean="0"/>
              <a:t>Make sure the manifestation meeting was held.</a:t>
            </a:r>
          </a:p>
          <a:p>
            <a:r>
              <a:rPr lang="en-US" sz="3200" dirty="0" smtClean="0"/>
              <a:t>Give the judge a 360 degree view of student.</a:t>
            </a:r>
          </a:p>
          <a:p>
            <a:r>
              <a:rPr lang="en-US" sz="3200" dirty="0" smtClean="0"/>
              <a:t>A. Grades and credits</a:t>
            </a:r>
          </a:p>
          <a:p>
            <a:r>
              <a:rPr lang="en-US" sz="3200" dirty="0" smtClean="0"/>
              <a:t>B. Discipline</a:t>
            </a:r>
          </a:p>
          <a:p>
            <a:r>
              <a:rPr lang="en-US" sz="3200" dirty="0" smtClean="0"/>
              <a:t>C. </a:t>
            </a:r>
            <a:r>
              <a:rPr lang="en-US" sz="3200" dirty="0" err="1" smtClean="0"/>
              <a:t>Tardies</a:t>
            </a:r>
            <a:r>
              <a:rPr lang="en-US" sz="3200" dirty="0" smtClean="0"/>
              <a:t> and early dismissals</a:t>
            </a:r>
          </a:p>
          <a:p>
            <a:r>
              <a:rPr lang="en-US" sz="3200" dirty="0" smtClean="0"/>
              <a:t>D. Attendance teacher documentation</a:t>
            </a:r>
          </a:p>
          <a:p>
            <a:r>
              <a:rPr lang="en-US" sz="3200" dirty="0" smtClean="0"/>
              <a:t>E. Past truancy issues, family truancy issues (it’s a family problem)</a:t>
            </a:r>
          </a:p>
          <a:p>
            <a:r>
              <a:rPr lang="en-US" sz="3200" dirty="0" smtClean="0"/>
              <a:t>F. </a:t>
            </a:r>
            <a:r>
              <a:rPr lang="en-US" sz="3200" dirty="0"/>
              <a:t>U</a:t>
            </a:r>
            <a:r>
              <a:rPr lang="en-US" sz="3200" dirty="0" smtClean="0"/>
              <a:t>nique circumstances</a:t>
            </a:r>
          </a:p>
          <a:p>
            <a:endParaRPr lang="en-US" dirty="0"/>
          </a:p>
        </p:txBody>
      </p:sp>
    </p:spTree>
    <p:extLst>
      <p:ext uri="{BB962C8B-B14F-4D97-AF65-F5344CB8AC3E}">
        <p14:creationId xmlns:p14="http://schemas.microsoft.com/office/powerpoint/2010/main" val="987065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43346"/>
            <a:ext cx="11417684" cy="1357746"/>
          </a:xfrm>
        </p:spPr>
        <p:txBody>
          <a:bodyPr>
            <a:normAutofit/>
          </a:bodyPr>
          <a:lstStyle/>
          <a:p>
            <a:r>
              <a:rPr lang="en-US" sz="8000" b="1" dirty="0" smtClean="0"/>
              <a:t>             FERPA</a:t>
            </a:r>
            <a:endParaRPr lang="en-US" sz="8000" b="1" dirty="0"/>
          </a:p>
        </p:txBody>
      </p:sp>
      <p:sp>
        <p:nvSpPr>
          <p:cNvPr id="3" name="Content Placeholder 2"/>
          <p:cNvSpPr>
            <a:spLocks noGrp="1"/>
          </p:cNvSpPr>
          <p:nvPr>
            <p:ph idx="1"/>
          </p:nvPr>
        </p:nvSpPr>
        <p:spPr>
          <a:xfrm>
            <a:off x="568036" y="1801093"/>
            <a:ext cx="10196946" cy="5056908"/>
          </a:xfrm>
        </p:spPr>
        <p:txBody>
          <a:bodyPr>
            <a:normAutofit/>
          </a:bodyPr>
          <a:lstStyle/>
          <a:p>
            <a:r>
              <a:rPr lang="en-US" sz="2800" dirty="0"/>
              <a:t>The Family Educational Rights and Privacy Act (FERPA) is a federal law that affords parents the right to have access to their children’s education records, the right to seek to have the records amended, and the right to have some control over the disclosure of personally identifiable information from the education records. When a student turns 18 years old, or enters a postsecondary institution at any age, the rights under FERPA transfer from the parents to the student (“eligible student”). The FERPA statute is found at 20 U.S.C. § 1232g and the FERPA regulations are found at 34 CFR Part 99.</a:t>
            </a:r>
          </a:p>
        </p:txBody>
      </p:sp>
    </p:spTree>
    <p:extLst>
      <p:ext uri="{BB962C8B-B14F-4D97-AF65-F5344CB8AC3E}">
        <p14:creationId xmlns:p14="http://schemas.microsoft.com/office/powerpoint/2010/main" val="19781059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351" y="0"/>
            <a:ext cx="11043611" cy="914400"/>
          </a:xfrm>
        </p:spPr>
        <p:txBody>
          <a:bodyPr>
            <a:noAutofit/>
          </a:bodyPr>
          <a:lstStyle/>
          <a:p>
            <a:pPr algn="ctr"/>
            <a:r>
              <a:rPr lang="en-US" sz="6600" b="1" dirty="0" smtClean="0"/>
              <a:t>Things Not to Do…</a:t>
            </a:r>
            <a:endParaRPr lang="en-US" sz="6600" b="1" dirty="0"/>
          </a:p>
        </p:txBody>
      </p:sp>
      <p:sp>
        <p:nvSpPr>
          <p:cNvPr id="3" name="Content Placeholder 2"/>
          <p:cNvSpPr>
            <a:spLocks noGrp="1"/>
          </p:cNvSpPr>
          <p:nvPr>
            <p:ph idx="1"/>
          </p:nvPr>
        </p:nvSpPr>
        <p:spPr>
          <a:xfrm>
            <a:off x="443345" y="1080655"/>
            <a:ext cx="10453252" cy="5569528"/>
          </a:xfrm>
        </p:spPr>
        <p:txBody>
          <a:bodyPr>
            <a:normAutofit lnSpcReduction="10000"/>
          </a:bodyPr>
          <a:lstStyle/>
          <a:p>
            <a:r>
              <a:rPr lang="en-US" sz="3200" dirty="0" smtClean="0"/>
              <a:t>Don’t use or look in a mailbox.</a:t>
            </a:r>
          </a:p>
          <a:p>
            <a:r>
              <a:rPr lang="en-US" sz="3200" dirty="0" smtClean="0"/>
              <a:t>Don’t give identifying information to neighbors.</a:t>
            </a:r>
          </a:p>
          <a:p>
            <a:r>
              <a:rPr lang="en-US" sz="3200" dirty="0" smtClean="0"/>
              <a:t>Don’t make assumptions.</a:t>
            </a:r>
          </a:p>
          <a:p>
            <a:r>
              <a:rPr lang="en-US" sz="3200" dirty="0" smtClean="0"/>
              <a:t>Don’t lose control with an irate parent.</a:t>
            </a:r>
          </a:p>
          <a:p>
            <a:r>
              <a:rPr lang="en-US" sz="3200" dirty="0" smtClean="0"/>
              <a:t>Don’t pick up the phone, rather let your phone go to voice mail. </a:t>
            </a:r>
          </a:p>
          <a:p>
            <a:r>
              <a:rPr lang="en-US" sz="3200" dirty="0" smtClean="0"/>
              <a:t>Post your dissatisfaction with school, courts, DCS, parents and etc. on social media.</a:t>
            </a:r>
          </a:p>
          <a:p>
            <a:r>
              <a:rPr lang="en-US" sz="3200" dirty="0" smtClean="0"/>
              <a:t>Trespass.</a:t>
            </a:r>
          </a:p>
          <a:p>
            <a:r>
              <a:rPr lang="en-US" sz="3200" dirty="0" smtClean="0"/>
              <a:t>Get in the middle of custody issues.</a:t>
            </a:r>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580827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0"/>
            <a:ext cx="9601196" cy="1704109"/>
          </a:xfrm>
        </p:spPr>
        <p:txBody>
          <a:bodyPr>
            <a:normAutofit fontScale="90000"/>
          </a:bodyPr>
          <a:lstStyle/>
          <a:p>
            <a:pPr algn="ctr"/>
            <a:r>
              <a:rPr lang="en-US" sz="5400" b="1" dirty="0"/>
              <a:t>Resources </a:t>
            </a:r>
            <a:r>
              <a:rPr lang="en-US" sz="5400" b="1" dirty="0" smtClean="0"/>
              <a:t>To Make </a:t>
            </a:r>
            <a:r>
              <a:rPr lang="en-US" sz="5400" b="1" dirty="0"/>
              <a:t>t</a:t>
            </a:r>
            <a:r>
              <a:rPr lang="en-US" sz="5400" b="1" dirty="0" smtClean="0"/>
              <a:t>he </a:t>
            </a:r>
            <a:br>
              <a:rPr lang="en-US" sz="5400" b="1" dirty="0" smtClean="0"/>
            </a:br>
            <a:r>
              <a:rPr lang="en-US" sz="5400" b="1" dirty="0" smtClean="0"/>
              <a:t>Job </a:t>
            </a:r>
            <a:r>
              <a:rPr lang="en-US" sz="5400" b="1" dirty="0"/>
              <a:t>E</a:t>
            </a:r>
            <a:r>
              <a:rPr lang="en-US" sz="5400" b="1" dirty="0" smtClean="0"/>
              <a:t>asier</a:t>
            </a:r>
            <a:endParaRPr lang="en-US" sz="5400" b="1" dirty="0"/>
          </a:p>
        </p:txBody>
      </p:sp>
      <p:sp>
        <p:nvSpPr>
          <p:cNvPr id="3" name="Content Placeholder 2"/>
          <p:cNvSpPr>
            <a:spLocks noGrp="1"/>
          </p:cNvSpPr>
          <p:nvPr>
            <p:ph sz="half" idx="1"/>
          </p:nvPr>
        </p:nvSpPr>
        <p:spPr>
          <a:xfrm>
            <a:off x="677334" y="1910862"/>
            <a:ext cx="4412635" cy="5445901"/>
          </a:xfrm>
        </p:spPr>
        <p:txBody>
          <a:bodyPr>
            <a:normAutofit lnSpcReduction="10000"/>
          </a:bodyPr>
          <a:lstStyle/>
          <a:p>
            <a:r>
              <a:rPr lang="en-US" sz="3200" dirty="0"/>
              <a:t>Property Assessors Website</a:t>
            </a:r>
          </a:p>
          <a:p>
            <a:r>
              <a:rPr lang="en-US" sz="3200" dirty="0"/>
              <a:t>White Pages</a:t>
            </a:r>
          </a:p>
          <a:p>
            <a:r>
              <a:rPr lang="en-US" sz="3200" dirty="0"/>
              <a:t>Facebook and any other type of social media</a:t>
            </a:r>
          </a:p>
          <a:p>
            <a:r>
              <a:rPr lang="en-US" sz="3200" dirty="0"/>
              <a:t>Neighbors, friends, family etc…</a:t>
            </a:r>
          </a:p>
          <a:p>
            <a:r>
              <a:rPr lang="en-US" sz="3200" dirty="0"/>
              <a:t>County to county, last known school</a:t>
            </a:r>
          </a:p>
          <a:p>
            <a:endParaRPr lang="en-US" dirty="0"/>
          </a:p>
        </p:txBody>
      </p:sp>
      <p:sp>
        <p:nvSpPr>
          <p:cNvPr id="4" name="Content Placeholder 3"/>
          <p:cNvSpPr>
            <a:spLocks noGrp="1"/>
          </p:cNvSpPr>
          <p:nvPr>
            <p:ph sz="half" idx="2"/>
          </p:nvPr>
        </p:nvSpPr>
        <p:spPr>
          <a:xfrm>
            <a:off x="5089969" y="1910862"/>
            <a:ext cx="5259376" cy="4753173"/>
          </a:xfrm>
        </p:spPr>
        <p:txBody>
          <a:bodyPr>
            <a:normAutofit lnSpcReduction="10000"/>
          </a:bodyPr>
          <a:lstStyle/>
          <a:p>
            <a:r>
              <a:rPr lang="en-US" sz="3200" dirty="0" smtClean="0"/>
              <a:t>Home </a:t>
            </a:r>
            <a:r>
              <a:rPr lang="en-US" sz="3200" dirty="0"/>
              <a:t>visits, work place visits</a:t>
            </a:r>
          </a:p>
          <a:p>
            <a:r>
              <a:rPr lang="en-US" sz="3200" dirty="0"/>
              <a:t>Relationships with doctor’s offices, housing </a:t>
            </a:r>
            <a:r>
              <a:rPr lang="en-US" sz="3200" dirty="0" smtClean="0"/>
              <a:t>authority</a:t>
            </a:r>
          </a:p>
          <a:p>
            <a:r>
              <a:rPr lang="en-US" sz="3200" dirty="0" smtClean="0"/>
              <a:t>School </a:t>
            </a:r>
            <a:r>
              <a:rPr lang="en-US" sz="3200" dirty="0"/>
              <a:t>Counselors</a:t>
            </a:r>
          </a:p>
          <a:p>
            <a:r>
              <a:rPr lang="en-US" sz="3200" dirty="0"/>
              <a:t>SRO’s</a:t>
            </a:r>
          </a:p>
          <a:p>
            <a:endParaRPr lang="en-US" sz="3200" dirty="0"/>
          </a:p>
          <a:p>
            <a:endParaRPr lang="en-US" sz="3200" dirty="0"/>
          </a:p>
        </p:txBody>
      </p:sp>
    </p:spTree>
    <p:extLst>
      <p:ext uri="{BB962C8B-B14F-4D97-AF65-F5344CB8AC3E}">
        <p14:creationId xmlns:p14="http://schemas.microsoft.com/office/powerpoint/2010/main" val="2369282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609599"/>
            <a:ext cx="9601196" cy="2382982"/>
          </a:xfrm>
        </p:spPr>
        <p:txBody>
          <a:bodyPr>
            <a:noAutofit/>
          </a:bodyPr>
          <a:lstStyle/>
          <a:p>
            <a:pPr algn="ctr"/>
            <a:r>
              <a:rPr lang="en-US" sz="4800" b="1" dirty="0" smtClean="0"/>
              <a:t/>
            </a:r>
            <a:br>
              <a:rPr lang="en-US" sz="4800" b="1" dirty="0" smtClean="0"/>
            </a:br>
            <a:r>
              <a:rPr lang="en-US" sz="4800" b="1" dirty="0" smtClean="0"/>
              <a:t>Resources to Make the Job Easier (continued) </a:t>
            </a:r>
            <a:br>
              <a:rPr lang="en-US" sz="4800" b="1" dirty="0" smtClean="0"/>
            </a:br>
            <a:endParaRPr lang="en-US" sz="4800" b="1" dirty="0"/>
          </a:p>
        </p:txBody>
      </p:sp>
      <p:sp>
        <p:nvSpPr>
          <p:cNvPr id="3" name="Content Placeholder 2"/>
          <p:cNvSpPr>
            <a:spLocks noGrp="1"/>
          </p:cNvSpPr>
          <p:nvPr>
            <p:ph sz="half" idx="1"/>
          </p:nvPr>
        </p:nvSpPr>
        <p:spPr>
          <a:xfrm>
            <a:off x="677334" y="1773383"/>
            <a:ext cx="4184035" cy="4946072"/>
          </a:xfrm>
        </p:spPr>
        <p:txBody>
          <a:bodyPr>
            <a:normAutofit lnSpcReduction="10000"/>
          </a:bodyPr>
          <a:lstStyle/>
          <a:p>
            <a:r>
              <a:rPr lang="en-US" sz="2400" dirty="0"/>
              <a:t>Conferences</a:t>
            </a:r>
          </a:p>
          <a:p>
            <a:r>
              <a:rPr lang="en-US" sz="2400" dirty="0" smtClean="0"/>
              <a:t>Attendance </a:t>
            </a:r>
            <a:r>
              <a:rPr lang="en-US" sz="2400" dirty="0"/>
              <a:t>supervisors</a:t>
            </a:r>
          </a:p>
          <a:p>
            <a:r>
              <a:rPr lang="en-US" sz="2400" dirty="0"/>
              <a:t>RUG meetings</a:t>
            </a:r>
          </a:p>
          <a:p>
            <a:r>
              <a:rPr lang="en-US" sz="2400" dirty="0"/>
              <a:t>Working relationship with Judges, </a:t>
            </a:r>
            <a:r>
              <a:rPr lang="en-US" sz="2400" dirty="0" smtClean="0"/>
              <a:t>YSO’s </a:t>
            </a:r>
            <a:r>
              <a:rPr lang="en-US" sz="2400" dirty="0"/>
              <a:t>and DCS</a:t>
            </a:r>
          </a:p>
          <a:p>
            <a:r>
              <a:rPr lang="en-US" sz="2400" dirty="0"/>
              <a:t>Attendance Manual </a:t>
            </a:r>
            <a:r>
              <a:rPr lang="en-US" sz="2400" dirty="0">
                <a:solidFill>
                  <a:schemeClr val="tx1"/>
                </a:solidFill>
              </a:rPr>
              <a:t>https://www.tn.gov/content/dam/tn/education/reports/331958_membership_attendance_manual.pdf</a:t>
            </a:r>
          </a:p>
          <a:p>
            <a:endParaRPr lang="en-US" dirty="0"/>
          </a:p>
        </p:txBody>
      </p:sp>
      <p:sp>
        <p:nvSpPr>
          <p:cNvPr id="4" name="Content Placeholder 3"/>
          <p:cNvSpPr>
            <a:spLocks noGrp="1"/>
          </p:cNvSpPr>
          <p:nvPr>
            <p:ph sz="half" idx="2"/>
          </p:nvPr>
        </p:nvSpPr>
        <p:spPr>
          <a:xfrm>
            <a:off x="5089970" y="1773383"/>
            <a:ext cx="4184034" cy="4946072"/>
          </a:xfrm>
        </p:spPr>
        <p:txBody>
          <a:bodyPr>
            <a:normAutofit lnSpcReduction="10000"/>
          </a:bodyPr>
          <a:lstStyle/>
          <a:p>
            <a:r>
              <a:rPr lang="en-US" sz="2400" dirty="0"/>
              <a:t>Be familiar with your school/county attendance </a:t>
            </a:r>
            <a:r>
              <a:rPr lang="en-US" sz="2400" dirty="0" smtClean="0"/>
              <a:t>policy</a:t>
            </a:r>
            <a:r>
              <a:rPr lang="en-US" sz="2400" dirty="0"/>
              <a:t>, religious holidays</a:t>
            </a:r>
          </a:p>
          <a:p>
            <a:r>
              <a:rPr lang="en-US" sz="2400" dirty="0"/>
              <a:t>Flexibility</a:t>
            </a:r>
          </a:p>
          <a:p>
            <a:r>
              <a:rPr lang="en-US" sz="2400" dirty="0" smtClean="0"/>
              <a:t>Attendanceworks.org</a:t>
            </a:r>
          </a:p>
          <a:p>
            <a:r>
              <a:rPr lang="en-US" sz="2400" dirty="0" smtClean="0"/>
              <a:t>Good record keeping (do you depend on your schools for information or do you run your reports?)</a:t>
            </a:r>
          </a:p>
          <a:p>
            <a:r>
              <a:rPr lang="en-US" sz="2400" dirty="0" smtClean="0"/>
              <a:t>Stay on top of no shows and drop outs, so they are easier to track down</a:t>
            </a:r>
            <a:endParaRPr lang="en-US" sz="2400" dirty="0"/>
          </a:p>
          <a:p>
            <a:endParaRPr lang="en-US" dirty="0"/>
          </a:p>
        </p:txBody>
      </p:sp>
    </p:spTree>
    <p:extLst>
      <p:ext uri="{BB962C8B-B14F-4D97-AF65-F5344CB8AC3E}">
        <p14:creationId xmlns:p14="http://schemas.microsoft.com/office/powerpoint/2010/main" val="31790368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8800" b="1" dirty="0" smtClean="0"/>
              <a:t>Job Description</a:t>
            </a:r>
            <a:endParaRPr lang="en-US" sz="8800" b="1" dirty="0"/>
          </a:p>
        </p:txBody>
      </p:sp>
      <p:sp>
        <p:nvSpPr>
          <p:cNvPr id="3" name="Content Placeholder 2"/>
          <p:cNvSpPr>
            <a:spLocks noGrp="1"/>
          </p:cNvSpPr>
          <p:nvPr>
            <p:ph idx="1"/>
          </p:nvPr>
        </p:nvSpPr>
        <p:spPr>
          <a:xfrm>
            <a:off x="1066800" y="2189018"/>
            <a:ext cx="10058400" cy="4391891"/>
          </a:xfrm>
        </p:spPr>
        <p:txBody>
          <a:bodyPr>
            <a:normAutofit fontScale="77500" lnSpcReduction="20000"/>
          </a:bodyPr>
          <a:lstStyle/>
          <a:p>
            <a:r>
              <a:rPr lang="en-US" sz="3600" dirty="0" smtClean="0"/>
              <a:t>Truant </a:t>
            </a:r>
            <a:r>
              <a:rPr lang="en-US" sz="3600" dirty="0"/>
              <a:t>officers, </a:t>
            </a:r>
            <a:r>
              <a:rPr lang="en-US" sz="3600" dirty="0" smtClean="0"/>
              <a:t>who are also </a:t>
            </a:r>
            <a:r>
              <a:rPr lang="en-US" sz="3600" dirty="0"/>
              <a:t>called attendance </a:t>
            </a:r>
            <a:r>
              <a:rPr lang="en-US" sz="3600" dirty="0" smtClean="0"/>
              <a:t>supervisors, truancy officers </a:t>
            </a:r>
            <a:r>
              <a:rPr lang="en-US" sz="3600" dirty="0"/>
              <a:t>and superintendent’s </a:t>
            </a:r>
            <a:r>
              <a:rPr lang="en-US" sz="3600" dirty="0" smtClean="0"/>
              <a:t>designees </a:t>
            </a:r>
            <a:r>
              <a:rPr lang="en-US" sz="3600" dirty="0"/>
              <a:t>ensure that students are attending school and </a:t>
            </a:r>
            <a:r>
              <a:rPr lang="en-US" sz="3600" dirty="0" smtClean="0"/>
              <a:t>intervene with </a:t>
            </a:r>
            <a:r>
              <a:rPr lang="en-US" sz="3600" dirty="0"/>
              <a:t>students who have unexcused or excessive absences. </a:t>
            </a:r>
            <a:endParaRPr lang="en-US" sz="3600" dirty="0" smtClean="0"/>
          </a:p>
          <a:p>
            <a:r>
              <a:rPr lang="en-US" sz="3600" dirty="0" smtClean="0"/>
              <a:t>Additionally</a:t>
            </a:r>
            <a:r>
              <a:rPr lang="en-US" sz="3600" dirty="0"/>
              <a:t>, they </a:t>
            </a:r>
            <a:r>
              <a:rPr lang="en-US" sz="3600" dirty="0" smtClean="0"/>
              <a:t>may serve </a:t>
            </a:r>
            <a:r>
              <a:rPr lang="en-US" sz="3600" dirty="0"/>
              <a:t>as </a:t>
            </a:r>
            <a:r>
              <a:rPr lang="en-US" sz="3600" dirty="0" smtClean="0"/>
              <a:t>liaisons </a:t>
            </a:r>
            <a:r>
              <a:rPr lang="en-US" sz="3600" dirty="0"/>
              <a:t>between school officials, parents, law enforcement agencies and the court </a:t>
            </a:r>
            <a:r>
              <a:rPr lang="en-US" sz="3600" dirty="0" smtClean="0"/>
              <a:t>system. </a:t>
            </a:r>
            <a:r>
              <a:rPr lang="en-US" sz="3600" dirty="0"/>
              <a:t>O</a:t>
            </a:r>
            <a:r>
              <a:rPr lang="en-US" sz="3600" dirty="0" smtClean="0"/>
              <a:t>ther responsibilities could be determined by your district such as, data, zoning, ADM funding, custody, discipline appeals, enrollment, court appearances, truancy review board, class instruction, and referral source.</a:t>
            </a:r>
            <a:endParaRPr lang="en-US" sz="3600" dirty="0"/>
          </a:p>
        </p:txBody>
      </p:sp>
    </p:spTree>
    <p:extLst>
      <p:ext uri="{BB962C8B-B14F-4D97-AF65-F5344CB8AC3E}">
        <p14:creationId xmlns:p14="http://schemas.microsoft.com/office/powerpoint/2010/main" val="22978125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609600"/>
            <a:ext cx="11514666" cy="1320800"/>
          </a:xfrm>
        </p:spPr>
        <p:txBody>
          <a:bodyPr>
            <a:normAutofit/>
          </a:bodyPr>
          <a:lstStyle/>
          <a:p>
            <a:pPr algn="ctr"/>
            <a:r>
              <a:rPr lang="en-US" sz="5400" dirty="0" smtClean="0"/>
              <a:t>Attendance Video</a:t>
            </a:r>
            <a:endParaRPr lang="en-US" sz="5400" dirty="0"/>
          </a:p>
        </p:txBody>
      </p:sp>
      <p:sp>
        <p:nvSpPr>
          <p:cNvPr id="6" name="Content Placeholder 5"/>
          <p:cNvSpPr>
            <a:spLocks noGrp="1"/>
          </p:cNvSpPr>
          <p:nvPr>
            <p:ph idx="1"/>
          </p:nvPr>
        </p:nvSpPr>
        <p:spPr>
          <a:xfrm>
            <a:off x="677333" y="1930401"/>
            <a:ext cx="11029757" cy="4110962"/>
          </a:xfrm>
        </p:spPr>
        <p:txBody>
          <a:bodyPr/>
          <a:lstStyle/>
          <a:p>
            <a:pPr marL="0" indent="0" algn="ctr">
              <a:buNone/>
            </a:pPr>
            <a:r>
              <a:rPr lang="en-US" sz="2800" dirty="0">
                <a:solidFill>
                  <a:schemeClr val="tx1"/>
                </a:solidFill>
                <a:hlinkClick r:id="rId4"/>
              </a:rPr>
              <a:t>https://</a:t>
            </a:r>
            <a:r>
              <a:rPr lang="en-US" sz="2800" dirty="0" smtClean="0">
                <a:solidFill>
                  <a:schemeClr val="tx1"/>
                </a:solidFill>
                <a:hlinkClick r:id="rId4"/>
              </a:rPr>
              <a:t>www.youtube.com/watch?reload=9&amp;v=C24aoX7U-d8</a:t>
            </a:r>
            <a:endParaRPr lang="en-US" sz="2800" dirty="0" smtClean="0">
              <a:solidFill>
                <a:schemeClr val="tx1"/>
              </a:solidFill>
            </a:endParaRPr>
          </a:p>
          <a:p>
            <a:pPr marL="0" indent="0" algn="ctr">
              <a:buNone/>
            </a:pPr>
            <a:endParaRPr lang="en-US" dirty="0"/>
          </a:p>
        </p:txBody>
      </p:sp>
      <p:pic>
        <p:nvPicPr>
          <p:cNvPr id="2" name="C24aoX7U-d8"/>
          <p:cNvPicPr>
            <a:picLocks noRot="1" noChangeAspect="1"/>
          </p:cNvPicPr>
          <p:nvPr>
            <a:videoFile r:link="rId1"/>
          </p:nvPr>
        </p:nvPicPr>
        <p:blipFill>
          <a:blip r:embed="rId5"/>
          <a:stretch>
            <a:fillRect/>
          </a:stretch>
        </p:blipFill>
        <p:spPr>
          <a:xfrm>
            <a:off x="0" y="1477532"/>
            <a:ext cx="12192000" cy="5380468"/>
          </a:xfrm>
          <a:prstGeom prst="rect">
            <a:avLst/>
          </a:prstGeom>
        </p:spPr>
      </p:pic>
    </p:spTree>
    <p:extLst>
      <p:ext uri="{BB962C8B-B14F-4D97-AF65-F5344CB8AC3E}">
        <p14:creationId xmlns:p14="http://schemas.microsoft.com/office/powerpoint/2010/main" val="139065225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cTn>
                <p:tgtEl>
                  <p:spTgt spid="2"/>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1898073"/>
            <a:ext cx="10808084" cy="4308763"/>
          </a:xfrm>
        </p:spPr>
        <p:txBody>
          <a:bodyPr>
            <a:noAutofit/>
          </a:bodyPr>
          <a:lstStyle/>
          <a:p>
            <a:pPr algn="ctr"/>
            <a:r>
              <a:rPr lang="en-US" sz="8000" b="1" dirty="0" smtClean="0"/>
              <a:t>RUG </a:t>
            </a:r>
            <a:br>
              <a:rPr lang="en-US" sz="8000" b="1" dirty="0" smtClean="0"/>
            </a:br>
            <a:r>
              <a:rPr lang="en-US" sz="8000" b="1" dirty="0" smtClean="0"/>
              <a:t>Representation</a:t>
            </a:r>
            <a:endParaRPr lang="en-US" sz="8000" b="1" dirty="0"/>
          </a:p>
        </p:txBody>
      </p:sp>
    </p:spTree>
    <p:extLst>
      <p:ext uri="{BB962C8B-B14F-4D97-AF65-F5344CB8AC3E}">
        <p14:creationId xmlns:p14="http://schemas.microsoft.com/office/powerpoint/2010/main" val="355523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pper Cumberland Districts: Bledsoe County, Cannon County, Clay County, Cumberland County, DeKalb County, Fentress County, Jackson County, Macon County, Overton County, Pickett County, Putnam County, Smith County, Trousdale County, Van Buren County, Warren County, White County, York Institute. Southwest Districts: Arlington, Achievement School District, BartlettChester, Collierville, Decatur, Fayette, Germantown, Hardeman, Hardin, Haywood, Henderson, Lauderdale, Lakeland, Lexington, McNairy, Madison, Millington, Shelby, Tipton. Southeast Districts: Athens City, Bradley County, Cleveland City, Dayton City, Etowah City, Grundy County, Hamilton County, Marion County, McMinn County, Meigs County, Polk County, Rhea County, Richard City, Sequatchie County. South Central Districts: Bedford County, Coffee County, Manchester City, Tullahoma City, Franklin County, Giles County, Hickman County, Lawrence County, Lewis County, Lincoln County, Fayetteville City, Marshall CountyMaury County, Moore County, Perry County, Wayne County. Northwest Districts: Benton County, Carroll County, Hollow Rock-Bruceton SSD, Huntingdon SSD, McKenzie SSD, South Carroll SSD, West Carroll SSD, Crockett County, Alamo City, Bells City, Dyer County, Dyersburg City, Gibson County SSD, Bradford SSD, Humboldt SSD, Milan SSD, Trenton SSD, Henry County, Paris SSD, Lake County, Obion County, Union City, Weakley County. Mid Cumberland Districts: Cheatham County, Metro Nashville Public Schools, Dickson County, Houston County, Humphreys County, Montgomery County, Robertson County, Rutherford County, Murfreesboro City, Stewart County, Sumner County, Williamson County, Franklin SSD, Wilson County, Lebanon SSD, TSB. First Tennessee Districts: Carter County, Elizabethton City, Cocke County, Newport City, Greene County, Greeneville City, Hamblen County, Hancock County, Hawkins County, Rogersville City, Johnson County, Sullivan County, Bristol City, Kingsport City, Unicoi County, Washington County, Johnson City. East Tennessee Districts: Anderson County, Clinton City, Oak Ridge, Blount County, Alcoa City, Maryville City, Campbell County, Claiborne County, Grainger County, Jefferson County, Knox County, Loudon County, Lenoir City, Monroe County, Sweetwater City, Morgan County, Roane County, Scott County, Oneida City, Sevier County, Union County, ETS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773891" cy="6954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4169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65477347"/>
              </p:ext>
            </p:extLst>
          </p:nvPr>
        </p:nvGraphicFramePr>
        <p:xfrm>
          <a:off x="677863" y="387920"/>
          <a:ext cx="10821410" cy="6179142"/>
        </p:xfrm>
        <a:graphic>
          <a:graphicData uri="http://schemas.openxmlformats.org/drawingml/2006/table">
            <a:tbl>
              <a:tblPr/>
              <a:tblGrid>
                <a:gridCol w="1901583">
                  <a:extLst>
                    <a:ext uri="{9D8B030D-6E8A-4147-A177-3AD203B41FA5}">
                      <a16:colId xmlns:a16="http://schemas.microsoft.com/office/drawing/2014/main" val="2741167064"/>
                    </a:ext>
                  </a:extLst>
                </a:gridCol>
                <a:gridCol w="1225464">
                  <a:extLst>
                    <a:ext uri="{9D8B030D-6E8A-4147-A177-3AD203B41FA5}">
                      <a16:colId xmlns:a16="http://schemas.microsoft.com/office/drawing/2014/main" val="2995934014"/>
                    </a:ext>
                  </a:extLst>
                </a:gridCol>
                <a:gridCol w="1468443">
                  <a:extLst>
                    <a:ext uri="{9D8B030D-6E8A-4147-A177-3AD203B41FA5}">
                      <a16:colId xmlns:a16="http://schemas.microsoft.com/office/drawing/2014/main" val="202536843"/>
                    </a:ext>
                  </a:extLst>
                </a:gridCol>
                <a:gridCol w="1197292">
                  <a:extLst>
                    <a:ext uri="{9D8B030D-6E8A-4147-A177-3AD203B41FA5}">
                      <a16:colId xmlns:a16="http://schemas.microsoft.com/office/drawing/2014/main" val="265642155"/>
                    </a:ext>
                  </a:extLst>
                </a:gridCol>
                <a:gridCol w="2845330">
                  <a:extLst>
                    <a:ext uri="{9D8B030D-6E8A-4147-A177-3AD203B41FA5}">
                      <a16:colId xmlns:a16="http://schemas.microsoft.com/office/drawing/2014/main" val="2114709397"/>
                    </a:ext>
                  </a:extLst>
                </a:gridCol>
                <a:gridCol w="2183298">
                  <a:extLst>
                    <a:ext uri="{9D8B030D-6E8A-4147-A177-3AD203B41FA5}">
                      <a16:colId xmlns:a16="http://schemas.microsoft.com/office/drawing/2014/main" val="2320287525"/>
                    </a:ext>
                  </a:extLst>
                </a:gridCol>
              </a:tblGrid>
              <a:tr h="325218">
                <a:tc>
                  <a:txBody>
                    <a:bodyPr/>
                    <a:lstStyle/>
                    <a:p>
                      <a:pPr algn="l" fontAlgn="b"/>
                      <a:r>
                        <a:rPr lang="en-US" sz="1000" b="1" i="0" u="none" strike="noStrike">
                          <a:solidFill>
                            <a:srgbClr val="000000"/>
                          </a:solidFill>
                          <a:effectLst/>
                          <a:latin typeface="Calibri" panose="020F0502020204030204" pitchFamily="34" charset="0"/>
                        </a:rPr>
                        <a:t>RUG Leader Name</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District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Region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Vendor</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Email </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000" b="1" i="0" u="none" strike="noStrike">
                          <a:solidFill>
                            <a:srgbClr val="000000"/>
                          </a:solidFill>
                          <a:effectLst/>
                          <a:latin typeface="Calibri" panose="020F0502020204030204" pitchFamily="34" charset="0"/>
                        </a:rPr>
                        <a:t>Telephone</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610150020"/>
                  </a:ext>
                </a:extLst>
              </a:tr>
              <a:tr h="325218">
                <a:tc>
                  <a:txBody>
                    <a:bodyPr/>
                    <a:lstStyle/>
                    <a:p>
                      <a:pPr algn="l" fontAlgn="b"/>
                      <a:r>
                        <a:rPr lang="en-US" sz="1000" b="0" i="0" u="none" strike="noStrike">
                          <a:solidFill>
                            <a:srgbClr val="000000"/>
                          </a:solidFill>
                          <a:effectLst/>
                          <a:latin typeface="Calibri" panose="020F0502020204030204" pitchFamily="34" charset="0"/>
                        </a:rPr>
                        <a:t>Teresa Simcox</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Elizabethton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First TN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3"/>
                        </a:rPr>
                        <a:t>teresa.simcox@ecschools.net</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423-547-8000 ext 8202</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1892033"/>
                  </a:ext>
                </a:extLst>
              </a:tr>
              <a:tr h="325218">
                <a:tc>
                  <a:txBody>
                    <a:bodyPr/>
                    <a:lstStyle/>
                    <a:p>
                      <a:pPr algn="l" fontAlgn="b"/>
                      <a:r>
                        <a:rPr lang="en-US" sz="1000" b="0" i="0" u="none" strike="noStrike">
                          <a:solidFill>
                            <a:srgbClr val="000000"/>
                          </a:solidFill>
                          <a:effectLst/>
                          <a:latin typeface="Calibri" panose="020F0502020204030204" pitchFamily="34" charset="0"/>
                        </a:rPr>
                        <a:t>Greg Sturgill</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Hawkins</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First TN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4"/>
                        </a:rPr>
                        <a:t>greg.sturgill@hck12.net</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423-272-7629 ext 2018</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6596431"/>
                  </a:ext>
                </a:extLst>
              </a:tr>
              <a:tr h="325218">
                <a:tc>
                  <a:txBody>
                    <a:bodyPr/>
                    <a:lstStyle/>
                    <a:p>
                      <a:pPr algn="l" fontAlgn="b"/>
                      <a:r>
                        <a:rPr lang="en-US" sz="1000" b="0" i="0" u="none" strike="noStrike">
                          <a:solidFill>
                            <a:srgbClr val="000000"/>
                          </a:solidFill>
                          <a:effectLst/>
                          <a:latin typeface="Calibri" panose="020F0502020204030204" pitchFamily="34" charset="0"/>
                        </a:rPr>
                        <a:t>James Atkins</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Grainger</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East TN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b"/>
                      <a:r>
                        <a:rPr lang="en-US" sz="1000" b="0" i="0" u="none" strike="noStrike">
                          <a:solidFill>
                            <a:srgbClr val="000000"/>
                          </a:solidFill>
                          <a:effectLst/>
                          <a:latin typeface="Calibri" panose="020F0502020204030204" pitchFamily="34" charset="0"/>
                        </a:rPr>
                        <a:t>Edupoint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5"/>
                        </a:rPr>
                        <a:t>jatkins@gcs123.net</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865-828-3611</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738319"/>
                  </a:ext>
                </a:extLst>
              </a:tr>
              <a:tr h="325218">
                <a:tc>
                  <a:txBody>
                    <a:bodyPr/>
                    <a:lstStyle/>
                    <a:p>
                      <a:pPr algn="l" fontAlgn="b"/>
                      <a:r>
                        <a:rPr lang="en-US" sz="1000" b="0" i="0" u="none" strike="noStrike">
                          <a:solidFill>
                            <a:srgbClr val="000000"/>
                          </a:solidFill>
                          <a:effectLst/>
                          <a:latin typeface="Calibri" panose="020F0502020204030204" pitchFamily="34" charset="0"/>
                        </a:rPr>
                        <a:t>Guy Respess</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Knox</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East TN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b"/>
                      <a:r>
                        <a:rPr lang="en-US" sz="1000" b="0" i="0" u="none" strike="noStrike">
                          <a:solidFill>
                            <a:srgbClr val="000000"/>
                          </a:solidFill>
                          <a:effectLst/>
                          <a:latin typeface="Calibri" panose="020F0502020204030204" pitchFamily="34" charset="0"/>
                        </a:rPr>
                        <a:t>Follett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6"/>
                        </a:rPr>
                        <a:t>guy.respess@knoxschools.org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865-594-8875</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6051595"/>
                  </a:ext>
                </a:extLst>
              </a:tr>
              <a:tr h="325218">
                <a:tc>
                  <a:txBody>
                    <a:bodyPr/>
                    <a:lstStyle/>
                    <a:p>
                      <a:pPr algn="l" fontAlgn="b"/>
                      <a:r>
                        <a:rPr lang="en-US" sz="1000" b="0" i="0" u="none" strike="noStrike">
                          <a:solidFill>
                            <a:srgbClr val="000000"/>
                          </a:solidFill>
                          <a:effectLst/>
                          <a:latin typeface="Calibri" panose="020F0502020204030204" pitchFamily="34" charset="0"/>
                        </a:rPr>
                        <a:t>April Hale</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Dekalb</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Upper Cumberland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7"/>
                        </a:rPr>
                        <a:t>aprilhale@dekalbschools.net</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615-215-2119</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4140826"/>
                  </a:ext>
                </a:extLst>
              </a:tr>
              <a:tr h="325218">
                <a:tc>
                  <a:txBody>
                    <a:bodyPr/>
                    <a:lstStyle/>
                    <a:p>
                      <a:pPr algn="l" fontAlgn="b"/>
                      <a:r>
                        <a:rPr lang="en-US" sz="1000" b="0" i="0" u="none" strike="noStrike">
                          <a:solidFill>
                            <a:srgbClr val="000000"/>
                          </a:solidFill>
                          <a:effectLst/>
                          <a:latin typeface="Calibri" panose="020F0502020204030204" pitchFamily="34" charset="0"/>
                        </a:rPr>
                        <a:t>Katrina Haley</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Warren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Upper Cumberland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8"/>
                        </a:rPr>
                        <a:t>haleyk@warrenschools.com</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931-668-4022 ext 227</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9509109"/>
                  </a:ext>
                </a:extLst>
              </a:tr>
              <a:tr h="325218">
                <a:tc>
                  <a:txBody>
                    <a:bodyPr/>
                    <a:lstStyle/>
                    <a:p>
                      <a:pPr algn="l" fontAlgn="b"/>
                      <a:r>
                        <a:rPr lang="en-US" sz="1000" b="0" i="0" u="none" strike="noStrike">
                          <a:solidFill>
                            <a:srgbClr val="000000"/>
                          </a:solidFill>
                          <a:effectLst/>
                          <a:latin typeface="Calibri" panose="020F0502020204030204" pitchFamily="34" charset="0"/>
                        </a:rPr>
                        <a:t>Linda Comerford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Athens City</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Southeast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FF"/>
                    </a:solidFill>
                  </a:tcPr>
                </a:tc>
                <a:tc>
                  <a:txBody>
                    <a:bodyPr/>
                    <a:lstStyle/>
                    <a:p>
                      <a:pPr algn="l" fontAlgn="b"/>
                      <a:r>
                        <a:rPr lang="en-US" sz="1000" b="0" i="0" u="none" strike="noStrike">
                          <a:solidFill>
                            <a:srgbClr val="000000"/>
                          </a:solidFill>
                          <a:effectLst/>
                          <a:latin typeface="Calibri" panose="020F0502020204030204" pitchFamily="34" charset="0"/>
                        </a:rPr>
                        <a:t>Edupoint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9"/>
                        </a:rPr>
                        <a:t>lcomerford@athensk8.net</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423-745-1516</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7119254"/>
                  </a:ext>
                </a:extLst>
              </a:tr>
              <a:tr h="325218">
                <a:tc>
                  <a:txBody>
                    <a:bodyPr/>
                    <a:lstStyle/>
                    <a:p>
                      <a:pPr algn="l" fontAlgn="b"/>
                      <a:r>
                        <a:rPr lang="en-US" sz="1000" b="0" i="0" u="none" strike="noStrike">
                          <a:solidFill>
                            <a:srgbClr val="000000"/>
                          </a:solidFill>
                          <a:effectLst/>
                          <a:latin typeface="Calibri" panose="020F0502020204030204" pitchFamily="34" charset="0"/>
                        </a:rPr>
                        <a:t>Michael Kahrs</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Cleveland City</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Southeast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FF"/>
                    </a:solidFill>
                  </a:tcPr>
                </a:tc>
                <a:tc>
                  <a:txBody>
                    <a:bodyPr/>
                    <a:lstStyle/>
                    <a:p>
                      <a:pPr algn="l" fontAlgn="b"/>
                      <a:r>
                        <a:rPr lang="en-US" sz="1000" b="0" i="0" u="none" strike="noStrike">
                          <a:solidFill>
                            <a:srgbClr val="000000"/>
                          </a:solidFill>
                          <a:effectLst/>
                          <a:latin typeface="Calibri" panose="020F0502020204030204" pitchFamily="34" charset="0"/>
                        </a:rPr>
                        <a:t>PowerSchool</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0"/>
                        </a:rPr>
                        <a:t>mkahrs@clevelandschools.org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423-472-9571 ext 2014</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1063976"/>
                  </a:ext>
                </a:extLst>
              </a:tr>
              <a:tr h="325218">
                <a:tc>
                  <a:txBody>
                    <a:bodyPr/>
                    <a:lstStyle/>
                    <a:p>
                      <a:pPr algn="l" fontAlgn="b"/>
                      <a:r>
                        <a:rPr lang="en-US" sz="1000" b="0" i="0" u="none" strike="noStrike">
                          <a:solidFill>
                            <a:srgbClr val="000000"/>
                          </a:solidFill>
                          <a:effectLst/>
                          <a:latin typeface="Calibri" panose="020F0502020204030204" pitchFamily="34" charset="0"/>
                        </a:rPr>
                        <a:t>Randy Brison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Dickson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Mid Cumberland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66"/>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1"/>
                        </a:rPr>
                        <a:t>rbrison@dcstn.org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615-446-7571 ext 12800</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7282131"/>
                  </a:ext>
                </a:extLst>
              </a:tr>
              <a:tr h="325218">
                <a:tc>
                  <a:txBody>
                    <a:bodyPr/>
                    <a:lstStyle/>
                    <a:p>
                      <a:pPr algn="l" fontAlgn="b"/>
                      <a:r>
                        <a:rPr lang="en-US" sz="1000" b="0" i="0" u="none" strike="noStrike">
                          <a:solidFill>
                            <a:srgbClr val="000000"/>
                          </a:solidFill>
                          <a:effectLst/>
                          <a:latin typeface="Calibri" panose="020F0502020204030204" pitchFamily="34" charset="0"/>
                        </a:rPr>
                        <a:t>Cheryl Collins</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Sumner</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Mid Cumberland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66"/>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2"/>
                        </a:rPr>
                        <a:t>cheryl.collins@sumnerschools.org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615-451-5268</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2975928"/>
                  </a:ext>
                </a:extLst>
              </a:tr>
              <a:tr h="325218">
                <a:tc>
                  <a:txBody>
                    <a:bodyPr/>
                    <a:lstStyle/>
                    <a:p>
                      <a:pPr algn="l" fontAlgn="b"/>
                      <a:r>
                        <a:rPr lang="en-US" sz="1000" b="0" i="0" u="none" strike="noStrike">
                          <a:solidFill>
                            <a:srgbClr val="000000"/>
                          </a:solidFill>
                          <a:effectLst/>
                          <a:latin typeface="Calibri" panose="020F0502020204030204" pitchFamily="34" charset="0"/>
                        </a:rPr>
                        <a:t>Tom Delbridge</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Rutherford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Mid Cumberland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66"/>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3"/>
                        </a:rPr>
                        <a:t>delbridget@rcshools.net</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615-893-5812 ext 22081</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888370"/>
                  </a:ext>
                </a:extLst>
              </a:tr>
              <a:tr h="325218">
                <a:tc>
                  <a:txBody>
                    <a:bodyPr/>
                    <a:lstStyle/>
                    <a:p>
                      <a:pPr algn="l" fontAlgn="b"/>
                      <a:r>
                        <a:rPr lang="en-US" sz="1000" b="0" i="0" u="none" strike="noStrike">
                          <a:solidFill>
                            <a:srgbClr val="000000"/>
                          </a:solidFill>
                          <a:effectLst/>
                          <a:latin typeface="Calibri" panose="020F0502020204030204" pitchFamily="34" charset="0"/>
                        </a:rPr>
                        <a:t>Lewis Walling</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Robertson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Mid Cumberland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66"/>
                    </a:solidFill>
                  </a:tcPr>
                </a:tc>
                <a:tc>
                  <a:txBody>
                    <a:bodyPr/>
                    <a:lstStyle/>
                    <a:p>
                      <a:pPr algn="l" fontAlgn="b"/>
                      <a:r>
                        <a:rPr lang="en-US" sz="1000" b="0" i="0" u="none" strike="noStrike">
                          <a:solidFill>
                            <a:srgbClr val="000000"/>
                          </a:solidFill>
                          <a:effectLst/>
                          <a:latin typeface="Calibri" panose="020F0502020204030204" pitchFamily="34" charset="0"/>
                        </a:rPr>
                        <a:t>PowerSchool</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4"/>
                        </a:rPr>
                        <a:t>lewis.walling@rcstn.net</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615-382-2318</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093962"/>
                  </a:ext>
                </a:extLst>
              </a:tr>
              <a:tr h="325218">
                <a:tc>
                  <a:txBody>
                    <a:bodyPr/>
                    <a:lstStyle/>
                    <a:p>
                      <a:pPr algn="l" fontAlgn="b"/>
                      <a:r>
                        <a:rPr lang="en-US" sz="1000" b="0" i="0" u="none" strike="noStrike">
                          <a:solidFill>
                            <a:srgbClr val="000000"/>
                          </a:solidFill>
                          <a:effectLst/>
                          <a:latin typeface="Calibri" panose="020F0502020204030204" pitchFamily="34" charset="0"/>
                        </a:rPr>
                        <a:t>Becky Coleman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Hickman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South Central</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5"/>
                        </a:rPr>
                        <a:t>becky.coleman@hickmank12.org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931-729-3391 ext 2225</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99603"/>
                  </a:ext>
                </a:extLst>
              </a:tr>
              <a:tr h="325218">
                <a:tc>
                  <a:txBody>
                    <a:bodyPr/>
                    <a:lstStyle/>
                    <a:p>
                      <a:pPr algn="l" fontAlgn="b"/>
                      <a:r>
                        <a:rPr lang="en-US" sz="1000" b="0" i="0" u="none" strike="noStrike">
                          <a:solidFill>
                            <a:srgbClr val="000000"/>
                          </a:solidFill>
                          <a:effectLst/>
                          <a:latin typeface="Calibri" panose="020F0502020204030204" pitchFamily="34" charset="0"/>
                        </a:rPr>
                        <a:t>Terise' Rhodes</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Bedford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South Central</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000" b="0" i="0" u="none" strike="noStrike">
                          <a:solidFill>
                            <a:srgbClr val="000000"/>
                          </a:solidFill>
                          <a:effectLst/>
                          <a:latin typeface="Calibri" panose="020F0502020204030204" pitchFamily="34" charset="0"/>
                        </a:rPr>
                        <a:t>Skyward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6"/>
                        </a:rPr>
                        <a:t>rhodes@bedfordk12tn.net</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931-684-3284</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036758"/>
                  </a:ext>
                </a:extLst>
              </a:tr>
              <a:tr h="325218">
                <a:tc>
                  <a:txBody>
                    <a:bodyPr/>
                    <a:lstStyle/>
                    <a:p>
                      <a:pPr algn="l" fontAlgn="b"/>
                      <a:r>
                        <a:rPr lang="en-US" sz="1000" b="0" i="0" u="none" strike="noStrike">
                          <a:solidFill>
                            <a:srgbClr val="000000"/>
                          </a:solidFill>
                          <a:effectLst/>
                          <a:latin typeface="Calibri" panose="020F0502020204030204" pitchFamily="34" charset="0"/>
                        </a:rPr>
                        <a:t>Dianne Anderson </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McKenzie SSD</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Northwest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FF"/>
                    </a:solidFill>
                  </a:tcPr>
                </a:tc>
                <a:tc>
                  <a:txBody>
                    <a:bodyPr/>
                    <a:lstStyle/>
                    <a:p>
                      <a:pPr algn="l" fontAlgn="b"/>
                      <a:r>
                        <a:rPr lang="en-US" sz="1000" b="0" i="0" u="none" strike="noStrike">
                          <a:solidFill>
                            <a:srgbClr val="000000"/>
                          </a:solidFill>
                          <a:effectLst/>
                          <a:latin typeface="Calibri" panose="020F0502020204030204" pitchFamily="34" charset="0"/>
                        </a:rPr>
                        <a:t>PowerSchool</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7"/>
                        </a:rPr>
                        <a:t>andersond@mckenzieschools.org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731-352-2246</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229759"/>
                  </a:ext>
                </a:extLst>
              </a:tr>
              <a:tr h="325218">
                <a:tc>
                  <a:txBody>
                    <a:bodyPr/>
                    <a:lstStyle/>
                    <a:p>
                      <a:pPr algn="l" fontAlgn="b"/>
                      <a:r>
                        <a:rPr lang="en-US" sz="1000" b="0" i="0" u="none" strike="noStrike">
                          <a:solidFill>
                            <a:srgbClr val="000000"/>
                          </a:solidFill>
                          <a:effectLst/>
                          <a:latin typeface="Calibri" panose="020F0502020204030204" pitchFamily="34" charset="0"/>
                        </a:rPr>
                        <a:t>Steve Nunley</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Dyersburg</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Northwest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FF"/>
                    </a:solidFill>
                  </a:tcPr>
                </a:tc>
                <a:tc>
                  <a:txBody>
                    <a:bodyPr/>
                    <a:lstStyle/>
                    <a:p>
                      <a:pPr algn="l" fontAlgn="b"/>
                      <a:r>
                        <a:rPr lang="en-US" sz="1000" b="0" i="0" u="none" strike="noStrike">
                          <a:solidFill>
                            <a:srgbClr val="000000"/>
                          </a:solidFill>
                          <a:effectLst/>
                          <a:latin typeface="Calibri" panose="020F0502020204030204" pitchFamily="34" charset="0"/>
                        </a:rPr>
                        <a:t>Edupoint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8"/>
                        </a:rPr>
                        <a:t>snunley@dyersburgcityschools.org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731-286-3600</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536287"/>
                  </a:ext>
                </a:extLst>
              </a:tr>
              <a:tr h="325218">
                <a:tc>
                  <a:txBody>
                    <a:bodyPr/>
                    <a:lstStyle/>
                    <a:p>
                      <a:pPr algn="l" fontAlgn="b"/>
                      <a:r>
                        <a:rPr lang="en-US" sz="1000" b="0" i="0" u="none" strike="noStrike">
                          <a:solidFill>
                            <a:srgbClr val="000000"/>
                          </a:solidFill>
                          <a:effectLst/>
                          <a:latin typeface="Calibri" panose="020F0502020204030204" pitchFamily="34" charset="0"/>
                        </a:rPr>
                        <a:t>Cathy Korth</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Madison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Southwest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c>
                  <a:txBody>
                    <a:bodyPr/>
                    <a:lstStyle/>
                    <a:p>
                      <a:pPr algn="l" fontAlgn="b"/>
                      <a:r>
                        <a:rPr lang="en-US" sz="1000" b="0" i="0" u="none" strike="noStrike">
                          <a:solidFill>
                            <a:srgbClr val="000000"/>
                          </a:solidFill>
                          <a:effectLst/>
                          <a:latin typeface="Calibri" panose="020F0502020204030204" pitchFamily="34" charset="0"/>
                        </a:rPr>
                        <a:t>PowerSchool</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19"/>
                        </a:rPr>
                        <a:t>cjkorth@jmcss.org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731-664-2570</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5454526"/>
                  </a:ext>
                </a:extLst>
              </a:tr>
              <a:tr h="325218">
                <a:tc>
                  <a:txBody>
                    <a:bodyPr/>
                    <a:lstStyle/>
                    <a:p>
                      <a:pPr algn="l" fontAlgn="b"/>
                      <a:r>
                        <a:rPr lang="en-US" sz="1000" b="0" i="0" u="none" strike="noStrike">
                          <a:solidFill>
                            <a:srgbClr val="000000"/>
                          </a:solidFill>
                          <a:effectLst/>
                          <a:latin typeface="Calibri" panose="020F0502020204030204" pitchFamily="34" charset="0"/>
                        </a:rPr>
                        <a:t>Wendy Mills</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Hardeman</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Southwest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c>
                  <a:txBody>
                    <a:bodyPr/>
                    <a:lstStyle/>
                    <a:p>
                      <a:pPr algn="l" fontAlgn="b"/>
                      <a:r>
                        <a:rPr lang="en-US" sz="1000" b="0" i="0" u="none" strike="noStrike">
                          <a:solidFill>
                            <a:srgbClr val="000000"/>
                          </a:solidFill>
                          <a:effectLst/>
                          <a:latin typeface="Calibri" panose="020F0502020204030204" pitchFamily="34" charset="0"/>
                        </a:rPr>
                        <a:t>Edupoint</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sng" strike="noStrike" dirty="0">
                          <a:solidFill>
                            <a:schemeClr val="tx1"/>
                          </a:solidFill>
                          <a:effectLst/>
                          <a:latin typeface="Calibri" panose="020F0502020204030204" pitchFamily="34" charset="0"/>
                          <a:hlinkClick r:id="rId20"/>
                        </a:rPr>
                        <a:t>millsw2@hardemancountyschools.org</a:t>
                      </a:r>
                      <a:endParaRPr lang="en-US" sz="1000" b="1" i="0" u="sng" strike="noStrike" dirty="0">
                        <a:solidFill>
                          <a:schemeClr val="tx1"/>
                        </a:solidFill>
                        <a:effectLst/>
                        <a:latin typeface="Calibri" panose="020F0502020204030204" pitchFamily="34" charset="0"/>
                      </a:endParaRP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731-658-2510</a:t>
                      </a:r>
                    </a:p>
                  </a:txBody>
                  <a:tcPr marL="8395" marR="8395" marT="83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158704"/>
                  </a:ext>
                </a:extLst>
              </a:tr>
            </a:tbl>
          </a:graphicData>
        </a:graphic>
      </p:graphicFrame>
    </p:spTree>
    <p:extLst>
      <p:ext uri="{BB962C8B-B14F-4D97-AF65-F5344CB8AC3E}">
        <p14:creationId xmlns:p14="http://schemas.microsoft.com/office/powerpoint/2010/main" val="4120172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473" y="1648692"/>
            <a:ext cx="10737272" cy="1939636"/>
          </a:xfrm>
        </p:spPr>
        <p:txBody>
          <a:bodyPr>
            <a:noAutofit/>
          </a:bodyPr>
          <a:lstStyle/>
          <a:p>
            <a:pPr algn="ctr"/>
            <a:r>
              <a:rPr lang="en-US" sz="8800" b="1" dirty="0" smtClean="0"/>
              <a:t>Group Share</a:t>
            </a:r>
            <a:endParaRPr lang="en-US" sz="8800" b="1" dirty="0"/>
          </a:p>
        </p:txBody>
      </p:sp>
      <p:sp>
        <p:nvSpPr>
          <p:cNvPr id="3" name="Content Placeholder 2"/>
          <p:cNvSpPr>
            <a:spLocks noGrp="1"/>
          </p:cNvSpPr>
          <p:nvPr>
            <p:ph type="body" idx="1"/>
          </p:nvPr>
        </p:nvSpPr>
        <p:spPr/>
        <p:txBody>
          <a:bodyPr/>
          <a:lstStyle/>
          <a:p>
            <a:endParaRPr lang="en-US" dirty="0" smtClean="0"/>
          </a:p>
          <a:p>
            <a:endParaRPr lang="en-US" dirty="0"/>
          </a:p>
        </p:txBody>
      </p:sp>
    </p:spTree>
    <p:extLst>
      <p:ext uri="{BB962C8B-B14F-4D97-AF65-F5344CB8AC3E}">
        <p14:creationId xmlns:p14="http://schemas.microsoft.com/office/powerpoint/2010/main" val="29064696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36" y="609600"/>
            <a:ext cx="11928764" cy="1320800"/>
          </a:xfrm>
        </p:spPr>
        <p:txBody>
          <a:bodyPr>
            <a:normAutofit/>
          </a:bodyPr>
          <a:lstStyle/>
          <a:p>
            <a:pPr algn="ctr"/>
            <a:r>
              <a:rPr lang="en-US" sz="8000" b="1" dirty="0" smtClean="0"/>
              <a:t>References</a:t>
            </a:r>
            <a:r>
              <a:rPr lang="en-US" b="1" dirty="0" smtClean="0"/>
              <a:t> </a:t>
            </a:r>
            <a:endParaRPr lang="en-US" b="1" dirty="0"/>
          </a:p>
        </p:txBody>
      </p:sp>
      <p:sp>
        <p:nvSpPr>
          <p:cNvPr id="3" name="Content Placeholder 2"/>
          <p:cNvSpPr>
            <a:spLocks noGrp="1"/>
          </p:cNvSpPr>
          <p:nvPr>
            <p:ph idx="1"/>
          </p:nvPr>
        </p:nvSpPr>
        <p:spPr>
          <a:xfrm>
            <a:off x="983672" y="2160589"/>
            <a:ext cx="9975273" cy="4323338"/>
          </a:xfrm>
        </p:spPr>
        <p:txBody>
          <a:bodyPr>
            <a:normAutofit/>
          </a:bodyPr>
          <a:lstStyle/>
          <a:p>
            <a:r>
              <a:rPr lang="en-US" sz="2000" dirty="0" smtClean="0"/>
              <a:t>1. </a:t>
            </a:r>
            <a:r>
              <a:rPr lang="en-US" sz="2000" dirty="0" smtClean="0">
                <a:solidFill>
                  <a:schemeClr val="tx1"/>
                </a:solidFill>
              </a:rPr>
              <a:t>http://Baltimore-berc.org/wpcontent/uploads/2014/08/SeptemberAttendanceBriefJuly2014.pdf</a:t>
            </a:r>
          </a:p>
          <a:p>
            <a:r>
              <a:rPr lang="en-US" sz="2000" dirty="0" smtClean="0">
                <a:solidFill>
                  <a:schemeClr val="tx1"/>
                </a:solidFill>
              </a:rPr>
              <a:t>2. https://www.attendanceworks.org/portraits-of-change/</a:t>
            </a:r>
          </a:p>
          <a:p>
            <a:r>
              <a:rPr lang="en-US" sz="2000" dirty="0" smtClean="0">
                <a:solidFill>
                  <a:schemeClr val="tx1"/>
                </a:solidFill>
              </a:rPr>
              <a:t>3. http://www.nccp.org/publications/pdf/text_837.pdf</a:t>
            </a:r>
          </a:p>
          <a:p>
            <a:r>
              <a:rPr lang="en-US" sz="2000" dirty="0" smtClean="0">
                <a:solidFill>
                  <a:schemeClr val="tx1"/>
                </a:solidFill>
              </a:rPr>
              <a:t>4. https://www.attendanceworks.org/wpcontent/uploads/2017/06/Attendance-in-the-early-grades.pdf</a:t>
            </a:r>
          </a:p>
          <a:p>
            <a:r>
              <a:rPr lang="en-US" sz="2000" dirty="0" smtClean="0">
                <a:solidFill>
                  <a:schemeClr val="tx1"/>
                </a:solidFill>
              </a:rPr>
              <a:t>5. http://www.Baltimore-berc.org/pdfs/SixthGradeEWIFullReport.pdf</a:t>
            </a:r>
          </a:p>
          <a:p>
            <a:r>
              <a:rPr lang="en-US" sz="2000" dirty="0" smtClean="0">
                <a:solidFill>
                  <a:schemeClr val="tx1"/>
                </a:solidFill>
              </a:rPr>
              <a:t>6. http://www.nccp.org/publications/pdf/text_837.pdf</a:t>
            </a:r>
          </a:p>
          <a:p>
            <a:endParaRPr lang="en-US" sz="2000" dirty="0" smtClean="0"/>
          </a:p>
          <a:p>
            <a:endParaRPr lang="en-US" sz="1800" dirty="0"/>
          </a:p>
        </p:txBody>
      </p:sp>
    </p:spTree>
    <p:extLst>
      <p:ext uri="{BB962C8B-B14F-4D97-AF65-F5344CB8AC3E}">
        <p14:creationId xmlns:p14="http://schemas.microsoft.com/office/powerpoint/2010/main" val="2640500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14401"/>
            <a:ext cx="10600266" cy="2798617"/>
          </a:xfrm>
        </p:spPr>
        <p:txBody>
          <a:bodyPr>
            <a:normAutofit/>
          </a:bodyPr>
          <a:lstStyle/>
          <a:p>
            <a:pPr algn="ctr"/>
            <a:r>
              <a:rPr lang="en-US" sz="8800" b="1" dirty="0" smtClean="0"/>
              <a:t>Questions</a:t>
            </a:r>
            <a:endParaRPr lang="en-US" sz="8800" b="1" dirty="0"/>
          </a:p>
        </p:txBody>
      </p:sp>
    </p:spTree>
    <p:extLst>
      <p:ext uri="{BB962C8B-B14F-4D97-AF65-F5344CB8AC3E}">
        <p14:creationId xmlns:p14="http://schemas.microsoft.com/office/powerpoint/2010/main" val="3953876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828800"/>
          </a:xfrm>
        </p:spPr>
        <p:txBody>
          <a:bodyPr>
            <a:normAutofit fontScale="90000"/>
          </a:bodyPr>
          <a:lstStyle/>
          <a:p>
            <a:pPr algn="ctr"/>
            <a:r>
              <a:rPr lang="en-US" sz="6000" b="1" dirty="0" smtClean="0"/>
              <a:t>What is Chronic Absenteeism?</a:t>
            </a:r>
            <a:endParaRPr lang="en-US" sz="6000" b="1" dirty="0"/>
          </a:p>
        </p:txBody>
      </p:sp>
      <p:sp>
        <p:nvSpPr>
          <p:cNvPr id="3" name="Content Placeholder 2"/>
          <p:cNvSpPr>
            <a:spLocks noGrp="1"/>
          </p:cNvSpPr>
          <p:nvPr>
            <p:ph idx="1"/>
          </p:nvPr>
        </p:nvSpPr>
        <p:spPr>
          <a:xfrm>
            <a:off x="96982" y="1828800"/>
            <a:ext cx="9906000" cy="5029200"/>
          </a:xfrm>
        </p:spPr>
        <p:txBody>
          <a:bodyPr>
            <a:normAutofit lnSpcReduction="10000"/>
          </a:bodyPr>
          <a:lstStyle/>
          <a:p>
            <a:r>
              <a:rPr lang="en-US" sz="3000" b="1" dirty="0"/>
              <a:t>Chronic absenteeism</a:t>
            </a:r>
            <a:r>
              <a:rPr lang="en-US" sz="3000" dirty="0"/>
              <a:t> is defined as missing ten percent or more of the academic year for any reason, including excused and unexcused absences, suspensions and time missed due to changing schools</a:t>
            </a:r>
            <a:r>
              <a:rPr lang="en-US" sz="3000" dirty="0" smtClean="0"/>
              <a:t>. </a:t>
            </a:r>
            <a:r>
              <a:rPr lang="en-US" sz="3000" dirty="0"/>
              <a:t>Based on a 180 day school year, that means a student would </a:t>
            </a:r>
            <a:r>
              <a:rPr lang="en-US" sz="3000" dirty="0" smtClean="0"/>
              <a:t>miss 18 </a:t>
            </a:r>
            <a:r>
              <a:rPr lang="en-US" sz="3000" dirty="0"/>
              <a:t>days per year</a:t>
            </a:r>
            <a:r>
              <a:rPr lang="en-US" sz="3000" dirty="0" smtClean="0"/>
              <a:t>. </a:t>
            </a:r>
            <a:r>
              <a:rPr lang="en-US" sz="1900" dirty="0" smtClean="0"/>
              <a:t>1. </a:t>
            </a:r>
          </a:p>
          <a:p>
            <a:r>
              <a:rPr lang="en-US" sz="3500" dirty="0" smtClean="0"/>
              <a:t>Beginning </a:t>
            </a:r>
            <a:r>
              <a:rPr lang="en-US" sz="3000" dirty="0"/>
              <a:t>in the 2017-18 school year, chronic absenteeism </a:t>
            </a:r>
            <a:r>
              <a:rPr lang="en-US" sz="3000" dirty="0" smtClean="0"/>
              <a:t>became a </a:t>
            </a:r>
            <a:r>
              <a:rPr lang="en-US" sz="3000" dirty="0"/>
              <a:t>part of district and school accountability. The measure </a:t>
            </a:r>
            <a:r>
              <a:rPr lang="en-US" sz="3000" dirty="0" smtClean="0"/>
              <a:t>is called </a:t>
            </a:r>
            <a:r>
              <a:rPr lang="en-US" sz="3000" dirty="0"/>
              <a:t>the Chronically Out-of-School Indicator</a:t>
            </a:r>
            <a:r>
              <a:rPr lang="en-US" sz="3600" dirty="0"/>
              <a:t>. </a:t>
            </a:r>
            <a:endParaRPr lang="en-US" sz="3600" dirty="0" smtClean="0"/>
          </a:p>
          <a:p>
            <a:pPr marL="0" indent="0">
              <a:buNone/>
            </a:pPr>
            <a:r>
              <a:rPr lang="en-US" sz="2200" dirty="0" smtClean="0"/>
              <a:t>1.Source</a:t>
            </a:r>
            <a:r>
              <a:rPr lang="en-US" sz="2200" dirty="0"/>
              <a:t>: </a:t>
            </a:r>
            <a:r>
              <a:rPr lang="en-US" sz="2200" dirty="0" smtClean="0"/>
              <a:t>Attendanceworks.org</a:t>
            </a:r>
            <a:endParaRPr lang="en-US" sz="2200" dirty="0"/>
          </a:p>
          <a:p>
            <a:endParaRPr lang="en-US" sz="3600" dirty="0" smtClean="0"/>
          </a:p>
          <a:p>
            <a:endParaRPr lang="en-US" sz="2400" dirty="0"/>
          </a:p>
        </p:txBody>
      </p:sp>
    </p:spTree>
    <p:extLst>
      <p:ext uri="{BB962C8B-B14F-4D97-AF65-F5344CB8AC3E}">
        <p14:creationId xmlns:p14="http://schemas.microsoft.com/office/powerpoint/2010/main" val="3460779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5402" y="1607126"/>
            <a:ext cx="9601196" cy="3629891"/>
          </a:xfrm>
        </p:spPr>
        <p:txBody>
          <a:bodyPr>
            <a:normAutofit/>
          </a:bodyPr>
          <a:lstStyle/>
          <a:p>
            <a:r>
              <a:rPr lang="en-US" b="1" dirty="0" smtClean="0">
                <a:solidFill>
                  <a:schemeClr val="tx1">
                    <a:lumMod val="75000"/>
                    <a:lumOff val="25000"/>
                  </a:schemeClr>
                </a:solidFill>
                <a:hlinkClick r:id="rId3"/>
              </a:rPr>
              <a:t>Interactive Chronic Absenteeism Map</a:t>
            </a:r>
            <a:r>
              <a:rPr lang="en-US" dirty="0" smtClean="0">
                <a:hlinkClick r:id="rId3"/>
              </a:rPr>
              <a:t/>
            </a:r>
            <a:br>
              <a:rPr lang="en-US" dirty="0" smtClean="0">
                <a:hlinkClick r:id="rId3"/>
              </a:rPr>
            </a:br>
            <a:r>
              <a:rPr lang="en-US" dirty="0">
                <a:hlinkClick r:id="rId3"/>
              </a:rPr>
              <a:t/>
            </a:r>
            <a:br>
              <a:rPr lang="en-US" dirty="0">
                <a:hlinkClick r:id="rId3"/>
              </a:rPr>
            </a:br>
            <a:r>
              <a:rPr lang="en-US" dirty="0" smtClean="0">
                <a:hlinkClick r:id="rId3"/>
              </a:rPr>
              <a:t>https</a:t>
            </a:r>
            <a:r>
              <a:rPr lang="en-US" dirty="0">
                <a:hlinkClick r:id="rId3"/>
              </a:rPr>
              <a:t>://www.brookings.edu/blog/up-front/2019/09/10/what-are-the-factors-that-affect-learning-at-your-school/</a:t>
            </a:r>
            <a:endParaRPr lang="en-US" dirty="0"/>
          </a:p>
        </p:txBody>
      </p:sp>
    </p:spTree>
    <p:extLst>
      <p:ext uri="{BB962C8B-B14F-4D97-AF65-F5344CB8AC3E}">
        <p14:creationId xmlns:p14="http://schemas.microsoft.com/office/powerpoint/2010/main" val="3766607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8800" b="1" dirty="0" smtClean="0"/>
              <a:t>What is Truancy?</a:t>
            </a:r>
            <a:endParaRPr lang="en-US" sz="8800" b="1" dirty="0"/>
          </a:p>
        </p:txBody>
      </p:sp>
      <p:sp>
        <p:nvSpPr>
          <p:cNvPr id="3" name="Content Placeholder 2"/>
          <p:cNvSpPr>
            <a:spLocks noGrp="1"/>
          </p:cNvSpPr>
          <p:nvPr>
            <p:ph idx="1"/>
          </p:nvPr>
        </p:nvSpPr>
        <p:spPr/>
        <p:txBody>
          <a:bodyPr>
            <a:normAutofit fontScale="92500"/>
          </a:bodyPr>
          <a:lstStyle/>
          <a:p>
            <a:r>
              <a:rPr lang="en-US" sz="4000" dirty="0" smtClean="0"/>
              <a:t>In Tennessee, a student </a:t>
            </a:r>
            <a:r>
              <a:rPr lang="en-US" sz="4000" dirty="0"/>
              <a:t>is considered </a:t>
            </a:r>
            <a:r>
              <a:rPr lang="en-US" sz="4000" b="1" dirty="0"/>
              <a:t>truant</a:t>
            </a:r>
            <a:r>
              <a:rPr lang="en-US" sz="4000" dirty="0"/>
              <a:t> at five </a:t>
            </a:r>
            <a:r>
              <a:rPr lang="en-US" sz="4000" b="1" dirty="0"/>
              <a:t>unexcused absences</a:t>
            </a:r>
            <a:r>
              <a:rPr lang="en-US" sz="4000" dirty="0"/>
              <a:t> and may be </a:t>
            </a:r>
            <a:r>
              <a:rPr lang="en-US" sz="4000" dirty="0" smtClean="0"/>
              <a:t>subject </a:t>
            </a:r>
            <a:r>
              <a:rPr lang="en-US" sz="4000" dirty="0"/>
              <a:t>to legal </a:t>
            </a:r>
            <a:r>
              <a:rPr lang="en-US" sz="4000" dirty="0" smtClean="0"/>
              <a:t>intervention. Each school system has the autonomy to determine what is an excused and unexcused absence.</a:t>
            </a:r>
            <a:endParaRPr lang="en-US" sz="4000" dirty="0"/>
          </a:p>
        </p:txBody>
      </p:sp>
    </p:spTree>
    <p:extLst>
      <p:ext uri="{BB962C8B-B14F-4D97-AF65-F5344CB8AC3E}">
        <p14:creationId xmlns:p14="http://schemas.microsoft.com/office/powerpoint/2010/main" val="1868765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751" y="0"/>
            <a:ext cx="9847377" cy="1302327"/>
          </a:xfrm>
        </p:spPr>
        <p:txBody>
          <a:bodyPr>
            <a:noAutofit/>
          </a:bodyPr>
          <a:lstStyle/>
          <a:p>
            <a:pPr algn="ctr"/>
            <a:r>
              <a:rPr lang="en-US" sz="5400" b="1" dirty="0" smtClean="0"/>
              <a:t>Why does Attendance</a:t>
            </a:r>
            <a:r>
              <a:rPr lang="en-US" sz="6000" b="1" dirty="0" smtClean="0"/>
              <a:t> </a:t>
            </a:r>
            <a:r>
              <a:rPr lang="en-US" sz="5400" b="1" dirty="0" smtClean="0"/>
              <a:t>Matter?</a:t>
            </a:r>
            <a:endParaRPr lang="en-US" sz="5400" b="1" dirty="0"/>
          </a:p>
        </p:txBody>
      </p:sp>
      <p:sp>
        <p:nvSpPr>
          <p:cNvPr id="4" name="Content Placeholder 3"/>
          <p:cNvSpPr>
            <a:spLocks noGrp="1"/>
          </p:cNvSpPr>
          <p:nvPr>
            <p:ph idx="1"/>
          </p:nvPr>
        </p:nvSpPr>
        <p:spPr>
          <a:xfrm>
            <a:off x="387927" y="1662546"/>
            <a:ext cx="11171027" cy="4530436"/>
          </a:xfrm>
        </p:spPr>
        <p:txBody>
          <a:bodyPr>
            <a:normAutofit fontScale="92500" lnSpcReduction="20000"/>
          </a:bodyPr>
          <a:lstStyle/>
          <a:p>
            <a:r>
              <a:rPr lang="en-US" sz="2800" dirty="0" smtClean="0"/>
              <a:t>Absenteeism </a:t>
            </a:r>
            <a:r>
              <a:rPr lang="en-US" sz="2800" dirty="0"/>
              <a:t>in the first </a:t>
            </a:r>
            <a:r>
              <a:rPr lang="en-US" sz="2800" dirty="0" smtClean="0"/>
              <a:t>month of </a:t>
            </a:r>
            <a:r>
              <a:rPr lang="en-US" sz="2800" dirty="0"/>
              <a:t>school </a:t>
            </a:r>
            <a:r>
              <a:rPr lang="en-US" sz="2800" dirty="0" smtClean="0"/>
              <a:t>can predict poor attendance throughout the school year. Half of the students who miss 2-4 days in September go on to miss nearly a month of school. </a:t>
            </a:r>
            <a:r>
              <a:rPr lang="en-US" sz="1400" dirty="0" smtClean="0"/>
              <a:t>1.</a:t>
            </a:r>
          </a:p>
          <a:p>
            <a:r>
              <a:rPr lang="en-US" sz="2800" dirty="0" smtClean="0"/>
              <a:t>Over 8 million U.S. students miss nearly a month of school each year. </a:t>
            </a:r>
            <a:r>
              <a:rPr lang="en-US" sz="1400" dirty="0" smtClean="0"/>
              <a:t>2.</a:t>
            </a:r>
          </a:p>
          <a:p>
            <a:r>
              <a:rPr lang="en-US" sz="2800" dirty="0" smtClean="0"/>
              <a:t>One in 10 kindergarten and first grade students are chronically absent. </a:t>
            </a:r>
            <a:r>
              <a:rPr lang="en-US" sz="1400" dirty="0" smtClean="0"/>
              <a:t>3.</a:t>
            </a:r>
          </a:p>
          <a:p>
            <a:r>
              <a:rPr lang="en-US" sz="2800" dirty="0" smtClean="0"/>
              <a:t>Poor attendance can influence whether children read proficiently by the end of the third grade or be held back. </a:t>
            </a:r>
            <a:r>
              <a:rPr lang="en-US" sz="1400" dirty="0" smtClean="0"/>
              <a:t>4.</a:t>
            </a:r>
          </a:p>
          <a:p>
            <a:r>
              <a:rPr lang="en-US" sz="2800" dirty="0" smtClean="0"/>
              <a:t>By 6</a:t>
            </a:r>
            <a:r>
              <a:rPr lang="en-US" sz="2800" baseline="30000" dirty="0" smtClean="0"/>
              <a:t>th</a:t>
            </a:r>
            <a:r>
              <a:rPr lang="en-US" sz="2800" dirty="0" smtClean="0"/>
              <a:t> grade, chronic absenteeism becomes a leading indicator that a student will drop out of school. </a:t>
            </a:r>
            <a:r>
              <a:rPr lang="en-US" sz="1400" dirty="0" smtClean="0"/>
              <a:t>5.</a:t>
            </a:r>
          </a:p>
          <a:p>
            <a:r>
              <a:rPr lang="en-US" sz="2800" dirty="0" smtClean="0"/>
              <a:t>Students who live in poverty are four times more likely to be chronically absent than others, for reasons beyond their control. </a:t>
            </a:r>
            <a:r>
              <a:rPr lang="en-US" sz="1400" dirty="0" smtClean="0"/>
              <a:t>6.</a:t>
            </a:r>
          </a:p>
          <a:p>
            <a:endParaRPr lang="en-US" sz="2800" dirty="0"/>
          </a:p>
          <a:p>
            <a:endParaRPr lang="en-US" dirty="0"/>
          </a:p>
        </p:txBody>
      </p:sp>
    </p:spTree>
    <p:extLst>
      <p:ext uri="{BB962C8B-B14F-4D97-AF65-F5344CB8AC3E}">
        <p14:creationId xmlns:p14="http://schemas.microsoft.com/office/powerpoint/2010/main" val="823780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10780375" cy="1690255"/>
          </a:xfrm>
        </p:spPr>
        <p:txBody>
          <a:bodyPr>
            <a:normAutofit/>
          </a:bodyPr>
          <a:lstStyle/>
          <a:p>
            <a:pPr algn="ctr"/>
            <a:r>
              <a:rPr lang="en-US" sz="8800" b="1" dirty="0" smtClean="0"/>
              <a:t>Tier Process</a:t>
            </a:r>
            <a:endParaRPr lang="en-US" sz="8800" b="1" dirty="0"/>
          </a:p>
        </p:txBody>
      </p:sp>
      <p:sp>
        <p:nvSpPr>
          <p:cNvPr id="3" name="Content Placeholder 2"/>
          <p:cNvSpPr>
            <a:spLocks noGrp="1"/>
          </p:cNvSpPr>
          <p:nvPr>
            <p:ph idx="1"/>
          </p:nvPr>
        </p:nvSpPr>
        <p:spPr>
          <a:xfrm>
            <a:off x="677333" y="1690255"/>
            <a:ext cx="10267757" cy="4890654"/>
          </a:xfrm>
        </p:spPr>
        <p:txBody>
          <a:bodyPr>
            <a:normAutofit fontScale="85000" lnSpcReduction="20000"/>
          </a:bodyPr>
          <a:lstStyle/>
          <a:p>
            <a:r>
              <a:rPr lang="en-US" sz="3600" dirty="0">
                <a:solidFill>
                  <a:prstClr val="black"/>
                </a:solidFill>
              </a:rPr>
              <a:t>State legislature updated </a:t>
            </a:r>
            <a:r>
              <a:rPr lang="en-US" sz="3600" b="1" dirty="0">
                <a:solidFill>
                  <a:prstClr val="black"/>
                </a:solidFill>
              </a:rPr>
              <a:t>Tennessee Code Annotated 49-6-3009</a:t>
            </a:r>
            <a:r>
              <a:rPr lang="en-US" sz="3600" dirty="0">
                <a:solidFill>
                  <a:prstClr val="black"/>
                </a:solidFill>
              </a:rPr>
              <a:t> on July 1, 2018, to include Progressive Truancy Intervention Plans throughout all school districts within the state of Tennessee. This involves a 3-tiered approach</a:t>
            </a:r>
            <a:r>
              <a:rPr lang="en-US" sz="3600" dirty="0" smtClean="0">
                <a:solidFill>
                  <a:prstClr val="black"/>
                </a:solidFill>
              </a:rPr>
              <a:t>. </a:t>
            </a:r>
            <a:r>
              <a:rPr lang="en-US" sz="3600" dirty="0">
                <a:solidFill>
                  <a:prstClr val="black"/>
                </a:solidFill>
              </a:rPr>
              <a:t>These tiers must not be punitive in nature (connect family to resources…..). The tiers are designed to help the child and family improve attendance.</a:t>
            </a:r>
            <a:endParaRPr lang="en-US" sz="3600" dirty="0"/>
          </a:p>
          <a:p>
            <a:r>
              <a:rPr lang="en-US" sz="3600" dirty="0" smtClean="0">
                <a:solidFill>
                  <a:prstClr val="black"/>
                </a:solidFill>
              </a:rPr>
              <a:t>A completed 3-tiered process is required before a truancy petition can be filed in juvenile court. However, at any point that a parent refuses to cooperate, it is considered</a:t>
            </a:r>
            <a:r>
              <a:rPr lang="en-US" sz="3600" dirty="0">
                <a:solidFill>
                  <a:prstClr val="black"/>
                </a:solidFill>
              </a:rPr>
              <a:t> </a:t>
            </a:r>
            <a:r>
              <a:rPr lang="en-US" sz="3600" dirty="0" smtClean="0">
                <a:solidFill>
                  <a:prstClr val="black"/>
                </a:solidFill>
              </a:rPr>
              <a:t>noncompliance. </a:t>
            </a:r>
            <a:endParaRPr lang="en-US" dirty="0"/>
          </a:p>
        </p:txBody>
      </p:sp>
    </p:spTree>
    <p:extLst>
      <p:ext uri="{BB962C8B-B14F-4D97-AF65-F5344CB8AC3E}">
        <p14:creationId xmlns:p14="http://schemas.microsoft.com/office/powerpoint/2010/main" val="3342638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420157" cy="1320800"/>
          </a:xfrm>
        </p:spPr>
        <p:txBody>
          <a:bodyPr>
            <a:noAutofit/>
          </a:bodyPr>
          <a:lstStyle/>
          <a:p>
            <a:pPr algn="ctr"/>
            <a:r>
              <a:rPr lang="en-US" sz="8000" b="1" dirty="0" smtClean="0"/>
              <a:t>Tier 1</a:t>
            </a:r>
            <a:endParaRPr lang="en-US" sz="8000" b="1" dirty="0"/>
          </a:p>
        </p:txBody>
      </p:sp>
      <p:sp>
        <p:nvSpPr>
          <p:cNvPr id="3" name="Content Placeholder 2"/>
          <p:cNvSpPr>
            <a:spLocks noGrp="1"/>
          </p:cNvSpPr>
          <p:nvPr>
            <p:ph idx="1"/>
          </p:nvPr>
        </p:nvSpPr>
        <p:spPr>
          <a:xfrm>
            <a:off x="677333" y="1930401"/>
            <a:ext cx="9810557" cy="4318780"/>
          </a:xfrm>
        </p:spPr>
        <p:txBody>
          <a:bodyPr>
            <a:normAutofit lnSpcReduction="10000"/>
          </a:bodyPr>
          <a:lstStyle/>
          <a:p>
            <a:r>
              <a:rPr lang="en-US" sz="3200" dirty="0" smtClean="0"/>
              <a:t>No later than a student’s accumulation of five (5) days of unexcused absences, the first tier of the LEA’s progressive truancy intervention plan is required. The director of schools or designee shall schedule a conference between school officials, parent(s), and student to discuss the unexcused absences, address barriers, and sign an attendance contract.</a:t>
            </a:r>
          </a:p>
          <a:p>
            <a:pPr marL="0" indent="0">
              <a:buNone/>
            </a:pPr>
            <a:r>
              <a:rPr lang="en-US" sz="3200" dirty="0" smtClean="0"/>
              <a:t>   § 49-6-3009</a:t>
            </a:r>
            <a:endParaRPr lang="en-US" sz="3200" dirty="0"/>
          </a:p>
        </p:txBody>
      </p:sp>
    </p:spTree>
    <p:extLst>
      <p:ext uri="{BB962C8B-B14F-4D97-AF65-F5344CB8AC3E}">
        <p14:creationId xmlns:p14="http://schemas.microsoft.com/office/powerpoint/2010/main" val="513119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10267757" cy="1371600"/>
          </a:xfrm>
        </p:spPr>
        <p:txBody>
          <a:bodyPr>
            <a:noAutofit/>
          </a:bodyPr>
          <a:lstStyle/>
          <a:p>
            <a:pPr algn="ctr"/>
            <a:r>
              <a:rPr lang="en-US" sz="8000" b="1" dirty="0" smtClean="0"/>
              <a:t>Tier 2</a:t>
            </a:r>
            <a:endParaRPr lang="en-US" sz="8000" b="1" dirty="0"/>
          </a:p>
        </p:txBody>
      </p:sp>
      <p:sp>
        <p:nvSpPr>
          <p:cNvPr id="3" name="Content Placeholder 2"/>
          <p:cNvSpPr>
            <a:spLocks noGrp="1"/>
          </p:cNvSpPr>
          <p:nvPr>
            <p:ph idx="1"/>
          </p:nvPr>
        </p:nvSpPr>
        <p:spPr>
          <a:xfrm>
            <a:off x="677333" y="1496292"/>
            <a:ext cx="10586411" cy="5056908"/>
          </a:xfrm>
        </p:spPr>
        <p:txBody>
          <a:bodyPr>
            <a:normAutofit lnSpcReduction="10000"/>
          </a:bodyPr>
          <a:lstStyle/>
          <a:p>
            <a:r>
              <a:rPr lang="en-US" sz="3200" dirty="0" smtClean="0"/>
              <a:t>Tier 2 must be implemented upon a student’s accumulation of additional unexcused absences in violation of the attendance contract required under tier 1. Must also include an individualized assessment by a school designee of the reasons a student has been absent from school, and if necessary referral of the child to counseling, community-based services, or other services aimed at addressing the student’s attendance problems.</a:t>
            </a:r>
          </a:p>
          <a:p>
            <a:pPr marL="0" indent="0">
              <a:buNone/>
            </a:pPr>
            <a:r>
              <a:rPr lang="en-US" sz="3200" dirty="0" smtClean="0"/>
              <a:t>  § 49-6-3009</a:t>
            </a:r>
          </a:p>
          <a:p>
            <a:endParaRPr lang="en-US" dirty="0"/>
          </a:p>
        </p:txBody>
      </p:sp>
    </p:spTree>
    <p:extLst>
      <p:ext uri="{BB962C8B-B14F-4D97-AF65-F5344CB8AC3E}">
        <p14:creationId xmlns:p14="http://schemas.microsoft.com/office/powerpoint/2010/main" val="3938713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4077</TotalTime>
  <Words>2581</Words>
  <Application>Microsoft Office PowerPoint</Application>
  <PresentationFormat>Widescreen</PresentationFormat>
  <Paragraphs>283</Paragraphs>
  <Slides>26</Slides>
  <Notes>26</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Trebuchet MS</vt:lpstr>
      <vt:lpstr>Wingdings 3</vt:lpstr>
      <vt:lpstr>Facet</vt:lpstr>
      <vt:lpstr>   Attendance Boot Camp September 25, 2019</vt:lpstr>
      <vt:lpstr>Job Description</vt:lpstr>
      <vt:lpstr>What is Chronic Absenteeism?</vt:lpstr>
      <vt:lpstr>Interactive Chronic Absenteeism Map  https://www.brookings.edu/blog/up-front/2019/09/10/what-are-the-factors-that-affect-learning-at-your-school/</vt:lpstr>
      <vt:lpstr>What is Truancy?</vt:lpstr>
      <vt:lpstr>Why does Attendance Matter?</vt:lpstr>
      <vt:lpstr>Tier Process</vt:lpstr>
      <vt:lpstr>Tier 1</vt:lpstr>
      <vt:lpstr>Tier 2</vt:lpstr>
      <vt:lpstr>Tier 3</vt:lpstr>
      <vt:lpstr>Noncompliance</vt:lpstr>
      <vt:lpstr>Things to consider before  filing a petition</vt:lpstr>
      <vt:lpstr>Best Practices</vt:lpstr>
      <vt:lpstr>Incentives to Keep Students  in School</vt:lpstr>
      <vt:lpstr>Good practices before going to court</vt:lpstr>
      <vt:lpstr>             FERPA</vt:lpstr>
      <vt:lpstr>Things Not to Do…</vt:lpstr>
      <vt:lpstr>Resources To Make the  Job Easier</vt:lpstr>
      <vt:lpstr> Resources to Make the Job Easier (continued)  </vt:lpstr>
      <vt:lpstr>Attendance Video</vt:lpstr>
      <vt:lpstr>RUG  Representation</vt:lpstr>
      <vt:lpstr>PowerPoint Presentation</vt:lpstr>
      <vt:lpstr>PowerPoint Presentation</vt:lpstr>
      <vt:lpstr>Group Share</vt:lpstr>
      <vt:lpstr>References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Boot camp  September 25, 2019</dc:title>
  <dc:creator>Cheryl Routzahn</dc:creator>
  <cp:lastModifiedBy>TN Attendance Committee</cp:lastModifiedBy>
  <cp:revision>135</cp:revision>
  <cp:lastPrinted>2019-09-24T12:51:38Z</cp:lastPrinted>
  <dcterms:created xsi:type="dcterms:W3CDTF">2019-08-13T13:29:43Z</dcterms:created>
  <dcterms:modified xsi:type="dcterms:W3CDTF">2019-09-25T15:40:33Z</dcterms:modified>
</cp:coreProperties>
</file>