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comment1.xml" ContentType="application/vnd.openxmlformats-officedocument.presentationml.comments+xml"/>
  <Override PartName="/ppt/notesSlides/notesSlide9.xml" ContentType="application/vnd.openxmlformats-officedocument.presentationml.notesSlide+xml"/>
  <Override PartName="/ppt/comments/comment2.xml" ContentType="application/vnd.openxmlformats-officedocument.presentationml.comments+xml"/>
  <Override PartName="/ppt/notesSlides/notesSlide10.xml" ContentType="application/vnd.openxmlformats-officedocument.presentationml.notesSlide+xml"/>
  <Override PartName="/ppt/comments/comment3.xml" ContentType="application/vnd.openxmlformats-officedocument.presentationml.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comment4.xml" ContentType="application/vnd.openxmlformats-officedocument.presentationml.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omments/comment5.xml" ContentType="application/vnd.openxmlformats-officedocument.presentationml.comments+xml"/>
  <Override PartName="/ppt/notesSlides/notesSlide21.xml" ContentType="application/vnd.openxmlformats-officedocument.presentationml.notesSlide+xml"/>
  <Override PartName="/ppt/comments/comment6.xml" ContentType="application/vnd.openxmlformats-officedocument.presentationml.comments+xml"/>
  <Override PartName="/ppt/notesSlides/notesSlide22.xml" ContentType="application/vnd.openxmlformats-officedocument.presentationml.notesSlide+xml"/>
  <Override PartName="/ppt/comments/comment7.xml" ContentType="application/vnd.openxmlformats-officedocument.presentationml.comments+xml"/>
  <Override PartName="/ppt/notesSlides/notesSlide23.xml" ContentType="application/vnd.openxmlformats-officedocument.presentationml.notesSlide+xml"/>
  <Override PartName="/ppt/comments/comment8.xml" ContentType="application/vnd.openxmlformats-officedocument.presentationml.comments+xml"/>
  <Override PartName="/ppt/notesSlides/notesSlide24.xml" ContentType="application/vnd.openxmlformats-officedocument.presentationml.notesSlide+xml"/>
  <Override PartName="/ppt/comments/comment9.xml" ContentType="application/vnd.openxmlformats-officedocument.presentationml.comments+xml"/>
  <Override PartName="/ppt/notesSlides/notesSlide25.xml" ContentType="application/vnd.openxmlformats-officedocument.presentationml.notesSlide+xml"/>
  <Override PartName="/ppt/comments/comment10.xml" ContentType="application/vnd.openxmlformats-officedocument.presentationml.comments+xml"/>
  <Override PartName="/ppt/notesSlides/notesSlide26.xml" ContentType="application/vnd.openxmlformats-officedocument.presentationml.notesSlide+xml"/>
  <Override PartName="/ppt/comments/comment11.xml" ContentType="application/vnd.openxmlformats-officedocument.presentationml.comment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omments/comment12.xml" ContentType="application/vnd.openxmlformats-officedocument.presentationml.comments+xml"/>
  <Override PartName="/ppt/notesSlides/notesSlide29.xml" ContentType="application/vnd.openxmlformats-officedocument.presentationml.notesSlide+xml"/>
  <Override PartName="/ppt/comments/comment13.xml" ContentType="application/vnd.openxmlformats-officedocument.presentationml.comments+xml"/>
  <Override PartName="/ppt/notesSlides/notesSlide30.xml" ContentType="application/vnd.openxmlformats-officedocument.presentationml.notesSlide+xml"/>
  <Override PartName="/ppt/comments/comment14.xml" ContentType="application/vnd.openxmlformats-officedocument.presentationml.comments+xml"/>
  <Override PartName="/ppt/notesSlides/notesSlide31.xml" ContentType="application/vnd.openxmlformats-officedocument.presentationml.notesSlide+xml"/>
  <Override PartName="/ppt/comments/comment15.xml" ContentType="application/vnd.openxmlformats-officedocument.presentationml.comments+xml"/>
  <Override PartName="/ppt/notesSlides/notesSlide32.xml" ContentType="application/vnd.openxmlformats-officedocument.presentationml.notesSlide+xml"/>
  <Override PartName="/ppt/comments/comment16.xml" ContentType="application/vnd.openxmlformats-officedocument.presentationml.comments+xml"/>
  <Override PartName="/ppt/notesSlides/notesSlide33.xml" ContentType="application/vnd.openxmlformats-officedocument.presentationml.notesSlide+xml"/>
  <Override PartName="/ppt/comments/comment17.xml" ContentType="application/vnd.openxmlformats-officedocument.presentationml.comments+xml"/>
  <Override PartName="/ppt/notesSlides/notesSlide34.xml" ContentType="application/vnd.openxmlformats-officedocument.presentationml.notesSlide+xml"/>
  <Override PartName="/ppt/comments/comment18.xml" ContentType="application/vnd.openxmlformats-officedocument.presentationml.comments+xml"/>
  <Override PartName="/ppt/notesSlides/notesSlide35.xml" ContentType="application/vnd.openxmlformats-officedocument.presentationml.notesSlide+xml"/>
  <Override PartName="/ppt/comments/comment19.xml" ContentType="application/vnd.openxmlformats-officedocument.presentationml.comments+xml"/>
  <Override PartName="/ppt/notesSlides/notesSlide36.xml" ContentType="application/vnd.openxmlformats-officedocument.presentationml.notesSlide+xml"/>
  <Override PartName="/ppt/comments/comment20.xml" ContentType="application/vnd.openxmlformats-officedocument.presentationml.comments+xml"/>
  <Override PartName="/ppt/comments/comment21.xml" ContentType="application/vnd.openxmlformats-officedocument.presentationml.comments+xml"/>
  <Override PartName="/ppt/comments/comment22.xml" ContentType="application/vnd.openxmlformats-officedocument.presentationml.comment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omments/comment23.xml" ContentType="application/vnd.openxmlformats-officedocument.presentationml.comments+xml"/>
  <Override PartName="/ppt/notesSlides/notesSlide41.xml" ContentType="application/vnd.openxmlformats-officedocument.presentationml.notesSlide+xml"/>
  <Override PartName="/ppt/comments/comment24.xml" ContentType="application/vnd.openxmlformats-officedocument.presentationml.comments+xml"/>
  <Override PartName="/ppt/notesSlides/notesSlide42.xml" ContentType="application/vnd.openxmlformats-officedocument.presentationml.notesSlide+xml"/>
  <Override PartName="/ppt/comments/comment25.xml" ContentType="application/vnd.openxmlformats-officedocument.presentationml.comments+xml"/>
  <Override PartName="/ppt/comments/comment26.xml" ContentType="application/vnd.openxmlformats-officedocument.presentationml.comment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omments/comment27.xml" ContentType="application/vnd.openxmlformats-officedocument.presentationml.comments+xml"/>
  <Override PartName="/ppt/notesSlides/notesSlide45.xml" ContentType="application/vnd.openxmlformats-officedocument.presentationml.notesSlide+xml"/>
  <Override PartName="/ppt/comments/comment28.xml" ContentType="application/vnd.openxmlformats-officedocument.presentationml.comments+xml"/>
  <Override PartName="/ppt/notesSlides/notesSlide46.xml" ContentType="application/vnd.openxmlformats-officedocument.presentationml.notesSlide+xml"/>
  <Override PartName="/ppt/comments/comment29.xml" ContentType="application/vnd.openxmlformats-officedocument.presentationml.comments+xml"/>
  <Override PartName="/ppt/notesSlides/notesSlide47.xml" ContentType="application/vnd.openxmlformats-officedocument.presentationml.notesSlide+xml"/>
  <Override PartName="/ppt/comments/comment30.xml" ContentType="application/vnd.openxmlformats-officedocument.presentationml.comment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omments/comment31.xml" ContentType="application/vnd.openxmlformats-officedocument.presentationml.comments+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omments/comment32.xml" ContentType="application/vnd.openxmlformats-officedocument.presentationml.comments+xml"/>
  <Override PartName="/ppt/notesSlides/notesSlide52.xml" ContentType="application/vnd.openxmlformats-officedocument.presentationml.notesSlide+xml"/>
  <Override PartName="/ppt/comments/comment33.xml" ContentType="application/vnd.openxmlformats-officedocument.presentationml.comments+xml"/>
  <Override PartName="/ppt/notesSlides/notesSlide53.xml" ContentType="application/vnd.openxmlformats-officedocument.presentationml.notesSlide+xml"/>
  <Override PartName="/ppt/comments/comment34.xml" ContentType="application/vnd.openxmlformats-officedocument.presentationml.comments+xml"/>
  <Override PartName="/ppt/notesSlides/notesSlide54.xml" ContentType="application/vnd.openxmlformats-officedocument.presentationml.notesSlide+xml"/>
  <Override PartName="/ppt/comments/comment35.xml" ContentType="application/vnd.openxmlformats-officedocument.presentationml.comments+xml"/>
  <Override PartName="/ppt/comments/comment36.xml" ContentType="application/vnd.openxmlformats-officedocument.presentationml.comments+xml"/>
  <Override PartName="/ppt/comments/comment37.xml" ContentType="application/vnd.openxmlformats-officedocument.presentationml.comments+xml"/>
  <Override PartName="/ppt/notesSlides/notesSlide55.xml" ContentType="application/vnd.openxmlformats-officedocument.presentationml.notesSlide+xml"/>
  <Override PartName="/ppt/comments/comment38.xml" ContentType="application/vnd.openxmlformats-officedocument.presentationml.comments+xml"/>
  <Override PartName="/ppt/notesSlides/notesSlide56.xml" ContentType="application/vnd.openxmlformats-officedocument.presentationml.notesSlide+xml"/>
  <Override PartName="/ppt/comments/comment39.xml" ContentType="application/vnd.openxmlformats-officedocument.presentationml.comments+xml"/>
  <Override PartName="/ppt/notesSlides/notesSlide57.xml" ContentType="application/vnd.openxmlformats-officedocument.presentationml.notesSlide+xml"/>
  <Override PartName="/ppt/comments/comment40.xml" ContentType="application/vnd.openxmlformats-officedocument.presentationml.comments+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comments/comment41.xml" ContentType="application/vnd.openxmlformats-officedocument.presentationml.comments+xml"/>
  <Override PartName="/ppt/comments/comment42.xml" ContentType="application/vnd.openxmlformats-officedocument.presentationml.comments+xml"/>
  <Override PartName="/ppt/notesSlides/notesSlide60.xml" ContentType="application/vnd.openxmlformats-officedocument.presentationml.notesSlide+xml"/>
  <Override PartName="/ppt/comments/comment43.xml" ContentType="application/vnd.openxmlformats-officedocument.presentationml.comments+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trictFirstAndLastChars="0" saveSubsetFonts="1" autoCompressPictures="0">
  <p:sldMasterIdLst>
    <p:sldMasterId id="2147483650" r:id="rId1"/>
    <p:sldMasterId id="2147483664" r:id="rId2"/>
  </p:sldMasterIdLst>
  <p:notesMasterIdLst>
    <p:notesMasterId r:id="rId88"/>
  </p:notesMasterIdLst>
  <p:handoutMasterIdLst>
    <p:handoutMasterId r:id="rId89"/>
  </p:handoutMasterIdLst>
  <p:sldIdLst>
    <p:sldId id="13011" r:id="rId3"/>
    <p:sldId id="256" r:id="rId4"/>
    <p:sldId id="402" r:id="rId5"/>
    <p:sldId id="257" r:id="rId6"/>
    <p:sldId id="270" r:id="rId7"/>
    <p:sldId id="275" r:id="rId8"/>
    <p:sldId id="284" r:id="rId9"/>
    <p:sldId id="286" r:id="rId10"/>
    <p:sldId id="289" r:id="rId11"/>
    <p:sldId id="290" r:id="rId12"/>
    <p:sldId id="294" r:id="rId13"/>
    <p:sldId id="359" r:id="rId14"/>
    <p:sldId id="277" r:id="rId15"/>
    <p:sldId id="296" r:id="rId16"/>
    <p:sldId id="338" r:id="rId17"/>
    <p:sldId id="299" r:id="rId18"/>
    <p:sldId id="311" r:id="rId19"/>
    <p:sldId id="297" r:id="rId20"/>
    <p:sldId id="298" r:id="rId21"/>
    <p:sldId id="339" r:id="rId22"/>
    <p:sldId id="291" r:id="rId23"/>
    <p:sldId id="293" r:id="rId24"/>
    <p:sldId id="301" r:id="rId25"/>
    <p:sldId id="302" r:id="rId26"/>
    <p:sldId id="304" r:id="rId27"/>
    <p:sldId id="303" r:id="rId28"/>
    <p:sldId id="306" r:id="rId29"/>
    <p:sldId id="341" r:id="rId30"/>
    <p:sldId id="308" r:id="rId31"/>
    <p:sldId id="360" r:id="rId32"/>
    <p:sldId id="309" r:id="rId33"/>
    <p:sldId id="342" r:id="rId34"/>
    <p:sldId id="314" r:id="rId35"/>
    <p:sldId id="368" r:id="rId36"/>
    <p:sldId id="362" r:id="rId37"/>
    <p:sldId id="310" r:id="rId38"/>
    <p:sldId id="357" r:id="rId39"/>
    <p:sldId id="316" r:id="rId40"/>
    <p:sldId id="343" r:id="rId41"/>
    <p:sldId id="317" r:id="rId42"/>
    <p:sldId id="344" r:id="rId43"/>
    <p:sldId id="319" r:id="rId44"/>
    <p:sldId id="345" r:id="rId45"/>
    <p:sldId id="320" r:id="rId46"/>
    <p:sldId id="281" r:id="rId47"/>
    <p:sldId id="321" r:id="rId48"/>
    <p:sldId id="323" r:id="rId49"/>
    <p:sldId id="324" r:id="rId50"/>
    <p:sldId id="326" r:id="rId51"/>
    <p:sldId id="346" r:id="rId52"/>
    <p:sldId id="327" r:id="rId53"/>
    <p:sldId id="328" r:id="rId54"/>
    <p:sldId id="347" r:id="rId55"/>
    <p:sldId id="363" r:id="rId56"/>
    <p:sldId id="329" r:id="rId57"/>
    <p:sldId id="330" r:id="rId58"/>
    <p:sldId id="348" r:id="rId59"/>
    <p:sldId id="331" r:id="rId60"/>
    <p:sldId id="349" r:id="rId61"/>
    <p:sldId id="364" r:id="rId62"/>
    <p:sldId id="365" r:id="rId63"/>
    <p:sldId id="366" r:id="rId64"/>
    <p:sldId id="361" r:id="rId65"/>
    <p:sldId id="367" r:id="rId66"/>
    <p:sldId id="332" r:id="rId67"/>
    <p:sldId id="350" r:id="rId68"/>
    <p:sldId id="358" r:id="rId69"/>
    <p:sldId id="514" r:id="rId70"/>
    <p:sldId id="513" r:id="rId71"/>
    <p:sldId id="13010" r:id="rId72"/>
    <p:sldId id="517" r:id="rId73"/>
    <p:sldId id="518" r:id="rId74"/>
    <p:sldId id="333" r:id="rId75"/>
    <p:sldId id="352" r:id="rId76"/>
    <p:sldId id="282" r:id="rId77"/>
    <p:sldId id="353" r:id="rId78"/>
    <p:sldId id="354" r:id="rId79"/>
    <p:sldId id="336" r:id="rId80"/>
    <p:sldId id="13013" r:id="rId81"/>
    <p:sldId id="337" r:id="rId82"/>
    <p:sldId id="340" r:id="rId83"/>
    <p:sldId id="355" r:id="rId84"/>
    <p:sldId id="356" r:id="rId85"/>
    <p:sldId id="369" r:id="rId86"/>
    <p:sldId id="519" r:id="rId87"/>
  </p:sldIdLst>
  <p:sldSz cx="12192000" cy="6858000"/>
  <p:notesSz cx="6935788" cy="9220200"/>
  <p:defaultTextStyle>
    <a:defPPr>
      <a:defRPr lang="en-US"/>
    </a:defPPr>
    <a:lvl1pPr algn="l" rtl="0" eaLnBrk="0" fontAlgn="base" hangingPunct="0">
      <a:spcBef>
        <a:spcPct val="0"/>
      </a:spcBef>
      <a:spcAft>
        <a:spcPct val="0"/>
      </a:spcAft>
      <a:defRPr sz="1400" kern="1200">
        <a:solidFill>
          <a:schemeClr val="tx1"/>
        </a:solidFill>
        <a:latin typeface="Arial" charset="0"/>
        <a:ea typeface="ＭＳ Ｐゴシック" charset="0"/>
        <a:cs typeface="+mn-cs"/>
      </a:defRPr>
    </a:lvl1pPr>
    <a:lvl2pPr marL="457200" algn="l" rtl="0" eaLnBrk="0" fontAlgn="base" hangingPunct="0">
      <a:spcBef>
        <a:spcPct val="0"/>
      </a:spcBef>
      <a:spcAft>
        <a:spcPct val="0"/>
      </a:spcAft>
      <a:defRPr sz="1400"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1400"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1400"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1400" kern="1200">
        <a:solidFill>
          <a:schemeClr val="tx1"/>
        </a:solidFill>
        <a:latin typeface="Arial" charset="0"/>
        <a:ea typeface="ＭＳ Ｐゴシック" charset="0"/>
        <a:cs typeface="+mn-cs"/>
      </a:defRPr>
    </a:lvl5pPr>
    <a:lvl6pPr marL="2286000" algn="l" defTabSz="457200" rtl="0" eaLnBrk="1" latinLnBrk="0" hangingPunct="1">
      <a:defRPr sz="1400" kern="1200">
        <a:solidFill>
          <a:schemeClr val="tx1"/>
        </a:solidFill>
        <a:latin typeface="Arial" charset="0"/>
        <a:ea typeface="ＭＳ Ｐゴシック" charset="0"/>
        <a:cs typeface="+mn-cs"/>
      </a:defRPr>
    </a:lvl6pPr>
    <a:lvl7pPr marL="2743200" algn="l" defTabSz="457200" rtl="0" eaLnBrk="1" latinLnBrk="0" hangingPunct="1">
      <a:defRPr sz="1400" kern="1200">
        <a:solidFill>
          <a:schemeClr val="tx1"/>
        </a:solidFill>
        <a:latin typeface="Arial" charset="0"/>
        <a:ea typeface="ＭＳ Ｐゴシック" charset="0"/>
        <a:cs typeface="+mn-cs"/>
      </a:defRPr>
    </a:lvl7pPr>
    <a:lvl8pPr marL="3200400" algn="l" defTabSz="457200" rtl="0" eaLnBrk="1" latinLnBrk="0" hangingPunct="1">
      <a:defRPr sz="1400" kern="1200">
        <a:solidFill>
          <a:schemeClr val="tx1"/>
        </a:solidFill>
        <a:latin typeface="Arial" charset="0"/>
        <a:ea typeface="ＭＳ Ｐゴシック" charset="0"/>
        <a:cs typeface="+mn-cs"/>
      </a:defRPr>
    </a:lvl8pPr>
    <a:lvl9pPr marL="3657600" algn="l" defTabSz="457200" rtl="0" eaLnBrk="1" latinLnBrk="0" hangingPunct="1">
      <a:defRPr sz="1400" kern="1200">
        <a:solidFill>
          <a:schemeClr val="tx1"/>
        </a:solidFill>
        <a:latin typeface="Arial" charset="0"/>
        <a:ea typeface="ＭＳ Ｐゴシック" charset="0"/>
        <a:cs typeface="+mn-cs"/>
      </a:defRPr>
    </a:lvl9pPr>
  </p:defaultTextStyle>
  <p:extLst>
    <p:ext uri="{EFAFB233-063F-42B5-8137-9DF3F51BA10A}">
      <p15:sldGuideLst xmlns:p15="http://schemas.microsoft.com/office/powerpoint/2012/main">
        <p15:guide id="1" orient="horz" pos="4319" userDrawn="1">
          <p15:clr>
            <a:srgbClr val="A4A3A4"/>
          </p15:clr>
        </p15:guide>
        <p15:guide id="2" pos="7679" userDrawn="1">
          <p15:clr>
            <a:srgbClr val="A4A3A4"/>
          </p15:clr>
        </p15:guide>
      </p15:sldGuideLst>
    </p:ext>
    <p:ext uri="{2D200454-40CA-4A62-9FC3-DE9A4176ACB9}">
      <p15:notesGuideLst xmlns:p15="http://schemas.microsoft.com/office/powerpoint/2012/main">
        <p15:guide id="1" orient="horz" pos="2904">
          <p15:clr>
            <a:srgbClr val="A4A3A4"/>
          </p15:clr>
        </p15:guide>
        <p15:guide id="2" pos="2185">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eira Smith" initials="KS" lastIdx="60" clrIdx="0">
    <p:extLst>
      <p:ext uri="{19B8F6BF-5375-455C-9EA6-DF929625EA0E}">
        <p15:presenceInfo xmlns:p15="http://schemas.microsoft.com/office/powerpoint/2012/main" userId="S::ksmith@i3health.onmicrosoft.com::48cb1c97-c5ae-48e2-b4c1-b634a8821b82" providerId="AD"/>
      </p:ext>
    </p:extLst>
  </p:cmAuthor>
  <p:cmAuthor id="2" name="Sarah Williams" initials="SW" lastIdx="75" clrIdx="1">
    <p:extLst>
      <p:ext uri="{19B8F6BF-5375-455C-9EA6-DF929625EA0E}">
        <p15:presenceInfo xmlns:p15="http://schemas.microsoft.com/office/powerpoint/2012/main" userId="S::swilliams@i3health.onmicrosoft.com::491a3667-56c9-49e3-80e0-e7259a625f28" providerId="AD"/>
      </p:ext>
    </p:extLst>
  </p:cmAuthor>
  <p:cmAuthor id="3" name="Amanda Thompson" initials="AT" lastIdx="13" clrIdx="2">
    <p:extLst>
      <p:ext uri="{19B8F6BF-5375-455C-9EA6-DF929625EA0E}">
        <p15:presenceInfo xmlns:p15="http://schemas.microsoft.com/office/powerpoint/2012/main" userId="Amanda Thompson" providerId="None"/>
      </p:ext>
    </p:extLst>
  </p:cmAuthor>
  <p:cmAuthor id="4" name="Faiman, PHD, CNP, Beth" initials="FPCB" lastIdx="11" clrIdx="3">
    <p:extLst>
      <p:ext uri="{19B8F6BF-5375-455C-9EA6-DF929625EA0E}">
        <p15:presenceInfo xmlns:p15="http://schemas.microsoft.com/office/powerpoint/2012/main" userId="S-1-5-21-416425361-97259607-924725345-40068" providerId="AD"/>
      </p:ext>
    </p:extLst>
  </p:cmAuthor>
  <p:cmAuthor id="5" name="Kristin Wright" initials="KW" lastIdx="57" clrIdx="4">
    <p:extLst>
      <p:ext uri="{19B8F6BF-5375-455C-9EA6-DF929625EA0E}">
        <p15:presenceInfo xmlns:p15="http://schemas.microsoft.com/office/powerpoint/2012/main" userId="S::kwright@i3health.onmicrosoft.com::e73ff5ce-b508-4e53-91d8-7fc9d9425f5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C9F4D"/>
    <a:srgbClr val="E3F4D7"/>
    <a:srgbClr val="C1D830"/>
    <a:srgbClr val="3A74AE"/>
    <a:srgbClr val="F4FBEE"/>
    <a:srgbClr val="F1FAF0"/>
    <a:srgbClr val="F9FDF6"/>
    <a:srgbClr val="F0FAF2"/>
    <a:srgbClr val="E9F1FB"/>
    <a:srgbClr val="244A7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247"/>
    <p:restoredTop sz="82560"/>
  </p:normalViewPr>
  <p:slideViewPr>
    <p:cSldViewPr snapToGrid="0">
      <p:cViewPr varScale="1">
        <p:scale>
          <a:sx n="88" d="100"/>
          <a:sy n="88" d="100"/>
        </p:scale>
        <p:origin x="816" y="176"/>
      </p:cViewPr>
      <p:guideLst>
        <p:guide orient="horz" pos="4319"/>
        <p:guide pos="7679"/>
      </p:guideLst>
    </p:cSldViewPr>
  </p:slideViewPr>
  <p:notesTextViewPr>
    <p:cViewPr>
      <p:scale>
        <a:sx n="1" d="1"/>
        <a:sy n="1" d="1"/>
      </p:scale>
      <p:origin x="0" y="0"/>
    </p:cViewPr>
  </p:notesTextViewPr>
  <p:notesViewPr>
    <p:cSldViewPr snapToGrid="0">
      <p:cViewPr>
        <p:scale>
          <a:sx n="1" d="2"/>
          <a:sy n="1" d="2"/>
        </p:scale>
        <p:origin x="0" y="0"/>
      </p:cViewPr>
      <p:guideLst>
        <p:guide orient="horz" pos="2904"/>
        <p:guide pos="2185"/>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handoutMaster" Target="handoutMasters/handoutMaster1.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commentAuthors" Target="commentAuthor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notesMaster" Target="notesMasters/notesMaster1.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s>
</file>

<file path=ppt/comments/comment1.xml><?xml version="1.0" encoding="utf-8"?>
<p:cmLst xmlns:a="http://schemas.openxmlformats.org/drawingml/2006/main" xmlns:r="http://schemas.openxmlformats.org/officeDocument/2006/relationships" xmlns:p="http://schemas.openxmlformats.org/presentationml/2006/main">
  <p:cm authorId="5" dt="2021-09-01T08:24:45.182" idx="12">
    <p:pos x="10" y="10"/>
    <p:text>This slide is important for learning objective 1  (predictive markers that can tailor treatment selection and goals)</p:text>
    <p:extLst>
      <p:ext uri="{C676402C-5697-4E1C-873F-D02D1690AC5C}">
        <p15:threadingInfo xmlns:p15="http://schemas.microsoft.com/office/powerpoint/2012/main" timeZoneBias="420"/>
      </p:ext>
    </p:extLst>
  </p:cm>
</p:cmLst>
</file>

<file path=ppt/comments/comment10.xml><?xml version="1.0" encoding="utf-8"?>
<p:cmLst xmlns:a="http://schemas.openxmlformats.org/drawingml/2006/main" xmlns:r="http://schemas.openxmlformats.org/officeDocument/2006/relationships" xmlns:p="http://schemas.openxmlformats.org/presentationml/2006/main">
  <p:cm authorId="5" dt="2021-09-01T08:33:03.283" idx="19">
    <p:pos x="10" y="10"/>
    <p:text>This slide is important for learning objective 2  (efficacy of novel therapeutic strategies)</p:text>
    <p:extLst>
      <p:ext uri="{C676402C-5697-4E1C-873F-D02D1690AC5C}">
        <p15:threadingInfo xmlns:p15="http://schemas.microsoft.com/office/powerpoint/2012/main" timeZoneBias="420"/>
      </p:ext>
    </p:extLst>
  </p:cm>
</p:cmLst>
</file>

<file path=ppt/comments/comment11.xml><?xml version="1.0" encoding="utf-8"?>
<p:cmLst xmlns:a="http://schemas.openxmlformats.org/drawingml/2006/main" xmlns:r="http://schemas.openxmlformats.org/officeDocument/2006/relationships" xmlns:p="http://schemas.openxmlformats.org/presentationml/2006/main">
  <p:cm authorId="5" dt="2021-09-01T08:33:33.545" idx="20">
    <p:pos x="10" y="10"/>
    <p:text>This slide is important for learning objective 2  (efficacy of novel therapeutic strategies)</p:text>
    <p:extLst>
      <p:ext uri="{C676402C-5697-4E1C-873F-D02D1690AC5C}">
        <p15:threadingInfo xmlns:p15="http://schemas.microsoft.com/office/powerpoint/2012/main" timeZoneBias="420"/>
      </p:ext>
    </p:extLst>
  </p:cm>
</p:cmLst>
</file>

<file path=ppt/comments/comment12.xml><?xml version="1.0" encoding="utf-8"?>
<p:cmLst xmlns:a="http://schemas.openxmlformats.org/drawingml/2006/main" xmlns:r="http://schemas.openxmlformats.org/officeDocument/2006/relationships" xmlns:p="http://schemas.openxmlformats.org/presentationml/2006/main">
  <p:cm authorId="5" dt="2021-09-01T08:34:23.392" idx="21">
    <p:pos x="10" y="10"/>
    <p:text>This slide is important for learning objective 2  (efficacy of novel therapeutic strategies)</p:text>
    <p:extLst>
      <p:ext uri="{C676402C-5697-4E1C-873F-D02D1690AC5C}">
        <p15:threadingInfo xmlns:p15="http://schemas.microsoft.com/office/powerpoint/2012/main" timeZoneBias="420"/>
      </p:ext>
    </p:extLst>
  </p:cm>
</p:cmLst>
</file>

<file path=ppt/comments/comment13.xml><?xml version="1.0" encoding="utf-8"?>
<p:cmLst xmlns:a="http://schemas.openxmlformats.org/drawingml/2006/main" xmlns:r="http://schemas.openxmlformats.org/officeDocument/2006/relationships" xmlns:p="http://schemas.openxmlformats.org/presentationml/2006/main">
  <p:cm authorId="5" dt="2021-09-01T08:34:34.946" idx="22">
    <p:pos x="10" y="10"/>
    <p:text>This slide is important for learning objective 2  (efficacy of novel therapeutic strategies)</p:text>
    <p:extLst>
      <p:ext uri="{C676402C-5697-4E1C-873F-D02D1690AC5C}">
        <p15:threadingInfo xmlns:p15="http://schemas.microsoft.com/office/powerpoint/2012/main" timeZoneBias="420"/>
      </p:ext>
    </p:extLst>
  </p:cm>
  <p:cm authorId="5" dt="2021-09-01T09:28:05.547" idx="53">
    <p:pos x="10" y="106"/>
    <p:text>Also needed for assessment question 3</p:text>
    <p:extLst>
      <p:ext uri="{C676402C-5697-4E1C-873F-D02D1690AC5C}">
        <p15:threadingInfo xmlns:p15="http://schemas.microsoft.com/office/powerpoint/2012/main" timeZoneBias="420">
          <p15:parentCm authorId="5" idx="22"/>
        </p15:threadingInfo>
      </p:ext>
    </p:extLst>
  </p:cm>
</p:cmLst>
</file>

<file path=ppt/comments/comment14.xml><?xml version="1.0" encoding="utf-8"?>
<p:cmLst xmlns:a="http://schemas.openxmlformats.org/drawingml/2006/main" xmlns:r="http://schemas.openxmlformats.org/officeDocument/2006/relationships" xmlns:p="http://schemas.openxmlformats.org/presentationml/2006/main">
  <p:cm authorId="5" dt="2021-09-01T08:37:03.290" idx="23">
    <p:pos x="10" y="10"/>
    <p:text>This slide is important for learning objective 2  (efficacy of novel therapeutic strategies)</p:text>
    <p:extLst>
      <p:ext uri="{C676402C-5697-4E1C-873F-D02D1690AC5C}">
        <p15:threadingInfo xmlns:p15="http://schemas.microsoft.com/office/powerpoint/2012/main" timeZoneBias="420"/>
      </p:ext>
    </p:extLst>
  </p:cm>
  <p:cm authorId="5" dt="2021-09-01T09:28:13.851" idx="54">
    <p:pos x="10" y="106"/>
    <p:text>Also needed for assessment question 3</p:text>
    <p:extLst>
      <p:ext uri="{C676402C-5697-4E1C-873F-D02D1690AC5C}">
        <p15:threadingInfo xmlns:p15="http://schemas.microsoft.com/office/powerpoint/2012/main" timeZoneBias="420">
          <p15:parentCm authorId="5" idx="23"/>
        </p15:threadingInfo>
      </p:ext>
    </p:extLst>
  </p:cm>
</p:cmLst>
</file>

<file path=ppt/comments/comment15.xml><?xml version="1.0" encoding="utf-8"?>
<p:cmLst xmlns:a="http://schemas.openxmlformats.org/drawingml/2006/main" xmlns:r="http://schemas.openxmlformats.org/officeDocument/2006/relationships" xmlns:p="http://schemas.openxmlformats.org/presentationml/2006/main">
  <p:cm authorId="5" dt="2021-09-01T08:37:50.577" idx="24">
    <p:pos x="10" y="10"/>
    <p:text>This slide is important for learning objective 2  (efficacy and safety of novel therapeutic strategies)</p:text>
    <p:extLst>
      <p:ext uri="{C676402C-5697-4E1C-873F-D02D1690AC5C}">
        <p15:threadingInfo xmlns:p15="http://schemas.microsoft.com/office/powerpoint/2012/main" timeZoneBias="420"/>
      </p:ext>
    </p:extLst>
  </p:cm>
</p:cmLst>
</file>

<file path=ppt/comments/comment16.xml><?xml version="1.0" encoding="utf-8"?>
<p:cmLst xmlns:a="http://schemas.openxmlformats.org/drawingml/2006/main" xmlns:r="http://schemas.openxmlformats.org/officeDocument/2006/relationships" xmlns:p="http://schemas.openxmlformats.org/presentationml/2006/main">
  <p:cm authorId="5" dt="2021-09-01T08:38:17.991" idx="25">
    <p:pos x="10" y="10"/>
    <p:text>This slide is important for learning objective 2  (efficacy of novel therapeutic strategies)</p:text>
    <p:extLst>
      <p:ext uri="{C676402C-5697-4E1C-873F-D02D1690AC5C}">
        <p15:threadingInfo xmlns:p15="http://schemas.microsoft.com/office/powerpoint/2012/main" timeZoneBias="420"/>
      </p:ext>
    </p:extLst>
  </p:cm>
</p:cmLst>
</file>

<file path=ppt/comments/comment17.xml><?xml version="1.0" encoding="utf-8"?>
<p:cmLst xmlns:a="http://schemas.openxmlformats.org/drawingml/2006/main" xmlns:r="http://schemas.openxmlformats.org/officeDocument/2006/relationships" xmlns:p="http://schemas.openxmlformats.org/presentationml/2006/main">
  <p:cm authorId="5" dt="2021-09-01T08:40:06.258" idx="26">
    <p:pos x="10" y="10"/>
    <p:text>This slide is important for learning objective 3  (managing of adverse events and promoting adherence, ensuring patient centered care)</p:text>
    <p:extLst>
      <p:ext uri="{C676402C-5697-4E1C-873F-D02D1690AC5C}">
        <p15:threadingInfo xmlns:p15="http://schemas.microsoft.com/office/powerpoint/2012/main" timeZoneBias="420"/>
      </p:ext>
    </p:extLst>
  </p:cm>
</p:cmLst>
</file>

<file path=ppt/comments/comment18.xml><?xml version="1.0" encoding="utf-8"?>
<p:cmLst xmlns:a="http://schemas.openxmlformats.org/drawingml/2006/main" xmlns:r="http://schemas.openxmlformats.org/officeDocument/2006/relationships" xmlns:p="http://schemas.openxmlformats.org/presentationml/2006/main">
  <p:cm authorId="5" dt="2021-09-01T08:42:35.666" idx="27">
    <p:pos x="10" y="10"/>
    <p:text>This slide is important for learning objective 3  (managing of adverse events and promoting adherence, ensuring patient centered care)</p:text>
    <p:extLst>
      <p:ext uri="{C676402C-5697-4E1C-873F-D02D1690AC5C}">
        <p15:threadingInfo xmlns:p15="http://schemas.microsoft.com/office/powerpoint/2012/main" timeZoneBias="420"/>
      </p:ext>
    </p:extLst>
  </p:cm>
</p:cmLst>
</file>

<file path=ppt/comments/comment19.xml><?xml version="1.0" encoding="utf-8"?>
<p:cmLst xmlns:a="http://schemas.openxmlformats.org/drawingml/2006/main" xmlns:r="http://schemas.openxmlformats.org/officeDocument/2006/relationships" xmlns:p="http://schemas.openxmlformats.org/presentationml/2006/main">
  <p:cm authorId="5" dt="2021-09-01T08:43:42.222" idx="28">
    <p:pos x="10" y="10"/>
    <p:text>This slide is important for learning objective 3  (managing of adverse events and promoting adherence, ensuring patient centered care)</p:text>
    <p:extLst>
      <p:ext uri="{C676402C-5697-4E1C-873F-D02D1690AC5C}">
        <p15:threadingInfo xmlns:p15="http://schemas.microsoft.com/office/powerpoint/2012/main" timeZoneBias="4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5" dt="2021-09-01T08:21:22.100" idx="11">
    <p:pos x="10" y="10"/>
    <p:text>This slide is important for learning objective 1  (predictive markers that can tailor treatment selection and goals)</p:text>
    <p:extLst>
      <p:ext uri="{C676402C-5697-4E1C-873F-D02D1690AC5C}">
        <p15:threadingInfo xmlns:p15="http://schemas.microsoft.com/office/powerpoint/2012/main" timeZoneBias="420"/>
      </p:ext>
    </p:extLst>
  </p:cm>
</p:cmLst>
</file>

<file path=ppt/comments/comment20.xml><?xml version="1.0" encoding="utf-8"?>
<p:cmLst xmlns:a="http://schemas.openxmlformats.org/drawingml/2006/main" xmlns:r="http://schemas.openxmlformats.org/officeDocument/2006/relationships" xmlns:p="http://schemas.openxmlformats.org/presentationml/2006/main">
  <p:cm authorId="5" dt="2021-09-01T08:44:34.094" idx="29">
    <p:pos x="10" y="10"/>
    <p:text>This slide is important for learning objective 3  (managing of adverse events and promoting adherence, ensuring patient centered care)</p:text>
    <p:extLst>
      <p:ext uri="{C676402C-5697-4E1C-873F-D02D1690AC5C}">
        <p15:threadingInfo xmlns:p15="http://schemas.microsoft.com/office/powerpoint/2012/main" timeZoneBias="420"/>
      </p:ext>
    </p:extLst>
  </p:cm>
</p:cmLst>
</file>

<file path=ppt/comments/comment21.xml><?xml version="1.0" encoding="utf-8"?>
<p:cmLst xmlns:a="http://schemas.openxmlformats.org/drawingml/2006/main" xmlns:r="http://schemas.openxmlformats.org/officeDocument/2006/relationships" xmlns:p="http://schemas.openxmlformats.org/presentationml/2006/main">
  <p:cm authorId="5" dt="2021-09-01T08:45:30.562" idx="30">
    <p:pos x="1611" y="1865"/>
    <p:text>This slide is important for learning objective 3  (managing of adverse events and promoting adherence, ensuring patient centered care)</p:text>
    <p:extLst>
      <p:ext uri="{C676402C-5697-4E1C-873F-D02D1690AC5C}">
        <p15:threadingInfo xmlns:p15="http://schemas.microsoft.com/office/powerpoint/2012/main" timeZoneBias="420"/>
      </p:ext>
    </p:extLst>
  </p:cm>
</p:cmLst>
</file>

<file path=ppt/comments/comment22.xml><?xml version="1.0" encoding="utf-8"?>
<p:cmLst xmlns:a="http://schemas.openxmlformats.org/drawingml/2006/main" xmlns:r="http://schemas.openxmlformats.org/officeDocument/2006/relationships" xmlns:p="http://schemas.openxmlformats.org/presentationml/2006/main">
  <p:cm authorId="5" dt="2021-09-01T08:45:50.682" idx="31">
    <p:pos x="10" y="10"/>
    <p:text>This slide is important for learning objective 3  (managing of adverse events and promoting adherence, ensuring patient centered care)</p:text>
    <p:extLst>
      <p:ext uri="{C676402C-5697-4E1C-873F-D02D1690AC5C}">
        <p15:threadingInfo xmlns:p15="http://schemas.microsoft.com/office/powerpoint/2012/main" timeZoneBias="420"/>
      </p:ext>
    </p:extLst>
  </p:cm>
</p:cmLst>
</file>

<file path=ppt/comments/comment23.xml><?xml version="1.0" encoding="utf-8"?>
<p:cmLst xmlns:a="http://schemas.openxmlformats.org/drawingml/2006/main" xmlns:r="http://schemas.openxmlformats.org/officeDocument/2006/relationships" xmlns:p="http://schemas.openxmlformats.org/presentationml/2006/main">
  <p:cm authorId="5" dt="2021-09-01T08:50:48.576" idx="32">
    <p:pos x="10" y="10"/>
    <p:text>This slide is important for learning objective 3  (promoting adherence, ensuring patient centered care)</p:text>
    <p:extLst>
      <p:ext uri="{C676402C-5697-4E1C-873F-D02D1690AC5C}">
        <p15:threadingInfo xmlns:p15="http://schemas.microsoft.com/office/powerpoint/2012/main" timeZoneBias="420"/>
      </p:ext>
    </p:extLst>
  </p:cm>
</p:cmLst>
</file>

<file path=ppt/comments/comment24.xml><?xml version="1.0" encoding="utf-8"?>
<p:cmLst xmlns:a="http://schemas.openxmlformats.org/drawingml/2006/main" xmlns:r="http://schemas.openxmlformats.org/officeDocument/2006/relationships" xmlns:p="http://schemas.openxmlformats.org/presentationml/2006/main">
  <p:cm authorId="5" dt="2021-09-01T08:51:18.147" idx="33">
    <p:pos x="10" y="10"/>
    <p:text>This slide is important for learning objective 3  (managing of adverse events and promoting adherence, ensuring patient centered care)</p:text>
    <p:extLst>
      <p:ext uri="{C676402C-5697-4E1C-873F-D02D1690AC5C}">
        <p15:threadingInfo xmlns:p15="http://schemas.microsoft.com/office/powerpoint/2012/main" timeZoneBias="420"/>
      </p:ext>
    </p:extLst>
  </p:cm>
</p:cmLst>
</file>

<file path=ppt/comments/comment25.xml><?xml version="1.0" encoding="utf-8"?>
<p:cmLst xmlns:a="http://schemas.openxmlformats.org/drawingml/2006/main" xmlns:r="http://schemas.openxmlformats.org/officeDocument/2006/relationships" xmlns:p="http://schemas.openxmlformats.org/presentationml/2006/main">
  <p:cm authorId="5" dt="2021-09-01T08:53:44.236" idx="34">
    <p:pos x="10" y="10"/>
    <p:text>This slide is important for learning objective 2  (efficacy and safety of novel therapeutic strategies)</p:text>
    <p:extLst>
      <p:ext uri="{C676402C-5697-4E1C-873F-D02D1690AC5C}">
        <p15:threadingInfo xmlns:p15="http://schemas.microsoft.com/office/powerpoint/2012/main" timeZoneBias="420"/>
      </p:ext>
    </p:extLst>
  </p:cm>
</p:cmLst>
</file>

<file path=ppt/comments/comment26.xml><?xml version="1.0" encoding="utf-8"?>
<p:cmLst xmlns:a="http://schemas.openxmlformats.org/drawingml/2006/main" xmlns:r="http://schemas.openxmlformats.org/officeDocument/2006/relationships" xmlns:p="http://schemas.openxmlformats.org/presentationml/2006/main">
  <p:cm authorId="5" dt="2021-09-01T08:54:08.975" idx="35">
    <p:pos x="10" y="10"/>
    <p:text>This slide is important for learning objective 2  (efficacy of novel therapeutic strategies)</p:text>
    <p:extLst>
      <p:ext uri="{C676402C-5697-4E1C-873F-D02D1690AC5C}">
        <p15:threadingInfo xmlns:p15="http://schemas.microsoft.com/office/powerpoint/2012/main" timeZoneBias="420"/>
      </p:ext>
    </p:extLst>
  </p:cm>
</p:cmLst>
</file>

<file path=ppt/comments/comment27.xml><?xml version="1.0" encoding="utf-8"?>
<p:cmLst xmlns:a="http://schemas.openxmlformats.org/drawingml/2006/main" xmlns:r="http://schemas.openxmlformats.org/officeDocument/2006/relationships" xmlns:p="http://schemas.openxmlformats.org/presentationml/2006/main">
  <p:cm authorId="5" dt="2021-09-01T08:55:17.936" idx="36">
    <p:pos x="10" y="10"/>
    <p:text>This slide is important for learning objective 2  (efficacy of novel therapeutic strategies)</p:text>
    <p:extLst>
      <p:ext uri="{C676402C-5697-4E1C-873F-D02D1690AC5C}">
        <p15:threadingInfo xmlns:p15="http://schemas.microsoft.com/office/powerpoint/2012/main" timeZoneBias="420"/>
      </p:ext>
    </p:extLst>
  </p:cm>
</p:cmLst>
</file>

<file path=ppt/comments/comment28.xml><?xml version="1.0" encoding="utf-8"?>
<p:cmLst xmlns:a="http://schemas.openxmlformats.org/drawingml/2006/main" xmlns:r="http://schemas.openxmlformats.org/officeDocument/2006/relationships" xmlns:p="http://schemas.openxmlformats.org/presentationml/2006/main">
  <p:cm authorId="5" dt="2021-09-01T08:55:43.166" idx="37">
    <p:pos x="10" y="10"/>
    <p:text>This slide is important for learning objective 2  (efficacy of novel therapeutic strategies)</p:text>
    <p:extLst>
      <p:ext uri="{C676402C-5697-4E1C-873F-D02D1690AC5C}">
        <p15:threadingInfo xmlns:p15="http://schemas.microsoft.com/office/powerpoint/2012/main" timeZoneBias="420"/>
      </p:ext>
    </p:extLst>
  </p:cm>
</p:cmLst>
</file>

<file path=ppt/comments/comment29.xml><?xml version="1.0" encoding="utf-8"?>
<p:cmLst xmlns:a="http://schemas.openxmlformats.org/drawingml/2006/main" xmlns:r="http://schemas.openxmlformats.org/officeDocument/2006/relationships" xmlns:p="http://schemas.openxmlformats.org/presentationml/2006/main">
  <p:cm authorId="5" dt="2021-09-01T08:56:41.142" idx="38">
    <p:pos x="10" y="10"/>
    <p:text>This slide is important for learning objective 2  (efficacy and safety of novel therapeutic strategies)</p:text>
    <p:extLst>
      <p:ext uri="{C676402C-5697-4E1C-873F-D02D1690AC5C}">
        <p15:threadingInfo xmlns:p15="http://schemas.microsoft.com/office/powerpoint/2012/main" timeZoneBias="42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5" dt="2021-09-01T08:25:03.013" idx="13">
    <p:pos x="10" y="10"/>
    <p:text>This slide is important for learning objective 1  (predictive markers that can tailor treatment selection and goals)</p:text>
    <p:extLst>
      <p:ext uri="{C676402C-5697-4E1C-873F-D02D1690AC5C}">
        <p15:threadingInfo xmlns:p15="http://schemas.microsoft.com/office/powerpoint/2012/main" timeZoneBias="420"/>
      </p:ext>
    </p:extLst>
  </p:cm>
  <p:cm authorId="5" dt="2021-09-01T12:43:52.317" idx="57">
    <p:pos x="10" y="106"/>
    <p:text>Also needed for assessment question 1</p:text>
    <p:extLst>
      <p:ext uri="{C676402C-5697-4E1C-873F-D02D1690AC5C}">
        <p15:threadingInfo xmlns:p15="http://schemas.microsoft.com/office/powerpoint/2012/main" timeZoneBias="420">
          <p15:parentCm authorId="5" idx="13"/>
        </p15:threadingInfo>
      </p:ext>
    </p:extLst>
  </p:cm>
</p:cmLst>
</file>

<file path=ppt/comments/comment30.xml><?xml version="1.0" encoding="utf-8"?>
<p:cmLst xmlns:a="http://schemas.openxmlformats.org/drawingml/2006/main" xmlns:r="http://schemas.openxmlformats.org/officeDocument/2006/relationships" xmlns:p="http://schemas.openxmlformats.org/presentationml/2006/main">
  <p:cm authorId="5" dt="2021-09-01T09:29:48.953" idx="55">
    <p:pos x="459" y="4139"/>
    <p:text>Slide needed for assessment question 4</p:text>
    <p:extLst>
      <p:ext uri="{C676402C-5697-4E1C-873F-D02D1690AC5C}">
        <p15:threadingInfo xmlns:p15="http://schemas.microsoft.com/office/powerpoint/2012/main" timeZoneBias="420"/>
      </p:ext>
    </p:extLst>
  </p:cm>
</p:cmLst>
</file>

<file path=ppt/comments/comment31.xml><?xml version="1.0" encoding="utf-8"?>
<p:cmLst xmlns:a="http://schemas.openxmlformats.org/drawingml/2006/main" xmlns:r="http://schemas.openxmlformats.org/officeDocument/2006/relationships" xmlns:p="http://schemas.openxmlformats.org/presentationml/2006/main">
  <p:cm authorId="5" dt="2021-09-01T09:09:54.375" idx="39">
    <p:pos x="10" y="10"/>
    <p:text>This slide is important for learning objective 2  (efficacy of novel therapeutic strategies)</p:text>
    <p:extLst>
      <p:ext uri="{C676402C-5697-4E1C-873F-D02D1690AC5C}">
        <p15:threadingInfo xmlns:p15="http://schemas.microsoft.com/office/powerpoint/2012/main" timeZoneBias="420"/>
      </p:ext>
    </p:extLst>
  </p:cm>
</p:cmLst>
</file>

<file path=ppt/comments/comment32.xml><?xml version="1.0" encoding="utf-8"?>
<p:cmLst xmlns:a="http://schemas.openxmlformats.org/drawingml/2006/main" xmlns:r="http://schemas.openxmlformats.org/officeDocument/2006/relationships" xmlns:p="http://schemas.openxmlformats.org/presentationml/2006/main">
  <p:cm authorId="5" dt="2021-09-01T09:10:15.706" idx="40">
    <p:pos x="10" y="10"/>
    <p:text>This slide is important for learning objective 2  (efficacy of novel therapeutic strategies)</p:text>
    <p:extLst>
      <p:ext uri="{C676402C-5697-4E1C-873F-D02D1690AC5C}">
        <p15:threadingInfo xmlns:p15="http://schemas.microsoft.com/office/powerpoint/2012/main" timeZoneBias="420"/>
      </p:ext>
    </p:extLst>
  </p:cm>
</p:cmLst>
</file>

<file path=ppt/comments/comment33.xml><?xml version="1.0" encoding="utf-8"?>
<p:cmLst xmlns:a="http://schemas.openxmlformats.org/drawingml/2006/main" xmlns:r="http://schemas.openxmlformats.org/officeDocument/2006/relationships" xmlns:p="http://schemas.openxmlformats.org/presentationml/2006/main">
  <p:cm authorId="5" dt="2021-09-01T09:10:36.843" idx="41">
    <p:pos x="10" y="10"/>
    <p:text>This slide is important for learning objective 2  (efficacy and safety of novel therapeutic strategies)</p:text>
    <p:extLst>
      <p:ext uri="{C676402C-5697-4E1C-873F-D02D1690AC5C}">
        <p15:threadingInfo xmlns:p15="http://schemas.microsoft.com/office/powerpoint/2012/main" timeZoneBias="420"/>
      </p:ext>
    </p:extLst>
  </p:cm>
</p:cmLst>
</file>

<file path=ppt/comments/comment34.xml><?xml version="1.0" encoding="utf-8"?>
<p:cmLst xmlns:a="http://schemas.openxmlformats.org/drawingml/2006/main" xmlns:r="http://schemas.openxmlformats.org/officeDocument/2006/relationships" xmlns:p="http://schemas.openxmlformats.org/presentationml/2006/main">
  <p:cm authorId="5" dt="2021-09-01T09:11:01.986" idx="42">
    <p:pos x="10" y="10"/>
    <p:text>This slide is important for learning objective 2  (safety of novel therapeutic strategies)</p:text>
    <p:extLst>
      <p:ext uri="{C676402C-5697-4E1C-873F-D02D1690AC5C}">
        <p15:threadingInfo xmlns:p15="http://schemas.microsoft.com/office/powerpoint/2012/main" timeZoneBias="420"/>
      </p:ext>
    </p:extLst>
  </p:cm>
</p:cmLst>
</file>

<file path=ppt/comments/comment35.xml><?xml version="1.0" encoding="utf-8"?>
<p:cmLst xmlns:a="http://schemas.openxmlformats.org/drawingml/2006/main" xmlns:r="http://schemas.openxmlformats.org/officeDocument/2006/relationships" xmlns:p="http://schemas.openxmlformats.org/presentationml/2006/main">
  <p:cm authorId="5" dt="2021-09-01T09:11:27.434" idx="43">
    <p:pos x="10" y="10"/>
    <p:text>This slide is important for learning objective 2  (safety of novel therapeutic strategies)</p:text>
    <p:extLst>
      <p:ext uri="{C676402C-5697-4E1C-873F-D02D1690AC5C}">
        <p15:threadingInfo xmlns:p15="http://schemas.microsoft.com/office/powerpoint/2012/main" timeZoneBias="420"/>
      </p:ext>
    </p:extLst>
  </p:cm>
</p:cmLst>
</file>

<file path=ppt/comments/comment36.xml><?xml version="1.0" encoding="utf-8"?>
<p:cmLst xmlns:a="http://schemas.openxmlformats.org/drawingml/2006/main" xmlns:r="http://schemas.openxmlformats.org/officeDocument/2006/relationships" xmlns:p="http://schemas.openxmlformats.org/presentationml/2006/main">
  <p:cm authorId="5" dt="2021-09-01T09:12:00.128" idx="44">
    <p:pos x="10" y="10"/>
    <p:text>This slide is important for learning objective 2  (efficacy of novel therapeutic strategies)</p:text>
    <p:extLst>
      <p:ext uri="{C676402C-5697-4E1C-873F-D02D1690AC5C}">
        <p15:threadingInfo xmlns:p15="http://schemas.microsoft.com/office/powerpoint/2012/main" timeZoneBias="420"/>
      </p:ext>
    </p:extLst>
  </p:cm>
</p:cmLst>
</file>

<file path=ppt/comments/comment37.xml><?xml version="1.0" encoding="utf-8"?>
<p:cmLst xmlns:a="http://schemas.openxmlformats.org/drawingml/2006/main" xmlns:r="http://schemas.openxmlformats.org/officeDocument/2006/relationships" xmlns:p="http://schemas.openxmlformats.org/presentationml/2006/main">
  <p:cm authorId="5" dt="2021-09-01T09:12:14.494" idx="45">
    <p:pos x="10" y="10"/>
    <p:text>This slide is important for learning objective 2  (safety of novel therapeutic strategies)</p:text>
    <p:extLst>
      <p:ext uri="{C676402C-5697-4E1C-873F-D02D1690AC5C}">
        <p15:threadingInfo xmlns:p15="http://schemas.microsoft.com/office/powerpoint/2012/main" timeZoneBias="420"/>
      </p:ext>
    </p:extLst>
  </p:cm>
</p:cmLst>
</file>

<file path=ppt/comments/comment38.xml><?xml version="1.0" encoding="utf-8"?>
<p:cmLst xmlns:a="http://schemas.openxmlformats.org/drawingml/2006/main" xmlns:r="http://schemas.openxmlformats.org/officeDocument/2006/relationships" xmlns:p="http://schemas.openxmlformats.org/presentationml/2006/main">
  <p:cm authorId="5" dt="2021-09-01T09:12:54.013" idx="46">
    <p:pos x="10" y="10"/>
    <p:text>This slide is important for learning objective 2  (efficacy of novel therapeutic strategies)</p:text>
    <p:extLst>
      <p:ext uri="{C676402C-5697-4E1C-873F-D02D1690AC5C}">
        <p15:threadingInfo xmlns:p15="http://schemas.microsoft.com/office/powerpoint/2012/main" timeZoneBias="420"/>
      </p:ext>
    </p:extLst>
  </p:cm>
</p:cmLst>
</file>

<file path=ppt/comments/comment39.xml><?xml version="1.0" encoding="utf-8"?>
<p:cmLst xmlns:a="http://schemas.openxmlformats.org/drawingml/2006/main" xmlns:r="http://schemas.openxmlformats.org/officeDocument/2006/relationships" xmlns:p="http://schemas.openxmlformats.org/presentationml/2006/main">
  <p:cm authorId="5" dt="2021-09-01T09:14:46.573" idx="47">
    <p:pos x="10" y="10"/>
    <p:text>This slide is important for learning objective 3  (managing of adverse events, ensuring patient centered care)</p:text>
    <p:extLst>
      <p:ext uri="{C676402C-5697-4E1C-873F-D02D1690AC5C}">
        <p15:threadingInfo xmlns:p15="http://schemas.microsoft.com/office/powerpoint/2012/main" timeZoneBias="420"/>
      </p:ext>
    </p:extLst>
  </p:cm>
  <p:cm authorId="5" dt="2021-09-01T09:31:19.349" idx="56">
    <p:pos x="10" y="106"/>
    <p:text>Also needed for assessment question 5</p:text>
    <p:extLst>
      <p:ext uri="{C676402C-5697-4E1C-873F-D02D1690AC5C}">
        <p15:threadingInfo xmlns:p15="http://schemas.microsoft.com/office/powerpoint/2012/main" timeZoneBias="420">
          <p15:parentCm authorId="5" idx="47"/>
        </p15:threadingInfo>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5" dt="2021-09-01T09:25:57.647" idx="52">
    <p:pos x="2079" y="2655"/>
    <p:text>Slide needed for assessment question 2</p:text>
    <p:extLst>
      <p:ext uri="{C676402C-5697-4E1C-873F-D02D1690AC5C}">
        <p15:threadingInfo xmlns:p15="http://schemas.microsoft.com/office/powerpoint/2012/main" timeZoneBias="420"/>
      </p:ext>
    </p:extLst>
  </p:cm>
</p:cmLst>
</file>

<file path=ppt/comments/comment40.xml><?xml version="1.0" encoding="utf-8"?>
<p:cmLst xmlns:a="http://schemas.openxmlformats.org/drawingml/2006/main" xmlns:r="http://schemas.openxmlformats.org/officeDocument/2006/relationships" xmlns:p="http://schemas.openxmlformats.org/presentationml/2006/main">
  <p:cm authorId="5" dt="2021-09-01T09:16:39.049" idx="48">
    <p:pos x="10" y="10"/>
    <p:text>This slide is important for learning objective 3  (managing of adverse events, ensuring patient centered care)</p:text>
    <p:extLst>
      <p:ext uri="{C676402C-5697-4E1C-873F-D02D1690AC5C}">
        <p15:threadingInfo xmlns:p15="http://schemas.microsoft.com/office/powerpoint/2012/main" timeZoneBias="420"/>
      </p:ext>
    </p:extLst>
  </p:cm>
</p:cmLst>
</file>

<file path=ppt/comments/comment41.xml><?xml version="1.0" encoding="utf-8"?>
<p:cmLst xmlns:a="http://schemas.openxmlformats.org/drawingml/2006/main" xmlns:r="http://schemas.openxmlformats.org/officeDocument/2006/relationships" xmlns:p="http://schemas.openxmlformats.org/presentationml/2006/main">
  <p:cm authorId="2" dt="2021-08-16T16:09:51.813" idx="75">
    <p:pos x="10" y="10"/>
    <p:text>Dr. Faiman, we added this slide with the information you suggested.</p:text>
    <p:extLst>
      <p:ext uri="{C676402C-5697-4E1C-873F-D02D1690AC5C}">
        <p15:threadingInfo xmlns:p15="http://schemas.microsoft.com/office/powerpoint/2012/main" timeZoneBias="240"/>
      </p:ext>
    </p:extLst>
  </p:cm>
  <p:cm authorId="5" dt="2021-09-01T09:18:18.398" idx="49">
    <p:pos x="106" y="106"/>
    <p:text>This slide is important for learning objective 2  (safety of novel therapeutic strategies)</p:text>
    <p:extLst>
      <p:ext uri="{C676402C-5697-4E1C-873F-D02D1690AC5C}">
        <p15:threadingInfo xmlns:p15="http://schemas.microsoft.com/office/powerpoint/2012/main" timeZoneBias="420"/>
      </p:ext>
    </p:extLst>
  </p:cm>
</p:cmLst>
</file>

<file path=ppt/comments/comment42.xml><?xml version="1.0" encoding="utf-8"?>
<p:cmLst xmlns:a="http://schemas.openxmlformats.org/drawingml/2006/main" xmlns:r="http://schemas.openxmlformats.org/officeDocument/2006/relationships" xmlns:p="http://schemas.openxmlformats.org/presentationml/2006/main">
  <p:cm authorId="5" dt="2021-09-01T09:19:47.498" idx="50">
    <p:pos x="10" y="10"/>
    <p:text>This slide is important for learning objective 2  (efficacy of novel therapeutic strategies)</p:text>
    <p:extLst>
      <p:ext uri="{C676402C-5697-4E1C-873F-D02D1690AC5C}">
        <p15:threadingInfo xmlns:p15="http://schemas.microsoft.com/office/powerpoint/2012/main" timeZoneBias="420"/>
      </p:ext>
    </p:extLst>
  </p:cm>
</p:cmLst>
</file>

<file path=ppt/comments/comment43.xml><?xml version="1.0" encoding="utf-8"?>
<p:cmLst xmlns:a="http://schemas.openxmlformats.org/drawingml/2006/main" xmlns:r="http://schemas.openxmlformats.org/officeDocument/2006/relationships" xmlns:p="http://schemas.openxmlformats.org/presentationml/2006/main">
  <p:cm authorId="5" dt="2021-09-01T09:20:22.193" idx="51">
    <p:pos x="10" y="10"/>
    <p:text>This slide is important for learning objective 3  (managing of adverse events, ensuring patient centered care)</p:text>
    <p:extLst>
      <p:ext uri="{C676402C-5697-4E1C-873F-D02D1690AC5C}">
        <p15:threadingInfo xmlns:p15="http://schemas.microsoft.com/office/powerpoint/2012/main" timeZoneBias="42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5" dt="2021-09-01T08:28:40.678" idx="14">
    <p:pos x="10" y="10"/>
    <p:text>This slide is important for learning objective 1  (predictive markers that can tailor treatment selection and goals)</p:text>
    <p:extLst>
      <p:ext uri="{C676402C-5697-4E1C-873F-D02D1690AC5C}">
        <p15:threadingInfo xmlns:p15="http://schemas.microsoft.com/office/powerpoint/2012/main" timeZoneBias="42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5" dt="2021-09-01T08:28:46.239" idx="15">
    <p:pos x="10" y="10"/>
    <p:text>This slide is important for learning objective 1  (predictive markers that can tailor treatment selection and goals)</p:text>
    <p:extLst>
      <p:ext uri="{C676402C-5697-4E1C-873F-D02D1690AC5C}">
        <p15:threadingInfo xmlns:p15="http://schemas.microsoft.com/office/powerpoint/2012/main" timeZoneBias="42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5" dt="2021-09-01T08:30:38.769" idx="16">
    <p:pos x="10" y="10"/>
    <p:text>This slide is important for learning objective 2  (efficacy of novel treatments)</p:text>
    <p:extLst>
      <p:ext uri="{C676402C-5697-4E1C-873F-D02D1690AC5C}">
        <p15:threadingInfo xmlns:p15="http://schemas.microsoft.com/office/powerpoint/2012/main" timeZoneBias="420"/>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5" dt="2021-09-01T08:32:19.457" idx="17">
    <p:pos x="10" y="10"/>
    <p:text>This slide is important for learning objective 2  (efficacy of novel treatments)</p:text>
    <p:extLst>
      <p:ext uri="{C676402C-5697-4E1C-873F-D02D1690AC5C}">
        <p15:threadingInfo xmlns:p15="http://schemas.microsoft.com/office/powerpoint/2012/main" timeZoneBias="420"/>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5" dt="2021-09-01T08:32:44.801" idx="18">
    <p:pos x="10" y="10"/>
    <p:text>This slide is important for learning objective 2  (efficacy of novel treatments)</p:text>
    <p:extLst>
      <p:ext uri="{C676402C-5697-4E1C-873F-D02D1690AC5C}">
        <p15:threadingInfo xmlns:p15="http://schemas.microsoft.com/office/powerpoint/2012/main" timeZoneBias="42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1541" name="Rectangle 5"/>
          <p:cNvSpPr>
            <a:spLocks noGrp="1" noChangeArrowheads="1"/>
          </p:cNvSpPr>
          <p:nvPr>
            <p:ph type="sldNum" sz="quarter" idx="3"/>
          </p:nvPr>
        </p:nvSpPr>
        <p:spPr bwMode="auto">
          <a:xfrm>
            <a:off x="3929063" y="8758238"/>
            <a:ext cx="3006725" cy="461962"/>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2090" tIns="46044" rIns="92090" bIns="46044" numCol="1" anchor="b" anchorCtr="0" compatLnSpc="1">
            <a:prstTxWarp prst="textNoShape">
              <a:avLst/>
            </a:prstTxWarp>
          </a:bodyPr>
          <a:lstStyle>
            <a:lvl1pPr algn="r" defTabSz="922338">
              <a:defRPr sz="1200">
                <a:latin typeface="Times New Roman" charset="0"/>
              </a:defRPr>
            </a:lvl1pPr>
          </a:lstStyle>
          <a:p>
            <a:fld id="{2DEC5AC2-D796-6645-9FB8-C5E86EF024C8}" type="slidenum">
              <a:rPr lang="en-US">
                <a:latin typeface="News Gothic MT" charset="0"/>
                <a:ea typeface="News Gothic MT" charset="0"/>
                <a:cs typeface="News Gothic MT" charset="0"/>
              </a:rPr>
              <a:pPr/>
              <a:t>‹#›</a:t>
            </a:fld>
            <a:endParaRPr lang="en-US">
              <a:latin typeface="News Gothic MT" charset="0"/>
              <a:ea typeface="News Gothic MT" charset="0"/>
              <a:cs typeface="News Gothic MT" charset="0"/>
            </a:endParaRPr>
          </a:p>
        </p:txBody>
      </p:sp>
    </p:spTree>
    <p:extLst>
      <p:ext uri="{BB962C8B-B14F-4D97-AF65-F5344CB8AC3E}">
        <p14:creationId xmlns:p14="http://schemas.microsoft.com/office/powerpoint/2010/main" val="5320402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6" name="Rectangle 4"/>
          <p:cNvSpPr>
            <a:spLocks noGrp="1" noRot="1" noChangeAspect="1" noChangeArrowheads="1" noTextEdit="1"/>
          </p:cNvSpPr>
          <p:nvPr>
            <p:ph type="sldImg" idx="2"/>
          </p:nvPr>
        </p:nvSpPr>
        <p:spPr bwMode="auto">
          <a:xfrm>
            <a:off x="395288" y="690563"/>
            <a:ext cx="6146800" cy="3457575"/>
          </a:xfrm>
          <a:prstGeom prst="rect">
            <a:avLst/>
          </a:prstGeom>
          <a:no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sp>
      <p:sp>
        <p:nvSpPr>
          <p:cNvPr id="100357" name="Rectangle 5"/>
          <p:cNvSpPr>
            <a:spLocks noGrp="1" noChangeArrowheads="1"/>
          </p:cNvSpPr>
          <p:nvPr>
            <p:ph type="body" sz="quarter" idx="3"/>
          </p:nvPr>
        </p:nvSpPr>
        <p:spPr bwMode="auto">
          <a:xfrm>
            <a:off x="925513" y="4379913"/>
            <a:ext cx="5084762" cy="4149725"/>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2090" tIns="46044" rIns="92090" bIns="4604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9" name="Rectangle 7"/>
          <p:cNvSpPr>
            <a:spLocks noGrp="1" noChangeArrowheads="1"/>
          </p:cNvSpPr>
          <p:nvPr>
            <p:ph type="sldNum" sz="quarter" idx="5"/>
          </p:nvPr>
        </p:nvSpPr>
        <p:spPr bwMode="auto">
          <a:xfrm>
            <a:off x="3929063" y="8758238"/>
            <a:ext cx="3006725" cy="461962"/>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2090" tIns="46044" rIns="92090" bIns="46044" numCol="1" anchor="b" anchorCtr="0" compatLnSpc="1">
            <a:prstTxWarp prst="textNoShape">
              <a:avLst/>
            </a:prstTxWarp>
          </a:bodyPr>
          <a:lstStyle>
            <a:lvl1pPr algn="r" defTabSz="922338">
              <a:defRPr sz="1200">
                <a:latin typeface="News Gothic MT" charset="0"/>
                <a:ea typeface="News Gothic MT" charset="0"/>
                <a:cs typeface="News Gothic MT" charset="0"/>
              </a:defRPr>
            </a:lvl1pPr>
          </a:lstStyle>
          <a:p>
            <a:fld id="{B4376907-3CCC-7340-B687-6F094BC92014}" type="slidenum">
              <a:rPr lang="en-US" smtClean="0"/>
              <a:pPr/>
              <a:t>‹#›</a:t>
            </a:fld>
            <a:endParaRPr lang="en-US"/>
          </a:p>
        </p:txBody>
      </p:sp>
    </p:spTree>
    <p:extLst>
      <p:ext uri="{BB962C8B-B14F-4D97-AF65-F5344CB8AC3E}">
        <p14:creationId xmlns:p14="http://schemas.microsoft.com/office/powerpoint/2010/main" val="190123432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News Gothic MT" charset="0"/>
        <a:ea typeface="News Gothic MT" charset="0"/>
        <a:cs typeface="News Gothic MT" charset="0"/>
      </a:defRPr>
    </a:lvl1pPr>
    <a:lvl2pPr marL="457200" algn="l" rtl="0" fontAlgn="base">
      <a:spcBef>
        <a:spcPct val="30000"/>
      </a:spcBef>
      <a:spcAft>
        <a:spcPct val="0"/>
      </a:spcAft>
      <a:defRPr sz="1200" kern="1200">
        <a:solidFill>
          <a:schemeClr val="tx1"/>
        </a:solidFill>
        <a:latin typeface="News Gothic MT" charset="0"/>
        <a:ea typeface="News Gothic MT" charset="0"/>
        <a:cs typeface="News Gothic MT" charset="0"/>
      </a:defRPr>
    </a:lvl2pPr>
    <a:lvl3pPr marL="914400" algn="l" rtl="0" fontAlgn="base">
      <a:spcBef>
        <a:spcPct val="30000"/>
      </a:spcBef>
      <a:spcAft>
        <a:spcPct val="0"/>
      </a:spcAft>
      <a:defRPr sz="1200" kern="1200">
        <a:solidFill>
          <a:schemeClr val="tx1"/>
        </a:solidFill>
        <a:latin typeface="News Gothic MT" charset="0"/>
        <a:ea typeface="News Gothic MT" charset="0"/>
        <a:cs typeface="News Gothic MT" charset="0"/>
      </a:defRPr>
    </a:lvl3pPr>
    <a:lvl4pPr marL="1371600" algn="l" rtl="0" fontAlgn="base">
      <a:spcBef>
        <a:spcPct val="30000"/>
      </a:spcBef>
      <a:spcAft>
        <a:spcPct val="0"/>
      </a:spcAft>
      <a:defRPr sz="1200" kern="1200">
        <a:solidFill>
          <a:schemeClr val="tx1"/>
        </a:solidFill>
        <a:latin typeface="News Gothic MT" charset="0"/>
        <a:ea typeface="News Gothic MT" charset="0"/>
        <a:cs typeface="News Gothic MT" charset="0"/>
      </a:defRPr>
    </a:lvl4pPr>
    <a:lvl5pPr marL="1828800" algn="l" rtl="0" fontAlgn="base">
      <a:spcBef>
        <a:spcPct val="30000"/>
      </a:spcBef>
      <a:spcAft>
        <a:spcPct val="0"/>
      </a:spcAft>
      <a:defRPr sz="1200" kern="1200">
        <a:solidFill>
          <a:schemeClr val="tx1"/>
        </a:solidFill>
        <a:latin typeface="News Gothic MT" charset="0"/>
        <a:ea typeface="News Gothic MT" charset="0"/>
        <a:cs typeface="News Gothic MT"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376907-3CCC-7340-B687-6F094BC92014}" type="slidenum">
              <a:rPr lang="en-US" smtClean="0"/>
              <a:pPr/>
              <a:t>0</a:t>
            </a:fld>
            <a:endParaRPr lang="en-US"/>
          </a:p>
        </p:txBody>
      </p:sp>
    </p:spTree>
    <p:extLst>
      <p:ext uri="{BB962C8B-B14F-4D97-AF65-F5344CB8AC3E}">
        <p14:creationId xmlns:p14="http://schemas.microsoft.com/office/powerpoint/2010/main" val="39269168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5288" y="690563"/>
            <a:ext cx="6146800" cy="34575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376907-3CCC-7340-B687-6F094BC92014}" type="slidenum">
              <a:rPr lang="en-US" smtClean="0"/>
              <a:pPr/>
              <a:t>9</a:t>
            </a:fld>
            <a:endParaRPr lang="en-US"/>
          </a:p>
        </p:txBody>
      </p:sp>
    </p:spTree>
    <p:extLst>
      <p:ext uri="{BB962C8B-B14F-4D97-AF65-F5344CB8AC3E}">
        <p14:creationId xmlns:p14="http://schemas.microsoft.com/office/powerpoint/2010/main" val="3921664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5288" y="690563"/>
            <a:ext cx="6146800" cy="34575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4376907-3CCC-7340-B687-6F094BC92014}" type="slidenum">
              <a:rPr lang="en-US" smtClean="0"/>
              <a:pPr/>
              <a:t>10</a:t>
            </a:fld>
            <a:endParaRPr lang="en-US"/>
          </a:p>
        </p:txBody>
      </p:sp>
    </p:spTree>
    <p:extLst>
      <p:ext uri="{BB962C8B-B14F-4D97-AF65-F5344CB8AC3E}">
        <p14:creationId xmlns:p14="http://schemas.microsoft.com/office/powerpoint/2010/main" val="39341767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376907-3CCC-7340-B687-6F094BC92014}" type="slidenum">
              <a:rPr lang="en-US" smtClean="0"/>
              <a:pPr/>
              <a:t>11</a:t>
            </a:fld>
            <a:endParaRPr lang="en-US"/>
          </a:p>
        </p:txBody>
      </p:sp>
    </p:spTree>
    <p:extLst>
      <p:ext uri="{BB962C8B-B14F-4D97-AF65-F5344CB8AC3E}">
        <p14:creationId xmlns:p14="http://schemas.microsoft.com/office/powerpoint/2010/main" val="5945193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5288" y="690563"/>
            <a:ext cx="6146800" cy="34575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376907-3CCC-7340-B687-6F094BC92014}" type="slidenum">
              <a:rPr lang="en-US" smtClean="0"/>
              <a:pPr/>
              <a:t>12</a:t>
            </a:fld>
            <a:endParaRPr lang="en-US"/>
          </a:p>
        </p:txBody>
      </p:sp>
    </p:spTree>
    <p:extLst>
      <p:ext uri="{BB962C8B-B14F-4D97-AF65-F5344CB8AC3E}">
        <p14:creationId xmlns:p14="http://schemas.microsoft.com/office/powerpoint/2010/main" val="14001121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0962" name="Google Shape;840;p39:notes"/>
          <p:cNvSpPr>
            <a:spLocks noGrp="1" noRot="1" noChangeAspect="1" noTextEdit="1"/>
          </p:cNvSpPr>
          <p:nvPr>
            <p:ph type="sldImg" idx="2"/>
          </p:nvPr>
        </p:nvSpPr>
        <p:spPr>
          <a:xfrm>
            <a:off x="395288" y="690563"/>
            <a:ext cx="6146800" cy="3457575"/>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w="12700" cap="flat">
            <a:round/>
            <a:headEnd type="none" w="sm" len="sm"/>
            <a:tailEnd type="none" w="sm" len="sm"/>
          </a:ln>
        </p:spPr>
      </p:sp>
      <p:sp>
        <p:nvSpPr>
          <p:cNvPr id="40963" name="Google Shape;841;p39:notes"/>
          <p:cNvSpPr txBox="1">
            <a:spLocks noGrp="1"/>
          </p:cNvSpPr>
          <p:nvPr>
            <p:ph type="body" idx="1"/>
          </p:nvPr>
        </p:nvSpPr>
        <p:spPr>
          <a:xfrm>
            <a:off x="710248" y="4459526"/>
            <a:ext cx="5681980" cy="4224814"/>
          </a:xfrm>
          <a:noFill/>
        </p:spPr>
        <p:txBody>
          <a:bodyPr lIns="94213" tIns="47094" rIns="94213" bIns="47094"/>
          <a:lstStyle/>
          <a:p>
            <a:pPr marL="214313" indent="-214313">
              <a:spcBef>
                <a:spcPts val="450"/>
              </a:spcBef>
              <a:buFont typeface="Arial" panose="020B0604020202020204" pitchFamily="34" charset="0"/>
              <a:buChar char="•"/>
            </a:pPr>
            <a:r>
              <a:rPr lang="en-US"/>
              <a:t>Many treatment options at diagnosis, relapse </a:t>
            </a:r>
          </a:p>
          <a:p>
            <a:pPr marL="214313" indent="-214313">
              <a:spcBef>
                <a:spcPts val="450"/>
              </a:spcBef>
              <a:buFont typeface="Arial" panose="020B0604020202020204" pitchFamily="34" charset="0"/>
              <a:buChar char="•"/>
            </a:pPr>
            <a:r>
              <a:rPr lang="en-US"/>
              <a:t>Proteasome inhibitors (PIs) and immunomodulatory drugs are first-line therapies in the setting of newly diagnosed disease and are increasingly used for maintenance in the initial treatment setting</a:t>
            </a:r>
          </a:p>
          <a:p>
            <a:pPr marL="214313" indent="-214313">
              <a:spcBef>
                <a:spcPts val="450"/>
              </a:spcBef>
              <a:buFont typeface="Arial" panose="020B0604020202020204" pitchFamily="34" charset="0"/>
              <a:buChar char="•"/>
            </a:pPr>
            <a:r>
              <a:rPr lang="en-US"/>
              <a:t>Lenalidomide along with a PI forms the backbone of initial treatment in older, frailer patients and is used for maintenance after autologous stem cell transplant (ASCT) in transplant-eligible patients</a:t>
            </a:r>
          </a:p>
          <a:p>
            <a:pPr>
              <a:spcBef>
                <a:spcPct val="0"/>
              </a:spcBef>
            </a:pPr>
            <a:endParaRPr lang="en-US" altLang="en-US"/>
          </a:p>
        </p:txBody>
      </p:sp>
      <p:sp>
        <p:nvSpPr>
          <p:cNvPr id="40964" name="Google Shape;842;p39:notes"/>
          <p:cNvSpPr>
            <a:spLocks noGrp="1"/>
          </p:cNvSpPr>
          <p:nvPr>
            <p:ph type="sldNum" sz="quarter" idx="5"/>
          </p:nvPr>
        </p:nvSpPr>
        <p:spPr>
          <a:xfrm>
            <a:off x="4023092" y="8917422"/>
            <a:ext cx="3077739" cy="469424"/>
          </a:xfrm>
          <a:noFill/>
        </p:spPr>
        <p:txBody>
          <a:bodyPr lIns="94213" tIns="47094" rIns="94213" bIns="47094" anchor="b"/>
          <a:lstStyle>
            <a:lvl1pPr>
              <a:defRPr sz="2500">
                <a:solidFill>
                  <a:schemeClr val="tx1"/>
                </a:solidFill>
                <a:latin typeface="Arial" panose="020B0604020202020204" pitchFamily="34" charset="0"/>
              </a:defRPr>
            </a:lvl1pPr>
            <a:lvl2pPr marL="765610" indent="-294465">
              <a:defRPr sz="2500">
                <a:solidFill>
                  <a:schemeClr val="tx1"/>
                </a:solidFill>
                <a:latin typeface="Arial" panose="020B0604020202020204" pitchFamily="34" charset="0"/>
              </a:defRPr>
            </a:lvl2pPr>
            <a:lvl3pPr marL="1177862" indent="-235572">
              <a:defRPr sz="2500">
                <a:solidFill>
                  <a:schemeClr val="tx1"/>
                </a:solidFill>
                <a:latin typeface="Arial" panose="020B0604020202020204" pitchFamily="34" charset="0"/>
              </a:defRPr>
            </a:lvl3pPr>
            <a:lvl4pPr marL="1649006" indent="-235572">
              <a:defRPr sz="2500">
                <a:solidFill>
                  <a:schemeClr val="tx1"/>
                </a:solidFill>
                <a:latin typeface="Arial" panose="020B0604020202020204" pitchFamily="34" charset="0"/>
              </a:defRPr>
            </a:lvl4pPr>
            <a:lvl5pPr marL="2120151" indent="-235572">
              <a:defRPr sz="2500">
                <a:solidFill>
                  <a:schemeClr val="tx1"/>
                </a:solidFill>
                <a:latin typeface="Arial" panose="020B0604020202020204" pitchFamily="34" charset="0"/>
              </a:defRPr>
            </a:lvl5pPr>
            <a:lvl6pPr marL="2591295" indent="-235572" eaLnBrk="0" fontAlgn="base" hangingPunct="0">
              <a:spcBef>
                <a:spcPct val="0"/>
              </a:spcBef>
              <a:spcAft>
                <a:spcPct val="0"/>
              </a:spcAft>
              <a:defRPr sz="2500">
                <a:solidFill>
                  <a:schemeClr val="tx1"/>
                </a:solidFill>
                <a:latin typeface="Arial" panose="020B0604020202020204" pitchFamily="34" charset="0"/>
              </a:defRPr>
            </a:lvl6pPr>
            <a:lvl7pPr marL="3062440" indent="-235572" eaLnBrk="0" fontAlgn="base" hangingPunct="0">
              <a:spcBef>
                <a:spcPct val="0"/>
              </a:spcBef>
              <a:spcAft>
                <a:spcPct val="0"/>
              </a:spcAft>
              <a:defRPr sz="2500">
                <a:solidFill>
                  <a:schemeClr val="tx1"/>
                </a:solidFill>
                <a:latin typeface="Arial" panose="020B0604020202020204" pitchFamily="34" charset="0"/>
              </a:defRPr>
            </a:lvl7pPr>
            <a:lvl8pPr marL="3533585" indent="-235572" eaLnBrk="0" fontAlgn="base" hangingPunct="0">
              <a:spcBef>
                <a:spcPct val="0"/>
              </a:spcBef>
              <a:spcAft>
                <a:spcPct val="0"/>
              </a:spcAft>
              <a:defRPr sz="2500">
                <a:solidFill>
                  <a:schemeClr val="tx1"/>
                </a:solidFill>
                <a:latin typeface="Arial" panose="020B0604020202020204" pitchFamily="34" charset="0"/>
              </a:defRPr>
            </a:lvl8pPr>
            <a:lvl9pPr marL="4004729" indent="-235572" eaLnBrk="0" fontAlgn="base" hangingPunct="0">
              <a:spcBef>
                <a:spcPct val="0"/>
              </a:spcBef>
              <a:spcAft>
                <a:spcPct val="0"/>
              </a:spcAft>
              <a:defRPr sz="2500">
                <a:solidFill>
                  <a:schemeClr val="tx1"/>
                </a:solidFill>
                <a:latin typeface="Arial" panose="020B0604020202020204" pitchFamily="34" charset="0"/>
              </a:defRPr>
            </a:lvl9pPr>
          </a:lstStyle>
          <a:p>
            <a:fld id="{E080DFE5-DBF7-46AD-85F1-DB5B08F8E54B}" type="slidenum">
              <a:rPr lang="en-US" altLang="en-US" sz="1000"/>
              <a:pPr/>
              <a:t>13</a:t>
            </a:fld>
            <a:endParaRPr lang="en-US" altLang="en-US" sz="1000"/>
          </a:p>
        </p:txBody>
      </p:sp>
    </p:spTree>
    <p:extLst>
      <p:ext uri="{BB962C8B-B14F-4D97-AF65-F5344CB8AC3E}">
        <p14:creationId xmlns:p14="http://schemas.microsoft.com/office/powerpoint/2010/main" val="8962787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5288" y="690563"/>
            <a:ext cx="6146800" cy="34575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376907-3CCC-7340-B687-6F094BC92014}" type="slidenum">
              <a:rPr lang="en-US" smtClean="0"/>
              <a:pPr/>
              <a:t>14</a:t>
            </a:fld>
            <a:endParaRPr lang="en-US"/>
          </a:p>
        </p:txBody>
      </p:sp>
    </p:spTree>
    <p:extLst>
      <p:ext uri="{BB962C8B-B14F-4D97-AF65-F5344CB8AC3E}">
        <p14:creationId xmlns:p14="http://schemas.microsoft.com/office/powerpoint/2010/main" val="35014135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5288" y="690563"/>
            <a:ext cx="6146800" cy="3457575"/>
          </a:xfrm>
        </p:spPr>
      </p:sp>
      <p:sp>
        <p:nvSpPr>
          <p:cNvPr id="3" name="Notes Placeholder 2"/>
          <p:cNvSpPr>
            <a:spLocks noGrp="1"/>
          </p:cNvSpPr>
          <p:nvPr>
            <p:ph type="body" idx="1"/>
          </p:nvPr>
        </p:nvSpPr>
        <p:spPr/>
        <p:txBody>
          <a:bodyPr/>
          <a:lstStyle/>
          <a:p>
            <a:pPr marL="171450" indent="-171450">
              <a:spcBef>
                <a:spcPct val="0"/>
              </a:spcBef>
              <a:buFont typeface="Arial" panose="020B0604020202020204" pitchFamily="34" charset="0"/>
              <a:buChar char="•"/>
            </a:pPr>
            <a:r>
              <a:rPr lang="en-US" altLang="en-US"/>
              <a:t>clonoSEQ</a:t>
            </a:r>
            <a:r>
              <a:rPr lang="en-US" altLang="en-US" baseline="30000"/>
              <a:t>®</a:t>
            </a:r>
            <a:r>
              <a:rPr lang="en-US" altLang="en-US"/>
              <a:t>: Medicare-reimbursed minimal residual disease (MRD) test from bone marrow with the ability to detect 1; 1million plasma cells</a:t>
            </a:r>
          </a:p>
          <a:p>
            <a:pPr marL="171450" indent="-171450">
              <a:spcBef>
                <a:spcPct val="0"/>
              </a:spcBef>
              <a:buFont typeface="Arial" panose="020B0604020202020204" pitchFamily="34" charset="0"/>
              <a:buChar char="•"/>
            </a:pPr>
            <a:endParaRPr lang="en-US" altLang="en-US"/>
          </a:p>
          <a:p>
            <a:pPr marL="171450" indent="-171450">
              <a:spcBef>
                <a:spcPct val="0"/>
              </a:spcBef>
              <a:buFont typeface="Arial" panose="020B0604020202020204" pitchFamily="34" charset="0"/>
              <a:buChar char="•"/>
            </a:pPr>
            <a:r>
              <a:rPr lang="en-US" altLang="en-US"/>
              <a:t>MRD is often achieved through the administration of combination therapies from various drug classes, ongoing treatment</a:t>
            </a:r>
          </a:p>
        </p:txBody>
      </p:sp>
      <p:sp>
        <p:nvSpPr>
          <p:cNvPr id="4" name="Slide Number Placeholder 3"/>
          <p:cNvSpPr>
            <a:spLocks noGrp="1"/>
          </p:cNvSpPr>
          <p:nvPr>
            <p:ph type="sldNum" sz="quarter" idx="10"/>
          </p:nvPr>
        </p:nvSpPr>
        <p:spPr/>
        <p:txBody>
          <a:bodyPr/>
          <a:lstStyle/>
          <a:p>
            <a:fld id="{B4376907-3CCC-7340-B687-6F094BC92014}" type="slidenum">
              <a:rPr lang="en-US" smtClean="0"/>
              <a:pPr/>
              <a:t>15</a:t>
            </a:fld>
            <a:endParaRPr lang="en-US"/>
          </a:p>
        </p:txBody>
      </p:sp>
    </p:spTree>
    <p:extLst>
      <p:ext uri="{BB962C8B-B14F-4D97-AF65-F5344CB8AC3E}">
        <p14:creationId xmlns:p14="http://schemas.microsoft.com/office/powerpoint/2010/main" val="7720919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5288" y="690563"/>
            <a:ext cx="6146800" cy="34575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376907-3CCC-7340-B687-6F094BC92014}" type="slidenum">
              <a:rPr lang="en-US" smtClean="0"/>
              <a:pPr/>
              <a:t>16</a:t>
            </a:fld>
            <a:endParaRPr lang="en-US"/>
          </a:p>
        </p:txBody>
      </p:sp>
    </p:spTree>
    <p:extLst>
      <p:ext uri="{BB962C8B-B14F-4D97-AF65-F5344CB8AC3E}">
        <p14:creationId xmlns:p14="http://schemas.microsoft.com/office/powerpoint/2010/main" val="13244858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5288" y="690563"/>
            <a:ext cx="6146800" cy="34575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376907-3CCC-7340-B687-6F094BC92014}" type="slidenum">
              <a:rPr lang="en-US" smtClean="0"/>
              <a:pPr/>
              <a:t>17</a:t>
            </a:fld>
            <a:endParaRPr lang="en-US"/>
          </a:p>
        </p:txBody>
      </p:sp>
    </p:spTree>
    <p:extLst>
      <p:ext uri="{BB962C8B-B14F-4D97-AF65-F5344CB8AC3E}">
        <p14:creationId xmlns:p14="http://schemas.microsoft.com/office/powerpoint/2010/main" val="41780018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5288" y="690563"/>
            <a:ext cx="6146800" cy="3457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376907-3CCC-7340-B687-6F094BC92014}" type="slidenum">
              <a:rPr lang="en-US" smtClean="0"/>
              <a:pPr/>
              <a:t>18</a:t>
            </a:fld>
            <a:endParaRPr lang="en-US"/>
          </a:p>
        </p:txBody>
      </p:sp>
    </p:spTree>
    <p:extLst>
      <p:ext uri="{BB962C8B-B14F-4D97-AF65-F5344CB8AC3E}">
        <p14:creationId xmlns:p14="http://schemas.microsoft.com/office/powerpoint/2010/main" val="1086355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5288" y="690563"/>
            <a:ext cx="6146800" cy="34575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4376907-3CCC-7340-B687-6F094BC92014}" type="slidenum">
              <a:rPr lang="en-US" smtClean="0"/>
              <a:pPr/>
              <a:t>1</a:t>
            </a:fld>
            <a:endParaRPr lang="en-US"/>
          </a:p>
        </p:txBody>
      </p:sp>
    </p:spTree>
    <p:extLst>
      <p:ext uri="{BB962C8B-B14F-4D97-AF65-F5344CB8AC3E}">
        <p14:creationId xmlns:p14="http://schemas.microsoft.com/office/powerpoint/2010/main" val="19990319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5288" y="690563"/>
            <a:ext cx="6146800" cy="34575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376907-3CCC-7340-B687-6F094BC92014}" type="slidenum">
              <a:rPr lang="en-US" smtClean="0"/>
              <a:pPr/>
              <a:t>20</a:t>
            </a:fld>
            <a:endParaRPr lang="en-US"/>
          </a:p>
        </p:txBody>
      </p:sp>
    </p:spTree>
    <p:extLst>
      <p:ext uri="{BB962C8B-B14F-4D97-AF65-F5344CB8AC3E}">
        <p14:creationId xmlns:p14="http://schemas.microsoft.com/office/powerpoint/2010/main" val="34060174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5288" y="690563"/>
            <a:ext cx="6146800" cy="3457575"/>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a:solidFill>
                  <a:schemeClr val="tx1"/>
                </a:solidFill>
                <a:latin typeface="News Gothic MT" panose="020B0503020103020203" pitchFamily="34" charset="0"/>
              </a:rPr>
              <a:t>High-risk myeloma: survival remains lower even in the era of novel therapy.</a:t>
            </a:r>
          </a:p>
          <a:p>
            <a:endParaRPr lang="en-US"/>
          </a:p>
        </p:txBody>
      </p:sp>
      <p:sp>
        <p:nvSpPr>
          <p:cNvPr id="4" name="Slide Number Placeholder 3"/>
          <p:cNvSpPr>
            <a:spLocks noGrp="1"/>
          </p:cNvSpPr>
          <p:nvPr>
            <p:ph type="sldNum" sz="quarter" idx="5"/>
          </p:nvPr>
        </p:nvSpPr>
        <p:spPr/>
        <p:txBody>
          <a:bodyPr/>
          <a:lstStyle/>
          <a:p>
            <a:fld id="{B4376907-3CCC-7340-B687-6F094BC92014}" type="slidenum">
              <a:rPr lang="en-US" smtClean="0"/>
              <a:pPr/>
              <a:t>21</a:t>
            </a:fld>
            <a:endParaRPr lang="en-US"/>
          </a:p>
        </p:txBody>
      </p:sp>
    </p:spTree>
    <p:extLst>
      <p:ext uri="{BB962C8B-B14F-4D97-AF65-F5344CB8AC3E}">
        <p14:creationId xmlns:p14="http://schemas.microsoft.com/office/powerpoint/2010/main" val="33974880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41EE5F-7FDA-4606-8C81-AF58E91FB5D9}" type="slidenum">
              <a:rPr lang="en-US"/>
              <a:pPr/>
              <a:t>22</a:t>
            </a:fld>
            <a:endParaRPr lang="en-US"/>
          </a:p>
        </p:txBody>
      </p:sp>
      <p:sp>
        <p:nvSpPr>
          <p:cNvPr id="932866" name="Rectangle 2"/>
          <p:cNvSpPr>
            <a:spLocks noGrp="1" noRot="1" noChangeAspect="1" noChangeArrowheads="1" noTextEdit="1"/>
          </p:cNvSpPr>
          <p:nvPr>
            <p:ph type="sldImg"/>
          </p:nvPr>
        </p:nvSpPr>
        <p:spPr>
          <a:xfrm>
            <a:off x="449263" y="715963"/>
            <a:ext cx="6361112" cy="3578225"/>
          </a:xfrm>
          <a:ln/>
        </p:spPr>
      </p:sp>
      <p:sp>
        <p:nvSpPr>
          <p:cNvPr id="93286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6215689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5288" y="690563"/>
            <a:ext cx="6146800" cy="34575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B05002-FA99-3448-A9FF-AE221F4636CB}" type="slidenum">
              <a:rPr lang="en-US" smtClean="0"/>
              <a:t>24</a:t>
            </a:fld>
            <a:endParaRPr lang="en-US"/>
          </a:p>
        </p:txBody>
      </p:sp>
    </p:spTree>
    <p:extLst>
      <p:ext uri="{BB962C8B-B14F-4D97-AF65-F5344CB8AC3E}">
        <p14:creationId xmlns:p14="http://schemas.microsoft.com/office/powerpoint/2010/main" val="29310881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5288" y="690563"/>
            <a:ext cx="6146800" cy="3457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B05002-FA99-3448-A9FF-AE221F4636CB}" type="slidenum">
              <a:rPr lang="en-US" smtClean="0"/>
              <a:t>25</a:t>
            </a:fld>
            <a:endParaRPr lang="en-US"/>
          </a:p>
        </p:txBody>
      </p:sp>
    </p:spTree>
    <p:extLst>
      <p:ext uri="{BB962C8B-B14F-4D97-AF65-F5344CB8AC3E}">
        <p14:creationId xmlns:p14="http://schemas.microsoft.com/office/powerpoint/2010/main" val="28824078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9154" name="Google Shape;893;p42:notes"/>
          <p:cNvSpPr>
            <a:spLocks noGrp="1" noRot="1" noChangeAspect="1" noTextEdit="1"/>
          </p:cNvSpPr>
          <p:nvPr>
            <p:ph type="sldImg" idx="2"/>
          </p:nvPr>
        </p:nvSpPr>
        <p:spPr>
          <a:xfrm>
            <a:off x="395288" y="690563"/>
            <a:ext cx="6146800" cy="3457575"/>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w="12700" cap="flat">
            <a:round/>
            <a:headEnd type="none" w="sm" len="sm"/>
            <a:tailEnd type="none" w="sm" len="sm"/>
          </a:ln>
        </p:spPr>
      </p:sp>
      <p:sp>
        <p:nvSpPr>
          <p:cNvPr id="49155" name="Google Shape;894;p42:notes"/>
          <p:cNvSpPr txBox="1">
            <a:spLocks noGrp="1"/>
          </p:cNvSpPr>
          <p:nvPr>
            <p:ph type="body" idx="1"/>
          </p:nvPr>
        </p:nvSpPr>
        <p:spPr>
          <a:xfrm>
            <a:off x="710248" y="4459526"/>
            <a:ext cx="5681980" cy="4224814"/>
          </a:xfrm>
          <a:noFill/>
        </p:spPr>
        <p:txBody>
          <a:bodyPr lIns="94213" tIns="47094" rIns="94213" bIns="47094"/>
          <a:lstStyle/>
          <a:p>
            <a:pPr>
              <a:buSzPts val="2000"/>
              <a:defRPr/>
            </a:pPr>
            <a:r>
              <a:rPr lang="en-US" altLang="en-US"/>
              <a:t>Key point with lenalidomide (len): stay on</a:t>
            </a:r>
            <a:r>
              <a:rPr lang="en-US" altLang="en-US" baseline="0"/>
              <a:t> len after transplant. </a:t>
            </a:r>
            <a:r>
              <a:rPr lang="en-US" altLang="en-US" b="1" baseline="0"/>
              <a:t>Progression-free survival (PFS)</a:t>
            </a:r>
            <a:r>
              <a:rPr lang="en-US" b="1"/>
              <a:t> and overall survival (OS) benefit observed across subgroups:</a:t>
            </a:r>
            <a:endParaRPr lang="en-US"/>
          </a:p>
          <a:p>
            <a:pPr marL="174226" indent="-174226">
              <a:spcBef>
                <a:spcPts val="309"/>
              </a:spcBef>
              <a:buSzPts val="2000"/>
              <a:buFont typeface="Arial" panose="020B0604020202020204" pitchFamily="34" charset="0"/>
              <a:buChar char="•"/>
              <a:defRPr/>
            </a:pPr>
            <a:r>
              <a:rPr lang="en-US"/>
              <a:t>Older or younger than 60</a:t>
            </a:r>
          </a:p>
          <a:p>
            <a:pPr marL="174226" indent="-174226">
              <a:spcBef>
                <a:spcPts val="309"/>
              </a:spcBef>
              <a:buSzPts val="2000"/>
              <a:buFont typeface="Arial" panose="020B0604020202020204" pitchFamily="34" charset="0"/>
              <a:buChar char="•"/>
              <a:defRPr/>
            </a:pPr>
            <a:r>
              <a:rPr lang="en-US"/>
              <a:t>Male or female</a:t>
            </a:r>
          </a:p>
          <a:p>
            <a:pPr marL="174226" indent="-174226">
              <a:spcBef>
                <a:spcPts val="309"/>
              </a:spcBef>
              <a:buSzPts val="2000"/>
              <a:buFont typeface="Arial" panose="020B0604020202020204" pitchFamily="34" charset="0"/>
              <a:buChar char="•"/>
              <a:defRPr/>
            </a:pPr>
            <a:r>
              <a:rPr lang="en-US"/>
              <a:t>International Staging System (ISS) stage I/II, III</a:t>
            </a:r>
          </a:p>
          <a:p>
            <a:pPr marL="174226" indent="-174226">
              <a:spcBef>
                <a:spcPts val="309"/>
              </a:spcBef>
              <a:buSzPts val="2000"/>
              <a:buFont typeface="Arial" panose="020B0604020202020204" pitchFamily="34" charset="0"/>
              <a:buChar char="•"/>
              <a:defRPr/>
            </a:pPr>
            <a:r>
              <a:rPr lang="en-US"/>
              <a:t>Response after autologous stem cell transplant (ASCT) (prior to maintenance)</a:t>
            </a:r>
          </a:p>
          <a:p>
            <a:pPr marL="174226" indent="-174226">
              <a:spcBef>
                <a:spcPts val="309"/>
              </a:spcBef>
              <a:buSzPts val="2000"/>
              <a:buFont typeface="Arial" panose="020B0604020202020204" pitchFamily="34" charset="0"/>
              <a:buChar char="•"/>
              <a:defRPr/>
            </a:pPr>
            <a:r>
              <a:rPr lang="en-US"/>
              <a:t>Different induction regimens</a:t>
            </a:r>
          </a:p>
          <a:p>
            <a:pPr marL="174226" indent="-174226">
              <a:spcBef>
                <a:spcPts val="309"/>
              </a:spcBef>
              <a:buSzPts val="2000"/>
              <a:defRPr/>
            </a:pPr>
            <a:endParaRPr lang="en-US"/>
          </a:p>
          <a:p>
            <a:pPr marL="174226" indent="-174226">
              <a:spcBef>
                <a:spcPts val="309"/>
              </a:spcBef>
              <a:buSzPts val="2000"/>
              <a:defRPr/>
            </a:pPr>
            <a:endParaRPr lang="en-US" baseline="0"/>
          </a:p>
        </p:txBody>
      </p:sp>
      <p:sp>
        <p:nvSpPr>
          <p:cNvPr id="49156" name="Google Shape;895;p42:notes"/>
          <p:cNvSpPr>
            <a:spLocks noGrp="1"/>
          </p:cNvSpPr>
          <p:nvPr>
            <p:ph type="sldNum" sz="quarter" idx="5"/>
          </p:nvPr>
        </p:nvSpPr>
        <p:spPr>
          <a:xfrm>
            <a:off x="4023092" y="8917422"/>
            <a:ext cx="3077739" cy="469424"/>
          </a:xfrm>
          <a:noFill/>
        </p:spPr>
        <p:txBody>
          <a:bodyPr lIns="94213" tIns="47094" rIns="94213" bIns="47094" anchor="b"/>
          <a:lstStyle>
            <a:lvl1pPr>
              <a:defRPr sz="2500">
                <a:solidFill>
                  <a:schemeClr val="tx1"/>
                </a:solidFill>
                <a:latin typeface="Arial" panose="020B0604020202020204" pitchFamily="34" charset="0"/>
              </a:defRPr>
            </a:lvl1pPr>
            <a:lvl2pPr marL="765610" indent="-294465">
              <a:defRPr sz="2500">
                <a:solidFill>
                  <a:schemeClr val="tx1"/>
                </a:solidFill>
                <a:latin typeface="Arial" panose="020B0604020202020204" pitchFamily="34" charset="0"/>
              </a:defRPr>
            </a:lvl2pPr>
            <a:lvl3pPr marL="1177862" indent="-235572">
              <a:defRPr sz="2500">
                <a:solidFill>
                  <a:schemeClr val="tx1"/>
                </a:solidFill>
                <a:latin typeface="Arial" panose="020B0604020202020204" pitchFamily="34" charset="0"/>
              </a:defRPr>
            </a:lvl3pPr>
            <a:lvl4pPr marL="1649006" indent="-235572">
              <a:defRPr sz="2500">
                <a:solidFill>
                  <a:schemeClr val="tx1"/>
                </a:solidFill>
                <a:latin typeface="Arial" panose="020B0604020202020204" pitchFamily="34" charset="0"/>
              </a:defRPr>
            </a:lvl4pPr>
            <a:lvl5pPr marL="2120151" indent="-235572">
              <a:defRPr sz="2500">
                <a:solidFill>
                  <a:schemeClr val="tx1"/>
                </a:solidFill>
                <a:latin typeface="Arial" panose="020B0604020202020204" pitchFamily="34" charset="0"/>
              </a:defRPr>
            </a:lvl5pPr>
            <a:lvl6pPr marL="2591295" indent="-235572" eaLnBrk="0" fontAlgn="base" hangingPunct="0">
              <a:spcBef>
                <a:spcPct val="0"/>
              </a:spcBef>
              <a:spcAft>
                <a:spcPct val="0"/>
              </a:spcAft>
              <a:defRPr sz="2500">
                <a:solidFill>
                  <a:schemeClr val="tx1"/>
                </a:solidFill>
                <a:latin typeface="Arial" panose="020B0604020202020204" pitchFamily="34" charset="0"/>
              </a:defRPr>
            </a:lvl6pPr>
            <a:lvl7pPr marL="3062440" indent="-235572" eaLnBrk="0" fontAlgn="base" hangingPunct="0">
              <a:spcBef>
                <a:spcPct val="0"/>
              </a:spcBef>
              <a:spcAft>
                <a:spcPct val="0"/>
              </a:spcAft>
              <a:defRPr sz="2500">
                <a:solidFill>
                  <a:schemeClr val="tx1"/>
                </a:solidFill>
                <a:latin typeface="Arial" panose="020B0604020202020204" pitchFamily="34" charset="0"/>
              </a:defRPr>
            </a:lvl7pPr>
            <a:lvl8pPr marL="3533585" indent="-235572" eaLnBrk="0" fontAlgn="base" hangingPunct="0">
              <a:spcBef>
                <a:spcPct val="0"/>
              </a:spcBef>
              <a:spcAft>
                <a:spcPct val="0"/>
              </a:spcAft>
              <a:defRPr sz="2500">
                <a:solidFill>
                  <a:schemeClr val="tx1"/>
                </a:solidFill>
                <a:latin typeface="Arial" panose="020B0604020202020204" pitchFamily="34" charset="0"/>
              </a:defRPr>
            </a:lvl8pPr>
            <a:lvl9pPr marL="4004729" indent="-235572" eaLnBrk="0" fontAlgn="base" hangingPunct="0">
              <a:spcBef>
                <a:spcPct val="0"/>
              </a:spcBef>
              <a:spcAft>
                <a:spcPct val="0"/>
              </a:spcAft>
              <a:defRPr sz="2500">
                <a:solidFill>
                  <a:schemeClr val="tx1"/>
                </a:solidFill>
                <a:latin typeface="Arial" panose="020B0604020202020204" pitchFamily="34" charset="0"/>
              </a:defRPr>
            </a:lvl9pPr>
          </a:lstStyle>
          <a:p>
            <a:fld id="{78401009-CB88-4792-A4A9-E01519CE247A}" type="slidenum">
              <a:rPr lang="en-US" altLang="en-US" sz="1000"/>
              <a:pPr/>
              <a:t>26</a:t>
            </a:fld>
            <a:endParaRPr lang="en-US" altLang="en-US" sz="1000"/>
          </a:p>
        </p:txBody>
      </p:sp>
    </p:spTree>
    <p:extLst>
      <p:ext uri="{BB962C8B-B14F-4D97-AF65-F5344CB8AC3E}">
        <p14:creationId xmlns:p14="http://schemas.microsoft.com/office/powerpoint/2010/main" val="23885353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9154" name="Google Shape;893;p42:notes"/>
          <p:cNvSpPr>
            <a:spLocks noGrp="1" noRot="1" noChangeAspect="1" noTextEdit="1"/>
          </p:cNvSpPr>
          <p:nvPr>
            <p:ph type="sldImg" idx="2"/>
          </p:nvPr>
        </p:nvSpPr>
        <p:spPr>
          <a:xfrm>
            <a:off x="395288" y="690563"/>
            <a:ext cx="6146800" cy="3457575"/>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w="12700" cap="flat">
            <a:round/>
            <a:headEnd type="none" w="sm" len="sm"/>
            <a:tailEnd type="none" w="sm" len="sm"/>
          </a:ln>
        </p:spPr>
      </p:sp>
      <p:sp>
        <p:nvSpPr>
          <p:cNvPr id="49155" name="Google Shape;894;p42:notes"/>
          <p:cNvSpPr txBox="1">
            <a:spLocks noGrp="1"/>
          </p:cNvSpPr>
          <p:nvPr>
            <p:ph type="body" idx="1"/>
          </p:nvPr>
        </p:nvSpPr>
        <p:spPr>
          <a:xfrm>
            <a:off x="710248" y="4459526"/>
            <a:ext cx="5681980" cy="4224814"/>
          </a:xfrm>
          <a:noFill/>
        </p:spPr>
        <p:txBody>
          <a:bodyPr lIns="94213" tIns="47094" rIns="94213" bIns="47094"/>
          <a:lstStyle/>
          <a:p>
            <a:pPr>
              <a:buSzPts val="2000"/>
              <a:defRPr/>
            </a:pPr>
            <a:r>
              <a:rPr lang="en-US"/>
              <a:t>Ixazomib abstract: good if people don’t tolerate len (clot,</a:t>
            </a:r>
            <a:r>
              <a:rPr lang="en-US" baseline="0"/>
              <a:t> rash); also only 3 pills a month.</a:t>
            </a:r>
          </a:p>
        </p:txBody>
      </p:sp>
      <p:sp>
        <p:nvSpPr>
          <p:cNvPr id="49156" name="Google Shape;895;p42:notes"/>
          <p:cNvSpPr>
            <a:spLocks noGrp="1"/>
          </p:cNvSpPr>
          <p:nvPr>
            <p:ph type="sldNum" sz="quarter" idx="5"/>
          </p:nvPr>
        </p:nvSpPr>
        <p:spPr>
          <a:xfrm>
            <a:off x="4023092" y="8917422"/>
            <a:ext cx="3077739" cy="469424"/>
          </a:xfrm>
          <a:noFill/>
        </p:spPr>
        <p:txBody>
          <a:bodyPr lIns="94213" tIns="47094" rIns="94213" bIns="47094" anchor="b"/>
          <a:lstStyle>
            <a:lvl1pPr>
              <a:defRPr sz="2500">
                <a:solidFill>
                  <a:schemeClr val="tx1"/>
                </a:solidFill>
                <a:latin typeface="Arial" panose="020B0604020202020204" pitchFamily="34" charset="0"/>
              </a:defRPr>
            </a:lvl1pPr>
            <a:lvl2pPr marL="765610" indent="-294465">
              <a:defRPr sz="2500">
                <a:solidFill>
                  <a:schemeClr val="tx1"/>
                </a:solidFill>
                <a:latin typeface="Arial" panose="020B0604020202020204" pitchFamily="34" charset="0"/>
              </a:defRPr>
            </a:lvl2pPr>
            <a:lvl3pPr marL="1177862" indent="-235572">
              <a:defRPr sz="2500">
                <a:solidFill>
                  <a:schemeClr val="tx1"/>
                </a:solidFill>
                <a:latin typeface="Arial" panose="020B0604020202020204" pitchFamily="34" charset="0"/>
              </a:defRPr>
            </a:lvl3pPr>
            <a:lvl4pPr marL="1649006" indent="-235572">
              <a:defRPr sz="2500">
                <a:solidFill>
                  <a:schemeClr val="tx1"/>
                </a:solidFill>
                <a:latin typeface="Arial" panose="020B0604020202020204" pitchFamily="34" charset="0"/>
              </a:defRPr>
            </a:lvl4pPr>
            <a:lvl5pPr marL="2120151" indent="-235572">
              <a:defRPr sz="2500">
                <a:solidFill>
                  <a:schemeClr val="tx1"/>
                </a:solidFill>
                <a:latin typeface="Arial" panose="020B0604020202020204" pitchFamily="34" charset="0"/>
              </a:defRPr>
            </a:lvl5pPr>
            <a:lvl6pPr marL="2591295" indent="-235572" eaLnBrk="0" fontAlgn="base" hangingPunct="0">
              <a:spcBef>
                <a:spcPct val="0"/>
              </a:spcBef>
              <a:spcAft>
                <a:spcPct val="0"/>
              </a:spcAft>
              <a:defRPr sz="2500">
                <a:solidFill>
                  <a:schemeClr val="tx1"/>
                </a:solidFill>
                <a:latin typeface="Arial" panose="020B0604020202020204" pitchFamily="34" charset="0"/>
              </a:defRPr>
            </a:lvl6pPr>
            <a:lvl7pPr marL="3062440" indent="-235572" eaLnBrk="0" fontAlgn="base" hangingPunct="0">
              <a:spcBef>
                <a:spcPct val="0"/>
              </a:spcBef>
              <a:spcAft>
                <a:spcPct val="0"/>
              </a:spcAft>
              <a:defRPr sz="2500">
                <a:solidFill>
                  <a:schemeClr val="tx1"/>
                </a:solidFill>
                <a:latin typeface="Arial" panose="020B0604020202020204" pitchFamily="34" charset="0"/>
              </a:defRPr>
            </a:lvl7pPr>
            <a:lvl8pPr marL="3533585" indent="-235572" eaLnBrk="0" fontAlgn="base" hangingPunct="0">
              <a:spcBef>
                <a:spcPct val="0"/>
              </a:spcBef>
              <a:spcAft>
                <a:spcPct val="0"/>
              </a:spcAft>
              <a:defRPr sz="2500">
                <a:solidFill>
                  <a:schemeClr val="tx1"/>
                </a:solidFill>
                <a:latin typeface="Arial" panose="020B0604020202020204" pitchFamily="34" charset="0"/>
              </a:defRPr>
            </a:lvl8pPr>
            <a:lvl9pPr marL="4004729" indent="-235572" eaLnBrk="0" fontAlgn="base" hangingPunct="0">
              <a:spcBef>
                <a:spcPct val="0"/>
              </a:spcBef>
              <a:spcAft>
                <a:spcPct val="0"/>
              </a:spcAft>
              <a:defRPr sz="2500">
                <a:solidFill>
                  <a:schemeClr val="tx1"/>
                </a:solidFill>
                <a:latin typeface="Arial" panose="020B0604020202020204" pitchFamily="34" charset="0"/>
              </a:defRPr>
            </a:lvl9pPr>
          </a:lstStyle>
          <a:p>
            <a:fld id="{78401009-CB88-4792-A4A9-E01519CE247A}" type="slidenum">
              <a:rPr lang="en-US" altLang="en-US" sz="1000"/>
              <a:pPr/>
              <a:t>27</a:t>
            </a:fld>
            <a:endParaRPr lang="en-US" altLang="en-US" sz="1000"/>
          </a:p>
        </p:txBody>
      </p:sp>
    </p:spTree>
    <p:extLst>
      <p:ext uri="{BB962C8B-B14F-4D97-AF65-F5344CB8AC3E}">
        <p14:creationId xmlns:p14="http://schemas.microsoft.com/office/powerpoint/2010/main" val="1746260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5288" y="690563"/>
            <a:ext cx="6146800" cy="34575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571E3C-6755-4FC0-8B56-58C93963F4F3}" type="slidenum">
              <a:rPr lang="en-US" altLang="en-US" smtClean="0"/>
              <a:pPr/>
              <a:t>28</a:t>
            </a:fld>
            <a:endParaRPr lang="en-US" altLang="en-US"/>
          </a:p>
        </p:txBody>
      </p:sp>
    </p:spTree>
    <p:extLst>
      <p:ext uri="{BB962C8B-B14F-4D97-AF65-F5344CB8AC3E}">
        <p14:creationId xmlns:p14="http://schemas.microsoft.com/office/powerpoint/2010/main" val="28016663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24.9%</a:t>
            </a:r>
          </a:p>
        </p:txBody>
      </p:sp>
      <p:sp>
        <p:nvSpPr>
          <p:cNvPr id="4" name="Slide Number Placeholder 3"/>
          <p:cNvSpPr>
            <a:spLocks noGrp="1"/>
          </p:cNvSpPr>
          <p:nvPr>
            <p:ph type="sldNum" sz="quarter" idx="5"/>
          </p:nvPr>
        </p:nvSpPr>
        <p:spPr/>
        <p:txBody>
          <a:bodyPr/>
          <a:lstStyle/>
          <a:p>
            <a:fld id="{B4376907-3CCC-7340-B687-6F094BC92014}" type="slidenum">
              <a:rPr lang="en-US" smtClean="0"/>
              <a:pPr/>
              <a:t>29</a:t>
            </a:fld>
            <a:endParaRPr lang="en-US"/>
          </a:p>
        </p:txBody>
      </p:sp>
    </p:spTree>
    <p:extLst>
      <p:ext uri="{BB962C8B-B14F-4D97-AF65-F5344CB8AC3E}">
        <p14:creationId xmlns:p14="http://schemas.microsoft.com/office/powerpoint/2010/main" val="37442978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5288" y="690563"/>
            <a:ext cx="6146800" cy="3457575"/>
          </a:xfrm>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42289" rtl="0" eaLnBrk="1" fontAlgn="base" latinLnBrk="0" hangingPunct="1">
              <a:lnSpc>
                <a:spcPct val="100000"/>
              </a:lnSpc>
              <a:spcBef>
                <a:spcPct val="0"/>
              </a:spcBef>
              <a:spcAft>
                <a:spcPct val="0"/>
              </a:spcAft>
              <a:buClrTx/>
              <a:buSzTx/>
              <a:buFontTx/>
              <a:buNone/>
              <a:tabLst/>
              <a:defRPr/>
            </a:pPr>
            <a:fld id="{E3571E3C-6755-4FC0-8B56-58C93963F4F3}" type="slidenum">
              <a:rPr kumimoji="0" lang="en-US" altLang="en-US" sz="1200" b="0" i="0" u="none" strike="noStrike" kern="1200" cap="none" spc="0" normalizeH="0" baseline="0" noProof="0">
                <a:ln>
                  <a:noFill/>
                </a:ln>
                <a:solidFill>
                  <a:srgbClr val="000000"/>
                </a:solidFill>
                <a:effectLst/>
                <a:uLnTx/>
                <a:uFillTx/>
                <a:latin typeface="Arial" charset="0"/>
                <a:ea typeface="ＭＳ Ｐゴシック" pitchFamily="34" charset="-128"/>
                <a:cs typeface="+mn-cs"/>
              </a:rPr>
              <a:pPr marL="0" marR="0" lvl="0" indent="0" algn="r" defTabSz="942289"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srgbClr val="000000"/>
              </a:solidFill>
              <a:effectLst/>
              <a:uLnTx/>
              <a:uFillTx/>
              <a:latin typeface="Arial" charset="0"/>
              <a:ea typeface="ＭＳ Ｐゴシック" pitchFamily="34" charset="-128"/>
              <a:cs typeface="+mn-cs"/>
            </a:endParaRPr>
          </a:p>
        </p:txBody>
      </p:sp>
    </p:spTree>
    <p:extLst>
      <p:ext uri="{BB962C8B-B14F-4D97-AF65-F5344CB8AC3E}">
        <p14:creationId xmlns:p14="http://schemas.microsoft.com/office/powerpoint/2010/main" val="40684013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5288" y="690563"/>
            <a:ext cx="6146800" cy="34575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376907-3CCC-7340-B687-6F094BC92014}" type="slidenum">
              <a:rPr lang="en-US" smtClean="0"/>
              <a:pPr/>
              <a:t>2</a:t>
            </a:fld>
            <a:endParaRPr lang="en-US"/>
          </a:p>
        </p:txBody>
      </p:sp>
    </p:spTree>
    <p:extLst>
      <p:ext uri="{BB962C8B-B14F-4D97-AF65-F5344CB8AC3E}">
        <p14:creationId xmlns:p14="http://schemas.microsoft.com/office/powerpoint/2010/main" val="9542292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5288" y="690563"/>
            <a:ext cx="6146800" cy="3457575"/>
          </a:xfrm>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42289" rtl="0" eaLnBrk="1" fontAlgn="base" latinLnBrk="0" hangingPunct="1">
              <a:lnSpc>
                <a:spcPct val="100000"/>
              </a:lnSpc>
              <a:spcBef>
                <a:spcPct val="0"/>
              </a:spcBef>
              <a:spcAft>
                <a:spcPct val="0"/>
              </a:spcAft>
              <a:buClrTx/>
              <a:buSzTx/>
              <a:buFontTx/>
              <a:buNone/>
              <a:tabLst/>
              <a:defRPr/>
            </a:pPr>
            <a:fld id="{E3571E3C-6755-4FC0-8B56-58C93963F4F3}" type="slidenum">
              <a:rPr kumimoji="0" lang="en-US" altLang="en-US" sz="1200" b="0" i="0" u="none" strike="noStrike" kern="1200" cap="none" spc="0" normalizeH="0" baseline="0" noProof="0">
                <a:ln>
                  <a:noFill/>
                </a:ln>
                <a:solidFill>
                  <a:srgbClr val="000000"/>
                </a:solidFill>
                <a:effectLst/>
                <a:uLnTx/>
                <a:uFillTx/>
                <a:latin typeface="Arial" charset="0"/>
                <a:ea typeface="ＭＳ Ｐゴシック" pitchFamily="34" charset="-128"/>
                <a:cs typeface="+mn-cs"/>
              </a:rPr>
              <a:pPr marL="0" marR="0" lvl="0" indent="0" algn="r" defTabSz="942289"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srgbClr val="000000"/>
              </a:solidFill>
              <a:effectLst/>
              <a:uLnTx/>
              <a:uFillTx/>
              <a:latin typeface="Arial" charset="0"/>
              <a:ea typeface="ＭＳ Ｐゴシック" pitchFamily="34" charset="-128"/>
              <a:cs typeface="+mn-cs"/>
            </a:endParaRPr>
          </a:p>
        </p:txBody>
      </p:sp>
    </p:spTree>
    <p:extLst>
      <p:ext uri="{BB962C8B-B14F-4D97-AF65-F5344CB8AC3E}">
        <p14:creationId xmlns:p14="http://schemas.microsoft.com/office/powerpoint/2010/main" val="6579744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5288" y="690563"/>
            <a:ext cx="6146800" cy="34575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376907-3CCC-7340-B687-6F094BC92014}" type="slidenum">
              <a:rPr lang="en-US" smtClean="0"/>
              <a:pPr/>
              <a:t>32</a:t>
            </a:fld>
            <a:endParaRPr lang="en-US"/>
          </a:p>
        </p:txBody>
      </p:sp>
    </p:spTree>
    <p:extLst>
      <p:ext uri="{BB962C8B-B14F-4D97-AF65-F5344CB8AC3E}">
        <p14:creationId xmlns:p14="http://schemas.microsoft.com/office/powerpoint/2010/main" val="10395382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376907-3CCC-7340-B687-6F094BC92014}" type="slidenum">
              <a:rPr lang="en-US" smtClean="0"/>
              <a:pPr/>
              <a:t>33</a:t>
            </a:fld>
            <a:endParaRPr lang="en-US"/>
          </a:p>
        </p:txBody>
      </p:sp>
    </p:spTree>
    <p:extLst>
      <p:ext uri="{BB962C8B-B14F-4D97-AF65-F5344CB8AC3E}">
        <p14:creationId xmlns:p14="http://schemas.microsoft.com/office/powerpoint/2010/main" val="4385991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376907-3CCC-7340-B687-6F094BC92014}" type="slidenum">
              <a:rPr lang="en-US" smtClean="0"/>
              <a:pPr/>
              <a:t>35</a:t>
            </a:fld>
            <a:endParaRPr lang="en-US"/>
          </a:p>
        </p:txBody>
      </p:sp>
    </p:spTree>
    <p:extLst>
      <p:ext uri="{BB962C8B-B14F-4D97-AF65-F5344CB8AC3E}">
        <p14:creationId xmlns:p14="http://schemas.microsoft.com/office/powerpoint/2010/main" val="1844137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376907-3CCC-7340-B687-6F094BC92014}" type="slidenum">
              <a:rPr lang="en-US" smtClean="0"/>
              <a:pPr/>
              <a:t>36</a:t>
            </a:fld>
            <a:endParaRPr lang="en-US"/>
          </a:p>
        </p:txBody>
      </p:sp>
    </p:spTree>
    <p:extLst>
      <p:ext uri="{BB962C8B-B14F-4D97-AF65-F5344CB8AC3E}">
        <p14:creationId xmlns:p14="http://schemas.microsoft.com/office/powerpoint/2010/main" val="42259931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4"/>
        <p:cNvGrpSpPr/>
        <p:nvPr/>
      </p:nvGrpSpPr>
      <p:grpSpPr>
        <a:xfrm>
          <a:off x="0" y="0"/>
          <a:ext cx="0" cy="0"/>
          <a:chOff x="0" y="0"/>
          <a:chExt cx="0" cy="0"/>
        </a:xfrm>
      </p:grpSpPr>
      <p:sp>
        <p:nvSpPr>
          <p:cNvPr id="1065" name="Google Shape;1065;p52:notes"/>
          <p:cNvSpPr>
            <a:spLocks noGrp="1" noRot="1" noChangeAspect="1"/>
          </p:cNvSpPr>
          <p:nvPr>
            <p:ph type="sldImg" idx="2"/>
          </p:nvPr>
        </p:nvSpPr>
        <p:spPr>
          <a:xfrm>
            <a:off x="423863" y="704850"/>
            <a:ext cx="6254750" cy="3519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6" name="Google Shape;1066;p52:notes"/>
          <p:cNvSpPr txBox="1">
            <a:spLocks noGrp="1"/>
          </p:cNvSpPr>
          <p:nvPr>
            <p:ph type="body" idx="1"/>
          </p:nvPr>
        </p:nvSpPr>
        <p:spPr>
          <a:xfrm>
            <a:off x="710248" y="4459526"/>
            <a:ext cx="5681980" cy="4224814"/>
          </a:xfrm>
          <a:prstGeom prst="rect">
            <a:avLst/>
          </a:prstGeom>
          <a:noFill/>
          <a:ln>
            <a:noFill/>
          </a:ln>
        </p:spPr>
        <p:txBody>
          <a:bodyPr spcFirstLastPara="1" wrap="square" lIns="94213" tIns="47094" rIns="94213" bIns="47094" anchor="t" anchorCtr="0">
            <a:noAutofit/>
          </a:bodyPr>
          <a:lstStyle/>
          <a:p>
            <a:r>
              <a:rPr lang="en-US" noProof="0">
                <a:solidFill>
                  <a:srgbClr val="000000"/>
                </a:solidFill>
                <a:latin typeface="News Gothic MT" panose="020B0503020103020203" pitchFamily="34" charset="0"/>
                <a:ea typeface="Arial"/>
                <a:cs typeface="Arial"/>
                <a:sym typeface="Arial"/>
              </a:rPr>
              <a:t>Both the International Myeloma Working Group (IMWG) and the National Comprehensive Cancer Network (NCCN) recommend patients on antimyeloma therapy receive a bone-modifying agent.</a:t>
            </a:r>
            <a:endParaRPr lang="en-US" noProof="0">
              <a:latin typeface="News Gothic MT" panose="020B0503020103020203" pitchFamily="34" charset="0"/>
            </a:endParaRPr>
          </a:p>
          <a:p>
            <a:endParaRPr lang="en-US" noProof="0">
              <a:solidFill>
                <a:srgbClr val="000000"/>
              </a:solidFill>
              <a:latin typeface="News Gothic MT" panose="020B0503020103020203" pitchFamily="34" charset="0"/>
              <a:ea typeface="Arial"/>
              <a:cs typeface="Arial"/>
              <a:sym typeface="Arial"/>
            </a:endParaRPr>
          </a:p>
          <a:p>
            <a:pPr>
              <a:buClr>
                <a:schemeClr val="dk1"/>
              </a:buClr>
              <a:buSzPts val="1200"/>
            </a:pPr>
            <a:r>
              <a:rPr lang="en-US" b="1" noProof="0">
                <a:latin typeface="News Gothic MT" panose="020B0503020103020203" pitchFamily="34" charset="0"/>
              </a:rPr>
              <a:t>Nursing implications for bisphosphonates:</a:t>
            </a:r>
            <a:endParaRPr lang="en-US" noProof="0">
              <a:latin typeface="News Gothic MT" panose="020B0503020103020203" pitchFamily="34" charset="0"/>
            </a:endParaRPr>
          </a:p>
          <a:p>
            <a:pPr marL="171450" indent="-171450">
              <a:spcBef>
                <a:spcPts val="371"/>
              </a:spcBef>
              <a:buFont typeface="Arial" panose="020B0604020202020204" pitchFamily="34" charset="0"/>
              <a:buChar char="•"/>
            </a:pPr>
            <a:r>
              <a:rPr lang="en-US" noProof="0">
                <a:latin typeface="News Gothic MT" panose="020B0503020103020203" pitchFamily="34" charset="0"/>
              </a:rPr>
              <a:t>Acute phase reaction: 11% fever, chills</a:t>
            </a:r>
          </a:p>
          <a:p>
            <a:pPr marL="171450" indent="-171450">
              <a:spcBef>
                <a:spcPts val="371"/>
              </a:spcBef>
              <a:buFont typeface="Arial" panose="020B0604020202020204" pitchFamily="34" charset="0"/>
              <a:buChar char="•"/>
            </a:pPr>
            <a:r>
              <a:rPr lang="en-US" noProof="0">
                <a:latin typeface="News Gothic MT" panose="020B0503020103020203" pitchFamily="34" charset="0"/>
              </a:rPr>
              <a:t>Dental health (dental exams every 6 months)</a:t>
            </a:r>
          </a:p>
          <a:p>
            <a:pPr marL="171450" indent="-171450">
              <a:spcBef>
                <a:spcPts val="371"/>
              </a:spcBef>
              <a:buFont typeface="Arial" panose="020B0604020202020204" pitchFamily="34" charset="0"/>
              <a:buChar char="•"/>
            </a:pPr>
            <a:r>
              <a:rPr lang="en-US" noProof="0">
                <a:latin typeface="News Gothic MT" panose="020B0503020103020203" pitchFamily="34" charset="0"/>
              </a:rPr>
              <a:t>Renal (24-hour urine) </a:t>
            </a:r>
          </a:p>
          <a:p>
            <a:pPr marL="171450" marR="0" lvl="0" indent="-171450" algn="l" defTabSz="914400" rtl="0" eaLnBrk="1" fontAlgn="base" latinLnBrk="0" hangingPunct="1">
              <a:lnSpc>
                <a:spcPct val="100000"/>
              </a:lnSpc>
              <a:spcBef>
                <a:spcPts val="371"/>
              </a:spcBef>
              <a:spcAft>
                <a:spcPct val="0"/>
              </a:spcAft>
              <a:buClrTx/>
              <a:buSzTx/>
              <a:buFont typeface="Arial" panose="020B0604020202020204" pitchFamily="34" charset="0"/>
              <a:buChar char="•"/>
              <a:tabLst/>
              <a:defRPr/>
            </a:pPr>
            <a:r>
              <a:rPr lang="en-US" noProof="0">
                <a:solidFill>
                  <a:srgbClr val="000000"/>
                </a:solidFill>
                <a:latin typeface="News Gothic MT" panose="020B0503020103020203" pitchFamily="34" charset="0"/>
                <a:ea typeface="Arial"/>
                <a:cs typeface="Arial"/>
                <a:sym typeface="Arial"/>
              </a:rPr>
              <a:t>Patient advocacy: speak up if patient on antimyeloma therapy isn’t prescribed bisphosphonates or a dose adjust if they have renal compromise</a:t>
            </a:r>
          </a:p>
          <a:p>
            <a:pPr>
              <a:spcBef>
                <a:spcPts val="371"/>
              </a:spcBef>
            </a:pPr>
            <a:endParaRPr lang="en-US" noProof="0"/>
          </a:p>
        </p:txBody>
      </p:sp>
      <p:sp>
        <p:nvSpPr>
          <p:cNvPr id="1067" name="Google Shape;1067;p52:notes"/>
          <p:cNvSpPr txBox="1">
            <a:spLocks noGrp="1"/>
          </p:cNvSpPr>
          <p:nvPr>
            <p:ph type="sldNum" idx="12"/>
          </p:nvPr>
        </p:nvSpPr>
        <p:spPr>
          <a:xfrm>
            <a:off x="4023092" y="8917422"/>
            <a:ext cx="3077739" cy="469424"/>
          </a:xfrm>
          <a:prstGeom prst="rect">
            <a:avLst/>
          </a:prstGeom>
          <a:noFill/>
          <a:ln>
            <a:noFill/>
          </a:ln>
        </p:spPr>
        <p:txBody>
          <a:bodyPr spcFirstLastPara="1" wrap="square" lIns="94213" tIns="47094" rIns="94213" bIns="47094" anchor="b" anchorCtr="0">
            <a:noAutofit/>
          </a:bodyPr>
          <a:lstStyle/>
          <a:p>
            <a:fld id="{00000000-1234-1234-1234-123412341234}" type="slidenum">
              <a:rPr lang="en-US">
                <a:solidFill>
                  <a:srgbClr val="000000"/>
                </a:solidFill>
              </a:rPr>
              <a:pPr/>
              <a:t>37</a:t>
            </a:fld>
            <a:endParaRPr>
              <a:solidFill>
                <a:srgbClr val="000000"/>
              </a:solidFill>
            </a:endParaRPr>
          </a:p>
        </p:txBody>
      </p:sp>
    </p:spTree>
    <p:extLst>
      <p:ext uri="{BB962C8B-B14F-4D97-AF65-F5344CB8AC3E}">
        <p14:creationId xmlns:p14="http://schemas.microsoft.com/office/powerpoint/2010/main" val="13094876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4"/>
        <p:cNvGrpSpPr/>
        <p:nvPr/>
      </p:nvGrpSpPr>
      <p:grpSpPr>
        <a:xfrm>
          <a:off x="0" y="0"/>
          <a:ext cx="0" cy="0"/>
          <a:chOff x="0" y="0"/>
          <a:chExt cx="0" cy="0"/>
        </a:xfrm>
      </p:grpSpPr>
      <p:sp>
        <p:nvSpPr>
          <p:cNvPr id="1065" name="Google Shape;1065;p52:notes"/>
          <p:cNvSpPr>
            <a:spLocks noGrp="1" noRot="1" noChangeAspect="1"/>
          </p:cNvSpPr>
          <p:nvPr>
            <p:ph type="sldImg" idx="2"/>
          </p:nvPr>
        </p:nvSpPr>
        <p:spPr>
          <a:xfrm>
            <a:off x="423863" y="704850"/>
            <a:ext cx="6254750" cy="3519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6" name="Google Shape;1066;p52:notes"/>
          <p:cNvSpPr txBox="1">
            <a:spLocks noGrp="1"/>
          </p:cNvSpPr>
          <p:nvPr>
            <p:ph type="body" idx="1"/>
          </p:nvPr>
        </p:nvSpPr>
        <p:spPr>
          <a:xfrm>
            <a:off x="710248" y="4459526"/>
            <a:ext cx="5681980" cy="4224814"/>
          </a:xfrm>
          <a:prstGeom prst="rect">
            <a:avLst/>
          </a:prstGeom>
          <a:noFill/>
          <a:ln>
            <a:noFill/>
          </a:ln>
        </p:spPr>
        <p:txBody>
          <a:bodyPr spcFirstLastPara="1" wrap="square" lIns="94213" tIns="47094" rIns="94213" bIns="47094" anchor="t" anchorCtr="0">
            <a:noAutofit/>
          </a:bodyPr>
          <a:lstStyle/>
          <a:p>
            <a:r>
              <a:rPr lang="en-US" noProof="0">
                <a:solidFill>
                  <a:srgbClr val="000000"/>
                </a:solidFill>
                <a:latin typeface="News Gothic MT" panose="020B0503020103020203" pitchFamily="34" charset="0"/>
                <a:ea typeface="Arial"/>
                <a:cs typeface="Arial"/>
                <a:sym typeface="Arial"/>
              </a:rPr>
              <a:t>Both the International Myeloma Working Group (IMWG) and the National Comprehensive Cancer Network (NCCN) recommend patients on antimyeloma therapy receive a bone-modifying agent.</a:t>
            </a:r>
            <a:endParaRPr lang="en-US" noProof="0">
              <a:latin typeface="News Gothic MT" panose="020B0503020103020203" pitchFamily="34" charset="0"/>
            </a:endParaRPr>
          </a:p>
          <a:p>
            <a:endParaRPr lang="en-US" noProof="0">
              <a:solidFill>
                <a:srgbClr val="000000"/>
              </a:solidFill>
              <a:latin typeface="News Gothic MT" panose="020B0503020103020203" pitchFamily="34" charset="0"/>
              <a:ea typeface="Arial"/>
              <a:cs typeface="Arial"/>
              <a:sym typeface="Arial"/>
            </a:endParaRPr>
          </a:p>
          <a:p>
            <a:pPr>
              <a:buClr>
                <a:schemeClr val="dk1"/>
              </a:buClr>
              <a:buSzPts val="1200"/>
            </a:pPr>
            <a:r>
              <a:rPr lang="en-US" b="1" noProof="0">
                <a:latin typeface="News Gothic MT" panose="020B0503020103020203" pitchFamily="34" charset="0"/>
              </a:rPr>
              <a:t>Nursing implications for bisphosphonates:</a:t>
            </a:r>
            <a:endParaRPr lang="en-US" noProof="0">
              <a:latin typeface="News Gothic MT" panose="020B0503020103020203" pitchFamily="34" charset="0"/>
            </a:endParaRPr>
          </a:p>
          <a:p>
            <a:pPr marL="171450" indent="-171450">
              <a:spcBef>
                <a:spcPts val="371"/>
              </a:spcBef>
              <a:buFont typeface="Arial" panose="020B0604020202020204" pitchFamily="34" charset="0"/>
              <a:buChar char="•"/>
            </a:pPr>
            <a:r>
              <a:rPr lang="en-US" noProof="0">
                <a:latin typeface="News Gothic MT" panose="020B0503020103020203" pitchFamily="34" charset="0"/>
              </a:rPr>
              <a:t>Acute phase reaction: 11% fever, chills</a:t>
            </a:r>
          </a:p>
          <a:p>
            <a:pPr marL="171450" indent="-171450">
              <a:spcBef>
                <a:spcPts val="371"/>
              </a:spcBef>
              <a:buFont typeface="Arial" panose="020B0604020202020204" pitchFamily="34" charset="0"/>
              <a:buChar char="•"/>
            </a:pPr>
            <a:r>
              <a:rPr lang="en-US" noProof="0">
                <a:latin typeface="News Gothic MT" panose="020B0503020103020203" pitchFamily="34" charset="0"/>
              </a:rPr>
              <a:t>Dental health (dental exams every 6 months)</a:t>
            </a:r>
          </a:p>
          <a:p>
            <a:pPr marL="171450" indent="-171450">
              <a:spcBef>
                <a:spcPts val="371"/>
              </a:spcBef>
              <a:buFont typeface="Arial" panose="020B0604020202020204" pitchFamily="34" charset="0"/>
              <a:buChar char="•"/>
            </a:pPr>
            <a:r>
              <a:rPr lang="en-US" noProof="0">
                <a:latin typeface="News Gothic MT" panose="020B0503020103020203" pitchFamily="34" charset="0"/>
              </a:rPr>
              <a:t>Renal (24-hour urine) </a:t>
            </a:r>
          </a:p>
          <a:p>
            <a:pPr marL="171450" marR="0" lvl="0" indent="-171450" algn="l" defTabSz="914400" rtl="0" eaLnBrk="1" fontAlgn="base" latinLnBrk="0" hangingPunct="1">
              <a:lnSpc>
                <a:spcPct val="100000"/>
              </a:lnSpc>
              <a:spcBef>
                <a:spcPts val="371"/>
              </a:spcBef>
              <a:spcAft>
                <a:spcPct val="0"/>
              </a:spcAft>
              <a:buClrTx/>
              <a:buSzTx/>
              <a:buFont typeface="Arial" panose="020B0604020202020204" pitchFamily="34" charset="0"/>
              <a:buChar char="•"/>
              <a:tabLst/>
              <a:defRPr/>
            </a:pPr>
            <a:r>
              <a:rPr lang="en-US" noProof="0">
                <a:solidFill>
                  <a:srgbClr val="000000"/>
                </a:solidFill>
                <a:latin typeface="News Gothic MT" panose="020B0503020103020203" pitchFamily="34" charset="0"/>
                <a:ea typeface="Arial"/>
                <a:cs typeface="Arial"/>
                <a:sym typeface="Arial"/>
              </a:rPr>
              <a:t>Patient advocacy: speak up if patient on antimyeloma therapy isn’t prescribed bisphosphonates or a dose adjust if they have renal compromise</a:t>
            </a:r>
            <a:endParaRPr lang="en-US" noProof="0">
              <a:solidFill>
                <a:srgbClr val="000000"/>
              </a:solidFill>
              <a:latin typeface="Arial"/>
              <a:ea typeface="Arial"/>
              <a:cs typeface="Arial"/>
              <a:sym typeface="Arial"/>
            </a:endParaRPr>
          </a:p>
          <a:p>
            <a:pPr>
              <a:spcBef>
                <a:spcPts val="371"/>
              </a:spcBef>
            </a:pPr>
            <a:endParaRPr lang="en-US" noProof="0"/>
          </a:p>
        </p:txBody>
      </p:sp>
      <p:sp>
        <p:nvSpPr>
          <p:cNvPr id="1067" name="Google Shape;1067;p52:notes"/>
          <p:cNvSpPr txBox="1">
            <a:spLocks noGrp="1"/>
          </p:cNvSpPr>
          <p:nvPr>
            <p:ph type="sldNum" idx="12"/>
          </p:nvPr>
        </p:nvSpPr>
        <p:spPr>
          <a:xfrm>
            <a:off x="4023092" y="8917422"/>
            <a:ext cx="3077739" cy="469424"/>
          </a:xfrm>
          <a:prstGeom prst="rect">
            <a:avLst/>
          </a:prstGeom>
          <a:noFill/>
          <a:ln>
            <a:noFill/>
          </a:ln>
        </p:spPr>
        <p:txBody>
          <a:bodyPr spcFirstLastPara="1" wrap="square" lIns="94213" tIns="47094" rIns="94213" bIns="47094" anchor="b" anchorCtr="0">
            <a:noAutofit/>
          </a:bodyPr>
          <a:lstStyle/>
          <a:p>
            <a:fld id="{00000000-1234-1234-1234-123412341234}" type="slidenum">
              <a:rPr lang="en-US">
                <a:solidFill>
                  <a:srgbClr val="000000"/>
                </a:solidFill>
              </a:rPr>
              <a:pPr/>
              <a:t>38</a:t>
            </a:fld>
            <a:endParaRPr>
              <a:solidFill>
                <a:srgbClr val="000000"/>
              </a:solidFill>
            </a:endParaRPr>
          </a:p>
        </p:txBody>
      </p:sp>
    </p:spTree>
    <p:extLst>
      <p:ext uri="{BB962C8B-B14F-4D97-AF65-F5344CB8AC3E}">
        <p14:creationId xmlns:p14="http://schemas.microsoft.com/office/powerpoint/2010/main" val="30996852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5288" y="690563"/>
            <a:ext cx="6146800" cy="34575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376907-3CCC-7340-B687-6F094BC92014}" type="slidenum">
              <a:rPr lang="en-US" smtClean="0"/>
              <a:pPr/>
              <a:t>41</a:t>
            </a:fld>
            <a:endParaRPr lang="en-US"/>
          </a:p>
        </p:txBody>
      </p:sp>
    </p:spTree>
    <p:extLst>
      <p:ext uri="{BB962C8B-B14F-4D97-AF65-F5344CB8AC3E}">
        <p14:creationId xmlns:p14="http://schemas.microsoft.com/office/powerpoint/2010/main" val="7901071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5288" y="690563"/>
            <a:ext cx="6146800" cy="34575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376907-3CCC-7340-B687-6F094BC92014}" type="slidenum">
              <a:rPr lang="en-US" smtClean="0"/>
              <a:pPr/>
              <a:t>42</a:t>
            </a:fld>
            <a:endParaRPr lang="en-US"/>
          </a:p>
        </p:txBody>
      </p:sp>
    </p:spTree>
    <p:extLst>
      <p:ext uri="{BB962C8B-B14F-4D97-AF65-F5344CB8AC3E}">
        <p14:creationId xmlns:p14="http://schemas.microsoft.com/office/powerpoint/2010/main" val="21634637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5288" y="690563"/>
            <a:ext cx="6146800" cy="34575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376907-3CCC-7340-B687-6F094BC92014}" type="slidenum">
              <a:rPr lang="en-US" smtClean="0"/>
              <a:pPr/>
              <a:t>45</a:t>
            </a:fld>
            <a:endParaRPr lang="en-US"/>
          </a:p>
        </p:txBody>
      </p:sp>
    </p:spTree>
    <p:extLst>
      <p:ext uri="{BB962C8B-B14F-4D97-AF65-F5344CB8AC3E}">
        <p14:creationId xmlns:p14="http://schemas.microsoft.com/office/powerpoint/2010/main" val="33441094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5288" y="690563"/>
            <a:ext cx="6146800" cy="34575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376907-3CCC-7340-B687-6F094BC92014}" type="slidenum">
              <a:rPr lang="en-US" smtClean="0"/>
              <a:pPr/>
              <a:t>3</a:t>
            </a:fld>
            <a:endParaRPr lang="en-US"/>
          </a:p>
        </p:txBody>
      </p:sp>
    </p:spTree>
    <p:extLst>
      <p:ext uri="{BB962C8B-B14F-4D97-AF65-F5344CB8AC3E}">
        <p14:creationId xmlns:p14="http://schemas.microsoft.com/office/powerpoint/2010/main" val="40231372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4514" name="Google Shape;1360;p69:notes"/>
          <p:cNvSpPr>
            <a:spLocks noGrp="1" noRot="1" noChangeAspect="1" noTextEdit="1"/>
          </p:cNvSpPr>
          <p:nvPr>
            <p:ph type="sldImg" idx="2"/>
          </p:nvPr>
        </p:nvSpPr>
        <p:spPr>
          <a:xfrm>
            <a:off x="395288" y="690563"/>
            <a:ext cx="6146800" cy="3457575"/>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w="12700" cap="flat">
            <a:round/>
            <a:headEnd type="none" w="sm" len="sm"/>
            <a:tailEnd type="none" w="sm" len="sm"/>
          </a:ln>
        </p:spPr>
      </p:sp>
      <p:sp>
        <p:nvSpPr>
          <p:cNvPr id="64515" name="Google Shape;1361;p69:notes"/>
          <p:cNvSpPr txBox="1">
            <a:spLocks noGrp="1"/>
          </p:cNvSpPr>
          <p:nvPr>
            <p:ph type="body" idx="1"/>
          </p:nvPr>
        </p:nvSpPr>
        <p:spPr>
          <a:xfrm>
            <a:off x="710248" y="4459526"/>
            <a:ext cx="5681980" cy="4224814"/>
          </a:xfrm>
          <a:noFill/>
        </p:spPr>
        <p:txBody>
          <a:bodyPr lIns="94213" tIns="47094" rIns="94213" bIns="47094"/>
          <a:lstStyle/>
          <a:p>
            <a:pPr>
              <a:spcBef>
                <a:spcPct val="0"/>
              </a:spcBef>
            </a:pPr>
            <a:endParaRPr lang="en-US" altLang="en-US"/>
          </a:p>
        </p:txBody>
      </p:sp>
      <p:sp>
        <p:nvSpPr>
          <p:cNvPr id="64516" name="Google Shape;1362;p69:notes"/>
          <p:cNvSpPr>
            <a:spLocks noGrp="1"/>
          </p:cNvSpPr>
          <p:nvPr>
            <p:ph type="sldNum" sz="quarter" idx="5"/>
          </p:nvPr>
        </p:nvSpPr>
        <p:spPr>
          <a:xfrm>
            <a:off x="4023092" y="8917422"/>
            <a:ext cx="3077739" cy="469424"/>
          </a:xfrm>
          <a:noFill/>
        </p:spPr>
        <p:txBody>
          <a:bodyPr lIns="94213" tIns="47094" rIns="94213" bIns="47094" anchor="b"/>
          <a:lstStyle>
            <a:lvl1pPr>
              <a:defRPr sz="2500">
                <a:solidFill>
                  <a:schemeClr val="tx1"/>
                </a:solidFill>
                <a:latin typeface="Arial" panose="020B0604020202020204" pitchFamily="34" charset="0"/>
              </a:defRPr>
            </a:lvl1pPr>
            <a:lvl2pPr marL="765610" indent="-294465">
              <a:defRPr sz="2500">
                <a:solidFill>
                  <a:schemeClr val="tx1"/>
                </a:solidFill>
                <a:latin typeface="Arial" panose="020B0604020202020204" pitchFamily="34" charset="0"/>
              </a:defRPr>
            </a:lvl2pPr>
            <a:lvl3pPr marL="1177862" indent="-235572">
              <a:defRPr sz="2500">
                <a:solidFill>
                  <a:schemeClr val="tx1"/>
                </a:solidFill>
                <a:latin typeface="Arial" panose="020B0604020202020204" pitchFamily="34" charset="0"/>
              </a:defRPr>
            </a:lvl3pPr>
            <a:lvl4pPr marL="1649006" indent="-235572">
              <a:defRPr sz="2500">
                <a:solidFill>
                  <a:schemeClr val="tx1"/>
                </a:solidFill>
                <a:latin typeface="Arial" panose="020B0604020202020204" pitchFamily="34" charset="0"/>
              </a:defRPr>
            </a:lvl4pPr>
            <a:lvl5pPr marL="2120151" indent="-235572">
              <a:defRPr sz="2500">
                <a:solidFill>
                  <a:schemeClr val="tx1"/>
                </a:solidFill>
                <a:latin typeface="Arial" panose="020B0604020202020204" pitchFamily="34" charset="0"/>
              </a:defRPr>
            </a:lvl5pPr>
            <a:lvl6pPr marL="2591295" indent="-235572" eaLnBrk="0" fontAlgn="base" hangingPunct="0">
              <a:spcBef>
                <a:spcPct val="0"/>
              </a:spcBef>
              <a:spcAft>
                <a:spcPct val="0"/>
              </a:spcAft>
              <a:defRPr sz="2500">
                <a:solidFill>
                  <a:schemeClr val="tx1"/>
                </a:solidFill>
                <a:latin typeface="Arial" panose="020B0604020202020204" pitchFamily="34" charset="0"/>
              </a:defRPr>
            </a:lvl6pPr>
            <a:lvl7pPr marL="3062440" indent="-235572" eaLnBrk="0" fontAlgn="base" hangingPunct="0">
              <a:spcBef>
                <a:spcPct val="0"/>
              </a:spcBef>
              <a:spcAft>
                <a:spcPct val="0"/>
              </a:spcAft>
              <a:defRPr sz="2500">
                <a:solidFill>
                  <a:schemeClr val="tx1"/>
                </a:solidFill>
                <a:latin typeface="Arial" panose="020B0604020202020204" pitchFamily="34" charset="0"/>
              </a:defRPr>
            </a:lvl7pPr>
            <a:lvl8pPr marL="3533585" indent="-235572" eaLnBrk="0" fontAlgn="base" hangingPunct="0">
              <a:spcBef>
                <a:spcPct val="0"/>
              </a:spcBef>
              <a:spcAft>
                <a:spcPct val="0"/>
              </a:spcAft>
              <a:defRPr sz="2500">
                <a:solidFill>
                  <a:schemeClr val="tx1"/>
                </a:solidFill>
                <a:latin typeface="Arial" panose="020B0604020202020204" pitchFamily="34" charset="0"/>
              </a:defRPr>
            </a:lvl8pPr>
            <a:lvl9pPr marL="4004729" indent="-235572" eaLnBrk="0" fontAlgn="base" hangingPunct="0">
              <a:spcBef>
                <a:spcPct val="0"/>
              </a:spcBef>
              <a:spcAft>
                <a:spcPct val="0"/>
              </a:spcAft>
              <a:defRPr sz="2500">
                <a:solidFill>
                  <a:schemeClr val="tx1"/>
                </a:solidFill>
                <a:latin typeface="Arial" panose="020B0604020202020204" pitchFamily="34" charset="0"/>
              </a:defRPr>
            </a:lvl9pPr>
          </a:lstStyle>
          <a:p>
            <a:fld id="{D8248E33-A387-4ED9-85CB-8D3653BFBF99}" type="slidenum">
              <a:rPr lang="en-US" altLang="en-US" sz="1000">
                <a:solidFill>
                  <a:srgbClr val="000000"/>
                </a:solidFill>
              </a:rPr>
              <a:pPr/>
              <a:t>46</a:t>
            </a:fld>
            <a:endParaRPr lang="en-US" altLang="en-US" sz="1000">
              <a:solidFill>
                <a:srgbClr val="000000"/>
              </a:solidFill>
            </a:endParaRPr>
          </a:p>
        </p:txBody>
      </p:sp>
    </p:spTree>
    <p:extLst>
      <p:ext uri="{BB962C8B-B14F-4D97-AF65-F5344CB8AC3E}">
        <p14:creationId xmlns:p14="http://schemas.microsoft.com/office/powerpoint/2010/main" val="2466260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2706" name="Google Shape;1522;p78:notes"/>
          <p:cNvSpPr>
            <a:spLocks noGrp="1" noRot="1" noChangeAspect="1" noTextEdit="1"/>
          </p:cNvSpPr>
          <p:nvPr>
            <p:ph type="sldImg" idx="2"/>
          </p:nvPr>
        </p:nvSpPr>
        <p:spPr>
          <a:xfrm>
            <a:off x="395288" y="690563"/>
            <a:ext cx="6146800" cy="3457575"/>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w="12700" cap="flat">
            <a:round/>
            <a:headEnd type="none" w="sm" len="sm"/>
            <a:tailEnd type="none" w="sm" len="sm"/>
          </a:ln>
        </p:spPr>
      </p:sp>
      <p:sp>
        <p:nvSpPr>
          <p:cNvPr id="72707" name="Google Shape;1523;p78:notes"/>
          <p:cNvSpPr txBox="1">
            <a:spLocks noGrp="1"/>
          </p:cNvSpPr>
          <p:nvPr>
            <p:ph type="body" idx="1"/>
          </p:nvPr>
        </p:nvSpPr>
        <p:spPr>
          <a:xfrm>
            <a:off x="710248" y="4459526"/>
            <a:ext cx="5681980" cy="4224814"/>
          </a:xfrm>
          <a:noFill/>
        </p:spPr>
        <p:txBody>
          <a:bodyPr lIns="94213" tIns="47094" rIns="94213" bIns="47094"/>
          <a:lstStyle/>
          <a:p>
            <a:pPr marL="324148" lvl="1" indent="-133052">
              <a:spcBef>
                <a:spcPts val="225"/>
              </a:spcBef>
              <a:buSzPts val="1800"/>
              <a:defRPr/>
            </a:pPr>
            <a:r>
              <a:rPr lang="en-US" sz="1200" dirty="0"/>
              <a:t>Daratumumab approvals: </a:t>
            </a:r>
          </a:p>
          <a:p>
            <a:pPr marL="476846" lvl="1" indent="-285750">
              <a:spcBef>
                <a:spcPts val="225"/>
              </a:spcBef>
              <a:buSzPts val="1800"/>
              <a:buFont typeface="Arial" panose="020B0604020202020204" pitchFamily="34" charset="0"/>
              <a:buChar char="•"/>
              <a:defRPr/>
            </a:pPr>
            <a:r>
              <a:rPr lang="en-US" sz="1200" dirty="0"/>
              <a:t>In combination with VMP (bortezomib/</a:t>
            </a:r>
            <a:r>
              <a:rPr lang="en-US" sz="1200" dirty="0" err="1"/>
              <a:t>melflufen</a:t>
            </a:r>
            <a:r>
              <a:rPr lang="en-US" sz="1200" dirty="0"/>
              <a:t>/prednisone) in patients with newly diagnosed MM who are ineligible for transplant</a:t>
            </a:r>
          </a:p>
          <a:p>
            <a:pPr marL="476846" lvl="1" indent="-285750">
              <a:spcBef>
                <a:spcPts val="225"/>
              </a:spcBef>
              <a:buSzPts val="1800"/>
              <a:buFont typeface="Arial" panose="020B0604020202020204" pitchFamily="34" charset="0"/>
              <a:buChar char="•"/>
              <a:defRPr/>
            </a:pPr>
            <a:r>
              <a:rPr lang="en-US" sz="1200" dirty="0"/>
              <a:t>In combination with Rd (lenalidomide/dexamethasone) or </a:t>
            </a:r>
            <a:r>
              <a:rPr lang="en-US" sz="1200" dirty="0" err="1"/>
              <a:t>Vd</a:t>
            </a:r>
            <a:r>
              <a:rPr lang="en-US" sz="1200" dirty="0"/>
              <a:t> (bortezomib/dexamethasone) in patients with MM with ≥1 prior therapy</a:t>
            </a:r>
          </a:p>
          <a:p>
            <a:pPr marL="476846" lvl="1" indent="-285750">
              <a:spcBef>
                <a:spcPts val="225"/>
              </a:spcBef>
              <a:buSzPts val="1800"/>
              <a:buFont typeface="Arial" panose="020B0604020202020204" pitchFamily="34" charset="0"/>
              <a:buChar char="•"/>
              <a:defRPr/>
            </a:pPr>
            <a:r>
              <a:rPr lang="en-US" sz="1200" dirty="0"/>
              <a:t>In combination with </a:t>
            </a:r>
            <a:r>
              <a:rPr lang="en-US" sz="1200" dirty="0" err="1"/>
              <a:t>Kd</a:t>
            </a:r>
            <a:r>
              <a:rPr lang="en-US" sz="1200" dirty="0"/>
              <a:t> (carfilzomib/dexamethasone) following 1-3 lines of prior therapy</a:t>
            </a:r>
          </a:p>
          <a:p>
            <a:pPr marL="476846" lvl="1" indent="-285750">
              <a:spcBef>
                <a:spcPts val="225"/>
              </a:spcBef>
              <a:buSzPts val="1800"/>
              <a:buFont typeface="Arial" panose="020B0604020202020204" pitchFamily="34" charset="0"/>
              <a:buChar char="•"/>
              <a:defRPr/>
            </a:pPr>
            <a:r>
              <a:rPr lang="en-US" sz="1200" dirty="0"/>
              <a:t>In combination with pomalidomide and dexamethasone in patients with ≥2 prior therapies, including lenalidomide and a proteasome inhibitor (PI)</a:t>
            </a:r>
          </a:p>
          <a:p>
            <a:pPr marL="476846" lvl="1" indent="-285750">
              <a:spcBef>
                <a:spcPts val="225"/>
              </a:spcBef>
              <a:buSzPts val="1800"/>
              <a:buFont typeface="Arial" panose="020B0604020202020204" pitchFamily="34" charset="0"/>
              <a:buChar char="•"/>
              <a:defRPr/>
            </a:pPr>
            <a:r>
              <a:rPr lang="en-US" sz="1200" dirty="0"/>
              <a:t>As a monotherapy in patients with MM who have received ≥3 prior lines of therapy including a PI and an immunomodulatory drug (</a:t>
            </a:r>
            <a:r>
              <a:rPr lang="en-US" sz="1200" dirty="0" err="1"/>
              <a:t>IMiD</a:t>
            </a:r>
            <a:r>
              <a:rPr lang="en-US" sz="1200" dirty="0"/>
              <a:t>), </a:t>
            </a:r>
            <a:r>
              <a:rPr lang="en-US" sz="1200" i="1" dirty="0"/>
              <a:t>or</a:t>
            </a:r>
            <a:r>
              <a:rPr lang="en-US" sz="1200" i="0" dirty="0"/>
              <a:t> who are</a:t>
            </a:r>
            <a:r>
              <a:rPr lang="en-US" sz="1200" dirty="0"/>
              <a:t> double-refractory to a PI and an </a:t>
            </a:r>
            <a:r>
              <a:rPr lang="en-US" sz="1200" dirty="0" err="1"/>
              <a:t>IMiD</a:t>
            </a:r>
            <a:endParaRPr lang="en-US" sz="1200" dirty="0"/>
          </a:p>
          <a:p>
            <a:pPr marL="191096" lvl="1" indent="0">
              <a:spcBef>
                <a:spcPts val="225"/>
              </a:spcBef>
              <a:buSzPts val="1800"/>
              <a:buFont typeface="Arial" panose="020B0604020202020204" pitchFamily="34" charset="0"/>
              <a:buNone/>
              <a:defRPr/>
            </a:pPr>
            <a:r>
              <a:rPr lang="en-US" sz="1200" dirty="0"/>
              <a:t>Subcutaneous daratumumab (d</a:t>
            </a:r>
            <a:r>
              <a:rPr lang="en-US" dirty="0"/>
              <a:t>aratumumab and hyaluronidase-</a:t>
            </a:r>
            <a:r>
              <a:rPr lang="en-US" dirty="0" err="1"/>
              <a:t>fihj</a:t>
            </a:r>
            <a:r>
              <a:rPr lang="en-US" dirty="0"/>
              <a:t>): </a:t>
            </a:r>
          </a:p>
          <a:p>
            <a:pPr marL="476846" marR="0" lvl="1" indent="-285750" algn="l" defTabSz="914400" rtl="0" eaLnBrk="1" fontAlgn="base" latinLnBrk="0" hangingPunct="1">
              <a:lnSpc>
                <a:spcPct val="100000"/>
              </a:lnSpc>
              <a:spcBef>
                <a:spcPts val="225"/>
              </a:spcBef>
              <a:spcAft>
                <a:spcPct val="0"/>
              </a:spcAft>
              <a:buClrTx/>
              <a:buSzPts val="1800"/>
              <a:buFont typeface="Arial" panose="020B0604020202020204" pitchFamily="34" charset="0"/>
              <a:buChar char="•"/>
              <a:tabLst/>
              <a:defRPr/>
            </a:pPr>
            <a:r>
              <a:rPr lang="en-US" sz="1200" kern="1200" dirty="0">
                <a:solidFill>
                  <a:schemeClr val="tx1"/>
                </a:solidFill>
                <a:latin typeface="News Gothic MT" charset="0"/>
              </a:rPr>
              <a:t>In combination with VMP or with Rd for newly diagnosed, transplant-ineligible patients</a:t>
            </a:r>
          </a:p>
          <a:p>
            <a:pPr marL="476846" lvl="1" indent="-285750" algn="l" rtl="0" fontAlgn="base">
              <a:spcBef>
                <a:spcPts val="225"/>
              </a:spcBef>
              <a:spcAft>
                <a:spcPct val="0"/>
              </a:spcAft>
              <a:buSzPts val="1800"/>
              <a:buFont typeface="Arial" panose="020B0604020202020204" pitchFamily="34" charset="0"/>
              <a:buChar char="•"/>
              <a:defRPr/>
            </a:pPr>
            <a:r>
              <a:rPr lang="en-US" sz="1200" kern="1200" dirty="0">
                <a:solidFill>
                  <a:schemeClr val="tx1"/>
                </a:solidFill>
                <a:latin typeface="News Gothic MT" charset="0"/>
              </a:rPr>
              <a:t>In combination with </a:t>
            </a:r>
            <a:r>
              <a:rPr lang="en-US" sz="1200" kern="1200" dirty="0" err="1">
                <a:solidFill>
                  <a:schemeClr val="tx1"/>
                </a:solidFill>
                <a:latin typeface="News Gothic MT" charset="0"/>
              </a:rPr>
              <a:t>Vd</a:t>
            </a:r>
            <a:r>
              <a:rPr lang="en-US" sz="1200" kern="1200" dirty="0">
                <a:solidFill>
                  <a:schemeClr val="tx1"/>
                </a:solidFill>
                <a:latin typeface="News Gothic MT" charset="0"/>
              </a:rPr>
              <a:t> following ≥1 prior line of therapy</a:t>
            </a:r>
          </a:p>
          <a:p>
            <a:pPr marL="476846" lvl="1" indent="-285750" algn="l" rtl="0" fontAlgn="base">
              <a:spcBef>
                <a:spcPts val="225"/>
              </a:spcBef>
              <a:spcAft>
                <a:spcPct val="0"/>
              </a:spcAft>
              <a:buSzPts val="1800"/>
              <a:buFont typeface="Arial" panose="020B0604020202020204" pitchFamily="34" charset="0"/>
              <a:buChar char="•"/>
              <a:defRPr/>
            </a:pPr>
            <a:r>
              <a:rPr lang="en-US" sz="1200" kern="1200" dirty="0">
                <a:solidFill>
                  <a:schemeClr val="tx1"/>
                </a:solidFill>
                <a:latin typeface="News Gothic MT" charset="0"/>
              </a:rPr>
              <a:t>As monotherapy following ≥3 prior lines of therapy or in patients double refractory to a PI and an </a:t>
            </a:r>
            <a:r>
              <a:rPr lang="en-US" sz="1200" kern="1200" dirty="0" err="1">
                <a:solidFill>
                  <a:schemeClr val="tx1"/>
                </a:solidFill>
                <a:latin typeface="News Gothic MT" charset="0"/>
              </a:rPr>
              <a:t>IMiD</a:t>
            </a:r>
            <a:endParaRPr lang="en-US" sz="1200" kern="1200" dirty="0">
              <a:solidFill>
                <a:schemeClr val="tx1"/>
              </a:solidFill>
              <a:latin typeface="News Gothic MT" charset="0"/>
            </a:endParaRPr>
          </a:p>
          <a:p>
            <a:pPr marL="324148" lvl="1" indent="-133052">
              <a:spcBef>
                <a:spcPts val="225"/>
              </a:spcBef>
              <a:buSzPts val="1800"/>
              <a:defRPr/>
            </a:pPr>
            <a:endParaRPr lang="en-US" sz="1200" dirty="0"/>
          </a:p>
          <a:p>
            <a:pPr marL="324148" lvl="1" indent="-133052">
              <a:spcBef>
                <a:spcPts val="225"/>
              </a:spcBef>
              <a:buSzPts val="1800"/>
              <a:defRPr/>
            </a:pPr>
            <a:r>
              <a:rPr lang="en-US" sz="1200" dirty="0" err="1"/>
              <a:t>Elotuzumab</a:t>
            </a:r>
            <a:r>
              <a:rPr lang="en-US" sz="1200" dirty="0"/>
              <a:t>: with pomalidomide, lenalidomide. No single-agent activity.</a:t>
            </a:r>
          </a:p>
          <a:p>
            <a:pPr>
              <a:spcBef>
                <a:spcPct val="0"/>
              </a:spcBef>
            </a:pPr>
            <a:r>
              <a:rPr lang="en-US" altLang="en-US" dirty="0"/>
              <a:t>me</a:t>
            </a:r>
          </a:p>
        </p:txBody>
      </p:sp>
      <p:sp>
        <p:nvSpPr>
          <p:cNvPr id="72708" name="Google Shape;1524;p78:notes"/>
          <p:cNvSpPr>
            <a:spLocks noGrp="1"/>
          </p:cNvSpPr>
          <p:nvPr>
            <p:ph type="sldNum" sz="quarter" idx="5"/>
          </p:nvPr>
        </p:nvSpPr>
        <p:spPr>
          <a:xfrm>
            <a:off x="4023092" y="8917422"/>
            <a:ext cx="3077739" cy="469424"/>
          </a:xfrm>
          <a:noFill/>
        </p:spPr>
        <p:txBody>
          <a:bodyPr lIns="94213" tIns="47094" rIns="94213" bIns="47094" anchor="b"/>
          <a:lstStyle>
            <a:lvl1pPr>
              <a:defRPr sz="2500">
                <a:solidFill>
                  <a:schemeClr val="tx1"/>
                </a:solidFill>
                <a:latin typeface="Arial" panose="020B0604020202020204" pitchFamily="34" charset="0"/>
              </a:defRPr>
            </a:lvl1pPr>
            <a:lvl2pPr marL="765610" indent="-294465">
              <a:defRPr sz="2500">
                <a:solidFill>
                  <a:schemeClr val="tx1"/>
                </a:solidFill>
                <a:latin typeface="Arial" panose="020B0604020202020204" pitchFamily="34" charset="0"/>
              </a:defRPr>
            </a:lvl2pPr>
            <a:lvl3pPr marL="1177862" indent="-235572">
              <a:defRPr sz="2500">
                <a:solidFill>
                  <a:schemeClr val="tx1"/>
                </a:solidFill>
                <a:latin typeface="Arial" panose="020B0604020202020204" pitchFamily="34" charset="0"/>
              </a:defRPr>
            </a:lvl3pPr>
            <a:lvl4pPr marL="1649006" indent="-235572">
              <a:defRPr sz="2500">
                <a:solidFill>
                  <a:schemeClr val="tx1"/>
                </a:solidFill>
                <a:latin typeface="Arial" panose="020B0604020202020204" pitchFamily="34" charset="0"/>
              </a:defRPr>
            </a:lvl4pPr>
            <a:lvl5pPr marL="2120151" indent="-235572">
              <a:defRPr sz="2500">
                <a:solidFill>
                  <a:schemeClr val="tx1"/>
                </a:solidFill>
                <a:latin typeface="Arial" panose="020B0604020202020204" pitchFamily="34" charset="0"/>
              </a:defRPr>
            </a:lvl5pPr>
            <a:lvl6pPr marL="2591295" indent="-235572" eaLnBrk="0" fontAlgn="base" hangingPunct="0">
              <a:spcBef>
                <a:spcPct val="0"/>
              </a:spcBef>
              <a:spcAft>
                <a:spcPct val="0"/>
              </a:spcAft>
              <a:defRPr sz="2500">
                <a:solidFill>
                  <a:schemeClr val="tx1"/>
                </a:solidFill>
                <a:latin typeface="Arial" panose="020B0604020202020204" pitchFamily="34" charset="0"/>
              </a:defRPr>
            </a:lvl6pPr>
            <a:lvl7pPr marL="3062440" indent="-235572" eaLnBrk="0" fontAlgn="base" hangingPunct="0">
              <a:spcBef>
                <a:spcPct val="0"/>
              </a:spcBef>
              <a:spcAft>
                <a:spcPct val="0"/>
              </a:spcAft>
              <a:defRPr sz="2500">
                <a:solidFill>
                  <a:schemeClr val="tx1"/>
                </a:solidFill>
                <a:latin typeface="Arial" panose="020B0604020202020204" pitchFamily="34" charset="0"/>
              </a:defRPr>
            </a:lvl7pPr>
            <a:lvl8pPr marL="3533585" indent="-235572" eaLnBrk="0" fontAlgn="base" hangingPunct="0">
              <a:spcBef>
                <a:spcPct val="0"/>
              </a:spcBef>
              <a:spcAft>
                <a:spcPct val="0"/>
              </a:spcAft>
              <a:defRPr sz="2500">
                <a:solidFill>
                  <a:schemeClr val="tx1"/>
                </a:solidFill>
                <a:latin typeface="Arial" panose="020B0604020202020204" pitchFamily="34" charset="0"/>
              </a:defRPr>
            </a:lvl8pPr>
            <a:lvl9pPr marL="4004729" indent="-235572" eaLnBrk="0" fontAlgn="base" hangingPunct="0">
              <a:spcBef>
                <a:spcPct val="0"/>
              </a:spcBef>
              <a:spcAft>
                <a:spcPct val="0"/>
              </a:spcAft>
              <a:defRPr sz="2500">
                <a:solidFill>
                  <a:schemeClr val="tx1"/>
                </a:solidFill>
                <a:latin typeface="Arial" panose="020B0604020202020204" pitchFamily="34" charset="0"/>
              </a:defRPr>
            </a:lvl9pPr>
          </a:lstStyle>
          <a:p>
            <a:fld id="{43754AAD-31A7-4B46-BE92-52479D7B96ED}" type="slidenum">
              <a:rPr lang="en-US" altLang="en-US" sz="1000"/>
              <a:pPr/>
              <a:t>47</a:t>
            </a:fld>
            <a:endParaRPr lang="en-US" altLang="en-US" sz="1000"/>
          </a:p>
        </p:txBody>
      </p:sp>
    </p:spTree>
    <p:extLst>
      <p:ext uri="{BB962C8B-B14F-4D97-AF65-F5344CB8AC3E}">
        <p14:creationId xmlns:p14="http://schemas.microsoft.com/office/powerpoint/2010/main" val="42495414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5288" y="690563"/>
            <a:ext cx="6146800" cy="34575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376907-3CCC-7340-B687-6F094BC92014}" type="slidenum">
              <a:rPr lang="en-US" smtClean="0"/>
              <a:pPr/>
              <a:t>48</a:t>
            </a:fld>
            <a:endParaRPr lang="en-US"/>
          </a:p>
        </p:txBody>
      </p:sp>
    </p:spTree>
    <p:extLst>
      <p:ext uri="{BB962C8B-B14F-4D97-AF65-F5344CB8AC3E}">
        <p14:creationId xmlns:p14="http://schemas.microsoft.com/office/powerpoint/2010/main" val="35305967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6802" name="Google Shape;1489;p76:notes"/>
          <p:cNvSpPr>
            <a:spLocks noGrp="1" noRot="1" noChangeAspect="1" noTextEdit="1"/>
          </p:cNvSpPr>
          <p:nvPr>
            <p:ph type="sldImg" idx="2"/>
          </p:nvPr>
        </p:nvSpPr>
        <p:spPr>
          <a:xfrm>
            <a:off x="395288" y="690563"/>
            <a:ext cx="6146800" cy="3457575"/>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w="12700" cap="flat">
            <a:round/>
            <a:headEnd type="none" w="sm" len="sm"/>
            <a:tailEnd type="none" w="sm" len="sm"/>
          </a:ln>
        </p:spPr>
      </p:sp>
      <p:sp>
        <p:nvSpPr>
          <p:cNvPr id="76803" name="Google Shape;1490;p76:notes"/>
          <p:cNvSpPr txBox="1">
            <a:spLocks noGrp="1"/>
          </p:cNvSpPr>
          <p:nvPr>
            <p:ph type="body" idx="1"/>
          </p:nvPr>
        </p:nvSpPr>
        <p:spPr>
          <a:xfrm>
            <a:off x="710248" y="4459526"/>
            <a:ext cx="5681980" cy="4224814"/>
          </a:xfrm>
          <a:noFill/>
        </p:spPr>
        <p:txBody>
          <a:bodyPr lIns="94213" tIns="47094" rIns="94213" bIns="47094"/>
          <a:lstStyle/>
          <a:p>
            <a:pPr>
              <a:spcBef>
                <a:spcPct val="0"/>
              </a:spcBef>
            </a:pPr>
            <a:endParaRPr lang="en-US" altLang="en-US"/>
          </a:p>
        </p:txBody>
      </p:sp>
      <p:sp>
        <p:nvSpPr>
          <p:cNvPr id="76804" name="Google Shape;1491;p76:notes"/>
          <p:cNvSpPr>
            <a:spLocks noGrp="1"/>
          </p:cNvSpPr>
          <p:nvPr>
            <p:ph type="sldNum" sz="quarter" idx="5"/>
          </p:nvPr>
        </p:nvSpPr>
        <p:spPr>
          <a:xfrm>
            <a:off x="4023092" y="8917422"/>
            <a:ext cx="3077739" cy="469424"/>
          </a:xfrm>
          <a:noFill/>
        </p:spPr>
        <p:txBody>
          <a:bodyPr lIns="94213" tIns="47094" rIns="94213" bIns="47094" anchor="b"/>
          <a:lstStyle>
            <a:lvl1pPr>
              <a:defRPr sz="2500">
                <a:solidFill>
                  <a:schemeClr val="tx1"/>
                </a:solidFill>
                <a:latin typeface="Arial" panose="020B0604020202020204" pitchFamily="34" charset="0"/>
              </a:defRPr>
            </a:lvl1pPr>
            <a:lvl2pPr marL="765610" indent="-294465">
              <a:defRPr sz="2500">
                <a:solidFill>
                  <a:schemeClr val="tx1"/>
                </a:solidFill>
                <a:latin typeface="Arial" panose="020B0604020202020204" pitchFamily="34" charset="0"/>
              </a:defRPr>
            </a:lvl2pPr>
            <a:lvl3pPr marL="1177862" indent="-235572">
              <a:defRPr sz="2500">
                <a:solidFill>
                  <a:schemeClr val="tx1"/>
                </a:solidFill>
                <a:latin typeface="Arial" panose="020B0604020202020204" pitchFamily="34" charset="0"/>
              </a:defRPr>
            </a:lvl3pPr>
            <a:lvl4pPr marL="1649006" indent="-235572">
              <a:defRPr sz="2500">
                <a:solidFill>
                  <a:schemeClr val="tx1"/>
                </a:solidFill>
                <a:latin typeface="Arial" panose="020B0604020202020204" pitchFamily="34" charset="0"/>
              </a:defRPr>
            </a:lvl4pPr>
            <a:lvl5pPr marL="2120151" indent="-235572">
              <a:defRPr sz="2500">
                <a:solidFill>
                  <a:schemeClr val="tx1"/>
                </a:solidFill>
                <a:latin typeface="Arial" panose="020B0604020202020204" pitchFamily="34" charset="0"/>
              </a:defRPr>
            </a:lvl5pPr>
            <a:lvl6pPr marL="2591295" indent="-235572" eaLnBrk="0" fontAlgn="base" hangingPunct="0">
              <a:spcBef>
                <a:spcPct val="0"/>
              </a:spcBef>
              <a:spcAft>
                <a:spcPct val="0"/>
              </a:spcAft>
              <a:defRPr sz="2500">
                <a:solidFill>
                  <a:schemeClr val="tx1"/>
                </a:solidFill>
                <a:latin typeface="Arial" panose="020B0604020202020204" pitchFamily="34" charset="0"/>
              </a:defRPr>
            </a:lvl6pPr>
            <a:lvl7pPr marL="3062440" indent="-235572" eaLnBrk="0" fontAlgn="base" hangingPunct="0">
              <a:spcBef>
                <a:spcPct val="0"/>
              </a:spcBef>
              <a:spcAft>
                <a:spcPct val="0"/>
              </a:spcAft>
              <a:defRPr sz="2500">
                <a:solidFill>
                  <a:schemeClr val="tx1"/>
                </a:solidFill>
                <a:latin typeface="Arial" panose="020B0604020202020204" pitchFamily="34" charset="0"/>
              </a:defRPr>
            </a:lvl7pPr>
            <a:lvl8pPr marL="3533585" indent="-235572" eaLnBrk="0" fontAlgn="base" hangingPunct="0">
              <a:spcBef>
                <a:spcPct val="0"/>
              </a:spcBef>
              <a:spcAft>
                <a:spcPct val="0"/>
              </a:spcAft>
              <a:defRPr sz="2500">
                <a:solidFill>
                  <a:schemeClr val="tx1"/>
                </a:solidFill>
                <a:latin typeface="Arial" panose="020B0604020202020204" pitchFamily="34" charset="0"/>
              </a:defRPr>
            </a:lvl8pPr>
            <a:lvl9pPr marL="4004729" indent="-235572" eaLnBrk="0" fontAlgn="base" hangingPunct="0">
              <a:spcBef>
                <a:spcPct val="0"/>
              </a:spcBef>
              <a:spcAft>
                <a:spcPct val="0"/>
              </a:spcAft>
              <a:defRPr sz="2500">
                <a:solidFill>
                  <a:schemeClr val="tx1"/>
                </a:solidFill>
                <a:latin typeface="Arial" panose="020B0604020202020204" pitchFamily="34" charset="0"/>
              </a:defRPr>
            </a:lvl9pPr>
          </a:lstStyle>
          <a:p>
            <a:fld id="{7053A833-1A75-4F03-AD0E-5B309C639FB2}" type="slidenum">
              <a:rPr lang="en-US" altLang="en-US" sz="1000"/>
              <a:pPr/>
              <a:t>50</a:t>
            </a:fld>
            <a:endParaRPr lang="en-US" altLang="en-US" sz="1000"/>
          </a:p>
        </p:txBody>
      </p:sp>
    </p:spTree>
    <p:extLst>
      <p:ext uri="{BB962C8B-B14F-4D97-AF65-F5344CB8AC3E}">
        <p14:creationId xmlns:p14="http://schemas.microsoft.com/office/powerpoint/2010/main" val="4532749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4754" name="Google Shape;1549;p80:notes"/>
          <p:cNvSpPr txBox="1">
            <a:spLocks noGrp="1"/>
          </p:cNvSpPr>
          <p:nvPr>
            <p:ph type="body" idx="1"/>
          </p:nvPr>
        </p:nvSpPr>
        <p:spPr>
          <a:xfrm>
            <a:off x="710248" y="4459526"/>
            <a:ext cx="5681980" cy="4224814"/>
          </a:xfrm>
          <a:noFill/>
        </p:spPr>
        <p:txBody>
          <a:bodyPr lIns="94213" tIns="47094" rIns="94213" bIns="47094"/>
          <a:lstStyle/>
          <a:p>
            <a:pPr>
              <a:spcBef>
                <a:spcPts val="374"/>
              </a:spcBef>
            </a:pPr>
            <a:endParaRPr lang="en-US" altLang="en-US"/>
          </a:p>
        </p:txBody>
      </p:sp>
      <p:sp>
        <p:nvSpPr>
          <p:cNvPr id="74755" name="Google Shape;1550;p80:notes"/>
          <p:cNvSpPr>
            <a:spLocks noGrp="1" noRot="1" noChangeAspect="1" noTextEdit="1"/>
          </p:cNvSpPr>
          <p:nvPr>
            <p:ph type="sldImg" idx="2"/>
          </p:nvPr>
        </p:nvSpPr>
        <p:spPr>
          <a:xfrm>
            <a:off x="395288" y="690563"/>
            <a:ext cx="6146800" cy="3457575"/>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4085089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4754" name="Google Shape;1549;p80:notes"/>
          <p:cNvSpPr txBox="1">
            <a:spLocks noGrp="1"/>
          </p:cNvSpPr>
          <p:nvPr>
            <p:ph type="body" idx="1"/>
          </p:nvPr>
        </p:nvSpPr>
        <p:spPr>
          <a:xfrm>
            <a:off x="710248" y="4459526"/>
            <a:ext cx="5681980" cy="4224814"/>
          </a:xfrm>
          <a:noFill/>
        </p:spPr>
        <p:txBody>
          <a:bodyPr lIns="94213" tIns="47094" rIns="94213" bIns="47094"/>
          <a:lstStyle/>
          <a:p>
            <a:pPr>
              <a:spcBef>
                <a:spcPts val="374"/>
              </a:spcBef>
            </a:pPr>
            <a:endParaRPr lang="en-US" altLang="en-US"/>
          </a:p>
        </p:txBody>
      </p:sp>
      <p:sp>
        <p:nvSpPr>
          <p:cNvPr id="74755" name="Google Shape;1550;p80:notes"/>
          <p:cNvSpPr>
            <a:spLocks noGrp="1" noRot="1" noChangeAspect="1" noTextEdit="1"/>
          </p:cNvSpPr>
          <p:nvPr>
            <p:ph type="sldImg" idx="2"/>
          </p:nvPr>
        </p:nvSpPr>
        <p:spPr>
          <a:xfrm>
            <a:off x="395288" y="690563"/>
            <a:ext cx="6146800" cy="3457575"/>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4994804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376907-3CCC-7340-B687-6F094BC92014}" type="slidenum">
              <a:rPr lang="en-US" smtClean="0"/>
              <a:pPr/>
              <a:t>53</a:t>
            </a:fld>
            <a:endParaRPr lang="en-US"/>
          </a:p>
        </p:txBody>
      </p:sp>
    </p:spTree>
    <p:extLst>
      <p:ext uri="{BB962C8B-B14F-4D97-AF65-F5344CB8AC3E}">
        <p14:creationId xmlns:p14="http://schemas.microsoft.com/office/powerpoint/2010/main" val="195678158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6562" name="Google Shape;1453;p73:notes"/>
          <p:cNvSpPr>
            <a:spLocks noGrp="1" noRot="1" noChangeAspect="1" noTextEdit="1"/>
          </p:cNvSpPr>
          <p:nvPr>
            <p:ph type="sldImg" idx="2"/>
          </p:nvPr>
        </p:nvSpPr>
        <p:spPr>
          <a:xfrm>
            <a:off x="395288" y="690563"/>
            <a:ext cx="6146800" cy="3457575"/>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w="12700" cap="flat">
            <a:round/>
            <a:headEnd type="none" w="sm" len="sm"/>
            <a:tailEnd type="none" w="sm" len="sm"/>
          </a:ln>
        </p:spPr>
      </p:sp>
      <p:sp>
        <p:nvSpPr>
          <p:cNvPr id="66563" name="Google Shape;1454;p73:notes"/>
          <p:cNvSpPr txBox="1">
            <a:spLocks noGrp="1"/>
          </p:cNvSpPr>
          <p:nvPr>
            <p:ph type="body" idx="1"/>
          </p:nvPr>
        </p:nvSpPr>
        <p:spPr>
          <a:xfrm>
            <a:off x="710248" y="4459526"/>
            <a:ext cx="5681980" cy="4224814"/>
          </a:xfrm>
          <a:noFill/>
        </p:spPr>
        <p:txBody>
          <a:bodyPr lIns="94213" tIns="47094" rIns="94213" bIns="47094"/>
          <a:lstStyle/>
          <a:p>
            <a:pPr>
              <a:spcBef>
                <a:spcPct val="0"/>
              </a:spcBef>
            </a:pPr>
            <a:r>
              <a:rPr lang="en-US" altLang="en-US" sz="1200">
                <a:cs typeface="Arial" panose="020B0604020202020204" pitchFamily="34" charset="0"/>
                <a:sym typeface="Arial" panose="020B0604020202020204" pitchFamily="34" charset="0"/>
              </a:rPr>
              <a:t>“Nearly all patients treated with [pomalidomide] + low-dose </a:t>
            </a:r>
            <a:r>
              <a:rPr lang="en-US" altLang="en-US" sz="1200" err="1">
                <a:cs typeface="Arial" panose="020B0604020202020204" pitchFamily="34" charset="0"/>
                <a:sym typeface="Arial" panose="020B0604020202020204" pitchFamily="34" charset="0"/>
              </a:rPr>
              <a:t>dex</a:t>
            </a:r>
            <a:r>
              <a:rPr lang="en-US" altLang="en-US" sz="1200">
                <a:cs typeface="Arial" panose="020B0604020202020204" pitchFamily="34" charset="0"/>
                <a:sym typeface="Arial" panose="020B0604020202020204" pitchFamily="34" charset="0"/>
              </a:rPr>
              <a:t> experienced at least 1 adverse reaction (99%). In trial 2, the most common adverse reactions included neutropenia (51.3%), fatigue and asthenia (46.7%), upper respiratory tract infection (31%), thrombocytopenia (29.7%), pyrexia (26.7%), dyspnea (25.3%), diarrhea (22%), constipation (21.7%), back pain (19.7%), cough (20%), pneumonia (19.3%), edema peripheral (17.3%), peripheral neuropathy (17.3%), bone pain (18%), nausea (15%), and muscle spasms (15.3%). Grade 3 or 4 adverse reactions included neutropenia (48.3%), thrombocytopenia (22%), and pneumonia (15.7%)” (Celgene, 2019). </a:t>
            </a:r>
            <a:endParaRPr lang="en-US" altLang="en-US" sz="1200"/>
          </a:p>
        </p:txBody>
      </p:sp>
      <p:sp>
        <p:nvSpPr>
          <p:cNvPr id="66564" name="Google Shape;1455;p73:notes"/>
          <p:cNvSpPr>
            <a:spLocks noGrp="1"/>
          </p:cNvSpPr>
          <p:nvPr>
            <p:ph type="sldNum" sz="quarter" idx="5"/>
          </p:nvPr>
        </p:nvSpPr>
        <p:spPr>
          <a:xfrm>
            <a:off x="4023092" y="8917422"/>
            <a:ext cx="3077739" cy="469424"/>
          </a:xfrm>
          <a:noFill/>
        </p:spPr>
        <p:txBody>
          <a:bodyPr lIns="94213" tIns="47094" rIns="94213" bIns="47094" anchor="b"/>
          <a:lstStyle>
            <a:lvl1pPr>
              <a:defRPr sz="2500">
                <a:solidFill>
                  <a:schemeClr val="tx1"/>
                </a:solidFill>
                <a:latin typeface="Arial" panose="020B0604020202020204" pitchFamily="34" charset="0"/>
              </a:defRPr>
            </a:lvl1pPr>
            <a:lvl2pPr marL="765610" indent="-294465">
              <a:defRPr sz="2500">
                <a:solidFill>
                  <a:schemeClr val="tx1"/>
                </a:solidFill>
                <a:latin typeface="Arial" panose="020B0604020202020204" pitchFamily="34" charset="0"/>
              </a:defRPr>
            </a:lvl2pPr>
            <a:lvl3pPr marL="1177862" indent="-235572">
              <a:defRPr sz="2500">
                <a:solidFill>
                  <a:schemeClr val="tx1"/>
                </a:solidFill>
                <a:latin typeface="Arial" panose="020B0604020202020204" pitchFamily="34" charset="0"/>
              </a:defRPr>
            </a:lvl3pPr>
            <a:lvl4pPr marL="1649006" indent="-235572">
              <a:defRPr sz="2500">
                <a:solidFill>
                  <a:schemeClr val="tx1"/>
                </a:solidFill>
                <a:latin typeface="Arial" panose="020B0604020202020204" pitchFamily="34" charset="0"/>
              </a:defRPr>
            </a:lvl4pPr>
            <a:lvl5pPr marL="2120151" indent="-235572">
              <a:defRPr sz="2500">
                <a:solidFill>
                  <a:schemeClr val="tx1"/>
                </a:solidFill>
                <a:latin typeface="Arial" panose="020B0604020202020204" pitchFamily="34" charset="0"/>
              </a:defRPr>
            </a:lvl5pPr>
            <a:lvl6pPr marL="2591295" indent="-235572" eaLnBrk="0" fontAlgn="base" hangingPunct="0">
              <a:spcBef>
                <a:spcPct val="0"/>
              </a:spcBef>
              <a:spcAft>
                <a:spcPct val="0"/>
              </a:spcAft>
              <a:defRPr sz="2500">
                <a:solidFill>
                  <a:schemeClr val="tx1"/>
                </a:solidFill>
                <a:latin typeface="Arial" panose="020B0604020202020204" pitchFamily="34" charset="0"/>
              </a:defRPr>
            </a:lvl6pPr>
            <a:lvl7pPr marL="3062440" indent="-235572" eaLnBrk="0" fontAlgn="base" hangingPunct="0">
              <a:spcBef>
                <a:spcPct val="0"/>
              </a:spcBef>
              <a:spcAft>
                <a:spcPct val="0"/>
              </a:spcAft>
              <a:defRPr sz="2500">
                <a:solidFill>
                  <a:schemeClr val="tx1"/>
                </a:solidFill>
                <a:latin typeface="Arial" panose="020B0604020202020204" pitchFamily="34" charset="0"/>
              </a:defRPr>
            </a:lvl7pPr>
            <a:lvl8pPr marL="3533585" indent="-235572" eaLnBrk="0" fontAlgn="base" hangingPunct="0">
              <a:spcBef>
                <a:spcPct val="0"/>
              </a:spcBef>
              <a:spcAft>
                <a:spcPct val="0"/>
              </a:spcAft>
              <a:defRPr sz="2500">
                <a:solidFill>
                  <a:schemeClr val="tx1"/>
                </a:solidFill>
                <a:latin typeface="Arial" panose="020B0604020202020204" pitchFamily="34" charset="0"/>
              </a:defRPr>
            </a:lvl8pPr>
            <a:lvl9pPr marL="4004729" indent="-235572" eaLnBrk="0" fontAlgn="base" hangingPunct="0">
              <a:spcBef>
                <a:spcPct val="0"/>
              </a:spcBef>
              <a:spcAft>
                <a:spcPct val="0"/>
              </a:spcAft>
              <a:defRPr sz="2500">
                <a:solidFill>
                  <a:schemeClr val="tx1"/>
                </a:solidFill>
                <a:latin typeface="Arial" panose="020B0604020202020204" pitchFamily="34" charset="0"/>
              </a:defRPr>
            </a:lvl9pPr>
          </a:lstStyle>
          <a:p>
            <a:pPr>
              <a:buClr>
                <a:srgbClr val="000000"/>
              </a:buClr>
              <a:buSzPts val="1200"/>
              <a:buFont typeface="Calibri" panose="020F0502020204030204" pitchFamily="34" charset="0"/>
              <a:buNone/>
            </a:pPr>
            <a:fld id="{4A49722D-DCD0-4959-A5AB-D3475D5CF5B6}" type="slidenum">
              <a:rPr lang="en-US" altLang="en-US" sz="1200">
                <a:solidFill>
                  <a:srgbClr val="000000"/>
                </a:solidFill>
                <a:ea typeface="Calibri" panose="020F0502020204030204" pitchFamily="34" charset="0"/>
                <a:cs typeface="Arial" panose="020B0604020202020204" pitchFamily="34" charset="0"/>
                <a:sym typeface="Calibri" panose="020F0502020204030204" pitchFamily="34" charset="0"/>
              </a:rPr>
              <a:pPr>
                <a:buClr>
                  <a:srgbClr val="000000"/>
                </a:buClr>
                <a:buSzPts val="1200"/>
                <a:buFont typeface="Calibri" panose="020F0502020204030204" pitchFamily="34" charset="0"/>
                <a:buNone/>
              </a:pPr>
              <a:t>54</a:t>
            </a:fld>
            <a:endParaRPr lang="en-US" altLang="en-US" sz="1200">
              <a:solidFill>
                <a:srgbClr val="000000"/>
              </a:solidFill>
              <a:ea typeface="Calibri" panose="020F0502020204030204" pitchFamily="34" charset="0"/>
              <a:cs typeface="Arial" panose="020B0604020202020204" pitchFamily="34" charset="0"/>
              <a:sym typeface="Calibri" panose="020F0502020204030204" pitchFamily="34" charset="0"/>
            </a:endParaRPr>
          </a:p>
        </p:txBody>
      </p:sp>
    </p:spTree>
    <p:extLst>
      <p:ext uri="{BB962C8B-B14F-4D97-AF65-F5344CB8AC3E}">
        <p14:creationId xmlns:p14="http://schemas.microsoft.com/office/powerpoint/2010/main" val="212357103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8610" name="Google Shape;1664;p85:notes"/>
          <p:cNvSpPr>
            <a:spLocks noGrp="1" noRot="1" noChangeAspect="1" noTextEdit="1"/>
          </p:cNvSpPr>
          <p:nvPr>
            <p:ph type="sldImg" idx="2"/>
          </p:nvPr>
        </p:nvSpPr>
        <p:spPr>
          <a:xfrm>
            <a:off x="395288" y="690563"/>
            <a:ext cx="6146800" cy="3457575"/>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w="12700" cap="flat">
            <a:round/>
            <a:headEnd type="none" w="sm" len="sm"/>
            <a:tailEnd type="none" w="sm" len="sm"/>
          </a:ln>
        </p:spPr>
      </p:sp>
      <p:sp>
        <p:nvSpPr>
          <p:cNvPr id="68611" name="Google Shape;1665;p85:notes"/>
          <p:cNvSpPr txBox="1">
            <a:spLocks noGrp="1"/>
          </p:cNvSpPr>
          <p:nvPr>
            <p:ph type="body" idx="1"/>
          </p:nvPr>
        </p:nvSpPr>
        <p:spPr>
          <a:xfrm>
            <a:off x="710248" y="4459526"/>
            <a:ext cx="5681980" cy="4224814"/>
          </a:xfrm>
          <a:noFill/>
        </p:spPr>
        <p:txBody>
          <a:bodyPr lIns="94213" tIns="47094" rIns="94213" bIns="47094"/>
          <a:lstStyle/>
          <a:p>
            <a:pPr marL="342900" indent="-342900">
              <a:spcBef>
                <a:spcPct val="0"/>
              </a:spcBef>
              <a:buFont typeface="Arial" panose="020B0604020202020204" pitchFamily="34" charset="0"/>
              <a:buChar char="•"/>
            </a:pPr>
            <a:r>
              <a:rPr lang="en-US" altLang="en-US" sz="1200">
                <a:cs typeface="Arial" panose="020B0604020202020204" pitchFamily="34" charset="0"/>
                <a:sym typeface="Arial" panose="020B0604020202020204" pitchFamily="34" charset="0"/>
              </a:rPr>
              <a:t>Ixazomib is an oral PI approved in combination with lenalidomide/dexamethasone for patients who have had ≥1 prior therapy</a:t>
            </a:r>
            <a:endParaRPr lang="en-US" altLang="en-US" sz="1200"/>
          </a:p>
          <a:p>
            <a:pPr marL="342900" indent="-342900">
              <a:spcBef>
                <a:spcPts val="554"/>
              </a:spcBef>
              <a:buFont typeface="Arial" panose="020B0604020202020204" pitchFamily="34" charset="0"/>
              <a:buChar char="•"/>
            </a:pPr>
            <a:r>
              <a:rPr lang="en-US" altLang="en-US" sz="1200">
                <a:cs typeface="Arial" panose="020B0604020202020204" pitchFamily="34" charset="0"/>
                <a:sym typeface="Arial" panose="020B0604020202020204" pitchFamily="34" charset="0"/>
              </a:rPr>
              <a:t>It is given weekly on Days 1, 8, 15 of a 28-day cycle and taken on an empty stomach</a:t>
            </a:r>
            <a:endParaRPr lang="en-US" altLang="en-US" sz="1200"/>
          </a:p>
          <a:p>
            <a:pPr marL="342900" indent="-342900">
              <a:spcBef>
                <a:spcPts val="554"/>
              </a:spcBef>
              <a:buFont typeface="Arial" panose="020B0604020202020204" pitchFamily="34" charset="0"/>
              <a:buChar char="•"/>
            </a:pPr>
            <a:r>
              <a:rPr lang="en-US" altLang="en-US" sz="1200">
                <a:cs typeface="Arial" panose="020B0604020202020204" pitchFamily="34" charset="0"/>
                <a:sym typeface="Arial" panose="020B0604020202020204" pitchFamily="34" charset="0"/>
              </a:rPr>
              <a:t>During treatment, monitor complete blood count (CBC) and platelets, especially during the first 3 cycles, as patient will nadir between days 14-21</a:t>
            </a:r>
            <a:br>
              <a:rPr lang="en-US" altLang="en-US" sz="1200">
                <a:cs typeface="Arial" panose="020B0604020202020204" pitchFamily="34" charset="0"/>
                <a:sym typeface="Arial" panose="020B0604020202020204" pitchFamily="34" charset="0"/>
              </a:rPr>
            </a:br>
            <a:r>
              <a:rPr lang="en-US" altLang="en-US" sz="1200">
                <a:cs typeface="Arial" panose="020B0604020202020204" pitchFamily="34" charset="0"/>
                <a:sym typeface="Arial" panose="020B0604020202020204" pitchFamily="34" charset="0"/>
              </a:rPr>
              <a:t>Monitor for symptoms of peripheral neuropathy and peripheral edema</a:t>
            </a:r>
            <a:endParaRPr lang="en-US" altLang="en-US" sz="1200"/>
          </a:p>
        </p:txBody>
      </p:sp>
      <p:sp>
        <p:nvSpPr>
          <p:cNvPr id="68612" name="Google Shape;1666;p85:notes"/>
          <p:cNvSpPr>
            <a:spLocks noGrp="1"/>
          </p:cNvSpPr>
          <p:nvPr>
            <p:ph type="sldNum" sz="quarter" idx="5"/>
          </p:nvPr>
        </p:nvSpPr>
        <p:spPr>
          <a:xfrm>
            <a:off x="4023092" y="8917422"/>
            <a:ext cx="3077739" cy="469424"/>
          </a:xfrm>
          <a:noFill/>
        </p:spPr>
        <p:txBody>
          <a:bodyPr lIns="94213" tIns="47094" rIns="94213" bIns="47094" anchor="b"/>
          <a:lstStyle>
            <a:lvl1pPr>
              <a:defRPr sz="2500">
                <a:solidFill>
                  <a:schemeClr val="tx1"/>
                </a:solidFill>
                <a:latin typeface="Arial" panose="020B0604020202020204" pitchFamily="34" charset="0"/>
              </a:defRPr>
            </a:lvl1pPr>
            <a:lvl2pPr marL="765610" indent="-294465">
              <a:defRPr sz="2500">
                <a:solidFill>
                  <a:schemeClr val="tx1"/>
                </a:solidFill>
                <a:latin typeface="Arial" panose="020B0604020202020204" pitchFamily="34" charset="0"/>
              </a:defRPr>
            </a:lvl2pPr>
            <a:lvl3pPr marL="1177862" indent="-235572">
              <a:defRPr sz="2500">
                <a:solidFill>
                  <a:schemeClr val="tx1"/>
                </a:solidFill>
                <a:latin typeface="Arial" panose="020B0604020202020204" pitchFamily="34" charset="0"/>
              </a:defRPr>
            </a:lvl3pPr>
            <a:lvl4pPr marL="1649006" indent="-235572">
              <a:defRPr sz="2500">
                <a:solidFill>
                  <a:schemeClr val="tx1"/>
                </a:solidFill>
                <a:latin typeface="Arial" panose="020B0604020202020204" pitchFamily="34" charset="0"/>
              </a:defRPr>
            </a:lvl4pPr>
            <a:lvl5pPr marL="2120151" indent="-235572">
              <a:defRPr sz="2500">
                <a:solidFill>
                  <a:schemeClr val="tx1"/>
                </a:solidFill>
                <a:latin typeface="Arial" panose="020B0604020202020204" pitchFamily="34" charset="0"/>
              </a:defRPr>
            </a:lvl5pPr>
            <a:lvl6pPr marL="2591295" indent="-235572" eaLnBrk="0" fontAlgn="base" hangingPunct="0">
              <a:spcBef>
                <a:spcPct val="0"/>
              </a:spcBef>
              <a:spcAft>
                <a:spcPct val="0"/>
              </a:spcAft>
              <a:defRPr sz="2500">
                <a:solidFill>
                  <a:schemeClr val="tx1"/>
                </a:solidFill>
                <a:latin typeface="Arial" panose="020B0604020202020204" pitchFamily="34" charset="0"/>
              </a:defRPr>
            </a:lvl6pPr>
            <a:lvl7pPr marL="3062440" indent="-235572" eaLnBrk="0" fontAlgn="base" hangingPunct="0">
              <a:spcBef>
                <a:spcPct val="0"/>
              </a:spcBef>
              <a:spcAft>
                <a:spcPct val="0"/>
              </a:spcAft>
              <a:defRPr sz="2500">
                <a:solidFill>
                  <a:schemeClr val="tx1"/>
                </a:solidFill>
                <a:latin typeface="Arial" panose="020B0604020202020204" pitchFamily="34" charset="0"/>
              </a:defRPr>
            </a:lvl7pPr>
            <a:lvl8pPr marL="3533585" indent="-235572" eaLnBrk="0" fontAlgn="base" hangingPunct="0">
              <a:spcBef>
                <a:spcPct val="0"/>
              </a:spcBef>
              <a:spcAft>
                <a:spcPct val="0"/>
              </a:spcAft>
              <a:defRPr sz="2500">
                <a:solidFill>
                  <a:schemeClr val="tx1"/>
                </a:solidFill>
                <a:latin typeface="Arial" panose="020B0604020202020204" pitchFamily="34" charset="0"/>
              </a:defRPr>
            </a:lvl8pPr>
            <a:lvl9pPr marL="4004729" indent="-235572" eaLnBrk="0" fontAlgn="base" hangingPunct="0">
              <a:spcBef>
                <a:spcPct val="0"/>
              </a:spcBef>
              <a:spcAft>
                <a:spcPct val="0"/>
              </a:spcAft>
              <a:defRPr sz="2500">
                <a:solidFill>
                  <a:schemeClr val="tx1"/>
                </a:solidFill>
                <a:latin typeface="Arial" panose="020B0604020202020204" pitchFamily="34" charset="0"/>
              </a:defRPr>
            </a:lvl9pPr>
          </a:lstStyle>
          <a:p>
            <a:pPr>
              <a:buClr>
                <a:srgbClr val="000000"/>
              </a:buClr>
              <a:buSzPts val="1200"/>
              <a:buFont typeface="Calibri" panose="020F0502020204030204" pitchFamily="34" charset="0"/>
              <a:buNone/>
            </a:pPr>
            <a:fld id="{06FA5281-C9E9-4837-B98B-D6717D3080E2}" type="slidenum">
              <a:rPr lang="en-US" altLang="en-US" sz="1200">
                <a:solidFill>
                  <a:srgbClr val="000000"/>
                </a:solidFill>
                <a:ea typeface="Calibri" panose="020F0502020204030204" pitchFamily="34" charset="0"/>
                <a:cs typeface="Arial" panose="020B0604020202020204" pitchFamily="34" charset="0"/>
                <a:sym typeface="Calibri" panose="020F0502020204030204" pitchFamily="34" charset="0"/>
              </a:rPr>
              <a:pPr>
                <a:buClr>
                  <a:srgbClr val="000000"/>
                </a:buClr>
                <a:buSzPts val="1200"/>
                <a:buFont typeface="Calibri" panose="020F0502020204030204" pitchFamily="34" charset="0"/>
                <a:buNone/>
              </a:pPr>
              <a:t>55</a:t>
            </a:fld>
            <a:endParaRPr lang="en-US" altLang="en-US" sz="1200">
              <a:solidFill>
                <a:srgbClr val="000000"/>
              </a:solidFill>
              <a:ea typeface="Calibri" panose="020F0502020204030204" pitchFamily="34" charset="0"/>
              <a:cs typeface="Arial" panose="020B0604020202020204" pitchFamily="34" charset="0"/>
              <a:sym typeface="Calibri" panose="020F0502020204030204" pitchFamily="34" charset="0"/>
            </a:endParaRPr>
          </a:p>
        </p:txBody>
      </p:sp>
    </p:spTree>
    <p:extLst>
      <p:ext uri="{BB962C8B-B14F-4D97-AF65-F5344CB8AC3E}">
        <p14:creationId xmlns:p14="http://schemas.microsoft.com/office/powerpoint/2010/main" val="312055572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8610" name="Google Shape;1664;p85:notes"/>
          <p:cNvSpPr>
            <a:spLocks noGrp="1" noRot="1" noChangeAspect="1" noTextEdit="1"/>
          </p:cNvSpPr>
          <p:nvPr>
            <p:ph type="sldImg" idx="2"/>
          </p:nvPr>
        </p:nvSpPr>
        <p:spPr>
          <a:xfrm>
            <a:off x="395288" y="690563"/>
            <a:ext cx="6146800" cy="3457575"/>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w="12700" cap="flat">
            <a:round/>
            <a:headEnd type="none" w="sm" len="sm"/>
            <a:tailEnd type="none" w="sm" len="sm"/>
          </a:ln>
        </p:spPr>
      </p:sp>
      <p:sp>
        <p:nvSpPr>
          <p:cNvPr id="68611" name="Google Shape;1665;p85:notes"/>
          <p:cNvSpPr txBox="1">
            <a:spLocks noGrp="1"/>
          </p:cNvSpPr>
          <p:nvPr>
            <p:ph type="body" idx="1"/>
          </p:nvPr>
        </p:nvSpPr>
        <p:spPr>
          <a:xfrm>
            <a:off x="710248" y="4459526"/>
            <a:ext cx="5681980" cy="4224814"/>
          </a:xfrm>
          <a:noFill/>
        </p:spPr>
        <p:txBody>
          <a:bodyPr lIns="94213" tIns="47094" rIns="94213" bIns="47094"/>
          <a:lstStyle/>
          <a:p>
            <a:pPr marL="342900" indent="-342900">
              <a:spcBef>
                <a:spcPct val="0"/>
              </a:spcBef>
              <a:buFont typeface="Arial" panose="020B0604020202020204" pitchFamily="34" charset="0"/>
              <a:buChar char="•"/>
            </a:pPr>
            <a:r>
              <a:rPr lang="en-US" altLang="en-US" sz="1200">
                <a:cs typeface="Arial" panose="020B0604020202020204" pitchFamily="34" charset="0"/>
                <a:sym typeface="Arial" panose="020B0604020202020204" pitchFamily="34" charset="0"/>
              </a:rPr>
              <a:t>Ixazomib is an oral PI approved in combination with lenalidomide/dexamethasone for patients who have had ≥1 prior therapy</a:t>
            </a:r>
            <a:endParaRPr lang="en-US" altLang="en-US" sz="1200"/>
          </a:p>
          <a:p>
            <a:pPr marL="342900" indent="-342900">
              <a:spcBef>
                <a:spcPts val="554"/>
              </a:spcBef>
              <a:buFont typeface="Arial" panose="020B0604020202020204" pitchFamily="34" charset="0"/>
              <a:buChar char="•"/>
            </a:pPr>
            <a:r>
              <a:rPr lang="en-US" altLang="en-US" sz="1200">
                <a:cs typeface="Arial" panose="020B0604020202020204" pitchFamily="34" charset="0"/>
                <a:sym typeface="Arial" panose="020B0604020202020204" pitchFamily="34" charset="0"/>
              </a:rPr>
              <a:t>It is given weekly on Days 1, 8, 15 of a 28-day cycle and taken on an empty stomach</a:t>
            </a:r>
            <a:endParaRPr lang="en-US" altLang="en-US" sz="1200"/>
          </a:p>
          <a:p>
            <a:pPr marL="342900" indent="-342900">
              <a:spcBef>
                <a:spcPts val="554"/>
              </a:spcBef>
              <a:buFont typeface="Arial" panose="020B0604020202020204" pitchFamily="34" charset="0"/>
              <a:buChar char="•"/>
            </a:pPr>
            <a:r>
              <a:rPr lang="en-US" altLang="en-US" sz="1200">
                <a:cs typeface="Arial" panose="020B0604020202020204" pitchFamily="34" charset="0"/>
                <a:sym typeface="Arial" panose="020B0604020202020204" pitchFamily="34" charset="0"/>
              </a:rPr>
              <a:t>During treatment, monitor complete blood count (CBC) and platelets, especially during the first 3 cycles, as patient will nadir between days 14-21</a:t>
            </a:r>
            <a:br>
              <a:rPr lang="en-US" altLang="en-US" sz="1200">
                <a:cs typeface="Arial" panose="020B0604020202020204" pitchFamily="34" charset="0"/>
                <a:sym typeface="Arial" panose="020B0604020202020204" pitchFamily="34" charset="0"/>
              </a:rPr>
            </a:br>
            <a:r>
              <a:rPr lang="en-US" altLang="en-US" sz="1200">
                <a:cs typeface="Arial" panose="020B0604020202020204" pitchFamily="34" charset="0"/>
                <a:sym typeface="Arial" panose="020B0604020202020204" pitchFamily="34" charset="0"/>
              </a:rPr>
              <a:t>Monitor for symptoms of peripheral neuropathy and peripheral edema</a:t>
            </a:r>
            <a:endParaRPr lang="en-US" altLang="en-US" sz="1200"/>
          </a:p>
        </p:txBody>
      </p:sp>
      <p:sp>
        <p:nvSpPr>
          <p:cNvPr id="68612" name="Google Shape;1666;p85:notes"/>
          <p:cNvSpPr>
            <a:spLocks noGrp="1"/>
          </p:cNvSpPr>
          <p:nvPr>
            <p:ph type="sldNum" sz="quarter" idx="5"/>
          </p:nvPr>
        </p:nvSpPr>
        <p:spPr>
          <a:xfrm>
            <a:off x="4023092" y="8917422"/>
            <a:ext cx="3077739" cy="469424"/>
          </a:xfrm>
          <a:noFill/>
        </p:spPr>
        <p:txBody>
          <a:bodyPr lIns="94213" tIns="47094" rIns="94213" bIns="47094" anchor="b"/>
          <a:lstStyle>
            <a:lvl1pPr>
              <a:defRPr sz="2500">
                <a:solidFill>
                  <a:schemeClr val="tx1"/>
                </a:solidFill>
                <a:latin typeface="Arial" panose="020B0604020202020204" pitchFamily="34" charset="0"/>
              </a:defRPr>
            </a:lvl1pPr>
            <a:lvl2pPr marL="765610" indent="-294465">
              <a:defRPr sz="2500">
                <a:solidFill>
                  <a:schemeClr val="tx1"/>
                </a:solidFill>
                <a:latin typeface="Arial" panose="020B0604020202020204" pitchFamily="34" charset="0"/>
              </a:defRPr>
            </a:lvl2pPr>
            <a:lvl3pPr marL="1177862" indent="-235572">
              <a:defRPr sz="2500">
                <a:solidFill>
                  <a:schemeClr val="tx1"/>
                </a:solidFill>
                <a:latin typeface="Arial" panose="020B0604020202020204" pitchFamily="34" charset="0"/>
              </a:defRPr>
            </a:lvl3pPr>
            <a:lvl4pPr marL="1649006" indent="-235572">
              <a:defRPr sz="2500">
                <a:solidFill>
                  <a:schemeClr val="tx1"/>
                </a:solidFill>
                <a:latin typeface="Arial" panose="020B0604020202020204" pitchFamily="34" charset="0"/>
              </a:defRPr>
            </a:lvl4pPr>
            <a:lvl5pPr marL="2120151" indent="-235572">
              <a:defRPr sz="2500">
                <a:solidFill>
                  <a:schemeClr val="tx1"/>
                </a:solidFill>
                <a:latin typeface="Arial" panose="020B0604020202020204" pitchFamily="34" charset="0"/>
              </a:defRPr>
            </a:lvl5pPr>
            <a:lvl6pPr marL="2591295" indent="-235572" eaLnBrk="0" fontAlgn="base" hangingPunct="0">
              <a:spcBef>
                <a:spcPct val="0"/>
              </a:spcBef>
              <a:spcAft>
                <a:spcPct val="0"/>
              </a:spcAft>
              <a:defRPr sz="2500">
                <a:solidFill>
                  <a:schemeClr val="tx1"/>
                </a:solidFill>
                <a:latin typeface="Arial" panose="020B0604020202020204" pitchFamily="34" charset="0"/>
              </a:defRPr>
            </a:lvl6pPr>
            <a:lvl7pPr marL="3062440" indent="-235572" eaLnBrk="0" fontAlgn="base" hangingPunct="0">
              <a:spcBef>
                <a:spcPct val="0"/>
              </a:spcBef>
              <a:spcAft>
                <a:spcPct val="0"/>
              </a:spcAft>
              <a:defRPr sz="2500">
                <a:solidFill>
                  <a:schemeClr val="tx1"/>
                </a:solidFill>
                <a:latin typeface="Arial" panose="020B0604020202020204" pitchFamily="34" charset="0"/>
              </a:defRPr>
            </a:lvl7pPr>
            <a:lvl8pPr marL="3533585" indent="-235572" eaLnBrk="0" fontAlgn="base" hangingPunct="0">
              <a:spcBef>
                <a:spcPct val="0"/>
              </a:spcBef>
              <a:spcAft>
                <a:spcPct val="0"/>
              </a:spcAft>
              <a:defRPr sz="2500">
                <a:solidFill>
                  <a:schemeClr val="tx1"/>
                </a:solidFill>
                <a:latin typeface="Arial" panose="020B0604020202020204" pitchFamily="34" charset="0"/>
              </a:defRPr>
            </a:lvl8pPr>
            <a:lvl9pPr marL="4004729" indent="-235572" eaLnBrk="0" fontAlgn="base" hangingPunct="0">
              <a:spcBef>
                <a:spcPct val="0"/>
              </a:spcBef>
              <a:spcAft>
                <a:spcPct val="0"/>
              </a:spcAft>
              <a:defRPr sz="2500">
                <a:solidFill>
                  <a:schemeClr val="tx1"/>
                </a:solidFill>
                <a:latin typeface="Arial" panose="020B0604020202020204" pitchFamily="34" charset="0"/>
              </a:defRPr>
            </a:lvl9pPr>
          </a:lstStyle>
          <a:p>
            <a:pPr>
              <a:buClr>
                <a:srgbClr val="000000"/>
              </a:buClr>
              <a:buSzPts val="1200"/>
              <a:buFont typeface="Calibri" panose="020F0502020204030204" pitchFamily="34" charset="0"/>
              <a:buNone/>
            </a:pPr>
            <a:fld id="{06FA5281-C9E9-4837-B98B-D6717D3080E2}" type="slidenum">
              <a:rPr lang="en-US" altLang="en-US" sz="1200">
                <a:solidFill>
                  <a:srgbClr val="000000"/>
                </a:solidFill>
                <a:ea typeface="Calibri" panose="020F0502020204030204" pitchFamily="34" charset="0"/>
                <a:cs typeface="Arial" panose="020B0604020202020204" pitchFamily="34" charset="0"/>
                <a:sym typeface="Calibri" panose="020F0502020204030204" pitchFamily="34" charset="0"/>
              </a:rPr>
              <a:pPr>
                <a:buClr>
                  <a:srgbClr val="000000"/>
                </a:buClr>
                <a:buSzPts val="1200"/>
                <a:buFont typeface="Calibri" panose="020F0502020204030204" pitchFamily="34" charset="0"/>
                <a:buNone/>
              </a:pPr>
              <a:t>56</a:t>
            </a:fld>
            <a:endParaRPr lang="en-US" altLang="en-US" sz="1200">
              <a:solidFill>
                <a:srgbClr val="000000"/>
              </a:solidFill>
              <a:ea typeface="Calibri" panose="020F0502020204030204" pitchFamily="34" charset="0"/>
              <a:cs typeface="Arial" panose="020B0604020202020204" pitchFamily="34" charset="0"/>
              <a:sym typeface="Calibri" panose="020F0502020204030204" pitchFamily="34" charset="0"/>
            </a:endParaRPr>
          </a:p>
        </p:txBody>
      </p:sp>
    </p:spTree>
    <p:extLst>
      <p:ext uri="{BB962C8B-B14F-4D97-AF65-F5344CB8AC3E}">
        <p14:creationId xmlns:p14="http://schemas.microsoft.com/office/powerpoint/2010/main" val="1178631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fld id="{66407D8F-68E0-E347-9399-2E6CE767E14B}" type="slidenum">
              <a:rPr lang="en-US" altLang="en-US" smtClean="0"/>
              <a:pPr/>
              <a:t>4</a:t>
            </a:fld>
            <a:endParaRPr lang="en-US" altLang="en-US"/>
          </a:p>
        </p:txBody>
      </p:sp>
    </p:spTree>
    <p:extLst>
      <p:ext uri="{BB962C8B-B14F-4D97-AF65-F5344CB8AC3E}">
        <p14:creationId xmlns:p14="http://schemas.microsoft.com/office/powerpoint/2010/main" val="132779142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8850" name="Google Shape;2016;p88:notes"/>
          <p:cNvSpPr>
            <a:spLocks noGrp="1" noRot="1" noChangeAspect="1" noTextEdit="1"/>
          </p:cNvSpPr>
          <p:nvPr>
            <p:ph type="sldImg" idx="2"/>
          </p:nvPr>
        </p:nvSpPr>
        <p:spPr>
          <a:xfrm>
            <a:off x="395288" y="690563"/>
            <a:ext cx="6146800" cy="3457575"/>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w="12700" cap="flat">
            <a:round/>
            <a:headEnd type="none" w="sm" len="sm"/>
            <a:tailEnd type="none" w="sm" len="sm"/>
          </a:ln>
        </p:spPr>
      </p:sp>
      <p:sp>
        <p:nvSpPr>
          <p:cNvPr id="78851" name="Google Shape;2017;p88:notes"/>
          <p:cNvSpPr txBox="1">
            <a:spLocks noGrp="1"/>
          </p:cNvSpPr>
          <p:nvPr>
            <p:ph type="body" idx="1"/>
          </p:nvPr>
        </p:nvSpPr>
        <p:spPr>
          <a:xfrm>
            <a:off x="710248" y="4459526"/>
            <a:ext cx="5681980" cy="4224814"/>
          </a:xfrm>
          <a:noFill/>
        </p:spPr>
        <p:txBody>
          <a:bodyPr lIns="94213" tIns="47094" rIns="94213" bIns="47094"/>
          <a:lstStyle/>
          <a:p>
            <a:pPr marL="171450" indent="-171450">
              <a:spcBef>
                <a:spcPct val="0"/>
              </a:spcBef>
              <a:buFont typeface="Arial" panose="020B0604020202020204" pitchFamily="34" charset="0"/>
              <a:buChar char="•"/>
            </a:pPr>
            <a:r>
              <a:rPr lang="en-US" altLang="en-US" dirty="0"/>
              <a:t>ASPIRE trial: set up as Rd (lenalidomide/dexamethasone) vs carfilzomib/Rd (</a:t>
            </a:r>
            <a:r>
              <a:rPr lang="en-US" altLang="en-US" dirty="0" err="1"/>
              <a:t>KRd</a:t>
            </a:r>
            <a:r>
              <a:rPr lang="en-US" altLang="en-US" dirty="0"/>
              <a:t>)</a:t>
            </a:r>
          </a:p>
          <a:p>
            <a:pPr marL="171450" indent="-171450">
              <a:spcBef>
                <a:spcPts val="374"/>
              </a:spcBef>
              <a:buFont typeface="Arial" panose="020B0604020202020204" pitchFamily="34" charset="0"/>
              <a:buChar char="•"/>
            </a:pPr>
            <a:r>
              <a:rPr lang="en-US" altLang="en-US" dirty="0"/>
              <a:t>Improved PFS, OS, response rate, depth of response </a:t>
            </a:r>
          </a:p>
        </p:txBody>
      </p:sp>
      <p:sp>
        <p:nvSpPr>
          <p:cNvPr id="78852" name="Google Shape;2018;p88:notes"/>
          <p:cNvSpPr>
            <a:spLocks noGrp="1"/>
          </p:cNvSpPr>
          <p:nvPr>
            <p:ph type="sldNum" sz="quarter" idx="5"/>
          </p:nvPr>
        </p:nvSpPr>
        <p:spPr>
          <a:xfrm>
            <a:off x="4023092" y="8917422"/>
            <a:ext cx="3077739" cy="469424"/>
          </a:xfrm>
          <a:noFill/>
        </p:spPr>
        <p:txBody>
          <a:bodyPr lIns="94213" tIns="47094" rIns="94213" bIns="47094" anchor="b"/>
          <a:lstStyle>
            <a:lvl1pPr>
              <a:defRPr sz="2500">
                <a:solidFill>
                  <a:schemeClr val="tx1"/>
                </a:solidFill>
                <a:latin typeface="Arial" panose="020B0604020202020204" pitchFamily="34" charset="0"/>
              </a:defRPr>
            </a:lvl1pPr>
            <a:lvl2pPr marL="765610" indent="-294465">
              <a:defRPr sz="2500">
                <a:solidFill>
                  <a:schemeClr val="tx1"/>
                </a:solidFill>
                <a:latin typeface="Arial" panose="020B0604020202020204" pitchFamily="34" charset="0"/>
              </a:defRPr>
            </a:lvl2pPr>
            <a:lvl3pPr marL="1177862" indent="-235572">
              <a:defRPr sz="2500">
                <a:solidFill>
                  <a:schemeClr val="tx1"/>
                </a:solidFill>
                <a:latin typeface="Arial" panose="020B0604020202020204" pitchFamily="34" charset="0"/>
              </a:defRPr>
            </a:lvl3pPr>
            <a:lvl4pPr marL="1649006" indent="-235572">
              <a:defRPr sz="2500">
                <a:solidFill>
                  <a:schemeClr val="tx1"/>
                </a:solidFill>
                <a:latin typeface="Arial" panose="020B0604020202020204" pitchFamily="34" charset="0"/>
              </a:defRPr>
            </a:lvl4pPr>
            <a:lvl5pPr marL="2120151" indent="-235572">
              <a:defRPr sz="2500">
                <a:solidFill>
                  <a:schemeClr val="tx1"/>
                </a:solidFill>
                <a:latin typeface="Arial" panose="020B0604020202020204" pitchFamily="34" charset="0"/>
              </a:defRPr>
            </a:lvl5pPr>
            <a:lvl6pPr marL="2591295" indent="-235572" eaLnBrk="0" fontAlgn="base" hangingPunct="0">
              <a:spcBef>
                <a:spcPct val="0"/>
              </a:spcBef>
              <a:spcAft>
                <a:spcPct val="0"/>
              </a:spcAft>
              <a:defRPr sz="2500">
                <a:solidFill>
                  <a:schemeClr val="tx1"/>
                </a:solidFill>
                <a:latin typeface="Arial" panose="020B0604020202020204" pitchFamily="34" charset="0"/>
              </a:defRPr>
            </a:lvl6pPr>
            <a:lvl7pPr marL="3062440" indent="-235572" eaLnBrk="0" fontAlgn="base" hangingPunct="0">
              <a:spcBef>
                <a:spcPct val="0"/>
              </a:spcBef>
              <a:spcAft>
                <a:spcPct val="0"/>
              </a:spcAft>
              <a:defRPr sz="2500">
                <a:solidFill>
                  <a:schemeClr val="tx1"/>
                </a:solidFill>
                <a:latin typeface="Arial" panose="020B0604020202020204" pitchFamily="34" charset="0"/>
              </a:defRPr>
            </a:lvl7pPr>
            <a:lvl8pPr marL="3533585" indent="-235572" eaLnBrk="0" fontAlgn="base" hangingPunct="0">
              <a:spcBef>
                <a:spcPct val="0"/>
              </a:spcBef>
              <a:spcAft>
                <a:spcPct val="0"/>
              </a:spcAft>
              <a:defRPr sz="2500">
                <a:solidFill>
                  <a:schemeClr val="tx1"/>
                </a:solidFill>
                <a:latin typeface="Arial" panose="020B0604020202020204" pitchFamily="34" charset="0"/>
              </a:defRPr>
            </a:lvl8pPr>
            <a:lvl9pPr marL="4004729" indent="-235572" eaLnBrk="0" fontAlgn="base" hangingPunct="0">
              <a:spcBef>
                <a:spcPct val="0"/>
              </a:spcBef>
              <a:spcAft>
                <a:spcPct val="0"/>
              </a:spcAft>
              <a:defRPr sz="2500">
                <a:solidFill>
                  <a:schemeClr val="tx1"/>
                </a:solidFill>
                <a:latin typeface="Arial" panose="020B0604020202020204" pitchFamily="34" charset="0"/>
              </a:defRPr>
            </a:lvl9pPr>
          </a:lstStyle>
          <a:p>
            <a:pPr>
              <a:buClr>
                <a:srgbClr val="000000"/>
              </a:buClr>
              <a:buSzPts val="1200"/>
              <a:buFont typeface="Calibri" panose="020F0502020204030204" pitchFamily="34" charset="0"/>
              <a:buNone/>
            </a:pPr>
            <a:fld id="{94A1DEC7-C995-40F3-976C-6C4D11E360BD}" type="slidenum">
              <a:rPr lang="en-US" altLang="en-US" sz="1200">
                <a:solidFill>
                  <a:srgbClr val="000000"/>
                </a:solidFill>
                <a:ea typeface="Calibri" panose="020F0502020204030204" pitchFamily="34" charset="0"/>
                <a:cs typeface="Arial" panose="020B0604020202020204" pitchFamily="34" charset="0"/>
                <a:sym typeface="Calibri" panose="020F0502020204030204" pitchFamily="34" charset="0"/>
              </a:rPr>
              <a:pPr>
                <a:buClr>
                  <a:srgbClr val="000000"/>
                </a:buClr>
                <a:buSzPts val="1200"/>
                <a:buFont typeface="Calibri" panose="020F0502020204030204" pitchFamily="34" charset="0"/>
                <a:buNone/>
              </a:pPr>
              <a:t>57</a:t>
            </a:fld>
            <a:endParaRPr lang="en-US" altLang="en-US" sz="1200">
              <a:solidFill>
                <a:srgbClr val="000000"/>
              </a:solidFill>
              <a:ea typeface="Calibri" panose="020F0502020204030204" pitchFamily="34" charset="0"/>
              <a:cs typeface="Arial" panose="020B0604020202020204" pitchFamily="34" charset="0"/>
              <a:sym typeface="Calibri" panose="020F0502020204030204" pitchFamily="34" charset="0"/>
            </a:endParaRPr>
          </a:p>
        </p:txBody>
      </p:sp>
    </p:spTree>
    <p:extLst>
      <p:ext uri="{BB962C8B-B14F-4D97-AF65-F5344CB8AC3E}">
        <p14:creationId xmlns:p14="http://schemas.microsoft.com/office/powerpoint/2010/main" val="247826574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8850" name="Google Shape;2016;p88:notes"/>
          <p:cNvSpPr>
            <a:spLocks noGrp="1" noRot="1" noChangeAspect="1" noTextEdit="1"/>
          </p:cNvSpPr>
          <p:nvPr>
            <p:ph type="sldImg" idx="2"/>
          </p:nvPr>
        </p:nvSpPr>
        <p:spPr>
          <a:xfrm>
            <a:off x="395288" y="690563"/>
            <a:ext cx="6146800" cy="3457575"/>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w="12700" cap="flat">
            <a:round/>
            <a:headEnd type="none" w="sm" len="sm"/>
            <a:tailEnd type="none" w="sm" len="sm"/>
          </a:ln>
        </p:spPr>
      </p:sp>
      <p:sp>
        <p:nvSpPr>
          <p:cNvPr id="78851" name="Google Shape;2017;p88:notes"/>
          <p:cNvSpPr txBox="1">
            <a:spLocks noGrp="1"/>
          </p:cNvSpPr>
          <p:nvPr>
            <p:ph type="body" idx="1"/>
          </p:nvPr>
        </p:nvSpPr>
        <p:spPr>
          <a:xfrm>
            <a:off x="710248" y="4459526"/>
            <a:ext cx="5681980" cy="4224814"/>
          </a:xfrm>
          <a:noFill/>
        </p:spPr>
        <p:txBody>
          <a:bodyPr lIns="94213" tIns="47094" rIns="94213" bIns="47094"/>
          <a:lstStyle/>
          <a:p>
            <a:pPr marL="171450" indent="-171450">
              <a:spcBef>
                <a:spcPct val="0"/>
              </a:spcBef>
              <a:buFont typeface="Arial" panose="020B0604020202020204" pitchFamily="34" charset="0"/>
              <a:buChar char="•"/>
            </a:pPr>
            <a:r>
              <a:rPr lang="en-US" altLang="en-US" dirty="0"/>
              <a:t>ASPIRE trial: set up as Rd (lenalidomide/dexamethasone) vs carfilzomib/Rd (</a:t>
            </a:r>
            <a:r>
              <a:rPr lang="en-US" altLang="en-US" dirty="0" err="1"/>
              <a:t>KRd</a:t>
            </a:r>
            <a:r>
              <a:rPr lang="en-US" altLang="en-US" dirty="0"/>
              <a:t>)</a:t>
            </a:r>
          </a:p>
          <a:p>
            <a:pPr marL="171450" indent="-171450">
              <a:spcBef>
                <a:spcPts val="374"/>
              </a:spcBef>
              <a:buFont typeface="Arial" panose="020B0604020202020204" pitchFamily="34" charset="0"/>
              <a:buChar char="•"/>
            </a:pPr>
            <a:r>
              <a:rPr lang="en-US" altLang="en-US" dirty="0"/>
              <a:t>Improved PFS, OS, response rate, depth of response </a:t>
            </a:r>
          </a:p>
        </p:txBody>
      </p:sp>
      <p:sp>
        <p:nvSpPr>
          <p:cNvPr id="78852" name="Google Shape;2018;p88:notes"/>
          <p:cNvSpPr>
            <a:spLocks noGrp="1"/>
          </p:cNvSpPr>
          <p:nvPr>
            <p:ph type="sldNum" sz="quarter" idx="5"/>
          </p:nvPr>
        </p:nvSpPr>
        <p:spPr>
          <a:xfrm>
            <a:off x="4023092" y="8917422"/>
            <a:ext cx="3077739" cy="469424"/>
          </a:xfrm>
          <a:noFill/>
        </p:spPr>
        <p:txBody>
          <a:bodyPr lIns="94213" tIns="47094" rIns="94213" bIns="47094" anchor="b"/>
          <a:lstStyle>
            <a:lvl1pPr>
              <a:defRPr sz="2500">
                <a:solidFill>
                  <a:schemeClr val="tx1"/>
                </a:solidFill>
                <a:latin typeface="Arial" panose="020B0604020202020204" pitchFamily="34" charset="0"/>
              </a:defRPr>
            </a:lvl1pPr>
            <a:lvl2pPr marL="765610" indent="-294465">
              <a:defRPr sz="2500">
                <a:solidFill>
                  <a:schemeClr val="tx1"/>
                </a:solidFill>
                <a:latin typeface="Arial" panose="020B0604020202020204" pitchFamily="34" charset="0"/>
              </a:defRPr>
            </a:lvl2pPr>
            <a:lvl3pPr marL="1177862" indent="-235572">
              <a:defRPr sz="2500">
                <a:solidFill>
                  <a:schemeClr val="tx1"/>
                </a:solidFill>
                <a:latin typeface="Arial" panose="020B0604020202020204" pitchFamily="34" charset="0"/>
              </a:defRPr>
            </a:lvl3pPr>
            <a:lvl4pPr marL="1649006" indent="-235572">
              <a:defRPr sz="2500">
                <a:solidFill>
                  <a:schemeClr val="tx1"/>
                </a:solidFill>
                <a:latin typeface="Arial" panose="020B0604020202020204" pitchFamily="34" charset="0"/>
              </a:defRPr>
            </a:lvl4pPr>
            <a:lvl5pPr marL="2120151" indent="-235572">
              <a:defRPr sz="2500">
                <a:solidFill>
                  <a:schemeClr val="tx1"/>
                </a:solidFill>
                <a:latin typeface="Arial" panose="020B0604020202020204" pitchFamily="34" charset="0"/>
              </a:defRPr>
            </a:lvl5pPr>
            <a:lvl6pPr marL="2591295" indent="-235572" eaLnBrk="0" fontAlgn="base" hangingPunct="0">
              <a:spcBef>
                <a:spcPct val="0"/>
              </a:spcBef>
              <a:spcAft>
                <a:spcPct val="0"/>
              </a:spcAft>
              <a:defRPr sz="2500">
                <a:solidFill>
                  <a:schemeClr val="tx1"/>
                </a:solidFill>
                <a:latin typeface="Arial" panose="020B0604020202020204" pitchFamily="34" charset="0"/>
              </a:defRPr>
            </a:lvl6pPr>
            <a:lvl7pPr marL="3062440" indent="-235572" eaLnBrk="0" fontAlgn="base" hangingPunct="0">
              <a:spcBef>
                <a:spcPct val="0"/>
              </a:spcBef>
              <a:spcAft>
                <a:spcPct val="0"/>
              </a:spcAft>
              <a:defRPr sz="2500">
                <a:solidFill>
                  <a:schemeClr val="tx1"/>
                </a:solidFill>
                <a:latin typeface="Arial" panose="020B0604020202020204" pitchFamily="34" charset="0"/>
              </a:defRPr>
            </a:lvl7pPr>
            <a:lvl8pPr marL="3533585" indent="-235572" eaLnBrk="0" fontAlgn="base" hangingPunct="0">
              <a:spcBef>
                <a:spcPct val="0"/>
              </a:spcBef>
              <a:spcAft>
                <a:spcPct val="0"/>
              </a:spcAft>
              <a:defRPr sz="2500">
                <a:solidFill>
                  <a:schemeClr val="tx1"/>
                </a:solidFill>
                <a:latin typeface="Arial" panose="020B0604020202020204" pitchFamily="34" charset="0"/>
              </a:defRPr>
            </a:lvl8pPr>
            <a:lvl9pPr marL="4004729" indent="-235572" eaLnBrk="0" fontAlgn="base" hangingPunct="0">
              <a:spcBef>
                <a:spcPct val="0"/>
              </a:spcBef>
              <a:spcAft>
                <a:spcPct val="0"/>
              </a:spcAft>
              <a:defRPr sz="2500">
                <a:solidFill>
                  <a:schemeClr val="tx1"/>
                </a:solidFill>
                <a:latin typeface="Arial" panose="020B0604020202020204" pitchFamily="34" charset="0"/>
              </a:defRPr>
            </a:lvl9pPr>
          </a:lstStyle>
          <a:p>
            <a:pPr>
              <a:buClr>
                <a:srgbClr val="000000"/>
              </a:buClr>
              <a:buSzPts val="1200"/>
              <a:buFont typeface="Calibri" panose="020F0502020204030204" pitchFamily="34" charset="0"/>
              <a:buNone/>
            </a:pPr>
            <a:fld id="{94A1DEC7-C995-40F3-976C-6C4D11E360BD}" type="slidenum">
              <a:rPr lang="en-US" altLang="en-US" sz="1200">
                <a:solidFill>
                  <a:srgbClr val="000000"/>
                </a:solidFill>
                <a:ea typeface="Calibri" panose="020F0502020204030204" pitchFamily="34" charset="0"/>
                <a:cs typeface="Arial" panose="020B0604020202020204" pitchFamily="34" charset="0"/>
                <a:sym typeface="Calibri" panose="020F0502020204030204" pitchFamily="34" charset="0"/>
              </a:rPr>
              <a:pPr>
                <a:buClr>
                  <a:srgbClr val="000000"/>
                </a:buClr>
                <a:buSzPts val="1200"/>
                <a:buFont typeface="Calibri" panose="020F0502020204030204" pitchFamily="34" charset="0"/>
                <a:buNone/>
              </a:pPr>
              <a:t>58</a:t>
            </a:fld>
            <a:endParaRPr lang="en-US" altLang="en-US" sz="1200">
              <a:solidFill>
                <a:srgbClr val="000000"/>
              </a:solidFill>
              <a:ea typeface="Calibri" panose="020F0502020204030204" pitchFamily="34" charset="0"/>
              <a:cs typeface="Arial" panose="020B0604020202020204" pitchFamily="34" charset="0"/>
              <a:sym typeface="Calibri" panose="020F0502020204030204" pitchFamily="34" charset="0"/>
            </a:endParaRPr>
          </a:p>
        </p:txBody>
      </p:sp>
    </p:spTree>
    <p:extLst>
      <p:ext uri="{BB962C8B-B14F-4D97-AF65-F5344CB8AC3E}">
        <p14:creationId xmlns:p14="http://schemas.microsoft.com/office/powerpoint/2010/main" val="300650592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376907-3CCC-7340-B687-6F094BC92014}" type="slidenum">
              <a:rPr lang="en-US" smtClean="0"/>
              <a:pPr/>
              <a:t>59</a:t>
            </a:fld>
            <a:endParaRPr lang="en-US"/>
          </a:p>
        </p:txBody>
      </p:sp>
    </p:spTree>
    <p:extLst>
      <p:ext uri="{BB962C8B-B14F-4D97-AF65-F5344CB8AC3E}">
        <p14:creationId xmlns:p14="http://schemas.microsoft.com/office/powerpoint/2010/main" val="422448391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376907-3CCC-7340-B687-6F094BC92014}" type="slidenum">
              <a:rPr lang="en-US" smtClean="0"/>
              <a:pPr/>
              <a:t>60</a:t>
            </a:fld>
            <a:endParaRPr lang="en-US"/>
          </a:p>
        </p:txBody>
      </p:sp>
    </p:spTree>
    <p:extLst>
      <p:ext uri="{BB962C8B-B14F-4D97-AF65-F5344CB8AC3E}">
        <p14:creationId xmlns:p14="http://schemas.microsoft.com/office/powerpoint/2010/main" val="248768442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376907-3CCC-7340-B687-6F094BC92014}" type="slidenum">
              <a:rPr lang="en-US" smtClean="0"/>
              <a:pPr/>
              <a:t>61</a:t>
            </a:fld>
            <a:endParaRPr lang="en-US"/>
          </a:p>
        </p:txBody>
      </p:sp>
    </p:spTree>
    <p:extLst>
      <p:ext uri="{BB962C8B-B14F-4D97-AF65-F5344CB8AC3E}">
        <p14:creationId xmlns:p14="http://schemas.microsoft.com/office/powerpoint/2010/main" val="264962379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0898" name="Google Shape;2151;p94:notes"/>
          <p:cNvSpPr>
            <a:spLocks noGrp="1" noRot="1" noChangeAspect="1" noTextEdit="1"/>
          </p:cNvSpPr>
          <p:nvPr>
            <p:ph type="sldImg" idx="2"/>
          </p:nvPr>
        </p:nvSpPr>
        <p:spPr>
          <a:xfrm>
            <a:off x="395288" y="690563"/>
            <a:ext cx="6146800" cy="3457575"/>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w="12700" cap="flat">
            <a:round/>
            <a:headEnd type="none" w="sm" len="sm"/>
            <a:tailEnd type="none" w="sm" len="sm"/>
          </a:ln>
        </p:spPr>
      </p:sp>
      <p:sp>
        <p:nvSpPr>
          <p:cNvPr id="80899" name="Google Shape;2152;p94:notes"/>
          <p:cNvSpPr txBox="1">
            <a:spLocks noGrp="1"/>
          </p:cNvSpPr>
          <p:nvPr>
            <p:ph type="body" idx="1"/>
          </p:nvPr>
        </p:nvSpPr>
        <p:spPr>
          <a:xfrm>
            <a:off x="710248" y="4459526"/>
            <a:ext cx="5681980" cy="4224814"/>
          </a:xfrm>
          <a:noFill/>
        </p:spPr>
        <p:txBody>
          <a:bodyPr lIns="94213" tIns="47094" rIns="94213" bIns="47094"/>
          <a:lstStyle/>
          <a:p>
            <a:pPr>
              <a:spcBef>
                <a:spcPts val="374"/>
              </a:spcBef>
            </a:pPr>
            <a:endParaRPr lang="en-US" altLang="en-US"/>
          </a:p>
        </p:txBody>
      </p:sp>
      <p:sp>
        <p:nvSpPr>
          <p:cNvPr id="80900" name="Google Shape;2153;p94:notes"/>
          <p:cNvSpPr>
            <a:spLocks noGrp="1"/>
          </p:cNvSpPr>
          <p:nvPr>
            <p:ph type="sldNum" sz="quarter" idx="5"/>
          </p:nvPr>
        </p:nvSpPr>
        <p:spPr>
          <a:xfrm>
            <a:off x="4023092" y="8917422"/>
            <a:ext cx="3077739" cy="469424"/>
          </a:xfrm>
          <a:noFill/>
        </p:spPr>
        <p:txBody>
          <a:bodyPr lIns="94213" tIns="47094" rIns="94213" bIns="47094" anchor="b"/>
          <a:lstStyle>
            <a:lvl1pPr>
              <a:defRPr sz="2500">
                <a:solidFill>
                  <a:schemeClr val="tx1"/>
                </a:solidFill>
                <a:latin typeface="Arial" panose="020B0604020202020204" pitchFamily="34" charset="0"/>
              </a:defRPr>
            </a:lvl1pPr>
            <a:lvl2pPr marL="765610" indent="-294465">
              <a:defRPr sz="2500">
                <a:solidFill>
                  <a:schemeClr val="tx1"/>
                </a:solidFill>
                <a:latin typeface="Arial" panose="020B0604020202020204" pitchFamily="34" charset="0"/>
              </a:defRPr>
            </a:lvl2pPr>
            <a:lvl3pPr marL="1177862" indent="-235572">
              <a:defRPr sz="2500">
                <a:solidFill>
                  <a:schemeClr val="tx1"/>
                </a:solidFill>
                <a:latin typeface="Arial" panose="020B0604020202020204" pitchFamily="34" charset="0"/>
              </a:defRPr>
            </a:lvl3pPr>
            <a:lvl4pPr marL="1649006" indent="-235572">
              <a:defRPr sz="2500">
                <a:solidFill>
                  <a:schemeClr val="tx1"/>
                </a:solidFill>
                <a:latin typeface="Arial" panose="020B0604020202020204" pitchFamily="34" charset="0"/>
              </a:defRPr>
            </a:lvl4pPr>
            <a:lvl5pPr marL="2120151" indent="-235572">
              <a:defRPr sz="2500">
                <a:solidFill>
                  <a:schemeClr val="tx1"/>
                </a:solidFill>
                <a:latin typeface="Arial" panose="020B0604020202020204" pitchFamily="34" charset="0"/>
              </a:defRPr>
            </a:lvl5pPr>
            <a:lvl6pPr marL="2591295" indent="-235572" eaLnBrk="0" fontAlgn="base" hangingPunct="0">
              <a:spcBef>
                <a:spcPct val="0"/>
              </a:spcBef>
              <a:spcAft>
                <a:spcPct val="0"/>
              </a:spcAft>
              <a:defRPr sz="2500">
                <a:solidFill>
                  <a:schemeClr val="tx1"/>
                </a:solidFill>
                <a:latin typeface="Arial" panose="020B0604020202020204" pitchFamily="34" charset="0"/>
              </a:defRPr>
            </a:lvl6pPr>
            <a:lvl7pPr marL="3062440" indent="-235572" eaLnBrk="0" fontAlgn="base" hangingPunct="0">
              <a:spcBef>
                <a:spcPct val="0"/>
              </a:spcBef>
              <a:spcAft>
                <a:spcPct val="0"/>
              </a:spcAft>
              <a:defRPr sz="2500">
                <a:solidFill>
                  <a:schemeClr val="tx1"/>
                </a:solidFill>
                <a:latin typeface="Arial" panose="020B0604020202020204" pitchFamily="34" charset="0"/>
              </a:defRPr>
            </a:lvl7pPr>
            <a:lvl8pPr marL="3533585" indent="-235572" eaLnBrk="0" fontAlgn="base" hangingPunct="0">
              <a:spcBef>
                <a:spcPct val="0"/>
              </a:spcBef>
              <a:spcAft>
                <a:spcPct val="0"/>
              </a:spcAft>
              <a:defRPr sz="2500">
                <a:solidFill>
                  <a:schemeClr val="tx1"/>
                </a:solidFill>
                <a:latin typeface="Arial" panose="020B0604020202020204" pitchFamily="34" charset="0"/>
              </a:defRPr>
            </a:lvl8pPr>
            <a:lvl9pPr marL="4004729" indent="-235572" eaLnBrk="0" fontAlgn="base" hangingPunct="0">
              <a:spcBef>
                <a:spcPct val="0"/>
              </a:spcBef>
              <a:spcAft>
                <a:spcPct val="0"/>
              </a:spcAft>
              <a:defRPr sz="2500">
                <a:solidFill>
                  <a:schemeClr val="tx1"/>
                </a:solidFill>
                <a:latin typeface="Arial" panose="020B0604020202020204" pitchFamily="34" charset="0"/>
              </a:defRPr>
            </a:lvl9pPr>
          </a:lstStyle>
          <a:p>
            <a:fld id="{7C4615DB-A8BA-462C-AC0C-3DDF9C709527}" type="slidenum">
              <a:rPr lang="en-US" altLang="en-US" sz="1000"/>
              <a:pPr/>
              <a:t>64</a:t>
            </a:fld>
            <a:endParaRPr lang="en-US" altLang="en-US" sz="1000"/>
          </a:p>
        </p:txBody>
      </p:sp>
    </p:spTree>
    <p:extLst>
      <p:ext uri="{BB962C8B-B14F-4D97-AF65-F5344CB8AC3E}">
        <p14:creationId xmlns:p14="http://schemas.microsoft.com/office/powerpoint/2010/main" val="76902693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0898" name="Google Shape;2151;p94:notes"/>
          <p:cNvSpPr>
            <a:spLocks noGrp="1" noRot="1" noChangeAspect="1" noTextEdit="1"/>
          </p:cNvSpPr>
          <p:nvPr>
            <p:ph type="sldImg" idx="2"/>
          </p:nvPr>
        </p:nvSpPr>
        <p:spPr>
          <a:xfrm>
            <a:off x="395288" y="690563"/>
            <a:ext cx="6146800" cy="3457575"/>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w="12700" cap="flat">
            <a:round/>
            <a:headEnd type="none" w="sm" len="sm"/>
            <a:tailEnd type="none" w="sm" len="sm"/>
          </a:ln>
        </p:spPr>
      </p:sp>
      <p:sp>
        <p:nvSpPr>
          <p:cNvPr id="80899" name="Google Shape;2152;p94:notes"/>
          <p:cNvSpPr txBox="1">
            <a:spLocks noGrp="1"/>
          </p:cNvSpPr>
          <p:nvPr>
            <p:ph type="body" idx="1"/>
          </p:nvPr>
        </p:nvSpPr>
        <p:spPr>
          <a:xfrm>
            <a:off x="710248" y="4459526"/>
            <a:ext cx="5681980" cy="4224814"/>
          </a:xfrm>
          <a:noFill/>
        </p:spPr>
        <p:txBody>
          <a:bodyPr lIns="94213" tIns="47094" rIns="94213" bIns="47094"/>
          <a:lstStyle/>
          <a:p>
            <a:pPr>
              <a:spcBef>
                <a:spcPts val="374"/>
              </a:spcBef>
            </a:pPr>
            <a:endParaRPr lang="en-US" altLang="en-US"/>
          </a:p>
        </p:txBody>
      </p:sp>
      <p:sp>
        <p:nvSpPr>
          <p:cNvPr id="80900" name="Google Shape;2153;p94:notes"/>
          <p:cNvSpPr>
            <a:spLocks noGrp="1"/>
          </p:cNvSpPr>
          <p:nvPr>
            <p:ph type="sldNum" sz="quarter" idx="5"/>
          </p:nvPr>
        </p:nvSpPr>
        <p:spPr>
          <a:xfrm>
            <a:off x="4023092" y="8917422"/>
            <a:ext cx="3077739" cy="469424"/>
          </a:xfrm>
          <a:noFill/>
        </p:spPr>
        <p:txBody>
          <a:bodyPr lIns="94213" tIns="47094" rIns="94213" bIns="47094" anchor="b"/>
          <a:lstStyle>
            <a:lvl1pPr>
              <a:defRPr sz="2500">
                <a:solidFill>
                  <a:schemeClr val="tx1"/>
                </a:solidFill>
                <a:latin typeface="Arial" panose="020B0604020202020204" pitchFamily="34" charset="0"/>
              </a:defRPr>
            </a:lvl1pPr>
            <a:lvl2pPr marL="765610" indent="-294465">
              <a:defRPr sz="2500">
                <a:solidFill>
                  <a:schemeClr val="tx1"/>
                </a:solidFill>
                <a:latin typeface="Arial" panose="020B0604020202020204" pitchFamily="34" charset="0"/>
              </a:defRPr>
            </a:lvl2pPr>
            <a:lvl3pPr marL="1177862" indent="-235572">
              <a:defRPr sz="2500">
                <a:solidFill>
                  <a:schemeClr val="tx1"/>
                </a:solidFill>
                <a:latin typeface="Arial" panose="020B0604020202020204" pitchFamily="34" charset="0"/>
              </a:defRPr>
            </a:lvl3pPr>
            <a:lvl4pPr marL="1649006" indent="-235572">
              <a:defRPr sz="2500">
                <a:solidFill>
                  <a:schemeClr val="tx1"/>
                </a:solidFill>
                <a:latin typeface="Arial" panose="020B0604020202020204" pitchFamily="34" charset="0"/>
              </a:defRPr>
            </a:lvl4pPr>
            <a:lvl5pPr marL="2120151" indent="-235572">
              <a:defRPr sz="2500">
                <a:solidFill>
                  <a:schemeClr val="tx1"/>
                </a:solidFill>
                <a:latin typeface="Arial" panose="020B0604020202020204" pitchFamily="34" charset="0"/>
              </a:defRPr>
            </a:lvl5pPr>
            <a:lvl6pPr marL="2591295" indent="-235572" eaLnBrk="0" fontAlgn="base" hangingPunct="0">
              <a:spcBef>
                <a:spcPct val="0"/>
              </a:spcBef>
              <a:spcAft>
                <a:spcPct val="0"/>
              </a:spcAft>
              <a:defRPr sz="2500">
                <a:solidFill>
                  <a:schemeClr val="tx1"/>
                </a:solidFill>
                <a:latin typeface="Arial" panose="020B0604020202020204" pitchFamily="34" charset="0"/>
              </a:defRPr>
            </a:lvl6pPr>
            <a:lvl7pPr marL="3062440" indent="-235572" eaLnBrk="0" fontAlgn="base" hangingPunct="0">
              <a:spcBef>
                <a:spcPct val="0"/>
              </a:spcBef>
              <a:spcAft>
                <a:spcPct val="0"/>
              </a:spcAft>
              <a:defRPr sz="2500">
                <a:solidFill>
                  <a:schemeClr val="tx1"/>
                </a:solidFill>
                <a:latin typeface="Arial" panose="020B0604020202020204" pitchFamily="34" charset="0"/>
              </a:defRPr>
            </a:lvl7pPr>
            <a:lvl8pPr marL="3533585" indent="-235572" eaLnBrk="0" fontAlgn="base" hangingPunct="0">
              <a:spcBef>
                <a:spcPct val="0"/>
              </a:spcBef>
              <a:spcAft>
                <a:spcPct val="0"/>
              </a:spcAft>
              <a:defRPr sz="2500">
                <a:solidFill>
                  <a:schemeClr val="tx1"/>
                </a:solidFill>
                <a:latin typeface="Arial" panose="020B0604020202020204" pitchFamily="34" charset="0"/>
              </a:defRPr>
            </a:lvl8pPr>
            <a:lvl9pPr marL="4004729" indent="-235572" eaLnBrk="0" fontAlgn="base" hangingPunct="0">
              <a:spcBef>
                <a:spcPct val="0"/>
              </a:spcBef>
              <a:spcAft>
                <a:spcPct val="0"/>
              </a:spcAft>
              <a:defRPr sz="2500">
                <a:solidFill>
                  <a:schemeClr val="tx1"/>
                </a:solidFill>
                <a:latin typeface="Arial" panose="020B0604020202020204" pitchFamily="34" charset="0"/>
              </a:defRPr>
            </a:lvl9pPr>
          </a:lstStyle>
          <a:p>
            <a:fld id="{7C4615DB-A8BA-462C-AC0C-3DDF9C709527}" type="slidenum">
              <a:rPr lang="en-US" altLang="en-US" sz="1000"/>
              <a:pPr/>
              <a:t>65</a:t>
            </a:fld>
            <a:endParaRPr lang="en-US" altLang="en-US" sz="1000"/>
          </a:p>
        </p:txBody>
      </p:sp>
    </p:spTree>
    <p:extLst>
      <p:ext uri="{BB962C8B-B14F-4D97-AF65-F5344CB8AC3E}">
        <p14:creationId xmlns:p14="http://schemas.microsoft.com/office/powerpoint/2010/main" val="240090575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0898" name="Google Shape;2151;p94:notes"/>
          <p:cNvSpPr>
            <a:spLocks noGrp="1" noRot="1" noChangeAspect="1" noTextEdit="1"/>
          </p:cNvSpPr>
          <p:nvPr>
            <p:ph type="sldImg" idx="2"/>
          </p:nvPr>
        </p:nvSpPr>
        <p:spPr>
          <a:xfrm>
            <a:off x="395288" y="690563"/>
            <a:ext cx="6146800" cy="3457575"/>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w="12700" cap="flat">
            <a:round/>
            <a:headEnd type="none" w="sm" len="sm"/>
            <a:tailEnd type="none" w="sm" len="sm"/>
          </a:ln>
        </p:spPr>
      </p:sp>
      <p:sp>
        <p:nvSpPr>
          <p:cNvPr id="80899" name="Google Shape;2152;p94:notes"/>
          <p:cNvSpPr txBox="1">
            <a:spLocks noGrp="1"/>
          </p:cNvSpPr>
          <p:nvPr>
            <p:ph type="body" idx="1"/>
          </p:nvPr>
        </p:nvSpPr>
        <p:spPr>
          <a:xfrm>
            <a:off x="710248" y="4459526"/>
            <a:ext cx="5681980" cy="4224814"/>
          </a:xfrm>
          <a:noFill/>
        </p:spPr>
        <p:txBody>
          <a:bodyPr lIns="94213" tIns="47094" rIns="94213" bIns="47094"/>
          <a:lstStyle/>
          <a:p>
            <a:pPr>
              <a:spcBef>
                <a:spcPts val="374"/>
              </a:spcBef>
            </a:pPr>
            <a:endParaRPr lang="en-US" altLang="en-US"/>
          </a:p>
        </p:txBody>
      </p:sp>
      <p:sp>
        <p:nvSpPr>
          <p:cNvPr id="80900" name="Google Shape;2153;p94:notes"/>
          <p:cNvSpPr>
            <a:spLocks noGrp="1"/>
          </p:cNvSpPr>
          <p:nvPr>
            <p:ph type="sldNum" sz="quarter" idx="5"/>
          </p:nvPr>
        </p:nvSpPr>
        <p:spPr>
          <a:xfrm>
            <a:off x="4023092" y="8917422"/>
            <a:ext cx="3077739" cy="469424"/>
          </a:xfrm>
          <a:noFill/>
        </p:spPr>
        <p:txBody>
          <a:bodyPr lIns="94213" tIns="47094" rIns="94213" bIns="47094" anchor="b"/>
          <a:lstStyle>
            <a:lvl1pPr>
              <a:defRPr sz="2500">
                <a:solidFill>
                  <a:schemeClr val="tx1"/>
                </a:solidFill>
                <a:latin typeface="Arial" panose="020B0604020202020204" pitchFamily="34" charset="0"/>
              </a:defRPr>
            </a:lvl1pPr>
            <a:lvl2pPr marL="765610" indent="-294465">
              <a:defRPr sz="2500">
                <a:solidFill>
                  <a:schemeClr val="tx1"/>
                </a:solidFill>
                <a:latin typeface="Arial" panose="020B0604020202020204" pitchFamily="34" charset="0"/>
              </a:defRPr>
            </a:lvl2pPr>
            <a:lvl3pPr marL="1177862" indent="-235572">
              <a:defRPr sz="2500">
                <a:solidFill>
                  <a:schemeClr val="tx1"/>
                </a:solidFill>
                <a:latin typeface="Arial" panose="020B0604020202020204" pitchFamily="34" charset="0"/>
              </a:defRPr>
            </a:lvl3pPr>
            <a:lvl4pPr marL="1649006" indent="-235572">
              <a:defRPr sz="2500">
                <a:solidFill>
                  <a:schemeClr val="tx1"/>
                </a:solidFill>
                <a:latin typeface="Arial" panose="020B0604020202020204" pitchFamily="34" charset="0"/>
              </a:defRPr>
            </a:lvl4pPr>
            <a:lvl5pPr marL="2120151" indent="-235572">
              <a:defRPr sz="2500">
                <a:solidFill>
                  <a:schemeClr val="tx1"/>
                </a:solidFill>
                <a:latin typeface="Arial" panose="020B0604020202020204" pitchFamily="34" charset="0"/>
              </a:defRPr>
            </a:lvl5pPr>
            <a:lvl6pPr marL="2591295" indent="-235572" eaLnBrk="0" fontAlgn="base" hangingPunct="0">
              <a:spcBef>
                <a:spcPct val="0"/>
              </a:spcBef>
              <a:spcAft>
                <a:spcPct val="0"/>
              </a:spcAft>
              <a:defRPr sz="2500">
                <a:solidFill>
                  <a:schemeClr val="tx1"/>
                </a:solidFill>
                <a:latin typeface="Arial" panose="020B0604020202020204" pitchFamily="34" charset="0"/>
              </a:defRPr>
            </a:lvl6pPr>
            <a:lvl7pPr marL="3062440" indent="-235572" eaLnBrk="0" fontAlgn="base" hangingPunct="0">
              <a:spcBef>
                <a:spcPct val="0"/>
              </a:spcBef>
              <a:spcAft>
                <a:spcPct val="0"/>
              </a:spcAft>
              <a:defRPr sz="2500">
                <a:solidFill>
                  <a:schemeClr val="tx1"/>
                </a:solidFill>
                <a:latin typeface="Arial" panose="020B0604020202020204" pitchFamily="34" charset="0"/>
              </a:defRPr>
            </a:lvl7pPr>
            <a:lvl8pPr marL="3533585" indent="-235572" eaLnBrk="0" fontAlgn="base" hangingPunct="0">
              <a:spcBef>
                <a:spcPct val="0"/>
              </a:spcBef>
              <a:spcAft>
                <a:spcPct val="0"/>
              </a:spcAft>
              <a:defRPr sz="2500">
                <a:solidFill>
                  <a:schemeClr val="tx1"/>
                </a:solidFill>
                <a:latin typeface="Arial" panose="020B0604020202020204" pitchFamily="34" charset="0"/>
              </a:defRPr>
            </a:lvl8pPr>
            <a:lvl9pPr marL="4004729" indent="-235572" eaLnBrk="0" fontAlgn="base" hangingPunct="0">
              <a:spcBef>
                <a:spcPct val="0"/>
              </a:spcBef>
              <a:spcAft>
                <a:spcPct val="0"/>
              </a:spcAft>
              <a:defRPr sz="2500">
                <a:solidFill>
                  <a:schemeClr val="tx1"/>
                </a:solidFill>
                <a:latin typeface="Arial" panose="020B0604020202020204" pitchFamily="34" charset="0"/>
              </a:defRPr>
            </a:lvl9pPr>
          </a:lstStyle>
          <a:p>
            <a:fld id="{7C4615DB-A8BA-462C-AC0C-3DDF9C709527}" type="slidenum">
              <a:rPr lang="en-US" altLang="en-US" sz="1000"/>
              <a:pPr/>
              <a:t>66</a:t>
            </a:fld>
            <a:endParaRPr lang="en-US" altLang="en-US" sz="1000"/>
          </a:p>
        </p:txBody>
      </p:sp>
    </p:spTree>
    <p:extLst>
      <p:ext uri="{BB962C8B-B14F-4D97-AF65-F5344CB8AC3E}">
        <p14:creationId xmlns:p14="http://schemas.microsoft.com/office/powerpoint/2010/main" val="413112399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67</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2968551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1"/>
        <p:cNvGrpSpPr/>
        <p:nvPr/>
      </p:nvGrpSpPr>
      <p:grpSpPr>
        <a:xfrm>
          <a:off x="0" y="0"/>
          <a:ext cx="0" cy="0"/>
          <a:chOff x="0" y="0"/>
          <a:chExt cx="0" cy="0"/>
        </a:xfrm>
      </p:grpSpPr>
      <p:sp>
        <p:nvSpPr>
          <p:cNvPr id="1522" name="Google Shape;1522;p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3" name="Google Shape;1523;p7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Faculty to look over pearls</a:t>
            </a:r>
            <a:endParaRPr/>
          </a:p>
        </p:txBody>
      </p:sp>
      <p:sp>
        <p:nvSpPr>
          <p:cNvPr id="5" name="Google Shape;1205;p61:notes">
            <a:extLst>
              <a:ext uri="{FF2B5EF4-FFF2-40B4-BE49-F238E27FC236}">
                <a16:creationId xmlns:a16="http://schemas.microsoft.com/office/drawing/2014/main" id="{60605006-401C-4AD1-83D6-CC24B13545FB}"/>
              </a:ext>
            </a:extLst>
          </p:cNvPr>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68</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094425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5288" y="690563"/>
            <a:ext cx="6146800" cy="3457575"/>
          </a:xfrm>
        </p:spPr>
      </p:sp>
      <p:sp>
        <p:nvSpPr>
          <p:cNvPr id="3" name="Notes Placeholder 2"/>
          <p:cNvSpPr>
            <a:spLocks noGrp="1"/>
          </p:cNvSpPr>
          <p:nvPr>
            <p:ph type="body" idx="1"/>
          </p:nvPr>
        </p:nvSpPr>
        <p:spPr/>
        <p:txBody>
          <a:bodyPr/>
          <a:lstStyle/>
          <a:p>
            <a:pPr marL="171450" lvl="0" indent="-171450">
              <a:spcBef>
                <a:spcPts val="0"/>
              </a:spcBef>
              <a:spcAft>
                <a:spcPts val="0"/>
              </a:spcAft>
              <a:buFont typeface="Arial" panose="020B0604020202020204" pitchFamily="34" charset="0"/>
              <a:buChar char="•"/>
            </a:pPr>
            <a:r>
              <a:rPr lang="en-US"/>
              <a:t>Multiple myeloma (MM) involves plasma cells (PCs)</a:t>
            </a:r>
          </a:p>
          <a:p>
            <a:pPr marL="171450" lvl="0" indent="-171450">
              <a:spcBef>
                <a:spcPts val="0"/>
              </a:spcBef>
              <a:spcAft>
                <a:spcPts val="0"/>
              </a:spcAft>
              <a:buFont typeface="Arial" panose="020B0604020202020204" pitchFamily="34" charset="0"/>
              <a:buChar char="•"/>
            </a:pPr>
            <a:r>
              <a:rPr lang="en-US"/>
              <a:t>Malignant PCs produce monoclonal protein: high immunoglobulin G (IgG), IgA (quantitative immunoglobulins lab), or for light chain subtype: high kappa or high lambda light chain level that can be monitored by serum free light chain (FLC) labs</a:t>
            </a:r>
          </a:p>
        </p:txBody>
      </p:sp>
      <p:sp>
        <p:nvSpPr>
          <p:cNvPr id="4" name="Slide Number Placeholder 3"/>
          <p:cNvSpPr>
            <a:spLocks noGrp="1"/>
          </p:cNvSpPr>
          <p:nvPr>
            <p:ph type="sldNum" sz="quarter" idx="10"/>
          </p:nvPr>
        </p:nvSpPr>
        <p:spPr/>
        <p:txBody>
          <a:bodyPr/>
          <a:lstStyle/>
          <a:p>
            <a:fld id="{B4376907-3CCC-7340-B687-6F094BC92014}" type="slidenum">
              <a:rPr lang="en-US" smtClean="0"/>
              <a:pPr/>
              <a:t>5</a:t>
            </a:fld>
            <a:endParaRPr lang="en-US"/>
          </a:p>
        </p:txBody>
      </p:sp>
    </p:spTree>
    <p:extLst>
      <p:ext uri="{BB962C8B-B14F-4D97-AF65-F5344CB8AC3E}">
        <p14:creationId xmlns:p14="http://schemas.microsoft.com/office/powerpoint/2010/main" val="145727053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141835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5288" y="690563"/>
            <a:ext cx="6146800" cy="3457575"/>
          </a:xfrm>
        </p:spPr>
      </p:sp>
      <p:sp>
        <p:nvSpPr>
          <p:cNvPr id="3" name="Notes Placeholder 2"/>
          <p:cNvSpPr>
            <a:spLocks noGrp="1"/>
          </p:cNvSpPr>
          <p:nvPr>
            <p:ph type="body" idx="1"/>
          </p:nvPr>
        </p:nvSpPr>
        <p:spPr/>
        <p:txBody>
          <a:bodyPr/>
          <a:lstStyle/>
          <a:p>
            <a:r>
              <a:rPr lang="en-US"/>
              <a:t>“The idea of [bispecific T-cell engager (</a:t>
            </a:r>
            <a:r>
              <a:rPr lang="en-US" err="1"/>
              <a:t>BiTE</a:t>
            </a:r>
            <a:r>
              <a:rPr lang="en-US"/>
              <a:t>)] in combating cancer is to specifically direct T cells to destroy cancer cells. </a:t>
            </a:r>
            <a:r>
              <a:rPr lang="en-US" err="1"/>
              <a:t>BiTE</a:t>
            </a:r>
            <a:r>
              <a:rPr lang="en-US"/>
              <a:t> is composed of 2 single-chain antibodies, with 1 antibody specific for B-cell maturation antigen (BCMA), a tumor antigen, and the other specific for CD3, a protein found on the surface of T cells. By binding to both BCMA and CD3, </a:t>
            </a:r>
            <a:r>
              <a:rPr lang="en-US" err="1"/>
              <a:t>BiTE</a:t>
            </a:r>
            <a:r>
              <a:rPr lang="en-US"/>
              <a:t> technology forms a structure similar to a bridge between the T cell and tumor cell, allowing the T cell to target the tumor cell, resulting in tumor cell lysis, reduced tumor burden, and halting the progression of the cancer</a:t>
            </a:r>
            <a:r>
              <a:rPr lang="en-US" baseline="0"/>
              <a:t>” (Bai, 2018).</a:t>
            </a:r>
          </a:p>
        </p:txBody>
      </p:sp>
      <p:sp>
        <p:nvSpPr>
          <p:cNvPr id="4" name="Slide Number Placeholder 3"/>
          <p:cNvSpPr>
            <a:spLocks noGrp="1"/>
          </p:cNvSpPr>
          <p:nvPr>
            <p:ph type="sldNum" sz="quarter" idx="10"/>
          </p:nvPr>
        </p:nvSpPr>
        <p:spPr/>
        <p:txBody>
          <a:bodyPr/>
          <a:lstStyle/>
          <a:p>
            <a:fld id="{B4376907-3CCC-7340-B687-6F094BC92014}" type="slidenum">
              <a:rPr lang="en-US" smtClean="0"/>
              <a:pPr/>
              <a:t>72</a:t>
            </a:fld>
            <a:endParaRPr lang="en-US"/>
          </a:p>
        </p:txBody>
      </p:sp>
    </p:spTree>
    <p:extLst>
      <p:ext uri="{BB962C8B-B14F-4D97-AF65-F5344CB8AC3E}">
        <p14:creationId xmlns:p14="http://schemas.microsoft.com/office/powerpoint/2010/main" val="152141272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9" name="Google Shape;689;p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0" name="Google Shape;690;p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73</a:t>
            </a:fld>
            <a:endParaRPr/>
          </a:p>
        </p:txBody>
      </p:sp>
    </p:spTree>
    <p:extLst>
      <p:ext uri="{BB962C8B-B14F-4D97-AF65-F5344CB8AC3E}">
        <p14:creationId xmlns:p14="http://schemas.microsoft.com/office/powerpoint/2010/main" val="370090595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5288" y="690563"/>
            <a:ext cx="6146800" cy="34575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376907-3CCC-7340-B687-6F094BC92014}" type="slidenum">
              <a:rPr lang="en-US" smtClean="0"/>
              <a:pPr/>
              <a:t>77</a:t>
            </a:fld>
            <a:endParaRPr lang="en-US"/>
          </a:p>
        </p:txBody>
      </p:sp>
    </p:spTree>
    <p:extLst>
      <p:ext uri="{BB962C8B-B14F-4D97-AF65-F5344CB8AC3E}">
        <p14:creationId xmlns:p14="http://schemas.microsoft.com/office/powerpoint/2010/main" val="265932833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22338" rtl="0" eaLnBrk="0" fontAlgn="base" latinLnBrk="0" hangingPunct="0">
              <a:lnSpc>
                <a:spcPct val="100000"/>
              </a:lnSpc>
              <a:spcBef>
                <a:spcPct val="0"/>
              </a:spcBef>
              <a:spcAft>
                <a:spcPct val="0"/>
              </a:spcAft>
              <a:buClrTx/>
              <a:buSzTx/>
              <a:buFontTx/>
              <a:buNone/>
              <a:tabLst/>
              <a:defRPr/>
            </a:pPr>
            <a:fld id="{B4376907-3CCC-7340-B687-6F094BC92014}" type="slidenum">
              <a:rPr kumimoji="0" lang="en-US" sz="1200" b="0" i="0" u="none" strike="noStrike" kern="1200" cap="none" spc="0" normalizeH="0" baseline="0" noProof="0" smtClean="0">
                <a:ln>
                  <a:noFill/>
                </a:ln>
                <a:solidFill>
                  <a:srgbClr val="000000"/>
                </a:solidFill>
                <a:effectLst/>
                <a:uLnTx/>
                <a:uFillTx/>
                <a:latin typeface="News Gothic MT" charset="0"/>
              </a:rPr>
              <a:pPr marL="0" marR="0" lvl="0" indent="0" algn="r" defTabSz="922338" rtl="0" eaLnBrk="0" fontAlgn="base" latinLnBrk="0" hangingPunct="0">
                <a:lnSpc>
                  <a:spcPct val="100000"/>
                </a:lnSpc>
                <a:spcBef>
                  <a:spcPct val="0"/>
                </a:spcBef>
                <a:spcAft>
                  <a:spcPct val="0"/>
                </a:spcAft>
                <a:buClrTx/>
                <a:buSzTx/>
                <a:buFontTx/>
                <a:buNone/>
                <a:tabLst/>
                <a:defRPr/>
              </a:pPr>
              <a:t>78</a:t>
            </a:fld>
            <a:endParaRPr kumimoji="0" lang="en-US" sz="1200" b="0" i="0" u="none" strike="noStrike" kern="1200" cap="none" spc="0" normalizeH="0" baseline="0" noProof="0">
              <a:ln>
                <a:noFill/>
              </a:ln>
              <a:solidFill>
                <a:srgbClr val="000000"/>
              </a:solidFill>
              <a:effectLst/>
              <a:uLnTx/>
              <a:uFillTx/>
              <a:latin typeface="News Gothic MT" charset="0"/>
            </a:endParaRPr>
          </a:p>
        </p:txBody>
      </p:sp>
    </p:spTree>
    <p:extLst>
      <p:ext uri="{BB962C8B-B14F-4D97-AF65-F5344CB8AC3E}">
        <p14:creationId xmlns:p14="http://schemas.microsoft.com/office/powerpoint/2010/main" val="421885763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5288" y="690563"/>
            <a:ext cx="6146800" cy="34575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376907-3CCC-7340-B687-6F094BC92014}" type="slidenum">
              <a:rPr lang="en-US" smtClean="0"/>
              <a:pPr/>
              <a:t>79</a:t>
            </a:fld>
            <a:endParaRPr lang="en-US"/>
          </a:p>
        </p:txBody>
      </p:sp>
    </p:spTree>
    <p:extLst>
      <p:ext uri="{BB962C8B-B14F-4D97-AF65-F5344CB8AC3E}">
        <p14:creationId xmlns:p14="http://schemas.microsoft.com/office/powerpoint/2010/main" val="147904292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5288" y="690563"/>
            <a:ext cx="6146800" cy="34575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376907-3CCC-7340-B687-6F094BC92014}" type="slidenum">
              <a:rPr lang="en-US" smtClean="0"/>
              <a:pPr/>
              <a:t>80</a:t>
            </a:fld>
            <a:endParaRPr lang="en-US"/>
          </a:p>
        </p:txBody>
      </p:sp>
    </p:spTree>
    <p:extLst>
      <p:ext uri="{BB962C8B-B14F-4D97-AF65-F5344CB8AC3E}">
        <p14:creationId xmlns:p14="http://schemas.microsoft.com/office/powerpoint/2010/main" val="69431371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5288" y="690563"/>
            <a:ext cx="6146800" cy="34575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376907-3CCC-7340-B687-6F094BC92014}" type="slidenum">
              <a:rPr lang="en-US" smtClean="0"/>
              <a:pPr/>
              <a:t>81</a:t>
            </a:fld>
            <a:endParaRPr lang="en-US"/>
          </a:p>
        </p:txBody>
      </p:sp>
    </p:spTree>
    <p:extLst>
      <p:ext uri="{BB962C8B-B14F-4D97-AF65-F5344CB8AC3E}">
        <p14:creationId xmlns:p14="http://schemas.microsoft.com/office/powerpoint/2010/main" val="325622865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376907-3CCC-7340-B687-6F094BC92014}" type="slidenum">
              <a:rPr lang="en-US" smtClean="0"/>
              <a:pPr/>
              <a:t>82</a:t>
            </a:fld>
            <a:endParaRPr lang="en-US"/>
          </a:p>
        </p:txBody>
      </p:sp>
    </p:spTree>
    <p:extLst>
      <p:ext uri="{BB962C8B-B14F-4D97-AF65-F5344CB8AC3E}">
        <p14:creationId xmlns:p14="http://schemas.microsoft.com/office/powerpoint/2010/main" val="104793990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376907-3CCC-7340-B687-6F094BC92014}" type="slidenum">
              <a:rPr lang="en-US" smtClean="0"/>
              <a:pPr/>
              <a:t>83</a:t>
            </a:fld>
            <a:endParaRPr lang="en-US"/>
          </a:p>
        </p:txBody>
      </p:sp>
    </p:spTree>
    <p:extLst>
      <p:ext uri="{BB962C8B-B14F-4D97-AF65-F5344CB8AC3E}">
        <p14:creationId xmlns:p14="http://schemas.microsoft.com/office/powerpoint/2010/main" val="36747422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5288" y="690563"/>
            <a:ext cx="6146800" cy="34575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376907-3CCC-7340-B687-6F094BC92014}" type="slidenum">
              <a:rPr lang="en-US" smtClean="0"/>
              <a:pPr/>
              <a:t>6</a:t>
            </a:fld>
            <a:endParaRPr lang="en-US"/>
          </a:p>
        </p:txBody>
      </p:sp>
    </p:spTree>
    <p:extLst>
      <p:ext uri="{BB962C8B-B14F-4D97-AF65-F5344CB8AC3E}">
        <p14:creationId xmlns:p14="http://schemas.microsoft.com/office/powerpoint/2010/main" val="13798729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5288" y="690563"/>
            <a:ext cx="6146800" cy="34575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376907-3CCC-7340-B687-6F094BC92014}" type="slidenum">
              <a:rPr lang="en-US" smtClean="0"/>
              <a:pPr/>
              <a:t>7</a:t>
            </a:fld>
            <a:endParaRPr lang="en-US"/>
          </a:p>
        </p:txBody>
      </p:sp>
    </p:spTree>
    <p:extLst>
      <p:ext uri="{BB962C8B-B14F-4D97-AF65-F5344CB8AC3E}">
        <p14:creationId xmlns:p14="http://schemas.microsoft.com/office/powerpoint/2010/main" val="33027606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5288" y="690563"/>
            <a:ext cx="6146800" cy="3457575"/>
          </a:xfrm>
        </p:spPr>
      </p:sp>
      <p:sp>
        <p:nvSpPr>
          <p:cNvPr id="3" name="Notes Placeholder 2"/>
          <p:cNvSpPr>
            <a:spLocks noGrp="1"/>
          </p:cNvSpPr>
          <p:nvPr>
            <p:ph type="body" idx="1"/>
          </p:nvPr>
        </p:nvSpPr>
        <p:spPr/>
        <p:txBody>
          <a:bodyPr/>
          <a:lstStyle/>
          <a:p>
            <a:pPr lvl="0">
              <a:spcBef>
                <a:spcPts val="0"/>
              </a:spcBef>
              <a:spcAft>
                <a:spcPts val="0"/>
              </a:spcAft>
            </a:pPr>
            <a:r>
              <a:rPr lang="en-US">
                <a:latin typeface="News Gothic MT" panose="020B0503020103020203" pitchFamily="34" charset="0"/>
              </a:rPr>
              <a:t>New smoldering multiple myeloma (SMM) definition:</a:t>
            </a:r>
          </a:p>
          <a:p>
            <a:pPr lvl="0">
              <a:spcBef>
                <a:spcPts val="0"/>
              </a:spcBef>
              <a:spcAft>
                <a:spcPts val="0"/>
              </a:spcAft>
            </a:pPr>
            <a:endParaRPr lang="en-US">
              <a:solidFill>
                <a:schemeClr val="dk1"/>
              </a:solidFill>
              <a:latin typeface="News Gothic MT" panose="020B0503020103020203" pitchFamily="34" charset="0"/>
              <a:ea typeface="Calibri"/>
              <a:cs typeface="Calibri"/>
              <a:sym typeface="Calibri"/>
            </a:endParaRPr>
          </a:p>
          <a:p>
            <a:pPr lvl="0">
              <a:spcBef>
                <a:spcPts val="0"/>
              </a:spcBef>
              <a:spcAft>
                <a:spcPts val="0"/>
              </a:spcAft>
            </a:pPr>
            <a:r>
              <a:rPr lang="en-US">
                <a:solidFill>
                  <a:schemeClr val="dk1"/>
                </a:solidFill>
                <a:latin typeface="News Gothic MT" panose="020B0503020103020203" pitchFamily="34" charset="0"/>
                <a:ea typeface="Calibri"/>
                <a:cs typeface="Calibri"/>
                <a:sym typeface="Calibri"/>
              </a:rPr>
              <a:t>“In 2014, the International Myeloma Working Group reclassified patients with smoldering multiple myeloma (SMM) and bone marrow-plasma cell percentage (BMPC%) ≥ 60%, or serum free light chain ratio (</a:t>
            </a:r>
            <a:r>
              <a:rPr lang="en-US" err="1">
                <a:solidFill>
                  <a:schemeClr val="dk1"/>
                </a:solidFill>
                <a:latin typeface="News Gothic MT" panose="020B0503020103020203" pitchFamily="34" charset="0"/>
                <a:ea typeface="Calibri"/>
                <a:cs typeface="Calibri"/>
                <a:sym typeface="Calibri"/>
              </a:rPr>
              <a:t>FLCr</a:t>
            </a:r>
            <a:r>
              <a:rPr lang="en-US">
                <a:solidFill>
                  <a:schemeClr val="dk1"/>
                </a:solidFill>
                <a:latin typeface="News Gothic MT" panose="020B0503020103020203" pitchFamily="34" charset="0"/>
                <a:ea typeface="Calibri"/>
                <a:cs typeface="Calibri"/>
                <a:sym typeface="Calibri"/>
              </a:rPr>
              <a:t>) ≥100 or &gt;1 focal lesion on magnetic resonance imaging as multiple myeloma (MM). Predictors of progression in patients currently classified as SMM are not known. We identified 421 patients with SMM, diagnosed between 2003 and 2015. The median time to progression (TTP) was 57 months (CI [confidence interval], 45-72). BMPC% &gt;20% [hazard ratio (HR): 2.28 (CI 1.63-3.20); </a:t>
            </a:r>
            <a:r>
              <a:rPr lang="en-US" i="1">
                <a:solidFill>
                  <a:schemeClr val="dk1"/>
                </a:solidFill>
                <a:latin typeface="News Gothic MT" panose="020B0503020103020203" pitchFamily="34" charset="0"/>
                <a:ea typeface="Calibri"/>
                <a:cs typeface="Calibri"/>
                <a:sym typeface="Calibri"/>
              </a:rPr>
              <a:t>P</a:t>
            </a:r>
            <a:r>
              <a:rPr lang="en-US">
                <a:solidFill>
                  <a:schemeClr val="dk1"/>
                </a:solidFill>
                <a:latin typeface="News Gothic MT" panose="020B0503020103020203" pitchFamily="34" charset="0"/>
                <a:ea typeface="Calibri"/>
                <a:cs typeface="Calibri"/>
                <a:sym typeface="Calibri"/>
              </a:rPr>
              <a:t>&lt;0.0001]; M protein &gt;2 g/dL [HR: 1.56 (CI, 1.11-2.20); </a:t>
            </a:r>
            <a:r>
              <a:rPr lang="en-US" i="1">
                <a:solidFill>
                  <a:schemeClr val="dk1"/>
                </a:solidFill>
                <a:latin typeface="News Gothic MT" panose="020B0503020103020203" pitchFamily="34" charset="0"/>
                <a:ea typeface="Calibri"/>
                <a:cs typeface="Calibri"/>
                <a:sym typeface="Calibri"/>
              </a:rPr>
              <a:t>P</a:t>
            </a:r>
            <a:r>
              <a:rPr lang="en-US">
                <a:solidFill>
                  <a:schemeClr val="dk1"/>
                </a:solidFill>
                <a:latin typeface="News Gothic MT" panose="020B0503020103020203" pitchFamily="34" charset="0"/>
                <a:ea typeface="Calibri"/>
                <a:cs typeface="Calibri"/>
                <a:sym typeface="Calibri"/>
              </a:rPr>
              <a:t>=0.01], and </a:t>
            </a:r>
            <a:r>
              <a:rPr lang="en-US" err="1">
                <a:solidFill>
                  <a:schemeClr val="dk1"/>
                </a:solidFill>
                <a:latin typeface="News Gothic MT" panose="020B0503020103020203" pitchFamily="34" charset="0"/>
                <a:ea typeface="Calibri"/>
                <a:cs typeface="Calibri"/>
                <a:sym typeface="Calibri"/>
              </a:rPr>
              <a:t>FLCr</a:t>
            </a:r>
            <a:r>
              <a:rPr lang="en-US">
                <a:solidFill>
                  <a:schemeClr val="dk1"/>
                </a:solidFill>
                <a:latin typeface="News Gothic MT" panose="020B0503020103020203" pitchFamily="34" charset="0"/>
                <a:ea typeface="Calibri"/>
                <a:cs typeface="Calibri"/>
                <a:sym typeface="Calibri"/>
              </a:rPr>
              <a:t> &gt; 20 [HR: 2.13 (CI, 1.55-2.93); </a:t>
            </a:r>
            <a:r>
              <a:rPr lang="en-US" i="1">
                <a:solidFill>
                  <a:schemeClr val="dk1"/>
                </a:solidFill>
                <a:latin typeface="News Gothic MT" panose="020B0503020103020203" pitchFamily="34" charset="0"/>
                <a:ea typeface="Calibri"/>
                <a:cs typeface="Calibri"/>
                <a:sym typeface="Calibri"/>
              </a:rPr>
              <a:t>P</a:t>
            </a:r>
            <a:r>
              <a:rPr lang="en-US">
                <a:solidFill>
                  <a:schemeClr val="dk1"/>
                </a:solidFill>
                <a:latin typeface="News Gothic MT" panose="020B0503020103020203" pitchFamily="34" charset="0"/>
                <a:ea typeface="Calibri"/>
                <a:cs typeface="Calibri"/>
                <a:sym typeface="Calibri"/>
              </a:rPr>
              <a:t>&lt; 0.0001] independently predicted shorter TTP in multivariate analysis. Age and </a:t>
            </a:r>
            <a:r>
              <a:rPr lang="en-US" err="1">
                <a:solidFill>
                  <a:schemeClr val="dk1"/>
                </a:solidFill>
                <a:latin typeface="News Gothic MT" panose="020B0503020103020203" pitchFamily="34" charset="0"/>
                <a:ea typeface="Calibri"/>
                <a:cs typeface="Calibri"/>
                <a:sym typeface="Calibri"/>
              </a:rPr>
              <a:t>immunoparesis</a:t>
            </a:r>
            <a:r>
              <a:rPr lang="en-US">
                <a:solidFill>
                  <a:schemeClr val="dk1"/>
                </a:solidFill>
                <a:latin typeface="News Gothic MT" panose="020B0503020103020203" pitchFamily="34" charset="0"/>
                <a:ea typeface="Calibri"/>
                <a:cs typeface="Calibri"/>
                <a:sym typeface="Calibri"/>
              </a:rPr>
              <a:t> were not significant. We stratified patients into three groups: low risk (none of the three risk factors; n=143); intermediate risk (one of the three risk factors; n=121); and high risk (≥2 of the three risk factors; n=153). The median TTP for low-, intermediate-, and high-risk groups were 110, 68, and 29 months, respectively (</a:t>
            </a:r>
            <a:r>
              <a:rPr lang="en-US" i="1">
                <a:solidFill>
                  <a:schemeClr val="dk1"/>
                </a:solidFill>
                <a:latin typeface="News Gothic MT" panose="020B0503020103020203" pitchFamily="34" charset="0"/>
                <a:ea typeface="Calibri"/>
                <a:cs typeface="Calibri"/>
                <a:sym typeface="Calibri"/>
              </a:rPr>
              <a:t>P</a:t>
            </a:r>
            <a:r>
              <a:rPr lang="en-US">
                <a:solidFill>
                  <a:schemeClr val="dk1"/>
                </a:solidFill>
                <a:latin typeface="News Gothic MT" panose="020B0503020103020203" pitchFamily="34" charset="0"/>
                <a:ea typeface="Calibri"/>
                <a:cs typeface="Calibri"/>
                <a:sym typeface="Calibri"/>
              </a:rPr>
              <a:t>&lt;0.0001). BMPC% &gt; 20%, M-protein &gt;2 g/dL, and </a:t>
            </a:r>
            <a:r>
              <a:rPr lang="en-US" err="1">
                <a:solidFill>
                  <a:schemeClr val="dk1"/>
                </a:solidFill>
                <a:latin typeface="News Gothic MT" panose="020B0503020103020203" pitchFamily="34" charset="0"/>
                <a:ea typeface="Calibri"/>
                <a:cs typeface="Calibri"/>
                <a:sym typeface="Calibri"/>
              </a:rPr>
              <a:t>FLCr</a:t>
            </a:r>
            <a:r>
              <a:rPr lang="en-US">
                <a:solidFill>
                  <a:schemeClr val="dk1"/>
                </a:solidFill>
                <a:latin typeface="News Gothic MT" panose="020B0503020103020203" pitchFamily="34" charset="0"/>
                <a:ea typeface="Calibri"/>
                <a:cs typeface="Calibri"/>
                <a:sym typeface="Calibri"/>
              </a:rPr>
              <a:t> &gt;20 at diagnosis can be used to risk stratify patients with SMM. Patients with high-risk SMM need close follow-up and are candidates for clinical trials aiming to prevent progression” (</a:t>
            </a:r>
            <a:r>
              <a:rPr lang="en-US">
                <a:solidFill>
                  <a:srgbClr val="000000"/>
                </a:solidFill>
                <a:latin typeface="News Gothic MT" panose="020B0503020103020203" pitchFamily="34" charset="0"/>
                <a:ea typeface="Calibri"/>
                <a:cs typeface="Calibri"/>
                <a:sym typeface="Calibri"/>
              </a:rPr>
              <a:t>Lakshman et al, 2018).</a:t>
            </a:r>
            <a:endParaRPr lang="en-US">
              <a:latin typeface="News Gothic MT" panose="020B0503020103020203" pitchFamily="34" charset="0"/>
            </a:endParaRPr>
          </a:p>
          <a:p>
            <a:endParaRPr lang="en-US"/>
          </a:p>
        </p:txBody>
      </p:sp>
      <p:sp>
        <p:nvSpPr>
          <p:cNvPr id="4" name="Slide Number Placeholder 3"/>
          <p:cNvSpPr>
            <a:spLocks noGrp="1"/>
          </p:cNvSpPr>
          <p:nvPr>
            <p:ph type="sldNum" sz="quarter" idx="5"/>
          </p:nvPr>
        </p:nvSpPr>
        <p:spPr/>
        <p:txBody>
          <a:bodyPr/>
          <a:lstStyle/>
          <a:p>
            <a:fld id="{B4376907-3CCC-7340-B687-6F094BC92014}" type="slidenum">
              <a:rPr lang="en-US" smtClean="0"/>
              <a:pPr/>
              <a:t>8</a:t>
            </a:fld>
            <a:endParaRPr lang="en-US"/>
          </a:p>
        </p:txBody>
      </p:sp>
    </p:spTree>
    <p:extLst>
      <p:ext uri="{BB962C8B-B14F-4D97-AF65-F5344CB8AC3E}">
        <p14:creationId xmlns:p14="http://schemas.microsoft.com/office/powerpoint/2010/main" val="41360240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ubtitle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31314"/>
            <a:ext cx="10972800" cy="646331"/>
          </a:xfrm>
        </p:spPr>
        <p:txBody>
          <a:bodyPr anchor="t" anchorCtr="0"/>
          <a:lstStyle>
            <a:lvl1pPr algn="l">
              <a:defRPr sz="3600" b="0">
                <a:latin typeface="News Gothic MT" charset="0"/>
                <a:ea typeface="News Gothic MT" charset="0"/>
                <a:cs typeface="News Gothic MT" charset="0"/>
              </a:defRPr>
            </a:lvl1pPr>
          </a:lstStyle>
          <a:p>
            <a:r>
              <a:rPr lang="en-US"/>
              <a:t>Click to edit slide title</a:t>
            </a:r>
          </a:p>
        </p:txBody>
      </p:sp>
      <p:sp>
        <p:nvSpPr>
          <p:cNvPr id="12" name="Rectangle 17"/>
          <p:cNvSpPr>
            <a:spLocks noGrp="1" noChangeArrowheads="1"/>
          </p:cNvSpPr>
          <p:nvPr>
            <p:ph idx="1" hasCustomPrompt="1"/>
          </p:nvPr>
        </p:nvSpPr>
        <p:spPr bwMode="auto">
          <a:xfrm>
            <a:off x="609600" y="1604926"/>
            <a:ext cx="10972800" cy="4373563"/>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457200" indent="-457200">
              <a:buSzPct val="100000"/>
              <a:buFontTx/>
              <a:buBlip>
                <a:blip r:embed="rId2"/>
              </a:buBlip>
              <a:defRPr/>
            </a:lvl1pPr>
            <a:lvl2pPr marL="863600" indent="-406400">
              <a:buSzPct val="100000"/>
              <a:buFontTx/>
              <a:buBlip>
                <a:blip r:embed="rId3"/>
              </a:buBlip>
              <a:defRPr/>
            </a:lvl2pPr>
            <a:lvl3pPr>
              <a:buSzPct val="90000"/>
              <a:defRPr/>
            </a:lvl3pPr>
            <a:lvl4pPr marL="1828800" indent="-344488">
              <a:buSzPct val="100000"/>
              <a:buFontTx/>
              <a:buBlip>
                <a:blip r:embed="rId4"/>
              </a:buBlip>
              <a:defRPr/>
            </a:lvl4pPr>
            <a:lvl5pPr>
              <a:buSzPct val="10000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13" name="Text Placeholder 12"/>
          <p:cNvSpPr>
            <a:spLocks noGrp="1"/>
          </p:cNvSpPr>
          <p:nvPr>
            <p:ph type="body" sz="quarter" idx="12" hasCustomPrompt="1"/>
          </p:nvPr>
        </p:nvSpPr>
        <p:spPr>
          <a:xfrm>
            <a:off x="193575" y="6574536"/>
            <a:ext cx="1118896" cy="153888"/>
          </a:xfrm>
        </p:spPr>
        <p:txBody>
          <a:bodyPr wrap="none" lIns="0" tIns="0" rIns="0" bIns="0" anchor="b" anchorCtr="0">
            <a:spAutoFit/>
          </a:bodyPr>
          <a:lstStyle>
            <a:lvl1pPr marL="0" indent="0">
              <a:buNone/>
              <a:defRPr sz="1000" baseline="0"/>
            </a:lvl1pPr>
          </a:lstStyle>
          <a:p>
            <a:pPr lvl="0"/>
            <a:r>
              <a:rPr lang="en-US"/>
              <a:t>Author et al, 2017.</a:t>
            </a:r>
          </a:p>
        </p:txBody>
      </p:sp>
      <p:sp>
        <p:nvSpPr>
          <p:cNvPr id="19" name="Text Placeholder 18"/>
          <p:cNvSpPr>
            <a:spLocks noGrp="1"/>
          </p:cNvSpPr>
          <p:nvPr>
            <p:ph type="body" sz="quarter" idx="13" hasCustomPrompt="1"/>
          </p:nvPr>
        </p:nvSpPr>
        <p:spPr>
          <a:xfrm>
            <a:off x="622009" y="869747"/>
            <a:ext cx="10974916" cy="482133"/>
          </a:xfrm>
        </p:spPr>
        <p:txBody>
          <a:bodyPr anchor="t" anchorCtr="0">
            <a:noAutofit/>
          </a:bodyPr>
          <a:lstStyle>
            <a:lvl1pPr marL="0" indent="0" algn="l">
              <a:spcBef>
                <a:spcPts val="0"/>
              </a:spcBef>
              <a:buNone/>
              <a:defRPr sz="2800" baseline="0"/>
            </a:lvl1pPr>
          </a:lstStyle>
          <a:p>
            <a:pPr lvl="0"/>
            <a:r>
              <a:rPr lang="en-US"/>
              <a:t>Click to edit slide subtitle</a:t>
            </a:r>
          </a:p>
        </p:txBody>
      </p:sp>
      <p:cxnSp>
        <p:nvCxnSpPr>
          <p:cNvPr id="7" name="Straight Connector 6">
            <a:extLst>
              <a:ext uri="{FF2B5EF4-FFF2-40B4-BE49-F238E27FC236}">
                <a16:creationId xmlns:a16="http://schemas.microsoft.com/office/drawing/2014/main" id="{DE4FBDE2-9501-9C4D-ABEC-30071E590A39}"/>
              </a:ext>
            </a:extLst>
          </p:cNvPr>
          <p:cNvCxnSpPr/>
          <p:nvPr userDrawn="1"/>
        </p:nvCxnSpPr>
        <p:spPr bwMode="auto">
          <a:xfrm>
            <a:off x="609600" y="874060"/>
            <a:ext cx="10972800" cy="0"/>
          </a:xfrm>
          <a:prstGeom prst="line">
            <a:avLst/>
          </a:prstGeom>
          <a:ln w="38100" cap="rnd">
            <a:gradFill flip="none" rotWithShape="1">
              <a:gsLst>
                <a:gs pos="0">
                  <a:schemeClr val="bg1"/>
                </a:gs>
                <a:gs pos="49000">
                  <a:srgbClr val="C1D830"/>
                </a:gs>
                <a:gs pos="7000">
                  <a:schemeClr val="bg1"/>
                </a:gs>
                <a:gs pos="80000">
                  <a:srgbClr val="6C9F4D"/>
                </a:gs>
              </a:gsLst>
              <a:lin ang="10800000" scaled="1"/>
              <a:tileRect/>
            </a:gradFill>
          </a:ln>
          <a:effectLst/>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6518384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
            <a:ext cx="12192000" cy="784830"/>
          </a:xfrm>
          <a:prstGeom prst="rect">
            <a:avLst/>
          </a:prstGeom>
        </p:spPr>
        <p:txBody>
          <a:bodyPr tIns="182880"/>
          <a:lstStyle>
            <a:lvl1pPr>
              <a:defRPr b="0">
                <a:solidFill>
                  <a:schemeClr val="bg2"/>
                </a:solidFill>
                <a:latin typeface="+mj-lt"/>
              </a:defRPr>
            </a:lvl1pPr>
          </a:lstStyle>
          <a:p>
            <a:r>
              <a:rPr lang="en-US"/>
              <a:t>Click to edit Master title style</a:t>
            </a:r>
          </a:p>
        </p:txBody>
      </p:sp>
      <p:sp>
        <p:nvSpPr>
          <p:cNvPr id="7" name="Rectangle 6">
            <a:extLst>
              <a:ext uri="{FF2B5EF4-FFF2-40B4-BE49-F238E27FC236}">
                <a16:creationId xmlns:a16="http://schemas.microsoft.com/office/drawing/2014/main" id="{BC7F2CDF-1187-43E1-9290-03D063CE15E5}"/>
              </a:ext>
            </a:extLst>
          </p:cNvPr>
          <p:cNvSpPr/>
          <p:nvPr userDrawn="1"/>
        </p:nvSpPr>
        <p:spPr bwMode="auto">
          <a:xfrm>
            <a:off x="-4417" y="3"/>
            <a:ext cx="154609" cy="2676939"/>
          </a:xfrm>
          <a:prstGeom prst="rect">
            <a:avLst/>
          </a:prstGeom>
          <a:solidFill>
            <a:schemeClr val="bg2">
              <a:alpha val="65000"/>
            </a:schemeClr>
          </a:solidFill>
          <a:ln w="9525" cap="flat" cmpd="sng" algn="ctr">
            <a:noFill/>
            <a:prstDash val="solid"/>
            <a:round/>
            <a:headEnd type="none" w="med" len="med"/>
            <a:tailEnd type="none" w="med" len="med"/>
          </a:ln>
          <a:effectLst/>
        </p:spPr>
        <p:txBody>
          <a:bodyPr vert="horz" wrap="square" lIns="182880" tIns="91440" rIns="182880" bIns="91440" numCol="1" rtlCol="0" anchor="ctr" anchorCtr="0" compatLnSpc="1">
            <a:prstTxWarp prst="textNoShape">
              <a:avLst/>
            </a:prstTxWarp>
            <a:noAutofit/>
          </a:bodyPr>
          <a:lstStyle/>
          <a:p>
            <a:pPr marL="0" marR="0" indent="0" algn="l" defTabSz="914378" rtl="0" eaLnBrk="0" fontAlgn="base" latinLnBrk="0" hangingPunct="0">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ndParaRPr>
          </a:p>
        </p:txBody>
      </p:sp>
      <p:sp>
        <p:nvSpPr>
          <p:cNvPr id="10" name="Rectangle 9">
            <a:extLst>
              <a:ext uri="{FF2B5EF4-FFF2-40B4-BE49-F238E27FC236}">
                <a16:creationId xmlns:a16="http://schemas.microsoft.com/office/drawing/2014/main" id="{DD00205B-5974-4F66-95BF-0640E65D6102}"/>
              </a:ext>
            </a:extLst>
          </p:cNvPr>
          <p:cNvSpPr/>
          <p:nvPr userDrawn="1"/>
        </p:nvSpPr>
        <p:spPr bwMode="auto">
          <a:xfrm>
            <a:off x="2" y="2063806"/>
            <a:ext cx="154609" cy="2676939"/>
          </a:xfrm>
          <a:prstGeom prst="rect">
            <a:avLst/>
          </a:prstGeom>
          <a:solidFill>
            <a:schemeClr val="bg1">
              <a:alpha val="65000"/>
            </a:schemeClr>
          </a:solidFill>
          <a:ln w="9525" cap="flat" cmpd="sng" algn="ctr">
            <a:noFill/>
            <a:prstDash val="solid"/>
            <a:round/>
            <a:headEnd type="none" w="med" len="med"/>
            <a:tailEnd type="none" w="med" len="med"/>
          </a:ln>
          <a:effectLst/>
        </p:spPr>
        <p:txBody>
          <a:bodyPr vert="horz" wrap="square" lIns="182880" tIns="91440" rIns="182880" bIns="91440" numCol="1" rtlCol="0" anchor="ctr" anchorCtr="0" compatLnSpc="1">
            <a:prstTxWarp prst="textNoShape">
              <a:avLst/>
            </a:prstTxWarp>
            <a:noAutofit/>
          </a:bodyPr>
          <a:lstStyle/>
          <a:p>
            <a:pPr marL="0" marR="0" indent="0" algn="l" defTabSz="914378" rtl="0" eaLnBrk="0" fontAlgn="base" latinLnBrk="0" hangingPunct="0">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ndParaRPr>
          </a:p>
        </p:txBody>
      </p:sp>
      <p:sp>
        <p:nvSpPr>
          <p:cNvPr id="11" name="Rectangle 10">
            <a:extLst>
              <a:ext uri="{FF2B5EF4-FFF2-40B4-BE49-F238E27FC236}">
                <a16:creationId xmlns:a16="http://schemas.microsoft.com/office/drawing/2014/main" id="{32C5A36C-213A-446D-8DB5-070D6BFB5285}"/>
              </a:ext>
            </a:extLst>
          </p:cNvPr>
          <p:cNvSpPr/>
          <p:nvPr userDrawn="1"/>
        </p:nvSpPr>
        <p:spPr bwMode="auto">
          <a:xfrm>
            <a:off x="-2110" y="4181063"/>
            <a:ext cx="154609" cy="2676939"/>
          </a:xfrm>
          <a:prstGeom prst="rect">
            <a:avLst/>
          </a:prstGeom>
          <a:solidFill>
            <a:schemeClr val="accent3">
              <a:alpha val="65000"/>
            </a:schemeClr>
          </a:solidFill>
          <a:ln w="9525" cap="flat" cmpd="sng" algn="ctr">
            <a:noFill/>
            <a:prstDash val="solid"/>
            <a:round/>
            <a:headEnd type="none" w="med" len="med"/>
            <a:tailEnd type="none" w="med" len="med"/>
          </a:ln>
          <a:effectLst/>
        </p:spPr>
        <p:txBody>
          <a:bodyPr vert="horz" wrap="square" lIns="182880" tIns="91440" rIns="182880" bIns="91440" numCol="1" rtlCol="0" anchor="ctr" anchorCtr="0" compatLnSpc="1">
            <a:prstTxWarp prst="textNoShape">
              <a:avLst/>
            </a:prstTxWarp>
            <a:noAutofit/>
          </a:bodyPr>
          <a:lstStyle/>
          <a:p>
            <a:pPr marL="0" marR="0" indent="0" algn="l" defTabSz="914378" rtl="0" eaLnBrk="0" fontAlgn="base" latinLnBrk="0" hangingPunct="0">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ndParaRPr>
          </a:p>
        </p:txBody>
      </p:sp>
      <p:sp>
        <p:nvSpPr>
          <p:cNvPr id="12" name="Content Placeholder 2">
            <a:extLst>
              <a:ext uri="{FF2B5EF4-FFF2-40B4-BE49-F238E27FC236}">
                <a16:creationId xmlns:a16="http://schemas.microsoft.com/office/drawing/2014/main" id="{B4C72526-C250-49D6-B203-C9AEF5579872}"/>
              </a:ext>
            </a:extLst>
          </p:cNvPr>
          <p:cNvSpPr>
            <a:spLocks noGrp="1"/>
          </p:cNvSpPr>
          <p:nvPr>
            <p:ph idx="10" hasCustomPrompt="1"/>
          </p:nvPr>
        </p:nvSpPr>
        <p:spPr>
          <a:xfrm>
            <a:off x="150192" y="6537742"/>
            <a:ext cx="12041808" cy="320259"/>
          </a:xfrm>
          <a:prstGeom prst="rect">
            <a:avLst/>
          </a:prstGeom>
        </p:spPr>
        <p:txBody>
          <a:bodyPr/>
          <a:lstStyle>
            <a:lvl1pPr marL="0" indent="0">
              <a:spcBef>
                <a:spcPts val="1800"/>
              </a:spcBef>
              <a:buClr>
                <a:schemeClr val="accent2"/>
              </a:buClr>
              <a:buFont typeface="Arial" panose="020B0604020202020204" pitchFamily="34" charset="0"/>
              <a:buNone/>
              <a:defRPr sz="1200">
                <a:solidFill>
                  <a:schemeClr val="accent6"/>
                </a:solidFill>
                <a:latin typeface="+mn-lt"/>
                <a:ea typeface="Open Sans" panose="020B0606030504020204" pitchFamily="34" charset="0"/>
                <a:cs typeface="Open Sans" panose="020B0606030504020204" pitchFamily="34" charset="0"/>
              </a:defRPr>
            </a:lvl1pPr>
            <a:lvl2pPr marL="395278" indent="0">
              <a:spcBef>
                <a:spcPts val="1800"/>
              </a:spcBef>
              <a:buClr>
                <a:schemeClr val="accent2"/>
              </a:buClr>
              <a:buFont typeface="Arial" panose="020B0604020202020204" pitchFamily="34" charset="0"/>
              <a:buNone/>
              <a:defRPr>
                <a:solidFill>
                  <a:schemeClr val="accent6"/>
                </a:solidFill>
                <a:latin typeface="+mn-lt"/>
                <a:ea typeface="Open Sans" panose="020B0606030504020204" pitchFamily="34" charset="0"/>
                <a:cs typeface="Open Sans" panose="020B0606030504020204" pitchFamily="34" charset="0"/>
              </a:defRPr>
            </a:lvl2pPr>
            <a:lvl3pPr marL="801668" indent="0">
              <a:spcBef>
                <a:spcPts val="1800"/>
              </a:spcBef>
              <a:buClr>
                <a:schemeClr val="accent2"/>
              </a:buClr>
              <a:buFont typeface="Arial" panose="020B0604020202020204" pitchFamily="34" charset="0"/>
              <a:buNone/>
              <a:defRPr>
                <a:solidFill>
                  <a:schemeClr val="accent6"/>
                </a:solidFill>
                <a:latin typeface="+mn-lt"/>
                <a:ea typeface="Open Sans" panose="020B0606030504020204" pitchFamily="34" charset="0"/>
                <a:cs typeface="Open Sans" panose="020B0606030504020204" pitchFamily="34" charset="0"/>
              </a:defRPr>
            </a:lvl3pPr>
            <a:lvl4pPr marL="1196945" indent="0">
              <a:spcBef>
                <a:spcPts val="1800"/>
              </a:spcBef>
              <a:buClr>
                <a:schemeClr val="accent2"/>
              </a:buClr>
              <a:buFont typeface="Arial" panose="020B0604020202020204" pitchFamily="34" charset="0"/>
              <a:buNone/>
              <a:defRPr>
                <a:solidFill>
                  <a:schemeClr val="accent6"/>
                </a:solidFill>
                <a:latin typeface="+mn-lt"/>
                <a:ea typeface="Open Sans" panose="020B0606030504020204" pitchFamily="34" charset="0"/>
                <a:cs typeface="Open Sans" panose="020B0606030504020204" pitchFamily="34" charset="0"/>
              </a:defRPr>
            </a:lvl4pPr>
            <a:lvl5pPr marL="1601747" indent="0">
              <a:spcBef>
                <a:spcPts val="1800"/>
              </a:spcBef>
              <a:buClr>
                <a:schemeClr val="accent2"/>
              </a:buClr>
              <a:buFont typeface="Arial" panose="020B0604020202020204" pitchFamily="34" charset="0"/>
              <a:buNone/>
              <a:defRPr>
                <a:solidFill>
                  <a:schemeClr val="accent6"/>
                </a:solidFill>
                <a:latin typeface="+mn-lt"/>
                <a:ea typeface="Open Sans" panose="020B0606030504020204" pitchFamily="34" charset="0"/>
                <a:cs typeface="Open Sans" panose="020B0606030504020204" pitchFamily="34" charset="0"/>
              </a:defRPr>
            </a:lvl5pPr>
          </a:lstStyle>
          <a:p>
            <a:pPr lvl="0"/>
            <a:r>
              <a:rPr lang="en-US"/>
              <a:t>Click to edit footer</a:t>
            </a:r>
          </a:p>
        </p:txBody>
      </p:sp>
    </p:spTree>
    <p:extLst>
      <p:ext uri="{BB962C8B-B14F-4D97-AF65-F5344CB8AC3E}">
        <p14:creationId xmlns:p14="http://schemas.microsoft.com/office/powerpoint/2010/main" val="33775875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Accreditation">
    <p:spTree>
      <p:nvGrpSpPr>
        <p:cNvPr id="1" name=""/>
        <p:cNvGrpSpPr/>
        <p:nvPr/>
      </p:nvGrpSpPr>
      <p:grpSpPr>
        <a:xfrm>
          <a:off x="0" y="0"/>
          <a:ext cx="0" cy="0"/>
          <a:chOff x="0" y="0"/>
          <a:chExt cx="0" cy="0"/>
        </a:xfrm>
      </p:grpSpPr>
      <p:sp>
        <p:nvSpPr>
          <p:cNvPr id="6" name="Rectangle 17">
            <a:extLst>
              <a:ext uri="{FF2B5EF4-FFF2-40B4-BE49-F238E27FC236}">
                <a16:creationId xmlns:a16="http://schemas.microsoft.com/office/drawing/2014/main" id="{3AA18D00-1C72-D84D-9631-D73F3B557115}"/>
              </a:ext>
            </a:extLst>
          </p:cNvPr>
          <p:cNvSpPr>
            <a:spLocks noGrp="1" noChangeArrowheads="1"/>
          </p:cNvSpPr>
          <p:nvPr>
            <p:ph idx="1" hasCustomPrompt="1"/>
          </p:nvPr>
        </p:nvSpPr>
        <p:spPr bwMode="auto">
          <a:xfrm>
            <a:off x="609600" y="536448"/>
            <a:ext cx="10972800" cy="5925312"/>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457200" indent="-457200">
              <a:buSzPct val="100000"/>
              <a:buFontTx/>
              <a:buBlip>
                <a:blip r:embed="rId2"/>
              </a:buBlip>
              <a:defRPr/>
            </a:lvl1pPr>
            <a:lvl2pPr marL="863600" indent="-406400">
              <a:buSzPct val="100000"/>
              <a:buFontTx/>
              <a:buBlip>
                <a:blip r:embed="rId3"/>
              </a:buBlip>
              <a:defRPr/>
            </a:lvl2pPr>
            <a:lvl3pPr>
              <a:buSzPct val="90000"/>
              <a:defRPr/>
            </a:lvl3pPr>
            <a:lvl4pPr marL="1828800" indent="-344488">
              <a:buSzPct val="100000"/>
              <a:buFontTx/>
              <a:buBlip>
                <a:blip r:embed="rId4"/>
              </a:buBlip>
              <a:defRPr/>
            </a:lvl4pPr>
            <a:lvl5pPr>
              <a:buSzPct val="10000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6727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userDrawn="1">
  <p:cSld name="Title and Content">
    <p:spTree>
      <p:nvGrpSpPr>
        <p:cNvPr id="1" name="Shape 39"/>
        <p:cNvGrpSpPr/>
        <p:nvPr/>
      </p:nvGrpSpPr>
      <p:grpSpPr>
        <a:xfrm>
          <a:off x="0" y="0"/>
          <a:ext cx="0" cy="0"/>
          <a:chOff x="0" y="0"/>
          <a:chExt cx="0" cy="0"/>
        </a:xfrm>
      </p:grpSpPr>
      <p:sp>
        <p:nvSpPr>
          <p:cNvPr id="41" name="Google Shape;41;p7"/>
          <p:cNvSpPr txBox="1">
            <a:spLocks noGrp="1"/>
          </p:cNvSpPr>
          <p:nvPr>
            <p:ph type="body" idx="1"/>
          </p:nvPr>
        </p:nvSpPr>
        <p:spPr>
          <a:xfrm>
            <a:off x="838200" y="1600201"/>
            <a:ext cx="10515600" cy="4576763"/>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rgbClr val="4B8DCA"/>
              </a:buClr>
              <a:buSzPts val="2400"/>
              <a:buChar char="•"/>
              <a:defRPr sz="2400"/>
            </a:lvl1pPr>
            <a:lvl2pPr marL="914400" lvl="1" indent="-355600" algn="l">
              <a:spcBef>
                <a:spcPts val="400"/>
              </a:spcBef>
              <a:spcAft>
                <a:spcPts val="0"/>
              </a:spcAft>
              <a:buClr>
                <a:srgbClr val="4B8DCA"/>
              </a:buClr>
              <a:buSzPts val="2000"/>
              <a:buChar char="–"/>
              <a:defRPr sz="2000"/>
            </a:lvl2pPr>
            <a:lvl3pPr marL="1371600" lvl="2" indent="-355600" algn="l">
              <a:spcBef>
                <a:spcPts val="400"/>
              </a:spcBef>
              <a:spcAft>
                <a:spcPts val="0"/>
              </a:spcAft>
              <a:buClr>
                <a:srgbClr val="A2234C"/>
              </a:buClr>
              <a:buSzPts val="2000"/>
              <a:buChar char="•"/>
              <a:defRPr sz="2000"/>
            </a:lvl3pPr>
            <a:lvl4pPr marL="1828800" lvl="3" indent="-355600" algn="l">
              <a:spcBef>
                <a:spcPts val="400"/>
              </a:spcBef>
              <a:spcAft>
                <a:spcPts val="0"/>
              </a:spcAft>
              <a:buClr>
                <a:srgbClr val="4B8DCA"/>
              </a:buClr>
              <a:buSzPts val="2000"/>
              <a:buChar char="–"/>
              <a:defRPr sz="2000"/>
            </a:lvl4pPr>
            <a:lvl5pPr marL="2286000" lvl="4" indent="-355600" algn="l">
              <a:spcBef>
                <a:spcPts val="400"/>
              </a:spcBef>
              <a:spcAft>
                <a:spcPts val="0"/>
              </a:spcAft>
              <a:buClr>
                <a:srgbClr val="4B8DCA"/>
              </a:buClr>
              <a:buSzPts val="2000"/>
              <a:buChar char="»"/>
              <a:defRPr sz="20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7"/>
          <p:cNvSpPr txBox="1">
            <a:spLocks noGrp="1"/>
          </p:cNvSpPr>
          <p:nvPr>
            <p:ph type="sldNum" idx="12"/>
          </p:nvPr>
        </p:nvSpPr>
        <p:spPr>
          <a:xfrm>
            <a:off x="8610600" y="6492875"/>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a:solidFill>
                  <a:srgbClr val="888888"/>
                </a:solidFill>
                <a:latin typeface="Calibri"/>
                <a:ea typeface="Calibri"/>
                <a:cs typeface="Calibri"/>
                <a:sym typeface="Calibri"/>
              </a:defRPr>
            </a:lvl1pPr>
            <a:lvl2pPr marL="0" lvl="1" indent="0" algn="r">
              <a:spcBef>
                <a:spcPts val="0"/>
              </a:spcBef>
              <a:spcAft>
                <a:spcPts val="0"/>
              </a:spcAft>
              <a:buNone/>
              <a:defRPr sz="1200">
                <a:solidFill>
                  <a:srgbClr val="888888"/>
                </a:solidFill>
                <a:latin typeface="Calibri"/>
                <a:ea typeface="Calibri"/>
                <a:cs typeface="Calibri"/>
                <a:sym typeface="Calibri"/>
              </a:defRPr>
            </a:lvl2pPr>
            <a:lvl3pPr marL="0" lvl="2" indent="0" algn="r">
              <a:spcBef>
                <a:spcPts val="0"/>
              </a:spcBef>
              <a:spcAft>
                <a:spcPts val="0"/>
              </a:spcAft>
              <a:buNone/>
              <a:defRPr sz="1200">
                <a:solidFill>
                  <a:srgbClr val="888888"/>
                </a:solidFill>
                <a:latin typeface="Calibri"/>
                <a:ea typeface="Calibri"/>
                <a:cs typeface="Calibri"/>
                <a:sym typeface="Calibri"/>
              </a:defRPr>
            </a:lvl3pPr>
            <a:lvl4pPr marL="0" lvl="3" indent="0" algn="r">
              <a:spcBef>
                <a:spcPts val="0"/>
              </a:spcBef>
              <a:spcAft>
                <a:spcPts val="0"/>
              </a:spcAft>
              <a:buNone/>
              <a:defRPr sz="1200">
                <a:solidFill>
                  <a:srgbClr val="888888"/>
                </a:solidFill>
                <a:latin typeface="Calibri"/>
                <a:ea typeface="Calibri"/>
                <a:cs typeface="Calibri"/>
                <a:sym typeface="Calibri"/>
              </a:defRPr>
            </a:lvl4pPr>
            <a:lvl5pPr marL="0" lvl="4" indent="0" algn="r">
              <a:spcBef>
                <a:spcPts val="0"/>
              </a:spcBef>
              <a:spcAft>
                <a:spcPts val="0"/>
              </a:spcAft>
              <a:buNone/>
              <a:defRPr sz="1200">
                <a:solidFill>
                  <a:srgbClr val="888888"/>
                </a:solidFill>
                <a:latin typeface="Calibri"/>
                <a:ea typeface="Calibri"/>
                <a:cs typeface="Calibri"/>
                <a:sym typeface="Calibri"/>
              </a:defRPr>
            </a:lvl5pPr>
            <a:lvl6pPr marL="0" lvl="5" indent="0" algn="r">
              <a:spcBef>
                <a:spcPts val="0"/>
              </a:spcBef>
              <a:spcAft>
                <a:spcPts val="0"/>
              </a:spcAft>
              <a:buNone/>
              <a:defRPr sz="1200">
                <a:solidFill>
                  <a:srgbClr val="888888"/>
                </a:solidFill>
                <a:latin typeface="Calibri"/>
                <a:ea typeface="Calibri"/>
                <a:cs typeface="Calibri"/>
                <a:sym typeface="Calibri"/>
              </a:defRPr>
            </a:lvl6pPr>
            <a:lvl7pPr marL="0" lvl="6" indent="0" algn="r">
              <a:spcBef>
                <a:spcPts val="0"/>
              </a:spcBef>
              <a:spcAft>
                <a:spcPts val="0"/>
              </a:spcAft>
              <a:buNone/>
              <a:defRPr sz="1200">
                <a:solidFill>
                  <a:srgbClr val="888888"/>
                </a:solidFill>
                <a:latin typeface="Calibri"/>
                <a:ea typeface="Calibri"/>
                <a:cs typeface="Calibri"/>
                <a:sym typeface="Calibri"/>
              </a:defRPr>
            </a:lvl7pPr>
            <a:lvl8pPr marL="0" lvl="7" indent="0" algn="r">
              <a:spcBef>
                <a:spcPts val="0"/>
              </a:spcBef>
              <a:spcAft>
                <a:spcPts val="0"/>
              </a:spcAft>
              <a:buNone/>
              <a:defRPr sz="1200">
                <a:solidFill>
                  <a:srgbClr val="888888"/>
                </a:solidFill>
                <a:latin typeface="Calibri"/>
                <a:ea typeface="Calibri"/>
                <a:cs typeface="Calibri"/>
                <a:sym typeface="Calibri"/>
              </a:defRPr>
            </a:lvl8pPr>
            <a:lvl9pPr marL="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5" name="Google Shape;33;p6">
            <a:extLst>
              <a:ext uri="{FF2B5EF4-FFF2-40B4-BE49-F238E27FC236}">
                <a16:creationId xmlns:a16="http://schemas.microsoft.com/office/drawing/2014/main" id="{49373ADA-CD3D-DB49-AB7E-6F78CCD753F8}"/>
              </a:ext>
            </a:extLst>
          </p:cNvPr>
          <p:cNvSpPr txBox="1">
            <a:spLocks noGrp="1"/>
          </p:cNvSpPr>
          <p:nvPr>
            <p:ph type="title"/>
          </p:nvPr>
        </p:nvSpPr>
        <p:spPr>
          <a:xfrm>
            <a:off x="838200" y="139848"/>
            <a:ext cx="10515600" cy="949325"/>
          </a:xfrm>
          <a:prstGeom prst="rect">
            <a:avLst/>
          </a:prstGeom>
          <a:noFill/>
          <a:ln>
            <a:noFill/>
          </a:ln>
        </p:spPr>
        <p:txBody>
          <a:bodyPr spcFirstLastPara="1" wrap="square" lIns="91425" tIns="45700" rIns="91425" bIns="45700" anchor="b" anchorCtr="0"/>
          <a:lstStyle>
            <a:lvl1pPr marR="0" lvl="0" algn="l" rtl="0">
              <a:lnSpc>
                <a:spcPct val="90000"/>
              </a:lnSpc>
              <a:spcBef>
                <a:spcPts val="0"/>
              </a:spcBef>
              <a:spcAft>
                <a:spcPts val="0"/>
              </a:spcAft>
              <a:buSzPts val="1400"/>
              <a:buNone/>
              <a:defRPr sz="3200" b="1" i="0" u="none" strike="noStrike" cap="none">
                <a:solidFill>
                  <a:schemeClr val="lt1"/>
                </a:solidFill>
                <a:latin typeface="Calibri"/>
                <a:ea typeface="Calibri"/>
                <a:cs typeface="Calibri"/>
                <a:sym typeface="Calibri"/>
              </a:defRPr>
            </a:lvl1pPr>
            <a:lvl2pPr marR="0" lvl="1" algn="l" rtl="0">
              <a:lnSpc>
                <a:spcPct val="90000"/>
              </a:lnSpc>
              <a:spcBef>
                <a:spcPts val="0"/>
              </a:spcBef>
              <a:spcAft>
                <a:spcPts val="0"/>
              </a:spcAft>
              <a:buSzPts val="1400"/>
              <a:buNone/>
              <a:defRPr sz="3200" b="1" i="0" u="none" strike="noStrike" cap="none">
                <a:solidFill>
                  <a:srgbClr val="A2234C"/>
                </a:solidFill>
                <a:latin typeface="Calibri"/>
                <a:ea typeface="Calibri"/>
                <a:cs typeface="Calibri"/>
                <a:sym typeface="Calibri"/>
              </a:defRPr>
            </a:lvl2pPr>
            <a:lvl3pPr marR="0" lvl="2" algn="l" rtl="0">
              <a:lnSpc>
                <a:spcPct val="90000"/>
              </a:lnSpc>
              <a:spcBef>
                <a:spcPts val="0"/>
              </a:spcBef>
              <a:spcAft>
                <a:spcPts val="0"/>
              </a:spcAft>
              <a:buSzPts val="1400"/>
              <a:buNone/>
              <a:defRPr sz="3200" b="1" i="0" u="none" strike="noStrike" cap="none">
                <a:solidFill>
                  <a:srgbClr val="A2234C"/>
                </a:solidFill>
                <a:latin typeface="Calibri"/>
                <a:ea typeface="Calibri"/>
                <a:cs typeface="Calibri"/>
                <a:sym typeface="Calibri"/>
              </a:defRPr>
            </a:lvl3pPr>
            <a:lvl4pPr marR="0" lvl="3" algn="l" rtl="0">
              <a:lnSpc>
                <a:spcPct val="90000"/>
              </a:lnSpc>
              <a:spcBef>
                <a:spcPts val="0"/>
              </a:spcBef>
              <a:spcAft>
                <a:spcPts val="0"/>
              </a:spcAft>
              <a:buSzPts val="1400"/>
              <a:buNone/>
              <a:defRPr sz="3200" b="1" i="0" u="none" strike="noStrike" cap="none">
                <a:solidFill>
                  <a:srgbClr val="A2234C"/>
                </a:solidFill>
                <a:latin typeface="Calibri"/>
                <a:ea typeface="Calibri"/>
                <a:cs typeface="Calibri"/>
                <a:sym typeface="Calibri"/>
              </a:defRPr>
            </a:lvl4pPr>
            <a:lvl5pPr marR="0" lvl="4" algn="l" rtl="0">
              <a:lnSpc>
                <a:spcPct val="90000"/>
              </a:lnSpc>
              <a:spcBef>
                <a:spcPts val="0"/>
              </a:spcBef>
              <a:spcAft>
                <a:spcPts val="0"/>
              </a:spcAft>
              <a:buSzPts val="1400"/>
              <a:buNone/>
              <a:defRPr sz="3200" b="1" i="0" u="none" strike="noStrike" cap="none">
                <a:solidFill>
                  <a:srgbClr val="A2234C"/>
                </a:solidFill>
                <a:latin typeface="Calibri"/>
                <a:ea typeface="Calibri"/>
                <a:cs typeface="Calibri"/>
                <a:sym typeface="Calibri"/>
              </a:defRPr>
            </a:lvl5pPr>
            <a:lvl6pPr marR="0" lvl="5" algn="l" rtl="0">
              <a:lnSpc>
                <a:spcPct val="90000"/>
              </a:lnSpc>
              <a:spcBef>
                <a:spcPts val="0"/>
              </a:spcBef>
              <a:spcAft>
                <a:spcPts val="0"/>
              </a:spcAft>
              <a:buSzPts val="1400"/>
              <a:buNone/>
              <a:defRPr sz="3200" b="1" i="0" u="none" strike="noStrike" cap="none">
                <a:solidFill>
                  <a:srgbClr val="A2234C"/>
                </a:solidFill>
                <a:latin typeface="Calibri"/>
                <a:ea typeface="Calibri"/>
                <a:cs typeface="Calibri"/>
                <a:sym typeface="Calibri"/>
              </a:defRPr>
            </a:lvl6pPr>
            <a:lvl7pPr marR="0" lvl="6" algn="l" rtl="0">
              <a:lnSpc>
                <a:spcPct val="90000"/>
              </a:lnSpc>
              <a:spcBef>
                <a:spcPts val="0"/>
              </a:spcBef>
              <a:spcAft>
                <a:spcPts val="0"/>
              </a:spcAft>
              <a:buSzPts val="1400"/>
              <a:buNone/>
              <a:defRPr sz="3200" b="1" i="0" u="none" strike="noStrike" cap="none">
                <a:solidFill>
                  <a:srgbClr val="A2234C"/>
                </a:solidFill>
                <a:latin typeface="Calibri"/>
                <a:ea typeface="Calibri"/>
                <a:cs typeface="Calibri"/>
                <a:sym typeface="Calibri"/>
              </a:defRPr>
            </a:lvl7pPr>
            <a:lvl8pPr marR="0" lvl="7" algn="l" rtl="0">
              <a:lnSpc>
                <a:spcPct val="90000"/>
              </a:lnSpc>
              <a:spcBef>
                <a:spcPts val="0"/>
              </a:spcBef>
              <a:spcAft>
                <a:spcPts val="0"/>
              </a:spcAft>
              <a:buSzPts val="1400"/>
              <a:buNone/>
              <a:defRPr sz="3200" b="1" i="0" u="none" strike="noStrike" cap="none">
                <a:solidFill>
                  <a:srgbClr val="A2234C"/>
                </a:solidFill>
                <a:latin typeface="Calibri"/>
                <a:ea typeface="Calibri"/>
                <a:cs typeface="Calibri"/>
                <a:sym typeface="Calibri"/>
              </a:defRPr>
            </a:lvl8pPr>
            <a:lvl9pPr marR="0" lvl="8" algn="l" rtl="0">
              <a:lnSpc>
                <a:spcPct val="90000"/>
              </a:lnSpc>
              <a:spcBef>
                <a:spcPts val="0"/>
              </a:spcBef>
              <a:spcAft>
                <a:spcPts val="0"/>
              </a:spcAft>
              <a:buSzPts val="1400"/>
              <a:buNone/>
              <a:defRPr sz="3200" b="1" i="0" u="none" strike="noStrike" cap="none">
                <a:solidFill>
                  <a:srgbClr val="A2234C"/>
                </a:solidFill>
                <a:latin typeface="Calibri"/>
                <a:ea typeface="Calibri"/>
                <a:cs typeface="Calibri"/>
                <a:sym typeface="Calibri"/>
              </a:defRPr>
            </a:lvl9pPr>
          </a:lstStyle>
          <a:p>
            <a:endParaRPr/>
          </a:p>
        </p:txBody>
      </p:sp>
      <p:sp>
        <p:nvSpPr>
          <p:cNvPr id="4" name="Text Placeholder 3">
            <a:extLst>
              <a:ext uri="{FF2B5EF4-FFF2-40B4-BE49-F238E27FC236}">
                <a16:creationId xmlns:a16="http://schemas.microsoft.com/office/drawing/2014/main" id="{6DE52AA3-05CB-9744-8249-7A21EBB988EF}"/>
              </a:ext>
            </a:extLst>
          </p:cNvPr>
          <p:cNvSpPr>
            <a:spLocks noGrp="1"/>
          </p:cNvSpPr>
          <p:nvPr>
            <p:ph type="body" sz="quarter" idx="13" hasCustomPrompt="1"/>
          </p:nvPr>
        </p:nvSpPr>
        <p:spPr>
          <a:xfrm>
            <a:off x="838200" y="6275388"/>
            <a:ext cx="9585325" cy="582612"/>
          </a:xfrm>
        </p:spPr>
        <p:txBody>
          <a:bodyPr anchor="b"/>
          <a:lstStyle>
            <a:lvl1pPr marL="7938" indent="0">
              <a:lnSpc>
                <a:spcPct val="90000"/>
              </a:lnSpc>
              <a:spcBef>
                <a:spcPts val="0"/>
              </a:spcBef>
              <a:buNone/>
              <a:tabLst/>
              <a:defRPr sz="900"/>
            </a:lvl1pPr>
            <a:lvl2pPr marL="7938" indent="0">
              <a:lnSpc>
                <a:spcPct val="100000"/>
              </a:lnSpc>
              <a:spcBef>
                <a:spcPts val="0"/>
              </a:spcBef>
              <a:buNone/>
              <a:tabLst/>
              <a:defRPr sz="900"/>
            </a:lvl2pPr>
            <a:lvl3pPr marL="7938" indent="0">
              <a:lnSpc>
                <a:spcPct val="100000"/>
              </a:lnSpc>
              <a:spcBef>
                <a:spcPts val="0"/>
              </a:spcBef>
              <a:buNone/>
              <a:tabLst/>
              <a:defRPr sz="900"/>
            </a:lvl3pPr>
            <a:lvl4pPr marL="7938" indent="0">
              <a:lnSpc>
                <a:spcPct val="100000"/>
              </a:lnSpc>
              <a:spcBef>
                <a:spcPts val="0"/>
              </a:spcBef>
              <a:buNone/>
              <a:tabLst/>
              <a:defRPr sz="900"/>
            </a:lvl4pPr>
            <a:lvl5pPr marL="7938" indent="0">
              <a:lnSpc>
                <a:spcPct val="100000"/>
              </a:lnSpc>
              <a:spcBef>
                <a:spcPts val="0"/>
              </a:spcBef>
              <a:buNone/>
              <a:tabLst/>
              <a:defRPr sz="900"/>
            </a:lvl5pPr>
          </a:lstStyle>
          <a:p>
            <a:pPr lvl="0"/>
            <a:r>
              <a:rPr lang="en-US"/>
              <a:t>Footnote</a:t>
            </a:r>
          </a:p>
        </p:txBody>
      </p:sp>
    </p:spTree>
    <p:extLst>
      <p:ext uri="{BB962C8B-B14F-4D97-AF65-F5344CB8AC3E}">
        <p14:creationId xmlns:p14="http://schemas.microsoft.com/office/powerpoint/2010/main" val="24421468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userDrawn="1">
  <p:cSld name="Title Only">
    <p:spTree>
      <p:nvGrpSpPr>
        <p:cNvPr id="1" name="Shape 43"/>
        <p:cNvGrpSpPr/>
        <p:nvPr/>
      </p:nvGrpSpPr>
      <p:grpSpPr>
        <a:xfrm>
          <a:off x="0" y="0"/>
          <a:ext cx="0" cy="0"/>
          <a:chOff x="0" y="0"/>
          <a:chExt cx="0" cy="0"/>
        </a:xfrm>
      </p:grpSpPr>
      <p:sp>
        <p:nvSpPr>
          <p:cNvPr id="45" name="Google Shape;45;p8"/>
          <p:cNvSpPr txBox="1">
            <a:spLocks noGrp="1"/>
          </p:cNvSpPr>
          <p:nvPr>
            <p:ph type="sldNum" idx="12"/>
          </p:nvPr>
        </p:nvSpPr>
        <p:spPr>
          <a:xfrm>
            <a:off x="8610600" y="6492875"/>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a:solidFill>
                  <a:srgbClr val="888888"/>
                </a:solidFill>
                <a:latin typeface="Calibri"/>
                <a:ea typeface="Calibri"/>
                <a:cs typeface="Calibri"/>
                <a:sym typeface="Calibri"/>
              </a:defRPr>
            </a:lvl1pPr>
            <a:lvl2pPr marL="0" lvl="1" indent="0" algn="r">
              <a:spcBef>
                <a:spcPts val="0"/>
              </a:spcBef>
              <a:spcAft>
                <a:spcPts val="0"/>
              </a:spcAft>
              <a:buNone/>
              <a:defRPr sz="1200">
                <a:solidFill>
                  <a:srgbClr val="888888"/>
                </a:solidFill>
                <a:latin typeface="Calibri"/>
                <a:ea typeface="Calibri"/>
                <a:cs typeface="Calibri"/>
                <a:sym typeface="Calibri"/>
              </a:defRPr>
            </a:lvl2pPr>
            <a:lvl3pPr marL="0" lvl="2" indent="0" algn="r">
              <a:spcBef>
                <a:spcPts val="0"/>
              </a:spcBef>
              <a:spcAft>
                <a:spcPts val="0"/>
              </a:spcAft>
              <a:buNone/>
              <a:defRPr sz="1200">
                <a:solidFill>
                  <a:srgbClr val="888888"/>
                </a:solidFill>
                <a:latin typeface="Calibri"/>
                <a:ea typeface="Calibri"/>
                <a:cs typeface="Calibri"/>
                <a:sym typeface="Calibri"/>
              </a:defRPr>
            </a:lvl3pPr>
            <a:lvl4pPr marL="0" lvl="3" indent="0" algn="r">
              <a:spcBef>
                <a:spcPts val="0"/>
              </a:spcBef>
              <a:spcAft>
                <a:spcPts val="0"/>
              </a:spcAft>
              <a:buNone/>
              <a:defRPr sz="1200">
                <a:solidFill>
                  <a:srgbClr val="888888"/>
                </a:solidFill>
                <a:latin typeface="Calibri"/>
                <a:ea typeface="Calibri"/>
                <a:cs typeface="Calibri"/>
                <a:sym typeface="Calibri"/>
              </a:defRPr>
            </a:lvl4pPr>
            <a:lvl5pPr marL="0" lvl="4" indent="0" algn="r">
              <a:spcBef>
                <a:spcPts val="0"/>
              </a:spcBef>
              <a:spcAft>
                <a:spcPts val="0"/>
              </a:spcAft>
              <a:buNone/>
              <a:defRPr sz="1200">
                <a:solidFill>
                  <a:srgbClr val="888888"/>
                </a:solidFill>
                <a:latin typeface="Calibri"/>
                <a:ea typeface="Calibri"/>
                <a:cs typeface="Calibri"/>
                <a:sym typeface="Calibri"/>
              </a:defRPr>
            </a:lvl5pPr>
            <a:lvl6pPr marL="0" lvl="5" indent="0" algn="r">
              <a:spcBef>
                <a:spcPts val="0"/>
              </a:spcBef>
              <a:spcAft>
                <a:spcPts val="0"/>
              </a:spcAft>
              <a:buNone/>
              <a:defRPr sz="1200">
                <a:solidFill>
                  <a:srgbClr val="888888"/>
                </a:solidFill>
                <a:latin typeface="Calibri"/>
                <a:ea typeface="Calibri"/>
                <a:cs typeface="Calibri"/>
                <a:sym typeface="Calibri"/>
              </a:defRPr>
            </a:lvl6pPr>
            <a:lvl7pPr marL="0" lvl="6" indent="0" algn="r">
              <a:spcBef>
                <a:spcPts val="0"/>
              </a:spcBef>
              <a:spcAft>
                <a:spcPts val="0"/>
              </a:spcAft>
              <a:buNone/>
              <a:defRPr sz="1200">
                <a:solidFill>
                  <a:srgbClr val="888888"/>
                </a:solidFill>
                <a:latin typeface="Calibri"/>
                <a:ea typeface="Calibri"/>
                <a:cs typeface="Calibri"/>
                <a:sym typeface="Calibri"/>
              </a:defRPr>
            </a:lvl7pPr>
            <a:lvl8pPr marL="0" lvl="7" indent="0" algn="r">
              <a:spcBef>
                <a:spcPts val="0"/>
              </a:spcBef>
              <a:spcAft>
                <a:spcPts val="0"/>
              </a:spcAft>
              <a:buNone/>
              <a:defRPr sz="1200">
                <a:solidFill>
                  <a:srgbClr val="888888"/>
                </a:solidFill>
                <a:latin typeface="Calibri"/>
                <a:ea typeface="Calibri"/>
                <a:cs typeface="Calibri"/>
                <a:sym typeface="Calibri"/>
              </a:defRPr>
            </a:lvl8pPr>
            <a:lvl9pPr marL="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4" name="Google Shape;33;p6">
            <a:extLst>
              <a:ext uri="{FF2B5EF4-FFF2-40B4-BE49-F238E27FC236}">
                <a16:creationId xmlns:a16="http://schemas.microsoft.com/office/drawing/2014/main" id="{313C62BC-65FD-634B-9DE8-F106E1565676}"/>
              </a:ext>
            </a:extLst>
          </p:cNvPr>
          <p:cNvSpPr txBox="1">
            <a:spLocks noGrp="1"/>
          </p:cNvSpPr>
          <p:nvPr>
            <p:ph type="title"/>
          </p:nvPr>
        </p:nvSpPr>
        <p:spPr>
          <a:xfrm>
            <a:off x="838200" y="139848"/>
            <a:ext cx="10515600" cy="949325"/>
          </a:xfrm>
          <a:prstGeom prst="rect">
            <a:avLst/>
          </a:prstGeom>
          <a:noFill/>
          <a:ln>
            <a:noFill/>
          </a:ln>
        </p:spPr>
        <p:txBody>
          <a:bodyPr spcFirstLastPara="1" wrap="square" lIns="91425" tIns="45700" rIns="91425" bIns="45700" anchor="b" anchorCtr="0"/>
          <a:lstStyle>
            <a:lvl1pPr marR="0" lvl="0" algn="l" rtl="0">
              <a:lnSpc>
                <a:spcPct val="90000"/>
              </a:lnSpc>
              <a:spcBef>
                <a:spcPts val="0"/>
              </a:spcBef>
              <a:spcAft>
                <a:spcPts val="0"/>
              </a:spcAft>
              <a:buSzPts val="1400"/>
              <a:buNone/>
              <a:defRPr sz="3200" b="1" i="0" u="none" strike="noStrike" cap="none">
                <a:solidFill>
                  <a:schemeClr val="lt1"/>
                </a:solidFill>
                <a:latin typeface="Calibri"/>
                <a:ea typeface="Calibri"/>
                <a:cs typeface="Calibri"/>
                <a:sym typeface="Calibri"/>
              </a:defRPr>
            </a:lvl1pPr>
            <a:lvl2pPr marR="0" lvl="1" algn="l" rtl="0">
              <a:lnSpc>
                <a:spcPct val="90000"/>
              </a:lnSpc>
              <a:spcBef>
                <a:spcPts val="0"/>
              </a:spcBef>
              <a:spcAft>
                <a:spcPts val="0"/>
              </a:spcAft>
              <a:buSzPts val="1400"/>
              <a:buNone/>
              <a:defRPr sz="3200" b="1" i="0" u="none" strike="noStrike" cap="none">
                <a:solidFill>
                  <a:srgbClr val="A2234C"/>
                </a:solidFill>
                <a:latin typeface="Calibri"/>
                <a:ea typeface="Calibri"/>
                <a:cs typeface="Calibri"/>
                <a:sym typeface="Calibri"/>
              </a:defRPr>
            </a:lvl2pPr>
            <a:lvl3pPr marR="0" lvl="2" algn="l" rtl="0">
              <a:lnSpc>
                <a:spcPct val="90000"/>
              </a:lnSpc>
              <a:spcBef>
                <a:spcPts val="0"/>
              </a:spcBef>
              <a:spcAft>
                <a:spcPts val="0"/>
              </a:spcAft>
              <a:buSzPts val="1400"/>
              <a:buNone/>
              <a:defRPr sz="3200" b="1" i="0" u="none" strike="noStrike" cap="none">
                <a:solidFill>
                  <a:srgbClr val="A2234C"/>
                </a:solidFill>
                <a:latin typeface="Calibri"/>
                <a:ea typeface="Calibri"/>
                <a:cs typeface="Calibri"/>
                <a:sym typeface="Calibri"/>
              </a:defRPr>
            </a:lvl3pPr>
            <a:lvl4pPr marR="0" lvl="3" algn="l" rtl="0">
              <a:lnSpc>
                <a:spcPct val="90000"/>
              </a:lnSpc>
              <a:spcBef>
                <a:spcPts val="0"/>
              </a:spcBef>
              <a:spcAft>
                <a:spcPts val="0"/>
              </a:spcAft>
              <a:buSzPts val="1400"/>
              <a:buNone/>
              <a:defRPr sz="3200" b="1" i="0" u="none" strike="noStrike" cap="none">
                <a:solidFill>
                  <a:srgbClr val="A2234C"/>
                </a:solidFill>
                <a:latin typeface="Calibri"/>
                <a:ea typeface="Calibri"/>
                <a:cs typeface="Calibri"/>
                <a:sym typeface="Calibri"/>
              </a:defRPr>
            </a:lvl4pPr>
            <a:lvl5pPr marR="0" lvl="4" algn="l" rtl="0">
              <a:lnSpc>
                <a:spcPct val="90000"/>
              </a:lnSpc>
              <a:spcBef>
                <a:spcPts val="0"/>
              </a:spcBef>
              <a:spcAft>
                <a:spcPts val="0"/>
              </a:spcAft>
              <a:buSzPts val="1400"/>
              <a:buNone/>
              <a:defRPr sz="3200" b="1" i="0" u="none" strike="noStrike" cap="none">
                <a:solidFill>
                  <a:srgbClr val="A2234C"/>
                </a:solidFill>
                <a:latin typeface="Calibri"/>
                <a:ea typeface="Calibri"/>
                <a:cs typeface="Calibri"/>
                <a:sym typeface="Calibri"/>
              </a:defRPr>
            </a:lvl5pPr>
            <a:lvl6pPr marR="0" lvl="5" algn="l" rtl="0">
              <a:lnSpc>
                <a:spcPct val="90000"/>
              </a:lnSpc>
              <a:spcBef>
                <a:spcPts val="0"/>
              </a:spcBef>
              <a:spcAft>
                <a:spcPts val="0"/>
              </a:spcAft>
              <a:buSzPts val="1400"/>
              <a:buNone/>
              <a:defRPr sz="3200" b="1" i="0" u="none" strike="noStrike" cap="none">
                <a:solidFill>
                  <a:srgbClr val="A2234C"/>
                </a:solidFill>
                <a:latin typeface="Calibri"/>
                <a:ea typeface="Calibri"/>
                <a:cs typeface="Calibri"/>
                <a:sym typeface="Calibri"/>
              </a:defRPr>
            </a:lvl6pPr>
            <a:lvl7pPr marR="0" lvl="6" algn="l" rtl="0">
              <a:lnSpc>
                <a:spcPct val="90000"/>
              </a:lnSpc>
              <a:spcBef>
                <a:spcPts val="0"/>
              </a:spcBef>
              <a:spcAft>
                <a:spcPts val="0"/>
              </a:spcAft>
              <a:buSzPts val="1400"/>
              <a:buNone/>
              <a:defRPr sz="3200" b="1" i="0" u="none" strike="noStrike" cap="none">
                <a:solidFill>
                  <a:srgbClr val="A2234C"/>
                </a:solidFill>
                <a:latin typeface="Calibri"/>
                <a:ea typeface="Calibri"/>
                <a:cs typeface="Calibri"/>
                <a:sym typeface="Calibri"/>
              </a:defRPr>
            </a:lvl7pPr>
            <a:lvl8pPr marR="0" lvl="7" algn="l" rtl="0">
              <a:lnSpc>
                <a:spcPct val="90000"/>
              </a:lnSpc>
              <a:spcBef>
                <a:spcPts val="0"/>
              </a:spcBef>
              <a:spcAft>
                <a:spcPts val="0"/>
              </a:spcAft>
              <a:buSzPts val="1400"/>
              <a:buNone/>
              <a:defRPr sz="3200" b="1" i="0" u="none" strike="noStrike" cap="none">
                <a:solidFill>
                  <a:srgbClr val="A2234C"/>
                </a:solidFill>
                <a:latin typeface="Calibri"/>
                <a:ea typeface="Calibri"/>
                <a:cs typeface="Calibri"/>
                <a:sym typeface="Calibri"/>
              </a:defRPr>
            </a:lvl8pPr>
            <a:lvl9pPr marR="0" lvl="8" algn="l" rtl="0">
              <a:lnSpc>
                <a:spcPct val="90000"/>
              </a:lnSpc>
              <a:spcBef>
                <a:spcPts val="0"/>
              </a:spcBef>
              <a:spcAft>
                <a:spcPts val="0"/>
              </a:spcAft>
              <a:buSzPts val="1400"/>
              <a:buNone/>
              <a:defRPr sz="3200" b="1" i="0" u="none" strike="noStrike" cap="none">
                <a:solidFill>
                  <a:srgbClr val="A2234C"/>
                </a:solidFill>
                <a:latin typeface="Calibri"/>
                <a:ea typeface="Calibri"/>
                <a:cs typeface="Calibri"/>
                <a:sym typeface="Calibri"/>
              </a:defRPr>
            </a:lvl9pPr>
          </a:lstStyle>
          <a:p>
            <a:endParaRPr/>
          </a:p>
        </p:txBody>
      </p:sp>
      <p:sp>
        <p:nvSpPr>
          <p:cNvPr id="5" name="Text Placeholder 3">
            <a:extLst>
              <a:ext uri="{FF2B5EF4-FFF2-40B4-BE49-F238E27FC236}">
                <a16:creationId xmlns:a16="http://schemas.microsoft.com/office/drawing/2014/main" id="{EB8158F5-D4C8-3A40-851F-68F2E4B0A8DE}"/>
              </a:ext>
            </a:extLst>
          </p:cNvPr>
          <p:cNvSpPr>
            <a:spLocks noGrp="1"/>
          </p:cNvSpPr>
          <p:nvPr>
            <p:ph type="body" sz="quarter" idx="13" hasCustomPrompt="1"/>
          </p:nvPr>
        </p:nvSpPr>
        <p:spPr>
          <a:xfrm>
            <a:off x="838200" y="6275388"/>
            <a:ext cx="9585325" cy="582612"/>
          </a:xfrm>
        </p:spPr>
        <p:txBody>
          <a:bodyPr anchor="b"/>
          <a:lstStyle>
            <a:lvl1pPr marL="7938" indent="0">
              <a:lnSpc>
                <a:spcPct val="90000"/>
              </a:lnSpc>
              <a:spcBef>
                <a:spcPts val="0"/>
              </a:spcBef>
              <a:buNone/>
              <a:tabLst/>
              <a:defRPr sz="900"/>
            </a:lvl1pPr>
            <a:lvl2pPr marL="7938" indent="0">
              <a:lnSpc>
                <a:spcPct val="100000"/>
              </a:lnSpc>
              <a:spcBef>
                <a:spcPts val="0"/>
              </a:spcBef>
              <a:buNone/>
              <a:tabLst/>
              <a:defRPr sz="900"/>
            </a:lvl2pPr>
            <a:lvl3pPr marL="7938" indent="0">
              <a:lnSpc>
                <a:spcPct val="100000"/>
              </a:lnSpc>
              <a:spcBef>
                <a:spcPts val="0"/>
              </a:spcBef>
              <a:buNone/>
              <a:tabLst/>
              <a:defRPr sz="900"/>
            </a:lvl3pPr>
            <a:lvl4pPr marL="7938" indent="0">
              <a:lnSpc>
                <a:spcPct val="100000"/>
              </a:lnSpc>
              <a:spcBef>
                <a:spcPts val="0"/>
              </a:spcBef>
              <a:buNone/>
              <a:tabLst/>
              <a:defRPr sz="900"/>
            </a:lvl4pPr>
            <a:lvl5pPr marL="7938" indent="0">
              <a:lnSpc>
                <a:spcPct val="100000"/>
              </a:lnSpc>
              <a:spcBef>
                <a:spcPts val="0"/>
              </a:spcBef>
              <a:buNone/>
              <a:tabLst/>
              <a:defRPr sz="900"/>
            </a:lvl5pPr>
          </a:lstStyle>
          <a:p>
            <a:pPr lvl="0"/>
            <a:r>
              <a:rPr lang="en-US"/>
              <a:t>Footnote</a:t>
            </a:r>
          </a:p>
        </p:txBody>
      </p:sp>
    </p:spTree>
    <p:extLst>
      <p:ext uri="{BB962C8B-B14F-4D97-AF65-F5344CB8AC3E}">
        <p14:creationId xmlns:p14="http://schemas.microsoft.com/office/powerpoint/2010/main" val="16921681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ubtitle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31314"/>
            <a:ext cx="10972800" cy="646331"/>
          </a:xfrm>
        </p:spPr>
        <p:txBody>
          <a:bodyPr anchor="t" anchorCtr="0"/>
          <a:lstStyle>
            <a:lvl1pPr algn="l">
              <a:defRPr sz="3600" b="0">
                <a:latin typeface="News Gothic MT" charset="0"/>
                <a:ea typeface="News Gothic MT" charset="0"/>
                <a:cs typeface="News Gothic MT" charset="0"/>
              </a:defRPr>
            </a:lvl1pPr>
          </a:lstStyle>
          <a:p>
            <a:r>
              <a:rPr lang="en-US"/>
              <a:t>Click to edit slide title</a:t>
            </a:r>
          </a:p>
        </p:txBody>
      </p:sp>
      <p:sp>
        <p:nvSpPr>
          <p:cNvPr id="12" name="Rectangle 17"/>
          <p:cNvSpPr>
            <a:spLocks noGrp="1" noChangeArrowheads="1"/>
          </p:cNvSpPr>
          <p:nvPr>
            <p:ph idx="1" hasCustomPrompt="1"/>
          </p:nvPr>
        </p:nvSpPr>
        <p:spPr bwMode="auto">
          <a:xfrm>
            <a:off x="609600" y="1604926"/>
            <a:ext cx="10972800" cy="4373563"/>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457200" indent="-457200">
              <a:buSzPct val="100000"/>
              <a:buFontTx/>
              <a:buBlip>
                <a:blip r:embed="rId2"/>
              </a:buBlip>
              <a:defRPr/>
            </a:lvl1pPr>
            <a:lvl2pPr marL="863600" indent="-406400">
              <a:buSzPct val="100000"/>
              <a:buFontTx/>
              <a:buBlip>
                <a:blip r:embed="rId3"/>
              </a:buBlip>
              <a:defRPr/>
            </a:lvl2pPr>
            <a:lvl3pPr>
              <a:buSzPct val="90000"/>
              <a:defRPr/>
            </a:lvl3pPr>
            <a:lvl4pPr marL="1828800" indent="-344488">
              <a:buSzPct val="100000"/>
              <a:buFontTx/>
              <a:buBlip>
                <a:blip r:embed="rId4"/>
              </a:buBlip>
              <a:defRPr/>
            </a:lvl4pPr>
            <a:lvl5pPr>
              <a:buSzPct val="10000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13" name="Text Placeholder 12"/>
          <p:cNvSpPr>
            <a:spLocks noGrp="1"/>
          </p:cNvSpPr>
          <p:nvPr>
            <p:ph type="body" sz="quarter" idx="12" hasCustomPrompt="1"/>
          </p:nvPr>
        </p:nvSpPr>
        <p:spPr>
          <a:xfrm>
            <a:off x="193575" y="6574536"/>
            <a:ext cx="1118896" cy="153888"/>
          </a:xfrm>
        </p:spPr>
        <p:txBody>
          <a:bodyPr wrap="none" lIns="0" tIns="0" rIns="0" bIns="0" anchor="b" anchorCtr="0">
            <a:spAutoFit/>
          </a:bodyPr>
          <a:lstStyle>
            <a:lvl1pPr marL="0" indent="0">
              <a:buNone/>
              <a:defRPr sz="1000" baseline="0"/>
            </a:lvl1pPr>
          </a:lstStyle>
          <a:p>
            <a:pPr lvl="0"/>
            <a:r>
              <a:rPr lang="en-US"/>
              <a:t>Author et al, 2017.</a:t>
            </a:r>
          </a:p>
        </p:txBody>
      </p:sp>
      <p:sp>
        <p:nvSpPr>
          <p:cNvPr id="19" name="Text Placeholder 18"/>
          <p:cNvSpPr>
            <a:spLocks noGrp="1"/>
          </p:cNvSpPr>
          <p:nvPr>
            <p:ph type="body" sz="quarter" idx="13" hasCustomPrompt="1"/>
          </p:nvPr>
        </p:nvSpPr>
        <p:spPr>
          <a:xfrm>
            <a:off x="622009" y="869747"/>
            <a:ext cx="10974916" cy="482133"/>
          </a:xfrm>
        </p:spPr>
        <p:txBody>
          <a:bodyPr anchor="t" anchorCtr="0">
            <a:noAutofit/>
          </a:bodyPr>
          <a:lstStyle>
            <a:lvl1pPr marL="0" indent="0" algn="l">
              <a:spcBef>
                <a:spcPts val="0"/>
              </a:spcBef>
              <a:buNone/>
              <a:defRPr sz="2800" baseline="0"/>
            </a:lvl1pPr>
          </a:lstStyle>
          <a:p>
            <a:pPr lvl="0"/>
            <a:r>
              <a:rPr lang="en-US"/>
              <a:t>Click to edit slide subtitle</a:t>
            </a:r>
          </a:p>
        </p:txBody>
      </p:sp>
      <p:cxnSp>
        <p:nvCxnSpPr>
          <p:cNvPr id="7" name="Straight Connector 6">
            <a:extLst>
              <a:ext uri="{FF2B5EF4-FFF2-40B4-BE49-F238E27FC236}">
                <a16:creationId xmlns:a16="http://schemas.microsoft.com/office/drawing/2014/main" id="{DE4FBDE2-9501-9C4D-ABEC-30071E590A39}"/>
              </a:ext>
            </a:extLst>
          </p:cNvPr>
          <p:cNvCxnSpPr/>
          <p:nvPr userDrawn="1"/>
        </p:nvCxnSpPr>
        <p:spPr bwMode="auto">
          <a:xfrm>
            <a:off x="609600" y="874060"/>
            <a:ext cx="10972800" cy="0"/>
          </a:xfrm>
          <a:prstGeom prst="line">
            <a:avLst/>
          </a:prstGeom>
          <a:ln w="38100" cap="rnd">
            <a:gradFill flip="none" rotWithShape="1">
              <a:gsLst>
                <a:gs pos="0">
                  <a:schemeClr val="bg1"/>
                </a:gs>
                <a:gs pos="49000">
                  <a:srgbClr val="C1D830"/>
                </a:gs>
                <a:gs pos="7000">
                  <a:schemeClr val="bg1"/>
                </a:gs>
                <a:gs pos="80000">
                  <a:srgbClr val="6C9F4D"/>
                </a:gs>
              </a:gsLst>
              <a:lin ang="10800000" scaled="1"/>
              <a:tileRect/>
            </a:gradFill>
          </a:ln>
          <a:effectLst/>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974903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Subtitle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31314"/>
            <a:ext cx="10972800" cy="646331"/>
          </a:xfrm>
        </p:spPr>
        <p:txBody>
          <a:bodyPr anchor="t" anchorCtr="0"/>
          <a:lstStyle>
            <a:lvl1pPr algn="l">
              <a:defRPr sz="3600" b="0">
                <a:latin typeface="News Gothic MT" charset="0"/>
                <a:ea typeface="News Gothic MT" charset="0"/>
                <a:cs typeface="News Gothic MT" charset="0"/>
              </a:defRPr>
            </a:lvl1pPr>
          </a:lstStyle>
          <a:p>
            <a:r>
              <a:rPr lang="en-US"/>
              <a:t>Click to edit slide title</a:t>
            </a:r>
          </a:p>
        </p:txBody>
      </p:sp>
      <p:sp>
        <p:nvSpPr>
          <p:cNvPr id="12" name="Rectangle 17"/>
          <p:cNvSpPr>
            <a:spLocks noGrp="1" noChangeArrowheads="1"/>
          </p:cNvSpPr>
          <p:nvPr>
            <p:ph idx="1"/>
          </p:nvPr>
        </p:nvSpPr>
        <p:spPr bwMode="auto">
          <a:xfrm>
            <a:off x="609601" y="1604926"/>
            <a:ext cx="5205047" cy="4373563"/>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2"/>
          <p:cNvSpPr>
            <a:spLocks noGrp="1"/>
          </p:cNvSpPr>
          <p:nvPr>
            <p:ph type="body" sz="quarter" idx="12" hasCustomPrompt="1"/>
          </p:nvPr>
        </p:nvSpPr>
        <p:spPr>
          <a:xfrm>
            <a:off x="193575" y="6574536"/>
            <a:ext cx="1118896" cy="153888"/>
          </a:xfrm>
        </p:spPr>
        <p:txBody>
          <a:bodyPr wrap="none" lIns="0" tIns="0" rIns="0" bIns="0" anchor="b" anchorCtr="0">
            <a:spAutoFit/>
          </a:bodyPr>
          <a:lstStyle>
            <a:lvl1pPr marL="0" indent="0">
              <a:buNone/>
              <a:defRPr sz="1000" baseline="0"/>
            </a:lvl1pPr>
          </a:lstStyle>
          <a:p>
            <a:pPr lvl="0"/>
            <a:r>
              <a:rPr lang="en-US"/>
              <a:t>Author et al, 2017.</a:t>
            </a:r>
          </a:p>
        </p:txBody>
      </p:sp>
      <p:cxnSp>
        <p:nvCxnSpPr>
          <p:cNvPr id="14" name="Straight Connector 13"/>
          <p:cNvCxnSpPr/>
          <p:nvPr userDrawn="1"/>
        </p:nvCxnSpPr>
        <p:spPr>
          <a:xfrm>
            <a:off x="585158" y="889039"/>
            <a:ext cx="11026913" cy="0"/>
          </a:xfrm>
          <a:prstGeom prst="line">
            <a:avLst/>
          </a:prstGeom>
          <a:noFill/>
          <a:ln w="6350" cap="flat" cmpd="sng" algn="ctr">
            <a:solidFill>
              <a:srgbClr val="FFFFFF">
                <a:lumMod val="85000"/>
              </a:srgbClr>
            </a:solidFill>
            <a:prstDash val="solid"/>
            <a:miter lim="800000"/>
          </a:ln>
          <a:effectLst/>
        </p:spPr>
      </p:cxnSp>
      <p:sp>
        <p:nvSpPr>
          <p:cNvPr id="19" name="Text Placeholder 18"/>
          <p:cNvSpPr>
            <a:spLocks noGrp="1"/>
          </p:cNvSpPr>
          <p:nvPr>
            <p:ph type="body" sz="quarter" idx="13" hasCustomPrompt="1"/>
          </p:nvPr>
        </p:nvSpPr>
        <p:spPr>
          <a:xfrm>
            <a:off x="622009" y="869747"/>
            <a:ext cx="10974916" cy="482133"/>
          </a:xfrm>
        </p:spPr>
        <p:txBody>
          <a:bodyPr anchor="t" anchorCtr="0">
            <a:noAutofit/>
          </a:bodyPr>
          <a:lstStyle>
            <a:lvl1pPr marL="0" indent="0" algn="l">
              <a:spcBef>
                <a:spcPts val="0"/>
              </a:spcBef>
              <a:buNone/>
              <a:defRPr sz="2800" baseline="0"/>
            </a:lvl1pPr>
          </a:lstStyle>
          <a:p>
            <a:pPr lvl="0"/>
            <a:r>
              <a:rPr lang="en-US"/>
              <a:t>Click to edit slide subtitle</a:t>
            </a:r>
          </a:p>
        </p:txBody>
      </p:sp>
      <p:sp>
        <p:nvSpPr>
          <p:cNvPr id="7" name="Rectangle 17"/>
          <p:cNvSpPr>
            <a:spLocks noGrp="1" noChangeArrowheads="1"/>
          </p:cNvSpPr>
          <p:nvPr>
            <p:ph idx="14"/>
          </p:nvPr>
        </p:nvSpPr>
        <p:spPr bwMode="auto">
          <a:xfrm>
            <a:off x="6321089" y="1609345"/>
            <a:ext cx="5205047" cy="4373563"/>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7E8625A1-6D95-5744-BE15-5D76FED74791}"/>
              </a:ext>
            </a:extLst>
          </p:cNvPr>
          <p:cNvCxnSpPr/>
          <p:nvPr userDrawn="1"/>
        </p:nvCxnSpPr>
        <p:spPr bwMode="auto">
          <a:xfrm>
            <a:off x="609600" y="874060"/>
            <a:ext cx="10972800" cy="0"/>
          </a:xfrm>
          <a:prstGeom prst="line">
            <a:avLst/>
          </a:prstGeom>
          <a:ln w="38100" cap="rnd">
            <a:gradFill flip="none" rotWithShape="1">
              <a:gsLst>
                <a:gs pos="0">
                  <a:schemeClr val="bg1"/>
                </a:gs>
                <a:gs pos="49000">
                  <a:srgbClr val="C1D830"/>
                </a:gs>
                <a:gs pos="7000">
                  <a:schemeClr val="bg1"/>
                </a:gs>
                <a:gs pos="80000">
                  <a:srgbClr val="6C9F4D"/>
                </a:gs>
              </a:gsLst>
              <a:lin ang="10800000" scaled="1"/>
              <a:tileRect/>
            </a:gradFill>
          </a:ln>
          <a:effectLst/>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3637785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nchorCtr="0"/>
          <a:lstStyle>
            <a:lvl1pPr algn="l">
              <a:defRPr/>
            </a:lvl1pPr>
          </a:lstStyle>
          <a:p>
            <a:r>
              <a:rPr lang="en-US"/>
              <a:t>Click to edit slide title</a:t>
            </a:r>
          </a:p>
        </p:txBody>
      </p:sp>
      <p:sp>
        <p:nvSpPr>
          <p:cNvPr id="13" name="Text Placeholder 12"/>
          <p:cNvSpPr>
            <a:spLocks noGrp="1"/>
          </p:cNvSpPr>
          <p:nvPr>
            <p:ph type="body" sz="quarter" idx="12" hasCustomPrompt="1"/>
          </p:nvPr>
        </p:nvSpPr>
        <p:spPr>
          <a:xfrm>
            <a:off x="193575" y="6575082"/>
            <a:ext cx="1118896" cy="153888"/>
          </a:xfrm>
        </p:spPr>
        <p:txBody>
          <a:bodyPr wrap="none" lIns="0" tIns="0" rIns="0" bIns="0" anchor="b" anchorCtr="0">
            <a:spAutoFit/>
          </a:bodyPr>
          <a:lstStyle>
            <a:lvl1pPr marL="0" indent="0">
              <a:buNone/>
              <a:defRPr sz="1000" baseline="0"/>
            </a:lvl1pPr>
          </a:lstStyle>
          <a:p>
            <a:pPr lvl="0"/>
            <a:r>
              <a:rPr lang="en-US"/>
              <a:t>Author et al, 2017.</a:t>
            </a:r>
          </a:p>
        </p:txBody>
      </p:sp>
      <p:sp>
        <p:nvSpPr>
          <p:cNvPr id="6" name="Rectangle 17">
            <a:extLst>
              <a:ext uri="{FF2B5EF4-FFF2-40B4-BE49-F238E27FC236}">
                <a16:creationId xmlns:a16="http://schemas.microsoft.com/office/drawing/2014/main" id="{3AA18D00-1C72-D84D-9631-D73F3B557115}"/>
              </a:ext>
            </a:extLst>
          </p:cNvPr>
          <p:cNvSpPr>
            <a:spLocks noGrp="1" noChangeArrowheads="1"/>
          </p:cNvSpPr>
          <p:nvPr>
            <p:ph idx="1" hasCustomPrompt="1"/>
          </p:nvPr>
        </p:nvSpPr>
        <p:spPr bwMode="auto">
          <a:xfrm>
            <a:off x="609600" y="1604926"/>
            <a:ext cx="10972800" cy="4373563"/>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457200" indent="-457200">
              <a:buSzPct val="100000"/>
              <a:buFontTx/>
              <a:buBlip>
                <a:blip r:embed="rId2"/>
              </a:buBlip>
              <a:defRPr/>
            </a:lvl1pPr>
            <a:lvl2pPr marL="863600" indent="-406400">
              <a:buSzPct val="100000"/>
              <a:buFontTx/>
              <a:buBlip>
                <a:blip r:embed="rId3"/>
              </a:buBlip>
              <a:defRPr/>
            </a:lvl2pPr>
            <a:lvl3pPr>
              <a:buSzPct val="90000"/>
              <a:defRPr/>
            </a:lvl3pPr>
            <a:lvl4pPr marL="1828800" indent="-344488">
              <a:buSzPct val="100000"/>
              <a:buFontTx/>
              <a:buBlip>
                <a:blip r:embed="rId4"/>
              </a:buBlip>
              <a:defRPr/>
            </a:lvl4pPr>
            <a:lvl5pPr>
              <a:buSzPct val="10000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25785D92-8E9C-D24F-9ED8-194890326BA8}"/>
              </a:ext>
            </a:extLst>
          </p:cNvPr>
          <p:cNvCxnSpPr/>
          <p:nvPr userDrawn="1"/>
        </p:nvCxnSpPr>
        <p:spPr bwMode="auto">
          <a:xfrm>
            <a:off x="609600" y="887507"/>
            <a:ext cx="10972800" cy="0"/>
          </a:xfrm>
          <a:prstGeom prst="line">
            <a:avLst/>
          </a:prstGeom>
          <a:ln w="38100" cap="rnd">
            <a:gradFill flip="none" rotWithShape="1">
              <a:gsLst>
                <a:gs pos="0">
                  <a:schemeClr val="bg1"/>
                </a:gs>
                <a:gs pos="49000">
                  <a:srgbClr val="C1D830"/>
                </a:gs>
                <a:gs pos="7000">
                  <a:schemeClr val="bg1"/>
                </a:gs>
                <a:gs pos="80000">
                  <a:srgbClr val="6C9F4D"/>
                </a:gs>
              </a:gsLst>
              <a:lin ang="10800000" scaled="1"/>
              <a:tileRect/>
            </a:gradFill>
          </a:ln>
          <a:effectLst/>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326412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nchorCtr="0"/>
          <a:lstStyle/>
          <a:p>
            <a:r>
              <a:rPr lang="en-US"/>
              <a:t>Click to edit slide title</a:t>
            </a:r>
          </a:p>
        </p:txBody>
      </p:sp>
      <p:sp>
        <p:nvSpPr>
          <p:cNvPr id="13" name="Text Placeholder 12"/>
          <p:cNvSpPr>
            <a:spLocks noGrp="1"/>
          </p:cNvSpPr>
          <p:nvPr>
            <p:ph type="body" sz="quarter" idx="12" hasCustomPrompt="1"/>
          </p:nvPr>
        </p:nvSpPr>
        <p:spPr>
          <a:xfrm>
            <a:off x="193575" y="6575082"/>
            <a:ext cx="1118896" cy="153888"/>
          </a:xfrm>
        </p:spPr>
        <p:txBody>
          <a:bodyPr wrap="none" lIns="0" tIns="0" rIns="0" bIns="0" anchor="b" anchorCtr="0">
            <a:spAutoFit/>
          </a:bodyPr>
          <a:lstStyle>
            <a:lvl1pPr marL="0" indent="0">
              <a:buNone/>
              <a:defRPr sz="1000" baseline="0"/>
            </a:lvl1pPr>
          </a:lstStyle>
          <a:p>
            <a:pPr lvl="0"/>
            <a:r>
              <a:rPr lang="en-US"/>
              <a:t>Author et al, 2017.</a:t>
            </a:r>
          </a:p>
        </p:txBody>
      </p:sp>
      <p:sp>
        <p:nvSpPr>
          <p:cNvPr id="6" name="Rectangle 17">
            <a:extLst>
              <a:ext uri="{FF2B5EF4-FFF2-40B4-BE49-F238E27FC236}">
                <a16:creationId xmlns:a16="http://schemas.microsoft.com/office/drawing/2014/main" id="{EE4CE7B0-13C1-0944-8072-AC1E782B661C}"/>
              </a:ext>
            </a:extLst>
          </p:cNvPr>
          <p:cNvSpPr>
            <a:spLocks noGrp="1" noChangeArrowheads="1"/>
          </p:cNvSpPr>
          <p:nvPr>
            <p:ph idx="14"/>
          </p:nvPr>
        </p:nvSpPr>
        <p:spPr bwMode="auto">
          <a:xfrm>
            <a:off x="609601" y="1604926"/>
            <a:ext cx="5205047" cy="4373563"/>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7">
            <a:extLst>
              <a:ext uri="{FF2B5EF4-FFF2-40B4-BE49-F238E27FC236}">
                <a16:creationId xmlns:a16="http://schemas.microsoft.com/office/drawing/2014/main" id="{573D3779-F5EC-2445-8913-6A6FA0699632}"/>
              </a:ext>
            </a:extLst>
          </p:cNvPr>
          <p:cNvSpPr>
            <a:spLocks noGrp="1" noChangeArrowheads="1"/>
          </p:cNvSpPr>
          <p:nvPr>
            <p:ph idx="15"/>
          </p:nvPr>
        </p:nvSpPr>
        <p:spPr bwMode="auto">
          <a:xfrm>
            <a:off x="6321089" y="1609345"/>
            <a:ext cx="5205047" cy="4373563"/>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AFBDBE82-66F9-2A45-9FD5-E586931C51A5}"/>
              </a:ext>
            </a:extLst>
          </p:cNvPr>
          <p:cNvCxnSpPr/>
          <p:nvPr userDrawn="1"/>
        </p:nvCxnSpPr>
        <p:spPr bwMode="auto">
          <a:xfrm>
            <a:off x="609600" y="887507"/>
            <a:ext cx="10972800" cy="0"/>
          </a:xfrm>
          <a:prstGeom prst="line">
            <a:avLst/>
          </a:prstGeom>
          <a:ln w="38100" cap="rnd">
            <a:gradFill flip="none" rotWithShape="1">
              <a:gsLst>
                <a:gs pos="0">
                  <a:schemeClr val="bg1"/>
                </a:gs>
                <a:gs pos="49000">
                  <a:srgbClr val="C1D830"/>
                </a:gs>
                <a:gs pos="7000">
                  <a:schemeClr val="bg1"/>
                </a:gs>
                <a:gs pos="80000">
                  <a:srgbClr val="6C9F4D"/>
                </a:gs>
              </a:gsLst>
              <a:lin ang="10800000" scaled="1"/>
              <a:tileRect/>
            </a:gradFill>
          </a:ln>
          <a:effectLst/>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933260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15" name="Title 1"/>
          <p:cNvSpPr>
            <a:spLocks noGrp="1"/>
          </p:cNvSpPr>
          <p:nvPr>
            <p:ph type="title" hasCustomPrompt="1"/>
          </p:nvPr>
        </p:nvSpPr>
        <p:spPr>
          <a:xfrm>
            <a:off x="609600" y="233255"/>
            <a:ext cx="10972800" cy="646331"/>
          </a:xfrm>
        </p:spPr>
        <p:txBody>
          <a:bodyPr anchor="t" anchorCtr="0"/>
          <a:lstStyle/>
          <a:p>
            <a:r>
              <a:rPr lang="en-US"/>
              <a:t>Click to edit slide title</a:t>
            </a:r>
          </a:p>
        </p:txBody>
      </p:sp>
      <p:sp>
        <p:nvSpPr>
          <p:cNvPr id="17" name="Text Placeholder 12"/>
          <p:cNvSpPr>
            <a:spLocks noGrp="1"/>
          </p:cNvSpPr>
          <p:nvPr>
            <p:ph type="body" sz="quarter" idx="12" hasCustomPrompt="1"/>
          </p:nvPr>
        </p:nvSpPr>
        <p:spPr>
          <a:xfrm>
            <a:off x="195072" y="6574536"/>
            <a:ext cx="3333749" cy="153888"/>
          </a:xfrm>
        </p:spPr>
        <p:txBody>
          <a:bodyPr lIns="0" tIns="0" rIns="0" bIns="0" anchor="b" anchorCtr="0">
            <a:spAutoFit/>
          </a:bodyPr>
          <a:lstStyle>
            <a:lvl1pPr marL="0" indent="0">
              <a:buNone/>
              <a:defRPr sz="1000" baseline="0"/>
            </a:lvl1pPr>
          </a:lstStyle>
          <a:p>
            <a:pPr lvl="0"/>
            <a:r>
              <a:rPr lang="en-US"/>
              <a:t>Author et al, 2017.</a:t>
            </a:r>
          </a:p>
        </p:txBody>
      </p:sp>
      <p:cxnSp>
        <p:nvCxnSpPr>
          <p:cNvPr id="3" name="Straight Connector 2">
            <a:extLst>
              <a:ext uri="{FF2B5EF4-FFF2-40B4-BE49-F238E27FC236}">
                <a16:creationId xmlns:a16="http://schemas.microsoft.com/office/drawing/2014/main" id="{53194E30-95D2-6E48-AC86-BB043F362678}"/>
              </a:ext>
            </a:extLst>
          </p:cNvPr>
          <p:cNvCxnSpPr/>
          <p:nvPr userDrawn="1"/>
        </p:nvCxnSpPr>
        <p:spPr bwMode="auto">
          <a:xfrm>
            <a:off x="609600" y="887507"/>
            <a:ext cx="10972800" cy="0"/>
          </a:xfrm>
          <a:prstGeom prst="line">
            <a:avLst/>
          </a:prstGeom>
          <a:ln w="38100" cap="rnd">
            <a:gradFill flip="none" rotWithShape="1">
              <a:gsLst>
                <a:gs pos="0">
                  <a:schemeClr val="bg1"/>
                </a:gs>
                <a:gs pos="49000">
                  <a:srgbClr val="C1D830"/>
                </a:gs>
                <a:gs pos="7000">
                  <a:schemeClr val="bg1"/>
                </a:gs>
                <a:gs pos="80000">
                  <a:srgbClr val="6C9F4D"/>
                </a:gs>
              </a:gsLst>
              <a:lin ang="10800000" scaled="1"/>
              <a:tileRect/>
            </a:gradFill>
            <a:bevel/>
          </a:ln>
          <a:effectLst/>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917915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ubtitle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31314"/>
            <a:ext cx="10972800" cy="646331"/>
          </a:xfrm>
        </p:spPr>
        <p:txBody>
          <a:bodyPr anchor="t" anchorCtr="0"/>
          <a:lstStyle>
            <a:lvl1pPr algn="l">
              <a:defRPr sz="3600" b="0">
                <a:latin typeface="News Gothic MT" charset="0"/>
                <a:ea typeface="News Gothic MT" charset="0"/>
                <a:cs typeface="News Gothic MT" charset="0"/>
              </a:defRPr>
            </a:lvl1pPr>
          </a:lstStyle>
          <a:p>
            <a:r>
              <a:rPr lang="en-US"/>
              <a:t>Click to edit slide title</a:t>
            </a:r>
          </a:p>
        </p:txBody>
      </p:sp>
      <p:sp>
        <p:nvSpPr>
          <p:cNvPr id="12" name="Rectangle 17"/>
          <p:cNvSpPr>
            <a:spLocks noGrp="1" noChangeArrowheads="1"/>
          </p:cNvSpPr>
          <p:nvPr>
            <p:ph idx="1"/>
          </p:nvPr>
        </p:nvSpPr>
        <p:spPr bwMode="auto">
          <a:xfrm>
            <a:off x="609601" y="1604926"/>
            <a:ext cx="5205047" cy="4373563"/>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2"/>
          <p:cNvSpPr>
            <a:spLocks noGrp="1"/>
          </p:cNvSpPr>
          <p:nvPr>
            <p:ph type="body" sz="quarter" idx="12" hasCustomPrompt="1"/>
          </p:nvPr>
        </p:nvSpPr>
        <p:spPr>
          <a:xfrm>
            <a:off x="193575" y="6574536"/>
            <a:ext cx="1118896" cy="153888"/>
          </a:xfrm>
        </p:spPr>
        <p:txBody>
          <a:bodyPr wrap="none" lIns="0" tIns="0" rIns="0" bIns="0" anchor="b" anchorCtr="0">
            <a:spAutoFit/>
          </a:bodyPr>
          <a:lstStyle>
            <a:lvl1pPr marL="0" indent="0">
              <a:buNone/>
              <a:defRPr sz="1000" baseline="0"/>
            </a:lvl1pPr>
          </a:lstStyle>
          <a:p>
            <a:pPr lvl="0"/>
            <a:r>
              <a:rPr lang="en-US"/>
              <a:t>Author et al, 2017.</a:t>
            </a:r>
          </a:p>
        </p:txBody>
      </p:sp>
      <p:cxnSp>
        <p:nvCxnSpPr>
          <p:cNvPr id="14" name="Straight Connector 13"/>
          <p:cNvCxnSpPr/>
          <p:nvPr userDrawn="1"/>
        </p:nvCxnSpPr>
        <p:spPr>
          <a:xfrm>
            <a:off x="585158" y="889039"/>
            <a:ext cx="11026913" cy="0"/>
          </a:xfrm>
          <a:prstGeom prst="line">
            <a:avLst/>
          </a:prstGeom>
          <a:noFill/>
          <a:ln w="6350" cap="flat" cmpd="sng" algn="ctr">
            <a:solidFill>
              <a:srgbClr val="FFFFFF">
                <a:lumMod val="85000"/>
              </a:srgbClr>
            </a:solidFill>
            <a:prstDash val="solid"/>
            <a:miter lim="800000"/>
          </a:ln>
          <a:effectLst/>
        </p:spPr>
      </p:cxnSp>
      <p:sp>
        <p:nvSpPr>
          <p:cNvPr id="19" name="Text Placeholder 18"/>
          <p:cNvSpPr>
            <a:spLocks noGrp="1"/>
          </p:cNvSpPr>
          <p:nvPr>
            <p:ph type="body" sz="quarter" idx="13" hasCustomPrompt="1"/>
          </p:nvPr>
        </p:nvSpPr>
        <p:spPr>
          <a:xfrm>
            <a:off x="622009" y="869747"/>
            <a:ext cx="10974916" cy="482133"/>
          </a:xfrm>
        </p:spPr>
        <p:txBody>
          <a:bodyPr anchor="t" anchorCtr="0">
            <a:noAutofit/>
          </a:bodyPr>
          <a:lstStyle>
            <a:lvl1pPr marL="0" indent="0" algn="l">
              <a:spcBef>
                <a:spcPts val="0"/>
              </a:spcBef>
              <a:buNone/>
              <a:defRPr sz="2800" baseline="0"/>
            </a:lvl1pPr>
          </a:lstStyle>
          <a:p>
            <a:pPr lvl="0"/>
            <a:r>
              <a:rPr lang="en-US"/>
              <a:t>Click to edit slide subtitle</a:t>
            </a:r>
          </a:p>
        </p:txBody>
      </p:sp>
      <p:sp>
        <p:nvSpPr>
          <p:cNvPr id="7" name="Rectangle 17"/>
          <p:cNvSpPr>
            <a:spLocks noGrp="1" noChangeArrowheads="1"/>
          </p:cNvSpPr>
          <p:nvPr>
            <p:ph idx="14"/>
          </p:nvPr>
        </p:nvSpPr>
        <p:spPr bwMode="auto">
          <a:xfrm>
            <a:off x="6321089" y="1609345"/>
            <a:ext cx="5205047" cy="4373563"/>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7E8625A1-6D95-5744-BE15-5D76FED74791}"/>
              </a:ext>
            </a:extLst>
          </p:cNvPr>
          <p:cNvCxnSpPr/>
          <p:nvPr userDrawn="1"/>
        </p:nvCxnSpPr>
        <p:spPr bwMode="auto">
          <a:xfrm>
            <a:off x="609600" y="874060"/>
            <a:ext cx="10972800" cy="0"/>
          </a:xfrm>
          <a:prstGeom prst="line">
            <a:avLst/>
          </a:prstGeom>
          <a:ln w="38100" cap="rnd">
            <a:gradFill flip="none" rotWithShape="1">
              <a:gsLst>
                <a:gs pos="0">
                  <a:schemeClr val="bg1"/>
                </a:gs>
                <a:gs pos="49000">
                  <a:srgbClr val="C1D830"/>
                </a:gs>
                <a:gs pos="7000">
                  <a:schemeClr val="bg1"/>
                </a:gs>
                <a:gs pos="80000">
                  <a:srgbClr val="6C9F4D"/>
                </a:gs>
              </a:gsLst>
              <a:lin ang="10800000" scaled="1"/>
              <a:tileRect/>
            </a:gradFill>
          </a:ln>
          <a:effectLst/>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938886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nchorCtr="0"/>
          <a:lstStyle>
            <a:lvl1pPr algn="l">
              <a:defRPr/>
            </a:lvl1pPr>
          </a:lstStyle>
          <a:p>
            <a:r>
              <a:rPr lang="en-US"/>
              <a:t>Click to edit slide title</a:t>
            </a:r>
          </a:p>
        </p:txBody>
      </p:sp>
      <p:sp>
        <p:nvSpPr>
          <p:cNvPr id="13" name="Text Placeholder 12"/>
          <p:cNvSpPr>
            <a:spLocks noGrp="1"/>
          </p:cNvSpPr>
          <p:nvPr>
            <p:ph type="body" sz="quarter" idx="12" hasCustomPrompt="1"/>
          </p:nvPr>
        </p:nvSpPr>
        <p:spPr>
          <a:xfrm>
            <a:off x="193575" y="6575082"/>
            <a:ext cx="1118896" cy="153888"/>
          </a:xfrm>
        </p:spPr>
        <p:txBody>
          <a:bodyPr wrap="none" lIns="0" tIns="0" rIns="0" bIns="0" anchor="b" anchorCtr="0">
            <a:spAutoFit/>
          </a:bodyPr>
          <a:lstStyle>
            <a:lvl1pPr marL="0" indent="0">
              <a:buNone/>
              <a:defRPr sz="1000" baseline="0"/>
            </a:lvl1pPr>
          </a:lstStyle>
          <a:p>
            <a:pPr lvl="0"/>
            <a:r>
              <a:rPr lang="en-US"/>
              <a:t>Author et al, 2017.</a:t>
            </a:r>
          </a:p>
        </p:txBody>
      </p:sp>
      <p:sp>
        <p:nvSpPr>
          <p:cNvPr id="6" name="Rectangle 17">
            <a:extLst>
              <a:ext uri="{FF2B5EF4-FFF2-40B4-BE49-F238E27FC236}">
                <a16:creationId xmlns:a16="http://schemas.microsoft.com/office/drawing/2014/main" id="{3AA18D00-1C72-D84D-9631-D73F3B557115}"/>
              </a:ext>
            </a:extLst>
          </p:cNvPr>
          <p:cNvSpPr>
            <a:spLocks noGrp="1" noChangeArrowheads="1"/>
          </p:cNvSpPr>
          <p:nvPr>
            <p:ph idx="1" hasCustomPrompt="1"/>
          </p:nvPr>
        </p:nvSpPr>
        <p:spPr bwMode="auto">
          <a:xfrm>
            <a:off x="609600" y="1604926"/>
            <a:ext cx="10972800" cy="4373563"/>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457200" indent="-457200">
              <a:buSzPct val="100000"/>
              <a:buFontTx/>
              <a:buBlip>
                <a:blip r:embed="rId2"/>
              </a:buBlip>
              <a:defRPr/>
            </a:lvl1pPr>
            <a:lvl2pPr marL="863600" indent="-406400">
              <a:buSzPct val="100000"/>
              <a:buFontTx/>
              <a:buBlip>
                <a:blip r:embed="rId3"/>
              </a:buBlip>
              <a:defRPr/>
            </a:lvl2pPr>
            <a:lvl3pPr>
              <a:buSzPct val="90000"/>
              <a:defRPr/>
            </a:lvl3pPr>
            <a:lvl4pPr marL="1828800" indent="-344488">
              <a:buSzPct val="100000"/>
              <a:buFontTx/>
              <a:buBlip>
                <a:blip r:embed="rId4"/>
              </a:buBlip>
              <a:defRPr/>
            </a:lvl4pPr>
            <a:lvl5pPr>
              <a:buSzPct val="10000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25785D92-8E9C-D24F-9ED8-194890326BA8}"/>
              </a:ext>
            </a:extLst>
          </p:cNvPr>
          <p:cNvCxnSpPr/>
          <p:nvPr userDrawn="1"/>
        </p:nvCxnSpPr>
        <p:spPr bwMode="auto">
          <a:xfrm>
            <a:off x="609600" y="887507"/>
            <a:ext cx="10972800" cy="0"/>
          </a:xfrm>
          <a:prstGeom prst="line">
            <a:avLst/>
          </a:prstGeom>
          <a:ln w="38100" cap="rnd">
            <a:gradFill flip="none" rotWithShape="1">
              <a:gsLst>
                <a:gs pos="0">
                  <a:schemeClr val="bg1"/>
                </a:gs>
                <a:gs pos="49000">
                  <a:srgbClr val="C1D830"/>
                </a:gs>
                <a:gs pos="7000">
                  <a:schemeClr val="bg1"/>
                </a:gs>
                <a:gs pos="80000">
                  <a:srgbClr val="6C9F4D"/>
                </a:gs>
              </a:gsLst>
              <a:lin ang="10800000" scaled="1"/>
              <a:tileRect/>
            </a:gradFill>
          </a:ln>
          <a:effectLst/>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6278838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nchorCtr="0"/>
          <a:lstStyle/>
          <a:p>
            <a:r>
              <a:rPr lang="en-US"/>
              <a:t>Click to edit slide title</a:t>
            </a:r>
          </a:p>
        </p:txBody>
      </p:sp>
      <p:sp>
        <p:nvSpPr>
          <p:cNvPr id="13" name="Text Placeholder 12"/>
          <p:cNvSpPr>
            <a:spLocks noGrp="1"/>
          </p:cNvSpPr>
          <p:nvPr>
            <p:ph type="body" sz="quarter" idx="12" hasCustomPrompt="1"/>
          </p:nvPr>
        </p:nvSpPr>
        <p:spPr>
          <a:xfrm>
            <a:off x="193575" y="6575082"/>
            <a:ext cx="1118896" cy="153888"/>
          </a:xfrm>
        </p:spPr>
        <p:txBody>
          <a:bodyPr wrap="none" lIns="0" tIns="0" rIns="0" bIns="0" anchor="b" anchorCtr="0">
            <a:spAutoFit/>
          </a:bodyPr>
          <a:lstStyle>
            <a:lvl1pPr marL="0" indent="0">
              <a:buNone/>
              <a:defRPr sz="1000" baseline="0"/>
            </a:lvl1pPr>
          </a:lstStyle>
          <a:p>
            <a:pPr lvl="0"/>
            <a:r>
              <a:rPr lang="en-US"/>
              <a:t>Author et al, 2017.</a:t>
            </a:r>
          </a:p>
        </p:txBody>
      </p:sp>
      <p:sp>
        <p:nvSpPr>
          <p:cNvPr id="6" name="Rectangle 17">
            <a:extLst>
              <a:ext uri="{FF2B5EF4-FFF2-40B4-BE49-F238E27FC236}">
                <a16:creationId xmlns:a16="http://schemas.microsoft.com/office/drawing/2014/main" id="{EE4CE7B0-13C1-0944-8072-AC1E782B661C}"/>
              </a:ext>
            </a:extLst>
          </p:cNvPr>
          <p:cNvSpPr>
            <a:spLocks noGrp="1" noChangeArrowheads="1"/>
          </p:cNvSpPr>
          <p:nvPr>
            <p:ph idx="14"/>
          </p:nvPr>
        </p:nvSpPr>
        <p:spPr bwMode="auto">
          <a:xfrm>
            <a:off x="609601" y="1604926"/>
            <a:ext cx="5205047" cy="4373563"/>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7">
            <a:extLst>
              <a:ext uri="{FF2B5EF4-FFF2-40B4-BE49-F238E27FC236}">
                <a16:creationId xmlns:a16="http://schemas.microsoft.com/office/drawing/2014/main" id="{573D3779-F5EC-2445-8913-6A6FA0699632}"/>
              </a:ext>
            </a:extLst>
          </p:cNvPr>
          <p:cNvSpPr>
            <a:spLocks noGrp="1" noChangeArrowheads="1"/>
          </p:cNvSpPr>
          <p:nvPr>
            <p:ph idx="15"/>
          </p:nvPr>
        </p:nvSpPr>
        <p:spPr bwMode="auto">
          <a:xfrm>
            <a:off x="6321089" y="1609345"/>
            <a:ext cx="5205047" cy="4373563"/>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AFBDBE82-66F9-2A45-9FD5-E586931C51A5}"/>
              </a:ext>
            </a:extLst>
          </p:cNvPr>
          <p:cNvCxnSpPr/>
          <p:nvPr userDrawn="1"/>
        </p:nvCxnSpPr>
        <p:spPr bwMode="auto">
          <a:xfrm>
            <a:off x="609600" y="887507"/>
            <a:ext cx="10972800" cy="0"/>
          </a:xfrm>
          <a:prstGeom prst="line">
            <a:avLst/>
          </a:prstGeom>
          <a:ln w="38100" cap="rnd">
            <a:gradFill flip="none" rotWithShape="1">
              <a:gsLst>
                <a:gs pos="0">
                  <a:schemeClr val="bg1"/>
                </a:gs>
                <a:gs pos="49000">
                  <a:srgbClr val="C1D830"/>
                </a:gs>
                <a:gs pos="7000">
                  <a:schemeClr val="bg1"/>
                </a:gs>
                <a:gs pos="80000">
                  <a:srgbClr val="6C9F4D"/>
                </a:gs>
              </a:gsLst>
              <a:lin ang="10800000" scaled="1"/>
              <a:tileRect/>
            </a:gradFill>
          </a:ln>
          <a:effectLst/>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07471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15" name="Title 1"/>
          <p:cNvSpPr>
            <a:spLocks noGrp="1"/>
          </p:cNvSpPr>
          <p:nvPr>
            <p:ph type="title" hasCustomPrompt="1"/>
          </p:nvPr>
        </p:nvSpPr>
        <p:spPr>
          <a:xfrm>
            <a:off x="609600" y="233255"/>
            <a:ext cx="10972800" cy="646331"/>
          </a:xfrm>
        </p:spPr>
        <p:txBody>
          <a:bodyPr anchor="t" anchorCtr="0"/>
          <a:lstStyle/>
          <a:p>
            <a:r>
              <a:rPr lang="en-US"/>
              <a:t>Click to edit slide title</a:t>
            </a:r>
          </a:p>
        </p:txBody>
      </p:sp>
      <p:sp>
        <p:nvSpPr>
          <p:cNvPr id="17" name="Text Placeholder 12"/>
          <p:cNvSpPr>
            <a:spLocks noGrp="1"/>
          </p:cNvSpPr>
          <p:nvPr>
            <p:ph type="body" sz="quarter" idx="12" hasCustomPrompt="1"/>
          </p:nvPr>
        </p:nvSpPr>
        <p:spPr>
          <a:xfrm>
            <a:off x="195072" y="6574536"/>
            <a:ext cx="3333749" cy="153888"/>
          </a:xfrm>
        </p:spPr>
        <p:txBody>
          <a:bodyPr lIns="0" tIns="0" rIns="0" bIns="0" anchor="b" anchorCtr="0">
            <a:spAutoFit/>
          </a:bodyPr>
          <a:lstStyle>
            <a:lvl1pPr marL="0" indent="0">
              <a:buNone/>
              <a:defRPr sz="1000" baseline="0"/>
            </a:lvl1pPr>
          </a:lstStyle>
          <a:p>
            <a:pPr lvl="0"/>
            <a:r>
              <a:rPr lang="en-US"/>
              <a:t>Author et al, 2017.</a:t>
            </a:r>
          </a:p>
        </p:txBody>
      </p:sp>
      <p:cxnSp>
        <p:nvCxnSpPr>
          <p:cNvPr id="3" name="Straight Connector 2">
            <a:extLst>
              <a:ext uri="{FF2B5EF4-FFF2-40B4-BE49-F238E27FC236}">
                <a16:creationId xmlns:a16="http://schemas.microsoft.com/office/drawing/2014/main" id="{53194E30-95D2-6E48-AC86-BB043F362678}"/>
              </a:ext>
            </a:extLst>
          </p:cNvPr>
          <p:cNvCxnSpPr/>
          <p:nvPr userDrawn="1"/>
        </p:nvCxnSpPr>
        <p:spPr bwMode="auto">
          <a:xfrm>
            <a:off x="609600" y="887507"/>
            <a:ext cx="10972800" cy="0"/>
          </a:xfrm>
          <a:prstGeom prst="line">
            <a:avLst/>
          </a:prstGeom>
          <a:ln w="38100" cap="rnd">
            <a:gradFill flip="none" rotWithShape="1">
              <a:gsLst>
                <a:gs pos="0">
                  <a:schemeClr val="bg1"/>
                </a:gs>
                <a:gs pos="49000">
                  <a:srgbClr val="C1D830"/>
                </a:gs>
                <a:gs pos="7000">
                  <a:schemeClr val="bg1"/>
                </a:gs>
                <a:gs pos="80000">
                  <a:srgbClr val="6C9F4D"/>
                </a:gs>
              </a:gsLst>
              <a:lin ang="10800000" scaled="1"/>
              <a:tileRect/>
            </a:gradFill>
            <a:bevel/>
          </a:ln>
          <a:effectLst/>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6901216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ansition">
    <p:bg>
      <p:bgPr>
        <a:solidFill>
          <a:schemeClr val="bg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F960847-7FF9-B848-96DB-48173D890709}"/>
              </a:ext>
            </a:extLst>
          </p:cNvPr>
          <p:cNvSpPr>
            <a:spLocks noGrp="1"/>
          </p:cNvSpPr>
          <p:nvPr>
            <p:ph type="title" hasCustomPrompt="1"/>
          </p:nvPr>
        </p:nvSpPr>
        <p:spPr>
          <a:xfrm>
            <a:off x="4475544" y="3506859"/>
            <a:ext cx="6533113" cy="646331"/>
          </a:xfrm>
        </p:spPr>
        <p:txBody>
          <a:bodyPr/>
          <a:lstStyle/>
          <a:p>
            <a:r>
              <a:rPr lang="en-US">
                <a:latin typeface="News Gothic MT" charset="0"/>
                <a:ea typeface="News Gothic MT" charset="0"/>
                <a:cs typeface="News Gothic MT" charset="0"/>
              </a:rPr>
              <a:t>Transition Slide Title</a:t>
            </a:r>
          </a:p>
        </p:txBody>
      </p:sp>
      <p:pic>
        <p:nvPicPr>
          <p:cNvPr id="6" name="Picture 5">
            <a:extLst>
              <a:ext uri="{FF2B5EF4-FFF2-40B4-BE49-F238E27FC236}">
                <a16:creationId xmlns:a16="http://schemas.microsoft.com/office/drawing/2014/main" id="{7185DAB1-37C3-DC43-B5C9-88DD8159C463}"/>
              </a:ext>
            </a:extLst>
          </p:cNvPr>
          <p:cNvPicPr>
            <a:picLocks noChangeAspect="1"/>
          </p:cNvPicPr>
          <p:nvPr userDrawn="1"/>
        </p:nvPicPr>
        <p:blipFill>
          <a:blip r:embed="rId2"/>
          <a:stretch>
            <a:fillRect/>
          </a:stretch>
        </p:blipFill>
        <p:spPr>
          <a:xfrm>
            <a:off x="270934" y="3413567"/>
            <a:ext cx="3765973" cy="2824480"/>
          </a:xfrm>
          <a:prstGeom prst="rect">
            <a:avLst/>
          </a:prstGeom>
        </p:spPr>
      </p:pic>
      <p:pic>
        <p:nvPicPr>
          <p:cNvPr id="3" name="Picture 2" descr="A picture containing game, racket, sport, holding&#10;&#10;Description automatically generated">
            <a:extLst>
              <a:ext uri="{FF2B5EF4-FFF2-40B4-BE49-F238E27FC236}">
                <a16:creationId xmlns:a16="http://schemas.microsoft.com/office/drawing/2014/main" id="{0E9435A0-1DB6-6F44-B951-1C7A670519A3}"/>
              </a:ext>
            </a:extLst>
          </p:cNvPr>
          <p:cNvPicPr>
            <a:picLocks noChangeAspect="1"/>
          </p:cNvPicPr>
          <p:nvPr userDrawn="1"/>
        </p:nvPicPr>
        <p:blipFill>
          <a:blip r:embed="rId3"/>
          <a:stretch>
            <a:fillRect/>
          </a:stretch>
        </p:blipFill>
        <p:spPr>
          <a:xfrm>
            <a:off x="0" y="-1"/>
            <a:ext cx="12192000" cy="3182367"/>
          </a:xfrm>
          <a:prstGeom prst="rect">
            <a:avLst/>
          </a:prstGeom>
        </p:spPr>
      </p:pic>
    </p:spTree>
    <p:extLst>
      <p:ext uri="{BB962C8B-B14F-4D97-AF65-F5344CB8AC3E}">
        <p14:creationId xmlns:p14="http://schemas.microsoft.com/office/powerpoint/2010/main" val="28269411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resentation and Speaker">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C9B6D91-C2C6-0446-8FD0-55775D39B927}"/>
              </a:ext>
            </a:extLst>
          </p:cNvPr>
          <p:cNvSpPr>
            <a:spLocks noGrp="1"/>
          </p:cNvSpPr>
          <p:nvPr>
            <p:ph type="title"/>
          </p:nvPr>
        </p:nvSpPr>
        <p:spPr>
          <a:xfrm>
            <a:off x="1183341" y="3386190"/>
            <a:ext cx="9825317" cy="1200329"/>
          </a:xfrm>
        </p:spPr>
        <p:txBody>
          <a:bodyPr/>
          <a:lstStyle/>
          <a:p>
            <a:r>
              <a:rPr lang="en-US">
                <a:latin typeface="News Gothic MT" charset="0"/>
                <a:ea typeface="News Gothic MT" charset="0"/>
                <a:cs typeface="News Gothic MT" charset="0"/>
              </a:rPr>
              <a:t>Activity Title Activity Title Activity Activity Title Activity Title</a:t>
            </a:r>
          </a:p>
        </p:txBody>
      </p:sp>
      <p:sp>
        <p:nvSpPr>
          <p:cNvPr id="10" name="Text Placeholder 2">
            <a:extLst>
              <a:ext uri="{FF2B5EF4-FFF2-40B4-BE49-F238E27FC236}">
                <a16:creationId xmlns:a16="http://schemas.microsoft.com/office/drawing/2014/main" id="{5EB22640-5EA4-A948-9EFE-908A2C121B44}"/>
              </a:ext>
            </a:extLst>
          </p:cNvPr>
          <p:cNvSpPr>
            <a:spLocks noGrp="1"/>
          </p:cNvSpPr>
          <p:nvPr>
            <p:ph type="body" sz="quarter" idx="4294967295"/>
          </p:nvPr>
        </p:nvSpPr>
        <p:spPr>
          <a:xfrm>
            <a:off x="1183341" y="4790344"/>
            <a:ext cx="4155391" cy="1107996"/>
          </a:xfrm>
        </p:spPr>
        <p:txBody>
          <a:bodyPr>
            <a:normAutofit/>
          </a:bodyPr>
          <a:lstStyle>
            <a:lvl1pPr marL="0" indent="0" algn="l">
              <a:buNone/>
              <a:defRPr/>
            </a:lvl1pPr>
          </a:lstStyle>
          <a:p>
            <a:pPr marL="0" indent="0" algn="l">
              <a:buNone/>
            </a:pPr>
            <a:r>
              <a:rPr lang="en-US" sz="2000">
                <a:latin typeface="News Gothic MT" charset="0"/>
                <a:ea typeface="News Gothic MT" charset="0"/>
                <a:cs typeface="News Gothic MT" charset="0"/>
              </a:rPr>
              <a:t>John Doe, MD</a:t>
            </a:r>
          </a:p>
          <a:p>
            <a:pPr marL="0" indent="0" algn="l">
              <a:buNone/>
            </a:pPr>
            <a:r>
              <a:rPr lang="en-US" sz="2000">
                <a:latin typeface="News Gothic MT" charset="0"/>
                <a:ea typeface="News Gothic MT" charset="0"/>
                <a:cs typeface="News Gothic MT" charset="0"/>
              </a:rPr>
              <a:t>Professor</a:t>
            </a:r>
          </a:p>
          <a:p>
            <a:pPr marL="0" indent="0" algn="l">
              <a:buNone/>
            </a:pPr>
            <a:r>
              <a:rPr lang="en-US" sz="2000">
                <a:latin typeface="News Gothic MT" charset="0"/>
                <a:ea typeface="News Gothic MT" charset="0"/>
                <a:cs typeface="News Gothic MT" charset="0"/>
              </a:rPr>
              <a:t>i3 Health University</a:t>
            </a:r>
          </a:p>
        </p:txBody>
      </p:sp>
      <p:pic>
        <p:nvPicPr>
          <p:cNvPr id="5" name="Picture 4" descr="A picture containing game, racket, sport, holding&#10;&#10;Description automatically generated">
            <a:extLst>
              <a:ext uri="{FF2B5EF4-FFF2-40B4-BE49-F238E27FC236}">
                <a16:creationId xmlns:a16="http://schemas.microsoft.com/office/drawing/2014/main" id="{381D7207-A9DA-C941-8278-DAD4AC339039}"/>
              </a:ext>
            </a:extLst>
          </p:cNvPr>
          <p:cNvPicPr>
            <a:picLocks noChangeAspect="1"/>
          </p:cNvPicPr>
          <p:nvPr userDrawn="1"/>
        </p:nvPicPr>
        <p:blipFill>
          <a:blip r:embed="rId2"/>
          <a:stretch>
            <a:fillRect/>
          </a:stretch>
        </p:blipFill>
        <p:spPr>
          <a:xfrm>
            <a:off x="0" y="-1"/>
            <a:ext cx="12192000" cy="3182367"/>
          </a:xfrm>
          <a:prstGeom prst="rect">
            <a:avLst/>
          </a:prstGeom>
        </p:spPr>
      </p:pic>
    </p:spTree>
    <p:extLst>
      <p:ext uri="{BB962C8B-B14F-4D97-AF65-F5344CB8AC3E}">
        <p14:creationId xmlns:p14="http://schemas.microsoft.com/office/powerpoint/2010/main" val="18379423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46"/>
        <p:cNvGrpSpPr/>
        <p:nvPr/>
      </p:nvGrpSpPr>
      <p:grpSpPr>
        <a:xfrm>
          <a:off x="0" y="0"/>
          <a:ext cx="0" cy="0"/>
          <a:chOff x="0" y="0"/>
          <a:chExt cx="0" cy="0"/>
        </a:xfrm>
      </p:grpSpPr>
      <p:sp>
        <p:nvSpPr>
          <p:cNvPr id="47" name="Google Shape;47;p9"/>
          <p:cNvSpPr txBox="1">
            <a:spLocks noGrp="1"/>
          </p:cNvSpPr>
          <p:nvPr>
            <p:ph type="title"/>
          </p:nvPr>
        </p:nvSpPr>
        <p:spPr>
          <a:xfrm>
            <a:off x="838200" y="723570"/>
            <a:ext cx="10515600" cy="590891"/>
          </a:xfrm>
          <a:prstGeom prst="rect">
            <a:avLst/>
          </a:prstGeom>
          <a:noFill/>
          <a:ln>
            <a:noFill/>
          </a:ln>
        </p:spPr>
        <p:txBody>
          <a:bodyPr spcFirstLastPara="1" lIns="91425" tIns="45700" rIns="91425" bIns="45700"/>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48" name="Google Shape;48;p9"/>
          <p:cNvSpPr txBox="1">
            <a:spLocks noGrp="1"/>
          </p:cNvSpPr>
          <p:nvPr>
            <p:ph type="body" idx="1"/>
          </p:nvPr>
        </p:nvSpPr>
        <p:spPr>
          <a:xfrm>
            <a:off x="838200" y="1592042"/>
            <a:ext cx="5181600" cy="4595813"/>
          </a:xfrm>
          <a:prstGeom prst="rect">
            <a:avLst/>
          </a:prstGeom>
          <a:noFill/>
          <a:ln>
            <a:noFill/>
          </a:ln>
        </p:spPr>
        <p:txBody>
          <a:bodyPr spcFirstLastPara="1" lIns="91425" tIns="45700" rIns="91425" bIns="45700"/>
          <a:lstStyle>
            <a:lvl1pPr marL="257175" lvl="0" indent="-214313" algn="l">
              <a:spcBef>
                <a:spcPts val="270"/>
              </a:spcBef>
              <a:spcAft>
                <a:spcPts val="0"/>
              </a:spcAft>
              <a:buClr>
                <a:schemeClr val="dk1"/>
              </a:buClr>
              <a:buSzPts val="2400"/>
              <a:buChar char="•"/>
              <a:defRPr sz="1350"/>
            </a:lvl1pPr>
            <a:lvl2pPr marL="514350" lvl="1" indent="-200025" algn="l">
              <a:spcBef>
                <a:spcPts val="225"/>
              </a:spcBef>
              <a:spcAft>
                <a:spcPts val="0"/>
              </a:spcAft>
              <a:buClr>
                <a:schemeClr val="dk1"/>
              </a:buClr>
              <a:buSzPts val="2000"/>
              <a:buChar char="–"/>
              <a:defRPr sz="1125"/>
            </a:lvl2pPr>
            <a:lvl3pPr marL="771525" lvl="2" indent="-200025" algn="l">
              <a:spcBef>
                <a:spcPts val="225"/>
              </a:spcBef>
              <a:spcAft>
                <a:spcPts val="0"/>
              </a:spcAft>
              <a:buClr>
                <a:schemeClr val="dk1"/>
              </a:buClr>
              <a:buSzPts val="2000"/>
              <a:buChar char="•"/>
              <a:defRPr sz="1125"/>
            </a:lvl3pPr>
            <a:lvl4pPr marL="1028700" lvl="3" indent="-200025" algn="l">
              <a:spcBef>
                <a:spcPts val="225"/>
              </a:spcBef>
              <a:spcAft>
                <a:spcPts val="0"/>
              </a:spcAft>
              <a:buClr>
                <a:schemeClr val="dk1"/>
              </a:buClr>
              <a:buSzPts val="2000"/>
              <a:buChar char="–"/>
              <a:defRPr sz="1125"/>
            </a:lvl4pPr>
            <a:lvl5pPr marL="1285875" lvl="4" indent="-200025" algn="l">
              <a:spcBef>
                <a:spcPts val="225"/>
              </a:spcBef>
              <a:spcAft>
                <a:spcPts val="0"/>
              </a:spcAft>
              <a:buClr>
                <a:schemeClr val="dk1"/>
              </a:buClr>
              <a:buSzPts val="2000"/>
              <a:buChar char="»"/>
              <a:defRPr sz="1125"/>
            </a:lvl5pPr>
            <a:lvl6pPr marL="1543050" lvl="5" indent="-192881" algn="l">
              <a:lnSpc>
                <a:spcPct val="90000"/>
              </a:lnSpc>
              <a:spcBef>
                <a:spcPts val="281"/>
              </a:spcBef>
              <a:spcAft>
                <a:spcPts val="0"/>
              </a:spcAft>
              <a:buClr>
                <a:schemeClr val="dk1"/>
              </a:buClr>
              <a:buSzPts val="1800"/>
              <a:buChar char="•"/>
              <a:defRPr/>
            </a:lvl6pPr>
            <a:lvl7pPr marL="1800225" lvl="6" indent="-192881" algn="l">
              <a:lnSpc>
                <a:spcPct val="90000"/>
              </a:lnSpc>
              <a:spcBef>
                <a:spcPts val="281"/>
              </a:spcBef>
              <a:spcAft>
                <a:spcPts val="0"/>
              </a:spcAft>
              <a:buClr>
                <a:schemeClr val="dk1"/>
              </a:buClr>
              <a:buSzPts val="1800"/>
              <a:buChar char="•"/>
              <a:defRPr/>
            </a:lvl7pPr>
            <a:lvl8pPr marL="2057400" lvl="7" indent="-192881" algn="l">
              <a:lnSpc>
                <a:spcPct val="90000"/>
              </a:lnSpc>
              <a:spcBef>
                <a:spcPts val="281"/>
              </a:spcBef>
              <a:spcAft>
                <a:spcPts val="0"/>
              </a:spcAft>
              <a:buClr>
                <a:schemeClr val="dk1"/>
              </a:buClr>
              <a:buSzPts val="1800"/>
              <a:buChar char="•"/>
              <a:defRPr/>
            </a:lvl8pPr>
            <a:lvl9pPr marL="2314575" lvl="8" indent="-192881" algn="l">
              <a:lnSpc>
                <a:spcPct val="90000"/>
              </a:lnSpc>
              <a:spcBef>
                <a:spcPts val="281"/>
              </a:spcBef>
              <a:spcAft>
                <a:spcPts val="0"/>
              </a:spcAft>
              <a:buClr>
                <a:schemeClr val="dk1"/>
              </a:buClr>
              <a:buSzPts val="1800"/>
              <a:buChar char="•"/>
              <a:defRPr/>
            </a:lvl9pPr>
          </a:lstStyle>
          <a:p>
            <a:endParaRPr/>
          </a:p>
        </p:txBody>
      </p:sp>
      <p:sp>
        <p:nvSpPr>
          <p:cNvPr id="49" name="Google Shape;49;p9"/>
          <p:cNvSpPr txBox="1">
            <a:spLocks noGrp="1"/>
          </p:cNvSpPr>
          <p:nvPr>
            <p:ph type="body" idx="2"/>
          </p:nvPr>
        </p:nvSpPr>
        <p:spPr>
          <a:xfrm>
            <a:off x="6172200" y="1592042"/>
            <a:ext cx="5181600" cy="4595813"/>
          </a:xfrm>
          <a:prstGeom prst="rect">
            <a:avLst/>
          </a:prstGeom>
          <a:noFill/>
          <a:ln>
            <a:noFill/>
          </a:ln>
        </p:spPr>
        <p:txBody>
          <a:bodyPr spcFirstLastPara="1" lIns="91425" tIns="45700" rIns="91425" bIns="45700"/>
          <a:lstStyle>
            <a:lvl1pPr marL="257175" lvl="0" indent="-214313" algn="l">
              <a:spcBef>
                <a:spcPts val="270"/>
              </a:spcBef>
              <a:spcAft>
                <a:spcPts val="0"/>
              </a:spcAft>
              <a:buClr>
                <a:schemeClr val="dk1"/>
              </a:buClr>
              <a:buSzPts val="2400"/>
              <a:buChar char="•"/>
              <a:defRPr sz="1350"/>
            </a:lvl1pPr>
            <a:lvl2pPr marL="514350" lvl="1" indent="-200025" algn="l">
              <a:spcBef>
                <a:spcPts val="225"/>
              </a:spcBef>
              <a:spcAft>
                <a:spcPts val="0"/>
              </a:spcAft>
              <a:buClr>
                <a:schemeClr val="dk1"/>
              </a:buClr>
              <a:buSzPts val="2000"/>
              <a:buChar char="–"/>
              <a:defRPr sz="1125"/>
            </a:lvl2pPr>
            <a:lvl3pPr marL="771525" lvl="2" indent="-200025" algn="l">
              <a:spcBef>
                <a:spcPts val="225"/>
              </a:spcBef>
              <a:spcAft>
                <a:spcPts val="0"/>
              </a:spcAft>
              <a:buClr>
                <a:schemeClr val="dk1"/>
              </a:buClr>
              <a:buSzPts val="2000"/>
              <a:buChar char="•"/>
              <a:defRPr sz="1125"/>
            </a:lvl3pPr>
            <a:lvl4pPr marL="1028700" lvl="3" indent="-200025" algn="l">
              <a:spcBef>
                <a:spcPts val="225"/>
              </a:spcBef>
              <a:spcAft>
                <a:spcPts val="0"/>
              </a:spcAft>
              <a:buClr>
                <a:schemeClr val="dk1"/>
              </a:buClr>
              <a:buSzPts val="2000"/>
              <a:buChar char="–"/>
              <a:defRPr sz="1125"/>
            </a:lvl4pPr>
            <a:lvl5pPr marL="1285875" lvl="4" indent="-200025" algn="l">
              <a:spcBef>
                <a:spcPts val="225"/>
              </a:spcBef>
              <a:spcAft>
                <a:spcPts val="0"/>
              </a:spcAft>
              <a:buClr>
                <a:schemeClr val="dk1"/>
              </a:buClr>
              <a:buSzPts val="2000"/>
              <a:buChar char="»"/>
              <a:defRPr sz="1125"/>
            </a:lvl5pPr>
            <a:lvl6pPr marL="1543050" lvl="5" indent="-192881" algn="l">
              <a:lnSpc>
                <a:spcPct val="90000"/>
              </a:lnSpc>
              <a:spcBef>
                <a:spcPts val="281"/>
              </a:spcBef>
              <a:spcAft>
                <a:spcPts val="0"/>
              </a:spcAft>
              <a:buClr>
                <a:schemeClr val="dk1"/>
              </a:buClr>
              <a:buSzPts val="1800"/>
              <a:buChar char="•"/>
              <a:defRPr/>
            </a:lvl6pPr>
            <a:lvl7pPr marL="1800225" lvl="6" indent="-192881" algn="l">
              <a:lnSpc>
                <a:spcPct val="90000"/>
              </a:lnSpc>
              <a:spcBef>
                <a:spcPts val="281"/>
              </a:spcBef>
              <a:spcAft>
                <a:spcPts val="0"/>
              </a:spcAft>
              <a:buClr>
                <a:schemeClr val="dk1"/>
              </a:buClr>
              <a:buSzPts val="1800"/>
              <a:buChar char="•"/>
              <a:defRPr/>
            </a:lvl7pPr>
            <a:lvl8pPr marL="2057400" lvl="7" indent="-192881" algn="l">
              <a:lnSpc>
                <a:spcPct val="90000"/>
              </a:lnSpc>
              <a:spcBef>
                <a:spcPts val="281"/>
              </a:spcBef>
              <a:spcAft>
                <a:spcPts val="0"/>
              </a:spcAft>
              <a:buClr>
                <a:schemeClr val="dk1"/>
              </a:buClr>
              <a:buSzPts val="1800"/>
              <a:buChar char="•"/>
              <a:defRPr/>
            </a:lvl8pPr>
            <a:lvl9pPr marL="2314575" lvl="8" indent="-192881" algn="l">
              <a:lnSpc>
                <a:spcPct val="90000"/>
              </a:lnSpc>
              <a:spcBef>
                <a:spcPts val="281"/>
              </a:spcBef>
              <a:spcAft>
                <a:spcPts val="0"/>
              </a:spcAft>
              <a:buClr>
                <a:schemeClr val="dk1"/>
              </a:buClr>
              <a:buSzPts val="1800"/>
              <a:buChar char="•"/>
              <a:defRPr/>
            </a:lvl9pPr>
          </a:lstStyle>
          <a:p>
            <a:endParaRPr/>
          </a:p>
        </p:txBody>
      </p:sp>
      <p:sp>
        <p:nvSpPr>
          <p:cNvPr id="5" name="Google Shape;50;p9"/>
          <p:cNvSpPr txBox="1">
            <a:spLocks noGrp="1"/>
          </p:cNvSpPr>
          <p:nvPr>
            <p:ph type="sldNum" idx="10"/>
          </p:nvPr>
        </p:nvSpPr>
        <p:spPr>
          <a:xfrm>
            <a:off x="8610600" y="6492878"/>
            <a:ext cx="2743200" cy="365125"/>
          </a:xfrm>
          <a:prstGeom prst="rect">
            <a:avLst/>
          </a:prstGeom>
        </p:spPr>
        <p:txBody>
          <a:bodyPr spcFirstLastPara="1" wrap="square" lIns="91425" tIns="45700" rIns="91425" bIns="45700" anchor="ctr" anchorCtr="0">
            <a:noAutofit/>
          </a:bodyPr>
          <a:lstStyle>
            <a:lvl1pPr marL="0" lvl="0" indent="0" algn="r">
              <a:spcBef>
                <a:spcPts val="0"/>
              </a:spcBef>
              <a:spcAft>
                <a:spcPts val="0"/>
              </a:spcAft>
              <a:buNone/>
              <a:defRPr sz="675" smtClean="0">
                <a:solidFill>
                  <a:srgbClr val="888888"/>
                </a:solidFill>
                <a:latin typeface="Arial" panose="020B0604020202020204" pitchFamily="34" charset="0"/>
                <a:ea typeface="Arial" panose="020B0604020202020204" pitchFamily="34" charset="0"/>
                <a:cs typeface="Arial" panose="020B0604020202020204" pitchFamily="34" charset="0"/>
                <a:sym typeface="Calibri"/>
              </a:defRPr>
            </a:lvl1pPr>
            <a:lvl2pPr marL="0" lvl="1" indent="0" algn="r">
              <a:spcBef>
                <a:spcPts val="0"/>
              </a:spcBef>
              <a:spcAft>
                <a:spcPts val="0"/>
              </a:spcAft>
              <a:buNone/>
              <a:defRPr sz="675">
                <a:solidFill>
                  <a:srgbClr val="888888"/>
                </a:solidFill>
                <a:latin typeface="Calibri"/>
                <a:ea typeface="Calibri"/>
                <a:cs typeface="Calibri"/>
                <a:sym typeface="Calibri"/>
              </a:defRPr>
            </a:lvl2pPr>
            <a:lvl3pPr marL="0" lvl="2" indent="0" algn="r">
              <a:spcBef>
                <a:spcPts val="0"/>
              </a:spcBef>
              <a:spcAft>
                <a:spcPts val="0"/>
              </a:spcAft>
              <a:buNone/>
              <a:defRPr sz="675">
                <a:solidFill>
                  <a:srgbClr val="888888"/>
                </a:solidFill>
                <a:latin typeface="Calibri"/>
                <a:ea typeface="Calibri"/>
                <a:cs typeface="Calibri"/>
                <a:sym typeface="Calibri"/>
              </a:defRPr>
            </a:lvl3pPr>
            <a:lvl4pPr marL="0" lvl="3" indent="0" algn="r">
              <a:spcBef>
                <a:spcPts val="0"/>
              </a:spcBef>
              <a:spcAft>
                <a:spcPts val="0"/>
              </a:spcAft>
              <a:buNone/>
              <a:defRPr sz="675">
                <a:solidFill>
                  <a:srgbClr val="888888"/>
                </a:solidFill>
                <a:latin typeface="Calibri"/>
                <a:ea typeface="Calibri"/>
                <a:cs typeface="Calibri"/>
                <a:sym typeface="Calibri"/>
              </a:defRPr>
            </a:lvl4pPr>
            <a:lvl5pPr marL="0" lvl="4" indent="0" algn="r">
              <a:spcBef>
                <a:spcPts val="0"/>
              </a:spcBef>
              <a:spcAft>
                <a:spcPts val="0"/>
              </a:spcAft>
              <a:buNone/>
              <a:defRPr sz="675">
                <a:solidFill>
                  <a:srgbClr val="888888"/>
                </a:solidFill>
                <a:latin typeface="Calibri"/>
                <a:ea typeface="Calibri"/>
                <a:cs typeface="Calibri"/>
                <a:sym typeface="Calibri"/>
              </a:defRPr>
            </a:lvl5pPr>
            <a:lvl6pPr marL="0" lvl="5" indent="0" algn="r">
              <a:spcBef>
                <a:spcPts val="0"/>
              </a:spcBef>
              <a:spcAft>
                <a:spcPts val="0"/>
              </a:spcAft>
              <a:buNone/>
              <a:defRPr sz="675">
                <a:solidFill>
                  <a:srgbClr val="888888"/>
                </a:solidFill>
                <a:latin typeface="Calibri"/>
                <a:ea typeface="Calibri"/>
                <a:cs typeface="Calibri"/>
                <a:sym typeface="Calibri"/>
              </a:defRPr>
            </a:lvl6pPr>
            <a:lvl7pPr marL="0" lvl="6" indent="0" algn="r">
              <a:spcBef>
                <a:spcPts val="0"/>
              </a:spcBef>
              <a:spcAft>
                <a:spcPts val="0"/>
              </a:spcAft>
              <a:buNone/>
              <a:defRPr sz="675">
                <a:solidFill>
                  <a:srgbClr val="888888"/>
                </a:solidFill>
                <a:latin typeface="Calibri"/>
                <a:ea typeface="Calibri"/>
                <a:cs typeface="Calibri"/>
                <a:sym typeface="Calibri"/>
              </a:defRPr>
            </a:lvl7pPr>
            <a:lvl8pPr marL="0" lvl="7" indent="0" algn="r">
              <a:spcBef>
                <a:spcPts val="0"/>
              </a:spcBef>
              <a:spcAft>
                <a:spcPts val="0"/>
              </a:spcAft>
              <a:buNone/>
              <a:defRPr sz="675">
                <a:solidFill>
                  <a:srgbClr val="888888"/>
                </a:solidFill>
                <a:latin typeface="Calibri"/>
                <a:ea typeface="Calibri"/>
                <a:cs typeface="Calibri"/>
                <a:sym typeface="Calibri"/>
              </a:defRPr>
            </a:lvl8pPr>
            <a:lvl9pPr marL="0" lvl="8" indent="0" algn="r">
              <a:spcBef>
                <a:spcPts val="0"/>
              </a:spcBef>
              <a:spcAft>
                <a:spcPts val="0"/>
              </a:spcAft>
              <a:buNone/>
              <a:defRPr sz="675">
                <a:solidFill>
                  <a:srgbClr val="888888"/>
                </a:solidFill>
                <a:latin typeface="Calibri"/>
                <a:ea typeface="Calibri"/>
                <a:cs typeface="Calibri"/>
                <a:sym typeface="Calibri"/>
              </a:defRPr>
            </a:lvl9pPr>
          </a:lstStyle>
          <a:p>
            <a:pPr>
              <a:defRPr/>
            </a:pPr>
            <a:fld id="{D8D458F5-E556-484B-BA20-3DFE4223F669}" type="slidenum">
              <a:rPr lang="en-US" smtClean="0"/>
              <a:pPr>
                <a:defRPr/>
              </a:pPr>
              <a:t>‹#›</a:t>
            </a:fld>
            <a:endParaRPr lang="en-US"/>
          </a:p>
        </p:txBody>
      </p:sp>
    </p:spTree>
    <p:extLst>
      <p:ext uri="{BB962C8B-B14F-4D97-AF65-F5344CB8AC3E}">
        <p14:creationId xmlns:p14="http://schemas.microsoft.com/office/powerpoint/2010/main" val="3724615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14B1A-F986-46BC-85FE-A9565B41970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0CEBF0-AA94-46AC-805C-3FA6754E105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583B13E8-8524-4FDE-A9B4-9B0F2CA760D0}"/>
              </a:ext>
            </a:extLst>
          </p:cNvPr>
          <p:cNvSpPr>
            <a:spLocks noGrp="1"/>
          </p:cNvSpPr>
          <p:nvPr>
            <p:ph type="ftr" sz="quarter" idx="10"/>
          </p:nvPr>
        </p:nvSpPr>
        <p:spPr>
          <a:xfrm>
            <a:off x="838200" y="6499227"/>
            <a:ext cx="10515600" cy="358775"/>
          </a:xfrm>
          <a:prstGeom prst="rect">
            <a:avLst/>
          </a:prstGeom>
        </p:spPr>
        <p:txBody>
          <a:bodyPr/>
          <a:lstStyle/>
          <a:p>
            <a:endParaRPr lang="en-US"/>
          </a:p>
        </p:txBody>
      </p:sp>
    </p:spTree>
    <p:extLst>
      <p:ext uri="{BB962C8B-B14F-4D97-AF65-F5344CB8AC3E}">
        <p14:creationId xmlns:p14="http://schemas.microsoft.com/office/powerpoint/2010/main" val="10994106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21" Type="http://schemas.openxmlformats.org/officeDocument/2006/relationships/image" Target="../media/image5.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oleObject" Target="../embeddings/oleObject1.bin"/><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vmlDrawing" Target="../drawings/vmlDrawing1.v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22" Type="http://schemas.openxmlformats.org/officeDocument/2006/relationships/image" Target="../media/image6.png"/></Relationships>
</file>

<file path=ppt/slideMasters/_rels/slideMaster2.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image" Target="../media/image6.png"/><Relationship Id="rId3" Type="http://schemas.openxmlformats.org/officeDocument/2006/relationships/slideLayout" Target="../slideLayouts/slideLayout16.xml"/><Relationship Id="rId7" Type="http://schemas.openxmlformats.org/officeDocument/2006/relationships/vmlDrawing" Target="../drawings/vmlDrawing2.vml"/><Relationship Id="rId12" Type="http://schemas.openxmlformats.org/officeDocument/2006/relationships/image" Target="../media/image5.pn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theme" Target="../theme/theme2.xml"/><Relationship Id="rId11" Type="http://schemas.openxmlformats.org/officeDocument/2006/relationships/image" Target="../media/image4.png"/><Relationship Id="rId5" Type="http://schemas.openxmlformats.org/officeDocument/2006/relationships/slideLayout" Target="../slideLayouts/slideLayout18.xml"/><Relationship Id="rId10" Type="http://schemas.openxmlformats.org/officeDocument/2006/relationships/image" Target="../media/image3.png"/><Relationship Id="rId4" Type="http://schemas.openxmlformats.org/officeDocument/2006/relationships/slideLayout" Target="../slideLayouts/slideLayout17.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Pr>
        <a:solidFill>
          <a:schemeClr val="bg1"/>
        </a:solidFill>
        <a:effectLst/>
      </p:bgPr>
    </p:bg>
    <p:spTree>
      <p:nvGrpSpPr>
        <p:cNvPr id="1" name=""/>
        <p:cNvGrpSpPr/>
        <p:nvPr/>
      </p:nvGrpSpPr>
      <p:grpSpPr>
        <a:xfrm>
          <a:off x="0" y="0"/>
          <a:ext cx="0" cy="0"/>
          <a:chOff x="0" y="0"/>
          <a:chExt cx="0" cy="0"/>
        </a:xfrm>
      </p:grpSpPr>
      <p:graphicFrame>
        <p:nvGraphicFramePr>
          <p:cNvPr id="722952" name="Base" hidden="1"/>
          <p:cNvGraphicFramePr>
            <a:graphicFrameLocks/>
          </p:cNvGraphicFramePr>
          <p:nvPr userDrawn="1"/>
        </p:nvGraphicFramePr>
        <p:xfrm>
          <a:off x="2032000" y="1397000"/>
          <a:ext cx="8128000" cy="4064000"/>
        </p:xfrm>
        <a:graphic>
          <a:graphicData uri="http://schemas.openxmlformats.org/presentationml/2006/ole">
            <mc:AlternateContent xmlns:mc="http://schemas.openxmlformats.org/markup-compatibility/2006">
              <mc:Choice xmlns:v="urn:schemas-microsoft-com:vml" Requires="v">
                <p:oleObj spid="_x0000_s2085" r:id="rId16" imgW="0" imgH="0" progId="PowerPoint.Show.8">
                  <p:embed/>
                </p:oleObj>
              </mc:Choice>
              <mc:Fallback>
                <p:oleObj r:id="rId16" imgW="0" imgH="0" progId="PowerPoint.Show.8">
                  <p:embed/>
                  <p:pic>
                    <p:nvPicPr>
                      <p:cNvPr id="722952" name="Base"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2032000" y="1397000"/>
                        <a:ext cx="8128000" cy="4064000"/>
                      </a:xfrm>
                      <a:prstGeom prst="rect">
                        <a:avLst/>
                      </a:prstGeom>
                      <a:noFill/>
                      <a:ln>
                        <a:noFill/>
                      </a:ln>
                      <a:effectLst/>
                      <a:extLst>
                        <a:ext uri="{909E8E84-426E-40dd-AFC4-6F175D3DCCD1}">
                          <a14:hiddenFill xmlns="" xmlns:a14="http://schemas.microsoft.com/office/drawing/2010/main">
                            <a:solidFill>
                              <a:srgbClr val="606BA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9" name="Text Placeholder 28"/>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30" name="Title Placeholder 29"/>
          <p:cNvSpPr>
            <a:spLocks noGrp="1"/>
          </p:cNvSpPr>
          <p:nvPr>
            <p:ph type="title"/>
          </p:nvPr>
        </p:nvSpPr>
        <p:spPr>
          <a:xfrm>
            <a:off x="609600" y="233255"/>
            <a:ext cx="10972800" cy="646331"/>
          </a:xfrm>
          <a:prstGeom prst="rect">
            <a:avLst/>
          </a:prstGeom>
        </p:spPr>
        <p:txBody>
          <a:bodyPr vert="horz" lIns="91440" tIns="45720" rIns="91440" bIns="45720" rtlCol="0" anchor="t" anchorCtr="0">
            <a:spAutoFit/>
          </a:bodyPr>
          <a:lstStyle/>
          <a:p>
            <a:r>
              <a:rPr lang="en-US"/>
              <a:t>Click to edit slide title</a:t>
            </a:r>
          </a:p>
        </p:txBody>
      </p:sp>
      <p:sp>
        <p:nvSpPr>
          <p:cNvPr id="3" name="TextBox 2"/>
          <p:cNvSpPr txBox="1"/>
          <p:nvPr userDrawn="1"/>
        </p:nvSpPr>
        <p:spPr>
          <a:xfrm>
            <a:off x="592667" y="876300"/>
            <a:ext cx="11040533" cy="914400"/>
          </a:xfrm>
          <a:prstGeom prst="rect">
            <a:avLst/>
          </a:prstGeom>
        </p:spPr>
        <p:txBody>
          <a:bodyPr vert="horz" wrap="none" lIns="91440" tIns="45720" rIns="91440" bIns="45720" rtlCol="0" anchor="ctr">
            <a:normAutofit/>
          </a:bodyPr>
          <a:lstStyle/>
          <a:p>
            <a:endParaRPr lang="en-US" sz="2800"/>
          </a:p>
        </p:txBody>
      </p:sp>
      <p:pic>
        <p:nvPicPr>
          <p:cNvPr id="7" name="Picture 6">
            <a:extLst>
              <a:ext uri="{FF2B5EF4-FFF2-40B4-BE49-F238E27FC236}">
                <a16:creationId xmlns:a16="http://schemas.microsoft.com/office/drawing/2014/main" id="{916180B5-7F7A-B446-AE4A-CC6AA14A926C}"/>
              </a:ext>
            </a:extLst>
          </p:cNvPr>
          <p:cNvPicPr>
            <a:picLocks noChangeAspect="1"/>
          </p:cNvPicPr>
          <p:nvPr userDrawn="1"/>
        </p:nvPicPr>
        <p:blipFill>
          <a:blip r:embed="rId17"/>
          <a:stretch>
            <a:fillRect/>
          </a:stretch>
        </p:blipFill>
        <p:spPr>
          <a:xfrm>
            <a:off x="9606579" y="5805430"/>
            <a:ext cx="2316757" cy="951525"/>
          </a:xfrm>
          <a:prstGeom prst="rect">
            <a:avLst/>
          </a:prstGeom>
        </p:spPr>
      </p:pic>
    </p:spTree>
  </p:cSld>
  <p:clrMap bg1="lt1" tx1="dk1" bg2="lt2" tx2="dk2" accent1="accent1" accent2="accent2" accent3="accent3" accent4="accent4" accent5="accent5" accent6="accent6" hlink="hlink" folHlink="folHlink"/>
  <p:sldLayoutIdLst>
    <p:sldLayoutId id="2147483653" r:id="rId1"/>
    <p:sldLayoutId id="2147483662" r:id="rId2"/>
    <p:sldLayoutId id="2147483654" r:id="rId3"/>
    <p:sldLayoutId id="2147483663" r:id="rId4"/>
    <p:sldLayoutId id="2147483652" r:id="rId5"/>
    <p:sldLayoutId id="2147483655" r:id="rId6"/>
    <p:sldLayoutId id="2147483656" r:id="rId7"/>
    <p:sldLayoutId id="2147483670" r:id="rId8"/>
    <p:sldLayoutId id="2147483671" r:id="rId9"/>
    <p:sldLayoutId id="2147483672" r:id="rId10"/>
    <p:sldLayoutId id="2147483673" r:id="rId11"/>
    <p:sldLayoutId id="2147483675" r:id="rId12"/>
    <p:sldLayoutId id="2147483676" r:id="rId13"/>
  </p:sldLayoutIdLst>
  <p:hf hdr="0" ftr="0" dt="0"/>
  <p:txStyles>
    <p:titleStyle>
      <a:lvl1pPr algn="l" rtl="0" eaLnBrk="1" fontAlgn="base" hangingPunct="1">
        <a:spcBef>
          <a:spcPct val="0"/>
        </a:spcBef>
        <a:spcAft>
          <a:spcPct val="0"/>
        </a:spcAft>
        <a:defRPr sz="3600" b="0">
          <a:solidFill>
            <a:schemeClr val="tx1"/>
          </a:solidFill>
          <a:effectLst/>
          <a:latin typeface="News Gothic MT" charset="0"/>
          <a:ea typeface="News Gothic MT" charset="0"/>
          <a:cs typeface="News Gothic MT" charset="0"/>
        </a:defRPr>
      </a:lvl1pPr>
      <a:lvl2pPr algn="l" rtl="0" eaLnBrk="1" fontAlgn="base" hangingPunct="1">
        <a:spcBef>
          <a:spcPct val="0"/>
        </a:spcBef>
        <a:spcAft>
          <a:spcPct val="0"/>
        </a:spcAft>
        <a:defRPr sz="2800" b="1">
          <a:solidFill>
            <a:srgbClr val="F77711"/>
          </a:solidFill>
          <a:latin typeface="Arial" charset="0"/>
          <a:ea typeface="ＭＳ Ｐゴシック" charset="0"/>
        </a:defRPr>
      </a:lvl2pPr>
      <a:lvl3pPr algn="l" rtl="0" eaLnBrk="1" fontAlgn="base" hangingPunct="1">
        <a:spcBef>
          <a:spcPct val="0"/>
        </a:spcBef>
        <a:spcAft>
          <a:spcPct val="0"/>
        </a:spcAft>
        <a:defRPr sz="2800" b="1">
          <a:solidFill>
            <a:srgbClr val="F77711"/>
          </a:solidFill>
          <a:latin typeface="Arial" charset="0"/>
          <a:ea typeface="ＭＳ Ｐゴシック" charset="0"/>
        </a:defRPr>
      </a:lvl3pPr>
      <a:lvl4pPr algn="l" rtl="0" eaLnBrk="1" fontAlgn="base" hangingPunct="1">
        <a:spcBef>
          <a:spcPct val="0"/>
        </a:spcBef>
        <a:spcAft>
          <a:spcPct val="0"/>
        </a:spcAft>
        <a:defRPr sz="2800" b="1">
          <a:solidFill>
            <a:srgbClr val="F77711"/>
          </a:solidFill>
          <a:latin typeface="Arial" charset="0"/>
          <a:ea typeface="ＭＳ Ｐゴシック" charset="0"/>
        </a:defRPr>
      </a:lvl4pPr>
      <a:lvl5pPr algn="l" rtl="0" eaLnBrk="1" fontAlgn="base" hangingPunct="1">
        <a:spcBef>
          <a:spcPct val="0"/>
        </a:spcBef>
        <a:spcAft>
          <a:spcPct val="0"/>
        </a:spcAft>
        <a:defRPr sz="2800" b="1">
          <a:solidFill>
            <a:srgbClr val="F77711"/>
          </a:solidFill>
          <a:latin typeface="Arial" charset="0"/>
          <a:ea typeface="ＭＳ Ｐゴシック" charset="0"/>
        </a:defRPr>
      </a:lvl5pPr>
      <a:lvl6pPr marL="457200" algn="l" rtl="0" eaLnBrk="1" fontAlgn="base" hangingPunct="1">
        <a:spcBef>
          <a:spcPct val="0"/>
        </a:spcBef>
        <a:spcAft>
          <a:spcPct val="0"/>
        </a:spcAft>
        <a:defRPr sz="2800" b="1">
          <a:solidFill>
            <a:srgbClr val="F77711"/>
          </a:solidFill>
          <a:latin typeface="Arial" charset="0"/>
          <a:ea typeface="ＭＳ Ｐゴシック" charset="0"/>
        </a:defRPr>
      </a:lvl6pPr>
      <a:lvl7pPr marL="914400" algn="l" rtl="0" eaLnBrk="1" fontAlgn="base" hangingPunct="1">
        <a:spcBef>
          <a:spcPct val="0"/>
        </a:spcBef>
        <a:spcAft>
          <a:spcPct val="0"/>
        </a:spcAft>
        <a:defRPr sz="2800" b="1">
          <a:solidFill>
            <a:srgbClr val="F77711"/>
          </a:solidFill>
          <a:latin typeface="Arial" charset="0"/>
          <a:ea typeface="ＭＳ Ｐゴシック" charset="0"/>
        </a:defRPr>
      </a:lvl7pPr>
      <a:lvl8pPr marL="1371600" algn="l" rtl="0" eaLnBrk="1" fontAlgn="base" hangingPunct="1">
        <a:spcBef>
          <a:spcPct val="0"/>
        </a:spcBef>
        <a:spcAft>
          <a:spcPct val="0"/>
        </a:spcAft>
        <a:defRPr sz="2800" b="1">
          <a:solidFill>
            <a:srgbClr val="F77711"/>
          </a:solidFill>
          <a:latin typeface="Arial" charset="0"/>
          <a:ea typeface="ＭＳ Ｐゴシック" charset="0"/>
        </a:defRPr>
      </a:lvl8pPr>
      <a:lvl9pPr marL="1828800" algn="l" rtl="0" eaLnBrk="1" fontAlgn="base" hangingPunct="1">
        <a:spcBef>
          <a:spcPct val="0"/>
        </a:spcBef>
        <a:spcAft>
          <a:spcPct val="0"/>
        </a:spcAft>
        <a:defRPr sz="2800" b="1">
          <a:solidFill>
            <a:srgbClr val="F77711"/>
          </a:solidFill>
          <a:latin typeface="Arial" charset="0"/>
          <a:ea typeface="ＭＳ Ｐゴシック" charset="0"/>
        </a:defRPr>
      </a:lvl9pPr>
    </p:titleStyle>
    <p:bodyStyle>
      <a:lvl1pPr marL="457200" indent="-457200" algn="l" rtl="0" eaLnBrk="1" fontAlgn="base" hangingPunct="1">
        <a:spcBef>
          <a:spcPts val="0"/>
        </a:spcBef>
        <a:spcAft>
          <a:spcPct val="0"/>
        </a:spcAft>
        <a:buClrTx/>
        <a:buSzPct val="100000"/>
        <a:buFontTx/>
        <a:buBlip>
          <a:blip r:embed="rId18"/>
        </a:buBlip>
        <a:defRPr sz="2600">
          <a:solidFill>
            <a:schemeClr val="tx1"/>
          </a:solidFill>
          <a:latin typeface="News Gothic MT" charset="0"/>
          <a:ea typeface="News Gothic MT" charset="0"/>
          <a:cs typeface="News Gothic MT" charset="0"/>
        </a:defRPr>
      </a:lvl1pPr>
      <a:lvl2pPr marL="863600" indent="-406400" algn="l" rtl="0" eaLnBrk="1" fontAlgn="base" hangingPunct="1">
        <a:spcBef>
          <a:spcPts val="0"/>
        </a:spcBef>
        <a:spcAft>
          <a:spcPct val="0"/>
        </a:spcAft>
        <a:buClrTx/>
        <a:buSzPct val="100000"/>
        <a:buFontTx/>
        <a:buBlip>
          <a:blip r:embed="rId19"/>
        </a:buBlip>
        <a:defRPr sz="2000" baseline="0">
          <a:solidFill>
            <a:schemeClr val="tx1"/>
          </a:solidFill>
          <a:latin typeface="News Gothic MT" charset="0"/>
          <a:ea typeface="News Gothic MT" charset="0"/>
          <a:cs typeface="News Gothic MT" charset="0"/>
        </a:defRPr>
      </a:lvl2pPr>
      <a:lvl3pPr marL="1252538" indent="-280988" algn="l" rtl="0" eaLnBrk="1" fontAlgn="base" hangingPunct="1">
        <a:spcBef>
          <a:spcPts val="0"/>
        </a:spcBef>
        <a:spcAft>
          <a:spcPct val="0"/>
        </a:spcAft>
        <a:buClr>
          <a:schemeClr val="tx1"/>
        </a:buClr>
        <a:buSzPct val="90000"/>
        <a:buFontTx/>
        <a:buBlip>
          <a:blip r:embed="rId20"/>
        </a:buBlip>
        <a:defRPr sz="1800">
          <a:solidFill>
            <a:schemeClr val="tx1"/>
          </a:solidFill>
          <a:latin typeface="News Gothic MT" charset="0"/>
          <a:ea typeface="News Gothic MT" charset="0"/>
          <a:cs typeface="News Gothic MT" charset="0"/>
        </a:defRPr>
      </a:lvl3pPr>
      <a:lvl4pPr marL="1828800" indent="-344488" algn="l" rtl="0" eaLnBrk="1" fontAlgn="base" hangingPunct="1">
        <a:spcBef>
          <a:spcPts val="0"/>
        </a:spcBef>
        <a:spcAft>
          <a:spcPct val="0"/>
        </a:spcAft>
        <a:buClr>
          <a:schemeClr val="tx1"/>
        </a:buClr>
        <a:buSzPct val="100000"/>
        <a:buFontTx/>
        <a:buBlip>
          <a:blip r:embed="rId21"/>
        </a:buBlip>
        <a:defRPr sz="1700">
          <a:solidFill>
            <a:schemeClr val="tx1"/>
          </a:solidFill>
          <a:latin typeface="News Gothic MT" charset="0"/>
          <a:ea typeface="News Gothic MT" charset="0"/>
          <a:cs typeface="News Gothic MT" charset="0"/>
        </a:defRPr>
      </a:lvl4pPr>
      <a:lvl5pPr marL="2057400" indent="-228600" algn="l" rtl="0" eaLnBrk="1" fontAlgn="base" hangingPunct="1">
        <a:spcBef>
          <a:spcPts val="0"/>
        </a:spcBef>
        <a:spcAft>
          <a:spcPct val="0"/>
        </a:spcAft>
        <a:buClrTx/>
        <a:buSzPct val="100000"/>
        <a:buFontTx/>
        <a:buBlip>
          <a:blip r:embed="rId22"/>
        </a:buBlip>
        <a:defRPr sz="1600">
          <a:solidFill>
            <a:schemeClr val="tx1"/>
          </a:solidFill>
          <a:latin typeface="News Gothic MT" charset="0"/>
          <a:ea typeface="News Gothic MT" charset="0"/>
          <a:cs typeface="News Gothic MT" charset="0"/>
        </a:defRPr>
      </a:lvl5pPr>
      <a:lvl6pPr marL="2514600" indent="-228600" algn="l" rtl="0" eaLnBrk="1" fontAlgn="base" hangingPunct="1">
        <a:spcBef>
          <a:spcPct val="20000"/>
        </a:spcBef>
        <a:spcAft>
          <a:spcPct val="0"/>
        </a:spcAft>
        <a:buChar char="•"/>
        <a:defRPr sz="1200">
          <a:solidFill>
            <a:schemeClr val="tx1"/>
          </a:solidFill>
          <a:latin typeface="+mn-lt"/>
          <a:ea typeface="+mn-ea"/>
        </a:defRPr>
      </a:lvl6pPr>
      <a:lvl7pPr marL="2971800" indent="-228600" algn="l" rtl="0" eaLnBrk="1" fontAlgn="base" hangingPunct="1">
        <a:spcBef>
          <a:spcPct val="20000"/>
        </a:spcBef>
        <a:spcAft>
          <a:spcPct val="0"/>
        </a:spcAft>
        <a:buChar char="•"/>
        <a:defRPr sz="1200">
          <a:solidFill>
            <a:schemeClr val="tx1"/>
          </a:solidFill>
          <a:latin typeface="+mn-lt"/>
          <a:ea typeface="+mn-ea"/>
        </a:defRPr>
      </a:lvl7pPr>
      <a:lvl8pPr marL="3429000" indent="-228600" algn="l" rtl="0" eaLnBrk="1" fontAlgn="base" hangingPunct="1">
        <a:spcBef>
          <a:spcPct val="20000"/>
        </a:spcBef>
        <a:spcAft>
          <a:spcPct val="0"/>
        </a:spcAft>
        <a:buChar char="•"/>
        <a:defRPr sz="1200">
          <a:solidFill>
            <a:schemeClr val="tx1"/>
          </a:solidFill>
          <a:latin typeface="+mn-lt"/>
          <a:ea typeface="+mn-ea"/>
        </a:defRPr>
      </a:lvl8pPr>
      <a:lvl9pPr marL="3886200" indent="-228600" algn="l" rtl="0" eaLnBrk="1" fontAlgn="base" hangingPunct="1">
        <a:spcBef>
          <a:spcPct val="20000"/>
        </a:spcBef>
        <a:spcAft>
          <a:spcPct val="0"/>
        </a:spcAft>
        <a:buChar char="•"/>
        <a:defRPr sz="12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ltGray">
      <p:bgPr>
        <a:solidFill>
          <a:schemeClr val="bg1"/>
        </a:solidFill>
        <a:effectLst/>
      </p:bgPr>
    </p:bg>
    <p:spTree>
      <p:nvGrpSpPr>
        <p:cNvPr id="1" name=""/>
        <p:cNvGrpSpPr/>
        <p:nvPr/>
      </p:nvGrpSpPr>
      <p:grpSpPr>
        <a:xfrm>
          <a:off x="0" y="0"/>
          <a:ext cx="0" cy="0"/>
          <a:chOff x="0" y="0"/>
          <a:chExt cx="0" cy="0"/>
        </a:xfrm>
      </p:grpSpPr>
      <p:graphicFrame>
        <p:nvGraphicFramePr>
          <p:cNvPr id="722952" name="Base" hidden="1"/>
          <p:cNvGraphicFramePr>
            <a:graphicFrameLocks/>
          </p:cNvGraphicFramePr>
          <p:nvPr userDrawn="1"/>
        </p:nvGraphicFramePr>
        <p:xfrm>
          <a:off x="2032000" y="1397000"/>
          <a:ext cx="8128000" cy="4064000"/>
        </p:xfrm>
        <a:graphic>
          <a:graphicData uri="http://schemas.openxmlformats.org/presentationml/2006/ole">
            <mc:AlternateContent xmlns:mc="http://schemas.openxmlformats.org/markup-compatibility/2006">
              <mc:Choice xmlns:v="urn:schemas-microsoft-com:vml" Requires="v">
                <p:oleObj spid="_x0000_s1061" r:id="rId8" imgW="0" imgH="0" progId="PowerPoint.Show.8">
                  <p:embed/>
                </p:oleObj>
              </mc:Choice>
              <mc:Fallback>
                <p:oleObj r:id="rId8" imgW="0" imgH="0" progId="PowerPoint.Show.8">
                  <p:embed/>
                  <p:pic>
                    <p:nvPicPr>
                      <p:cNvPr id="722952" name="Base"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2032000" y="1397000"/>
                        <a:ext cx="8128000" cy="4064000"/>
                      </a:xfrm>
                      <a:prstGeom prst="rect">
                        <a:avLst/>
                      </a:prstGeom>
                      <a:noFill/>
                      <a:ln>
                        <a:noFill/>
                      </a:ln>
                      <a:effectLst/>
                      <a:extLst>
                        <a:ext uri="{909E8E84-426E-40dd-AFC4-6F175D3DCCD1}">
                          <a14:hiddenFill xmlns="" xmlns:a14="http://schemas.microsoft.com/office/drawing/2010/main">
                            <a:solidFill>
                              <a:srgbClr val="606BA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9" name="Text Placeholder 28"/>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30" name="Title Placeholder 29"/>
          <p:cNvSpPr>
            <a:spLocks noGrp="1"/>
          </p:cNvSpPr>
          <p:nvPr>
            <p:ph type="title"/>
          </p:nvPr>
        </p:nvSpPr>
        <p:spPr>
          <a:xfrm>
            <a:off x="609600" y="233255"/>
            <a:ext cx="10972800" cy="646331"/>
          </a:xfrm>
          <a:prstGeom prst="rect">
            <a:avLst/>
          </a:prstGeom>
        </p:spPr>
        <p:txBody>
          <a:bodyPr vert="horz" lIns="91440" tIns="45720" rIns="91440" bIns="45720" rtlCol="0" anchor="t" anchorCtr="0">
            <a:spAutoFit/>
          </a:bodyPr>
          <a:lstStyle/>
          <a:p>
            <a:r>
              <a:rPr lang="en-US"/>
              <a:t>Click to edit slide title</a:t>
            </a:r>
          </a:p>
        </p:txBody>
      </p:sp>
      <p:sp>
        <p:nvSpPr>
          <p:cNvPr id="3" name="TextBox 2"/>
          <p:cNvSpPr txBox="1"/>
          <p:nvPr userDrawn="1"/>
        </p:nvSpPr>
        <p:spPr>
          <a:xfrm>
            <a:off x="592667" y="876300"/>
            <a:ext cx="11040533" cy="914400"/>
          </a:xfrm>
          <a:prstGeom prst="rect">
            <a:avLst/>
          </a:prstGeom>
        </p:spPr>
        <p:txBody>
          <a:bodyPr vert="horz" wrap="none" lIns="91440" tIns="45720" rIns="91440" bIns="45720" rtlCol="0" anchor="ctr">
            <a:normAutofit/>
          </a:bodyPr>
          <a:lstStyle/>
          <a:p>
            <a:endParaRPr lang="en-US" sz="2800"/>
          </a:p>
        </p:txBody>
      </p:sp>
    </p:spTree>
    <p:extLst>
      <p:ext uri="{BB962C8B-B14F-4D97-AF65-F5344CB8AC3E}">
        <p14:creationId xmlns:p14="http://schemas.microsoft.com/office/powerpoint/2010/main" val="429220955"/>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Lst>
  <p:hf hdr="0" ftr="0" dt="0"/>
  <p:txStyles>
    <p:titleStyle>
      <a:lvl1pPr algn="l" rtl="0" eaLnBrk="1" fontAlgn="base" hangingPunct="1">
        <a:spcBef>
          <a:spcPct val="0"/>
        </a:spcBef>
        <a:spcAft>
          <a:spcPct val="0"/>
        </a:spcAft>
        <a:defRPr sz="3600" b="0">
          <a:solidFill>
            <a:schemeClr val="tx1"/>
          </a:solidFill>
          <a:effectLst/>
          <a:latin typeface="News Gothic MT" charset="0"/>
          <a:ea typeface="News Gothic MT" charset="0"/>
          <a:cs typeface="News Gothic MT" charset="0"/>
        </a:defRPr>
      </a:lvl1pPr>
      <a:lvl2pPr algn="l" rtl="0" eaLnBrk="1" fontAlgn="base" hangingPunct="1">
        <a:spcBef>
          <a:spcPct val="0"/>
        </a:spcBef>
        <a:spcAft>
          <a:spcPct val="0"/>
        </a:spcAft>
        <a:defRPr sz="2800" b="1">
          <a:solidFill>
            <a:srgbClr val="F77711"/>
          </a:solidFill>
          <a:latin typeface="Arial" charset="0"/>
          <a:ea typeface="ＭＳ Ｐゴシック" charset="0"/>
        </a:defRPr>
      </a:lvl2pPr>
      <a:lvl3pPr algn="l" rtl="0" eaLnBrk="1" fontAlgn="base" hangingPunct="1">
        <a:spcBef>
          <a:spcPct val="0"/>
        </a:spcBef>
        <a:spcAft>
          <a:spcPct val="0"/>
        </a:spcAft>
        <a:defRPr sz="2800" b="1">
          <a:solidFill>
            <a:srgbClr val="F77711"/>
          </a:solidFill>
          <a:latin typeface="Arial" charset="0"/>
          <a:ea typeface="ＭＳ Ｐゴシック" charset="0"/>
        </a:defRPr>
      </a:lvl3pPr>
      <a:lvl4pPr algn="l" rtl="0" eaLnBrk="1" fontAlgn="base" hangingPunct="1">
        <a:spcBef>
          <a:spcPct val="0"/>
        </a:spcBef>
        <a:spcAft>
          <a:spcPct val="0"/>
        </a:spcAft>
        <a:defRPr sz="2800" b="1">
          <a:solidFill>
            <a:srgbClr val="F77711"/>
          </a:solidFill>
          <a:latin typeface="Arial" charset="0"/>
          <a:ea typeface="ＭＳ Ｐゴシック" charset="0"/>
        </a:defRPr>
      </a:lvl4pPr>
      <a:lvl5pPr algn="l" rtl="0" eaLnBrk="1" fontAlgn="base" hangingPunct="1">
        <a:spcBef>
          <a:spcPct val="0"/>
        </a:spcBef>
        <a:spcAft>
          <a:spcPct val="0"/>
        </a:spcAft>
        <a:defRPr sz="2800" b="1">
          <a:solidFill>
            <a:srgbClr val="F77711"/>
          </a:solidFill>
          <a:latin typeface="Arial" charset="0"/>
          <a:ea typeface="ＭＳ Ｐゴシック" charset="0"/>
        </a:defRPr>
      </a:lvl5pPr>
      <a:lvl6pPr marL="457200" algn="l" rtl="0" eaLnBrk="1" fontAlgn="base" hangingPunct="1">
        <a:spcBef>
          <a:spcPct val="0"/>
        </a:spcBef>
        <a:spcAft>
          <a:spcPct val="0"/>
        </a:spcAft>
        <a:defRPr sz="2800" b="1">
          <a:solidFill>
            <a:srgbClr val="F77711"/>
          </a:solidFill>
          <a:latin typeface="Arial" charset="0"/>
          <a:ea typeface="ＭＳ Ｐゴシック" charset="0"/>
        </a:defRPr>
      </a:lvl6pPr>
      <a:lvl7pPr marL="914400" algn="l" rtl="0" eaLnBrk="1" fontAlgn="base" hangingPunct="1">
        <a:spcBef>
          <a:spcPct val="0"/>
        </a:spcBef>
        <a:spcAft>
          <a:spcPct val="0"/>
        </a:spcAft>
        <a:defRPr sz="2800" b="1">
          <a:solidFill>
            <a:srgbClr val="F77711"/>
          </a:solidFill>
          <a:latin typeface="Arial" charset="0"/>
          <a:ea typeface="ＭＳ Ｐゴシック" charset="0"/>
        </a:defRPr>
      </a:lvl7pPr>
      <a:lvl8pPr marL="1371600" algn="l" rtl="0" eaLnBrk="1" fontAlgn="base" hangingPunct="1">
        <a:spcBef>
          <a:spcPct val="0"/>
        </a:spcBef>
        <a:spcAft>
          <a:spcPct val="0"/>
        </a:spcAft>
        <a:defRPr sz="2800" b="1">
          <a:solidFill>
            <a:srgbClr val="F77711"/>
          </a:solidFill>
          <a:latin typeface="Arial" charset="0"/>
          <a:ea typeface="ＭＳ Ｐゴシック" charset="0"/>
        </a:defRPr>
      </a:lvl8pPr>
      <a:lvl9pPr marL="1828800" algn="l" rtl="0" eaLnBrk="1" fontAlgn="base" hangingPunct="1">
        <a:spcBef>
          <a:spcPct val="0"/>
        </a:spcBef>
        <a:spcAft>
          <a:spcPct val="0"/>
        </a:spcAft>
        <a:defRPr sz="2800" b="1">
          <a:solidFill>
            <a:srgbClr val="F77711"/>
          </a:solidFill>
          <a:latin typeface="Arial" charset="0"/>
          <a:ea typeface="ＭＳ Ｐゴシック" charset="0"/>
        </a:defRPr>
      </a:lvl9pPr>
    </p:titleStyle>
    <p:bodyStyle>
      <a:lvl1pPr marL="457200" indent="-457200" algn="l" rtl="0" eaLnBrk="1" fontAlgn="base" hangingPunct="1">
        <a:spcBef>
          <a:spcPts val="0"/>
        </a:spcBef>
        <a:spcAft>
          <a:spcPct val="0"/>
        </a:spcAft>
        <a:buClrTx/>
        <a:buSzPct val="100000"/>
        <a:buFontTx/>
        <a:buBlip>
          <a:blip r:embed="rId9"/>
        </a:buBlip>
        <a:defRPr sz="2600">
          <a:solidFill>
            <a:schemeClr val="tx1"/>
          </a:solidFill>
          <a:latin typeface="News Gothic MT" charset="0"/>
          <a:ea typeface="News Gothic MT" charset="0"/>
          <a:cs typeface="News Gothic MT" charset="0"/>
        </a:defRPr>
      </a:lvl1pPr>
      <a:lvl2pPr marL="863600" indent="-406400" algn="l" rtl="0" eaLnBrk="1" fontAlgn="base" hangingPunct="1">
        <a:spcBef>
          <a:spcPts val="0"/>
        </a:spcBef>
        <a:spcAft>
          <a:spcPct val="0"/>
        </a:spcAft>
        <a:buClrTx/>
        <a:buSzPct val="100000"/>
        <a:buFontTx/>
        <a:buBlip>
          <a:blip r:embed="rId10"/>
        </a:buBlip>
        <a:defRPr sz="2000" baseline="0">
          <a:solidFill>
            <a:schemeClr val="tx1"/>
          </a:solidFill>
          <a:latin typeface="News Gothic MT" charset="0"/>
          <a:ea typeface="News Gothic MT" charset="0"/>
          <a:cs typeface="News Gothic MT" charset="0"/>
        </a:defRPr>
      </a:lvl2pPr>
      <a:lvl3pPr marL="1252538" indent="-280988" algn="l" rtl="0" eaLnBrk="1" fontAlgn="base" hangingPunct="1">
        <a:spcBef>
          <a:spcPts val="0"/>
        </a:spcBef>
        <a:spcAft>
          <a:spcPct val="0"/>
        </a:spcAft>
        <a:buClr>
          <a:schemeClr val="tx1"/>
        </a:buClr>
        <a:buSzPct val="90000"/>
        <a:buFontTx/>
        <a:buBlip>
          <a:blip r:embed="rId11"/>
        </a:buBlip>
        <a:defRPr sz="1800">
          <a:solidFill>
            <a:schemeClr val="tx1"/>
          </a:solidFill>
          <a:latin typeface="News Gothic MT" charset="0"/>
          <a:ea typeface="News Gothic MT" charset="0"/>
          <a:cs typeface="News Gothic MT" charset="0"/>
        </a:defRPr>
      </a:lvl3pPr>
      <a:lvl4pPr marL="1828800" indent="-344488" algn="l" rtl="0" eaLnBrk="1" fontAlgn="base" hangingPunct="1">
        <a:spcBef>
          <a:spcPts val="0"/>
        </a:spcBef>
        <a:spcAft>
          <a:spcPct val="0"/>
        </a:spcAft>
        <a:buClr>
          <a:schemeClr val="tx1"/>
        </a:buClr>
        <a:buSzPct val="100000"/>
        <a:buFontTx/>
        <a:buBlip>
          <a:blip r:embed="rId12"/>
        </a:buBlip>
        <a:defRPr sz="1700">
          <a:solidFill>
            <a:schemeClr val="tx1"/>
          </a:solidFill>
          <a:latin typeface="News Gothic MT" charset="0"/>
          <a:ea typeface="News Gothic MT" charset="0"/>
          <a:cs typeface="News Gothic MT" charset="0"/>
        </a:defRPr>
      </a:lvl4pPr>
      <a:lvl5pPr marL="2057400" indent="-228600" algn="l" rtl="0" eaLnBrk="1" fontAlgn="base" hangingPunct="1">
        <a:spcBef>
          <a:spcPts val="0"/>
        </a:spcBef>
        <a:spcAft>
          <a:spcPct val="0"/>
        </a:spcAft>
        <a:buClrTx/>
        <a:buSzPct val="100000"/>
        <a:buFontTx/>
        <a:buBlip>
          <a:blip r:embed="rId13"/>
        </a:buBlip>
        <a:defRPr sz="1600">
          <a:solidFill>
            <a:schemeClr val="tx1"/>
          </a:solidFill>
          <a:latin typeface="News Gothic MT" charset="0"/>
          <a:ea typeface="News Gothic MT" charset="0"/>
          <a:cs typeface="News Gothic MT" charset="0"/>
        </a:defRPr>
      </a:lvl5pPr>
      <a:lvl6pPr marL="2514600" indent="-228600" algn="l" rtl="0" eaLnBrk="1" fontAlgn="base" hangingPunct="1">
        <a:spcBef>
          <a:spcPct val="20000"/>
        </a:spcBef>
        <a:spcAft>
          <a:spcPct val="0"/>
        </a:spcAft>
        <a:buChar char="•"/>
        <a:defRPr sz="1200">
          <a:solidFill>
            <a:schemeClr val="tx1"/>
          </a:solidFill>
          <a:latin typeface="+mn-lt"/>
          <a:ea typeface="+mn-ea"/>
        </a:defRPr>
      </a:lvl6pPr>
      <a:lvl7pPr marL="2971800" indent="-228600" algn="l" rtl="0" eaLnBrk="1" fontAlgn="base" hangingPunct="1">
        <a:spcBef>
          <a:spcPct val="20000"/>
        </a:spcBef>
        <a:spcAft>
          <a:spcPct val="0"/>
        </a:spcAft>
        <a:buChar char="•"/>
        <a:defRPr sz="1200">
          <a:solidFill>
            <a:schemeClr val="tx1"/>
          </a:solidFill>
          <a:latin typeface="+mn-lt"/>
          <a:ea typeface="+mn-ea"/>
        </a:defRPr>
      </a:lvl7pPr>
      <a:lvl8pPr marL="3429000" indent="-228600" algn="l" rtl="0" eaLnBrk="1" fontAlgn="base" hangingPunct="1">
        <a:spcBef>
          <a:spcPct val="20000"/>
        </a:spcBef>
        <a:spcAft>
          <a:spcPct val="0"/>
        </a:spcAft>
        <a:buChar char="•"/>
        <a:defRPr sz="1200">
          <a:solidFill>
            <a:schemeClr val="tx1"/>
          </a:solidFill>
          <a:latin typeface="+mn-lt"/>
          <a:ea typeface="+mn-ea"/>
        </a:defRPr>
      </a:lvl8pPr>
      <a:lvl9pPr marL="3886200" indent="-228600" algn="l" rtl="0" eaLnBrk="1" fontAlgn="base" hangingPunct="1">
        <a:spcBef>
          <a:spcPct val="20000"/>
        </a:spcBef>
        <a:spcAft>
          <a:spcPct val="0"/>
        </a:spcAft>
        <a:buChar char="•"/>
        <a:defRPr sz="12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comments" Target="../comments/commen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comments" Target="../comments/comment4.xml"/><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comments" Target="../comments/comment5.xml"/><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comments" Target="../comments/commen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comments" Target="../comments/comment7.xml"/><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comments" Target="../comments/comment8.xml"/><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comments" Target="../comments/comment9.xml"/><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comments" Target="../comments/comment10.xml"/><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comments" Target="../comments/comment11.xml"/><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comments" Target="../comments/comment12.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comments" Target="../comments/comment13.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comments" Target="../comments/comment14.xml"/></Relationships>
</file>

<file path=ppt/slides/_rels/slide33.xml.rels><?xml version="1.0" encoding="UTF-8" standalone="yes"?>
<Relationships xmlns="http://schemas.openxmlformats.org/package/2006/relationships"><Relationship Id="rId3" Type="http://schemas.openxmlformats.org/officeDocument/2006/relationships/comments" Target="../comments/comment15.xml"/><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comments" Target="../comments/comment16.xm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comments" Target="../comments/comment17.xml"/><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comments" Target="../comments/comment18.xml"/><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comments" Target="../comments/comment19.xml"/><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6.xml"/><Relationship Id="rId1" Type="http://schemas.openxmlformats.org/officeDocument/2006/relationships/slideLayout" Target="../slideLayouts/slideLayout3.xml"/><Relationship Id="rId5" Type="http://schemas.openxmlformats.org/officeDocument/2006/relationships/comments" Target="../comments/comment20.xml"/><Relationship Id="rId4" Type="http://schemas.openxmlformats.org/officeDocument/2006/relationships/image" Target="../media/image27.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comments" Target="../comments/comment21.xml"/><Relationship Id="rId2" Type="http://schemas.openxmlformats.org/officeDocument/2006/relationships/image" Target="../media/image28.emf"/><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comments" Target="../comments/comment22.xml"/><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comments" Target="../comments/comment23.xml"/><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comments" Target="../comments/comment24.xml"/><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comments" Target="../comments/comment25.xml"/><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comments" Target="../comments/comment26.xml"/><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43.xml"/><Relationship Id="rId1" Type="http://schemas.openxmlformats.org/officeDocument/2006/relationships/slideLayout" Target="../slideLayouts/slideLayout1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5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comments" Target="../comments/comment27.xml"/></Relationships>
</file>

<file path=ppt/slides/_rels/slide5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8.png"/><Relationship Id="rId7" Type="http://schemas.openxmlformats.org/officeDocument/2006/relationships/image" Target="../media/image5.png"/><Relationship Id="rId2" Type="http://schemas.openxmlformats.org/officeDocument/2006/relationships/notesSlide" Target="../notesSlides/notesSlide45.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comments" Target="../comments/comment28.xml"/></Relationships>
</file>

<file path=ppt/slides/_rels/slide54.xml.rels><?xml version="1.0" encoding="UTF-8" standalone="yes"?>
<Relationships xmlns="http://schemas.openxmlformats.org/package/2006/relationships"><Relationship Id="rId3" Type="http://schemas.openxmlformats.org/officeDocument/2006/relationships/comments" Target="../comments/comment29.xml"/><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comments" Target="../comments/comment30.xml"/><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comments" Target="../comments/comment31.xml"/><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1.xml"/><Relationship Id="rId1" Type="http://schemas.openxmlformats.org/officeDocument/2006/relationships/slideLayout" Target="../slideLayouts/slideLayout3.xml"/><Relationship Id="rId4" Type="http://schemas.openxmlformats.org/officeDocument/2006/relationships/comments" Target="../comments/comment3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comments" Target="../comments/comment33.xml"/><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comments" Target="../comments/comment34.xml"/><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comments" Target="../comments/comment35.xml"/><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comments" Target="../comments/comment36.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comments" Target="../comments/comment37.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comments" Target="../comments/comment38.xml"/></Relationships>
</file>

<file path=ppt/slides/_rels/slide66.xml.rels><?xml version="1.0" encoding="UTF-8" standalone="yes"?>
<Relationships xmlns="http://schemas.openxmlformats.org/package/2006/relationships"><Relationship Id="rId3" Type="http://schemas.openxmlformats.org/officeDocument/2006/relationships/comments" Target="../comments/comment39.xml"/><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comments" Target="../comments/comment40.xml"/><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58.xml"/><Relationship Id="rId1" Type="http://schemas.openxmlformats.org/officeDocument/2006/relationships/slideLayout" Target="../slideLayouts/slideLayout14.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6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9.xml"/><Relationship Id="rId1" Type="http://schemas.openxmlformats.org/officeDocument/2006/relationships/slideLayout" Target="../slideLayouts/slideLayout3.xml"/><Relationship Id="rId4" Type="http://schemas.openxmlformats.org/officeDocument/2006/relationships/image" Target="../media/image480.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70.xml.rels><?xml version="1.0" encoding="UTF-8" standalone="yes"?>
<Relationships xmlns="http://schemas.openxmlformats.org/package/2006/relationships"><Relationship Id="rId2" Type="http://schemas.openxmlformats.org/officeDocument/2006/relationships/comments" Target="../comments/comment41.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comments" Target="../comments/comment42.xml"/><Relationship Id="rId2" Type="http://schemas.openxmlformats.org/officeDocument/2006/relationships/image" Target="../media/image2.png"/><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72.xml.rels><?xml version="1.0" encoding="UTF-8" standalone="yes"?>
<Relationships xmlns="http://schemas.openxmlformats.org/package/2006/relationships"><Relationship Id="rId3" Type="http://schemas.openxmlformats.org/officeDocument/2006/relationships/comments" Target="../comments/comment43.xml"/><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4.xml"/><Relationship Id="rId1" Type="http://schemas.openxmlformats.org/officeDocument/2006/relationships/slideLayout" Target="../slideLayouts/slideLayout11.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comments" Target="../comments/comment2.xml"/><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C6DF4F-3A10-534A-907A-F1E95426D8E0}"/>
              </a:ext>
            </a:extLst>
          </p:cNvPr>
          <p:cNvPicPr>
            <a:picLocks noChangeAspect="1"/>
          </p:cNvPicPr>
          <p:nvPr/>
        </p:nvPicPr>
        <p:blipFill>
          <a:blip r:embed="rId3"/>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6A52F841-A7C6-A740-8B6A-410C4B462ED7}"/>
              </a:ext>
            </a:extLst>
          </p:cNvPr>
          <p:cNvPicPr>
            <a:picLocks noChangeAspect="1"/>
          </p:cNvPicPr>
          <p:nvPr/>
        </p:nvPicPr>
        <p:blipFill rotWithShape="1">
          <a:blip r:embed="rId4"/>
          <a:srcRect l="7029" t="8781" r="7638" b="7105"/>
          <a:stretch/>
        </p:blipFill>
        <p:spPr>
          <a:xfrm>
            <a:off x="7411954" y="1687353"/>
            <a:ext cx="3209971" cy="3164115"/>
          </a:xfrm>
          <a:prstGeom prst="rect">
            <a:avLst/>
          </a:prstGeom>
        </p:spPr>
      </p:pic>
      <p:sp>
        <p:nvSpPr>
          <p:cNvPr id="13" name="TextBox 12">
            <a:extLst>
              <a:ext uri="{FF2B5EF4-FFF2-40B4-BE49-F238E27FC236}">
                <a16:creationId xmlns:a16="http://schemas.microsoft.com/office/drawing/2014/main" id="{20CDE22E-1C0B-D644-8CA0-CF8C2DE82270}"/>
              </a:ext>
            </a:extLst>
          </p:cNvPr>
          <p:cNvSpPr txBox="1"/>
          <p:nvPr/>
        </p:nvSpPr>
        <p:spPr>
          <a:xfrm>
            <a:off x="452121" y="1333410"/>
            <a:ext cx="5955716" cy="1477328"/>
          </a:xfrm>
          <a:prstGeom prst="rect">
            <a:avLst/>
          </a:prstGeom>
          <a:noFill/>
        </p:spPr>
        <p:txBody>
          <a:bodyPr wrap="square" rtlCol="0">
            <a:spAutoFit/>
          </a:bodyPr>
          <a:lstStyle/>
          <a:p>
            <a:pPr algn="ctr" defTabSz="457200" eaLnBrk="1" fontAlgn="auto" hangingPunct="1">
              <a:spcBef>
                <a:spcPts val="0"/>
              </a:spcBef>
              <a:spcAft>
                <a:spcPts val="0"/>
              </a:spcAft>
              <a:defRPr/>
            </a:pPr>
            <a:r>
              <a:rPr lang="en-US" sz="3200" b="1" dirty="0">
                <a:solidFill>
                  <a:srgbClr val="6C9F4D"/>
                </a:solidFill>
                <a:latin typeface="Calibri" panose="020F0502020204030204"/>
              </a:rPr>
              <a:t>Multiple Myeloma:</a:t>
            </a:r>
          </a:p>
          <a:p>
            <a:pPr algn="ctr" defTabSz="457200" eaLnBrk="1" fontAlgn="auto" hangingPunct="1">
              <a:spcBef>
                <a:spcPts val="0"/>
              </a:spcBef>
              <a:spcAft>
                <a:spcPts val="0"/>
              </a:spcAft>
              <a:defRPr/>
            </a:pPr>
            <a:r>
              <a:rPr lang="en-US" sz="2900" dirty="0">
                <a:solidFill>
                  <a:srgbClr val="6C9F4D"/>
                </a:solidFill>
                <a:latin typeface="Calibri" panose="020F0502020204030204"/>
              </a:rPr>
              <a:t>Enhancing Treatment Tolerability, Adherence, and Patient-Centered Care</a:t>
            </a:r>
          </a:p>
        </p:txBody>
      </p:sp>
      <p:sp>
        <p:nvSpPr>
          <p:cNvPr id="14" name="Rectangle 13">
            <a:extLst>
              <a:ext uri="{FF2B5EF4-FFF2-40B4-BE49-F238E27FC236}">
                <a16:creationId xmlns:a16="http://schemas.microsoft.com/office/drawing/2014/main" id="{55C5D0B1-D871-B74C-B7F2-E7774873A3E6}"/>
              </a:ext>
            </a:extLst>
          </p:cNvPr>
          <p:cNvSpPr/>
          <p:nvPr/>
        </p:nvSpPr>
        <p:spPr>
          <a:xfrm>
            <a:off x="119718" y="3110820"/>
            <a:ext cx="6790178" cy="1631216"/>
          </a:xfrm>
          <a:prstGeom prst="rect">
            <a:avLst/>
          </a:prstGeom>
        </p:spPr>
        <p:txBody>
          <a:bodyPr wrap="square">
            <a:spAutoFit/>
          </a:bodyPr>
          <a:lstStyle/>
          <a:p>
            <a:pPr>
              <a:defRPr/>
            </a:pPr>
            <a:r>
              <a:rPr lang="en-US" sz="2000" b="1" kern="0" dirty="0">
                <a:solidFill>
                  <a:srgbClr val="000000"/>
                </a:solidFill>
                <a:latin typeface="Calibri" panose="020F0502020204030204" pitchFamily="34" charset="0"/>
                <a:cs typeface="Calibri" panose="020F0502020204030204" pitchFamily="34" charset="0"/>
              </a:rPr>
              <a:t>Scan the QR here or on the front of your i3 Health folder to complete the </a:t>
            </a:r>
            <a:r>
              <a:rPr lang="en-US" sz="2000" b="1" kern="0" dirty="0">
                <a:solidFill>
                  <a:srgbClr val="6C9F4D"/>
                </a:solidFill>
                <a:latin typeface="Calibri" panose="020F0502020204030204" pitchFamily="34" charset="0"/>
                <a:cs typeface="Calibri" panose="020F0502020204030204" pitchFamily="34" charset="0"/>
              </a:rPr>
              <a:t>pretest</a:t>
            </a:r>
            <a:r>
              <a:rPr lang="en-US" sz="2000" b="1" kern="0" dirty="0">
                <a:solidFill>
                  <a:srgbClr val="000000"/>
                </a:solidFill>
                <a:latin typeface="Calibri" panose="020F0502020204030204" pitchFamily="34" charset="0"/>
                <a:cs typeface="Calibri" panose="020F0502020204030204" pitchFamily="34" charset="0"/>
              </a:rPr>
              <a:t> OR use the </a:t>
            </a:r>
            <a:r>
              <a:rPr lang="en-US" sz="2000" b="1" kern="0" dirty="0">
                <a:solidFill>
                  <a:srgbClr val="6C9F4D"/>
                </a:solidFill>
                <a:latin typeface="Calibri" panose="020F0502020204030204" pitchFamily="34" charset="0"/>
                <a:cs typeface="Calibri" panose="020F0502020204030204" pitchFamily="34" charset="0"/>
              </a:rPr>
              <a:t>paper assessment </a:t>
            </a:r>
            <a:r>
              <a:rPr lang="en-US" sz="2000" b="1" kern="0" dirty="0">
                <a:solidFill>
                  <a:srgbClr val="000000"/>
                </a:solidFill>
                <a:latin typeface="Calibri" panose="020F0502020204030204" pitchFamily="34" charset="0"/>
                <a:cs typeface="Calibri" panose="020F0502020204030204" pitchFamily="34" charset="0"/>
              </a:rPr>
              <a:t>included in your i3 Health folder</a:t>
            </a:r>
          </a:p>
          <a:p>
            <a:pPr>
              <a:defRPr/>
            </a:pPr>
            <a:endParaRPr lang="en-US" sz="2000" b="1" kern="0" dirty="0">
              <a:solidFill>
                <a:srgbClr val="000000"/>
              </a:solidFill>
              <a:latin typeface="Calibri" panose="020F0502020204030204" pitchFamily="34" charset="0"/>
              <a:cs typeface="Calibri" panose="020F0502020204030204" pitchFamily="34" charset="0"/>
            </a:endParaRPr>
          </a:p>
          <a:p>
            <a:pPr algn="ctr">
              <a:defRPr/>
            </a:pPr>
            <a:r>
              <a:rPr lang="en-US" sz="2000" b="1" kern="0" dirty="0">
                <a:solidFill>
                  <a:srgbClr val="000000"/>
                </a:solidFill>
                <a:latin typeface="Calibri" panose="020F0502020204030204" pitchFamily="34" charset="0"/>
                <a:cs typeface="Calibri" panose="020F0502020204030204" pitchFamily="34" charset="0"/>
              </a:rPr>
              <a:t>To scan the QR code:</a:t>
            </a:r>
            <a:endParaRPr lang="en-US" sz="1800" b="1" kern="0" dirty="0">
              <a:solidFill>
                <a:srgbClr val="000000"/>
              </a:solidFill>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9068DAEC-3A8E-7B49-9AD6-0AF2C74E426D}"/>
              </a:ext>
            </a:extLst>
          </p:cNvPr>
          <p:cNvSpPr/>
          <p:nvPr/>
        </p:nvSpPr>
        <p:spPr>
          <a:xfrm>
            <a:off x="7134916" y="979467"/>
            <a:ext cx="3764046" cy="707886"/>
          </a:xfrm>
          <a:prstGeom prst="rect">
            <a:avLst/>
          </a:prstGeom>
        </p:spPr>
        <p:txBody>
          <a:bodyPr wrap="square">
            <a:spAutoFit/>
          </a:bodyPr>
          <a:lstStyle/>
          <a:p>
            <a:pPr algn="ctr">
              <a:defRPr/>
            </a:pPr>
            <a:r>
              <a:rPr lang="en-US" sz="2000" b="1" i="1" kern="0" dirty="0">
                <a:solidFill>
                  <a:srgbClr val="000000"/>
                </a:solidFill>
                <a:latin typeface="Calibri" panose="020F0502020204030204" pitchFamily="34" charset="0"/>
                <a:cs typeface="Calibri" panose="020F0502020204030204" pitchFamily="34" charset="0"/>
              </a:rPr>
              <a:t>Scan now to </a:t>
            </a:r>
            <a:br>
              <a:rPr lang="en-US" sz="2000" b="1" i="1" kern="0" dirty="0">
                <a:solidFill>
                  <a:srgbClr val="000000"/>
                </a:solidFill>
                <a:latin typeface="Calibri" panose="020F0502020204030204" pitchFamily="34" charset="0"/>
                <a:cs typeface="Calibri" panose="020F0502020204030204" pitchFamily="34" charset="0"/>
              </a:rPr>
            </a:br>
            <a:r>
              <a:rPr lang="en-US" sz="2000" b="1" i="1" kern="0" dirty="0">
                <a:solidFill>
                  <a:srgbClr val="000000"/>
                </a:solidFill>
                <a:latin typeface="Calibri" panose="020F0502020204030204" pitchFamily="34" charset="0"/>
                <a:cs typeface="Calibri" panose="020F0502020204030204" pitchFamily="34" charset="0"/>
              </a:rPr>
              <a:t>complete the pretest</a:t>
            </a:r>
            <a:endParaRPr lang="en-US" sz="1800" i="1" dirty="0">
              <a:solidFill>
                <a:srgbClr val="000000"/>
              </a:solidFill>
              <a:latin typeface="Calibri" panose="020F0502020204030204" pitchFamily="34" charset="0"/>
              <a:cs typeface="Calibri" panose="020F0502020204030204" pitchFamily="34" charset="0"/>
            </a:endParaRPr>
          </a:p>
        </p:txBody>
      </p:sp>
      <p:sp>
        <p:nvSpPr>
          <p:cNvPr id="6" name="Rectangle 5">
            <a:extLst>
              <a:ext uri="{FF2B5EF4-FFF2-40B4-BE49-F238E27FC236}">
                <a16:creationId xmlns:a16="http://schemas.microsoft.com/office/drawing/2014/main" id="{D43ECA6A-E9BB-5C42-B64C-0CB16CE0A06B}"/>
              </a:ext>
            </a:extLst>
          </p:cNvPr>
          <p:cNvSpPr/>
          <p:nvPr/>
        </p:nvSpPr>
        <p:spPr>
          <a:xfrm>
            <a:off x="933614" y="4742036"/>
            <a:ext cx="6096000" cy="2062103"/>
          </a:xfrm>
          <a:prstGeom prst="rect">
            <a:avLst/>
          </a:prstGeom>
        </p:spPr>
        <p:txBody>
          <a:bodyPr numCol="2">
            <a:spAutoFit/>
          </a:bodyPr>
          <a:lstStyle/>
          <a:p>
            <a:pPr>
              <a:defRPr/>
            </a:pPr>
            <a:r>
              <a:rPr lang="en-US" sz="1600" b="1" dirty="0">
                <a:solidFill>
                  <a:srgbClr val="000000"/>
                </a:solidFill>
                <a:latin typeface="Calibri" panose="020F0502020204030204" pitchFamily="34" charset="0"/>
                <a:cs typeface="Calibri" panose="020F0502020204030204" pitchFamily="34" charset="0"/>
              </a:rPr>
              <a:t>FOR IPHONE:</a:t>
            </a:r>
          </a:p>
          <a:p>
            <a:pPr>
              <a:defRPr/>
            </a:pPr>
            <a:r>
              <a:rPr lang="en-US" sz="1600" dirty="0">
                <a:solidFill>
                  <a:srgbClr val="000000"/>
                </a:solidFill>
                <a:latin typeface="Calibri" panose="020F0502020204030204" pitchFamily="34" charset="0"/>
                <a:cs typeface="Calibri" panose="020F0502020204030204" pitchFamily="34" charset="0"/>
              </a:rPr>
              <a:t>Open the camera &amp; focus it to QR code</a:t>
            </a:r>
          </a:p>
          <a:p>
            <a:pPr>
              <a:defRPr/>
            </a:pPr>
            <a:r>
              <a:rPr lang="en-US" sz="1600" dirty="0">
                <a:solidFill>
                  <a:srgbClr val="000000"/>
                </a:solidFill>
                <a:latin typeface="Calibri" panose="020F0502020204030204" pitchFamily="34" charset="0"/>
                <a:cs typeface="Calibri" panose="020F0502020204030204" pitchFamily="34" charset="0"/>
              </a:rPr>
              <a:t>Your internet browser should pop up with a link</a:t>
            </a:r>
          </a:p>
          <a:p>
            <a:pPr>
              <a:defRPr/>
            </a:pPr>
            <a:r>
              <a:rPr lang="en-US" sz="1600" dirty="0">
                <a:solidFill>
                  <a:srgbClr val="000000"/>
                </a:solidFill>
                <a:latin typeface="Calibri" panose="020F0502020204030204" pitchFamily="34" charset="0"/>
                <a:cs typeface="Calibri" panose="020F0502020204030204" pitchFamily="34" charset="0"/>
              </a:rPr>
              <a:t>Click the link and complete</a:t>
            </a:r>
            <a:br>
              <a:rPr lang="en-US" sz="1600" dirty="0">
                <a:solidFill>
                  <a:srgbClr val="000000"/>
                </a:solidFill>
                <a:latin typeface="Calibri" panose="020F0502020204030204" pitchFamily="34" charset="0"/>
                <a:cs typeface="Calibri" panose="020F0502020204030204" pitchFamily="34" charset="0"/>
              </a:rPr>
            </a:br>
            <a:endParaRPr lang="en-US" sz="1600" b="1" dirty="0">
              <a:solidFill>
                <a:srgbClr val="000000"/>
              </a:solidFill>
              <a:latin typeface="Calibri" panose="020F0502020204030204" pitchFamily="34" charset="0"/>
              <a:cs typeface="Calibri" panose="020F0502020204030204" pitchFamily="34" charset="0"/>
            </a:endParaRPr>
          </a:p>
          <a:p>
            <a:pPr>
              <a:defRPr/>
            </a:pPr>
            <a:endParaRPr lang="en-US" sz="1600" b="1" dirty="0">
              <a:solidFill>
                <a:srgbClr val="000000"/>
              </a:solidFill>
              <a:latin typeface="Calibri" panose="020F0502020204030204" pitchFamily="34" charset="0"/>
              <a:cs typeface="Calibri" panose="020F0502020204030204" pitchFamily="34" charset="0"/>
            </a:endParaRPr>
          </a:p>
          <a:p>
            <a:pPr>
              <a:defRPr/>
            </a:pPr>
            <a:r>
              <a:rPr lang="en-US" sz="1600" b="1" dirty="0">
                <a:solidFill>
                  <a:srgbClr val="000000"/>
                </a:solidFill>
                <a:latin typeface="Calibri" panose="020F0502020204030204" pitchFamily="34" charset="0"/>
                <a:cs typeface="Calibri" panose="020F0502020204030204" pitchFamily="34" charset="0"/>
              </a:rPr>
              <a:t>FOR ANDROID:</a:t>
            </a:r>
          </a:p>
          <a:p>
            <a:pPr>
              <a:defRPr/>
            </a:pPr>
            <a:r>
              <a:rPr lang="en-US" sz="1600" dirty="0">
                <a:solidFill>
                  <a:srgbClr val="000000"/>
                </a:solidFill>
                <a:latin typeface="Calibri" panose="020F0502020204030204" pitchFamily="34" charset="0"/>
                <a:cs typeface="Calibri" panose="020F0502020204030204" pitchFamily="34" charset="0"/>
              </a:rPr>
              <a:t>Open the camera &amp; focus it to QR code</a:t>
            </a:r>
          </a:p>
          <a:p>
            <a:pPr>
              <a:defRPr/>
            </a:pPr>
            <a:r>
              <a:rPr lang="en-US" sz="1600" dirty="0">
                <a:solidFill>
                  <a:srgbClr val="000000"/>
                </a:solidFill>
                <a:latin typeface="Calibri" panose="020F0502020204030204" pitchFamily="34" charset="0"/>
                <a:cs typeface="Calibri" panose="020F0502020204030204" pitchFamily="34" charset="0"/>
              </a:rPr>
              <a:t>Hold ‘Home’ button</a:t>
            </a:r>
          </a:p>
          <a:p>
            <a:pPr>
              <a:defRPr/>
            </a:pPr>
            <a:r>
              <a:rPr lang="en-US" sz="1600" dirty="0">
                <a:solidFill>
                  <a:srgbClr val="000000"/>
                </a:solidFill>
                <a:latin typeface="Calibri" panose="020F0502020204030204" pitchFamily="34" charset="0"/>
                <a:cs typeface="Calibri" panose="020F0502020204030204" pitchFamily="34" charset="0"/>
              </a:rPr>
              <a:t>The pretest comes visible to complete</a:t>
            </a:r>
          </a:p>
        </p:txBody>
      </p:sp>
    </p:spTree>
    <p:extLst>
      <p:ext uri="{BB962C8B-B14F-4D97-AF65-F5344CB8AC3E}">
        <p14:creationId xmlns:p14="http://schemas.microsoft.com/office/powerpoint/2010/main" val="2013052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9E631-5B23-1A47-9694-AE1CA84D60A3}"/>
              </a:ext>
            </a:extLst>
          </p:cNvPr>
          <p:cNvSpPr>
            <a:spLocks noGrp="1"/>
          </p:cNvSpPr>
          <p:nvPr>
            <p:ph type="title"/>
          </p:nvPr>
        </p:nvSpPr>
        <p:spPr/>
        <p:txBody>
          <a:bodyPr/>
          <a:lstStyle/>
          <a:p>
            <a:r>
              <a:rPr lang="en-US" altLang="en-US"/>
              <a:t>Revised ISS Staging</a:t>
            </a:r>
            <a:endParaRPr lang="en-US"/>
          </a:p>
        </p:txBody>
      </p:sp>
      <p:sp>
        <p:nvSpPr>
          <p:cNvPr id="3" name="Text Placeholder 2">
            <a:extLst>
              <a:ext uri="{FF2B5EF4-FFF2-40B4-BE49-F238E27FC236}">
                <a16:creationId xmlns:a16="http://schemas.microsoft.com/office/drawing/2014/main" id="{2F2D9057-9F86-DA4A-B5A1-7939E98CB719}"/>
              </a:ext>
            </a:extLst>
          </p:cNvPr>
          <p:cNvSpPr>
            <a:spLocks noGrp="1"/>
          </p:cNvSpPr>
          <p:nvPr>
            <p:ph type="body" sz="quarter" idx="12"/>
          </p:nvPr>
        </p:nvSpPr>
        <p:spPr>
          <a:xfrm>
            <a:off x="193575" y="6267305"/>
            <a:ext cx="8484695" cy="461665"/>
          </a:xfrm>
        </p:spPr>
        <p:txBody>
          <a:bodyPr/>
          <a:lstStyle/>
          <a:p>
            <a:r>
              <a:rPr lang="en-US" altLang="en-US" dirty="0"/>
              <a:t>ISS = International Staging System; </a:t>
            </a:r>
            <a:r>
              <a:rPr lang="en-US" dirty="0"/>
              <a:t>β2-M = beta2-microglobulin; </a:t>
            </a:r>
            <a:r>
              <a:rPr lang="en-US" altLang="en-US" dirty="0"/>
              <a:t>R-ISS = Revised ISS; t = translocation; del = deletion; OS = overall survival; </a:t>
            </a:r>
          </a:p>
          <a:p>
            <a:r>
              <a:rPr lang="en-US" altLang="en-US" dirty="0"/>
              <a:t>NR = not reached. </a:t>
            </a:r>
          </a:p>
          <a:p>
            <a:r>
              <a:rPr lang="en-US" altLang="en-US" dirty="0"/>
              <a:t>Palumbo et al, 2015.</a:t>
            </a:r>
          </a:p>
        </p:txBody>
      </p:sp>
      <p:graphicFrame>
        <p:nvGraphicFramePr>
          <p:cNvPr id="5" name="Table 4">
            <a:extLst>
              <a:ext uri="{FF2B5EF4-FFF2-40B4-BE49-F238E27FC236}">
                <a16:creationId xmlns:a16="http://schemas.microsoft.com/office/drawing/2014/main" id="{78707B92-F79F-554C-AA48-7F606C14865D}"/>
              </a:ext>
            </a:extLst>
          </p:cNvPr>
          <p:cNvGraphicFramePr>
            <a:graphicFrameLocks noGrp="1"/>
          </p:cNvGraphicFramePr>
          <p:nvPr>
            <p:extLst>
              <p:ext uri="{D42A27DB-BD31-4B8C-83A1-F6EECF244321}">
                <p14:modId xmlns:p14="http://schemas.microsoft.com/office/powerpoint/2010/main" val="174653581"/>
              </p:ext>
            </p:extLst>
          </p:nvPr>
        </p:nvGraphicFramePr>
        <p:xfrm>
          <a:off x="2146660" y="3354420"/>
          <a:ext cx="3739375" cy="2552416"/>
        </p:xfrm>
        <a:graphic>
          <a:graphicData uri="http://schemas.openxmlformats.org/drawingml/2006/table">
            <a:tbl>
              <a:tblPr firstRow="1" bandRow="1">
                <a:tableStyleId>{5C22544A-7EE6-4342-B048-85BDC9FD1C3A}</a:tableStyleId>
              </a:tblPr>
              <a:tblGrid>
                <a:gridCol w="410862">
                  <a:extLst>
                    <a:ext uri="{9D8B030D-6E8A-4147-A177-3AD203B41FA5}">
                      <a16:colId xmlns:a16="http://schemas.microsoft.com/office/drawing/2014/main" val="20000"/>
                    </a:ext>
                  </a:extLst>
                </a:gridCol>
                <a:gridCol w="3328513">
                  <a:extLst>
                    <a:ext uri="{9D8B030D-6E8A-4147-A177-3AD203B41FA5}">
                      <a16:colId xmlns:a16="http://schemas.microsoft.com/office/drawing/2014/main" val="20001"/>
                    </a:ext>
                  </a:extLst>
                </a:gridCol>
              </a:tblGrid>
              <a:tr h="222309">
                <a:tc>
                  <a:txBody>
                    <a:bodyPr/>
                    <a:lstStyle/>
                    <a:p>
                      <a:pPr algn="ctr"/>
                      <a:endParaRPr lang="en-US" sz="1400" dirty="0">
                        <a:latin typeface="News Gothic MT" panose="020B0503020103020203" pitchFamily="34" charset="0"/>
                      </a:endParaRPr>
                    </a:p>
                  </a:txBody>
                  <a:tcPr marL="51455" marR="51455" marT="25682" marB="25682"/>
                </a:tc>
                <a:tc>
                  <a:txBody>
                    <a:bodyPr/>
                    <a:lstStyle/>
                    <a:p>
                      <a:pPr algn="ctr"/>
                      <a:r>
                        <a:rPr lang="en-US" sz="1400">
                          <a:latin typeface="News Gothic MT" panose="020B0503020103020203" pitchFamily="34" charset="0"/>
                        </a:rPr>
                        <a:t>R-ISS Definition</a:t>
                      </a:r>
                    </a:p>
                  </a:txBody>
                  <a:tcPr marL="51455" marR="51455" marT="25682" marB="25682" anchor="ctr"/>
                </a:tc>
                <a:extLst>
                  <a:ext uri="{0D108BD9-81ED-4DB2-BD59-A6C34878D82A}">
                    <a16:rowId xmlns:a16="http://schemas.microsoft.com/office/drawing/2014/main" val="10000"/>
                  </a:ext>
                </a:extLst>
              </a:tr>
              <a:tr h="864069">
                <a:tc>
                  <a:txBody>
                    <a:bodyPr/>
                    <a:lstStyle/>
                    <a:p>
                      <a:pPr algn="ctr"/>
                      <a:r>
                        <a:rPr lang="en-US" sz="1400">
                          <a:latin typeface="News Gothic MT" panose="020B0503020103020203" pitchFamily="34" charset="0"/>
                        </a:rPr>
                        <a:t>I</a:t>
                      </a:r>
                      <a:endParaRPr lang="en-US" sz="1400">
                        <a:solidFill>
                          <a:srgbClr val="000000"/>
                        </a:solidFill>
                        <a:latin typeface="News Gothic MT" panose="020B0503020103020203" pitchFamily="34" charset="0"/>
                      </a:endParaRPr>
                    </a:p>
                  </a:txBody>
                  <a:tcPr marL="51455" marR="51455" marT="25682" marB="25682" anchor="ctr"/>
                </a:tc>
                <a:tc>
                  <a:txBody>
                    <a:bodyPr/>
                    <a:lstStyle/>
                    <a:p>
                      <a:pPr marL="112712" indent="0" algn="ctr">
                        <a:buFont typeface="Wingdings" panose="05000000000000000000" pitchFamily="2" charset="2"/>
                        <a:buNone/>
                      </a:pPr>
                      <a:r>
                        <a:rPr lang="en-US" sz="1400">
                          <a:latin typeface="News Gothic MT" panose="020B0503020103020203" pitchFamily="34" charset="0"/>
                        </a:rPr>
                        <a:t>ISS stage I </a:t>
                      </a:r>
                    </a:p>
                    <a:p>
                      <a:pPr marL="112712" indent="0" algn="ctr">
                        <a:buFont typeface="Wingdings" panose="05000000000000000000" pitchFamily="2" charset="2"/>
                        <a:buNone/>
                      </a:pPr>
                      <a:r>
                        <a:rPr lang="en-US" sz="1400" i="1" baseline="0">
                          <a:latin typeface="News Gothic MT" panose="020B0503020103020203" pitchFamily="34" charset="0"/>
                        </a:rPr>
                        <a:t>and</a:t>
                      </a:r>
                    </a:p>
                    <a:p>
                      <a:pPr marL="112712" indent="0" algn="ctr">
                        <a:buFont typeface="Wingdings" panose="05000000000000000000" pitchFamily="2" charset="2"/>
                        <a:buNone/>
                      </a:pPr>
                      <a:r>
                        <a:rPr lang="en-US" sz="1400" baseline="0">
                          <a:latin typeface="News Gothic MT" panose="020B0503020103020203" pitchFamily="34" charset="0"/>
                        </a:rPr>
                        <a:t>Normal LDH</a:t>
                      </a:r>
                    </a:p>
                    <a:p>
                      <a:pPr marL="112712" marR="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400" baseline="0">
                          <a:latin typeface="News Gothic MT" panose="020B0503020103020203" pitchFamily="34" charset="0"/>
                        </a:rPr>
                        <a:t>No </a:t>
                      </a:r>
                      <a:r>
                        <a:rPr lang="en-US" sz="1400">
                          <a:latin typeface="News Gothic MT" panose="020B0503020103020203" pitchFamily="34" charset="0"/>
                        </a:rPr>
                        <a:t>t(4;14), t(14;16), or del(17p)</a:t>
                      </a:r>
                      <a:endParaRPr lang="en-US" sz="1400">
                        <a:solidFill>
                          <a:srgbClr val="000000"/>
                        </a:solidFill>
                        <a:latin typeface="News Gothic MT" panose="020B0503020103020203" pitchFamily="34" charset="0"/>
                      </a:endParaRPr>
                    </a:p>
                  </a:txBody>
                  <a:tcPr marL="51455" marR="51455" marT="25682" marB="25682" anchor="ctr"/>
                </a:tc>
                <a:extLst>
                  <a:ext uri="{0D108BD9-81ED-4DB2-BD59-A6C34878D82A}">
                    <a16:rowId xmlns:a16="http://schemas.microsoft.com/office/drawing/2014/main" val="10001"/>
                  </a:ext>
                </a:extLst>
              </a:tr>
              <a:tr h="222309">
                <a:tc>
                  <a:txBody>
                    <a:bodyPr/>
                    <a:lstStyle/>
                    <a:p>
                      <a:pPr algn="ctr"/>
                      <a:r>
                        <a:rPr lang="en-US" sz="1400">
                          <a:latin typeface="News Gothic MT" panose="020B0503020103020203" pitchFamily="34" charset="0"/>
                        </a:rPr>
                        <a:t>II</a:t>
                      </a:r>
                      <a:endParaRPr lang="en-US" sz="1400">
                        <a:solidFill>
                          <a:srgbClr val="000000"/>
                        </a:solidFill>
                        <a:latin typeface="News Gothic MT" panose="020B0503020103020203" pitchFamily="34" charset="0"/>
                      </a:endParaRPr>
                    </a:p>
                  </a:txBody>
                  <a:tcPr marL="51455" marR="51455" marT="25682" marB="25682" anchor="ctr"/>
                </a:tc>
                <a:tc>
                  <a:txBody>
                    <a:bodyPr/>
                    <a:lstStyle/>
                    <a:p>
                      <a:pPr marL="112712" indent="0" algn="ctr" defTabSz="914400" rtl="0" eaLnBrk="1" latinLnBrk="0" hangingPunct="1">
                        <a:buFont typeface="Wingdings" panose="05000000000000000000" pitchFamily="2" charset="2"/>
                        <a:buNone/>
                      </a:pPr>
                      <a:r>
                        <a:rPr lang="en-US" sz="1400" kern="1200">
                          <a:latin typeface="News Gothic MT" panose="020B0503020103020203" pitchFamily="34" charset="0"/>
                        </a:rPr>
                        <a:t>Not stage I or III</a:t>
                      </a:r>
                      <a:endParaRPr lang="en-US" sz="1400" kern="1200">
                        <a:solidFill>
                          <a:srgbClr val="000000"/>
                        </a:solidFill>
                        <a:latin typeface="News Gothic MT" panose="020B0503020103020203" pitchFamily="34" charset="0"/>
                        <a:ea typeface="+mn-ea"/>
                        <a:cs typeface="+mn-cs"/>
                      </a:endParaRPr>
                    </a:p>
                  </a:txBody>
                  <a:tcPr marL="51455" marR="51455" marT="25682" marB="25682" anchor="ctr"/>
                </a:tc>
                <a:extLst>
                  <a:ext uri="{0D108BD9-81ED-4DB2-BD59-A6C34878D82A}">
                    <a16:rowId xmlns:a16="http://schemas.microsoft.com/office/drawing/2014/main" val="10002"/>
                  </a:ext>
                </a:extLst>
              </a:tr>
              <a:tr h="1026458">
                <a:tc>
                  <a:txBody>
                    <a:bodyPr/>
                    <a:lstStyle/>
                    <a:p>
                      <a:pPr algn="ctr"/>
                      <a:r>
                        <a:rPr lang="en-US" sz="1400">
                          <a:latin typeface="News Gothic MT" panose="020B0503020103020203" pitchFamily="34" charset="0"/>
                        </a:rPr>
                        <a:t>III</a:t>
                      </a:r>
                      <a:endParaRPr lang="en-US" sz="1400">
                        <a:solidFill>
                          <a:srgbClr val="000000"/>
                        </a:solidFill>
                        <a:latin typeface="News Gothic MT" panose="020B0503020103020203" pitchFamily="34" charset="0"/>
                      </a:endParaRPr>
                    </a:p>
                  </a:txBody>
                  <a:tcPr marL="51455" marR="51455" marT="25682" marB="25682" anchor="ctr"/>
                </a:tc>
                <a:tc>
                  <a:txBody>
                    <a:bodyPr/>
                    <a:lstStyle/>
                    <a:p>
                      <a:pPr marL="112712" indent="0" algn="ctr">
                        <a:buFont typeface="Wingdings" panose="05000000000000000000" pitchFamily="2" charset="2"/>
                        <a:buNone/>
                      </a:pPr>
                      <a:r>
                        <a:rPr lang="en-US" sz="1400">
                          <a:latin typeface="News Gothic MT" panose="020B0503020103020203" pitchFamily="34" charset="0"/>
                        </a:rPr>
                        <a:t>ISS stage III</a:t>
                      </a:r>
                    </a:p>
                    <a:p>
                      <a:pPr marL="112712" indent="0" algn="ctr">
                        <a:buFont typeface="Wingdings" panose="05000000000000000000" pitchFamily="2" charset="2"/>
                        <a:buNone/>
                      </a:pPr>
                      <a:r>
                        <a:rPr lang="en-US" sz="1400" i="1">
                          <a:latin typeface="News Gothic MT" panose="020B0503020103020203" pitchFamily="34" charset="0"/>
                        </a:rPr>
                        <a:t>and</a:t>
                      </a:r>
                    </a:p>
                    <a:p>
                      <a:pPr marL="112712" indent="0" algn="ctr">
                        <a:buFont typeface="Wingdings" panose="05000000000000000000" pitchFamily="2" charset="2"/>
                        <a:buNone/>
                      </a:pPr>
                      <a:r>
                        <a:rPr lang="en-US" sz="1400">
                          <a:latin typeface="News Gothic MT" panose="020B0503020103020203" pitchFamily="34" charset="0"/>
                        </a:rPr>
                        <a:t>Serum LDH &gt;</a:t>
                      </a:r>
                      <a:r>
                        <a:rPr lang="en-US" sz="1400" baseline="0">
                          <a:latin typeface="News Gothic MT" panose="020B0503020103020203" pitchFamily="34" charset="0"/>
                        </a:rPr>
                        <a:t>ULN</a:t>
                      </a:r>
                      <a:r>
                        <a:rPr lang="en-US" sz="1400">
                          <a:latin typeface="News Gothic MT" panose="020B0503020103020203" pitchFamily="34" charset="0"/>
                        </a:rPr>
                        <a:t> </a:t>
                      </a:r>
                    </a:p>
                    <a:p>
                      <a:pPr marL="112712" indent="0" algn="ctr">
                        <a:buFont typeface="Wingdings" panose="05000000000000000000" pitchFamily="2" charset="2"/>
                        <a:buNone/>
                      </a:pPr>
                      <a:r>
                        <a:rPr lang="en-US" sz="1400" i="1">
                          <a:latin typeface="News Gothic MT" panose="020B0503020103020203" pitchFamily="34" charset="0"/>
                        </a:rPr>
                        <a:t>or</a:t>
                      </a:r>
                    </a:p>
                    <a:p>
                      <a:pPr marL="112712" indent="0" algn="ctr">
                        <a:buFont typeface="Wingdings" panose="05000000000000000000" pitchFamily="2" charset="2"/>
                        <a:buNone/>
                      </a:pPr>
                      <a:r>
                        <a:rPr lang="en-US" sz="1400">
                          <a:latin typeface="News Gothic MT" panose="020B0503020103020203" pitchFamily="34" charset="0"/>
                        </a:rPr>
                        <a:t>With t(4;14), t(14;16), or del(17p)</a:t>
                      </a:r>
                      <a:endParaRPr lang="en-US" sz="1400">
                        <a:solidFill>
                          <a:srgbClr val="000000"/>
                        </a:solidFill>
                        <a:latin typeface="News Gothic MT" panose="020B0503020103020203" pitchFamily="34" charset="0"/>
                      </a:endParaRPr>
                    </a:p>
                  </a:txBody>
                  <a:tcPr marL="51455" marR="51455" marT="25682" marB="25682" anchor="ctr"/>
                </a:tc>
                <a:extLst>
                  <a:ext uri="{0D108BD9-81ED-4DB2-BD59-A6C34878D82A}">
                    <a16:rowId xmlns:a16="http://schemas.microsoft.com/office/drawing/2014/main" val="10003"/>
                  </a:ext>
                </a:extLst>
              </a:tr>
            </a:tbl>
          </a:graphicData>
        </a:graphic>
      </p:graphicFrame>
      <p:graphicFrame>
        <p:nvGraphicFramePr>
          <p:cNvPr id="6" name="Table 5">
            <a:extLst>
              <a:ext uri="{FF2B5EF4-FFF2-40B4-BE49-F238E27FC236}">
                <a16:creationId xmlns:a16="http://schemas.microsoft.com/office/drawing/2014/main" id="{B6146781-0975-0542-B956-44401FAC65A0}"/>
              </a:ext>
            </a:extLst>
          </p:cNvPr>
          <p:cNvGraphicFramePr>
            <a:graphicFrameLocks noGrp="1"/>
          </p:cNvGraphicFramePr>
          <p:nvPr>
            <p:extLst>
              <p:ext uri="{D42A27DB-BD31-4B8C-83A1-F6EECF244321}">
                <p14:modId xmlns:p14="http://schemas.microsoft.com/office/powerpoint/2010/main" val="3152938728"/>
              </p:ext>
            </p:extLst>
          </p:nvPr>
        </p:nvGraphicFramePr>
        <p:xfrm>
          <a:off x="2146660" y="1575048"/>
          <a:ext cx="3739376" cy="1485608"/>
        </p:xfrm>
        <a:graphic>
          <a:graphicData uri="http://schemas.openxmlformats.org/drawingml/2006/table">
            <a:tbl>
              <a:tblPr firstRow="1" bandRow="1">
                <a:tableStyleId>{5C22544A-7EE6-4342-B048-85BDC9FD1C3A}</a:tableStyleId>
              </a:tblPr>
              <a:tblGrid>
                <a:gridCol w="414725">
                  <a:extLst>
                    <a:ext uri="{9D8B030D-6E8A-4147-A177-3AD203B41FA5}">
                      <a16:colId xmlns:a16="http://schemas.microsoft.com/office/drawing/2014/main" val="20000"/>
                    </a:ext>
                  </a:extLst>
                </a:gridCol>
                <a:gridCol w="3324651">
                  <a:extLst>
                    <a:ext uri="{9D8B030D-6E8A-4147-A177-3AD203B41FA5}">
                      <a16:colId xmlns:a16="http://schemas.microsoft.com/office/drawing/2014/main" val="20001"/>
                    </a:ext>
                  </a:extLst>
                </a:gridCol>
              </a:tblGrid>
              <a:tr h="248917">
                <a:tc>
                  <a:txBody>
                    <a:bodyPr/>
                    <a:lstStyle/>
                    <a:p>
                      <a:pPr algn="l"/>
                      <a:endParaRPr lang="en-US" sz="1400">
                        <a:latin typeface="News Gothic MT" panose="020B0503020103020203" pitchFamily="34" charset="0"/>
                      </a:endParaRPr>
                    </a:p>
                  </a:txBody>
                  <a:tcPr marL="51455" marR="51455" marT="25681" marB="25681"/>
                </a:tc>
                <a:tc>
                  <a:txBody>
                    <a:bodyPr/>
                    <a:lstStyle/>
                    <a:p>
                      <a:pPr algn="ctr"/>
                      <a:r>
                        <a:rPr lang="en-US" sz="1400">
                          <a:latin typeface="News Gothic MT" panose="020B0503020103020203" pitchFamily="34" charset="0"/>
                        </a:rPr>
                        <a:t>ISS Definition</a:t>
                      </a:r>
                    </a:p>
                  </a:txBody>
                  <a:tcPr marL="51455" marR="51455" marT="25681" marB="25681" anchor="ctr"/>
                </a:tc>
                <a:extLst>
                  <a:ext uri="{0D108BD9-81ED-4DB2-BD59-A6C34878D82A}">
                    <a16:rowId xmlns:a16="http://schemas.microsoft.com/office/drawing/2014/main" val="10000"/>
                  </a:ext>
                </a:extLst>
              </a:tr>
              <a:tr h="629996">
                <a:tc>
                  <a:txBody>
                    <a:bodyPr/>
                    <a:lstStyle/>
                    <a:p>
                      <a:pPr algn="ctr"/>
                      <a:r>
                        <a:rPr lang="en-US" sz="1400">
                          <a:latin typeface="News Gothic MT" panose="020B0503020103020203" pitchFamily="34" charset="0"/>
                        </a:rPr>
                        <a:t>I</a:t>
                      </a:r>
                      <a:endParaRPr lang="en-US" sz="1400">
                        <a:solidFill>
                          <a:srgbClr val="000000"/>
                        </a:solidFill>
                        <a:latin typeface="News Gothic MT" panose="020B0503020103020203" pitchFamily="34" charset="0"/>
                      </a:endParaRPr>
                    </a:p>
                  </a:txBody>
                  <a:tcPr marL="51455" marR="51455" marT="25681" marB="25681" anchor="ctr"/>
                </a:tc>
                <a:tc>
                  <a:txBody>
                    <a:bodyPr/>
                    <a:lstStyle/>
                    <a:p>
                      <a:pPr marL="112712" indent="0" algn="ctr">
                        <a:buFont typeface="Wingdings" panose="05000000000000000000" pitchFamily="2" charset="2"/>
                        <a:buNone/>
                      </a:pPr>
                      <a:r>
                        <a:rPr lang="en-US" sz="1400" dirty="0">
                          <a:latin typeface="News Gothic MT" panose="020B0503020103020203" pitchFamily="34" charset="0"/>
                        </a:rPr>
                        <a:t>Serum albumin ≥3.5 g/dL </a:t>
                      </a:r>
                      <a:endParaRPr lang="en-US" sz="1400" i="1" dirty="0">
                        <a:latin typeface="News Gothic MT" panose="020B0503020103020203" pitchFamily="34" charset="0"/>
                      </a:endParaRPr>
                    </a:p>
                    <a:p>
                      <a:pPr marL="112712" indent="0" algn="ctr">
                        <a:buFont typeface="Wingdings" panose="05000000000000000000" pitchFamily="2" charset="2"/>
                        <a:buNone/>
                      </a:pPr>
                      <a:r>
                        <a:rPr lang="en-US" sz="1400" i="1" dirty="0">
                          <a:latin typeface="News Gothic MT" panose="020B0503020103020203" pitchFamily="34" charset="0"/>
                        </a:rPr>
                        <a:t>and</a:t>
                      </a:r>
                      <a:r>
                        <a:rPr lang="en-US" sz="1400" baseline="0" dirty="0">
                          <a:latin typeface="News Gothic MT" panose="020B0503020103020203" pitchFamily="34" charset="0"/>
                        </a:rPr>
                        <a:t> </a:t>
                      </a:r>
                    </a:p>
                    <a:p>
                      <a:pPr marL="112712" indent="0" algn="ctr">
                        <a:buFont typeface="Wingdings" panose="05000000000000000000" pitchFamily="2" charset="2"/>
                        <a:buNone/>
                      </a:pPr>
                      <a:r>
                        <a:rPr lang="el-GR" sz="1400" dirty="0"/>
                        <a:t>β</a:t>
                      </a:r>
                      <a:r>
                        <a:rPr lang="en-US" sz="1400" baseline="-25000" dirty="0">
                          <a:latin typeface="News Gothic MT" panose="020B0503020103020203" pitchFamily="34" charset="0"/>
                        </a:rPr>
                        <a:t>2</a:t>
                      </a:r>
                      <a:r>
                        <a:rPr lang="en-US" sz="1400" baseline="0" dirty="0">
                          <a:latin typeface="News Gothic MT" panose="020B0503020103020203" pitchFamily="34" charset="0"/>
                        </a:rPr>
                        <a:t>-</a:t>
                      </a:r>
                      <a:r>
                        <a:rPr lang="en-US" sz="1400" dirty="0">
                          <a:latin typeface="News Gothic MT" panose="020B0503020103020203" pitchFamily="34" charset="0"/>
                        </a:rPr>
                        <a:t>M</a:t>
                      </a:r>
                      <a:r>
                        <a:rPr lang="en-US" sz="1400" baseline="0" dirty="0">
                          <a:latin typeface="News Gothic MT" panose="020B0503020103020203" pitchFamily="34" charset="0"/>
                        </a:rPr>
                        <a:t> &lt;3.5 mg/L</a:t>
                      </a:r>
                      <a:endParaRPr lang="en-US" sz="1400" baseline="0" dirty="0">
                        <a:solidFill>
                          <a:srgbClr val="000000"/>
                        </a:solidFill>
                        <a:latin typeface="News Gothic MT" panose="020B0503020103020203" pitchFamily="34" charset="0"/>
                      </a:endParaRPr>
                    </a:p>
                  </a:txBody>
                  <a:tcPr marL="51455" marR="51455" marT="25681" marB="25681" anchor="ctr"/>
                </a:tc>
                <a:extLst>
                  <a:ext uri="{0D108BD9-81ED-4DB2-BD59-A6C34878D82A}">
                    <a16:rowId xmlns:a16="http://schemas.microsoft.com/office/drawing/2014/main" val="10001"/>
                  </a:ext>
                </a:extLst>
              </a:tr>
              <a:tr h="248917">
                <a:tc>
                  <a:txBody>
                    <a:bodyPr/>
                    <a:lstStyle/>
                    <a:p>
                      <a:pPr algn="ctr"/>
                      <a:r>
                        <a:rPr lang="en-US" sz="1400">
                          <a:latin typeface="News Gothic MT" panose="020B0503020103020203" pitchFamily="34" charset="0"/>
                        </a:rPr>
                        <a:t>II</a:t>
                      </a:r>
                      <a:endParaRPr lang="en-US" sz="1400">
                        <a:solidFill>
                          <a:srgbClr val="000000"/>
                        </a:solidFill>
                        <a:latin typeface="News Gothic MT" panose="020B0503020103020203" pitchFamily="34" charset="0"/>
                      </a:endParaRPr>
                    </a:p>
                  </a:txBody>
                  <a:tcPr marL="51455" marR="51455" marT="25681" marB="25681" anchor="ctr"/>
                </a:tc>
                <a:tc>
                  <a:txBody>
                    <a:bodyPr/>
                    <a:lstStyle/>
                    <a:p>
                      <a:pPr marL="112712" indent="0" algn="ctr" defTabSz="914400" rtl="0" eaLnBrk="1" latinLnBrk="0" hangingPunct="1">
                        <a:buFont typeface="Wingdings" panose="05000000000000000000" pitchFamily="2" charset="2"/>
                        <a:buNone/>
                      </a:pPr>
                      <a:r>
                        <a:rPr lang="en-US" sz="1400" kern="1200">
                          <a:latin typeface="News Gothic MT" panose="020B0503020103020203" pitchFamily="34" charset="0"/>
                        </a:rPr>
                        <a:t>Not stage I or III</a:t>
                      </a:r>
                      <a:endParaRPr lang="en-US" sz="1400" kern="1200">
                        <a:solidFill>
                          <a:srgbClr val="000000"/>
                        </a:solidFill>
                        <a:latin typeface="News Gothic MT" panose="020B0503020103020203" pitchFamily="34" charset="0"/>
                        <a:ea typeface="+mn-ea"/>
                        <a:cs typeface="+mn-cs"/>
                      </a:endParaRPr>
                    </a:p>
                  </a:txBody>
                  <a:tcPr marL="51455" marR="51455" marT="25681" marB="25681" anchor="ctr"/>
                </a:tc>
                <a:extLst>
                  <a:ext uri="{0D108BD9-81ED-4DB2-BD59-A6C34878D82A}">
                    <a16:rowId xmlns:a16="http://schemas.microsoft.com/office/drawing/2014/main" val="10002"/>
                  </a:ext>
                </a:extLst>
              </a:tr>
              <a:tr h="248917">
                <a:tc>
                  <a:txBody>
                    <a:bodyPr/>
                    <a:lstStyle/>
                    <a:p>
                      <a:pPr algn="ctr"/>
                      <a:r>
                        <a:rPr lang="en-US" sz="1400">
                          <a:latin typeface="News Gothic MT" panose="020B0503020103020203" pitchFamily="34" charset="0"/>
                        </a:rPr>
                        <a:t>III</a:t>
                      </a:r>
                      <a:endParaRPr lang="en-US" sz="1400">
                        <a:solidFill>
                          <a:srgbClr val="000000"/>
                        </a:solidFill>
                        <a:latin typeface="News Gothic MT" panose="020B0503020103020203" pitchFamily="34" charset="0"/>
                      </a:endParaRPr>
                    </a:p>
                  </a:txBody>
                  <a:tcPr marL="51455" marR="51455" marT="25681" marB="25681" anchor="ctr"/>
                </a:tc>
                <a:tc>
                  <a:txBody>
                    <a:bodyPr/>
                    <a:lstStyle/>
                    <a:p>
                      <a:pPr marL="112712" indent="0" algn="ctr">
                        <a:buFont typeface="Wingdings" panose="05000000000000000000" pitchFamily="2" charset="2"/>
                        <a:buNone/>
                      </a:pPr>
                      <a:r>
                        <a:rPr lang="el-GR" sz="1400" dirty="0"/>
                        <a:t>β</a:t>
                      </a:r>
                      <a:r>
                        <a:rPr lang="en-US" sz="1400" baseline="-25000" dirty="0">
                          <a:latin typeface="News Gothic MT" panose="020B0503020103020203" pitchFamily="34" charset="0"/>
                        </a:rPr>
                        <a:t>2</a:t>
                      </a:r>
                      <a:r>
                        <a:rPr lang="en-US" sz="1400" baseline="0" dirty="0">
                          <a:latin typeface="News Gothic MT" panose="020B0503020103020203" pitchFamily="34" charset="0"/>
                        </a:rPr>
                        <a:t>-</a:t>
                      </a:r>
                      <a:r>
                        <a:rPr lang="en-US" sz="1400" dirty="0">
                          <a:latin typeface="News Gothic MT" panose="020B0503020103020203" pitchFamily="34" charset="0"/>
                        </a:rPr>
                        <a:t>M</a:t>
                      </a:r>
                      <a:r>
                        <a:rPr lang="en-US" sz="1400" baseline="0" dirty="0">
                          <a:latin typeface="News Gothic MT" panose="020B0503020103020203" pitchFamily="34" charset="0"/>
                        </a:rPr>
                        <a:t> </a:t>
                      </a:r>
                      <a:r>
                        <a:rPr lang="en-US" sz="1400" dirty="0">
                          <a:latin typeface="News Gothic MT" panose="020B0503020103020203" pitchFamily="34" charset="0"/>
                        </a:rPr>
                        <a:t>≥5.5 mg/L</a:t>
                      </a:r>
                      <a:endParaRPr lang="en-US" sz="1400" dirty="0">
                        <a:solidFill>
                          <a:srgbClr val="000000"/>
                        </a:solidFill>
                        <a:latin typeface="News Gothic MT" panose="020B0503020103020203" pitchFamily="34" charset="0"/>
                      </a:endParaRPr>
                    </a:p>
                  </a:txBody>
                  <a:tcPr marL="51455" marR="51455" marT="25681" marB="25681" anchor="ctr"/>
                </a:tc>
                <a:extLst>
                  <a:ext uri="{0D108BD9-81ED-4DB2-BD59-A6C34878D82A}">
                    <a16:rowId xmlns:a16="http://schemas.microsoft.com/office/drawing/2014/main" val="10003"/>
                  </a:ext>
                </a:extLst>
              </a:tr>
            </a:tbl>
          </a:graphicData>
        </a:graphic>
      </p:graphicFrame>
      <p:pic>
        <p:nvPicPr>
          <p:cNvPr id="7" name="Picture 6">
            <a:extLst>
              <a:ext uri="{FF2B5EF4-FFF2-40B4-BE49-F238E27FC236}">
                <a16:creationId xmlns:a16="http://schemas.microsoft.com/office/drawing/2014/main" id="{C89FBA33-6C59-2C43-9C8F-1767980C19CA}"/>
              </a:ext>
            </a:extLst>
          </p:cNvPr>
          <p:cNvPicPr>
            <a:picLocks noChangeAspect="1"/>
          </p:cNvPicPr>
          <p:nvPr/>
        </p:nvPicPr>
        <p:blipFill rotWithShape="1">
          <a:blip r:embed="rId3"/>
          <a:srcRect l="1870" t="7571" r="11916" b="10398"/>
          <a:stretch/>
        </p:blipFill>
        <p:spPr>
          <a:xfrm>
            <a:off x="6096000" y="1790489"/>
            <a:ext cx="4579515" cy="3982873"/>
          </a:xfrm>
          <a:prstGeom prst="rect">
            <a:avLst/>
          </a:prstGeom>
        </p:spPr>
      </p:pic>
    </p:spTree>
    <p:extLst>
      <p:ext uri="{BB962C8B-B14F-4D97-AF65-F5344CB8AC3E}">
        <p14:creationId xmlns:p14="http://schemas.microsoft.com/office/powerpoint/2010/main" val="39465772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Case Study 1 </a:t>
            </a:r>
          </a:p>
        </p:txBody>
      </p:sp>
      <p:sp>
        <p:nvSpPr>
          <p:cNvPr id="3" name="Text Placeholder 2">
            <a:extLst>
              <a:ext uri="{FF2B5EF4-FFF2-40B4-BE49-F238E27FC236}">
                <a16:creationId xmlns:a16="http://schemas.microsoft.com/office/drawing/2014/main" id="{5973557E-DE72-B348-8E1A-B55EBDA1A508}"/>
              </a:ext>
            </a:extLst>
          </p:cNvPr>
          <p:cNvSpPr>
            <a:spLocks noGrp="1"/>
          </p:cNvSpPr>
          <p:nvPr>
            <p:ph type="body" sz="quarter" idx="12"/>
          </p:nvPr>
        </p:nvSpPr>
        <p:spPr/>
        <p:txBody>
          <a:bodyPr/>
          <a:lstStyle/>
          <a:p>
            <a:r>
              <a:rPr lang="en-US"/>
              <a:t>PS = performance status; BUN = blood urea nitrogen; Cr = creatinine; Ca = calcium. </a:t>
            </a:r>
          </a:p>
        </p:txBody>
      </p:sp>
      <p:sp>
        <p:nvSpPr>
          <p:cNvPr id="4" name="Content Placeholder 3"/>
          <p:cNvSpPr>
            <a:spLocks noGrp="1"/>
          </p:cNvSpPr>
          <p:nvPr>
            <p:ph idx="1"/>
          </p:nvPr>
        </p:nvSpPr>
        <p:spPr/>
        <p:txBody>
          <a:bodyPr>
            <a:normAutofit/>
          </a:bodyPr>
          <a:lstStyle/>
          <a:p>
            <a:r>
              <a:rPr lang="en-US" dirty="0"/>
              <a:t>52-year-old teacher presents with acute low back pain and L5 vertebral compression fracture </a:t>
            </a:r>
          </a:p>
          <a:p>
            <a:r>
              <a:rPr lang="en-US" dirty="0"/>
              <a:t>Newly diagnosed R-ISS Stage 2 IgG kappa MM </a:t>
            </a:r>
          </a:p>
          <a:p>
            <a:pPr lvl="1"/>
            <a:r>
              <a:rPr lang="en-US" dirty="0"/>
              <a:t>PS 0</a:t>
            </a:r>
          </a:p>
          <a:p>
            <a:pPr lvl="1"/>
            <a:r>
              <a:rPr lang="en-US" dirty="0"/>
              <a:t>FISH – 1q+, t(4;14), 17p del</a:t>
            </a:r>
          </a:p>
          <a:p>
            <a:pPr lvl="1"/>
            <a:r>
              <a:rPr lang="en-US" dirty="0"/>
              <a:t>BUN 12, Cr 1.0, Hb 9.5, Ca 9.9</a:t>
            </a:r>
          </a:p>
          <a:p>
            <a:endParaRPr lang="en-US" dirty="0"/>
          </a:p>
          <a:p>
            <a:r>
              <a:rPr lang="en-US" dirty="0"/>
              <a:t>What would be the best initial therapy?</a:t>
            </a:r>
          </a:p>
          <a:p>
            <a:pPr marL="914400" lvl="1" indent="-457200">
              <a:buFont typeface="+mj-lt"/>
              <a:buAutoNum type="alphaLcPeriod"/>
            </a:pPr>
            <a:r>
              <a:rPr lang="en-US" dirty="0"/>
              <a:t>Lenalidomide/dexamethasone (Rd)</a:t>
            </a:r>
          </a:p>
          <a:p>
            <a:pPr marL="914400" lvl="1" indent="-457200">
              <a:buFont typeface="+mj-lt"/>
              <a:buAutoNum type="alphaLcPeriod"/>
            </a:pPr>
            <a:r>
              <a:rPr lang="en-US" dirty="0"/>
              <a:t>Daratumumab/lenalidomide/dexamethasone (</a:t>
            </a:r>
            <a:r>
              <a:rPr lang="en-US" dirty="0" err="1"/>
              <a:t>DRd</a:t>
            </a:r>
            <a:r>
              <a:rPr lang="en-US" dirty="0"/>
              <a:t>)</a:t>
            </a:r>
          </a:p>
          <a:p>
            <a:pPr marL="914400" lvl="1" indent="-457200">
              <a:buFont typeface="+mj-lt"/>
              <a:buAutoNum type="alphaLcPeriod"/>
            </a:pPr>
            <a:r>
              <a:rPr lang="en-US" dirty="0"/>
              <a:t>Lenalidomide/bortezomib/dexamethasone (</a:t>
            </a:r>
            <a:r>
              <a:rPr lang="en-US" dirty="0" err="1"/>
              <a:t>RVd</a:t>
            </a:r>
            <a:r>
              <a:rPr lang="en-US" dirty="0"/>
              <a:t>)</a:t>
            </a:r>
          </a:p>
          <a:p>
            <a:pPr marL="914400" lvl="1" indent="-457200">
              <a:buFont typeface="+mj-lt"/>
              <a:buAutoNum type="alphaLcPeriod"/>
            </a:pPr>
            <a:r>
              <a:rPr lang="en-US" dirty="0"/>
              <a:t>Carfilzomib/lenalidomide/dexamethasone (</a:t>
            </a:r>
            <a:r>
              <a:rPr lang="en-US" dirty="0" err="1"/>
              <a:t>KRd</a:t>
            </a:r>
            <a:r>
              <a:rPr lang="en-US" dirty="0"/>
              <a:t>)</a:t>
            </a:r>
          </a:p>
          <a:p>
            <a:endParaRPr lang="en-US" dirty="0"/>
          </a:p>
        </p:txBody>
      </p:sp>
    </p:spTree>
    <p:extLst>
      <p:ext uri="{BB962C8B-B14F-4D97-AF65-F5344CB8AC3E}">
        <p14:creationId xmlns:p14="http://schemas.microsoft.com/office/powerpoint/2010/main" val="22495658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5A0D3-02CC-AF44-800A-19D88D625A12}"/>
              </a:ext>
            </a:extLst>
          </p:cNvPr>
          <p:cNvSpPr>
            <a:spLocks noGrp="1"/>
          </p:cNvSpPr>
          <p:nvPr>
            <p:ph type="title"/>
          </p:nvPr>
        </p:nvSpPr>
        <p:spPr/>
        <p:txBody>
          <a:bodyPr/>
          <a:lstStyle/>
          <a:p>
            <a:r>
              <a:rPr lang="en-US"/>
              <a:t>Case Study 1 (cont.)</a:t>
            </a:r>
          </a:p>
        </p:txBody>
      </p:sp>
      <p:sp>
        <p:nvSpPr>
          <p:cNvPr id="3" name="Text Placeholder 2">
            <a:extLst>
              <a:ext uri="{FF2B5EF4-FFF2-40B4-BE49-F238E27FC236}">
                <a16:creationId xmlns:a16="http://schemas.microsoft.com/office/drawing/2014/main" id="{43623D7C-A6F9-C841-9CAD-AA3427EB7DFC}"/>
              </a:ext>
            </a:extLst>
          </p:cNvPr>
          <p:cNvSpPr>
            <a:spLocks noGrp="1"/>
          </p:cNvSpPr>
          <p:nvPr>
            <p:ph type="body" sz="quarter" idx="12"/>
          </p:nvPr>
        </p:nvSpPr>
        <p:spPr>
          <a:xfrm>
            <a:off x="193575" y="6575082"/>
            <a:ext cx="3135474" cy="153888"/>
          </a:xfrm>
        </p:spPr>
        <p:txBody>
          <a:bodyPr/>
          <a:lstStyle/>
          <a:p>
            <a:r>
              <a:rPr lang="en-US"/>
              <a:t>NCCN, 2020; Rajkumar, 2020; Landgren et al, 2019.</a:t>
            </a:r>
          </a:p>
        </p:txBody>
      </p:sp>
      <p:sp>
        <p:nvSpPr>
          <p:cNvPr id="4" name="Content Placeholder 3">
            <a:extLst>
              <a:ext uri="{FF2B5EF4-FFF2-40B4-BE49-F238E27FC236}">
                <a16:creationId xmlns:a16="http://schemas.microsoft.com/office/drawing/2014/main" id="{E9206002-0116-5A47-BF1C-DFC75BAB5AFF}"/>
              </a:ext>
            </a:extLst>
          </p:cNvPr>
          <p:cNvSpPr>
            <a:spLocks noGrp="1"/>
          </p:cNvSpPr>
          <p:nvPr>
            <p:ph idx="1"/>
          </p:nvPr>
        </p:nvSpPr>
        <p:spPr>
          <a:xfrm>
            <a:off x="609600" y="1604926"/>
            <a:ext cx="10972800" cy="4816268"/>
          </a:xfrm>
        </p:spPr>
        <p:txBody>
          <a:bodyPr>
            <a:normAutofit fontScale="92500" lnSpcReduction="10000"/>
          </a:bodyPr>
          <a:lstStyle/>
          <a:p>
            <a:r>
              <a:rPr lang="en-US" dirty="0"/>
              <a:t>Best answer: D (could also be C)</a:t>
            </a:r>
          </a:p>
          <a:p>
            <a:endParaRPr lang="en-US" dirty="0"/>
          </a:p>
          <a:p>
            <a:r>
              <a:rPr lang="en-US" dirty="0"/>
              <a:t>This patient has high-risk MM (17p is especially high risk, but 1q+ and t(4;14) are at least intermediate in risk)</a:t>
            </a:r>
          </a:p>
          <a:p>
            <a:endParaRPr lang="en-US" dirty="0"/>
          </a:p>
          <a:p>
            <a:r>
              <a:rPr lang="en-US" dirty="0"/>
              <a:t>At least triplet therapy is preferred for all newly diagnosed MM. In the transplant-eligible population, the options are </a:t>
            </a:r>
            <a:r>
              <a:rPr lang="en-US" dirty="0" err="1"/>
              <a:t>RVd</a:t>
            </a:r>
            <a:r>
              <a:rPr lang="en-US" dirty="0"/>
              <a:t> or </a:t>
            </a:r>
            <a:r>
              <a:rPr lang="en-US" dirty="0" err="1"/>
              <a:t>KRd</a:t>
            </a:r>
            <a:r>
              <a:rPr lang="en-US" dirty="0"/>
              <a:t> </a:t>
            </a:r>
          </a:p>
          <a:p>
            <a:pPr lvl="1"/>
            <a:r>
              <a:rPr lang="en-US" dirty="0"/>
              <a:t>Ongoing trials, including daratumumab (</a:t>
            </a:r>
            <a:r>
              <a:rPr lang="en-US" dirty="0" err="1"/>
              <a:t>dara</a:t>
            </a:r>
            <a:r>
              <a:rPr lang="en-US" dirty="0"/>
              <a:t>)/</a:t>
            </a:r>
            <a:r>
              <a:rPr lang="en-US" dirty="0" err="1"/>
              <a:t>RVd</a:t>
            </a:r>
            <a:r>
              <a:rPr lang="en-US" dirty="0"/>
              <a:t> or </a:t>
            </a:r>
            <a:r>
              <a:rPr lang="en-US" dirty="0" err="1"/>
              <a:t>dara</a:t>
            </a:r>
            <a:r>
              <a:rPr lang="en-US" dirty="0"/>
              <a:t>/</a:t>
            </a:r>
            <a:r>
              <a:rPr lang="en-US" dirty="0" err="1"/>
              <a:t>KRd</a:t>
            </a:r>
            <a:r>
              <a:rPr lang="en-US" dirty="0"/>
              <a:t>, may change this landscape</a:t>
            </a:r>
          </a:p>
          <a:p>
            <a:endParaRPr lang="en-US" sz="1700" dirty="0"/>
          </a:p>
          <a:p>
            <a:r>
              <a:rPr lang="en-US" dirty="0"/>
              <a:t>Given the high-risk features, many would recommend </a:t>
            </a:r>
            <a:r>
              <a:rPr lang="en-US" dirty="0" err="1"/>
              <a:t>KRd</a:t>
            </a:r>
            <a:r>
              <a:rPr lang="en-US" dirty="0"/>
              <a:t>, with the data demonstrating deeper remissions in the newly diagnosed high-risk setting</a:t>
            </a:r>
          </a:p>
          <a:p>
            <a:pPr lvl="1"/>
            <a:r>
              <a:rPr lang="en-US" dirty="0"/>
              <a:t>Again, patient-centered discussions and goals of care are integral to the decision-making process</a:t>
            </a:r>
          </a:p>
          <a:p>
            <a:endParaRPr lang="en-US" dirty="0"/>
          </a:p>
        </p:txBody>
      </p:sp>
    </p:spTree>
    <p:extLst>
      <p:ext uri="{BB962C8B-B14F-4D97-AF65-F5344CB8AC3E}">
        <p14:creationId xmlns:p14="http://schemas.microsoft.com/office/powerpoint/2010/main" val="2846503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Essentials of Risk-Adapted Therapy Selection</a:t>
            </a:r>
          </a:p>
        </p:txBody>
      </p:sp>
      <p:sp>
        <p:nvSpPr>
          <p:cNvPr id="3" name="Text Placeholder 2"/>
          <p:cNvSpPr>
            <a:spLocks noGrp="1"/>
          </p:cNvSpPr>
          <p:nvPr>
            <p:ph type="body" sz="quarter" idx="12"/>
          </p:nvPr>
        </p:nvSpPr>
        <p:spPr/>
        <p:txBody>
          <a:bodyPr/>
          <a:lstStyle/>
          <a:p>
            <a:r>
              <a:rPr lang="en-US"/>
              <a:t>NCCN, 2020.</a:t>
            </a:r>
          </a:p>
        </p:txBody>
      </p:sp>
      <p:sp>
        <p:nvSpPr>
          <p:cNvPr id="6" name="Content Placeholder 2">
            <a:extLst>
              <a:ext uri="{FF2B5EF4-FFF2-40B4-BE49-F238E27FC236}">
                <a16:creationId xmlns:a16="http://schemas.microsoft.com/office/drawing/2014/main" id="{C7CE3133-7D90-8B43-989C-53C095F60927}"/>
              </a:ext>
            </a:extLst>
          </p:cNvPr>
          <p:cNvSpPr>
            <a:spLocks noGrp="1"/>
          </p:cNvSpPr>
          <p:nvPr/>
        </p:nvSpPr>
        <p:spPr bwMode="auto">
          <a:xfrm>
            <a:off x="753022" y="1323196"/>
            <a:ext cx="4955669" cy="4786057"/>
          </a:xfrm>
          <a:prstGeom prst="rect">
            <a:avLst/>
          </a:prstGeom>
          <a:noFill/>
          <a:ln>
            <a:noFill/>
          </a:ln>
          <a:effectLst/>
          <a:extLst>
            <a:ext uri="{FAA26D3D-D897-4be2-8F04-BA451C77F1D7}">
              <ma14:placeholderFlag xmlns="" xmlns:ma14="http://schemas.microsoft.com/office/mac/drawingml/2011/main" xmlns:lc="http://schemas.openxmlformats.org/drawingml/2006/lockedCanvas" val="1"/>
            </a:ext>
            <a:ext uri="{909E8E84-426E-40dd-AFC4-6F175D3DCCD1}">
              <a14:hiddenFill xmlns="" xmlns:a14="http://schemas.microsoft.com/office/drawing/2010/main" xmlns:lc="http://schemas.openxmlformats.org/drawingml/2006/lockedCanvas">
                <a:solidFill>
                  <a:schemeClr val="accent1"/>
                </a:solidFill>
              </a14:hiddenFill>
            </a:ext>
            <a:ext uri="{91240B29-F687-4f45-9708-019B960494DF}">
              <a14:hiddenLine xmlns="" xmlns:a14="http://schemas.microsoft.com/office/drawing/2010/main" xmlns:lc="http://schemas.openxmlformats.org/drawingml/2006/lockedCanvas" w="9525">
                <a:solidFill>
                  <a:schemeClr val="tx1"/>
                </a:solidFill>
                <a:miter lim="800000"/>
                <a:headEnd/>
                <a:tailEnd/>
              </a14:hiddenLine>
            </a:ext>
            <a:ext uri="{AF507438-7753-43e0-B8FC-AC1667EBCBE1}">
              <a14:hiddenEffects xmlns="" xmlns:a14="http://schemas.microsoft.com/office/drawing/2010/main" xmlns:lc="http://schemas.openxmlformats.org/drawingml/2006/lockedCanva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normAutofit/>
          </a:bodyPr>
          <a:lstStyle>
            <a:lvl1pPr marL="457200" indent="-457200" algn="l" rtl="0" eaLnBrk="1" fontAlgn="base" hangingPunct="1">
              <a:spcBef>
                <a:spcPts val="0"/>
              </a:spcBef>
              <a:spcAft>
                <a:spcPct val="0"/>
              </a:spcAft>
              <a:buClrTx/>
              <a:buSzPct val="100000"/>
              <a:buFontTx/>
              <a:buBlip>
                <a:blip r:embed="rId3"/>
              </a:buBlip>
              <a:defRPr sz="2600">
                <a:solidFill>
                  <a:schemeClr val="tx1"/>
                </a:solidFill>
                <a:latin typeface="News Gothic MT" charset="0"/>
                <a:ea typeface="News Gothic MT" charset="0"/>
                <a:cs typeface="News Gothic MT" charset="0"/>
              </a:defRPr>
            </a:lvl1pPr>
            <a:lvl2pPr marL="863600" indent="-406400" algn="l" rtl="0" eaLnBrk="1" fontAlgn="base" hangingPunct="1">
              <a:spcBef>
                <a:spcPts val="0"/>
              </a:spcBef>
              <a:spcAft>
                <a:spcPct val="0"/>
              </a:spcAft>
              <a:buClrTx/>
              <a:buSzPct val="100000"/>
              <a:buFontTx/>
              <a:buBlip>
                <a:blip r:embed="rId4"/>
              </a:buBlip>
              <a:defRPr sz="2000" baseline="0">
                <a:solidFill>
                  <a:schemeClr val="tx1"/>
                </a:solidFill>
                <a:latin typeface="News Gothic MT" charset="0"/>
                <a:ea typeface="News Gothic MT" charset="0"/>
                <a:cs typeface="News Gothic MT" charset="0"/>
              </a:defRPr>
            </a:lvl2pPr>
            <a:lvl3pPr marL="1252538" indent="-280988" algn="l" rtl="0" eaLnBrk="1" fontAlgn="base" hangingPunct="1">
              <a:spcBef>
                <a:spcPts val="0"/>
              </a:spcBef>
              <a:spcAft>
                <a:spcPct val="0"/>
              </a:spcAft>
              <a:buClr>
                <a:schemeClr val="tx1"/>
              </a:buClr>
              <a:buSzPct val="90000"/>
              <a:buFontTx/>
              <a:buBlip>
                <a:blip r:embed="rId5"/>
              </a:buBlip>
              <a:defRPr sz="1800">
                <a:solidFill>
                  <a:schemeClr val="tx1"/>
                </a:solidFill>
                <a:latin typeface="News Gothic MT" charset="0"/>
                <a:ea typeface="News Gothic MT" charset="0"/>
                <a:cs typeface="News Gothic MT" charset="0"/>
              </a:defRPr>
            </a:lvl3pPr>
            <a:lvl4pPr marL="1828800" indent="-344488" algn="l" rtl="0" eaLnBrk="1" fontAlgn="base" hangingPunct="1">
              <a:spcBef>
                <a:spcPts val="0"/>
              </a:spcBef>
              <a:spcAft>
                <a:spcPct val="0"/>
              </a:spcAft>
              <a:buClr>
                <a:schemeClr val="tx1"/>
              </a:buClr>
              <a:buSzPct val="100000"/>
              <a:buFontTx/>
              <a:buBlip>
                <a:blip r:embed="rId6"/>
              </a:buBlip>
              <a:defRPr sz="1700">
                <a:solidFill>
                  <a:schemeClr val="tx1"/>
                </a:solidFill>
                <a:latin typeface="News Gothic MT" charset="0"/>
                <a:ea typeface="News Gothic MT" charset="0"/>
                <a:cs typeface="News Gothic MT" charset="0"/>
              </a:defRPr>
            </a:lvl4pPr>
            <a:lvl5pPr marL="2057400" indent="-228600" algn="l" rtl="0" eaLnBrk="1" fontAlgn="base" hangingPunct="1">
              <a:spcBef>
                <a:spcPts val="0"/>
              </a:spcBef>
              <a:spcAft>
                <a:spcPct val="0"/>
              </a:spcAft>
              <a:buClrTx/>
              <a:buSzPct val="100000"/>
              <a:buFontTx/>
              <a:buBlip>
                <a:blip r:embed="rId7"/>
              </a:buBlip>
              <a:defRPr sz="1600">
                <a:solidFill>
                  <a:schemeClr val="tx1"/>
                </a:solidFill>
                <a:latin typeface="News Gothic MT" charset="0"/>
                <a:ea typeface="News Gothic MT" charset="0"/>
                <a:cs typeface="News Gothic MT" charset="0"/>
              </a:defRPr>
            </a:lvl5pPr>
            <a:lvl6pPr marL="2514600" indent="-228600" algn="l" rtl="0" eaLnBrk="1" fontAlgn="base" hangingPunct="1">
              <a:spcBef>
                <a:spcPct val="20000"/>
              </a:spcBef>
              <a:spcAft>
                <a:spcPct val="0"/>
              </a:spcAft>
              <a:buChar char="•"/>
              <a:defRPr sz="1200">
                <a:solidFill>
                  <a:schemeClr val="tx1"/>
                </a:solidFill>
                <a:latin typeface="+mn-lt"/>
                <a:ea typeface="+mn-ea"/>
              </a:defRPr>
            </a:lvl6pPr>
            <a:lvl7pPr marL="2971800" indent="-228600" algn="l" rtl="0" eaLnBrk="1" fontAlgn="base" hangingPunct="1">
              <a:spcBef>
                <a:spcPct val="20000"/>
              </a:spcBef>
              <a:spcAft>
                <a:spcPct val="0"/>
              </a:spcAft>
              <a:buChar char="•"/>
              <a:defRPr sz="1200">
                <a:solidFill>
                  <a:schemeClr val="tx1"/>
                </a:solidFill>
                <a:latin typeface="+mn-lt"/>
                <a:ea typeface="+mn-ea"/>
              </a:defRPr>
            </a:lvl7pPr>
            <a:lvl8pPr marL="3429000" indent="-228600" algn="l" rtl="0" eaLnBrk="1" fontAlgn="base" hangingPunct="1">
              <a:spcBef>
                <a:spcPct val="20000"/>
              </a:spcBef>
              <a:spcAft>
                <a:spcPct val="0"/>
              </a:spcAft>
              <a:buChar char="•"/>
              <a:defRPr sz="1200">
                <a:solidFill>
                  <a:schemeClr val="tx1"/>
                </a:solidFill>
                <a:latin typeface="+mn-lt"/>
                <a:ea typeface="+mn-ea"/>
              </a:defRPr>
            </a:lvl8pPr>
            <a:lvl9pPr marL="3886200" indent="-228600" algn="l" rtl="0" eaLnBrk="1" fontAlgn="base" hangingPunct="1">
              <a:spcBef>
                <a:spcPct val="20000"/>
              </a:spcBef>
              <a:spcAft>
                <a:spcPct val="0"/>
              </a:spcAft>
              <a:buChar char="•"/>
              <a:defRPr sz="1200">
                <a:solidFill>
                  <a:schemeClr val="tx1"/>
                </a:solidFill>
                <a:latin typeface="+mn-lt"/>
                <a:ea typeface="+mn-ea"/>
              </a:defRPr>
            </a:lvl9pPr>
          </a:lstStyle>
          <a:p>
            <a:pPr>
              <a:spcAft>
                <a:spcPts val="600"/>
              </a:spcAft>
            </a:pPr>
            <a:r>
              <a:rPr lang="en-US" sz="2200" dirty="0"/>
              <a:t>Primary goals: diagnostic certainty, treat disease </a:t>
            </a:r>
          </a:p>
          <a:p>
            <a:pPr lvl="1">
              <a:spcAft>
                <a:spcPts val="600"/>
              </a:spcAft>
            </a:pPr>
            <a:r>
              <a:rPr lang="en-US" dirty="0"/>
              <a:t>IMWG Criteria</a:t>
            </a:r>
          </a:p>
          <a:p>
            <a:pPr>
              <a:spcAft>
                <a:spcPts val="600"/>
              </a:spcAft>
            </a:pPr>
            <a:r>
              <a:rPr lang="en-US" sz="2200" dirty="0"/>
              <a:t>Risk Stratification</a:t>
            </a:r>
          </a:p>
          <a:p>
            <a:pPr lvl="1">
              <a:spcAft>
                <a:spcPts val="600"/>
              </a:spcAft>
            </a:pPr>
            <a:r>
              <a:rPr lang="en-US" dirty="0"/>
              <a:t>R-ISS Staging</a:t>
            </a:r>
          </a:p>
          <a:p>
            <a:pPr lvl="1">
              <a:spcAft>
                <a:spcPts val="600"/>
              </a:spcAft>
            </a:pPr>
            <a:r>
              <a:rPr lang="en-US" dirty="0"/>
              <a:t>FISH</a:t>
            </a:r>
          </a:p>
          <a:p>
            <a:pPr lvl="1">
              <a:spcAft>
                <a:spcPts val="600"/>
              </a:spcAft>
            </a:pPr>
            <a:r>
              <a:rPr lang="en-US" dirty="0"/>
              <a:t>Performance status, fit/frail</a:t>
            </a:r>
          </a:p>
          <a:p>
            <a:pPr>
              <a:spcAft>
                <a:spcPts val="600"/>
              </a:spcAft>
            </a:pPr>
            <a:r>
              <a:rPr lang="en-US" sz="2200" dirty="0"/>
              <a:t>Consider also…</a:t>
            </a:r>
          </a:p>
          <a:p>
            <a:pPr lvl="1">
              <a:spcAft>
                <a:spcPts val="600"/>
              </a:spcAft>
            </a:pPr>
            <a:r>
              <a:rPr lang="en-US" dirty="0"/>
              <a:t>Patient’s desire for treatment, aggressiveness</a:t>
            </a:r>
          </a:p>
          <a:p>
            <a:pPr lvl="1">
              <a:spcAft>
                <a:spcPts val="600"/>
              </a:spcAft>
            </a:pPr>
            <a:r>
              <a:rPr lang="en-US" dirty="0"/>
              <a:t>Shared decision making </a:t>
            </a:r>
          </a:p>
          <a:p>
            <a:pPr lvl="1"/>
            <a:endParaRPr lang="en-US" dirty="0"/>
          </a:p>
        </p:txBody>
      </p:sp>
      <p:grpSp>
        <p:nvGrpSpPr>
          <p:cNvPr id="27" name="Google Shape;1368;p92">
            <a:extLst>
              <a:ext uri="{FF2B5EF4-FFF2-40B4-BE49-F238E27FC236}">
                <a16:creationId xmlns:a16="http://schemas.microsoft.com/office/drawing/2014/main" id="{4FAD110D-E7B3-4D4F-A8F0-44AC9F885A06}"/>
              </a:ext>
            </a:extLst>
          </p:cNvPr>
          <p:cNvGrpSpPr>
            <a:grpSpLocks/>
          </p:cNvGrpSpPr>
          <p:nvPr/>
        </p:nvGrpSpPr>
        <p:grpSpPr bwMode="auto">
          <a:xfrm>
            <a:off x="6483309" y="1727045"/>
            <a:ext cx="3268530" cy="3707985"/>
            <a:chOff x="1993906" y="0"/>
            <a:chExt cx="4335773" cy="4470400"/>
          </a:xfrm>
        </p:grpSpPr>
        <p:sp>
          <p:nvSpPr>
            <p:cNvPr id="28" name="Google Shape;1369;p92">
              <a:extLst>
                <a:ext uri="{FF2B5EF4-FFF2-40B4-BE49-F238E27FC236}">
                  <a16:creationId xmlns:a16="http://schemas.microsoft.com/office/drawing/2014/main" id="{1FEB5616-5212-234D-814E-A5937F275FCD}"/>
                </a:ext>
              </a:extLst>
            </p:cNvPr>
            <p:cNvSpPr>
              <a:spLocks noChangeArrowheads="1"/>
            </p:cNvSpPr>
            <p:nvPr/>
          </p:nvSpPr>
          <p:spPr bwMode="auto">
            <a:xfrm>
              <a:off x="1993906" y="19052"/>
              <a:ext cx="2323586" cy="894080"/>
            </a:xfrm>
            <a:prstGeom prst="roundRect">
              <a:avLst>
                <a:gd name="adj" fmla="val 10000"/>
              </a:avLst>
            </a:prstGeom>
            <a:solidFill>
              <a:schemeClr val="bg1">
                <a:alpha val="89803"/>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51427" tIns="51427" rIns="51427" bIns="51427"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endParaRPr lang="en-US" altLang="en-US" sz="1350"/>
            </a:p>
          </p:txBody>
        </p:sp>
        <p:sp>
          <p:nvSpPr>
            <p:cNvPr id="29" name="Google Shape;1370;p92">
              <a:extLst>
                <a:ext uri="{FF2B5EF4-FFF2-40B4-BE49-F238E27FC236}">
                  <a16:creationId xmlns:a16="http://schemas.microsoft.com/office/drawing/2014/main" id="{DE7F1678-AE94-B54B-8FC1-E478DA1A5FC4}"/>
                </a:ext>
              </a:extLst>
            </p:cNvPr>
            <p:cNvSpPr txBox="1">
              <a:spLocks noChangeArrowheads="1"/>
            </p:cNvSpPr>
            <p:nvPr/>
          </p:nvSpPr>
          <p:spPr bwMode="auto">
            <a:xfrm>
              <a:off x="2020093" y="45239"/>
              <a:ext cx="2271212" cy="84170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51427" tIns="51427" rIns="51427" bIns="51427"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lnSpc>
                  <a:spcPct val="90000"/>
                </a:lnSpc>
                <a:buClr>
                  <a:srgbClr val="000000"/>
                </a:buClr>
                <a:buSzPts val="2400"/>
              </a:pPr>
              <a:r>
                <a:rPr lang="en-US" altLang="en-US" sz="1350" b="1">
                  <a:solidFill>
                    <a:srgbClr val="000000"/>
                  </a:solidFill>
                  <a:latin typeface="News Gothic MT" panose="020B0503020103020203" pitchFamily="34" charset="0"/>
                  <a:ea typeface="Calibri" panose="020F0502020204030204" pitchFamily="34" charset="0"/>
                  <a:cs typeface="Arial" panose="020B0604020202020204" pitchFamily="34" charset="0"/>
                  <a:sym typeface="Calibri" panose="020F0502020204030204" pitchFamily="34" charset="0"/>
                </a:rPr>
                <a:t>Data and experience</a:t>
              </a:r>
              <a:endParaRPr lang="en-US" altLang="en-US" sz="1350">
                <a:latin typeface="News Gothic MT" panose="020B0503020103020203" pitchFamily="34" charset="0"/>
              </a:endParaRPr>
            </a:p>
          </p:txBody>
        </p:sp>
        <p:sp>
          <p:nvSpPr>
            <p:cNvPr id="30" name="Google Shape;1371;p92">
              <a:extLst>
                <a:ext uri="{FF2B5EF4-FFF2-40B4-BE49-F238E27FC236}">
                  <a16:creationId xmlns:a16="http://schemas.microsoft.com/office/drawing/2014/main" id="{20415758-6ECE-7E49-B719-ACD7E679C82E}"/>
                </a:ext>
              </a:extLst>
            </p:cNvPr>
            <p:cNvSpPr>
              <a:spLocks noChangeArrowheads="1"/>
            </p:cNvSpPr>
            <p:nvPr/>
          </p:nvSpPr>
          <p:spPr bwMode="auto">
            <a:xfrm>
              <a:off x="4611889" y="0"/>
              <a:ext cx="1609344" cy="894080"/>
            </a:xfrm>
            <a:prstGeom prst="roundRect">
              <a:avLst>
                <a:gd name="adj" fmla="val 10000"/>
              </a:avLst>
            </a:prstGeom>
            <a:solidFill>
              <a:schemeClr val="bg1">
                <a:alpha val="89803"/>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51427" tIns="51427" rIns="51427" bIns="51427"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endParaRPr lang="en-US" altLang="en-US" sz="1350"/>
            </a:p>
          </p:txBody>
        </p:sp>
        <p:sp>
          <p:nvSpPr>
            <p:cNvPr id="31" name="Google Shape;1372;p92">
              <a:extLst>
                <a:ext uri="{FF2B5EF4-FFF2-40B4-BE49-F238E27FC236}">
                  <a16:creationId xmlns:a16="http://schemas.microsoft.com/office/drawing/2014/main" id="{F54C80BD-2AE4-9947-8396-034BB1CB919A}"/>
                </a:ext>
              </a:extLst>
            </p:cNvPr>
            <p:cNvSpPr txBox="1">
              <a:spLocks noChangeArrowheads="1"/>
            </p:cNvSpPr>
            <p:nvPr/>
          </p:nvSpPr>
          <p:spPr bwMode="auto">
            <a:xfrm>
              <a:off x="4407666" y="61316"/>
              <a:ext cx="1877554" cy="84170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51427" tIns="51427" rIns="51427" bIns="51427"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lnSpc>
                  <a:spcPct val="90000"/>
                </a:lnSpc>
                <a:buClr>
                  <a:srgbClr val="000000"/>
                </a:buClr>
                <a:buSzPts val="2400"/>
              </a:pPr>
              <a:r>
                <a:rPr lang="en-US" altLang="en-US" sz="1350" b="1">
                  <a:solidFill>
                    <a:srgbClr val="000000"/>
                  </a:solidFill>
                  <a:latin typeface="News Gothic MT" panose="020B0503020103020203" pitchFamily="34" charset="0"/>
                  <a:ea typeface="Calibri" panose="020F0502020204030204" pitchFamily="34" charset="0"/>
                  <a:cs typeface="Arial" panose="020B0604020202020204" pitchFamily="34" charset="0"/>
                  <a:sym typeface="Calibri" panose="020F0502020204030204" pitchFamily="34" charset="0"/>
                </a:rPr>
                <a:t>Patient preference</a:t>
              </a:r>
              <a:endParaRPr lang="en-US" altLang="en-US" sz="1350">
                <a:latin typeface="News Gothic MT" panose="020B0503020103020203" pitchFamily="34" charset="0"/>
              </a:endParaRPr>
            </a:p>
          </p:txBody>
        </p:sp>
        <p:sp>
          <p:nvSpPr>
            <p:cNvPr id="32" name="Google Shape;1373;p92">
              <a:extLst>
                <a:ext uri="{FF2B5EF4-FFF2-40B4-BE49-F238E27FC236}">
                  <a16:creationId xmlns:a16="http://schemas.microsoft.com/office/drawing/2014/main" id="{B1D17698-DD28-D24A-B657-EDE5DA775774}"/>
                </a:ext>
              </a:extLst>
            </p:cNvPr>
            <p:cNvSpPr>
              <a:spLocks noChangeArrowheads="1"/>
            </p:cNvSpPr>
            <p:nvPr/>
          </p:nvSpPr>
          <p:spPr bwMode="auto">
            <a:xfrm>
              <a:off x="3982720" y="3799840"/>
              <a:ext cx="670560" cy="670560"/>
            </a:xfrm>
            <a:prstGeom prst="triangle">
              <a:avLst>
                <a:gd name="adj" fmla="val 50000"/>
              </a:avLst>
            </a:prstGeom>
            <a:solidFill>
              <a:schemeClr val="tx2">
                <a:alpha val="89803"/>
              </a:schemeClr>
            </a:solidFill>
            <a:ln w="9525">
              <a:solidFill>
                <a:srgbClr val="911838">
                  <a:alpha val="89803"/>
                </a:srgbClr>
              </a:solidFill>
              <a:miter lim="800000"/>
              <a:headEnd type="none" w="sm" len="sm"/>
              <a:tailEnd type="none" w="sm" len="sm"/>
            </a:ln>
          </p:spPr>
          <p:txBody>
            <a:bodyPr lIns="51427" tIns="51427" rIns="51427" bIns="51427"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endParaRPr lang="en-US" altLang="en-US" sz="1350"/>
            </a:p>
          </p:txBody>
        </p:sp>
        <p:sp>
          <p:nvSpPr>
            <p:cNvPr id="33" name="Google Shape;1374;p92">
              <a:extLst>
                <a:ext uri="{FF2B5EF4-FFF2-40B4-BE49-F238E27FC236}">
                  <a16:creationId xmlns:a16="http://schemas.microsoft.com/office/drawing/2014/main" id="{A0E693E8-0A24-484E-9065-7BD78B956FBD}"/>
                </a:ext>
              </a:extLst>
            </p:cNvPr>
            <p:cNvSpPr>
              <a:spLocks noChangeArrowheads="1"/>
            </p:cNvSpPr>
            <p:nvPr/>
          </p:nvSpPr>
          <p:spPr bwMode="auto">
            <a:xfrm>
              <a:off x="2306319" y="3519098"/>
              <a:ext cx="4023360" cy="271800"/>
            </a:xfrm>
            <a:prstGeom prst="rect">
              <a:avLst/>
            </a:prstGeom>
            <a:solidFill>
              <a:schemeClr val="tx2">
                <a:alpha val="89803"/>
              </a:schemeClr>
            </a:solidFill>
            <a:ln w="9525">
              <a:solidFill>
                <a:srgbClr val="911838">
                  <a:alpha val="89803"/>
                </a:srgbClr>
              </a:solidFill>
              <a:miter lim="800000"/>
              <a:headEnd type="none" w="sm" len="sm"/>
              <a:tailEnd type="none" w="sm" len="sm"/>
            </a:ln>
          </p:spPr>
          <p:txBody>
            <a:bodyPr lIns="51427" tIns="51427" rIns="51427" bIns="51427"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endParaRPr lang="en-US" altLang="en-US" sz="1350"/>
            </a:p>
          </p:txBody>
        </p:sp>
        <p:sp>
          <p:nvSpPr>
            <p:cNvPr id="34" name="Google Shape;1375;p92">
              <a:extLst>
                <a:ext uri="{FF2B5EF4-FFF2-40B4-BE49-F238E27FC236}">
                  <a16:creationId xmlns:a16="http://schemas.microsoft.com/office/drawing/2014/main" id="{F23B3051-F4C5-4E4B-9A8E-6DE21F1C8ED0}"/>
                </a:ext>
              </a:extLst>
            </p:cNvPr>
            <p:cNvSpPr/>
            <p:nvPr/>
          </p:nvSpPr>
          <p:spPr>
            <a:xfrm>
              <a:off x="4676241" y="2774949"/>
              <a:ext cx="1608978" cy="732367"/>
            </a:xfrm>
            <a:prstGeom prst="roundRect">
              <a:avLst>
                <a:gd name="adj" fmla="val 16667"/>
              </a:avLst>
            </a:prstGeom>
            <a:solidFill>
              <a:schemeClr val="accent1"/>
            </a:solidFill>
            <a:ln w="9525" cap="flat" cmpd="sng">
              <a:solidFill>
                <a:srgbClr val="2E75B5"/>
              </a:solidFill>
              <a:prstDash val="solid"/>
              <a:round/>
              <a:headEnd type="none" w="sm" len="sm"/>
              <a:tailEnd type="none" w="sm" len="sm"/>
            </a:ln>
            <a:effectLst>
              <a:outerShdw blurRad="57150" dist="19050" dir="5400000" algn="ctr" rotWithShape="0">
                <a:srgbClr val="000000">
                  <a:alpha val="62745"/>
                </a:srgbClr>
              </a:outerShdw>
            </a:effectLst>
          </p:spPr>
          <p:txBody>
            <a:bodyPr spcFirstLastPara="1" lIns="51427" tIns="51427" rIns="51427" bIns="51427" anchor="ctr"/>
            <a:lstStyle/>
            <a:p>
              <a:pPr>
                <a:defRPr/>
              </a:pPr>
              <a:endParaRPr lang="en-US" sz="1050"/>
            </a:p>
          </p:txBody>
        </p:sp>
        <p:sp>
          <p:nvSpPr>
            <p:cNvPr id="35" name="Google Shape;1376;p92">
              <a:extLst>
                <a:ext uri="{FF2B5EF4-FFF2-40B4-BE49-F238E27FC236}">
                  <a16:creationId xmlns:a16="http://schemas.microsoft.com/office/drawing/2014/main" id="{CF317DAA-2289-A940-ADAF-EE123B243103}"/>
                </a:ext>
              </a:extLst>
            </p:cNvPr>
            <p:cNvSpPr txBox="1">
              <a:spLocks noChangeArrowheads="1"/>
            </p:cNvSpPr>
            <p:nvPr/>
          </p:nvSpPr>
          <p:spPr bwMode="auto">
            <a:xfrm>
              <a:off x="4711426" y="2810724"/>
              <a:ext cx="1537756" cy="66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285" tIns="34285" rIns="34285" bIns="34285"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lnSpc>
                  <a:spcPct val="90000"/>
                </a:lnSpc>
                <a:buClr>
                  <a:srgbClr val="FFFFFF"/>
                </a:buClr>
                <a:buSzPts val="1600"/>
              </a:pPr>
              <a:r>
                <a:rPr lang="en-US" altLang="en-US" sz="1050" b="1">
                  <a:solidFill>
                    <a:srgbClr val="FFFFFF"/>
                  </a:solidFill>
                  <a:latin typeface="News Gothic MT" panose="020B0503020103020203" pitchFamily="34" charset="0"/>
                  <a:ea typeface="Calibri" panose="020F0502020204030204" pitchFamily="34" charset="0"/>
                  <a:cs typeface="Arial" panose="020B0604020202020204" pitchFamily="34" charset="0"/>
                  <a:sym typeface="Calibri" panose="020F0502020204030204" pitchFamily="34" charset="0"/>
                </a:rPr>
                <a:t>Social status/</a:t>
              </a:r>
              <a:br>
                <a:rPr lang="en-US" altLang="en-US" sz="1050" b="1">
                  <a:solidFill>
                    <a:srgbClr val="FFFFFF"/>
                  </a:solidFill>
                  <a:latin typeface="News Gothic MT" panose="020B0503020103020203" pitchFamily="34" charset="0"/>
                  <a:ea typeface="Calibri" panose="020F0502020204030204" pitchFamily="34" charset="0"/>
                  <a:cs typeface="Arial" panose="020B0604020202020204" pitchFamily="34" charset="0"/>
                  <a:sym typeface="Calibri" panose="020F0502020204030204" pitchFamily="34" charset="0"/>
                </a:rPr>
              </a:br>
              <a:r>
                <a:rPr lang="en-US" altLang="en-US" sz="1050" b="1">
                  <a:solidFill>
                    <a:srgbClr val="FFFFFF"/>
                  </a:solidFill>
                  <a:latin typeface="News Gothic MT" panose="020B0503020103020203" pitchFamily="34" charset="0"/>
                  <a:ea typeface="Calibri" panose="020F0502020204030204" pitchFamily="34" charset="0"/>
                  <a:cs typeface="Arial" panose="020B0604020202020204" pitchFamily="34" charset="0"/>
                  <a:sym typeface="Calibri" panose="020F0502020204030204" pitchFamily="34" charset="0"/>
                </a:rPr>
                <a:t>caregiver support</a:t>
              </a:r>
              <a:endParaRPr lang="en-US" altLang="en-US" sz="1050">
                <a:latin typeface="News Gothic MT" panose="020B0503020103020203" pitchFamily="34" charset="0"/>
              </a:endParaRPr>
            </a:p>
          </p:txBody>
        </p:sp>
        <p:sp>
          <p:nvSpPr>
            <p:cNvPr id="36" name="Google Shape;1377;p92">
              <a:extLst>
                <a:ext uri="{FF2B5EF4-FFF2-40B4-BE49-F238E27FC236}">
                  <a16:creationId xmlns:a16="http://schemas.microsoft.com/office/drawing/2014/main" id="{32A9B8D9-5DAB-8D47-B4E7-2D6DEBF76B05}"/>
                </a:ext>
              </a:extLst>
            </p:cNvPr>
            <p:cNvSpPr/>
            <p:nvPr/>
          </p:nvSpPr>
          <p:spPr>
            <a:xfrm>
              <a:off x="4676241" y="2032000"/>
              <a:ext cx="1608978" cy="732367"/>
            </a:xfrm>
            <a:prstGeom prst="roundRect">
              <a:avLst>
                <a:gd name="adj" fmla="val 16667"/>
              </a:avLst>
            </a:prstGeom>
            <a:solidFill>
              <a:schemeClr val="accent1"/>
            </a:solidFill>
            <a:ln w="9525" cap="flat" cmpd="sng">
              <a:solidFill>
                <a:srgbClr val="2E75B5"/>
              </a:solidFill>
              <a:prstDash val="solid"/>
              <a:round/>
              <a:headEnd type="none" w="sm" len="sm"/>
              <a:tailEnd type="none" w="sm" len="sm"/>
            </a:ln>
            <a:effectLst>
              <a:outerShdw blurRad="57150" dist="19050" dir="5400000" algn="ctr" rotWithShape="0">
                <a:srgbClr val="000000">
                  <a:alpha val="62745"/>
                </a:srgbClr>
              </a:outerShdw>
            </a:effectLst>
          </p:spPr>
          <p:txBody>
            <a:bodyPr spcFirstLastPara="1" lIns="51427" tIns="51427" rIns="51427" bIns="51427" anchor="ctr"/>
            <a:lstStyle/>
            <a:p>
              <a:pPr>
                <a:defRPr/>
              </a:pPr>
              <a:endParaRPr lang="en-US" sz="1050"/>
            </a:p>
          </p:txBody>
        </p:sp>
        <p:sp>
          <p:nvSpPr>
            <p:cNvPr id="37" name="Google Shape;1378;p92">
              <a:extLst>
                <a:ext uri="{FF2B5EF4-FFF2-40B4-BE49-F238E27FC236}">
                  <a16:creationId xmlns:a16="http://schemas.microsoft.com/office/drawing/2014/main" id="{7FC1412C-D18B-B141-9F81-DA0F1E4B2941}"/>
                </a:ext>
              </a:extLst>
            </p:cNvPr>
            <p:cNvSpPr txBox="1">
              <a:spLocks noChangeArrowheads="1"/>
            </p:cNvSpPr>
            <p:nvPr/>
          </p:nvSpPr>
          <p:spPr bwMode="auto">
            <a:xfrm>
              <a:off x="4711426" y="2067734"/>
              <a:ext cx="1537756" cy="66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285" tIns="34285" rIns="34285" bIns="34285"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lnSpc>
                  <a:spcPct val="90000"/>
                </a:lnSpc>
                <a:buClr>
                  <a:srgbClr val="FFFFFF"/>
                </a:buClr>
                <a:buSzPts val="1600"/>
              </a:pPr>
              <a:r>
                <a:rPr lang="en-US" altLang="en-US" sz="1100" b="1">
                  <a:solidFill>
                    <a:srgbClr val="FFFFFF"/>
                  </a:solidFill>
                  <a:latin typeface="News Gothic MT" panose="020B0503020103020203" pitchFamily="34" charset="0"/>
                  <a:ea typeface="Calibri" panose="020F0502020204030204" pitchFamily="34" charset="0"/>
                  <a:cs typeface="Arial" panose="020B0604020202020204" pitchFamily="34" charset="0"/>
                  <a:sym typeface="Calibri" panose="020F0502020204030204" pitchFamily="34" charset="0"/>
                </a:rPr>
                <a:t>Finances/</a:t>
              </a:r>
              <a:br>
                <a:rPr lang="en-US" altLang="en-US" sz="1100" b="1">
                  <a:solidFill>
                    <a:srgbClr val="FFFFFF"/>
                  </a:solidFill>
                  <a:latin typeface="News Gothic MT" panose="020B0503020103020203" pitchFamily="34" charset="0"/>
                  <a:ea typeface="Calibri" panose="020F0502020204030204" pitchFamily="34" charset="0"/>
                  <a:cs typeface="Arial" panose="020B0604020202020204" pitchFamily="34" charset="0"/>
                  <a:sym typeface="Calibri" panose="020F0502020204030204" pitchFamily="34" charset="0"/>
                </a:rPr>
              </a:br>
              <a:r>
                <a:rPr lang="en-US" altLang="en-US" sz="1100" b="1">
                  <a:solidFill>
                    <a:srgbClr val="FFFFFF"/>
                  </a:solidFill>
                  <a:latin typeface="News Gothic MT" panose="020B0503020103020203" pitchFamily="34" charset="0"/>
                  <a:ea typeface="Calibri" panose="020F0502020204030204" pitchFamily="34" charset="0"/>
                  <a:cs typeface="Arial" panose="020B0604020202020204" pitchFamily="34" charset="0"/>
                  <a:sym typeface="Calibri" panose="020F0502020204030204" pitchFamily="34" charset="0"/>
                </a:rPr>
                <a:t>insurance</a:t>
              </a:r>
              <a:endParaRPr lang="en-US" altLang="en-US" sz="1100">
                <a:latin typeface="News Gothic MT" panose="020B0503020103020203" pitchFamily="34" charset="0"/>
              </a:endParaRPr>
            </a:p>
          </p:txBody>
        </p:sp>
        <p:sp>
          <p:nvSpPr>
            <p:cNvPr id="38" name="Google Shape;1379;p92">
              <a:extLst>
                <a:ext uri="{FF2B5EF4-FFF2-40B4-BE49-F238E27FC236}">
                  <a16:creationId xmlns:a16="http://schemas.microsoft.com/office/drawing/2014/main" id="{6E2EEAC5-F370-9144-8D70-2D3E433962C4}"/>
                </a:ext>
              </a:extLst>
            </p:cNvPr>
            <p:cNvSpPr/>
            <p:nvPr/>
          </p:nvSpPr>
          <p:spPr>
            <a:xfrm>
              <a:off x="4676241" y="1289049"/>
              <a:ext cx="1608978" cy="732367"/>
            </a:xfrm>
            <a:prstGeom prst="roundRect">
              <a:avLst>
                <a:gd name="adj" fmla="val 16667"/>
              </a:avLst>
            </a:prstGeom>
            <a:solidFill>
              <a:schemeClr val="accent1"/>
            </a:solidFill>
            <a:ln w="9525" cap="flat" cmpd="sng">
              <a:solidFill>
                <a:srgbClr val="2E75B5"/>
              </a:solidFill>
              <a:prstDash val="solid"/>
              <a:round/>
              <a:headEnd type="none" w="sm" len="sm"/>
              <a:tailEnd type="none" w="sm" len="sm"/>
            </a:ln>
            <a:effectLst>
              <a:outerShdw blurRad="57150" dist="19050" dir="5400000" algn="ctr" rotWithShape="0">
                <a:srgbClr val="000000">
                  <a:alpha val="62745"/>
                </a:srgbClr>
              </a:outerShdw>
            </a:effectLst>
          </p:spPr>
          <p:txBody>
            <a:bodyPr spcFirstLastPara="1" lIns="51427" tIns="51427" rIns="51427" bIns="51427" anchor="ctr"/>
            <a:lstStyle/>
            <a:p>
              <a:pPr>
                <a:defRPr/>
              </a:pPr>
              <a:endParaRPr lang="en-US" sz="1050"/>
            </a:p>
          </p:txBody>
        </p:sp>
        <p:sp>
          <p:nvSpPr>
            <p:cNvPr id="39" name="Google Shape;1380;p92">
              <a:extLst>
                <a:ext uri="{FF2B5EF4-FFF2-40B4-BE49-F238E27FC236}">
                  <a16:creationId xmlns:a16="http://schemas.microsoft.com/office/drawing/2014/main" id="{4A411C43-0681-0E4D-A9B0-92C987E84537}"/>
                </a:ext>
              </a:extLst>
            </p:cNvPr>
            <p:cNvSpPr txBox="1">
              <a:spLocks noChangeArrowheads="1"/>
            </p:cNvSpPr>
            <p:nvPr/>
          </p:nvSpPr>
          <p:spPr bwMode="auto">
            <a:xfrm>
              <a:off x="4711426" y="1324744"/>
              <a:ext cx="1537756" cy="66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285" tIns="34285" rIns="34285" bIns="34285"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lnSpc>
                  <a:spcPct val="90000"/>
                </a:lnSpc>
                <a:buClr>
                  <a:srgbClr val="FFFFFF"/>
                </a:buClr>
                <a:buSzPts val="1600"/>
              </a:pPr>
              <a:r>
                <a:rPr lang="en-US" altLang="en-US" sz="1100" b="1">
                  <a:solidFill>
                    <a:srgbClr val="FFFFFF"/>
                  </a:solidFill>
                  <a:latin typeface="News Gothic MT" panose="020B0503020103020203" pitchFamily="34" charset="0"/>
                  <a:ea typeface="Calibri" panose="020F0502020204030204" pitchFamily="34" charset="0"/>
                  <a:cs typeface="Arial" panose="020B0604020202020204" pitchFamily="34" charset="0"/>
                  <a:sym typeface="Calibri" panose="020F0502020204030204" pitchFamily="34" charset="0"/>
                </a:rPr>
                <a:t>Administration, chair time</a:t>
              </a:r>
              <a:endParaRPr lang="en-US" altLang="en-US" sz="1100">
                <a:latin typeface="News Gothic MT" panose="020B0503020103020203" pitchFamily="34" charset="0"/>
              </a:endParaRPr>
            </a:p>
          </p:txBody>
        </p:sp>
        <p:sp>
          <p:nvSpPr>
            <p:cNvPr id="40" name="Google Shape;1381;p92">
              <a:extLst>
                <a:ext uri="{FF2B5EF4-FFF2-40B4-BE49-F238E27FC236}">
                  <a16:creationId xmlns:a16="http://schemas.microsoft.com/office/drawing/2014/main" id="{9069C6BA-BC68-2C47-877A-570C11A9B5BD}"/>
                </a:ext>
              </a:extLst>
            </p:cNvPr>
            <p:cNvSpPr/>
            <p:nvPr/>
          </p:nvSpPr>
          <p:spPr>
            <a:xfrm>
              <a:off x="2351691" y="2774949"/>
              <a:ext cx="1608978" cy="732367"/>
            </a:xfrm>
            <a:prstGeom prst="roundRect">
              <a:avLst>
                <a:gd name="adj" fmla="val 16667"/>
              </a:avLst>
            </a:prstGeom>
            <a:solidFill>
              <a:schemeClr val="accent6"/>
            </a:solidFill>
            <a:ln w="9525" cap="flat" cmpd="sng">
              <a:solidFill>
                <a:srgbClr val="548135"/>
              </a:solidFill>
              <a:prstDash val="solid"/>
              <a:round/>
              <a:headEnd type="none" w="sm" len="sm"/>
              <a:tailEnd type="none" w="sm" len="sm"/>
            </a:ln>
            <a:effectLst>
              <a:outerShdw blurRad="57150" dist="19050" dir="5400000" algn="ctr" rotWithShape="0">
                <a:srgbClr val="000000">
                  <a:alpha val="62745"/>
                </a:srgbClr>
              </a:outerShdw>
            </a:effectLst>
          </p:spPr>
          <p:txBody>
            <a:bodyPr spcFirstLastPara="1" lIns="51427" tIns="51427" rIns="51427" bIns="51427" anchor="ctr"/>
            <a:lstStyle/>
            <a:p>
              <a:pPr>
                <a:defRPr/>
              </a:pPr>
              <a:endParaRPr lang="en-US" sz="1050"/>
            </a:p>
          </p:txBody>
        </p:sp>
        <p:sp>
          <p:nvSpPr>
            <p:cNvPr id="41" name="Google Shape;1382;p92">
              <a:extLst>
                <a:ext uri="{FF2B5EF4-FFF2-40B4-BE49-F238E27FC236}">
                  <a16:creationId xmlns:a16="http://schemas.microsoft.com/office/drawing/2014/main" id="{05BA5BA5-A1CA-5546-B3CF-9977B83E3D01}"/>
                </a:ext>
              </a:extLst>
            </p:cNvPr>
            <p:cNvSpPr txBox="1">
              <a:spLocks noChangeArrowheads="1"/>
            </p:cNvSpPr>
            <p:nvPr/>
          </p:nvSpPr>
          <p:spPr bwMode="auto">
            <a:xfrm>
              <a:off x="2386818" y="2810724"/>
              <a:ext cx="1537756" cy="66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285" tIns="34285" rIns="34285" bIns="34285"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lnSpc>
                  <a:spcPct val="90000"/>
                </a:lnSpc>
                <a:buClr>
                  <a:srgbClr val="FFFFFF"/>
                </a:buClr>
                <a:buSzPts val="1600"/>
              </a:pPr>
              <a:r>
                <a:rPr lang="en-US" altLang="en-US" sz="1100" b="1">
                  <a:solidFill>
                    <a:srgbClr val="FFFFFF"/>
                  </a:solidFill>
                  <a:latin typeface="News Gothic MT" panose="020B0503020103020203" pitchFamily="34" charset="0"/>
                  <a:ea typeface="Calibri" panose="020F0502020204030204" pitchFamily="34" charset="0"/>
                  <a:cs typeface="Arial" panose="020B0604020202020204" pitchFamily="34" charset="0"/>
                  <a:sym typeface="Calibri" panose="020F0502020204030204" pitchFamily="34" charset="0"/>
                </a:rPr>
                <a:t>Comorbid conditions</a:t>
              </a:r>
              <a:endParaRPr lang="en-US" altLang="en-US" sz="1100">
                <a:latin typeface="News Gothic MT" panose="020B0503020103020203" pitchFamily="34" charset="0"/>
              </a:endParaRPr>
            </a:p>
          </p:txBody>
        </p:sp>
        <p:sp>
          <p:nvSpPr>
            <p:cNvPr id="42" name="Google Shape;1383;p92">
              <a:extLst>
                <a:ext uri="{FF2B5EF4-FFF2-40B4-BE49-F238E27FC236}">
                  <a16:creationId xmlns:a16="http://schemas.microsoft.com/office/drawing/2014/main" id="{6CC709AA-D8B9-EC49-845C-B7FCB9921C4B}"/>
                </a:ext>
              </a:extLst>
            </p:cNvPr>
            <p:cNvSpPr/>
            <p:nvPr/>
          </p:nvSpPr>
          <p:spPr>
            <a:xfrm>
              <a:off x="2351691" y="2032000"/>
              <a:ext cx="1608978" cy="732367"/>
            </a:xfrm>
            <a:prstGeom prst="roundRect">
              <a:avLst>
                <a:gd name="adj" fmla="val 16667"/>
              </a:avLst>
            </a:prstGeom>
            <a:solidFill>
              <a:schemeClr val="accent6"/>
            </a:solidFill>
            <a:ln w="9525" cap="flat" cmpd="sng">
              <a:solidFill>
                <a:srgbClr val="548135"/>
              </a:solidFill>
              <a:prstDash val="solid"/>
              <a:round/>
              <a:headEnd type="none" w="sm" len="sm"/>
              <a:tailEnd type="none" w="sm" len="sm"/>
            </a:ln>
            <a:effectLst>
              <a:outerShdw blurRad="57150" dist="19050" dir="5400000" algn="ctr" rotWithShape="0">
                <a:srgbClr val="000000">
                  <a:alpha val="62745"/>
                </a:srgbClr>
              </a:outerShdw>
            </a:effectLst>
          </p:spPr>
          <p:txBody>
            <a:bodyPr spcFirstLastPara="1" lIns="51427" tIns="51427" rIns="51427" bIns="51427" anchor="ctr"/>
            <a:lstStyle/>
            <a:p>
              <a:pPr>
                <a:defRPr/>
              </a:pPr>
              <a:endParaRPr lang="en-US" sz="1050"/>
            </a:p>
          </p:txBody>
        </p:sp>
        <p:sp>
          <p:nvSpPr>
            <p:cNvPr id="43" name="Google Shape;1384;p92">
              <a:extLst>
                <a:ext uri="{FF2B5EF4-FFF2-40B4-BE49-F238E27FC236}">
                  <a16:creationId xmlns:a16="http://schemas.microsoft.com/office/drawing/2014/main" id="{4F533FD1-A127-384C-A6D1-19D1C10C60FC}"/>
                </a:ext>
              </a:extLst>
            </p:cNvPr>
            <p:cNvSpPr txBox="1">
              <a:spLocks noChangeArrowheads="1"/>
            </p:cNvSpPr>
            <p:nvPr/>
          </p:nvSpPr>
          <p:spPr bwMode="auto">
            <a:xfrm>
              <a:off x="2386818" y="2067734"/>
              <a:ext cx="1537756" cy="66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285" tIns="34285" rIns="34285" bIns="34285"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lnSpc>
                  <a:spcPct val="90000"/>
                </a:lnSpc>
                <a:buClr>
                  <a:srgbClr val="FFFFFF"/>
                </a:buClr>
                <a:buSzPts val="1600"/>
              </a:pPr>
              <a:r>
                <a:rPr lang="en-US" altLang="en-US" sz="1100" b="1">
                  <a:solidFill>
                    <a:srgbClr val="FFFFFF"/>
                  </a:solidFill>
                  <a:latin typeface="News Gothic MT" panose="020B0503020103020203" pitchFamily="34" charset="0"/>
                  <a:ea typeface="Calibri" panose="020F0502020204030204" pitchFamily="34" charset="0"/>
                  <a:cs typeface="Arial" panose="020B0604020202020204" pitchFamily="34" charset="0"/>
                  <a:sym typeface="Calibri" panose="020F0502020204030204" pitchFamily="34" charset="0"/>
                </a:rPr>
                <a:t>Efficacy of regimen</a:t>
              </a:r>
              <a:endParaRPr lang="en-US" altLang="en-US" sz="1100">
                <a:latin typeface="News Gothic MT" panose="020B0503020103020203" pitchFamily="34" charset="0"/>
              </a:endParaRPr>
            </a:p>
          </p:txBody>
        </p:sp>
        <p:sp>
          <p:nvSpPr>
            <p:cNvPr id="44" name="Google Shape;1385;p92">
              <a:extLst>
                <a:ext uri="{FF2B5EF4-FFF2-40B4-BE49-F238E27FC236}">
                  <a16:creationId xmlns:a16="http://schemas.microsoft.com/office/drawing/2014/main" id="{F9BDC87F-C9B5-0C44-8E58-E32735075CFC}"/>
                </a:ext>
              </a:extLst>
            </p:cNvPr>
            <p:cNvSpPr/>
            <p:nvPr/>
          </p:nvSpPr>
          <p:spPr>
            <a:xfrm>
              <a:off x="2351691" y="1289049"/>
              <a:ext cx="1608978" cy="732367"/>
            </a:xfrm>
            <a:prstGeom prst="roundRect">
              <a:avLst>
                <a:gd name="adj" fmla="val 16667"/>
              </a:avLst>
            </a:prstGeom>
            <a:solidFill>
              <a:schemeClr val="accent6"/>
            </a:solidFill>
            <a:ln w="9525" cap="flat" cmpd="sng">
              <a:solidFill>
                <a:srgbClr val="548135"/>
              </a:solidFill>
              <a:prstDash val="solid"/>
              <a:round/>
              <a:headEnd type="none" w="sm" len="sm"/>
              <a:tailEnd type="none" w="sm" len="sm"/>
            </a:ln>
            <a:effectLst>
              <a:outerShdw blurRad="57150" dist="19050" dir="5400000" algn="ctr" rotWithShape="0">
                <a:srgbClr val="000000">
                  <a:alpha val="62745"/>
                </a:srgbClr>
              </a:outerShdw>
            </a:effectLst>
          </p:spPr>
          <p:txBody>
            <a:bodyPr spcFirstLastPara="1" lIns="51427" tIns="51427" rIns="51427" bIns="51427" anchor="ctr"/>
            <a:lstStyle/>
            <a:p>
              <a:pPr>
                <a:defRPr/>
              </a:pPr>
              <a:endParaRPr lang="en-US" sz="1050"/>
            </a:p>
          </p:txBody>
        </p:sp>
        <p:sp>
          <p:nvSpPr>
            <p:cNvPr id="45" name="Google Shape;1386;p92">
              <a:extLst>
                <a:ext uri="{FF2B5EF4-FFF2-40B4-BE49-F238E27FC236}">
                  <a16:creationId xmlns:a16="http://schemas.microsoft.com/office/drawing/2014/main" id="{74264AA6-A1A3-A74E-AFA3-16BEE5996DA5}"/>
                </a:ext>
              </a:extLst>
            </p:cNvPr>
            <p:cNvSpPr txBox="1">
              <a:spLocks noChangeArrowheads="1"/>
            </p:cNvSpPr>
            <p:nvPr/>
          </p:nvSpPr>
          <p:spPr bwMode="auto">
            <a:xfrm>
              <a:off x="2386818" y="1324744"/>
              <a:ext cx="1537756" cy="66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285" tIns="34285" rIns="34285" bIns="34285"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lnSpc>
                  <a:spcPct val="90000"/>
                </a:lnSpc>
                <a:buClr>
                  <a:srgbClr val="FFFFFF"/>
                </a:buClr>
                <a:buSzPts val="1600"/>
              </a:pPr>
              <a:r>
                <a:rPr lang="en-US" altLang="en-US" sz="1100" b="1">
                  <a:solidFill>
                    <a:srgbClr val="FFFFFF"/>
                  </a:solidFill>
                  <a:latin typeface="News Gothic MT" panose="020B0503020103020203" pitchFamily="34" charset="0"/>
                  <a:ea typeface="Calibri" panose="020F0502020204030204" pitchFamily="34" charset="0"/>
                  <a:cs typeface="Arial" panose="020B0604020202020204" pitchFamily="34" charset="0"/>
                  <a:sym typeface="Calibri" panose="020F0502020204030204" pitchFamily="34" charset="0"/>
                </a:rPr>
                <a:t>Disease characteristics &amp; prior therapy</a:t>
              </a:r>
              <a:endParaRPr lang="en-US" altLang="en-US" sz="1100">
                <a:latin typeface="News Gothic MT" panose="020B0503020103020203" pitchFamily="34" charset="0"/>
              </a:endParaRPr>
            </a:p>
          </p:txBody>
        </p:sp>
      </p:grpSp>
    </p:spTree>
    <p:extLst>
      <p:ext uri="{BB962C8B-B14F-4D97-AF65-F5344CB8AC3E}">
        <p14:creationId xmlns:p14="http://schemas.microsoft.com/office/powerpoint/2010/main" val="40777266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Google Shape;844;p62">
            <a:extLst>
              <a:ext uri="{FF2B5EF4-FFF2-40B4-BE49-F238E27FC236}">
                <a16:creationId xmlns:a16="http://schemas.microsoft.com/office/drawing/2014/main" id="{750273E2-FF1D-5B4E-90BD-047EB374E2CB}"/>
              </a:ext>
            </a:extLst>
          </p:cNvPr>
          <p:cNvSpPr txBox="1"/>
          <p:nvPr/>
        </p:nvSpPr>
        <p:spPr>
          <a:xfrm>
            <a:off x="8840079" y="2328059"/>
            <a:ext cx="1953367" cy="2340634"/>
          </a:xfrm>
          <a:prstGeom prst="rect">
            <a:avLst/>
          </a:prstGeom>
          <a:noFill/>
          <a:ln>
            <a:noFill/>
          </a:ln>
        </p:spPr>
        <p:txBody>
          <a:bodyPr spcFirstLastPara="1" lIns="51427" tIns="25706" rIns="51427" bIns="25706"/>
          <a:lstStyle/>
          <a:p>
            <a:pPr>
              <a:lnSpc>
                <a:spcPct val="90000"/>
              </a:lnSpc>
              <a:spcBef>
                <a:spcPts val="225"/>
              </a:spcBef>
              <a:buClr>
                <a:schemeClr val="dk1"/>
              </a:buClr>
              <a:buSzPts val="1800"/>
              <a:defRPr/>
            </a:pPr>
            <a:r>
              <a:rPr lang="en-US" sz="1200" dirty="0">
                <a:solidFill>
                  <a:schemeClr val="dk1"/>
                </a:solidFill>
                <a:latin typeface="News Gothic MT" panose="020B0503020103020203" pitchFamily="34" charset="0"/>
                <a:ea typeface="Calibri"/>
                <a:cs typeface="Calibri"/>
                <a:sym typeface="Calibri"/>
              </a:rPr>
              <a:t>Bortezomib</a:t>
            </a:r>
            <a:endParaRPr lang="en-US" sz="1200" dirty="0">
              <a:latin typeface="News Gothic MT" panose="020B0503020103020203" pitchFamily="34" charset="0"/>
            </a:endParaRPr>
          </a:p>
          <a:p>
            <a:pPr>
              <a:lnSpc>
                <a:spcPct val="90000"/>
              </a:lnSpc>
              <a:spcBef>
                <a:spcPts val="225"/>
              </a:spcBef>
              <a:buClr>
                <a:schemeClr val="dk1"/>
              </a:buClr>
              <a:buSzPts val="1800"/>
              <a:defRPr/>
            </a:pPr>
            <a:r>
              <a:rPr lang="en-US" sz="1200" dirty="0">
                <a:solidFill>
                  <a:schemeClr val="dk1"/>
                </a:solidFill>
                <a:latin typeface="News Gothic MT" panose="020B0503020103020203" pitchFamily="34" charset="0"/>
                <a:ea typeface="Calibri"/>
                <a:cs typeface="Calibri"/>
                <a:sym typeface="Calibri"/>
              </a:rPr>
              <a:t>Lenalidomide</a:t>
            </a:r>
            <a:endParaRPr lang="en-US" sz="1200" dirty="0">
              <a:latin typeface="News Gothic MT" panose="020B0503020103020203" pitchFamily="34" charset="0"/>
            </a:endParaRPr>
          </a:p>
          <a:p>
            <a:pPr>
              <a:lnSpc>
                <a:spcPct val="90000"/>
              </a:lnSpc>
              <a:spcBef>
                <a:spcPts val="225"/>
              </a:spcBef>
              <a:buClr>
                <a:schemeClr val="dk1"/>
              </a:buClr>
              <a:buSzPts val="1800"/>
              <a:defRPr/>
            </a:pPr>
            <a:r>
              <a:rPr lang="en-US" sz="1200" dirty="0">
                <a:solidFill>
                  <a:schemeClr val="dk1"/>
                </a:solidFill>
                <a:latin typeface="News Gothic MT" panose="020B0503020103020203" pitchFamily="34" charset="0"/>
                <a:ea typeface="Calibri"/>
                <a:cs typeface="Calibri"/>
                <a:sym typeface="Calibri"/>
              </a:rPr>
              <a:t>Carfilzomib</a:t>
            </a:r>
          </a:p>
          <a:p>
            <a:pPr>
              <a:lnSpc>
                <a:spcPct val="90000"/>
              </a:lnSpc>
              <a:spcBef>
                <a:spcPts val="225"/>
              </a:spcBef>
              <a:buClr>
                <a:schemeClr val="dk1"/>
              </a:buClr>
              <a:buSzPts val="1800"/>
              <a:defRPr/>
            </a:pPr>
            <a:r>
              <a:rPr lang="en-US" sz="1200" dirty="0" err="1">
                <a:solidFill>
                  <a:schemeClr val="dk1"/>
                </a:solidFill>
                <a:latin typeface="News Gothic MT" panose="020B0503020103020203" pitchFamily="34" charset="0"/>
                <a:ea typeface="Calibri"/>
                <a:cs typeface="Calibri"/>
                <a:sym typeface="Calibri"/>
              </a:rPr>
              <a:t>Ixazomib</a:t>
            </a:r>
            <a:endParaRPr lang="en-US" sz="1200" dirty="0">
              <a:solidFill>
                <a:schemeClr val="dk1"/>
              </a:solidFill>
              <a:latin typeface="News Gothic MT" panose="020B0503020103020203" pitchFamily="34" charset="0"/>
              <a:ea typeface="Calibri"/>
              <a:cs typeface="Calibri"/>
              <a:sym typeface="Calibri"/>
            </a:endParaRPr>
          </a:p>
          <a:p>
            <a:pPr>
              <a:lnSpc>
                <a:spcPct val="90000"/>
              </a:lnSpc>
              <a:spcBef>
                <a:spcPts val="225"/>
              </a:spcBef>
              <a:buClr>
                <a:schemeClr val="dk1"/>
              </a:buClr>
              <a:buSzPts val="1800"/>
              <a:defRPr/>
            </a:pPr>
            <a:r>
              <a:rPr lang="en-US" sz="1200" dirty="0">
                <a:solidFill>
                  <a:schemeClr val="dk1"/>
                </a:solidFill>
                <a:latin typeface="News Gothic MT" panose="020B0503020103020203" pitchFamily="34" charset="0"/>
                <a:ea typeface="Calibri"/>
                <a:cs typeface="Calibri"/>
                <a:sym typeface="Calibri"/>
              </a:rPr>
              <a:t>Pomalidomide</a:t>
            </a:r>
            <a:endParaRPr lang="en-US" sz="1200" dirty="0">
              <a:latin typeface="News Gothic MT" panose="020B0503020103020203" pitchFamily="34" charset="0"/>
            </a:endParaRPr>
          </a:p>
          <a:p>
            <a:pPr>
              <a:lnSpc>
                <a:spcPct val="90000"/>
              </a:lnSpc>
              <a:spcBef>
                <a:spcPts val="225"/>
              </a:spcBef>
              <a:buClr>
                <a:schemeClr val="dk1"/>
              </a:buClr>
              <a:buSzPts val="1800"/>
              <a:defRPr/>
            </a:pPr>
            <a:r>
              <a:rPr lang="en-US" sz="1200" dirty="0">
                <a:solidFill>
                  <a:schemeClr val="dk1"/>
                </a:solidFill>
                <a:latin typeface="News Gothic MT" panose="020B0503020103020203" pitchFamily="34" charset="0"/>
                <a:ea typeface="Calibri"/>
                <a:cs typeface="Calibri"/>
                <a:sym typeface="Calibri"/>
              </a:rPr>
              <a:t>Daratumumab</a:t>
            </a:r>
            <a:endParaRPr lang="en-US" sz="1200" dirty="0">
              <a:latin typeface="News Gothic MT" panose="020B0503020103020203" pitchFamily="34" charset="0"/>
            </a:endParaRPr>
          </a:p>
          <a:p>
            <a:pPr>
              <a:lnSpc>
                <a:spcPct val="90000"/>
              </a:lnSpc>
              <a:spcBef>
                <a:spcPts val="225"/>
              </a:spcBef>
              <a:buClr>
                <a:schemeClr val="dk1"/>
              </a:buClr>
              <a:buSzPts val="1800"/>
              <a:defRPr/>
            </a:pPr>
            <a:r>
              <a:rPr lang="en-US" sz="1200" dirty="0" err="1">
                <a:solidFill>
                  <a:schemeClr val="dk1"/>
                </a:solidFill>
                <a:latin typeface="News Gothic MT" panose="020B0503020103020203" pitchFamily="34" charset="0"/>
                <a:ea typeface="Calibri"/>
                <a:cs typeface="Calibri"/>
                <a:sym typeface="Calibri"/>
              </a:rPr>
              <a:t>Elotuzumab</a:t>
            </a:r>
            <a:endParaRPr lang="en-US" sz="1200" dirty="0">
              <a:solidFill>
                <a:schemeClr val="dk1"/>
              </a:solidFill>
              <a:latin typeface="News Gothic MT" panose="020B0503020103020203" pitchFamily="34" charset="0"/>
              <a:ea typeface="Calibri"/>
              <a:cs typeface="Calibri"/>
              <a:sym typeface="Calibri"/>
            </a:endParaRPr>
          </a:p>
          <a:p>
            <a:pPr>
              <a:lnSpc>
                <a:spcPct val="90000"/>
              </a:lnSpc>
              <a:spcBef>
                <a:spcPts val="225"/>
              </a:spcBef>
              <a:buClr>
                <a:schemeClr val="dk1"/>
              </a:buClr>
              <a:buSzPts val="1800"/>
              <a:defRPr/>
            </a:pPr>
            <a:r>
              <a:rPr lang="en-US" sz="1200" dirty="0">
                <a:solidFill>
                  <a:schemeClr val="dk1"/>
                </a:solidFill>
                <a:latin typeface="News Gothic MT" panose="020B0503020103020203" pitchFamily="34" charset="0"/>
                <a:ea typeface="Calibri"/>
                <a:cs typeface="Calibri"/>
                <a:sym typeface="Calibri"/>
              </a:rPr>
              <a:t>Panobinostat</a:t>
            </a:r>
          </a:p>
          <a:p>
            <a:pPr>
              <a:lnSpc>
                <a:spcPct val="90000"/>
              </a:lnSpc>
              <a:spcBef>
                <a:spcPts val="225"/>
              </a:spcBef>
              <a:buClr>
                <a:schemeClr val="dk1"/>
              </a:buClr>
              <a:buSzPts val="1800"/>
              <a:defRPr/>
            </a:pPr>
            <a:r>
              <a:rPr lang="en-US" sz="1200" dirty="0">
                <a:solidFill>
                  <a:schemeClr val="dk1"/>
                </a:solidFill>
                <a:latin typeface="News Gothic MT" panose="020B0503020103020203" pitchFamily="34" charset="0"/>
                <a:ea typeface="Calibri"/>
                <a:cs typeface="Calibri"/>
                <a:sym typeface="Calibri"/>
              </a:rPr>
              <a:t>Cyclophosphamide</a:t>
            </a:r>
          </a:p>
          <a:p>
            <a:pPr>
              <a:lnSpc>
                <a:spcPct val="90000"/>
              </a:lnSpc>
              <a:spcBef>
                <a:spcPts val="225"/>
              </a:spcBef>
              <a:buClr>
                <a:schemeClr val="dk1"/>
              </a:buClr>
              <a:buSzPts val="1800"/>
              <a:defRPr/>
            </a:pPr>
            <a:r>
              <a:rPr lang="en-US" sz="1200" dirty="0">
                <a:solidFill>
                  <a:schemeClr val="dk1"/>
                </a:solidFill>
                <a:latin typeface="News Gothic MT" panose="020B0503020103020203" pitchFamily="34" charset="0"/>
                <a:cs typeface="Calibri"/>
                <a:sym typeface="Calibri"/>
              </a:rPr>
              <a:t>Doxorubicin</a:t>
            </a:r>
          </a:p>
          <a:p>
            <a:pPr>
              <a:lnSpc>
                <a:spcPct val="90000"/>
              </a:lnSpc>
              <a:spcBef>
                <a:spcPts val="225"/>
              </a:spcBef>
              <a:buClr>
                <a:schemeClr val="dk1"/>
              </a:buClr>
              <a:buSzPts val="1800"/>
              <a:defRPr/>
            </a:pPr>
            <a:r>
              <a:rPr lang="en-US" sz="1200" dirty="0" err="1">
                <a:solidFill>
                  <a:schemeClr val="dk1"/>
                </a:solidFill>
                <a:latin typeface="News Gothic MT" panose="020B0503020103020203" pitchFamily="34" charset="0"/>
                <a:ea typeface="Calibri"/>
                <a:cs typeface="Calibri"/>
                <a:sym typeface="Calibri"/>
              </a:rPr>
              <a:t>Bendamustine</a:t>
            </a:r>
            <a:endParaRPr lang="en-US" sz="1200" dirty="0">
              <a:solidFill>
                <a:schemeClr val="dk1"/>
              </a:solidFill>
              <a:latin typeface="News Gothic MT" panose="020B0503020103020203" pitchFamily="34" charset="0"/>
              <a:ea typeface="Calibri"/>
              <a:cs typeface="Calibri"/>
              <a:sym typeface="Calibri"/>
            </a:endParaRPr>
          </a:p>
          <a:p>
            <a:pPr>
              <a:lnSpc>
                <a:spcPct val="90000"/>
              </a:lnSpc>
              <a:spcBef>
                <a:spcPts val="225"/>
              </a:spcBef>
              <a:buClr>
                <a:schemeClr val="dk1"/>
              </a:buClr>
              <a:buSzPts val="1800"/>
              <a:defRPr/>
            </a:pPr>
            <a:r>
              <a:rPr lang="en-US" sz="1200" dirty="0" err="1">
                <a:solidFill>
                  <a:schemeClr val="dk1"/>
                </a:solidFill>
                <a:latin typeface="News Gothic MT" panose="020B0503020103020203" pitchFamily="34" charset="0"/>
                <a:ea typeface="Calibri"/>
                <a:cs typeface="Calibri"/>
                <a:sym typeface="Calibri"/>
              </a:rPr>
              <a:t>Isatuximab</a:t>
            </a:r>
            <a:r>
              <a:rPr lang="en-US" sz="1200" dirty="0">
                <a:solidFill>
                  <a:schemeClr val="dk1"/>
                </a:solidFill>
                <a:latin typeface="News Gothic MT" panose="020B0503020103020203" pitchFamily="34" charset="0"/>
                <a:ea typeface="Calibri"/>
                <a:cs typeface="Calibri"/>
                <a:sym typeface="Calibri"/>
              </a:rPr>
              <a:t> </a:t>
            </a:r>
          </a:p>
          <a:p>
            <a:pPr>
              <a:lnSpc>
                <a:spcPct val="90000"/>
              </a:lnSpc>
              <a:spcBef>
                <a:spcPts val="225"/>
              </a:spcBef>
              <a:buClr>
                <a:schemeClr val="dk1"/>
              </a:buClr>
              <a:buSzPts val="1800"/>
              <a:defRPr/>
            </a:pPr>
            <a:r>
              <a:rPr lang="en-US" sz="1200" dirty="0">
                <a:solidFill>
                  <a:schemeClr val="dk1"/>
                </a:solidFill>
                <a:latin typeface="News Gothic MT" panose="020B0503020103020203" pitchFamily="34" charset="0"/>
                <a:ea typeface="Calibri"/>
                <a:cs typeface="Calibri"/>
                <a:sym typeface="Calibri"/>
              </a:rPr>
              <a:t>Selinexor </a:t>
            </a:r>
          </a:p>
          <a:p>
            <a:pPr>
              <a:lnSpc>
                <a:spcPct val="90000"/>
              </a:lnSpc>
              <a:spcBef>
                <a:spcPts val="225"/>
              </a:spcBef>
              <a:buClr>
                <a:schemeClr val="dk1"/>
              </a:buClr>
              <a:buSzPts val="1800"/>
              <a:defRPr/>
            </a:pPr>
            <a:r>
              <a:rPr lang="en-US" sz="1200" dirty="0" err="1">
                <a:solidFill>
                  <a:schemeClr val="dk1"/>
                </a:solidFill>
                <a:latin typeface="News Gothic MT" panose="020B0503020103020203" pitchFamily="34" charset="0"/>
                <a:ea typeface="Calibri"/>
                <a:cs typeface="Calibri"/>
                <a:sym typeface="Calibri"/>
              </a:rPr>
              <a:t>Belantamab</a:t>
            </a:r>
            <a:r>
              <a:rPr lang="en-US" sz="1200" dirty="0">
                <a:solidFill>
                  <a:schemeClr val="dk1"/>
                </a:solidFill>
                <a:latin typeface="News Gothic MT" panose="020B0503020103020203" pitchFamily="34" charset="0"/>
                <a:ea typeface="Calibri"/>
                <a:cs typeface="Calibri"/>
                <a:sym typeface="Calibri"/>
              </a:rPr>
              <a:t> </a:t>
            </a:r>
            <a:r>
              <a:rPr lang="en-US" sz="1200" dirty="0" err="1">
                <a:solidFill>
                  <a:schemeClr val="dk1"/>
                </a:solidFill>
                <a:latin typeface="News Gothic MT" panose="020B0503020103020203" pitchFamily="34" charset="0"/>
                <a:ea typeface="Calibri"/>
                <a:cs typeface="Calibri"/>
                <a:sym typeface="Calibri"/>
              </a:rPr>
              <a:t>mafadotin</a:t>
            </a:r>
            <a:endParaRPr lang="en-US" sz="1200" dirty="0">
              <a:solidFill>
                <a:schemeClr val="dk1"/>
              </a:solidFill>
              <a:latin typeface="News Gothic MT" panose="020B0503020103020203" pitchFamily="34" charset="0"/>
              <a:ea typeface="Calibri"/>
              <a:cs typeface="Calibri"/>
              <a:sym typeface="Calibri"/>
            </a:endParaRPr>
          </a:p>
          <a:p>
            <a:pPr>
              <a:lnSpc>
                <a:spcPct val="90000"/>
              </a:lnSpc>
              <a:spcBef>
                <a:spcPts val="225"/>
              </a:spcBef>
              <a:buClr>
                <a:schemeClr val="dk1"/>
              </a:buClr>
              <a:buSzPts val="1800"/>
              <a:defRPr/>
            </a:pPr>
            <a:r>
              <a:rPr lang="en-US" sz="1200" dirty="0" err="1">
                <a:solidFill>
                  <a:schemeClr val="dk1"/>
                </a:solidFill>
                <a:latin typeface="News Gothic MT" panose="020B0503020103020203" pitchFamily="34" charset="0"/>
                <a:ea typeface="Calibri"/>
                <a:cs typeface="Calibri"/>
                <a:sym typeface="Calibri"/>
              </a:rPr>
              <a:t>Melflufen</a:t>
            </a:r>
            <a:endParaRPr lang="en-US" sz="1200" dirty="0">
              <a:solidFill>
                <a:schemeClr val="dk1"/>
              </a:solidFill>
              <a:latin typeface="News Gothic MT" panose="020B0503020103020203" pitchFamily="34" charset="0"/>
              <a:ea typeface="Calibri"/>
              <a:cs typeface="Calibri"/>
              <a:sym typeface="Calibri"/>
            </a:endParaRPr>
          </a:p>
          <a:p>
            <a:pPr>
              <a:lnSpc>
                <a:spcPct val="90000"/>
              </a:lnSpc>
              <a:spcBef>
                <a:spcPts val="225"/>
              </a:spcBef>
              <a:buClr>
                <a:schemeClr val="dk1"/>
              </a:buClr>
              <a:buSzPts val="1800"/>
              <a:defRPr/>
            </a:pPr>
            <a:r>
              <a:rPr lang="en-US" sz="1200" dirty="0">
                <a:solidFill>
                  <a:schemeClr val="dk1"/>
                </a:solidFill>
                <a:latin typeface="News Gothic MT" panose="020B0503020103020203" pitchFamily="34" charset="0"/>
                <a:ea typeface="Calibri"/>
                <a:cs typeface="Calibri"/>
                <a:sym typeface="Calibri"/>
              </a:rPr>
              <a:t>Ide-</a:t>
            </a:r>
            <a:r>
              <a:rPr lang="en-US" sz="1200" dirty="0" err="1">
                <a:solidFill>
                  <a:schemeClr val="dk1"/>
                </a:solidFill>
                <a:latin typeface="News Gothic MT" panose="020B0503020103020203" pitchFamily="34" charset="0"/>
                <a:ea typeface="Calibri"/>
                <a:cs typeface="Calibri"/>
                <a:sym typeface="Calibri"/>
              </a:rPr>
              <a:t>cel</a:t>
            </a:r>
            <a:r>
              <a:rPr lang="en-US" sz="1200" dirty="0">
                <a:solidFill>
                  <a:schemeClr val="dk1"/>
                </a:solidFill>
                <a:latin typeface="News Gothic MT" panose="020B0503020103020203" pitchFamily="34" charset="0"/>
                <a:ea typeface="Calibri"/>
                <a:cs typeface="Calibri"/>
                <a:sym typeface="Calibri"/>
              </a:rPr>
              <a:t> (CAR T)</a:t>
            </a:r>
          </a:p>
        </p:txBody>
      </p:sp>
      <p:sp>
        <p:nvSpPr>
          <p:cNvPr id="84" name="Google Shape;845;p62">
            <a:extLst>
              <a:ext uri="{FF2B5EF4-FFF2-40B4-BE49-F238E27FC236}">
                <a16:creationId xmlns:a16="http://schemas.microsoft.com/office/drawing/2014/main" id="{120E71CD-2549-CE41-9F4E-93F817A84AB9}"/>
              </a:ext>
            </a:extLst>
          </p:cNvPr>
          <p:cNvSpPr/>
          <p:nvPr/>
        </p:nvSpPr>
        <p:spPr>
          <a:xfrm>
            <a:off x="10574812" y="2445877"/>
            <a:ext cx="382190" cy="2911729"/>
          </a:xfrm>
          <a:prstGeom prst="rightBrace">
            <a:avLst>
              <a:gd name="adj1" fmla="val 23973"/>
              <a:gd name="adj2" fmla="val 45857"/>
            </a:avLst>
          </a:prstGeom>
          <a:noFill/>
          <a:ln w="15875" cap="flat" cmpd="sng">
            <a:solidFill>
              <a:schemeClr val="dk1"/>
            </a:solidFill>
            <a:prstDash val="solid"/>
            <a:miter lim="800000"/>
            <a:headEnd type="none" w="sm" len="sm"/>
            <a:tailEnd type="none" w="sm" len="sm"/>
          </a:ln>
        </p:spPr>
        <p:txBody>
          <a:bodyPr spcFirstLastPara="1" lIns="51427" tIns="25706" rIns="51427" bIns="25706" anchor="ctr"/>
          <a:lstStyle/>
          <a:p>
            <a:pPr algn="ctr">
              <a:defRPr/>
            </a:pPr>
            <a:endParaRPr lang="en-US" sz="1013">
              <a:solidFill>
                <a:schemeClr val="dk1"/>
              </a:solidFill>
              <a:latin typeface="Calibri"/>
              <a:ea typeface="Calibri"/>
              <a:cs typeface="Calibri"/>
              <a:sym typeface="Calibri"/>
            </a:endParaRPr>
          </a:p>
        </p:txBody>
      </p:sp>
      <p:sp>
        <p:nvSpPr>
          <p:cNvPr id="85" name="Google Shape;846;p62">
            <a:extLst>
              <a:ext uri="{FF2B5EF4-FFF2-40B4-BE49-F238E27FC236}">
                <a16:creationId xmlns:a16="http://schemas.microsoft.com/office/drawing/2014/main" id="{0C70C867-3194-B64D-9DD6-4B479F3426D5}"/>
              </a:ext>
            </a:extLst>
          </p:cNvPr>
          <p:cNvSpPr/>
          <p:nvPr/>
        </p:nvSpPr>
        <p:spPr>
          <a:xfrm>
            <a:off x="10887623" y="3521163"/>
            <a:ext cx="1067312" cy="529595"/>
          </a:xfrm>
          <a:prstGeom prst="roundRect">
            <a:avLst>
              <a:gd name="adj" fmla="val 16667"/>
            </a:avLst>
          </a:prstGeom>
          <a:solidFill>
            <a:srgbClr val="D8D8D8"/>
          </a:solidFill>
          <a:ln>
            <a:noFill/>
          </a:ln>
        </p:spPr>
        <p:txBody>
          <a:bodyPr spcFirstLastPara="1" lIns="51427" tIns="25706" rIns="51427" bIns="25706" anchor="ctr"/>
          <a:lstStyle/>
          <a:p>
            <a:pPr algn="ctr">
              <a:defRPr/>
            </a:pPr>
            <a:endParaRPr lang="en-US" sz="1013">
              <a:solidFill>
                <a:schemeClr val="lt1"/>
              </a:solidFill>
              <a:latin typeface="Calibri"/>
              <a:ea typeface="Calibri"/>
              <a:cs typeface="Calibri"/>
              <a:sym typeface="Calibri"/>
            </a:endParaRPr>
          </a:p>
        </p:txBody>
      </p:sp>
      <p:sp>
        <p:nvSpPr>
          <p:cNvPr id="86" name="Google Shape;848;p62">
            <a:extLst>
              <a:ext uri="{FF2B5EF4-FFF2-40B4-BE49-F238E27FC236}">
                <a16:creationId xmlns:a16="http://schemas.microsoft.com/office/drawing/2014/main" id="{60525C93-444B-FD40-83ED-F7109D5436F2}"/>
              </a:ext>
            </a:extLst>
          </p:cNvPr>
          <p:cNvSpPr txBox="1">
            <a:spLocks/>
          </p:cNvSpPr>
          <p:nvPr/>
        </p:nvSpPr>
        <p:spPr bwMode="auto">
          <a:xfrm>
            <a:off x="1667311" y="2432594"/>
            <a:ext cx="3825310" cy="2427692"/>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spcFirstLastPara="1" vert="horz" wrap="square" lIns="51427" tIns="25706" rIns="51427" bIns="25706" numCol="1" rtlCol="0" anchor="t" anchorCtr="0" compatLnSpc="1">
            <a:prstTxWarp prst="textNoShape">
              <a:avLst/>
            </a:prstTxWarp>
            <a:noAutofit/>
          </a:bodyPr>
          <a:lstStyle>
            <a:lvl1pPr marL="457200" indent="-457200" algn="l" rtl="0" eaLnBrk="1" fontAlgn="base" hangingPunct="1">
              <a:spcBef>
                <a:spcPts val="0"/>
              </a:spcBef>
              <a:spcAft>
                <a:spcPct val="0"/>
              </a:spcAft>
              <a:buClrTx/>
              <a:buSzPct val="100000"/>
              <a:buFontTx/>
              <a:buBlip>
                <a:blip r:embed="rId3"/>
              </a:buBlip>
              <a:defRPr sz="2600">
                <a:solidFill>
                  <a:schemeClr val="tx1"/>
                </a:solidFill>
                <a:latin typeface="News Gothic MT" charset="0"/>
                <a:ea typeface="News Gothic MT" charset="0"/>
                <a:cs typeface="News Gothic MT" charset="0"/>
              </a:defRPr>
            </a:lvl1pPr>
            <a:lvl2pPr marL="863600" indent="-406400" algn="l" rtl="0" eaLnBrk="1" fontAlgn="base" hangingPunct="1">
              <a:spcBef>
                <a:spcPts val="0"/>
              </a:spcBef>
              <a:spcAft>
                <a:spcPct val="0"/>
              </a:spcAft>
              <a:buClrTx/>
              <a:buSzPct val="100000"/>
              <a:buFontTx/>
              <a:buBlip>
                <a:blip r:embed="rId4"/>
              </a:buBlip>
              <a:defRPr sz="2000" baseline="0">
                <a:solidFill>
                  <a:schemeClr val="tx1"/>
                </a:solidFill>
                <a:latin typeface="News Gothic MT" charset="0"/>
                <a:ea typeface="News Gothic MT" charset="0"/>
                <a:cs typeface="News Gothic MT" charset="0"/>
              </a:defRPr>
            </a:lvl2pPr>
            <a:lvl3pPr marL="1252538" indent="-280988" algn="l" rtl="0" eaLnBrk="1" fontAlgn="base" hangingPunct="1">
              <a:spcBef>
                <a:spcPts val="0"/>
              </a:spcBef>
              <a:spcAft>
                <a:spcPct val="0"/>
              </a:spcAft>
              <a:buClr>
                <a:schemeClr val="tx1"/>
              </a:buClr>
              <a:buSzPct val="90000"/>
              <a:buFontTx/>
              <a:buBlip>
                <a:blip r:embed="rId5"/>
              </a:buBlip>
              <a:defRPr sz="1800">
                <a:solidFill>
                  <a:schemeClr val="tx1"/>
                </a:solidFill>
                <a:latin typeface="News Gothic MT" charset="0"/>
                <a:ea typeface="News Gothic MT" charset="0"/>
                <a:cs typeface="News Gothic MT" charset="0"/>
              </a:defRPr>
            </a:lvl3pPr>
            <a:lvl4pPr marL="1828800" indent="-344488" algn="l" rtl="0" eaLnBrk="1" fontAlgn="base" hangingPunct="1">
              <a:spcBef>
                <a:spcPts val="0"/>
              </a:spcBef>
              <a:spcAft>
                <a:spcPct val="0"/>
              </a:spcAft>
              <a:buClr>
                <a:schemeClr val="tx1"/>
              </a:buClr>
              <a:buSzPct val="100000"/>
              <a:buFontTx/>
              <a:buBlip>
                <a:blip r:embed="rId6"/>
              </a:buBlip>
              <a:defRPr sz="1700">
                <a:solidFill>
                  <a:schemeClr val="tx1"/>
                </a:solidFill>
                <a:latin typeface="News Gothic MT" charset="0"/>
                <a:ea typeface="News Gothic MT" charset="0"/>
                <a:cs typeface="News Gothic MT" charset="0"/>
              </a:defRPr>
            </a:lvl4pPr>
            <a:lvl5pPr marL="2057400" indent="-228600" algn="l" rtl="0" eaLnBrk="1" fontAlgn="base" hangingPunct="1">
              <a:spcBef>
                <a:spcPts val="0"/>
              </a:spcBef>
              <a:spcAft>
                <a:spcPct val="0"/>
              </a:spcAft>
              <a:buClrTx/>
              <a:buSzPct val="100000"/>
              <a:buFontTx/>
              <a:buBlip>
                <a:blip r:embed="rId7"/>
              </a:buBlip>
              <a:defRPr sz="1600">
                <a:solidFill>
                  <a:schemeClr val="tx1"/>
                </a:solidFill>
                <a:latin typeface="News Gothic MT" charset="0"/>
                <a:ea typeface="News Gothic MT" charset="0"/>
                <a:cs typeface="News Gothic MT" charset="0"/>
              </a:defRPr>
            </a:lvl5pPr>
            <a:lvl6pPr marL="2514600" indent="-228600" algn="l" rtl="0" eaLnBrk="1" fontAlgn="base" hangingPunct="1">
              <a:spcBef>
                <a:spcPct val="20000"/>
              </a:spcBef>
              <a:spcAft>
                <a:spcPct val="0"/>
              </a:spcAft>
              <a:buChar char="•"/>
              <a:defRPr sz="1200">
                <a:solidFill>
                  <a:schemeClr val="tx1"/>
                </a:solidFill>
                <a:latin typeface="+mn-lt"/>
                <a:ea typeface="+mn-ea"/>
              </a:defRPr>
            </a:lvl6pPr>
            <a:lvl7pPr marL="2971800" indent="-228600" algn="l" rtl="0" eaLnBrk="1" fontAlgn="base" hangingPunct="1">
              <a:spcBef>
                <a:spcPct val="20000"/>
              </a:spcBef>
              <a:spcAft>
                <a:spcPct val="0"/>
              </a:spcAft>
              <a:buChar char="•"/>
              <a:defRPr sz="1200">
                <a:solidFill>
                  <a:schemeClr val="tx1"/>
                </a:solidFill>
                <a:latin typeface="+mn-lt"/>
                <a:ea typeface="+mn-ea"/>
              </a:defRPr>
            </a:lvl7pPr>
            <a:lvl8pPr marL="3429000" indent="-228600" algn="l" rtl="0" eaLnBrk="1" fontAlgn="base" hangingPunct="1">
              <a:spcBef>
                <a:spcPct val="20000"/>
              </a:spcBef>
              <a:spcAft>
                <a:spcPct val="0"/>
              </a:spcAft>
              <a:buChar char="•"/>
              <a:defRPr sz="1200">
                <a:solidFill>
                  <a:schemeClr val="tx1"/>
                </a:solidFill>
                <a:latin typeface="+mn-lt"/>
                <a:ea typeface="+mn-ea"/>
              </a:defRPr>
            </a:lvl8pPr>
            <a:lvl9pPr marL="3886200" indent="-228600" algn="l" rtl="0" eaLnBrk="1" fontAlgn="base" hangingPunct="1">
              <a:spcBef>
                <a:spcPct val="20000"/>
              </a:spcBef>
              <a:spcAft>
                <a:spcPct val="0"/>
              </a:spcAft>
              <a:buChar char="•"/>
              <a:defRPr sz="1200">
                <a:solidFill>
                  <a:schemeClr val="tx1"/>
                </a:solidFill>
                <a:latin typeface="+mn-lt"/>
                <a:ea typeface="+mn-ea"/>
              </a:defRPr>
            </a:lvl9pPr>
          </a:lstStyle>
          <a:p>
            <a:pPr marL="0" indent="0">
              <a:buSzPts val="1800"/>
              <a:buNone/>
              <a:defRPr/>
            </a:pPr>
            <a:r>
              <a:rPr lang="en-US" sz="1300" kern="0" dirty="0"/>
              <a:t>Rd: lenalidomide/</a:t>
            </a:r>
            <a:r>
              <a:rPr lang="en-US" sz="1300" kern="0" dirty="0" err="1"/>
              <a:t>dex</a:t>
            </a:r>
            <a:endParaRPr lang="en-US" sz="1300" kern="0" dirty="0"/>
          </a:p>
          <a:p>
            <a:pPr marL="0" indent="0">
              <a:spcBef>
                <a:spcPts val="203"/>
              </a:spcBef>
              <a:buSzPts val="1800"/>
              <a:buNone/>
              <a:defRPr/>
            </a:pPr>
            <a:r>
              <a:rPr lang="en-US" sz="1300" kern="0" dirty="0" err="1"/>
              <a:t>Vd</a:t>
            </a:r>
            <a:r>
              <a:rPr lang="en-US" sz="1300" kern="0" dirty="0"/>
              <a:t>: bortezomib/</a:t>
            </a:r>
            <a:r>
              <a:rPr lang="en-US" sz="1300" kern="0" dirty="0" err="1"/>
              <a:t>dex</a:t>
            </a:r>
            <a:endParaRPr lang="en-US" sz="1300" kern="0" dirty="0"/>
          </a:p>
          <a:p>
            <a:pPr marL="0" indent="0">
              <a:spcBef>
                <a:spcPts val="203"/>
              </a:spcBef>
              <a:buSzPts val="1800"/>
              <a:buNone/>
              <a:defRPr/>
            </a:pPr>
            <a:r>
              <a:rPr lang="en-US" sz="1300" kern="0" dirty="0" err="1"/>
              <a:t>RVd</a:t>
            </a:r>
            <a:r>
              <a:rPr lang="en-US" sz="1300" kern="0" dirty="0"/>
              <a:t> lite: lenalidomide/bortezomib/</a:t>
            </a:r>
          </a:p>
          <a:p>
            <a:pPr marL="236538" indent="-236538">
              <a:spcBef>
                <a:spcPts val="203"/>
              </a:spcBef>
              <a:buSzPts val="1800"/>
              <a:buNone/>
              <a:defRPr/>
            </a:pPr>
            <a:r>
              <a:rPr lang="en-US" sz="1300" kern="0" dirty="0" err="1"/>
              <a:t>dex</a:t>
            </a:r>
            <a:r>
              <a:rPr lang="en-US" sz="1300" kern="0" dirty="0"/>
              <a:t> lite</a:t>
            </a:r>
          </a:p>
          <a:p>
            <a:pPr marL="0" indent="0">
              <a:spcBef>
                <a:spcPts val="203"/>
              </a:spcBef>
              <a:buSzPts val="1800"/>
              <a:buNone/>
              <a:defRPr/>
            </a:pPr>
            <a:endParaRPr lang="en-US" sz="1300" kern="0" dirty="0"/>
          </a:p>
          <a:p>
            <a:pPr marL="0" indent="0">
              <a:spcBef>
                <a:spcPts val="203"/>
              </a:spcBef>
              <a:buSzPts val="1800"/>
              <a:buNone/>
              <a:defRPr/>
            </a:pPr>
            <a:r>
              <a:rPr lang="en-US" sz="1300" kern="0" dirty="0" err="1"/>
              <a:t>RVd</a:t>
            </a:r>
            <a:r>
              <a:rPr lang="en-US" sz="1300" kern="0" dirty="0"/>
              <a:t>: lenalidomide/bortezomib/</a:t>
            </a:r>
            <a:r>
              <a:rPr lang="en-US" sz="1300" kern="0" dirty="0" err="1"/>
              <a:t>dex</a:t>
            </a:r>
            <a:endParaRPr lang="en-US" sz="1300" kern="0" dirty="0"/>
          </a:p>
          <a:p>
            <a:pPr marL="0" indent="0">
              <a:spcBef>
                <a:spcPts val="203"/>
              </a:spcBef>
              <a:buSzPts val="1800"/>
              <a:buNone/>
              <a:defRPr/>
            </a:pPr>
            <a:r>
              <a:rPr lang="en-US" sz="1300" kern="0" dirty="0"/>
              <a:t>DVMP: daratumumab/bortezomib/</a:t>
            </a:r>
          </a:p>
          <a:p>
            <a:pPr marL="0" indent="0">
              <a:spcBef>
                <a:spcPts val="203"/>
              </a:spcBef>
              <a:buSzPts val="1800"/>
              <a:buNone/>
              <a:defRPr/>
            </a:pPr>
            <a:r>
              <a:rPr lang="en-US" sz="1300" kern="0" dirty="0"/>
              <a:t>melflufen/prednisone</a:t>
            </a:r>
          </a:p>
          <a:p>
            <a:pPr marL="0" indent="0">
              <a:spcBef>
                <a:spcPts val="203"/>
              </a:spcBef>
              <a:buSzPts val="1800"/>
              <a:buNone/>
              <a:defRPr/>
            </a:pPr>
            <a:r>
              <a:rPr lang="en-US" sz="1300" kern="0" dirty="0" err="1"/>
              <a:t>KRd</a:t>
            </a:r>
            <a:r>
              <a:rPr lang="en-US" sz="1300" kern="0" dirty="0"/>
              <a:t>: carfilzomib/lenalidomide/</a:t>
            </a:r>
            <a:r>
              <a:rPr lang="en-US" sz="1300" kern="0" dirty="0" err="1"/>
              <a:t>dex</a:t>
            </a:r>
            <a:endParaRPr lang="en-US" sz="1300" kern="0" dirty="0"/>
          </a:p>
          <a:p>
            <a:pPr marL="0" indent="0">
              <a:spcBef>
                <a:spcPts val="203"/>
              </a:spcBef>
              <a:buSzPts val="1800"/>
              <a:buNone/>
              <a:defRPr/>
            </a:pPr>
            <a:r>
              <a:rPr lang="en-US" sz="1300" kern="0" dirty="0" err="1"/>
              <a:t>DVTd</a:t>
            </a:r>
            <a:r>
              <a:rPr lang="en-US" sz="1300" kern="0" dirty="0"/>
              <a:t>: daratumumab/bortezomib/</a:t>
            </a:r>
          </a:p>
          <a:p>
            <a:pPr marL="0" indent="0">
              <a:spcBef>
                <a:spcPts val="203"/>
              </a:spcBef>
              <a:buSzPts val="1800"/>
              <a:buNone/>
              <a:defRPr/>
            </a:pPr>
            <a:r>
              <a:rPr lang="en-US" sz="1300" kern="0" dirty="0"/>
              <a:t>thalidomide/</a:t>
            </a:r>
            <a:r>
              <a:rPr lang="en-US" sz="1300" kern="0" dirty="0" err="1"/>
              <a:t>dex</a:t>
            </a:r>
            <a:endParaRPr lang="en-US" sz="1300" kern="0" dirty="0"/>
          </a:p>
          <a:p>
            <a:pPr marL="0" indent="0">
              <a:spcBef>
                <a:spcPts val="203"/>
              </a:spcBef>
              <a:buSzPts val="1800"/>
              <a:buNone/>
              <a:defRPr/>
            </a:pPr>
            <a:r>
              <a:rPr lang="en-US" sz="1300" kern="0" dirty="0"/>
              <a:t>ASCT: autologous stem cell transplant</a:t>
            </a:r>
          </a:p>
          <a:p>
            <a:pPr marL="126802" indent="-62508">
              <a:spcBef>
                <a:spcPts val="203"/>
              </a:spcBef>
              <a:buSzPts val="1800"/>
              <a:buNone/>
              <a:defRPr/>
            </a:pPr>
            <a:endParaRPr lang="en-US" sz="1300" kern="0" dirty="0"/>
          </a:p>
          <a:p>
            <a:pPr marL="126802" indent="-62508">
              <a:spcBef>
                <a:spcPts val="203"/>
              </a:spcBef>
              <a:buSzPts val="1800"/>
              <a:buNone/>
              <a:defRPr/>
            </a:pPr>
            <a:endParaRPr lang="en-US" sz="1013" kern="0" dirty="0"/>
          </a:p>
        </p:txBody>
      </p:sp>
      <p:sp>
        <p:nvSpPr>
          <p:cNvPr id="87" name="Google Shape;850;p62">
            <a:extLst>
              <a:ext uri="{FF2B5EF4-FFF2-40B4-BE49-F238E27FC236}">
                <a16:creationId xmlns:a16="http://schemas.microsoft.com/office/drawing/2014/main" id="{825EE69C-903B-CA4A-9E08-DB3668A837A2}"/>
              </a:ext>
            </a:extLst>
          </p:cNvPr>
          <p:cNvSpPr/>
          <p:nvPr/>
        </p:nvSpPr>
        <p:spPr>
          <a:xfrm>
            <a:off x="577128" y="1776500"/>
            <a:ext cx="5355945" cy="406954"/>
          </a:xfrm>
          <a:prstGeom prst="rect">
            <a:avLst/>
          </a:prstGeom>
          <a:solidFill>
            <a:schemeClr val="accent6"/>
          </a:solidFill>
          <a:ln>
            <a:noFill/>
          </a:ln>
        </p:spPr>
        <p:txBody>
          <a:bodyPr spcFirstLastPara="1" lIns="51427" tIns="25706" rIns="51427" bIns="25706" anchor="ctr"/>
          <a:lstStyle/>
          <a:p>
            <a:pPr algn="ctr">
              <a:lnSpc>
                <a:spcPct val="80000"/>
              </a:lnSpc>
              <a:defRPr/>
            </a:pPr>
            <a:r>
              <a:rPr lang="en-US" sz="1600" b="1">
                <a:solidFill>
                  <a:schemeClr val="lt1"/>
                </a:solidFill>
                <a:latin typeface="News Gothic MT" panose="020B0503020103020203" pitchFamily="34" charset="0"/>
                <a:ea typeface="Calibri"/>
                <a:cs typeface="Calibri"/>
                <a:sym typeface="Calibri"/>
              </a:rPr>
              <a:t>Frontline (Induction)</a:t>
            </a:r>
            <a:endParaRPr lang="en-US" sz="1600">
              <a:latin typeface="News Gothic MT" panose="020B0503020103020203" pitchFamily="34" charset="0"/>
            </a:endParaRPr>
          </a:p>
        </p:txBody>
      </p:sp>
      <p:sp>
        <p:nvSpPr>
          <p:cNvPr id="88" name="Google Shape;851;p62">
            <a:extLst>
              <a:ext uri="{FF2B5EF4-FFF2-40B4-BE49-F238E27FC236}">
                <a16:creationId xmlns:a16="http://schemas.microsoft.com/office/drawing/2014/main" id="{8CD2E33C-93D4-494E-A226-982EE1AB08DF}"/>
              </a:ext>
            </a:extLst>
          </p:cNvPr>
          <p:cNvSpPr/>
          <p:nvPr/>
        </p:nvSpPr>
        <p:spPr>
          <a:xfrm>
            <a:off x="6307657" y="1787538"/>
            <a:ext cx="1850989" cy="401770"/>
          </a:xfrm>
          <a:prstGeom prst="rect">
            <a:avLst/>
          </a:prstGeom>
          <a:solidFill>
            <a:schemeClr val="accent4"/>
          </a:solidFill>
          <a:ln>
            <a:noFill/>
          </a:ln>
        </p:spPr>
        <p:txBody>
          <a:bodyPr spcFirstLastPara="1" lIns="51427" tIns="25706" rIns="51427" bIns="25706" anchor="ctr"/>
          <a:lstStyle/>
          <a:p>
            <a:pPr algn="ctr">
              <a:lnSpc>
                <a:spcPct val="80000"/>
              </a:lnSpc>
              <a:defRPr/>
            </a:pPr>
            <a:r>
              <a:rPr lang="en-US" sz="1600" b="1">
                <a:solidFill>
                  <a:schemeClr val="lt1"/>
                </a:solidFill>
                <a:latin typeface="News Gothic MT" panose="020B0503020103020203" pitchFamily="34" charset="0"/>
                <a:ea typeface="Calibri"/>
                <a:cs typeface="Calibri"/>
                <a:sym typeface="Calibri"/>
              </a:rPr>
              <a:t>Maintenance</a:t>
            </a:r>
            <a:endParaRPr lang="en-US" sz="1600">
              <a:latin typeface="News Gothic MT" panose="020B0503020103020203" pitchFamily="34" charset="0"/>
            </a:endParaRPr>
          </a:p>
        </p:txBody>
      </p:sp>
      <p:sp>
        <p:nvSpPr>
          <p:cNvPr id="89" name="Google Shape;852;p62">
            <a:extLst>
              <a:ext uri="{FF2B5EF4-FFF2-40B4-BE49-F238E27FC236}">
                <a16:creationId xmlns:a16="http://schemas.microsoft.com/office/drawing/2014/main" id="{4FB6AEB2-3C05-F244-992B-E1B1FF670587}"/>
              </a:ext>
            </a:extLst>
          </p:cNvPr>
          <p:cNvSpPr/>
          <p:nvPr/>
        </p:nvSpPr>
        <p:spPr>
          <a:xfrm>
            <a:off x="8363899" y="1787538"/>
            <a:ext cx="2439557" cy="401770"/>
          </a:xfrm>
          <a:prstGeom prst="rect">
            <a:avLst/>
          </a:prstGeom>
          <a:solidFill>
            <a:srgbClr val="911838"/>
          </a:solidFill>
          <a:ln>
            <a:noFill/>
          </a:ln>
        </p:spPr>
        <p:txBody>
          <a:bodyPr spcFirstLastPara="1" lIns="51427" tIns="25706" rIns="51427" bIns="25706" anchor="ctr"/>
          <a:lstStyle/>
          <a:p>
            <a:pPr algn="ctr">
              <a:lnSpc>
                <a:spcPct val="80000"/>
              </a:lnSpc>
              <a:defRPr/>
            </a:pPr>
            <a:r>
              <a:rPr lang="en-US" sz="1600" b="1">
                <a:solidFill>
                  <a:schemeClr val="lt1"/>
                </a:solidFill>
                <a:latin typeface="News Gothic MT" panose="020B0503020103020203" pitchFamily="34" charset="0"/>
                <a:ea typeface="Calibri"/>
                <a:cs typeface="Calibri"/>
                <a:sym typeface="Calibri"/>
              </a:rPr>
              <a:t>Relapse</a:t>
            </a:r>
            <a:endParaRPr lang="en-US" sz="1600">
              <a:solidFill>
                <a:schemeClr val="lt1"/>
              </a:solidFill>
              <a:latin typeface="News Gothic MT" panose="020B0503020103020203" pitchFamily="34" charset="0"/>
              <a:ea typeface="Calibri"/>
              <a:cs typeface="Calibri"/>
              <a:sym typeface="Calibri"/>
            </a:endParaRPr>
          </a:p>
        </p:txBody>
      </p:sp>
      <p:sp>
        <p:nvSpPr>
          <p:cNvPr id="90" name="Google Shape;853;p62">
            <a:extLst>
              <a:ext uri="{FF2B5EF4-FFF2-40B4-BE49-F238E27FC236}">
                <a16:creationId xmlns:a16="http://schemas.microsoft.com/office/drawing/2014/main" id="{F99AC4C5-7D07-4046-89FF-EF9E251988EE}"/>
              </a:ext>
            </a:extLst>
          </p:cNvPr>
          <p:cNvSpPr/>
          <p:nvPr/>
        </p:nvSpPr>
        <p:spPr>
          <a:xfrm>
            <a:off x="678280" y="5047436"/>
            <a:ext cx="1064044" cy="524430"/>
          </a:xfrm>
          <a:prstGeom prst="rect">
            <a:avLst/>
          </a:prstGeom>
          <a:noFill/>
          <a:ln>
            <a:noFill/>
          </a:ln>
        </p:spPr>
        <p:txBody>
          <a:bodyPr spcFirstLastPara="1" lIns="51427" tIns="25706" rIns="51427" bIns="25706" anchor="ctr"/>
          <a:lstStyle/>
          <a:p>
            <a:pPr algn="ctr">
              <a:lnSpc>
                <a:spcPct val="80000"/>
              </a:lnSpc>
              <a:defRPr/>
            </a:pPr>
            <a:r>
              <a:rPr lang="en-US" sz="1100" b="1">
                <a:solidFill>
                  <a:schemeClr val="dk1"/>
                </a:solidFill>
                <a:latin typeface="News Gothic MT" panose="020B0503020103020203" pitchFamily="34" charset="0"/>
                <a:ea typeface="Calibri"/>
                <a:cs typeface="Calibri"/>
                <a:sym typeface="Calibri"/>
              </a:rPr>
              <a:t>More </a:t>
            </a:r>
          </a:p>
          <a:p>
            <a:pPr algn="ctr">
              <a:lnSpc>
                <a:spcPct val="80000"/>
              </a:lnSpc>
              <a:defRPr/>
            </a:pPr>
            <a:r>
              <a:rPr lang="en-US" sz="1100" b="1">
                <a:solidFill>
                  <a:schemeClr val="dk1"/>
                </a:solidFill>
                <a:latin typeface="News Gothic MT" panose="020B0503020103020203" pitchFamily="34" charset="0"/>
                <a:ea typeface="Calibri"/>
                <a:cs typeface="Calibri"/>
                <a:sym typeface="Calibri"/>
              </a:rPr>
              <a:t>Aggressive</a:t>
            </a:r>
            <a:endParaRPr lang="en-US" sz="1100">
              <a:latin typeface="News Gothic MT" panose="020B0503020103020203" pitchFamily="34" charset="0"/>
            </a:endParaRPr>
          </a:p>
        </p:txBody>
      </p:sp>
      <p:sp>
        <p:nvSpPr>
          <p:cNvPr id="91" name="Google Shape;854;p62">
            <a:extLst>
              <a:ext uri="{FF2B5EF4-FFF2-40B4-BE49-F238E27FC236}">
                <a16:creationId xmlns:a16="http://schemas.microsoft.com/office/drawing/2014/main" id="{3D9E6B23-2DD2-F040-948A-5BC3222F9518}"/>
              </a:ext>
            </a:extLst>
          </p:cNvPr>
          <p:cNvSpPr/>
          <p:nvPr/>
        </p:nvSpPr>
        <p:spPr>
          <a:xfrm>
            <a:off x="733861" y="2328059"/>
            <a:ext cx="933450" cy="396586"/>
          </a:xfrm>
          <a:prstGeom prst="rect">
            <a:avLst/>
          </a:prstGeom>
          <a:noFill/>
          <a:ln>
            <a:noFill/>
          </a:ln>
        </p:spPr>
        <p:txBody>
          <a:bodyPr spcFirstLastPara="1" lIns="51427" tIns="25706" rIns="51427" bIns="25706" anchor="ctr"/>
          <a:lstStyle/>
          <a:p>
            <a:pPr algn="ctr">
              <a:lnSpc>
                <a:spcPct val="80000"/>
              </a:lnSpc>
              <a:defRPr/>
            </a:pPr>
            <a:r>
              <a:rPr lang="en-US" sz="1100" b="1">
                <a:solidFill>
                  <a:schemeClr val="dk1"/>
                </a:solidFill>
                <a:latin typeface="News Gothic MT" panose="020B0503020103020203" pitchFamily="34" charset="0"/>
                <a:ea typeface="Calibri"/>
                <a:cs typeface="Calibri"/>
                <a:sym typeface="Calibri"/>
              </a:rPr>
              <a:t>Gentler</a:t>
            </a:r>
            <a:endParaRPr lang="en-US" sz="1100">
              <a:latin typeface="News Gothic MT" panose="020B0503020103020203" pitchFamily="34" charset="0"/>
            </a:endParaRPr>
          </a:p>
        </p:txBody>
      </p:sp>
      <p:sp>
        <p:nvSpPr>
          <p:cNvPr id="92" name="Google Shape;855;p62">
            <a:extLst>
              <a:ext uri="{FF2B5EF4-FFF2-40B4-BE49-F238E27FC236}">
                <a16:creationId xmlns:a16="http://schemas.microsoft.com/office/drawing/2014/main" id="{ADCA37BC-BF6E-C841-B710-95F803D86EB0}"/>
              </a:ext>
            </a:extLst>
          </p:cNvPr>
          <p:cNvSpPr/>
          <p:nvPr/>
        </p:nvSpPr>
        <p:spPr>
          <a:xfrm rot="5400000">
            <a:off x="-3544" y="3643826"/>
            <a:ext cx="2427693" cy="402431"/>
          </a:xfrm>
          <a:prstGeom prst="leftRightArrow">
            <a:avLst>
              <a:gd name="adj1" fmla="val 50000"/>
              <a:gd name="adj2" fmla="val 50000"/>
            </a:avLst>
          </a:prstGeom>
          <a:gradFill>
            <a:gsLst>
              <a:gs pos="0">
                <a:srgbClr val="548135"/>
              </a:gs>
              <a:gs pos="100000">
                <a:srgbClr val="C4E0B2"/>
              </a:gs>
            </a:gsLst>
            <a:lin ang="10800000" scaled="0"/>
          </a:gradFill>
          <a:ln>
            <a:noFill/>
          </a:ln>
        </p:spPr>
        <p:txBody>
          <a:bodyPr spcFirstLastPara="1" lIns="51427" tIns="25706" rIns="51427" bIns="25706" anchor="ctr"/>
          <a:lstStyle/>
          <a:p>
            <a:pPr algn="ctr">
              <a:defRPr/>
            </a:pPr>
            <a:endParaRPr lang="en-US" sz="1013">
              <a:solidFill>
                <a:schemeClr val="lt1"/>
              </a:solidFill>
              <a:latin typeface="Calibri"/>
              <a:ea typeface="Calibri"/>
              <a:cs typeface="Calibri"/>
              <a:sym typeface="Calibri"/>
            </a:endParaRPr>
          </a:p>
        </p:txBody>
      </p:sp>
      <p:sp>
        <p:nvSpPr>
          <p:cNvPr id="93" name="Google Shape;856;p62">
            <a:extLst>
              <a:ext uri="{FF2B5EF4-FFF2-40B4-BE49-F238E27FC236}">
                <a16:creationId xmlns:a16="http://schemas.microsoft.com/office/drawing/2014/main" id="{ACA8A0DC-E0E6-E340-8E05-D6DDF780FAA3}"/>
              </a:ext>
            </a:extLst>
          </p:cNvPr>
          <p:cNvSpPr txBox="1"/>
          <p:nvPr/>
        </p:nvSpPr>
        <p:spPr>
          <a:xfrm>
            <a:off x="6734730" y="2726872"/>
            <a:ext cx="1079897" cy="580622"/>
          </a:xfrm>
          <a:prstGeom prst="rect">
            <a:avLst/>
          </a:prstGeom>
          <a:noFill/>
          <a:ln>
            <a:noFill/>
          </a:ln>
        </p:spPr>
        <p:txBody>
          <a:bodyPr lIns="51427" tIns="25706" rIns="51427" bIns="25706"/>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buClr>
                <a:srgbClr val="000000"/>
              </a:buClr>
              <a:buSzPts val="1800"/>
            </a:pPr>
            <a:r>
              <a:rPr lang="en-US" altLang="en-US" sz="1200" dirty="0">
                <a:solidFill>
                  <a:srgbClr val="000000"/>
                </a:solidFill>
                <a:latin typeface="News Gothic MT" panose="020B0503020103020203" pitchFamily="34" charset="0"/>
                <a:ea typeface="Calibri" panose="020F0502020204030204" pitchFamily="34" charset="0"/>
                <a:cs typeface="Calibri" panose="020F0502020204030204" pitchFamily="34" charset="0"/>
                <a:sym typeface="Calibri" panose="020F0502020204030204" pitchFamily="34" charset="0"/>
              </a:rPr>
              <a:t>Lenalidomide ± </a:t>
            </a:r>
            <a:br>
              <a:rPr lang="en-US" altLang="en-US" sz="1200" dirty="0">
                <a:solidFill>
                  <a:srgbClr val="000000"/>
                </a:solidFill>
                <a:latin typeface="News Gothic MT" panose="020B0503020103020203" pitchFamily="34" charset="0"/>
                <a:ea typeface="Calibri" panose="020F0502020204030204" pitchFamily="34" charset="0"/>
                <a:cs typeface="Calibri" panose="020F0502020204030204" pitchFamily="34" charset="0"/>
                <a:sym typeface="Calibri" panose="020F0502020204030204" pitchFamily="34" charset="0"/>
              </a:rPr>
            </a:br>
            <a:r>
              <a:rPr lang="en-US" altLang="en-US" sz="1200" dirty="0">
                <a:solidFill>
                  <a:srgbClr val="000000"/>
                </a:solidFill>
                <a:latin typeface="News Gothic MT" panose="020B0503020103020203" pitchFamily="34" charset="0"/>
                <a:ea typeface="Calibri" panose="020F0502020204030204" pitchFamily="34" charset="0"/>
                <a:cs typeface="Calibri" panose="020F0502020204030204" pitchFamily="34" charset="0"/>
                <a:sym typeface="Calibri" panose="020F0502020204030204" pitchFamily="34" charset="0"/>
              </a:rPr>
              <a:t>proteasome inhibitor </a:t>
            </a:r>
          </a:p>
          <a:p>
            <a:pPr algn="ctr">
              <a:buClr>
                <a:srgbClr val="000000"/>
              </a:buClr>
              <a:buSzPts val="1800"/>
            </a:pPr>
            <a:endParaRPr lang="en-US" altLang="en-US" sz="1200" dirty="0">
              <a:solidFill>
                <a:srgbClr val="000000"/>
              </a:solidFill>
              <a:latin typeface="News Gothic MT" panose="020B0503020103020203" pitchFamily="34" charset="0"/>
              <a:cs typeface="Calibri" panose="020F0502020204030204" pitchFamily="34" charset="0"/>
              <a:sym typeface="Calibri" panose="020F0502020204030204" pitchFamily="34" charset="0"/>
            </a:endParaRPr>
          </a:p>
          <a:p>
            <a:pPr algn="ctr">
              <a:buClr>
                <a:srgbClr val="000000"/>
              </a:buClr>
              <a:buSzPts val="1800"/>
            </a:pPr>
            <a:r>
              <a:rPr lang="en-US" altLang="en-US" sz="1200" dirty="0">
                <a:solidFill>
                  <a:srgbClr val="000000"/>
                </a:solidFill>
                <a:latin typeface="News Gothic MT" panose="020B0503020103020203" pitchFamily="34" charset="0"/>
                <a:cs typeface="Calibri" panose="020F0502020204030204" pitchFamily="34" charset="0"/>
                <a:sym typeface="Calibri" panose="020F0502020204030204" pitchFamily="34" charset="0"/>
              </a:rPr>
              <a:t>Ixazomib</a:t>
            </a:r>
          </a:p>
          <a:p>
            <a:pPr algn="ctr">
              <a:buClr>
                <a:srgbClr val="000000"/>
              </a:buClr>
              <a:buSzPts val="1800"/>
            </a:pPr>
            <a:endParaRPr lang="en-US" altLang="en-US" sz="1200" dirty="0">
              <a:latin typeface="News Gothic MT" panose="020B0503020103020203" pitchFamily="34" charset="0"/>
            </a:endParaRPr>
          </a:p>
          <a:p>
            <a:pPr>
              <a:spcBef>
                <a:spcPts val="206"/>
              </a:spcBef>
              <a:buClr>
                <a:srgbClr val="000000"/>
              </a:buClr>
              <a:buSzPts val="1800"/>
            </a:pPr>
            <a:endParaRPr lang="en-US" altLang="en-US" sz="1050" dirty="0">
              <a:solidFill>
                <a:srgbClr val="000000"/>
              </a:solidFill>
              <a:latin typeface="+mj-lt"/>
              <a:ea typeface="Calibri" panose="020F0502020204030204" pitchFamily="34" charset="0"/>
              <a:cs typeface="Calibri" panose="020F0502020204030204" pitchFamily="34" charset="0"/>
              <a:sym typeface="Calibri" panose="020F0502020204030204" pitchFamily="34" charset="0"/>
            </a:endParaRPr>
          </a:p>
        </p:txBody>
      </p:sp>
      <p:sp>
        <p:nvSpPr>
          <p:cNvPr id="39941" name="Google Shape;847;p62"/>
          <p:cNvSpPr>
            <a:spLocks noGrp="1"/>
          </p:cNvSpPr>
          <p:nvPr>
            <p:ph type="title"/>
          </p:nvPr>
        </p:nvSpPr>
        <p:spPr/>
        <p:txBody>
          <a:bodyPr/>
          <a:lstStyle/>
          <a:p>
            <a:r>
              <a:rPr lang="en-US" altLang="en-US"/>
              <a:t>Common Treatments for Multiple Myeloma</a:t>
            </a:r>
          </a:p>
        </p:txBody>
      </p:sp>
      <p:sp>
        <p:nvSpPr>
          <p:cNvPr id="31" name="Google Shape;848;p62">
            <a:extLst>
              <a:ext uri="{FF2B5EF4-FFF2-40B4-BE49-F238E27FC236}">
                <a16:creationId xmlns:a16="http://schemas.microsoft.com/office/drawing/2014/main" id="{5DFF7BA2-CDDA-406B-8398-D0FE6DD3DDC4}"/>
              </a:ext>
            </a:extLst>
          </p:cNvPr>
          <p:cNvSpPr txBox="1">
            <a:spLocks noGrp="1"/>
          </p:cNvSpPr>
          <p:nvPr>
            <p:ph type="body" sz="quarter" idx="12"/>
          </p:nvPr>
        </p:nvSpPr>
        <p:spPr>
          <a:xfrm>
            <a:off x="193575" y="6266759"/>
            <a:ext cx="7580601" cy="461665"/>
          </a:xfrm>
        </p:spPr>
        <p:txBody>
          <a:bodyPr/>
          <a:lstStyle/>
          <a:p>
            <a:endParaRPr lang="en-US" dirty="0"/>
          </a:p>
          <a:p>
            <a:r>
              <a:rPr lang="en-US" dirty="0"/>
              <a:t>dex = dexamethasone; ide-</a:t>
            </a:r>
            <a:r>
              <a:rPr lang="en-US" dirty="0" err="1"/>
              <a:t>cel</a:t>
            </a:r>
            <a:r>
              <a:rPr lang="en-US" dirty="0"/>
              <a:t> = idecabtagene vicleucel; CAR = chimeric antigen receptor; melflufen = melphalan flufenamide.</a:t>
            </a:r>
          </a:p>
          <a:p>
            <a:r>
              <a:rPr lang="en-US" dirty="0" err="1"/>
              <a:t>Faiman</a:t>
            </a:r>
            <a:r>
              <a:rPr lang="en-US" dirty="0"/>
              <a:t> et al, 2016; NCCN, 2020; Rajkumar et al, 2014. </a:t>
            </a:r>
          </a:p>
        </p:txBody>
      </p:sp>
      <p:sp>
        <p:nvSpPr>
          <p:cNvPr id="5" name="Text Placeholder 4">
            <a:extLst>
              <a:ext uri="{FF2B5EF4-FFF2-40B4-BE49-F238E27FC236}">
                <a16:creationId xmlns:a16="http://schemas.microsoft.com/office/drawing/2014/main" id="{B226F435-02DE-804C-B67E-CC29B0F63130}"/>
              </a:ext>
            </a:extLst>
          </p:cNvPr>
          <p:cNvSpPr>
            <a:spLocks noGrp="1"/>
          </p:cNvSpPr>
          <p:nvPr>
            <p:ph type="body" sz="quarter" idx="13"/>
          </p:nvPr>
        </p:nvSpPr>
        <p:spPr/>
        <p:txBody>
          <a:bodyPr/>
          <a:lstStyle/>
          <a:p>
            <a:r>
              <a:rPr lang="en-US" sz="2600"/>
              <a:t>Various Treatments Produce Different Depth, Duration of Response</a:t>
            </a:r>
          </a:p>
        </p:txBody>
      </p:sp>
      <p:cxnSp>
        <p:nvCxnSpPr>
          <p:cNvPr id="102" name="Google Shape;865;p62">
            <a:extLst>
              <a:ext uri="{FF2B5EF4-FFF2-40B4-BE49-F238E27FC236}">
                <a16:creationId xmlns:a16="http://schemas.microsoft.com/office/drawing/2014/main" id="{F8EADFC2-D107-B44C-843D-4D45E811C180}"/>
              </a:ext>
            </a:extLst>
          </p:cNvPr>
          <p:cNvCxnSpPr>
            <a:cxnSpLocks noChangeShapeType="1"/>
          </p:cNvCxnSpPr>
          <p:nvPr/>
        </p:nvCxnSpPr>
        <p:spPr bwMode="auto">
          <a:xfrm>
            <a:off x="1667311" y="5580667"/>
            <a:ext cx="8511330" cy="0"/>
          </a:xfrm>
          <a:prstGeom prst="straightConnector1">
            <a:avLst/>
          </a:prstGeom>
          <a:noFill/>
          <a:ln w="38100">
            <a:solidFill>
              <a:schemeClr val="tx1"/>
            </a:solidFill>
            <a:miter lim="800000"/>
            <a:headEnd type="triangle" w="med" len="med"/>
            <a:tailEnd type="triangle" w="med" len="med"/>
          </a:ln>
          <a:extLst>
            <a:ext uri="{909E8E84-426E-40DD-AFC4-6F175D3DCCD1}">
              <a14:hiddenFill xmlns:a14="http://schemas.microsoft.com/office/drawing/2010/main">
                <a:noFill/>
              </a14:hiddenFill>
            </a:ext>
          </a:extLst>
        </p:spPr>
      </p:cxnSp>
      <p:sp>
        <p:nvSpPr>
          <p:cNvPr id="103" name="Google Shape;866;p62">
            <a:extLst>
              <a:ext uri="{FF2B5EF4-FFF2-40B4-BE49-F238E27FC236}">
                <a16:creationId xmlns:a16="http://schemas.microsoft.com/office/drawing/2014/main" id="{EB58FFF0-5FBF-0340-827E-059F92EF55C1}"/>
              </a:ext>
            </a:extLst>
          </p:cNvPr>
          <p:cNvSpPr/>
          <p:nvPr/>
        </p:nvSpPr>
        <p:spPr>
          <a:xfrm>
            <a:off x="6613010" y="4006325"/>
            <a:ext cx="1400733" cy="260168"/>
          </a:xfrm>
          <a:prstGeom prst="rect">
            <a:avLst/>
          </a:prstGeom>
          <a:noFill/>
          <a:ln>
            <a:noFill/>
          </a:ln>
        </p:spPr>
        <p:txBody>
          <a:bodyPr spcFirstLastPara="1" lIns="51427" tIns="25706" rIns="51427" bIns="25706" anchor="ctr"/>
          <a:lstStyle/>
          <a:p>
            <a:pPr algn="ctr">
              <a:lnSpc>
                <a:spcPct val="80000"/>
              </a:lnSpc>
              <a:defRPr/>
            </a:pPr>
            <a:r>
              <a:rPr lang="en-US" sz="1200" b="1" dirty="0">
                <a:solidFill>
                  <a:schemeClr val="dk1"/>
                </a:solidFill>
                <a:latin typeface="News Gothic MT" panose="020B0503020103020203" pitchFamily="34" charset="0"/>
                <a:ea typeface="Calibri"/>
                <a:cs typeface="Calibri"/>
                <a:sym typeface="Calibri"/>
              </a:rPr>
              <a:t>Plus new agents in clinical trials</a:t>
            </a:r>
            <a:endParaRPr lang="en-US" sz="1200" dirty="0">
              <a:latin typeface="News Gothic MT" panose="020B0503020103020203" pitchFamily="34" charset="0"/>
            </a:endParaRPr>
          </a:p>
        </p:txBody>
      </p:sp>
      <p:sp>
        <p:nvSpPr>
          <p:cNvPr id="104" name="Google Shape;868;p62">
            <a:extLst>
              <a:ext uri="{FF2B5EF4-FFF2-40B4-BE49-F238E27FC236}">
                <a16:creationId xmlns:a16="http://schemas.microsoft.com/office/drawing/2014/main" id="{80F5FA09-45CE-1941-BB91-D42882DED63F}"/>
              </a:ext>
            </a:extLst>
          </p:cNvPr>
          <p:cNvSpPr txBox="1"/>
          <p:nvPr/>
        </p:nvSpPr>
        <p:spPr>
          <a:xfrm>
            <a:off x="10854007" y="3563904"/>
            <a:ext cx="1134544" cy="529596"/>
          </a:xfrm>
          <a:prstGeom prst="rect">
            <a:avLst/>
          </a:prstGeom>
          <a:noFill/>
          <a:ln>
            <a:noFill/>
          </a:ln>
        </p:spPr>
        <p:txBody>
          <a:bodyPr spcFirstLastPara="1" lIns="51427" tIns="25706" rIns="51427" bIns="25706"/>
          <a:lstStyle/>
          <a:p>
            <a:pPr algn="ctr">
              <a:lnSpc>
                <a:spcPct val="80000"/>
              </a:lnSpc>
              <a:buClr>
                <a:schemeClr val="dk1"/>
              </a:buClr>
              <a:buSzPts val="1600"/>
              <a:defRPr/>
            </a:pPr>
            <a:r>
              <a:rPr lang="en-US" sz="1200">
                <a:solidFill>
                  <a:schemeClr val="dk1"/>
                </a:solidFill>
                <a:latin typeface="News Gothic MT" panose="020B0503020103020203" pitchFamily="34" charset="0"/>
                <a:ea typeface="Calibri"/>
                <a:cs typeface="Calibri"/>
                <a:sym typeface="Calibri"/>
              </a:rPr>
              <a:t>Often in combination regimens</a:t>
            </a:r>
            <a:endParaRPr lang="en-US" sz="1200">
              <a:latin typeface="News Gothic MT" panose="020B0503020103020203" pitchFamily="34" charset="0"/>
            </a:endParaRPr>
          </a:p>
          <a:p>
            <a:pPr marL="126802" indent="-69652" algn="ctr">
              <a:lnSpc>
                <a:spcPct val="80000"/>
              </a:lnSpc>
              <a:buClr>
                <a:schemeClr val="dk1"/>
              </a:buClr>
              <a:buSzPts val="1600"/>
              <a:defRPr/>
            </a:pPr>
            <a:endParaRPr lang="en-US" sz="1050">
              <a:solidFill>
                <a:schemeClr val="dk1"/>
              </a:solidFill>
              <a:latin typeface="+mj-lt"/>
              <a:ea typeface="Calibri"/>
              <a:cs typeface="Calibri"/>
              <a:sym typeface="Calibri"/>
            </a:endParaRPr>
          </a:p>
        </p:txBody>
      </p:sp>
      <p:sp>
        <p:nvSpPr>
          <p:cNvPr id="27" name="Google Shape;856;p62">
            <a:extLst>
              <a:ext uri="{FF2B5EF4-FFF2-40B4-BE49-F238E27FC236}">
                <a16:creationId xmlns:a16="http://schemas.microsoft.com/office/drawing/2014/main" id="{E6FB3280-4226-4641-A53A-0D86DBE2CC15}"/>
              </a:ext>
            </a:extLst>
          </p:cNvPr>
          <p:cNvSpPr txBox="1"/>
          <p:nvPr/>
        </p:nvSpPr>
        <p:spPr>
          <a:xfrm>
            <a:off x="4940860" y="4208592"/>
            <a:ext cx="1214601" cy="459863"/>
          </a:xfrm>
          <a:prstGeom prst="rect">
            <a:avLst/>
          </a:prstGeom>
          <a:noFill/>
          <a:ln>
            <a:noFill/>
          </a:ln>
        </p:spPr>
        <p:txBody>
          <a:bodyPr lIns="51427" tIns="25706" rIns="51427" bIns="25706"/>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buClr>
                <a:srgbClr val="000000"/>
              </a:buClr>
              <a:buSzPts val="1800"/>
            </a:pPr>
            <a:r>
              <a:rPr lang="en-US" altLang="en-US" sz="1200" b="1">
                <a:solidFill>
                  <a:schemeClr val="accent1">
                    <a:lumMod val="50000"/>
                  </a:schemeClr>
                </a:solidFill>
                <a:latin typeface="News Gothic MT" panose="020B0503020103020203" pitchFamily="34" charset="0"/>
                <a:ea typeface="Calibri" panose="020F0502020204030204" pitchFamily="34" charset="0"/>
                <a:cs typeface="Calibri" panose="020F0502020204030204" pitchFamily="34" charset="0"/>
                <a:sym typeface="Calibri" panose="020F0502020204030204" pitchFamily="34" charset="0"/>
              </a:rPr>
              <a:t>Transplant-eligible</a:t>
            </a:r>
            <a:endParaRPr lang="en-US" altLang="en-US" sz="1050" b="1">
              <a:solidFill>
                <a:schemeClr val="accent1">
                  <a:lumMod val="50000"/>
                </a:schemeClr>
              </a:solidFill>
              <a:latin typeface="+mj-lt"/>
              <a:ea typeface="Calibri" panose="020F0502020204030204" pitchFamily="34" charset="0"/>
              <a:cs typeface="Calibri" panose="020F0502020204030204" pitchFamily="34" charset="0"/>
              <a:sym typeface="Calibri" panose="020F0502020204030204" pitchFamily="34" charset="0"/>
            </a:endParaRPr>
          </a:p>
        </p:txBody>
      </p:sp>
      <p:sp>
        <p:nvSpPr>
          <p:cNvPr id="29" name="Google Shape;845;p62">
            <a:extLst>
              <a:ext uri="{FF2B5EF4-FFF2-40B4-BE49-F238E27FC236}">
                <a16:creationId xmlns:a16="http://schemas.microsoft.com/office/drawing/2014/main" id="{CB0FDC7D-F10B-CF42-8D69-6DDF0276C87D}"/>
              </a:ext>
            </a:extLst>
          </p:cNvPr>
          <p:cNvSpPr/>
          <p:nvPr/>
        </p:nvSpPr>
        <p:spPr>
          <a:xfrm>
            <a:off x="4644980" y="2317511"/>
            <a:ext cx="382190" cy="2130824"/>
          </a:xfrm>
          <a:prstGeom prst="rightBrace">
            <a:avLst>
              <a:gd name="adj1" fmla="val 23973"/>
              <a:gd name="adj2" fmla="val 52355"/>
            </a:avLst>
          </a:prstGeom>
          <a:noFill/>
          <a:ln w="31750" cap="flat" cmpd="sng">
            <a:solidFill>
              <a:schemeClr val="accent1">
                <a:lumMod val="60000"/>
                <a:lumOff val="40000"/>
              </a:schemeClr>
            </a:solidFill>
            <a:prstDash val="solid"/>
            <a:miter lim="800000"/>
            <a:headEnd type="none" w="sm" len="sm"/>
            <a:tailEnd type="none" w="sm" len="sm"/>
          </a:ln>
        </p:spPr>
        <p:txBody>
          <a:bodyPr spcFirstLastPara="1" lIns="51427" tIns="25706" rIns="51427" bIns="25706" anchor="ctr"/>
          <a:lstStyle/>
          <a:p>
            <a:pPr algn="ctr">
              <a:defRPr/>
            </a:pPr>
            <a:endParaRPr lang="en-US" sz="1013">
              <a:solidFill>
                <a:schemeClr val="accent1">
                  <a:lumMod val="75000"/>
                </a:schemeClr>
              </a:solidFill>
              <a:latin typeface="Calibri"/>
              <a:ea typeface="Calibri"/>
              <a:cs typeface="Calibri"/>
              <a:sym typeface="Calibri"/>
            </a:endParaRPr>
          </a:p>
        </p:txBody>
      </p:sp>
      <p:sp>
        <p:nvSpPr>
          <p:cNvPr id="30" name="Google Shape;845;p62">
            <a:extLst>
              <a:ext uri="{FF2B5EF4-FFF2-40B4-BE49-F238E27FC236}">
                <a16:creationId xmlns:a16="http://schemas.microsoft.com/office/drawing/2014/main" id="{A7170CBF-C3F9-4F46-8C84-4F453B6F4EBF}"/>
              </a:ext>
            </a:extLst>
          </p:cNvPr>
          <p:cNvSpPr/>
          <p:nvPr/>
        </p:nvSpPr>
        <p:spPr>
          <a:xfrm>
            <a:off x="4709156" y="3575205"/>
            <a:ext cx="382190" cy="1782401"/>
          </a:xfrm>
          <a:prstGeom prst="rightBrace">
            <a:avLst>
              <a:gd name="adj1" fmla="val 23973"/>
              <a:gd name="adj2" fmla="val 45417"/>
            </a:avLst>
          </a:prstGeom>
          <a:noFill/>
          <a:ln w="31750" cap="flat" cmpd="sng">
            <a:solidFill>
              <a:schemeClr val="accent1">
                <a:lumMod val="50000"/>
              </a:schemeClr>
            </a:solidFill>
            <a:prstDash val="solid"/>
            <a:miter lim="800000"/>
            <a:headEnd type="none" w="sm" len="sm"/>
            <a:tailEnd type="none" w="sm" len="sm"/>
          </a:ln>
        </p:spPr>
        <p:txBody>
          <a:bodyPr spcFirstLastPara="1" lIns="51427" tIns="25706" rIns="51427" bIns="25706" anchor="ctr"/>
          <a:lstStyle/>
          <a:p>
            <a:pPr algn="ctr">
              <a:defRPr/>
            </a:pPr>
            <a:endParaRPr lang="en-US" sz="1013">
              <a:solidFill>
                <a:schemeClr val="accent1">
                  <a:lumMod val="50000"/>
                </a:schemeClr>
              </a:solidFill>
              <a:latin typeface="Calibri"/>
              <a:ea typeface="Calibri"/>
              <a:cs typeface="Calibri"/>
              <a:sym typeface="Calibri"/>
            </a:endParaRPr>
          </a:p>
        </p:txBody>
      </p:sp>
      <p:sp>
        <p:nvSpPr>
          <p:cNvPr id="32" name="Google Shape;856;p62">
            <a:extLst>
              <a:ext uri="{FF2B5EF4-FFF2-40B4-BE49-F238E27FC236}">
                <a16:creationId xmlns:a16="http://schemas.microsoft.com/office/drawing/2014/main" id="{D25D8AF1-23D7-A845-975F-CFDDEEC71018}"/>
              </a:ext>
            </a:extLst>
          </p:cNvPr>
          <p:cNvSpPr txBox="1"/>
          <p:nvPr/>
        </p:nvSpPr>
        <p:spPr>
          <a:xfrm>
            <a:off x="4880940" y="3010419"/>
            <a:ext cx="1214601" cy="530434"/>
          </a:xfrm>
          <a:prstGeom prst="rect">
            <a:avLst/>
          </a:prstGeom>
          <a:noFill/>
          <a:ln>
            <a:noFill/>
          </a:ln>
        </p:spPr>
        <p:txBody>
          <a:bodyPr lIns="51427" tIns="25706" rIns="51427" bIns="25706"/>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buClr>
                <a:srgbClr val="000000"/>
              </a:buClr>
              <a:buSzPts val="1800"/>
            </a:pPr>
            <a:r>
              <a:rPr lang="en-US" altLang="en-US" sz="1200" b="1">
                <a:solidFill>
                  <a:schemeClr val="accent1">
                    <a:lumMod val="75000"/>
                  </a:schemeClr>
                </a:solidFill>
                <a:latin typeface="News Gothic MT" panose="020B0503020103020203" pitchFamily="34" charset="0"/>
                <a:ea typeface="Calibri" panose="020F0502020204030204" pitchFamily="34" charset="0"/>
                <a:cs typeface="Calibri" panose="020F0502020204030204" pitchFamily="34" charset="0"/>
                <a:sym typeface="Calibri" panose="020F0502020204030204" pitchFamily="34" charset="0"/>
              </a:rPr>
              <a:t>Non–transplant-eligible</a:t>
            </a:r>
            <a:endParaRPr lang="en-US" altLang="en-US" sz="1050" b="1">
              <a:solidFill>
                <a:schemeClr val="accent1">
                  <a:lumMod val="75000"/>
                </a:schemeClr>
              </a:solidFill>
              <a:latin typeface="+mj-lt"/>
              <a:ea typeface="Calibri" panose="020F0502020204030204" pitchFamily="34" charset="0"/>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33567929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259BC-3CAB-2B49-842C-40DE615772BA}"/>
              </a:ext>
            </a:extLst>
          </p:cNvPr>
          <p:cNvSpPr>
            <a:spLocks noGrp="1"/>
          </p:cNvSpPr>
          <p:nvPr>
            <p:ph type="title"/>
          </p:nvPr>
        </p:nvSpPr>
        <p:spPr/>
        <p:txBody>
          <a:bodyPr/>
          <a:lstStyle/>
          <a:p>
            <a:r>
              <a:rPr lang="en-US"/>
              <a:t>Common Treatments for MM (cont.)</a:t>
            </a:r>
          </a:p>
        </p:txBody>
      </p:sp>
      <p:sp>
        <p:nvSpPr>
          <p:cNvPr id="4" name="Text Placeholder 3">
            <a:extLst>
              <a:ext uri="{FF2B5EF4-FFF2-40B4-BE49-F238E27FC236}">
                <a16:creationId xmlns:a16="http://schemas.microsoft.com/office/drawing/2014/main" id="{46776798-2635-DF43-9485-D99F3BAC502F}"/>
              </a:ext>
            </a:extLst>
          </p:cNvPr>
          <p:cNvSpPr>
            <a:spLocks noGrp="1"/>
          </p:cNvSpPr>
          <p:nvPr>
            <p:ph type="body" sz="quarter" idx="12"/>
          </p:nvPr>
        </p:nvSpPr>
        <p:spPr>
          <a:xfrm>
            <a:off x="193575" y="6421193"/>
            <a:ext cx="3609963" cy="307777"/>
          </a:xfrm>
        </p:spPr>
        <p:txBody>
          <a:bodyPr/>
          <a:lstStyle/>
          <a:p>
            <a:r>
              <a:rPr lang="en-US" dirty="0" err="1"/>
              <a:t>IMiD</a:t>
            </a:r>
            <a:r>
              <a:rPr lang="en-US" dirty="0"/>
              <a:t> = immunomodulatory drug; PI = proteasome inhibitor.</a:t>
            </a:r>
          </a:p>
          <a:p>
            <a:r>
              <a:rPr lang="en-US" dirty="0" err="1"/>
              <a:t>Faiman</a:t>
            </a:r>
            <a:r>
              <a:rPr lang="en-US" dirty="0"/>
              <a:t> et al, 2016; NCCN, 2020; Rajkumar et al, 2014. </a:t>
            </a:r>
          </a:p>
        </p:txBody>
      </p:sp>
      <p:grpSp>
        <p:nvGrpSpPr>
          <p:cNvPr id="6" name="Group 5">
            <a:extLst>
              <a:ext uri="{FF2B5EF4-FFF2-40B4-BE49-F238E27FC236}">
                <a16:creationId xmlns:a16="http://schemas.microsoft.com/office/drawing/2014/main" id="{EB30F9B9-1528-934D-BAED-08BA60E2EEC7}"/>
              </a:ext>
            </a:extLst>
          </p:cNvPr>
          <p:cNvGrpSpPr/>
          <p:nvPr/>
        </p:nvGrpSpPr>
        <p:grpSpPr>
          <a:xfrm>
            <a:off x="2078356" y="2979857"/>
            <a:ext cx="8132445" cy="2723077"/>
            <a:chOff x="4527549" y="5063265"/>
            <a:chExt cx="6103083" cy="1823131"/>
          </a:xfrm>
        </p:grpSpPr>
        <p:sp>
          <p:nvSpPr>
            <p:cNvPr id="7" name="AutoShape 2">
              <a:extLst>
                <a:ext uri="{FF2B5EF4-FFF2-40B4-BE49-F238E27FC236}">
                  <a16:creationId xmlns:a16="http://schemas.microsoft.com/office/drawing/2014/main" id="{86C6FE14-8A2C-2C45-ADEB-027732D35EE3}"/>
                </a:ext>
              </a:extLst>
            </p:cNvPr>
            <p:cNvSpPr>
              <a:spLocks noChangeArrowheads="1"/>
            </p:cNvSpPr>
            <p:nvPr/>
          </p:nvSpPr>
          <p:spPr bwMode="auto">
            <a:xfrm>
              <a:off x="4527549" y="5586765"/>
              <a:ext cx="6103083" cy="322794"/>
            </a:xfrm>
            <a:prstGeom prst="parallelogram">
              <a:avLst>
                <a:gd name="adj" fmla="val 99111"/>
              </a:avLst>
            </a:prstGeom>
            <a:gradFill rotWithShape="0">
              <a:gsLst>
                <a:gs pos="0">
                  <a:schemeClr val="hlink">
                    <a:gamma/>
                    <a:shade val="47059"/>
                    <a:invGamma/>
                  </a:schemeClr>
                </a:gs>
                <a:gs pos="100000">
                  <a:schemeClr val="hlink"/>
                </a:gs>
              </a:gsLst>
              <a:lin ang="5400000" scaled="1"/>
            </a:gradFill>
            <a:ln w="9525">
              <a:solidFill>
                <a:schemeClr val="tx1"/>
              </a:solidFill>
              <a:miter lim="800000"/>
              <a:headEnd/>
              <a:tailEnd/>
            </a:ln>
            <a:effectLst/>
          </p:spPr>
          <p:txBody>
            <a:bodyPr wrap="none" anchor="ctr"/>
            <a:lstStyle/>
            <a:p>
              <a:pPr defTabSz="342900">
                <a:defRPr/>
              </a:pPr>
              <a:endParaRPr lang="en-US" sz="1600">
                <a:solidFill>
                  <a:srgbClr val="FFFFFF"/>
                </a:solidFill>
                <a:latin typeface="+mj-lt"/>
                <a:ea typeface="ＭＳ Ｐゴシック" pitchFamily="34" charset="-128"/>
              </a:endParaRPr>
            </a:p>
          </p:txBody>
        </p:sp>
        <p:sp>
          <p:nvSpPr>
            <p:cNvPr id="8" name="Rectangle 3">
              <a:extLst>
                <a:ext uri="{FF2B5EF4-FFF2-40B4-BE49-F238E27FC236}">
                  <a16:creationId xmlns:a16="http://schemas.microsoft.com/office/drawing/2014/main" id="{CA67BB55-BF5F-4B42-A716-BDD1AC87A672}"/>
                </a:ext>
              </a:extLst>
            </p:cNvPr>
            <p:cNvSpPr>
              <a:spLocks noChangeArrowheads="1"/>
            </p:cNvSpPr>
            <p:nvPr/>
          </p:nvSpPr>
          <p:spPr bwMode="auto">
            <a:xfrm>
              <a:off x="4804243" y="5063266"/>
              <a:ext cx="5538770" cy="672925"/>
            </a:xfrm>
            <a:prstGeom prst="rect">
              <a:avLst/>
            </a:prstGeom>
            <a:gradFill rotWithShape="0">
              <a:gsLst>
                <a:gs pos="0">
                  <a:srgbClr val="CCFF66"/>
                </a:gs>
                <a:gs pos="100000">
                  <a:srgbClr val="586E2C"/>
                </a:gs>
              </a:gsLst>
              <a:lin ang="5400000" scaled="1"/>
            </a:gradFill>
            <a:ln w="9525">
              <a:solidFill>
                <a:schemeClr val="tx1"/>
              </a:solidFill>
              <a:miter lim="800000"/>
              <a:headEnd/>
              <a:tailEnd/>
            </a:ln>
          </p:spPr>
          <p:txBody>
            <a:bodyPr wrap="none" anchor="ctr"/>
            <a:lstStyle>
              <a:lvl1pPr defTabSz="342900">
                <a:defRPr sz="2400">
                  <a:solidFill>
                    <a:schemeClr val="tx1"/>
                  </a:solidFill>
                  <a:latin typeface="Arial" panose="020B0604020202020204" pitchFamily="34" charset="0"/>
                </a:defRPr>
              </a:lvl1pPr>
              <a:lvl2pPr marL="742950" indent="-285750" defTabSz="342900">
                <a:defRPr sz="2400">
                  <a:solidFill>
                    <a:schemeClr val="tx1"/>
                  </a:solidFill>
                  <a:latin typeface="Arial" panose="020B0604020202020204" pitchFamily="34" charset="0"/>
                </a:defRPr>
              </a:lvl2pPr>
              <a:lvl3pPr marL="1143000" indent="-228600" defTabSz="342900">
                <a:defRPr sz="2400">
                  <a:solidFill>
                    <a:schemeClr val="tx1"/>
                  </a:solidFill>
                  <a:latin typeface="Arial" panose="020B0604020202020204" pitchFamily="34" charset="0"/>
                </a:defRPr>
              </a:lvl3pPr>
              <a:lvl4pPr marL="1600200" indent="-228600" defTabSz="342900">
                <a:defRPr sz="2400">
                  <a:solidFill>
                    <a:schemeClr val="tx1"/>
                  </a:solidFill>
                  <a:latin typeface="Arial" panose="020B0604020202020204" pitchFamily="34" charset="0"/>
                </a:defRPr>
              </a:lvl4pPr>
              <a:lvl5pPr marL="2057400" indent="-228600" defTabSz="342900">
                <a:defRPr sz="2400">
                  <a:solidFill>
                    <a:schemeClr val="tx1"/>
                  </a:solidFill>
                  <a:latin typeface="Arial" panose="020B0604020202020204" pitchFamily="34" charset="0"/>
                </a:defRPr>
              </a:lvl5pPr>
              <a:lvl6pPr marL="2514600" indent="-228600" defTabSz="3429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3429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3429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3429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s-ES_tradnl" altLang="en-US" sz="1600">
                <a:solidFill>
                  <a:srgbClr val="000000"/>
                </a:solidFill>
                <a:latin typeface="+mj-lt"/>
                <a:ea typeface="MS PGothic" panose="020B0600070205080204" pitchFamily="34" charset="-128"/>
              </a:endParaRPr>
            </a:p>
          </p:txBody>
        </p:sp>
        <p:sp>
          <p:nvSpPr>
            <p:cNvPr id="9" name="AutoShape 5">
              <a:extLst>
                <a:ext uri="{FF2B5EF4-FFF2-40B4-BE49-F238E27FC236}">
                  <a16:creationId xmlns:a16="http://schemas.microsoft.com/office/drawing/2014/main" id="{AAEBE24F-A65C-684B-9BDD-84425B35AF68}"/>
                </a:ext>
              </a:extLst>
            </p:cNvPr>
            <p:cNvSpPr>
              <a:spLocks noChangeArrowheads="1"/>
            </p:cNvSpPr>
            <p:nvPr/>
          </p:nvSpPr>
          <p:spPr bwMode="auto">
            <a:xfrm>
              <a:off x="4949469" y="5083075"/>
              <a:ext cx="1143000" cy="650977"/>
            </a:xfrm>
            <a:prstGeom prst="cube">
              <a:avLst>
                <a:gd name="adj" fmla="val 25000"/>
              </a:avLst>
            </a:prstGeom>
            <a:solidFill>
              <a:srgbClr val="FFCC66"/>
            </a:solidFill>
            <a:ln w="9525">
              <a:solidFill>
                <a:schemeClr val="tx1"/>
              </a:solidFill>
              <a:miter lim="800000"/>
              <a:headEnd/>
              <a:tailEnd/>
            </a:ln>
          </p:spPr>
          <p:txBody>
            <a:bodyPr wrap="none" anchor="ctr"/>
            <a:lstStyle>
              <a:lvl1pPr defTabSz="342900">
                <a:defRPr sz="2400">
                  <a:solidFill>
                    <a:schemeClr val="tx1"/>
                  </a:solidFill>
                  <a:latin typeface="Arial" panose="020B0604020202020204" pitchFamily="34" charset="0"/>
                </a:defRPr>
              </a:lvl1pPr>
              <a:lvl2pPr marL="742950" indent="-285750" defTabSz="342900">
                <a:defRPr sz="2400">
                  <a:solidFill>
                    <a:schemeClr val="tx1"/>
                  </a:solidFill>
                  <a:latin typeface="Arial" panose="020B0604020202020204" pitchFamily="34" charset="0"/>
                </a:defRPr>
              </a:lvl2pPr>
              <a:lvl3pPr marL="1143000" indent="-228600" defTabSz="342900">
                <a:defRPr sz="2400">
                  <a:solidFill>
                    <a:schemeClr val="tx1"/>
                  </a:solidFill>
                  <a:latin typeface="Arial" panose="020B0604020202020204" pitchFamily="34" charset="0"/>
                </a:defRPr>
              </a:lvl3pPr>
              <a:lvl4pPr marL="1600200" indent="-228600" defTabSz="342900">
                <a:defRPr sz="2400">
                  <a:solidFill>
                    <a:schemeClr val="tx1"/>
                  </a:solidFill>
                  <a:latin typeface="Arial" panose="020B0604020202020204" pitchFamily="34" charset="0"/>
                </a:defRPr>
              </a:lvl4pPr>
              <a:lvl5pPr marL="2057400" indent="-228600" defTabSz="342900">
                <a:defRPr sz="2400">
                  <a:solidFill>
                    <a:schemeClr val="tx1"/>
                  </a:solidFill>
                  <a:latin typeface="Arial" panose="020B0604020202020204" pitchFamily="34" charset="0"/>
                </a:defRPr>
              </a:lvl5pPr>
              <a:lvl6pPr marL="2514600" indent="-228600" defTabSz="3429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3429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3429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3429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US" altLang="en-US" sz="1600" b="1">
                  <a:solidFill>
                    <a:srgbClr val="000000"/>
                  </a:solidFill>
                  <a:latin typeface="News Gothic MT" panose="020B0503020103020203" pitchFamily="34" charset="0"/>
                  <a:ea typeface="MS PGothic" panose="020B0600070205080204" pitchFamily="34" charset="-128"/>
                </a:rPr>
                <a:t>Induction</a:t>
              </a:r>
            </a:p>
          </p:txBody>
        </p:sp>
        <p:sp>
          <p:nvSpPr>
            <p:cNvPr id="10" name="AutoShape 6">
              <a:extLst>
                <a:ext uri="{FF2B5EF4-FFF2-40B4-BE49-F238E27FC236}">
                  <a16:creationId xmlns:a16="http://schemas.microsoft.com/office/drawing/2014/main" id="{08971813-280F-8D45-AB5A-295995BC6331}"/>
                </a:ext>
              </a:extLst>
            </p:cNvPr>
            <p:cNvSpPr>
              <a:spLocks noChangeArrowheads="1"/>
            </p:cNvSpPr>
            <p:nvPr/>
          </p:nvSpPr>
          <p:spPr bwMode="auto">
            <a:xfrm>
              <a:off x="6187716" y="5088952"/>
              <a:ext cx="1239429" cy="643898"/>
            </a:xfrm>
            <a:prstGeom prst="cube">
              <a:avLst>
                <a:gd name="adj" fmla="val 25000"/>
              </a:avLst>
            </a:prstGeom>
            <a:solidFill>
              <a:srgbClr val="FFFF66"/>
            </a:solidFill>
            <a:ln w="9525">
              <a:solidFill>
                <a:schemeClr val="tx1"/>
              </a:solidFill>
              <a:miter lim="800000"/>
              <a:headEnd/>
              <a:tailEnd/>
            </a:ln>
          </p:spPr>
          <p:txBody>
            <a:bodyPr wrap="none" anchor="ctr"/>
            <a:lstStyle>
              <a:lvl1pPr defTabSz="342900">
                <a:defRPr sz="2400">
                  <a:solidFill>
                    <a:schemeClr val="tx1"/>
                  </a:solidFill>
                  <a:latin typeface="Arial" panose="020B0604020202020204" pitchFamily="34" charset="0"/>
                </a:defRPr>
              </a:lvl1pPr>
              <a:lvl2pPr marL="742950" indent="-285750" defTabSz="342900">
                <a:defRPr sz="2400">
                  <a:solidFill>
                    <a:schemeClr val="tx1"/>
                  </a:solidFill>
                  <a:latin typeface="Arial" panose="020B0604020202020204" pitchFamily="34" charset="0"/>
                </a:defRPr>
              </a:lvl2pPr>
              <a:lvl3pPr marL="1143000" indent="-228600" defTabSz="342900">
                <a:defRPr sz="2400">
                  <a:solidFill>
                    <a:schemeClr val="tx1"/>
                  </a:solidFill>
                  <a:latin typeface="Arial" panose="020B0604020202020204" pitchFamily="34" charset="0"/>
                </a:defRPr>
              </a:lvl3pPr>
              <a:lvl4pPr marL="1600200" indent="-228600" defTabSz="342900">
                <a:defRPr sz="2400">
                  <a:solidFill>
                    <a:schemeClr val="tx1"/>
                  </a:solidFill>
                  <a:latin typeface="Arial" panose="020B0604020202020204" pitchFamily="34" charset="0"/>
                </a:defRPr>
              </a:lvl4pPr>
              <a:lvl5pPr marL="2057400" indent="-228600" defTabSz="342900">
                <a:defRPr sz="2400">
                  <a:solidFill>
                    <a:schemeClr val="tx1"/>
                  </a:solidFill>
                  <a:latin typeface="Arial" panose="020B0604020202020204" pitchFamily="34" charset="0"/>
                </a:defRPr>
              </a:lvl5pPr>
              <a:lvl6pPr marL="2514600" indent="-228600" defTabSz="3429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3429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3429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3429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US" altLang="en-US" sz="1600" b="1">
                  <a:solidFill>
                    <a:srgbClr val="000000"/>
                  </a:solidFill>
                  <a:latin typeface="News Gothic MT" panose="020B0503020103020203" pitchFamily="34" charset="0"/>
                  <a:ea typeface="MS PGothic" panose="020B0600070205080204" pitchFamily="34" charset="-128"/>
                </a:rPr>
                <a:t>Consolidation</a:t>
              </a:r>
            </a:p>
          </p:txBody>
        </p:sp>
        <p:sp>
          <p:nvSpPr>
            <p:cNvPr id="11" name="AutoShape 9">
              <a:extLst>
                <a:ext uri="{FF2B5EF4-FFF2-40B4-BE49-F238E27FC236}">
                  <a16:creationId xmlns:a16="http://schemas.microsoft.com/office/drawing/2014/main" id="{FD0BBE15-9661-B44B-B05A-E06C90FFC638}"/>
                </a:ext>
              </a:extLst>
            </p:cNvPr>
            <p:cNvSpPr>
              <a:spLocks noChangeArrowheads="1"/>
            </p:cNvSpPr>
            <p:nvPr/>
          </p:nvSpPr>
          <p:spPr bwMode="auto">
            <a:xfrm>
              <a:off x="7541144" y="5090151"/>
              <a:ext cx="1309688" cy="643898"/>
            </a:xfrm>
            <a:prstGeom prst="cube">
              <a:avLst>
                <a:gd name="adj" fmla="val 25000"/>
              </a:avLst>
            </a:prstGeom>
            <a:solidFill>
              <a:srgbClr val="9999FF"/>
            </a:solidFill>
            <a:ln w="9525">
              <a:solidFill>
                <a:schemeClr val="tx1"/>
              </a:solidFill>
              <a:miter lim="800000"/>
              <a:headEnd/>
              <a:tailEnd/>
            </a:ln>
          </p:spPr>
          <p:txBody>
            <a:bodyPr wrap="none" anchor="ctr"/>
            <a:lstStyle>
              <a:lvl1pPr defTabSz="342900">
                <a:defRPr sz="2400">
                  <a:solidFill>
                    <a:schemeClr val="tx1"/>
                  </a:solidFill>
                  <a:latin typeface="Arial" panose="020B0604020202020204" pitchFamily="34" charset="0"/>
                </a:defRPr>
              </a:lvl1pPr>
              <a:lvl2pPr marL="742950" indent="-285750" defTabSz="342900">
                <a:defRPr sz="2400">
                  <a:solidFill>
                    <a:schemeClr val="tx1"/>
                  </a:solidFill>
                  <a:latin typeface="Arial" panose="020B0604020202020204" pitchFamily="34" charset="0"/>
                </a:defRPr>
              </a:lvl2pPr>
              <a:lvl3pPr marL="1143000" indent="-228600" defTabSz="342900">
                <a:defRPr sz="2400">
                  <a:solidFill>
                    <a:schemeClr val="tx1"/>
                  </a:solidFill>
                  <a:latin typeface="Arial" panose="020B0604020202020204" pitchFamily="34" charset="0"/>
                </a:defRPr>
              </a:lvl3pPr>
              <a:lvl4pPr marL="1600200" indent="-228600" defTabSz="342900">
                <a:defRPr sz="2400">
                  <a:solidFill>
                    <a:schemeClr val="tx1"/>
                  </a:solidFill>
                  <a:latin typeface="Arial" panose="020B0604020202020204" pitchFamily="34" charset="0"/>
                </a:defRPr>
              </a:lvl4pPr>
              <a:lvl5pPr marL="2057400" indent="-228600" defTabSz="342900">
                <a:defRPr sz="2400">
                  <a:solidFill>
                    <a:schemeClr val="tx1"/>
                  </a:solidFill>
                  <a:latin typeface="Arial" panose="020B0604020202020204" pitchFamily="34" charset="0"/>
                </a:defRPr>
              </a:lvl5pPr>
              <a:lvl6pPr marL="2514600" indent="-228600" defTabSz="3429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3429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3429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3429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US" altLang="en-US" sz="1600" b="1">
                  <a:solidFill>
                    <a:srgbClr val="000000"/>
                  </a:solidFill>
                  <a:latin typeface="News Gothic MT" panose="020B0503020103020203" pitchFamily="34" charset="0"/>
                  <a:ea typeface="MS PGothic" panose="020B0600070205080204" pitchFamily="34" charset="-128"/>
                </a:rPr>
                <a:t>Maintenance</a:t>
              </a:r>
            </a:p>
          </p:txBody>
        </p:sp>
        <p:sp>
          <p:nvSpPr>
            <p:cNvPr id="12" name="AutoShape 12">
              <a:extLst>
                <a:ext uri="{FF2B5EF4-FFF2-40B4-BE49-F238E27FC236}">
                  <a16:creationId xmlns:a16="http://schemas.microsoft.com/office/drawing/2014/main" id="{A44213CC-A1D4-5040-AA07-AF389400E441}"/>
                </a:ext>
              </a:extLst>
            </p:cNvPr>
            <p:cNvSpPr>
              <a:spLocks noChangeArrowheads="1"/>
            </p:cNvSpPr>
            <p:nvPr/>
          </p:nvSpPr>
          <p:spPr bwMode="auto">
            <a:xfrm>
              <a:off x="8947551" y="5063265"/>
              <a:ext cx="1309688" cy="670783"/>
            </a:xfrm>
            <a:prstGeom prst="cube">
              <a:avLst>
                <a:gd name="adj" fmla="val 25000"/>
              </a:avLst>
            </a:prstGeom>
            <a:solidFill>
              <a:srgbClr val="66FFCC"/>
            </a:solidFill>
            <a:ln w="9525">
              <a:solidFill>
                <a:schemeClr val="tx1"/>
              </a:solidFill>
              <a:miter lim="800000"/>
              <a:headEnd/>
              <a:tailEnd/>
            </a:ln>
          </p:spPr>
          <p:txBody>
            <a:bodyPr wrap="none" anchor="ctr"/>
            <a:lstStyle>
              <a:lvl1pPr defTabSz="342900">
                <a:defRPr sz="2400">
                  <a:solidFill>
                    <a:schemeClr val="tx1"/>
                  </a:solidFill>
                  <a:latin typeface="Arial" panose="020B0604020202020204" pitchFamily="34" charset="0"/>
                </a:defRPr>
              </a:lvl1pPr>
              <a:lvl2pPr marL="742950" indent="-285750" defTabSz="342900">
                <a:defRPr sz="2400">
                  <a:solidFill>
                    <a:schemeClr val="tx1"/>
                  </a:solidFill>
                  <a:latin typeface="Arial" panose="020B0604020202020204" pitchFamily="34" charset="0"/>
                </a:defRPr>
              </a:lvl2pPr>
              <a:lvl3pPr marL="1143000" indent="-228600" defTabSz="342900">
                <a:defRPr sz="2400">
                  <a:solidFill>
                    <a:schemeClr val="tx1"/>
                  </a:solidFill>
                  <a:latin typeface="Arial" panose="020B0604020202020204" pitchFamily="34" charset="0"/>
                </a:defRPr>
              </a:lvl3pPr>
              <a:lvl4pPr marL="1600200" indent="-228600" defTabSz="342900">
                <a:defRPr sz="2400">
                  <a:solidFill>
                    <a:schemeClr val="tx1"/>
                  </a:solidFill>
                  <a:latin typeface="Arial" panose="020B0604020202020204" pitchFamily="34" charset="0"/>
                </a:defRPr>
              </a:lvl4pPr>
              <a:lvl5pPr marL="2057400" indent="-228600" defTabSz="342900">
                <a:defRPr sz="2400">
                  <a:solidFill>
                    <a:schemeClr val="tx1"/>
                  </a:solidFill>
                  <a:latin typeface="Arial" panose="020B0604020202020204" pitchFamily="34" charset="0"/>
                </a:defRPr>
              </a:lvl5pPr>
              <a:lvl6pPr marL="2514600" indent="-228600" defTabSz="3429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3429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3429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3429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US" altLang="en-US" sz="1400" b="1">
                  <a:solidFill>
                    <a:srgbClr val="000000"/>
                  </a:solidFill>
                  <a:latin typeface="News Gothic MT" panose="020B0503020103020203" pitchFamily="34" charset="0"/>
                  <a:ea typeface="MS PGothic" panose="020B0600070205080204" pitchFamily="34" charset="-128"/>
                </a:rPr>
                <a:t>Relapse/Rescue</a:t>
              </a:r>
            </a:p>
          </p:txBody>
        </p:sp>
        <p:sp>
          <p:nvSpPr>
            <p:cNvPr id="13" name="Rectangle 19">
              <a:extLst>
                <a:ext uri="{FF2B5EF4-FFF2-40B4-BE49-F238E27FC236}">
                  <a16:creationId xmlns:a16="http://schemas.microsoft.com/office/drawing/2014/main" id="{E1C55178-217F-2E46-AD04-0240F877C84E}"/>
                </a:ext>
              </a:extLst>
            </p:cNvPr>
            <p:cNvSpPr>
              <a:spLocks noChangeArrowheads="1"/>
            </p:cNvSpPr>
            <p:nvPr/>
          </p:nvSpPr>
          <p:spPr bwMode="auto">
            <a:xfrm>
              <a:off x="4839698" y="5973763"/>
              <a:ext cx="1191855" cy="556362"/>
            </a:xfrm>
            <a:prstGeom prst="rect">
              <a:avLst/>
            </a:prstGeom>
            <a:noFill/>
            <a:ln w="9525">
              <a:noFill/>
              <a:miter lim="800000"/>
              <a:headEnd/>
              <a:tailEnd/>
            </a:ln>
          </p:spPr>
          <p:txBody>
            <a:bodyPr wrap="square">
              <a:spAutoFit/>
            </a:bodyPr>
            <a:lstStyle/>
            <a:p>
              <a:pPr algn="ctr" defTabSz="685800">
                <a:defRPr/>
              </a:pPr>
              <a:r>
                <a:rPr lang="en-US" sz="1600">
                  <a:solidFill>
                    <a:prstClr val="black"/>
                  </a:solidFill>
                  <a:latin typeface="News Gothic MT" panose="020B0503020103020203" pitchFamily="34" charset="0"/>
                </a:rPr>
                <a:t>1-4 drug regimen </a:t>
              </a:r>
            </a:p>
            <a:p>
              <a:pPr algn="ctr" defTabSz="685800">
                <a:defRPr/>
              </a:pPr>
              <a:endParaRPr lang="en-US" sz="1600">
                <a:solidFill>
                  <a:prstClr val="black"/>
                </a:solidFill>
                <a:latin typeface="+mj-lt"/>
              </a:endParaRPr>
            </a:p>
          </p:txBody>
        </p:sp>
        <p:sp>
          <p:nvSpPr>
            <p:cNvPr id="14" name="Rectangle 20">
              <a:extLst>
                <a:ext uri="{FF2B5EF4-FFF2-40B4-BE49-F238E27FC236}">
                  <a16:creationId xmlns:a16="http://schemas.microsoft.com/office/drawing/2014/main" id="{588BE741-3C15-B74E-A62A-E075A7ED6FF1}"/>
                </a:ext>
              </a:extLst>
            </p:cNvPr>
            <p:cNvSpPr>
              <a:spLocks noChangeArrowheads="1"/>
            </p:cNvSpPr>
            <p:nvPr/>
          </p:nvSpPr>
          <p:spPr bwMode="auto">
            <a:xfrm>
              <a:off x="6092468" y="6000339"/>
              <a:ext cx="1334676" cy="886057"/>
            </a:xfrm>
            <a:prstGeom prst="rect">
              <a:avLst/>
            </a:prstGeom>
            <a:noFill/>
            <a:ln w="9525">
              <a:solidFill>
                <a:schemeClr val="tx1"/>
              </a:solidFill>
              <a:miter lim="800000"/>
              <a:headEnd/>
              <a:tailEnd/>
            </a:ln>
          </p:spPr>
          <p:txBody>
            <a:bodyPr wrap="square">
              <a:spAutoFit/>
            </a:bodyPr>
            <a:lstStyle/>
            <a:p>
              <a:pPr algn="ctr" defTabSz="685800">
                <a:defRPr/>
              </a:pPr>
              <a:r>
                <a:rPr lang="en-US" sz="1600" dirty="0">
                  <a:solidFill>
                    <a:prstClr val="black"/>
                  </a:solidFill>
                  <a:latin typeface="News Gothic MT" panose="020B0503020103020203" pitchFamily="34" charset="0"/>
                  <a:ea typeface="MS PGothic" pitchFamily="34" charset="-128"/>
                </a:rPr>
                <a:t>Melphalan flufenamide (melflufen) </a:t>
              </a:r>
            </a:p>
            <a:p>
              <a:pPr algn="ctr" defTabSz="685800">
                <a:defRPr/>
              </a:pPr>
              <a:r>
                <a:rPr lang="en-US" sz="1600" dirty="0">
                  <a:solidFill>
                    <a:prstClr val="black"/>
                  </a:solidFill>
                  <a:latin typeface="News Gothic MT" panose="020B0503020103020203" pitchFamily="34" charset="0"/>
                  <a:ea typeface="MS PGothic" pitchFamily="34" charset="-128"/>
                </a:rPr>
                <a:t>200 mg/m</a:t>
              </a:r>
              <a:r>
                <a:rPr lang="en-US" sz="1600" baseline="30000" dirty="0">
                  <a:solidFill>
                    <a:prstClr val="black"/>
                  </a:solidFill>
                  <a:latin typeface="News Gothic MT" panose="020B0503020103020203" pitchFamily="34" charset="0"/>
                  <a:ea typeface="MS PGothic" pitchFamily="34" charset="-128"/>
                </a:rPr>
                <a:t>2</a:t>
              </a:r>
              <a:endParaRPr lang="en-US" sz="1600" dirty="0">
                <a:solidFill>
                  <a:prstClr val="black"/>
                </a:solidFill>
                <a:latin typeface="News Gothic MT" panose="020B0503020103020203" pitchFamily="34" charset="0"/>
                <a:ea typeface="MS PGothic" pitchFamily="34" charset="-128"/>
              </a:endParaRPr>
            </a:p>
            <a:p>
              <a:pPr algn="ctr" defTabSz="685800">
                <a:defRPr/>
              </a:pPr>
              <a:r>
                <a:rPr lang="en-US" sz="1600" dirty="0">
                  <a:solidFill>
                    <a:prstClr val="black"/>
                  </a:solidFill>
                  <a:latin typeface="News Gothic MT" panose="020B0503020103020203" pitchFamily="34" charset="0"/>
                  <a:ea typeface="MS PGothic" pitchFamily="34" charset="-128"/>
                </a:rPr>
                <a:t>ASCT</a:t>
              </a:r>
              <a:endParaRPr lang="en-US" sz="1600" b="1" baseline="30000" dirty="0">
                <a:solidFill>
                  <a:prstClr val="black"/>
                </a:solidFill>
                <a:latin typeface="News Gothic MT" panose="020B0503020103020203" pitchFamily="34" charset="0"/>
                <a:ea typeface="MS PGothic" pitchFamily="34" charset="-128"/>
                <a:cs typeface="Angsana New" pitchFamily="18" charset="-34"/>
              </a:endParaRPr>
            </a:p>
          </p:txBody>
        </p:sp>
        <p:sp>
          <p:nvSpPr>
            <p:cNvPr id="15" name="Rectangle 21">
              <a:extLst>
                <a:ext uri="{FF2B5EF4-FFF2-40B4-BE49-F238E27FC236}">
                  <a16:creationId xmlns:a16="http://schemas.microsoft.com/office/drawing/2014/main" id="{F3FF13DC-8118-9348-BFD1-EA88189A8A6F}"/>
                </a:ext>
              </a:extLst>
            </p:cNvPr>
            <p:cNvSpPr>
              <a:spLocks noChangeArrowheads="1"/>
            </p:cNvSpPr>
            <p:nvPr/>
          </p:nvSpPr>
          <p:spPr bwMode="auto">
            <a:xfrm>
              <a:off x="7562920" y="5949961"/>
              <a:ext cx="1234307" cy="487675"/>
            </a:xfrm>
            <a:prstGeom prst="rect">
              <a:avLst/>
            </a:prstGeom>
            <a:noFill/>
            <a:ln w="9525">
              <a:noFill/>
              <a:miter lim="800000"/>
              <a:headEnd/>
              <a:tailEnd/>
            </a:ln>
          </p:spPr>
          <p:txBody>
            <a:bodyPr wrap="square">
              <a:spAutoFit/>
            </a:bodyPr>
            <a:lstStyle/>
            <a:p>
              <a:pPr algn="ctr" defTabSz="685800">
                <a:defRPr/>
              </a:pPr>
              <a:r>
                <a:rPr lang="en-US" sz="1600">
                  <a:solidFill>
                    <a:prstClr val="black"/>
                  </a:solidFill>
                  <a:latin typeface="News Gothic MT" panose="020B0503020103020203" pitchFamily="34" charset="0"/>
                  <a:ea typeface="MS PGothic" pitchFamily="34" charset="-128"/>
                </a:rPr>
                <a:t>Observation or </a:t>
              </a:r>
            </a:p>
            <a:p>
              <a:pPr algn="ctr" defTabSz="685800">
                <a:defRPr/>
              </a:pPr>
              <a:r>
                <a:rPr lang="en-US" sz="1600">
                  <a:solidFill>
                    <a:prstClr val="black"/>
                  </a:solidFill>
                  <a:latin typeface="News Gothic MT" panose="020B0503020103020203" pitchFamily="34" charset="0"/>
                  <a:ea typeface="MS PGothic" pitchFamily="34" charset="-128"/>
                </a:rPr>
                <a:t>IMiD, PI </a:t>
              </a:r>
              <a:r>
                <a:rPr lang="en-US" sz="1600" baseline="30000">
                  <a:solidFill>
                    <a:prstClr val="black"/>
                  </a:solidFill>
                  <a:latin typeface="News Gothic MT" panose="020B0503020103020203" pitchFamily="34" charset="0"/>
                  <a:ea typeface="Arial Unicode MS" pitchFamily="34" charset="-128"/>
                  <a:cs typeface="Arial Unicode MS" pitchFamily="34" charset="-128"/>
                </a:rPr>
                <a:t> </a:t>
              </a:r>
              <a:r>
                <a:rPr lang="en-US" sz="1600">
                  <a:solidFill>
                    <a:prstClr val="black"/>
                  </a:solidFill>
                  <a:latin typeface="News Gothic MT" panose="020B0503020103020203" pitchFamily="34" charset="0"/>
                  <a:ea typeface="MS PGothic" pitchFamily="34" charset="-128"/>
                </a:rPr>
                <a:t> </a:t>
              </a:r>
              <a:endParaRPr lang="en-US" sz="1600" baseline="30000">
                <a:solidFill>
                  <a:prstClr val="black"/>
                </a:solidFill>
                <a:latin typeface="News Gothic MT" panose="020B0503020103020203" pitchFamily="34" charset="0"/>
                <a:ea typeface="Arial Unicode MS" pitchFamily="34" charset="-128"/>
                <a:cs typeface="Arial Unicode MS" pitchFamily="34" charset="-128"/>
              </a:endParaRPr>
            </a:p>
            <a:p>
              <a:pPr algn="ctr" defTabSz="685800">
                <a:defRPr/>
              </a:pPr>
              <a:endParaRPr lang="en-US" baseline="30000">
                <a:solidFill>
                  <a:prstClr val="black"/>
                </a:solidFill>
                <a:latin typeface="+mj-lt"/>
                <a:ea typeface="Arial Unicode MS" pitchFamily="34" charset="-128"/>
                <a:cs typeface="Arial Unicode MS" pitchFamily="34" charset="-128"/>
              </a:endParaRPr>
            </a:p>
          </p:txBody>
        </p:sp>
        <p:sp>
          <p:nvSpPr>
            <p:cNvPr id="16" name="Rectangle 21">
              <a:extLst>
                <a:ext uri="{FF2B5EF4-FFF2-40B4-BE49-F238E27FC236}">
                  <a16:creationId xmlns:a16="http://schemas.microsoft.com/office/drawing/2014/main" id="{15A6D2EF-9006-3746-B63D-5B11E40B2B8B}"/>
                </a:ext>
              </a:extLst>
            </p:cNvPr>
            <p:cNvSpPr>
              <a:spLocks noChangeArrowheads="1"/>
            </p:cNvSpPr>
            <p:nvPr/>
          </p:nvSpPr>
          <p:spPr bwMode="auto">
            <a:xfrm>
              <a:off x="9062181" y="5902717"/>
              <a:ext cx="1069975" cy="501412"/>
            </a:xfrm>
            <a:prstGeom prst="rect">
              <a:avLst/>
            </a:prstGeom>
            <a:noFill/>
            <a:ln w="9525">
              <a:noFill/>
              <a:miter lim="800000"/>
              <a:headEnd/>
              <a:tailEnd/>
            </a:ln>
          </p:spPr>
          <p:txBody>
            <a:bodyPr>
              <a:spAutoFit/>
            </a:bodyPr>
            <a:lstStyle/>
            <a:p>
              <a:pPr algn="ctr" defTabSz="685800">
                <a:defRPr/>
              </a:pPr>
              <a:r>
                <a:rPr lang="en-US" sz="1600">
                  <a:solidFill>
                    <a:prstClr val="black"/>
                  </a:solidFill>
                  <a:latin typeface="News Gothic MT" panose="020B0503020103020203" pitchFamily="34" charset="0"/>
                  <a:ea typeface="MS PGothic" pitchFamily="34" charset="-128"/>
                </a:rPr>
                <a:t>Numerous options!</a:t>
              </a:r>
              <a:endParaRPr lang="en-US" sz="1600" baseline="30000">
                <a:solidFill>
                  <a:prstClr val="black"/>
                </a:solidFill>
                <a:latin typeface="News Gothic MT" panose="020B0503020103020203" pitchFamily="34" charset="0"/>
                <a:ea typeface="Arial Unicode MS" pitchFamily="34" charset="-128"/>
                <a:cs typeface="Arial Unicode MS" pitchFamily="34" charset="-128"/>
              </a:endParaRPr>
            </a:p>
            <a:p>
              <a:pPr algn="ctr" defTabSz="685800">
                <a:defRPr/>
              </a:pPr>
              <a:endParaRPr lang="en-US" sz="1600" baseline="30000">
                <a:solidFill>
                  <a:prstClr val="black"/>
                </a:solidFill>
                <a:latin typeface="+mj-lt"/>
                <a:ea typeface="Arial Unicode MS" pitchFamily="34" charset="-128"/>
                <a:cs typeface="Arial Unicode MS" pitchFamily="34" charset="-128"/>
              </a:endParaRPr>
            </a:p>
          </p:txBody>
        </p:sp>
      </p:grpSp>
      <p:sp>
        <p:nvSpPr>
          <p:cNvPr id="17" name="Rectangle 16">
            <a:extLst>
              <a:ext uri="{FF2B5EF4-FFF2-40B4-BE49-F238E27FC236}">
                <a16:creationId xmlns:a16="http://schemas.microsoft.com/office/drawing/2014/main" id="{8B36C300-7948-1342-9DF0-F7D629420361}"/>
              </a:ext>
            </a:extLst>
          </p:cNvPr>
          <p:cNvSpPr/>
          <p:nvPr/>
        </p:nvSpPr>
        <p:spPr>
          <a:xfrm>
            <a:off x="5052210" y="1943972"/>
            <a:ext cx="2129640" cy="646331"/>
          </a:xfrm>
          <a:prstGeom prst="rect">
            <a:avLst/>
          </a:prstGeom>
          <a:solidFill>
            <a:srgbClr val="E3F4D7"/>
          </a:solidFill>
          <a:ln>
            <a:solidFill>
              <a:srgbClr val="00B050"/>
            </a:solidFill>
          </a:ln>
        </p:spPr>
        <p:txBody>
          <a:bodyPr wrap="square">
            <a:spAutoFit/>
          </a:bodyPr>
          <a:lstStyle/>
          <a:p>
            <a:pPr algn="ctr">
              <a:defRPr/>
            </a:pPr>
            <a:r>
              <a:rPr lang="en-US" sz="1800">
                <a:latin typeface="News Gothic MT" panose="020B0503020103020203" pitchFamily="34" charset="0"/>
              </a:rPr>
              <a:t>Transplant eligible: </a:t>
            </a:r>
          </a:p>
        </p:txBody>
      </p:sp>
    </p:spTree>
    <p:extLst>
      <p:ext uri="{BB962C8B-B14F-4D97-AF65-F5344CB8AC3E}">
        <p14:creationId xmlns:p14="http://schemas.microsoft.com/office/powerpoint/2010/main" val="42920733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2A5F0D15-2E85-E44E-9801-3E7CA3D67A17}"/>
              </a:ext>
            </a:extLst>
          </p:cNvPr>
          <p:cNvSpPr>
            <a:spLocks noGrp="1"/>
          </p:cNvSpPr>
          <p:nvPr>
            <p:ph type="title"/>
          </p:nvPr>
        </p:nvSpPr>
        <p:spPr/>
        <p:txBody>
          <a:bodyPr/>
          <a:lstStyle/>
          <a:p>
            <a:r>
              <a:rPr lang="en-US"/>
              <a:t>Minimal Residual Disease (MRD)</a:t>
            </a:r>
          </a:p>
        </p:txBody>
      </p:sp>
      <p:sp>
        <p:nvSpPr>
          <p:cNvPr id="3" name="Text Placeholder 2"/>
          <p:cNvSpPr>
            <a:spLocks noGrp="1"/>
          </p:cNvSpPr>
          <p:nvPr>
            <p:ph type="body" sz="quarter" idx="12"/>
          </p:nvPr>
        </p:nvSpPr>
        <p:spPr/>
        <p:txBody>
          <a:bodyPr/>
          <a:lstStyle/>
          <a:p>
            <a:r>
              <a:rPr lang="en-US"/>
              <a:t>CR = complete response; PFS = progression-free survival. </a:t>
            </a:r>
          </a:p>
          <a:p>
            <a:r>
              <a:rPr lang="en-US" err="1"/>
              <a:t>Lonial</a:t>
            </a:r>
            <a:r>
              <a:rPr lang="en-US"/>
              <a:t>, 2015; Kumar et al, 2016. </a:t>
            </a:r>
          </a:p>
        </p:txBody>
      </p:sp>
      <p:sp>
        <p:nvSpPr>
          <p:cNvPr id="10" name="Text Placeholder 9">
            <a:extLst>
              <a:ext uri="{FF2B5EF4-FFF2-40B4-BE49-F238E27FC236}">
                <a16:creationId xmlns:a16="http://schemas.microsoft.com/office/drawing/2014/main" id="{4CDA9AE2-1280-184D-9F52-B5042A5478CE}"/>
              </a:ext>
            </a:extLst>
          </p:cNvPr>
          <p:cNvSpPr>
            <a:spLocks noGrp="1"/>
          </p:cNvSpPr>
          <p:nvPr>
            <p:ph type="body" sz="quarter" idx="13"/>
          </p:nvPr>
        </p:nvSpPr>
        <p:spPr/>
        <p:txBody>
          <a:bodyPr/>
          <a:lstStyle/>
          <a:p>
            <a:r>
              <a:rPr lang="en-US"/>
              <a:t>A New Goal of Care, Surrogate for Survival</a:t>
            </a:r>
          </a:p>
        </p:txBody>
      </p:sp>
      <p:pic>
        <p:nvPicPr>
          <p:cNvPr id="5" name="Google Shape;989;p70" descr="C:\Users\Joyce Divine\Downloads\image001 (1).png"/>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1672" t="21696" r="3996" b="3558"/>
          <a:stretch>
            <a:fillRect/>
          </a:stretch>
        </p:blipFill>
        <p:spPr bwMode="auto">
          <a:xfrm>
            <a:off x="2252535" y="1774236"/>
            <a:ext cx="5461292" cy="3999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Google Shape;992;p70"/>
          <p:cNvSpPr/>
          <p:nvPr/>
        </p:nvSpPr>
        <p:spPr>
          <a:xfrm>
            <a:off x="7856221" y="2095700"/>
            <a:ext cx="2492845" cy="3356739"/>
          </a:xfrm>
          <a:prstGeom prst="roundRect">
            <a:avLst>
              <a:gd name="adj" fmla="val 16667"/>
            </a:avLst>
          </a:prstGeom>
          <a:solidFill>
            <a:srgbClr val="C1D830"/>
          </a:solidFill>
          <a:ln>
            <a:noFill/>
          </a:ln>
        </p:spPr>
        <p:txBody>
          <a:bodyPr spcFirstLastPara="1" lIns="68569" tIns="34275" rIns="68569" bIns="34275" anchor="ctr"/>
          <a:lstStyle/>
          <a:p>
            <a:pPr>
              <a:lnSpc>
                <a:spcPct val="85000"/>
              </a:lnSpc>
              <a:defRPr/>
            </a:pPr>
            <a:r>
              <a:rPr lang="en-US" sz="1800" b="1">
                <a:solidFill>
                  <a:schemeClr val="lt1"/>
                </a:solidFill>
                <a:latin typeface="News Gothic MT" panose="020B0503020103020203" pitchFamily="34" charset="0"/>
                <a:ea typeface="Calibri"/>
                <a:cs typeface="Arial" panose="020B0604020202020204" pitchFamily="34" charset="0"/>
                <a:sym typeface="Calibri"/>
              </a:rPr>
              <a:t>Key concepts:</a:t>
            </a:r>
            <a:br>
              <a:rPr lang="en-US" sz="1800" b="1">
                <a:solidFill>
                  <a:schemeClr val="lt1"/>
                </a:solidFill>
                <a:latin typeface="News Gothic MT" panose="020B0503020103020203" pitchFamily="34" charset="0"/>
                <a:ea typeface="Calibri"/>
                <a:cs typeface="Arial" panose="020B0604020202020204" pitchFamily="34" charset="0"/>
                <a:sym typeface="Calibri"/>
              </a:rPr>
            </a:br>
            <a:endParaRPr lang="en-US" sz="1800" b="1">
              <a:solidFill>
                <a:schemeClr val="lt1"/>
              </a:solidFill>
              <a:latin typeface="News Gothic MT" panose="020B0503020103020203" pitchFamily="34" charset="0"/>
              <a:ea typeface="Calibri"/>
              <a:cs typeface="Arial" panose="020B0604020202020204" pitchFamily="34" charset="0"/>
              <a:sym typeface="Calibri"/>
            </a:endParaRPr>
          </a:p>
          <a:p>
            <a:pPr marL="342900" indent="-342900">
              <a:lnSpc>
                <a:spcPct val="85000"/>
              </a:lnSpc>
              <a:buFont typeface="+mj-lt"/>
              <a:buAutoNum type="arabicPeriod"/>
              <a:defRPr/>
            </a:pPr>
            <a:r>
              <a:rPr lang="en-US" sz="1800" b="1" u="sng">
                <a:solidFill>
                  <a:schemeClr val="lt1"/>
                </a:solidFill>
                <a:latin typeface="News Gothic MT" panose="020B0503020103020203" pitchFamily="34" charset="0"/>
                <a:ea typeface="Calibri"/>
                <a:cs typeface="Arial" panose="020B0604020202020204" pitchFamily="34" charset="0"/>
                <a:sym typeface="Calibri"/>
              </a:rPr>
              <a:t>Deeper response </a:t>
            </a:r>
            <a:r>
              <a:rPr lang="en-US" sz="1800">
                <a:solidFill>
                  <a:schemeClr val="lt1"/>
                </a:solidFill>
                <a:latin typeface="News Gothic MT" panose="020B0503020103020203" pitchFamily="34" charset="0"/>
                <a:ea typeface="Calibri"/>
                <a:cs typeface="Arial" panose="020B0604020202020204" pitchFamily="34" charset="0"/>
                <a:sym typeface="Calibri"/>
              </a:rPr>
              <a:t>= improved PFS</a:t>
            </a:r>
          </a:p>
          <a:p>
            <a:pPr marL="342900" indent="-342900">
              <a:lnSpc>
                <a:spcPct val="85000"/>
              </a:lnSpc>
              <a:buFont typeface="+mj-lt"/>
              <a:buAutoNum type="arabicPeriod"/>
              <a:defRPr/>
            </a:pPr>
            <a:endParaRPr lang="en-US" sz="1800">
              <a:solidFill>
                <a:schemeClr val="lt1"/>
              </a:solidFill>
              <a:latin typeface="News Gothic MT" panose="020B0503020103020203" pitchFamily="34" charset="0"/>
              <a:cs typeface="Arial" panose="020B0604020202020204" pitchFamily="34" charset="0"/>
              <a:sym typeface="Calibri"/>
            </a:endParaRPr>
          </a:p>
          <a:p>
            <a:pPr marL="342900" indent="-342900">
              <a:lnSpc>
                <a:spcPct val="85000"/>
              </a:lnSpc>
              <a:buFont typeface="+mj-lt"/>
              <a:buAutoNum type="arabicPeriod"/>
              <a:defRPr/>
            </a:pPr>
            <a:r>
              <a:rPr lang="en-US" sz="1800">
                <a:solidFill>
                  <a:schemeClr val="lt1"/>
                </a:solidFill>
                <a:latin typeface="News Gothic MT" panose="020B0503020103020203" pitchFamily="34" charset="0"/>
                <a:cs typeface="Arial" panose="020B0604020202020204" pitchFamily="34" charset="0"/>
                <a:sym typeface="Calibri"/>
              </a:rPr>
              <a:t>Set the expectation for </a:t>
            </a:r>
            <a:r>
              <a:rPr lang="en-US" sz="1800" b="1" u="sng">
                <a:solidFill>
                  <a:schemeClr val="lt1"/>
                </a:solidFill>
                <a:latin typeface="News Gothic MT" panose="020B0503020103020203" pitchFamily="34" charset="0"/>
                <a:cs typeface="Arial" panose="020B0604020202020204" pitchFamily="34" charset="0"/>
                <a:sym typeface="Calibri"/>
              </a:rPr>
              <a:t>continuous therapy </a:t>
            </a:r>
            <a:r>
              <a:rPr lang="en-US" sz="1800">
                <a:solidFill>
                  <a:schemeClr val="lt1"/>
                </a:solidFill>
                <a:latin typeface="News Gothic MT" panose="020B0503020103020203" pitchFamily="34" charset="0"/>
                <a:cs typeface="Arial" panose="020B0604020202020204" pitchFamily="34" charset="0"/>
                <a:sym typeface="Calibri"/>
              </a:rPr>
              <a:t>upfront, management of side effects</a:t>
            </a:r>
            <a:endParaRPr lang="en-US" sz="1800">
              <a:latin typeface="News Gothic MT" panose="020B0503020103020203" pitchFamily="34" charset="0"/>
            </a:endParaRPr>
          </a:p>
        </p:txBody>
      </p:sp>
      <p:sp>
        <p:nvSpPr>
          <p:cNvPr id="8" name="Google Shape;994;p70">
            <a:extLst>
              <a:ext uri="{FF2B5EF4-FFF2-40B4-BE49-F238E27FC236}">
                <a16:creationId xmlns:a16="http://schemas.microsoft.com/office/drawing/2014/main" id="{97E859B2-B75F-4713-9123-D76F03ECCAB8}"/>
              </a:ext>
            </a:extLst>
          </p:cNvPr>
          <p:cNvSpPr txBox="1"/>
          <p:nvPr/>
        </p:nvSpPr>
        <p:spPr>
          <a:xfrm rot="-5400000">
            <a:off x="-23296" y="3640466"/>
            <a:ext cx="3999670" cy="267208"/>
          </a:xfrm>
          <a:prstGeom prst="rect">
            <a:avLst/>
          </a:prstGeom>
          <a:solidFill>
            <a:srgbClr val="92D050"/>
          </a:solidFill>
          <a:ln>
            <a:noFill/>
          </a:ln>
        </p:spPr>
        <p:txBody>
          <a:bodyPr spcFirstLastPara="1" lIns="68569" tIns="34275" rIns="68569" bIns="34275" anchor="ctr"/>
          <a:lstStyle/>
          <a:p>
            <a:pPr algn="ctr">
              <a:defRPr/>
            </a:pPr>
            <a:r>
              <a:rPr lang="en-US" sz="1600">
                <a:latin typeface="News Gothic MT" panose="020B0503020103020203" pitchFamily="34" charset="0"/>
                <a:ea typeface="Calibri"/>
                <a:cs typeface="Arial" panose="020B0604020202020204" pitchFamily="34" charset="0"/>
                <a:sym typeface="Calibri"/>
              </a:rPr>
              <a:t>Increasing depth of response</a:t>
            </a:r>
            <a:endParaRPr lang="en-US" sz="1600">
              <a:latin typeface="News Gothic MT" panose="020B0503020103020203" pitchFamily="34" charset="0"/>
            </a:endParaRPr>
          </a:p>
        </p:txBody>
      </p:sp>
    </p:spTree>
    <p:extLst>
      <p:ext uri="{BB962C8B-B14F-4D97-AF65-F5344CB8AC3E}">
        <p14:creationId xmlns:p14="http://schemas.microsoft.com/office/powerpoint/2010/main" val="31087956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65AD2-8FE1-7244-92BE-33D59FEF450A}"/>
              </a:ext>
            </a:extLst>
          </p:cNvPr>
          <p:cNvSpPr>
            <a:spLocks noGrp="1"/>
          </p:cNvSpPr>
          <p:nvPr>
            <p:ph type="title"/>
          </p:nvPr>
        </p:nvSpPr>
        <p:spPr/>
        <p:txBody>
          <a:bodyPr/>
          <a:lstStyle/>
          <a:p>
            <a:r>
              <a:rPr lang="en-US" altLang="en-US"/>
              <a:t>Role of MRD Assessment</a:t>
            </a:r>
            <a:endParaRPr lang="en-US"/>
          </a:p>
        </p:txBody>
      </p:sp>
      <p:sp>
        <p:nvSpPr>
          <p:cNvPr id="3" name="Text Placeholder 2">
            <a:extLst>
              <a:ext uri="{FF2B5EF4-FFF2-40B4-BE49-F238E27FC236}">
                <a16:creationId xmlns:a16="http://schemas.microsoft.com/office/drawing/2014/main" id="{C0A298C1-E045-8B46-86F9-1C526CE77048}"/>
              </a:ext>
            </a:extLst>
          </p:cNvPr>
          <p:cNvSpPr>
            <a:spLocks noGrp="1"/>
          </p:cNvSpPr>
          <p:nvPr>
            <p:ph type="body" sz="quarter" idx="12"/>
          </p:nvPr>
        </p:nvSpPr>
        <p:spPr>
          <a:xfrm>
            <a:off x="193575" y="6421193"/>
            <a:ext cx="2641749" cy="307777"/>
          </a:xfrm>
        </p:spPr>
        <p:txBody>
          <a:bodyPr/>
          <a:lstStyle/>
          <a:p>
            <a:r>
              <a:rPr lang="en-US" altLang="en-US"/>
              <a:t>NGS = next-generation sequencing.</a:t>
            </a:r>
          </a:p>
          <a:p>
            <a:r>
              <a:rPr lang="en-US" altLang="en-US" err="1"/>
              <a:t>Avet</a:t>
            </a:r>
            <a:r>
              <a:rPr lang="en-US" altLang="en-US"/>
              <a:t>-Loiseau et al, 2017; Kumar et al, 2016.</a:t>
            </a:r>
          </a:p>
        </p:txBody>
      </p:sp>
      <p:sp>
        <p:nvSpPr>
          <p:cNvPr id="5" name="Content Placeholder 2">
            <a:extLst>
              <a:ext uri="{FF2B5EF4-FFF2-40B4-BE49-F238E27FC236}">
                <a16:creationId xmlns:a16="http://schemas.microsoft.com/office/drawing/2014/main" id="{BFD8FD2A-21D3-554C-96BA-9C3294621A82}"/>
              </a:ext>
            </a:extLst>
          </p:cNvPr>
          <p:cNvSpPr>
            <a:spLocks noGrp="1"/>
          </p:cNvSpPr>
          <p:nvPr>
            <p:ph idx="1"/>
          </p:nvPr>
        </p:nvSpPr>
        <p:spPr/>
        <p:txBody>
          <a:bodyPr/>
          <a:lstStyle/>
          <a:p>
            <a:r>
              <a:rPr lang="en-US" altLang="en-US" dirty="0" err="1"/>
              <a:t>clonoSEQ</a:t>
            </a:r>
            <a:r>
              <a:rPr lang="en-US" altLang="en-US" baseline="30000" dirty="0"/>
              <a:t>©</a:t>
            </a:r>
            <a:r>
              <a:rPr lang="en-US" altLang="en-US" dirty="0"/>
              <a:t>: FDA approved in fall 2018 </a:t>
            </a:r>
          </a:p>
          <a:p>
            <a:pPr lvl="1"/>
            <a:r>
              <a:rPr lang="en-US" altLang="en-US" dirty="0"/>
              <a:t>IMWG response criteria incorporating MRD testing (based on NGS), lower limit of disease detection</a:t>
            </a:r>
          </a:p>
          <a:p>
            <a:pPr lvl="1"/>
            <a:r>
              <a:rPr lang="en-US" altLang="en-US" dirty="0"/>
              <a:t>Affords potential to better define response, guide therapy </a:t>
            </a:r>
          </a:p>
          <a:p>
            <a:r>
              <a:rPr lang="en-US" altLang="en-US" dirty="0"/>
              <a:t>Relapse still occurs even in MRD (-) patients</a:t>
            </a:r>
          </a:p>
          <a:p>
            <a:r>
              <a:rPr lang="en-US" altLang="en-US" dirty="0"/>
              <a:t>Questions remain:</a:t>
            </a:r>
          </a:p>
          <a:p>
            <a:pPr lvl="1"/>
            <a:r>
              <a:rPr lang="en-US" altLang="en-US" dirty="0"/>
              <a:t>When and how should MRD testing be done? </a:t>
            </a:r>
          </a:p>
          <a:p>
            <a:pPr lvl="1"/>
            <a:r>
              <a:rPr lang="en-US" altLang="en-US" dirty="0"/>
              <a:t>When is the achievement of MRD (-) a realistic goal? </a:t>
            </a:r>
          </a:p>
          <a:p>
            <a:pPr lvl="1"/>
            <a:r>
              <a:rPr lang="en-US" altLang="en-US" dirty="0"/>
              <a:t>Can/should therapeutic decisions be made based on MRD testing? If so, how? </a:t>
            </a:r>
          </a:p>
          <a:p>
            <a:endParaRPr lang="en-US" altLang="en-US" dirty="0"/>
          </a:p>
        </p:txBody>
      </p:sp>
    </p:spTree>
    <p:extLst>
      <p:ext uri="{BB962C8B-B14F-4D97-AF65-F5344CB8AC3E}">
        <p14:creationId xmlns:p14="http://schemas.microsoft.com/office/powerpoint/2010/main" val="11323672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Update on Emerging Combination and Sequential Treatment Strategies for Newly Diagnosed and Relapsed/Refractory Disease</a:t>
            </a:r>
          </a:p>
        </p:txBody>
      </p:sp>
    </p:spTree>
    <p:extLst>
      <p:ext uri="{BB962C8B-B14F-4D97-AF65-F5344CB8AC3E}">
        <p14:creationId xmlns:p14="http://schemas.microsoft.com/office/powerpoint/2010/main" val="3374115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9F8B7-C3C1-A747-ACBD-30703FEC4BFB}"/>
              </a:ext>
            </a:extLst>
          </p:cNvPr>
          <p:cNvSpPr>
            <a:spLocks noGrp="1"/>
          </p:cNvSpPr>
          <p:nvPr>
            <p:ph type="title"/>
          </p:nvPr>
        </p:nvSpPr>
        <p:spPr/>
        <p:txBody>
          <a:bodyPr/>
          <a:lstStyle/>
          <a:p>
            <a:r>
              <a:rPr lang="en-US"/>
              <a:t>Approved Classes of Drugs to Treat MM</a:t>
            </a:r>
          </a:p>
        </p:txBody>
      </p:sp>
      <p:graphicFrame>
        <p:nvGraphicFramePr>
          <p:cNvPr id="4" name="Table 3"/>
          <p:cNvGraphicFramePr>
            <a:graphicFrameLocks noGrp="1"/>
          </p:cNvGraphicFramePr>
          <p:nvPr>
            <p:extLst>
              <p:ext uri="{D42A27DB-BD31-4B8C-83A1-F6EECF244321}">
                <p14:modId xmlns:p14="http://schemas.microsoft.com/office/powerpoint/2010/main" val="1372022094"/>
              </p:ext>
            </p:extLst>
          </p:nvPr>
        </p:nvGraphicFramePr>
        <p:xfrm>
          <a:off x="1981201" y="1647358"/>
          <a:ext cx="8229599" cy="2464338"/>
        </p:xfrm>
        <a:graphic>
          <a:graphicData uri="http://schemas.openxmlformats.org/drawingml/2006/table">
            <a:tbl>
              <a:tblPr firstRow="1" bandRow="1">
                <a:tableStyleId>{5C22544A-7EE6-4342-B048-85BDC9FD1C3A}</a:tableStyleId>
              </a:tblPr>
              <a:tblGrid>
                <a:gridCol w="2227638">
                  <a:extLst>
                    <a:ext uri="{9D8B030D-6E8A-4147-A177-3AD203B41FA5}">
                      <a16:colId xmlns:a16="http://schemas.microsoft.com/office/drawing/2014/main" val="20000"/>
                    </a:ext>
                  </a:extLst>
                </a:gridCol>
                <a:gridCol w="1853980">
                  <a:extLst>
                    <a:ext uri="{9D8B030D-6E8A-4147-A177-3AD203B41FA5}">
                      <a16:colId xmlns:a16="http://schemas.microsoft.com/office/drawing/2014/main" val="20001"/>
                    </a:ext>
                  </a:extLst>
                </a:gridCol>
                <a:gridCol w="1891307">
                  <a:extLst>
                    <a:ext uri="{9D8B030D-6E8A-4147-A177-3AD203B41FA5}">
                      <a16:colId xmlns:a16="http://schemas.microsoft.com/office/drawing/2014/main" val="20002"/>
                    </a:ext>
                  </a:extLst>
                </a:gridCol>
                <a:gridCol w="2256674">
                  <a:extLst>
                    <a:ext uri="{9D8B030D-6E8A-4147-A177-3AD203B41FA5}">
                      <a16:colId xmlns:a16="http://schemas.microsoft.com/office/drawing/2014/main" val="20003"/>
                    </a:ext>
                  </a:extLst>
                </a:gridCol>
              </a:tblGrid>
              <a:tr h="664459">
                <a:tc>
                  <a:txBody>
                    <a:bodyPr/>
                    <a:lstStyle/>
                    <a:p>
                      <a:pPr algn="ctr"/>
                      <a:r>
                        <a:rPr lang="en-US" sz="1600" b="0" dirty="0">
                          <a:effectLst/>
                          <a:latin typeface="News Gothic MT" panose="020B0503020103020203" pitchFamily="34" charset="0"/>
                        </a:rPr>
                        <a:t>IMiD</a:t>
                      </a:r>
                      <a:endParaRPr lang="en-US" sz="1600" b="0" dirty="0">
                        <a:solidFill>
                          <a:schemeClr val="bg1"/>
                        </a:solidFill>
                        <a:effectLst/>
                        <a:latin typeface="News Gothic MT" panose="020B0503020103020203" pitchFamily="34" charset="0"/>
                      </a:endParaRPr>
                    </a:p>
                  </a:txBody>
                  <a:tcPr marL="68580" marR="68580" marT="34231" marB="34231" anchor="b"/>
                </a:tc>
                <a:tc>
                  <a:txBody>
                    <a:bodyPr/>
                    <a:lstStyle/>
                    <a:p>
                      <a:pPr algn="ctr"/>
                      <a:r>
                        <a:rPr lang="en-US" sz="1600" b="0">
                          <a:latin typeface="News Gothic MT" panose="020B0503020103020203" pitchFamily="34" charset="0"/>
                        </a:rPr>
                        <a:t>PI</a:t>
                      </a:r>
                      <a:endParaRPr lang="en-US" sz="1600" b="0">
                        <a:solidFill>
                          <a:schemeClr val="bg1"/>
                        </a:solidFill>
                        <a:latin typeface="News Gothic MT" panose="020B0503020103020203" pitchFamily="34" charset="0"/>
                      </a:endParaRPr>
                    </a:p>
                  </a:txBody>
                  <a:tcPr marL="68580" marR="68580" marT="34231" marB="34231" anchor="b"/>
                </a:tc>
                <a:tc>
                  <a:txBody>
                    <a:bodyPr/>
                    <a:lstStyle/>
                    <a:p>
                      <a:pPr algn="ctr"/>
                      <a:r>
                        <a:rPr lang="en-US" sz="1600" b="0">
                          <a:latin typeface="News Gothic MT" panose="020B0503020103020203" pitchFamily="34" charset="0"/>
                        </a:rPr>
                        <a:t>Anthracycline</a:t>
                      </a:r>
                      <a:r>
                        <a:rPr lang="en-US" sz="1600" b="0" baseline="0">
                          <a:latin typeface="News Gothic MT" panose="020B0503020103020203" pitchFamily="34" charset="0"/>
                        </a:rPr>
                        <a:t> Chemotherapy</a:t>
                      </a:r>
                      <a:endParaRPr lang="en-US" sz="1600" b="0">
                        <a:solidFill>
                          <a:schemeClr val="bg1"/>
                        </a:solidFill>
                        <a:latin typeface="News Gothic MT" panose="020B0503020103020203" pitchFamily="34" charset="0"/>
                      </a:endParaRPr>
                    </a:p>
                  </a:txBody>
                  <a:tcPr marL="68580" marR="68580" marT="34231" marB="34231" anchor="b"/>
                </a:tc>
                <a:tc>
                  <a:txBody>
                    <a:bodyPr/>
                    <a:lstStyle/>
                    <a:p>
                      <a:pPr algn="ctr"/>
                      <a:endParaRPr lang="en-US" sz="1600" b="0">
                        <a:latin typeface="News Gothic MT" panose="020B0503020103020203" pitchFamily="34" charset="0"/>
                      </a:endParaRPr>
                    </a:p>
                    <a:p>
                      <a:pPr algn="ctr"/>
                      <a:r>
                        <a:rPr lang="en-US" sz="1600" b="0">
                          <a:latin typeface="News Gothic MT" panose="020B0503020103020203" pitchFamily="34" charset="0"/>
                        </a:rPr>
                        <a:t>Alkylating</a:t>
                      </a:r>
                      <a:r>
                        <a:rPr lang="en-US" sz="1600" b="0" baseline="0">
                          <a:latin typeface="News Gothic MT" panose="020B0503020103020203" pitchFamily="34" charset="0"/>
                        </a:rPr>
                        <a:t> Agents</a:t>
                      </a:r>
                      <a:endParaRPr lang="en-US" sz="1600" b="0">
                        <a:solidFill>
                          <a:schemeClr val="bg1"/>
                        </a:solidFill>
                        <a:latin typeface="News Gothic MT" panose="020B0503020103020203" pitchFamily="34" charset="0"/>
                      </a:endParaRPr>
                    </a:p>
                  </a:txBody>
                  <a:tcPr marL="68580" marR="68580" marT="34231" marB="34231" anchor="b"/>
                </a:tc>
                <a:extLst>
                  <a:ext uri="{0D108BD9-81ED-4DB2-BD59-A6C34878D82A}">
                    <a16:rowId xmlns:a16="http://schemas.microsoft.com/office/drawing/2014/main" val="10000"/>
                  </a:ext>
                </a:extLst>
              </a:tr>
              <a:tr h="731180">
                <a:tc>
                  <a:txBody>
                    <a:bodyPr/>
                    <a:lstStyle/>
                    <a:p>
                      <a:pPr algn="ctr"/>
                      <a:r>
                        <a:rPr lang="en-US" sz="1600">
                          <a:latin typeface="News Gothic MT" panose="020B0503020103020203" pitchFamily="34" charset="0"/>
                        </a:rPr>
                        <a:t>Thalidomide (PO)</a:t>
                      </a:r>
                      <a:endParaRPr lang="en-US" sz="1600">
                        <a:solidFill>
                          <a:srgbClr val="004D7D"/>
                        </a:solidFill>
                        <a:latin typeface="News Gothic MT" panose="020B0503020103020203" pitchFamily="34" charset="0"/>
                      </a:endParaRPr>
                    </a:p>
                  </a:txBody>
                  <a:tcPr marL="68580" marR="68580" marT="34231" marB="34231" anchor="ctr"/>
                </a:tc>
                <a:tc>
                  <a:txBody>
                    <a:bodyPr/>
                    <a:lstStyle/>
                    <a:p>
                      <a:pPr algn="ctr"/>
                      <a:r>
                        <a:rPr lang="en-US" sz="1600">
                          <a:latin typeface="News Gothic MT" panose="020B0503020103020203" pitchFamily="34" charset="0"/>
                        </a:rPr>
                        <a:t>Bortezomib (IV/SC)</a:t>
                      </a:r>
                      <a:endParaRPr lang="en-US" sz="1600">
                        <a:solidFill>
                          <a:srgbClr val="004D7D"/>
                        </a:solidFill>
                        <a:latin typeface="News Gothic MT" panose="020B0503020103020203" pitchFamily="34" charset="0"/>
                      </a:endParaRPr>
                    </a:p>
                  </a:txBody>
                  <a:tcPr marL="68580" marR="68580" marT="34231" marB="34231" anchor="ctr"/>
                </a:tc>
                <a:tc>
                  <a:txBody>
                    <a:bodyPr/>
                    <a:lstStyle/>
                    <a:p>
                      <a:pPr algn="ctr"/>
                      <a:r>
                        <a:rPr lang="en-US" sz="1600" dirty="0">
                          <a:latin typeface="News Gothic MT" panose="020B0503020103020203" pitchFamily="34" charset="0"/>
                        </a:rPr>
                        <a:t>Doxorubicin </a:t>
                      </a:r>
                    </a:p>
                    <a:p>
                      <a:pPr algn="ctr"/>
                      <a:r>
                        <a:rPr lang="en-US" sz="1600" dirty="0">
                          <a:latin typeface="News Gothic MT" panose="020B0503020103020203" pitchFamily="34" charset="0"/>
                        </a:rPr>
                        <a:t>(IV)</a:t>
                      </a:r>
                      <a:endParaRPr lang="en-US" sz="1600" dirty="0">
                        <a:solidFill>
                          <a:srgbClr val="004D7D"/>
                        </a:solidFill>
                        <a:latin typeface="News Gothic MT" panose="020B0503020103020203" pitchFamily="34" charset="0"/>
                      </a:endParaRPr>
                    </a:p>
                  </a:txBody>
                  <a:tcPr marL="68580" marR="68580" marT="34231" marB="34231" anchor="ctr"/>
                </a:tc>
                <a:tc>
                  <a:txBody>
                    <a:bodyPr/>
                    <a:lstStyle/>
                    <a:p>
                      <a:pPr algn="ctr"/>
                      <a:r>
                        <a:rPr lang="en-US" sz="1600">
                          <a:latin typeface="News Gothic MT" panose="020B0503020103020203" pitchFamily="34" charset="0"/>
                        </a:rPr>
                        <a:t>Cyclophosphamide (IV, PO)</a:t>
                      </a:r>
                      <a:endParaRPr lang="en-US" sz="1600">
                        <a:solidFill>
                          <a:srgbClr val="004D7D"/>
                        </a:solidFill>
                        <a:latin typeface="News Gothic MT" panose="020B0503020103020203" pitchFamily="34" charset="0"/>
                      </a:endParaRPr>
                    </a:p>
                  </a:txBody>
                  <a:tcPr marL="68580" marR="68580" marT="34231" marB="34231" anchor="ctr"/>
                </a:tc>
                <a:extLst>
                  <a:ext uri="{0D108BD9-81ED-4DB2-BD59-A6C34878D82A}">
                    <a16:rowId xmlns:a16="http://schemas.microsoft.com/office/drawing/2014/main" val="10001"/>
                  </a:ext>
                </a:extLst>
              </a:tr>
              <a:tr h="512557">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a:latin typeface="News Gothic MT" panose="020B0503020103020203" pitchFamily="34" charset="0"/>
                        </a:rPr>
                        <a:t>Lenalidomide (PO)</a:t>
                      </a:r>
                      <a:endParaRPr lang="en-US" sz="1600">
                        <a:solidFill>
                          <a:srgbClr val="004D7D"/>
                        </a:solidFill>
                        <a:latin typeface="News Gothic MT" panose="020B0503020103020203" pitchFamily="34" charset="0"/>
                      </a:endParaRPr>
                    </a:p>
                  </a:txBody>
                  <a:tcPr marL="68580" marR="68580" marT="34231" marB="34231" anchor="ctr"/>
                </a:tc>
                <a:tc>
                  <a:txBody>
                    <a:bodyPr/>
                    <a:lstStyle/>
                    <a:p>
                      <a:pPr algn="ctr"/>
                      <a:r>
                        <a:rPr lang="en-US" sz="1600" dirty="0">
                          <a:latin typeface="News Gothic MT" panose="020B0503020103020203" pitchFamily="34" charset="0"/>
                        </a:rPr>
                        <a:t>Carfilzomib (IV)</a:t>
                      </a:r>
                      <a:endParaRPr lang="en-US" sz="1600" dirty="0">
                        <a:solidFill>
                          <a:srgbClr val="004D7D"/>
                        </a:solidFill>
                        <a:latin typeface="News Gothic MT" panose="020B0503020103020203" pitchFamily="34" charset="0"/>
                      </a:endParaRPr>
                    </a:p>
                  </a:txBody>
                  <a:tcPr marL="68580" marR="68580" marT="34231" marB="34231" anchor="ctr"/>
                </a:tc>
                <a:tc>
                  <a:txBody>
                    <a:bodyPr/>
                    <a:lstStyle/>
                    <a:p>
                      <a:pPr algn="ctr"/>
                      <a:r>
                        <a:rPr lang="en-US" sz="1600" dirty="0">
                          <a:latin typeface="News Gothic MT" panose="020B0503020103020203" pitchFamily="34" charset="0"/>
                        </a:rPr>
                        <a:t>Liposomal doxorubicin (IV)</a:t>
                      </a:r>
                      <a:endParaRPr lang="en-US" sz="1600" dirty="0">
                        <a:solidFill>
                          <a:srgbClr val="004D7D"/>
                        </a:solidFill>
                        <a:latin typeface="News Gothic MT" panose="020B0503020103020203" pitchFamily="34" charset="0"/>
                      </a:endParaRPr>
                    </a:p>
                  </a:txBody>
                  <a:tcPr marL="68580" marR="68580" marT="34231" marB="34231" anchor="ctr"/>
                </a:tc>
                <a:tc>
                  <a:txBody>
                    <a:bodyPr/>
                    <a:lstStyle/>
                    <a:p>
                      <a:pPr algn="ctr"/>
                      <a:r>
                        <a:rPr lang="en-US" sz="1600" dirty="0">
                          <a:latin typeface="News Gothic MT" panose="020B0503020103020203" pitchFamily="34" charset="0"/>
                        </a:rPr>
                        <a:t>Bendamustine (IV)</a:t>
                      </a:r>
                      <a:endParaRPr lang="en-US" sz="1600" dirty="0">
                        <a:solidFill>
                          <a:srgbClr val="004D7D"/>
                        </a:solidFill>
                        <a:latin typeface="News Gothic MT" panose="020B0503020103020203" pitchFamily="34" charset="0"/>
                      </a:endParaRPr>
                    </a:p>
                  </a:txBody>
                  <a:tcPr marL="68580" marR="68580" marT="34231" marB="34231" anchor="ctr"/>
                </a:tc>
                <a:extLst>
                  <a:ext uri="{0D108BD9-81ED-4DB2-BD59-A6C34878D82A}">
                    <a16:rowId xmlns:a16="http://schemas.microsoft.com/office/drawing/2014/main" val="10002"/>
                  </a:ext>
                </a:extLst>
              </a:tr>
              <a:tr h="512557">
                <a:tc>
                  <a:txBody>
                    <a:bodyPr/>
                    <a:lstStyle/>
                    <a:p>
                      <a:pPr algn="ctr"/>
                      <a:r>
                        <a:rPr lang="en-US" sz="1600" dirty="0">
                          <a:latin typeface="News Gothic MT" panose="020B0503020103020203" pitchFamily="34" charset="0"/>
                        </a:rPr>
                        <a:t>Pomalidomide (PO)</a:t>
                      </a:r>
                      <a:endParaRPr lang="en-US" sz="1600" dirty="0">
                        <a:solidFill>
                          <a:srgbClr val="004D7D"/>
                        </a:solidFill>
                        <a:latin typeface="News Gothic MT" panose="020B0503020103020203" pitchFamily="34" charset="0"/>
                      </a:endParaRPr>
                    </a:p>
                  </a:txBody>
                  <a:tcPr marL="68580" marR="68580" marT="34231" marB="34231" anchor="ctr"/>
                </a:tc>
                <a:tc>
                  <a:txBody>
                    <a:bodyPr/>
                    <a:lstStyle/>
                    <a:p>
                      <a:pPr algn="ctr"/>
                      <a:r>
                        <a:rPr lang="en-US" sz="1600">
                          <a:latin typeface="News Gothic MT" panose="020B0503020103020203" pitchFamily="34" charset="0"/>
                        </a:rPr>
                        <a:t>Ixazomib (PO)</a:t>
                      </a:r>
                      <a:endParaRPr lang="en-US" sz="1600">
                        <a:solidFill>
                          <a:srgbClr val="004D7D"/>
                        </a:solidFill>
                        <a:latin typeface="News Gothic MT" panose="020B0503020103020203" pitchFamily="34" charset="0"/>
                      </a:endParaRPr>
                    </a:p>
                  </a:txBody>
                  <a:tcPr marL="68580" marR="68580" marT="34231" marB="34231" anchor="ctr"/>
                </a:tc>
                <a:tc>
                  <a:txBody>
                    <a:bodyPr/>
                    <a:lstStyle/>
                    <a:p>
                      <a:pPr algn="ctr"/>
                      <a:endParaRPr lang="en-US" sz="1600">
                        <a:solidFill>
                          <a:srgbClr val="004D7D"/>
                        </a:solidFill>
                        <a:latin typeface="News Gothic MT" panose="020B0503020103020203" pitchFamily="34" charset="0"/>
                      </a:endParaRPr>
                    </a:p>
                  </a:txBody>
                  <a:tcPr marL="68580" marR="68580" marT="34231" marB="34231" anchor="ctr"/>
                </a:tc>
                <a:tc>
                  <a:txBody>
                    <a:bodyPr/>
                    <a:lstStyle/>
                    <a:p>
                      <a:pPr algn="ctr"/>
                      <a:r>
                        <a:rPr lang="en-US" sz="1600" dirty="0">
                          <a:latin typeface="News Gothic MT" panose="020B0503020103020203" pitchFamily="34" charset="0"/>
                        </a:rPr>
                        <a:t>Melflufen (PO)</a:t>
                      </a:r>
                      <a:endParaRPr lang="en-US" sz="1600" dirty="0">
                        <a:solidFill>
                          <a:srgbClr val="004D7D"/>
                        </a:solidFill>
                        <a:latin typeface="News Gothic MT" panose="020B0503020103020203" pitchFamily="34" charset="0"/>
                      </a:endParaRPr>
                    </a:p>
                  </a:txBody>
                  <a:tcPr marL="68580" marR="68580" marT="34231" marB="34231" anchor="ctr"/>
                </a:tc>
                <a:extLst>
                  <a:ext uri="{0D108BD9-81ED-4DB2-BD59-A6C34878D82A}">
                    <a16:rowId xmlns:a16="http://schemas.microsoft.com/office/drawing/2014/main" val="10003"/>
                  </a:ext>
                </a:extLst>
              </a:tr>
            </a:tbl>
          </a:graphicData>
        </a:graphic>
      </p:graphicFrame>
      <p:sp>
        <p:nvSpPr>
          <p:cNvPr id="10" name="Content Placeholder 4">
            <a:extLst>
              <a:ext uri="{FF2B5EF4-FFF2-40B4-BE49-F238E27FC236}">
                <a16:creationId xmlns:a16="http://schemas.microsoft.com/office/drawing/2014/main" id="{EE2232A9-1372-2546-87AC-7C17D2F531DE}"/>
              </a:ext>
            </a:extLst>
          </p:cNvPr>
          <p:cNvSpPr>
            <a:spLocks noGrp="1"/>
          </p:cNvSpPr>
          <p:nvPr>
            <p:ph idx="1"/>
          </p:nvPr>
        </p:nvSpPr>
        <p:spPr>
          <a:xfrm>
            <a:off x="3129593" y="4279097"/>
            <a:ext cx="5932813" cy="1863090"/>
          </a:xfrm>
        </p:spPr>
        <p:txBody>
          <a:bodyPr>
            <a:normAutofit/>
          </a:bodyPr>
          <a:lstStyle/>
          <a:p>
            <a:pPr marL="0" indent="0" algn="ctr">
              <a:buNone/>
            </a:pPr>
            <a:r>
              <a:rPr lang="en-US" sz="1800" b="1"/>
              <a:t>Supportive care throughout</a:t>
            </a:r>
          </a:p>
          <a:p>
            <a:pPr marL="922338" indent="-479425"/>
            <a:r>
              <a:rPr lang="en-US" sz="1800"/>
              <a:t>Aspirin/DVT prevention</a:t>
            </a:r>
          </a:p>
          <a:p>
            <a:pPr marL="922338" indent="-479425"/>
            <a:r>
              <a:rPr lang="en-US" sz="1800"/>
              <a:t>Bone-modifying agents</a:t>
            </a:r>
          </a:p>
          <a:p>
            <a:pPr marL="922338" indent="-479425"/>
            <a:r>
              <a:rPr lang="en-US" sz="1800"/>
              <a:t>Infection prevention and kidney protection</a:t>
            </a:r>
          </a:p>
          <a:p>
            <a:pPr marL="922338" indent="-479425"/>
            <a:r>
              <a:rPr lang="en-US" sz="1800"/>
              <a:t>Adherence strategies</a:t>
            </a:r>
          </a:p>
        </p:txBody>
      </p:sp>
      <p:sp>
        <p:nvSpPr>
          <p:cNvPr id="6" name="Text Placeholder 5">
            <a:extLst>
              <a:ext uri="{FF2B5EF4-FFF2-40B4-BE49-F238E27FC236}">
                <a16:creationId xmlns:a16="http://schemas.microsoft.com/office/drawing/2014/main" id="{FBD9AD27-1E37-074B-BE3E-14F278E7A4A8}"/>
              </a:ext>
            </a:extLst>
          </p:cNvPr>
          <p:cNvSpPr>
            <a:spLocks noGrp="1"/>
          </p:cNvSpPr>
          <p:nvPr>
            <p:ph type="body" sz="quarter" idx="12"/>
          </p:nvPr>
        </p:nvSpPr>
        <p:spPr>
          <a:xfrm>
            <a:off x="193575" y="6420647"/>
            <a:ext cx="5612114" cy="307777"/>
          </a:xfrm>
        </p:spPr>
        <p:txBody>
          <a:bodyPr/>
          <a:lstStyle/>
          <a:p>
            <a:r>
              <a:rPr lang="en-US" dirty="0"/>
              <a:t>PO = oral administration; IV = intravenous; SC = subcutaneous; DVT = deep vein thrombosis.</a:t>
            </a:r>
          </a:p>
          <a:p>
            <a:r>
              <a:rPr lang="en-US" dirty="0"/>
              <a:t>NCCN, 2020.  </a:t>
            </a:r>
          </a:p>
        </p:txBody>
      </p:sp>
    </p:spTree>
    <p:extLst>
      <p:ext uri="{BB962C8B-B14F-4D97-AF65-F5344CB8AC3E}">
        <p14:creationId xmlns:p14="http://schemas.microsoft.com/office/powerpoint/2010/main" val="42317570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a:t>Multiple Myeloma: Enhancing Treatment Tolerability, Adherence, and Patient-Centered Care</a:t>
            </a:r>
          </a:p>
        </p:txBody>
      </p:sp>
      <p:sp>
        <p:nvSpPr>
          <p:cNvPr id="3" name="Text Placeholder 2"/>
          <p:cNvSpPr>
            <a:spLocks noGrp="1"/>
          </p:cNvSpPr>
          <p:nvPr>
            <p:ph type="body" sz="quarter" idx="4294967295"/>
          </p:nvPr>
        </p:nvSpPr>
        <p:spPr>
          <a:xfrm>
            <a:off x="1183341" y="4586519"/>
            <a:ext cx="8637992" cy="1107996"/>
          </a:xfrm>
        </p:spPr>
        <p:txBody>
          <a:bodyPr>
            <a:noAutofit/>
          </a:bodyPr>
          <a:lstStyle/>
          <a:p>
            <a:pPr marL="0" indent="0">
              <a:buNone/>
            </a:pPr>
            <a:r>
              <a:rPr lang="en-US" sz="2400" dirty="0"/>
              <a:t>Tiffany Richards, PhD, ANP-BC</a:t>
            </a:r>
          </a:p>
          <a:p>
            <a:pPr marL="0" indent="0">
              <a:buNone/>
            </a:pPr>
            <a:r>
              <a:rPr lang="en-US" sz="2400" dirty="0"/>
              <a:t>Advanced Practice Nurse</a:t>
            </a:r>
          </a:p>
          <a:p>
            <a:pPr marL="0" indent="0">
              <a:buNone/>
            </a:pPr>
            <a:r>
              <a:rPr lang="en-US" sz="2400" dirty="0"/>
              <a:t>University of Texas MD Anderson Cancer Center</a:t>
            </a:r>
          </a:p>
        </p:txBody>
      </p:sp>
    </p:spTree>
    <p:extLst>
      <p:ext uri="{BB962C8B-B14F-4D97-AF65-F5344CB8AC3E}">
        <p14:creationId xmlns:p14="http://schemas.microsoft.com/office/powerpoint/2010/main" val="15645642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1FC5C-FE1D-244A-AD5E-4297BE728D0C}"/>
              </a:ext>
            </a:extLst>
          </p:cNvPr>
          <p:cNvSpPr>
            <a:spLocks noGrp="1"/>
          </p:cNvSpPr>
          <p:nvPr>
            <p:ph type="title"/>
          </p:nvPr>
        </p:nvSpPr>
        <p:spPr/>
        <p:txBody>
          <a:bodyPr/>
          <a:lstStyle/>
          <a:p>
            <a:r>
              <a:rPr lang="en-US"/>
              <a:t>Approved Classes of Drugs to Treat MM (cont.)</a:t>
            </a:r>
          </a:p>
        </p:txBody>
      </p:sp>
      <p:sp>
        <p:nvSpPr>
          <p:cNvPr id="4" name="Text Placeholder 3">
            <a:extLst>
              <a:ext uri="{FF2B5EF4-FFF2-40B4-BE49-F238E27FC236}">
                <a16:creationId xmlns:a16="http://schemas.microsoft.com/office/drawing/2014/main" id="{A315BAA0-F3A9-A943-A574-F9E732B0F924}"/>
              </a:ext>
            </a:extLst>
          </p:cNvPr>
          <p:cNvSpPr>
            <a:spLocks noGrp="1"/>
          </p:cNvSpPr>
          <p:nvPr>
            <p:ph type="body" sz="quarter" idx="12"/>
          </p:nvPr>
        </p:nvSpPr>
        <p:spPr>
          <a:xfrm>
            <a:off x="193575" y="6420647"/>
            <a:ext cx="2920671" cy="307777"/>
          </a:xfrm>
        </p:spPr>
        <p:txBody>
          <a:bodyPr/>
          <a:lstStyle/>
          <a:p>
            <a:r>
              <a:rPr lang="en-US"/>
              <a:t>HDAC = histone deacetylase; XPO1 = Exportin 1.</a:t>
            </a:r>
          </a:p>
          <a:p>
            <a:r>
              <a:rPr lang="en-US"/>
              <a:t>NCCN, 2020; Mateos, </a:t>
            </a:r>
            <a:r>
              <a:rPr lang="en-US" err="1"/>
              <a:t>Bladé</a:t>
            </a:r>
            <a:r>
              <a:rPr lang="en-US"/>
              <a:t> et al, 2020. </a:t>
            </a:r>
          </a:p>
        </p:txBody>
      </p:sp>
      <p:graphicFrame>
        <p:nvGraphicFramePr>
          <p:cNvPr id="7" name="Table 6">
            <a:extLst>
              <a:ext uri="{FF2B5EF4-FFF2-40B4-BE49-F238E27FC236}">
                <a16:creationId xmlns:a16="http://schemas.microsoft.com/office/drawing/2014/main" id="{CB5BB77F-1648-034E-9AF0-8036BEAB992E}"/>
              </a:ext>
            </a:extLst>
          </p:cNvPr>
          <p:cNvGraphicFramePr>
            <a:graphicFrameLocks noGrp="1"/>
          </p:cNvGraphicFramePr>
          <p:nvPr>
            <p:extLst>
              <p:ext uri="{D42A27DB-BD31-4B8C-83A1-F6EECF244321}">
                <p14:modId xmlns:p14="http://schemas.microsoft.com/office/powerpoint/2010/main" val="2303284579"/>
              </p:ext>
            </p:extLst>
          </p:nvPr>
        </p:nvGraphicFramePr>
        <p:xfrm>
          <a:off x="802067" y="1638425"/>
          <a:ext cx="10587865" cy="3089081"/>
        </p:xfrm>
        <a:graphic>
          <a:graphicData uri="http://schemas.openxmlformats.org/drawingml/2006/table">
            <a:tbl>
              <a:tblPr firstRow="1" bandRow="1">
                <a:tableStyleId>{5C22544A-7EE6-4342-B048-85BDC9FD1C3A}</a:tableStyleId>
              </a:tblPr>
              <a:tblGrid>
                <a:gridCol w="2748009">
                  <a:extLst>
                    <a:ext uri="{9D8B030D-6E8A-4147-A177-3AD203B41FA5}">
                      <a16:colId xmlns:a16="http://schemas.microsoft.com/office/drawing/2014/main" val="20004"/>
                    </a:ext>
                  </a:extLst>
                </a:gridCol>
                <a:gridCol w="1918741">
                  <a:extLst>
                    <a:ext uri="{9D8B030D-6E8A-4147-A177-3AD203B41FA5}">
                      <a16:colId xmlns:a16="http://schemas.microsoft.com/office/drawing/2014/main" val="20005"/>
                    </a:ext>
                  </a:extLst>
                </a:gridCol>
                <a:gridCol w="2068643">
                  <a:extLst>
                    <a:ext uri="{9D8B030D-6E8A-4147-A177-3AD203B41FA5}">
                      <a16:colId xmlns:a16="http://schemas.microsoft.com/office/drawing/2014/main" val="20006"/>
                    </a:ext>
                  </a:extLst>
                </a:gridCol>
                <a:gridCol w="1633928">
                  <a:extLst>
                    <a:ext uri="{9D8B030D-6E8A-4147-A177-3AD203B41FA5}">
                      <a16:colId xmlns:a16="http://schemas.microsoft.com/office/drawing/2014/main" val="20003"/>
                    </a:ext>
                  </a:extLst>
                </a:gridCol>
                <a:gridCol w="1049311">
                  <a:extLst>
                    <a:ext uri="{9D8B030D-6E8A-4147-A177-3AD203B41FA5}">
                      <a16:colId xmlns:a16="http://schemas.microsoft.com/office/drawing/2014/main" val="20007"/>
                    </a:ext>
                  </a:extLst>
                </a:gridCol>
                <a:gridCol w="1169233">
                  <a:extLst>
                    <a:ext uri="{9D8B030D-6E8A-4147-A177-3AD203B41FA5}">
                      <a16:colId xmlns:a16="http://schemas.microsoft.com/office/drawing/2014/main" val="20008"/>
                    </a:ext>
                  </a:extLst>
                </a:gridCol>
              </a:tblGrid>
              <a:tr h="627794">
                <a:tc>
                  <a:txBody>
                    <a:bodyPr/>
                    <a:lstStyle/>
                    <a:p>
                      <a:pPr algn="ctr"/>
                      <a:r>
                        <a:rPr lang="en-US" sz="1600" b="0" dirty="0">
                          <a:latin typeface="News Gothic MT" panose="020B0503020103020203" pitchFamily="34" charset="0"/>
                        </a:rPr>
                        <a:t>Steroids</a:t>
                      </a:r>
                      <a:endParaRPr lang="en-US" sz="1600" b="0" dirty="0">
                        <a:solidFill>
                          <a:schemeClr val="bg1"/>
                        </a:solidFill>
                        <a:latin typeface="News Gothic MT" panose="020B0503020103020203" pitchFamily="34" charset="0"/>
                      </a:endParaRPr>
                    </a:p>
                  </a:txBody>
                  <a:tcPr marL="68580" marR="68580" marT="34231" marB="34231" anchor="b"/>
                </a:tc>
                <a:tc>
                  <a:txBody>
                    <a:bodyPr/>
                    <a:lstStyle/>
                    <a:p>
                      <a:pPr algn="ctr"/>
                      <a:r>
                        <a:rPr lang="en-US" sz="1600" b="0">
                          <a:latin typeface="News Gothic MT" panose="020B0503020103020203" pitchFamily="34" charset="0"/>
                        </a:rPr>
                        <a:t>HDAC inhibitor</a:t>
                      </a:r>
                      <a:endParaRPr lang="en-US" sz="1600" b="0">
                        <a:solidFill>
                          <a:schemeClr val="bg1"/>
                        </a:solidFill>
                        <a:latin typeface="News Gothic MT" panose="020B0503020103020203" pitchFamily="34" charset="0"/>
                      </a:endParaRPr>
                    </a:p>
                  </a:txBody>
                  <a:tcPr marL="68580" marR="68580" marT="34231" marB="34231" anchor="b"/>
                </a:tc>
                <a:tc>
                  <a:txBody>
                    <a:bodyPr/>
                    <a:lstStyle/>
                    <a:p>
                      <a:pPr algn="ctr"/>
                      <a:r>
                        <a:rPr lang="en-US" sz="1600" b="0">
                          <a:latin typeface="News Gothic MT" panose="020B0503020103020203" pitchFamily="34" charset="0"/>
                        </a:rPr>
                        <a:t>Monoclonal antibodies</a:t>
                      </a:r>
                      <a:endParaRPr lang="en-US" sz="1600" b="0">
                        <a:solidFill>
                          <a:schemeClr val="bg1"/>
                        </a:solidFill>
                        <a:latin typeface="News Gothic MT" panose="020B0503020103020203" pitchFamily="34" charset="0"/>
                      </a:endParaRPr>
                    </a:p>
                  </a:txBody>
                  <a:tcPr marL="68580" marR="68580" marT="34231" marB="34231" anchor="b"/>
                </a:tc>
                <a:tc>
                  <a:txBody>
                    <a:bodyPr/>
                    <a:lstStyle/>
                    <a:p>
                      <a:pPr algn="ctr"/>
                      <a:r>
                        <a:rPr lang="en-US" sz="1600" b="0">
                          <a:solidFill>
                            <a:schemeClr val="bg1"/>
                          </a:solidFill>
                          <a:latin typeface="News Gothic MT" panose="020B0503020103020203" pitchFamily="34" charset="0"/>
                        </a:rPr>
                        <a:t>Peptide</a:t>
                      </a:r>
                      <a:r>
                        <a:rPr lang="en-US" sz="1600" b="0" baseline="0">
                          <a:solidFill>
                            <a:schemeClr val="bg1"/>
                          </a:solidFill>
                          <a:latin typeface="News Gothic MT" panose="020B0503020103020203" pitchFamily="34" charset="0"/>
                        </a:rPr>
                        <a:t> conjugate</a:t>
                      </a:r>
                      <a:endParaRPr lang="en-US" sz="1600" b="0">
                        <a:solidFill>
                          <a:schemeClr val="bg1"/>
                        </a:solidFill>
                        <a:latin typeface="News Gothic MT" panose="020B0503020103020203" pitchFamily="34" charset="0"/>
                      </a:endParaRPr>
                    </a:p>
                  </a:txBody>
                  <a:tcPr marL="68580" marR="68580" marT="34231" marB="34231" anchor="b"/>
                </a:tc>
                <a:tc>
                  <a:txBody>
                    <a:bodyPr/>
                    <a:lstStyle/>
                    <a:p>
                      <a:pPr algn="ctr"/>
                      <a:r>
                        <a:rPr lang="en-US" sz="1600" b="0">
                          <a:latin typeface="News Gothic MT" panose="020B0503020103020203" pitchFamily="34" charset="0"/>
                        </a:rPr>
                        <a:t>XPO1 inhibitor</a:t>
                      </a:r>
                      <a:endParaRPr lang="en-US" sz="1600" b="0">
                        <a:solidFill>
                          <a:schemeClr val="bg1"/>
                        </a:solidFill>
                        <a:latin typeface="News Gothic MT" panose="020B0503020103020203" pitchFamily="34" charset="0"/>
                      </a:endParaRPr>
                    </a:p>
                  </a:txBody>
                  <a:tcPr marL="68580" marR="68580" marT="34231" marB="34231" anchor="b"/>
                </a:tc>
                <a:tc>
                  <a:txBody>
                    <a:bodyPr/>
                    <a:lstStyle/>
                    <a:p>
                      <a:pPr algn="ctr"/>
                      <a:r>
                        <a:rPr lang="en-US" sz="1600" b="0">
                          <a:solidFill>
                            <a:schemeClr val="bg1"/>
                          </a:solidFill>
                          <a:latin typeface="News Gothic MT" panose="020B0503020103020203" pitchFamily="34" charset="0"/>
                        </a:rPr>
                        <a:t>CAR T</a:t>
                      </a:r>
                    </a:p>
                  </a:txBody>
                  <a:tcPr marL="68580" marR="68580" marT="34231" marB="34231" anchor="b"/>
                </a:tc>
                <a:extLst>
                  <a:ext uri="{0D108BD9-81ED-4DB2-BD59-A6C34878D82A}">
                    <a16:rowId xmlns:a16="http://schemas.microsoft.com/office/drawing/2014/main" val="10000"/>
                  </a:ext>
                </a:extLst>
              </a:tr>
              <a:tr h="737844">
                <a:tc>
                  <a:txBody>
                    <a:bodyPr/>
                    <a:lstStyle/>
                    <a:p>
                      <a:pPr algn="ctr"/>
                      <a:r>
                        <a:rPr lang="en-US" sz="1600">
                          <a:latin typeface="News Gothic MT" panose="020B0503020103020203" pitchFamily="34" charset="0"/>
                        </a:rPr>
                        <a:t>Dexamethasone (IV, PO)</a:t>
                      </a:r>
                      <a:endParaRPr lang="en-US" sz="1600">
                        <a:solidFill>
                          <a:srgbClr val="004D7D"/>
                        </a:solidFill>
                        <a:latin typeface="News Gothic MT" panose="020B0503020103020203" pitchFamily="34" charset="0"/>
                      </a:endParaRPr>
                    </a:p>
                  </a:txBody>
                  <a:tcPr marL="68580" marR="68580" marT="34231" marB="34231" anchor="ctr"/>
                </a:tc>
                <a:tc>
                  <a:txBody>
                    <a:bodyPr/>
                    <a:lstStyle/>
                    <a:p>
                      <a:pPr algn="ctr"/>
                      <a:r>
                        <a:rPr lang="en-US" sz="1600">
                          <a:latin typeface="News Gothic MT" panose="020B0503020103020203" pitchFamily="34" charset="0"/>
                        </a:rPr>
                        <a:t>Panobinostat (PO)</a:t>
                      </a:r>
                      <a:endParaRPr lang="en-US" sz="1600">
                        <a:solidFill>
                          <a:srgbClr val="004D7D"/>
                        </a:solidFill>
                        <a:latin typeface="News Gothic MT" panose="020B0503020103020203" pitchFamily="34" charset="0"/>
                      </a:endParaRPr>
                    </a:p>
                  </a:txBody>
                  <a:tcPr marL="68580" marR="68580" marT="34231" marB="34231" anchor="ctr"/>
                </a:tc>
                <a:tc>
                  <a:txBody>
                    <a:bodyPr/>
                    <a:lstStyle/>
                    <a:p>
                      <a:pPr algn="ctr"/>
                      <a:r>
                        <a:rPr lang="en-US" sz="1600" dirty="0">
                          <a:latin typeface="News Gothic MT" panose="020B0503020103020203" pitchFamily="34" charset="0"/>
                        </a:rPr>
                        <a:t>Elotuzumab (IV)</a:t>
                      </a:r>
                      <a:endParaRPr lang="en-US" sz="1600" dirty="0">
                        <a:solidFill>
                          <a:srgbClr val="004D7D"/>
                        </a:solidFill>
                        <a:latin typeface="News Gothic MT" panose="020B0503020103020203" pitchFamily="34" charset="0"/>
                      </a:endParaRPr>
                    </a:p>
                  </a:txBody>
                  <a:tcPr marL="68580" marR="68580" marT="34231" marB="34231" anchor="ctr"/>
                </a:tc>
                <a:tc>
                  <a:txBody>
                    <a:bodyPr/>
                    <a:lstStyle/>
                    <a:p>
                      <a:pPr algn="ctr"/>
                      <a:r>
                        <a:rPr lang="en-US" sz="1600" dirty="0" err="1">
                          <a:solidFill>
                            <a:srgbClr val="FF0000"/>
                          </a:solidFill>
                          <a:latin typeface="News Gothic MT" panose="020B0503020103020203" pitchFamily="34" charset="0"/>
                        </a:rPr>
                        <a:t>Melflufen</a:t>
                      </a:r>
                      <a:endParaRPr lang="en-US" sz="1600" dirty="0">
                        <a:solidFill>
                          <a:srgbClr val="FF0000"/>
                        </a:solidFill>
                        <a:latin typeface="News Gothic MT" panose="020B0503020103020203" pitchFamily="34" charset="0"/>
                      </a:endParaRPr>
                    </a:p>
                  </a:txBody>
                  <a:tcPr marL="68580" marR="68580" marT="34231" marB="34231" anchor="ctr"/>
                </a:tc>
                <a:tc>
                  <a:txBody>
                    <a:bodyPr/>
                    <a:lstStyle/>
                    <a:p>
                      <a:pPr algn="ctr"/>
                      <a:r>
                        <a:rPr lang="en-US" sz="1600">
                          <a:latin typeface="News Gothic MT" panose="020B0503020103020203" pitchFamily="34" charset="0"/>
                        </a:rPr>
                        <a:t>Selinexor </a:t>
                      </a:r>
                    </a:p>
                    <a:p>
                      <a:pPr algn="ctr"/>
                      <a:r>
                        <a:rPr lang="en-US" sz="1600">
                          <a:latin typeface="News Gothic MT" panose="020B0503020103020203" pitchFamily="34" charset="0"/>
                        </a:rPr>
                        <a:t>(PO)</a:t>
                      </a:r>
                      <a:endParaRPr lang="en-US" sz="1600">
                        <a:solidFill>
                          <a:srgbClr val="004D7D"/>
                        </a:solidFill>
                        <a:latin typeface="News Gothic MT" panose="020B0503020103020203" pitchFamily="34" charset="0"/>
                      </a:endParaRPr>
                    </a:p>
                  </a:txBody>
                  <a:tcPr marL="68580" marR="68580" marT="34231" marB="34231" anchor="ctr"/>
                </a:tc>
                <a:tc>
                  <a:txBody>
                    <a:bodyPr/>
                    <a:lstStyle/>
                    <a:p>
                      <a:pPr algn="ctr"/>
                      <a:r>
                        <a:rPr lang="en-US" sz="1600">
                          <a:solidFill>
                            <a:srgbClr val="FF0000"/>
                          </a:solidFill>
                          <a:latin typeface="News Gothic MT" panose="020B0503020103020203" pitchFamily="34" charset="0"/>
                        </a:rPr>
                        <a:t>Ide-</a:t>
                      </a:r>
                      <a:r>
                        <a:rPr lang="en-US" sz="1600" err="1">
                          <a:solidFill>
                            <a:srgbClr val="FF0000"/>
                          </a:solidFill>
                          <a:latin typeface="News Gothic MT" panose="020B0503020103020203" pitchFamily="34" charset="0"/>
                        </a:rPr>
                        <a:t>cel</a:t>
                      </a:r>
                      <a:endParaRPr lang="en-US" sz="1600">
                        <a:solidFill>
                          <a:srgbClr val="FF0000"/>
                        </a:solidFill>
                        <a:latin typeface="News Gothic MT" panose="020B0503020103020203" pitchFamily="34" charset="0"/>
                      </a:endParaRPr>
                    </a:p>
                  </a:txBody>
                  <a:tcPr marL="68580" marR="68580" marT="34231" marB="34231" anchor="ctr"/>
                </a:tc>
                <a:extLst>
                  <a:ext uri="{0D108BD9-81ED-4DB2-BD59-A6C34878D82A}">
                    <a16:rowId xmlns:a16="http://schemas.microsoft.com/office/drawing/2014/main" val="10001"/>
                  </a:ext>
                </a:extLst>
              </a:tr>
              <a:tr h="574481">
                <a:tc>
                  <a:txBody>
                    <a:bodyPr/>
                    <a:lstStyle/>
                    <a:p>
                      <a:pPr algn="ctr"/>
                      <a:r>
                        <a:rPr lang="en-US" sz="1600">
                          <a:latin typeface="News Gothic MT" panose="020B0503020103020203" pitchFamily="34" charset="0"/>
                        </a:rPr>
                        <a:t>Prednisone (PO)</a:t>
                      </a:r>
                      <a:endParaRPr lang="en-US" sz="1600">
                        <a:solidFill>
                          <a:srgbClr val="004D7D"/>
                        </a:solidFill>
                        <a:latin typeface="News Gothic MT" panose="020B0503020103020203" pitchFamily="34" charset="0"/>
                      </a:endParaRPr>
                    </a:p>
                  </a:txBody>
                  <a:tcPr marL="68580" marR="68580" marT="34231" marB="34231" anchor="ctr"/>
                </a:tc>
                <a:tc>
                  <a:txBody>
                    <a:bodyPr/>
                    <a:lstStyle/>
                    <a:p>
                      <a:pPr algn="ctr"/>
                      <a:endParaRPr lang="en-US" sz="1600">
                        <a:solidFill>
                          <a:srgbClr val="004D7D"/>
                        </a:solidFill>
                        <a:latin typeface="News Gothic MT" panose="020B0503020103020203" pitchFamily="34" charset="0"/>
                      </a:endParaRPr>
                    </a:p>
                  </a:txBody>
                  <a:tcPr marL="68580" marR="68580" marT="34231" marB="34231" anchor="ctr"/>
                </a:tc>
                <a:tc>
                  <a:txBody>
                    <a:bodyPr/>
                    <a:lstStyle/>
                    <a:p>
                      <a:pPr algn="ctr"/>
                      <a:r>
                        <a:rPr lang="en-US" sz="1600" err="1">
                          <a:latin typeface="News Gothic MT" panose="020B0503020103020203" pitchFamily="34" charset="0"/>
                        </a:rPr>
                        <a:t>Daratumumab</a:t>
                      </a:r>
                      <a:r>
                        <a:rPr lang="en-US" sz="1600">
                          <a:latin typeface="News Gothic MT" panose="020B0503020103020203" pitchFamily="34" charset="0"/>
                        </a:rPr>
                        <a:t> </a:t>
                      </a:r>
                    </a:p>
                    <a:p>
                      <a:pPr algn="ctr"/>
                      <a:r>
                        <a:rPr lang="en-US" sz="1600">
                          <a:latin typeface="News Gothic MT" panose="020B0503020103020203" pitchFamily="34" charset="0"/>
                        </a:rPr>
                        <a:t>(IV, SC)</a:t>
                      </a:r>
                      <a:endParaRPr lang="en-US" sz="1600">
                        <a:solidFill>
                          <a:srgbClr val="004D7D"/>
                        </a:solidFill>
                        <a:latin typeface="News Gothic MT" panose="020B0503020103020203" pitchFamily="34" charset="0"/>
                      </a:endParaRPr>
                    </a:p>
                  </a:txBody>
                  <a:tcPr marL="68580" marR="68580" marT="34231" marB="34231" anchor="ctr"/>
                </a:tc>
                <a:tc>
                  <a:txBody>
                    <a:bodyPr/>
                    <a:lstStyle/>
                    <a:p>
                      <a:pPr algn="ctr"/>
                      <a:endParaRPr lang="en-US" sz="1600">
                        <a:solidFill>
                          <a:srgbClr val="004D7D"/>
                        </a:solidFill>
                        <a:latin typeface="News Gothic MT" panose="020B0503020103020203" pitchFamily="34" charset="0"/>
                      </a:endParaRPr>
                    </a:p>
                  </a:txBody>
                  <a:tcPr marL="68580" marR="68580" marT="34231" marB="34231" anchor="ctr"/>
                </a:tc>
                <a:tc>
                  <a:txBody>
                    <a:bodyPr/>
                    <a:lstStyle/>
                    <a:p>
                      <a:pPr algn="ctr"/>
                      <a:endParaRPr lang="en-US" sz="1600">
                        <a:solidFill>
                          <a:srgbClr val="004D7D"/>
                        </a:solidFill>
                        <a:latin typeface="News Gothic MT" panose="020B0503020103020203" pitchFamily="34" charset="0"/>
                      </a:endParaRPr>
                    </a:p>
                  </a:txBody>
                  <a:tcPr marL="68580" marR="68580" marT="34231" marB="34231" anchor="ctr"/>
                </a:tc>
                <a:tc>
                  <a:txBody>
                    <a:bodyPr/>
                    <a:lstStyle/>
                    <a:p>
                      <a:pPr algn="ctr"/>
                      <a:endParaRPr lang="en-US" sz="1600">
                        <a:solidFill>
                          <a:srgbClr val="004D7D"/>
                        </a:solidFill>
                        <a:latin typeface="News Gothic MT" panose="020B0503020103020203" pitchFamily="34" charset="0"/>
                      </a:endParaRPr>
                    </a:p>
                  </a:txBody>
                  <a:tcPr marL="68580" marR="68580" marT="34231" marB="34231" anchor="ctr"/>
                </a:tc>
                <a:extLst>
                  <a:ext uri="{0D108BD9-81ED-4DB2-BD59-A6C34878D82A}">
                    <a16:rowId xmlns:a16="http://schemas.microsoft.com/office/drawing/2014/main" val="10002"/>
                  </a:ext>
                </a:extLst>
              </a:tr>
              <a:tr h="574481">
                <a:tc>
                  <a:txBody>
                    <a:bodyPr/>
                    <a:lstStyle/>
                    <a:p>
                      <a:pPr algn="ctr"/>
                      <a:endParaRPr lang="en-US" sz="1600">
                        <a:solidFill>
                          <a:srgbClr val="004D7D"/>
                        </a:solidFill>
                        <a:latin typeface="News Gothic MT" panose="020B0503020103020203" pitchFamily="34" charset="0"/>
                      </a:endParaRPr>
                    </a:p>
                  </a:txBody>
                  <a:tcPr marL="68580" marR="68580" marT="34231" marB="34231" anchor="ctr"/>
                </a:tc>
                <a:tc>
                  <a:txBody>
                    <a:bodyPr/>
                    <a:lstStyle/>
                    <a:p>
                      <a:pPr algn="ctr"/>
                      <a:endParaRPr lang="en-US" sz="1600">
                        <a:solidFill>
                          <a:srgbClr val="004D7D"/>
                        </a:solidFill>
                        <a:latin typeface="News Gothic MT" panose="020B0503020103020203" pitchFamily="34" charset="0"/>
                      </a:endParaRPr>
                    </a:p>
                  </a:txBody>
                  <a:tcPr marL="68580" marR="68580" marT="34231" marB="34231" anchor="ctr"/>
                </a:tc>
                <a:tc>
                  <a:txBody>
                    <a:bodyPr/>
                    <a:lstStyle/>
                    <a:p>
                      <a:pPr algn="ctr"/>
                      <a:r>
                        <a:rPr lang="en-US" sz="1600">
                          <a:latin typeface="News Gothic MT" panose="020B0503020103020203" pitchFamily="34" charset="0"/>
                        </a:rPr>
                        <a:t>Isatuximab</a:t>
                      </a:r>
                      <a:r>
                        <a:rPr lang="en-US" sz="1600" baseline="0">
                          <a:latin typeface="News Gothic MT" panose="020B0503020103020203" pitchFamily="34" charset="0"/>
                        </a:rPr>
                        <a:t> </a:t>
                      </a:r>
                    </a:p>
                    <a:p>
                      <a:pPr algn="ctr"/>
                      <a:r>
                        <a:rPr lang="en-US" sz="1600" baseline="0">
                          <a:latin typeface="News Gothic MT" panose="020B0503020103020203" pitchFamily="34" charset="0"/>
                        </a:rPr>
                        <a:t>(IV)</a:t>
                      </a:r>
                      <a:endParaRPr lang="en-US" sz="1600">
                        <a:solidFill>
                          <a:srgbClr val="004D7D"/>
                        </a:solidFill>
                        <a:latin typeface="News Gothic MT" panose="020B0503020103020203" pitchFamily="34" charset="0"/>
                      </a:endParaRPr>
                    </a:p>
                  </a:txBody>
                  <a:tcPr marL="68580" marR="68580" marT="34231" marB="34231" anchor="ctr"/>
                </a:tc>
                <a:tc>
                  <a:txBody>
                    <a:bodyPr/>
                    <a:lstStyle/>
                    <a:p>
                      <a:pPr algn="ctr"/>
                      <a:endParaRPr lang="en-US" sz="1600">
                        <a:solidFill>
                          <a:srgbClr val="004D7D"/>
                        </a:solidFill>
                        <a:latin typeface="News Gothic MT" panose="020B0503020103020203" pitchFamily="34" charset="0"/>
                      </a:endParaRPr>
                    </a:p>
                  </a:txBody>
                  <a:tcPr marL="68580" marR="68580" marT="34231" marB="34231" anchor="ctr"/>
                </a:tc>
                <a:tc>
                  <a:txBody>
                    <a:bodyPr/>
                    <a:lstStyle/>
                    <a:p>
                      <a:pPr algn="ctr"/>
                      <a:endParaRPr lang="en-US" sz="1600">
                        <a:solidFill>
                          <a:srgbClr val="004D7D"/>
                        </a:solidFill>
                        <a:latin typeface="News Gothic MT" panose="020B0503020103020203" pitchFamily="34" charset="0"/>
                      </a:endParaRPr>
                    </a:p>
                  </a:txBody>
                  <a:tcPr marL="68580" marR="68580" marT="34231" marB="34231" anchor="ctr"/>
                </a:tc>
                <a:tc>
                  <a:txBody>
                    <a:bodyPr/>
                    <a:lstStyle/>
                    <a:p>
                      <a:pPr algn="ctr"/>
                      <a:endParaRPr lang="en-US" sz="1600">
                        <a:solidFill>
                          <a:srgbClr val="004D7D"/>
                        </a:solidFill>
                        <a:latin typeface="News Gothic MT" panose="020B0503020103020203" pitchFamily="34" charset="0"/>
                      </a:endParaRPr>
                    </a:p>
                  </a:txBody>
                  <a:tcPr marL="68580" marR="68580" marT="34231" marB="34231" anchor="ctr"/>
                </a:tc>
                <a:extLst>
                  <a:ext uri="{0D108BD9-81ED-4DB2-BD59-A6C34878D82A}">
                    <a16:rowId xmlns:a16="http://schemas.microsoft.com/office/drawing/2014/main" val="10003"/>
                  </a:ext>
                </a:extLst>
              </a:tr>
              <a:tr h="574481">
                <a:tc>
                  <a:txBody>
                    <a:bodyPr/>
                    <a:lstStyle/>
                    <a:p>
                      <a:pPr algn="ctr"/>
                      <a:endParaRPr lang="en-US" sz="1600">
                        <a:solidFill>
                          <a:srgbClr val="004D7D"/>
                        </a:solidFill>
                        <a:latin typeface="News Gothic MT" panose="020B0503020103020203" pitchFamily="34" charset="0"/>
                      </a:endParaRPr>
                    </a:p>
                  </a:txBody>
                  <a:tcPr marL="68580" marR="68580" marT="34231" marB="34231" anchor="ctr"/>
                </a:tc>
                <a:tc>
                  <a:txBody>
                    <a:bodyPr/>
                    <a:lstStyle/>
                    <a:p>
                      <a:pPr algn="ctr"/>
                      <a:endParaRPr lang="en-US" sz="1600">
                        <a:solidFill>
                          <a:srgbClr val="004D7D"/>
                        </a:solidFill>
                        <a:latin typeface="News Gothic MT" panose="020B0503020103020203" pitchFamily="34" charset="0"/>
                      </a:endParaRPr>
                    </a:p>
                  </a:txBody>
                  <a:tcPr marL="68580" marR="68580" marT="34231" marB="34231" anchor="ctr"/>
                </a:tc>
                <a:tc>
                  <a:txBody>
                    <a:bodyPr/>
                    <a:lstStyle/>
                    <a:p>
                      <a:pPr algn="ctr"/>
                      <a:r>
                        <a:rPr lang="en-US" sz="1600" err="1">
                          <a:solidFill>
                            <a:srgbClr val="FF0000"/>
                          </a:solidFill>
                          <a:latin typeface="News Gothic MT" panose="020B0503020103020203" pitchFamily="34" charset="0"/>
                        </a:rPr>
                        <a:t>Belantamab</a:t>
                      </a:r>
                      <a:r>
                        <a:rPr lang="en-US" sz="1600">
                          <a:solidFill>
                            <a:srgbClr val="FF0000"/>
                          </a:solidFill>
                          <a:latin typeface="News Gothic MT" panose="020B0503020103020203" pitchFamily="34" charset="0"/>
                        </a:rPr>
                        <a:t> </a:t>
                      </a:r>
                      <a:r>
                        <a:rPr lang="en-US" sz="1600" err="1">
                          <a:solidFill>
                            <a:srgbClr val="FF0000"/>
                          </a:solidFill>
                          <a:latin typeface="News Gothic MT" panose="020B0503020103020203" pitchFamily="34" charset="0"/>
                        </a:rPr>
                        <a:t>mafadotin</a:t>
                      </a:r>
                      <a:r>
                        <a:rPr lang="en-US" sz="1600">
                          <a:solidFill>
                            <a:srgbClr val="FF0000"/>
                          </a:solidFill>
                          <a:latin typeface="News Gothic MT" panose="020B0503020103020203" pitchFamily="34" charset="0"/>
                        </a:rPr>
                        <a:t> (IV)</a:t>
                      </a:r>
                    </a:p>
                  </a:txBody>
                  <a:tcPr marL="68580" marR="68580" marT="34231" marB="34231" anchor="ctr"/>
                </a:tc>
                <a:tc>
                  <a:txBody>
                    <a:bodyPr/>
                    <a:lstStyle/>
                    <a:p>
                      <a:pPr algn="ctr"/>
                      <a:endParaRPr lang="en-US" sz="1600">
                        <a:solidFill>
                          <a:srgbClr val="004D7D"/>
                        </a:solidFill>
                        <a:latin typeface="News Gothic MT" panose="020B0503020103020203" pitchFamily="34" charset="0"/>
                      </a:endParaRPr>
                    </a:p>
                  </a:txBody>
                  <a:tcPr marL="68580" marR="68580" marT="34231" marB="34231" anchor="ctr"/>
                </a:tc>
                <a:tc>
                  <a:txBody>
                    <a:bodyPr/>
                    <a:lstStyle/>
                    <a:p>
                      <a:pPr algn="ctr"/>
                      <a:endParaRPr lang="en-US" sz="1600">
                        <a:solidFill>
                          <a:srgbClr val="004D7D"/>
                        </a:solidFill>
                        <a:latin typeface="News Gothic MT" panose="020B0503020103020203" pitchFamily="34" charset="0"/>
                      </a:endParaRPr>
                    </a:p>
                  </a:txBody>
                  <a:tcPr marL="68580" marR="68580" marT="34231" marB="34231" anchor="ctr"/>
                </a:tc>
                <a:tc>
                  <a:txBody>
                    <a:bodyPr/>
                    <a:lstStyle/>
                    <a:p>
                      <a:pPr algn="ctr"/>
                      <a:endParaRPr lang="en-US" sz="1600">
                        <a:solidFill>
                          <a:srgbClr val="004D7D"/>
                        </a:solidFill>
                        <a:latin typeface="News Gothic MT" panose="020B0503020103020203" pitchFamily="34" charset="0"/>
                      </a:endParaRPr>
                    </a:p>
                  </a:txBody>
                  <a:tcPr marL="68580" marR="68580" marT="34231" marB="34231" anchor="ctr"/>
                </a:tc>
                <a:extLst>
                  <a:ext uri="{0D108BD9-81ED-4DB2-BD59-A6C34878D82A}">
                    <a16:rowId xmlns:a16="http://schemas.microsoft.com/office/drawing/2014/main" val="10004"/>
                  </a:ext>
                </a:extLst>
              </a:tr>
            </a:tbl>
          </a:graphicData>
        </a:graphic>
      </p:graphicFrame>
      <p:sp>
        <p:nvSpPr>
          <p:cNvPr id="6" name="Content Placeholder 4">
            <a:extLst>
              <a:ext uri="{FF2B5EF4-FFF2-40B4-BE49-F238E27FC236}">
                <a16:creationId xmlns:a16="http://schemas.microsoft.com/office/drawing/2014/main" id="{F4DE5B80-6095-5347-AAF9-72E2F5715FBD}"/>
              </a:ext>
            </a:extLst>
          </p:cNvPr>
          <p:cNvSpPr txBox="1">
            <a:spLocks/>
          </p:cNvSpPr>
          <p:nvPr/>
        </p:nvSpPr>
        <p:spPr bwMode="auto">
          <a:xfrm>
            <a:off x="4095107" y="4994910"/>
            <a:ext cx="4001784" cy="186309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normAutofit/>
          </a:bodyPr>
          <a:lstStyle>
            <a:lvl1pPr marL="457200" indent="-457200" algn="l" rtl="0" eaLnBrk="1" fontAlgn="base" hangingPunct="1">
              <a:spcBef>
                <a:spcPts val="0"/>
              </a:spcBef>
              <a:spcAft>
                <a:spcPct val="0"/>
              </a:spcAft>
              <a:buClrTx/>
              <a:buSzPct val="100000"/>
              <a:buFontTx/>
              <a:buBlip>
                <a:blip r:embed="rId2"/>
              </a:buBlip>
              <a:defRPr sz="2600">
                <a:solidFill>
                  <a:schemeClr val="tx1"/>
                </a:solidFill>
                <a:latin typeface="News Gothic MT" charset="0"/>
                <a:ea typeface="News Gothic MT" charset="0"/>
                <a:cs typeface="News Gothic MT" charset="0"/>
              </a:defRPr>
            </a:lvl1pPr>
            <a:lvl2pPr marL="863600" indent="-406400" algn="l" rtl="0" eaLnBrk="1" fontAlgn="base" hangingPunct="1">
              <a:spcBef>
                <a:spcPts val="0"/>
              </a:spcBef>
              <a:spcAft>
                <a:spcPct val="0"/>
              </a:spcAft>
              <a:buClrTx/>
              <a:buSzPct val="100000"/>
              <a:buFontTx/>
              <a:buBlip>
                <a:blip r:embed="rId3"/>
              </a:buBlip>
              <a:defRPr sz="2000" baseline="0">
                <a:solidFill>
                  <a:schemeClr val="tx1"/>
                </a:solidFill>
                <a:latin typeface="News Gothic MT" charset="0"/>
                <a:ea typeface="News Gothic MT" charset="0"/>
                <a:cs typeface="News Gothic MT" charset="0"/>
              </a:defRPr>
            </a:lvl2pPr>
            <a:lvl3pPr marL="1252538" indent="-280988" algn="l" rtl="0" eaLnBrk="1" fontAlgn="base" hangingPunct="1">
              <a:spcBef>
                <a:spcPts val="0"/>
              </a:spcBef>
              <a:spcAft>
                <a:spcPct val="0"/>
              </a:spcAft>
              <a:buClr>
                <a:schemeClr val="tx1"/>
              </a:buClr>
              <a:buSzPct val="90000"/>
              <a:buFontTx/>
              <a:buBlip>
                <a:blip r:embed="rId4"/>
              </a:buBlip>
              <a:defRPr sz="1800">
                <a:solidFill>
                  <a:schemeClr val="tx1"/>
                </a:solidFill>
                <a:latin typeface="News Gothic MT" charset="0"/>
                <a:ea typeface="News Gothic MT" charset="0"/>
                <a:cs typeface="News Gothic MT" charset="0"/>
              </a:defRPr>
            </a:lvl3pPr>
            <a:lvl4pPr marL="1828800" indent="-344488" algn="l" rtl="0" eaLnBrk="1" fontAlgn="base" hangingPunct="1">
              <a:spcBef>
                <a:spcPts val="0"/>
              </a:spcBef>
              <a:spcAft>
                <a:spcPct val="0"/>
              </a:spcAft>
              <a:buClr>
                <a:schemeClr val="tx1"/>
              </a:buClr>
              <a:buSzPct val="100000"/>
              <a:buFontTx/>
              <a:buBlip>
                <a:blip r:embed="rId5"/>
              </a:buBlip>
              <a:defRPr sz="1700">
                <a:solidFill>
                  <a:schemeClr val="tx1"/>
                </a:solidFill>
                <a:latin typeface="News Gothic MT" charset="0"/>
                <a:ea typeface="News Gothic MT" charset="0"/>
                <a:cs typeface="News Gothic MT" charset="0"/>
              </a:defRPr>
            </a:lvl4pPr>
            <a:lvl5pPr marL="2057400" indent="-228600" algn="l" rtl="0" eaLnBrk="1" fontAlgn="base" hangingPunct="1">
              <a:spcBef>
                <a:spcPts val="0"/>
              </a:spcBef>
              <a:spcAft>
                <a:spcPct val="0"/>
              </a:spcAft>
              <a:buClrTx/>
              <a:buSzPct val="100000"/>
              <a:buFontTx/>
              <a:buBlip>
                <a:blip r:embed="rId6"/>
              </a:buBlip>
              <a:defRPr sz="1600">
                <a:solidFill>
                  <a:schemeClr val="tx1"/>
                </a:solidFill>
                <a:latin typeface="News Gothic MT" charset="0"/>
                <a:ea typeface="News Gothic MT" charset="0"/>
                <a:cs typeface="News Gothic MT" charset="0"/>
              </a:defRPr>
            </a:lvl5pPr>
            <a:lvl6pPr marL="2514600" indent="-228600" algn="l" rtl="0" eaLnBrk="1" fontAlgn="base" hangingPunct="1">
              <a:spcBef>
                <a:spcPct val="20000"/>
              </a:spcBef>
              <a:spcAft>
                <a:spcPct val="0"/>
              </a:spcAft>
              <a:buChar char="•"/>
              <a:defRPr sz="1200">
                <a:solidFill>
                  <a:schemeClr val="tx1"/>
                </a:solidFill>
                <a:latin typeface="+mn-lt"/>
                <a:ea typeface="+mn-ea"/>
              </a:defRPr>
            </a:lvl6pPr>
            <a:lvl7pPr marL="2971800" indent="-228600" algn="l" rtl="0" eaLnBrk="1" fontAlgn="base" hangingPunct="1">
              <a:spcBef>
                <a:spcPct val="20000"/>
              </a:spcBef>
              <a:spcAft>
                <a:spcPct val="0"/>
              </a:spcAft>
              <a:buChar char="•"/>
              <a:defRPr sz="1200">
                <a:solidFill>
                  <a:schemeClr val="tx1"/>
                </a:solidFill>
                <a:latin typeface="+mn-lt"/>
                <a:ea typeface="+mn-ea"/>
              </a:defRPr>
            </a:lvl7pPr>
            <a:lvl8pPr marL="3429000" indent="-228600" algn="l" rtl="0" eaLnBrk="1" fontAlgn="base" hangingPunct="1">
              <a:spcBef>
                <a:spcPct val="20000"/>
              </a:spcBef>
              <a:spcAft>
                <a:spcPct val="0"/>
              </a:spcAft>
              <a:buChar char="•"/>
              <a:defRPr sz="1200">
                <a:solidFill>
                  <a:schemeClr val="tx1"/>
                </a:solidFill>
                <a:latin typeface="+mn-lt"/>
                <a:ea typeface="+mn-ea"/>
              </a:defRPr>
            </a:lvl8pPr>
            <a:lvl9pPr marL="3886200" indent="-228600" algn="l" rtl="0" eaLnBrk="1" fontAlgn="base" hangingPunct="1">
              <a:spcBef>
                <a:spcPct val="20000"/>
              </a:spcBef>
              <a:spcAft>
                <a:spcPct val="0"/>
              </a:spcAft>
              <a:buChar char="•"/>
              <a:defRPr sz="1200">
                <a:solidFill>
                  <a:schemeClr val="tx1"/>
                </a:solidFill>
                <a:latin typeface="+mn-lt"/>
                <a:ea typeface="+mn-ea"/>
              </a:defRPr>
            </a:lvl9pPr>
          </a:lstStyle>
          <a:p>
            <a:pPr marL="0" indent="0" algn="ctr">
              <a:buNone/>
            </a:pPr>
            <a:r>
              <a:rPr lang="en-US" sz="1800" b="1" kern="0"/>
              <a:t>Supportive care throughout</a:t>
            </a:r>
          </a:p>
          <a:p>
            <a:pPr marL="922338" indent="-479425"/>
            <a:r>
              <a:rPr lang="en-US" sz="1800" kern="0"/>
              <a:t>Aspirin/DVT prevention</a:t>
            </a:r>
          </a:p>
          <a:p>
            <a:pPr marL="922338" indent="-479425"/>
            <a:r>
              <a:rPr lang="en-US" sz="1800" kern="0"/>
              <a:t>Bone-modifying agents</a:t>
            </a:r>
          </a:p>
          <a:p>
            <a:pPr marL="922338" indent="-479425"/>
            <a:r>
              <a:rPr lang="en-US" sz="1800" kern="0"/>
              <a:t>Infection prevention and kidney protection</a:t>
            </a:r>
          </a:p>
          <a:p>
            <a:pPr marL="922338" indent="-479425"/>
            <a:r>
              <a:rPr lang="en-US" sz="1800" kern="0"/>
              <a:t>Adherence strategies</a:t>
            </a:r>
          </a:p>
        </p:txBody>
      </p:sp>
    </p:spTree>
    <p:extLst>
      <p:ext uri="{BB962C8B-B14F-4D97-AF65-F5344CB8AC3E}">
        <p14:creationId xmlns:p14="http://schemas.microsoft.com/office/powerpoint/2010/main" val="29648372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676E4-AB5A-BD43-84B5-6B876A5F71D1}"/>
              </a:ext>
            </a:extLst>
          </p:cNvPr>
          <p:cNvSpPr>
            <a:spLocks noGrp="1"/>
          </p:cNvSpPr>
          <p:nvPr>
            <p:ph type="title"/>
          </p:nvPr>
        </p:nvSpPr>
        <p:spPr/>
        <p:txBody>
          <a:bodyPr/>
          <a:lstStyle/>
          <a:p>
            <a:r>
              <a:rPr lang="en-US" altLang="ja-JP"/>
              <a:t>High-Risk Features</a:t>
            </a:r>
            <a:endParaRPr lang="en-US"/>
          </a:p>
        </p:txBody>
      </p:sp>
      <p:sp>
        <p:nvSpPr>
          <p:cNvPr id="3" name="Text Placeholder 2">
            <a:extLst>
              <a:ext uri="{FF2B5EF4-FFF2-40B4-BE49-F238E27FC236}">
                <a16:creationId xmlns:a16="http://schemas.microsoft.com/office/drawing/2014/main" id="{41EF6085-D2D9-7640-9260-90BD262036FC}"/>
              </a:ext>
            </a:extLst>
          </p:cNvPr>
          <p:cNvSpPr>
            <a:spLocks noGrp="1"/>
          </p:cNvSpPr>
          <p:nvPr>
            <p:ph type="body" sz="quarter" idx="12"/>
          </p:nvPr>
        </p:nvSpPr>
        <p:spPr/>
        <p:txBody>
          <a:bodyPr/>
          <a:lstStyle/>
          <a:p>
            <a:r>
              <a:rPr lang="en-US" altLang="en-US"/>
              <a:t>Kumar et al, 2012; NCCN, 2020.</a:t>
            </a:r>
          </a:p>
        </p:txBody>
      </p:sp>
      <p:sp>
        <p:nvSpPr>
          <p:cNvPr id="4" name="Content Placeholder 3">
            <a:extLst>
              <a:ext uri="{FF2B5EF4-FFF2-40B4-BE49-F238E27FC236}">
                <a16:creationId xmlns:a16="http://schemas.microsoft.com/office/drawing/2014/main" id="{3F17FE17-941E-7C40-AC15-26E87A9A274A}"/>
              </a:ext>
            </a:extLst>
          </p:cNvPr>
          <p:cNvSpPr>
            <a:spLocks noGrp="1"/>
          </p:cNvSpPr>
          <p:nvPr>
            <p:ph idx="1"/>
          </p:nvPr>
        </p:nvSpPr>
        <p:spPr/>
        <p:txBody>
          <a:bodyPr/>
          <a:lstStyle/>
          <a:p>
            <a:r>
              <a:rPr lang="en-US" altLang="en-US"/>
              <a:t>Advanced ISS stage</a:t>
            </a:r>
          </a:p>
          <a:p>
            <a:r>
              <a:rPr lang="en-US" altLang="en-US"/>
              <a:t>Cytogenetic, FISH abnormalities</a:t>
            </a:r>
          </a:p>
          <a:p>
            <a:pPr lvl="1"/>
            <a:r>
              <a:rPr lang="en-US" altLang="en-US"/>
              <a:t>del(13), hypodiploidy</a:t>
            </a:r>
          </a:p>
          <a:p>
            <a:pPr lvl="1"/>
            <a:r>
              <a:rPr lang="en-US" altLang="en-US"/>
              <a:t>t(4;14), t(14;16), or del(17p) by FISH</a:t>
            </a:r>
          </a:p>
          <a:p>
            <a:pPr lvl="1"/>
            <a:r>
              <a:rPr lang="en-US" altLang="en-US"/>
              <a:t>1q+</a:t>
            </a:r>
          </a:p>
          <a:p>
            <a:r>
              <a:rPr lang="en-US" altLang="en-US"/>
              <a:t>Poor performance status</a:t>
            </a:r>
          </a:p>
          <a:p>
            <a:r>
              <a:rPr lang="en-US" altLang="en-US"/>
              <a:t>Circulating myeloma cells </a:t>
            </a:r>
          </a:p>
          <a:p>
            <a:r>
              <a:rPr lang="en-US" altLang="en-US"/>
              <a:t>High serum LDH</a:t>
            </a:r>
          </a:p>
          <a:p>
            <a:pPr lvl="1"/>
            <a:r>
              <a:rPr lang="en-US"/>
              <a:t>Note the FISH abnormalities of our case study</a:t>
            </a:r>
          </a:p>
        </p:txBody>
      </p:sp>
    </p:spTree>
    <p:extLst>
      <p:ext uri="{BB962C8B-B14F-4D97-AF65-F5344CB8AC3E}">
        <p14:creationId xmlns:p14="http://schemas.microsoft.com/office/powerpoint/2010/main" val="39777933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41E11-BC4F-D94C-A63F-0B3BF8CED37E}"/>
              </a:ext>
            </a:extLst>
          </p:cNvPr>
          <p:cNvSpPr>
            <a:spLocks noGrp="1"/>
          </p:cNvSpPr>
          <p:nvPr>
            <p:ph type="title"/>
          </p:nvPr>
        </p:nvSpPr>
        <p:spPr/>
        <p:txBody>
          <a:bodyPr/>
          <a:lstStyle/>
          <a:p>
            <a:r>
              <a:rPr lang="en-US"/>
              <a:t>Survival Based on Risk</a:t>
            </a:r>
          </a:p>
        </p:txBody>
      </p:sp>
      <p:sp>
        <p:nvSpPr>
          <p:cNvPr id="3" name="Text Placeholder 2">
            <a:extLst>
              <a:ext uri="{FF2B5EF4-FFF2-40B4-BE49-F238E27FC236}">
                <a16:creationId xmlns:a16="http://schemas.microsoft.com/office/drawing/2014/main" id="{B78D50B9-8836-4742-94C1-3538D6228A4C}"/>
              </a:ext>
            </a:extLst>
          </p:cNvPr>
          <p:cNvSpPr>
            <a:spLocks noGrp="1"/>
          </p:cNvSpPr>
          <p:nvPr>
            <p:ph type="body" sz="quarter" idx="12"/>
          </p:nvPr>
        </p:nvSpPr>
        <p:spPr/>
        <p:txBody>
          <a:bodyPr/>
          <a:lstStyle/>
          <a:p>
            <a:r>
              <a:rPr lang="en-US"/>
              <a:t>Kumar et al, 2014.</a:t>
            </a:r>
          </a:p>
        </p:txBody>
      </p:sp>
      <p:pic>
        <p:nvPicPr>
          <p:cNvPr id="9" name="Picture 8">
            <a:extLst>
              <a:ext uri="{FF2B5EF4-FFF2-40B4-BE49-F238E27FC236}">
                <a16:creationId xmlns:a16="http://schemas.microsoft.com/office/drawing/2014/main" id="{3B73E907-590B-8345-B214-51E1EADDC297}"/>
              </a:ext>
            </a:extLst>
          </p:cNvPr>
          <p:cNvPicPr>
            <a:picLocks noChangeAspect="1"/>
          </p:cNvPicPr>
          <p:nvPr/>
        </p:nvPicPr>
        <p:blipFill rotWithShape="1">
          <a:blip r:embed="rId3"/>
          <a:srcRect t="1658" r="39548" b="14329"/>
          <a:stretch/>
        </p:blipFill>
        <p:spPr>
          <a:xfrm>
            <a:off x="1184857" y="1677054"/>
            <a:ext cx="5728859" cy="4137977"/>
          </a:xfrm>
          <a:prstGeom prst="rect">
            <a:avLst/>
          </a:prstGeom>
        </p:spPr>
      </p:pic>
      <p:grpSp>
        <p:nvGrpSpPr>
          <p:cNvPr id="6" name="Group 5">
            <a:extLst>
              <a:ext uri="{FF2B5EF4-FFF2-40B4-BE49-F238E27FC236}">
                <a16:creationId xmlns:a16="http://schemas.microsoft.com/office/drawing/2014/main" id="{61AB23D8-F8C8-D441-AF6B-3E3C4C87E890}"/>
              </a:ext>
            </a:extLst>
          </p:cNvPr>
          <p:cNvGrpSpPr/>
          <p:nvPr/>
        </p:nvGrpSpPr>
        <p:grpSpPr>
          <a:xfrm>
            <a:off x="7734209" y="2202024"/>
            <a:ext cx="3272934" cy="2453951"/>
            <a:chOff x="2044114" y="864830"/>
            <a:chExt cx="2042227" cy="605186"/>
          </a:xfrm>
        </p:grpSpPr>
        <p:sp>
          <p:nvSpPr>
            <p:cNvPr id="7" name="Rounded Rectangle 6">
              <a:extLst>
                <a:ext uri="{FF2B5EF4-FFF2-40B4-BE49-F238E27FC236}">
                  <a16:creationId xmlns:a16="http://schemas.microsoft.com/office/drawing/2014/main" id="{3D22CBDB-625E-3C45-AD7C-48DB2A4EFC70}"/>
                </a:ext>
              </a:extLst>
            </p:cNvPr>
            <p:cNvSpPr/>
            <p:nvPr/>
          </p:nvSpPr>
          <p:spPr>
            <a:xfrm>
              <a:off x="2044114" y="864830"/>
              <a:ext cx="2042227" cy="605186"/>
            </a:xfrm>
            <a:prstGeom prst="roundRect">
              <a:avLst/>
            </a:prstGeom>
            <a:solidFill>
              <a:schemeClr val="accent1"/>
            </a:solidFill>
            <a:ln>
              <a:solidFill>
                <a:schemeClr val="accent1">
                  <a:lumMod val="75000"/>
                </a:schemeClr>
              </a:solidFill>
            </a:ln>
          </p:spPr>
          <p:style>
            <a:lnRef idx="0">
              <a:scrgbClr r="0" g="0" b="0"/>
            </a:lnRef>
            <a:fillRef idx="3">
              <a:scrgbClr r="0" g="0" b="0"/>
            </a:fillRef>
            <a:effectRef idx="3">
              <a:schemeClr val="lt1">
                <a:hueOff val="0"/>
                <a:satOff val="0"/>
                <a:lumOff val="0"/>
                <a:alphaOff val="0"/>
              </a:schemeClr>
            </a:effectRef>
            <a:fontRef idx="minor">
              <a:schemeClr val="dk1">
                <a:hueOff val="0"/>
                <a:satOff val="0"/>
                <a:lumOff val="0"/>
                <a:alphaOff val="0"/>
              </a:schemeClr>
            </a:fontRef>
          </p:style>
        </p:sp>
        <p:sp>
          <p:nvSpPr>
            <p:cNvPr id="8" name="Rounded Rectangle 4">
              <a:extLst>
                <a:ext uri="{FF2B5EF4-FFF2-40B4-BE49-F238E27FC236}">
                  <a16:creationId xmlns:a16="http://schemas.microsoft.com/office/drawing/2014/main" id="{3C499818-8C42-B04E-ABE2-64910B9EFB0F}"/>
                </a:ext>
              </a:extLst>
            </p:cNvPr>
            <p:cNvSpPr txBox="1"/>
            <p:nvPr/>
          </p:nvSpPr>
          <p:spPr>
            <a:xfrm>
              <a:off x="2073657" y="894373"/>
              <a:ext cx="1983141" cy="54610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45720" rIns="45720" bIns="45720" numCol="1" spcCol="1270" anchor="ctr" anchorCtr="0">
              <a:noAutofit/>
            </a:bodyPr>
            <a:lstStyle/>
            <a:p>
              <a:pPr algn="ctr" defTabSz="533400">
                <a:spcAft>
                  <a:spcPts val="0"/>
                </a:spcAft>
              </a:pPr>
              <a:endParaRPr lang="en-US" b="1">
                <a:solidFill>
                  <a:schemeClr val="bg1"/>
                </a:solidFill>
                <a:latin typeface="News Gothic MT" panose="020B0503020103020203" pitchFamily="34" charset="0"/>
              </a:endParaRPr>
            </a:p>
          </p:txBody>
        </p:sp>
      </p:grpSp>
      <p:sp>
        <p:nvSpPr>
          <p:cNvPr id="10" name="Rectangle 9">
            <a:extLst>
              <a:ext uri="{FF2B5EF4-FFF2-40B4-BE49-F238E27FC236}">
                <a16:creationId xmlns:a16="http://schemas.microsoft.com/office/drawing/2014/main" id="{5E98FA9C-260E-EA44-BC87-F4650EFED6BE}"/>
              </a:ext>
            </a:extLst>
          </p:cNvPr>
          <p:cNvSpPr/>
          <p:nvPr/>
        </p:nvSpPr>
        <p:spPr>
          <a:xfrm>
            <a:off x="7807195" y="2413336"/>
            <a:ext cx="3082132" cy="2062103"/>
          </a:xfrm>
          <a:prstGeom prst="rect">
            <a:avLst/>
          </a:prstGeom>
        </p:spPr>
        <p:txBody>
          <a:bodyPr wrap="square">
            <a:spAutoFit/>
          </a:bodyPr>
          <a:lstStyle/>
          <a:p>
            <a:pPr algn="ctr"/>
            <a:r>
              <a:rPr lang="en-US" sz="1600">
                <a:latin typeface="News Gothic MT" panose="020B0503020103020203" pitchFamily="34" charset="0"/>
              </a:rPr>
              <a:t>High-risk status warrants a more aggressive approach to therapy, regardless of age (at least discuss)</a:t>
            </a:r>
          </a:p>
          <a:p>
            <a:pPr algn="ctr"/>
            <a:endParaRPr lang="en-US" sz="1600">
              <a:latin typeface="News Gothic MT" panose="020B0503020103020203" pitchFamily="34" charset="0"/>
            </a:endParaRPr>
          </a:p>
          <a:p>
            <a:pPr algn="ctr"/>
            <a:r>
              <a:rPr lang="en-US" sz="1600">
                <a:latin typeface="News Gothic MT" panose="020B0503020103020203" pitchFamily="34" charset="0"/>
              </a:rPr>
              <a:t>Minimize toxicity with dose adjustments, side effect management </a:t>
            </a:r>
          </a:p>
        </p:txBody>
      </p:sp>
    </p:spTree>
    <p:extLst>
      <p:ext uri="{BB962C8B-B14F-4D97-AF65-F5344CB8AC3E}">
        <p14:creationId xmlns:p14="http://schemas.microsoft.com/office/powerpoint/2010/main" val="29695652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FBD4169-BCBB-497B-ABC8-662FEE888FAA}"/>
              </a:ext>
            </a:extLst>
          </p:cNvPr>
          <p:cNvSpPr/>
          <p:nvPr/>
        </p:nvSpPr>
        <p:spPr>
          <a:xfrm>
            <a:off x="4847293" y="3796669"/>
            <a:ext cx="4938158" cy="1632030"/>
          </a:xfrm>
          <a:prstGeom prst="rect">
            <a:avLst/>
          </a:prstGeom>
          <a:noFill/>
          <a:ln w="63500">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7" name="Rectangle 6"/>
          <p:cNvSpPr/>
          <p:nvPr/>
        </p:nvSpPr>
        <p:spPr>
          <a:xfrm>
            <a:off x="4982858" y="2243029"/>
            <a:ext cx="2128838" cy="1323493"/>
          </a:xfrm>
          <a:prstGeom prst="rect">
            <a:avLst/>
          </a:prstGeom>
          <a:solidFill>
            <a:srgbClr val="E69D1A"/>
          </a:solidFill>
          <a:ln>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100" b="1">
                <a:solidFill>
                  <a:schemeClr val="tx1"/>
                </a:solidFill>
                <a:latin typeface="News Gothic MT" panose="020B0503020103020203" pitchFamily="34" charset="0"/>
              </a:rPr>
              <a:t>Arm A: additional 5 RVd cycles</a:t>
            </a:r>
          </a:p>
        </p:txBody>
      </p:sp>
      <p:sp>
        <p:nvSpPr>
          <p:cNvPr id="9" name="Rectangle 8"/>
          <p:cNvSpPr/>
          <p:nvPr/>
        </p:nvSpPr>
        <p:spPr>
          <a:xfrm>
            <a:off x="4950880" y="3929173"/>
            <a:ext cx="2436038" cy="1323493"/>
          </a:xfrm>
          <a:prstGeom prst="rect">
            <a:avLst/>
          </a:prstGeom>
          <a:solidFill>
            <a:srgbClr val="2986E2"/>
          </a:solidFill>
          <a:ln>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100" b="1" dirty="0">
                <a:solidFill>
                  <a:schemeClr val="tx1"/>
                </a:solidFill>
                <a:latin typeface="News Gothic MT" panose="020B0503020103020203" pitchFamily="34" charset="0"/>
              </a:rPr>
              <a:t>Arm B: melflufen </a:t>
            </a:r>
          </a:p>
          <a:p>
            <a:pPr algn="ctr"/>
            <a:r>
              <a:rPr lang="en-US" sz="2100" b="1" dirty="0">
                <a:solidFill>
                  <a:schemeClr val="tx1"/>
                </a:solidFill>
                <a:latin typeface="News Gothic MT" panose="020B0503020103020203" pitchFamily="34" charset="0"/>
              </a:rPr>
              <a:t>200 mg/m</a:t>
            </a:r>
            <a:r>
              <a:rPr lang="en-US" sz="2100" b="1" baseline="30000" dirty="0">
                <a:solidFill>
                  <a:schemeClr val="tx1"/>
                </a:solidFill>
                <a:latin typeface="News Gothic MT" panose="020B0503020103020203" pitchFamily="34" charset="0"/>
              </a:rPr>
              <a:t>2</a:t>
            </a:r>
            <a:r>
              <a:rPr lang="en-US" sz="2100" b="1" dirty="0">
                <a:solidFill>
                  <a:schemeClr val="tx1"/>
                </a:solidFill>
                <a:latin typeface="News Gothic MT" panose="020B0503020103020203" pitchFamily="34" charset="0"/>
              </a:rPr>
              <a:t> then </a:t>
            </a:r>
          </a:p>
          <a:p>
            <a:pPr algn="ctr"/>
            <a:r>
              <a:rPr lang="en-US" sz="2100" b="1" dirty="0">
                <a:solidFill>
                  <a:schemeClr val="tx1"/>
                </a:solidFill>
                <a:latin typeface="News Gothic MT" panose="020B0503020103020203" pitchFamily="34" charset="0"/>
              </a:rPr>
              <a:t>2 </a:t>
            </a:r>
            <a:r>
              <a:rPr lang="en-US" sz="2100" b="1" dirty="0" err="1">
                <a:solidFill>
                  <a:schemeClr val="tx1"/>
                </a:solidFill>
                <a:latin typeface="News Gothic MT" panose="020B0503020103020203" pitchFamily="34" charset="0"/>
              </a:rPr>
              <a:t>RVd</a:t>
            </a:r>
            <a:r>
              <a:rPr lang="en-US" sz="2100" b="1" dirty="0">
                <a:solidFill>
                  <a:schemeClr val="tx1"/>
                </a:solidFill>
                <a:latin typeface="News Gothic MT" panose="020B0503020103020203" pitchFamily="34" charset="0"/>
              </a:rPr>
              <a:t> cycles</a:t>
            </a:r>
          </a:p>
        </p:txBody>
      </p:sp>
      <p:sp>
        <p:nvSpPr>
          <p:cNvPr id="19" name="Rectangle 18"/>
          <p:cNvSpPr/>
          <p:nvPr/>
        </p:nvSpPr>
        <p:spPr>
          <a:xfrm>
            <a:off x="7647793" y="2243029"/>
            <a:ext cx="1795632" cy="1323492"/>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b="1">
                <a:solidFill>
                  <a:schemeClr val="tx1"/>
                </a:solidFill>
                <a:latin typeface="News Gothic MT" panose="020B0503020103020203" pitchFamily="34" charset="0"/>
              </a:rPr>
              <a:t>1-year maintenance</a:t>
            </a:r>
          </a:p>
        </p:txBody>
      </p:sp>
      <p:sp>
        <p:nvSpPr>
          <p:cNvPr id="26" name="Rectangle 25">
            <a:extLst>
              <a:ext uri="{FF2B5EF4-FFF2-40B4-BE49-F238E27FC236}">
                <a16:creationId xmlns:a16="http://schemas.microsoft.com/office/drawing/2014/main" id="{024FA2F6-458F-487D-8C9F-BCA281B80307}"/>
              </a:ext>
            </a:extLst>
          </p:cNvPr>
          <p:cNvSpPr/>
          <p:nvPr/>
        </p:nvSpPr>
        <p:spPr>
          <a:xfrm>
            <a:off x="7756316" y="3950938"/>
            <a:ext cx="1882773" cy="1323492"/>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b="1" dirty="0">
                <a:solidFill>
                  <a:schemeClr val="tx1"/>
                </a:solidFill>
                <a:latin typeface="News Gothic MT" panose="020B0503020103020203" pitchFamily="34" charset="0"/>
              </a:rPr>
              <a:t>1-year maintenance</a:t>
            </a:r>
          </a:p>
        </p:txBody>
      </p:sp>
      <p:cxnSp>
        <p:nvCxnSpPr>
          <p:cNvPr id="24" name="Straight Arrow Connector 23">
            <a:extLst>
              <a:ext uri="{FF2B5EF4-FFF2-40B4-BE49-F238E27FC236}">
                <a16:creationId xmlns:a16="http://schemas.microsoft.com/office/drawing/2014/main" id="{8C208790-FE97-4845-B8D0-7A72288749D7}"/>
              </a:ext>
            </a:extLst>
          </p:cNvPr>
          <p:cNvCxnSpPr>
            <a:cxnSpLocks/>
          </p:cNvCxnSpPr>
          <p:nvPr/>
        </p:nvCxnSpPr>
        <p:spPr>
          <a:xfrm flipV="1">
            <a:off x="7100597" y="2904775"/>
            <a:ext cx="550214" cy="1"/>
          </a:xfrm>
          <a:prstGeom prst="straightConnector1">
            <a:avLst/>
          </a:prstGeom>
          <a:ln w="38100">
            <a:solidFill>
              <a:schemeClr val="tx1"/>
            </a:solidFill>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A20DD9A8-C4F6-4010-8641-1F72750EAFAB}"/>
              </a:ext>
            </a:extLst>
          </p:cNvPr>
          <p:cNvCxnSpPr>
            <a:cxnSpLocks/>
          </p:cNvCxnSpPr>
          <p:nvPr/>
        </p:nvCxnSpPr>
        <p:spPr>
          <a:xfrm flipV="1">
            <a:off x="7409286" y="4550800"/>
            <a:ext cx="324662" cy="3"/>
          </a:xfrm>
          <a:prstGeom prst="straightConnector1">
            <a:avLst/>
          </a:prstGeom>
          <a:ln w="38100">
            <a:solidFill>
              <a:schemeClr val="tx1"/>
            </a:solidFill>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a:extLst>
              <a:ext uri="{FF2B5EF4-FFF2-40B4-BE49-F238E27FC236}">
                <a16:creationId xmlns:a16="http://schemas.microsoft.com/office/drawing/2014/main" id="{491C9DFD-AF0E-4EBC-8293-DF3A01B98F9B}"/>
              </a:ext>
            </a:extLst>
          </p:cNvPr>
          <p:cNvCxnSpPr>
            <a:cxnSpLocks/>
            <a:stCxn id="5" idx="3"/>
          </p:cNvCxnSpPr>
          <p:nvPr/>
        </p:nvCxnSpPr>
        <p:spPr>
          <a:xfrm flipV="1">
            <a:off x="3747844" y="2801119"/>
            <a:ext cx="1041576" cy="927027"/>
          </a:xfrm>
          <a:prstGeom prst="straightConnector1">
            <a:avLst/>
          </a:prstGeom>
          <a:ln w="38100">
            <a:solidFill>
              <a:schemeClr val="tx1"/>
            </a:solidFill>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2CD710AD-77E4-43A3-99FE-7E76E3817533}"/>
              </a:ext>
            </a:extLst>
          </p:cNvPr>
          <p:cNvCxnSpPr>
            <a:cxnSpLocks/>
            <a:stCxn id="5" idx="3"/>
          </p:cNvCxnSpPr>
          <p:nvPr/>
        </p:nvCxnSpPr>
        <p:spPr>
          <a:xfrm>
            <a:off x="3747845" y="3728146"/>
            <a:ext cx="979791" cy="598289"/>
          </a:xfrm>
          <a:prstGeom prst="straightConnector1">
            <a:avLst/>
          </a:prstGeom>
          <a:ln w="38100">
            <a:solidFill>
              <a:schemeClr val="tx1"/>
            </a:solidFill>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5" name="Rectangle 4"/>
          <p:cNvSpPr/>
          <p:nvPr/>
        </p:nvSpPr>
        <p:spPr>
          <a:xfrm>
            <a:off x="2406550" y="3355823"/>
            <a:ext cx="1341294" cy="744644"/>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b="1">
                <a:solidFill>
                  <a:schemeClr val="tx1"/>
                </a:solidFill>
                <a:latin typeface="News Gothic MT" panose="020B0503020103020203" pitchFamily="34" charset="0"/>
              </a:rPr>
              <a:t>RVd </a:t>
            </a:r>
          </a:p>
          <a:p>
            <a:pPr algn="ctr"/>
            <a:r>
              <a:rPr lang="en-US" sz="1800" b="1">
                <a:solidFill>
                  <a:schemeClr val="tx1"/>
                </a:solidFill>
                <a:latin typeface="News Gothic MT" panose="020B0503020103020203" pitchFamily="34" charset="0"/>
              </a:rPr>
              <a:t>(3 cycles)</a:t>
            </a:r>
          </a:p>
        </p:txBody>
      </p:sp>
      <p:sp>
        <p:nvSpPr>
          <p:cNvPr id="16" name="Title 1"/>
          <p:cNvSpPr>
            <a:spLocks noGrp="1"/>
          </p:cNvSpPr>
          <p:nvPr>
            <p:ph type="title"/>
          </p:nvPr>
        </p:nvSpPr>
        <p:spPr/>
        <p:txBody>
          <a:bodyPr/>
          <a:lstStyle/>
          <a:p>
            <a:r>
              <a:rPr lang="en-US"/>
              <a:t>DETERMINATION Trial (IFM 2009)</a:t>
            </a:r>
          </a:p>
        </p:txBody>
      </p:sp>
      <p:sp>
        <p:nvSpPr>
          <p:cNvPr id="11" name="Text Placeholder 10">
            <a:extLst>
              <a:ext uri="{FF2B5EF4-FFF2-40B4-BE49-F238E27FC236}">
                <a16:creationId xmlns:a16="http://schemas.microsoft.com/office/drawing/2014/main" id="{20AA52EA-D5C3-E64F-A9DF-ADEDEA3E0400}"/>
              </a:ext>
            </a:extLst>
          </p:cNvPr>
          <p:cNvSpPr>
            <a:spLocks noGrp="1"/>
          </p:cNvSpPr>
          <p:nvPr>
            <p:ph type="body" sz="quarter" idx="12"/>
          </p:nvPr>
        </p:nvSpPr>
        <p:spPr>
          <a:xfrm>
            <a:off x="193575" y="6420647"/>
            <a:ext cx="5708294" cy="307777"/>
          </a:xfrm>
        </p:spPr>
        <p:txBody>
          <a:bodyPr/>
          <a:lstStyle/>
          <a:p>
            <a:r>
              <a:rPr lang="en-US" dirty="0"/>
              <a:t>NDMM = newly diagnosed MM; IFM = </a:t>
            </a:r>
            <a:r>
              <a:rPr lang="en-US" dirty="0" err="1"/>
              <a:t>Intergroupe</a:t>
            </a:r>
            <a:r>
              <a:rPr lang="en-US" dirty="0"/>
              <a:t> Francophone du </a:t>
            </a:r>
            <a:r>
              <a:rPr lang="en-US" dirty="0" err="1"/>
              <a:t>Myélome</a:t>
            </a:r>
            <a:r>
              <a:rPr lang="en-US" dirty="0"/>
              <a:t>; </a:t>
            </a:r>
            <a:r>
              <a:rPr lang="en-US" dirty="0" err="1"/>
              <a:t>mo</a:t>
            </a:r>
            <a:r>
              <a:rPr lang="en-US" dirty="0"/>
              <a:t> = months.</a:t>
            </a:r>
          </a:p>
          <a:p>
            <a:r>
              <a:rPr lang="en-US" dirty="0"/>
              <a:t>Attal et al, 2017.</a:t>
            </a:r>
          </a:p>
        </p:txBody>
      </p:sp>
      <p:sp>
        <p:nvSpPr>
          <p:cNvPr id="12" name="Text Placeholder 11">
            <a:extLst>
              <a:ext uri="{FF2B5EF4-FFF2-40B4-BE49-F238E27FC236}">
                <a16:creationId xmlns:a16="http://schemas.microsoft.com/office/drawing/2014/main" id="{D694F5D9-12B6-C444-AD76-3E7F9DB20915}"/>
              </a:ext>
            </a:extLst>
          </p:cNvPr>
          <p:cNvSpPr>
            <a:spLocks noGrp="1"/>
          </p:cNvSpPr>
          <p:nvPr>
            <p:ph type="body" sz="quarter" idx="13"/>
          </p:nvPr>
        </p:nvSpPr>
        <p:spPr/>
        <p:txBody>
          <a:bodyPr/>
          <a:lstStyle/>
          <a:p>
            <a:r>
              <a:rPr lang="en-US"/>
              <a:t>Newly Diagnosed MM</a:t>
            </a:r>
          </a:p>
        </p:txBody>
      </p:sp>
      <p:sp>
        <p:nvSpPr>
          <p:cNvPr id="25" name="Rectangle 24"/>
          <p:cNvSpPr/>
          <p:nvPr/>
        </p:nvSpPr>
        <p:spPr>
          <a:xfrm>
            <a:off x="2211210" y="2501036"/>
            <a:ext cx="2186817" cy="600164"/>
          </a:xfrm>
          <a:prstGeom prst="rect">
            <a:avLst/>
          </a:prstGeom>
        </p:spPr>
        <p:txBody>
          <a:bodyPr wrap="none">
            <a:spAutoFit/>
          </a:bodyPr>
          <a:lstStyle/>
          <a:p>
            <a:r>
              <a:rPr lang="en-US" sz="1650" b="1">
                <a:latin typeface="News Gothic MT" panose="020B0503020103020203" pitchFamily="34" charset="0"/>
              </a:rPr>
              <a:t>Median PFS: 36 mo</a:t>
            </a:r>
          </a:p>
          <a:p>
            <a:r>
              <a:rPr lang="en-US" sz="1650" b="1">
                <a:latin typeface="News Gothic MT" panose="020B0503020103020203" pitchFamily="34" charset="0"/>
              </a:rPr>
              <a:t>4-year OS: 82%</a:t>
            </a:r>
            <a:endParaRPr lang="en-US" sz="1650">
              <a:latin typeface="News Gothic MT" panose="020B0503020103020203" pitchFamily="34" charset="0"/>
            </a:endParaRPr>
          </a:p>
        </p:txBody>
      </p:sp>
      <p:sp>
        <p:nvSpPr>
          <p:cNvPr id="27" name="Rectangle 26"/>
          <p:cNvSpPr/>
          <p:nvPr/>
        </p:nvSpPr>
        <p:spPr>
          <a:xfrm>
            <a:off x="2272124" y="4637225"/>
            <a:ext cx="2125903" cy="600164"/>
          </a:xfrm>
          <a:prstGeom prst="rect">
            <a:avLst/>
          </a:prstGeom>
        </p:spPr>
        <p:txBody>
          <a:bodyPr wrap="none">
            <a:spAutoFit/>
          </a:bodyPr>
          <a:lstStyle/>
          <a:p>
            <a:r>
              <a:rPr lang="en-US" sz="1650" b="1"/>
              <a:t>Median PFS: 50 mo</a:t>
            </a:r>
          </a:p>
          <a:p>
            <a:r>
              <a:rPr lang="en-US" sz="1650" b="1"/>
              <a:t>4-year OS: 81%</a:t>
            </a:r>
            <a:endParaRPr lang="en-US" sz="1650"/>
          </a:p>
        </p:txBody>
      </p:sp>
      <p:sp>
        <p:nvSpPr>
          <p:cNvPr id="2" name="TextBox 1">
            <a:extLst>
              <a:ext uri="{FF2B5EF4-FFF2-40B4-BE49-F238E27FC236}">
                <a16:creationId xmlns:a16="http://schemas.microsoft.com/office/drawing/2014/main" id="{314B8686-140E-470B-A091-55AB1F855B1D}"/>
              </a:ext>
            </a:extLst>
          </p:cNvPr>
          <p:cNvSpPr txBox="1"/>
          <p:nvPr/>
        </p:nvSpPr>
        <p:spPr>
          <a:xfrm>
            <a:off x="2376166" y="1521239"/>
            <a:ext cx="7749223" cy="584775"/>
          </a:xfrm>
          <a:prstGeom prst="rect">
            <a:avLst/>
          </a:prstGeom>
          <a:noFill/>
        </p:spPr>
        <p:txBody>
          <a:bodyPr wrap="square" rtlCol="0">
            <a:spAutoFit/>
          </a:bodyPr>
          <a:lstStyle/>
          <a:p>
            <a:pPr algn="ctr"/>
            <a:r>
              <a:rPr lang="en-US" sz="1600" dirty="0">
                <a:latin typeface="News Gothic MT" panose="020B0503020103020203" pitchFamily="34" charset="0"/>
              </a:rPr>
              <a:t>700 NDMM patients randomized to </a:t>
            </a:r>
            <a:r>
              <a:rPr lang="en-US" sz="1600" dirty="0" err="1">
                <a:latin typeface="News Gothic MT" panose="020B0503020103020203" pitchFamily="34" charset="0"/>
              </a:rPr>
              <a:t>RVd</a:t>
            </a:r>
            <a:r>
              <a:rPr lang="en-US" sz="1600" dirty="0">
                <a:latin typeface="News Gothic MT" panose="020B0503020103020203" pitchFamily="34" charset="0"/>
              </a:rPr>
              <a:t> or high-dose melflufen plus stem cell transplantation followed by </a:t>
            </a:r>
            <a:r>
              <a:rPr lang="en-US" sz="1600" dirty="0" err="1">
                <a:latin typeface="News Gothic MT" panose="020B0503020103020203" pitchFamily="34" charset="0"/>
              </a:rPr>
              <a:t>RVd</a:t>
            </a:r>
            <a:endParaRPr lang="en-US" sz="1600" dirty="0">
              <a:latin typeface="News Gothic MT" panose="020B0503020103020203" pitchFamily="34" charset="0"/>
            </a:endParaRPr>
          </a:p>
        </p:txBody>
      </p:sp>
    </p:spTree>
    <p:extLst>
      <p:ext uri="{BB962C8B-B14F-4D97-AF65-F5344CB8AC3E}">
        <p14:creationId xmlns:p14="http://schemas.microsoft.com/office/powerpoint/2010/main" val="135223279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dissolve">
                                      <p:cBhvr>
                                        <p:cTn id="7" dur="500"/>
                                        <p:tgtEl>
                                          <p:spTgt spid="2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dissolv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dissolv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5" grpId="0"/>
      <p:bldP spid="2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35A12EBB-6DA3-489E-872E-BA3BA7E2508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01" t="2641" r="1406" b="2148"/>
          <a:stretch/>
        </p:blipFill>
        <p:spPr bwMode="auto">
          <a:xfrm>
            <a:off x="983380" y="1734447"/>
            <a:ext cx="5559088" cy="395524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5907434" y="3542792"/>
            <a:ext cx="1079851" cy="338554"/>
          </a:xfrm>
          <a:prstGeom prst="rect">
            <a:avLst/>
          </a:prstGeom>
          <a:noFill/>
        </p:spPr>
        <p:txBody>
          <a:bodyPr wrap="square" rtlCol="0">
            <a:spAutoFit/>
          </a:bodyPr>
          <a:lstStyle/>
          <a:p>
            <a:r>
              <a:rPr lang="en-US" sz="1600" b="1">
                <a:latin typeface="News Gothic MT" panose="020B0503020103020203" pitchFamily="34" charset="0"/>
              </a:rPr>
              <a:t>MRD (+)</a:t>
            </a:r>
          </a:p>
        </p:txBody>
      </p:sp>
      <p:sp>
        <p:nvSpPr>
          <p:cNvPr id="11" name="TextBox 10"/>
          <p:cNvSpPr txBox="1"/>
          <p:nvPr/>
        </p:nvSpPr>
        <p:spPr>
          <a:xfrm>
            <a:off x="6211029" y="1889707"/>
            <a:ext cx="1221073" cy="323165"/>
          </a:xfrm>
          <a:prstGeom prst="rect">
            <a:avLst/>
          </a:prstGeom>
          <a:solidFill>
            <a:schemeClr val="bg1"/>
          </a:solidFill>
        </p:spPr>
        <p:txBody>
          <a:bodyPr wrap="square" rtlCol="0">
            <a:spAutoFit/>
          </a:bodyPr>
          <a:lstStyle/>
          <a:p>
            <a:r>
              <a:rPr lang="en-US" sz="1500" b="1"/>
              <a:t>MRD - 10</a:t>
            </a:r>
            <a:r>
              <a:rPr lang="en-US" sz="1500" b="1" baseline="30000"/>
              <a:t>-6</a:t>
            </a:r>
          </a:p>
        </p:txBody>
      </p:sp>
      <p:sp>
        <p:nvSpPr>
          <p:cNvPr id="3" name="Rectangle 2">
            <a:extLst>
              <a:ext uri="{FF2B5EF4-FFF2-40B4-BE49-F238E27FC236}">
                <a16:creationId xmlns:a16="http://schemas.microsoft.com/office/drawing/2014/main" id="{83D8AD83-6901-4036-A607-CAFB19183466}"/>
              </a:ext>
            </a:extLst>
          </p:cNvPr>
          <p:cNvSpPr/>
          <p:nvPr/>
        </p:nvSpPr>
        <p:spPr>
          <a:xfrm>
            <a:off x="7703398" y="1696055"/>
            <a:ext cx="2633299" cy="1569660"/>
          </a:xfrm>
          <a:prstGeom prst="rect">
            <a:avLst/>
          </a:prstGeom>
          <a:ln>
            <a:solidFill>
              <a:schemeClr val="tx1"/>
            </a:solidFill>
          </a:ln>
        </p:spPr>
        <p:txBody>
          <a:bodyPr wrap="square">
            <a:spAutoFit/>
          </a:bodyPr>
          <a:lstStyle/>
          <a:p>
            <a:pPr algn="ctr" defTabSz="487673"/>
            <a:r>
              <a:rPr lang="en-US" sz="1600" b="1">
                <a:latin typeface="News Gothic MT" panose="020B0503020103020203" pitchFamily="34" charset="0"/>
              </a:rPr>
              <a:t>Median PFS at median follow-up of 55 months: </a:t>
            </a:r>
          </a:p>
          <a:p>
            <a:pPr algn="ctr" defTabSz="487673"/>
            <a:r>
              <a:rPr lang="en-US" sz="1600" b="1">
                <a:latin typeface="News Gothic MT" panose="020B0503020103020203" pitchFamily="34" charset="0"/>
              </a:rPr>
              <a:t>not reached </a:t>
            </a:r>
          </a:p>
          <a:p>
            <a:pPr algn="ctr" defTabSz="487673"/>
            <a:r>
              <a:rPr lang="en-US" sz="1600" b="1">
                <a:latin typeface="News Gothic MT" panose="020B0503020103020203" pitchFamily="34" charset="0"/>
              </a:rPr>
              <a:t>(MRD negative) </a:t>
            </a:r>
          </a:p>
          <a:p>
            <a:pPr algn="ctr" defTabSz="487673"/>
            <a:r>
              <a:rPr lang="en-US" sz="1600" b="1">
                <a:latin typeface="News Gothic MT" panose="020B0503020103020203" pitchFamily="34" charset="0"/>
              </a:rPr>
              <a:t>vs</a:t>
            </a:r>
            <a:r>
              <a:rPr lang="en-US" sz="1600" b="1" i="1">
                <a:latin typeface="News Gothic MT" panose="020B0503020103020203" pitchFamily="34" charset="0"/>
              </a:rPr>
              <a:t> </a:t>
            </a:r>
            <a:r>
              <a:rPr lang="en-US" sz="1600" b="1">
                <a:latin typeface="News Gothic MT" panose="020B0503020103020203" pitchFamily="34" charset="0"/>
              </a:rPr>
              <a:t>29 months</a:t>
            </a:r>
          </a:p>
          <a:p>
            <a:pPr algn="ctr" defTabSz="487673"/>
            <a:r>
              <a:rPr lang="en-US" sz="1600" b="1">
                <a:latin typeface="News Gothic MT" panose="020B0503020103020203" pitchFamily="34" charset="0"/>
              </a:rPr>
              <a:t>(MRD positive)</a:t>
            </a:r>
          </a:p>
        </p:txBody>
      </p:sp>
      <p:sp>
        <p:nvSpPr>
          <p:cNvPr id="13" name="Title 1"/>
          <p:cNvSpPr>
            <a:spLocks noGrp="1"/>
          </p:cNvSpPr>
          <p:nvPr>
            <p:ph type="title"/>
          </p:nvPr>
        </p:nvSpPr>
        <p:spPr/>
        <p:txBody>
          <a:bodyPr/>
          <a:lstStyle/>
          <a:p>
            <a:r>
              <a:rPr lang="en-US"/>
              <a:t>IFM 2009 Follow-up Study</a:t>
            </a:r>
          </a:p>
        </p:txBody>
      </p:sp>
      <p:sp>
        <p:nvSpPr>
          <p:cNvPr id="4" name="Text Placeholder 3">
            <a:extLst>
              <a:ext uri="{FF2B5EF4-FFF2-40B4-BE49-F238E27FC236}">
                <a16:creationId xmlns:a16="http://schemas.microsoft.com/office/drawing/2014/main" id="{88676B67-401A-A941-A050-2AFD82D284B7}"/>
              </a:ext>
            </a:extLst>
          </p:cNvPr>
          <p:cNvSpPr>
            <a:spLocks noGrp="1"/>
          </p:cNvSpPr>
          <p:nvPr>
            <p:ph type="body" sz="quarter" idx="12"/>
          </p:nvPr>
        </p:nvSpPr>
        <p:spPr/>
        <p:txBody>
          <a:bodyPr/>
          <a:lstStyle/>
          <a:p>
            <a:r>
              <a:rPr lang="en-US"/>
              <a:t>No = number.</a:t>
            </a:r>
          </a:p>
          <a:p>
            <a:r>
              <a:rPr lang="en-US"/>
              <a:t>Perrot et al, 2018. </a:t>
            </a:r>
          </a:p>
        </p:txBody>
      </p:sp>
      <p:sp>
        <p:nvSpPr>
          <p:cNvPr id="5" name="Text Placeholder 4">
            <a:extLst>
              <a:ext uri="{FF2B5EF4-FFF2-40B4-BE49-F238E27FC236}">
                <a16:creationId xmlns:a16="http://schemas.microsoft.com/office/drawing/2014/main" id="{FB456328-7DC8-DD4E-AD14-A5C5BAA68170}"/>
              </a:ext>
            </a:extLst>
          </p:cNvPr>
          <p:cNvSpPr>
            <a:spLocks noGrp="1"/>
          </p:cNvSpPr>
          <p:nvPr>
            <p:ph type="body" sz="quarter" idx="13"/>
          </p:nvPr>
        </p:nvSpPr>
        <p:spPr/>
        <p:txBody>
          <a:bodyPr/>
          <a:lstStyle/>
          <a:p>
            <a:r>
              <a:rPr lang="en-US"/>
              <a:t>Focus on MRD</a:t>
            </a:r>
          </a:p>
        </p:txBody>
      </p:sp>
      <p:sp>
        <p:nvSpPr>
          <p:cNvPr id="12" name="Rectangle 11">
            <a:extLst>
              <a:ext uri="{FF2B5EF4-FFF2-40B4-BE49-F238E27FC236}">
                <a16:creationId xmlns:a16="http://schemas.microsoft.com/office/drawing/2014/main" id="{83D8AD83-6901-4036-A607-CAFB19183466}"/>
              </a:ext>
            </a:extLst>
          </p:cNvPr>
          <p:cNvSpPr/>
          <p:nvPr/>
        </p:nvSpPr>
        <p:spPr>
          <a:xfrm>
            <a:off x="7869215" y="3712069"/>
            <a:ext cx="2301663" cy="1569660"/>
          </a:xfrm>
          <a:prstGeom prst="rect">
            <a:avLst/>
          </a:prstGeom>
          <a:solidFill>
            <a:srgbClr val="FF0000"/>
          </a:solidFill>
          <a:ln>
            <a:solidFill>
              <a:schemeClr val="tx1"/>
            </a:solidFill>
          </a:ln>
        </p:spPr>
        <p:txBody>
          <a:bodyPr wrap="square">
            <a:spAutoFit/>
          </a:bodyPr>
          <a:lstStyle/>
          <a:p>
            <a:pPr algn="ctr" defTabSz="487673"/>
            <a:r>
              <a:rPr lang="en-US" sz="1600" b="1">
                <a:solidFill>
                  <a:schemeClr val="bg1"/>
                </a:solidFill>
                <a:latin typeface="News Gothic MT" panose="020B0503020103020203" pitchFamily="34" charset="0"/>
              </a:rPr>
              <a:t>MRD negativity obtained in 30% (73/245) with RVd + transplant and 20% (54/264) with RVd alone</a:t>
            </a:r>
          </a:p>
        </p:txBody>
      </p:sp>
      <p:sp>
        <p:nvSpPr>
          <p:cNvPr id="14" name="TextBox 13">
            <a:extLst>
              <a:ext uri="{FF2B5EF4-FFF2-40B4-BE49-F238E27FC236}">
                <a16:creationId xmlns:a16="http://schemas.microsoft.com/office/drawing/2014/main" id="{AFAF5D20-3886-4B2C-9B47-33F96C6C6A41}"/>
              </a:ext>
            </a:extLst>
          </p:cNvPr>
          <p:cNvSpPr txBox="1"/>
          <p:nvPr/>
        </p:nvSpPr>
        <p:spPr>
          <a:xfrm>
            <a:off x="5808541" y="1970439"/>
            <a:ext cx="1467853" cy="338554"/>
          </a:xfrm>
          <a:prstGeom prst="rect">
            <a:avLst/>
          </a:prstGeom>
          <a:solidFill>
            <a:schemeClr val="bg1"/>
          </a:solidFill>
        </p:spPr>
        <p:txBody>
          <a:bodyPr wrap="square" rtlCol="0">
            <a:spAutoFit/>
          </a:bodyPr>
          <a:lstStyle/>
          <a:p>
            <a:r>
              <a:rPr lang="en-US" sz="1600" b="1">
                <a:latin typeface="News Gothic MT" panose="020B0503020103020203" pitchFamily="34" charset="0"/>
              </a:rPr>
              <a:t>MRD (-) 10</a:t>
            </a:r>
            <a:r>
              <a:rPr lang="en-US" sz="1600" b="1" baseline="30000">
                <a:latin typeface="News Gothic MT" panose="020B0503020103020203" pitchFamily="34" charset="0"/>
              </a:rPr>
              <a:t>-6</a:t>
            </a:r>
          </a:p>
        </p:txBody>
      </p:sp>
    </p:spTree>
    <p:extLst>
      <p:ext uri="{BB962C8B-B14F-4D97-AF65-F5344CB8AC3E}">
        <p14:creationId xmlns:p14="http://schemas.microsoft.com/office/powerpoint/2010/main" val="3456710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CASSIOPEIA Trial</a:t>
            </a:r>
          </a:p>
        </p:txBody>
      </p:sp>
      <p:sp>
        <p:nvSpPr>
          <p:cNvPr id="7" name="Text Placeholder 6">
            <a:extLst>
              <a:ext uri="{FF2B5EF4-FFF2-40B4-BE49-F238E27FC236}">
                <a16:creationId xmlns:a16="http://schemas.microsoft.com/office/drawing/2014/main" id="{2A9BD934-E7E2-D641-9976-3BDE0CF6D08C}"/>
              </a:ext>
            </a:extLst>
          </p:cNvPr>
          <p:cNvSpPr>
            <a:spLocks noGrp="1"/>
          </p:cNvSpPr>
          <p:nvPr>
            <p:ph type="body" sz="quarter" idx="12"/>
          </p:nvPr>
        </p:nvSpPr>
        <p:spPr>
          <a:xfrm>
            <a:off x="193575" y="6267305"/>
            <a:ext cx="8463855" cy="461665"/>
          </a:xfrm>
        </p:spPr>
        <p:txBody>
          <a:bodyPr/>
          <a:lstStyle/>
          <a:p>
            <a:r>
              <a:rPr lang="en-US"/>
              <a:t>Dara = daratumumab; d = day; ITT = intention to treat; OR = overall response; CI = confidence interval; </a:t>
            </a:r>
            <a:r>
              <a:rPr lang="en-US" err="1"/>
              <a:t>sCR</a:t>
            </a:r>
            <a:r>
              <a:rPr lang="en-US"/>
              <a:t> = stringent complete response; </a:t>
            </a:r>
          </a:p>
          <a:p>
            <a:r>
              <a:rPr lang="en-US"/>
              <a:t>VGPR = very good partial response.  </a:t>
            </a:r>
          </a:p>
          <a:p>
            <a:r>
              <a:rPr lang="en-US"/>
              <a:t>Moreau et al, 2019. </a:t>
            </a:r>
          </a:p>
        </p:txBody>
      </p:sp>
      <p:sp>
        <p:nvSpPr>
          <p:cNvPr id="3" name="Content Placeholder 2"/>
          <p:cNvSpPr>
            <a:spLocks noGrp="1"/>
          </p:cNvSpPr>
          <p:nvPr>
            <p:ph idx="1"/>
          </p:nvPr>
        </p:nvSpPr>
        <p:spPr>
          <a:xfrm>
            <a:off x="609599" y="1242218"/>
            <a:ext cx="10972800" cy="4373563"/>
          </a:xfrm>
        </p:spPr>
        <p:txBody>
          <a:bodyPr>
            <a:normAutofit/>
          </a:bodyPr>
          <a:lstStyle/>
          <a:p>
            <a:r>
              <a:rPr lang="en-US" sz="2000" err="1"/>
              <a:t>VTd</a:t>
            </a:r>
            <a:r>
              <a:rPr lang="en-US" sz="2000"/>
              <a:t> +/- daratumumab in NDMM, transplant-eligible patients: FDA approved</a:t>
            </a:r>
          </a:p>
          <a:p>
            <a:r>
              <a:rPr lang="en-US" sz="2000"/>
              <a:t>Daratumumab improved both the depth of response (including MRD negativity) and duration of response (PFS)</a:t>
            </a:r>
          </a:p>
          <a:p>
            <a:r>
              <a:rPr lang="en-US" sz="2000"/>
              <a:t>Rate of MRD negativity (10</a:t>
            </a:r>
            <a:r>
              <a:rPr lang="en-US" sz="2000" baseline="30000"/>
              <a:t>-5</a:t>
            </a:r>
            <a:r>
              <a:rPr lang="en-US" sz="2000"/>
              <a:t>) ≥ CR was 33.7% for </a:t>
            </a:r>
            <a:r>
              <a:rPr lang="en-US" sz="2000" err="1"/>
              <a:t>dara</a:t>
            </a:r>
            <a:r>
              <a:rPr lang="en-US" sz="2000"/>
              <a:t>/</a:t>
            </a:r>
            <a:r>
              <a:rPr lang="en-US" sz="2000" err="1"/>
              <a:t>VTd</a:t>
            </a:r>
            <a:r>
              <a:rPr lang="en-US" sz="2000"/>
              <a:t> (</a:t>
            </a:r>
            <a:r>
              <a:rPr lang="en-US" sz="2000" err="1"/>
              <a:t>DVTd</a:t>
            </a:r>
            <a:r>
              <a:rPr lang="en-US" sz="2000"/>
              <a:t>) vs 19.9% for </a:t>
            </a:r>
            <a:r>
              <a:rPr lang="en-US" sz="2000" err="1"/>
              <a:t>VTd</a:t>
            </a:r>
            <a:r>
              <a:rPr lang="en-US" sz="2000"/>
              <a:t> alone</a:t>
            </a:r>
          </a:p>
        </p:txBody>
      </p:sp>
      <p:graphicFrame>
        <p:nvGraphicFramePr>
          <p:cNvPr id="6" name="Table 5"/>
          <p:cNvGraphicFramePr>
            <a:graphicFrameLocks noGrp="1"/>
          </p:cNvGraphicFramePr>
          <p:nvPr>
            <p:extLst>
              <p:ext uri="{D42A27DB-BD31-4B8C-83A1-F6EECF244321}">
                <p14:modId xmlns:p14="http://schemas.microsoft.com/office/powerpoint/2010/main" val="2411316203"/>
              </p:ext>
            </p:extLst>
          </p:nvPr>
        </p:nvGraphicFramePr>
        <p:xfrm>
          <a:off x="3015611" y="3320666"/>
          <a:ext cx="6160773" cy="2448777"/>
        </p:xfrm>
        <a:graphic>
          <a:graphicData uri="http://schemas.openxmlformats.org/drawingml/2006/table">
            <a:tbl>
              <a:tblPr firstRow="1" bandRow="1">
                <a:tableStyleId>{5C22544A-7EE6-4342-B048-85BDC9FD1C3A}</a:tableStyleId>
              </a:tblPr>
              <a:tblGrid>
                <a:gridCol w="1444769">
                  <a:extLst>
                    <a:ext uri="{9D8B030D-6E8A-4147-A177-3AD203B41FA5}">
                      <a16:colId xmlns:a16="http://schemas.microsoft.com/office/drawing/2014/main" val="20000"/>
                    </a:ext>
                  </a:extLst>
                </a:gridCol>
                <a:gridCol w="1046362">
                  <a:extLst>
                    <a:ext uri="{9D8B030D-6E8A-4147-A177-3AD203B41FA5}">
                      <a16:colId xmlns:a16="http://schemas.microsoft.com/office/drawing/2014/main" val="20001"/>
                    </a:ext>
                  </a:extLst>
                </a:gridCol>
                <a:gridCol w="1082463">
                  <a:extLst>
                    <a:ext uri="{9D8B030D-6E8A-4147-A177-3AD203B41FA5}">
                      <a16:colId xmlns:a16="http://schemas.microsoft.com/office/drawing/2014/main" val="20002"/>
                    </a:ext>
                  </a:extLst>
                </a:gridCol>
                <a:gridCol w="1587001">
                  <a:extLst>
                    <a:ext uri="{9D8B030D-6E8A-4147-A177-3AD203B41FA5}">
                      <a16:colId xmlns:a16="http://schemas.microsoft.com/office/drawing/2014/main" val="20003"/>
                    </a:ext>
                  </a:extLst>
                </a:gridCol>
                <a:gridCol w="1000178">
                  <a:extLst>
                    <a:ext uri="{9D8B030D-6E8A-4147-A177-3AD203B41FA5}">
                      <a16:colId xmlns:a16="http://schemas.microsoft.com/office/drawing/2014/main" val="20004"/>
                    </a:ext>
                  </a:extLst>
                </a:gridCol>
              </a:tblGrid>
              <a:tr h="360350">
                <a:tc>
                  <a:txBody>
                    <a:bodyPr/>
                    <a:lstStyle/>
                    <a:p>
                      <a:pPr algn="ctr"/>
                      <a:endParaRPr lang="en-US" sz="1400">
                        <a:latin typeface="News Gothic MT" panose="020B0503020103020203" pitchFamily="34" charset="0"/>
                      </a:endParaRPr>
                    </a:p>
                  </a:txBody>
                  <a:tcPr marL="68580" marR="68580" marT="34290" marB="34290" anchor="ctr">
                    <a:solidFill>
                      <a:schemeClr val="accent1"/>
                    </a:solidFill>
                  </a:tcPr>
                </a:tc>
                <a:tc>
                  <a:txBody>
                    <a:bodyPr/>
                    <a:lstStyle/>
                    <a:p>
                      <a:pPr algn="ctr"/>
                      <a:r>
                        <a:rPr lang="en-US" sz="1400" b="1">
                          <a:latin typeface="News Gothic MT" panose="020B0503020103020203" pitchFamily="34" charset="0"/>
                        </a:rPr>
                        <a:t>DVTd,</a:t>
                      </a:r>
                      <a:r>
                        <a:rPr lang="en-US" sz="1400" b="1" baseline="0">
                          <a:latin typeface="News Gothic MT" panose="020B0503020103020203" pitchFamily="34" charset="0"/>
                        </a:rPr>
                        <a:t> %</a:t>
                      </a:r>
                      <a:endParaRPr lang="en-US" sz="1400" b="1">
                        <a:latin typeface="News Gothic MT" panose="020B0503020103020203" pitchFamily="34" charset="0"/>
                      </a:endParaRPr>
                    </a:p>
                  </a:txBody>
                  <a:tcPr marL="68580" marR="68580" marT="34290" marB="34290" anchor="ctr">
                    <a:solidFill>
                      <a:schemeClr val="accent1"/>
                    </a:solidFill>
                  </a:tcPr>
                </a:tc>
                <a:tc>
                  <a:txBody>
                    <a:bodyPr/>
                    <a:lstStyle/>
                    <a:p>
                      <a:pPr algn="ctr"/>
                      <a:r>
                        <a:rPr lang="en-US" sz="1400" b="1">
                          <a:latin typeface="News Gothic MT" panose="020B0503020103020203" pitchFamily="34" charset="0"/>
                        </a:rPr>
                        <a:t>VTd, %</a:t>
                      </a:r>
                    </a:p>
                  </a:txBody>
                  <a:tcPr marL="68580" marR="68580" marT="34290" marB="34290" anchor="ctr">
                    <a:solidFill>
                      <a:schemeClr val="accent1"/>
                    </a:solidFill>
                  </a:tcPr>
                </a:tc>
                <a:tc>
                  <a:txBody>
                    <a:bodyPr/>
                    <a:lstStyle/>
                    <a:p>
                      <a:pPr algn="ctr"/>
                      <a:r>
                        <a:rPr lang="en-US" sz="1400" b="1">
                          <a:latin typeface="News Gothic MT" panose="020B0503020103020203" pitchFamily="34" charset="0"/>
                        </a:rPr>
                        <a:t>OR (95%</a:t>
                      </a:r>
                      <a:r>
                        <a:rPr lang="en-US" sz="1400" b="1" baseline="0">
                          <a:latin typeface="News Gothic MT" panose="020B0503020103020203" pitchFamily="34" charset="0"/>
                        </a:rPr>
                        <a:t> CI)</a:t>
                      </a:r>
                      <a:endParaRPr lang="en-US" sz="1400" b="1">
                        <a:latin typeface="News Gothic MT" panose="020B0503020103020203" pitchFamily="34" charset="0"/>
                      </a:endParaRPr>
                    </a:p>
                  </a:txBody>
                  <a:tcPr marL="68580" marR="68580" marT="34290" marB="34290" anchor="ctr">
                    <a:solidFill>
                      <a:schemeClr val="accent1"/>
                    </a:solidFill>
                  </a:tcPr>
                </a:tc>
                <a:tc>
                  <a:txBody>
                    <a:bodyPr/>
                    <a:lstStyle/>
                    <a:p>
                      <a:pPr algn="ctr"/>
                      <a:r>
                        <a:rPr lang="en-US" sz="1400" b="1" i="1">
                          <a:latin typeface="News Gothic MT" panose="020B0503020103020203" pitchFamily="34" charset="0"/>
                        </a:rPr>
                        <a:t>P</a:t>
                      </a:r>
                    </a:p>
                  </a:txBody>
                  <a:tcPr marL="68580" marR="68580" marT="34290" marB="34290" anchor="ctr">
                    <a:solidFill>
                      <a:schemeClr val="accent1"/>
                    </a:solidFill>
                  </a:tcPr>
                </a:tc>
                <a:extLst>
                  <a:ext uri="{0D108BD9-81ED-4DB2-BD59-A6C34878D82A}">
                    <a16:rowId xmlns:a16="http://schemas.microsoft.com/office/drawing/2014/main" val="10001"/>
                  </a:ext>
                </a:extLst>
              </a:tr>
              <a:tr h="360350">
                <a:tc>
                  <a:txBody>
                    <a:bodyPr/>
                    <a:lstStyle/>
                    <a:p>
                      <a:pPr algn="ctr"/>
                      <a:r>
                        <a:rPr lang="en-US" sz="1400" b="0">
                          <a:latin typeface="News Gothic MT" panose="020B0503020103020203" pitchFamily="34" charset="0"/>
                        </a:rPr>
                        <a:t>sCR</a:t>
                      </a:r>
                    </a:p>
                  </a:txBody>
                  <a:tcPr marL="68580" marR="68580" marT="34290" marB="34290" anchor="ctr"/>
                </a:tc>
                <a:tc>
                  <a:txBody>
                    <a:bodyPr/>
                    <a:lstStyle/>
                    <a:p>
                      <a:pPr algn="ctr"/>
                      <a:r>
                        <a:rPr lang="en-US" sz="1400">
                          <a:latin typeface="News Gothic MT" panose="020B0503020103020203" pitchFamily="34" charset="0"/>
                        </a:rPr>
                        <a:t>28.9</a:t>
                      </a:r>
                    </a:p>
                  </a:txBody>
                  <a:tcPr marL="68580" marR="68580" marT="34290" marB="34290" anchor="ctr"/>
                </a:tc>
                <a:tc>
                  <a:txBody>
                    <a:bodyPr/>
                    <a:lstStyle/>
                    <a:p>
                      <a:pPr algn="ctr"/>
                      <a:r>
                        <a:rPr lang="en-US" sz="1400">
                          <a:latin typeface="News Gothic MT" panose="020B0503020103020203" pitchFamily="34" charset="0"/>
                        </a:rPr>
                        <a:t>20.3</a:t>
                      </a:r>
                    </a:p>
                  </a:txBody>
                  <a:tcPr marL="68580" marR="68580" marT="34290" marB="34290" anchor="ctr"/>
                </a:tc>
                <a:tc>
                  <a:txBody>
                    <a:bodyPr/>
                    <a:lstStyle/>
                    <a:p>
                      <a:pPr algn="ctr"/>
                      <a:r>
                        <a:rPr lang="en-US" sz="1400">
                          <a:latin typeface="News Gothic MT" panose="020B0503020103020203" pitchFamily="34" charset="0"/>
                        </a:rPr>
                        <a:t>1.60 (1.21-2.12)</a:t>
                      </a:r>
                    </a:p>
                  </a:txBody>
                  <a:tcPr marL="68580" marR="68580" marT="34290" marB="34290" anchor="ctr"/>
                </a:tc>
                <a:tc>
                  <a:txBody>
                    <a:bodyPr/>
                    <a:lstStyle/>
                    <a:p>
                      <a:pPr algn="ctr"/>
                      <a:r>
                        <a:rPr lang="en-US" sz="1400">
                          <a:latin typeface="News Gothic MT" panose="020B0503020103020203" pitchFamily="34" charset="0"/>
                        </a:rPr>
                        <a:t>0.0010</a:t>
                      </a:r>
                    </a:p>
                  </a:txBody>
                  <a:tcPr marL="68580" marR="68580" marT="34290" marB="34290" anchor="ctr"/>
                </a:tc>
                <a:extLst>
                  <a:ext uri="{0D108BD9-81ED-4DB2-BD59-A6C34878D82A}">
                    <a16:rowId xmlns:a16="http://schemas.microsoft.com/office/drawing/2014/main" val="10002"/>
                  </a:ext>
                </a:extLst>
              </a:tr>
              <a:tr h="36035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kern="1200">
                          <a:effectLst/>
                          <a:latin typeface="News Gothic MT" panose="020B0503020103020203" pitchFamily="34" charset="0"/>
                        </a:rPr>
                        <a:t>≥ CR</a:t>
                      </a:r>
                      <a:r>
                        <a:rPr lang="en-US" sz="1400" b="0">
                          <a:effectLst/>
                          <a:latin typeface="News Gothic MT" panose="020B0503020103020203" pitchFamily="34" charset="0"/>
                        </a:rPr>
                        <a:t> </a:t>
                      </a:r>
                      <a:endParaRPr lang="en-US" sz="1400" b="0">
                        <a:latin typeface="News Gothic MT" panose="020B0503020103020203" pitchFamily="34" charset="0"/>
                      </a:endParaRPr>
                    </a:p>
                  </a:txBody>
                  <a:tcPr marL="68580" marR="68580" marT="34290" marB="34290" anchor="ctr"/>
                </a:tc>
                <a:tc>
                  <a:txBody>
                    <a:bodyPr/>
                    <a:lstStyle/>
                    <a:p>
                      <a:pPr algn="ctr"/>
                      <a:r>
                        <a:rPr lang="en-US" sz="1400">
                          <a:latin typeface="News Gothic MT" panose="020B0503020103020203" pitchFamily="34" charset="0"/>
                        </a:rPr>
                        <a:t>38.9</a:t>
                      </a:r>
                    </a:p>
                  </a:txBody>
                  <a:tcPr marL="68580" marR="68580" marT="34290" marB="34290" anchor="ctr"/>
                </a:tc>
                <a:tc>
                  <a:txBody>
                    <a:bodyPr/>
                    <a:lstStyle/>
                    <a:p>
                      <a:pPr algn="ctr"/>
                      <a:r>
                        <a:rPr lang="en-US" sz="1400">
                          <a:latin typeface="News Gothic MT" panose="020B0503020103020203" pitchFamily="34" charset="0"/>
                        </a:rPr>
                        <a:t>26.0</a:t>
                      </a:r>
                    </a:p>
                  </a:txBody>
                  <a:tcPr marL="68580" marR="68580" marT="34290" marB="34290" anchor="ctr"/>
                </a:tc>
                <a:tc>
                  <a:txBody>
                    <a:bodyPr/>
                    <a:lstStyle/>
                    <a:p>
                      <a:pPr algn="ctr"/>
                      <a:r>
                        <a:rPr lang="en-US" sz="1400">
                          <a:latin typeface="News Gothic MT" panose="020B0503020103020203" pitchFamily="34" charset="0"/>
                        </a:rPr>
                        <a:t>1.82 (1.40-2.36)</a:t>
                      </a:r>
                    </a:p>
                  </a:txBody>
                  <a:tcPr marL="68580" marR="68580" marT="34290" marB="34290" anchor="ctr"/>
                </a:tc>
                <a:tc>
                  <a:txBody>
                    <a:bodyPr/>
                    <a:lstStyle/>
                    <a:p>
                      <a:pPr algn="ctr"/>
                      <a:r>
                        <a:rPr lang="en-US" sz="1400">
                          <a:latin typeface="News Gothic MT" panose="020B0503020103020203" pitchFamily="34" charset="0"/>
                        </a:rPr>
                        <a:t>&lt;0.0001</a:t>
                      </a:r>
                    </a:p>
                  </a:txBody>
                  <a:tcPr marL="68580" marR="68580" marT="34290" marB="34290" anchor="ctr"/>
                </a:tc>
                <a:extLst>
                  <a:ext uri="{0D108BD9-81ED-4DB2-BD59-A6C34878D82A}">
                    <a16:rowId xmlns:a16="http://schemas.microsoft.com/office/drawing/2014/main" val="10003"/>
                  </a:ext>
                </a:extLst>
              </a:tr>
              <a:tr h="36035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kern="1200">
                          <a:effectLst/>
                          <a:latin typeface="News Gothic MT" panose="020B0503020103020203" pitchFamily="34" charset="0"/>
                        </a:rPr>
                        <a:t>≥ VGPR</a:t>
                      </a:r>
                      <a:r>
                        <a:rPr lang="en-US" sz="1400" b="0">
                          <a:effectLst/>
                          <a:latin typeface="News Gothic MT" panose="020B0503020103020203" pitchFamily="34" charset="0"/>
                        </a:rPr>
                        <a:t> </a:t>
                      </a:r>
                      <a:endParaRPr lang="en-US" sz="1400" b="0">
                        <a:latin typeface="News Gothic MT" panose="020B0503020103020203" pitchFamily="34" charset="0"/>
                      </a:endParaRPr>
                    </a:p>
                  </a:txBody>
                  <a:tcPr marL="68580" marR="68580" marT="34290" marB="34290" anchor="ctr"/>
                </a:tc>
                <a:tc>
                  <a:txBody>
                    <a:bodyPr/>
                    <a:lstStyle/>
                    <a:p>
                      <a:pPr algn="ctr"/>
                      <a:r>
                        <a:rPr lang="en-US" sz="1400">
                          <a:latin typeface="News Gothic MT" panose="020B0503020103020203" pitchFamily="34" charset="0"/>
                        </a:rPr>
                        <a:t>83.4</a:t>
                      </a:r>
                    </a:p>
                  </a:txBody>
                  <a:tcPr marL="68580" marR="68580" marT="34290" marB="34290" anchor="ctr"/>
                </a:tc>
                <a:tc>
                  <a:txBody>
                    <a:bodyPr/>
                    <a:lstStyle/>
                    <a:p>
                      <a:pPr algn="ctr"/>
                      <a:r>
                        <a:rPr lang="en-US" sz="1400">
                          <a:latin typeface="News Gothic MT" panose="020B0503020103020203" pitchFamily="34" charset="0"/>
                        </a:rPr>
                        <a:t>78.0</a:t>
                      </a:r>
                    </a:p>
                  </a:txBody>
                  <a:tcPr marL="68580" marR="68580" marT="34290" marB="34290" anchor="ctr"/>
                </a:tc>
                <a:tc>
                  <a:txBody>
                    <a:bodyPr/>
                    <a:lstStyle/>
                    <a:p>
                      <a:pPr algn="ctr"/>
                      <a:r>
                        <a:rPr lang="en-US" sz="1400">
                          <a:latin typeface="News Gothic MT" panose="020B0503020103020203" pitchFamily="34" charset="0"/>
                        </a:rPr>
                        <a:t>1.41 (1.04-1.92)</a:t>
                      </a:r>
                    </a:p>
                  </a:txBody>
                  <a:tcPr marL="68580" marR="68580" marT="34290" marB="34290" anchor="ctr"/>
                </a:tc>
                <a:tc>
                  <a:txBody>
                    <a:bodyPr/>
                    <a:lstStyle/>
                    <a:p>
                      <a:pPr algn="ctr"/>
                      <a:r>
                        <a:rPr lang="en-US" sz="1400">
                          <a:latin typeface="News Gothic MT" panose="020B0503020103020203" pitchFamily="34" charset="0"/>
                        </a:rPr>
                        <a:t>0.0239</a:t>
                      </a:r>
                    </a:p>
                  </a:txBody>
                  <a:tcPr marL="68580" marR="68580" marT="34290" marB="34290" anchor="ctr"/>
                </a:tc>
                <a:extLst>
                  <a:ext uri="{0D108BD9-81ED-4DB2-BD59-A6C34878D82A}">
                    <a16:rowId xmlns:a16="http://schemas.microsoft.com/office/drawing/2014/main" val="10004"/>
                  </a:ext>
                </a:extLst>
              </a:tr>
              <a:tr h="51207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kern="1200">
                          <a:effectLst/>
                          <a:latin typeface="News Gothic MT" panose="020B0503020103020203" pitchFamily="34" charset="0"/>
                        </a:rPr>
                        <a:t>MRD negative</a:t>
                      </a:r>
                      <a:r>
                        <a:rPr lang="en-US" sz="1400" b="0">
                          <a:effectLst/>
                          <a:latin typeface="News Gothic MT" panose="020B0503020103020203" pitchFamily="34" charset="0"/>
                        </a:rPr>
                        <a:t> (10</a:t>
                      </a:r>
                      <a:r>
                        <a:rPr lang="en-US" sz="1400" b="0" baseline="30000">
                          <a:effectLst/>
                          <a:latin typeface="News Gothic MT" panose="020B0503020103020203" pitchFamily="34" charset="0"/>
                        </a:rPr>
                        <a:t>-5</a:t>
                      </a:r>
                      <a:r>
                        <a:rPr lang="en-US" sz="1400" b="0" baseline="0">
                          <a:effectLst/>
                          <a:latin typeface="News Gothic MT" panose="020B0503020103020203" pitchFamily="34" charset="0"/>
                        </a:rPr>
                        <a:t>)</a:t>
                      </a:r>
                      <a:endParaRPr lang="en-US" sz="1400" b="0">
                        <a:latin typeface="News Gothic MT" panose="020B0503020103020203" pitchFamily="34" charset="0"/>
                      </a:endParaRPr>
                    </a:p>
                  </a:txBody>
                  <a:tcPr marL="68580" marR="68580" marT="34290" marB="34290" anchor="ctr"/>
                </a:tc>
                <a:tc>
                  <a:txBody>
                    <a:bodyPr/>
                    <a:lstStyle/>
                    <a:p>
                      <a:pPr algn="ctr"/>
                      <a:r>
                        <a:rPr lang="en-US" sz="1400">
                          <a:latin typeface="News Gothic MT" panose="020B0503020103020203" pitchFamily="34" charset="0"/>
                        </a:rPr>
                        <a:t>63.7</a:t>
                      </a:r>
                    </a:p>
                  </a:txBody>
                  <a:tcPr marL="68580" marR="68580" marT="34290" marB="34290" anchor="ctr"/>
                </a:tc>
                <a:tc>
                  <a:txBody>
                    <a:bodyPr/>
                    <a:lstStyle/>
                    <a:p>
                      <a:pPr algn="ctr"/>
                      <a:r>
                        <a:rPr lang="en-US" sz="1400">
                          <a:latin typeface="News Gothic MT" panose="020B0503020103020203" pitchFamily="34" charset="0"/>
                        </a:rPr>
                        <a:t>43.5</a:t>
                      </a:r>
                    </a:p>
                  </a:txBody>
                  <a:tcPr marL="68580" marR="68580" marT="34290" marB="34290" anchor="ctr"/>
                </a:tc>
                <a:tc>
                  <a:txBody>
                    <a:bodyPr/>
                    <a:lstStyle/>
                    <a:p>
                      <a:pPr algn="ctr"/>
                      <a:r>
                        <a:rPr lang="en-US" sz="1400">
                          <a:latin typeface="News Gothic MT" panose="020B0503020103020203" pitchFamily="34" charset="0"/>
                        </a:rPr>
                        <a:t>2.27 (1.78-2.90)</a:t>
                      </a:r>
                    </a:p>
                  </a:txBody>
                  <a:tcPr marL="68580" marR="68580" marT="34290" marB="34290" anchor="ctr"/>
                </a:tc>
                <a:tc>
                  <a:txBody>
                    <a:bodyPr/>
                    <a:lstStyle/>
                    <a:p>
                      <a:pPr algn="ctr"/>
                      <a:r>
                        <a:rPr lang="en-US" sz="1400">
                          <a:latin typeface="News Gothic MT" panose="020B0503020103020203" pitchFamily="34" charset="0"/>
                        </a:rPr>
                        <a:t>&lt;0.0001</a:t>
                      </a:r>
                    </a:p>
                  </a:txBody>
                  <a:tcPr marL="68580" marR="68580" marT="34290" marB="34290" anchor="ctr"/>
                </a:tc>
                <a:extLst>
                  <a:ext uri="{0D108BD9-81ED-4DB2-BD59-A6C34878D82A}">
                    <a16:rowId xmlns:a16="http://schemas.microsoft.com/office/drawing/2014/main" val="10005"/>
                  </a:ext>
                </a:extLst>
              </a:tr>
              <a:tr h="45233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kern="1200">
                          <a:effectLst/>
                          <a:latin typeface="News Gothic MT" panose="020B0503020103020203" pitchFamily="34" charset="0"/>
                        </a:rPr>
                        <a:t>≥ CR</a:t>
                      </a:r>
                      <a:r>
                        <a:rPr lang="en-US" sz="1400" b="0" baseline="0">
                          <a:effectLst/>
                          <a:latin typeface="News Gothic MT" panose="020B0503020103020203" pitchFamily="34" charset="0"/>
                        </a:rPr>
                        <a:t> + </a:t>
                      </a:r>
                      <a:r>
                        <a:rPr lang="en-US" sz="1400" b="0" kern="1200">
                          <a:effectLst/>
                          <a:latin typeface="News Gothic MT" panose="020B0503020103020203" pitchFamily="34" charset="0"/>
                        </a:rPr>
                        <a:t>MRD negative</a:t>
                      </a:r>
                      <a:r>
                        <a:rPr lang="en-US" sz="1400" b="0">
                          <a:effectLst/>
                          <a:latin typeface="News Gothic MT" panose="020B0503020103020203" pitchFamily="34" charset="0"/>
                        </a:rPr>
                        <a:t> (10</a:t>
                      </a:r>
                      <a:r>
                        <a:rPr lang="en-US" sz="1400" b="0" baseline="30000">
                          <a:effectLst/>
                          <a:latin typeface="News Gothic MT" panose="020B0503020103020203" pitchFamily="34" charset="0"/>
                        </a:rPr>
                        <a:t>-5</a:t>
                      </a:r>
                      <a:r>
                        <a:rPr lang="en-US" sz="1400" b="0" baseline="0">
                          <a:effectLst/>
                          <a:latin typeface="News Gothic MT" panose="020B0503020103020203" pitchFamily="34" charset="0"/>
                        </a:rPr>
                        <a:t>)</a:t>
                      </a:r>
                      <a:endParaRPr lang="en-US" sz="1400" b="0">
                        <a:latin typeface="News Gothic MT" panose="020B0503020103020203" pitchFamily="34" charset="0"/>
                      </a:endParaRPr>
                    </a:p>
                  </a:txBody>
                  <a:tcPr marL="68580" marR="68580" marT="34290" marB="34290" anchor="ctr"/>
                </a:tc>
                <a:tc>
                  <a:txBody>
                    <a:bodyPr/>
                    <a:lstStyle/>
                    <a:p>
                      <a:pPr algn="ctr"/>
                      <a:r>
                        <a:rPr lang="en-US" sz="1400">
                          <a:latin typeface="News Gothic MT" panose="020B0503020103020203" pitchFamily="34" charset="0"/>
                        </a:rPr>
                        <a:t>33.7</a:t>
                      </a:r>
                    </a:p>
                  </a:txBody>
                  <a:tcPr marL="68580" marR="68580" marT="34290" marB="34290" anchor="ctr"/>
                </a:tc>
                <a:tc>
                  <a:txBody>
                    <a:bodyPr/>
                    <a:lstStyle/>
                    <a:p>
                      <a:pPr algn="ctr"/>
                      <a:r>
                        <a:rPr lang="en-US" sz="1400">
                          <a:latin typeface="News Gothic MT" panose="020B0503020103020203" pitchFamily="34" charset="0"/>
                        </a:rPr>
                        <a:t>19.9</a:t>
                      </a:r>
                    </a:p>
                  </a:txBody>
                  <a:tcPr marL="68580" marR="68580" marT="34290" marB="34290" anchor="ctr"/>
                </a:tc>
                <a:tc>
                  <a:txBody>
                    <a:bodyPr/>
                    <a:lstStyle/>
                    <a:p>
                      <a:pPr algn="ctr"/>
                      <a:r>
                        <a:rPr lang="en-US" sz="1400">
                          <a:latin typeface="News Gothic MT" panose="020B0503020103020203" pitchFamily="34" charset="0"/>
                        </a:rPr>
                        <a:t>2.06 (1.56-2.72)</a:t>
                      </a:r>
                    </a:p>
                  </a:txBody>
                  <a:tcPr marL="68580" marR="68580" marT="34290" marB="34290" anchor="ctr"/>
                </a:tc>
                <a:tc>
                  <a:txBody>
                    <a:bodyPr/>
                    <a:lstStyle/>
                    <a:p>
                      <a:pPr algn="ctr"/>
                      <a:r>
                        <a:rPr lang="en-US" sz="1400">
                          <a:latin typeface="News Gothic MT" panose="020B0503020103020203" pitchFamily="34" charset="0"/>
                        </a:rPr>
                        <a:t>&lt;0.0001</a:t>
                      </a:r>
                    </a:p>
                  </a:txBody>
                  <a:tcPr marL="68580" marR="68580" marT="34290" marB="34290" anchor="ctr"/>
                </a:tc>
                <a:extLst>
                  <a:ext uri="{0D108BD9-81ED-4DB2-BD59-A6C34878D82A}">
                    <a16:rowId xmlns:a16="http://schemas.microsoft.com/office/drawing/2014/main" val="10006"/>
                  </a:ext>
                </a:extLst>
              </a:tr>
            </a:tbl>
          </a:graphicData>
        </a:graphic>
      </p:graphicFrame>
      <p:sp>
        <p:nvSpPr>
          <p:cNvPr id="5" name="TextBox 4">
            <a:extLst>
              <a:ext uri="{FF2B5EF4-FFF2-40B4-BE49-F238E27FC236}">
                <a16:creationId xmlns:a16="http://schemas.microsoft.com/office/drawing/2014/main" id="{AF16A85F-3DEC-4813-8E9C-C114D591C98A}"/>
              </a:ext>
            </a:extLst>
          </p:cNvPr>
          <p:cNvSpPr txBox="1"/>
          <p:nvPr/>
        </p:nvSpPr>
        <p:spPr>
          <a:xfrm>
            <a:off x="2529838" y="2859227"/>
            <a:ext cx="7132321" cy="307777"/>
          </a:xfrm>
          <a:prstGeom prst="rect">
            <a:avLst/>
          </a:prstGeom>
          <a:noFill/>
        </p:spPr>
        <p:txBody>
          <a:bodyPr wrap="square" rtlCol="0">
            <a:spAutoFit/>
          </a:bodyPr>
          <a:lstStyle/>
          <a:p>
            <a:pPr algn="ctr"/>
            <a:r>
              <a:rPr lang="en-US" b="1">
                <a:solidFill>
                  <a:srgbClr val="000000"/>
                </a:solidFill>
                <a:latin typeface="News Gothic MT" panose="020B0503020103020203" pitchFamily="34" charset="0"/>
              </a:rPr>
              <a:t>Post-Consolidation (d 100 Post-ASCT) Response and MRD-Negative Rates: ITT</a:t>
            </a:r>
            <a:endParaRPr lang="en-US" b="1">
              <a:latin typeface="News Gothic MT" panose="020B0503020103020203" pitchFamily="34" charset="0"/>
            </a:endParaRPr>
          </a:p>
        </p:txBody>
      </p:sp>
    </p:spTree>
    <p:extLst>
      <p:ext uri="{BB962C8B-B14F-4D97-AF65-F5344CB8AC3E}">
        <p14:creationId xmlns:p14="http://schemas.microsoft.com/office/powerpoint/2010/main" val="3885432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FORTE Trial: </a:t>
            </a:r>
            <a:r>
              <a:rPr lang="en-US" dirty="0" err="1"/>
              <a:t>KRd</a:t>
            </a:r>
            <a:r>
              <a:rPr lang="en-US" dirty="0"/>
              <a:t> vs </a:t>
            </a:r>
            <a:r>
              <a:rPr lang="en-US" dirty="0" err="1"/>
              <a:t>KRd</a:t>
            </a:r>
            <a:r>
              <a:rPr lang="en-US" dirty="0"/>
              <a:t> + ASCT in NDMM</a:t>
            </a:r>
          </a:p>
        </p:txBody>
      </p:sp>
      <p:sp>
        <p:nvSpPr>
          <p:cNvPr id="4" name="Text Placeholder 3">
            <a:extLst>
              <a:ext uri="{FF2B5EF4-FFF2-40B4-BE49-F238E27FC236}">
                <a16:creationId xmlns:a16="http://schemas.microsoft.com/office/drawing/2014/main" id="{00004475-CED2-0149-8A0A-A362136450BA}"/>
              </a:ext>
            </a:extLst>
          </p:cNvPr>
          <p:cNvSpPr>
            <a:spLocks noGrp="1"/>
          </p:cNvSpPr>
          <p:nvPr>
            <p:ph type="body" sz="quarter" idx="12"/>
          </p:nvPr>
        </p:nvSpPr>
        <p:spPr/>
        <p:txBody>
          <a:bodyPr/>
          <a:lstStyle/>
          <a:p>
            <a:r>
              <a:rPr lang="en-US"/>
              <a:t>Gay et al, 2019. </a:t>
            </a:r>
          </a:p>
        </p:txBody>
      </p:sp>
      <p:sp>
        <p:nvSpPr>
          <p:cNvPr id="8" name="Content Placeholder 2">
            <a:extLst>
              <a:ext uri="{FF2B5EF4-FFF2-40B4-BE49-F238E27FC236}">
                <a16:creationId xmlns:a16="http://schemas.microsoft.com/office/drawing/2014/main" id="{025C48E8-1CC3-8C42-95A6-6F2EC1B8A893}"/>
              </a:ext>
            </a:extLst>
          </p:cNvPr>
          <p:cNvSpPr>
            <a:spLocks noGrp="1"/>
          </p:cNvSpPr>
          <p:nvPr>
            <p:ph idx="1"/>
          </p:nvPr>
        </p:nvSpPr>
        <p:spPr>
          <a:xfrm>
            <a:off x="609600" y="1467974"/>
            <a:ext cx="10972800" cy="4373563"/>
          </a:xfrm>
        </p:spPr>
        <p:txBody>
          <a:bodyPr>
            <a:normAutofit/>
          </a:bodyPr>
          <a:lstStyle/>
          <a:p>
            <a:r>
              <a:rPr lang="en-US" sz="2000" dirty="0"/>
              <a:t>12 cycles of </a:t>
            </a:r>
            <a:r>
              <a:rPr lang="en-US" sz="2000" dirty="0" err="1"/>
              <a:t>KRd</a:t>
            </a:r>
            <a:r>
              <a:rPr lang="en-US" sz="2000" dirty="0"/>
              <a:t> versus </a:t>
            </a:r>
            <a:r>
              <a:rPr lang="en-US" sz="2000" dirty="0" err="1"/>
              <a:t>KRd</a:t>
            </a:r>
            <a:r>
              <a:rPr lang="en-US" sz="2000" dirty="0"/>
              <a:t> + ASCT: both were equally effective in producing deep responses</a:t>
            </a:r>
          </a:p>
          <a:p>
            <a:r>
              <a:rPr lang="en-US" sz="2000" dirty="0"/>
              <a:t>In R-ISS stage I disease, impressive MRD negativity rates of 69% and 62%</a:t>
            </a:r>
          </a:p>
        </p:txBody>
      </p:sp>
      <p:graphicFrame>
        <p:nvGraphicFramePr>
          <p:cNvPr id="15" name="Table 14"/>
          <p:cNvGraphicFramePr>
            <a:graphicFrameLocks noGrp="1"/>
          </p:cNvGraphicFramePr>
          <p:nvPr>
            <p:extLst>
              <p:ext uri="{D42A27DB-BD31-4B8C-83A1-F6EECF244321}">
                <p14:modId xmlns:p14="http://schemas.microsoft.com/office/powerpoint/2010/main" val="3982589037"/>
              </p:ext>
            </p:extLst>
          </p:nvPr>
        </p:nvGraphicFramePr>
        <p:xfrm>
          <a:off x="2148511" y="2896234"/>
          <a:ext cx="7832640" cy="2493792"/>
        </p:xfrm>
        <a:graphic>
          <a:graphicData uri="http://schemas.openxmlformats.org/drawingml/2006/table">
            <a:tbl>
              <a:tblPr firstRow="1" bandRow="1">
                <a:tableStyleId>{5C22544A-7EE6-4342-B048-85BDC9FD1C3A}</a:tableStyleId>
              </a:tblPr>
              <a:tblGrid>
                <a:gridCol w="933970">
                  <a:extLst>
                    <a:ext uri="{9D8B030D-6E8A-4147-A177-3AD203B41FA5}">
                      <a16:colId xmlns:a16="http://schemas.microsoft.com/office/drawing/2014/main" val="20000"/>
                    </a:ext>
                  </a:extLst>
                </a:gridCol>
                <a:gridCol w="1439077">
                  <a:extLst>
                    <a:ext uri="{9D8B030D-6E8A-4147-A177-3AD203B41FA5}">
                      <a16:colId xmlns:a16="http://schemas.microsoft.com/office/drawing/2014/main" val="20001"/>
                    </a:ext>
                  </a:extLst>
                </a:gridCol>
                <a:gridCol w="1305555">
                  <a:extLst>
                    <a:ext uri="{9D8B030D-6E8A-4147-A177-3AD203B41FA5}">
                      <a16:colId xmlns:a16="http://schemas.microsoft.com/office/drawing/2014/main" val="20002"/>
                    </a:ext>
                  </a:extLst>
                </a:gridCol>
                <a:gridCol w="1513257">
                  <a:extLst>
                    <a:ext uri="{9D8B030D-6E8A-4147-A177-3AD203B41FA5}">
                      <a16:colId xmlns:a16="http://schemas.microsoft.com/office/drawing/2014/main" val="20003"/>
                    </a:ext>
                  </a:extLst>
                </a:gridCol>
                <a:gridCol w="822969">
                  <a:extLst>
                    <a:ext uri="{9D8B030D-6E8A-4147-A177-3AD203B41FA5}">
                      <a16:colId xmlns:a16="http://schemas.microsoft.com/office/drawing/2014/main" val="20004"/>
                    </a:ext>
                  </a:extLst>
                </a:gridCol>
                <a:gridCol w="1817812">
                  <a:extLst>
                    <a:ext uri="{9D8B030D-6E8A-4147-A177-3AD203B41FA5}">
                      <a16:colId xmlns:a16="http://schemas.microsoft.com/office/drawing/2014/main" val="20005"/>
                    </a:ext>
                  </a:extLst>
                </a:gridCol>
              </a:tblGrid>
              <a:tr h="360558">
                <a:tc rowSpan="2">
                  <a:txBody>
                    <a:bodyPr/>
                    <a:lstStyle/>
                    <a:p>
                      <a:pPr algn="ctr"/>
                      <a:endParaRPr lang="en-US" sz="1500" b="0" dirty="0">
                        <a:solidFill>
                          <a:schemeClr val="tx1"/>
                        </a:solidFill>
                        <a:latin typeface="News Gothic MT" panose="020B0503020103020203" pitchFamily="34" charset="0"/>
                      </a:endParaRPr>
                    </a:p>
                  </a:txBody>
                  <a:tcPr marL="68580" marR="68580" marT="34290" marB="34290"/>
                </a:tc>
                <a:tc rowSpan="2">
                  <a:txBody>
                    <a:bodyPr/>
                    <a:lstStyle/>
                    <a:p>
                      <a:pPr algn="ctr"/>
                      <a:r>
                        <a:rPr lang="en-US" sz="1500" b="0" kern="1200" dirty="0" err="1">
                          <a:effectLst/>
                          <a:latin typeface="News Gothic MT" panose="020B0503020103020203" pitchFamily="34" charset="0"/>
                        </a:rPr>
                        <a:t>KRd</a:t>
                      </a:r>
                      <a:r>
                        <a:rPr lang="en-US" sz="1500" b="0" kern="1200" dirty="0">
                          <a:effectLst/>
                          <a:latin typeface="News Gothic MT" panose="020B0503020103020203" pitchFamily="34" charset="0"/>
                        </a:rPr>
                        <a:t>-ASCT-</a:t>
                      </a:r>
                      <a:r>
                        <a:rPr lang="en-US" sz="1500" b="0" kern="1200" dirty="0" err="1">
                          <a:effectLst/>
                          <a:latin typeface="News Gothic MT" panose="020B0503020103020203" pitchFamily="34" charset="0"/>
                        </a:rPr>
                        <a:t>KRd</a:t>
                      </a:r>
                      <a:endParaRPr lang="en-US" sz="1500" b="0" kern="1200" dirty="0">
                        <a:effectLst/>
                        <a:latin typeface="News Gothic MT" panose="020B0503020103020203" pitchFamily="34" charset="0"/>
                      </a:endParaRPr>
                    </a:p>
                    <a:p>
                      <a:pPr algn="ctr"/>
                      <a:r>
                        <a:rPr lang="en-US" sz="1500" b="0" kern="1200" dirty="0">
                          <a:effectLst/>
                          <a:latin typeface="News Gothic MT" panose="020B0503020103020203" pitchFamily="34" charset="0"/>
                        </a:rPr>
                        <a:t>(n=158)</a:t>
                      </a:r>
                      <a:r>
                        <a:rPr lang="en-US" sz="1500" b="0" dirty="0">
                          <a:effectLst/>
                          <a:latin typeface="News Gothic MT" panose="020B0503020103020203" pitchFamily="34" charset="0"/>
                        </a:rPr>
                        <a:t> </a:t>
                      </a:r>
                      <a:endParaRPr lang="en-US" sz="1500" b="0" dirty="0">
                        <a:solidFill>
                          <a:srgbClr val="000000"/>
                        </a:solidFill>
                        <a:latin typeface="News Gothic MT" panose="020B0503020103020203" pitchFamily="34" charset="0"/>
                      </a:endParaRPr>
                    </a:p>
                  </a:txBody>
                  <a:tcPr marL="68580" marR="68580" marT="34290" marB="34290" anchor="ctr"/>
                </a:tc>
                <a:tc rowSpan="2">
                  <a:txBody>
                    <a:bodyPr/>
                    <a:lstStyle/>
                    <a:p>
                      <a:pPr algn="ctr"/>
                      <a:r>
                        <a:rPr lang="en-US" sz="1500" b="0" kern="1200" dirty="0">
                          <a:effectLst/>
                          <a:latin typeface="News Gothic MT" panose="020B0503020103020203" pitchFamily="34" charset="0"/>
                        </a:rPr>
                        <a:t>KRd</a:t>
                      </a:r>
                      <a:r>
                        <a:rPr lang="en-US" sz="1500" b="0" kern="1200" baseline="-25000" dirty="0">
                          <a:effectLst/>
                          <a:latin typeface="News Gothic MT" panose="020B0503020103020203" pitchFamily="34" charset="0"/>
                        </a:rPr>
                        <a:t>12</a:t>
                      </a:r>
                    </a:p>
                    <a:p>
                      <a:pPr algn="ctr"/>
                      <a:r>
                        <a:rPr lang="en-US" sz="1500" b="0" kern="1200" dirty="0">
                          <a:effectLst/>
                          <a:latin typeface="News Gothic MT" panose="020B0503020103020203" pitchFamily="34" charset="0"/>
                        </a:rPr>
                        <a:t>(n=157)</a:t>
                      </a:r>
                      <a:r>
                        <a:rPr lang="en-US" sz="1500" b="0" dirty="0">
                          <a:effectLst/>
                          <a:latin typeface="News Gothic MT" panose="020B0503020103020203" pitchFamily="34" charset="0"/>
                        </a:rPr>
                        <a:t> </a:t>
                      </a:r>
                      <a:endParaRPr lang="en-US" sz="1500" b="0" dirty="0">
                        <a:solidFill>
                          <a:srgbClr val="000000"/>
                        </a:solidFill>
                        <a:latin typeface="News Gothic MT" panose="020B0503020103020203" pitchFamily="34" charset="0"/>
                      </a:endParaRPr>
                    </a:p>
                  </a:txBody>
                  <a:tcPr marL="68580" marR="68580" marT="34290" marB="34290" anchor="ctr"/>
                </a:tc>
                <a:tc gridSpan="2">
                  <a:txBody>
                    <a:bodyPr/>
                    <a:lstStyle/>
                    <a:p>
                      <a:pPr algn="ctr"/>
                      <a:r>
                        <a:rPr lang="en-US" sz="1600" b="0">
                          <a:latin typeface="News Gothic MT" panose="020B0503020103020203" pitchFamily="34" charset="0"/>
                        </a:rPr>
                        <a:t>     R-ISS 1</a:t>
                      </a:r>
                      <a:endParaRPr lang="en-US" sz="1600" b="0">
                        <a:solidFill>
                          <a:schemeClr val="tx1"/>
                        </a:solidFill>
                        <a:latin typeface="News Gothic MT" panose="020B0503020103020203" pitchFamily="34" charset="0"/>
                      </a:endParaRPr>
                    </a:p>
                  </a:txBody>
                  <a:tcPr marL="68580" marR="68580" marT="34290" marB="34290"/>
                </a:tc>
                <a:tc hMerge="1">
                  <a:txBody>
                    <a:bodyPr/>
                    <a:lstStyle/>
                    <a:p>
                      <a:endParaRPr lang="en-US"/>
                    </a:p>
                  </a:txBody>
                  <a:tcPr>
                    <a:solidFill>
                      <a:srgbClr val="629DD1"/>
                    </a:solidFill>
                  </a:tcPr>
                </a:tc>
                <a:tc>
                  <a:txBody>
                    <a:bodyPr/>
                    <a:lstStyle/>
                    <a:p>
                      <a:pPr algn="ctr"/>
                      <a:r>
                        <a:rPr lang="en-US" sz="1600" b="0">
                          <a:latin typeface="News Gothic MT" panose="020B0503020103020203" pitchFamily="34" charset="0"/>
                        </a:rPr>
                        <a:t>R-ISS 2/3</a:t>
                      </a:r>
                      <a:endParaRPr lang="en-US" sz="1600" b="0">
                        <a:solidFill>
                          <a:schemeClr val="tx1"/>
                        </a:solidFill>
                        <a:latin typeface="News Gothic MT" panose="020B0503020103020203" pitchFamily="34" charset="0"/>
                      </a:endParaRPr>
                    </a:p>
                  </a:txBody>
                  <a:tcPr marL="68580" marR="68580" marT="34290" marB="34290"/>
                </a:tc>
                <a:extLst>
                  <a:ext uri="{0D108BD9-81ED-4DB2-BD59-A6C34878D82A}">
                    <a16:rowId xmlns:a16="http://schemas.microsoft.com/office/drawing/2014/main" val="10000"/>
                  </a:ext>
                </a:extLst>
              </a:tr>
              <a:tr h="451872">
                <a:tc vMerge="1">
                  <a:txBody>
                    <a:bodyPr/>
                    <a:lstStyle/>
                    <a:p>
                      <a:pPr algn="ctr"/>
                      <a:endParaRPr lang="en-US" sz="1400"/>
                    </a:p>
                  </a:txBody>
                  <a:tcPr>
                    <a:solidFill>
                      <a:schemeClr val="accent2">
                        <a:lumMod val="60000"/>
                        <a:lumOff val="40000"/>
                      </a:schemeClr>
                    </a:solidFill>
                  </a:tcPr>
                </a:tc>
                <a:tc vMerge="1">
                  <a:txBody>
                    <a:bodyPr/>
                    <a:lstStyle/>
                    <a:p>
                      <a:pPr algn="ctr"/>
                      <a:endParaRPr lang="en-US" sz="1600" b="1"/>
                    </a:p>
                  </a:txBody>
                  <a:tcPr>
                    <a:solidFill>
                      <a:schemeClr val="accent2">
                        <a:lumMod val="60000"/>
                        <a:lumOff val="40000"/>
                      </a:schemeClr>
                    </a:solidFill>
                  </a:tcPr>
                </a:tc>
                <a:tc vMerge="1">
                  <a:txBody>
                    <a:bodyPr/>
                    <a:lstStyle/>
                    <a:p>
                      <a:pPr algn="ctr"/>
                      <a:endParaRPr lang="en-US" sz="1600" b="1"/>
                    </a:p>
                  </a:txBody>
                  <a:tcPr>
                    <a:solidFill>
                      <a:schemeClr val="accent2">
                        <a:lumMod val="60000"/>
                        <a:lumOff val="40000"/>
                      </a:schemeClr>
                    </a:solidFill>
                  </a:tcPr>
                </a:tc>
                <a:tc>
                  <a:txBody>
                    <a:bodyPr/>
                    <a:lstStyle/>
                    <a:p>
                      <a:pPr algn="ctr"/>
                      <a:r>
                        <a:rPr lang="en-US" sz="1500" b="0" kern="1200" dirty="0" err="1">
                          <a:effectLst/>
                          <a:latin typeface="News Gothic MT" panose="020B0503020103020203" pitchFamily="34" charset="0"/>
                        </a:rPr>
                        <a:t>KRd</a:t>
                      </a:r>
                      <a:r>
                        <a:rPr lang="en-US" sz="1500" b="0" kern="1200" dirty="0">
                          <a:effectLst/>
                          <a:latin typeface="News Gothic MT" panose="020B0503020103020203" pitchFamily="34" charset="0"/>
                        </a:rPr>
                        <a:t>-ASCT-</a:t>
                      </a:r>
                      <a:r>
                        <a:rPr lang="en-US" sz="1500" b="0" kern="1200" dirty="0" err="1">
                          <a:effectLst/>
                          <a:latin typeface="News Gothic MT" panose="020B0503020103020203" pitchFamily="34" charset="0"/>
                        </a:rPr>
                        <a:t>KRd</a:t>
                      </a:r>
                      <a:endParaRPr lang="en-US" sz="1500" b="0" kern="1200" dirty="0">
                        <a:effectLst/>
                        <a:latin typeface="News Gothic MT" panose="020B0503020103020203" pitchFamily="34" charset="0"/>
                      </a:endParaRPr>
                    </a:p>
                    <a:p>
                      <a:pPr algn="ctr"/>
                      <a:r>
                        <a:rPr lang="en-US" sz="1500" b="0" kern="1200" dirty="0">
                          <a:effectLst/>
                          <a:latin typeface="News Gothic MT" panose="020B0503020103020203" pitchFamily="34" charset="0"/>
                        </a:rPr>
                        <a:t>(n=48)</a:t>
                      </a:r>
                      <a:r>
                        <a:rPr lang="en-US" sz="1500" b="0" dirty="0">
                          <a:effectLst/>
                          <a:latin typeface="News Gothic MT" panose="020B0503020103020203" pitchFamily="34" charset="0"/>
                        </a:rPr>
                        <a:t> </a:t>
                      </a:r>
                      <a:endParaRPr lang="en-US" sz="1500" b="0" dirty="0">
                        <a:latin typeface="News Gothic MT" panose="020B0503020103020203" pitchFamily="34" charset="0"/>
                      </a:endParaRPr>
                    </a:p>
                  </a:txBody>
                  <a:tcPr marL="68580" marR="68580" marT="34290" marB="34290"/>
                </a:tc>
                <a:tc>
                  <a:txBody>
                    <a:bodyPr/>
                    <a:lstStyle/>
                    <a:p>
                      <a:pPr algn="ctr"/>
                      <a:r>
                        <a:rPr lang="en-US" sz="1500" b="0" kern="1200" dirty="0">
                          <a:effectLst/>
                          <a:latin typeface="News Gothic MT" panose="020B0503020103020203" pitchFamily="34" charset="0"/>
                        </a:rPr>
                        <a:t>KRd</a:t>
                      </a:r>
                      <a:r>
                        <a:rPr lang="en-US" sz="1500" b="0" kern="1200" baseline="-25000" dirty="0">
                          <a:effectLst/>
                          <a:latin typeface="News Gothic MT" panose="020B0503020103020203" pitchFamily="34" charset="0"/>
                        </a:rPr>
                        <a:t>12</a:t>
                      </a:r>
                      <a:endParaRPr lang="en-US" sz="1500" b="0" kern="1200" dirty="0">
                        <a:effectLst/>
                        <a:latin typeface="News Gothic MT" panose="020B0503020103020203" pitchFamily="34" charset="0"/>
                      </a:endParaRPr>
                    </a:p>
                    <a:p>
                      <a:pPr algn="ctr"/>
                      <a:r>
                        <a:rPr lang="en-US" sz="1500" b="0" kern="1200" dirty="0">
                          <a:effectLst/>
                          <a:latin typeface="News Gothic MT" panose="020B0503020103020203" pitchFamily="34" charset="0"/>
                        </a:rPr>
                        <a:t>(n=39)</a:t>
                      </a:r>
                      <a:r>
                        <a:rPr lang="en-US" sz="1500" b="0" dirty="0">
                          <a:effectLst/>
                          <a:latin typeface="News Gothic MT" panose="020B0503020103020203" pitchFamily="34" charset="0"/>
                        </a:rPr>
                        <a:t> </a:t>
                      </a:r>
                      <a:endParaRPr lang="en-US" sz="1500" b="0" dirty="0">
                        <a:latin typeface="News Gothic MT" panose="020B0503020103020203" pitchFamily="34" charset="0"/>
                      </a:endParaRPr>
                    </a:p>
                  </a:txBody>
                  <a:tcPr marL="68580" marR="68580" marT="34290" marB="34290"/>
                </a:tc>
                <a:tc>
                  <a:txBody>
                    <a:bodyPr/>
                    <a:lstStyle/>
                    <a:p>
                      <a:pPr algn="ctr"/>
                      <a:r>
                        <a:rPr lang="en-US" sz="1500" b="0" kern="1200" dirty="0" err="1">
                          <a:effectLst/>
                          <a:latin typeface="News Gothic MT" panose="020B0503020103020203" pitchFamily="34" charset="0"/>
                        </a:rPr>
                        <a:t>KRd</a:t>
                      </a:r>
                      <a:r>
                        <a:rPr lang="en-US" sz="1500" b="0" kern="1200" dirty="0">
                          <a:effectLst/>
                          <a:latin typeface="News Gothic MT" panose="020B0503020103020203" pitchFamily="34" charset="0"/>
                        </a:rPr>
                        <a:t>-ASCT-</a:t>
                      </a:r>
                      <a:r>
                        <a:rPr lang="en-US" sz="1500" b="0" kern="1200" dirty="0" err="1">
                          <a:effectLst/>
                          <a:latin typeface="News Gothic MT" panose="020B0503020103020203" pitchFamily="34" charset="0"/>
                        </a:rPr>
                        <a:t>KRd</a:t>
                      </a:r>
                      <a:endParaRPr lang="en-US" sz="1500" b="0" kern="1200" dirty="0">
                        <a:effectLst/>
                        <a:latin typeface="News Gothic MT" panose="020B0503020103020203" pitchFamily="34" charset="0"/>
                      </a:endParaRPr>
                    </a:p>
                    <a:p>
                      <a:pPr algn="ctr"/>
                      <a:r>
                        <a:rPr lang="en-US" sz="1500" b="0" kern="1200" dirty="0">
                          <a:effectLst/>
                          <a:latin typeface="News Gothic MT" panose="020B0503020103020203" pitchFamily="34" charset="0"/>
                        </a:rPr>
                        <a:t>(n=92)</a:t>
                      </a:r>
                      <a:r>
                        <a:rPr lang="en-US" sz="1500" b="0" dirty="0">
                          <a:effectLst/>
                          <a:latin typeface="News Gothic MT" panose="020B0503020103020203" pitchFamily="34" charset="0"/>
                        </a:rPr>
                        <a:t> </a:t>
                      </a:r>
                      <a:endParaRPr lang="en-US" sz="1500" b="0" dirty="0">
                        <a:latin typeface="News Gothic MT" panose="020B0503020103020203" pitchFamily="34" charset="0"/>
                      </a:endParaRPr>
                    </a:p>
                  </a:txBody>
                  <a:tcPr marL="68580" marR="68580" marT="34290" marB="34290"/>
                </a:tc>
                <a:extLst>
                  <a:ext uri="{0D108BD9-81ED-4DB2-BD59-A6C34878D82A}">
                    <a16:rowId xmlns:a16="http://schemas.microsoft.com/office/drawing/2014/main" val="10001"/>
                  </a:ext>
                </a:extLst>
              </a:tr>
              <a:tr h="360558">
                <a:tc>
                  <a:txBody>
                    <a:bodyPr/>
                    <a:lstStyle/>
                    <a:p>
                      <a:r>
                        <a:rPr lang="en-US" sz="1500" b="0">
                          <a:latin typeface="News Gothic MT" panose="020B0503020103020203" pitchFamily="34" charset="0"/>
                        </a:rPr>
                        <a:t>sCR</a:t>
                      </a:r>
                    </a:p>
                  </a:txBody>
                  <a:tcPr marL="68580" marR="68580" marT="34290" marB="34290" anchor="ctr"/>
                </a:tc>
                <a:tc>
                  <a:txBody>
                    <a:bodyPr/>
                    <a:lstStyle/>
                    <a:p>
                      <a:pPr algn="ctr"/>
                      <a:r>
                        <a:rPr lang="en-US" sz="1500" b="0">
                          <a:latin typeface="News Gothic MT" panose="020B0503020103020203" pitchFamily="34" charset="0"/>
                        </a:rPr>
                        <a:t>44%</a:t>
                      </a:r>
                    </a:p>
                  </a:txBody>
                  <a:tcPr marL="68580" marR="68580" marT="34290" marB="34290" anchor="ctr"/>
                </a:tc>
                <a:tc>
                  <a:txBody>
                    <a:bodyPr/>
                    <a:lstStyle/>
                    <a:p>
                      <a:pPr algn="ctr"/>
                      <a:r>
                        <a:rPr lang="en-US" sz="1500" b="0">
                          <a:latin typeface="News Gothic MT" panose="020B0503020103020203" pitchFamily="34" charset="0"/>
                        </a:rPr>
                        <a:t>43%</a:t>
                      </a:r>
                    </a:p>
                  </a:txBody>
                  <a:tcPr marL="68580" marR="68580" marT="34290" marB="34290" anchor="ctr"/>
                </a:tc>
                <a:tc>
                  <a:txBody>
                    <a:bodyPr/>
                    <a:lstStyle/>
                    <a:p>
                      <a:pPr algn="ctr"/>
                      <a:r>
                        <a:rPr lang="en-US" sz="1500" b="0">
                          <a:latin typeface="News Gothic MT" panose="020B0503020103020203" pitchFamily="34" charset="0"/>
                        </a:rPr>
                        <a:t>46%</a:t>
                      </a:r>
                    </a:p>
                  </a:txBody>
                  <a:tcPr marL="68580" marR="68580" marT="34290" marB="34290" anchor="ctr"/>
                </a:tc>
                <a:tc>
                  <a:txBody>
                    <a:bodyPr/>
                    <a:lstStyle/>
                    <a:p>
                      <a:pPr algn="ctr"/>
                      <a:r>
                        <a:rPr lang="en-US" sz="1500" b="0">
                          <a:latin typeface="News Gothic MT" panose="020B0503020103020203" pitchFamily="34" charset="0"/>
                        </a:rPr>
                        <a:t>49%</a:t>
                      </a:r>
                    </a:p>
                  </a:txBody>
                  <a:tcPr marL="68580" marR="68580" marT="34290" marB="34290" anchor="ctr"/>
                </a:tc>
                <a:tc>
                  <a:txBody>
                    <a:bodyPr/>
                    <a:lstStyle/>
                    <a:p>
                      <a:pPr algn="ctr"/>
                      <a:r>
                        <a:rPr lang="en-US" sz="1500" b="0">
                          <a:latin typeface="News Gothic MT" panose="020B0503020103020203" pitchFamily="34" charset="0"/>
                        </a:rPr>
                        <a:t>39%</a:t>
                      </a:r>
                    </a:p>
                  </a:txBody>
                  <a:tcPr marL="68580" marR="68580" marT="34290" marB="34290" anchor="ctr"/>
                </a:tc>
                <a:extLst>
                  <a:ext uri="{0D108BD9-81ED-4DB2-BD59-A6C34878D82A}">
                    <a16:rowId xmlns:a16="http://schemas.microsoft.com/office/drawing/2014/main" val="10002"/>
                  </a:ext>
                </a:extLst>
              </a:tr>
              <a:tr h="360558">
                <a:tc>
                  <a:txBody>
                    <a:bodyPr/>
                    <a:lstStyle/>
                    <a:p>
                      <a:r>
                        <a:rPr lang="en-US" sz="1500" b="0" kern="1200">
                          <a:effectLst/>
                          <a:latin typeface="News Gothic MT" panose="020B0503020103020203" pitchFamily="34" charset="0"/>
                        </a:rPr>
                        <a:t>≥ CR</a:t>
                      </a:r>
                      <a:r>
                        <a:rPr lang="en-US" sz="1500" b="0">
                          <a:effectLst/>
                          <a:latin typeface="News Gothic MT" panose="020B0503020103020203" pitchFamily="34" charset="0"/>
                        </a:rPr>
                        <a:t> </a:t>
                      </a:r>
                      <a:endParaRPr lang="en-US" sz="1500" b="0">
                        <a:latin typeface="News Gothic MT" panose="020B0503020103020203" pitchFamily="34" charset="0"/>
                      </a:endParaRPr>
                    </a:p>
                  </a:txBody>
                  <a:tcPr marL="68580" marR="68580" marT="34290" marB="34290" anchor="ctr"/>
                </a:tc>
                <a:tc>
                  <a:txBody>
                    <a:bodyPr/>
                    <a:lstStyle/>
                    <a:p>
                      <a:pPr algn="ctr"/>
                      <a:r>
                        <a:rPr lang="en-US" sz="1500" b="0">
                          <a:latin typeface="News Gothic MT" panose="020B0503020103020203" pitchFamily="34" charset="0"/>
                        </a:rPr>
                        <a:t>60%</a:t>
                      </a:r>
                    </a:p>
                  </a:txBody>
                  <a:tcPr marL="68580" marR="68580" marT="34290" marB="34290" anchor="ctr"/>
                </a:tc>
                <a:tc>
                  <a:txBody>
                    <a:bodyPr/>
                    <a:lstStyle/>
                    <a:p>
                      <a:pPr algn="ctr"/>
                      <a:r>
                        <a:rPr lang="en-US" sz="1500" b="0">
                          <a:latin typeface="News Gothic MT" panose="020B0503020103020203" pitchFamily="34" charset="0"/>
                        </a:rPr>
                        <a:t>61%</a:t>
                      </a:r>
                    </a:p>
                  </a:txBody>
                  <a:tcPr marL="68580" marR="68580" marT="34290" marB="34290" anchor="ctr"/>
                </a:tc>
                <a:tc>
                  <a:txBody>
                    <a:bodyPr/>
                    <a:lstStyle/>
                    <a:p>
                      <a:pPr algn="ctr"/>
                      <a:r>
                        <a:rPr lang="en-US" sz="1500" b="0">
                          <a:latin typeface="News Gothic MT" panose="020B0503020103020203" pitchFamily="34" charset="0"/>
                        </a:rPr>
                        <a:t>66%</a:t>
                      </a:r>
                    </a:p>
                  </a:txBody>
                  <a:tcPr marL="68580" marR="68580" marT="34290" marB="34290" anchor="ctr"/>
                </a:tc>
                <a:tc>
                  <a:txBody>
                    <a:bodyPr/>
                    <a:lstStyle/>
                    <a:p>
                      <a:pPr algn="ctr"/>
                      <a:r>
                        <a:rPr lang="en-US" sz="1500" b="0">
                          <a:latin typeface="News Gothic MT" panose="020B0503020103020203" pitchFamily="34" charset="0"/>
                        </a:rPr>
                        <a:t>64%</a:t>
                      </a:r>
                    </a:p>
                  </a:txBody>
                  <a:tcPr marL="68580" marR="68580" marT="34290" marB="34290" anchor="ctr"/>
                </a:tc>
                <a:tc>
                  <a:txBody>
                    <a:bodyPr/>
                    <a:lstStyle/>
                    <a:p>
                      <a:pPr algn="ctr"/>
                      <a:r>
                        <a:rPr lang="en-US" sz="1500" b="0">
                          <a:latin typeface="News Gothic MT" panose="020B0503020103020203" pitchFamily="34" charset="0"/>
                        </a:rPr>
                        <a:t>56%</a:t>
                      </a:r>
                    </a:p>
                  </a:txBody>
                  <a:tcPr marL="68580" marR="68580" marT="34290" marB="34290" anchor="ctr"/>
                </a:tc>
                <a:extLst>
                  <a:ext uri="{0D108BD9-81ED-4DB2-BD59-A6C34878D82A}">
                    <a16:rowId xmlns:a16="http://schemas.microsoft.com/office/drawing/2014/main" val="10003"/>
                  </a:ext>
                </a:extLst>
              </a:tr>
              <a:tr h="360558">
                <a:tc>
                  <a:txBody>
                    <a:bodyPr/>
                    <a:lstStyle/>
                    <a:p>
                      <a:r>
                        <a:rPr lang="en-US" sz="1500" b="0" kern="1200">
                          <a:effectLst/>
                          <a:latin typeface="News Gothic MT" panose="020B0503020103020203" pitchFamily="34" charset="0"/>
                        </a:rPr>
                        <a:t>≥ VGPR</a:t>
                      </a:r>
                      <a:r>
                        <a:rPr lang="en-US" sz="1500" b="0">
                          <a:effectLst/>
                          <a:latin typeface="News Gothic MT" panose="020B0503020103020203" pitchFamily="34" charset="0"/>
                        </a:rPr>
                        <a:t> </a:t>
                      </a:r>
                      <a:endParaRPr lang="en-US" sz="1500" b="0">
                        <a:latin typeface="News Gothic MT" panose="020B0503020103020203" pitchFamily="34" charset="0"/>
                      </a:endParaRPr>
                    </a:p>
                  </a:txBody>
                  <a:tcPr marL="68580" marR="68580" marT="34290" marB="34290" anchor="ctr"/>
                </a:tc>
                <a:tc>
                  <a:txBody>
                    <a:bodyPr/>
                    <a:lstStyle/>
                    <a:p>
                      <a:pPr algn="ctr"/>
                      <a:r>
                        <a:rPr lang="en-US" sz="1500" b="0">
                          <a:latin typeface="News Gothic MT" panose="020B0503020103020203" pitchFamily="34" charset="0"/>
                        </a:rPr>
                        <a:t>89%</a:t>
                      </a:r>
                    </a:p>
                  </a:txBody>
                  <a:tcPr marL="68580" marR="68580" marT="34290" marB="34290" anchor="ctr"/>
                </a:tc>
                <a:tc>
                  <a:txBody>
                    <a:bodyPr/>
                    <a:lstStyle/>
                    <a:p>
                      <a:pPr algn="ctr"/>
                      <a:r>
                        <a:rPr lang="en-US" sz="1500" b="0">
                          <a:latin typeface="News Gothic MT" panose="020B0503020103020203" pitchFamily="34" charset="0"/>
                        </a:rPr>
                        <a:t>87%</a:t>
                      </a:r>
                    </a:p>
                  </a:txBody>
                  <a:tcPr marL="68580" marR="68580" marT="34290" marB="34290" anchor="ctr"/>
                </a:tc>
                <a:tc>
                  <a:txBody>
                    <a:bodyPr/>
                    <a:lstStyle/>
                    <a:p>
                      <a:pPr algn="ctr"/>
                      <a:r>
                        <a:rPr lang="en-US" sz="1500" b="0">
                          <a:latin typeface="News Gothic MT" panose="020B0503020103020203" pitchFamily="34" charset="0"/>
                        </a:rPr>
                        <a:t>92%</a:t>
                      </a:r>
                    </a:p>
                  </a:txBody>
                  <a:tcPr marL="68580" marR="68580" marT="34290" marB="34290" anchor="ctr"/>
                </a:tc>
                <a:tc>
                  <a:txBody>
                    <a:bodyPr/>
                    <a:lstStyle/>
                    <a:p>
                      <a:pPr algn="ctr"/>
                      <a:r>
                        <a:rPr lang="en-US" sz="1500" b="0">
                          <a:latin typeface="News Gothic MT" panose="020B0503020103020203" pitchFamily="34" charset="0"/>
                        </a:rPr>
                        <a:t>79%</a:t>
                      </a:r>
                    </a:p>
                  </a:txBody>
                  <a:tcPr marL="68580" marR="68580" marT="34290" marB="34290" anchor="ctr"/>
                </a:tc>
                <a:tc>
                  <a:txBody>
                    <a:bodyPr/>
                    <a:lstStyle/>
                    <a:p>
                      <a:pPr algn="ctr"/>
                      <a:r>
                        <a:rPr lang="en-US" sz="1500" b="0">
                          <a:latin typeface="News Gothic MT" panose="020B0503020103020203" pitchFamily="34" charset="0"/>
                        </a:rPr>
                        <a:t>86%</a:t>
                      </a:r>
                    </a:p>
                  </a:txBody>
                  <a:tcPr marL="68580" marR="68580" marT="34290" marB="34290" anchor="ctr"/>
                </a:tc>
                <a:extLst>
                  <a:ext uri="{0D108BD9-81ED-4DB2-BD59-A6C34878D82A}">
                    <a16:rowId xmlns:a16="http://schemas.microsoft.com/office/drawing/2014/main" val="10004"/>
                  </a:ext>
                </a:extLst>
              </a:tr>
              <a:tr h="0">
                <a:tc>
                  <a:txBody>
                    <a:bodyPr/>
                    <a:lstStyle/>
                    <a:p>
                      <a:r>
                        <a:rPr lang="en-US" sz="1500" b="0" kern="1200">
                          <a:effectLst/>
                          <a:latin typeface="News Gothic MT" panose="020B0503020103020203" pitchFamily="34" charset="0"/>
                        </a:rPr>
                        <a:t>MRD negative</a:t>
                      </a:r>
                      <a:r>
                        <a:rPr lang="en-US" sz="1500" b="0">
                          <a:effectLst/>
                          <a:latin typeface="News Gothic MT" panose="020B0503020103020203" pitchFamily="34" charset="0"/>
                        </a:rPr>
                        <a:t> </a:t>
                      </a:r>
                      <a:endParaRPr lang="en-US" sz="1500" b="0">
                        <a:latin typeface="News Gothic MT" panose="020B0503020103020203" pitchFamily="34" charset="0"/>
                      </a:endParaRPr>
                    </a:p>
                  </a:txBody>
                  <a:tcPr marL="68580" marR="68580" marT="34290" marB="34290" anchor="ctr"/>
                </a:tc>
                <a:tc>
                  <a:txBody>
                    <a:bodyPr/>
                    <a:lstStyle/>
                    <a:p>
                      <a:pPr algn="ctr"/>
                      <a:r>
                        <a:rPr lang="en-US" sz="1500" b="0">
                          <a:latin typeface="News Gothic MT" panose="020B0503020103020203" pitchFamily="34" charset="0"/>
                        </a:rPr>
                        <a:t>58%</a:t>
                      </a:r>
                    </a:p>
                  </a:txBody>
                  <a:tcPr marL="68580" marR="68580" marT="34290" marB="34290" anchor="ctr"/>
                </a:tc>
                <a:tc>
                  <a:txBody>
                    <a:bodyPr/>
                    <a:lstStyle/>
                    <a:p>
                      <a:pPr algn="ctr"/>
                      <a:r>
                        <a:rPr lang="en-US" sz="1500" b="0">
                          <a:latin typeface="News Gothic MT" panose="020B0503020103020203" pitchFamily="34" charset="0"/>
                        </a:rPr>
                        <a:t>54%</a:t>
                      </a:r>
                    </a:p>
                  </a:txBody>
                  <a:tcPr marL="68580" marR="68580" marT="34290" marB="34290" anchor="ctr"/>
                </a:tc>
                <a:tc>
                  <a:txBody>
                    <a:bodyPr/>
                    <a:lstStyle/>
                    <a:p>
                      <a:pPr algn="ctr"/>
                      <a:r>
                        <a:rPr lang="en-US" sz="1500" b="0">
                          <a:latin typeface="News Gothic MT" panose="020B0503020103020203" pitchFamily="34" charset="0"/>
                        </a:rPr>
                        <a:t>69%</a:t>
                      </a:r>
                    </a:p>
                  </a:txBody>
                  <a:tcPr marL="68580" marR="68580" marT="34290" marB="34290" anchor="ctr"/>
                </a:tc>
                <a:tc>
                  <a:txBody>
                    <a:bodyPr/>
                    <a:lstStyle/>
                    <a:p>
                      <a:pPr algn="ctr"/>
                      <a:r>
                        <a:rPr lang="en-US" sz="1500" b="0">
                          <a:latin typeface="News Gothic MT" panose="020B0503020103020203" pitchFamily="34" charset="0"/>
                        </a:rPr>
                        <a:t>62%</a:t>
                      </a:r>
                    </a:p>
                  </a:txBody>
                  <a:tcPr marL="68580" marR="68580" marT="34290" marB="34290" anchor="ctr"/>
                </a:tc>
                <a:tc>
                  <a:txBody>
                    <a:bodyPr/>
                    <a:lstStyle/>
                    <a:p>
                      <a:pPr algn="ctr"/>
                      <a:r>
                        <a:rPr lang="en-US" sz="1500" b="0">
                          <a:latin typeface="News Gothic MT" panose="020B0503020103020203" pitchFamily="34" charset="0"/>
                        </a:rPr>
                        <a:t>51%</a:t>
                      </a:r>
                    </a:p>
                  </a:txBody>
                  <a:tcPr marL="68580" marR="68580" marT="34290" marB="34290" anchor="ct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6970958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Google Shape;897;p65"/>
          <p:cNvSpPr>
            <a:spLocks noGrp="1"/>
          </p:cNvSpPr>
          <p:nvPr>
            <p:ph type="title"/>
          </p:nvPr>
        </p:nvSpPr>
        <p:spPr/>
        <p:txBody>
          <a:bodyPr/>
          <a:lstStyle/>
          <a:p>
            <a:r>
              <a:rPr lang="en-US" altLang="en-US"/>
              <a:t>Maintenance Therapy</a:t>
            </a:r>
          </a:p>
        </p:txBody>
      </p:sp>
      <p:sp>
        <p:nvSpPr>
          <p:cNvPr id="38" name="Text Placeholder 37">
            <a:extLst>
              <a:ext uri="{FF2B5EF4-FFF2-40B4-BE49-F238E27FC236}">
                <a16:creationId xmlns:a16="http://schemas.microsoft.com/office/drawing/2014/main" id="{D45707BB-EF3B-AA4F-AFBD-93F73782C7F6}"/>
              </a:ext>
            </a:extLst>
          </p:cNvPr>
          <p:cNvSpPr>
            <a:spLocks noGrp="1"/>
          </p:cNvSpPr>
          <p:nvPr>
            <p:ph type="body" sz="quarter" idx="12"/>
          </p:nvPr>
        </p:nvSpPr>
        <p:spPr/>
        <p:txBody>
          <a:bodyPr/>
          <a:lstStyle/>
          <a:p>
            <a:r>
              <a:rPr lang="en-US"/>
              <a:t>HR = hazard ratio. </a:t>
            </a:r>
          </a:p>
          <a:p>
            <a:r>
              <a:rPr lang="en-US"/>
              <a:t>McCarthy et al, 2017. </a:t>
            </a:r>
          </a:p>
        </p:txBody>
      </p:sp>
      <p:sp>
        <p:nvSpPr>
          <p:cNvPr id="39" name="Text Placeholder 38">
            <a:extLst>
              <a:ext uri="{FF2B5EF4-FFF2-40B4-BE49-F238E27FC236}">
                <a16:creationId xmlns:a16="http://schemas.microsoft.com/office/drawing/2014/main" id="{6D364460-6EE7-9444-8ECC-336CE455748B}"/>
              </a:ext>
            </a:extLst>
          </p:cNvPr>
          <p:cNvSpPr>
            <a:spLocks noGrp="1"/>
          </p:cNvSpPr>
          <p:nvPr>
            <p:ph type="body" sz="quarter" idx="13"/>
          </p:nvPr>
        </p:nvSpPr>
        <p:spPr/>
        <p:txBody>
          <a:bodyPr/>
          <a:lstStyle/>
          <a:p>
            <a:r>
              <a:rPr lang="en-US" altLang="en-US"/>
              <a:t>Meta-Analysis: Post-ASCT Lenalidomide Maintenance</a:t>
            </a:r>
            <a:endParaRPr lang="en-US"/>
          </a:p>
        </p:txBody>
      </p:sp>
      <p:graphicFrame>
        <p:nvGraphicFramePr>
          <p:cNvPr id="159" name="Table 158">
            <a:extLst>
              <a:ext uri="{FF2B5EF4-FFF2-40B4-BE49-F238E27FC236}">
                <a16:creationId xmlns:a16="http://schemas.microsoft.com/office/drawing/2014/main" id="{CE19712D-AA21-0A41-A4B7-488C006AAB4E}"/>
              </a:ext>
            </a:extLst>
          </p:cNvPr>
          <p:cNvGraphicFramePr>
            <a:graphicFrameLocks noGrp="1"/>
          </p:cNvGraphicFramePr>
          <p:nvPr>
            <p:extLst>
              <p:ext uri="{D42A27DB-BD31-4B8C-83A1-F6EECF244321}">
                <p14:modId xmlns:p14="http://schemas.microsoft.com/office/powerpoint/2010/main" val="1714650494"/>
              </p:ext>
            </p:extLst>
          </p:nvPr>
        </p:nvGraphicFramePr>
        <p:xfrm>
          <a:off x="6244412" y="2298460"/>
          <a:ext cx="4982703" cy="2478841"/>
        </p:xfrm>
        <a:graphic>
          <a:graphicData uri="http://schemas.openxmlformats.org/drawingml/2006/table">
            <a:tbl>
              <a:tblPr firstRow="1" bandRow="1">
                <a:tableStyleId>{5C22544A-7EE6-4342-B048-85BDC9FD1C3A}</a:tableStyleId>
              </a:tblPr>
              <a:tblGrid>
                <a:gridCol w="1527247">
                  <a:extLst>
                    <a:ext uri="{9D8B030D-6E8A-4147-A177-3AD203B41FA5}">
                      <a16:colId xmlns:a16="http://schemas.microsoft.com/office/drawing/2014/main" val="1393909182"/>
                    </a:ext>
                  </a:extLst>
                </a:gridCol>
                <a:gridCol w="1293900">
                  <a:extLst>
                    <a:ext uri="{9D8B030D-6E8A-4147-A177-3AD203B41FA5}">
                      <a16:colId xmlns:a16="http://schemas.microsoft.com/office/drawing/2014/main" val="475016553"/>
                    </a:ext>
                  </a:extLst>
                </a:gridCol>
                <a:gridCol w="1169538">
                  <a:extLst>
                    <a:ext uri="{9D8B030D-6E8A-4147-A177-3AD203B41FA5}">
                      <a16:colId xmlns:a16="http://schemas.microsoft.com/office/drawing/2014/main" val="661032192"/>
                    </a:ext>
                  </a:extLst>
                </a:gridCol>
                <a:gridCol w="992018">
                  <a:extLst>
                    <a:ext uri="{9D8B030D-6E8A-4147-A177-3AD203B41FA5}">
                      <a16:colId xmlns:a16="http://schemas.microsoft.com/office/drawing/2014/main" val="213973612"/>
                    </a:ext>
                  </a:extLst>
                </a:gridCol>
              </a:tblGrid>
              <a:tr h="890843">
                <a:tc>
                  <a:txBody>
                    <a:bodyPr/>
                    <a:lstStyle/>
                    <a:p>
                      <a:pPr algn="ctr"/>
                      <a:endParaRPr lang="en-US" sz="1300">
                        <a:solidFill>
                          <a:schemeClr val="tx1"/>
                        </a:solidFill>
                        <a:latin typeface="News Gothic MT" panose="020B0503020103020203" pitchFamily="34" charset="0"/>
                      </a:endParaRPr>
                    </a:p>
                  </a:txBody>
                  <a:tcPr marL="0" marR="0" marT="0" marB="0" anchor="ctr"/>
                </a:tc>
                <a:tc>
                  <a:txBody>
                    <a:bodyPr/>
                    <a:lstStyle/>
                    <a:p>
                      <a:pPr algn="ctr"/>
                      <a:r>
                        <a:rPr lang="en-US" sz="1300">
                          <a:latin typeface="News Gothic MT" panose="020B0503020103020203" pitchFamily="34" charset="0"/>
                        </a:rPr>
                        <a:t>No. of </a:t>
                      </a:r>
                      <a:br>
                        <a:rPr lang="en-US" sz="1300">
                          <a:latin typeface="News Gothic MT" panose="020B0503020103020203" pitchFamily="34" charset="0"/>
                        </a:rPr>
                      </a:br>
                      <a:r>
                        <a:rPr lang="en-US" sz="1300">
                          <a:latin typeface="News Gothic MT" panose="020B0503020103020203" pitchFamily="34" charset="0"/>
                        </a:rPr>
                        <a:t>events/</a:t>
                      </a:r>
                      <a:br>
                        <a:rPr lang="en-US" sz="1300">
                          <a:latin typeface="News Gothic MT" panose="020B0503020103020203" pitchFamily="34" charset="0"/>
                        </a:rPr>
                      </a:br>
                      <a:r>
                        <a:rPr lang="en-US" sz="1300">
                          <a:latin typeface="News Gothic MT" panose="020B0503020103020203" pitchFamily="34" charset="0"/>
                        </a:rPr>
                        <a:t>no. of </a:t>
                      </a:r>
                    </a:p>
                    <a:p>
                      <a:pPr algn="ctr"/>
                      <a:r>
                        <a:rPr lang="en-US" sz="1300">
                          <a:latin typeface="News Gothic MT" panose="020B0503020103020203" pitchFamily="34" charset="0"/>
                        </a:rPr>
                        <a:t>patients</a:t>
                      </a:r>
                      <a:endParaRPr lang="en-US" sz="1300">
                        <a:solidFill>
                          <a:schemeClr val="tx1"/>
                        </a:solidFill>
                        <a:latin typeface="News Gothic MT" panose="020B0503020103020203" pitchFamily="34" charset="0"/>
                      </a:endParaRPr>
                    </a:p>
                  </a:txBody>
                  <a:tcPr marL="0" marR="0" marT="0" marB="0" anchor="ctr"/>
                </a:tc>
                <a:tc>
                  <a:txBody>
                    <a:bodyPr/>
                    <a:lstStyle/>
                    <a:p>
                      <a:pPr algn="ctr"/>
                      <a:r>
                        <a:rPr lang="en-US" sz="1300">
                          <a:latin typeface="News Gothic MT" panose="020B0503020103020203" pitchFamily="34" charset="0"/>
                        </a:rPr>
                        <a:t>Median </a:t>
                      </a:r>
                    </a:p>
                    <a:p>
                      <a:pPr algn="ctr"/>
                      <a:r>
                        <a:rPr lang="en-US" sz="1300">
                          <a:latin typeface="News Gothic MT" panose="020B0503020103020203" pitchFamily="34" charset="0"/>
                        </a:rPr>
                        <a:t>PFS</a:t>
                      </a:r>
                      <a:br>
                        <a:rPr lang="en-US" sz="1300">
                          <a:latin typeface="News Gothic MT" panose="020B0503020103020203" pitchFamily="34" charset="0"/>
                        </a:rPr>
                      </a:br>
                      <a:r>
                        <a:rPr lang="en-US" sz="1300">
                          <a:latin typeface="News Gothic MT" panose="020B0503020103020203" pitchFamily="34" charset="0"/>
                        </a:rPr>
                        <a:t>(95% CI)</a:t>
                      </a:r>
                      <a:endParaRPr lang="en-US" sz="1300">
                        <a:solidFill>
                          <a:schemeClr val="tx1"/>
                        </a:solidFill>
                        <a:latin typeface="News Gothic MT" panose="020B0503020103020203" pitchFamily="34" charset="0"/>
                      </a:endParaRPr>
                    </a:p>
                  </a:txBody>
                  <a:tcPr marL="0" marR="0" marT="0" marB="0" anchor="ctr"/>
                </a:tc>
                <a:tc>
                  <a:txBody>
                    <a:bodyPr/>
                    <a:lstStyle/>
                    <a:p>
                      <a:pPr algn="ctr"/>
                      <a:r>
                        <a:rPr lang="en-US" sz="1300">
                          <a:latin typeface="News Gothic MT" panose="020B0503020103020203" pitchFamily="34" charset="0"/>
                        </a:rPr>
                        <a:t>HR</a:t>
                      </a:r>
                      <a:br>
                        <a:rPr lang="en-US" sz="1300">
                          <a:latin typeface="News Gothic MT" panose="020B0503020103020203" pitchFamily="34" charset="0"/>
                        </a:rPr>
                      </a:br>
                      <a:r>
                        <a:rPr lang="en-US" sz="1300">
                          <a:latin typeface="News Gothic MT" panose="020B0503020103020203" pitchFamily="34" charset="0"/>
                        </a:rPr>
                        <a:t>(95% CI)</a:t>
                      </a:r>
                      <a:endParaRPr lang="en-US" sz="1300">
                        <a:solidFill>
                          <a:schemeClr val="tx1"/>
                        </a:solidFill>
                        <a:latin typeface="News Gothic MT" panose="020B0503020103020203" pitchFamily="34" charset="0"/>
                      </a:endParaRPr>
                    </a:p>
                  </a:txBody>
                  <a:tcPr marL="0" marR="0" marT="0" marB="0" anchor="ctr"/>
                </a:tc>
                <a:extLst>
                  <a:ext uri="{0D108BD9-81ED-4DB2-BD59-A6C34878D82A}">
                    <a16:rowId xmlns:a16="http://schemas.microsoft.com/office/drawing/2014/main" val="143991730"/>
                  </a:ext>
                </a:extLst>
              </a:tr>
              <a:tr h="793999">
                <a:tc>
                  <a:txBody>
                    <a:bodyPr/>
                    <a:lstStyle/>
                    <a:p>
                      <a:pPr algn="ctr"/>
                      <a:r>
                        <a:rPr lang="en-US" sz="1300">
                          <a:latin typeface="News Gothic MT" panose="020B0503020103020203" pitchFamily="34" charset="0"/>
                        </a:rPr>
                        <a:t>Lenalidomide</a:t>
                      </a:r>
                      <a:br>
                        <a:rPr lang="en-US" sz="1300">
                          <a:latin typeface="News Gothic MT" panose="020B0503020103020203" pitchFamily="34" charset="0"/>
                        </a:rPr>
                      </a:br>
                      <a:r>
                        <a:rPr lang="en-US" sz="1300">
                          <a:latin typeface="News Gothic MT" panose="020B0503020103020203" pitchFamily="34" charset="0"/>
                        </a:rPr>
                        <a:t>maintenance</a:t>
                      </a:r>
                      <a:endParaRPr lang="en-US" sz="1300" b="1">
                        <a:solidFill>
                          <a:schemeClr val="accent1"/>
                        </a:solidFill>
                        <a:latin typeface="News Gothic MT" panose="020B0503020103020203" pitchFamily="34" charset="0"/>
                      </a:endParaRPr>
                    </a:p>
                  </a:txBody>
                  <a:tcPr marL="0" marR="0" marT="0" marB="0" anchor="ctr"/>
                </a:tc>
                <a:tc>
                  <a:txBody>
                    <a:bodyPr/>
                    <a:lstStyle/>
                    <a:p>
                      <a:pPr algn="ctr"/>
                      <a:r>
                        <a:rPr lang="en-US" sz="1300">
                          <a:latin typeface="News Gothic MT" panose="020B0503020103020203" pitchFamily="34" charset="0"/>
                        </a:rPr>
                        <a:t>316/605</a:t>
                      </a:r>
                      <a:endParaRPr lang="en-US" sz="1300">
                        <a:solidFill>
                          <a:schemeClr val="tx1"/>
                        </a:solidFill>
                        <a:latin typeface="News Gothic MT" panose="020B0503020103020203" pitchFamily="34" charset="0"/>
                      </a:endParaRPr>
                    </a:p>
                  </a:txBody>
                  <a:tcPr marL="0" marR="0" marT="0" marB="0" anchor="ctr"/>
                </a:tc>
                <a:tc>
                  <a:txBody>
                    <a:bodyPr/>
                    <a:lstStyle/>
                    <a:p>
                      <a:pPr algn="ctr"/>
                      <a:r>
                        <a:rPr lang="en-US" sz="1300">
                          <a:latin typeface="News Gothic MT" panose="020B0503020103020203" pitchFamily="34" charset="0"/>
                        </a:rPr>
                        <a:t>52.8 months</a:t>
                      </a:r>
                      <a:br>
                        <a:rPr lang="en-US" sz="1300">
                          <a:latin typeface="News Gothic MT" panose="020B0503020103020203" pitchFamily="34" charset="0"/>
                        </a:rPr>
                      </a:br>
                      <a:r>
                        <a:rPr lang="en-US" sz="1300">
                          <a:latin typeface="News Gothic MT" panose="020B0503020103020203" pitchFamily="34" charset="0"/>
                        </a:rPr>
                        <a:t>(45.1-62.6)</a:t>
                      </a:r>
                      <a:endParaRPr lang="en-US" sz="1300">
                        <a:solidFill>
                          <a:schemeClr val="tx1"/>
                        </a:solidFill>
                        <a:latin typeface="News Gothic MT" panose="020B0503020103020203" pitchFamily="34" charset="0"/>
                      </a:endParaRPr>
                    </a:p>
                  </a:txBody>
                  <a:tcPr marL="0" marR="0" marT="0" marB="0" anchor="ctr"/>
                </a:tc>
                <a:tc rowSpan="2">
                  <a:txBody>
                    <a:bodyPr/>
                    <a:lstStyle/>
                    <a:p>
                      <a:pPr algn="ctr"/>
                      <a:r>
                        <a:rPr lang="en-US" sz="1300">
                          <a:latin typeface="News Gothic MT" panose="020B0503020103020203" pitchFamily="34" charset="0"/>
                        </a:rPr>
                        <a:t>0.48</a:t>
                      </a:r>
                      <a:br>
                        <a:rPr lang="en-US" sz="1300">
                          <a:latin typeface="News Gothic MT" panose="020B0503020103020203" pitchFamily="34" charset="0"/>
                        </a:rPr>
                      </a:br>
                      <a:r>
                        <a:rPr lang="en-US" sz="1300">
                          <a:latin typeface="News Gothic MT" panose="020B0503020103020203" pitchFamily="34" charset="0"/>
                        </a:rPr>
                        <a:t>(0.41-0.55)</a:t>
                      </a:r>
                      <a:endParaRPr lang="en-US" sz="1300">
                        <a:solidFill>
                          <a:schemeClr val="tx1"/>
                        </a:solidFill>
                        <a:latin typeface="News Gothic MT" panose="020B0503020103020203" pitchFamily="34" charset="0"/>
                      </a:endParaRPr>
                    </a:p>
                  </a:txBody>
                  <a:tcPr marL="0" marR="0" marT="0" marB="0" anchor="ctr"/>
                </a:tc>
                <a:extLst>
                  <a:ext uri="{0D108BD9-81ED-4DB2-BD59-A6C34878D82A}">
                    <a16:rowId xmlns:a16="http://schemas.microsoft.com/office/drawing/2014/main" val="4082460561"/>
                  </a:ext>
                </a:extLst>
              </a:tr>
              <a:tr h="793999">
                <a:tc>
                  <a:txBody>
                    <a:bodyPr/>
                    <a:lstStyle/>
                    <a:p>
                      <a:pPr algn="ctr"/>
                      <a:r>
                        <a:rPr lang="en-US" sz="1300">
                          <a:latin typeface="News Gothic MT" panose="020B0503020103020203" pitchFamily="34" charset="0"/>
                        </a:rPr>
                        <a:t>Placebo/</a:t>
                      </a:r>
                      <a:br>
                        <a:rPr lang="en-US" sz="1300">
                          <a:latin typeface="News Gothic MT" panose="020B0503020103020203" pitchFamily="34" charset="0"/>
                        </a:rPr>
                      </a:br>
                      <a:r>
                        <a:rPr lang="en-US" sz="1300">
                          <a:latin typeface="News Gothic MT" panose="020B0503020103020203" pitchFamily="34" charset="0"/>
                        </a:rPr>
                        <a:t>observation</a:t>
                      </a:r>
                      <a:endParaRPr lang="en-US" sz="1300" b="1">
                        <a:solidFill>
                          <a:schemeClr val="accent5"/>
                        </a:solidFill>
                        <a:latin typeface="News Gothic MT" panose="020B0503020103020203" pitchFamily="34" charset="0"/>
                      </a:endParaRPr>
                    </a:p>
                  </a:txBody>
                  <a:tcPr marL="0" marR="0" marT="0" marB="0" anchor="ctr"/>
                </a:tc>
                <a:tc>
                  <a:txBody>
                    <a:bodyPr/>
                    <a:lstStyle/>
                    <a:p>
                      <a:pPr algn="ctr"/>
                      <a:r>
                        <a:rPr lang="en-US" sz="1300">
                          <a:latin typeface="News Gothic MT" panose="020B0503020103020203" pitchFamily="34" charset="0"/>
                        </a:rPr>
                        <a:t>411/603</a:t>
                      </a:r>
                      <a:endParaRPr lang="en-US" sz="1300">
                        <a:solidFill>
                          <a:schemeClr val="tx1"/>
                        </a:solidFill>
                        <a:latin typeface="News Gothic MT" panose="020B0503020103020203" pitchFamily="34" charset="0"/>
                      </a:endParaRPr>
                    </a:p>
                  </a:txBody>
                  <a:tcPr marL="0" marR="0" marT="0" marB="0" anchor="ctr"/>
                </a:tc>
                <a:tc>
                  <a:txBody>
                    <a:bodyPr/>
                    <a:lstStyle/>
                    <a:p>
                      <a:pPr algn="ctr"/>
                      <a:r>
                        <a:rPr lang="en-US" sz="1300">
                          <a:latin typeface="News Gothic MT" panose="020B0503020103020203" pitchFamily="34" charset="0"/>
                        </a:rPr>
                        <a:t>23.5 months</a:t>
                      </a:r>
                      <a:br>
                        <a:rPr lang="en-US" sz="1300">
                          <a:latin typeface="News Gothic MT" panose="020B0503020103020203" pitchFamily="34" charset="0"/>
                        </a:rPr>
                      </a:br>
                      <a:r>
                        <a:rPr lang="en-US" sz="1300">
                          <a:latin typeface="News Gothic MT" panose="020B0503020103020203" pitchFamily="34" charset="0"/>
                        </a:rPr>
                        <a:t>(21.0-26.2)</a:t>
                      </a:r>
                      <a:endParaRPr lang="en-US" sz="1300">
                        <a:solidFill>
                          <a:schemeClr val="tx1"/>
                        </a:solidFill>
                        <a:latin typeface="News Gothic MT" panose="020B0503020103020203" pitchFamily="34" charset="0"/>
                      </a:endParaRPr>
                    </a:p>
                  </a:txBody>
                  <a:tcPr marL="0" marR="0" marT="0" marB="0" anchor="ctr"/>
                </a:tc>
                <a:tc vMerge="1">
                  <a:txBody>
                    <a:bodyPr/>
                    <a:lstStyle/>
                    <a:p>
                      <a:pPr algn="ctr"/>
                      <a:endParaRPr lang="en-US" sz="120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81791822"/>
                  </a:ext>
                </a:extLst>
              </a:tr>
            </a:tbl>
          </a:graphicData>
        </a:graphic>
      </p:graphicFrame>
      <p:grpSp>
        <p:nvGrpSpPr>
          <p:cNvPr id="2" name="Group 1">
            <a:extLst>
              <a:ext uri="{FF2B5EF4-FFF2-40B4-BE49-F238E27FC236}">
                <a16:creationId xmlns:a16="http://schemas.microsoft.com/office/drawing/2014/main" id="{511F2A0D-3055-4555-B2E2-BCD4A3F5FD06}"/>
              </a:ext>
            </a:extLst>
          </p:cNvPr>
          <p:cNvGrpSpPr/>
          <p:nvPr/>
        </p:nvGrpSpPr>
        <p:grpSpPr>
          <a:xfrm>
            <a:off x="663384" y="1989892"/>
            <a:ext cx="4663422" cy="3474166"/>
            <a:chOff x="862589" y="1748563"/>
            <a:chExt cx="4152472" cy="3437504"/>
          </a:xfrm>
        </p:grpSpPr>
        <p:sp>
          <p:nvSpPr>
            <p:cNvPr id="21" name="Text Box 52">
              <a:extLst>
                <a:ext uri="{FF2B5EF4-FFF2-40B4-BE49-F238E27FC236}">
                  <a16:creationId xmlns:a16="http://schemas.microsoft.com/office/drawing/2014/main" id="{CFA22D29-67DB-2E40-B6A2-D060A6D0BC63}"/>
                </a:ext>
              </a:extLst>
            </p:cNvPr>
            <p:cNvSpPr txBox="1">
              <a:spLocks noChangeArrowheads="1"/>
            </p:cNvSpPr>
            <p:nvPr/>
          </p:nvSpPr>
          <p:spPr bwMode="auto">
            <a:xfrm>
              <a:off x="1582610" y="4673106"/>
              <a:ext cx="3289362" cy="512961"/>
            </a:xfrm>
            <a:prstGeom prst="rect">
              <a:avLst/>
            </a:prstGeom>
            <a:noFill/>
            <a:ln>
              <a:noFill/>
            </a:ln>
            <a:effectLst/>
            <a:extLst>
              <a:ext uri="{909E8E84-426E-40dd-AFC4-6F175D3DCCD1}">
                <a14:hiddenFill xmlns="" xmlns:a14="http://schemas.microsoft.com/office/drawing/2010/main">
                  <a:solidFill>
                    <a:schemeClr val="hlink"/>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137160" rIns="0" bIns="0">
              <a:noAutofit/>
            </a:bodyPr>
            <a:lstStyle/>
            <a:p>
              <a:pPr algn="ctr" defTabSz="457189" fontAlgn="auto">
                <a:spcBef>
                  <a:spcPts val="0"/>
                </a:spcBef>
                <a:spcAft>
                  <a:spcPts val="0"/>
                </a:spcAft>
                <a:defRPr/>
              </a:pPr>
              <a:r>
                <a:rPr lang="en-US" sz="1200" b="1">
                  <a:latin typeface="News Gothic MT" panose="020B0503020103020203" pitchFamily="34" charset="0"/>
                  <a:ea typeface="Arial Hebrew" charset="-79"/>
                  <a:cs typeface="Arial Hebrew" charset="-79"/>
                </a:rPr>
                <a:t>Time (months)</a:t>
              </a:r>
            </a:p>
          </p:txBody>
        </p:sp>
        <p:sp>
          <p:nvSpPr>
            <p:cNvPr id="125" name="Text Box 44">
              <a:extLst>
                <a:ext uri="{FF2B5EF4-FFF2-40B4-BE49-F238E27FC236}">
                  <a16:creationId xmlns:a16="http://schemas.microsoft.com/office/drawing/2014/main" id="{42696202-44BF-2C47-9411-E995A34CB1D2}"/>
                </a:ext>
              </a:extLst>
            </p:cNvPr>
            <p:cNvSpPr txBox="1">
              <a:spLocks noChangeArrowheads="1"/>
            </p:cNvSpPr>
            <p:nvPr/>
          </p:nvSpPr>
          <p:spPr bwMode="auto">
            <a:xfrm>
              <a:off x="4740111" y="4662944"/>
              <a:ext cx="274950" cy="328882"/>
            </a:xfrm>
            <a:prstGeom prst="rect">
              <a:avLst/>
            </a:prstGeom>
            <a:noFill/>
            <a:ln>
              <a:noFill/>
            </a:ln>
            <a:effectLst/>
            <a:extLst>
              <a:ext uri="{909E8E84-426E-40dd-AFC4-6F175D3DCCD1}">
                <a14:hiddenFill xmlns="" xmlns:a14="http://schemas.microsoft.com/office/drawing/2010/main">
                  <a:solidFill>
                    <a:schemeClr val="hlink"/>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lstStyle/>
            <a:p>
              <a:pPr algn="ctr" defTabSz="457189" fontAlgn="auto">
                <a:spcAft>
                  <a:spcPts val="0"/>
                </a:spcAft>
                <a:defRPr/>
              </a:pPr>
              <a:r>
                <a:rPr lang="en-US" sz="1000">
                  <a:latin typeface="News Gothic MT" panose="020B0503020103020203" pitchFamily="34" charset="0"/>
                  <a:ea typeface="Arial Hebrew" charset="-79"/>
                  <a:cs typeface="Arial Hebrew" charset="-79"/>
                </a:rPr>
                <a:t>120</a:t>
              </a:r>
            </a:p>
          </p:txBody>
        </p:sp>
        <p:sp>
          <p:nvSpPr>
            <p:cNvPr id="126" name="Text Box 40">
              <a:extLst>
                <a:ext uri="{FF2B5EF4-FFF2-40B4-BE49-F238E27FC236}">
                  <a16:creationId xmlns:a16="http://schemas.microsoft.com/office/drawing/2014/main" id="{4675ED74-3824-7142-B384-7563BD99BC80}"/>
                </a:ext>
              </a:extLst>
            </p:cNvPr>
            <p:cNvSpPr txBox="1">
              <a:spLocks noChangeArrowheads="1"/>
            </p:cNvSpPr>
            <p:nvPr/>
          </p:nvSpPr>
          <p:spPr bwMode="auto">
            <a:xfrm>
              <a:off x="1635961" y="4662944"/>
              <a:ext cx="274950" cy="328882"/>
            </a:xfrm>
            <a:prstGeom prst="rect">
              <a:avLst/>
            </a:prstGeom>
            <a:noFill/>
            <a:ln>
              <a:noFill/>
            </a:ln>
            <a:effectLst/>
            <a:extLst>
              <a:ext uri="{909E8E84-426E-40dd-AFC4-6F175D3DCCD1}">
                <a14:hiddenFill xmlns="" xmlns:a14="http://schemas.microsoft.com/office/drawing/2010/main">
                  <a:solidFill>
                    <a:schemeClr val="hlink"/>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lstStyle/>
            <a:p>
              <a:pPr algn="ctr" defTabSz="457189" fontAlgn="auto">
                <a:spcAft>
                  <a:spcPts val="0"/>
                </a:spcAft>
                <a:defRPr/>
              </a:pPr>
              <a:r>
                <a:rPr lang="en-US" sz="1000">
                  <a:latin typeface="News Gothic MT" panose="020B0503020103020203" pitchFamily="34" charset="0"/>
                  <a:ea typeface="Arial Hebrew" charset="-79"/>
                  <a:cs typeface="Arial Hebrew" charset="-79"/>
                </a:rPr>
                <a:t>0</a:t>
              </a:r>
              <a:endParaRPr lang="en-US" sz="900">
                <a:latin typeface="News Gothic MT" panose="020B0503020103020203" pitchFamily="34" charset="0"/>
                <a:ea typeface="Arial Hebrew" charset="-79"/>
                <a:cs typeface="Arial Hebrew" charset="-79"/>
              </a:endParaRPr>
            </a:p>
          </p:txBody>
        </p:sp>
        <p:sp>
          <p:nvSpPr>
            <p:cNvPr id="127" name="Text Box 44">
              <a:extLst>
                <a:ext uri="{FF2B5EF4-FFF2-40B4-BE49-F238E27FC236}">
                  <a16:creationId xmlns:a16="http://schemas.microsoft.com/office/drawing/2014/main" id="{4504F647-B816-1F4C-B0C2-06E8F95C4AD4}"/>
                </a:ext>
              </a:extLst>
            </p:cNvPr>
            <p:cNvSpPr txBox="1">
              <a:spLocks noChangeArrowheads="1"/>
            </p:cNvSpPr>
            <p:nvPr/>
          </p:nvSpPr>
          <p:spPr bwMode="auto">
            <a:xfrm>
              <a:off x="3188035" y="4662944"/>
              <a:ext cx="274950" cy="328882"/>
            </a:xfrm>
            <a:prstGeom prst="rect">
              <a:avLst/>
            </a:prstGeom>
            <a:noFill/>
            <a:ln>
              <a:noFill/>
            </a:ln>
            <a:effectLst/>
            <a:extLst>
              <a:ext uri="{909E8E84-426E-40dd-AFC4-6F175D3DCCD1}">
                <a14:hiddenFill xmlns="" xmlns:a14="http://schemas.microsoft.com/office/drawing/2010/main">
                  <a:solidFill>
                    <a:schemeClr val="hlink"/>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lstStyle/>
            <a:p>
              <a:pPr algn="ctr" defTabSz="457189" fontAlgn="auto">
                <a:spcAft>
                  <a:spcPts val="0"/>
                </a:spcAft>
                <a:defRPr/>
              </a:pPr>
              <a:r>
                <a:rPr lang="en-US" sz="1000">
                  <a:latin typeface="News Gothic MT" panose="020B0503020103020203" pitchFamily="34" charset="0"/>
                  <a:ea typeface="Arial Hebrew" charset="-79"/>
                  <a:cs typeface="Arial Hebrew" charset="-79"/>
                </a:rPr>
                <a:t>60</a:t>
              </a:r>
            </a:p>
          </p:txBody>
        </p:sp>
        <p:sp>
          <p:nvSpPr>
            <p:cNvPr id="128" name="Text Box 50">
              <a:extLst>
                <a:ext uri="{FF2B5EF4-FFF2-40B4-BE49-F238E27FC236}">
                  <a16:creationId xmlns:a16="http://schemas.microsoft.com/office/drawing/2014/main" id="{E9F88E52-DAD7-E246-9C70-04AFB09CAC4A}"/>
                </a:ext>
              </a:extLst>
            </p:cNvPr>
            <p:cNvSpPr txBox="1">
              <a:spLocks noChangeArrowheads="1"/>
            </p:cNvSpPr>
            <p:nvPr/>
          </p:nvSpPr>
          <p:spPr bwMode="auto">
            <a:xfrm>
              <a:off x="1894640" y="4662944"/>
              <a:ext cx="274950" cy="328882"/>
            </a:xfrm>
            <a:prstGeom prst="rect">
              <a:avLst/>
            </a:prstGeom>
            <a:noFill/>
            <a:ln>
              <a:noFill/>
            </a:ln>
            <a:effectLst/>
            <a:extLst>
              <a:ext uri="{909E8E84-426E-40dd-AFC4-6F175D3DCCD1}">
                <a14:hiddenFill xmlns="" xmlns:a14="http://schemas.microsoft.com/office/drawing/2010/main">
                  <a:solidFill>
                    <a:schemeClr val="hlink"/>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lstStyle/>
            <a:p>
              <a:pPr algn="ctr" defTabSz="457189" fontAlgn="auto">
                <a:spcAft>
                  <a:spcPts val="0"/>
                </a:spcAft>
                <a:defRPr/>
              </a:pPr>
              <a:r>
                <a:rPr lang="en-US" sz="1000">
                  <a:latin typeface="News Gothic MT" panose="020B0503020103020203" pitchFamily="34" charset="0"/>
                  <a:ea typeface="Arial Hebrew" charset="-79"/>
                  <a:cs typeface="Arial Hebrew" charset="-79"/>
                </a:rPr>
                <a:t>10</a:t>
              </a:r>
              <a:endParaRPr lang="en-US" sz="900">
                <a:latin typeface="News Gothic MT" panose="020B0503020103020203" pitchFamily="34" charset="0"/>
                <a:ea typeface="Arial Hebrew" charset="-79"/>
                <a:cs typeface="Arial Hebrew" charset="-79"/>
              </a:endParaRPr>
            </a:p>
          </p:txBody>
        </p:sp>
        <p:sp>
          <p:nvSpPr>
            <p:cNvPr id="129" name="Text Box 44">
              <a:extLst>
                <a:ext uri="{FF2B5EF4-FFF2-40B4-BE49-F238E27FC236}">
                  <a16:creationId xmlns:a16="http://schemas.microsoft.com/office/drawing/2014/main" id="{D8FAAAF8-460F-544C-9DF8-BE56D2C3D2FB}"/>
                </a:ext>
              </a:extLst>
            </p:cNvPr>
            <p:cNvSpPr txBox="1">
              <a:spLocks noChangeArrowheads="1"/>
            </p:cNvSpPr>
            <p:nvPr/>
          </p:nvSpPr>
          <p:spPr bwMode="auto">
            <a:xfrm>
              <a:off x="2153319" y="4662944"/>
              <a:ext cx="274950" cy="328882"/>
            </a:xfrm>
            <a:prstGeom prst="rect">
              <a:avLst/>
            </a:prstGeom>
            <a:noFill/>
            <a:ln>
              <a:noFill/>
            </a:ln>
            <a:effectLst/>
            <a:extLst>
              <a:ext uri="{909E8E84-426E-40dd-AFC4-6F175D3DCCD1}">
                <a14:hiddenFill xmlns="" xmlns:a14="http://schemas.microsoft.com/office/drawing/2010/main">
                  <a:solidFill>
                    <a:schemeClr val="hlink"/>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lstStyle/>
            <a:p>
              <a:pPr algn="ctr" defTabSz="457189" fontAlgn="auto">
                <a:spcAft>
                  <a:spcPts val="0"/>
                </a:spcAft>
                <a:defRPr/>
              </a:pPr>
              <a:r>
                <a:rPr lang="en-US" sz="1000">
                  <a:latin typeface="News Gothic MT" panose="020B0503020103020203" pitchFamily="34" charset="0"/>
                  <a:ea typeface="Arial Hebrew" charset="-79"/>
                  <a:cs typeface="Arial Hebrew" charset="-79"/>
                </a:rPr>
                <a:t>20</a:t>
              </a:r>
              <a:endParaRPr lang="en-US" sz="900">
                <a:latin typeface="News Gothic MT" panose="020B0503020103020203" pitchFamily="34" charset="0"/>
                <a:ea typeface="Arial Hebrew" charset="-79"/>
                <a:cs typeface="Arial Hebrew" charset="-79"/>
              </a:endParaRPr>
            </a:p>
          </p:txBody>
        </p:sp>
        <p:sp>
          <p:nvSpPr>
            <p:cNvPr id="130" name="Text Box 44">
              <a:extLst>
                <a:ext uri="{FF2B5EF4-FFF2-40B4-BE49-F238E27FC236}">
                  <a16:creationId xmlns:a16="http://schemas.microsoft.com/office/drawing/2014/main" id="{A9CBDA18-10BF-6E42-B02D-6B46CB032E96}"/>
                </a:ext>
              </a:extLst>
            </p:cNvPr>
            <p:cNvSpPr txBox="1">
              <a:spLocks noChangeArrowheads="1"/>
            </p:cNvSpPr>
            <p:nvPr/>
          </p:nvSpPr>
          <p:spPr bwMode="auto">
            <a:xfrm>
              <a:off x="2670677" y="4662944"/>
              <a:ext cx="274950" cy="328882"/>
            </a:xfrm>
            <a:prstGeom prst="rect">
              <a:avLst/>
            </a:prstGeom>
            <a:noFill/>
            <a:ln>
              <a:noFill/>
            </a:ln>
            <a:effectLst/>
            <a:extLst>
              <a:ext uri="{909E8E84-426E-40dd-AFC4-6F175D3DCCD1}">
                <a14:hiddenFill xmlns="" xmlns:a14="http://schemas.microsoft.com/office/drawing/2010/main">
                  <a:solidFill>
                    <a:schemeClr val="hlink"/>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lstStyle/>
            <a:p>
              <a:pPr algn="ctr" defTabSz="457189" fontAlgn="auto">
                <a:spcAft>
                  <a:spcPts val="0"/>
                </a:spcAft>
                <a:defRPr/>
              </a:pPr>
              <a:r>
                <a:rPr lang="en-US" sz="1000">
                  <a:latin typeface="News Gothic MT" panose="020B0503020103020203" pitchFamily="34" charset="0"/>
                  <a:ea typeface="Arial Hebrew" charset="-79"/>
                  <a:cs typeface="Arial Hebrew" charset="-79"/>
                </a:rPr>
                <a:t>40</a:t>
              </a:r>
              <a:endParaRPr lang="en-US" sz="900">
                <a:latin typeface="News Gothic MT" panose="020B0503020103020203" pitchFamily="34" charset="0"/>
                <a:ea typeface="Arial Hebrew" charset="-79"/>
                <a:cs typeface="Arial Hebrew" charset="-79"/>
              </a:endParaRPr>
            </a:p>
          </p:txBody>
        </p:sp>
        <p:sp>
          <p:nvSpPr>
            <p:cNvPr id="131" name="Text Box 40">
              <a:extLst>
                <a:ext uri="{FF2B5EF4-FFF2-40B4-BE49-F238E27FC236}">
                  <a16:creationId xmlns:a16="http://schemas.microsoft.com/office/drawing/2014/main" id="{2DD4E304-AB19-CB41-B069-A142C8AD997A}"/>
                </a:ext>
              </a:extLst>
            </p:cNvPr>
            <p:cNvSpPr txBox="1">
              <a:spLocks noChangeArrowheads="1"/>
            </p:cNvSpPr>
            <p:nvPr/>
          </p:nvSpPr>
          <p:spPr bwMode="auto">
            <a:xfrm>
              <a:off x="3964072" y="4662944"/>
              <a:ext cx="274950" cy="328882"/>
            </a:xfrm>
            <a:prstGeom prst="rect">
              <a:avLst/>
            </a:prstGeom>
            <a:noFill/>
            <a:ln>
              <a:noFill/>
            </a:ln>
            <a:effectLst/>
            <a:extLst>
              <a:ext uri="{909E8E84-426E-40dd-AFC4-6F175D3DCCD1}">
                <a14:hiddenFill xmlns="" xmlns:a14="http://schemas.microsoft.com/office/drawing/2010/main">
                  <a:solidFill>
                    <a:schemeClr val="hlink"/>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lstStyle/>
            <a:p>
              <a:pPr algn="ctr" defTabSz="457189" fontAlgn="auto">
                <a:spcAft>
                  <a:spcPts val="0"/>
                </a:spcAft>
                <a:defRPr/>
              </a:pPr>
              <a:r>
                <a:rPr lang="en-US" sz="1000">
                  <a:latin typeface="News Gothic MT" panose="020B0503020103020203" pitchFamily="34" charset="0"/>
                  <a:ea typeface="Arial Hebrew" charset="-79"/>
                  <a:cs typeface="Arial Hebrew" charset="-79"/>
                </a:rPr>
                <a:t>90</a:t>
              </a:r>
            </a:p>
          </p:txBody>
        </p:sp>
        <p:sp>
          <p:nvSpPr>
            <p:cNvPr id="132" name="Text Box 40">
              <a:extLst>
                <a:ext uri="{FF2B5EF4-FFF2-40B4-BE49-F238E27FC236}">
                  <a16:creationId xmlns:a16="http://schemas.microsoft.com/office/drawing/2014/main" id="{FFDD0070-B006-264E-89CB-2A8FFC073F63}"/>
                </a:ext>
              </a:extLst>
            </p:cNvPr>
            <p:cNvSpPr txBox="1">
              <a:spLocks noChangeArrowheads="1"/>
            </p:cNvSpPr>
            <p:nvPr/>
          </p:nvSpPr>
          <p:spPr bwMode="auto">
            <a:xfrm>
              <a:off x="2411998" y="4662944"/>
              <a:ext cx="274950" cy="328882"/>
            </a:xfrm>
            <a:prstGeom prst="rect">
              <a:avLst/>
            </a:prstGeom>
            <a:noFill/>
            <a:ln>
              <a:noFill/>
            </a:ln>
            <a:effectLst/>
            <a:extLst>
              <a:ext uri="{909E8E84-426E-40dd-AFC4-6F175D3DCCD1}">
                <a14:hiddenFill xmlns="" xmlns:a14="http://schemas.microsoft.com/office/drawing/2010/main">
                  <a:solidFill>
                    <a:schemeClr val="hlink"/>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lstStyle/>
            <a:p>
              <a:pPr algn="ctr" defTabSz="457189" fontAlgn="auto">
                <a:spcAft>
                  <a:spcPts val="0"/>
                </a:spcAft>
                <a:defRPr/>
              </a:pPr>
              <a:r>
                <a:rPr lang="en-US" sz="1000">
                  <a:latin typeface="News Gothic MT" panose="020B0503020103020203" pitchFamily="34" charset="0"/>
                  <a:ea typeface="Arial Hebrew" charset="-79"/>
                  <a:cs typeface="Arial Hebrew" charset="-79"/>
                </a:rPr>
                <a:t>30</a:t>
              </a:r>
            </a:p>
          </p:txBody>
        </p:sp>
        <p:sp>
          <p:nvSpPr>
            <p:cNvPr id="133" name="Text Box 44">
              <a:extLst>
                <a:ext uri="{FF2B5EF4-FFF2-40B4-BE49-F238E27FC236}">
                  <a16:creationId xmlns:a16="http://schemas.microsoft.com/office/drawing/2014/main" id="{BEB177B8-36A9-2044-8FC7-B23D335A4304}"/>
                </a:ext>
              </a:extLst>
            </p:cNvPr>
            <p:cNvSpPr txBox="1">
              <a:spLocks noChangeArrowheads="1"/>
            </p:cNvSpPr>
            <p:nvPr/>
          </p:nvSpPr>
          <p:spPr bwMode="auto">
            <a:xfrm>
              <a:off x="2929356" y="4662944"/>
              <a:ext cx="274950" cy="328882"/>
            </a:xfrm>
            <a:prstGeom prst="rect">
              <a:avLst/>
            </a:prstGeom>
            <a:noFill/>
            <a:ln>
              <a:noFill/>
            </a:ln>
            <a:effectLst/>
            <a:extLst>
              <a:ext uri="{909E8E84-426E-40dd-AFC4-6F175D3DCCD1}">
                <a14:hiddenFill xmlns="" xmlns:a14="http://schemas.microsoft.com/office/drawing/2010/main">
                  <a:solidFill>
                    <a:schemeClr val="hlink"/>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lstStyle/>
            <a:p>
              <a:pPr algn="ctr" defTabSz="457189" fontAlgn="auto">
                <a:spcAft>
                  <a:spcPts val="0"/>
                </a:spcAft>
                <a:defRPr/>
              </a:pPr>
              <a:r>
                <a:rPr lang="en-US" sz="1000">
                  <a:latin typeface="News Gothic MT" panose="020B0503020103020203" pitchFamily="34" charset="0"/>
                  <a:ea typeface="Arial Hebrew" charset="-79"/>
                  <a:cs typeface="Arial Hebrew" charset="-79"/>
                </a:rPr>
                <a:t>50</a:t>
              </a:r>
              <a:endParaRPr lang="en-US" sz="900">
                <a:latin typeface="News Gothic MT" panose="020B0503020103020203" pitchFamily="34" charset="0"/>
                <a:ea typeface="Arial Hebrew" charset="-79"/>
                <a:cs typeface="Arial Hebrew" charset="-79"/>
              </a:endParaRPr>
            </a:p>
          </p:txBody>
        </p:sp>
        <p:sp>
          <p:nvSpPr>
            <p:cNvPr id="134" name="Text Box 44">
              <a:extLst>
                <a:ext uri="{FF2B5EF4-FFF2-40B4-BE49-F238E27FC236}">
                  <a16:creationId xmlns:a16="http://schemas.microsoft.com/office/drawing/2014/main" id="{CEBD8DA1-97AF-F54C-9D84-D278E0EE7474}"/>
                </a:ext>
              </a:extLst>
            </p:cNvPr>
            <p:cNvSpPr txBox="1">
              <a:spLocks noChangeArrowheads="1"/>
            </p:cNvSpPr>
            <p:nvPr/>
          </p:nvSpPr>
          <p:spPr bwMode="auto">
            <a:xfrm>
              <a:off x="3446714" y="4662944"/>
              <a:ext cx="274950" cy="328882"/>
            </a:xfrm>
            <a:prstGeom prst="rect">
              <a:avLst/>
            </a:prstGeom>
            <a:noFill/>
            <a:ln>
              <a:noFill/>
            </a:ln>
            <a:effectLst/>
            <a:extLst>
              <a:ext uri="{909E8E84-426E-40dd-AFC4-6F175D3DCCD1}">
                <a14:hiddenFill xmlns="" xmlns:a14="http://schemas.microsoft.com/office/drawing/2010/main">
                  <a:solidFill>
                    <a:schemeClr val="hlink"/>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lstStyle/>
            <a:p>
              <a:pPr algn="ctr" defTabSz="457189" fontAlgn="auto">
                <a:spcAft>
                  <a:spcPts val="0"/>
                </a:spcAft>
                <a:defRPr/>
              </a:pPr>
              <a:r>
                <a:rPr lang="en-US" sz="1000">
                  <a:latin typeface="News Gothic MT" panose="020B0503020103020203" pitchFamily="34" charset="0"/>
                  <a:ea typeface="Arial Hebrew" charset="-79"/>
                  <a:cs typeface="Arial Hebrew" charset="-79"/>
                </a:rPr>
                <a:t>70</a:t>
              </a:r>
            </a:p>
          </p:txBody>
        </p:sp>
        <p:sp>
          <p:nvSpPr>
            <p:cNvPr id="135" name="Text Box 50">
              <a:extLst>
                <a:ext uri="{FF2B5EF4-FFF2-40B4-BE49-F238E27FC236}">
                  <a16:creationId xmlns:a16="http://schemas.microsoft.com/office/drawing/2014/main" id="{A2DF7A74-733B-E843-8AC8-AE8051DC28A9}"/>
                </a:ext>
              </a:extLst>
            </p:cNvPr>
            <p:cNvSpPr txBox="1">
              <a:spLocks noChangeArrowheads="1"/>
            </p:cNvSpPr>
            <p:nvPr/>
          </p:nvSpPr>
          <p:spPr bwMode="auto">
            <a:xfrm>
              <a:off x="3705393" y="4662944"/>
              <a:ext cx="274950" cy="328882"/>
            </a:xfrm>
            <a:prstGeom prst="rect">
              <a:avLst/>
            </a:prstGeom>
            <a:noFill/>
            <a:ln>
              <a:noFill/>
            </a:ln>
            <a:effectLst/>
            <a:extLst>
              <a:ext uri="{909E8E84-426E-40dd-AFC4-6F175D3DCCD1}">
                <a14:hiddenFill xmlns="" xmlns:a14="http://schemas.microsoft.com/office/drawing/2010/main">
                  <a:solidFill>
                    <a:schemeClr val="hlink"/>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lstStyle/>
            <a:p>
              <a:pPr algn="ctr" defTabSz="457189" fontAlgn="auto">
                <a:spcAft>
                  <a:spcPts val="0"/>
                </a:spcAft>
                <a:defRPr/>
              </a:pPr>
              <a:r>
                <a:rPr lang="en-US" sz="1000">
                  <a:latin typeface="News Gothic MT" panose="020B0503020103020203" pitchFamily="34" charset="0"/>
                  <a:ea typeface="Arial Hebrew" charset="-79"/>
                  <a:cs typeface="Arial Hebrew" charset="-79"/>
                </a:rPr>
                <a:t>80</a:t>
              </a:r>
            </a:p>
          </p:txBody>
        </p:sp>
        <p:sp>
          <p:nvSpPr>
            <p:cNvPr id="17" name="Line 17">
              <a:extLst>
                <a:ext uri="{FF2B5EF4-FFF2-40B4-BE49-F238E27FC236}">
                  <a16:creationId xmlns:a16="http://schemas.microsoft.com/office/drawing/2014/main" id="{5638064D-E229-5C41-9EBE-8AD3E474C532}"/>
                </a:ext>
              </a:extLst>
            </p:cNvPr>
            <p:cNvSpPr>
              <a:spLocks noChangeShapeType="1"/>
            </p:cNvSpPr>
            <p:nvPr/>
          </p:nvSpPr>
          <p:spPr bwMode="auto">
            <a:xfrm>
              <a:off x="1683305" y="4533583"/>
              <a:ext cx="91440" cy="0"/>
            </a:xfrm>
            <a:prstGeom prst="line">
              <a:avLst/>
            </a:prstGeom>
            <a:noFill/>
            <a:ln w="19050">
              <a:solidFill>
                <a:schemeClr val="tx1"/>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r" defTabSz="457189" fontAlgn="auto">
                <a:spcBef>
                  <a:spcPts val="0"/>
                </a:spcBef>
                <a:spcAft>
                  <a:spcPts val="0"/>
                </a:spcAft>
                <a:defRPr/>
              </a:pPr>
              <a:endParaRPr lang="en-US" sz="900" b="1">
                <a:latin typeface="+mn-lt"/>
                <a:ea typeface="Arial Hebrew" charset="-79"/>
                <a:cs typeface="Arial Hebrew" charset="-79"/>
              </a:endParaRPr>
            </a:p>
          </p:txBody>
        </p:sp>
        <p:sp>
          <p:nvSpPr>
            <p:cNvPr id="18" name="Line 18">
              <a:extLst>
                <a:ext uri="{FF2B5EF4-FFF2-40B4-BE49-F238E27FC236}">
                  <a16:creationId xmlns:a16="http://schemas.microsoft.com/office/drawing/2014/main" id="{C139E08B-0767-154A-87CC-A59B2931003E}"/>
                </a:ext>
              </a:extLst>
            </p:cNvPr>
            <p:cNvSpPr>
              <a:spLocks noChangeShapeType="1"/>
            </p:cNvSpPr>
            <p:nvPr/>
          </p:nvSpPr>
          <p:spPr bwMode="auto">
            <a:xfrm>
              <a:off x="1774890" y="4537816"/>
              <a:ext cx="0" cy="91440"/>
            </a:xfrm>
            <a:prstGeom prst="line">
              <a:avLst/>
            </a:prstGeom>
            <a:noFill/>
            <a:ln w="190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defTabSz="457189" fontAlgn="auto">
                <a:spcBef>
                  <a:spcPts val="0"/>
                </a:spcBef>
                <a:spcAft>
                  <a:spcPts val="0"/>
                </a:spcAft>
                <a:defRPr/>
              </a:pPr>
              <a:endParaRPr lang="en-US" sz="900" b="1">
                <a:latin typeface="+mn-lt"/>
                <a:ea typeface="Arial Hebrew" charset="-79"/>
                <a:cs typeface="Arial Hebrew" charset="-79"/>
              </a:endParaRPr>
            </a:p>
          </p:txBody>
        </p:sp>
        <p:sp>
          <p:nvSpPr>
            <p:cNvPr id="19" name="Line 6">
              <a:extLst>
                <a:ext uri="{FF2B5EF4-FFF2-40B4-BE49-F238E27FC236}">
                  <a16:creationId xmlns:a16="http://schemas.microsoft.com/office/drawing/2014/main" id="{5D79FCCF-BC5F-E141-8BE1-E4B6C35FBA39}"/>
                </a:ext>
              </a:extLst>
            </p:cNvPr>
            <p:cNvSpPr>
              <a:spLocks noChangeShapeType="1"/>
            </p:cNvSpPr>
            <p:nvPr/>
          </p:nvSpPr>
          <p:spPr bwMode="auto">
            <a:xfrm>
              <a:off x="1726432" y="4533583"/>
              <a:ext cx="3162979" cy="0"/>
            </a:xfrm>
            <a:prstGeom prst="line">
              <a:avLst/>
            </a:prstGeom>
            <a:noFill/>
            <a:ln w="19050">
              <a:solidFill>
                <a:schemeClr val="tx1"/>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defTabSz="457189" fontAlgn="auto">
                <a:spcBef>
                  <a:spcPts val="0"/>
                </a:spcBef>
                <a:spcAft>
                  <a:spcPts val="0"/>
                </a:spcAft>
                <a:defRPr/>
              </a:pPr>
              <a:endParaRPr lang="en-US" sz="900" b="1">
                <a:latin typeface="+mn-lt"/>
                <a:ea typeface="Arial Hebrew" charset="-79"/>
                <a:cs typeface="Arial Hebrew" charset="-79"/>
              </a:endParaRPr>
            </a:p>
          </p:txBody>
        </p:sp>
        <p:sp>
          <p:nvSpPr>
            <p:cNvPr id="20" name="Line 5">
              <a:extLst>
                <a:ext uri="{FF2B5EF4-FFF2-40B4-BE49-F238E27FC236}">
                  <a16:creationId xmlns:a16="http://schemas.microsoft.com/office/drawing/2014/main" id="{40B5C166-1EBF-394B-9683-E81CFFDAA7E7}"/>
                </a:ext>
              </a:extLst>
            </p:cNvPr>
            <p:cNvSpPr>
              <a:spLocks noChangeShapeType="1"/>
            </p:cNvSpPr>
            <p:nvPr/>
          </p:nvSpPr>
          <p:spPr bwMode="auto">
            <a:xfrm>
              <a:off x="1774890" y="1926363"/>
              <a:ext cx="0" cy="2605298"/>
            </a:xfrm>
            <a:prstGeom prst="line">
              <a:avLst/>
            </a:prstGeom>
            <a:noFill/>
            <a:ln w="1905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r" defTabSz="457189" fontAlgn="auto">
                <a:spcBef>
                  <a:spcPts val="0"/>
                </a:spcBef>
                <a:spcAft>
                  <a:spcPts val="0"/>
                </a:spcAft>
                <a:defRPr/>
              </a:pPr>
              <a:endParaRPr lang="en-US" sz="1100" b="1">
                <a:latin typeface="+mn-lt"/>
                <a:ea typeface="Arial Hebrew" charset="-79"/>
                <a:cs typeface="Arial Hebrew" charset="-79"/>
              </a:endParaRPr>
            </a:p>
          </p:txBody>
        </p:sp>
        <p:sp>
          <p:nvSpPr>
            <p:cNvPr id="22" name="Text Box 38">
              <a:extLst>
                <a:ext uri="{FF2B5EF4-FFF2-40B4-BE49-F238E27FC236}">
                  <a16:creationId xmlns:a16="http://schemas.microsoft.com/office/drawing/2014/main" id="{5CEF4414-69A2-6D4A-B27A-4819D6E54CEC}"/>
                </a:ext>
              </a:extLst>
            </p:cNvPr>
            <p:cNvSpPr txBox="1">
              <a:spLocks noChangeArrowheads="1"/>
            </p:cNvSpPr>
            <p:nvPr/>
          </p:nvSpPr>
          <p:spPr bwMode="auto">
            <a:xfrm>
              <a:off x="1131261" y="4345198"/>
              <a:ext cx="609600" cy="365760"/>
            </a:xfrm>
            <a:prstGeom prst="rect">
              <a:avLst/>
            </a:prstGeom>
            <a:noFill/>
            <a:ln>
              <a:noFill/>
            </a:ln>
            <a:effectLst/>
            <a:extLst>
              <a:ext uri="{909E8E84-426E-40dd-AFC4-6F175D3DCCD1}">
                <a14:hiddenFill xmlns="" xmlns:a14="http://schemas.microsoft.com/office/drawing/2010/main">
                  <a:solidFill>
                    <a:schemeClr val="hlink"/>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rIns="91440" anchor="ctr"/>
            <a:lstStyle>
              <a:defPPr>
                <a:defRPr lang="en-US"/>
              </a:defPPr>
              <a:lvl1pPr algn="r" defTabSz="457200" eaLnBrk="1" fontAlgn="auto" hangingPunct="1">
                <a:spcBef>
                  <a:spcPts val="0"/>
                </a:spcBef>
                <a:spcAft>
                  <a:spcPts val="0"/>
                </a:spcAft>
                <a:defRPr sz="1200" i="0">
                  <a:solidFill>
                    <a:srgbClr val="000000"/>
                  </a:solidFill>
                  <a:latin typeface="Arial"/>
                  <a:ea typeface="+mn-ea"/>
                  <a:cs typeface="+mn-cs"/>
                </a:defRPr>
              </a:lvl1pPr>
            </a:lstStyle>
            <a:p>
              <a:r>
                <a:rPr lang="en-US" sz="1000">
                  <a:solidFill>
                    <a:schemeClr val="tx1"/>
                  </a:solidFill>
                  <a:latin typeface="+mn-lt"/>
                  <a:ea typeface="Arial Hebrew" charset="-79"/>
                  <a:cs typeface="Arial Hebrew" charset="-79"/>
                </a:rPr>
                <a:t>0</a:t>
              </a:r>
            </a:p>
          </p:txBody>
        </p:sp>
        <p:sp>
          <p:nvSpPr>
            <p:cNvPr id="23" name="Line 7">
              <a:extLst>
                <a:ext uri="{FF2B5EF4-FFF2-40B4-BE49-F238E27FC236}">
                  <a16:creationId xmlns:a16="http://schemas.microsoft.com/office/drawing/2014/main" id="{75BF10E0-F8FD-BD46-A1BB-EA914D46DDC7}"/>
                </a:ext>
              </a:extLst>
            </p:cNvPr>
            <p:cNvSpPr>
              <a:spLocks noChangeShapeType="1"/>
            </p:cNvSpPr>
            <p:nvPr/>
          </p:nvSpPr>
          <p:spPr bwMode="auto">
            <a:xfrm>
              <a:off x="1683305" y="1932714"/>
              <a:ext cx="91440" cy="0"/>
            </a:xfrm>
            <a:prstGeom prst="line">
              <a:avLst/>
            </a:prstGeom>
            <a:noFill/>
            <a:ln w="1905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r" defTabSz="457189" fontAlgn="auto">
                <a:spcBef>
                  <a:spcPts val="0"/>
                </a:spcBef>
                <a:spcAft>
                  <a:spcPts val="0"/>
                </a:spcAft>
                <a:defRPr/>
              </a:pPr>
              <a:endParaRPr lang="en-US" sz="1100" b="1">
                <a:latin typeface="+mn-lt"/>
                <a:ea typeface="Arial Hebrew" charset="-79"/>
                <a:cs typeface="Arial Hebrew" charset="-79"/>
              </a:endParaRPr>
            </a:p>
          </p:txBody>
        </p:sp>
        <p:sp>
          <p:nvSpPr>
            <p:cNvPr id="24" name="Line 9">
              <a:extLst>
                <a:ext uri="{FF2B5EF4-FFF2-40B4-BE49-F238E27FC236}">
                  <a16:creationId xmlns:a16="http://schemas.microsoft.com/office/drawing/2014/main" id="{D5420B16-AF60-0B44-B42E-5F9EB6CF77A2}"/>
                </a:ext>
              </a:extLst>
            </p:cNvPr>
            <p:cNvSpPr>
              <a:spLocks noChangeShapeType="1"/>
            </p:cNvSpPr>
            <p:nvPr/>
          </p:nvSpPr>
          <p:spPr bwMode="auto">
            <a:xfrm>
              <a:off x="1683305" y="2973062"/>
              <a:ext cx="91440" cy="0"/>
            </a:xfrm>
            <a:prstGeom prst="line">
              <a:avLst/>
            </a:prstGeom>
            <a:noFill/>
            <a:ln w="1905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r" defTabSz="457189" fontAlgn="auto">
                <a:spcBef>
                  <a:spcPts val="0"/>
                </a:spcBef>
                <a:spcAft>
                  <a:spcPts val="0"/>
                </a:spcAft>
                <a:defRPr/>
              </a:pPr>
              <a:endParaRPr lang="en-US" sz="1100" b="1">
                <a:latin typeface="+mn-lt"/>
                <a:ea typeface="Arial Hebrew" charset="-79"/>
                <a:cs typeface="Arial Hebrew" charset="-79"/>
              </a:endParaRPr>
            </a:p>
          </p:txBody>
        </p:sp>
        <p:sp>
          <p:nvSpPr>
            <p:cNvPr id="25" name="Line 14">
              <a:extLst>
                <a:ext uri="{FF2B5EF4-FFF2-40B4-BE49-F238E27FC236}">
                  <a16:creationId xmlns:a16="http://schemas.microsoft.com/office/drawing/2014/main" id="{A8BA33F2-FBB6-3049-A565-641747FDDDE4}"/>
                </a:ext>
              </a:extLst>
            </p:cNvPr>
            <p:cNvSpPr>
              <a:spLocks noChangeShapeType="1"/>
            </p:cNvSpPr>
            <p:nvPr/>
          </p:nvSpPr>
          <p:spPr bwMode="auto">
            <a:xfrm>
              <a:off x="1683305" y="4013410"/>
              <a:ext cx="91440" cy="0"/>
            </a:xfrm>
            <a:prstGeom prst="line">
              <a:avLst/>
            </a:prstGeom>
            <a:noFill/>
            <a:ln w="1905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r" defTabSz="457189" fontAlgn="auto">
                <a:spcBef>
                  <a:spcPts val="0"/>
                </a:spcBef>
                <a:spcAft>
                  <a:spcPts val="0"/>
                </a:spcAft>
                <a:defRPr/>
              </a:pPr>
              <a:endParaRPr lang="en-US" sz="1100" b="1">
                <a:latin typeface="+mn-lt"/>
                <a:ea typeface="Arial Hebrew" charset="-79"/>
                <a:cs typeface="Arial Hebrew" charset="-79"/>
              </a:endParaRPr>
            </a:p>
          </p:txBody>
        </p:sp>
        <p:sp>
          <p:nvSpPr>
            <p:cNvPr id="26" name="Line 15">
              <a:extLst>
                <a:ext uri="{FF2B5EF4-FFF2-40B4-BE49-F238E27FC236}">
                  <a16:creationId xmlns:a16="http://schemas.microsoft.com/office/drawing/2014/main" id="{77B5ED40-86A5-9847-BB2E-55C507596048}"/>
                </a:ext>
              </a:extLst>
            </p:cNvPr>
            <p:cNvSpPr>
              <a:spLocks noChangeShapeType="1"/>
            </p:cNvSpPr>
            <p:nvPr/>
          </p:nvSpPr>
          <p:spPr bwMode="auto">
            <a:xfrm>
              <a:off x="1683305" y="2452888"/>
              <a:ext cx="91440" cy="0"/>
            </a:xfrm>
            <a:prstGeom prst="line">
              <a:avLst/>
            </a:prstGeom>
            <a:noFill/>
            <a:ln w="1905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r" defTabSz="457189" fontAlgn="auto">
                <a:spcBef>
                  <a:spcPts val="0"/>
                </a:spcBef>
                <a:spcAft>
                  <a:spcPts val="0"/>
                </a:spcAft>
                <a:defRPr/>
              </a:pPr>
              <a:endParaRPr lang="en-US" sz="1100" b="1">
                <a:latin typeface="+mn-lt"/>
                <a:ea typeface="Arial Hebrew" charset="-79"/>
                <a:cs typeface="Arial Hebrew" charset="-79"/>
              </a:endParaRPr>
            </a:p>
          </p:txBody>
        </p:sp>
        <p:sp>
          <p:nvSpPr>
            <p:cNvPr id="27" name="Line 16">
              <a:extLst>
                <a:ext uri="{FF2B5EF4-FFF2-40B4-BE49-F238E27FC236}">
                  <a16:creationId xmlns:a16="http://schemas.microsoft.com/office/drawing/2014/main" id="{C6623D60-649B-A24A-B36E-527AB91BC7A1}"/>
                </a:ext>
              </a:extLst>
            </p:cNvPr>
            <p:cNvSpPr>
              <a:spLocks noChangeShapeType="1"/>
            </p:cNvSpPr>
            <p:nvPr/>
          </p:nvSpPr>
          <p:spPr bwMode="auto">
            <a:xfrm>
              <a:off x="1683305" y="3493236"/>
              <a:ext cx="91440" cy="0"/>
            </a:xfrm>
            <a:prstGeom prst="line">
              <a:avLst/>
            </a:prstGeom>
            <a:noFill/>
            <a:ln w="1905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r" defTabSz="457189" fontAlgn="auto">
                <a:spcBef>
                  <a:spcPts val="0"/>
                </a:spcBef>
                <a:spcAft>
                  <a:spcPts val="0"/>
                </a:spcAft>
                <a:defRPr/>
              </a:pPr>
              <a:endParaRPr lang="en-US" sz="1100" b="1">
                <a:latin typeface="+mn-lt"/>
                <a:ea typeface="Arial Hebrew" charset="-79"/>
                <a:cs typeface="Arial Hebrew" charset="-79"/>
              </a:endParaRPr>
            </a:p>
          </p:txBody>
        </p:sp>
        <p:sp>
          <p:nvSpPr>
            <p:cNvPr id="28" name="Text Box 30">
              <a:extLst>
                <a:ext uri="{FF2B5EF4-FFF2-40B4-BE49-F238E27FC236}">
                  <a16:creationId xmlns:a16="http://schemas.microsoft.com/office/drawing/2014/main" id="{5B01D958-3AA9-3B40-A6F7-EDCC25E112F9}"/>
                </a:ext>
              </a:extLst>
            </p:cNvPr>
            <p:cNvSpPr txBox="1">
              <a:spLocks noChangeArrowheads="1"/>
            </p:cNvSpPr>
            <p:nvPr/>
          </p:nvSpPr>
          <p:spPr bwMode="auto">
            <a:xfrm>
              <a:off x="1131261" y="2787217"/>
              <a:ext cx="609600" cy="365760"/>
            </a:xfrm>
            <a:prstGeom prst="rect">
              <a:avLst/>
            </a:prstGeom>
            <a:noFill/>
            <a:ln>
              <a:noFill/>
            </a:ln>
            <a:effectLst/>
            <a:extLst>
              <a:ext uri="{909E8E84-426E-40dd-AFC4-6F175D3DCCD1}">
                <a14:hiddenFill xmlns="" xmlns:a14="http://schemas.microsoft.com/office/drawing/2010/main">
                  <a:solidFill>
                    <a:schemeClr val="hlink"/>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rIns="91440" anchor="ctr"/>
            <a:lstStyle>
              <a:defPPr>
                <a:defRPr lang="en-US"/>
              </a:defPPr>
              <a:lvl1pPr algn="r" defTabSz="457200" eaLnBrk="1" fontAlgn="auto" hangingPunct="1">
                <a:spcBef>
                  <a:spcPts val="0"/>
                </a:spcBef>
                <a:spcAft>
                  <a:spcPts val="0"/>
                </a:spcAft>
                <a:defRPr sz="1200" i="0">
                  <a:solidFill>
                    <a:srgbClr val="000000"/>
                  </a:solidFill>
                  <a:latin typeface="Arial"/>
                  <a:ea typeface="+mn-ea"/>
                  <a:cs typeface="+mn-cs"/>
                </a:defRPr>
              </a:lvl1pPr>
            </a:lstStyle>
            <a:p>
              <a:r>
                <a:rPr lang="en-US" sz="1000">
                  <a:solidFill>
                    <a:schemeClr val="tx1"/>
                  </a:solidFill>
                  <a:latin typeface="News Gothic MT" panose="020B0503020103020203" pitchFamily="34" charset="0"/>
                  <a:ea typeface="Arial Hebrew" charset="-79"/>
                  <a:cs typeface="Arial Hebrew" charset="-79"/>
                </a:rPr>
                <a:t>0.6</a:t>
              </a:r>
            </a:p>
          </p:txBody>
        </p:sp>
        <p:sp>
          <p:nvSpPr>
            <p:cNvPr id="29" name="Text Box 31">
              <a:extLst>
                <a:ext uri="{FF2B5EF4-FFF2-40B4-BE49-F238E27FC236}">
                  <a16:creationId xmlns:a16="http://schemas.microsoft.com/office/drawing/2014/main" id="{E1C64941-9C69-1E45-9BBD-8967FA8F9495}"/>
                </a:ext>
              </a:extLst>
            </p:cNvPr>
            <p:cNvSpPr txBox="1">
              <a:spLocks noChangeArrowheads="1"/>
            </p:cNvSpPr>
            <p:nvPr/>
          </p:nvSpPr>
          <p:spPr bwMode="auto">
            <a:xfrm>
              <a:off x="1131261" y="1748563"/>
              <a:ext cx="609600" cy="365760"/>
            </a:xfrm>
            <a:prstGeom prst="rect">
              <a:avLst/>
            </a:prstGeom>
            <a:noFill/>
            <a:ln>
              <a:noFill/>
            </a:ln>
            <a:effectLst/>
            <a:extLst>
              <a:ext uri="{909E8E84-426E-40dd-AFC4-6F175D3DCCD1}">
                <a14:hiddenFill xmlns="" xmlns:a14="http://schemas.microsoft.com/office/drawing/2010/main">
                  <a:solidFill>
                    <a:schemeClr val="hlink"/>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rIns="91440" anchor="ctr"/>
            <a:lstStyle>
              <a:defPPr>
                <a:defRPr lang="en-US"/>
              </a:defPPr>
              <a:lvl1pPr algn="r" defTabSz="457200" eaLnBrk="1" fontAlgn="auto" hangingPunct="1">
                <a:spcBef>
                  <a:spcPts val="0"/>
                </a:spcBef>
                <a:spcAft>
                  <a:spcPts val="0"/>
                </a:spcAft>
                <a:defRPr sz="1200" i="0">
                  <a:solidFill>
                    <a:srgbClr val="000000"/>
                  </a:solidFill>
                  <a:latin typeface="Arial"/>
                  <a:ea typeface="+mn-ea"/>
                  <a:cs typeface="+mn-cs"/>
                </a:defRPr>
              </a:lvl1pPr>
            </a:lstStyle>
            <a:p>
              <a:r>
                <a:rPr lang="en-US" sz="1000">
                  <a:solidFill>
                    <a:schemeClr val="tx1"/>
                  </a:solidFill>
                  <a:latin typeface="News Gothic MT" panose="020B0503020103020203" pitchFamily="34" charset="0"/>
                  <a:ea typeface="Arial Hebrew" charset="-79"/>
                  <a:cs typeface="Arial Hebrew" charset="-79"/>
                </a:rPr>
                <a:t>1.0</a:t>
              </a:r>
            </a:p>
          </p:txBody>
        </p:sp>
        <p:sp>
          <p:nvSpPr>
            <p:cNvPr id="30" name="Text Box 36">
              <a:extLst>
                <a:ext uri="{FF2B5EF4-FFF2-40B4-BE49-F238E27FC236}">
                  <a16:creationId xmlns:a16="http://schemas.microsoft.com/office/drawing/2014/main" id="{0245306A-2136-984D-B8C8-E545F8D7CAC0}"/>
                </a:ext>
              </a:extLst>
            </p:cNvPr>
            <p:cNvSpPr txBox="1">
              <a:spLocks noChangeArrowheads="1"/>
            </p:cNvSpPr>
            <p:nvPr/>
          </p:nvSpPr>
          <p:spPr bwMode="auto">
            <a:xfrm>
              <a:off x="1131261" y="3825871"/>
              <a:ext cx="609600" cy="365760"/>
            </a:xfrm>
            <a:prstGeom prst="rect">
              <a:avLst/>
            </a:prstGeom>
            <a:noFill/>
            <a:ln>
              <a:noFill/>
            </a:ln>
            <a:effectLst/>
            <a:extLst>
              <a:ext uri="{909E8E84-426E-40dd-AFC4-6F175D3DCCD1}">
                <a14:hiddenFill xmlns="" xmlns:a14="http://schemas.microsoft.com/office/drawing/2010/main">
                  <a:solidFill>
                    <a:schemeClr val="hlink"/>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rIns="91440" anchor="ctr"/>
            <a:lstStyle>
              <a:defPPr>
                <a:defRPr lang="en-US"/>
              </a:defPPr>
              <a:lvl1pPr algn="r" defTabSz="457200" eaLnBrk="1" fontAlgn="auto" hangingPunct="1">
                <a:spcBef>
                  <a:spcPts val="0"/>
                </a:spcBef>
                <a:spcAft>
                  <a:spcPts val="0"/>
                </a:spcAft>
                <a:defRPr sz="1200" i="0">
                  <a:solidFill>
                    <a:srgbClr val="000000"/>
                  </a:solidFill>
                  <a:latin typeface="Arial"/>
                  <a:ea typeface="+mn-ea"/>
                  <a:cs typeface="+mn-cs"/>
                </a:defRPr>
              </a:lvl1pPr>
            </a:lstStyle>
            <a:p>
              <a:r>
                <a:rPr lang="en-US" sz="1000">
                  <a:solidFill>
                    <a:schemeClr val="tx1"/>
                  </a:solidFill>
                  <a:latin typeface="News Gothic MT" panose="020B0503020103020203" pitchFamily="34" charset="0"/>
                  <a:ea typeface="Arial Hebrew" charset="-79"/>
                  <a:cs typeface="Arial Hebrew" charset="-79"/>
                </a:rPr>
                <a:t>0.2</a:t>
              </a:r>
            </a:p>
          </p:txBody>
        </p:sp>
        <p:sp>
          <p:nvSpPr>
            <p:cNvPr id="31" name="Text Box 37">
              <a:extLst>
                <a:ext uri="{FF2B5EF4-FFF2-40B4-BE49-F238E27FC236}">
                  <a16:creationId xmlns:a16="http://schemas.microsoft.com/office/drawing/2014/main" id="{16711CF5-5A77-4249-BE84-9A943664386F}"/>
                </a:ext>
              </a:extLst>
            </p:cNvPr>
            <p:cNvSpPr txBox="1">
              <a:spLocks noChangeArrowheads="1"/>
            </p:cNvSpPr>
            <p:nvPr/>
          </p:nvSpPr>
          <p:spPr bwMode="auto">
            <a:xfrm>
              <a:off x="1131261" y="2267890"/>
              <a:ext cx="609600" cy="365760"/>
            </a:xfrm>
            <a:prstGeom prst="rect">
              <a:avLst/>
            </a:prstGeom>
            <a:noFill/>
            <a:ln>
              <a:noFill/>
            </a:ln>
            <a:effectLst/>
            <a:extLst>
              <a:ext uri="{909E8E84-426E-40dd-AFC4-6F175D3DCCD1}">
                <a14:hiddenFill xmlns="" xmlns:a14="http://schemas.microsoft.com/office/drawing/2010/main">
                  <a:solidFill>
                    <a:schemeClr val="hlink"/>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rIns="91440" anchor="ctr"/>
            <a:lstStyle>
              <a:defPPr>
                <a:defRPr lang="en-US"/>
              </a:defPPr>
              <a:lvl1pPr algn="r" defTabSz="457200" eaLnBrk="1" fontAlgn="auto" hangingPunct="1">
                <a:spcBef>
                  <a:spcPts val="0"/>
                </a:spcBef>
                <a:spcAft>
                  <a:spcPts val="0"/>
                </a:spcAft>
                <a:defRPr sz="1200" i="0">
                  <a:solidFill>
                    <a:srgbClr val="000000"/>
                  </a:solidFill>
                  <a:latin typeface="Arial"/>
                  <a:ea typeface="+mn-ea"/>
                  <a:cs typeface="+mn-cs"/>
                </a:defRPr>
              </a:lvl1pPr>
            </a:lstStyle>
            <a:p>
              <a:r>
                <a:rPr lang="en-US" sz="1000">
                  <a:solidFill>
                    <a:schemeClr val="tx1"/>
                  </a:solidFill>
                  <a:latin typeface="News Gothic MT" panose="020B0503020103020203" pitchFamily="34" charset="0"/>
                  <a:ea typeface="Arial Hebrew" charset="-79"/>
                  <a:cs typeface="Arial Hebrew" charset="-79"/>
                </a:rPr>
                <a:t>0.8</a:t>
              </a:r>
            </a:p>
          </p:txBody>
        </p:sp>
        <p:sp>
          <p:nvSpPr>
            <p:cNvPr id="32" name="Text Box 39">
              <a:extLst>
                <a:ext uri="{FF2B5EF4-FFF2-40B4-BE49-F238E27FC236}">
                  <a16:creationId xmlns:a16="http://schemas.microsoft.com/office/drawing/2014/main" id="{AF193273-6E63-1143-AD7F-AB43F002672F}"/>
                </a:ext>
              </a:extLst>
            </p:cNvPr>
            <p:cNvSpPr txBox="1">
              <a:spLocks noChangeArrowheads="1"/>
            </p:cNvSpPr>
            <p:nvPr/>
          </p:nvSpPr>
          <p:spPr bwMode="auto">
            <a:xfrm>
              <a:off x="1131261" y="3306544"/>
              <a:ext cx="609600" cy="365760"/>
            </a:xfrm>
            <a:prstGeom prst="rect">
              <a:avLst/>
            </a:prstGeom>
            <a:noFill/>
            <a:ln>
              <a:noFill/>
            </a:ln>
            <a:effectLst/>
            <a:extLst>
              <a:ext uri="{909E8E84-426E-40dd-AFC4-6F175D3DCCD1}">
                <a14:hiddenFill xmlns="" xmlns:a14="http://schemas.microsoft.com/office/drawing/2010/main">
                  <a:solidFill>
                    <a:schemeClr val="hlink"/>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rIns="91440" anchor="ctr"/>
            <a:lstStyle>
              <a:defPPr>
                <a:defRPr lang="en-US"/>
              </a:defPPr>
              <a:lvl1pPr algn="r" defTabSz="457200" eaLnBrk="1" fontAlgn="auto" hangingPunct="1">
                <a:spcBef>
                  <a:spcPts val="0"/>
                </a:spcBef>
                <a:spcAft>
                  <a:spcPts val="0"/>
                </a:spcAft>
                <a:defRPr sz="1200" i="0">
                  <a:solidFill>
                    <a:srgbClr val="000000"/>
                  </a:solidFill>
                  <a:latin typeface="Arial"/>
                  <a:ea typeface="+mn-ea"/>
                  <a:cs typeface="+mn-cs"/>
                </a:defRPr>
              </a:lvl1pPr>
            </a:lstStyle>
            <a:p>
              <a:r>
                <a:rPr lang="en-US" sz="1000">
                  <a:solidFill>
                    <a:schemeClr val="tx1"/>
                  </a:solidFill>
                  <a:latin typeface="News Gothic MT" panose="020B0503020103020203" pitchFamily="34" charset="0"/>
                  <a:ea typeface="Arial Hebrew" charset="-79"/>
                  <a:cs typeface="Arial Hebrew" charset="-79"/>
                </a:rPr>
                <a:t>0.4</a:t>
              </a:r>
            </a:p>
          </p:txBody>
        </p:sp>
        <p:sp>
          <p:nvSpPr>
            <p:cNvPr id="33" name="Text Box 51">
              <a:extLst>
                <a:ext uri="{FF2B5EF4-FFF2-40B4-BE49-F238E27FC236}">
                  <a16:creationId xmlns:a16="http://schemas.microsoft.com/office/drawing/2014/main" id="{176A7551-C87A-5A47-9D3B-C2AD1AE39156}"/>
                </a:ext>
              </a:extLst>
            </p:cNvPr>
            <p:cNvSpPr txBox="1">
              <a:spLocks noChangeArrowheads="1"/>
            </p:cNvSpPr>
            <p:nvPr/>
          </p:nvSpPr>
          <p:spPr bwMode="auto">
            <a:xfrm rot="16200000">
              <a:off x="-119030" y="2907979"/>
              <a:ext cx="2605299" cy="642061"/>
            </a:xfrm>
            <a:prstGeom prst="rect">
              <a:avLst/>
            </a:prstGeom>
            <a:noFill/>
            <a:ln>
              <a:noFill/>
            </a:ln>
            <a:effectLst/>
            <a:extLst>
              <a:ext uri="{909E8E84-426E-40dd-AFC4-6F175D3DCCD1}">
                <a14:hiddenFill xmlns="" xmlns:a14="http://schemas.microsoft.com/office/drawing/2010/main">
                  <a:solidFill>
                    <a:schemeClr val="hlink"/>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182880" anchor="b"/>
            <a:lstStyle/>
            <a:p>
              <a:pPr algn="ctr" defTabSz="457189" fontAlgn="auto">
                <a:spcBef>
                  <a:spcPts val="0"/>
                </a:spcBef>
                <a:spcAft>
                  <a:spcPts val="0"/>
                </a:spcAft>
                <a:defRPr/>
              </a:pPr>
              <a:r>
                <a:rPr lang="en-US" sz="1200" b="1">
                  <a:latin typeface="News Gothic MT" panose="020B0503020103020203" pitchFamily="34" charset="0"/>
                  <a:ea typeface="Arial Hebrew" charset="-79"/>
                  <a:cs typeface="Arial Hebrew" charset="-79"/>
                </a:rPr>
                <a:t>PFS (probability)</a:t>
              </a:r>
            </a:p>
          </p:txBody>
        </p:sp>
        <p:sp>
          <p:nvSpPr>
            <p:cNvPr id="34" name="Line 22">
              <a:extLst>
                <a:ext uri="{FF2B5EF4-FFF2-40B4-BE49-F238E27FC236}">
                  <a16:creationId xmlns:a16="http://schemas.microsoft.com/office/drawing/2014/main" id="{A8D67E96-1DD5-274C-9DA5-10AD621DD00E}"/>
                </a:ext>
              </a:extLst>
            </p:cNvPr>
            <p:cNvSpPr>
              <a:spLocks noChangeShapeType="1"/>
            </p:cNvSpPr>
            <p:nvPr/>
          </p:nvSpPr>
          <p:spPr bwMode="auto">
            <a:xfrm>
              <a:off x="3328176" y="4537817"/>
              <a:ext cx="0" cy="91440"/>
            </a:xfrm>
            <a:prstGeom prst="line">
              <a:avLst/>
            </a:prstGeom>
            <a:noFill/>
            <a:ln w="190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defTabSz="457189" fontAlgn="auto">
                <a:spcBef>
                  <a:spcPts val="0"/>
                </a:spcBef>
                <a:spcAft>
                  <a:spcPts val="0"/>
                </a:spcAft>
                <a:defRPr/>
              </a:pPr>
              <a:endParaRPr lang="en-US" sz="900" b="1">
                <a:latin typeface="+mn-lt"/>
                <a:ea typeface="Arial Hebrew" charset="-79"/>
                <a:cs typeface="Arial Hebrew" charset="-79"/>
              </a:endParaRPr>
            </a:p>
          </p:txBody>
        </p:sp>
        <p:sp>
          <p:nvSpPr>
            <p:cNvPr id="35" name="Line 28">
              <a:extLst>
                <a:ext uri="{FF2B5EF4-FFF2-40B4-BE49-F238E27FC236}">
                  <a16:creationId xmlns:a16="http://schemas.microsoft.com/office/drawing/2014/main" id="{61276DB2-DAC4-D642-929E-30BAD6F6286A}"/>
                </a:ext>
              </a:extLst>
            </p:cNvPr>
            <p:cNvSpPr>
              <a:spLocks noChangeShapeType="1"/>
            </p:cNvSpPr>
            <p:nvPr/>
          </p:nvSpPr>
          <p:spPr bwMode="auto">
            <a:xfrm>
              <a:off x="2033771" y="4537817"/>
              <a:ext cx="0" cy="91440"/>
            </a:xfrm>
            <a:prstGeom prst="line">
              <a:avLst/>
            </a:prstGeom>
            <a:noFill/>
            <a:ln w="190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defTabSz="457189" fontAlgn="auto">
                <a:spcBef>
                  <a:spcPts val="0"/>
                </a:spcBef>
                <a:spcAft>
                  <a:spcPts val="0"/>
                </a:spcAft>
                <a:defRPr/>
              </a:pPr>
              <a:endParaRPr lang="en-US" sz="900" b="1">
                <a:latin typeface="+mn-lt"/>
                <a:ea typeface="Arial Hebrew" charset="-79"/>
                <a:cs typeface="Arial Hebrew" charset="-79"/>
              </a:endParaRPr>
            </a:p>
          </p:txBody>
        </p:sp>
        <p:sp>
          <p:nvSpPr>
            <p:cNvPr id="41" name="Line 22">
              <a:extLst>
                <a:ext uri="{FF2B5EF4-FFF2-40B4-BE49-F238E27FC236}">
                  <a16:creationId xmlns:a16="http://schemas.microsoft.com/office/drawing/2014/main" id="{67FD93A7-04BE-DE4B-B535-98460B1CECCF}"/>
                </a:ext>
              </a:extLst>
            </p:cNvPr>
            <p:cNvSpPr>
              <a:spLocks noChangeShapeType="1"/>
            </p:cNvSpPr>
            <p:nvPr/>
          </p:nvSpPr>
          <p:spPr bwMode="auto">
            <a:xfrm>
              <a:off x="2292652" y="4537817"/>
              <a:ext cx="0" cy="91440"/>
            </a:xfrm>
            <a:prstGeom prst="line">
              <a:avLst/>
            </a:prstGeom>
            <a:noFill/>
            <a:ln w="190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defTabSz="457189" fontAlgn="auto">
                <a:spcBef>
                  <a:spcPts val="0"/>
                </a:spcBef>
                <a:spcAft>
                  <a:spcPts val="0"/>
                </a:spcAft>
                <a:defRPr/>
              </a:pPr>
              <a:endParaRPr lang="en-US" sz="900" b="1">
                <a:latin typeface="+mn-lt"/>
                <a:ea typeface="Arial Hebrew" charset="-79"/>
                <a:cs typeface="Arial Hebrew" charset="-79"/>
              </a:endParaRPr>
            </a:p>
          </p:txBody>
        </p:sp>
        <p:sp>
          <p:nvSpPr>
            <p:cNvPr id="42" name="Line 22">
              <a:extLst>
                <a:ext uri="{FF2B5EF4-FFF2-40B4-BE49-F238E27FC236}">
                  <a16:creationId xmlns:a16="http://schemas.microsoft.com/office/drawing/2014/main" id="{A48C7DF9-1D7C-654F-9F2A-659A9A369D50}"/>
                </a:ext>
              </a:extLst>
            </p:cNvPr>
            <p:cNvSpPr>
              <a:spLocks noChangeShapeType="1"/>
            </p:cNvSpPr>
            <p:nvPr/>
          </p:nvSpPr>
          <p:spPr bwMode="auto">
            <a:xfrm>
              <a:off x="2810414" y="4537817"/>
              <a:ext cx="0" cy="91440"/>
            </a:xfrm>
            <a:prstGeom prst="line">
              <a:avLst/>
            </a:prstGeom>
            <a:noFill/>
            <a:ln w="190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defTabSz="457189" fontAlgn="auto">
                <a:spcBef>
                  <a:spcPts val="0"/>
                </a:spcBef>
                <a:spcAft>
                  <a:spcPts val="0"/>
                </a:spcAft>
                <a:defRPr/>
              </a:pPr>
              <a:endParaRPr lang="en-US" sz="900" b="1">
                <a:latin typeface="+mn-lt"/>
                <a:ea typeface="Arial Hebrew" charset="-79"/>
                <a:cs typeface="Arial Hebrew" charset="-79"/>
              </a:endParaRPr>
            </a:p>
          </p:txBody>
        </p:sp>
        <p:sp>
          <p:nvSpPr>
            <p:cNvPr id="43" name="Line 18">
              <a:extLst>
                <a:ext uri="{FF2B5EF4-FFF2-40B4-BE49-F238E27FC236}">
                  <a16:creationId xmlns:a16="http://schemas.microsoft.com/office/drawing/2014/main" id="{ABF40BF1-C4F5-C344-B20F-E950914D80F5}"/>
                </a:ext>
              </a:extLst>
            </p:cNvPr>
            <p:cNvSpPr>
              <a:spLocks noChangeShapeType="1"/>
            </p:cNvSpPr>
            <p:nvPr/>
          </p:nvSpPr>
          <p:spPr bwMode="auto">
            <a:xfrm>
              <a:off x="4363700" y="4537816"/>
              <a:ext cx="0" cy="91440"/>
            </a:xfrm>
            <a:prstGeom prst="line">
              <a:avLst/>
            </a:prstGeom>
            <a:noFill/>
            <a:ln w="190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defTabSz="457189" fontAlgn="auto">
                <a:spcBef>
                  <a:spcPts val="0"/>
                </a:spcBef>
                <a:spcAft>
                  <a:spcPts val="0"/>
                </a:spcAft>
                <a:defRPr/>
              </a:pPr>
              <a:endParaRPr lang="en-US" sz="900" b="1">
                <a:latin typeface="+mn-lt"/>
                <a:ea typeface="Arial Hebrew" charset="-79"/>
                <a:cs typeface="Arial Hebrew" charset="-79"/>
              </a:endParaRPr>
            </a:p>
          </p:txBody>
        </p:sp>
        <p:sp>
          <p:nvSpPr>
            <p:cNvPr id="44" name="Line 18">
              <a:extLst>
                <a:ext uri="{FF2B5EF4-FFF2-40B4-BE49-F238E27FC236}">
                  <a16:creationId xmlns:a16="http://schemas.microsoft.com/office/drawing/2014/main" id="{D77B876B-0147-C04C-A12A-089093B9DF95}"/>
                </a:ext>
              </a:extLst>
            </p:cNvPr>
            <p:cNvSpPr>
              <a:spLocks noChangeShapeType="1"/>
            </p:cNvSpPr>
            <p:nvPr/>
          </p:nvSpPr>
          <p:spPr bwMode="auto">
            <a:xfrm>
              <a:off x="2551533" y="4537816"/>
              <a:ext cx="0" cy="91440"/>
            </a:xfrm>
            <a:prstGeom prst="line">
              <a:avLst/>
            </a:prstGeom>
            <a:noFill/>
            <a:ln w="190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defTabSz="457189" fontAlgn="auto">
                <a:spcBef>
                  <a:spcPts val="0"/>
                </a:spcBef>
                <a:spcAft>
                  <a:spcPts val="0"/>
                </a:spcAft>
                <a:defRPr/>
              </a:pPr>
              <a:endParaRPr lang="en-US" sz="900" b="1">
                <a:latin typeface="+mn-lt"/>
                <a:ea typeface="Arial Hebrew" charset="-79"/>
                <a:cs typeface="Arial Hebrew" charset="-79"/>
              </a:endParaRPr>
            </a:p>
          </p:txBody>
        </p:sp>
        <p:sp>
          <p:nvSpPr>
            <p:cNvPr id="45" name="Line 22">
              <a:extLst>
                <a:ext uri="{FF2B5EF4-FFF2-40B4-BE49-F238E27FC236}">
                  <a16:creationId xmlns:a16="http://schemas.microsoft.com/office/drawing/2014/main" id="{0B2ED80C-66FF-E04E-8046-BD16B1D5E3F2}"/>
                </a:ext>
              </a:extLst>
            </p:cNvPr>
            <p:cNvSpPr>
              <a:spLocks noChangeShapeType="1"/>
            </p:cNvSpPr>
            <p:nvPr/>
          </p:nvSpPr>
          <p:spPr bwMode="auto">
            <a:xfrm>
              <a:off x="4881460" y="4537817"/>
              <a:ext cx="0" cy="91440"/>
            </a:xfrm>
            <a:prstGeom prst="line">
              <a:avLst/>
            </a:prstGeom>
            <a:noFill/>
            <a:ln w="190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defTabSz="457189" fontAlgn="auto">
                <a:spcBef>
                  <a:spcPts val="0"/>
                </a:spcBef>
                <a:spcAft>
                  <a:spcPts val="0"/>
                </a:spcAft>
                <a:defRPr/>
              </a:pPr>
              <a:endParaRPr lang="en-US" sz="900" b="1">
                <a:latin typeface="+mn-lt"/>
                <a:ea typeface="Arial Hebrew" charset="-79"/>
                <a:cs typeface="Arial Hebrew" charset="-79"/>
              </a:endParaRPr>
            </a:p>
          </p:txBody>
        </p:sp>
        <p:sp>
          <p:nvSpPr>
            <p:cNvPr id="46" name="Line 22">
              <a:extLst>
                <a:ext uri="{FF2B5EF4-FFF2-40B4-BE49-F238E27FC236}">
                  <a16:creationId xmlns:a16="http://schemas.microsoft.com/office/drawing/2014/main" id="{7FC66284-7CCA-224F-89DF-A915BCFA157B}"/>
                </a:ext>
              </a:extLst>
            </p:cNvPr>
            <p:cNvSpPr>
              <a:spLocks noChangeShapeType="1"/>
            </p:cNvSpPr>
            <p:nvPr/>
          </p:nvSpPr>
          <p:spPr bwMode="auto">
            <a:xfrm>
              <a:off x="3069295" y="4537817"/>
              <a:ext cx="0" cy="91440"/>
            </a:xfrm>
            <a:prstGeom prst="line">
              <a:avLst/>
            </a:prstGeom>
            <a:noFill/>
            <a:ln w="190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defTabSz="457189" fontAlgn="auto">
                <a:spcBef>
                  <a:spcPts val="0"/>
                </a:spcBef>
                <a:spcAft>
                  <a:spcPts val="0"/>
                </a:spcAft>
                <a:defRPr/>
              </a:pPr>
              <a:endParaRPr lang="en-US" sz="900" b="1">
                <a:latin typeface="+mn-lt"/>
                <a:ea typeface="Arial Hebrew" charset="-79"/>
                <a:cs typeface="Arial Hebrew" charset="-79"/>
              </a:endParaRPr>
            </a:p>
          </p:txBody>
        </p:sp>
        <p:sp>
          <p:nvSpPr>
            <p:cNvPr id="47" name="Line 22">
              <a:extLst>
                <a:ext uri="{FF2B5EF4-FFF2-40B4-BE49-F238E27FC236}">
                  <a16:creationId xmlns:a16="http://schemas.microsoft.com/office/drawing/2014/main" id="{5F650A09-9743-6146-B474-D1E664B0A121}"/>
                </a:ext>
              </a:extLst>
            </p:cNvPr>
            <p:cNvSpPr>
              <a:spLocks noChangeShapeType="1"/>
            </p:cNvSpPr>
            <p:nvPr/>
          </p:nvSpPr>
          <p:spPr bwMode="auto">
            <a:xfrm>
              <a:off x="3587057" y="4537817"/>
              <a:ext cx="0" cy="91440"/>
            </a:xfrm>
            <a:prstGeom prst="line">
              <a:avLst/>
            </a:prstGeom>
            <a:noFill/>
            <a:ln w="190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defTabSz="457189" fontAlgn="auto">
                <a:spcBef>
                  <a:spcPts val="0"/>
                </a:spcBef>
                <a:spcAft>
                  <a:spcPts val="0"/>
                </a:spcAft>
                <a:defRPr/>
              </a:pPr>
              <a:endParaRPr lang="en-US" sz="900" b="1">
                <a:latin typeface="+mn-lt"/>
                <a:ea typeface="Arial Hebrew" charset="-79"/>
                <a:cs typeface="Arial Hebrew" charset="-79"/>
              </a:endParaRPr>
            </a:p>
          </p:txBody>
        </p:sp>
        <p:sp>
          <p:nvSpPr>
            <p:cNvPr id="57" name="Line 28">
              <a:extLst>
                <a:ext uri="{FF2B5EF4-FFF2-40B4-BE49-F238E27FC236}">
                  <a16:creationId xmlns:a16="http://schemas.microsoft.com/office/drawing/2014/main" id="{A546759E-1057-DA41-9161-3F973CAA2ADF}"/>
                </a:ext>
              </a:extLst>
            </p:cNvPr>
            <p:cNvSpPr>
              <a:spLocks noChangeShapeType="1"/>
            </p:cNvSpPr>
            <p:nvPr/>
          </p:nvSpPr>
          <p:spPr bwMode="auto">
            <a:xfrm>
              <a:off x="3845938" y="4537817"/>
              <a:ext cx="0" cy="91440"/>
            </a:xfrm>
            <a:prstGeom prst="line">
              <a:avLst/>
            </a:prstGeom>
            <a:noFill/>
            <a:ln w="190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defTabSz="457189" fontAlgn="auto">
                <a:spcBef>
                  <a:spcPts val="0"/>
                </a:spcBef>
                <a:spcAft>
                  <a:spcPts val="0"/>
                </a:spcAft>
                <a:defRPr/>
              </a:pPr>
              <a:endParaRPr lang="en-US" sz="900" b="1">
                <a:latin typeface="+mn-lt"/>
                <a:ea typeface="Arial Hebrew" charset="-79"/>
                <a:cs typeface="Arial Hebrew" charset="-79"/>
              </a:endParaRPr>
            </a:p>
          </p:txBody>
        </p:sp>
        <p:sp>
          <p:nvSpPr>
            <p:cNvPr id="147" name="Text Box 44">
              <a:extLst>
                <a:ext uri="{FF2B5EF4-FFF2-40B4-BE49-F238E27FC236}">
                  <a16:creationId xmlns:a16="http://schemas.microsoft.com/office/drawing/2014/main" id="{E072AD97-5BF5-1D47-9695-D700981A176E}"/>
                </a:ext>
              </a:extLst>
            </p:cNvPr>
            <p:cNvSpPr txBox="1">
              <a:spLocks noChangeArrowheads="1"/>
            </p:cNvSpPr>
            <p:nvPr/>
          </p:nvSpPr>
          <p:spPr bwMode="auto">
            <a:xfrm>
              <a:off x="4222751" y="4662944"/>
              <a:ext cx="274950" cy="328882"/>
            </a:xfrm>
            <a:prstGeom prst="rect">
              <a:avLst/>
            </a:prstGeom>
            <a:noFill/>
            <a:ln>
              <a:noFill/>
            </a:ln>
            <a:effectLst/>
            <a:extLst>
              <a:ext uri="{909E8E84-426E-40dd-AFC4-6F175D3DCCD1}">
                <a14:hiddenFill xmlns="" xmlns:a14="http://schemas.microsoft.com/office/drawing/2010/main">
                  <a:solidFill>
                    <a:schemeClr val="hlink"/>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lstStyle/>
            <a:p>
              <a:pPr algn="ctr" defTabSz="457189" fontAlgn="auto">
                <a:spcAft>
                  <a:spcPts val="0"/>
                </a:spcAft>
                <a:defRPr/>
              </a:pPr>
              <a:r>
                <a:rPr lang="en-US" sz="1000">
                  <a:latin typeface="News Gothic MT" panose="020B0503020103020203" pitchFamily="34" charset="0"/>
                  <a:ea typeface="Arial Hebrew" charset="-79"/>
                  <a:cs typeface="Arial Hebrew" charset="-79"/>
                </a:rPr>
                <a:t>100</a:t>
              </a:r>
            </a:p>
          </p:txBody>
        </p:sp>
        <p:sp>
          <p:nvSpPr>
            <p:cNvPr id="148" name="Line 18">
              <a:extLst>
                <a:ext uri="{FF2B5EF4-FFF2-40B4-BE49-F238E27FC236}">
                  <a16:creationId xmlns:a16="http://schemas.microsoft.com/office/drawing/2014/main" id="{9393FC48-ECAB-FE43-A223-242A947855DD}"/>
                </a:ext>
              </a:extLst>
            </p:cNvPr>
            <p:cNvSpPr>
              <a:spLocks noChangeShapeType="1"/>
            </p:cNvSpPr>
            <p:nvPr/>
          </p:nvSpPr>
          <p:spPr bwMode="auto">
            <a:xfrm>
              <a:off x="4104819" y="4537816"/>
              <a:ext cx="0" cy="91440"/>
            </a:xfrm>
            <a:prstGeom prst="line">
              <a:avLst/>
            </a:prstGeom>
            <a:noFill/>
            <a:ln w="190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defTabSz="457189" fontAlgn="auto">
                <a:spcBef>
                  <a:spcPts val="0"/>
                </a:spcBef>
                <a:spcAft>
                  <a:spcPts val="0"/>
                </a:spcAft>
                <a:defRPr/>
              </a:pPr>
              <a:endParaRPr lang="en-US" sz="900" b="1">
                <a:latin typeface="+mn-lt"/>
                <a:ea typeface="Arial Hebrew" charset="-79"/>
                <a:cs typeface="Arial Hebrew" charset="-79"/>
              </a:endParaRPr>
            </a:p>
          </p:txBody>
        </p:sp>
        <p:sp>
          <p:nvSpPr>
            <p:cNvPr id="149" name="Line 22">
              <a:extLst>
                <a:ext uri="{FF2B5EF4-FFF2-40B4-BE49-F238E27FC236}">
                  <a16:creationId xmlns:a16="http://schemas.microsoft.com/office/drawing/2014/main" id="{797289A1-F869-9840-8B9F-B2AB93E230A4}"/>
                </a:ext>
              </a:extLst>
            </p:cNvPr>
            <p:cNvSpPr>
              <a:spLocks noChangeShapeType="1"/>
            </p:cNvSpPr>
            <p:nvPr/>
          </p:nvSpPr>
          <p:spPr bwMode="auto">
            <a:xfrm>
              <a:off x="4622581" y="4537817"/>
              <a:ext cx="0" cy="91440"/>
            </a:xfrm>
            <a:prstGeom prst="line">
              <a:avLst/>
            </a:prstGeom>
            <a:noFill/>
            <a:ln w="190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defTabSz="457189" fontAlgn="auto">
                <a:spcBef>
                  <a:spcPts val="0"/>
                </a:spcBef>
                <a:spcAft>
                  <a:spcPts val="0"/>
                </a:spcAft>
                <a:defRPr/>
              </a:pPr>
              <a:endParaRPr lang="en-US" sz="900" b="1">
                <a:latin typeface="+mn-lt"/>
                <a:ea typeface="Arial Hebrew" charset="-79"/>
                <a:cs typeface="Arial Hebrew" charset="-79"/>
              </a:endParaRPr>
            </a:p>
          </p:txBody>
        </p:sp>
        <p:sp>
          <p:nvSpPr>
            <p:cNvPr id="152" name="Text Box 44">
              <a:extLst>
                <a:ext uri="{FF2B5EF4-FFF2-40B4-BE49-F238E27FC236}">
                  <a16:creationId xmlns:a16="http://schemas.microsoft.com/office/drawing/2014/main" id="{8C00BEE7-81B7-7A4C-AF8B-B5D667666A70}"/>
                </a:ext>
              </a:extLst>
            </p:cNvPr>
            <p:cNvSpPr txBox="1">
              <a:spLocks noChangeArrowheads="1"/>
            </p:cNvSpPr>
            <p:nvPr/>
          </p:nvSpPr>
          <p:spPr bwMode="auto">
            <a:xfrm>
              <a:off x="4481430" y="4662944"/>
              <a:ext cx="274950" cy="328882"/>
            </a:xfrm>
            <a:prstGeom prst="rect">
              <a:avLst/>
            </a:prstGeom>
            <a:noFill/>
            <a:ln>
              <a:noFill/>
            </a:ln>
            <a:effectLst/>
            <a:extLst>
              <a:ext uri="{909E8E84-426E-40dd-AFC4-6F175D3DCCD1}">
                <a14:hiddenFill xmlns="" xmlns:a14="http://schemas.microsoft.com/office/drawing/2010/main">
                  <a:solidFill>
                    <a:schemeClr val="hlink"/>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lstStyle/>
            <a:p>
              <a:pPr algn="ctr" defTabSz="457189" fontAlgn="auto">
                <a:spcAft>
                  <a:spcPts val="0"/>
                </a:spcAft>
                <a:defRPr/>
              </a:pPr>
              <a:r>
                <a:rPr lang="en-US" sz="1000">
                  <a:latin typeface="News Gothic MT" panose="020B0503020103020203" pitchFamily="34" charset="0"/>
                  <a:ea typeface="Arial Hebrew" charset="-79"/>
                  <a:cs typeface="Arial Hebrew" charset="-79"/>
                </a:rPr>
                <a:t>110</a:t>
              </a:r>
            </a:p>
          </p:txBody>
        </p:sp>
        <p:grpSp>
          <p:nvGrpSpPr>
            <p:cNvPr id="14" name="Group 13">
              <a:extLst>
                <a:ext uri="{FF2B5EF4-FFF2-40B4-BE49-F238E27FC236}">
                  <a16:creationId xmlns:a16="http://schemas.microsoft.com/office/drawing/2014/main" id="{03CC61FE-42CD-49F6-93AE-8CFC415A8830}"/>
                </a:ext>
              </a:extLst>
            </p:cNvPr>
            <p:cNvGrpSpPr/>
            <p:nvPr/>
          </p:nvGrpSpPr>
          <p:grpSpPr>
            <a:xfrm>
              <a:off x="1776412" y="1933575"/>
              <a:ext cx="2533651" cy="2309813"/>
              <a:chOff x="1776412" y="1933575"/>
              <a:chExt cx="2533651" cy="2309813"/>
            </a:xfrm>
          </p:grpSpPr>
          <p:sp>
            <p:nvSpPr>
              <p:cNvPr id="7" name="Freeform: Shape 6">
                <a:extLst>
                  <a:ext uri="{FF2B5EF4-FFF2-40B4-BE49-F238E27FC236}">
                    <a16:creationId xmlns:a16="http://schemas.microsoft.com/office/drawing/2014/main" id="{D23F22A8-0E5B-4E8C-8A6B-1095DB3F4F09}"/>
                  </a:ext>
                </a:extLst>
              </p:cNvPr>
              <p:cNvSpPr/>
              <p:nvPr/>
            </p:nvSpPr>
            <p:spPr>
              <a:xfrm>
                <a:off x="2233613" y="2957513"/>
                <a:ext cx="2076450" cy="1285875"/>
              </a:xfrm>
              <a:custGeom>
                <a:avLst/>
                <a:gdLst>
                  <a:gd name="connsiteX0" fmla="*/ 2076450 w 2076450"/>
                  <a:gd name="connsiteY0" fmla="*/ 1285875 h 1285875"/>
                  <a:gd name="connsiteX1" fmla="*/ 1955006 w 2076450"/>
                  <a:gd name="connsiteY1" fmla="*/ 1285875 h 1285875"/>
                  <a:gd name="connsiteX2" fmla="*/ 1955006 w 2076450"/>
                  <a:gd name="connsiteY2" fmla="*/ 1283493 h 1285875"/>
                  <a:gd name="connsiteX3" fmla="*/ 1807368 w 2076450"/>
                  <a:gd name="connsiteY3" fmla="*/ 1283493 h 1285875"/>
                  <a:gd name="connsiteX4" fmla="*/ 1807368 w 2076450"/>
                  <a:gd name="connsiteY4" fmla="*/ 1266825 h 1285875"/>
                  <a:gd name="connsiteX5" fmla="*/ 1769268 w 2076450"/>
                  <a:gd name="connsiteY5" fmla="*/ 1266825 h 1285875"/>
                  <a:gd name="connsiteX6" fmla="*/ 1769268 w 2076450"/>
                  <a:gd name="connsiteY6" fmla="*/ 1252537 h 1285875"/>
                  <a:gd name="connsiteX7" fmla="*/ 1747837 w 2076450"/>
                  <a:gd name="connsiteY7" fmla="*/ 1252537 h 1285875"/>
                  <a:gd name="connsiteX8" fmla="*/ 1747837 w 2076450"/>
                  <a:gd name="connsiteY8" fmla="*/ 1240631 h 1285875"/>
                  <a:gd name="connsiteX9" fmla="*/ 1733550 w 2076450"/>
                  <a:gd name="connsiteY9" fmla="*/ 1240631 h 1285875"/>
                  <a:gd name="connsiteX10" fmla="*/ 1733550 w 2076450"/>
                  <a:gd name="connsiteY10" fmla="*/ 1226343 h 1285875"/>
                  <a:gd name="connsiteX11" fmla="*/ 1564481 w 2076450"/>
                  <a:gd name="connsiteY11" fmla="*/ 1226343 h 1285875"/>
                  <a:gd name="connsiteX12" fmla="*/ 1564481 w 2076450"/>
                  <a:gd name="connsiteY12" fmla="*/ 1221581 h 1285875"/>
                  <a:gd name="connsiteX13" fmla="*/ 1483518 w 2076450"/>
                  <a:gd name="connsiteY13" fmla="*/ 1221581 h 1285875"/>
                  <a:gd name="connsiteX14" fmla="*/ 1483518 w 2076450"/>
                  <a:gd name="connsiteY14" fmla="*/ 1204912 h 1285875"/>
                  <a:gd name="connsiteX15" fmla="*/ 1440656 w 2076450"/>
                  <a:gd name="connsiteY15" fmla="*/ 1204912 h 1285875"/>
                  <a:gd name="connsiteX16" fmla="*/ 1440656 w 2076450"/>
                  <a:gd name="connsiteY16" fmla="*/ 1200150 h 1285875"/>
                  <a:gd name="connsiteX17" fmla="*/ 1404937 w 2076450"/>
                  <a:gd name="connsiteY17" fmla="*/ 1200150 h 1285875"/>
                  <a:gd name="connsiteX18" fmla="*/ 1404937 w 2076450"/>
                  <a:gd name="connsiteY18" fmla="*/ 1183481 h 1285875"/>
                  <a:gd name="connsiteX19" fmla="*/ 1352550 w 2076450"/>
                  <a:gd name="connsiteY19" fmla="*/ 1183481 h 1285875"/>
                  <a:gd name="connsiteX20" fmla="*/ 1352550 w 2076450"/>
                  <a:gd name="connsiteY20" fmla="*/ 1157287 h 1285875"/>
                  <a:gd name="connsiteX21" fmla="*/ 1335881 w 2076450"/>
                  <a:gd name="connsiteY21" fmla="*/ 1157287 h 1285875"/>
                  <a:gd name="connsiteX22" fmla="*/ 1335881 w 2076450"/>
                  <a:gd name="connsiteY22" fmla="*/ 1140618 h 1285875"/>
                  <a:gd name="connsiteX23" fmla="*/ 1259681 w 2076450"/>
                  <a:gd name="connsiteY23" fmla="*/ 1140618 h 1285875"/>
                  <a:gd name="connsiteX24" fmla="*/ 1259681 w 2076450"/>
                  <a:gd name="connsiteY24" fmla="*/ 1131093 h 1285875"/>
                  <a:gd name="connsiteX25" fmla="*/ 1207293 w 2076450"/>
                  <a:gd name="connsiteY25" fmla="*/ 1131093 h 1285875"/>
                  <a:gd name="connsiteX26" fmla="*/ 1207293 w 2076450"/>
                  <a:gd name="connsiteY26" fmla="*/ 1119187 h 1285875"/>
                  <a:gd name="connsiteX27" fmla="*/ 1119187 w 2076450"/>
                  <a:gd name="connsiteY27" fmla="*/ 1119187 h 1285875"/>
                  <a:gd name="connsiteX28" fmla="*/ 1119187 w 2076450"/>
                  <a:gd name="connsiteY28" fmla="*/ 1088231 h 1285875"/>
                  <a:gd name="connsiteX29" fmla="*/ 1085850 w 2076450"/>
                  <a:gd name="connsiteY29" fmla="*/ 1088231 h 1285875"/>
                  <a:gd name="connsiteX30" fmla="*/ 1085850 w 2076450"/>
                  <a:gd name="connsiteY30" fmla="*/ 1071562 h 1285875"/>
                  <a:gd name="connsiteX31" fmla="*/ 1038225 w 2076450"/>
                  <a:gd name="connsiteY31" fmla="*/ 1071562 h 1285875"/>
                  <a:gd name="connsiteX32" fmla="*/ 1038225 w 2076450"/>
                  <a:gd name="connsiteY32" fmla="*/ 1062037 h 1285875"/>
                  <a:gd name="connsiteX33" fmla="*/ 1009650 w 2076450"/>
                  <a:gd name="connsiteY33" fmla="*/ 1062037 h 1285875"/>
                  <a:gd name="connsiteX34" fmla="*/ 1009650 w 2076450"/>
                  <a:gd name="connsiteY34" fmla="*/ 1047750 h 1285875"/>
                  <a:gd name="connsiteX35" fmla="*/ 962025 w 2076450"/>
                  <a:gd name="connsiteY35" fmla="*/ 1047750 h 1285875"/>
                  <a:gd name="connsiteX36" fmla="*/ 962025 w 2076450"/>
                  <a:gd name="connsiteY36" fmla="*/ 1031081 h 1285875"/>
                  <a:gd name="connsiteX37" fmla="*/ 890587 w 2076450"/>
                  <a:gd name="connsiteY37" fmla="*/ 1031081 h 1285875"/>
                  <a:gd name="connsiteX38" fmla="*/ 890587 w 2076450"/>
                  <a:gd name="connsiteY38" fmla="*/ 1012031 h 1285875"/>
                  <a:gd name="connsiteX39" fmla="*/ 826293 w 2076450"/>
                  <a:gd name="connsiteY39" fmla="*/ 1012031 h 1285875"/>
                  <a:gd name="connsiteX40" fmla="*/ 826293 w 2076450"/>
                  <a:gd name="connsiteY40" fmla="*/ 997743 h 1285875"/>
                  <a:gd name="connsiteX41" fmla="*/ 781050 w 2076450"/>
                  <a:gd name="connsiteY41" fmla="*/ 997743 h 1285875"/>
                  <a:gd name="connsiteX42" fmla="*/ 781050 w 2076450"/>
                  <a:gd name="connsiteY42" fmla="*/ 969168 h 1285875"/>
                  <a:gd name="connsiteX43" fmla="*/ 719137 w 2076450"/>
                  <a:gd name="connsiteY43" fmla="*/ 969168 h 1285875"/>
                  <a:gd name="connsiteX44" fmla="*/ 719137 w 2076450"/>
                  <a:gd name="connsiteY44" fmla="*/ 954881 h 1285875"/>
                  <a:gd name="connsiteX45" fmla="*/ 702468 w 2076450"/>
                  <a:gd name="connsiteY45" fmla="*/ 954881 h 1285875"/>
                  <a:gd name="connsiteX46" fmla="*/ 702468 w 2076450"/>
                  <a:gd name="connsiteY46" fmla="*/ 940593 h 1285875"/>
                  <a:gd name="connsiteX47" fmla="*/ 661987 w 2076450"/>
                  <a:gd name="connsiteY47" fmla="*/ 940593 h 1285875"/>
                  <a:gd name="connsiteX48" fmla="*/ 661987 w 2076450"/>
                  <a:gd name="connsiteY48" fmla="*/ 919162 h 1285875"/>
                  <a:gd name="connsiteX49" fmla="*/ 640556 w 2076450"/>
                  <a:gd name="connsiteY49" fmla="*/ 919162 h 1285875"/>
                  <a:gd name="connsiteX50" fmla="*/ 640556 w 2076450"/>
                  <a:gd name="connsiteY50" fmla="*/ 888206 h 1285875"/>
                  <a:gd name="connsiteX51" fmla="*/ 611981 w 2076450"/>
                  <a:gd name="connsiteY51" fmla="*/ 888206 h 1285875"/>
                  <a:gd name="connsiteX52" fmla="*/ 611981 w 2076450"/>
                  <a:gd name="connsiteY52" fmla="*/ 840581 h 1285875"/>
                  <a:gd name="connsiteX53" fmla="*/ 592931 w 2076450"/>
                  <a:gd name="connsiteY53" fmla="*/ 840581 h 1285875"/>
                  <a:gd name="connsiteX54" fmla="*/ 592931 w 2076450"/>
                  <a:gd name="connsiteY54" fmla="*/ 821531 h 1285875"/>
                  <a:gd name="connsiteX55" fmla="*/ 554831 w 2076450"/>
                  <a:gd name="connsiteY55" fmla="*/ 821531 h 1285875"/>
                  <a:gd name="connsiteX56" fmla="*/ 554831 w 2076450"/>
                  <a:gd name="connsiteY56" fmla="*/ 800100 h 1285875"/>
                  <a:gd name="connsiteX57" fmla="*/ 511968 w 2076450"/>
                  <a:gd name="connsiteY57" fmla="*/ 800100 h 1285875"/>
                  <a:gd name="connsiteX58" fmla="*/ 511968 w 2076450"/>
                  <a:gd name="connsiteY58" fmla="*/ 776287 h 1285875"/>
                  <a:gd name="connsiteX59" fmla="*/ 504825 w 2076450"/>
                  <a:gd name="connsiteY59" fmla="*/ 776287 h 1285875"/>
                  <a:gd name="connsiteX60" fmla="*/ 504825 w 2076450"/>
                  <a:gd name="connsiteY60" fmla="*/ 764381 h 1285875"/>
                  <a:gd name="connsiteX61" fmla="*/ 481012 w 2076450"/>
                  <a:gd name="connsiteY61" fmla="*/ 764381 h 1285875"/>
                  <a:gd name="connsiteX62" fmla="*/ 481012 w 2076450"/>
                  <a:gd name="connsiteY62" fmla="*/ 750093 h 1285875"/>
                  <a:gd name="connsiteX63" fmla="*/ 461962 w 2076450"/>
                  <a:gd name="connsiteY63" fmla="*/ 750093 h 1285875"/>
                  <a:gd name="connsiteX64" fmla="*/ 414337 w 2076450"/>
                  <a:gd name="connsiteY64" fmla="*/ 678656 h 1285875"/>
                  <a:gd name="connsiteX65" fmla="*/ 342900 w 2076450"/>
                  <a:gd name="connsiteY65" fmla="*/ 588168 h 1285875"/>
                  <a:gd name="connsiteX66" fmla="*/ 288131 w 2076450"/>
                  <a:gd name="connsiteY66" fmla="*/ 519112 h 1285875"/>
                  <a:gd name="connsiteX67" fmla="*/ 233362 w 2076450"/>
                  <a:gd name="connsiteY67" fmla="*/ 433387 h 1285875"/>
                  <a:gd name="connsiteX68" fmla="*/ 183356 w 2076450"/>
                  <a:gd name="connsiteY68" fmla="*/ 352425 h 1285875"/>
                  <a:gd name="connsiteX69" fmla="*/ 140493 w 2076450"/>
                  <a:gd name="connsiteY69" fmla="*/ 288131 h 1285875"/>
                  <a:gd name="connsiteX70" fmla="*/ 104775 w 2076450"/>
                  <a:gd name="connsiteY70" fmla="*/ 209550 h 1285875"/>
                  <a:gd name="connsiteX71" fmla="*/ 66675 w 2076450"/>
                  <a:gd name="connsiteY71" fmla="*/ 140493 h 1285875"/>
                  <a:gd name="connsiteX72" fmla="*/ 35718 w 2076450"/>
                  <a:gd name="connsiteY72" fmla="*/ 78581 h 1285875"/>
                  <a:gd name="connsiteX73" fmla="*/ 23812 w 2076450"/>
                  <a:gd name="connsiteY73" fmla="*/ 35718 h 1285875"/>
                  <a:gd name="connsiteX74" fmla="*/ 16668 w 2076450"/>
                  <a:gd name="connsiteY74" fmla="*/ 0 h 1285875"/>
                  <a:gd name="connsiteX75" fmla="*/ 0 w 2076450"/>
                  <a:gd name="connsiteY75" fmla="*/ 0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2076450" h="1285875">
                    <a:moveTo>
                      <a:pt x="2076450" y="1285875"/>
                    </a:moveTo>
                    <a:lnTo>
                      <a:pt x="1955006" y="1285875"/>
                    </a:lnTo>
                    <a:lnTo>
                      <a:pt x="1955006" y="1283493"/>
                    </a:lnTo>
                    <a:lnTo>
                      <a:pt x="1807368" y="1283493"/>
                    </a:lnTo>
                    <a:lnTo>
                      <a:pt x="1807368" y="1266825"/>
                    </a:lnTo>
                    <a:lnTo>
                      <a:pt x="1769268" y="1266825"/>
                    </a:lnTo>
                    <a:lnTo>
                      <a:pt x="1769268" y="1252537"/>
                    </a:lnTo>
                    <a:lnTo>
                      <a:pt x="1747837" y="1252537"/>
                    </a:lnTo>
                    <a:lnTo>
                      <a:pt x="1747837" y="1240631"/>
                    </a:lnTo>
                    <a:lnTo>
                      <a:pt x="1733550" y="1240631"/>
                    </a:lnTo>
                    <a:lnTo>
                      <a:pt x="1733550" y="1226343"/>
                    </a:lnTo>
                    <a:lnTo>
                      <a:pt x="1564481" y="1226343"/>
                    </a:lnTo>
                    <a:lnTo>
                      <a:pt x="1564481" y="1221581"/>
                    </a:lnTo>
                    <a:lnTo>
                      <a:pt x="1483518" y="1221581"/>
                    </a:lnTo>
                    <a:lnTo>
                      <a:pt x="1483518" y="1204912"/>
                    </a:lnTo>
                    <a:lnTo>
                      <a:pt x="1440656" y="1204912"/>
                    </a:lnTo>
                    <a:lnTo>
                      <a:pt x="1440656" y="1200150"/>
                    </a:lnTo>
                    <a:lnTo>
                      <a:pt x="1404937" y="1200150"/>
                    </a:lnTo>
                    <a:lnTo>
                      <a:pt x="1404937" y="1183481"/>
                    </a:lnTo>
                    <a:lnTo>
                      <a:pt x="1352550" y="1183481"/>
                    </a:lnTo>
                    <a:lnTo>
                      <a:pt x="1352550" y="1157287"/>
                    </a:lnTo>
                    <a:lnTo>
                      <a:pt x="1335881" y="1157287"/>
                    </a:lnTo>
                    <a:lnTo>
                      <a:pt x="1335881" y="1140618"/>
                    </a:lnTo>
                    <a:lnTo>
                      <a:pt x="1259681" y="1140618"/>
                    </a:lnTo>
                    <a:lnTo>
                      <a:pt x="1259681" y="1131093"/>
                    </a:lnTo>
                    <a:lnTo>
                      <a:pt x="1207293" y="1131093"/>
                    </a:lnTo>
                    <a:lnTo>
                      <a:pt x="1207293" y="1119187"/>
                    </a:lnTo>
                    <a:lnTo>
                      <a:pt x="1119187" y="1119187"/>
                    </a:lnTo>
                    <a:lnTo>
                      <a:pt x="1119187" y="1088231"/>
                    </a:lnTo>
                    <a:lnTo>
                      <a:pt x="1085850" y="1088231"/>
                    </a:lnTo>
                    <a:lnTo>
                      <a:pt x="1085850" y="1071562"/>
                    </a:lnTo>
                    <a:lnTo>
                      <a:pt x="1038225" y="1071562"/>
                    </a:lnTo>
                    <a:lnTo>
                      <a:pt x="1038225" y="1062037"/>
                    </a:lnTo>
                    <a:lnTo>
                      <a:pt x="1009650" y="1062037"/>
                    </a:lnTo>
                    <a:lnTo>
                      <a:pt x="1009650" y="1047750"/>
                    </a:lnTo>
                    <a:lnTo>
                      <a:pt x="962025" y="1047750"/>
                    </a:lnTo>
                    <a:lnTo>
                      <a:pt x="962025" y="1031081"/>
                    </a:lnTo>
                    <a:lnTo>
                      <a:pt x="890587" y="1031081"/>
                    </a:lnTo>
                    <a:lnTo>
                      <a:pt x="890587" y="1012031"/>
                    </a:lnTo>
                    <a:lnTo>
                      <a:pt x="826293" y="1012031"/>
                    </a:lnTo>
                    <a:lnTo>
                      <a:pt x="826293" y="997743"/>
                    </a:lnTo>
                    <a:lnTo>
                      <a:pt x="781050" y="997743"/>
                    </a:lnTo>
                    <a:lnTo>
                      <a:pt x="781050" y="969168"/>
                    </a:lnTo>
                    <a:lnTo>
                      <a:pt x="719137" y="969168"/>
                    </a:lnTo>
                    <a:lnTo>
                      <a:pt x="719137" y="954881"/>
                    </a:lnTo>
                    <a:lnTo>
                      <a:pt x="702468" y="954881"/>
                    </a:lnTo>
                    <a:lnTo>
                      <a:pt x="702468" y="940593"/>
                    </a:lnTo>
                    <a:lnTo>
                      <a:pt x="661987" y="940593"/>
                    </a:lnTo>
                    <a:lnTo>
                      <a:pt x="661987" y="919162"/>
                    </a:lnTo>
                    <a:lnTo>
                      <a:pt x="640556" y="919162"/>
                    </a:lnTo>
                    <a:lnTo>
                      <a:pt x="640556" y="888206"/>
                    </a:lnTo>
                    <a:lnTo>
                      <a:pt x="611981" y="888206"/>
                    </a:lnTo>
                    <a:lnTo>
                      <a:pt x="611981" y="840581"/>
                    </a:lnTo>
                    <a:lnTo>
                      <a:pt x="592931" y="840581"/>
                    </a:lnTo>
                    <a:lnTo>
                      <a:pt x="592931" y="821531"/>
                    </a:lnTo>
                    <a:lnTo>
                      <a:pt x="554831" y="821531"/>
                    </a:lnTo>
                    <a:lnTo>
                      <a:pt x="554831" y="800100"/>
                    </a:lnTo>
                    <a:lnTo>
                      <a:pt x="511968" y="800100"/>
                    </a:lnTo>
                    <a:lnTo>
                      <a:pt x="511968" y="776287"/>
                    </a:lnTo>
                    <a:lnTo>
                      <a:pt x="504825" y="776287"/>
                    </a:lnTo>
                    <a:lnTo>
                      <a:pt x="504825" y="764381"/>
                    </a:lnTo>
                    <a:lnTo>
                      <a:pt x="481012" y="764381"/>
                    </a:lnTo>
                    <a:lnTo>
                      <a:pt x="481012" y="750093"/>
                    </a:lnTo>
                    <a:lnTo>
                      <a:pt x="461962" y="750093"/>
                    </a:lnTo>
                    <a:lnTo>
                      <a:pt x="414337" y="678656"/>
                    </a:lnTo>
                    <a:lnTo>
                      <a:pt x="342900" y="588168"/>
                    </a:lnTo>
                    <a:lnTo>
                      <a:pt x="288131" y="519112"/>
                    </a:lnTo>
                    <a:lnTo>
                      <a:pt x="233362" y="433387"/>
                    </a:lnTo>
                    <a:lnTo>
                      <a:pt x="183356" y="352425"/>
                    </a:lnTo>
                    <a:lnTo>
                      <a:pt x="140493" y="288131"/>
                    </a:lnTo>
                    <a:lnTo>
                      <a:pt x="104775" y="209550"/>
                    </a:lnTo>
                    <a:lnTo>
                      <a:pt x="66675" y="140493"/>
                    </a:lnTo>
                    <a:lnTo>
                      <a:pt x="35718" y="78581"/>
                    </a:lnTo>
                    <a:lnTo>
                      <a:pt x="23812" y="35718"/>
                    </a:lnTo>
                    <a:lnTo>
                      <a:pt x="16668" y="0"/>
                    </a:lnTo>
                    <a:lnTo>
                      <a:pt x="0" y="0"/>
                    </a:lnTo>
                  </a:path>
                </a:pathLst>
              </a:cu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Freeform: Shape 8">
                <a:extLst>
                  <a:ext uri="{FF2B5EF4-FFF2-40B4-BE49-F238E27FC236}">
                    <a16:creationId xmlns:a16="http://schemas.microsoft.com/office/drawing/2014/main" id="{EEDF7F8C-3239-4604-ABF5-C7EA0A537E09}"/>
                  </a:ext>
                </a:extLst>
              </p:cNvPr>
              <p:cNvSpPr/>
              <p:nvPr/>
            </p:nvSpPr>
            <p:spPr>
              <a:xfrm>
                <a:off x="1776412" y="1933575"/>
                <a:ext cx="459581" cy="1023938"/>
              </a:xfrm>
              <a:custGeom>
                <a:avLst/>
                <a:gdLst>
                  <a:gd name="connsiteX0" fmla="*/ 766762 w 766762"/>
                  <a:gd name="connsiteY0" fmla="*/ 909638 h 1023938"/>
                  <a:gd name="connsiteX1" fmla="*/ 459581 w 766762"/>
                  <a:gd name="connsiteY1" fmla="*/ 1023938 h 1023938"/>
                  <a:gd name="connsiteX2" fmla="*/ 459581 w 766762"/>
                  <a:gd name="connsiteY2" fmla="*/ 995363 h 1023938"/>
                  <a:gd name="connsiteX3" fmla="*/ 452437 w 766762"/>
                  <a:gd name="connsiteY3" fmla="*/ 995363 h 1023938"/>
                  <a:gd name="connsiteX4" fmla="*/ 452437 w 766762"/>
                  <a:gd name="connsiteY4" fmla="*/ 976313 h 1023938"/>
                  <a:gd name="connsiteX5" fmla="*/ 428625 w 766762"/>
                  <a:gd name="connsiteY5" fmla="*/ 976313 h 1023938"/>
                  <a:gd name="connsiteX6" fmla="*/ 428625 w 766762"/>
                  <a:gd name="connsiteY6" fmla="*/ 931069 h 1023938"/>
                  <a:gd name="connsiteX7" fmla="*/ 416718 w 766762"/>
                  <a:gd name="connsiteY7" fmla="*/ 931069 h 1023938"/>
                  <a:gd name="connsiteX8" fmla="*/ 416718 w 766762"/>
                  <a:gd name="connsiteY8" fmla="*/ 866775 h 1023938"/>
                  <a:gd name="connsiteX9" fmla="*/ 392906 w 766762"/>
                  <a:gd name="connsiteY9" fmla="*/ 866775 h 1023938"/>
                  <a:gd name="connsiteX10" fmla="*/ 392906 w 766762"/>
                  <a:gd name="connsiteY10" fmla="*/ 835819 h 1023938"/>
                  <a:gd name="connsiteX11" fmla="*/ 383381 w 766762"/>
                  <a:gd name="connsiteY11" fmla="*/ 835819 h 1023938"/>
                  <a:gd name="connsiteX12" fmla="*/ 383381 w 766762"/>
                  <a:gd name="connsiteY12" fmla="*/ 807244 h 1023938"/>
                  <a:gd name="connsiteX13" fmla="*/ 361950 w 766762"/>
                  <a:gd name="connsiteY13" fmla="*/ 807244 h 1023938"/>
                  <a:gd name="connsiteX14" fmla="*/ 361950 w 766762"/>
                  <a:gd name="connsiteY14" fmla="*/ 762000 h 1023938"/>
                  <a:gd name="connsiteX15" fmla="*/ 347662 w 766762"/>
                  <a:gd name="connsiteY15" fmla="*/ 762000 h 1023938"/>
                  <a:gd name="connsiteX16" fmla="*/ 347662 w 766762"/>
                  <a:gd name="connsiteY16" fmla="*/ 695325 h 1023938"/>
                  <a:gd name="connsiteX17" fmla="*/ 333375 w 766762"/>
                  <a:gd name="connsiteY17" fmla="*/ 695325 h 1023938"/>
                  <a:gd name="connsiteX18" fmla="*/ 333375 w 766762"/>
                  <a:gd name="connsiteY18" fmla="*/ 669131 h 1023938"/>
                  <a:gd name="connsiteX19" fmla="*/ 321468 w 766762"/>
                  <a:gd name="connsiteY19" fmla="*/ 669131 h 1023938"/>
                  <a:gd name="connsiteX20" fmla="*/ 321468 w 766762"/>
                  <a:gd name="connsiteY20" fmla="*/ 640556 h 1023938"/>
                  <a:gd name="connsiteX21" fmla="*/ 304800 w 766762"/>
                  <a:gd name="connsiteY21" fmla="*/ 640556 h 1023938"/>
                  <a:gd name="connsiteX22" fmla="*/ 304800 w 766762"/>
                  <a:gd name="connsiteY22" fmla="*/ 602456 h 1023938"/>
                  <a:gd name="connsiteX23" fmla="*/ 288131 w 766762"/>
                  <a:gd name="connsiteY23" fmla="*/ 602456 h 1023938"/>
                  <a:gd name="connsiteX24" fmla="*/ 288131 w 766762"/>
                  <a:gd name="connsiteY24" fmla="*/ 559594 h 1023938"/>
                  <a:gd name="connsiteX25" fmla="*/ 266700 w 766762"/>
                  <a:gd name="connsiteY25" fmla="*/ 559594 h 1023938"/>
                  <a:gd name="connsiteX26" fmla="*/ 266700 w 766762"/>
                  <a:gd name="connsiteY26" fmla="*/ 497681 h 1023938"/>
                  <a:gd name="connsiteX27" fmla="*/ 252412 w 766762"/>
                  <a:gd name="connsiteY27" fmla="*/ 497681 h 1023938"/>
                  <a:gd name="connsiteX28" fmla="*/ 252412 w 766762"/>
                  <a:gd name="connsiteY28" fmla="*/ 478631 h 1023938"/>
                  <a:gd name="connsiteX29" fmla="*/ 238125 w 766762"/>
                  <a:gd name="connsiteY29" fmla="*/ 478631 h 1023938"/>
                  <a:gd name="connsiteX30" fmla="*/ 238125 w 766762"/>
                  <a:gd name="connsiteY30" fmla="*/ 471488 h 1023938"/>
                  <a:gd name="connsiteX31" fmla="*/ 223837 w 766762"/>
                  <a:gd name="connsiteY31" fmla="*/ 471488 h 1023938"/>
                  <a:gd name="connsiteX32" fmla="*/ 223837 w 766762"/>
                  <a:gd name="connsiteY32" fmla="*/ 381000 h 1023938"/>
                  <a:gd name="connsiteX33" fmla="*/ 211931 w 766762"/>
                  <a:gd name="connsiteY33" fmla="*/ 381000 h 1023938"/>
                  <a:gd name="connsiteX34" fmla="*/ 211931 w 766762"/>
                  <a:gd name="connsiteY34" fmla="*/ 366713 h 1023938"/>
                  <a:gd name="connsiteX35" fmla="*/ 211931 w 766762"/>
                  <a:gd name="connsiteY35" fmla="*/ 366713 h 1023938"/>
                  <a:gd name="connsiteX36" fmla="*/ 192881 w 766762"/>
                  <a:gd name="connsiteY36" fmla="*/ 347663 h 1023938"/>
                  <a:gd name="connsiteX37" fmla="*/ 183356 w 766762"/>
                  <a:gd name="connsiteY37" fmla="*/ 338138 h 1023938"/>
                  <a:gd name="connsiteX38" fmla="*/ 183356 w 766762"/>
                  <a:gd name="connsiteY38" fmla="*/ 316706 h 1023938"/>
                  <a:gd name="connsiteX39" fmla="*/ 171450 w 766762"/>
                  <a:gd name="connsiteY39" fmla="*/ 316706 h 1023938"/>
                  <a:gd name="connsiteX40" fmla="*/ 171450 w 766762"/>
                  <a:gd name="connsiteY40" fmla="*/ 283369 h 1023938"/>
                  <a:gd name="connsiteX41" fmla="*/ 154781 w 766762"/>
                  <a:gd name="connsiteY41" fmla="*/ 283369 h 1023938"/>
                  <a:gd name="connsiteX42" fmla="*/ 154781 w 766762"/>
                  <a:gd name="connsiteY42" fmla="*/ 264319 h 1023938"/>
                  <a:gd name="connsiteX43" fmla="*/ 140493 w 766762"/>
                  <a:gd name="connsiteY43" fmla="*/ 264319 h 1023938"/>
                  <a:gd name="connsiteX44" fmla="*/ 140493 w 766762"/>
                  <a:gd name="connsiteY44" fmla="*/ 192881 h 1023938"/>
                  <a:gd name="connsiteX45" fmla="*/ 119062 w 766762"/>
                  <a:gd name="connsiteY45" fmla="*/ 192881 h 1023938"/>
                  <a:gd name="connsiteX46" fmla="*/ 119062 w 766762"/>
                  <a:gd name="connsiteY46" fmla="*/ 147638 h 1023938"/>
                  <a:gd name="connsiteX47" fmla="*/ 95250 w 766762"/>
                  <a:gd name="connsiteY47" fmla="*/ 147638 h 1023938"/>
                  <a:gd name="connsiteX48" fmla="*/ 95250 w 766762"/>
                  <a:gd name="connsiteY48" fmla="*/ 119063 h 1023938"/>
                  <a:gd name="connsiteX49" fmla="*/ 78581 w 766762"/>
                  <a:gd name="connsiteY49" fmla="*/ 119063 h 1023938"/>
                  <a:gd name="connsiteX50" fmla="*/ 78581 w 766762"/>
                  <a:gd name="connsiteY50" fmla="*/ 97631 h 1023938"/>
                  <a:gd name="connsiteX51" fmla="*/ 69056 w 766762"/>
                  <a:gd name="connsiteY51" fmla="*/ 97631 h 1023938"/>
                  <a:gd name="connsiteX52" fmla="*/ 69056 w 766762"/>
                  <a:gd name="connsiteY52" fmla="*/ 76200 h 1023938"/>
                  <a:gd name="connsiteX53" fmla="*/ 57150 w 766762"/>
                  <a:gd name="connsiteY53" fmla="*/ 76200 h 1023938"/>
                  <a:gd name="connsiteX54" fmla="*/ 57150 w 766762"/>
                  <a:gd name="connsiteY54" fmla="*/ 57150 h 1023938"/>
                  <a:gd name="connsiteX55" fmla="*/ 47625 w 766762"/>
                  <a:gd name="connsiteY55" fmla="*/ 57150 h 1023938"/>
                  <a:gd name="connsiteX56" fmla="*/ 47625 w 766762"/>
                  <a:gd name="connsiteY56" fmla="*/ 33338 h 1023938"/>
                  <a:gd name="connsiteX57" fmla="*/ 28575 w 766762"/>
                  <a:gd name="connsiteY57" fmla="*/ 33338 h 1023938"/>
                  <a:gd name="connsiteX58" fmla="*/ 28575 w 766762"/>
                  <a:gd name="connsiteY58" fmla="*/ 14288 h 1023938"/>
                  <a:gd name="connsiteX59" fmla="*/ 0 w 766762"/>
                  <a:gd name="connsiteY59" fmla="*/ 14288 h 1023938"/>
                  <a:gd name="connsiteX60" fmla="*/ 0 w 766762"/>
                  <a:gd name="connsiteY60" fmla="*/ 0 h 1023938"/>
                  <a:gd name="connsiteX0" fmla="*/ 459581 w 459581"/>
                  <a:gd name="connsiteY0" fmla="*/ 1023938 h 1023938"/>
                  <a:gd name="connsiteX1" fmla="*/ 459581 w 459581"/>
                  <a:gd name="connsiteY1" fmla="*/ 995363 h 1023938"/>
                  <a:gd name="connsiteX2" fmla="*/ 452437 w 459581"/>
                  <a:gd name="connsiteY2" fmla="*/ 995363 h 1023938"/>
                  <a:gd name="connsiteX3" fmla="*/ 452437 w 459581"/>
                  <a:gd name="connsiteY3" fmla="*/ 976313 h 1023938"/>
                  <a:gd name="connsiteX4" fmla="*/ 428625 w 459581"/>
                  <a:gd name="connsiteY4" fmla="*/ 976313 h 1023938"/>
                  <a:gd name="connsiteX5" fmla="*/ 428625 w 459581"/>
                  <a:gd name="connsiteY5" fmla="*/ 931069 h 1023938"/>
                  <a:gd name="connsiteX6" fmla="*/ 416718 w 459581"/>
                  <a:gd name="connsiteY6" fmla="*/ 931069 h 1023938"/>
                  <a:gd name="connsiteX7" fmla="*/ 416718 w 459581"/>
                  <a:gd name="connsiteY7" fmla="*/ 866775 h 1023938"/>
                  <a:gd name="connsiteX8" fmla="*/ 392906 w 459581"/>
                  <a:gd name="connsiteY8" fmla="*/ 866775 h 1023938"/>
                  <a:gd name="connsiteX9" fmla="*/ 392906 w 459581"/>
                  <a:gd name="connsiteY9" fmla="*/ 835819 h 1023938"/>
                  <a:gd name="connsiteX10" fmla="*/ 383381 w 459581"/>
                  <a:gd name="connsiteY10" fmla="*/ 835819 h 1023938"/>
                  <a:gd name="connsiteX11" fmla="*/ 383381 w 459581"/>
                  <a:gd name="connsiteY11" fmla="*/ 807244 h 1023938"/>
                  <a:gd name="connsiteX12" fmla="*/ 361950 w 459581"/>
                  <a:gd name="connsiteY12" fmla="*/ 807244 h 1023938"/>
                  <a:gd name="connsiteX13" fmla="*/ 361950 w 459581"/>
                  <a:gd name="connsiteY13" fmla="*/ 762000 h 1023938"/>
                  <a:gd name="connsiteX14" fmla="*/ 347662 w 459581"/>
                  <a:gd name="connsiteY14" fmla="*/ 762000 h 1023938"/>
                  <a:gd name="connsiteX15" fmla="*/ 347662 w 459581"/>
                  <a:gd name="connsiteY15" fmla="*/ 695325 h 1023938"/>
                  <a:gd name="connsiteX16" fmla="*/ 333375 w 459581"/>
                  <a:gd name="connsiteY16" fmla="*/ 695325 h 1023938"/>
                  <a:gd name="connsiteX17" fmla="*/ 333375 w 459581"/>
                  <a:gd name="connsiteY17" fmla="*/ 669131 h 1023938"/>
                  <a:gd name="connsiteX18" fmla="*/ 321468 w 459581"/>
                  <a:gd name="connsiteY18" fmla="*/ 669131 h 1023938"/>
                  <a:gd name="connsiteX19" fmla="*/ 321468 w 459581"/>
                  <a:gd name="connsiteY19" fmla="*/ 640556 h 1023938"/>
                  <a:gd name="connsiteX20" fmla="*/ 304800 w 459581"/>
                  <a:gd name="connsiteY20" fmla="*/ 640556 h 1023938"/>
                  <a:gd name="connsiteX21" fmla="*/ 304800 w 459581"/>
                  <a:gd name="connsiteY21" fmla="*/ 602456 h 1023938"/>
                  <a:gd name="connsiteX22" fmla="*/ 288131 w 459581"/>
                  <a:gd name="connsiteY22" fmla="*/ 602456 h 1023938"/>
                  <a:gd name="connsiteX23" fmla="*/ 288131 w 459581"/>
                  <a:gd name="connsiteY23" fmla="*/ 559594 h 1023938"/>
                  <a:gd name="connsiteX24" fmla="*/ 266700 w 459581"/>
                  <a:gd name="connsiteY24" fmla="*/ 559594 h 1023938"/>
                  <a:gd name="connsiteX25" fmla="*/ 266700 w 459581"/>
                  <a:gd name="connsiteY25" fmla="*/ 497681 h 1023938"/>
                  <a:gd name="connsiteX26" fmla="*/ 252412 w 459581"/>
                  <a:gd name="connsiteY26" fmla="*/ 497681 h 1023938"/>
                  <a:gd name="connsiteX27" fmla="*/ 252412 w 459581"/>
                  <a:gd name="connsiteY27" fmla="*/ 478631 h 1023938"/>
                  <a:gd name="connsiteX28" fmla="*/ 238125 w 459581"/>
                  <a:gd name="connsiteY28" fmla="*/ 478631 h 1023938"/>
                  <a:gd name="connsiteX29" fmla="*/ 238125 w 459581"/>
                  <a:gd name="connsiteY29" fmla="*/ 471488 h 1023938"/>
                  <a:gd name="connsiteX30" fmla="*/ 223837 w 459581"/>
                  <a:gd name="connsiteY30" fmla="*/ 471488 h 1023938"/>
                  <a:gd name="connsiteX31" fmla="*/ 223837 w 459581"/>
                  <a:gd name="connsiteY31" fmla="*/ 381000 h 1023938"/>
                  <a:gd name="connsiteX32" fmla="*/ 211931 w 459581"/>
                  <a:gd name="connsiteY32" fmla="*/ 381000 h 1023938"/>
                  <a:gd name="connsiteX33" fmla="*/ 211931 w 459581"/>
                  <a:gd name="connsiteY33" fmla="*/ 366713 h 1023938"/>
                  <a:gd name="connsiteX34" fmla="*/ 211931 w 459581"/>
                  <a:gd name="connsiteY34" fmla="*/ 366713 h 1023938"/>
                  <a:gd name="connsiteX35" fmla="*/ 192881 w 459581"/>
                  <a:gd name="connsiteY35" fmla="*/ 347663 h 1023938"/>
                  <a:gd name="connsiteX36" fmla="*/ 183356 w 459581"/>
                  <a:gd name="connsiteY36" fmla="*/ 338138 h 1023938"/>
                  <a:gd name="connsiteX37" fmla="*/ 183356 w 459581"/>
                  <a:gd name="connsiteY37" fmla="*/ 316706 h 1023938"/>
                  <a:gd name="connsiteX38" fmla="*/ 171450 w 459581"/>
                  <a:gd name="connsiteY38" fmla="*/ 316706 h 1023938"/>
                  <a:gd name="connsiteX39" fmla="*/ 171450 w 459581"/>
                  <a:gd name="connsiteY39" fmla="*/ 283369 h 1023938"/>
                  <a:gd name="connsiteX40" fmla="*/ 154781 w 459581"/>
                  <a:gd name="connsiteY40" fmla="*/ 283369 h 1023938"/>
                  <a:gd name="connsiteX41" fmla="*/ 154781 w 459581"/>
                  <a:gd name="connsiteY41" fmla="*/ 264319 h 1023938"/>
                  <a:gd name="connsiteX42" fmla="*/ 140493 w 459581"/>
                  <a:gd name="connsiteY42" fmla="*/ 264319 h 1023938"/>
                  <a:gd name="connsiteX43" fmla="*/ 140493 w 459581"/>
                  <a:gd name="connsiteY43" fmla="*/ 192881 h 1023938"/>
                  <a:gd name="connsiteX44" fmla="*/ 119062 w 459581"/>
                  <a:gd name="connsiteY44" fmla="*/ 192881 h 1023938"/>
                  <a:gd name="connsiteX45" fmla="*/ 119062 w 459581"/>
                  <a:gd name="connsiteY45" fmla="*/ 147638 h 1023938"/>
                  <a:gd name="connsiteX46" fmla="*/ 95250 w 459581"/>
                  <a:gd name="connsiteY46" fmla="*/ 147638 h 1023938"/>
                  <a:gd name="connsiteX47" fmla="*/ 95250 w 459581"/>
                  <a:gd name="connsiteY47" fmla="*/ 119063 h 1023938"/>
                  <a:gd name="connsiteX48" fmla="*/ 78581 w 459581"/>
                  <a:gd name="connsiteY48" fmla="*/ 119063 h 1023938"/>
                  <a:gd name="connsiteX49" fmla="*/ 78581 w 459581"/>
                  <a:gd name="connsiteY49" fmla="*/ 97631 h 1023938"/>
                  <a:gd name="connsiteX50" fmla="*/ 69056 w 459581"/>
                  <a:gd name="connsiteY50" fmla="*/ 97631 h 1023938"/>
                  <a:gd name="connsiteX51" fmla="*/ 69056 w 459581"/>
                  <a:gd name="connsiteY51" fmla="*/ 76200 h 1023938"/>
                  <a:gd name="connsiteX52" fmla="*/ 57150 w 459581"/>
                  <a:gd name="connsiteY52" fmla="*/ 76200 h 1023938"/>
                  <a:gd name="connsiteX53" fmla="*/ 57150 w 459581"/>
                  <a:gd name="connsiteY53" fmla="*/ 57150 h 1023938"/>
                  <a:gd name="connsiteX54" fmla="*/ 47625 w 459581"/>
                  <a:gd name="connsiteY54" fmla="*/ 57150 h 1023938"/>
                  <a:gd name="connsiteX55" fmla="*/ 47625 w 459581"/>
                  <a:gd name="connsiteY55" fmla="*/ 33338 h 1023938"/>
                  <a:gd name="connsiteX56" fmla="*/ 28575 w 459581"/>
                  <a:gd name="connsiteY56" fmla="*/ 33338 h 1023938"/>
                  <a:gd name="connsiteX57" fmla="*/ 28575 w 459581"/>
                  <a:gd name="connsiteY57" fmla="*/ 14288 h 1023938"/>
                  <a:gd name="connsiteX58" fmla="*/ 0 w 459581"/>
                  <a:gd name="connsiteY58" fmla="*/ 14288 h 1023938"/>
                  <a:gd name="connsiteX59" fmla="*/ 0 w 459581"/>
                  <a:gd name="connsiteY59" fmla="*/ 0 h 1023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459581" h="1023938">
                    <a:moveTo>
                      <a:pt x="459581" y="1023938"/>
                    </a:moveTo>
                    <a:lnTo>
                      <a:pt x="459581" y="995363"/>
                    </a:lnTo>
                    <a:lnTo>
                      <a:pt x="452437" y="995363"/>
                    </a:lnTo>
                    <a:lnTo>
                      <a:pt x="452437" y="976313"/>
                    </a:lnTo>
                    <a:lnTo>
                      <a:pt x="428625" y="976313"/>
                    </a:lnTo>
                    <a:lnTo>
                      <a:pt x="428625" y="931069"/>
                    </a:lnTo>
                    <a:lnTo>
                      <a:pt x="416718" y="931069"/>
                    </a:lnTo>
                    <a:lnTo>
                      <a:pt x="416718" y="866775"/>
                    </a:lnTo>
                    <a:lnTo>
                      <a:pt x="392906" y="866775"/>
                    </a:lnTo>
                    <a:lnTo>
                      <a:pt x="392906" y="835819"/>
                    </a:lnTo>
                    <a:lnTo>
                      <a:pt x="383381" y="835819"/>
                    </a:lnTo>
                    <a:lnTo>
                      <a:pt x="383381" y="807244"/>
                    </a:lnTo>
                    <a:lnTo>
                      <a:pt x="361950" y="807244"/>
                    </a:lnTo>
                    <a:lnTo>
                      <a:pt x="361950" y="762000"/>
                    </a:lnTo>
                    <a:lnTo>
                      <a:pt x="347662" y="762000"/>
                    </a:lnTo>
                    <a:lnTo>
                      <a:pt x="347662" y="695325"/>
                    </a:lnTo>
                    <a:lnTo>
                      <a:pt x="333375" y="695325"/>
                    </a:lnTo>
                    <a:lnTo>
                      <a:pt x="333375" y="669131"/>
                    </a:lnTo>
                    <a:lnTo>
                      <a:pt x="321468" y="669131"/>
                    </a:lnTo>
                    <a:lnTo>
                      <a:pt x="321468" y="640556"/>
                    </a:lnTo>
                    <a:lnTo>
                      <a:pt x="304800" y="640556"/>
                    </a:lnTo>
                    <a:lnTo>
                      <a:pt x="304800" y="602456"/>
                    </a:lnTo>
                    <a:lnTo>
                      <a:pt x="288131" y="602456"/>
                    </a:lnTo>
                    <a:lnTo>
                      <a:pt x="288131" y="559594"/>
                    </a:lnTo>
                    <a:lnTo>
                      <a:pt x="266700" y="559594"/>
                    </a:lnTo>
                    <a:lnTo>
                      <a:pt x="266700" y="497681"/>
                    </a:lnTo>
                    <a:lnTo>
                      <a:pt x="252412" y="497681"/>
                    </a:lnTo>
                    <a:lnTo>
                      <a:pt x="252412" y="478631"/>
                    </a:lnTo>
                    <a:lnTo>
                      <a:pt x="238125" y="478631"/>
                    </a:lnTo>
                    <a:lnTo>
                      <a:pt x="238125" y="471488"/>
                    </a:lnTo>
                    <a:lnTo>
                      <a:pt x="223837" y="471488"/>
                    </a:lnTo>
                    <a:lnTo>
                      <a:pt x="223837" y="381000"/>
                    </a:lnTo>
                    <a:lnTo>
                      <a:pt x="211931" y="381000"/>
                    </a:lnTo>
                    <a:lnTo>
                      <a:pt x="211931" y="366713"/>
                    </a:lnTo>
                    <a:lnTo>
                      <a:pt x="211931" y="366713"/>
                    </a:lnTo>
                    <a:lnTo>
                      <a:pt x="192881" y="347663"/>
                    </a:lnTo>
                    <a:lnTo>
                      <a:pt x="183356" y="338138"/>
                    </a:lnTo>
                    <a:lnTo>
                      <a:pt x="183356" y="316706"/>
                    </a:lnTo>
                    <a:lnTo>
                      <a:pt x="171450" y="316706"/>
                    </a:lnTo>
                    <a:lnTo>
                      <a:pt x="171450" y="283369"/>
                    </a:lnTo>
                    <a:lnTo>
                      <a:pt x="154781" y="283369"/>
                    </a:lnTo>
                    <a:lnTo>
                      <a:pt x="154781" y="264319"/>
                    </a:lnTo>
                    <a:lnTo>
                      <a:pt x="140493" y="264319"/>
                    </a:lnTo>
                    <a:lnTo>
                      <a:pt x="140493" y="192881"/>
                    </a:lnTo>
                    <a:lnTo>
                      <a:pt x="119062" y="192881"/>
                    </a:lnTo>
                    <a:lnTo>
                      <a:pt x="119062" y="147638"/>
                    </a:lnTo>
                    <a:lnTo>
                      <a:pt x="95250" y="147638"/>
                    </a:lnTo>
                    <a:lnTo>
                      <a:pt x="95250" y="119063"/>
                    </a:lnTo>
                    <a:lnTo>
                      <a:pt x="78581" y="119063"/>
                    </a:lnTo>
                    <a:lnTo>
                      <a:pt x="78581" y="97631"/>
                    </a:lnTo>
                    <a:lnTo>
                      <a:pt x="69056" y="97631"/>
                    </a:lnTo>
                    <a:lnTo>
                      <a:pt x="69056" y="76200"/>
                    </a:lnTo>
                    <a:lnTo>
                      <a:pt x="57150" y="76200"/>
                    </a:lnTo>
                    <a:lnTo>
                      <a:pt x="57150" y="57150"/>
                    </a:lnTo>
                    <a:lnTo>
                      <a:pt x="47625" y="57150"/>
                    </a:lnTo>
                    <a:lnTo>
                      <a:pt x="47625" y="33338"/>
                    </a:lnTo>
                    <a:lnTo>
                      <a:pt x="28575" y="33338"/>
                    </a:lnTo>
                    <a:lnTo>
                      <a:pt x="28575" y="14288"/>
                    </a:lnTo>
                    <a:lnTo>
                      <a:pt x="0" y="14288"/>
                    </a:lnTo>
                    <a:lnTo>
                      <a:pt x="0" y="0"/>
                    </a:lnTo>
                  </a:path>
                </a:pathLst>
              </a:cu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grpSp>
          <p:nvGrpSpPr>
            <p:cNvPr id="13" name="Group 12">
              <a:extLst>
                <a:ext uri="{FF2B5EF4-FFF2-40B4-BE49-F238E27FC236}">
                  <a16:creationId xmlns:a16="http://schemas.microsoft.com/office/drawing/2014/main" id="{43CFF029-B37E-44B8-97A8-04FB7978AAE4}"/>
                </a:ext>
              </a:extLst>
            </p:cNvPr>
            <p:cNvGrpSpPr/>
            <p:nvPr/>
          </p:nvGrpSpPr>
          <p:grpSpPr>
            <a:xfrm>
              <a:off x="1778794" y="1933575"/>
              <a:ext cx="2728913" cy="1816894"/>
              <a:chOff x="1778794" y="1933575"/>
              <a:chExt cx="2728913" cy="1816894"/>
            </a:xfrm>
          </p:grpSpPr>
          <p:sp>
            <p:nvSpPr>
              <p:cNvPr id="6" name="Freeform: Shape 5">
                <a:extLst>
                  <a:ext uri="{FF2B5EF4-FFF2-40B4-BE49-F238E27FC236}">
                    <a16:creationId xmlns:a16="http://schemas.microsoft.com/office/drawing/2014/main" id="{33295DFE-A9C4-4B59-A2FB-037E209875C2}"/>
                  </a:ext>
                </a:extLst>
              </p:cNvPr>
              <p:cNvSpPr/>
              <p:nvPr/>
            </p:nvSpPr>
            <p:spPr>
              <a:xfrm>
                <a:off x="3619501" y="3498056"/>
                <a:ext cx="888206" cy="252413"/>
              </a:xfrm>
              <a:custGeom>
                <a:avLst/>
                <a:gdLst>
                  <a:gd name="connsiteX0" fmla="*/ 1462087 w 1462087"/>
                  <a:gd name="connsiteY0" fmla="*/ 280988 h 280988"/>
                  <a:gd name="connsiteX1" fmla="*/ 1197769 w 1462087"/>
                  <a:gd name="connsiteY1" fmla="*/ 280988 h 280988"/>
                  <a:gd name="connsiteX2" fmla="*/ 1197769 w 1462087"/>
                  <a:gd name="connsiteY2" fmla="*/ 238125 h 280988"/>
                  <a:gd name="connsiteX3" fmla="*/ 1097756 w 1462087"/>
                  <a:gd name="connsiteY3" fmla="*/ 238125 h 280988"/>
                  <a:gd name="connsiteX4" fmla="*/ 1097756 w 1462087"/>
                  <a:gd name="connsiteY4" fmla="*/ 197644 h 280988"/>
                  <a:gd name="connsiteX5" fmla="*/ 1054894 w 1462087"/>
                  <a:gd name="connsiteY5" fmla="*/ 197644 h 280988"/>
                  <a:gd name="connsiteX6" fmla="*/ 1054894 w 1462087"/>
                  <a:gd name="connsiteY6" fmla="*/ 183357 h 280988"/>
                  <a:gd name="connsiteX7" fmla="*/ 1033462 w 1462087"/>
                  <a:gd name="connsiteY7" fmla="*/ 183357 h 280988"/>
                  <a:gd name="connsiteX8" fmla="*/ 1033462 w 1462087"/>
                  <a:gd name="connsiteY8" fmla="*/ 169069 h 280988"/>
                  <a:gd name="connsiteX9" fmla="*/ 964406 w 1462087"/>
                  <a:gd name="connsiteY9" fmla="*/ 169069 h 280988"/>
                  <a:gd name="connsiteX10" fmla="*/ 964406 w 1462087"/>
                  <a:gd name="connsiteY10" fmla="*/ 152400 h 280988"/>
                  <a:gd name="connsiteX11" fmla="*/ 935831 w 1462087"/>
                  <a:gd name="connsiteY11" fmla="*/ 152400 h 280988"/>
                  <a:gd name="connsiteX12" fmla="*/ 935831 w 1462087"/>
                  <a:gd name="connsiteY12" fmla="*/ 133350 h 280988"/>
                  <a:gd name="connsiteX13" fmla="*/ 897731 w 1462087"/>
                  <a:gd name="connsiteY13" fmla="*/ 133350 h 280988"/>
                  <a:gd name="connsiteX14" fmla="*/ 897731 w 1462087"/>
                  <a:gd name="connsiteY14" fmla="*/ 133350 h 280988"/>
                  <a:gd name="connsiteX15" fmla="*/ 897731 w 1462087"/>
                  <a:gd name="connsiteY15" fmla="*/ 119063 h 280988"/>
                  <a:gd name="connsiteX16" fmla="*/ 816769 w 1462087"/>
                  <a:gd name="connsiteY16" fmla="*/ 119063 h 280988"/>
                  <a:gd name="connsiteX17" fmla="*/ 816769 w 1462087"/>
                  <a:gd name="connsiteY17" fmla="*/ 109538 h 280988"/>
                  <a:gd name="connsiteX18" fmla="*/ 781050 w 1462087"/>
                  <a:gd name="connsiteY18" fmla="*/ 109538 h 280988"/>
                  <a:gd name="connsiteX19" fmla="*/ 781050 w 1462087"/>
                  <a:gd name="connsiteY19" fmla="*/ 95250 h 280988"/>
                  <a:gd name="connsiteX20" fmla="*/ 759619 w 1462087"/>
                  <a:gd name="connsiteY20" fmla="*/ 95250 h 280988"/>
                  <a:gd name="connsiteX21" fmla="*/ 759619 w 1462087"/>
                  <a:gd name="connsiteY21" fmla="*/ 76200 h 280988"/>
                  <a:gd name="connsiteX22" fmla="*/ 738187 w 1462087"/>
                  <a:gd name="connsiteY22" fmla="*/ 76200 h 280988"/>
                  <a:gd name="connsiteX23" fmla="*/ 738187 w 1462087"/>
                  <a:gd name="connsiteY23" fmla="*/ 69057 h 280988"/>
                  <a:gd name="connsiteX24" fmla="*/ 690562 w 1462087"/>
                  <a:gd name="connsiteY24" fmla="*/ 69057 h 280988"/>
                  <a:gd name="connsiteX25" fmla="*/ 690562 w 1462087"/>
                  <a:gd name="connsiteY25" fmla="*/ 59532 h 280988"/>
                  <a:gd name="connsiteX26" fmla="*/ 673894 w 1462087"/>
                  <a:gd name="connsiteY26" fmla="*/ 59532 h 280988"/>
                  <a:gd name="connsiteX27" fmla="*/ 673894 w 1462087"/>
                  <a:gd name="connsiteY27" fmla="*/ 40482 h 280988"/>
                  <a:gd name="connsiteX28" fmla="*/ 616744 w 1462087"/>
                  <a:gd name="connsiteY28" fmla="*/ 40482 h 280988"/>
                  <a:gd name="connsiteX29" fmla="*/ 616744 w 1462087"/>
                  <a:gd name="connsiteY29" fmla="*/ 28575 h 280988"/>
                  <a:gd name="connsiteX30" fmla="*/ 573881 w 1462087"/>
                  <a:gd name="connsiteY30" fmla="*/ 28575 h 280988"/>
                  <a:gd name="connsiteX31" fmla="*/ 573881 w 1462087"/>
                  <a:gd name="connsiteY31" fmla="*/ 28575 h 280988"/>
                  <a:gd name="connsiteX32" fmla="*/ 542925 w 1462087"/>
                  <a:gd name="connsiteY32" fmla="*/ 28575 h 280988"/>
                  <a:gd name="connsiteX33" fmla="*/ 542925 w 1462087"/>
                  <a:gd name="connsiteY33" fmla="*/ 0 h 280988"/>
                  <a:gd name="connsiteX34" fmla="*/ 0 w 1462087"/>
                  <a:gd name="connsiteY34" fmla="*/ 0 h 280988"/>
                  <a:gd name="connsiteX0" fmla="*/ 919162 w 919162"/>
                  <a:gd name="connsiteY0" fmla="*/ 280988 h 280988"/>
                  <a:gd name="connsiteX1" fmla="*/ 654844 w 919162"/>
                  <a:gd name="connsiteY1" fmla="*/ 280988 h 280988"/>
                  <a:gd name="connsiteX2" fmla="*/ 654844 w 919162"/>
                  <a:gd name="connsiteY2" fmla="*/ 238125 h 280988"/>
                  <a:gd name="connsiteX3" fmla="*/ 554831 w 919162"/>
                  <a:gd name="connsiteY3" fmla="*/ 238125 h 280988"/>
                  <a:gd name="connsiteX4" fmla="*/ 554831 w 919162"/>
                  <a:gd name="connsiteY4" fmla="*/ 197644 h 280988"/>
                  <a:gd name="connsiteX5" fmla="*/ 511969 w 919162"/>
                  <a:gd name="connsiteY5" fmla="*/ 197644 h 280988"/>
                  <a:gd name="connsiteX6" fmla="*/ 511969 w 919162"/>
                  <a:gd name="connsiteY6" fmla="*/ 183357 h 280988"/>
                  <a:gd name="connsiteX7" fmla="*/ 490537 w 919162"/>
                  <a:gd name="connsiteY7" fmla="*/ 183357 h 280988"/>
                  <a:gd name="connsiteX8" fmla="*/ 490537 w 919162"/>
                  <a:gd name="connsiteY8" fmla="*/ 169069 h 280988"/>
                  <a:gd name="connsiteX9" fmla="*/ 421481 w 919162"/>
                  <a:gd name="connsiteY9" fmla="*/ 169069 h 280988"/>
                  <a:gd name="connsiteX10" fmla="*/ 421481 w 919162"/>
                  <a:gd name="connsiteY10" fmla="*/ 152400 h 280988"/>
                  <a:gd name="connsiteX11" fmla="*/ 392906 w 919162"/>
                  <a:gd name="connsiteY11" fmla="*/ 152400 h 280988"/>
                  <a:gd name="connsiteX12" fmla="*/ 392906 w 919162"/>
                  <a:gd name="connsiteY12" fmla="*/ 133350 h 280988"/>
                  <a:gd name="connsiteX13" fmla="*/ 354806 w 919162"/>
                  <a:gd name="connsiteY13" fmla="*/ 133350 h 280988"/>
                  <a:gd name="connsiteX14" fmla="*/ 354806 w 919162"/>
                  <a:gd name="connsiteY14" fmla="*/ 133350 h 280988"/>
                  <a:gd name="connsiteX15" fmla="*/ 354806 w 919162"/>
                  <a:gd name="connsiteY15" fmla="*/ 119063 h 280988"/>
                  <a:gd name="connsiteX16" fmla="*/ 273844 w 919162"/>
                  <a:gd name="connsiteY16" fmla="*/ 119063 h 280988"/>
                  <a:gd name="connsiteX17" fmla="*/ 273844 w 919162"/>
                  <a:gd name="connsiteY17" fmla="*/ 109538 h 280988"/>
                  <a:gd name="connsiteX18" fmla="*/ 238125 w 919162"/>
                  <a:gd name="connsiteY18" fmla="*/ 109538 h 280988"/>
                  <a:gd name="connsiteX19" fmla="*/ 238125 w 919162"/>
                  <a:gd name="connsiteY19" fmla="*/ 95250 h 280988"/>
                  <a:gd name="connsiteX20" fmla="*/ 216694 w 919162"/>
                  <a:gd name="connsiteY20" fmla="*/ 95250 h 280988"/>
                  <a:gd name="connsiteX21" fmla="*/ 216694 w 919162"/>
                  <a:gd name="connsiteY21" fmla="*/ 76200 h 280988"/>
                  <a:gd name="connsiteX22" fmla="*/ 195262 w 919162"/>
                  <a:gd name="connsiteY22" fmla="*/ 76200 h 280988"/>
                  <a:gd name="connsiteX23" fmla="*/ 195262 w 919162"/>
                  <a:gd name="connsiteY23" fmla="*/ 69057 h 280988"/>
                  <a:gd name="connsiteX24" fmla="*/ 147637 w 919162"/>
                  <a:gd name="connsiteY24" fmla="*/ 69057 h 280988"/>
                  <a:gd name="connsiteX25" fmla="*/ 147637 w 919162"/>
                  <a:gd name="connsiteY25" fmla="*/ 59532 h 280988"/>
                  <a:gd name="connsiteX26" fmla="*/ 130969 w 919162"/>
                  <a:gd name="connsiteY26" fmla="*/ 59532 h 280988"/>
                  <a:gd name="connsiteX27" fmla="*/ 130969 w 919162"/>
                  <a:gd name="connsiteY27" fmla="*/ 40482 h 280988"/>
                  <a:gd name="connsiteX28" fmla="*/ 73819 w 919162"/>
                  <a:gd name="connsiteY28" fmla="*/ 40482 h 280988"/>
                  <a:gd name="connsiteX29" fmla="*/ 73819 w 919162"/>
                  <a:gd name="connsiteY29" fmla="*/ 28575 h 280988"/>
                  <a:gd name="connsiteX30" fmla="*/ 30956 w 919162"/>
                  <a:gd name="connsiteY30" fmla="*/ 28575 h 280988"/>
                  <a:gd name="connsiteX31" fmla="*/ 30956 w 919162"/>
                  <a:gd name="connsiteY31" fmla="*/ 28575 h 280988"/>
                  <a:gd name="connsiteX32" fmla="*/ 0 w 919162"/>
                  <a:gd name="connsiteY32" fmla="*/ 28575 h 280988"/>
                  <a:gd name="connsiteX33" fmla="*/ 0 w 919162"/>
                  <a:gd name="connsiteY33" fmla="*/ 0 h 280988"/>
                  <a:gd name="connsiteX0" fmla="*/ 919162 w 919162"/>
                  <a:gd name="connsiteY0" fmla="*/ 252413 h 252413"/>
                  <a:gd name="connsiteX1" fmla="*/ 654844 w 919162"/>
                  <a:gd name="connsiteY1" fmla="*/ 252413 h 252413"/>
                  <a:gd name="connsiteX2" fmla="*/ 654844 w 919162"/>
                  <a:gd name="connsiteY2" fmla="*/ 209550 h 252413"/>
                  <a:gd name="connsiteX3" fmla="*/ 554831 w 919162"/>
                  <a:gd name="connsiteY3" fmla="*/ 209550 h 252413"/>
                  <a:gd name="connsiteX4" fmla="*/ 554831 w 919162"/>
                  <a:gd name="connsiteY4" fmla="*/ 169069 h 252413"/>
                  <a:gd name="connsiteX5" fmla="*/ 511969 w 919162"/>
                  <a:gd name="connsiteY5" fmla="*/ 169069 h 252413"/>
                  <a:gd name="connsiteX6" fmla="*/ 511969 w 919162"/>
                  <a:gd name="connsiteY6" fmla="*/ 154782 h 252413"/>
                  <a:gd name="connsiteX7" fmla="*/ 490537 w 919162"/>
                  <a:gd name="connsiteY7" fmla="*/ 154782 h 252413"/>
                  <a:gd name="connsiteX8" fmla="*/ 490537 w 919162"/>
                  <a:gd name="connsiteY8" fmla="*/ 140494 h 252413"/>
                  <a:gd name="connsiteX9" fmla="*/ 421481 w 919162"/>
                  <a:gd name="connsiteY9" fmla="*/ 140494 h 252413"/>
                  <a:gd name="connsiteX10" fmla="*/ 421481 w 919162"/>
                  <a:gd name="connsiteY10" fmla="*/ 123825 h 252413"/>
                  <a:gd name="connsiteX11" fmla="*/ 392906 w 919162"/>
                  <a:gd name="connsiteY11" fmla="*/ 123825 h 252413"/>
                  <a:gd name="connsiteX12" fmla="*/ 392906 w 919162"/>
                  <a:gd name="connsiteY12" fmla="*/ 104775 h 252413"/>
                  <a:gd name="connsiteX13" fmla="*/ 354806 w 919162"/>
                  <a:gd name="connsiteY13" fmla="*/ 104775 h 252413"/>
                  <a:gd name="connsiteX14" fmla="*/ 354806 w 919162"/>
                  <a:gd name="connsiteY14" fmla="*/ 104775 h 252413"/>
                  <a:gd name="connsiteX15" fmla="*/ 354806 w 919162"/>
                  <a:gd name="connsiteY15" fmla="*/ 90488 h 252413"/>
                  <a:gd name="connsiteX16" fmla="*/ 273844 w 919162"/>
                  <a:gd name="connsiteY16" fmla="*/ 90488 h 252413"/>
                  <a:gd name="connsiteX17" fmla="*/ 273844 w 919162"/>
                  <a:gd name="connsiteY17" fmla="*/ 80963 h 252413"/>
                  <a:gd name="connsiteX18" fmla="*/ 238125 w 919162"/>
                  <a:gd name="connsiteY18" fmla="*/ 80963 h 252413"/>
                  <a:gd name="connsiteX19" fmla="*/ 238125 w 919162"/>
                  <a:gd name="connsiteY19" fmla="*/ 66675 h 252413"/>
                  <a:gd name="connsiteX20" fmla="*/ 216694 w 919162"/>
                  <a:gd name="connsiteY20" fmla="*/ 66675 h 252413"/>
                  <a:gd name="connsiteX21" fmla="*/ 216694 w 919162"/>
                  <a:gd name="connsiteY21" fmla="*/ 47625 h 252413"/>
                  <a:gd name="connsiteX22" fmla="*/ 195262 w 919162"/>
                  <a:gd name="connsiteY22" fmla="*/ 47625 h 252413"/>
                  <a:gd name="connsiteX23" fmla="*/ 195262 w 919162"/>
                  <a:gd name="connsiteY23" fmla="*/ 40482 h 252413"/>
                  <a:gd name="connsiteX24" fmla="*/ 147637 w 919162"/>
                  <a:gd name="connsiteY24" fmla="*/ 40482 h 252413"/>
                  <a:gd name="connsiteX25" fmla="*/ 147637 w 919162"/>
                  <a:gd name="connsiteY25" fmla="*/ 30957 h 252413"/>
                  <a:gd name="connsiteX26" fmla="*/ 130969 w 919162"/>
                  <a:gd name="connsiteY26" fmla="*/ 30957 h 252413"/>
                  <a:gd name="connsiteX27" fmla="*/ 130969 w 919162"/>
                  <a:gd name="connsiteY27" fmla="*/ 11907 h 252413"/>
                  <a:gd name="connsiteX28" fmla="*/ 73819 w 919162"/>
                  <a:gd name="connsiteY28" fmla="*/ 11907 h 252413"/>
                  <a:gd name="connsiteX29" fmla="*/ 73819 w 919162"/>
                  <a:gd name="connsiteY29" fmla="*/ 0 h 252413"/>
                  <a:gd name="connsiteX30" fmla="*/ 30956 w 919162"/>
                  <a:gd name="connsiteY30" fmla="*/ 0 h 252413"/>
                  <a:gd name="connsiteX31" fmla="*/ 30956 w 919162"/>
                  <a:gd name="connsiteY31" fmla="*/ 0 h 252413"/>
                  <a:gd name="connsiteX32" fmla="*/ 0 w 919162"/>
                  <a:gd name="connsiteY32" fmla="*/ 0 h 252413"/>
                  <a:gd name="connsiteX0" fmla="*/ 888206 w 888206"/>
                  <a:gd name="connsiteY0" fmla="*/ 252413 h 252413"/>
                  <a:gd name="connsiteX1" fmla="*/ 623888 w 888206"/>
                  <a:gd name="connsiteY1" fmla="*/ 252413 h 252413"/>
                  <a:gd name="connsiteX2" fmla="*/ 623888 w 888206"/>
                  <a:gd name="connsiteY2" fmla="*/ 209550 h 252413"/>
                  <a:gd name="connsiteX3" fmla="*/ 523875 w 888206"/>
                  <a:gd name="connsiteY3" fmla="*/ 209550 h 252413"/>
                  <a:gd name="connsiteX4" fmla="*/ 523875 w 888206"/>
                  <a:gd name="connsiteY4" fmla="*/ 169069 h 252413"/>
                  <a:gd name="connsiteX5" fmla="*/ 481013 w 888206"/>
                  <a:gd name="connsiteY5" fmla="*/ 169069 h 252413"/>
                  <a:gd name="connsiteX6" fmla="*/ 481013 w 888206"/>
                  <a:gd name="connsiteY6" fmla="*/ 154782 h 252413"/>
                  <a:gd name="connsiteX7" fmla="*/ 459581 w 888206"/>
                  <a:gd name="connsiteY7" fmla="*/ 154782 h 252413"/>
                  <a:gd name="connsiteX8" fmla="*/ 459581 w 888206"/>
                  <a:gd name="connsiteY8" fmla="*/ 140494 h 252413"/>
                  <a:gd name="connsiteX9" fmla="*/ 390525 w 888206"/>
                  <a:gd name="connsiteY9" fmla="*/ 140494 h 252413"/>
                  <a:gd name="connsiteX10" fmla="*/ 390525 w 888206"/>
                  <a:gd name="connsiteY10" fmla="*/ 123825 h 252413"/>
                  <a:gd name="connsiteX11" fmla="*/ 361950 w 888206"/>
                  <a:gd name="connsiteY11" fmla="*/ 123825 h 252413"/>
                  <a:gd name="connsiteX12" fmla="*/ 361950 w 888206"/>
                  <a:gd name="connsiteY12" fmla="*/ 104775 h 252413"/>
                  <a:gd name="connsiteX13" fmla="*/ 323850 w 888206"/>
                  <a:gd name="connsiteY13" fmla="*/ 104775 h 252413"/>
                  <a:gd name="connsiteX14" fmla="*/ 323850 w 888206"/>
                  <a:gd name="connsiteY14" fmla="*/ 104775 h 252413"/>
                  <a:gd name="connsiteX15" fmla="*/ 323850 w 888206"/>
                  <a:gd name="connsiteY15" fmla="*/ 90488 h 252413"/>
                  <a:gd name="connsiteX16" fmla="*/ 242888 w 888206"/>
                  <a:gd name="connsiteY16" fmla="*/ 90488 h 252413"/>
                  <a:gd name="connsiteX17" fmla="*/ 242888 w 888206"/>
                  <a:gd name="connsiteY17" fmla="*/ 80963 h 252413"/>
                  <a:gd name="connsiteX18" fmla="*/ 207169 w 888206"/>
                  <a:gd name="connsiteY18" fmla="*/ 80963 h 252413"/>
                  <a:gd name="connsiteX19" fmla="*/ 207169 w 888206"/>
                  <a:gd name="connsiteY19" fmla="*/ 66675 h 252413"/>
                  <a:gd name="connsiteX20" fmla="*/ 185738 w 888206"/>
                  <a:gd name="connsiteY20" fmla="*/ 66675 h 252413"/>
                  <a:gd name="connsiteX21" fmla="*/ 185738 w 888206"/>
                  <a:gd name="connsiteY21" fmla="*/ 47625 h 252413"/>
                  <a:gd name="connsiteX22" fmla="*/ 164306 w 888206"/>
                  <a:gd name="connsiteY22" fmla="*/ 47625 h 252413"/>
                  <a:gd name="connsiteX23" fmla="*/ 164306 w 888206"/>
                  <a:gd name="connsiteY23" fmla="*/ 40482 h 252413"/>
                  <a:gd name="connsiteX24" fmla="*/ 116681 w 888206"/>
                  <a:gd name="connsiteY24" fmla="*/ 40482 h 252413"/>
                  <a:gd name="connsiteX25" fmla="*/ 116681 w 888206"/>
                  <a:gd name="connsiteY25" fmla="*/ 30957 h 252413"/>
                  <a:gd name="connsiteX26" fmla="*/ 100013 w 888206"/>
                  <a:gd name="connsiteY26" fmla="*/ 30957 h 252413"/>
                  <a:gd name="connsiteX27" fmla="*/ 100013 w 888206"/>
                  <a:gd name="connsiteY27" fmla="*/ 11907 h 252413"/>
                  <a:gd name="connsiteX28" fmla="*/ 42863 w 888206"/>
                  <a:gd name="connsiteY28" fmla="*/ 11907 h 252413"/>
                  <a:gd name="connsiteX29" fmla="*/ 42863 w 888206"/>
                  <a:gd name="connsiteY29" fmla="*/ 0 h 252413"/>
                  <a:gd name="connsiteX30" fmla="*/ 0 w 888206"/>
                  <a:gd name="connsiteY30" fmla="*/ 0 h 252413"/>
                  <a:gd name="connsiteX31" fmla="*/ 0 w 888206"/>
                  <a:gd name="connsiteY31" fmla="*/ 0 h 252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88206" h="252413">
                    <a:moveTo>
                      <a:pt x="888206" y="252413"/>
                    </a:moveTo>
                    <a:lnTo>
                      <a:pt x="623888" y="252413"/>
                    </a:lnTo>
                    <a:lnTo>
                      <a:pt x="623888" y="209550"/>
                    </a:lnTo>
                    <a:lnTo>
                      <a:pt x="523875" y="209550"/>
                    </a:lnTo>
                    <a:lnTo>
                      <a:pt x="523875" y="169069"/>
                    </a:lnTo>
                    <a:lnTo>
                      <a:pt x="481013" y="169069"/>
                    </a:lnTo>
                    <a:lnTo>
                      <a:pt x="481013" y="154782"/>
                    </a:lnTo>
                    <a:lnTo>
                      <a:pt x="459581" y="154782"/>
                    </a:lnTo>
                    <a:lnTo>
                      <a:pt x="459581" y="140494"/>
                    </a:lnTo>
                    <a:lnTo>
                      <a:pt x="390525" y="140494"/>
                    </a:lnTo>
                    <a:lnTo>
                      <a:pt x="390525" y="123825"/>
                    </a:lnTo>
                    <a:lnTo>
                      <a:pt x="361950" y="123825"/>
                    </a:lnTo>
                    <a:lnTo>
                      <a:pt x="361950" y="104775"/>
                    </a:lnTo>
                    <a:lnTo>
                      <a:pt x="323850" y="104775"/>
                    </a:lnTo>
                    <a:lnTo>
                      <a:pt x="323850" y="104775"/>
                    </a:lnTo>
                    <a:lnTo>
                      <a:pt x="323850" y="90488"/>
                    </a:lnTo>
                    <a:lnTo>
                      <a:pt x="242888" y="90488"/>
                    </a:lnTo>
                    <a:lnTo>
                      <a:pt x="242888" y="80963"/>
                    </a:lnTo>
                    <a:lnTo>
                      <a:pt x="207169" y="80963"/>
                    </a:lnTo>
                    <a:lnTo>
                      <a:pt x="207169" y="66675"/>
                    </a:lnTo>
                    <a:lnTo>
                      <a:pt x="185738" y="66675"/>
                    </a:lnTo>
                    <a:lnTo>
                      <a:pt x="185738" y="47625"/>
                    </a:lnTo>
                    <a:lnTo>
                      <a:pt x="164306" y="47625"/>
                    </a:lnTo>
                    <a:lnTo>
                      <a:pt x="164306" y="40482"/>
                    </a:lnTo>
                    <a:lnTo>
                      <a:pt x="116681" y="40482"/>
                    </a:lnTo>
                    <a:lnTo>
                      <a:pt x="116681" y="30957"/>
                    </a:lnTo>
                    <a:lnTo>
                      <a:pt x="100013" y="30957"/>
                    </a:lnTo>
                    <a:lnTo>
                      <a:pt x="100013" y="11907"/>
                    </a:lnTo>
                    <a:lnTo>
                      <a:pt x="42863" y="11907"/>
                    </a:lnTo>
                    <a:lnTo>
                      <a:pt x="42863" y="0"/>
                    </a:lnTo>
                    <a:lnTo>
                      <a:pt x="0" y="0"/>
                    </a:lnTo>
                    <a:lnTo>
                      <a:pt x="0" y="0"/>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Freeform: Shape 7">
                <a:extLst>
                  <a:ext uri="{FF2B5EF4-FFF2-40B4-BE49-F238E27FC236}">
                    <a16:creationId xmlns:a16="http://schemas.microsoft.com/office/drawing/2014/main" id="{1AD1ECAA-97E7-4244-BD05-D1539486FF05}"/>
                  </a:ext>
                </a:extLst>
              </p:cNvPr>
              <p:cNvSpPr/>
              <p:nvPr/>
            </p:nvSpPr>
            <p:spPr>
              <a:xfrm>
                <a:off x="2381249" y="2576513"/>
                <a:ext cx="1243013" cy="921543"/>
              </a:xfrm>
              <a:custGeom>
                <a:avLst/>
                <a:gdLst>
                  <a:gd name="connsiteX0" fmla="*/ 1828800 w 1828800"/>
                  <a:gd name="connsiteY0" fmla="*/ 852487 h 921543"/>
                  <a:gd name="connsiteX1" fmla="*/ 1243013 w 1828800"/>
                  <a:gd name="connsiteY1" fmla="*/ 921543 h 921543"/>
                  <a:gd name="connsiteX2" fmla="*/ 1243013 w 1828800"/>
                  <a:gd name="connsiteY2" fmla="*/ 907256 h 921543"/>
                  <a:gd name="connsiteX3" fmla="*/ 1202531 w 1828800"/>
                  <a:gd name="connsiteY3" fmla="*/ 907256 h 921543"/>
                  <a:gd name="connsiteX4" fmla="*/ 1202531 w 1828800"/>
                  <a:gd name="connsiteY4" fmla="*/ 895350 h 921543"/>
                  <a:gd name="connsiteX5" fmla="*/ 1176338 w 1828800"/>
                  <a:gd name="connsiteY5" fmla="*/ 895350 h 921543"/>
                  <a:gd name="connsiteX6" fmla="*/ 1176338 w 1828800"/>
                  <a:gd name="connsiteY6" fmla="*/ 881062 h 921543"/>
                  <a:gd name="connsiteX7" fmla="*/ 1176338 w 1828800"/>
                  <a:gd name="connsiteY7" fmla="*/ 881062 h 921543"/>
                  <a:gd name="connsiteX8" fmla="*/ 1162050 w 1828800"/>
                  <a:gd name="connsiteY8" fmla="*/ 866774 h 921543"/>
                  <a:gd name="connsiteX9" fmla="*/ 1138238 w 1828800"/>
                  <a:gd name="connsiteY9" fmla="*/ 866774 h 921543"/>
                  <a:gd name="connsiteX10" fmla="*/ 1138238 w 1828800"/>
                  <a:gd name="connsiteY10" fmla="*/ 840581 h 921543"/>
                  <a:gd name="connsiteX11" fmla="*/ 1097756 w 1828800"/>
                  <a:gd name="connsiteY11" fmla="*/ 840581 h 921543"/>
                  <a:gd name="connsiteX12" fmla="*/ 1097756 w 1828800"/>
                  <a:gd name="connsiteY12" fmla="*/ 826293 h 921543"/>
                  <a:gd name="connsiteX13" fmla="*/ 1059656 w 1828800"/>
                  <a:gd name="connsiteY13" fmla="*/ 826293 h 921543"/>
                  <a:gd name="connsiteX14" fmla="*/ 1059656 w 1828800"/>
                  <a:gd name="connsiteY14" fmla="*/ 816768 h 921543"/>
                  <a:gd name="connsiteX15" fmla="*/ 1042988 w 1828800"/>
                  <a:gd name="connsiteY15" fmla="*/ 816768 h 921543"/>
                  <a:gd name="connsiteX16" fmla="*/ 1042988 w 1828800"/>
                  <a:gd name="connsiteY16" fmla="*/ 804862 h 921543"/>
                  <a:gd name="connsiteX17" fmla="*/ 1026319 w 1828800"/>
                  <a:gd name="connsiteY17" fmla="*/ 804862 h 921543"/>
                  <a:gd name="connsiteX18" fmla="*/ 1026319 w 1828800"/>
                  <a:gd name="connsiteY18" fmla="*/ 788193 h 921543"/>
                  <a:gd name="connsiteX19" fmla="*/ 1007269 w 1828800"/>
                  <a:gd name="connsiteY19" fmla="*/ 788193 h 921543"/>
                  <a:gd name="connsiteX20" fmla="*/ 1007269 w 1828800"/>
                  <a:gd name="connsiteY20" fmla="*/ 766762 h 921543"/>
                  <a:gd name="connsiteX21" fmla="*/ 985838 w 1828800"/>
                  <a:gd name="connsiteY21" fmla="*/ 766762 h 921543"/>
                  <a:gd name="connsiteX22" fmla="*/ 985838 w 1828800"/>
                  <a:gd name="connsiteY22" fmla="*/ 759618 h 921543"/>
                  <a:gd name="connsiteX23" fmla="*/ 942975 w 1828800"/>
                  <a:gd name="connsiteY23" fmla="*/ 759618 h 921543"/>
                  <a:gd name="connsiteX24" fmla="*/ 942975 w 1828800"/>
                  <a:gd name="connsiteY24" fmla="*/ 745331 h 921543"/>
                  <a:gd name="connsiteX25" fmla="*/ 909638 w 1828800"/>
                  <a:gd name="connsiteY25" fmla="*/ 745331 h 921543"/>
                  <a:gd name="connsiteX26" fmla="*/ 909638 w 1828800"/>
                  <a:gd name="connsiteY26" fmla="*/ 728662 h 921543"/>
                  <a:gd name="connsiteX27" fmla="*/ 864394 w 1828800"/>
                  <a:gd name="connsiteY27" fmla="*/ 728662 h 921543"/>
                  <a:gd name="connsiteX28" fmla="*/ 864394 w 1828800"/>
                  <a:gd name="connsiteY28" fmla="*/ 704850 h 921543"/>
                  <a:gd name="connsiteX29" fmla="*/ 831056 w 1828800"/>
                  <a:gd name="connsiteY29" fmla="*/ 704850 h 921543"/>
                  <a:gd name="connsiteX30" fmla="*/ 831056 w 1828800"/>
                  <a:gd name="connsiteY30" fmla="*/ 695325 h 921543"/>
                  <a:gd name="connsiteX31" fmla="*/ 814388 w 1828800"/>
                  <a:gd name="connsiteY31" fmla="*/ 695325 h 921543"/>
                  <a:gd name="connsiteX32" fmla="*/ 814388 w 1828800"/>
                  <a:gd name="connsiteY32" fmla="*/ 685800 h 921543"/>
                  <a:gd name="connsiteX33" fmla="*/ 785813 w 1828800"/>
                  <a:gd name="connsiteY33" fmla="*/ 685800 h 921543"/>
                  <a:gd name="connsiteX34" fmla="*/ 785813 w 1828800"/>
                  <a:gd name="connsiteY34" fmla="*/ 676275 h 921543"/>
                  <a:gd name="connsiteX35" fmla="*/ 762000 w 1828800"/>
                  <a:gd name="connsiteY35" fmla="*/ 676275 h 921543"/>
                  <a:gd name="connsiteX36" fmla="*/ 762000 w 1828800"/>
                  <a:gd name="connsiteY36" fmla="*/ 657225 h 921543"/>
                  <a:gd name="connsiteX37" fmla="*/ 735806 w 1828800"/>
                  <a:gd name="connsiteY37" fmla="*/ 657225 h 921543"/>
                  <a:gd name="connsiteX38" fmla="*/ 735806 w 1828800"/>
                  <a:gd name="connsiteY38" fmla="*/ 645318 h 921543"/>
                  <a:gd name="connsiteX39" fmla="*/ 673894 w 1828800"/>
                  <a:gd name="connsiteY39" fmla="*/ 645318 h 921543"/>
                  <a:gd name="connsiteX40" fmla="*/ 673894 w 1828800"/>
                  <a:gd name="connsiteY40" fmla="*/ 631031 h 921543"/>
                  <a:gd name="connsiteX41" fmla="*/ 661988 w 1828800"/>
                  <a:gd name="connsiteY41" fmla="*/ 631031 h 921543"/>
                  <a:gd name="connsiteX42" fmla="*/ 661988 w 1828800"/>
                  <a:gd name="connsiteY42" fmla="*/ 619125 h 921543"/>
                  <a:gd name="connsiteX43" fmla="*/ 631031 w 1828800"/>
                  <a:gd name="connsiteY43" fmla="*/ 619125 h 921543"/>
                  <a:gd name="connsiteX44" fmla="*/ 631031 w 1828800"/>
                  <a:gd name="connsiteY44" fmla="*/ 614362 h 921543"/>
                  <a:gd name="connsiteX45" fmla="*/ 623888 w 1828800"/>
                  <a:gd name="connsiteY45" fmla="*/ 614362 h 921543"/>
                  <a:gd name="connsiteX46" fmla="*/ 623888 w 1828800"/>
                  <a:gd name="connsiteY46" fmla="*/ 602456 h 921543"/>
                  <a:gd name="connsiteX47" fmla="*/ 607219 w 1828800"/>
                  <a:gd name="connsiteY47" fmla="*/ 602456 h 921543"/>
                  <a:gd name="connsiteX48" fmla="*/ 607219 w 1828800"/>
                  <a:gd name="connsiteY48" fmla="*/ 590550 h 921543"/>
                  <a:gd name="connsiteX49" fmla="*/ 590550 w 1828800"/>
                  <a:gd name="connsiteY49" fmla="*/ 590550 h 921543"/>
                  <a:gd name="connsiteX50" fmla="*/ 590550 w 1828800"/>
                  <a:gd name="connsiteY50" fmla="*/ 581025 h 921543"/>
                  <a:gd name="connsiteX51" fmla="*/ 576263 w 1828800"/>
                  <a:gd name="connsiteY51" fmla="*/ 581025 h 921543"/>
                  <a:gd name="connsiteX52" fmla="*/ 576263 w 1828800"/>
                  <a:gd name="connsiteY52" fmla="*/ 569118 h 921543"/>
                  <a:gd name="connsiteX53" fmla="*/ 564356 w 1828800"/>
                  <a:gd name="connsiteY53" fmla="*/ 569118 h 921543"/>
                  <a:gd name="connsiteX54" fmla="*/ 564356 w 1828800"/>
                  <a:gd name="connsiteY54" fmla="*/ 542925 h 921543"/>
                  <a:gd name="connsiteX55" fmla="*/ 540544 w 1828800"/>
                  <a:gd name="connsiteY55" fmla="*/ 542925 h 921543"/>
                  <a:gd name="connsiteX56" fmla="*/ 540544 w 1828800"/>
                  <a:gd name="connsiteY56" fmla="*/ 528637 h 921543"/>
                  <a:gd name="connsiteX57" fmla="*/ 523875 w 1828800"/>
                  <a:gd name="connsiteY57" fmla="*/ 528637 h 921543"/>
                  <a:gd name="connsiteX58" fmla="*/ 523875 w 1828800"/>
                  <a:gd name="connsiteY58" fmla="*/ 516731 h 921543"/>
                  <a:gd name="connsiteX59" fmla="*/ 511969 w 1828800"/>
                  <a:gd name="connsiteY59" fmla="*/ 516731 h 921543"/>
                  <a:gd name="connsiteX60" fmla="*/ 511969 w 1828800"/>
                  <a:gd name="connsiteY60" fmla="*/ 502443 h 921543"/>
                  <a:gd name="connsiteX61" fmla="*/ 500063 w 1828800"/>
                  <a:gd name="connsiteY61" fmla="*/ 502443 h 921543"/>
                  <a:gd name="connsiteX62" fmla="*/ 500063 w 1828800"/>
                  <a:gd name="connsiteY62" fmla="*/ 485775 h 921543"/>
                  <a:gd name="connsiteX63" fmla="*/ 485775 w 1828800"/>
                  <a:gd name="connsiteY63" fmla="*/ 485775 h 921543"/>
                  <a:gd name="connsiteX64" fmla="*/ 485775 w 1828800"/>
                  <a:gd name="connsiteY64" fmla="*/ 476250 h 921543"/>
                  <a:gd name="connsiteX65" fmla="*/ 471488 w 1828800"/>
                  <a:gd name="connsiteY65" fmla="*/ 476250 h 921543"/>
                  <a:gd name="connsiteX66" fmla="*/ 471488 w 1828800"/>
                  <a:gd name="connsiteY66" fmla="*/ 466725 h 921543"/>
                  <a:gd name="connsiteX67" fmla="*/ 454819 w 1828800"/>
                  <a:gd name="connsiteY67" fmla="*/ 466725 h 921543"/>
                  <a:gd name="connsiteX68" fmla="*/ 454819 w 1828800"/>
                  <a:gd name="connsiteY68" fmla="*/ 438150 h 921543"/>
                  <a:gd name="connsiteX69" fmla="*/ 428625 w 1828800"/>
                  <a:gd name="connsiteY69" fmla="*/ 438150 h 921543"/>
                  <a:gd name="connsiteX70" fmla="*/ 428625 w 1828800"/>
                  <a:gd name="connsiteY70" fmla="*/ 411956 h 921543"/>
                  <a:gd name="connsiteX71" fmla="*/ 409575 w 1828800"/>
                  <a:gd name="connsiteY71" fmla="*/ 411956 h 921543"/>
                  <a:gd name="connsiteX72" fmla="*/ 409575 w 1828800"/>
                  <a:gd name="connsiteY72" fmla="*/ 390525 h 921543"/>
                  <a:gd name="connsiteX73" fmla="*/ 388144 w 1828800"/>
                  <a:gd name="connsiteY73" fmla="*/ 390525 h 921543"/>
                  <a:gd name="connsiteX74" fmla="*/ 388144 w 1828800"/>
                  <a:gd name="connsiteY74" fmla="*/ 371475 h 921543"/>
                  <a:gd name="connsiteX75" fmla="*/ 376238 w 1828800"/>
                  <a:gd name="connsiteY75" fmla="*/ 371475 h 921543"/>
                  <a:gd name="connsiteX76" fmla="*/ 376238 w 1828800"/>
                  <a:gd name="connsiteY76" fmla="*/ 354806 h 921543"/>
                  <a:gd name="connsiteX77" fmla="*/ 345281 w 1828800"/>
                  <a:gd name="connsiteY77" fmla="*/ 354806 h 921543"/>
                  <a:gd name="connsiteX78" fmla="*/ 345281 w 1828800"/>
                  <a:gd name="connsiteY78" fmla="*/ 340518 h 921543"/>
                  <a:gd name="connsiteX79" fmla="*/ 323850 w 1828800"/>
                  <a:gd name="connsiteY79" fmla="*/ 340518 h 921543"/>
                  <a:gd name="connsiteX80" fmla="*/ 323850 w 1828800"/>
                  <a:gd name="connsiteY80" fmla="*/ 319087 h 921543"/>
                  <a:gd name="connsiteX81" fmla="*/ 309563 w 1828800"/>
                  <a:gd name="connsiteY81" fmla="*/ 319087 h 921543"/>
                  <a:gd name="connsiteX82" fmla="*/ 309563 w 1828800"/>
                  <a:gd name="connsiteY82" fmla="*/ 295275 h 921543"/>
                  <a:gd name="connsiteX83" fmla="*/ 290513 w 1828800"/>
                  <a:gd name="connsiteY83" fmla="*/ 295275 h 921543"/>
                  <a:gd name="connsiteX84" fmla="*/ 290513 w 1828800"/>
                  <a:gd name="connsiteY84" fmla="*/ 283368 h 921543"/>
                  <a:gd name="connsiteX85" fmla="*/ 276225 w 1828800"/>
                  <a:gd name="connsiteY85" fmla="*/ 283368 h 921543"/>
                  <a:gd name="connsiteX86" fmla="*/ 276225 w 1828800"/>
                  <a:gd name="connsiteY86" fmla="*/ 269081 h 921543"/>
                  <a:gd name="connsiteX87" fmla="*/ 254794 w 1828800"/>
                  <a:gd name="connsiteY87" fmla="*/ 269081 h 921543"/>
                  <a:gd name="connsiteX88" fmla="*/ 254794 w 1828800"/>
                  <a:gd name="connsiteY88" fmla="*/ 245268 h 921543"/>
                  <a:gd name="connsiteX89" fmla="*/ 242888 w 1828800"/>
                  <a:gd name="connsiteY89" fmla="*/ 245268 h 921543"/>
                  <a:gd name="connsiteX90" fmla="*/ 242888 w 1828800"/>
                  <a:gd name="connsiteY90" fmla="*/ 228600 h 921543"/>
                  <a:gd name="connsiteX91" fmla="*/ 221456 w 1828800"/>
                  <a:gd name="connsiteY91" fmla="*/ 228600 h 921543"/>
                  <a:gd name="connsiteX92" fmla="*/ 221456 w 1828800"/>
                  <a:gd name="connsiteY92" fmla="*/ 202406 h 921543"/>
                  <a:gd name="connsiteX93" fmla="*/ 204788 w 1828800"/>
                  <a:gd name="connsiteY93" fmla="*/ 202406 h 921543"/>
                  <a:gd name="connsiteX94" fmla="*/ 204788 w 1828800"/>
                  <a:gd name="connsiteY94" fmla="*/ 185737 h 921543"/>
                  <a:gd name="connsiteX95" fmla="*/ 188119 w 1828800"/>
                  <a:gd name="connsiteY95" fmla="*/ 185737 h 921543"/>
                  <a:gd name="connsiteX96" fmla="*/ 188119 w 1828800"/>
                  <a:gd name="connsiteY96" fmla="*/ 169068 h 921543"/>
                  <a:gd name="connsiteX97" fmla="*/ 157163 w 1828800"/>
                  <a:gd name="connsiteY97" fmla="*/ 169068 h 921543"/>
                  <a:gd name="connsiteX98" fmla="*/ 157163 w 1828800"/>
                  <a:gd name="connsiteY98" fmla="*/ 140493 h 921543"/>
                  <a:gd name="connsiteX99" fmla="*/ 142875 w 1828800"/>
                  <a:gd name="connsiteY99" fmla="*/ 140493 h 921543"/>
                  <a:gd name="connsiteX100" fmla="*/ 142875 w 1828800"/>
                  <a:gd name="connsiteY100" fmla="*/ 109537 h 921543"/>
                  <a:gd name="connsiteX101" fmla="*/ 100013 w 1828800"/>
                  <a:gd name="connsiteY101" fmla="*/ 109537 h 921543"/>
                  <a:gd name="connsiteX102" fmla="*/ 100013 w 1828800"/>
                  <a:gd name="connsiteY102" fmla="*/ 85725 h 921543"/>
                  <a:gd name="connsiteX103" fmla="*/ 80963 w 1828800"/>
                  <a:gd name="connsiteY103" fmla="*/ 85725 h 921543"/>
                  <a:gd name="connsiteX104" fmla="*/ 80963 w 1828800"/>
                  <a:gd name="connsiteY104" fmla="*/ 66675 h 921543"/>
                  <a:gd name="connsiteX105" fmla="*/ 61913 w 1828800"/>
                  <a:gd name="connsiteY105" fmla="*/ 66675 h 921543"/>
                  <a:gd name="connsiteX106" fmla="*/ 61913 w 1828800"/>
                  <a:gd name="connsiteY106" fmla="*/ 50006 h 921543"/>
                  <a:gd name="connsiteX107" fmla="*/ 40481 w 1828800"/>
                  <a:gd name="connsiteY107" fmla="*/ 50006 h 921543"/>
                  <a:gd name="connsiteX108" fmla="*/ 40481 w 1828800"/>
                  <a:gd name="connsiteY108" fmla="*/ 30956 h 921543"/>
                  <a:gd name="connsiteX109" fmla="*/ 26194 w 1828800"/>
                  <a:gd name="connsiteY109" fmla="*/ 30956 h 921543"/>
                  <a:gd name="connsiteX110" fmla="*/ 26194 w 1828800"/>
                  <a:gd name="connsiteY110" fmla="*/ 16668 h 921543"/>
                  <a:gd name="connsiteX111" fmla="*/ 16669 w 1828800"/>
                  <a:gd name="connsiteY111" fmla="*/ 16668 h 921543"/>
                  <a:gd name="connsiteX112" fmla="*/ 16669 w 1828800"/>
                  <a:gd name="connsiteY112" fmla="*/ 0 h 921543"/>
                  <a:gd name="connsiteX113" fmla="*/ 0 w 1828800"/>
                  <a:gd name="connsiteY113" fmla="*/ 0 h 921543"/>
                  <a:gd name="connsiteX0" fmla="*/ 1243013 w 1243013"/>
                  <a:gd name="connsiteY0" fmla="*/ 921543 h 921543"/>
                  <a:gd name="connsiteX1" fmla="*/ 1243013 w 1243013"/>
                  <a:gd name="connsiteY1" fmla="*/ 907256 h 921543"/>
                  <a:gd name="connsiteX2" fmla="*/ 1202531 w 1243013"/>
                  <a:gd name="connsiteY2" fmla="*/ 907256 h 921543"/>
                  <a:gd name="connsiteX3" fmla="*/ 1202531 w 1243013"/>
                  <a:gd name="connsiteY3" fmla="*/ 895350 h 921543"/>
                  <a:gd name="connsiteX4" fmla="*/ 1176338 w 1243013"/>
                  <a:gd name="connsiteY4" fmla="*/ 895350 h 921543"/>
                  <a:gd name="connsiteX5" fmla="*/ 1176338 w 1243013"/>
                  <a:gd name="connsiteY5" fmla="*/ 881062 h 921543"/>
                  <a:gd name="connsiteX6" fmla="*/ 1176338 w 1243013"/>
                  <a:gd name="connsiteY6" fmla="*/ 881062 h 921543"/>
                  <a:gd name="connsiteX7" fmla="*/ 1162050 w 1243013"/>
                  <a:gd name="connsiteY7" fmla="*/ 866774 h 921543"/>
                  <a:gd name="connsiteX8" fmla="*/ 1138238 w 1243013"/>
                  <a:gd name="connsiteY8" fmla="*/ 866774 h 921543"/>
                  <a:gd name="connsiteX9" fmla="*/ 1138238 w 1243013"/>
                  <a:gd name="connsiteY9" fmla="*/ 840581 h 921543"/>
                  <a:gd name="connsiteX10" fmla="*/ 1097756 w 1243013"/>
                  <a:gd name="connsiteY10" fmla="*/ 840581 h 921543"/>
                  <a:gd name="connsiteX11" fmla="*/ 1097756 w 1243013"/>
                  <a:gd name="connsiteY11" fmla="*/ 826293 h 921543"/>
                  <a:gd name="connsiteX12" fmla="*/ 1059656 w 1243013"/>
                  <a:gd name="connsiteY12" fmla="*/ 826293 h 921543"/>
                  <a:gd name="connsiteX13" fmla="*/ 1059656 w 1243013"/>
                  <a:gd name="connsiteY13" fmla="*/ 816768 h 921543"/>
                  <a:gd name="connsiteX14" fmla="*/ 1042988 w 1243013"/>
                  <a:gd name="connsiteY14" fmla="*/ 816768 h 921543"/>
                  <a:gd name="connsiteX15" fmla="*/ 1042988 w 1243013"/>
                  <a:gd name="connsiteY15" fmla="*/ 804862 h 921543"/>
                  <a:gd name="connsiteX16" fmla="*/ 1026319 w 1243013"/>
                  <a:gd name="connsiteY16" fmla="*/ 804862 h 921543"/>
                  <a:gd name="connsiteX17" fmla="*/ 1026319 w 1243013"/>
                  <a:gd name="connsiteY17" fmla="*/ 788193 h 921543"/>
                  <a:gd name="connsiteX18" fmla="*/ 1007269 w 1243013"/>
                  <a:gd name="connsiteY18" fmla="*/ 788193 h 921543"/>
                  <a:gd name="connsiteX19" fmla="*/ 1007269 w 1243013"/>
                  <a:gd name="connsiteY19" fmla="*/ 766762 h 921543"/>
                  <a:gd name="connsiteX20" fmla="*/ 985838 w 1243013"/>
                  <a:gd name="connsiteY20" fmla="*/ 766762 h 921543"/>
                  <a:gd name="connsiteX21" fmla="*/ 985838 w 1243013"/>
                  <a:gd name="connsiteY21" fmla="*/ 759618 h 921543"/>
                  <a:gd name="connsiteX22" fmla="*/ 942975 w 1243013"/>
                  <a:gd name="connsiteY22" fmla="*/ 759618 h 921543"/>
                  <a:gd name="connsiteX23" fmla="*/ 942975 w 1243013"/>
                  <a:gd name="connsiteY23" fmla="*/ 745331 h 921543"/>
                  <a:gd name="connsiteX24" fmla="*/ 909638 w 1243013"/>
                  <a:gd name="connsiteY24" fmla="*/ 745331 h 921543"/>
                  <a:gd name="connsiteX25" fmla="*/ 909638 w 1243013"/>
                  <a:gd name="connsiteY25" fmla="*/ 728662 h 921543"/>
                  <a:gd name="connsiteX26" fmla="*/ 864394 w 1243013"/>
                  <a:gd name="connsiteY26" fmla="*/ 728662 h 921543"/>
                  <a:gd name="connsiteX27" fmla="*/ 864394 w 1243013"/>
                  <a:gd name="connsiteY27" fmla="*/ 704850 h 921543"/>
                  <a:gd name="connsiteX28" fmla="*/ 831056 w 1243013"/>
                  <a:gd name="connsiteY28" fmla="*/ 704850 h 921543"/>
                  <a:gd name="connsiteX29" fmla="*/ 831056 w 1243013"/>
                  <a:gd name="connsiteY29" fmla="*/ 695325 h 921543"/>
                  <a:gd name="connsiteX30" fmla="*/ 814388 w 1243013"/>
                  <a:gd name="connsiteY30" fmla="*/ 695325 h 921543"/>
                  <a:gd name="connsiteX31" fmla="*/ 814388 w 1243013"/>
                  <a:gd name="connsiteY31" fmla="*/ 685800 h 921543"/>
                  <a:gd name="connsiteX32" fmla="*/ 785813 w 1243013"/>
                  <a:gd name="connsiteY32" fmla="*/ 685800 h 921543"/>
                  <a:gd name="connsiteX33" fmla="*/ 785813 w 1243013"/>
                  <a:gd name="connsiteY33" fmla="*/ 676275 h 921543"/>
                  <a:gd name="connsiteX34" fmla="*/ 762000 w 1243013"/>
                  <a:gd name="connsiteY34" fmla="*/ 676275 h 921543"/>
                  <a:gd name="connsiteX35" fmla="*/ 762000 w 1243013"/>
                  <a:gd name="connsiteY35" fmla="*/ 657225 h 921543"/>
                  <a:gd name="connsiteX36" fmla="*/ 735806 w 1243013"/>
                  <a:gd name="connsiteY36" fmla="*/ 657225 h 921543"/>
                  <a:gd name="connsiteX37" fmla="*/ 735806 w 1243013"/>
                  <a:gd name="connsiteY37" fmla="*/ 645318 h 921543"/>
                  <a:gd name="connsiteX38" fmla="*/ 673894 w 1243013"/>
                  <a:gd name="connsiteY38" fmla="*/ 645318 h 921543"/>
                  <a:gd name="connsiteX39" fmla="*/ 673894 w 1243013"/>
                  <a:gd name="connsiteY39" fmla="*/ 631031 h 921543"/>
                  <a:gd name="connsiteX40" fmla="*/ 661988 w 1243013"/>
                  <a:gd name="connsiteY40" fmla="*/ 631031 h 921543"/>
                  <a:gd name="connsiteX41" fmla="*/ 661988 w 1243013"/>
                  <a:gd name="connsiteY41" fmla="*/ 619125 h 921543"/>
                  <a:gd name="connsiteX42" fmla="*/ 631031 w 1243013"/>
                  <a:gd name="connsiteY42" fmla="*/ 619125 h 921543"/>
                  <a:gd name="connsiteX43" fmla="*/ 631031 w 1243013"/>
                  <a:gd name="connsiteY43" fmla="*/ 614362 h 921543"/>
                  <a:gd name="connsiteX44" fmla="*/ 623888 w 1243013"/>
                  <a:gd name="connsiteY44" fmla="*/ 614362 h 921543"/>
                  <a:gd name="connsiteX45" fmla="*/ 623888 w 1243013"/>
                  <a:gd name="connsiteY45" fmla="*/ 602456 h 921543"/>
                  <a:gd name="connsiteX46" fmla="*/ 607219 w 1243013"/>
                  <a:gd name="connsiteY46" fmla="*/ 602456 h 921543"/>
                  <a:gd name="connsiteX47" fmla="*/ 607219 w 1243013"/>
                  <a:gd name="connsiteY47" fmla="*/ 590550 h 921543"/>
                  <a:gd name="connsiteX48" fmla="*/ 590550 w 1243013"/>
                  <a:gd name="connsiteY48" fmla="*/ 590550 h 921543"/>
                  <a:gd name="connsiteX49" fmla="*/ 590550 w 1243013"/>
                  <a:gd name="connsiteY49" fmla="*/ 581025 h 921543"/>
                  <a:gd name="connsiteX50" fmla="*/ 576263 w 1243013"/>
                  <a:gd name="connsiteY50" fmla="*/ 581025 h 921543"/>
                  <a:gd name="connsiteX51" fmla="*/ 576263 w 1243013"/>
                  <a:gd name="connsiteY51" fmla="*/ 569118 h 921543"/>
                  <a:gd name="connsiteX52" fmla="*/ 564356 w 1243013"/>
                  <a:gd name="connsiteY52" fmla="*/ 569118 h 921543"/>
                  <a:gd name="connsiteX53" fmla="*/ 564356 w 1243013"/>
                  <a:gd name="connsiteY53" fmla="*/ 542925 h 921543"/>
                  <a:gd name="connsiteX54" fmla="*/ 540544 w 1243013"/>
                  <a:gd name="connsiteY54" fmla="*/ 542925 h 921543"/>
                  <a:gd name="connsiteX55" fmla="*/ 540544 w 1243013"/>
                  <a:gd name="connsiteY55" fmla="*/ 528637 h 921543"/>
                  <a:gd name="connsiteX56" fmla="*/ 523875 w 1243013"/>
                  <a:gd name="connsiteY56" fmla="*/ 528637 h 921543"/>
                  <a:gd name="connsiteX57" fmla="*/ 523875 w 1243013"/>
                  <a:gd name="connsiteY57" fmla="*/ 516731 h 921543"/>
                  <a:gd name="connsiteX58" fmla="*/ 511969 w 1243013"/>
                  <a:gd name="connsiteY58" fmla="*/ 516731 h 921543"/>
                  <a:gd name="connsiteX59" fmla="*/ 511969 w 1243013"/>
                  <a:gd name="connsiteY59" fmla="*/ 502443 h 921543"/>
                  <a:gd name="connsiteX60" fmla="*/ 500063 w 1243013"/>
                  <a:gd name="connsiteY60" fmla="*/ 502443 h 921543"/>
                  <a:gd name="connsiteX61" fmla="*/ 500063 w 1243013"/>
                  <a:gd name="connsiteY61" fmla="*/ 485775 h 921543"/>
                  <a:gd name="connsiteX62" fmla="*/ 485775 w 1243013"/>
                  <a:gd name="connsiteY62" fmla="*/ 485775 h 921543"/>
                  <a:gd name="connsiteX63" fmla="*/ 485775 w 1243013"/>
                  <a:gd name="connsiteY63" fmla="*/ 476250 h 921543"/>
                  <a:gd name="connsiteX64" fmla="*/ 471488 w 1243013"/>
                  <a:gd name="connsiteY64" fmla="*/ 476250 h 921543"/>
                  <a:gd name="connsiteX65" fmla="*/ 471488 w 1243013"/>
                  <a:gd name="connsiteY65" fmla="*/ 466725 h 921543"/>
                  <a:gd name="connsiteX66" fmla="*/ 454819 w 1243013"/>
                  <a:gd name="connsiteY66" fmla="*/ 466725 h 921543"/>
                  <a:gd name="connsiteX67" fmla="*/ 454819 w 1243013"/>
                  <a:gd name="connsiteY67" fmla="*/ 438150 h 921543"/>
                  <a:gd name="connsiteX68" fmla="*/ 428625 w 1243013"/>
                  <a:gd name="connsiteY68" fmla="*/ 438150 h 921543"/>
                  <a:gd name="connsiteX69" fmla="*/ 428625 w 1243013"/>
                  <a:gd name="connsiteY69" fmla="*/ 411956 h 921543"/>
                  <a:gd name="connsiteX70" fmla="*/ 409575 w 1243013"/>
                  <a:gd name="connsiteY70" fmla="*/ 411956 h 921543"/>
                  <a:gd name="connsiteX71" fmla="*/ 409575 w 1243013"/>
                  <a:gd name="connsiteY71" fmla="*/ 390525 h 921543"/>
                  <a:gd name="connsiteX72" fmla="*/ 388144 w 1243013"/>
                  <a:gd name="connsiteY72" fmla="*/ 390525 h 921543"/>
                  <a:gd name="connsiteX73" fmla="*/ 388144 w 1243013"/>
                  <a:gd name="connsiteY73" fmla="*/ 371475 h 921543"/>
                  <a:gd name="connsiteX74" fmla="*/ 376238 w 1243013"/>
                  <a:gd name="connsiteY74" fmla="*/ 371475 h 921543"/>
                  <a:gd name="connsiteX75" fmla="*/ 376238 w 1243013"/>
                  <a:gd name="connsiteY75" fmla="*/ 354806 h 921543"/>
                  <a:gd name="connsiteX76" fmla="*/ 345281 w 1243013"/>
                  <a:gd name="connsiteY76" fmla="*/ 354806 h 921543"/>
                  <a:gd name="connsiteX77" fmla="*/ 345281 w 1243013"/>
                  <a:gd name="connsiteY77" fmla="*/ 340518 h 921543"/>
                  <a:gd name="connsiteX78" fmla="*/ 323850 w 1243013"/>
                  <a:gd name="connsiteY78" fmla="*/ 340518 h 921543"/>
                  <a:gd name="connsiteX79" fmla="*/ 323850 w 1243013"/>
                  <a:gd name="connsiteY79" fmla="*/ 319087 h 921543"/>
                  <a:gd name="connsiteX80" fmla="*/ 309563 w 1243013"/>
                  <a:gd name="connsiteY80" fmla="*/ 319087 h 921543"/>
                  <a:gd name="connsiteX81" fmla="*/ 309563 w 1243013"/>
                  <a:gd name="connsiteY81" fmla="*/ 295275 h 921543"/>
                  <a:gd name="connsiteX82" fmla="*/ 290513 w 1243013"/>
                  <a:gd name="connsiteY82" fmla="*/ 295275 h 921543"/>
                  <a:gd name="connsiteX83" fmla="*/ 290513 w 1243013"/>
                  <a:gd name="connsiteY83" fmla="*/ 283368 h 921543"/>
                  <a:gd name="connsiteX84" fmla="*/ 276225 w 1243013"/>
                  <a:gd name="connsiteY84" fmla="*/ 283368 h 921543"/>
                  <a:gd name="connsiteX85" fmla="*/ 276225 w 1243013"/>
                  <a:gd name="connsiteY85" fmla="*/ 269081 h 921543"/>
                  <a:gd name="connsiteX86" fmla="*/ 254794 w 1243013"/>
                  <a:gd name="connsiteY86" fmla="*/ 269081 h 921543"/>
                  <a:gd name="connsiteX87" fmla="*/ 254794 w 1243013"/>
                  <a:gd name="connsiteY87" fmla="*/ 245268 h 921543"/>
                  <a:gd name="connsiteX88" fmla="*/ 242888 w 1243013"/>
                  <a:gd name="connsiteY88" fmla="*/ 245268 h 921543"/>
                  <a:gd name="connsiteX89" fmla="*/ 242888 w 1243013"/>
                  <a:gd name="connsiteY89" fmla="*/ 228600 h 921543"/>
                  <a:gd name="connsiteX90" fmla="*/ 221456 w 1243013"/>
                  <a:gd name="connsiteY90" fmla="*/ 228600 h 921543"/>
                  <a:gd name="connsiteX91" fmla="*/ 221456 w 1243013"/>
                  <a:gd name="connsiteY91" fmla="*/ 202406 h 921543"/>
                  <a:gd name="connsiteX92" fmla="*/ 204788 w 1243013"/>
                  <a:gd name="connsiteY92" fmla="*/ 202406 h 921543"/>
                  <a:gd name="connsiteX93" fmla="*/ 204788 w 1243013"/>
                  <a:gd name="connsiteY93" fmla="*/ 185737 h 921543"/>
                  <a:gd name="connsiteX94" fmla="*/ 188119 w 1243013"/>
                  <a:gd name="connsiteY94" fmla="*/ 185737 h 921543"/>
                  <a:gd name="connsiteX95" fmla="*/ 188119 w 1243013"/>
                  <a:gd name="connsiteY95" fmla="*/ 169068 h 921543"/>
                  <a:gd name="connsiteX96" fmla="*/ 157163 w 1243013"/>
                  <a:gd name="connsiteY96" fmla="*/ 169068 h 921543"/>
                  <a:gd name="connsiteX97" fmla="*/ 157163 w 1243013"/>
                  <a:gd name="connsiteY97" fmla="*/ 140493 h 921543"/>
                  <a:gd name="connsiteX98" fmla="*/ 142875 w 1243013"/>
                  <a:gd name="connsiteY98" fmla="*/ 140493 h 921543"/>
                  <a:gd name="connsiteX99" fmla="*/ 142875 w 1243013"/>
                  <a:gd name="connsiteY99" fmla="*/ 109537 h 921543"/>
                  <a:gd name="connsiteX100" fmla="*/ 100013 w 1243013"/>
                  <a:gd name="connsiteY100" fmla="*/ 109537 h 921543"/>
                  <a:gd name="connsiteX101" fmla="*/ 100013 w 1243013"/>
                  <a:gd name="connsiteY101" fmla="*/ 85725 h 921543"/>
                  <a:gd name="connsiteX102" fmla="*/ 80963 w 1243013"/>
                  <a:gd name="connsiteY102" fmla="*/ 85725 h 921543"/>
                  <a:gd name="connsiteX103" fmla="*/ 80963 w 1243013"/>
                  <a:gd name="connsiteY103" fmla="*/ 66675 h 921543"/>
                  <a:gd name="connsiteX104" fmla="*/ 61913 w 1243013"/>
                  <a:gd name="connsiteY104" fmla="*/ 66675 h 921543"/>
                  <a:gd name="connsiteX105" fmla="*/ 61913 w 1243013"/>
                  <a:gd name="connsiteY105" fmla="*/ 50006 h 921543"/>
                  <a:gd name="connsiteX106" fmla="*/ 40481 w 1243013"/>
                  <a:gd name="connsiteY106" fmla="*/ 50006 h 921543"/>
                  <a:gd name="connsiteX107" fmla="*/ 40481 w 1243013"/>
                  <a:gd name="connsiteY107" fmla="*/ 30956 h 921543"/>
                  <a:gd name="connsiteX108" fmla="*/ 26194 w 1243013"/>
                  <a:gd name="connsiteY108" fmla="*/ 30956 h 921543"/>
                  <a:gd name="connsiteX109" fmla="*/ 26194 w 1243013"/>
                  <a:gd name="connsiteY109" fmla="*/ 16668 h 921543"/>
                  <a:gd name="connsiteX110" fmla="*/ 16669 w 1243013"/>
                  <a:gd name="connsiteY110" fmla="*/ 16668 h 921543"/>
                  <a:gd name="connsiteX111" fmla="*/ 16669 w 1243013"/>
                  <a:gd name="connsiteY111" fmla="*/ 0 h 921543"/>
                  <a:gd name="connsiteX112" fmla="*/ 0 w 1243013"/>
                  <a:gd name="connsiteY112" fmla="*/ 0 h 921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1243013" h="921543">
                    <a:moveTo>
                      <a:pt x="1243013" y="921543"/>
                    </a:moveTo>
                    <a:lnTo>
                      <a:pt x="1243013" y="907256"/>
                    </a:lnTo>
                    <a:lnTo>
                      <a:pt x="1202531" y="907256"/>
                    </a:lnTo>
                    <a:lnTo>
                      <a:pt x="1202531" y="895350"/>
                    </a:lnTo>
                    <a:lnTo>
                      <a:pt x="1176338" y="895350"/>
                    </a:lnTo>
                    <a:lnTo>
                      <a:pt x="1176338" y="881062"/>
                    </a:lnTo>
                    <a:lnTo>
                      <a:pt x="1176338" y="881062"/>
                    </a:lnTo>
                    <a:lnTo>
                      <a:pt x="1162050" y="866774"/>
                    </a:lnTo>
                    <a:lnTo>
                      <a:pt x="1138238" y="866774"/>
                    </a:lnTo>
                    <a:lnTo>
                      <a:pt x="1138238" y="840581"/>
                    </a:lnTo>
                    <a:lnTo>
                      <a:pt x="1097756" y="840581"/>
                    </a:lnTo>
                    <a:lnTo>
                      <a:pt x="1097756" y="826293"/>
                    </a:lnTo>
                    <a:lnTo>
                      <a:pt x="1059656" y="826293"/>
                    </a:lnTo>
                    <a:lnTo>
                      <a:pt x="1059656" y="816768"/>
                    </a:lnTo>
                    <a:lnTo>
                      <a:pt x="1042988" y="816768"/>
                    </a:lnTo>
                    <a:lnTo>
                      <a:pt x="1042988" y="804862"/>
                    </a:lnTo>
                    <a:lnTo>
                      <a:pt x="1026319" y="804862"/>
                    </a:lnTo>
                    <a:lnTo>
                      <a:pt x="1026319" y="788193"/>
                    </a:lnTo>
                    <a:lnTo>
                      <a:pt x="1007269" y="788193"/>
                    </a:lnTo>
                    <a:lnTo>
                      <a:pt x="1007269" y="766762"/>
                    </a:lnTo>
                    <a:lnTo>
                      <a:pt x="985838" y="766762"/>
                    </a:lnTo>
                    <a:lnTo>
                      <a:pt x="985838" y="759618"/>
                    </a:lnTo>
                    <a:lnTo>
                      <a:pt x="942975" y="759618"/>
                    </a:lnTo>
                    <a:lnTo>
                      <a:pt x="942975" y="745331"/>
                    </a:lnTo>
                    <a:lnTo>
                      <a:pt x="909638" y="745331"/>
                    </a:lnTo>
                    <a:lnTo>
                      <a:pt x="909638" y="728662"/>
                    </a:lnTo>
                    <a:lnTo>
                      <a:pt x="864394" y="728662"/>
                    </a:lnTo>
                    <a:lnTo>
                      <a:pt x="864394" y="704850"/>
                    </a:lnTo>
                    <a:lnTo>
                      <a:pt x="831056" y="704850"/>
                    </a:lnTo>
                    <a:lnTo>
                      <a:pt x="831056" y="695325"/>
                    </a:lnTo>
                    <a:lnTo>
                      <a:pt x="814388" y="695325"/>
                    </a:lnTo>
                    <a:lnTo>
                      <a:pt x="814388" y="685800"/>
                    </a:lnTo>
                    <a:lnTo>
                      <a:pt x="785813" y="685800"/>
                    </a:lnTo>
                    <a:lnTo>
                      <a:pt x="785813" y="676275"/>
                    </a:lnTo>
                    <a:lnTo>
                      <a:pt x="762000" y="676275"/>
                    </a:lnTo>
                    <a:lnTo>
                      <a:pt x="762000" y="657225"/>
                    </a:lnTo>
                    <a:lnTo>
                      <a:pt x="735806" y="657225"/>
                    </a:lnTo>
                    <a:lnTo>
                      <a:pt x="735806" y="645318"/>
                    </a:lnTo>
                    <a:lnTo>
                      <a:pt x="673894" y="645318"/>
                    </a:lnTo>
                    <a:lnTo>
                      <a:pt x="673894" y="631031"/>
                    </a:lnTo>
                    <a:lnTo>
                      <a:pt x="661988" y="631031"/>
                    </a:lnTo>
                    <a:lnTo>
                      <a:pt x="661988" y="619125"/>
                    </a:lnTo>
                    <a:lnTo>
                      <a:pt x="631031" y="619125"/>
                    </a:lnTo>
                    <a:lnTo>
                      <a:pt x="631031" y="614362"/>
                    </a:lnTo>
                    <a:lnTo>
                      <a:pt x="623888" y="614362"/>
                    </a:lnTo>
                    <a:lnTo>
                      <a:pt x="623888" y="602456"/>
                    </a:lnTo>
                    <a:lnTo>
                      <a:pt x="607219" y="602456"/>
                    </a:lnTo>
                    <a:lnTo>
                      <a:pt x="607219" y="590550"/>
                    </a:lnTo>
                    <a:lnTo>
                      <a:pt x="590550" y="590550"/>
                    </a:lnTo>
                    <a:lnTo>
                      <a:pt x="590550" y="581025"/>
                    </a:lnTo>
                    <a:lnTo>
                      <a:pt x="576263" y="581025"/>
                    </a:lnTo>
                    <a:lnTo>
                      <a:pt x="576263" y="569118"/>
                    </a:lnTo>
                    <a:lnTo>
                      <a:pt x="564356" y="569118"/>
                    </a:lnTo>
                    <a:lnTo>
                      <a:pt x="564356" y="542925"/>
                    </a:lnTo>
                    <a:lnTo>
                      <a:pt x="540544" y="542925"/>
                    </a:lnTo>
                    <a:lnTo>
                      <a:pt x="540544" y="528637"/>
                    </a:lnTo>
                    <a:lnTo>
                      <a:pt x="523875" y="528637"/>
                    </a:lnTo>
                    <a:lnTo>
                      <a:pt x="523875" y="516731"/>
                    </a:lnTo>
                    <a:lnTo>
                      <a:pt x="511969" y="516731"/>
                    </a:lnTo>
                    <a:lnTo>
                      <a:pt x="511969" y="502443"/>
                    </a:lnTo>
                    <a:lnTo>
                      <a:pt x="500063" y="502443"/>
                    </a:lnTo>
                    <a:lnTo>
                      <a:pt x="500063" y="485775"/>
                    </a:lnTo>
                    <a:lnTo>
                      <a:pt x="485775" y="485775"/>
                    </a:lnTo>
                    <a:lnTo>
                      <a:pt x="485775" y="476250"/>
                    </a:lnTo>
                    <a:lnTo>
                      <a:pt x="471488" y="476250"/>
                    </a:lnTo>
                    <a:lnTo>
                      <a:pt x="471488" y="466725"/>
                    </a:lnTo>
                    <a:lnTo>
                      <a:pt x="454819" y="466725"/>
                    </a:lnTo>
                    <a:lnTo>
                      <a:pt x="454819" y="438150"/>
                    </a:lnTo>
                    <a:lnTo>
                      <a:pt x="428625" y="438150"/>
                    </a:lnTo>
                    <a:lnTo>
                      <a:pt x="428625" y="411956"/>
                    </a:lnTo>
                    <a:lnTo>
                      <a:pt x="409575" y="411956"/>
                    </a:lnTo>
                    <a:lnTo>
                      <a:pt x="409575" y="390525"/>
                    </a:lnTo>
                    <a:lnTo>
                      <a:pt x="388144" y="390525"/>
                    </a:lnTo>
                    <a:lnTo>
                      <a:pt x="388144" y="371475"/>
                    </a:lnTo>
                    <a:lnTo>
                      <a:pt x="376238" y="371475"/>
                    </a:lnTo>
                    <a:lnTo>
                      <a:pt x="376238" y="354806"/>
                    </a:lnTo>
                    <a:lnTo>
                      <a:pt x="345281" y="354806"/>
                    </a:lnTo>
                    <a:lnTo>
                      <a:pt x="345281" y="340518"/>
                    </a:lnTo>
                    <a:lnTo>
                      <a:pt x="323850" y="340518"/>
                    </a:lnTo>
                    <a:lnTo>
                      <a:pt x="323850" y="319087"/>
                    </a:lnTo>
                    <a:lnTo>
                      <a:pt x="309563" y="319087"/>
                    </a:lnTo>
                    <a:lnTo>
                      <a:pt x="309563" y="295275"/>
                    </a:lnTo>
                    <a:lnTo>
                      <a:pt x="290513" y="295275"/>
                    </a:lnTo>
                    <a:lnTo>
                      <a:pt x="290513" y="283368"/>
                    </a:lnTo>
                    <a:lnTo>
                      <a:pt x="276225" y="283368"/>
                    </a:lnTo>
                    <a:lnTo>
                      <a:pt x="276225" y="269081"/>
                    </a:lnTo>
                    <a:lnTo>
                      <a:pt x="254794" y="269081"/>
                    </a:lnTo>
                    <a:lnTo>
                      <a:pt x="254794" y="245268"/>
                    </a:lnTo>
                    <a:lnTo>
                      <a:pt x="242888" y="245268"/>
                    </a:lnTo>
                    <a:lnTo>
                      <a:pt x="242888" y="228600"/>
                    </a:lnTo>
                    <a:lnTo>
                      <a:pt x="221456" y="228600"/>
                    </a:lnTo>
                    <a:lnTo>
                      <a:pt x="221456" y="202406"/>
                    </a:lnTo>
                    <a:lnTo>
                      <a:pt x="204788" y="202406"/>
                    </a:lnTo>
                    <a:lnTo>
                      <a:pt x="204788" y="185737"/>
                    </a:lnTo>
                    <a:lnTo>
                      <a:pt x="188119" y="185737"/>
                    </a:lnTo>
                    <a:lnTo>
                      <a:pt x="188119" y="169068"/>
                    </a:lnTo>
                    <a:lnTo>
                      <a:pt x="157163" y="169068"/>
                    </a:lnTo>
                    <a:lnTo>
                      <a:pt x="157163" y="140493"/>
                    </a:lnTo>
                    <a:lnTo>
                      <a:pt x="142875" y="140493"/>
                    </a:lnTo>
                    <a:lnTo>
                      <a:pt x="142875" y="109537"/>
                    </a:lnTo>
                    <a:lnTo>
                      <a:pt x="100013" y="109537"/>
                    </a:lnTo>
                    <a:lnTo>
                      <a:pt x="100013" y="85725"/>
                    </a:lnTo>
                    <a:lnTo>
                      <a:pt x="80963" y="85725"/>
                    </a:lnTo>
                    <a:lnTo>
                      <a:pt x="80963" y="66675"/>
                    </a:lnTo>
                    <a:lnTo>
                      <a:pt x="61913" y="66675"/>
                    </a:lnTo>
                    <a:lnTo>
                      <a:pt x="61913" y="50006"/>
                    </a:lnTo>
                    <a:lnTo>
                      <a:pt x="40481" y="50006"/>
                    </a:lnTo>
                    <a:lnTo>
                      <a:pt x="40481" y="30956"/>
                    </a:lnTo>
                    <a:lnTo>
                      <a:pt x="26194" y="30956"/>
                    </a:lnTo>
                    <a:lnTo>
                      <a:pt x="26194" y="16668"/>
                    </a:lnTo>
                    <a:lnTo>
                      <a:pt x="16669" y="16668"/>
                    </a:lnTo>
                    <a:lnTo>
                      <a:pt x="16669" y="0"/>
                    </a:lnTo>
                    <a:lnTo>
                      <a:pt x="0" y="0"/>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 name="Freeform: Shape 11">
                <a:extLst>
                  <a:ext uri="{FF2B5EF4-FFF2-40B4-BE49-F238E27FC236}">
                    <a16:creationId xmlns:a16="http://schemas.microsoft.com/office/drawing/2014/main" id="{39017283-8467-4104-9B4F-B92B8E2CFB50}"/>
                  </a:ext>
                </a:extLst>
              </p:cNvPr>
              <p:cNvSpPr/>
              <p:nvPr/>
            </p:nvSpPr>
            <p:spPr>
              <a:xfrm>
                <a:off x="1778794" y="1933575"/>
                <a:ext cx="611981" cy="642938"/>
              </a:xfrm>
              <a:custGeom>
                <a:avLst/>
                <a:gdLst>
                  <a:gd name="connsiteX0" fmla="*/ 1366837 w 1366837"/>
                  <a:gd name="connsiteY0" fmla="*/ 52388 h 642938"/>
                  <a:gd name="connsiteX1" fmla="*/ 611981 w 1366837"/>
                  <a:gd name="connsiteY1" fmla="*/ 642938 h 642938"/>
                  <a:gd name="connsiteX2" fmla="*/ 597694 w 1366837"/>
                  <a:gd name="connsiteY2" fmla="*/ 642938 h 642938"/>
                  <a:gd name="connsiteX3" fmla="*/ 597694 w 1366837"/>
                  <a:gd name="connsiteY3" fmla="*/ 631031 h 642938"/>
                  <a:gd name="connsiteX4" fmla="*/ 573881 w 1366837"/>
                  <a:gd name="connsiteY4" fmla="*/ 631031 h 642938"/>
                  <a:gd name="connsiteX5" fmla="*/ 573881 w 1366837"/>
                  <a:gd name="connsiteY5" fmla="*/ 623888 h 642938"/>
                  <a:gd name="connsiteX6" fmla="*/ 559594 w 1366837"/>
                  <a:gd name="connsiteY6" fmla="*/ 623888 h 642938"/>
                  <a:gd name="connsiteX7" fmla="*/ 559594 w 1366837"/>
                  <a:gd name="connsiteY7" fmla="*/ 611981 h 642938"/>
                  <a:gd name="connsiteX8" fmla="*/ 550069 w 1366837"/>
                  <a:gd name="connsiteY8" fmla="*/ 611981 h 642938"/>
                  <a:gd name="connsiteX9" fmla="*/ 550069 w 1366837"/>
                  <a:gd name="connsiteY9" fmla="*/ 590550 h 642938"/>
                  <a:gd name="connsiteX10" fmla="*/ 542925 w 1366837"/>
                  <a:gd name="connsiteY10" fmla="*/ 590550 h 642938"/>
                  <a:gd name="connsiteX11" fmla="*/ 542925 w 1366837"/>
                  <a:gd name="connsiteY11" fmla="*/ 578644 h 642938"/>
                  <a:gd name="connsiteX12" fmla="*/ 526256 w 1366837"/>
                  <a:gd name="connsiteY12" fmla="*/ 578644 h 642938"/>
                  <a:gd name="connsiteX13" fmla="*/ 526256 w 1366837"/>
                  <a:gd name="connsiteY13" fmla="*/ 566738 h 642938"/>
                  <a:gd name="connsiteX14" fmla="*/ 500062 w 1366837"/>
                  <a:gd name="connsiteY14" fmla="*/ 566738 h 642938"/>
                  <a:gd name="connsiteX15" fmla="*/ 500062 w 1366837"/>
                  <a:gd name="connsiteY15" fmla="*/ 540544 h 642938"/>
                  <a:gd name="connsiteX16" fmla="*/ 478631 w 1366837"/>
                  <a:gd name="connsiteY16" fmla="*/ 540544 h 642938"/>
                  <a:gd name="connsiteX17" fmla="*/ 478631 w 1366837"/>
                  <a:gd name="connsiteY17" fmla="*/ 511969 h 642938"/>
                  <a:gd name="connsiteX18" fmla="*/ 461962 w 1366837"/>
                  <a:gd name="connsiteY18" fmla="*/ 511969 h 642938"/>
                  <a:gd name="connsiteX19" fmla="*/ 461962 w 1366837"/>
                  <a:gd name="connsiteY19" fmla="*/ 500063 h 642938"/>
                  <a:gd name="connsiteX20" fmla="*/ 452437 w 1366837"/>
                  <a:gd name="connsiteY20" fmla="*/ 500063 h 642938"/>
                  <a:gd name="connsiteX21" fmla="*/ 452437 w 1366837"/>
                  <a:gd name="connsiteY21" fmla="*/ 485775 h 642938"/>
                  <a:gd name="connsiteX22" fmla="*/ 442912 w 1366837"/>
                  <a:gd name="connsiteY22" fmla="*/ 485775 h 642938"/>
                  <a:gd name="connsiteX23" fmla="*/ 442912 w 1366837"/>
                  <a:gd name="connsiteY23" fmla="*/ 459581 h 642938"/>
                  <a:gd name="connsiteX24" fmla="*/ 423862 w 1366837"/>
                  <a:gd name="connsiteY24" fmla="*/ 459581 h 642938"/>
                  <a:gd name="connsiteX25" fmla="*/ 423862 w 1366837"/>
                  <a:gd name="connsiteY25" fmla="*/ 445294 h 642938"/>
                  <a:gd name="connsiteX26" fmla="*/ 409575 w 1366837"/>
                  <a:gd name="connsiteY26" fmla="*/ 445294 h 642938"/>
                  <a:gd name="connsiteX27" fmla="*/ 409575 w 1366837"/>
                  <a:gd name="connsiteY27" fmla="*/ 438150 h 642938"/>
                  <a:gd name="connsiteX28" fmla="*/ 395287 w 1366837"/>
                  <a:gd name="connsiteY28" fmla="*/ 438150 h 642938"/>
                  <a:gd name="connsiteX29" fmla="*/ 395287 w 1366837"/>
                  <a:gd name="connsiteY29" fmla="*/ 423863 h 642938"/>
                  <a:gd name="connsiteX30" fmla="*/ 373856 w 1366837"/>
                  <a:gd name="connsiteY30" fmla="*/ 423863 h 642938"/>
                  <a:gd name="connsiteX31" fmla="*/ 373856 w 1366837"/>
                  <a:gd name="connsiteY31" fmla="*/ 416719 h 642938"/>
                  <a:gd name="connsiteX32" fmla="*/ 361950 w 1366837"/>
                  <a:gd name="connsiteY32" fmla="*/ 416719 h 642938"/>
                  <a:gd name="connsiteX33" fmla="*/ 361950 w 1366837"/>
                  <a:gd name="connsiteY33" fmla="*/ 402431 h 642938"/>
                  <a:gd name="connsiteX34" fmla="*/ 330994 w 1366837"/>
                  <a:gd name="connsiteY34" fmla="*/ 402431 h 642938"/>
                  <a:gd name="connsiteX35" fmla="*/ 330994 w 1366837"/>
                  <a:gd name="connsiteY35" fmla="*/ 371475 h 642938"/>
                  <a:gd name="connsiteX36" fmla="*/ 314325 w 1366837"/>
                  <a:gd name="connsiteY36" fmla="*/ 371475 h 642938"/>
                  <a:gd name="connsiteX37" fmla="*/ 314325 w 1366837"/>
                  <a:gd name="connsiteY37" fmla="*/ 359569 h 642938"/>
                  <a:gd name="connsiteX38" fmla="*/ 292894 w 1366837"/>
                  <a:gd name="connsiteY38" fmla="*/ 359569 h 642938"/>
                  <a:gd name="connsiteX39" fmla="*/ 292894 w 1366837"/>
                  <a:gd name="connsiteY39" fmla="*/ 342900 h 642938"/>
                  <a:gd name="connsiteX40" fmla="*/ 280987 w 1366837"/>
                  <a:gd name="connsiteY40" fmla="*/ 342900 h 642938"/>
                  <a:gd name="connsiteX41" fmla="*/ 280987 w 1366837"/>
                  <a:gd name="connsiteY41" fmla="*/ 321469 h 642938"/>
                  <a:gd name="connsiteX42" fmla="*/ 266700 w 1366837"/>
                  <a:gd name="connsiteY42" fmla="*/ 321469 h 642938"/>
                  <a:gd name="connsiteX43" fmla="*/ 266700 w 1366837"/>
                  <a:gd name="connsiteY43" fmla="*/ 300038 h 642938"/>
                  <a:gd name="connsiteX44" fmla="*/ 257175 w 1366837"/>
                  <a:gd name="connsiteY44" fmla="*/ 300038 h 642938"/>
                  <a:gd name="connsiteX45" fmla="*/ 257175 w 1366837"/>
                  <a:gd name="connsiteY45" fmla="*/ 283369 h 642938"/>
                  <a:gd name="connsiteX46" fmla="*/ 238125 w 1366837"/>
                  <a:gd name="connsiteY46" fmla="*/ 283369 h 642938"/>
                  <a:gd name="connsiteX47" fmla="*/ 238125 w 1366837"/>
                  <a:gd name="connsiteY47" fmla="*/ 271463 h 642938"/>
                  <a:gd name="connsiteX48" fmla="*/ 221456 w 1366837"/>
                  <a:gd name="connsiteY48" fmla="*/ 271463 h 642938"/>
                  <a:gd name="connsiteX49" fmla="*/ 221456 w 1366837"/>
                  <a:gd name="connsiteY49" fmla="*/ 254794 h 642938"/>
                  <a:gd name="connsiteX50" fmla="*/ 202406 w 1366837"/>
                  <a:gd name="connsiteY50" fmla="*/ 254794 h 642938"/>
                  <a:gd name="connsiteX51" fmla="*/ 202406 w 1366837"/>
                  <a:gd name="connsiteY51" fmla="*/ 226219 h 642938"/>
                  <a:gd name="connsiteX52" fmla="*/ 185737 w 1366837"/>
                  <a:gd name="connsiteY52" fmla="*/ 226219 h 642938"/>
                  <a:gd name="connsiteX53" fmla="*/ 185737 w 1366837"/>
                  <a:gd name="connsiteY53" fmla="*/ 204788 h 642938"/>
                  <a:gd name="connsiteX54" fmla="*/ 169069 w 1366837"/>
                  <a:gd name="connsiteY54" fmla="*/ 204788 h 642938"/>
                  <a:gd name="connsiteX55" fmla="*/ 169069 w 1366837"/>
                  <a:gd name="connsiteY55" fmla="*/ 185738 h 642938"/>
                  <a:gd name="connsiteX56" fmla="*/ 152400 w 1366837"/>
                  <a:gd name="connsiteY56" fmla="*/ 185738 h 642938"/>
                  <a:gd name="connsiteX57" fmla="*/ 152400 w 1366837"/>
                  <a:gd name="connsiteY57" fmla="*/ 154781 h 642938"/>
                  <a:gd name="connsiteX58" fmla="*/ 135731 w 1366837"/>
                  <a:gd name="connsiteY58" fmla="*/ 154781 h 642938"/>
                  <a:gd name="connsiteX59" fmla="*/ 135731 w 1366837"/>
                  <a:gd name="connsiteY59" fmla="*/ 133350 h 642938"/>
                  <a:gd name="connsiteX60" fmla="*/ 114300 w 1366837"/>
                  <a:gd name="connsiteY60" fmla="*/ 133350 h 642938"/>
                  <a:gd name="connsiteX61" fmla="*/ 114300 w 1366837"/>
                  <a:gd name="connsiteY61" fmla="*/ 114300 h 642938"/>
                  <a:gd name="connsiteX62" fmla="*/ 92869 w 1366837"/>
                  <a:gd name="connsiteY62" fmla="*/ 114300 h 642938"/>
                  <a:gd name="connsiteX63" fmla="*/ 92869 w 1366837"/>
                  <a:gd name="connsiteY63" fmla="*/ 92869 h 642938"/>
                  <a:gd name="connsiteX64" fmla="*/ 78581 w 1366837"/>
                  <a:gd name="connsiteY64" fmla="*/ 92869 h 642938"/>
                  <a:gd name="connsiteX65" fmla="*/ 78581 w 1366837"/>
                  <a:gd name="connsiteY65" fmla="*/ 59531 h 642938"/>
                  <a:gd name="connsiteX66" fmla="*/ 64294 w 1366837"/>
                  <a:gd name="connsiteY66" fmla="*/ 59531 h 642938"/>
                  <a:gd name="connsiteX67" fmla="*/ 64294 w 1366837"/>
                  <a:gd name="connsiteY67" fmla="*/ 40481 h 642938"/>
                  <a:gd name="connsiteX68" fmla="*/ 57150 w 1366837"/>
                  <a:gd name="connsiteY68" fmla="*/ 40481 h 642938"/>
                  <a:gd name="connsiteX69" fmla="*/ 57150 w 1366837"/>
                  <a:gd name="connsiteY69" fmla="*/ 16669 h 642938"/>
                  <a:gd name="connsiteX70" fmla="*/ 28575 w 1366837"/>
                  <a:gd name="connsiteY70" fmla="*/ 16669 h 642938"/>
                  <a:gd name="connsiteX71" fmla="*/ 28575 w 1366837"/>
                  <a:gd name="connsiteY71" fmla="*/ 0 h 642938"/>
                  <a:gd name="connsiteX72" fmla="*/ 0 w 1366837"/>
                  <a:gd name="connsiteY72" fmla="*/ 0 h 642938"/>
                  <a:gd name="connsiteX0" fmla="*/ 611981 w 611981"/>
                  <a:gd name="connsiteY0" fmla="*/ 642938 h 642938"/>
                  <a:gd name="connsiteX1" fmla="*/ 597694 w 611981"/>
                  <a:gd name="connsiteY1" fmla="*/ 642938 h 642938"/>
                  <a:gd name="connsiteX2" fmla="*/ 597694 w 611981"/>
                  <a:gd name="connsiteY2" fmla="*/ 631031 h 642938"/>
                  <a:gd name="connsiteX3" fmla="*/ 573881 w 611981"/>
                  <a:gd name="connsiteY3" fmla="*/ 631031 h 642938"/>
                  <a:gd name="connsiteX4" fmla="*/ 573881 w 611981"/>
                  <a:gd name="connsiteY4" fmla="*/ 623888 h 642938"/>
                  <a:gd name="connsiteX5" fmla="*/ 559594 w 611981"/>
                  <a:gd name="connsiteY5" fmla="*/ 623888 h 642938"/>
                  <a:gd name="connsiteX6" fmla="*/ 559594 w 611981"/>
                  <a:gd name="connsiteY6" fmla="*/ 611981 h 642938"/>
                  <a:gd name="connsiteX7" fmla="*/ 550069 w 611981"/>
                  <a:gd name="connsiteY7" fmla="*/ 611981 h 642938"/>
                  <a:gd name="connsiteX8" fmla="*/ 550069 w 611981"/>
                  <a:gd name="connsiteY8" fmla="*/ 590550 h 642938"/>
                  <a:gd name="connsiteX9" fmla="*/ 542925 w 611981"/>
                  <a:gd name="connsiteY9" fmla="*/ 590550 h 642938"/>
                  <a:gd name="connsiteX10" fmla="*/ 542925 w 611981"/>
                  <a:gd name="connsiteY10" fmla="*/ 578644 h 642938"/>
                  <a:gd name="connsiteX11" fmla="*/ 526256 w 611981"/>
                  <a:gd name="connsiteY11" fmla="*/ 578644 h 642938"/>
                  <a:gd name="connsiteX12" fmla="*/ 526256 w 611981"/>
                  <a:gd name="connsiteY12" fmla="*/ 566738 h 642938"/>
                  <a:gd name="connsiteX13" fmla="*/ 500062 w 611981"/>
                  <a:gd name="connsiteY13" fmla="*/ 566738 h 642938"/>
                  <a:gd name="connsiteX14" fmla="*/ 500062 w 611981"/>
                  <a:gd name="connsiteY14" fmla="*/ 540544 h 642938"/>
                  <a:gd name="connsiteX15" fmla="*/ 478631 w 611981"/>
                  <a:gd name="connsiteY15" fmla="*/ 540544 h 642938"/>
                  <a:gd name="connsiteX16" fmla="*/ 478631 w 611981"/>
                  <a:gd name="connsiteY16" fmla="*/ 511969 h 642938"/>
                  <a:gd name="connsiteX17" fmla="*/ 461962 w 611981"/>
                  <a:gd name="connsiteY17" fmla="*/ 511969 h 642938"/>
                  <a:gd name="connsiteX18" fmla="*/ 461962 w 611981"/>
                  <a:gd name="connsiteY18" fmla="*/ 500063 h 642938"/>
                  <a:gd name="connsiteX19" fmla="*/ 452437 w 611981"/>
                  <a:gd name="connsiteY19" fmla="*/ 500063 h 642938"/>
                  <a:gd name="connsiteX20" fmla="*/ 452437 w 611981"/>
                  <a:gd name="connsiteY20" fmla="*/ 485775 h 642938"/>
                  <a:gd name="connsiteX21" fmla="*/ 442912 w 611981"/>
                  <a:gd name="connsiteY21" fmla="*/ 485775 h 642938"/>
                  <a:gd name="connsiteX22" fmla="*/ 442912 w 611981"/>
                  <a:gd name="connsiteY22" fmla="*/ 459581 h 642938"/>
                  <a:gd name="connsiteX23" fmla="*/ 423862 w 611981"/>
                  <a:gd name="connsiteY23" fmla="*/ 459581 h 642938"/>
                  <a:gd name="connsiteX24" fmla="*/ 423862 w 611981"/>
                  <a:gd name="connsiteY24" fmla="*/ 445294 h 642938"/>
                  <a:gd name="connsiteX25" fmla="*/ 409575 w 611981"/>
                  <a:gd name="connsiteY25" fmla="*/ 445294 h 642938"/>
                  <a:gd name="connsiteX26" fmla="*/ 409575 w 611981"/>
                  <a:gd name="connsiteY26" fmla="*/ 438150 h 642938"/>
                  <a:gd name="connsiteX27" fmla="*/ 395287 w 611981"/>
                  <a:gd name="connsiteY27" fmla="*/ 438150 h 642938"/>
                  <a:gd name="connsiteX28" fmla="*/ 395287 w 611981"/>
                  <a:gd name="connsiteY28" fmla="*/ 423863 h 642938"/>
                  <a:gd name="connsiteX29" fmla="*/ 373856 w 611981"/>
                  <a:gd name="connsiteY29" fmla="*/ 423863 h 642938"/>
                  <a:gd name="connsiteX30" fmla="*/ 373856 w 611981"/>
                  <a:gd name="connsiteY30" fmla="*/ 416719 h 642938"/>
                  <a:gd name="connsiteX31" fmla="*/ 361950 w 611981"/>
                  <a:gd name="connsiteY31" fmla="*/ 416719 h 642938"/>
                  <a:gd name="connsiteX32" fmla="*/ 361950 w 611981"/>
                  <a:gd name="connsiteY32" fmla="*/ 402431 h 642938"/>
                  <a:gd name="connsiteX33" fmla="*/ 330994 w 611981"/>
                  <a:gd name="connsiteY33" fmla="*/ 402431 h 642938"/>
                  <a:gd name="connsiteX34" fmla="*/ 330994 w 611981"/>
                  <a:gd name="connsiteY34" fmla="*/ 371475 h 642938"/>
                  <a:gd name="connsiteX35" fmla="*/ 314325 w 611981"/>
                  <a:gd name="connsiteY35" fmla="*/ 371475 h 642938"/>
                  <a:gd name="connsiteX36" fmla="*/ 314325 w 611981"/>
                  <a:gd name="connsiteY36" fmla="*/ 359569 h 642938"/>
                  <a:gd name="connsiteX37" fmla="*/ 292894 w 611981"/>
                  <a:gd name="connsiteY37" fmla="*/ 359569 h 642938"/>
                  <a:gd name="connsiteX38" fmla="*/ 292894 w 611981"/>
                  <a:gd name="connsiteY38" fmla="*/ 342900 h 642938"/>
                  <a:gd name="connsiteX39" fmla="*/ 280987 w 611981"/>
                  <a:gd name="connsiteY39" fmla="*/ 342900 h 642938"/>
                  <a:gd name="connsiteX40" fmla="*/ 280987 w 611981"/>
                  <a:gd name="connsiteY40" fmla="*/ 321469 h 642938"/>
                  <a:gd name="connsiteX41" fmla="*/ 266700 w 611981"/>
                  <a:gd name="connsiteY41" fmla="*/ 321469 h 642938"/>
                  <a:gd name="connsiteX42" fmla="*/ 266700 w 611981"/>
                  <a:gd name="connsiteY42" fmla="*/ 300038 h 642938"/>
                  <a:gd name="connsiteX43" fmla="*/ 257175 w 611981"/>
                  <a:gd name="connsiteY43" fmla="*/ 300038 h 642938"/>
                  <a:gd name="connsiteX44" fmla="*/ 257175 w 611981"/>
                  <a:gd name="connsiteY44" fmla="*/ 283369 h 642938"/>
                  <a:gd name="connsiteX45" fmla="*/ 238125 w 611981"/>
                  <a:gd name="connsiteY45" fmla="*/ 283369 h 642938"/>
                  <a:gd name="connsiteX46" fmla="*/ 238125 w 611981"/>
                  <a:gd name="connsiteY46" fmla="*/ 271463 h 642938"/>
                  <a:gd name="connsiteX47" fmla="*/ 221456 w 611981"/>
                  <a:gd name="connsiteY47" fmla="*/ 271463 h 642938"/>
                  <a:gd name="connsiteX48" fmla="*/ 221456 w 611981"/>
                  <a:gd name="connsiteY48" fmla="*/ 254794 h 642938"/>
                  <a:gd name="connsiteX49" fmla="*/ 202406 w 611981"/>
                  <a:gd name="connsiteY49" fmla="*/ 254794 h 642938"/>
                  <a:gd name="connsiteX50" fmla="*/ 202406 w 611981"/>
                  <a:gd name="connsiteY50" fmla="*/ 226219 h 642938"/>
                  <a:gd name="connsiteX51" fmla="*/ 185737 w 611981"/>
                  <a:gd name="connsiteY51" fmla="*/ 226219 h 642938"/>
                  <a:gd name="connsiteX52" fmla="*/ 185737 w 611981"/>
                  <a:gd name="connsiteY52" fmla="*/ 204788 h 642938"/>
                  <a:gd name="connsiteX53" fmla="*/ 169069 w 611981"/>
                  <a:gd name="connsiteY53" fmla="*/ 204788 h 642938"/>
                  <a:gd name="connsiteX54" fmla="*/ 169069 w 611981"/>
                  <a:gd name="connsiteY54" fmla="*/ 185738 h 642938"/>
                  <a:gd name="connsiteX55" fmla="*/ 152400 w 611981"/>
                  <a:gd name="connsiteY55" fmla="*/ 185738 h 642938"/>
                  <a:gd name="connsiteX56" fmla="*/ 152400 w 611981"/>
                  <a:gd name="connsiteY56" fmla="*/ 154781 h 642938"/>
                  <a:gd name="connsiteX57" fmla="*/ 135731 w 611981"/>
                  <a:gd name="connsiteY57" fmla="*/ 154781 h 642938"/>
                  <a:gd name="connsiteX58" fmla="*/ 135731 w 611981"/>
                  <a:gd name="connsiteY58" fmla="*/ 133350 h 642938"/>
                  <a:gd name="connsiteX59" fmla="*/ 114300 w 611981"/>
                  <a:gd name="connsiteY59" fmla="*/ 133350 h 642938"/>
                  <a:gd name="connsiteX60" fmla="*/ 114300 w 611981"/>
                  <a:gd name="connsiteY60" fmla="*/ 114300 h 642938"/>
                  <a:gd name="connsiteX61" fmla="*/ 92869 w 611981"/>
                  <a:gd name="connsiteY61" fmla="*/ 114300 h 642938"/>
                  <a:gd name="connsiteX62" fmla="*/ 92869 w 611981"/>
                  <a:gd name="connsiteY62" fmla="*/ 92869 h 642938"/>
                  <a:gd name="connsiteX63" fmla="*/ 78581 w 611981"/>
                  <a:gd name="connsiteY63" fmla="*/ 92869 h 642938"/>
                  <a:gd name="connsiteX64" fmla="*/ 78581 w 611981"/>
                  <a:gd name="connsiteY64" fmla="*/ 59531 h 642938"/>
                  <a:gd name="connsiteX65" fmla="*/ 64294 w 611981"/>
                  <a:gd name="connsiteY65" fmla="*/ 59531 h 642938"/>
                  <a:gd name="connsiteX66" fmla="*/ 64294 w 611981"/>
                  <a:gd name="connsiteY66" fmla="*/ 40481 h 642938"/>
                  <a:gd name="connsiteX67" fmla="*/ 57150 w 611981"/>
                  <a:gd name="connsiteY67" fmla="*/ 40481 h 642938"/>
                  <a:gd name="connsiteX68" fmla="*/ 57150 w 611981"/>
                  <a:gd name="connsiteY68" fmla="*/ 16669 h 642938"/>
                  <a:gd name="connsiteX69" fmla="*/ 28575 w 611981"/>
                  <a:gd name="connsiteY69" fmla="*/ 16669 h 642938"/>
                  <a:gd name="connsiteX70" fmla="*/ 28575 w 611981"/>
                  <a:gd name="connsiteY70" fmla="*/ 0 h 642938"/>
                  <a:gd name="connsiteX71" fmla="*/ 0 w 611981"/>
                  <a:gd name="connsiteY71" fmla="*/ 0 h 642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611981" h="642938">
                    <a:moveTo>
                      <a:pt x="611981" y="642938"/>
                    </a:moveTo>
                    <a:lnTo>
                      <a:pt x="597694" y="642938"/>
                    </a:lnTo>
                    <a:lnTo>
                      <a:pt x="597694" y="631031"/>
                    </a:lnTo>
                    <a:lnTo>
                      <a:pt x="573881" y="631031"/>
                    </a:lnTo>
                    <a:lnTo>
                      <a:pt x="573881" y="623888"/>
                    </a:lnTo>
                    <a:lnTo>
                      <a:pt x="559594" y="623888"/>
                    </a:lnTo>
                    <a:lnTo>
                      <a:pt x="559594" y="611981"/>
                    </a:lnTo>
                    <a:lnTo>
                      <a:pt x="550069" y="611981"/>
                    </a:lnTo>
                    <a:lnTo>
                      <a:pt x="550069" y="590550"/>
                    </a:lnTo>
                    <a:lnTo>
                      <a:pt x="542925" y="590550"/>
                    </a:lnTo>
                    <a:lnTo>
                      <a:pt x="542925" y="578644"/>
                    </a:lnTo>
                    <a:lnTo>
                      <a:pt x="526256" y="578644"/>
                    </a:lnTo>
                    <a:lnTo>
                      <a:pt x="526256" y="566738"/>
                    </a:lnTo>
                    <a:lnTo>
                      <a:pt x="500062" y="566738"/>
                    </a:lnTo>
                    <a:lnTo>
                      <a:pt x="500062" y="540544"/>
                    </a:lnTo>
                    <a:lnTo>
                      <a:pt x="478631" y="540544"/>
                    </a:lnTo>
                    <a:lnTo>
                      <a:pt x="478631" y="511969"/>
                    </a:lnTo>
                    <a:lnTo>
                      <a:pt x="461962" y="511969"/>
                    </a:lnTo>
                    <a:lnTo>
                      <a:pt x="461962" y="500063"/>
                    </a:lnTo>
                    <a:lnTo>
                      <a:pt x="452437" y="500063"/>
                    </a:lnTo>
                    <a:lnTo>
                      <a:pt x="452437" y="485775"/>
                    </a:lnTo>
                    <a:lnTo>
                      <a:pt x="442912" y="485775"/>
                    </a:lnTo>
                    <a:lnTo>
                      <a:pt x="442912" y="459581"/>
                    </a:lnTo>
                    <a:lnTo>
                      <a:pt x="423862" y="459581"/>
                    </a:lnTo>
                    <a:lnTo>
                      <a:pt x="423862" y="445294"/>
                    </a:lnTo>
                    <a:lnTo>
                      <a:pt x="409575" y="445294"/>
                    </a:lnTo>
                    <a:lnTo>
                      <a:pt x="409575" y="438150"/>
                    </a:lnTo>
                    <a:lnTo>
                      <a:pt x="395287" y="438150"/>
                    </a:lnTo>
                    <a:lnTo>
                      <a:pt x="395287" y="423863"/>
                    </a:lnTo>
                    <a:lnTo>
                      <a:pt x="373856" y="423863"/>
                    </a:lnTo>
                    <a:lnTo>
                      <a:pt x="373856" y="416719"/>
                    </a:lnTo>
                    <a:lnTo>
                      <a:pt x="361950" y="416719"/>
                    </a:lnTo>
                    <a:lnTo>
                      <a:pt x="361950" y="402431"/>
                    </a:lnTo>
                    <a:lnTo>
                      <a:pt x="330994" y="402431"/>
                    </a:lnTo>
                    <a:lnTo>
                      <a:pt x="330994" y="371475"/>
                    </a:lnTo>
                    <a:lnTo>
                      <a:pt x="314325" y="371475"/>
                    </a:lnTo>
                    <a:lnTo>
                      <a:pt x="314325" y="359569"/>
                    </a:lnTo>
                    <a:lnTo>
                      <a:pt x="292894" y="359569"/>
                    </a:lnTo>
                    <a:lnTo>
                      <a:pt x="292894" y="342900"/>
                    </a:lnTo>
                    <a:lnTo>
                      <a:pt x="280987" y="342900"/>
                    </a:lnTo>
                    <a:lnTo>
                      <a:pt x="280987" y="321469"/>
                    </a:lnTo>
                    <a:lnTo>
                      <a:pt x="266700" y="321469"/>
                    </a:lnTo>
                    <a:lnTo>
                      <a:pt x="266700" y="300038"/>
                    </a:lnTo>
                    <a:lnTo>
                      <a:pt x="257175" y="300038"/>
                    </a:lnTo>
                    <a:lnTo>
                      <a:pt x="257175" y="283369"/>
                    </a:lnTo>
                    <a:lnTo>
                      <a:pt x="238125" y="283369"/>
                    </a:lnTo>
                    <a:lnTo>
                      <a:pt x="238125" y="271463"/>
                    </a:lnTo>
                    <a:lnTo>
                      <a:pt x="221456" y="271463"/>
                    </a:lnTo>
                    <a:lnTo>
                      <a:pt x="221456" y="254794"/>
                    </a:lnTo>
                    <a:lnTo>
                      <a:pt x="202406" y="254794"/>
                    </a:lnTo>
                    <a:lnTo>
                      <a:pt x="202406" y="226219"/>
                    </a:lnTo>
                    <a:lnTo>
                      <a:pt x="185737" y="226219"/>
                    </a:lnTo>
                    <a:lnTo>
                      <a:pt x="185737" y="204788"/>
                    </a:lnTo>
                    <a:lnTo>
                      <a:pt x="169069" y="204788"/>
                    </a:lnTo>
                    <a:lnTo>
                      <a:pt x="169069" y="185738"/>
                    </a:lnTo>
                    <a:lnTo>
                      <a:pt x="152400" y="185738"/>
                    </a:lnTo>
                    <a:lnTo>
                      <a:pt x="152400" y="154781"/>
                    </a:lnTo>
                    <a:lnTo>
                      <a:pt x="135731" y="154781"/>
                    </a:lnTo>
                    <a:lnTo>
                      <a:pt x="135731" y="133350"/>
                    </a:lnTo>
                    <a:lnTo>
                      <a:pt x="114300" y="133350"/>
                    </a:lnTo>
                    <a:lnTo>
                      <a:pt x="114300" y="114300"/>
                    </a:lnTo>
                    <a:lnTo>
                      <a:pt x="92869" y="114300"/>
                    </a:lnTo>
                    <a:lnTo>
                      <a:pt x="92869" y="92869"/>
                    </a:lnTo>
                    <a:lnTo>
                      <a:pt x="78581" y="92869"/>
                    </a:lnTo>
                    <a:lnTo>
                      <a:pt x="78581" y="59531"/>
                    </a:lnTo>
                    <a:lnTo>
                      <a:pt x="64294" y="59531"/>
                    </a:lnTo>
                    <a:lnTo>
                      <a:pt x="64294" y="40481"/>
                    </a:lnTo>
                    <a:lnTo>
                      <a:pt x="57150" y="40481"/>
                    </a:lnTo>
                    <a:lnTo>
                      <a:pt x="57150" y="16669"/>
                    </a:lnTo>
                    <a:lnTo>
                      <a:pt x="28575" y="16669"/>
                    </a:lnTo>
                    <a:lnTo>
                      <a:pt x="28575" y="0"/>
                    </a:lnTo>
                    <a:lnTo>
                      <a:pt x="0" y="0"/>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grpSp>
          <p:nvGrpSpPr>
            <p:cNvPr id="58" name="Group 57">
              <a:extLst>
                <a:ext uri="{FF2B5EF4-FFF2-40B4-BE49-F238E27FC236}">
                  <a16:creationId xmlns:a16="http://schemas.microsoft.com/office/drawing/2014/main" id="{03BC656E-D8B6-7E48-9B8D-41CD07BAD0CC}"/>
                </a:ext>
              </a:extLst>
            </p:cNvPr>
            <p:cNvGrpSpPr/>
            <p:nvPr/>
          </p:nvGrpSpPr>
          <p:grpSpPr>
            <a:xfrm>
              <a:off x="2066924" y="2280284"/>
              <a:ext cx="2476627" cy="1511427"/>
              <a:chOff x="2066924" y="2280284"/>
              <a:chExt cx="2476627" cy="1511427"/>
            </a:xfrm>
          </p:grpSpPr>
          <p:sp>
            <p:nvSpPr>
              <p:cNvPr id="359" name="Plus 358">
                <a:extLst>
                  <a:ext uri="{FF2B5EF4-FFF2-40B4-BE49-F238E27FC236}">
                    <a16:creationId xmlns:a16="http://schemas.microsoft.com/office/drawing/2014/main" id="{C51E1112-205D-BB40-8635-AEE20FD6CB7F}"/>
                  </a:ext>
                </a:extLst>
              </p:cNvPr>
              <p:cNvSpPr/>
              <p:nvPr/>
            </p:nvSpPr>
            <p:spPr>
              <a:xfrm>
                <a:off x="4470399" y="3718559"/>
                <a:ext cx="73152" cy="73152"/>
              </a:xfrm>
              <a:prstGeom prst="mathPlus">
                <a:avLst>
                  <a:gd name="adj1" fmla="val 587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60" name="Plus 359">
                <a:extLst>
                  <a:ext uri="{FF2B5EF4-FFF2-40B4-BE49-F238E27FC236}">
                    <a16:creationId xmlns:a16="http://schemas.microsoft.com/office/drawing/2014/main" id="{A5A34D10-02A2-CE4D-8757-63ED05A31191}"/>
                  </a:ext>
                </a:extLst>
              </p:cNvPr>
              <p:cNvSpPr/>
              <p:nvPr/>
            </p:nvSpPr>
            <p:spPr>
              <a:xfrm>
                <a:off x="4429124" y="3718559"/>
                <a:ext cx="73152" cy="73152"/>
              </a:xfrm>
              <a:prstGeom prst="mathPlus">
                <a:avLst>
                  <a:gd name="adj1" fmla="val 587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61" name="Plus 360">
                <a:extLst>
                  <a:ext uri="{FF2B5EF4-FFF2-40B4-BE49-F238E27FC236}">
                    <a16:creationId xmlns:a16="http://schemas.microsoft.com/office/drawing/2014/main" id="{F0A0F40E-8860-B04C-A322-455D60148FAC}"/>
                  </a:ext>
                </a:extLst>
              </p:cNvPr>
              <p:cNvSpPr/>
              <p:nvPr/>
            </p:nvSpPr>
            <p:spPr>
              <a:xfrm>
                <a:off x="4413249" y="3718559"/>
                <a:ext cx="73152" cy="73152"/>
              </a:xfrm>
              <a:prstGeom prst="mathPlus">
                <a:avLst>
                  <a:gd name="adj1" fmla="val 587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62" name="Plus 361">
                <a:extLst>
                  <a:ext uri="{FF2B5EF4-FFF2-40B4-BE49-F238E27FC236}">
                    <a16:creationId xmlns:a16="http://schemas.microsoft.com/office/drawing/2014/main" id="{12023C29-4911-BF4F-9F5D-F3EA8F237215}"/>
                  </a:ext>
                </a:extLst>
              </p:cNvPr>
              <p:cNvSpPr/>
              <p:nvPr/>
            </p:nvSpPr>
            <p:spPr>
              <a:xfrm>
                <a:off x="4384674" y="3718559"/>
                <a:ext cx="73152" cy="73152"/>
              </a:xfrm>
              <a:prstGeom prst="mathPlus">
                <a:avLst>
                  <a:gd name="adj1" fmla="val 587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63" name="Plus 362">
                <a:extLst>
                  <a:ext uri="{FF2B5EF4-FFF2-40B4-BE49-F238E27FC236}">
                    <a16:creationId xmlns:a16="http://schemas.microsoft.com/office/drawing/2014/main" id="{236BDB17-E4BF-E342-8489-3E115BBED50B}"/>
                  </a:ext>
                </a:extLst>
              </p:cNvPr>
              <p:cNvSpPr/>
              <p:nvPr/>
            </p:nvSpPr>
            <p:spPr>
              <a:xfrm>
                <a:off x="4349749" y="3718559"/>
                <a:ext cx="73152" cy="73152"/>
              </a:xfrm>
              <a:prstGeom prst="mathPlus">
                <a:avLst>
                  <a:gd name="adj1" fmla="val 587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64" name="Plus 363">
                <a:extLst>
                  <a:ext uri="{FF2B5EF4-FFF2-40B4-BE49-F238E27FC236}">
                    <a16:creationId xmlns:a16="http://schemas.microsoft.com/office/drawing/2014/main" id="{53F5D502-063B-E44E-BF16-171ACCD35556}"/>
                  </a:ext>
                </a:extLst>
              </p:cNvPr>
              <p:cNvSpPr/>
              <p:nvPr/>
            </p:nvSpPr>
            <p:spPr>
              <a:xfrm>
                <a:off x="4308474" y="3718559"/>
                <a:ext cx="73152" cy="73152"/>
              </a:xfrm>
              <a:prstGeom prst="mathPlus">
                <a:avLst>
                  <a:gd name="adj1" fmla="val 587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65" name="Plus 364">
                <a:extLst>
                  <a:ext uri="{FF2B5EF4-FFF2-40B4-BE49-F238E27FC236}">
                    <a16:creationId xmlns:a16="http://schemas.microsoft.com/office/drawing/2014/main" id="{91077962-FC9C-9443-BFA9-4363128E63D2}"/>
                  </a:ext>
                </a:extLst>
              </p:cNvPr>
              <p:cNvSpPr/>
              <p:nvPr/>
            </p:nvSpPr>
            <p:spPr>
              <a:xfrm>
                <a:off x="4295774" y="3718559"/>
                <a:ext cx="73152" cy="73152"/>
              </a:xfrm>
              <a:prstGeom prst="mathPlus">
                <a:avLst>
                  <a:gd name="adj1" fmla="val 587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66" name="Plus 365">
                <a:extLst>
                  <a:ext uri="{FF2B5EF4-FFF2-40B4-BE49-F238E27FC236}">
                    <a16:creationId xmlns:a16="http://schemas.microsoft.com/office/drawing/2014/main" id="{F97F7F0B-2125-0D41-9EC1-85DE013513C2}"/>
                  </a:ext>
                </a:extLst>
              </p:cNvPr>
              <p:cNvSpPr/>
              <p:nvPr/>
            </p:nvSpPr>
            <p:spPr>
              <a:xfrm>
                <a:off x="4244974" y="3718559"/>
                <a:ext cx="73152" cy="73152"/>
              </a:xfrm>
              <a:prstGeom prst="mathPlus">
                <a:avLst>
                  <a:gd name="adj1" fmla="val 587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67" name="Plus 366">
                <a:extLst>
                  <a:ext uri="{FF2B5EF4-FFF2-40B4-BE49-F238E27FC236}">
                    <a16:creationId xmlns:a16="http://schemas.microsoft.com/office/drawing/2014/main" id="{2692B15C-50A2-4E41-8B35-6AED5E0A688B}"/>
                  </a:ext>
                </a:extLst>
              </p:cNvPr>
              <p:cNvSpPr/>
              <p:nvPr/>
            </p:nvSpPr>
            <p:spPr>
              <a:xfrm>
                <a:off x="4225924" y="3718559"/>
                <a:ext cx="73152" cy="73152"/>
              </a:xfrm>
              <a:prstGeom prst="mathPlus">
                <a:avLst>
                  <a:gd name="adj1" fmla="val 587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68" name="Plus 367">
                <a:extLst>
                  <a:ext uri="{FF2B5EF4-FFF2-40B4-BE49-F238E27FC236}">
                    <a16:creationId xmlns:a16="http://schemas.microsoft.com/office/drawing/2014/main" id="{E45E1BCC-AE66-ED48-A455-404B61A8AD50}"/>
                  </a:ext>
                </a:extLst>
              </p:cNvPr>
              <p:cNvSpPr/>
              <p:nvPr/>
            </p:nvSpPr>
            <p:spPr>
              <a:xfrm>
                <a:off x="4197349" y="3674109"/>
                <a:ext cx="73152" cy="73152"/>
              </a:xfrm>
              <a:prstGeom prst="mathPlus">
                <a:avLst>
                  <a:gd name="adj1" fmla="val 587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69" name="Plus 368">
                <a:extLst>
                  <a:ext uri="{FF2B5EF4-FFF2-40B4-BE49-F238E27FC236}">
                    <a16:creationId xmlns:a16="http://schemas.microsoft.com/office/drawing/2014/main" id="{1A17153D-ABC8-CB41-8BE2-575C96E3B8B2}"/>
                  </a:ext>
                </a:extLst>
              </p:cNvPr>
              <p:cNvSpPr/>
              <p:nvPr/>
            </p:nvSpPr>
            <p:spPr>
              <a:xfrm>
                <a:off x="4175124" y="3674109"/>
                <a:ext cx="73152" cy="73152"/>
              </a:xfrm>
              <a:prstGeom prst="mathPlus">
                <a:avLst>
                  <a:gd name="adj1" fmla="val 587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70" name="Plus 369">
                <a:extLst>
                  <a:ext uri="{FF2B5EF4-FFF2-40B4-BE49-F238E27FC236}">
                    <a16:creationId xmlns:a16="http://schemas.microsoft.com/office/drawing/2014/main" id="{E159D096-1A8A-8C4C-BA9A-5B2A6B00C534}"/>
                  </a:ext>
                </a:extLst>
              </p:cNvPr>
              <p:cNvSpPr/>
              <p:nvPr/>
            </p:nvSpPr>
            <p:spPr>
              <a:xfrm>
                <a:off x="4149724" y="3674109"/>
                <a:ext cx="73152" cy="73152"/>
              </a:xfrm>
              <a:prstGeom prst="mathPlus">
                <a:avLst>
                  <a:gd name="adj1" fmla="val 587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71" name="Plus 370">
                <a:extLst>
                  <a:ext uri="{FF2B5EF4-FFF2-40B4-BE49-F238E27FC236}">
                    <a16:creationId xmlns:a16="http://schemas.microsoft.com/office/drawing/2014/main" id="{E012C86F-142A-3742-A263-BBDBBD67EB72}"/>
                  </a:ext>
                </a:extLst>
              </p:cNvPr>
              <p:cNvSpPr/>
              <p:nvPr/>
            </p:nvSpPr>
            <p:spPr>
              <a:xfrm>
                <a:off x="4127499" y="3674109"/>
                <a:ext cx="73152" cy="73152"/>
              </a:xfrm>
              <a:prstGeom prst="mathPlus">
                <a:avLst>
                  <a:gd name="adj1" fmla="val 587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72" name="Plus 371">
                <a:extLst>
                  <a:ext uri="{FF2B5EF4-FFF2-40B4-BE49-F238E27FC236}">
                    <a16:creationId xmlns:a16="http://schemas.microsoft.com/office/drawing/2014/main" id="{8B1EAD3D-D1DB-6943-BBEC-5B8F583C60F2}"/>
                  </a:ext>
                </a:extLst>
              </p:cNvPr>
              <p:cNvSpPr/>
              <p:nvPr/>
            </p:nvSpPr>
            <p:spPr>
              <a:xfrm>
                <a:off x="4102099" y="3636009"/>
                <a:ext cx="73152" cy="73152"/>
              </a:xfrm>
              <a:prstGeom prst="mathPlus">
                <a:avLst>
                  <a:gd name="adj1" fmla="val 587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73" name="Plus 372">
                <a:extLst>
                  <a:ext uri="{FF2B5EF4-FFF2-40B4-BE49-F238E27FC236}">
                    <a16:creationId xmlns:a16="http://schemas.microsoft.com/office/drawing/2014/main" id="{F9A6CF83-2AFB-8542-AE22-DBD1FAA315D0}"/>
                  </a:ext>
                </a:extLst>
              </p:cNvPr>
              <p:cNvSpPr/>
              <p:nvPr/>
            </p:nvSpPr>
            <p:spPr>
              <a:xfrm>
                <a:off x="4070349" y="3629659"/>
                <a:ext cx="73152" cy="73152"/>
              </a:xfrm>
              <a:prstGeom prst="mathPlus">
                <a:avLst>
                  <a:gd name="adj1" fmla="val 587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74" name="Plus 373">
                <a:extLst>
                  <a:ext uri="{FF2B5EF4-FFF2-40B4-BE49-F238E27FC236}">
                    <a16:creationId xmlns:a16="http://schemas.microsoft.com/office/drawing/2014/main" id="{9C369735-59CE-DB4E-84CC-F468481E18F6}"/>
                  </a:ext>
                </a:extLst>
              </p:cNvPr>
              <p:cNvSpPr/>
              <p:nvPr/>
            </p:nvSpPr>
            <p:spPr>
              <a:xfrm>
                <a:off x="4054474" y="3623309"/>
                <a:ext cx="73152" cy="73152"/>
              </a:xfrm>
              <a:prstGeom prst="mathPlus">
                <a:avLst>
                  <a:gd name="adj1" fmla="val 587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75" name="Plus 374">
                <a:extLst>
                  <a:ext uri="{FF2B5EF4-FFF2-40B4-BE49-F238E27FC236}">
                    <a16:creationId xmlns:a16="http://schemas.microsoft.com/office/drawing/2014/main" id="{933AEC23-8B2C-E44A-84D0-030DD77BAD1A}"/>
                  </a:ext>
                </a:extLst>
              </p:cNvPr>
              <p:cNvSpPr/>
              <p:nvPr/>
            </p:nvSpPr>
            <p:spPr>
              <a:xfrm>
                <a:off x="4038599" y="3613784"/>
                <a:ext cx="73152" cy="73152"/>
              </a:xfrm>
              <a:prstGeom prst="mathPlus">
                <a:avLst>
                  <a:gd name="adj1" fmla="val 587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76" name="Plus 375">
                <a:extLst>
                  <a:ext uri="{FF2B5EF4-FFF2-40B4-BE49-F238E27FC236}">
                    <a16:creationId xmlns:a16="http://schemas.microsoft.com/office/drawing/2014/main" id="{A682C0E6-7FC7-AF4B-B3DE-C643E74C8FE1}"/>
                  </a:ext>
                </a:extLst>
              </p:cNvPr>
              <p:cNvSpPr/>
              <p:nvPr/>
            </p:nvSpPr>
            <p:spPr>
              <a:xfrm>
                <a:off x="4022724" y="3613784"/>
                <a:ext cx="73152" cy="73152"/>
              </a:xfrm>
              <a:prstGeom prst="mathPlus">
                <a:avLst>
                  <a:gd name="adj1" fmla="val 587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77" name="Plus 376">
                <a:extLst>
                  <a:ext uri="{FF2B5EF4-FFF2-40B4-BE49-F238E27FC236}">
                    <a16:creationId xmlns:a16="http://schemas.microsoft.com/office/drawing/2014/main" id="{06AC24E6-EED1-374F-95AC-90A66AE7B5E8}"/>
                  </a:ext>
                </a:extLst>
              </p:cNvPr>
              <p:cNvSpPr/>
              <p:nvPr/>
            </p:nvSpPr>
            <p:spPr>
              <a:xfrm>
                <a:off x="4010024" y="3613784"/>
                <a:ext cx="73152" cy="73152"/>
              </a:xfrm>
              <a:prstGeom prst="mathPlus">
                <a:avLst>
                  <a:gd name="adj1" fmla="val 587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78" name="Plus 377">
                <a:extLst>
                  <a:ext uri="{FF2B5EF4-FFF2-40B4-BE49-F238E27FC236}">
                    <a16:creationId xmlns:a16="http://schemas.microsoft.com/office/drawing/2014/main" id="{918B96DC-74E9-364F-BD43-6E53F624FF31}"/>
                  </a:ext>
                </a:extLst>
              </p:cNvPr>
              <p:cNvSpPr/>
              <p:nvPr/>
            </p:nvSpPr>
            <p:spPr>
              <a:xfrm>
                <a:off x="3990974" y="3613784"/>
                <a:ext cx="73152" cy="73152"/>
              </a:xfrm>
              <a:prstGeom prst="mathPlus">
                <a:avLst>
                  <a:gd name="adj1" fmla="val 587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79" name="Plus 378">
                <a:extLst>
                  <a:ext uri="{FF2B5EF4-FFF2-40B4-BE49-F238E27FC236}">
                    <a16:creationId xmlns:a16="http://schemas.microsoft.com/office/drawing/2014/main" id="{A52368C9-F44E-5B46-9C1F-F3533A16FB57}"/>
                  </a:ext>
                </a:extLst>
              </p:cNvPr>
              <p:cNvSpPr/>
              <p:nvPr/>
            </p:nvSpPr>
            <p:spPr>
              <a:xfrm>
                <a:off x="3975099" y="3601084"/>
                <a:ext cx="73152" cy="73152"/>
              </a:xfrm>
              <a:prstGeom prst="mathPlus">
                <a:avLst>
                  <a:gd name="adj1" fmla="val 587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80" name="Plus 379">
                <a:extLst>
                  <a:ext uri="{FF2B5EF4-FFF2-40B4-BE49-F238E27FC236}">
                    <a16:creationId xmlns:a16="http://schemas.microsoft.com/office/drawing/2014/main" id="{6D29B6E8-7962-C24A-A09A-E92B671839A2}"/>
                  </a:ext>
                </a:extLst>
              </p:cNvPr>
              <p:cNvSpPr/>
              <p:nvPr/>
            </p:nvSpPr>
            <p:spPr>
              <a:xfrm>
                <a:off x="3965574" y="3597909"/>
                <a:ext cx="73152" cy="73152"/>
              </a:xfrm>
              <a:prstGeom prst="mathPlus">
                <a:avLst>
                  <a:gd name="adj1" fmla="val 587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81" name="Plus 380">
                <a:extLst>
                  <a:ext uri="{FF2B5EF4-FFF2-40B4-BE49-F238E27FC236}">
                    <a16:creationId xmlns:a16="http://schemas.microsoft.com/office/drawing/2014/main" id="{7DB13F38-EE11-0240-AB42-0C8E52135D50}"/>
                  </a:ext>
                </a:extLst>
              </p:cNvPr>
              <p:cNvSpPr/>
              <p:nvPr/>
            </p:nvSpPr>
            <p:spPr>
              <a:xfrm>
                <a:off x="3952874" y="3585209"/>
                <a:ext cx="73152" cy="73152"/>
              </a:xfrm>
              <a:prstGeom prst="mathPlus">
                <a:avLst>
                  <a:gd name="adj1" fmla="val 587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82" name="Plus 381">
                <a:extLst>
                  <a:ext uri="{FF2B5EF4-FFF2-40B4-BE49-F238E27FC236}">
                    <a16:creationId xmlns:a16="http://schemas.microsoft.com/office/drawing/2014/main" id="{866680D7-292F-C040-ADCA-20E41222023B}"/>
                  </a:ext>
                </a:extLst>
              </p:cNvPr>
              <p:cNvSpPr/>
              <p:nvPr/>
            </p:nvSpPr>
            <p:spPr>
              <a:xfrm>
                <a:off x="3936999" y="3582034"/>
                <a:ext cx="73152" cy="73152"/>
              </a:xfrm>
              <a:prstGeom prst="mathPlus">
                <a:avLst>
                  <a:gd name="adj1" fmla="val 587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83" name="Plus 382">
                <a:extLst>
                  <a:ext uri="{FF2B5EF4-FFF2-40B4-BE49-F238E27FC236}">
                    <a16:creationId xmlns:a16="http://schemas.microsoft.com/office/drawing/2014/main" id="{72B7D6E7-E2C2-5D42-8071-A6B79FC62980}"/>
                  </a:ext>
                </a:extLst>
              </p:cNvPr>
              <p:cNvSpPr/>
              <p:nvPr/>
            </p:nvSpPr>
            <p:spPr>
              <a:xfrm>
                <a:off x="3924299" y="3575684"/>
                <a:ext cx="73152" cy="73152"/>
              </a:xfrm>
              <a:prstGeom prst="mathPlus">
                <a:avLst>
                  <a:gd name="adj1" fmla="val 587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84" name="Plus 383">
                <a:extLst>
                  <a:ext uri="{FF2B5EF4-FFF2-40B4-BE49-F238E27FC236}">
                    <a16:creationId xmlns:a16="http://schemas.microsoft.com/office/drawing/2014/main" id="{6A158B7C-884B-2641-AF8C-5C7EFA4E2B37}"/>
                  </a:ext>
                </a:extLst>
              </p:cNvPr>
              <p:cNvSpPr/>
              <p:nvPr/>
            </p:nvSpPr>
            <p:spPr>
              <a:xfrm>
                <a:off x="3911599" y="3572509"/>
                <a:ext cx="73152" cy="73152"/>
              </a:xfrm>
              <a:prstGeom prst="mathPlus">
                <a:avLst>
                  <a:gd name="adj1" fmla="val 587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85" name="Plus 384">
                <a:extLst>
                  <a:ext uri="{FF2B5EF4-FFF2-40B4-BE49-F238E27FC236}">
                    <a16:creationId xmlns:a16="http://schemas.microsoft.com/office/drawing/2014/main" id="{E0447554-D8BF-B644-BD13-F9FC900CD15D}"/>
                  </a:ext>
                </a:extLst>
              </p:cNvPr>
              <p:cNvSpPr/>
              <p:nvPr/>
            </p:nvSpPr>
            <p:spPr>
              <a:xfrm>
                <a:off x="3898899" y="3566159"/>
                <a:ext cx="73152" cy="73152"/>
              </a:xfrm>
              <a:prstGeom prst="mathPlus">
                <a:avLst>
                  <a:gd name="adj1" fmla="val 587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86" name="Plus 385">
                <a:extLst>
                  <a:ext uri="{FF2B5EF4-FFF2-40B4-BE49-F238E27FC236}">
                    <a16:creationId xmlns:a16="http://schemas.microsoft.com/office/drawing/2014/main" id="{9B47D123-4095-6A4A-9733-609D6A752A12}"/>
                  </a:ext>
                </a:extLst>
              </p:cNvPr>
              <p:cNvSpPr/>
              <p:nvPr/>
            </p:nvSpPr>
            <p:spPr>
              <a:xfrm>
                <a:off x="3886199" y="3566159"/>
                <a:ext cx="73152" cy="73152"/>
              </a:xfrm>
              <a:prstGeom prst="mathPlus">
                <a:avLst>
                  <a:gd name="adj1" fmla="val 587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87" name="Plus 386">
                <a:extLst>
                  <a:ext uri="{FF2B5EF4-FFF2-40B4-BE49-F238E27FC236}">
                    <a16:creationId xmlns:a16="http://schemas.microsoft.com/office/drawing/2014/main" id="{ED677B90-8E37-7D41-B09C-CA970F2B0AB9}"/>
                  </a:ext>
                </a:extLst>
              </p:cNvPr>
              <p:cNvSpPr/>
              <p:nvPr/>
            </p:nvSpPr>
            <p:spPr>
              <a:xfrm>
                <a:off x="3873499" y="3562984"/>
                <a:ext cx="73152" cy="73152"/>
              </a:xfrm>
              <a:prstGeom prst="mathPlus">
                <a:avLst>
                  <a:gd name="adj1" fmla="val 587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88" name="Plus 387">
                <a:extLst>
                  <a:ext uri="{FF2B5EF4-FFF2-40B4-BE49-F238E27FC236}">
                    <a16:creationId xmlns:a16="http://schemas.microsoft.com/office/drawing/2014/main" id="{9713FA56-7BF7-5D47-96A4-81EE21E36C65}"/>
                  </a:ext>
                </a:extLst>
              </p:cNvPr>
              <p:cNvSpPr/>
              <p:nvPr/>
            </p:nvSpPr>
            <p:spPr>
              <a:xfrm>
                <a:off x="3860799" y="3562984"/>
                <a:ext cx="73152" cy="73152"/>
              </a:xfrm>
              <a:prstGeom prst="mathPlus">
                <a:avLst>
                  <a:gd name="adj1" fmla="val 587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89" name="Plus 388">
                <a:extLst>
                  <a:ext uri="{FF2B5EF4-FFF2-40B4-BE49-F238E27FC236}">
                    <a16:creationId xmlns:a16="http://schemas.microsoft.com/office/drawing/2014/main" id="{4C589B75-86B0-414E-83B2-48F39FCEFD8C}"/>
                  </a:ext>
                </a:extLst>
              </p:cNvPr>
              <p:cNvSpPr/>
              <p:nvPr/>
            </p:nvSpPr>
            <p:spPr>
              <a:xfrm>
                <a:off x="3851274" y="3556634"/>
                <a:ext cx="73152" cy="73152"/>
              </a:xfrm>
              <a:prstGeom prst="mathPlus">
                <a:avLst>
                  <a:gd name="adj1" fmla="val 587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90" name="Plus 389">
                <a:extLst>
                  <a:ext uri="{FF2B5EF4-FFF2-40B4-BE49-F238E27FC236}">
                    <a16:creationId xmlns:a16="http://schemas.microsoft.com/office/drawing/2014/main" id="{FD8ACA1F-350D-334D-9BA7-739F9C612960}"/>
                  </a:ext>
                </a:extLst>
              </p:cNvPr>
              <p:cNvSpPr/>
              <p:nvPr/>
            </p:nvSpPr>
            <p:spPr>
              <a:xfrm>
                <a:off x="3838574" y="3553459"/>
                <a:ext cx="73152" cy="73152"/>
              </a:xfrm>
              <a:prstGeom prst="mathPlus">
                <a:avLst>
                  <a:gd name="adj1" fmla="val 587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91" name="Plus 390">
                <a:extLst>
                  <a:ext uri="{FF2B5EF4-FFF2-40B4-BE49-F238E27FC236}">
                    <a16:creationId xmlns:a16="http://schemas.microsoft.com/office/drawing/2014/main" id="{832A2CC4-7809-AB49-809A-E309D6B45280}"/>
                  </a:ext>
                </a:extLst>
              </p:cNvPr>
              <p:cNvSpPr/>
              <p:nvPr/>
            </p:nvSpPr>
            <p:spPr>
              <a:xfrm>
                <a:off x="3829049" y="3547109"/>
                <a:ext cx="73152" cy="73152"/>
              </a:xfrm>
              <a:prstGeom prst="mathPlus">
                <a:avLst>
                  <a:gd name="adj1" fmla="val 587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92" name="Plus 391">
                <a:extLst>
                  <a:ext uri="{FF2B5EF4-FFF2-40B4-BE49-F238E27FC236}">
                    <a16:creationId xmlns:a16="http://schemas.microsoft.com/office/drawing/2014/main" id="{EA69FDC7-C1BF-7A43-BD88-0C8291B6A1CD}"/>
                  </a:ext>
                </a:extLst>
              </p:cNvPr>
              <p:cNvSpPr/>
              <p:nvPr/>
            </p:nvSpPr>
            <p:spPr>
              <a:xfrm>
                <a:off x="3819524" y="3550284"/>
                <a:ext cx="73152" cy="73152"/>
              </a:xfrm>
              <a:prstGeom prst="mathPlus">
                <a:avLst>
                  <a:gd name="adj1" fmla="val 587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93" name="Plus 392">
                <a:extLst>
                  <a:ext uri="{FF2B5EF4-FFF2-40B4-BE49-F238E27FC236}">
                    <a16:creationId xmlns:a16="http://schemas.microsoft.com/office/drawing/2014/main" id="{296FF044-10D8-F841-B32E-B191C3D2C8FF}"/>
                  </a:ext>
                </a:extLst>
              </p:cNvPr>
              <p:cNvSpPr/>
              <p:nvPr/>
            </p:nvSpPr>
            <p:spPr>
              <a:xfrm>
                <a:off x="3806824" y="3547109"/>
                <a:ext cx="73152" cy="73152"/>
              </a:xfrm>
              <a:prstGeom prst="mathPlus">
                <a:avLst>
                  <a:gd name="adj1" fmla="val 587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94" name="Plus 393">
                <a:extLst>
                  <a:ext uri="{FF2B5EF4-FFF2-40B4-BE49-F238E27FC236}">
                    <a16:creationId xmlns:a16="http://schemas.microsoft.com/office/drawing/2014/main" id="{FF664C07-D4C9-5342-A3E8-BF7D9B78C07E}"/>
                  </a:ext>
                </a:extLst>
              </p:cNvPr>
              <p:cNvSpPr/>
              <p:nvPr/>
            </p:nvSpPr>
            <p:spPr>
              <a:xfrm>
                <a:off x="3797299" y="3547109"/>
                <a:ext cx="73152" cy="73152"/>
              </a:xfrm>
              <a:prstGeom prst="mathPlus">
                <a:avLst>
                  <a:gd name="adj1" fmla="val 587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95" name="Plus 394">
                <a:extLst>
                  <a:ext uri="{FF2B5EF4-FFF2-40B4-BE49-F238E27FC236}">
                    <a16:creationId xmlns:a16="http://schemas.microsoft.com/office/drawing/2014/main" id="{691E29D3-72A0-454C-A79D-C1985C99C62A}"/>
                  </a:ext>
                </a:extLst>
              </p:cNvPr>
              <p:cNvSpPr/>
              <p:nvPr/>
            </p:nvSpPr>
            <p:spPr>
              <a:xfrm>
                <a:off x="3787774" y="3540759"/>
                <a:ext cx="73152" cy="73152"/>
              </a:xfrm>
              <a:prstGeom prst="mathPlus">
                <a:avLst>
                  <a:gd name="adj1" fmla="val 587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96" name="Plus 395">
                <a:extLst>
                  <a:ext uri="{FF2B5EF4-FFF2-40B4-BE49-F238E27FC236}">
                    <a16:creationId xmlns:a16="http://schemas.microsoft.com/office/drawing/2014/main" id="{D3A24900-E15A-D34F-9953-9A78C865F722}"/>
                  </a:ext>
                </a:extLst>
              </p:cNvPr>
              <p:cNvSpPr/>
              <p:nvPr/>
            </p:nvSpPr>
            <p:spPr>
              <a:xfrm>
                <a:off x="3778249" y="3537584"/>
                <a:ext cx="73152" cy="73152"/>
              </a:xfrm>
              <a:prstGeom prst="mathPlus">
                <a:avLst>
                  <a:gd name="adj1" fmla="val 587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97" name="Plus 396">
                <a:extLst>
                  <a:ext uri="{FF2B5EF4-FFF2-40B4-BE49-F238E27FC236}">
                    <a16:creationId xmlns:a16="http://schemas.microsoft.com/office/drawing/2014/main" id="{E081E7CA-64BF-8B42-8308-9FC9E19B73FA}"/>
                  </a:ext>
                </a:extLst>
              </p:cNvPr>
              <p:cNvSpPr/>
              <p:nvPr/>
            </p:nvSpPr>
            <p:spPr>
              <a:xfrm>
                <a:off x="3765549" y="3528059"/>
                <a:ext cx="73152" cy="73152"/>
              </a:xfrm>
              <a:prstGeom prst="mathPlus">
                <a:avLst>
                  <a:gd name="adj1" fmla="val 587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98" name="Plus 397">
                <a:extLst>
                  <a:ext uri="{FF2B5EF4-FFF2-40B4-BE49-F238E27FC236}">
                    <a16:creationId xmlns:a16="http://schemas.microsoft.com/office/drawing/2014/main" id="{27C6B6F8-D3CC-3741-B04C-A5F6B3A4FB51}"/>
                  </a:ext>
                </a:extLst>
              </p:cNvPr>
              <p:cNvSpPr/>
              <p:nvPr/>
            </p:nvSpPr>
            <p:spPr>
              <a:xfrm>
                <a:off x="3752849" y="3515359"/>
                <a:ext cx="73152" cy="73152"/>
              </a:xfrm>
              <a:prstGeom prst="mathPlus">
                <a:avLst>
                  <a:gd name="adj1" fmla="val 587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99" name="Plus 398">
                <a:extLst>
                  <a:ext uri="{FF2B5EF4-FFF2-40B4-BE49-F238E27FC236}">
                    <a16:creationId xmlns:a16="http://schemas.microsoft.com/office/drawing/2014/main" id="{58A6F448-65D8-9E42-860D-E3F80B2A3C0A}"/>
                  </a:ext>
                </a:extLst>
              </p:cNvPr>
              <p:cNvSpPr/>
              <p:nvPr/>
            </p:nvSpPr>
            <p:spPr>
              <a:xfrm>
                <a:off x="3740149" y="3512184"/>
                <a:ext cx="73152" cy="73152"/>
              </a:xfrm>
              <a:prstGeom prst="mathPlus">
                <a:avLst>
                  <a:gd name="adj1" fmla="val 587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00" name="Plus 399">
                <a:extLst>
                  <a:ext uri="{FF2B5EF4-FFF2-40B4-BE49-F238E27FC236}">
                    <a16:creationId xmlns:a16="http://schemas.microsoft.com/office/drawing/2014/main" id="{919BB516-0A8D-3F4F-86D7-10554FA2AC81}"/>
                  </a:ext>
                </a:extLst>
              </p:cNvPr>
              <p:cNvSpPr/>
              <p:nvPr/>
            </p:nvSpPr>
            <p:spPr>
              <a:xfrm>
                <a:off x="3730624" y="3512184"/>
                <a:ext cx="73152" cy="73152"/>
              </a:xfrm>
              <a:prstGeom prst="mathPlus">
                <a:avLst>
                  <a:gd name="adj1" fmla="val 587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01" name="Plus 400">
                <a:extLst>
                  <a:ext uri="{FF2B5EF4-FFF2-40B4-BE49-F238E27FC236}">
                    <a16:creationId xmlns:a16="http://schemas.microsoft.com/office/drawing/2014/main" id="{6EC27297-1ACA-9048-B808-10A1A6825D4B}"/>
                  </a:ext>
                </a:extLst>
              </p:cNvPr>
              <p:cNvSpPr/>
              <p:nvPr/>
            </p:nvSpPr>
            <p:spPr>
              <a:xfrm>
                <a:off x="3717924" y="3512184"/>
                <a:ext cx="73152" cy="73152"/>
              </a:xfrm>
              <a:prstGeom prst="mathPlus">
                <a:avLst>
                  <a:gd name="adj1" fmla="val 587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02" name="Plus 401">
                <a:extLst>
                  <a:ext uri="{FF2B5EF4-FFF2-40B4-BE49-F238E27FC236}">
                    <a16:creationId xmlns:a16="http://schemas.microsoft.com/office/drawing/2014/main" id="{BE322582-3F81-BF4E-80F2-47B911BFDFA0}"/>
                  </a:ext>
                </a:extLst>
              </p:cNvPr>
              <p:cNvSpPr/>
              <p:nvPr/>
            </p:nvSpPr>
            <p:spPr>
              <a:xfrm>
                <a:off x="3705224" y="3509009"/>
                <a:ext cx="73152" cy="73152"/>
              </a:xfrm>
              <a:prstGeom prst="mathPlus">
                <a:avLst>
                  <a:gd name="adj1" fmla="val 587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03" name="Plus 402">
                <a:extLst>
                  <a:ext uri="{FF2B5EF4-FFF2-40B4-BE49-F238E27FC236}">
                    <a16:creationId xmlns:a16="http://schemas.microsoft.com/office/drawing/2014/main" id="{07CDDCF6-D2E6-4F42-8005-B7AC6F843FD4}"/>
                  </a:ext>
                </a:extLst>
              </p:cNvPr>
              <p:cNvSpPr/>
              <p:nvPr/>
            </p:nvSpPr>
            <p:spPr>
              <a:xfrm>
                <a:off x="3692524" y="3486784"/>
                <a:ext cx="73152" cy="73152"/>
              </a:xfrm>
              <a:prstGeom prst="mathPlus">
                <a:avLst>
                  <a:gd name="adj1" fmla="val 587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04" name="Plus 403">
                <a:extLst>
                  <a:ext uri="{FF2B5EF4-FFF2-40B4-BE49-F238E27FC236}">
                    <a16:creationId xmlns:a16="http://schemas.microsoft.com/office/drawing/2014/main" id="{CA8A6C22-D95A-C34B-BB94-96D6BECE856C}"/>
                  </a:ext>
                </a:extLst>
              </p:cNvPr>
              <p:cNvSpPr/>
              <p:nvPr/>
            </p:nvSpPr>
            <p:spPr>
              <a:xfrm>
                <a:off x="3679824" y="3486784"/>
                <a:ext cx="73152" cy="73152"/>
              </a:xfrm>
              <a:prstGeom prst="mathPlus">
                <a:avLst>
                  <a:gd name="adj1" fmla="val 587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05" name="Plus 404">
                <a:extLst>
                  <a:ext uri="{FF2B5EF4-FFF2-40B4-BE49-F238E27FC236}">
                    <a16:creationId xmlns:a16="http://schemas.microsoft.com/office/drawing/2014/main" id="{A3E1D420-FA51-0147-A847-41A22B4798DD}"/>
                  </a:ext>
                </a:extLst>
              </p:cNvPr>
              <p:cNvSpPr/>
              <p:nvPr/>
            </p:nvSpPr>
            <p:spPr>
              <a:xfrm>
                <a:off x="3670299" y="3483609"/>
                <a:ext cx="73152" cy="73152"/>
              </a:xfrm>
              <a:prstGeom prst="mathPlus">
                <a:avLst>
                  <a:gd name="adj1" fmla="val 587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06" name="Plus 405">
                <a:extLst>
                  <a:ext uri="{FF2B5EF4-FFF2-40B4-BE49-F238E27FC236}">
                    <a16:creationId xmlns:a16="http://schemas.microsoft.com/office/drawing/2014/main" id="{9D195038-DCEA-E84A-ACE1-47AC916A66F4}"/>
                  </a:ext>
                </a:extLst>
              </p:cNvPr>
              <p:cNvSpPr/>
              <p:nvPr/>
            </p:nvSpPr>
            <p:spPr>
              <a:xfrm>
                <a:off x="3654424" y="3480434"/>
                <a:ext cx="73152" cy="73152"/>
              </a:xfrm>
              <a:prstGeom prst="mathPlus">
                <a:avLst>
                  <a:gd name="adj1" fmla="val 587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07" name="Plus 406">
                <a:extLst>
                  <a:ext uri="{FF2B5EF4-FFF2-40B4-BE49-F238E27FC236}">
                    <a16:creationId xmlns:a16="http://schemas.microsoft.com/office/drawing/2014/main" id="{E6B7EB7A-2DB8-A741-BD9B-7890DFCA92A8}"/>
                  </a:ext>
                </a:extLst>
              </p:cNvPr>
              <p:cNvSpPr/>
              <p:nvPr/>
            </p:nvSpPr>
            <p:spPr>
              <a:xfrm>
                <a:off x="3641724" y="3477259"/>
                <a:ext cx="73152" cy="73152"/>
              </a:xfrm>
              <a:prstGeom prst="mathPlus">
                <a:avLst>
                  <a:gd name="adj1" fmla="val 587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08" name="Plus 407">
                <a:extLst>
                  <a:ext uri="{FF2B5EF4-FFF2-40B4-BE49-F238E27FC236}">
                    <a16:creationId xmlns:a16="http://schemas.microsoft.com/office/drawing/2014/main" id="{1F1B6351-C946-AF46-83FA-B8CCE52CFC96}"/>
                  </a:ext>
                </a:extLst>
              </p:cNvPr>
              <p:cNvSpPr/>
              <p:nvPr/>
            </p:nvSpPr>
            <p:spPr>
              <a:xfrm>
                <a:off x="3625849" y="3467734"/>
                <a:ext cx="73152" cy="73152"/>
              </a:xfrm>
              <a:prstGeom prst="mathPlus">
                <a:avLst>
                  <a:gd name="adj1" fmla="val 587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09" name="Plus 408">
                <a:extLst>
                  <a:ext uri="{FF2B5EF4-FFF2-40B4-BE49-F238E27FC236}">
                    <a16:creationId xmlns:a16="http://schemas.microsoft.com/office/drawing/2014/main" id="{E5103072-9C35-954E-85A0-F7F9CF660FEF}"/>
                  </a:ext>
                </a:extLst>
              </p:cNvPr>
              <p:cNvSpPr/>
              <p:nvPr/>
            </p:nvSpPr>
            <p:spPr>
              <a:xfrm>
                <a:off x="3613149" y="3467734"/>
                <a:ext cx="73152" cy="73152"/>
              </a:xfrm>
              <a:prstGeom prst="mathPlus">
                <a:avLst>
                  <a:gd name="adj1" fmla="val 587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10" name="Plus 409">
                <a:extLst>
                  <a:ext uri="{FF2B5EF4-FFF2-40B4-BE49-F238E27FC236}">
                    <a16:creationId xmlns:a16="http://schemas.microsoft.com/office/drawing/2014/main" id="{D80BCF10-9E62-074F-BB8F-4759237DE2DA}"/>
                  </a:ext>
                </a:extLst>
              </p:cNvPr>
              <p:cNvSpPr/>
              <p:nvPr/>
            </p:nvSpPr>
            <p:spPr>
              <a:xfrm>
                <a:off x="3600449" y="3464559"/>
                <a:ext cx="73152" cy="73152"/>
              </a:xfrm>
              <a:prstGeom prst="mathPlus">
                <a:avLst>
                  <a:gd name="adj1" fmla="val 587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11" name="Plus 410">
                <a:extLst>
                  <a:ext uri="{FF2B5EF4-FFF2-40B4-BE49-F238E27FC236}">
                    <a16:creationId xmlns:a16="http://schemas.microsoft.com/office/drawing/2014/main" id="{660A49E6-76A8-1845-BC7E-8F865A482593}"/>
                  </a:ext>
                </a:extLst>
              </p:cNvPr>
              <p:cNvSpPr/>
              <p:nvPr/>
            </p:nvSpPr>
            <p:spPr>
              <a:xfrm>
                <a:off x="3584574" y="3458209"/>
                <a:ext cx="73152" cy="73152"/>
              </a:xfrm>
              <a:prstGeom prst="mathPlus">
                <a:avLst>
                  <a:gd name="adj1" fmla="val 587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12" name="Plus 411">
                <a:extLst>
                  <a:ext uri="{FF2B5EF4-FFF2-40B4-BE49-F238E27FC236}">
                    <a16:creationId xmlns:a16="http://schemas.microsoft.com/office/drawing/2014/main" id="{8B881A4E-B759-514E-B42C-2807A61D5E9A}"/>
                  </a:ext>
                </a:extLst>
              </p:cNvPr>
              <p:cNvSpPr/>
              <p:nvPr/>
            </p:nvSpPr>
            <p:spPr>
              <a:xfrm>
                <a:off x="3571874" y="3448684"/>
                <a:ext cx="73152" cy="73152"/>
              </a:xfrm>
              <a:prstGeom prst="mathPlus">
                <a:avLst>
                  <a:gd name="adj1" fmla="val 587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13" name="Plus 412">
                <a:extLst>
                  <a:ext uri="{FF2B5EF4-FFF2-40B4-BE49-F238E27FC236}">
                    <a16:creationId xmlns:a16="http://schemas.microsoft.com/office/drawing/2014/main" id="{BACAEAE2-40CD-B546-B4EF-E386CEBAC1A5}"/>
                  </a:ext>
                </a:extLst>
              </p:cNvPr>
              <p:cNvSpPr/>
              <p:nvPr/>
            </p:nvSpPr>
            <p:spPr>
              <a:xfrm>
                <a:off x="3555999" y="3445509"/>
                <a:ext cx="73152" cy="73152"/>
              </a:xfrm>
              <a:prstGeom prst="mathPlus">
                <a:avLst>
                  <a:gd name="adj1" fmla="val 587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14" name="Plus 413">
                <a:extLst>
                  <a:ext uri="{FF2B5EF4-FFF2-40B4-BE49-F238E27FC236}">
                    <a16:creationId xmlns:a16="http://schemas.microsoft.com/office/drawing/2014/main" id="{1A7F7576-EC6B-244C-AB4E-CF837C604A85}"/>
                  </a:ext>
                </a:extLst>
              </p:cNvPr>
              <p:cNvSpPr/>
              <p:nvPr/>
            </p:nvSpPr>
            <p:spPr>
              <a:xfrm>
                <a:off x="3543299" y="3448684"/>
                <a:ext cx="73152" cy="73152"/>
              </a:xfrm>
              <a:prstGeom prst="mathPlus">
                <a:avLst>
                  <a:gd name="adj1" fmla="val 587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15" name="Plus 414">
                <a:extLst>
                  <a:ext uri="{FF2B5EF4-FFF2-40B4-BE49-F238E27FC236}">
                    <a16:creationId xmlns:a16="http://schemas.microsoft.com/office/drawing/2014/main" id="{74FC7BED-9184-FF4E-8B81-F6761BD228A1}"/>
                  </a:ext>
                </a:extLst>
              </p:cNvPr>
              <p:cNvSpPr/>
              <p:nvPr/>
            </p:nvSpPr>
            <p:spPr>
              <a:xfrm>
                <a:off x="3530599" y="3435984"/>
                <a:ext cx="73152" cy="73152"/>
              </a:xfrm>
              <a:prstGeom prst="mathPlus">
                <a:avLst>
                  <a:gd name="adj1" fmla="val 587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16" name="Plus 415">
                <a:extLst>
                  <a:ext uri="{FF2B5EF4-FFF2-40B4-BE49-F238E27FC236}">
                    <a16:creationId xmlns:a16="http://schemas.microsoft.com/office/drawing/2014/main" id="{C47363CA-204F-8240-89DA-C70960E94472}"/>
                  </a:ext>
                </a:extLst>
              </p:cNvPr>
              <p:cNvSpPr/>
              <p:nvPr/>
            </p:nvSpPr>
            <p:spPr>
              <a:xfrm>
                <a:off x="3514724" y="3432809"/>
                <a:ext cx="73152" cy="73152"/>
              </a:xfrm>
              <a:prstGeom prst="mathPlus">
                <a:avLst>
                  <a:gd name="adj1" fmla="val 587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17" name="Plus 416">
                <a:extLst>
                  <a:ext uri="{FF2B5EF4-FFF2-40B4-BE49-F238E27FC236}">
                    <a16:creationId xmlns:a16="http://schemas.microsoft.com/office/drawing/2014/main" id="{C5986C32-5D78-D94C-9EF1-E5427259CAAD}"/>
                  </a:ext>
                </a:extLst>
              </p:cNvPr>
              <p:cNvSpPr/>
              <p:nvPr/>
            </p:nvSpPr>
            <p:spPr>
              <a:xfrm>
                <a:off x="3498849" y="3413759"/>
                <a:ext cx="73152" cy="73152"/>
              </a:xfrm>
              <a:prstGeom prst="mathPlus">
                <a:avLst>
                  <a:gd name="adj1" fmla="val 587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18" name="Plus 417">
                <a:extLst>
                  <a:ext uri="{FF2B5EF4-FFF2-40B4-BE49-F238E27FC236}">
                    <a16:creationId xmlns:a16="http://schemas.microsoft.com/office/drawing/2014/main" id="{12051D12-05D4-6E49-8BF3-564614EFFF95}"/>
                  </a:ext>
                </a:extLst>
              </p:cNvPr>
              <p:cNvSpPr/>
              <p:nvPr/>
            </p:nvSpPr>
            <p:spPr>
              <a:xfrm>
                <a:off x="3476624" y="3394709"/>
                <a:ext cx="73152" cy="73152"/>
              </a:xfrm>
              <a:prstGeom prst="mathPlus">
                <a:avLst>
                  <a:gd name="adj1" fmla="val 587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19" name="Plus 418">
                <a:extLst>
                  <a:ext uri="{FF2B5EF4-FFF2-40B4-BE49-F238E27FC236}">
                    <a16:creationId xmlns:a16="http://schemas.microsoft.com/office/drawing/2014/main" id="{2B4F9AD3-1E7F-3F48-A092-6A95D3B2560E}"/>
                  </a:ext>
                </a:extLst>
              </p:cNvPr>
              <p:cNvSpPr/>
              <p:nvPr/>
            </p:nvSpPr>
            <p:spPr>
              <a:xfrm>
                <a:off x="3444874" y="3382009"/>
                <a:ext cx="73152" cy="73152"/>
              </a:xfrm>
              <a:prstGeom prst="mathPlus">
                <a:avLst>
                  <a:gd name="adj1" fmla="val 587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20" name="Plus 419">
                <a:extLst>
                  <a:ext uri="{FF2B5EF4-FFF2-40B4-BE49-F238E27FC236}">
                    <a16:creationId xmlns:a16="http://schemas.microsoft.com/office/drawing/2014/main" id="{CA7847CA-BDBB-1C44-B22A-1FBB72303F36}"/>
                  </a:ext>
                </a:extLst>
              </p:cNvPr>
              <p:cNvSpPr/>
              <p:nvPr/>
            </p:nvSpPr>
            <p:spPr>
              <a:xfrm>
                <a:off x="3403599" y="3366134"/>
                <a:ext cx="73152" cy="73152"/>
              </a:xfrm>
              <a:prstGeom prst="mathPlus">
                <a:avLst>
                  <a:gd name="adj1" fmla="val 587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21" name="Plus 420">
                <a:extLst>
                  <a:ext uri="{FF2B5EF4-FFF2-40B4-BE49-F238E27FC236}">
                    <a16:creationId xmlns:a16="http://schemas.microsoft.com/office/drawing/2014/main" id="{64C977D5-873A-0B42-AA57-E1EB9D78FFCE}"/>
                  </a:ext>
                </a:extLst>
              </p:cNvPr>
              <p:cNvSpPr/>
              <p:nvPr/>
            </p:nvSpPr>
            <p:spPr>
              <a:xfrm>
                <a:off x="3381374" y="3353434"/>
                <a:ext cx="73152" cy="73152"/>
              </a:xfrm>
              <a:prstGeom prst="mathPlus">
                <a:avLst>
                  <a:gd name="adj1" fmla="val 587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22" name="Plus 421">
                <a:extLst>
                  <a:ext uri="{FF2B5EF4-FFF2-40B4-BE49-F238E27FC236}">
                    <a16:creationId xmlns:a16="http://schemas.microsoft.com/office/drawing/2014/main" id="{522692FD-CE0E-1145-9DF5-F75A88435D75}"/>
                  </a:ext>
                </a:extLst>
              </p:cNvPr>
              <p:cNvSpPr/>
              <p:nvPr/>
            </p:nvSpPr>
            <p:spPr>
              <a:xfrm>
                <a:off x="3368674" y="3331209"/>
                <a:ext cx="73152" cy="73152"/>
              </a:xfrm>
              <a:prstGeom prst="mathPlus">
                <a:avLst>
                  <a:gd name="adj1" fmla="val 587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23" name="Plus 422">
                <a:extLst>
                  <a:ext uri="{FF2B5EF4-FFF2-40B4-BE49-F238E27FC236}">
                    <a16:creationId xmlns:a16="http://schemas.microsoft.com/office/drawing/2014/main" id="{BB70250F-4304-7640-9505-B658B83E8475}"/>
                  </a:ext>
                </a:extLst>
              </p:cNvPr>
              <p:cNvSpPr/>
              <p:nvPr/>
            </p:nvSpPr>
            <p:spPr>
              <a:xfrm>
                <a:off x="3349624" y="3324859"/>
                <a:ext cx="73152" cy="73152"/>
              </a:xfrm>
              <a:prstGeom prst="mathPlus">
                <a:avLst>
                  <a:gd name="adj1" fmla="val 587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24" name="Plus 423">
                <a:extLst>
                  <a:ext uri="{FF2B5EF4-FFF2-40B4-BE49-F238E27FC236}">
                    <a16:creationId xmlns:a16="http://schemas.microsoft.com/office/drawing/2014/main" id="{615067CE-5A6A-FA40-AA45-398F9C00FC7A}"/>
                  </a:ext>
                </a:extLst>
              </p:cNvPr>
              <p:cNvSpPr/>
              <p:nvPr/>
            </p:nvSpPr>
            <p:spPr>
              <a:xfrm>
                <a:off x="3321049" y="3308984"/>
                <a:ext cx="73152" cy="73152"/>
              </a:xfrm>
              <a:prstGeom prst="mathPlus">
                <a:avLst>
                  <a:gd name="adj1" fmla="val 587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25" name="Plus 424">
                <a:extLst>
                  <a:ext uri="{FF2B5EF4-FFF2-40B4-BE49-F238E27FC236}">
                    <a16:creationId xmlns:a16="http://schemas.microsoft.com/office/drawing/2014/main" id="{8D1CC4F4-A1E3-8D4F-ABC8-0F35697FE735}"/>
                  </a:ext>
                </a:extLst>
              </p:cNvPr>
              <p:cNvSpPr/>
              <p:nvPr/>
            </p:nvSpPr>
            <p:spPr>
              <a:xfrm>
                <a:off x="3292474" y="3302634"/>
                <a:ext cx="73152" cy="73152"/>
              </a:xfrm>
              <a:prstGeom prst="mathPlus">
                <a:avLst>
                  <a:gd name="adj1" fmla="val 587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26" name="Plus 425">
                <a:extLst>
                  <a:ext uri="{FF2B5EF4-FFF2-40B4-BE49-F238E27FC236}">
                    <a16:creationId xmlns:a16="http://schemas.microsoft.com/office/drawing/2014/main" id="{EC1F9151-DDD5-4149-94B0-52064E120471}"/>
                  </a:ext>
                </a:extLst>
              </p:cNvPr>
              <p:cNvSpPr/>
              <p:nvPr/>
            </p:nvSpPr>
            <p:spPr>
              <a:xfrm>
                <a:off x="3251199" y="3283584"/>
                <a:ext cx="73152" cy="73152"/>
              </a:xfrm>
              <a:prstGeom prst="mathPlus">
                <a:avLst>
                  <a:gd name="adj1" fmla="val 587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27" name="Plus 426">
                <a:extLst>
                  <a:ext uri="{FF2B5EF4-FFF2-40B4-BE49-F238E27FC236}">
                    <a16:creationId xmlns:a16="http://schemas.microsoft.com/office/drawing/2014/main" id="{A0681A96-1DD2-604D-8DFD-CCA49D740633}"/>
                  </a:ext>
                </a:extLst>
              </p:cNvPr>
              <p:cNvSpPr/>
              <p:nvPr/>
            </p:nvSpPr>
            <p:spPr>
              <a:xfrm>
                <a:off x="3235324" y="3277234"/>
                <a:ext cx="73152" cy="73152"/>
              </a:xfrm>
              <a:prstGeom prst="mathPlus">
                <a:avLst>
                  <a:gd name="adj1" fmla="val 587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28" name="Plus 427">
                <a:extLst>
                  <a:ext uri="{FF2B5EF4-FFF2-40B4-BE49-F238E27FC236}">
                    <a16:creationId xmlns:a16="http://schemas.microsoft.com/office/drawing/2014/main" id="{0E7446D9-9F1E-B642-BFC3-88B8D941D09E}"/>
                  </a:ext>
                </a:extLst>
              </p:cNvPr>
              <p:cNvSpPr/>
              <p:nvPr/>
            </p:nvSpPr>
            <p:spPr>
              <a:xfrm>
                <a:off x="3174999" y="3248659"/>
                <a:ext cx="73152" cy="73152"/>
              </a:xfrm>
              <a:prstGeom prst="mathPlus">
                <a:avLst>
                  <a:gd name="adj1" fmla="val 587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29" name="Plus 428">
                <a:extLst>
                  <a:ext uri="{FF2B5EF4-FFF2-40B4-BE49-F238E27FC236}">
                    <a16:creationId xmlns:a16="http://schemas.microsoft.com/office/drawing/2014/main" id="{610CE505-7F81-DE4E-BD89-B3431C532A32}"/>
                  </a:ext>
                </a:extLst>
              </p:cNvPr>
              <p:cNvSpPr/>
              <p:nvPr/>
            </p:nvSpPr>
            <p:spPr>
              <a:xfrm>
                <a:off x="3155949" y="3235959"/>
                <a:ext cx="73152" cy="73152"/>
              </a:xfrm>
              <a:prstGeom prst="mathPlus">
                <a:avLst>
                  <a:gd name="adj1" fmla="val 587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30" name="Plus 429">
                <a:extLst>
                  <a:ext uri="{FF2B5EF4-FFF2-40B4-BE49-F238E27FC236}">
                    <a16:creationId xmlns:a16="http://schemas.microsoft.com/office/drawing/2014/main" id="{86626043-6C65-B547-B35D-6BD3FFD7DF8F}"/>
                  </a:ext>
                </a:extLst>
              </p:cNvPr>
              <p:cNvSpPr/>
              <p:nvPr/>
            </p:nvSpPr>
            <p:spPr>
              <a:xfrm>
                <a:off x="3121024" y="3226434"/>
                <a:ext cx="73152" cy="73152"/>
              </a:xfrm>
              <a:prstGeom prst="mathPlus">
                <a:avLst>
                  <a:gd name="adj1" fmla="val 587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31" name="Plus 430">
                <a:extLst>
                  <a:ext uri="{FF2B5EF4-FFF2-40B4-BE49-F238E27FC236}">
                    <a16:creationId xmlns:a16="http://schemas.microsoft.com/office/drawing/2014/main" id="{878D0CE2-408A-C64B-B292-0894B011CD9C}"/>
                  </a:ext>
                </a:extLst>
              </p:cNvPr>
              <p:cNvSpPr/>
              <p:nvPr/>
            </p:nvSpPr>
            <p:spPr>
              <a:xfrm>
                <a:off x="3082924" y="3194684"/>
                <a:ext cx="73152" cy="73152"/>
              </a:xfrm>
              <a:prstGeom prst="mathPlus">
                <a:avLst>
                  <a:gd name="adj1" fmla="val 587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32" name="Plus 431">
                <a:extLst>
                  <a:ext uri="{FF2B5EF4-FFF2-40B4-BE49-F238E27FC236}">
                    <a16:creationId xmlns:a16="http://schemas.microsoft.com/office/drawing/2014/main" id="{591E5C3C-D7B2-8B49-BF48-D598DBE79A05}"/>
                  </a:ext>
                </a:extLst>
              </p:cNvPr>
              <p:cNvSpPr/>
              <p:nvPr/>
            </p:nvSpPr>
            <p:spPr>
              <a:xfrm>
                <a:off x="3035299" y="3191509"/>
                <a:ext cx="73152" cy="73152"/>
              </a:xfrm>
              <a:prstGeom prst="mathPlus">
                <a:avLst>
                  <a:gd name="adj1" fmla="val 587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33" name="Plus 432">
                <a:extLst>
                  <a:ext uri="{FF2B5EF4-FFF2-40B4-BE49-F238E27FC236}">
                    <a16:creationId xmlns:a16="http://schemas.microsoft.com/office/drawing/2014/main" id="{C2D9B295-C30E-EB48-A00A-83EA8A71CC05}"/>
                  </a:ext>
                </a:extLst>
              </p:cNvPr>
              <p:cNvSpPr/>
              <p:nvPr/>
            </p:nvSpPr>
            <p:spPr>
              <a:xfrm>
                <a:off x="2974974" y="3159759"/>
                <a:ext cx="73152" cy="73152"/>
              </a:xfrm>
              <a:prstGeom prst="mathPlus">
                <a:avLst>
                  <a:gd name="adj1" fmla="val 587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34" name="Plus 433">
                <a:extLst>
                  <a:ext uri="{FF2B5EF4-FFF2-40B4-BE49-F238E27FC236}">
                    <a16:creationId xmlns:a16="http://schemas.microsoft.com/office/drawing/2014/main" id="{A677B71E-D140-E349-849F-5E2DA9AA0273}"/>
                  </a:ext>
                </a:extLst>
              </p:cNvPr>
              <p:cNvSpPr/>
              <p:nvPr/>
            </p:nvSpPr>
            <p:spPr>
              <a:xfrm>
                <a:off x="2955924" y="3140709"/>
                <a:ext cx="73152" cy="73152"/>
              </a:xfrm>
              <a:prstGeom prst="mathPlus">
                <a:avLst>
                  <a:gd name="adj1" fmla="val 587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35" name="Plus 434">
                <a:extLst>
                  <a:ext uri="{FF2B5EF4-FFF2-40B4-BE49-F238E27FC236}">
                    <a16:creationId xmlns:a16="http://schemas.microsoft.com/office/drawing/2014/main" id="{EE776196-A9D9-B543-A316-4CEDA5EB7BEB}"/>
                  </a:ext>
                </a:extLst>
              </p:cNvPr>
              <p:cNvSpPr/>
              <p:nvPr/>
            </p:nvSpPr>
            <p:spPr>
              <a:xfrm>
                <a:off x="2930524" y="3128009"/>
                <a:ext cx="73152" cy="73152"/>
              </a:xfrm>
              <a:prstGeom prst="mathPlus">
                <a:avLst>
                  <a:gd name="adj1" fmla="val 587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36" name="Plus 435">
                <a:extLst>
                  <a:ext uri="{FF2B5EF4-FFF2-40B4-BE49-F238E27FC236}">
                    <a16:creationId xmlns:a16="http://schemas.microsoft.com/office/drawing/2014/main" id="{BA95DA50-05D1-3F47-8B43-7021FC35CAD4}"/>
                  </a:ext>
                </a:extLst>
              </p:cNvPr>
              <p:cNvSpPr/>
              <p:nvPr/>
            </p:nvSpPr>
            <p:spPr>
              <a:xfrm>
                <a:off x="2803524" y="3010534"/>
                <a:ext cx="73152" cy="73152"/>
              </a:xfrm>
              <a:prstGeom prst="mathPlus">
                <a:avLst>
                  <a:gd name="adj1" fmla="val 587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37" name="Plus 436">
                <a:extLst>
                  <a:ext uri="{FF2B5EF4-FFF2-40B4-BE49-F238E27FC236}">
                    <a16:creationId xmlns:a16="http://schemas.microsoft.com/office/drawing/2014/main" id="{F0D8A5E7-EEFC-8E4B-8D02-726B6ACE540E}"/>
                  </a:ext>
                </a:extLst>
              </p:cNvPr>
              <p:cNvSpPr/>
              <p:nvPr/>
            </p:nvSpPr>
            <p:spPr>
              <a:xfrm>
                <a:off x="2724149" y="2912109"/>
                <a:ext cx="73152" cy="73152"/>
              </a:xfrm>
              <a:prstGeom prst="mathPlus">
                <a:avLst>
                  <a:gd name="adj1" fmla="val 587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38" name="Plus 437">
                <a:extLst>
                  <a:ext uri="{FF2B5EF4-FFF2-40B4-BE49-F238E27FC236}">
                    <a16:creationId xmlns:a16="http://schemas.microsoft.com/office/drawing/2014/main" id="{567311D5-04B1-B142-A40B-85F469C37E20}"/>
                  </a:ext>
                </a:extLst>
              </p:cNvPr>
              <p:cNvSpPr/>
              <p:nvPr/>
            </p:nvSpPr>
            <p:spPr>
              <a:xfrm>
                <a:off x="2657474" y="2861309"/>
                <a:ext cx="73152" cy="73152"/>
              </a:xfrm>
              <a:prstGeom prst="mathPlus">
                <a:avLst>
                  <a:gd name="adj1" fmla="val 587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39" name="Plus 438">
                <a:extLst>
                  <a:ext uri="{FF2B5EF4-FFF2-40B4-BE49-F238E27FC236}">
                    <a16:creationId xmlns:a16="http://schemas.microsoft.com/office/drawing/2014/main" id="{B86AF027-CAEE-4542-8FB6-7EAEDDE6242F}"/>
                  </a:ext>
                </a:extLst>
              </p:cNvPr>
              <p:cNvSpPr/>
              <p:nvPr/>
            </p:nvSpPr>
            <p:spPr>
              <a:xfrm>
                <a:off x="2482849" y="2683509"/>
                <a:ext cx="73152" cy="73152"/>
              </a:xfrm>
              <a:prstGeom prst="mathPlus">
                <a:avLst>
                  <a:gd name="adj1" fmla="val 587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40" name="Plus 439">
                <a:extLst>
                  <a:ext uri="{FF2B5EF4-FFF2-40B4-BE49-F238E27FC236}">
                    <a16:creationId xmlns:a16="http://schemas.microsoft.com/office/drawing/2014/main" id="{D2EE106F-2E8A-854B-8BA1-907EA6BD178D}"/>
                  </a:ext>
                </a:extLst>
              </p:cNvPr>
              <p:cNvSpPr/>
              <p:nvPr/>
            </p:nvSpPr>
            <p:spPr>
              <a:xfrm>
                <a:off x="2425699" y="2626359"/>
                <a:ext cx="73152" cy="73152"/>
              </a:xfrm>
              <a:prstGeom prst="mathPlus">
                <a:avLst>
                  <a:gd name="adj1" fmla="val 587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41" name="Plus 440">
                <a:extLst>
                  <a:ext uri="{FF2B5EF4-FFF2-40B4-BE49-F238E27FC236}">
                    <a16:creationId xmlns:a16="http://schemas.microsoft.com/office/drawing/2014/main" id="{5908D03F-503C-354E-ABF0-8D51487CBEAF}"/>
                  </a:ext>
                </a:extLst>
              </p:cNvPr>
              <p:cNvSpPr/>
              <p:nvPr/>
            </p:nvSpPr>
            <p:spPr>
              <a:xfrm>
                <a:off x="2343149" y="2537459"/>
                <a:ext cx="73152" cy="73152"/>
              </a:xfrm>
              <a:prstGeom prst="mathPlus">
                <a:avLst>
                  <a:gd name="adj1" fmla="val 587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42" name="Plus 441">
                <a:extLst>
                  <a:ext uri="{FF2B5EF4-FFF2-40B4-BE49-F238E27FC236}">
                    <a16:creationId xmlns:a16="http://schemas.microsoft.com/office/drawing/2014/main" id="{C635E555-700E-5144-A56B-861F0F1ED0AA}"/>
                  </a:ext>
                </a:extLst>
              </p:cNvPr>
              <p:cNvSpPr/>
              <p:nvPr/>
            </p:nvSpPr>
            <p:spPr>
              <a:xfrm>
                <a:off x="2244724" y="2458084"/>
                <a:ext cx="73152" cy="73152"/>
              </a:xfrm>
              <a:prstGeom prst="mathPlus">
                <a:avLst>
                  <a:gd name="adj1" fmla="val 587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43" name="Plus 442">
                <a:extLst>
                  <a:ext uri="{FF2B5EF4-FFF2-40B4-BE49-F238E27FC236}">
                    <a16:creationId xmlns:a16="http://schemas.microsoft.com/office/drawing/2014/main" id="{E1FF21DA-6351-CA47-899A-7CAE114B93AE}"/>
                  </a:ext>
                </a:extLst>
              </p:cNvPr>
              <p:cNvSpPr/>
              <p:nvPr/>
            </p:nvSpPr>
            <p:spPr>
              <a:xfrm>
                <a:off x="2066924" y="2280284"/>
                <a:ext cx="73152" cy="73152"/>
              </a:xfrm>
              <a:prstGeom prst="mathPlus">
                <a:avLst>
                  <a:gd name="adj1" fmla="val 587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44" name="Plus 443">
                <a:extLst>
                  <a:ext uri="{FF2B5EF4-FFF2-40B4-BE49-F238E27FC236}">
                    <a16:creationId xmlns:a16="http://schemas.microsoft.com/office/drawing/2014/main" id="{7DC3D57E-5388-454F-8A3D-0EA16B38CAD4}"/>
                  </a:ext>
                </a:extLst>
              </p:cNvPr>
              <p:cNvSpPr/>
              <p:nvPr/>
            </p:nvSpPr>
            <p:spPr>
              <a:xfrm>
                <a:off x="2584449" y="2778759"/>
                <a:ext cx="73152" cy="73152"/>
              </a:xfrm>
              <a:prstGeom prst="mathPlus">
                <a:avLst>
                  <a:gd name="adj1" fmla="val 587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45" name="Plus 444">
                <a:extLst>
                  <a:ext uri="{FF2B5EF4-FFF2-40B4-BE49-F238E27FC236}">
                    <a16:creationId xmlns:a16="http://schemas.microsoft.com/office/drawing/2014/main" id="{022CF6EB-F6FC-1144-A85D-56F02223A0BB}"/>
                  </a:ext>
                </a:extLst>
              </p:cNvPr>
              <p:cNvSpPr/>
              <p:nvPr/>
            </p:nvSpPr>
            <p:spPr>
              <a:xfrm>
                <a:off x="2120899" y="2321559"/>
                <a:ext cx="73152" cy="73152"/>
              </a:xfrm>
              <a:prstGeom prst="mathPlus">
                <a:avLst>
                  <a:gd name="adj1" fmla="val 587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grpSp>
          <p:nvGrpSpPr>
            <p:cNvPr id="446" name="Group 445">
              <a:extLst>
                <a:ext uri="{FF2B5EF4-FFF2-40B4-BE49-F238E27FC236}">
                  <a16:creationId xmlns:a16="http://schemas.microsoft.com/office/drawing/2014/main" id="{6D7DA4B1-4B23-FA44-95E9-A5096321EBA5}"/>
                </a:ext>
              </a:extLst>
            </p:cNvPr>
            <p:cNvGrpSpPr/>
            <p:nvPr/>
          </p:nvGrpSpPr>
          <p:grpSpPr>
            <a:xfrm>
              <a:off x="1854199" y="2066924"/>
              <a:ext cx="2492502" cy="2216277"/>
              <a:chOff x="1854199" y="2066924"/>
              <a:chExt cx="2492502" cy="2216277"/>
            </a:xfrm>
          </p:grpSpPr>
          <p:sp>
            <p:nvSpPr>
              <p:cNvPr id="447" name="Plus 446">
                <a:extLst>
                  <a:ext uri="{FF2B5EF4-FFF2-40B4-BE49-F238E27FC236}">
                    <a16:creationId xmlns:a16="http://schemas.microsoft.com/office/drawing/2014/main" id="{C7D43CFE-E293-134D-B3EE-84482C332C15}"/>
                  </a:ext>
                </a:extLst>
              </p:cNvPr>
              <p:cNvSpPr/>
              <p:nvPr/>
            </p:nvSpPr>
            <p:spPr>
              <a:xfrm>
                <a:off x="4273549" y="4210049"/>
                <a:ext cx="73152" cy="73152"/>
              </a:xfrm>
              <a:prstGeom prst="mathPlus">
                <a:avLst>
                  <a:gd name="adj1" fmla="val 58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48" name="Plus 447">
                <a:extLst>
                  <a:ext uri="{FF2B5EF4-FFF2-40B4-BE49-F238E27FC236}">
                    <a16:creationId xmlns:a16="http://schemas.microsoft.com/office/drawing/2014/main" id="{4C19DE52-EBB8-5B4E-9735-06665AB01C4F}"/>
                  </a:ext>
                </a:extLst>
              </p:cNvPr>
              <p:cNvSpPr/>
              <p:nvPr/>
            </p:nvSpPr>
            <p:spPr>
              <a:xfrm>
                <a:off x="4200524" y="4210049"/>
                <a:ext cx="73152" cy="73152"/>
              </a:xfrm>
              <a:prstGeom prst="mathPlus">
                <a:avLst>
                  <a:gd name="adj1" fmla="val 58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49" name="Plus 448">
                <a:extLst>
                  <a:ext uri="{FF2B5EF4-FFF2-40B4-BE49-F238E27FC236}">
                    <a16:creationId xmlns:a16="http://schemas.microsoft.com/office/drawing/2014/main" id="{5B42712E-6879-0340-AD0E-450EF96A7B89}"/>
                  </a:ext>
                </a:extLst>
              </p:cNvPr>
              <p:cNvSpPr/>
              <p:nvPr/>
            </p:nvSpPr>
            <p:spPr>
              <a:xfrm>
                <a:off x="4181474" y="4210049"/>
                <a:ext cx="73152" cy="73152"/>
              </a:xfrm>
              <a:prstGeom prst="mathPlus">
                <a:avLst>
                  <a:gd name="adj1" fmla="val 58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50" name="Plus 449">
                <a:extLst>
                  <a:ext uri="{FF2B5EF4-FFF2-40B4-BE49-F238E27FC236}">
                    <a16:creationId xmlns:a16="http://schemas.microsoft.com/office/drawing/2014/main" id="{C9C2F49C-B554-814D-8FCA-30FD562CF8BA}"/>
                  </a:ext>
                </a:extLst>
              </p:cNvPr>
              <p:cNvSpPr/>
              <p:nvPr/>
            </p:nvSpPr>
            <p:spPr>
              <a:xfrm>
                <a:off x="4152899" y="4210049"/>
                <a:ext cx="73152" cy="73152"/>
              </a:xfrm>
              <a:prstGeom prst="mathPlus">
                <a:avLst>
                  <a:gd name="adj1" fmla="val 58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51" name="Plus 450">
                <a:extLst>
                  <a:ext uri="{FF2B5EF4-FFF2-40B4-BE49-F238E27FC236}">
                    <a16:creationId xmlns:a16="http://schemas.microsoft.com/office/drawing/2014/main" id="{DE5A1324-EFE9-EE42-84DD-22D155F7EAF1}"/>
                  </a:ext>
                </a:extLst>
              </p:cNvPr>
              <p:cNvSpPr/>
              <p:nvPr/>
            </p:nvSpPr>
            <p:spPr>
              <a:xfrm>
                <a:off x="4137024" y="4210049"/>
                <a:ext cx="73152" cy="73152"/>
              </a:xfrm>
              <a:prstGeom prst="mathPlus">
                <a:avLst>
                  <a:gd name="adj1" fmla="val 58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52" name="Plus 451">
                <a:extLst>
                  <a:ext uri="{FF2B5EF4-FFF2-40B4-BE49-F238E27FC236}">
                    <a16:creationId xmlns:a16="http://schemas.microsoft.com/office/drawing/2014/main" id="{6B107ADB-62FA-C842-9D9F-6DA234D9F81C}"/>
                  </a:ext>
                </a:extLst>
              </p:cNvPr>
              <p:cNvSpPr/>
              <p:nvPr/>
            </p:nvSpPr>
            <p:spPr>
              <a:xfrm>
                <a:off x="4105274" y="4210049"/>
                <a:ext cx="73152" cy="73152"/>
              </a:xfrm>
              <a:prstGeom prst="mathPlus">
                <a:avLst>
                  <a:gd name="adj1" fmla="val 58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53" name="Plus 452">
                <a:extLst>
                  <a:ext uri="{FF2B5EF4-FFF2-40B4-BE49-F238E27FC236}">
                    <a16:creationId xmlns:a16="http://schemas.microsoft.com/office/drawing/2014/main" id="{E221CBC3-106E-D04C-A581-DDDFC4D0B6C5}"/>
                  </a:ext>
                </a:extLst>
              </p:cNvPr>
              <p:cNvSpPr/>
              <p:nvPr/>
            </p:nvSpPr>
            <p:spPr>
              <a:xfrm>
                <a:off x="4073524" y="4210049"/>
                <a:ext cx="73152" cy="73152"/>
              </a:xfrm>
              <a:prstGeom prst="mathPlus">
                <a:avLst>
                  <a:gd name="adj1" fmla="val 58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54" name="Plus 453">
                <a:extLst>
                  <a:ext uri="{FF2B5EF4-FFF2-40B4-BE49-F238E27FC236}">
                    <a16:creationId xmlns:a16="http://schemas.microsoft.com/office/drawing/2014/main" id="{543831C9-F02F-BA48-8BCE-5891BFCB5BC6}"/>
                  </a:ext>
                </a:extLst>
              </p:cNvPr>
              <p:cNvSpPr/>
              <p:nvPr/>
            </p:nvSpPr>
            <p:spPr>
              <a:xfrm>
                <a:off x="4051299" y="4210049"/>
                <a:ext cx="73152" cy="73152"/>
              </a:xfrm>
              <a:prstGeom prst="mathPlus">
                <a:avLst>
                  <a:gd name="adj1" fmla="val 58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55" name="Plus 454">
                <a:extLst>
                  <a:ext uri="{FF2B5EF4-FFF2-40B4-BE49-F238E27FC236}">
                    <a16:creationId xmlns:a16="http://schemas.microsoft.com/office/drawing/2014/main" id="{A1378F83-7DC3-E24C-80AE-3A2042B274D9}"/>
                  </a:ext>
                </a:extLst>
              </p:cNvPr>
              <p:cNvSpPr/>
              <p:nvPr/>
            </p:nvSpPr>
            <p:spPr>
              <a:xfrm>
                <a:off x="4038599" y="4210049"/>
                <a:ext cx="73152" cy="73152"/>
              </a:xfrm>
              <a:prstGeom prst="mathPlus">
                <a:avLst>
                  <a:gd name="adj1" fmla="val 58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56" name="Plus 455">
                <a:extLst>
                  <a:ext uri="{FF2B5EF4-FFF2-40B4-BE49-F238E27FC236}">
                    <a16:creationId xmlns:a16="http://schemas.microsoft.com/office/drawing/2014/main" id="{063026C2-13C9-8343-984D-BDF5ED8B0068}"/>
                  </a:ext>
                </a:extLst>
              </p:cNvPr>
              <p:cNvSpPr/>
              <p:nvPr/>
            </p:nvSpPr>
            <p:spPr>
              <a:xfrm>
                <a:off x="4006849" y="4210049"/>
                <a:ext cx="73152" cy="73152"/>
              </a:xfrm>
              <a:prstGeom prst="mathPlus">
                <a:avLst>
                  <a:gd name="adj1" fmla="val 58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57" name="Plus 456">
                <a:extLst>
                  <a:ext uri="{FF2B5EF4-FFF2-40B4-BE49-F238E27FC236}">
                    <a16:creationId xmlns:a16="http://schemas.microsoft.com/office/drawing/2014/main" id="{968E3BB2-F3D2-4745-90D9-F7ECEA92EFCF}"/>
                  </a:ext>
                </a:extLst>
              </p:cNvPr>
              <p:cNvSpPr/>
              <p:nvPr/>
            </p:nvSpPr>
            <p:spPr>
              <a:xfrm>
                <a:off x="3971924" y="4184649"/>
                <a:ext cx="73152" cy="73152"/>
              </a:xfrm>
              <a:prstGeom prst="mathPlus">
                <a:avLst>
                  <a:gd name="adj1" fmla="val 58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58" name="Plus 457">
                <a:extLst>
                  <a:ext uri="{FF2B5EF4-FFF2-40B4-BE49-F238E27FC236}">
                    <a16:creationId xmlns:a16="http://schemas.microsoft.com/office/drawing/2014/main" id="{85FECEAB-DCFA-4347-BD4A-DFCA47763BB1}"/>
                  </a:ext>
                </a:extLst>
              </p:cNvPr>
              <p:cNvSpPr/>
              <p:nvPr/>
            </p:nvSpPr>
            <p:spPr>
              <a:xfrm>
                <a:off x="3952874" y="4178299"/>
                <a:ext cx="73152" cy="73152"/>
              </a:xfrm>
              <a:prstGeom prst="mathPlus">
                <a:avLst>
                  <a:gd name="adj1" fmla="val 58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59" name="Plus 458">
                <a:extLst>
                  <a:ext uri="{FF2B5EF4-FFF2-40B4-BE49-F238E27FC236}">
                    <a16:creationId xmlns:a16="http://schemas.microsoft.com/office/drawing/2014/main" id="{14B5FC7B-DC44-6F42-96F5-62F2F6EA7186}"/>
                  </a:ext>
                </a:extLst>
              </p:cNvPr>
              <p:cNvSpPr/>
              <p:nvPr/>
            </p:nvSpPr>
            <p:spPr>
              <a:xfrm>
                <a:off x="3936999" y="4159249"/>
                <a:ext cx="73152" cy="73152"/>
              </a:xfrm>
              <a:prstGeom prst="mathPlus">
                <a:avLst>
                  <a:gd name="adj1" fmla="val 58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60" name="Plus 459">
                <a:extLst>
                  <a:ext uri="{FF2B5EF4-FFF2-40B4-BE49-F238E27FC236}">
                    <a16:creationId xmlns:a16="http://schemas.microsoft.com/office/drawing/2014/main" id="{14E963F9-0DC7-DF45-877D-F1881BBB0B2A}"/>
                  </a:ext>
                </a:extLst>
              </p:cNvPr>
              <p:cNvSpPr/>
              <p:nvPr/>
            </p:nvSpPr>
            <p:spPr>
              <a:xfrm>
                <a:off x="3927474" y="4152899"/>
                <a:ext cx="73152" cy="73152"/>
              </a:xfrm>
              <a:prstGeom prst="mathPlus">
                <a:avLst>
                  <a:gd name="adj1" fmla="val 58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61" name="Plus 460">
                <a:extLst>
                  <a:ext uri="{FF2B5EF4-FFF2-40B4-BE49-F238E27FC236}">
                    <a16:creationId xmlns:a16="http://schemas.microsoft.com/office/drawing/2014/main" id="{1F018CE2-32C4-644A-A8F1-8D912EAA9173}"/>
                  </a:ext>
                </a:extLst>
              </p:cNvPr>
              <p:cNvSpPr/>
              <p:nvPr/>
            </p:nvSpPr>
            <p:spPr>
              <a:xfrm>
                <a:off x="3902074" y="4152899"/>
                <a:ext cx="73152" cy="73152"/>
              </a:xfrm>
              <a:prstGeom prst="mathPlus">
                <a:avLst>
                  <a:gd name="adj1" fmla="val 58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62" name="Plus 461">
                <a:extLst>
                  <a:ext uri="{FF2B5EF4-FFF2-40B4-BE49-F238E27FC236}">
                    <a16:creationId xmlns:a16="http://schemas.microsoft.com/office/drawing/2014/main" id="{7771C610-DC65-E94E-8FD4-4D8517AB15A1}"/>
                  </a:ext>
                </a:extLst>
              </p:cNvPr>
              <p:cNvSpPr/>
              <p:nvPr/>
            </p:nvSpPr>
            <p:spPr>
              <a:xfrm>
                <a:off x="3883024" y="4152899"/>
                <a:ext cx="73152" cy="73152"/>
              </a:xfrm>
              <a:prstGeom prst="mathPlus">
                <a:avLst>
                  <a:gd name="adj1" fmla="val 58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63" name="Plus 462">
                <a:extLst>
                  <a:ext uri="{FF2B5EF4-FFF2-40B4-BE49-F238E27FC236}">
                    <a16:creationId xmlns:a16="http://schemas.microsoft.com/office/drawing/2014/main" id="{43074541-6537-834C-A8E3-46C0D952DD8F}"/>
                  </a:ext>
                </a:extLst>
              </p:cNvPr>
              <p:cNvSpPr/>
              <p:nvPr/>
            </p:nvSpPr>
            <p:spPr>
              <a:xfrm>
                <a:off x="3863974" y="4152899"/>
                <a:ext cx="73152" cy="73152"/>
              </a:xfrm>
              <a:prstGeom prst="mathPlus">
                <a:avLst>
                  <a:gd name="adj1" fmla="val 58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64" name="Plus 463">
                <a:extLst>
                  <a:ext uri="{FF2B5EF4-FFF2-40B4-BE49-F238E27FC236}">
                    <a16:creationId xmlns:a16="http://schemas.microsoft.com/office/drawing/2014/main" id="{16AE548A-002C-6345-AE5B-ABEE3F5122B1}"/>
                  </a:ext>
                </a:extLst>
              </p:cNvPr>
              <p:cNvSpPr/>
              <p:nvPr/>
            </p:nvSpPr>
            <p:spPr>
              <a:xfrm>
                <a:off x="3832224" y="4152899"/>
                <a:ext cx="73152" cy="73152"/>
              </a:xfrm>
              <a:prstGeom prst="mathPlus">
                <a:avLst>
                  <a:gd name="adj1" fmla="val 58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65" name="Plus 464">
                <a:extLst>
                  <a:ext uri="{FF2B5EF4-FFF2-40B4-BE49-F238E27FC236}">
                    <a16:creationId xmlns:a16="http://schemas.microsoft.com/office/drawing/2014/main" id="{F9FBAF03-4450-F248-9D90-3403A3D5CBE6}"/>
                  </a:ext>
                </a:extLst>
              </p:cNvPr>
              <p:cNvSpPr/>
              <p:nvPr/>
            </p:nvSpPr>
            <p:spPr>
              <a:xfrm>
                <a:off x="3813174" y="4152899"/>
                <a:ext cx="73152" cy="73152"/>
              </a:xfrm>
              <a:prstGeom prst="mathPlus">
                <a:avLst>
                  <a:gd name="adj1" fmla="val 58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66" name="Plus 465">
                <a:extLst>
                  <a:ext uri="{FF2B5EF4-FFF2-40B4-BE49-F238E27FC236}">
                    <a16:creationId xmlns:a16="http://schemas.microsoft.com/office/drawing/2014/main" id="{B5DA7A46-B479-9E4B-B05F-350CF370C7D5}"/>
                  </a:ext>
                </a:extLst>
              </p:cNvPr>
              <p:cNvSpPr/>
              <p:nvPr/>
            </p:nvSpPr>
            <p:spPr>
              <a:xfrm>
                <a:off x="3781424" y="4152899"/>
                <a:ext cx="73152" cy="73152"/>
              </a:xfrm>
              <a:prstGeom prst="mathPlus">
                <a:avLst>
                  <a:gd name="adj1" fmla="val 58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67" name="Plus 466">
                <a:extLst>
                  <a:ext uri="{FF2B5EF4-FFF2-40B4-BE49-F238E27FC236}">
                    <a16:creationId xmlns:a16="http://schemas.microsoft.com/office/drawing/2014/main" id="{AC914141-0CA2-EA4E-BBC7-CA613D4A66F6}"/>
                  </a:ext>
                </a:extLst>
              </p:cNvPr>
              <p:cNvSpPr/>
              <p:nvPr/>
            </p:nvSpPr>
            <p:spPr>
              <a:xfrm>
                <a:off x="3765549" y="4152899"/>
                <a:ext cx="73152" cy="73152"/>
              </a:xfrm>
              <a:prstGeom prst="mathPlus">
                <a:avLst>
                  <a:gd name="adj1" fmla="val 58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68" name="Plus 467">
                <a:extLst>
                  <a:ext uri="{FF2B5EF4-FFF2-40B4-BE49-F238E27FC236}">
                    <a16:creationId xmlns:a16="http://schemas.microsoft.com/office/drawing/2014/main" id="{D31EA53B-1095-7149-940F-FD4A0A034ADD}"/>
                  </a:ext>
                </a:extLst>
              </p:cNvPr>
              <p:cNvSpPr/>
              <p:nvPr/>
            </p:nvSpPr>
            <p:spPr>
              <a:xfrm>
                <a:off x="3727449" y="4152899"/>
                <a:ext cx="73152" cy="73152"/>
              </a:xfrm>
              <a:prstGeom prst="mathPlus">
                <a:avLst>
                  <a:gd name="adj1" fmla="val 58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69" name="Plus 468">
                <a:extLst>
                  <a:ext uri="{FF2B5EF4-FFF2-40B4-BE49-F238E27FC236}">
                    <a16:creationId xmlns:a16="http://schemas.microsoft.com/office/drawing/2014/main" id="{EBF17006-C2D1-2846-85FD-CE654218DADC}"/>
                  </a:ext>
                </a:extLst>
              </p:cNvPr>
              <p:cNvSpPr/>
              <p:nvPr/>
            </p:nvSpPr>
            <p:spPr>
              <a:xfrm>
                <a:off x="3679824" y="4133849"/>
                <a:ext cx="73152" cy="73152"/>
              </a:xfrm>
              <a:prstGeom prst="mathPlus">
                <a:avLst>
                  <a:gd name="adj1" fmla="val 58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70" name="Plus 469">
                <a:extLst>
                  <a:ext uri="{FF2B5EF4-FFF2-40B4-BE49-F238E27FC236}">
                    <a16:creationId xmlns:a16="http://schemas.microsoft.com/office/drawing/2014/main" id="{65C56542-F285-0E49-9412-7E240F34E82F}"/>
                  </a:ext>
                </a:extLst>
              </p:cNvPr>
              <p:cNvSpPr/>
              <p:nvPr/>
            </p:nvSpPr>
            <p:spPr>
              <a:xfrm>
                <a:off x="3648074" y="4133849"/>
                <a:ext cx="73152" cy="73152"/>
              </a:xfrm>
              <a:prstGeom prst="mathPlus">
                <a:avLst>
                  <a:gd name="adj1" fmla="val 58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71" name="Plus 470">
                <a:extLst>
                  <a:ext uri="{FF2B5EF4-FFF2-40B4-BE49-F238E27FC236}">
                    <a16:creationId xmlns:a16="http://schemas.microsoft.com/office/drawing/2014/main" id="{F6C81FE3-86A5-094F-821D-4965E2D8F35A}"/>
                  </a:ext>
                </a:extLst>
              </p:cNvPr>
              <p:cNvSpPr/>
              <p:nvPr/>
            </p:nvSpPr>
            <p:spPr>
              <a:xfrm>
                <a:off x="3581399" y="4098924"/>
                <a:ext cx="73152" cy="73152"/>
              </a:xfrm>
              <a:prstGeom prst="mathPlus">
                <a:avLst>
                  <a:gd name="adj1" fmla="val 58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72" name="Plus 471">
                <a:extLst>
                  <a:ext uri="{FF2B5EF4-FFF2-40B4-BE49-F238E27FC236}">
                    <a16:creationId xmlns:a16="http://schemas.microsoft.com/office/drawing/2014/main" id="{AD06B335-1E65-BC49-B898-FE09C4C6ACAC}"/>
                  </a:ext>
                </a:extLst>
              </p:cNvPr>
              <p:cNvSpPr/>
              <p:nvPr/>
            </p:nvSpPr>
            <p:spPr>
              <a:xfrm>
                <a:off x="3568699" y="4098924"/>
                <a:ext cx="73152" cy="73152"/>
              </a:xfrm>
              <a:prstGeom prst="mathPlus">
                <a:avLst>
                  <a:gd name="adj1" fmla="val 58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73" name="Plus 472">
                <a:extLst>
                  <a:ext uri="{FF2B5EF4-FFF2-40B4-BE49-F238E27FC236}">
                    <a16:creationId xmlns:a16="http://schemas.microsoft.com/office/drawing/2014/main" id="{89C7FADE-E927-2D41-8500-0CB67FCEE0E6}"/>
                  </a:ext>
                </a:extLst>
              </p:cNvPr>
              <p:cNvSpPr/>
              <p:nvPr/>
            </p:nvSpPr>
            <p:spPr>
              <a:xfrm>
                <a:off x="3524249" y="4063999"/>
                <a:ext cx="73152" cy="73152"/>
              </a:xfrm>
              <a:prstGeom prst="mathPlus">
                <a:avLst>
                  <a:gd name="adj1" fmla="val 58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74" name="Plus 473">
                <a:extLst>
                  <a:ext uri="{FF2B5EF4-FFF2-40B4-BE49-F238E27FC236}">
                    <a16:creationId xmlns:a16="http://schemas.microsoft.com/office/drawing/2014/main" id="{DB8BB86E-71E7-BA4A-B267-A78D18311A4C}"/>
                  </a:ext>
                </a:extLst>
              </p:cNvPr>
              <p:cNvSpPr/>
              <p:nvPr/>
            </p:nvSpPr>
            <p:spPr>
              <a:xfrm>
                <a:off x="3463924" y="4063999"/>
                <a:ext cx="73152" cy="73152"/>
              </a:xfrm>
              <a:prstGeom prst="mathPlus">
                <a:avLst>
                  <a:gd name="adj1" fmla="val 58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75" name="Plus 474">
                <a:extLst>
                  <a:ext uri="{FF2B5EF4-FFF2-40B4-BE49-F238E27FC236}">
                    <a16:creationId xmlns:a16="http://schemas.microsoft.com/office/drawing/2014/main" id="{6F9DAC46-80DF-DD4B-B3C9-2A2DFF82A8D0}"/>
                  </a:ext>
                </a:extLst>
              </p:cNvPr>
              <p:cNvSpPr/>
              <p:nvPr/>
            </p:nvSpPr>
            <p:spPr>
              <a:xfrm>
                <a:off x="3451224" y="4060824"/>
                <a:ext cx="73152" cy="73152"/>
              </a:xfrm>
              <a:prstGeom prst="mathPlus">
                <a:avLst>
                  <a:gd name="adj1" fmla="val 58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76" name="Plus 475">
                <a:extLst>
                  <a:ext uri="{FF2B5EF4-FFF2-40B4-BE49-F238E27FC236}">
                    <a16:creationId xmlns:a16="http://schemas.microsoft.com/office/drawing/2014/main" id="{945A30AA-CC78-DA49-9B6A-D725FE0D495F}"/>
                  </a:ext>
                </a:extLst>
              </p:cNvPr>
              <p:cNvSpPr/>
              <p:nvPr/>
            </p:nvSpPr>
            <p:spPr>
              <a:xfrm>
                <a:off x="3406774" y="4041774"/>
                <a:ext cx="73152" cy="73152"/>
              </a:xfrm>
              <a:prstGeom prst="mathPlus">
                <a:avLst>
                  <a:gd name="adj1" fmla="val 58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77" name="Plus 476">
                <a:extLst>
                  <a:ext uri="{FF2B5EF4-FFF2-40B4-BE49-F238E27FC236}">
                    <a16:creationId xmlns:a16="http://schemas.microsoft.com/office/drawing/2014/main" id="{67F46BA7-4D5B-224C-8479-D30835004993}"/>
                  </a:ext>
                </a:extLst>
              </p:cNvPr>
              <p:cNvSpPr/>
              <p:nvPr/>
            </p:nvSpPr>
            <p:spPr>
              <a:xfrm>
                <a:off x="3390899" y="4041774"/>
                <a:ext cx="73152" cy="73152"/>
              </a:xfrm>
              <a:prstGeom prst="mathPlus">
                <a:avLst>
                  <a:gd name="adj1" fmla="val 58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78" name="Plus 477">
                <a:extLst>
                  <a:ext uri="{FF2B5EF4-FFF2-40B4-BE49-F238E27FC236}">
                    <a16:creationId xmlns:a16="http://schemas.microsoft.com/office/drawing/2014/main" id="{A41CA97B-D640-2548-9BA5-C5CF67AFA2AC}"/>
                  </a:ext>
                </a:extLst>
              </p:cNvPr>
              <p:cNvSpPr/>
              <p:nvPr/>
            </p:nvSpPr>
            <p:spPr>
              <a:xfrm>
                <a:off x="3378199" y="4041774"/>
                <a:ext cx="73152" cy="73152"/>
              </a:xfrm>
              <a:prstGeom prst="mathPlus">
                <a:avLst>
                  <a:gd name="adj1" fmla="val 58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79" name="Plus 478">
                <a:extLst>
                  <a:ext uri="{FF2B5EF4-FFF2-40B4-BE49-F238E27FC236}">
                    <a16:creationId xmlns:a16="http://schemas.microsoft.com/office/drawing/2014/main" id="{E7259D35-7D46-984D-9737-B8F1880A437C}"/>
                  </a:ext>
                </a:extLst>
              </p:cNvPr>
              <p:cNvSpPr/>
              <p:nvPr/>
            </p:nvSpPr>
            <p:spPr>
              <a:xfrm>
                <a:off x="3317874" y="4032249"/>
                <a:ext cx="73152" cy="73152"/>
              </a:xfrm>
              <a:prstGeom prst="mathPlus">
                <a:avLst>
                  <a:gd name="adj1" fmla="val 58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80" name="Plus 479">
                <a:extLst>
                  <a:ext uri="{FF2B5EF4-FFF2-40B4-BE49-F238E27FC236}">
                    <a16:creationId xmlns:a16="http://schemas.microsoft.com/office/drawing/2014/main" id="{94AAC8D8-5DA3-144C-B584-2A355174B93F}"/>
                  </a:ext>
                </a:extLst>
              </p:cNvPr>
              <p:cNvSpPr/>
              <p:nvPr/>
            </p:nvSpPr>
            <p:spPr>
              <a:xfrm>
                <a:off x="3222624" y="3984624"/>
                <a:ext cx="73152" cy="73152"/>
              </a:xfrm>
              <a:prstGeom prst="mathPlus">
                <a:avLst>
                  <a:gd name="adj1" fmla="val 58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81" name="Plus 480">
                <a:extLst>
                  <a:ext uri="{FF2B5EF4-FFF2-40B4-BE49-F238E27FC236}">
                    <a16:creationId xmlns:a16="http://schemas.microsoft.com/office/drawing/2014/main" id="{10F0D05E-281B-2D4C-9A85-3540D470E9E7}"/>
                  </a:ext>
                </a:extLst>
              </p:cNvPr>
              <p:cNvSpPr/>
              <p:nvPr/>
            </p:nvSpPr>
            <p:spPr>
              <a:xfrm>
                <a:off x="3178174" y="3968749"/>
                <a:ext cx="73152" cy="73152"/>
              </a:xfrm>
              <a:prstGeom prst="mathPlus">
                <a:avLst>
                  <a:gd name="adj1" fmla="val 58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82" name="Plus 481">
                <a:extLst>
                  <a:ext uri="{FF2B5EF4-FFF2-40B4-BE49-F238E27FC236}">
                    <a16:creationId xmlns:a16="http://schemas.microsoft.com/office/drawing/2014/main" id="{5F37622C-830B-7740-BCAF-F56E150C5F38}"/>
                  </a:ext>
                </a:extLst>
              </p:cNvPr>
              <p:cNvSpPr/>
              <p:nvPr/>
            </p:nvSpPr>
            <p:spPr>
              <a:xfrm>
                <a:off x="3121024" y="3956049"/>
                <a:ext cx="73152" cy="73152"/>
              </a:xfrm>
              <a:prstGeom prst="mathPlus">
                <a:avLst>
                  <a:gd name="adj1" fmla="val 58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83" name="Plus 482">
                <a:extLst>
                  <a:ext uri="{FF2B5EF4-FFF2-40B4-BE49-F238E27FC236}">
                    <a16:creationId xmlns:a16="http://schemas.microsoft.com/office/drawing/2014/main" id="{E327BBDC-BDD5-8841-B061-9E757110E1FA}"/>
                  </a:ext>
                </a:extLst>
              </p:cNvPr>
              <p:cNvSpPr/>
              <p:nvPr/>
            </p:nvSpPr>
            <p:spPr>
              <a:xfrm>
                <a:off x="3086099" y="3956049"/>
                <a:ext cx="73152" cy="73152"/>
              </a:xfrm>
              <a:prstGeom prst="mathPlus">
                <a:avLst>
                  <a:gd name="adj1" fmla="val 58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84" name="Plus 483">
                <a:extLst>
                  <a:ext uri="{FF2B5EF4-FFF2-40B4-BE49-F238E27FC236}">
                    <a16:creationId xmlns:a16="http://schemas.microsoft.com/office/drawing/2014/main" id="{16BAD386-80E3-7A4D-B2AF-718D0168F034}"/>
                  </a:ext>
                </a:extLst>
              </p:cNvPr>
              <p:cNvSpPr/>
              <p:nvPr/>
            </p:nvSpPr>
            <p:spPr>
              <a:xfrm>
                <a:off x="3019424" y="3927474"/>
                <a:ext cx="73152" cy="73152"/>
              </a:xfrm>
              <a:prstGeom prst="mathPlus">
                <a:avLst>
                  <a:gd name="adj1" fmla="val 58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85" name="Plus 484">
                <a:extLst>
                  <a:ext uri="{FF2B5EF4-FFF2-40B4-BE49-F238E27FC236}">
                    <a16:creationId xmlns:a16="http://schemas.microsoft.com/office/drawing/2014/main" id="{BF36A58D-0A03-B143-9D1B-91BB904AD5B7}"/>
                  </a:ext>
                </a:extLst>
              </p:cNvPr>
              <p:cNvSpPr/>
              <p:nvPr/>
            </p:nvSpPr>
            <p:spPr>
              <a:xfrm>
                <a:off x="2952749" y="3895724"/>
                <a:ext cx="73152" cy="73152"/>
              </a:xfrm>
              <a:prstGeom prst="mathPlus">
                <a:avLst>
                  <a:gd name="adj1" fmla="val 58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86" name="Plus 485">
                <a:extLst>
                  <a:ext uri="{FF2B5EF4-FFF2-40B4-BE49-F238E27FC236}">
                    <a16:creationId xmlns:a16="http://schemas.microsoft.com/office/drawing/2014/main" id="{F20A6577-3FC5-CF43-9E4B-B19F9BE4DC29}"/>
                  </a:ext>
                </a:extLst>
              </p:cNvPr>
              <p:cNvSpPr/>
              <p:nvPr/>
            </p:nvSpPr>
            <p:spPr>
              <a:xfrm>
                <a:off x="2911474" y="3892549"/>
                <a:ext cx="73152" cy="73152"/>
              </a:xfrm>
              <a:prstGeom prst="mathPlus">
                <a:avLst>
                  <a:gd name="adj1" fmla="val 58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87" name="Plus 486">
                <a:extLst>
                  <a:ext uri="{FF2B5EF4-FFF2-40B4-BE49-F238E27FC236}">
                    <a16:creationId xmlns:a16="http://schemas.microsoft.com/office/drawing/2014/main" id="{E5C8AB56-533C-EA4A-8340-B419133C1CDA}"/>
                  </a:ext>
                </a:extLst>
              </p:cNvPr>
              <p:cNvSpPr/>
              <p:nvPr/>
            </p:nvSpPr>
            <p:spPr>
              <a:xfrm>
                <a:off x="2714624" y="3717924"/>
                <a:ext cx="73152" cy="73152"/>
              </a:xfrm>
              <a:prstGeom prst="mathPlus">
                <a:avLst>
                  <a:gd name="adj1" fmla="val 58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88" name="Plus 487">
                <a:extLst>
                  <a:ext uri="{FF2B5EF4-FFF2-40B4-BE49-F238E27FC236}">
                    <a16:creationId xmlns:a16="http://schemas.microsoft.com/office/drawing/2014/main" id="{8A17DD9E-A740-2541-80B1-CC6A4E242F2D}"/>
                  </a:ext>
                </a:extLst>
              </p:cNvPr>
              <p:cNvSpPr/>
              <p:nvPr/>
            </p:nvSpPr>
            <p:spPr>
              <a:xfrm>
                <a:off x="2654299" y="3673474"/>
                <a:ext cx="73152" cy="73152"/>
              </a:xfrm>
              <a:prstGeom prst="mathPlus">
                <a:avLst>
                  <a:gd name="adj1" fmla="val 58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89" name="Plus 488">
                <a:extLst>
                  <a:ext uri="{FF2B5EF4-FFF2-40B4-BE49-F238E27FC236}">
                    <a16:creationId xmlns:a16="http://schemas.microsoft.com/office/drawing/2014/main" id="{6851DC24-9603-EF43-BDD5-DC985D85FB16}"/>
                  </a:ext>
                </a:extLst>
              </p:cNvPr>
              <p:cNvSpPr/>
              <p:nvPr/>
            </p:nvSpPr>
            <p:spPr>
              <a:xfrm>
                <a:off x="2543174" y="3521074"/>
                <a:ext cx="73152" cy="73152"/>
              </a:xfrm>
              <a:prstGeom prst="mathPlus">
                <a:avLst>
                  <a:gd name="adj1" fmla="val 58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90" name="Plus 489">
                <a:extLst>
                  <a:ext uri="{FF2B5EF4-FFF2-40B4-BE49-F238E27FC236}">
                    <a16:creationId xmlns:a16="http://schemas.microsoft.com/office/drawing/2014/main" id="{27F51A8E-6699-0C43-80EA-1E736E16B0E7}"/>
                  </a:ext>
                </a:extLst>
              </p:cNvPr>
              <p:cNvSpPr/>
              <p:nvPr/>
            </p:nvSpPr>
            <p:spPr>
              <a:xfrm>
                <a:off x="2520949" y="3498849"/>
                <a:ext cx="73152" cy="73152"/>
              </a:xfrm>
              <a:prstGeom prst="mathPlus">
                <a:avLst>
                  <a:gd name="adj1" fmla="val 58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91" name="Plus 490">
                <a:extLst>
                  <a:ext uri="{FF2B5EF4-FFF2-40B4-BE49-F238E27FC236}">
                    <a16:creationId xmlns:a16="http://schemas.microsoft.com/office/drawing/2014/main" id="{66F1E14E-4FB7-5641-9460-D05C4A5EE61E}"/>
                  </a:ext>
                </a:extLst>
              </p:cNvPr>
              <p:cNvSpPr/>
              <p:nvPr/>
            </p:nvSpPr>
            <p:spPr>
              <a:xfrm>
                <a:off x="2495549" y="3473449"/>
                <a:ext cx="73152" cy="73152"/>
              </a:xfrm>
              <a:prstGeom prst="mathPlus">
                <a:avLst>
                  <a:gd name="adj1" fmla="val 58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92" name="Plus 491">
                <a:extLst>
                  <a:ext uri="{FF2B5EF4-FFF2-40B4-BE49-F238E27FC236}">
                    <a16:creationId xmlns:a16="http://schemas.microsoft.com/office/drawing/2014/main" id="{077D3644-26E2-044F-BF00-FED9E7A36642}"/>
                  </a:ext>
                </a:extLst>
              </p:cNvPr>
              <p:cNvSpPr/>
              <p:nvPr/>
            </p:nvSpPr>
            <p:spPr>
              <a:xfrm>
                <a:off x="2444749" y="3365499"/>
                <a:ext cx="73152" cy="73152"/>
              </a:xfrm>
              <a:prstGeom prst="mathPlus">
                <a:avLst>
                  <a:gd name="adj1" fmla="val 58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93" name="Plus 492">
                <a:extLst>
                  <a:ext uri="{FF2B5EF4-FFF2-40B4-BE49-F238E27FC236}">
                    <a16:creationId xmlns:a16="http://schemas.microsoft.com/office/drawing/2014/main" id="{05F9FF07-E75F-8744-8522-0EF514C29B4E}"/>
                  </a:ext>
                </a:extLst>
              </p:cNvPr>
              <p:cNvSpPr/>
              <p:nvPr/>
            </p:nvSpPr>
            <p:spPr>
              <a:xfrm>
                <a:off x="2425699" y="3352799"/>
                <a:ext cx="73152" cy="73152"/>
              </a:xfrm>
              <a:prstGeom prst="mathPlus">
                <a:avLst>
                  <a:gd name="adj1" fmla="val 58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94" name="Plus 493">
                <a:extLst>
                  <a:ext uri="{FF2B5EF4-FFF2-40B4-BE49-F238E27FC236}">
                    <a16:creationId xmlns:a16="http://schemas.microsoft.com/office/drawing/2014/main" id="{F3E623BA-A64F-C34A-B5DB-3D10AD95D4FE}"/>
                  </a:ext>
                </a:extLst>
              </p:cNvPr>
              <p:cNvSpPr/>
              <p:nvPr/>
            </p:nvSpPr>
            <p:spPr>
              <a:xfrm>
                <a:off x="2400299" y="3317874"/>
                <a:ext cx="73152" cy="73152"/>
              </a:xfrm>
              <a:prstGeom prst="mathPlus">
                <a:avLst>
                  <a:gd name="adj1" fmla="val 58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95" name="Plus 494">
                <a:extLst>
                  <a:ext uri="{FF2B5EF4-FFF2-40B4-BE49-F238E27FC236}">
                    <a16:creationId xmlns:a16="http://schemas.microsoft.com/office/drawing/2014/main" id="{DFBB0A9E-D0E7-0F49-909E-7A3DF4BE4068}"/>
                  </a:ext>
                </a:extLst>
              </p:cNvPr>
              <p:cNvSpPr/>
              <p:nvPr/>
            </p:nvSpPr>
            <p:spPr>
              <a:xfrm>
                <a:off x="2368549" y="3263899"/>
                <a:ext cx="73152" cy="73152"/>
              </a:xfrm>
              <a:prstGeom prst="mathPlus">
                <a:avLst>
                  <a:gd name="adj1" fmla="val 58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96" name="Plus 495">
                <a:extLst>
                  <a:ext uri="{FF2B5EF4-FFF2-40B4-BE49-F238E27FC236}">
                    <a16:creationId xmlns:a16="http://schemas.microsoft.com/office/drawing/2014/main" id="{14D2C78E-E0D9-C747-BFBD-19ED9EE6BA76}"/>
                  </a:ext>
                </a:extLst>
              </p:cNvPr>
              <p:cNvSpPr/>
              <p:nvPr/>
            </p:nvSpPr>
            <p:spPr>
              <a:xfrm>
                <a:off x="2343149" y="3213099"/>
                <a:ext cx="73152" cy="73152"/>
              </a:xfrm>
              <a:prstGeom prst="mathPlus">
                <a:avLst>
                  <a:gd name="adj1" fmla="val 58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97" name="Plus 496">
                <a:extLst>
                  <a:ext uri="{FF2B5EF4-FFF2-40B4-BE49-F238E27FC236}">
                    <a16:creationId xmlns:a16="http://schemas.microsoft.com/office/drawing/2014/main" id="{961F7DCE-6C36-1148-AA80-A19607A180B5}"/>
                  </a:ext>
                </a:extLst>
              </p:cNvPr>
              <p:cNvSpPr/>
              <p:nvPr/>
            </p:nvSpPr>
            <p:spPr>
              <a:xfrm>
                <a:off x="2327274" y="3194049"/>
                <a:ext cx="73152" cy="73152"/>
              </a:xfrm>
              <a:prstGeom prst="mathPlus">
                <a:avLst>
                  <a:gd name="adj1" fmla="val 58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98" name="Plus 497">
                <a:extLst>
                  <a:ext uri="{FF2B5EF4-FFF2-40B4-BE49-F238E27FC236}">
                    <a16:creationId xmlns:a16="http://schemas.microsoft.com/office/drawing/2014/main" id="{1DE66E7C-E5D1-6449-B501-3BB2402A1771}"/>
                  </a:ext>
                </a:extLst>
              </p:cNvPr>
              <p:cNvSpPr/>
              <p:nvPr/>
            </p:nvSpPr>
            <p:spPr>
              <a:xfrm>
                <a:off x="2314574" y="3168649"/>
                <a:ext cx="73152" cy="73152"/>
              </a:xfrm>
              <a:prstGeom prst="mathPlus">
                <a:avLst>
                  <a:gd name="adj1" fmla="val 58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99" name="Plus 498">
                <a:extLst>
                  <a:ext uri="{FF2B5EF4-FFF2-40B4-BE49-F238E27FC236}">
                    <a16:creationId xmlns:a16="http://schemas.microsoft.com/office/drawing/2014/main" id="{A10D031C-0628-244C-9A2F-AC5B30B47540}"/>
                  </a:ext>
                </a:extLst>
              </p:cNvPr>
              <p:cNvSpPr/>
              <p:nvPr/>
            </p:nvSpPr>
            <p:spPr>
              <a:xfrm>
                <a:off x="2295524" y="3140074"/>
                <a:ext cx="73152" cy="73152"/>
              </a:xfrm>
              <a:prstGeom prst="mathPlus">
                <a:avLst>
                  <a:gd name="adj1" fmla="val 58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00" name="Plus 499">
                <a:extLst>
                  <a:ext uri="{FF2B5EF4-FFF2-40B4-BE49-F238E27FC236}">
                    <a16:creationId xmlns:a16="http://schemas.microsoft.com/office/drawing/2014/main" id="{0D116AB7-CBBD-7946-A3E0-CF2C3D651041}"/>
                  </a:ext>
                </a:extLst>
              </p:cNvPr>
              <p:cNvSpPr/>
              <p:nvPr/>
            </p:nvSpPr>
            <p:spPr>
              <a:xfrm>
                <a:off x="2285999" y="3114674"/>
                <a:ext cx="73152" cy="73152"/>
              </a:xfrm>
              <a:prstGeom prst="mathPlus">
                <a:avLst>
                  <a:gd name="adj1" fmla="val 58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01" name="Plus 500">
                <a:extLst>
                  <a:ext uri="{FF2B5EF4-FFF2-40B4-BE49-F238E27FC236}">
                    <a16:creationId xmlns:a16="http://schemas.microsoft.com/office/drawing/2014/main" id="{A5477DEF-2676-464C-A668-2B05F124AE43}"/>
                  </a:ext>
                </a:extLst>
              </p:cNvPr>
              <p:cNvSpPr/>
              <p:nvPr/>
            </p:nvSpPr>
            <p:spPr>
              <a:xfrm>
                <a:off x="2273299" y="3095624"/>
                <a:ext cx="73152" cy="73152"/>
              </a:xfrm>
              <a:prstGeom prst="mathPlus">
                <a:avLst>
                  <a:gd name="adj1" fmla="val 58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02" name="Plus 501">
                <a:extLst>
                  <a:ext uri="{FF2B5EF4-FFF2-40B4-BE49-F238E27FC236}">
                    <a16:creationId xmlns:a16="http://schemas.microsoft.com/office/drawing/2014/main" id="{550C78FA-F281-7246-B849-1FB1CEEDE19C}"/>
                  </a:ext>
                </a:extLst>
              </p:cNvPr>
              <p:cNvSpPr/>
              <p:nvPr/>
            </p:nvSpPr>
            <p:spPr>
              <a:xfrm>
                <a:off x="2254249" y="3041649"/>
                <a:ext cx="73152" cy="73152"/>
              </a:xfrm>
              <a:prstGeom prst="mathPlus">
                <a:avLst>
                  <a:gd name="adj1" fmla="val 58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03" name="Plus 502">
                <a:extLst>
                  <a:ext uri="{FF2B5EF4-FFF2-40B4-BE49-F238E27FC236}">
                    <a16:creationId xmlns:a16="http://schemas.microsoft.com/office/drawing/2014/main" id="{E214B0CB-51EB-A140-8650-2A105600EC72}"/>
                  </a:ext>
                </a:extLst>
              </p:cNvPr>
              <p:cNvSpPr/>
              <p:nvPr/>
            </p:nvSpPr>
            <p:spPr>
              <a:xfrm>
                <a:off x="2241549" y="3016249"/>
                <a:ext cx="73152" cy="73152"/>
              </a:xfrm>
              <a:prstGeom prst="mathPlus">
                <a:avLst>
                  <a:gd name="adj1" fmla="val 58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04" name="Plus 503">
                <a:extLst>
                  <a:ext uri="{FF2B5EF4-FFF2-40B4-BE49-F238E27FC236}">
                    <a16:creationId xmlns:a16="http://schemas.microsoft.com/office/drawing/2014/main" id="{CA4566BE-A82F-B244-86E0-E54394F15B48}"/>
                  </a:ext>
                </a:extLst>
              </p:cNvPr>
              <p:cNvSpPr/>
              <p:nvPr/>
            </p:nvSpPr>
            <p:spPr>
              <a:xfrm>
                <a:off x="2222499" y="2981324"/>
                <a:ext cx="73152" cy="73152"/>
              </a:xfrm>
              <a:prstGeom prst="mathPlus">
                <a:avLst>
                  <a:gd name="adj1" fmla="val 58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05" name="Plus 504">
                <a:extLst>
                  <a:ext uri="{FF2B5EF4-FFF2-40B4-BE49-F238E27FC236}">
                    <a16:creationId xmlns:a16="http://schemas.microsoft.com/office/drawing/2014/main" id="{6004A7F9-97CD-5A4F-9F54-D8E1ED64B43D}"/>
                  </a:ext>
                </a:extLst>
              </p:cNvPr>
              <p:cNvSpPr/>
              <p:nvPr/>
            </p:nvSpPr>
            <p:spPr>
              <a:xfrm>
                <a:off x="2193924" y="2917824"/>
                <a:ext cx="73152" cy="73152"/>
              </a:xfrm>
              <a:prstGeom prst="mathPlus">
                <a:avLst>
                  <a:gd name="adj1" fmla="val 58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06" name="Plus 505">
                <a:extLst>
                  <a:ext uri="{FF2B5EF4-FFF2-40B4-BE49-F238E27FC236}">
                    <a16:creationId xmlns:a16="http://schemas.microsoft.com/office/drawing/2014/main" id="{7F2469BE-5AFF-CD4A-A5AE-DC95170DF02F}"/>
                  </a:ext>
                </a:extLst>
              </p:cNvPr>
              <p:cNvSpPr/>
              <p:nvPr/>
            </p:nvSpPr>
            <p:spPr>
              <a:xfrm>
                <a:off x="2155824" y="2828924"/>
                <a:ext cx="73152" cy="73152"/>
              </a:xfrm>
              <a:prstGeom prst="mathPlus">
                <a:avLst>
                  <a:gd name="adj1" fmla="val 58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07" name="Plus 506">
                <a:extLst>
                  <a:ext uri="{FF2B5EF4-FFF2-40B4-BE49-F238E27FC236}">
                    <a16:creationId xmlns:a16="http://schemas.microsoft.com/office/drawing/2014/main" id="{0CA51EBC-3507-A44E-8599-37FE4E486FB5}"/>
                  </a:ext>
                </a:extLst>
              </p:cNvPr>
              <p:cNvSpPr/>
              <p:nvPr/>
            </p:nvSpPr>
            <p:spPr>
              <a:xfrm>
                <a:off x="2127249" y="2762249"/>
                <a:ext cx="73152" cy="73152"/>
              </a:xfrm>
              <a:prstGeom prst="mathPlus">
                <a:avLst>
                  <a:gd name="adj1" fmla="val 58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08" name="Plus 507">
                <a:extLst>
                  <a:ext uri="{FF2B5EF4-FFF2-40B4-BE49-F238E27FC236}">
                    <a16:creationId xmlns:a16="http://schemas.microsoft.com/office/drawing/2014/main" id="{E63D8B76-21FD-554A-990D-7E580172AFDA}"/>
                  </a:ext>
                </a:extLst>
              </p:cNvPr>
              <p:cNvSpPr/>
              <p:nvPr/>
            </p:nvSpPr>
            <p:spPr>
              <a:xfrm>
                <a:off x="2124074" y="2740024"/>
                <a:ext cx="73152" cy="73152"/>
              </a:xfrm>
              <a:prstGeom prst="mathPlus">
                <a:avLst>
                  <a:gd name="adj1" fmla="val 58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09" name="Plus 508">
                <a:extLst>
                  <a:ext uri="{FF2B5EF4-FFF2-40B4-BE49-F238E27FC236}">
                    <a16:creationId xmlns:a16="http://schemas.microsoft.com/office/drawing/2014/main" id="{47C5C270-DA4D-9E47-9E67-13ECB81462FC}"/>
                  </a:ext>
                </a:extLst>
              </p:cNvPr>
              <p:cNvSpPr/>
              <p:nvPr/>
            </p:nvSpPr>
            <p:spPr>
              <a:xfrm>
                <a:off x="2120899" y="2717799"/>
                <a:ext cx="73152" cy="73152"/>
              </a:xfrm>
              <a:prstGeom prst="mathPlus">
                <a:avLst>
                  <a:gd name="adj1" fmla="val 58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10" name="Plus 509">
                <a:extLst>
                  <a:ext uri="{FF2B5EF4-FFF2-40B4-BE49-F238E27FC236}">
                    <a16:creationId xmlns:a16="http://schemas.microsoft.com/office/drawing/2014/main" id="{62C4F704-E020-884D-9DC6-2745D4B27E9B}"/>
                  </a:ext>
                </a:extLst>
              </p:cNvPr>
              <p:cNvSpPr/>
              <p:nvPr/>
            </p:nvSpPr>
            <p:spPr>
              <a:xfrm>
                <a:off x="2105024" y="2705099"/>
                <a:ext cx="73152" cy="73152"/>
              </a:xfrm>
              <a:prstGeom prst="mathPlus">
                <a:avLst>
                  <a:gd name="adj1" fmla="val 58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11" name="Plus 510">
                <a:extLst>
                  <a:ext uri="{FF2B5EF4-FFF2-40B4-BE49-F238E27FC236}">
                    <a16:creationId xmlns:a16="http://schemas.microsoft.com/office/drawing/2014/main" id="{88CAC0AE-2315-B142-B69D-A4ED4EE21789}"/>
                  </a:ext>
                </a:extLst>
              </p:cNvPr>
              <p:cNvSpPr/>
              <p:nvPr/>
            </p:nvSpPr>
            <p:spPr>
              <a:xfrm>
                <a:off x="2095499" y="2679699"/>
                <a:ext cx="73152" cy="73152"/>
              </a:xfrm>
              <a:prstGeom prst="mathPlus">
                <a:avLst>
                  <a:gd name="adj1" fmla="val 58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12" name="Plus 511">
                <a:extLst>
                  <a:ext uri="{FF2B5EF4-FFF2-40B4-BE49-F238E27FC236}">
                    <a16:creationId xmlns:a16="http://schemas.microsoft.com/office/drawing/2014/main" id="{FBC72C6C-6545-1442-9E6B-3215B8CBDF1C}"/>
                  </a:ext>
                </a:extLst>
              </p:cNvPr>
              <p:cNvSpPr/>
              <p:nvPr/>
            </p:nvSpPr>
            <p:spPr>
              <a:xfrm>
                <a:off x="2044699" y="2539999"/>
                <a:ext cx="73152" cy="73152"/>
              </a:xfrm>
              <a:prstGeom prst="mathPlus">
                <a:avLst>
                  <a:gd name="adj1" fmla="val 58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13" name="Plus 512">
                <a:extLst>
                  <a:ext uri="{FF2B5EF4-FFF2-40B4-BE49-F238E27FC236}">
                    <a16:creationId xmlns:a16="http://schemas.microsoft.com/office/drawing/2014/main" id="{1E6442BF-50AA-7F41-BFDE-455823E67D79}"/>
                  </a:ext>
                </a:extLst>
              </p:cNvPr>
              <p:cNvSpPr/>
              <p:nvPr/>
            </p:nvSpPr>
            <p:spPr>
              <a:xfrm>
                <a:off x="2035174" y="2505074"/>
                <a:ext cx="73152" cy="73152"/>
              </a:xfrm>
              <a:prstGeom prst="mathPlus">
                <a:avLst>
                  <a:gd name="adj1" fmla="val 58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14" name="Plus 513">
                <a:extLst>
                  <a:ext uri="{FF2B5EF4-FFF2-40B4-BE49-F238E27FC236}">
                    <a16:creationId xmlns:a16="http://schemas.microsoft.com/office/drawing/2014/main" id="{C4AAAD04-2A24-9242-A2F3-921B71251850}"/>
                  </a:ext>
                </a:extLst>
              </p:cNvPr>
              <p:cNvSpPr/>
              <p:nvPr/>
            </p:nvSpPr>
            <p:spPr>
              <a:xfrm>
                <a:off x="2022474" y="2489199"/>
                <a:ext cx="73152" cy="73152"/>
              </a:xfrm>
              <a:prstGeom prst="mathPlus">
                <a:avLst>
                  <a:gd name="adj1" fmla="val 58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15" name="Plus 514">
                <a:extLst>
                  <a:ext uri="{FF2B5EF4-FFF2-40B4-BE49-F238E27FC236}">
                    <a16:creationId xmlns:a16="http://schemas.microsoft.com/office/drawing/2014/main" id="{A660F4FB-E553-0048-ACE7-E7B43B94EF7B}"/>
                  </a:ext>
                </a:extLst>
              </p:cNvPr>
              <p:cNvSpPr/>
              <p:nvPr/>
            </p:nvSpPr>
            <p:spPr>
              <a:xfrm>
                <a:off x="2006599" y="2444749"/>
                <a:ext cx="73152" cy="73152"/>
              </a:xfrm>
              <a:prstGeom prst="mathPlus">
                <a:avLst>
                  <a:gd name="adj1" fmla="val 58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16" name="Plus 515">
                <a:extLst>
                  <a:ext uri="{FF2B5EF4-FFF2-40B4-BE49-F238E27FC236}">
                    <a16:creationId xmlns:a16="http://schemas.microsoft.com/office/drawing/2014/main" id="{8B8445E1-0D93-0E4E-BF9D-90A243C08E0F}"/>
                  </a:ext>
                </a:extLst>
              </p:cNvPr>
              <p:cNvSpPr/>
              <p:nvPr/>
            </p:nvSpPr>
            <p:spPr>
              <a:xfrm>
                <a:off x="1981199" y="2381249"/>
                <a:ext cx="73152" cy="73152"/>
              </a:xfrm>
              <a:prstGeom prst="mathPlus">
                <a:avLst>
                  <a:gd name="adj1" fmla="val 58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17" name="Plus 516">
                <a:extLst>
                  <a:ext uri="{FF2B5EF4-FFF2-40B4-BE49-F238E27FC236}">
                    <a16:creationId xmlns:a16="http://schemas.microsoft.com/office/drawing/2014/main" id="{FECE3583-2AB0-324C-A17F-A0F3C8A3FDB6}"/>
                  </a:ext>
                </a:extLst>
              </p:cNvPr>
              <p:cNvSpPr/>
              <p:nvPr/>
            </p:nvSpPr>
            <p:spPr>
              <a:xfrm>
                <a:off x="1962149" y="2365374"/>
                <a:ext cx="73152" cy="73152"/>
              </a:xfrm>
              <a:prstGeom prst="mathPlus">
                <a:avLst>
                  <a:gd name="adj1" fmla="val 58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18" name="Plus 517">
                <a:extLst>
                  <a:ext uri="{FF2B5EF4-FFF2-40B4-BE49-F238E27FC236}">
                    <a16:creationId xmlns:a16="http://schemas.microsoft.com/office/drawing/2014/main" id="{79397D11-FE7A-1241-A3C7-8F335D3C312C}"/>
                  </a:ext>
                </a:extLst>
              </p:cNvPr>
              <p:cNvSpPr/>
              <p:nvPr/>
            </p:nvSpPr>
            <p:spPr>
              <a:xfrm>
                <a:off x="1958974" y="2339974"/>
                <a:ext cx="73152" cy="73152"/>
              </a:xfrm>
              <a:prstGeom prst="mathPlus">
                <a:avLst>
                  <a:gd name="adj1" fmla="val 58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19" name="Plus 518">
                <a:extLst>
                  <a:ext uri="{FF2B5EF4-FFF2-40B4-BE49-F238E27FC236}">
                    <a16:creationId xmlns:a16="http://schemas.microsoft.com/office/drawing/2014/main" id="{65ECF5F6-2379-0D4E-AB02-2639D9AEBEA4}"/>
                  </a:ext>
                </a:extLst>
              </p:cNvPr>
              <p:cNvSpPr/>
              <p:nvPr/>
            </p:nvSpPr>
            <p:spPr>
              <a:xfrm>
                <a:off x="1958974" y="2311399"/>
                <a:ext cx="73152" cy="73152"/>
              </a:xfrm>
              <a:prstGeom prst="mathPlus">
                <a:avLst>
                  <a:gd name="adj1" fmla="val 58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20" name="Plus 519">
                <a:extLst>
                  <a:ext uri="{FF2B5EF4-FFF2-40B4-BE49-F238E27FC236}">
                    <a16:creationId xmlns:a16="http://schemas.microsoft.com/office/drawing/2014/main" id="{5039B90E-15D6-C648-B492-D74E853A08FB}"/>
                  </a:ext>
                </a:extLst>
              </p:cNvPr>
              <p:cNvSpPr/>
              <p:nvPr/>
            </p:nvSpPr>
            <p:spPr>
              <a:xfrm>
                <a:off x="1958974" y="2295524"/>
                <a:ext cx="73152" cy="73152"/>
              </a:xfrm>
              <a:prstGeom prst="mathPlus">
                <a:avLst>
                  <a:gd name="adj1" fmla="val 58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21" name="Plus 520">
                <a:extLst>
                  <a:ext uri="{FF2B5EF4-FFF2-40B4-BE49-F238E27FC236}">
                    <a16:creationId xmlns:a16="http://schemas.microsoft.com/office/drawing/2014/main" id="{DA0CB3C1-56E4-DA43-A57C-D5F5CFF22C4A}"/>
                  </a:ext>
                </a:extLst>
              </p:cNvPr>
              <p:cNvSpPr/>
              <p:nvPr/>
            </p:nvSpPr>
            <p:spPr>
              <a:xfrm>
                <a:off x="1908174" y="2193924"/>
                <a:ext cx="73152" cy="73152"/>
              </a:xfrm>
              <a:prstGeom prst="mathPlus">
                <a:avLst>
                  <a:gd name="adj1" fmla="val 58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22" name="Plus 521">
                <a:extLst>
                  <a:ext uri="{FF2B5EF4-FFF2-40B4-BE49-F238E27FC236}">
                    <a16:creationId xmlns:a16="http://schemas.microsoft.com/office/drawing/2014/main" id="{9C2D365F-A64C-1E4F-83A2-9149B760B013}"/>
                  </a:ext>
                </a:extLst>
              </p:cNvPr>
              <p:cNvSpPr/>
              <p:nvPr/>
            </p:nvSpPr>
            <p:spPr>
              <a:xfrm>
                <a:off x="1889124" y="2165349"/>
                <a:ext cx="73152" cy="73152"/>
              </a:xfrm>
              <a:prstGeom prst="mathPlus">
                <a:avLst>
                  <a:gd name="adj1" fmla="val 58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23" name="Plus 522">
                <a:extLst>
                  <a:ext uri="{FF2B5EF4-FFF2-40B4-BE49-F238E27FC236}">
                    <a16:creationId xmlns:a16="http://schemas.microsoft.com/office/drawing/2014/main" id="{925FA290-34D7-8F4C-AF7E-A67A0D946C95}"/>
                  </a:ext>
                </a:extLst>
              </p:cNvPr>
              <p:cNvSpPr/>
              <p:nvPr/>
            </p:nvSpPr>
            <p:spPr>
              <a:xfrm>
                <a:off x="1889124" y="2143124"/>
                <a:ext cx="73152" cy="73152"/>
              </a:xfrm>
              <a:prstGeom prst="mathPlus">
                <a:avLst>
                  <a:gd name="adj1" fmla="val 58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24" name="Plus 523">
                <a:extLst>
                  <a:ext uri="{FF2B5EF4-FFF2-40B4-BE49-F238E27FC236}">
                    <a16:creationId xmlns:a16="http://schemas.microsoft.com/office/drawing/2014/main" id="{CBF770CA-F654-3344-AA28-0F54E05FBDC8}"/>
                  </a:ext>
                </a:extLst>
              </p:cNvPr>
              <p:cNvSpPr/>
              <p:nvPr/>
            </p:nvSpPr>
            <p:spPr>
              <a:xfrm>
                <a:off x="1879599" y="2124074"/>
                <a:ext cx="73152" cy="73152"/>
              </a:xfrm>
              <a:prstGeom prst="mathPlus">
                <a:avLst>
                  <a:gd name="adj1" fmla="val 58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25" name="Plus 524">
                <a:extLst>
                  <a:ext uri="{FF2B5EF4-FFF2-40B4-BE49-F238E27FC236}">
                    <a16:creationId xmlns:a16="http://schemas.microsoft.com/office/drawing/2014/main" id="{F99B7404-52AA-894D-B995-C07FEB8C90D7}"/>
                  </a:ext>
                </a:extLst>
              </p:cNvPr>
              <p:cNvSpPr/>
              <p:nvPr/>
            </p:nvSpPr>
            <p:spPr>
              <a:xfrm>
                <a:off x="1854199" y="2066924"/>
                <a:ext cx="73152" cy="73152"/>
              </a:xfrm>
              <a:prstGeom prst="mathPlus">
                <a:avLst>
                  <a:gd name="adj1" fmla="val 58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grpSp>
      <p:sp>
        <p:nvSpPr>
          <p:cNvPr id="592" name="Text Box 60">
            <a:extLst>
              <a:ext uri="{FF2B5EF4-FFF2-40B4-BE49-F238E27FC236}">
                <a16:creationId xmlns:a16="http://schemas.microsoft.com/office/drawing/2014/main" id="{3C059271-FD30-4423-95D1-360F3B1E2171}"/>
              </a:ext>
            </a:extLst>
          </p:cNvPr>
          <p:cNvSpPr txBox="1">
            <a:spLocks noChangeArrowheads="1"/>
          </p:cNvSpPr>
          <p:nvPr/>
        </p:nvSpPr>
        <p:spPr bwMode="auto">
          <a:xfrm>
            <a:off x="2606440" y="4507398"/>
            <a:ext cx="1781819"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68580" tIns="0" bIns="0" anchor="t" anchorCtr="0">
            <a:spAutoFit/>
          </a:bodyPr>
          <a:lstStyle/>
          <a:p>
            <a:pPr>
              <a:spcBef>
                <a:spcPts val="450"/>
              </a:spcBef>
              <a:defRPr/>
            </a:pPr>
            <a:r>
              <a:rPr lang="en-US" sz="1200" b="1">
                <a:solidFill>
                  <a:schemeClr val="accent5">
                    <a:lumMod val="75000"/>
                  </a:schemeClr>
                </a:solidFill>
                <a:ea typeface="Arial Hebrew" charset="-79"/>
                <a:cs typeface="Arial Hebrew" charset="-79"/>
              </a:rPr>
              <a:t>Placebo/observation</a:t>
            </a:r>
          </a:p>
        </p:txBody>
      </p:sp>
      <p:sp>
        <p:nvSpPr>
          <p:cNvPr id="593" name="Text Box 60">
            <a:extLst>
              <a:ext uri="{FF2B5EF4-FFF2-40B4-BE49-F238E27FC236}">
                <a16:creationId xmlns:a16="http://schemas.microsoft.com/office/drawing/2014/main" id="{CA4CBB9B-5CD1-4AB6-8690-DD65681E1E20}"/>
              </a:ext>
            </a:extLst>
          </p:cNvPr>
          <p:cNvSpPr txBox="1">
            <a:spLocks noChangeArrowheads="1"/>
          </p:cNvSpPr>
          <p:nvPr/>
        </p:nvSpPr>
        <p:spPr bwMode="auto">
          <a:xfrm>
            <a:off x="4061795" y="3399590"/>
            <a:ext cx="178181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68580" tIns="0" bIns="0" anchor="t" anchorCtr="0">
            <a:spAutoFit/>
          </a:bodyPr>
          <a:lstStyle/>
          <a:p>
            <a:pPr>
              <a:spcBef>
                <a:spcPts val="450"/>
              </a:spcBef>
              <a:defRPr/>
            </a:pPr>
            <a:r>
              <a:rPr lang="en-US" sz="1200" b="1">
                <a:solidFill>
                  <a:srgbClr val="6C9F4D"/>
                </a:solidFill>
                <a:latin typeface="News Gothic MT" panose="020B0503020103020203" pitchFamily="34" charset="0"/>
                <a:ea typeface="Arial Hebrew" charset="-79"/>
                <a:cs typeface="Arial Hebrew" charset="-79"/>
              </a:rPr>
              <a:t>Lenalidomide maintenance</a:t>
            </a:r>
          </a:p>
        </p:txBody>
      </p:sp>
      <p:sp>
        <p:nvSpPr>
          <p:cNvPr id="40" name="Rectangle 39">
            <a:extLst>
              <a:ext uri="{FF2B5EF4-FFF2-40B4-BE49-F238E27FC236}">
                <a16:creationId xmlns:a16="http://schemas.microsoft.com/office/drawing/2014/main" id="{0895900C-C973-8342-BD29-64CFC85AE7EB}"/>
              </a:ext>
            </a:extLst>
          </p:cNvPr>
          <p:cNvSpPr/>
          <p:nvPr/>
        </p:nvSpPr>
        <p:spPr>
          <a:xfrm>
            <a:off x="3863350" y="1741904"/>
            <a:ext cx="5116978" cy="369332"/>
          </a:xfrm>
          <a:prstGeom prst="rect">
            <a:avLst/>
          </a:prstGeom>
        </p:spPr>
        <p:txBody>
          <a:bodyPr wrap="none">
            <a:spAutoFit/>
          </a:bodyPr>
          <a:lstStyle/>
          <a:p>
            <a:r>
              <a:rPr lang="en-US" altLang="en-US" sz="1800">
                <a:latin typeface="News Gothic MT" panose="020B0503020103020203" pitchFamily="34" charset="0"/>
              </a:rPr>
              <a:t>Improved PFS, OS versus placebo/observation</a:t>
            </a:r>
            <a:endParaRPr lang="en-US" sz="1800"/>
          </a:p>
        </p:txBody>
      </p:sp>
    </p:spTree>
    <p:extLst>
      <p:ext uri="{BB962C8B-B14F-4D97-AF65-F5344CB8AC3E}">
        <p14:creationId xmlns:p14="http://schemas.microsoft.com/office/powerpoint/2010/main" val="5451503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Google Shape;897;p65"/>
          <p:cNvSpPr>
            <a:spLocks noGrp="1"/>
          </p:cNvSpPr>
          <p:nvPr>
            <p:ph type="title"/>
          </p:nvPr>
        </p:nvSpPr>
        <p:spPr/>
        <p:txBody>
          <a:bodyPr/>
          <a:lstStyle/>
          <a:p>
            <a:r>
              <a:rPr lang="en-US" altLang="en-US"/>
              <a:t>Maintenance Therapy (cont.)</a:t>
            </a:r>
          </a:p>
        </p:txBody>
      </p:sp>
      <p:sp>
        <p:nvSpPr>
          <p:cNvPr id="38" name="Text Placeholder 37">
            <a:extLst>
              <a:ext uri="{FF2B5EF4-FFF2-40B4-BE49-F238E27FC236}">
                <a16:creationId xmlns:a16="http://schemas.microsoft.com/office/drawing/2014/main" id="{D45707BB-EF3B-AA4F-AFBD-93F73782C7F6}"/>
              </a:ext>
            </a:extLst>
          </p:cNvPr>
          <p:cNvSpPr>
            <a:spLocks noGrp="1"/>
          </p:cNvSpPr>
          <p:nvPr>
            <p:ph type="body" sz="quarter" idx="12"/>
          </p:nvPr>
        </p:nvSpPr>
        <p:spPr/>
        <p:txBody>
          <a:bodyPr/>
          <a:lstStyle/>
          <a:p>
            <a:r>
              <a:rPr lang="en-US"/>
              <a:t>Dimopoulos et al, 2019; Dimopoulos et al, 2018. </a:t>
            </a:r>
          </a:p>
        </p:txBody>
      </p:sp>
      <p:sp>
        <p:nvSpPr>
          <p:cNvPr id="39" name="Text Placeholder 38">
            <a:extLst>
              <a:ext uri="{FF2B5EF4-FFF2-40B4-BE49-F238E27FC236}">
                <a16:creationId xmlns:a16="http://schemas.microsoft.com/office/drawing/2014/main" id="{6D364460-6EE7-9444-8ECC-336CE455748B}"/>
              </a:ext>
            </a:extLst>
          </p:cNvPr>
          <p:cNvSpPr>
            <a:spLocks noGrp="1"/>
          </p:cNvSpPr>
          <p:nvPr>
            <p:ph type="body" sz="quarter" idx="13"/>
          </p:nvPr>
        </p:nvSpPr>
        <p:spPr/>
        <p:txBody>
          <a:bodyPr/>
          <a:lstStyle/>
          <a:p>
            <a:r>
              <a:rPr lang="en-US" altLang="en-US"/>
              <a:t>Ixazomib Post-ASCT Data</a:t>
            </a:r>
            <a:endParaRPr lang="en-US"/>
          </a:p>
        </p:txBody>
      </p:sp>
      <p:grpSp>
        <p:nvGrpSpPr>
          <p:cNvPr id="228" name="Group 227">
            <a:extLst>
              <a:ext uri="{FF2B5EF4-FFF2-40B4-BE49-F238E27FC236}">
                <a16:creationId xmlns:a16="http://schemas.microsoft.com/office/drawing/2014/main" id="{BDD1CFB8-EE35-D14D-910C-D412A9E23598}"/>
              </a:ext>
            </a:extLst>
          </p:cNvPr>
          <p:cNvGrpSpPr/>
          <p:nvPr/>
        </p:nvGrpSpPr>
        <p:grpSpPr>
          <a:xfrm>
            <a:off x="2749900" y="1626437"/>
            <a:ext cx="6308905" cy="4207915"/>
            <a:chOff x="6103009" y="1553738"/>
            <a:chExt cx="5561462" cy="3449320"/>
          </a:xfrm>
        </p:grpSpPr>
        <p:grpSp>
          <p:nvGrpSpPr>
            <p:cNvPr id="229" name="Group 228">
              <a:extLst>
                <a:ext uri="{FF2B5EF4-FFF2-40B4-BE49-F238E27FC236}">
                  <a16:creationId xmlns:a16="http://schemas.microsoft.com/office/drawing/2014/main" id="{6121DE01-C777-E944-B107-EBD7B2E5B8D0}"/>
                </a:ext>
              </a:extLst>
            </p:cNvPr>
            <p:cNvGrpSpPr/>
            <p:nvPr/>
          </p:nvGrpSpPr>
          <p:grpSpPr>
            <a:xfrm>
              <a:off x="7164068" y="1724658"/>
              <a:ext cx="3914140" cy="2012315"/>
              <a:chOff x="7291068" y="1724658"/>
              <a:chExt cx="3914140" cy="2012315"/>
            </a:xfrm>
          </p:grpSpPr>
          <p:sp>
            <p:nvSpPr>
              <p:cNvPr id="554" name="Plus 553">
                <a:extLst>
                  <a:ext uri="{FF2B5EF4-FFF2-40B4-BE49-F238E27FC236}">
                    <a16:creationId xmlns:a16="http://schemas.microsoft.com/office/drawing/2014/main" id="{52B19B63-9A61-8543-85FE-C149079D572E}"/>
                  </a:ext>
                </a:extLst>
              </p:cNvPr>
              <p:cNvSpPr/>
              <p:nvPr/>
            </p:nvSpPr>
            <p:spPr>
              <a:xfrm>
                <a:off x="11113768" y="3645533"/>
                <a:ext cx="91440" cy="91440"/>
              </a:xfrm>
              <a:prstGeom prst="mathPlus">
                <a:avLst>
                  <a:gd name="adj1" fmla="val 58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55" name="Plus 554">
                <a:extLst>
                  <a:ext uri="{FF2B5EF4-FFF2-40B4-BE49-F238E27FC236}">
                    <a16:creationId xmlns:a16="http://schemas.microsoft.com/office/drawing/2014/main" id="{94F70C31-FC7B-4F4A-8B33-37E862225F61}"/>
                  </a:ext>
                </a:extLst>
              </p:cNvPr>
              <p:cNvSpPr/>
              <p:nvPr/>
            </p:nvSpPr>
            <p:spPr>
              <a:xfrm>
                <a:off x="11069318" y="3645533"/>
                <a:ext cx="91440" cy="91440"/>
              </a:xfrm>
              <a:prstGeom prst="mathPlus">
                <a:avLst>
                  <a:gd name="adj1" fmla="val 58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56" name="Plus 555">
                <a:extLst>
                  <a:ext uri="{FF2B5EF4-FFF2-40B4-BE49-F238E27FC236}">
                    <a16:creationId xmlns:a16="http://schemas.microsoft.com/office/drawing/2014/main" id="{FDC1D8C2-2977-6F4D-A14C-907793798500}"/>
                  </a:ext>
                </a:extLst>
              </p:cNvPr>
              <p:cNvSpPr/>
              <p:nvPr/>
            </p:nvSpPr>
            <p:spPr>
              <a:xfrm>
                <a:off x="11005818" y="3645533"/>
                <a:ext cx="91440" cy="91440"/>
              </a:xfrm>
              <a:prstGeom prst="mathPlus">
                <a:avLst>
                  <a:gd name="adj1" fmla="val 58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57" name="Plus 556">
                <a:extLst>
                  <a:ext uri="{FF2B5EF4-FFF2-40B4-BE49-F238E27FC236}">
                    <a16:creationId xmlns:a16="http://schemas.microsoft.com/office/drawing/2014/main" id="{1420F050-11CB-7A48-B112-BFB3B50A5062}"/>
                  </a:ext>
                </a:extLst>
              </p:cNvPr>
              <p:cNvSpPr/>
              <p:nvPr/>
            </p:nvSpPr>
            <p:spPr>
              <a:xfrm>
                <a:off x="10878818" y="3645533"/>
                <a:ext cx="91440" cy="91440"/>
              </a:xfrm>
              <a:prstGeom prst="mathPlus">
                <a:avLst>
                  <a:gd name="adj1" fmla="val 58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58" name="Plus 557">
                <a:extLst>
                  <a:ext uri="{FF2B5EF4-FFF2-40B4-BE49-F238E27FC236}">
                    <a16:creationId xmlns:a16="http://schemas.microsoft.com/office/drawing/2014/main" id="{E6522F7D-C229-DB42-A536-5D96F5F9185F}"/>
                  </a:ext>
                </a:extLst>
              </p:cNvPr>
              <p:cNvSpPr/>
              <p:nvPr/>
            </p:nvSpPr>
            <p:spPr>
              <a:xfrm>
                <a:off x="10815318" y="3645533"/>
                <a:ext cx="91440" cy="91440"/>
              </a:xfrm>
              <a:prstGeom prst="mathPlus">
                <a:avLst>
                  <a:gd name="adj1" fmla="val 58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59" name="Plus 558">
                <a:extLst>
                  <a:ext uri="{FF2B5EF4-FFF2-40B4-BE49-F238E27FC236}">
                    <a16:creationId xmlns:a16="http://schemas.microsoft.com/office/drawing/2014/main" id="{FD72F973-C503-9041-B644-01959DAECBDE}"/>
                  </a:ext>
                </a:extLst>
              </p:cNvPr>
              <p:cNvSpPr/>
              <p:nvPr/>
            </p:nvSpPr>
            <p:spPr>
              <a:xfrm>
                <a:off x="10796268" y="3645533"/>
                <a:ext cx="91440" cy="91440"/>
              </a:xfrm>
              <a:prstGeom prst="mathPlus">
                <a:avLst>
                  <a:gd name="adj1" fmla="val 58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60" name="Plus 559">
                <a:extLst>
                  <a:ext uri="{FF2B5EF4-FFF2-40B4-BE49-F238E27FC236}">
                    <a16:creationId xmlns:a16="http://schemas.microsoft.com/office/drawing/2014/main" id="{AE2BC347-D258-DA45-98DC-A4A03FF24C69}"/>
                  </a:ext>
                </a:extLst>
              </p:cNvPr>
              <p:cNvSpPr/>
              <p:nvPr/>
            </p:nvSpPr>
            <p:spPr>
              <a:xfrm>
                <a:off x="10783568" y="3645533"/>
                <a:ext cx="91440" cy="91440"/>
              </a:xfrm>
              <a:prstGeom prst="mathPlus">
                <a:avLst>
                  <a:gd name="adj1" fmla="val 58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61" name="Plus 560">
                <a:extLst>
                  <a:ext uri="{FF2B5EF4-FFF2-40B4-BE49-F238E27FC236}">
                    <a16:creationId xmlns:a16="http://schemas.microsoft.com/office/drawing/2014/main" id="{CD741F73-1796-0B4E-ABD5-5865C23B2300}"/>
                  </a:ext>
                </a:extLst>
              </p:cNvPr>
              <p:cNvSpPr/>
              <p:nvPr/>
            </p:nvSpPr>
            <p:spPr>
              <a:xfrm>
                <a:off x="10758168" y="3645533"/>
                <a:ext cx="91440" cy="91440"/>
              </a:xfrm>
              <a:prstGeom prst="mathPlus">
                <a:avLst>
                  <a:gd name="adj1" fmla="val 58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62" name="Plus 561">
                <a:extLst>
                  <a:ext uri="{FF2B5EF4-FFF2-40B4-BE49-F238E27FC236}">
                    <a16:creationId xmlns:a16="http://schemas.microsoft.com/office/drawing/2014/main" id="{194D8CCF-BF99-194B-85B9-D238A29D46FE}"/>
                  </a:ext>
                </a:extLst>
              </p:cNvPr>
              <p:cNvSpPr/>
              <p:nvPr/>
            </p:nvSpPr>
            <p:spPr>
              <a:xfrm>
                <a:off x="10735943" y="3645533"/>
                <a:ext cx="91440" cy="91440"/>
              </a:xfrm>
              <a:prstGeom prst="mathPlus">
                <a:avLst>
                  <a:gd name="adj1" fmla="val 58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63" name="Plus 562">
                <a:extLst>
                  <a:ext uri="{FF2B5EF4-FFF2-40B4-BE49-F238E27FC236}">
                    <a16:creationId xmlns:a16="http://schemas.microsoft.com/office/drawing/2014/main" id="{0F57EC5C-440C-F64F-830F-57178F086105}"/>
                  </a:ext>
                </a:extLst>
              </p:cNvPr>
              <p:cNvSpPr/>
              <p:nvPr/>
            </p:nvSpPr>
            <p:spPr>
              <a:xfrm>
                <a:off x="10726418" y="3645533"/>
                <a:ext cx="91440" cy="91440"/>
              </a:xfrm>
              <a:prstGeom prst="mathPlus">
                <a:avLst>
                  <a:gd name="adj1" fmla="val 58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64" name="Plus 563">
                <a:extLst>
                  <a:ext uri="{FF2B5EF4-FFF2-40B4-BE49-F238E27FC236}">
                    <a16:creationId xmlns:a16="http://schemas.microsoft.com/office/drawing/2014/main" id="{316A88F4-5B81-6742-923A-52F3A9DB63AB}"/>
                  </a:ext>
                </a:extLst>
              </p:cNvPr>
              <p:cNvSpPr/>
              <p:nvPr/>
            </p:nvSpPr>
            <p:spPr>
              <a:xfrm>
                <a:off x="10707368" y="3645533"/>
                <a:ext cx="91440" cy="91440"/>
              </a:xfrm>
              <a:prstGeom prst="mathPlus">
                <a:avLst>
                  <a:gd name="adj1" fmla="val 58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65" name="Plus 564">
                <a:extLst>
                  <a:ext uri="{FF2B5EF4-FFF2-40B4-BE49-F238E27FC236}">
                    <a16:creationId xmlns:a16="http://schemas.microsoft.com/office/drawing/2014/main" id="{B4F12F43-35EE-5B46-B2B0-3DD7604BDDC7}"/>
                  </a:ext>
                </a:extLst>
              </p:cNvPr>
              <p:cNvSpPr/>
              <p:nvPr/>
            </p:nvSpPr>
            <p:spPr>
              <a:xfrm>
                <a:off x="10669268" y="3645533"/>
                <a:ext cx="91440" cy="91440"/>
              </a:xfrm>
              <a:prstGeom prst="mathPlus">
                <a:avLst>
                  <a:gd name="adj1" fmla="val 58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66" name="Plus 565">
                <a:extLst>
                  <a:ext uri="{FF2B5EF4-FFF2-40B4-BE49-F238E27FC236}">
                    <a16:creationId xmlns:a16="http://schemas.microsoft.com/office/drawing/2014/main" id="{8AA5A5E3-4489-0C48-9AED-D969D6C15519}"/>
                  </a:ext>
                </a:extLst>
              </p:cNvPr>
              <p:cNvSpPr/>
              <p:nvPr/>
            </p:nvSpPr>
            <p:spPr>
              <a:xfrm>
                <a:off x="10659743" y="3645533"/>
                <a:ext cx="91440" cy="91440"/>
              </a:xfrm>
              <a:prstGeom prst="mathPlus">
                <a:avLst>
                  <a:gd name="adj1" fmla="val 58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67" name="Plus 566">
                <a:extLst>
                  <a:ext uri="{FF2B5EF4-FFF2-40B4-BE49-F238E27FC236}">
                    <a16:creationId xmlns:a16="http://schemas.microsoft.com/office/drawing/2014/main" id="{3F5079E8-3E8A-BC49-B5CC-8213D381A044}"/>
                  </a:ext>
                </a:extLst>
              </p:cNvPr>
              <p:cNvSpPr/>
              <p:nvPr/>
            </p:nvSpPr>
            <p:spPr>
              <a:xfrm>
                <a:off x="10574018" y="3509008"/>
                <a:ext cx="91440" cy="91440"/>
              </a:xfrm>
              <a:prstGeom prst="mathPlus">
                <a:avLst>
                  <a:gd name="adj1" fmla="val 58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68" name="Plus 567">
                <a:extLst>
                  <a:ext uri="{FF2B5EF4-FFF2-40B4-BE49-F238E27FC236}">
                    <a16:creationId xmlns:a16="http://schemas.microsoft.com/office/drawing/2014/main" id="{77E9E342-9C2C-8C4D-BF54-CC33595B776F}"/>
                  </a:ext>
                </a:extLst>
              </p:cNvPr>
              <p:cNvSpPr/>
              <p:nvPr/>
            </p:nvSpPr>
            <p:spPr>
              <a:xfrm>
                <a:off x="10551793" y="3509008"/>
                <a:ext cx="91440" cy="91440"/>
              </a:xfrm>
              <a:prstGeom prst="mathPlus">
                <a:avLst>
                  <a:gd name="adj1" fmla="val 58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69" name="Plus 568">
                <a:extLst>
                  <a:ext uri="{FF2B5EF4-FFF2-40B4-BE49-F238E27FC236}">
                    <a16:creationId xmlns:a16="http://schemas.microsoft.com/office/drawing/2014/main" id="{24913D2D-6527-BE49-9303-82280002D112}"/>
                  </a:ext>
                </a:extLst>
              </p:cNvPr>
              <p:cNvSpPr/>
              <p:nvPr/>
            </p:nvSpPr>
            <p:spPr>
              <a:xfrm>
                <a:off x="10488293" y="3467733"/>
                <a:ext cx="91440" cy="91440"/>
              </a:xfrm>
              <a:prstGeom prst="mathPlus">
                <a:avLst>
                  <a:gd name="adj1" fmla="val 58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70" name="Plus 569">
                <a:extLst>
                  <a:ext uri="{FF2B5EF4-FFF2-40B4-BE49-F238E27FC236}">
                    <a16:creationId xmlns:a16="http://schemas.microsoft.com/office/drawing/2014/main" id="{09093314-D9D6-B74C-867E-9BAD818C24C7}"/>
                  </a:ext>
                </a:extLst>
              </p:cNvPr>
              <p:cNvSpPr/>
              <p:nvPr/>
            </p:nvSpPr>
            <p:spPr>
              <a:xfrm>
                <a:off x="10462893" y="3467733"/>
                <a:ext cx="91440" cy="91440"/>
              </a:xfrm>
              <a:prstGeom prst="mathPlus">
                <a:avLst>
                  <a:gd name="adj1" fmla="val 58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71" name="Plus 570">
                <a:extLst>
                  <a:ext uri="{FF2B5EF4-FFF2-40B4-BE49-F238E27FC236}">
                    <a16:creationId xmlns:a16="http://schemas.microsoft.com/office/drawing/2014/main" id="{9C14C32B-41F7-7443-990B-28F50CDAF813}"/>
                  </a:ext>
                </a:extLst>
              </p:cNvPr>
              <p:cNvSpPr/>
              <p:nvPr/>
            </p:nvSpPr>
            <p:spPr>
              <a:xfrm>
                <a:off x="10440668" y="3467733"/>
                <a:ext cx="91440" cy="91440"/>
              </a:xfrm>
              <a:prstGeom prst="mathPlus">
                <a:avLst>
                  <a:gd name="adj1" fmla="val 58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72" name="Plus 571">
                <a:extLst>
                  <a:ext uri="{FF2B5EF4-FFF2-40B4-BE49-F238E27FC236}">
                    <a16:creationId xmlns:a16="http://schemas.microsoft.com/office/drawing/2014/main" id="{3071D6DC-5488-DF4C-9B27-61B65CCF6E18}"/>
                  </a:ext>
                </a:extLst>
              </p:cNvPr>
              <p:cNvSpPr/>
              <p:nvPr/>
            </p:nvSpPr>
            <p:spPr>
              <a:xfrm>
                <a:off x="10421618" y="3467733"/>
                <a:ext cx="91440" cy="91440"/>
              </a:xfrm>
              <a:prstGeom prst="mathPlus">
                <a:avLst>
                  <a:gd name="adj1" fmla="val 58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73" name="Plus 572">
                <a:extLst>
                  <a:ext uri="{FF2B5EF4-FFF2-40B4-BE49-F238E27FC236}">
                    <a16:creationId xmlns:a16="http://schemas.microsoft.com/office/drawing/2014/main" id="{20427A56-99EC-B843-B3FC-7E1B26EAAEF8}"/>
                  </a:ext>
                </a:extLst>
              </p:cNvPr>
              <p:cNvSpPr/>
              <p:nvPr/>
            </p:nvSpPr>
            <p:spPr>
              <a:xfrm>
                <a:off x="10402568" y="3467733"/>
                <a:ext cx="91440" cy="91440"/>
              </a:xfrm>
              <a:prstGeom prst="mathPlus">
                <a:avLst>
                  <a:gd name="adj1" fmla="val 58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74" name="Plus 573">
                <a:extLst>
                  <a:ext uri="{FF2B5EF4-FFF2-40B4-BE49-F238E27FC236}">
                    <a16:creationId xmlns:a16="http://schemas.microsoft.com/office/drawing/2014/main" id="{9C72D7A5-F9B2-5943-9E9F-5A47ABA3ADB1}"/>
                  </a:ext>
                </a:extLst>
              </p:cNvPr>
              <p:cNvSpPr/>
              <p:nvPr/>
            </p:nvSpPr>
            <p:spPr>
              <a:xfrm>
                <a:off x="10386693" y="3467733"/>
                <a:ext cx="91440" cy="91440"/>
              </a:xfrm>
              <a:prstGeom prst="mathPlus">
                <a:avLst>
                  <a:gd name="adj1" fmla="val 58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75" name="Plus 574">
                <a:extLst>
                  <a:ext uri="{FF2B5EF4-FFF2-40B4-BE49-F238E27FC236}">
                    <a16:creationId xmlns:a16="http://schemas.microsoft.com/office/drawing/2014/main" id="{66B99014-D132-0349-8499-712105300061}"/>
                  </a:ext>
                </a:extLst>
              </p:cNvPr>
              <p:cNvSpPr/>
              <p:nvPr/>
            </p:nvSpPr>
            <p:spPr>
              <a:xfrm>
                <a:off x="10323193" y="3439158"/>
                <a:ext cx="91440" cy="91440"/>
              </a:xfrm>
              <a:prstGeom prst="mathPlus">
                <a:avLst>
                  <a:gd name="adj1" fmla="val 58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76" name="Plus 575">
                <a:extLst>
                  <a:ext uri="{FF2B5EF4-FFF2-40B4-BE49-F238E27FC236}">
                    <a16:creationId xmlns:a16="http://schemas.microsoft.com/office/drawing/2014/main" id="{F7DF372C-CACE-894E-8CD1-160F4DB0D92D}"/>
                  </a:ext>
                </a:extLst>
              </p:cNvPr>
              <p:cNvSpPr/>
              <p:nvPr/>
            </p:nvSpPr>
            <p:spPr>
              <a:xfrm>
                <a:off x="10288268" y="3410583"/>
                <a:ext cx="91440" cy="91440"/>
              </a:xfrm>
              <a:prstGeom prst="mathPlus">
                <a:avLst>
                  <a:gd name="adj1" fmla="val 58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77" name="Plus 576">
                <a:extLst>
                  <a:ext uri="{FF2B5EF4-FFF2-40B4-BE49-F238E27FC236}">
                    <a16:creationId xmlns:a16="http://schemas.microsoft.com/office/drawing/2014/main" id="{BC230990-BB12-4B44-BA51-AC6FD950B5E0}"/>
                  </a:ext>
                </a:extLst>
              </p:cNvPr>
              <p:cNvSpPr/>
              <p:nvPr/>
            </p:nvSpPr>
            <p:spPr>
              <a:xfrm>
                <a:off x="10246993" y="3388358"/>
                <a:ext cx="91440" cy="91440"/>
              </a:xfrm>
              <a:prstGeom prst="mathPlus">
                <a:avLst>
                  <a:gd name="adj1" fmla="val 58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78" name="Plus 577">
                <a:extLst>
                  <a:ext uri="{FF2B5EF4-FFF2-40B4-BE49-F238E27FC236}">
                    <a16:creationId xmlns:a16="http://schemas.microsoft.com/office/drawing/2014/main" id="{24B7E0E5-6A9A-DA46-A5C5-2B1B8ECAD12B}"/>
                  </a:ext>
                </a:extLst>
              </p:cNvPr>
              <p:cNvSpPr/>
              <p:nvPr/>
            </p:nvSpPr>
            <p:spPr>
              <a:xfrm>
                <a:off x="10218418" y="3388358"/>
                <a:ext cx="91440" cy="91440"/>
              </a:xfrm>
              <a:prstGeom prst="mathPlus">
                <a:avLst>
                  <a:gd name="adj1" fmla="val 58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79" name="Plus 578">
                <a:extLst>
                  <a:ext uri="{FF2B5EF4-FFF2-40B4-BE49-F238E27FC236}">
                    <a16:creationId xmlns:a16="http://schemas.microsoft.com/office/drawing/2014/main" id="{2414126A-9BFB-854B-A28B-3081B72AB758}"/>
                  </a:ext>
                </a:extLst>
              </p:cNvPr>
              <p:cNvSpPr/>
              <p:nvPr/>
            </p:nvSpPr>
            <p:spPr>
              <a:xfrm>
                <a:off x="10205718" y="3388358"/>
                <a:ext cx="91440" cy="91440"/>
              </a:xfrm>
              <a:prstGeom prst="mathPlus">
                <a:avLst>
                  <a:gd name="adj1" fmla="val 58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80" name="Plus 579">
                <a:extLst>
                  <a:ext uri="{FF2B5EF4-FFF2-40B4-BE49-F238E27FC236}">
                    <a16:creationId xmlns:a16="http://schemas.microsoft.com/office/drawing/2014/main" id="{21D589D6-2B0C-8448-99BA-84B9A7DB6193}"/>
                  </a:ext>
                </a:extLst>
              </p:cNvPr>
              <p:cNvSpPr/>
              <p:nvPr/>
            </p:nvSpPr>
            <p:spPr>
              <a:xfrm>
                <a:off x="10097768" y="3362958"/>
                <a:ext cx="91440" cy="91440"/>
              </a:xfrm>
              <a:prstGeom prst="mathPlus">
                <a:avLst>
                  <a:gd name="adj1" fmla="val 58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81" name="Plus 580">
                <a:extLst>
                  <a:ext uri="{FF2B5EF4-FFF2-40B4-BE49-F238E27FC236}">
                    <a16:creationId xmlns:a16="http://schemas.microsoft.com/office/drawing/2014/main" id="{EA3447E0-A5F6-664F-95AD-6BB8D7557A94}"/>
                  </a:ext>
                </a:extLst>
              </p:cNvPr>
              <p:cNvSpPr/>
              <p:nvPr/>
            </p:nvSpPr>
            <p:spPr>
              <a:xfrm>
                <a:off x="10085068" y="3362958"/>
                <a:ext cx="91440" cy="91440"/>
              </a:xfrm>
              <a:prstGeom prst="mathPlus">
                <a:avLst>
                  <a:gd name="adj1" fmla="val 58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82" name="Plus 581">
                <a:extLst>
                  <a:ext uri="{FF2B5EF4-FFF2-40B4-BE49-F238E27FC236}">
                    <a16:creationId xmlns:a16="http://schemas.microsoft.com/office/drawing/2014/main" id="{44C3096F-78B1-B848-BBFC-6E66BF91752E}"/>
                  </a:ext>
                </a:extLst>
              </p:cNvPr>
              <p:cNvSpPr/>
              <p:nvPr/>
            </p:nvSpPr>
            <p:spPr>
              <a:xfrm>
                <a:off x="10069193" y="3362958"/>
                <a:ext cx="91440" cy="91440"/>
              </a:xfrm>
              <a:prstGeom prst="mathPlus">
                <a:avLst>
                  <a:gd name="adj1" fmla="val 58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83" name="Plus 582">
                <a:extLst>
                  <a:ext uri="{FF2B5EF4-FFF2-40B4-BE49-F238E27FC236}">
                    <a16:creationId xmlns:a16="http://schemas.microsoft.com/office/drawing/2014/main" id="{5759C2E9-A208-5A4E-BCD8-87B49241E76E}"/>
                  </a:ext>
                </a:extLst>
              </p:cNvPr>
              <p:cNvSpPr/>
              <p:nvPr/>
            </p:nvSpPr>
            <p:spPr>
              <a:xfrm>
                <a:off x="10050143" y="3362958"/>
                <a:ext cx="91440" cy="91440"/>
              </a:xfrm>
              <a:prstGeom prst="mathPlus">
                <a:avLst>
                  <a:gd name="adj1" fmla="val 58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84" name="Plus 583">
                <a:extLst>
                  <a:ext uri="{FF2B5EF4-FFF2-40B4-BE49-F238E27FC236}">
                    <a16:creationId xmlns:a16="http://schemas.microsoft.com/office/drawing/2014/main" id="{41BEA537-F4CD-6547-9243-9D1EFF05B788}"/>
                  </a:ext>
                </a:extLst>
              </p:cNvPr>
              <p:cNvSpPr/>
              <p:nvPr/>
            </p:nvSpPr>
            <p:spPr>
              <a:xfrm>
                <a:off x="10015218" y="3343908"/>
                <a:ext cx="91440" cy="91440"/>
              </a:xfrm>
              <a:prstGeom prst="mathPlus">
                <a:avLst>
                  <a:gd name="adj1" fmla="val 58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85" name="Plus 584">
                <a:extLst>
                  <a:ext uri="{FF2B5EF4-FFF2-40B4-BE49-F238E27FC236}">
                    <a16:creationId xmlns:a16="http://schemas.microsoft.com/office/drawing/2014/main" id="{00709818-2966-4C4A-A90F-3A33E333BA05}"/>
                  </a:ext>
                </a:extLst>
              </p:cNvPr>
              <p:cNvSpPr/>
              <p:nvPr/>
            </p:nvSpPr>
            <p:spPr>
              <a:xfrm>
                <a:off x="9996168" y="3343908"/>
                <a:ext cx="91440" cy="91440"/>
              </a:xfrm>
              <a:prstGeom prst="mathPlus">
                <a:avLst>
                  <a:gd name="adj1" fmla="val 58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86" name="Plus 585">
                <a:extLst>
                  <a:ext uri="{FF2B5EF4-FFF2-40B4-BE49-F238E27FC236}">
                    <a16:creationId xmlns:a16="http://schemas.microsoft.com/office/drawing/2014/main" id="{DF01D76E-1A67-B747-A43B-6A9F837ECA91}"/>
                  </a:ext>
                </a:extLst>
              </p:cNvPr>
              <p:cNvSpPr/>
              <p:nvPr/>
            </p:nvSpPr>
            <p:spPr>
              <a:xfrm>
                <a:off x="9977118" y="3343908"/>
                <a:ext cx="91440" cy="91440"/>
              </a:xfrm>
              <a:prstGeom prst="mathPlus">
                <a:avLst>
                  <a:gd name="adj1" fmla="val 58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87" name="Plus 586">
                <a:extLst>
                  <a:ext uri="{FF2B5EF4-FFF2-40B4-BE49-F238E27FC236}">
                    <a16:creationId xmlns:a16="http://schemas.microsoft.com/office/drawing/2014/main" id="{3AD4B7BD-0255-6649-8875-E428FF1C7753}"/>
                  </a:ext>
                </a:extLst>
              </p:cNvPr>
              <p:cNvSpPr/>
              <p:nvPr/>
            </p:nvSpPr>
            <p:spPr>
              <a:xfrm>
                <a:off x="9948543" y="3343908"/>
                <a:ext cx="91440" cy="91440"/>
              </a:xfrm>
              <a:prstGeom prst="mathPlus">
                <a:avLst>
                  <a:gd name="adj1" fmla="val 58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88" name="Plus 587">
                <a:extLst>
                  <a:ext uri="{FF2B5EF4-FFF2-40B4-BE49-F238E27FC236}">
                    <a16:creationId xmlns:a16="http://schemas.microsoft.com/office/drawing/2014/main" id="{777BE36C-9D4C-8C47-A1CA-4E081388E129}"/>
                  </a:ext>
                </a:extLst>
              </p:cNvPr>
              <p:cNvSpPr/>
              <p:nvPr/>
            </p:nvSpPr>
            <p:spPr>
              <a:xfrm>
                <a:off x="9904093" y="3343908"/>
                <a:ext cx="91440" cy="91440"/>
              </a:xfrm>
              <a:prstGeom prst="mathPlus">
                <a:avLst>
                  <a:gd name="adj1" fmla="val 58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89" name="Plus 588">
                <a:extLst>
                  <a:ext uri="{FF2B5EF4-FFF2-40B4-BE49-F238E27FC236}">
                    <a16:creationId xmlns:a16="http://schemas.microsoft.com/office/drawing/2014/main" id="{EBD7B1E0-3170-FC42-AD0D-86ED6DD6D901}"/>
                  </a:ext>
                </a:extLst>
              </p:cNvPr>
              <p:cNvSpPr/>
              <p:nvPr/>
            </p:nvSpPr>
            <p:spPr>
              <a:xfrm>
                <a:off x="9888218" y="3343908"/>
                <a:ext cx="91440" cy="91440"/>
              </a:xfrm>
              <a:prstGeom prst="mathPlus">
                <a:avLst>
                  <a:gd name="adj1" fmla="val 58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90" name="Plus 589">
                <a:extLst>
                  <a:ext uri="{FF2B5EF4-FFF2-40B4-BE49-F238E27FC236}">
                    <a16:creationId xmlns:a16="http://schemas.microsoft.com/office/drawing/2014/main" id="{14D7A810-B0E7-5547-9D85-2102B0D01DF1}"/>
                  </a:ext>
                </a:extLst>
              </p:cNvPr>
              <p:cNvSpPr/>
              <p:nvPr/>
            </p:nvSpPr>
            <p:spPr>
              <a:xfrm>
                <a:off x="9875518" y="3328033"/>
                <a:ext cx="91440" cy="91440"/>
              </a:xfrm>
              <a:prstGeom prst="mathPlus">
                <a:avLst>
                  <a:gd name="adj1" fmla="val 58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91" name="Plus 590">
                <a:extLst>
                  <a:ext uri="{FF2B5EF4-FFF2-40B4-BE49-F238E27FC236}">
                    <a16:creationId xmlns:a16="http://schemas.microsoft.com/office/drawing/2014/main" id="{28DBB7B2-BC5C-8948-BF3E-3201F6AC7BE3}"/>
                  </a:ext>
                </a:extLst>
              </p:cNvPr>
              <p:cNvSpPr/>
              <p:nvPr/>
            </p:nvSpPr>
            <p:spPr>
              <a:xfrm>
                <a:off x="9792968" y="3328033"/>
                <a:ext cx="91440" cy="91440"/>
              </a:xfrm>
              <a:prstGeom prst="mathPlus">
                <a:avLst>
                  <a:gd name="adj1" fmla="val 58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94" name="Plus 593">
                <a:extLst>
                  <a:ext uri="{FF2B5EF4-FFF2-40B4-BE49-F238E27FC236}">
                    <a16:creationId xmlns:a16="http://schemas.microsoft.com/office/drawing/2014/main" id="{51BA8E68-C6A7-F04B-8C76-B24376FAEBD9}"/>
                  </a:ext>
                </a:extLst>
              </p:cNvPr>
              <p:cNvSpPr/>
              <p:nvPr/>
            </p:nvSpPr>
            <p:spPr>
              <a:xfrm>
                <a:off x="9773918" y="3299458"/>
                <a:ext cx="91440" cy="91440"/>
              </a:xfrm>
              <a:prstGeom prst="mathPlus">
                <a:avLst>
                  <a:gd name="adj1" fmla="val 58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95" name="Plus 594">
                <a:extLst>
                  <a:ext uri="{FF2B5EF4-FFF2-40B4-BE49-F238E27FC236}">
                    <a16:creationId xmlns:a16="http://schemas.microsoft.com/office/drawing/2014/main" id="{C2CCBF45-3D78-434B-9754-CCD18BF52010}"/>
                  </a:ext>
                </a:extLst>
              </p:cNvPr>
              <p:cNvSpPr/>
              <p:nvPr/>
            </p:nvSpPr>
            <p:spPr>
              <a:xfrm>
                <a:off x="9710418" y="3267708"/>
                <a:ext cx="91440" cy="91440"/>
              </a:xfrm>
              <a:prstGeom prst="mathPlus">
                <a:avLst>
                  <a:gd name="adj1" fmla="val 58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96" name="Plus 595">
                <a:extLst>
                  <a:ext uri="{FF2B5EF4-FFF2-40B4-BE49-F238E27FC236}">
                    <a16:creationId xmlns:a16="http://schemas.microsoft.com/office/drawing/2014/main" id="{F31AB354-DAC6-D041-983E-D4FB3A372EA9}"/>
                  </a:ext>
                </a:extLst>
              </p:cNvPr>
              <p:cNvSpPr/>
              <p:nvPr/>
            </p:nvSpPr>
            <p:spPr>
              <a:xfrm>
                <a:off x="9681843" y="3255008"/>
                <a:ext cx="91440" cy="91440"/>
              </a:xfrm>
              <a:prstGeom prst="mathPlus">
                <a:avLst>
                  <a:gd name="adj1" fmla="val 58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97" name="Plus 596">
                <a:extLst>
                  <a:ext uri="{FF2B5EF4-FFF2-40B4-BE49-F238E27FC236}">
                    <a16:creationId xmlns:a16="http://schemas.microsoft.com/office/drawing/2014/main" id="{932E9143-FE53-0D45-B988-55D981ACDAF4}"/>
                  </a:ext>
                </a:extLst>
              </p:cNvPr>
              <p:cNvSpPr/>
              <p:nvPr/>
            </p:nvSpPr>
            <p:spPr>
              <a:xfrm>
                <a:off x="9659618" y="3239133"/>
                <a:ext cx="91440" cy="91440"/>
              </a:xfrm>
              <a:prstGeom prst="mathPlus">
                <a:avLst>
                  <a:gd name="adj1" fmla="val 58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98" name="Plus 597">
                <a:extLst>
                  <a:ext uri="{FF2B5EF4-FFF2-40B4-BE49-F238E27FC236}">
                    <a16:creationId xmlns:a16="http://schemas.microsoft.com/office/drawing/2014/main" id="{FAE613B6-DF46-1F4A-8289-57011894A3DC}"/>
                  </a:ext>
                </a:extLst>
              </p:cNvPr>
              <p:cNvSpPr/>
              <p:nvPr/>
            </p:nvSpPr>
            <p:spPr>
              <a:xfrm>
                <a:off x="9634218" y="3239133"/>
                <a:ext cx="91440" cy="91440"/>
              </a:xfrm>
              <a:prstGeom prst="mathPlus">
                <a:avLst>
                  <a:gd name="adj1" fmla="val 58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99" name="Plus 598">
                <a:extLst>
                  <a:ext uri="{FF2B5EF4-FFF2-40B4-BE49-F238E27FC236}">
                    <a16:creationId xmlns:a16="http://schemas.microsoft.com/office/drawing/2014/main" id="{63968DDD-C2B4-0E45-B764-9BD465362270}"/>
                  </a:ext>
                </a:extLst>
              </p:cNvPr>
              <p:cNvSpPr/>
              <p:nvPr/>
            </p:nvSpPr>
            <p:spPr>
              <a:xfrm>
                <a:off x="9608818" y="3223258"/>
                <a:ext cx="91440" cy="91440"/>
              </a:xfrm>
              <a:prstGeom prst="mathPlus">
                <a:avLst>
                  <a:gd name="adj1" fmla="val 58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00" name="Plus 599">
                <a:extLst>
                  <a:ext uri="{FF2B5EF4-FFF2-40B4-BE49-F238E27FC236}">
                    <a16:creationId xmlns:a16="http://schemas.microsoft.com/office/drawing/2014/main" id="{45FCC470-60D1-9F4B-A69E-D362B183745E}"/>
                  </a:ext>
                </a:extLst>
              </p:cNvPr>
              <p:cNvSpPr/>
              <p:nvPr/>
            </p:nvSpPr>
            <p:spPr>
              <a:xfrm>
                <a:off x="9589768" y="3223258"/>
                <a:ext cx="91440" cy="91440"/>
              </a:xfrm>
              <a:prstGeom prst="mathPlus">
                <a:avLst>
                  <a:gd name="adj1" fmla="val 58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01" name="Plus 600">
                <a:extLst>
                  <a:ext uri="{FF2B5EF4-FFF2-40B4-BE49-F238E27FC236}">
                    <a16:creationId xmlns:a16="http://schemas.microsoft.com/office/drawing/2014/main" id="{6630710D-FA9A-614D-B848-1657FF31173B}"/>
                  </a:ext>
                </a:extLst>
              </p:cNvPr>
              <p:cNvSpPr/>
              <p:nvPr/>
            </p:nvSpPr>
            <p:spPr>
              <a:xfrm>
                <a:off x="9545318" y="3201033"/>
                <a:ext cx="91440" cy="91440"/>
              </a:xfrm>
              <a:prstGeom prst="mathPlus">
                <a:avLst>
                  <a:gd name="adj1" fmla="val 58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02" name="Plus 601">
                <a:extLst>
                  <a:ext uri="{FF2B5EF4-FFF2-40B4-BE49-F238E27FC236}">
                    <a16:creationId xmlns:a16="http://schemas.microsoft.com/office/drawing/2014/main" id="{D189BE34-C81C-CC42-A6DD-EDBE66485855}"/>
                  </a:ext>
                </a:extLst>
              </p:cNvPr>
              <p:cNvSpPr/>
              <p:nvPr/>
            </p:nvSpPr>
            <p:spPr>
              <a:xfrm>
                <a:off x="9500868" y="3153408"/>
                <a:ext cx="91440" cy="91440"/>
              </a:xfrm>
              <a:prstGeom prst="mathPlus">
                <a:avLst>
                  <a:gd name="adj1" fmla="val 58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03" name="Plus 602">
                <a:extLst>
                  <a:ext uri="{FF2B5EF4-FFF2-40B4-BE49-F238E27FC236}">
                    <a16:creationId xmlns:a16="http://schemas.microsoft.com/office/drawing/2014/main" id="{03EBC86C-9292-9445-9769-81644A99C333}"/>
                  </a:ext>
                </a:extLst>
              </p:cNvPr>
              <p:cNvSpPr/>
              <p:nvPr/>
            </p:nvSpPr>
            <p:spPr>
              <a:xfrm>
                <a:off x="9484993" y="3153408"/>
                <a:ext cx="91440" cy="91440"/>
              </a:xfrm>
              <a:prstGeom prst="mathPlus">
                <a:avLst>
                  <a:gd name="adj1" fmla="val 58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04" name="Plus 603">
                <a:extLst>
                  <a:ext uri="{FF2B5EF4-FFF2-40B4-BE49-F238E27FC236}">
                    <a16:creationId xmlns:a16="http://schemas.microsoft.com/office/drawing/2014/main" id="{71B44A3C-4D8D-394E-9402-015BE364F158}"/>
                  </a:ext>
                </a:extLst>
              </p:cNvPr>
              <p:cNvSpPr/>
              <p:nvPr/>
            </p:nvSpPr>
            <p:spPr>
              <a:xfrm>
                <a:off x="9453243" y="3140708"/>
                <a:ext cx="91440" cy="91440"/>
              </a:xfrm>
              <a:prstGeom prst="mathPlus">
                <a:avLst>
                  <a:gd name="adj1" fmla="val 58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05" name="Plus 604">
                <a:extLst>
                  <a:ext uri="{FF2B5EF4-FFF2-40B4-BE49-F238E27FC236}">
                    <a16:creationId xmlns:a16="http://schemas.microsoft.com/office/drawing/2014/main" id="{1B1E242C-A00A-4244-9815-52ACB7AAA718}"/>
                  </a:ext>
                </a:extLst>
              </p:cNvPr>
              <p:cNvSpPr/>
              <p:nvPr/>
            </p:nvSpPr>
            <p:spPr>
              <a:xfrm>
                <a:off x="9332593" y="3080383"/>
                <a:ext cx="91440" cy="91440"/>
              </a:xfrm>
              <a:prstGeom prst="mathPlus">
                <a:avLst>
                  <a:gd name="adj1" fmla="val 58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06" name="Plus 605">
                <a:extLst>
                  <a:ext uri="{FF2B5EF4-FFF2-40B4-BE49-F238E27FC236}">
                    <a16:creationId xmlns:a16="http://schemas.microsoft.com/office/drawing/2014/main" id="{C97CED5D-CC47-6140-8F1A-0DCB6E03ACF0}"/>
                  </a:ext>
                </a:extLst>
              </p:cNvPr>
              <p:cNvSpPr/>
              <p:nvPr/>
            </p:nvSpPr>
            <p:spPr>
              <a:xfrm>
                <a:off x="9307193" y="3074033"/>
                <a:ext cx="91440" cy="91440"/>
              </a:xfrm>
              <a:prstGeom prst="mathPlus">
                <a:avLst>
                  <a:gd name="adj1" fmla="val 58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07" name="Plus 606">
                <a:extLst>
                  <a:ext uri="{FF2B5EF4-FFF2-40B4-BE49-F238E27FC236}">
                    <a16:creationId xmlns:a16="http://schemas.microsoft.com/office/drawing/2014/main" id="{C329E20C-E172-2447-BA7F-26C8937E24EB}"/>
                  </a:ext>
                </a:extLst>
              </p:cNvPr>
              <p:cNvSpPr/>
              <p:nvPr/>
            </p:nvSpPr>
            <p:spPr>
              <a:xfrm>
                <a:off x="8681718" y="2654933"/>
                <a:ext cx="91440" cy="91440"/>
              </a:xfrm>
              <a:prstGeom prst="mathPlus">
                <a:avLst>
                  <a:gd name="adj1" fmla="val 58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08" name="Plus 607">
                <a:extLst>
                  <a:ext uri="{FF2B5EF4-FFF2-40B4-BE49-F238E27FC236}">
                    <a16:creationId xmlns:a16="http://schemas.microsoft.com/office/drawing/2014/main" id="{5CF319EB-187C-5C48-8864-93F82D42C36F}"/>
                  </a:ext>
                </a:extLst>
              </p:cNvPr>
              <p:cNvSpPr/>
              <p:nvPr/>
            </p:nvSpPr>
            <p:spPr>
              <a:xfrm>
                <a:off x="8608693" y="2610483"/>
                <a:ext cx="91440" cy="91440"/>
              </a:xfrm>
              <a:prstGeom prst="mathPlus">
                <a:avLst>
                  <a:gd name="adj1" fmla="val 58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09" name="Plus 608">
                <a:extLst>
                  <a:ext uri="{FF2B5EF4-FFF2-40B4-BE49-F238E27FC236}">
                    <a16:creationId xmlns:a16="http://schemas.microsoft.com/office/drawing/2014/main" id="{2A1671F0-2B63-5740-B08C-A401AB4EA08D}"/>
                  </a:ext>
                </a:extLst>
              </p:cNvPr>
              <p:cNvSpPr/>
              <p:nvPr/>
            </p:nvSpPr>
            <p:spPr>
              <a:xfrm>
                <a:off x="8459468" y="2477133"/>
                <a:ext cx="91440" cy="91440"/>
              </a:xfrm>
              <a:prstGeom prst="mathPlus">
                <a:avLst>
                  <a:gd name="adj1" fmla="val 58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10" name="Plus 609">
                <a:extLst>
                  <a:ext uri="{FF2B5EF4-FFF2-40B4-BE49-F238E27FC236}">
                    <a16:creationId xmlns:a16="http://schemas.microsoft.com/office/drawing/2014/main" id="{673541C3-4C4B-344A-AC16-8AEA13BAFC44}"/>
                  </a:ext>
                </a:extLst>
              </p:cNvPr>
              <p:cNvSpPr/>
              <p:nvPr/>
            </p:nvSpPr>
            <p:spPr>
              <a:xfrm>
                <a:off x="8383268" y="2429508"/>
                <a:ext cx="91440" cy="91440"/>
              </a:xfrm>
              <a:prstGeom prst="mathPlus">
                <a:avLst>
                  <a:gd name="adj1" fmla="val 58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11" name="Plus 610">
                <a:extLst>
                  <a:ext uri="{FF2B5EF4-FFF2-40B4-BE49-F238E27FC236}">
                    <a16:creationId xmlns:a16="http://schemas.microsoft.com/office/drawing/2014/main" id="{0E83A678-7932-2F4C-8069-6BC1B1A0C043}"/>
                  </a:ext>
                </a:extLst>
              </p:cNvPr>
              <p:cNvSpPr/>
              <p:nvPr/>
            </p:nvSpPr>
            <p:spPr>
              <a:xfrm>
                <a:off x="8154668" y="2289808"/>
                <a:ext cx="91440" cy="91440"/>
              </a:xfrm>
              <a:prstGeom prst="mathPlus">
                <a:avLst>
                  <a:gd name="adj1" fmla="val 58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12" name="Plus 611">
                <a:extLst>
                  <a:ext uri="{FF2B5EF4-FFF2-40B4-BE49-F238E27FC236}">
                    <a16:creationId xmlns:a16="http://schemas.microsoft.com/office/drawing/2014/main" id="{C2079E90-5163-D146-BA28-66AFD92570D1}"/>
                  </a:ext>
                </a:extLst>
              </p:cNvPr>
              <p:cNvSpPr/>
              <p:nvPr/>
            </p:nvSpPr>
            <p:spPr>
              <a:xfrm>
                <a:off x="8129268" y="2267583"/>
                <a:ext cx="91440" cy="91440"/>
              </a:xfrm>
              <a:prstGeom prst="mathPlus">
                <a:avLst>
                  <a:gd name="adj1" fmla="val 58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13" name="Plus 612">
                <a:extLst>
                  <a:ext uri="{FF2B5EF4-FFF2-40B4-BE49-F238E27FC236}">
                    <a16:creationId xmlns:a16="http://schemas.microsoft.com/office/drawing/2014/main" id="{26460B40-B006-A149-A259-DD840805A56B}"/>
                  </a:ext>
                </a:extLst>
              </p:cNvPr>
              <p:cNvSpPr/>
              <p:nvPr/>
            </p:nvSpPr>
            <p:spPr>
              <a:xfrm>
                <a:off x="7913368" y="2146933"/>
                <a:ext cx="91440" cy="91440"/>
              </a:xfrm>
              <a:prstGeom prst="mathPlus">
                <a:avLst>
                  <a:gd name="adj1" fmla="val 58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14" name="Plus 613">
                <a:extLst>
                  <a:ext uri="{FF2B5EF4-FFF2-40B4-BE49-F238E27FC236}">
                    <a16:creationId xmlns:a16="http://schemas.microsoft.com/office/drawing/2014/main" id="{5DC93E8D-9D8D-1D48-BD49-39307C1D21D7}"/>
                  </a:ext>
                </a:extLst>
              </p:cNvPr>
              <p:cNvSpPr/>
              <p:nvPr/>
            </p:nvSpPr>
            <p:spPr>
              <a:xfrm>
                <a:off x="7741918" y="2073908"/>
                <a:ext cx="91440" cy="91440"/>
              </a:xfrm>
              <a:prstGeom prst="mathPlus">
                <a:avLst>
                  <a:gd name="adj1" fmla="val 58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15" name="Plus 614">
                <a:extLst>
                  <a:ext uri="{FF2B5EF4-FFF2-40B4-BE49-F238E27FC236}">
                    <a16:creationId xmlns:a16="http://schemas.microsoft.com/office/drawing/2014/main" id="{50A9E856-A5F5-5C46-ADBA-A9BA9F72DAC6}"/>
                  </a:ext>
                </a:extLst>
              </p:cNvPr>
              <p:cNvSpPr/>
              <p:nvPr/>
            </p:nvSpPr>
            <p:spPr>
              <a:xfrm>
                <a:off x="7637143" y="1975483"/>
                <a:ext cx="91440" cy="91440"/>
              </a:xfrm>
              <a:prstGeom prst="mathPlus">
                <a:avLst>
                  <a:gd name="adj1" fmla="val 58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16" name="Plus 615">
                <a:extLst>
                  <a:ext uri="{FF2B5EF4-FFF2-40B4-BE49-F238E27FC236}">
                    <a16:creationId xmlns:a16="http://schemas.microsoft.com/office/drawing/2014/main" id="{81F1A3A5-3F01-4A4E-BA25-53FED624C817}"/>
                  </a:ext>
                </a:extLst>
              </p:cNvPr>
              <p:cNvSpPr/>
              <p:nvPr/>
            </p:nvSpPr>
            <p:spPr>
              <a:xfrm>
                <a:off x="7554593" y="1940558"/>
                <a:ext cx="91440" cy="91440"/>
              </a:xfrm>
              <a:prstGeom prst="mathPlus">
                <a:avLst>
                  <a:gd name="adj1" fmla="val 58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17" name="Plus 616">
                <a:extLst>
                  <a:ext uri="{FF2B5EF4-FFF2-40B4-BE49-F238E27FC236}">
                    <a16:creationId xmlns:a16="http://schemas.microsoft.com/office/drawing/2014/main" id="{37E526FC-9E05-0B40-A32D-9D4C943B2F73}"/>
                  </a:ext>
                </a:extLst>
              </p:cNvPr>
              <p:cNvSpPr/>
              <p:nvPr/>
            </p:nvSpPr>
            <p:spPr>
              <a:xfrm>
                <a:off x="7541893" y="1883408"/>
                <a:ext cx="91440" cy="91440"/>
              </a:xfrm>
              <a:prstGeom prst="mathPlus">
                <a:avLst>
                  <a:gd name="adj1" fmla="val 58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18" name="Plus 617">
                <a:extLst>
                  <a:ext uri="{FF2B5EF4-FFF2-40B4-BE49-F238E27FC236}">
                    <a16:creationId xmlns:a16="http://schemas.microsoft.com/office/drawing/2014/main" id="{CE3C9C3D-5538-6842-A35F-BA5E33C2B6B0}"/>
                  </a:ext>
                </a:extLst>
              </p:cNvPr>
              <p:cNvSpPr/>
              <p:nvPr/>
            </p:nvSpPr>
            <p:spPr>
              <a:xfrm>
                <a:off x="7513318" y="1877058"/>
                <a:ext cx="91440" cy="91440"/>
              </a:xfrm>
              <a:prstGeom prst="mathPlus">
                <a:avLst>
                  <a:gd name="adj1" fmla="val 58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19" name="Plus 618">
                <a:extLst>
                  <a:ext uri="{FF2B5EF4-FFF2-40B4-BE49-F238E27FC236}">
                    <a16:creationId xmlns:a16="http://schemas.microsoft.com/office/drawing/2014/main" id="{AF15B90F-7C9B-0A45-800A-4996155B37F8}"/>
                  </a:ext>
                </a:extLst>
              </p:cNvPr>
              <p:cNvSpPr/>
              <p:nvPr/>
            </p:nvSpPr>
            <p:spPr>
              <a:xfrm>
                <a:off x="7472043" y="1867533"/>
                <a:ext cx="91440" cy="91440"/>
              </a:xfrm>
              <a:prstGeom prst="mathPlus">
                <a:avLst>
                  <a:gd name="adj1" fmla="val 58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20" name="Plus 619">
                <a:extLst>
                  <a:ext uri="{FF2B5EF4-FFF2-40B4-BE49-F238E27FC236}">
                    <a16:creationId xmlns:a16="http://schemas.microsoft.com/office/drawing/2014/main" id="{FF617C6F-CFC2-B940-90BC-A61126D0AB14}"/>
                  </a:ext>
                </a:extLst>
              </p:cNvPr>
              <p:cNvSpPr/>
              <p:nvPr/>
            </p:nvSpPr>
            <p:spPr>
              <a:xfrm>
                <a:off x="7291068" y="1724658"/>
                <a:ext cx="91440" cy="91440"/>
              </a:xfrm>
              <a:prstGeom prst="mathPlus">
                <a:avLst>
                  <a:gd name="adj1" fmla="val 58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230" name="Text Box 44">
              <a:extLst>
                <a:ext uri="{FF2B5EF4-FFF2-40B4-BE49-F238E27FC236}">
                  <a16:creationId xmlns:a16="http://schemas.microsoft.com/office/drawing/2014/main" id="{7E25A090-BDD8-064A-B29D-B62CB30F9346}"/>
                </a:ext>
              </a:extLst>
            </p:cNvPr>
            <p:cNvSpPr txBox="1">
              <a:spLocks noChangeArrowheads="1"/>
            </p:cNvSpPr>
            <p:nvPr/>
          </p:nvSpPr>
          <p:spPr bwMode="auto">
            <a:xfrm>
              <a:off x="9932258" y="4468022"/>
              <a:ext cx="609599" cy="328882"/>
            </a:xfrm>
            <a:prstGeom prst="rect">
              <a:avLst/>
            </a:prstGeom>
            <a:noFill/>
            <a:ln>
              <a:noFill/>
            </a:ln>
            <a:effectLst/>
            <a:extLst>
              <a:ext uri="{909E8E84-426E-40dd-AFC4-6F175D3DCCD1}">
                <a14:hiddenFill xmlns="" xmlns:a14="http://schemas.microsoft.com/office/drawing/2010/main">
                  <a:solidFill>
                    <a:schemeClr val="hlink"/>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lstStyle/>
            <a:p>
              <a:pPr algn="ctr" defTabSz="457189" fontAlgn="auto">
                <a:spcAft>
                  <a:spcPts val="0"/>
                </a:spcAft>
                <a:defRPr/>
              </a:pPr>
              <a:r>
                <a:rPr lang="en-US" sz="1000">
                  <a:latin typeface="News Gothic MT" panose="020B0503020103020203" pitchFamily="34" charset="0"/>
                  <a:ea typeface="Arial Hebrew" charset="-79"/>
                  <a:cs typeface="Arial Hebrew" charset="-79"/>
                </a:rPr>
                <a:t>33</a:t>
              </a:r>
            </a:p>
          </p:txBody>
        </p:sp>
        <p:sp>
          <p:nvSpPr>
            <p:cNvPr id="231" name="Line 17">
              <a:extLst>
                <a:ext uri="{FF2B5EF4-FFF2-40B4-BE49-F238E27FC236}">
                  <a16:creationId xmlns:a16="http://schemas.microsoft.com/office/drawing/2014/main" id="{D4FCDFB4-ACE9-BA4D-AFDC-00E33834FCE1}"/>
                </a:ext>
              </a:extLst>
            </p:cNvPr>
            <p:cNvSpPr>
              <a:spLocks noChangeShapeType="1"/>
            </p:cNvSpPr>
            <p:nvPr/>
          </p:nvSpPr>
          <p:spPr bwMode="auto">
            <a:xfrm>
              <a:off x="6923725" y="4338758"/>
              <a:ext cx="91440" cy="0"/>
            </a:xfrm>
            <a:prstGeom prst="line">
              <a:avLst/>
            </a:prstGeom>
            <a:noFill/>
            <a:ln w="19050">
              <a:solidFill>
                <a:schemeClr val="tx1"/>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r" defTabSz="457189" fontAlgn="auto">
                <a:spcBef>
                  <a:spcPts val="0"/>
                </a:spcBef>
                <a:spcAft>
                  <a:spcPts val="0"/>
                </a:spcAft>
                <a:defRPr/>
              </a:pPr>
              <a:endParaRPr lang="en-US" sz="900" b="1">
                <a:latin typeface="+mn-lt"/>
                <a:ea typeface="Arial Hebrew" charset="-79"/>
                <a:cs typeface="Arial Hebrew" charset="-79"/>
              </a:endParaRPr>
            </a:p>
          </p:txBody>
        </p:sp>
        <p:sp>
          <p:nvSpPr>
            <p:cNvPr id="232" name="Line 18">
              <a:extLst>
                <a:ext uri="{FF2B5EF4-FFF2-40B4-BE49-F238E27FC236}">
                  <a16:creationId xmlns:a16="http://schemas.microsoft.com/office/drawing/2014/main" id="{345E62B2-53E7-1749-ABF4-27D70B1AD990}"/>
                </a:ext>
              </a:extLst>
            </p:cNvPr>
            <p:cNvSpPr>
              <a:spLocks noChangeShapeType="1"/>
            </p:cNvSpPr>
            <p:nvPr/>
          </p:nvSpPr>
          <p:spPr bwMode="auto">
            <a:xfrm>
              <a:off x="7015310" y="4342991"/>
              <a:ext cx="0" cy="91440"/>
            </a:xfrm>
            <a:prstGeom prst="line">
              <a:avLst/>
            </a:prstGeom>
            <a:noFill/>
            <a:ln w="190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defTabSz="457189" fontAlgn="auto">
                <a:spcBef>
                  <a:spcPts val="0"/>
                </a:spcBef>
                <a:spcAft>
                  <a:spcPts val="0"/>
                </a:spcAft>
                <a:defRPr/>
              </a:pPr>
              <a:endParaRPr lang="en-US" sz="900" b="1">
                <a:latin typeface="+mn-lt"/>
                <a:ea typeface="Arial Hebrew" charset="-79"/>
                <a:cs typeface="Arial Hebrew" charset="-79"/>
              </a:endParaRPr>
            </a:p>
          </p:txBody>
        </p:sp>
        <p:sp>
          <p:nvSpPr>
            <p:cNvPr id="233" name="Line 5">
              <a:extLst>
                <a:ext uri="{FF2B5EF4-FFF2-40B4-BE49-F238E27FC236}">
                  <a16:creationId xmlns:a16="http://schemas.microsoft.com/office/drawing/2014/main" id="{4A563933-8797-BE46-BA03-FED982B69DB8}"/>
                </a:ext>
              </a:extLst>
            </p:cNvPr>
            <p:cNvSpPr>
              <a:spLocks noChangeShapeType="1"/>
            </p:cNvSpPr>
            <p:nvPr/>
          </p:nvSpPr>
          <p:spPr bwMode="auto">
            <a:xfrm>
              <a:off x="7015310" y="1731538"/>
              <a:ext cx="0" cy="2605298"/>
            </a:xfrm>
            <a:prstGeom prst="line">
              <a:avLst/>
            </a:prstGeom>
            <a:noFill/>
            <a:ln w="1905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r" defTabSz="457189" fontAlgn="auto">
                <a:spcBef>
                  <a:spcPts val="0"/>
                </a:spcBef>
                <a:spcAft>
                  <a:spcPts val="0"/>
                </a:spcAft>
                <a:defRPr/>
              </a:pPr>
              <a:endParaRPr lang="en-US" sz="1100" b="1">
                <a:latin typeface="+mn-lt"/>
                <a:ea typeface="Arial Hebrew" charset="-79"/>
                <a:cs typeface="Arial Hebrew" charset="-79"/>
              </a:endParaRPr>
            </a:p>
          </p:txBody>
        </p:sp>
        <p:sp>
          <p:nvSpPr>
            <p:cNvPr id="234" name="Text Box 52">
              <a:extLst>
                <a:ext uri="{FF2B5EF4-FFF2-40B4-BE49-F238E27FC236}">
                  <a16:creationId xmlns:a16="http://schemas.microsoft.com/office/drawing/2014/main" id="{4155EF2C-5706-2643-926A-BF81F8B15843}"/>
                </a:ext>
              </a:extLst>
            </p:cNvPr>
            <p:cNvSpPr txBox="1">
              <a:spLocks noChangeArrowheads="1"/>
            </p:cNvSpPr>
            <p:nvPr/>
          </p:nvSpPr>
          <p:spPr bwMode="auto">
            <a:xfrm>
              <a:off x="7214600" y="4490097"/>
              <a:ext cx="4350645" cy="512961"/>
            </a:xfrm>
            <a:prstGeom prst="rect">
              <a:avLst/>
            </a:prstGeom>
            <a:noFill/>
            <a:ln>
              <a:noFill/>
            </a:ln>
            <a:effectLst/>
            <a:extLst>
              <a:ext uri="{909E8E84-426E-40dd-AFC4-6F175D3DCCD1}">
                <a14:hiddenFill xmlns="" xmlns:a14="http://schemas.microsoft.com/office/drawing/2010/main">
                  <a:solidFill>
                    <a:schemeClr val="hlink"/>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137160" rIns="0" bIns="0">
              <a:noAutofit/>
            </a:bodyPr>
            <a:lstStyle/>
            <a:p>
              <a:pPr algn="ctr" defTabSz="457189" fontAlgn="auto">
                <a:spcBef>
                  <a:spcPts val="0"/>
                </a:spcBef>
                <a:spcAft>
                  <a:spcPts val="0"/>
                </a:spcAft>
                <a:defRPr/>
              </a:pPr>
              <a:r>
                <a:rPr lang="en-US" sz="1200" b="1">
                  <a:latin typeface="News Gothic MT" panose="020B0503020103020203" pitchFamily="34" charset="0"/>
                  <a:ea typeface="Arial Hebrew" charset="-79"/>
                  <a:cs typeface="Arial Hebrew" charset="-79"/>
                </a:rPr>
                <a:t>Months from Randomization</a:t>
              </a:r>
            </a:p>
          </p:txBody>
        </p:sp>
        <p:sp>
          <p:nvSpPr>
            <p:cNvPr id="235" name="Text Box 38">
              <a:extLst>
                <a:ext uri="{FF2B5EF4-FFF2-40B4-BE49-F238E27FC236}">
                  <a16:creationId xmlns:a16="http://schemas.microsoft.com/office/drawing/2014/main" id="{50D6587F-9212-3F4B-AFA2-4A9D9FA4B99C}"/>
                </a:ext>
              </a:extLst>
            </p:cNvPr>
            <p:cNvSpPr txBox="1">
              <a:spLocks noChangeArrowheads="1"/>
            </p:cNvSpPr>
            <p:nvPr/>
          </p:nvSpPr>
          <p:spPr bwMode="auto">
            <a:xfrm>
              <a:off x="6371681" y="4150373"/>
              <a:ext cx="609600" cy="365760"/>
            </a:xfrm>
            <a:prstGeom prst="rect">
              <a:avLst/>
            </a:prstGeom>
            <a:noFill/>
            <a:ln>
              <a:noFill/>
            </a:ln>
            <a:effectLst/>
            <a:extLst>
              <a:ext uri="{909E8E84-426E-40dd-AFC4-6F175D3DCCD1}">
                <a14:hiddenFill xmlns="" xmlns:a14="http://schemas.microsoft.com/office/drawing/2010/main">
                  <a:solidFill>
                    <a:schemeClr val="hlink"/>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rIns="91440" anchor="ctr"/>
            <a:lstStyle>
              <a:defPPr>
                <a:defRPr lang="en-US"/>
              </a:defPPr>
              <a:lvl1pPr algn="r" defTabSz="457200" eaLnBrk="1" fontAlgn="auto" hangingPunct="1">
                <a:spcBef>
                  <a:spcPts val="0"/>
                </a:spcBef>
                <a:spcAft>
                  <a:spcPts val="0"/>
                </a:spcAft>
                <a:defRPr sz="1200" i="0">
                  <a:solidFill>
                    <a:srgbClr val="000000"/>
                  </a:solidFill>
                  <a:latin typeface="Arial"/>
                  <a:ea typeface="+mn-ea"/>
                  <a:cs typeface="+mn-cs"/>
                </a:defRPr>
              </a:lvl1pPr>
            </a:lstStyle>
            <a:p>
              <a:r>
                <a:rPr lang="en-US" sz="1000">
                  <a:solidFill>
                    <a:schemeClr val="tx1"/>
                  </a:solidFill>
                  <a:latin typeface="News Gothic MT" panose="020B0503020103020203" pitchFamily="34" charset="0"/>
                  <a:ea typeface="Arial Hebrew" charset="-79"/>
                  <a:cs typeface="Arial Hebrew" charset="-79"/>
                </a:rPr>
                <a:t>0</a:t>
              </a:r>
            </a:p>
          </p:txBody>
        </p:sp>
        <p:sp>
          <p:nvSpPr>
            <p:cNvPr id="236" name="Line 7">
              <a:extLst>
                <a:ext uri="{FF2B5EF4-FFF2-40B4-BE49-F238E27FC236}">
                  <a16:creationId xmlns:a16="http://schemas.microsoft.com/office/drawing/2014/main" id="{9E448116-71A0-E849-B74E-12EA2D1998D5}"/>
                </a:ext>
              </a:extLst>
            </p:cNvPr>
            <p:cNvSpPr>
              <a:spLocks noChangeShapeType="1"/>
            </p:cNvSpPr>
            <p:nvPr/>
          </p:nvSpPr>
          <p:spPr bwMode="auto">
            <a:xfrm>
              <a:off x="6923725" y="1737889"/>
              <a:ext cx="91440" cy="0"/>
            </a:xfrm>
            <a:prstGeom prst="line">
              <a:avLst/>
            </a:prstGeom>
            <a:noFill/>
            <a:ln w="1905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r" defTabSz="457189" fontAlgn="auto">
                <a:spcBef>
                  <a:spcPts val="0"/>
                </a:spcBef>
                <a:spcAft>
                  <a:spcPts val="0"/>
                </a:spcAft>
                <a:defRPr/>
              </a:pPr>
              <a:endParaRPr lang="en-US" sz="1100" b="1">
                <a:latin typeface="+mn-lt"/>
                <a:ea typeface="Arial Hebrew" charset="-79"/>
                <a:cs typeface="Arial Hebrew" charset="-79"/>
              </a:endParaRPr>
            </a:p>
          </p:txBody>
        </p:sp>
        <p:sp>
          <p:nvSpPr>
            <p:cNvPr id="237" name="Line 9">
              <a:extLst>
                <a:ext uri="{FF2B5EF4-FFF2-40B4-BE49-F238E27FC236}">
                  <a16:creationId xmlns:a16="http://schemas.microsoft.com/office/drawing/2014/main" id="{E98058A7-17B8-3845-A53D-F211B66C36EA}"/>
                </a:ext>
              </a:extLst>
            </p:cNvPr>
            <p:cNvSpPr>
              <a:spLocks noChangeShapeType="1"/>
            </p:cNvSpPr>
            <p:nvPr/>
          </p:nvSpPr>
          <p:spPr bwMode="auto">
            <a:xfrm>
              <a:off x="6923725" y="2778237"/>
              <a:ext cx="91440" cy="0"/>
            </a:xfrm>
            <a:prstGeom prst="line">
              <a:avLst/>
            </a:prstGeom>
            <a:noFill/>
            <a:ln w="1905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r" defTabSz="457189" fontAlgn="auto">
                <a:spcBef>
                  <a:spcPts val="0"/>
                </a:spcBef>
                <a:spcAft>
                  <a:spcPts val="0"/>
                </a:spcAft>
                <a:defRPr/>
              </a:pPr>
              <a:endParaRPr lang="en-US" sz="1100" b="1">
                <a:latin typeface="+mn-lt"/>
                <a:ea typeface="Arial Hebrew" charset="-79"/>
                <a:cs typeface="Arial Hebrew" charset="-79"/>
              </a:endParaRPr>
            </a:p>
          </p:txBody>
        </p:sp>
        <p:sp>
          <p:nvSpPr>
            <p:cNvPr id="238" name="Line 14">
              <a:extLst>
                <a:ext uri="{FF2B5EF4-FFF2-40B4-BE49-F238E27FC236}">
                  <a16:creationId xmlns:a16="http://schemas.microsoft.com/office/drawing/2014/main" id="{BBB4E388-2E81-BC4B-B0B9-1BAD4A57C609}"/>
                </a:ext>
              </a:extLst>
            </p:cNvPr>
            <p:cNvSpPr>
              <a:spLocks noChangeShapeType="1"/>
            </p:cNvSpPr>
            <p:nvPr/>
          </p:nvSpPr>
          <p:spPr bwMode="auto">
            <a:xfrm>
              <a:off x="6923725" y="3818585"/>
              <a:ext cx="91440" cy="0"/>
            </a:xfrm>
            <a:prstGeom prst="line">
              <a:avLst/>
            </a:prstGeom>
            <a:noFill/>
            <a:ln w="1905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r" defTabSz="457189" fontAlgn="auto">
                <a:spcBef>
                  <a:spcPts val="0"/>
                </a:spcBef>
                <a:spcAft>
                  <a:spcPts val="0"/>
                </a:spcAft>
                <a:defRPr/>
              </a:pPr>
              <a:endParaRPr lang="en-US" sz="1100" b="1">
                <a:latin typeface="+mn-lt"/>
                <a:ea typeface="Arial Hebrew" charset="-79"/>
                <a:cs typeface="Arial Hebrew" charset="-79"/>
              </a:endParaRPr>
            </a:p>
          </p:txBody>
        </p:sp>
        <p:sp>
          <p:nvSpPr>
            <p:cNvPr id="239" name="Line 15">
              <a:extLst>
                <a:ext uri="{FF2B5EF4-FFF2-40B4-BE49-F238E27FC236}">
                  <a16:creationId xmlns:a16="http://schemas.microsoft.com/office/drawing/2014/main" id="{524C4344-DD65-4B4C-B3D3-6E9DE06FF855}"/>
                </a:ext>
              </a:extLst>
            </p:cNvPr>
            <p:cNvSpPr>
              <a:spLocks noChangeShapeType="1"/>
            </p:cNvSpPr>
            <p:nvPr/>
          </p:nvSpPr>
          <p:spPr bwMode="auto">
            <a:xfrm>
              <a:off x="6923725" y="2258063"/>
              <a:ext cx="91440" cy="0"/>
            </a:xfrm>
            <a:prstGeom prst="line">
              <a:avLst/>
            </a:prstGeom>
            <a:noFill/>
            <a:ln w="1905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r" defTabSz="457189" fontAlgn="auto">
                <a:spcBef>
                  <a:spcPts val="0"/>
                </a:spcBef>
                <a:spcAft>
                  <a:spcPts val="0"/>
                </a:spcAft>
                <a:defRPr/>
              </a:pPr>
              <a:endParaRPr lang="en-US" sz="1100" b="1">
                <a:latin typeface="+mn-lt"/>
                <a:ea typeface="Arial Hebrew" charset="-79"/>
                <a:cs typeface="Arial Hebrew" charset="-79"/>
              </a:endParaRPr>
            </a:p>
          </p:txBody>
        </p:sp>
        <p:sp>
          <p:nvSpPr>
            <p:cNvPr id="240" name="Line 16">
              <a:extLst>
                <a:ext uri="{FF2B5EF4-FFF2-40B4-BE49-F238E27FC236}">
                  <a16:creationId xmlns:a16="http://schemas.microsoft.com/office/drawing/2014/main" id="{81236CB1-2790-0C4F-854D-FF417F13D4DC}"/>
                </a:ext>
              </a:extLst>
            </p:cNvPr>
            <p:cNvSpPr>
              <a:spLocks noChangeShapeType="1"/>
            </p:cNvSpPr>
            <p:nvPr/>
          </p:nvSpPr>
          <p:spPr bwMode="auto">
            <a:xfrm>
              <a:off x="6923725" y="3298411"/>
              <a:ext cx="91440" cy="0"/>
            </a:xfrm>
            <a:prstGeom prst="line">
              <a:avLst/>
            </a:prstGeom>
            <a:noFill/>
            <a:ln w="1905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r" defTabSz="457189" fontAlgn="auto">
                <a:spcBef>
                  <a:spcPts val="0"/>
                </a:spcBef>
                <a:spcAft>
                  <a:spcPts val="0"/>
                </a:spcAft>
                <a:defRPr/>
              </a:pPr>
              <a:endParaRPr lang="en-US" sz="1100" b="1">
                <a:latin typeface="+mn-lt"/>
                <a:ea typeface="Arial Hebrew" charset="-79"/>
                <a:cs typeface="Arial Hebrew" charset="-79"/>
              </a:endParaRPr>
            </a:p>
          </p:txBody>
        </p:sp>
        <p:sp>
          <p:nvSpPr>
            <p:cNvPr id="241" name="Text Box 30">
              <a:extLst>
                <a:ext uri="{FF2B5EF4-FFF2-40B4-BE49-F238E27FC236}">
                  <a16:creationId xmlns:a16="http://schemas.microsoft.com/office/drawing/2014/main" id="{43C3F24A-4954-5140-B9C1-2035952F270C}"/>
                </a:ext>
              </a:extLst>
            </p:cNvPr>
            <p:cNvSpPr txBox="1">
              <a:spLocks noChangeArrowheads="1"/>
            </p:cNvSpPr>
            <p:nvPr/>
          </p:nvSpPr>
          <p:spPr bwMode="auto">
            <a:xfrm>
              <a:off x="6371681" y="2592392"/>
              <a:ext cx="609600" cy="365760"/>
            </a:xfrm>
            <a:prstGeom prst="rect">
              <a:avLst/>
            </a:prstGeom>
            <a:noFill/>
            <a:ln>
              <a:noFill/>
            </a:ln>
            <a:effectLst/>
            <a:extLst>
              <a:ext uri="{909E8E84-426E-40dd-AFC4-6F175D3DCCD1}">
                <a14:hiddenFill xmlns="" xmlns:a14="http://schemas.microsoft.com/office/drawing/2010/main">
                  <a:solidFill>
                    <a:schemeClr val="hlink"/>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rIns="91440" anchor="ctr"/>
            <a:lstStyle>
              <a:defPPr>
                <a:defRPr lang="en-US"/>
              </a:defPPr>
              <a:lvl1pPr algn="r" defTabSz="457200" eaLnBrk="1" fontAlgn="auto" hangingPunct="1">
                <a:spcBef>
                  <a:spcPts val="0"/>
                </a:spcBef>
                <a:spcAft>
                  <a:spcPts val="0"/>
                </a:spcAft>
                <a:defRPr sz="1200" i="0">
                  <a:solidFill>
                    <a:srgbClr val="000000"/>
                  </a:solidFill>
                  <a:latin typeface="Arial"/>
                  <a:ea typeface="+mn-ea"/>
                  <a:cs typeface="+mn-cs"/>
                </a:defRPr>
              </a:lvl1pPr>
            </a:lstStyle>
            <a:p>
              <a:r>
                <a:rPr lang="en-US" sz="1000">
                  <a:solidFill>
                    <a:schemeClr val="tx1"/>
                  </a:solidFill>
                  <a:latin typeface="News Gothic MT" panose="020B0503020103020203" pitchFamily="34" charset="0"/>
                  <a:ea typeface="Arial Hebrew" charset="-79"/>
                  <a:cs typeface="Arial Hebrew" charset="-79"/>
                </a:rPr>
                <a:t>0.6</a:t>
              </a:r>
            </a:p>
          </p:txBody>
        </p:sp>
        <p:sp>
          <p:nvSpPr>
            <p:cNvPr id="242" name="Text Box 31">
              <a:extLst>
                <a:ext uri="{FF2B5EF4-FFF2-40B4-BE49-F238E27FC236}">
                  <a16:creationId xmlns:a16="http://schemas.microsoft.com/office/drawing/2014/main" id="{89406CFA-BA36-2347-B37A-7664EE899542}"/>
                </a:ext>
              </a:extLst>
            </p:cNvPr>
            <p:cNvSpPr txBox="1">
              <a:spLocks noChangeArrowheads="1"/>
            </p:cNvSpPr>
            <p:nvPr/>
          </p:nvSpPr>
          <p:spPr bwMode="auto">
            <a:xfrm>
              <a:off x="6371681" y="1553738"/>
              <a:ext cx="609600" cy="365760"/>
            </a:xfrm>
            <a:prstGeom prst="rect">
              <a:avLst/>
            </a:prstGeom>
            <a:noFill/>
            <a:ln>
              <a:noFill/>
            </a:ln>
            <a:effectLst/>
            <a:extLst>
              <a:ext uri="{909E8E84-426E-40dd-AFC4-6F175D3DCCD1}">
                <a14:hiddenFill xmlns="" xmlns:a14="http://schemas.microsoft.com/office/drawing/2010/main">
                  <a:solidFill>
                    <a:schemeClr val="hlink"/>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rIns="91440" anchor="ctr"/>
            <a:lstStyle>
              <a:defPPr>
                <a:defRPr lang="en-US"/>
              </a:defPPr>
              <a:lvl1pPr algn="r" defTabSz="457200" eaLnBrk="1" fontAlgn="auto" hangingPunct="1">
                <a:spcBef>
                  <a:spcPts val="0"/>
                </a:spcBef>
                <a:spcAft>
                  <a:spcPts val="0"/>
                </a:spcAft>
                <a:defRPr sz="1200" i="0">
                  <a:solidFill>
                    <a:srgbClr val="000000"/>
                  </a:solidFill>
                  <a:latin typeface="Arial"/>
                  <a:ea typeface="+mn-ea"/>
                  <a:cs typeface="+mn-cs"/>
                </a:defRPr>
              </a:lvl1pPr>
            </a:lstStyle>
            <a:p>
              <a:r>
                <a:rPr lang="en-US" sz="1000">
                  <a:solidFill>
                    <a:schemeClr val="tx1"/>
                  </a:solidFill>
                  <a:latin typeface="News Gothic MT" panose="020B0503020103020203" pitchFamily="34" charset="0"/>
                  <a:ea typeface="Arial Hebrew" charset="-79"/>
                  <a:cs typeface="Arial Hebrew" charset="-79"/>
                </a:rPr>
                <a:t>1.0</a:t>
              </a:r>
            </a:p>
          </p:txBody>
        </p:sp>
        <p:sp>
          <p:nvSpPr>
            <p:cNvPr id="243" name="Text Box 36">
              <a:extLst>
                <a:ext uri="{FF2B5EF4-FFF2-40B4-BE49-F238E27FC236}">
                  <a16:creationId xmlns:a16="http://schemas.microsoft.com/office/drawing/2014/main" id="{EEB1B4DB-4AD1-0246-94D4-7F1BFA083C2E}"/>
                </a:ext>
              </a:extLst>
            </p:cNvPr>
            <p:cNvSpPr txBox="1">
              <a:spLocks noChangeArrowheads="1"/>
            </p:cNvSpPr>
            <p:nvPr/>
          </p:nvSpPr>
          <p:spPr bwMode="auto">
            <a:xfrm>
              <a:off x="6371681" y="3631046"/>
              <a:ext cx="609600" cy="365760"/>
            </a:xfrm>
            <a:prstGeom prst="rect">
              <a:avLst/>
            </a:prstGeom>
            <a:noFill/>
            <a:ln>
              <a:noFill/>
            </a:ln>
            <a:effectLst/>
            <a:extLst>
              <a:ext uri="{909E8E84-426E-40dd-AFC4-6F175D3DCCD1}">
                <a14:hiddenFill xmlns="" xmlns:a14="http://schemas.microsoft.com/office/drawing/2010/main">
                  <a:solidFill>
                    <a:schemeClr val="hlink"/>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rIns="91440" anchor="ctr"/>
            <a:lstStyle>
              <a:defPPr>
                <a:defRPr lang="en-US"/>
              </a:defPPr>
              <a:lvl1pPr algn="r" defTabSz="457200" eaLnBrk="1" fontAlgn="auto" hangingPunct="1">
                <a:spcBef>
                  <a:spcPts val="0"/>
                </a:spcBef>
                <a:spcAft>
                  <a:spcPts val="0"/>
                </a:spcAft>
                <a:defRPr sz="1200" i="0">
                  <a:solidFill>
                    <a:srgbClr val="000000"/>
                  </a:solidFill>
                  <a:latin typeface="Arial"/>
                  <a:ea typeface="+mn-ea"/>
                  <a:cs typeface="+mn-cs"/>
                </a:defRPr>
              </a:lvl1pPr>
            </a:lstStyle>
            <a:p>
              <a:r>
                <a:rPr lang="en-US" sz="1000">
                  <a:solidFill>
                    <a:schemeClr val="tx1"/>
                  </a:solidFill>
                  <a:latin typeface="News Gothic MT" panose="020B0503020103020203" pitchFamily="34" charset="0"/>
                  <a:ea typeface="Arial Hebrew" charset="-79"/>
                  <a:cs typeface="Arial Hebrew" charset="-79"/>
                </a:rPr>
                <a:t>0.2</a:t>
              </a:r>
            </a:p>
          </p:txBody>
        </p:sp>
        <p:sp>
          <p:nvSpPr>
            <p:cNvPr id="244" name="Text Box 37">
              <a:extLst>
                <a:ext uri="{FF2B5EF4-FFF2-40B4-BE49-F238E27FC236}">
                  <a16:creationId xmlns:a16="http://schemas.microsoft.com/office/drawing/2014/main" id="{B383C36A-253A-714A-B0E8-8C8107D5D7AE}"/>
                </a:ext>
              </a:extLst>
            </p:cNvPr>
            <p:cNvSpPr txBox="1">
              <a:spLocks noChangeArrowheads="1"/>
            </p:cNvSpPr>
            <p:nvPr/>
          </p:nvSpPr>
          <p:spPr bwMode="auto">
            <a:xfrm>
              <a:off x="6371681" y="2073065"/>
              <a:ext cx="609600" cy="365760"/>
            </a:xfrm>
            <a:prstGeom prst="rect">
              <a:avLst/>
            </a:prstGeom>
            <a:noFill/>
            <a:ln>
              <a:noFill/>
            </a:ln>
            <a:effectLst/>
            <a:extLst>
              <a:ext uri="{909E8E84-426E-40dd-AFC4-6F175D3DCCD1}">
                <a14:hiddenFill xmlns="" xmlns:a14="http://schemas.microsoft.com/office/drawing/2010/main">
                  <a:solidFill>
                    <a:schemeClr val="hlink"/>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rIns="91440" anchor="ctr"/>
            <a:lstStyle>
              <a:defPPr>
                <a:defRPr lang="en-US"/>
              </a:defPPr>
              <a:lvl1pPr algn="r" defTabSz="457200" eaLnBrk="1" fontAlgn="auto" hangingPunct="1">
                <a:spcBef>
                  <a:spcPts val="0"/>
                </a:spcBef>
                <a:spcAft>
                  <a:spcPts val="0"/>
                </a:spcAft>
                <a:defRPr sz="1200" i="0">
                  <a:solidFill>
                    <a:srgbClr val="000000"/>
                  </a:solidFill>
                  <a:latin typeface="Arial"/>
                  <a:ea typeface="+mn-ea"/>
                  <a:cs typeface="+mn-cs"/>
                </a:defRPr>
              </a:lvl1pPr>
            </a:lstStyle>
            <a:p>
              <a:r>
                <a:rPr lang="en-US" sz="1000">
                  <a:solidFill>
                    <a:schemeClr val="tx1"/>
                  </a:solidFill>
                  <a:latin typeface="News Gothic MT" panose="020B0503020103020203" pitchFamily="34" charset="0"/>
                  <a:ea typeface="Arial Hebrew" charset="-79"/>
                  <a:cs typeface="Arial Hebrew" charset="-79"/>
                </a:rPr>
                <a:t>0.8</a:t>
              </a:r>
            </a:p>
          </p:txBody>
        </p:sp>
        <p:sp>
          <p:nvSpPr>
            <p:cNvPr id="245" name="Text Box 39">
              <a:extLst>
                <a:ext uri="{FF2B5EF4-FFF2-40B4-BE49-F238E27FC236}">
                  <a16:creationId xmlns:a16="http://schemas.microsoft.com/office/drawing/2014/main" id="{27E63AF2-0014-6C4E-92A6-DDCEBA59ADF1}"/>
                </a:ext>
              </a:extLst>
            </p:cNvPr>
            <p:cNvSpPr txBox="1">
              <a:spLocks noChangeArrowheads="1"/>
            </p:cNvSpPr>
            <p:nvPr/>
          </p:nvSpPr>
          <p:spPr bwMode="auto">
            <a:xfrm>
              <a:off x="6371681" y="3111719"/>
              <a:ext cx="609600" cy="365760"/>
            </a:xfrm>
            <a:prstGeom prst="rect">
              <a:avLst/>
            </a:prstGeom>
            <a:noFill/>
            <a:ln>
              <a:noFill/>
            </a:ln>
            <a:effectLst/>
            <a:extLst>
              <a:ext uri="{909E8E84-426E-40dd-AFC4-6F175D3DCCD1}">
                <a14:hiddenFill xmlns="" xmlns:a14="http://schemas.microsoft.com/office/drawing/2010/main">
                  <a:solidFill>
                    <a:schemeClr val="hlink"/>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rIns="91440" anchor="ctr"/>
            <a:lstStyle>
              <a:defPPr>
                <a:defRPr lang="en-US"/>
              </a:defPPr>
              <a:lvl1pPr algn="r" defTabSz="457200" eaLnBrk="1" fontAlgn="auto" hangingPunct="1">
                <a:spcBef>
                  <a:spcPts val="0"/>
                </a:spcBef>
                <a:spcAft>
                  <a:spcPts val="0"/>
                </a:spcAft>
                <a:defRPr sz="1200" i="0">
                  <a:solidFill>
                    <a:srgbClr val="000000"/>
                  </a:solidFill>
                  <a:latin typeface="Arial"/>
                  <a:ea typeface="+mn-ea"/>
                  <a:cs typeface="+mn-cs"/>
                </a:defRPr>
              </a:lvl1pPr>
            </a:lstStyle>
            <a:p>
              <a:r>
                <a:rPr lang="en-US" sz="1000">
                  <a:solidFill>
                    <a:schemeClr val="tx1"/>
                  </a:solidFill>
                  <a:latin typeface="News Gothic MT" panose="020B0503020103020203" pitchFamily="34" charset="0"/>
                  <a:ea typeface="Arial Hebrew" charset="-79"/>
                  <a:cs typeface="Arial Hebrew" charset="-79"/>
                </a:rPr>
                <a:t>0.4</a:t>
              </a:r>
            </a:p>
          </p:txBody>
        </p:sp>
        <p:sp>
          <p:nvSpPr>
            <p:cNvPr id="246" name="Text Box 51">
              <a:extLst>
                <a:ext uri="{FF2B5EF4-FFF2-40B4-BE49-F238E27FC236}">
                  <a16:creationId xmlns:a16="http://schemas.microsoft.com/office/drawing/2014/main" id="{5A5E637B-C04A-4147-A3B8-5969F546CCEE}"/>
                </a:ext>
              </a:extLst>
            </p:cNvPr>
            <p:cNvSpPr txBox="1">
              <a:spLocks noChangeArrowheads="1"/>
            </p:cNvSpPr>
            <p:nvPr/>
          </p:nvSpPr>
          <p:spPr bwMode="auto">
            <a:xfrm rot="16200000">
              <a:off x="5121389" y="2713153"/>
              <a:ext cx="2605301" cy="642061"/>
            </a:xfrm>
            <a:prstGeom prst="rect">
              <a:avLst/>
            </a:prstGeom>
            <a:noFill/>
            <a:ln>
              <a:noFill/>
            </a:ln>
            <a:effectLst/>
            <a:extLst>
              <a:ext uri="{909E8E84-426E-40dd-AFC4-6F175D3DCCD1}">
                <a14:hiddenFill xmlns="" xmlns:a14="http://schemas.microsoft.com/office/drawing/2010/main">
                  <a:solidFill>
                    <a:schemeClr val="hlink"/>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182880" anchor="b"/>
            <a:lstStyle/>
            <a:p>
              <a:pPr algn="ctr" defTabSz="457189" fontAlgn="auto">
                <a:spcBef>
                  <a:spcPts val="0"/>
                </a:spcBef>
                <a:spcAft>
                  <a:spcPts val="0"/>
                </a:spcAft>
                <a:defRPr/>
              </a:pPr>
              <a:r>
                <a:rPr lang="en-US" sz="1200" b="1">
                  <a:latin typeface="News Gothic MT" panose="020B0503020103020203" pitchFamily="34" charset="0"/>
                  <a:ea typeface="Arial Hebrew" charset="-79"/>
                  <a:cs typeface="Arial Hebrew" charset="-79"/>
                </a:rPr>
                <a:t>Probability of</a:t>
              </a:r>
              <a:br>
                <a:rPr lang="en-US" sz="1200" b="1">
                  <a:latin typeface="News Gothic MT" panose="020B0503020103020203" pitchFamily="34" charset="0"/>
                  <a:ea typeface="Arial Hebrew" charset="-79"/>
                  <a:cs typeface="Arial Hebrew" charset="-79"/>
                </a:rPr>
              </a:br>
              <a:r>
                <a:rPr lang="en-US" sz="1200" b="1">
                  <a:latin typeface="News Gothic MT" panose="020B0503020103020203" pitchFamily="34" charset="0"/>
                  <a:ea typeface="Arial Hebrew" charset="-79"/>
                  <a:cs typeface="Arial Hebrew" charset="-79"/>
                </a:rPr>
                <a:t>Progression-free Survival</a:t>
              </a:r>
            </a:p>
          </p:txBody>
        </p:sp>
        <p:sp>
          <p:nvSpPr>
            <p:cNvPr id="247" name="TextBox 82">
              <a:extLst>
                <a:ext uri="{FF2B5EF4-FFF2-40B4-BE49-F238E27FC236}">
                  <a16:creationId xmlns:a16="http://schemas.microsoft.com/office/drawing/2014/main" id="{0E1EC2B9-3690-0042-A1F6-47D9A4BD66E3}"/>
                </a:ext>
              </a:extLst>
            </p:cNvPr>
            <p:cNvSpPr txBox="1">
              <a:spLocks noChangeArrowheads="1"/>
            </p:cNvSpPr>
            <p:nvPr/>
          </p:nvSpPr>
          <p:spPr bwMode="auto">
            <a:xfrm>
              <a:off x="7013856" y="4008864"/>
              <a:ext cx="1697402" cy="327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4290" rIns="34290" anchor="b" anchorCtr="0">
              <a:spAutoFit/>
            </a:bodyPr>
            <a:lstStyle>
              <a:lvl1pPr eaLnBrk="0" hangingPunct="0">
                <a:defRPr sz="2400">
                  <a:solidFill>
                    <a:schemeClr val="tx1"/>
                  </a:solidFill>
                  <a:latin typeface="Times New Roman" pitchFamily="18" charset="0"/>
                  <a:ea typeface="ヒラギノ角ゴ Pro W3" charset="-128"/>
                </a:defRPr>
              </a:lvl1pPr>
              <a:lvl2pPr marL="742950" indent="-285750" eaLnBrk="0" hangingPunct="0">
                <a:defRPr sz="2400">
                  <a:solidFill>
                    <a:schemeClr val="tx1"/>
                  </a:solidFill>
                  <a:latin typeface="Times New Roman" pitchFamily="18" charset="0"/>
                  <a:ea typeface="ヒラギノ角ゴ Pro W3" charset="-128"/>
                </a:defRPr>
              </a:lvl2pPr>
              <a:lvl3pPr marL="1143000" indent="-228600" eaLnBrk="0" hangingPunct="0">
                <a:defRPr sz="2400">
                  <a:solidFill>
                    <a:schemeClr val="tx1"/>
                  </a:solidFill>
                  <a:latin typeface="Times New Roman" pitchFamily="18" charset="0"/>
                  <a:ea typeface="ヒラギノ角ゴ Pro W3" charset="-128"/>
                </a:defRPr>
              </a:lvl3pPr>
              <a:lvl4pPr marL="1600200" indent="-228600" eaLnBrk="0" hangingPunct="0">
                <a:defRPr sz="2400">
                  <a:solidFill>
                    <a:schemeClr val="tx1"/>
                  </a:solidFill>
                  <a:latin typeface="Times New Roman" pitchFamily="18" charset="0"/>
                  <a:ea typeface="ヒラギノ角ゴ Pro W3" charset="-128"/>
                </a:defRPr>
              </a:lvl4pPr>
              <a:lvl5pPr marL="2057400" indent="-228600" eaLnBrk="0" hangingPunct="0">
                <a:defRPr sz="2400">
                  <a:solidFill>
                    <a:schemeClr val="tx1"/>
                  </a:solidFill>
                  <a:latin typeface="Times New Roman" pitchFamily="18" charset="0"/>
                  <a:ea typeface="ヒラギノ角ゴ Pro W3" charset="-128"/>
                </a:defRPr>
              </a:lvl5pPr>
              <a:lvl6pPr marL="2514600" indent="-228600" eaLnBrk="0" fontAlgn="base" hangingPunct="0">
                <a:spcBef>
                  <a:spcPct val="0"/>
                </a:spcBef>
                <a:spcAft>
                  <a:spcPct val="0"/>
                </a:spcAft>
                <a:defRPr sz="2400">
                  <a:solidFill>
                    <a:schemeClr val="tx1"/>
                  </a:solidFill>
                  <a:latin typeface="Times New Roman" pitchFamily="18" charset="0"/>
                  <a:ea typeface="ヒラギノ角ゴ Pro W3" charset="-128"/>
                </a:defRPr>
              </a:lvl6pPr>
              <a:lvl7pPr marL="2971800" indent="-228600" eaLnBrk="0" fontAlgn="base" hangingPunct="0">
                <a:spcBef>
                  <a:spcPct val="0"/>
                </a:spcBef>
                <a:spcAft>
                  <a:spcPct val="0"/>
                </a:spcAft>
                <a:defRPr sz="2400">
                  <a:solidFill>
                    <a:schemeClr val="tx1"/>
                  </a:solidFill>
                  <a:latin typeface="Times New Roman" pitchFamily="18" charset="0"/>
                  <a:ea typeface="ヒラギノ角ゴ Pro W3" charset="-128"/>
                </a:defRPr>
              </a:lvl7pPr>
              <a:lvl8pPr marL="3429000" indent="-228600" eaLnBrk="0" fontAlgn="base" hangingPunct="0">
                <a:spcBef>
                  <a:spcPct val="0"/>
                </a:spcBef>
                <a:spcAft>
                  <a:spcPct val="0"/>
                </a:spcAft>
                <a:defRPr sz="2400">
                  <a:solidFill>
                    <a:schemeClr val="tx1"/>
                  </a:solidFill>
                  <a:latin typeface="Times New Roman" pitchFamily="18" charset="0"/>
                  <a:ea typeface="ヒラギノ角ゴ Pro W3" charset="-128"/>
                </a:defRPr>
              </a:lvl8pPr>
              <a:lvl9pPr marL="3886200" indent="-228600" eaLnBrk="0" fontAlgn="base" hangingPunct="0">
                <a:spcBef>
                  <a:spcPct val="0"/>
                </a:spcBef>
                <a:spcAft>
                  <a:spcPct val="0"/>
                </a:spcAft>
                <a:defRPr sz="2400">
                  <a:solidFill>
                    <a:schemeClr val="tx1"/>
                  </a:solidFill>
                  <a:latin typeface="Times New Roman" pitchFamily="18" charset="0"/>
                  <a:ea typeface="ヒラギノ角ゴ Pro W3" charset="-128"/>
                </a:defRPr>
              </a:lvl9pPr>
            </a:lstStyle>
            <a:p>
              <a:pPr eaLnBrk="1" hangingPunct="1"/>
              <a:r>
                <a:rPr lang="en-GB" altLang="en-US" sz="1000">
                  <a:latin typeface="News Gothic MT" panose="020B0503020103020203" pitchFamily="34" charset="0"/>
                  <a:ea typeface="Arial Hebrew" charset="-79"/>
                  <a:cs typeface="Arial Hebrew" charset="-79"/>
                </a:rPr>
                <a:t>HR, 0.72</a:t>
              </a:r>
              <a:br>
                <a:rPr lang="en-GB" altLang="en-US" sz="1000">
                  <a:latin typeface="News Gothic MT" panose="020B0503020103020203" pitchFamily="34" charset="0"/>
                  <a:ea typeface="Arial Hebrew" charset="-79"/>
                  <a:cs typeface="Arial Hebrew" charset="-79"/>
                </a:rPr>
              </a:br>
              <a:r>
                <a:rPr lang="en-GB" altLang="en-US" sz="1000">
                  <a:latin typeface="News Gothic MT" panose="020B0503020103020203" pitchFamily="34" charset="0"/>
                  <a:ea typeface="Arial Hebrew" charset="-79"/>
                  <a:cs typeface="Arial Hebrew" charset="-79"/>
                </a:rPr>
                <a:t>(95% CI, 0.58-0.89; </a:t>
              </a:r>
              <a:r>
                <a:rPr lang="en-GB" altLang="en-US" sz="1000" i="1">
                  <a:latin typeface="News Gothic MT" panose="020B0503020103020203" pitchFamily="34" charset="0"/>
                  <a:ea typeface="Arial Hebrew" charset="-79"/>
                  <a:cs typeface="Arial Hebrew" charset="-79"/>
                </a:rPr>
                <a:t>P</a:t>
              </a:r>
              <a:r>
                <a:rPr lang="en-GB" altLang="en-US" sz="1000">
                  <a:latin typeface="News Gothic MT" panose="020B0503020103020203" pitchFamily="34" charset="0"/>
                  <a:ea typeface="Arial Hebrew" charset="-79"/>
                  <a:cs typeface="Arial Hebrew" charset="-79"/>
                </a:rPr>
                <a:t>=0.0023)</a:t>
              </a:r>
            </a:p>
          </p:txBody>
        </p:sp>
        <p:sp>
          <p:nvSpPr>
            <p:cNvPr id="248" name="Text Box 50">
              <a:extLst>
                <a:ext uri="{FF2B5EF4-FFF2-40B4-BE49-F238E27FC236}">
                  <a16:creationId xmlns:a16="http://schemas.microsoft.com/office/drawing/2014/main" id="{1F51DE2B-FC04-944C-A3C2-73A151A1BB12}"/>
                </a:ext>
              </a:extLst>
            </p:cNvPr>
            <p:cNvSpPr txBox="1">
              <a:spLocks noChangeArrowheads="1"/>
            </p:cNvSpPr>
            <p:nvPr/>
          </p:nvSpPr>
          <p:spPr bwMode="auto">
            <a:xfrm>
              <a:off x="10227195" y="4469077"/>
              <a:ext cx="609599" cy="328882"/>
            </a:xfrm>
            <a:prstGeom prst="rect">
              <a:avLst/>
            </a:prstGeom>
            <a:noFill/>
            <a:ln>
              <a:noFill/>
            </a:ln>
            <a:effectLst/>
            <a:extLst>
              <a:ext uri="{909E8E84-426E-40dd-AFC4-6F175D3DCCD1}">
                <a14:hiddenFill xmlns="" xmlns:a14="http://schemas.microsoft.com/office/drawing/2010/main">
                  <a:solidFill>
                    <a:schemeClr val="hlink"/>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lstStyle/>
            <a:p>
              <a:pPr algn="ctr" defTabSz="457189" fontAlgn="auto">
                <a:spcAft>
                  <a:spcPts val="0"/>
                </a:spcAft>
                <a:defRPr/>
              </a:pPr>
              <a:r>
                <a:rPr lang="en-US" sz="1000">
                  <a:latin typeface="News Gothic MT" panose="020B0503020103020203" pitchFamily="34" charset="0"/>
                  <a:ea typeface="Arial Hebrew" charset="-79"/>
                  <a:cs typeface="Arial Hebrew" charset="-79"/>
                </a:rPr>
                <a:t>36</a:t>
              </a:r>
            </a:p>
          </p:txBody>
        </p:sp>
        <p:sp>
          <p:nvSpPr>
            <p:cNvPr id="249" name="Line 28">
              <a:extLst>
                <a:ext uri="{FF2B5EF4-FFF2-40B4-BE49-F238E27FC236}">
                  <a16:creationId xmlns:a16="http://schemas.microsoft.com/office/drawing/2014/main" id="{2C4B7749-139A-C045-99BF-CE8F6B8363F8}"/>
                </a:ext>
              </a:extLst>
            </p:cNvPr>
            <p:cNvSpPr>
              <a:spLocks noChangeShapeType="1"/>
            </p:cNvSpPr>
            <p:nvPr/>
          </p:nvSpPr>
          <p:spPr bwMode="auto">
            <a:xfrm>
              <a:off x="10494662" y="4342992"/>
              <a:ext cx="0" cy="91440"/>
            </a:xfrm>
            <a:prstGeom prst="line">
              <a:avLst/>
            </a:prstGeom>
            <a:noFill/>
            <a:ln w="190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defTabSz="457189" fontAlgn="auto">
                <a:spcBef>
                  <a:spcPts val="0"/>
                </a:spcBef>
                <a:spcAft>
                  <a:spcPts val="0"/>
                </a:spcAft>
                <a:defRPr/>
              </a:pPr>
              <a:endParaRPr lang="en-US" sz="900" b="1">
                <a:latin typeface="+mn-lt"/>
                <a:ea typeface="Arial Hebrew" charset="-79"/>
                <a:cs typeface="Arial Hebrew" charset="-79"/>
              </a:endParaRPr>
            </a:p>
          </p:txBody>
        </p:sp>
        <p:sp>
          <p:nvSpPr>
            <p:cNvPr id="250" name="Text Box 44">
              <a:extLst>
                <a:ext uri="{FF2B5EF4-FFF2-40B4-BE49-F238E27FC236}">
                  <a16:creationId xmlns:a16="http://schemas.microsoft.com/office/drawing/2014/main" id="{4180B143-872D-3B4B-8906-901D3C6F7D42}"/>
                </a:ext>
              </a:extLst>
            </p:cNvPr>
            <p:cNvSpPr txBox="1">
              <a:spLocks noChangeArrowheads="1"/>
            </p:cNvSpPr>
            <p:nvPr/>
          </p:nvSpPr>
          <p:spPr bwMode="auto">
            <a:xfrm>
              <a:off x="11054871" y="4468119"/>
              <a:ext cx="609600" cy="328882"/>
            </a:xfrm>
            <a:prstGeom prst="rect">
              <a:avLst/>
            </a:prstGeom>
            <a:noFill/>
            <a:ln>
              <a:noFill/>
            </a:ln>
            <a:effectLst/>
            <a:extLst>
              <a:ext uri="{909E8E84-426E-40dd-AFC4-6F175D3DCCD1}">
                <a14:hiddenFill xmlns="" xmlns:a14="http://schemas.microsoft.com/office/drawing/2010/main">
                  <a:solidFill>
                    <a:schemeClr val="hlink"/>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lstStyle/>
            <a:p>
              <a:pPr algn="ctr" defTabSz="457189" fontAlgn="auto">
                <a:spcAft>
                  <a:spcPts val="0"/>
                </a:spcAft>
                <a:defRPr/>
              </a:pPr>
              <a:r>
                <a:rPr lang="en-US" sz="1000">
                  <a:latin typeface="News Gothic MT" panose="020B0503020103020203" pitchFamily="34" charset="0"/>
                  <a:ea typeface="Arial Hebrew" charset="-79"/>
                  <a:cs typeface="Arial Hebrew" charset="-79"/>
                </a:rPr>
                <a:t>45</a:t>
              </a:r>
            </a:p>
          </p:txBody>
        </p:sp>
        <p:sp>
          <p:nvSpPr>
            <p:cNvPr id="251" name="Line 22">
              <a:extLst>
                <a:ext uri="{FF2B5EF4-FFF2-40B4-BE49-F238E27FC236}">
                  <a16:creationId xmlns:a16="http://schemas.microsoft.com/office/drawing/2014/main" id="{F2678DED-BEB1-3344-B9EC-42C25F22A042}"/>
                </a:ext>
              </a:extLst>
            </p:cNvPr>
            <p:cNvSpPr>
              <a:spLocks noChangeShapeType="1"/>
            </p:cNvSpPr>
            <p:nvPr/>
          </p:nvSpPr>
          <p:spPr bwMode="auto">
            <a:xfrm>
              <a:off x="11364501" y="4342992"/>
              <a:ext cx="0" cy="91440"/>
            </a:xfrm>
            <a:prstGeom prst="line">
              <a:avLst/>
            </a:prstGeom>
            <a:noFill/>
            <a:ln w="190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defTabSz="457189" fontAlgn="auto">
                <a:spcBef>
                  <a:spcPts val="0"/>
                </a:spcBef>
                <a:spcAft>
                  <a:spcPts val="0"/>
                </a:spcAft>
                <a:defRPr/>
              </a:pPr>
              <a:endParaRPr lang="en-US" sz="900" b="1">
                <a:latin typeface="+mn-lt"/>
                <a:ea typeface="Arial Hebrew" charset="-79"/>
                <a:cs typeface="Arial Hebrew" charset="-79"/>
              </a:endParaRPr>
            </a:p>
          </p:txBody>
        </p:sp>
        <p:sp>
          <p:nvSpPr>
            <p:cNvPr id="252" name="Line 22">
              <a:extLst>
                <a:ext uri="{FF2B5EF4-FFF2-40B4-BE49-F238E27FC236}">
                  <a16:creationId xmlns:a16="http://schemas.microsoft.com/office/drawing/2014/main" id="{E766C16B-6FB2-8748-863E-5317A6F1B7CD}"/>
                </a:ext>
              </a:extLst>
            </p:cNvPr>
            <p:cNvSpPr>
              <a:spLocks noChangeShapeType="1"/>
            </p:cNvSpPr>
            <p:nvPr/>
          </p:nvSpPr>
          <p:spPr bwMode="auto">
            <a:xfrm>
              <a:off x="10204716" y="4342992"/>
              <a:ext cx="0" cy="91440"/>
            </a:xfrm>
            <a:prstGeom prst="line">
              <a:avLst/>
            </a:prstGeom>
            <a:noFill/>
            <a:ln w="190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defTabSz="457189" fontAlgn="auto">
                <a:spcBef>
                  <a:spcPts val="0"/>
                </a:spcBef>
                <a:spcAft>
                  <a:spcPts val="0"/>
                </a:spcAft>
                <a:defRPr/>
              </a:pPr>
              <a:endParaRPr lang="en-US" sz="900" b="1">
                <a:latin typeface="+mn-lt"/>
                <a:ea typeface="Arial Hebrew" charset="-79"/>
                <a:cs typeface="Arial Hebrew" charset="-79"/>
              </a:endParaRPr>
            </a:p>
          </p:txBody>
        </p:sp>
        <p:sp>
          <p:nvSpPr>
            <p:cNvPr id="253" name="Text Box 44">
              <a:extLst>
                <a:ext uri="{FF2B5EF4-FFF2-40B4-BE49-F238E27FC236}">
                  <a16:creationId xmlns:a16="http://schemas.microsoft.com/office/drawing/2014/main" id="{DB067527-7514-DE48-9430-639AE0A2C660}"/>
                </a:ext>
              </a:extLst>
            </p:cNvPr>
            <p:cNvSpPr txBox="1">
              <a:spLocks noChangeArrowheads="1"/>
            </p:cNvSpPr>
            <p:nvPr/>
          </p:nvSpPr>
          <p:spPr bwMode="auto">
            <a:xfrm>
              <a:off x="10501899" y="4469077"/>
              <a:ext cx="609599" cy="328882"/>
            </a:xfrm>
            <a:prstGeom prst="rect">
              <a:avLst/>
            </a:prstGeom>
            <a:noFill/>
            <a:ln>
              <a:noFill/>
            </a:ln>
            <a:effectLst/>
            <a:extLst>
              <a:ext uri="{909E8E84-426E-40dd-AFC4-6F175D3DCCD1}">
                <a14:hiddenFill xmlns="" xmlns:a14="http://schemas.microsoft.com/office/drawing/2010/main">
                  <a:solidFill>
                    <a:schemeClr val="hlink"/>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lstStyle/>
            <a:p>
              <a:pPr algn="ctr" defTabSz="457189" fontAlgn="auto">
                <a:spcAft>
                  <a:spcPts val="0"/>
                </a:spcAft>
                <a:defRPr/>
              </a:pPr>
              <a:r>
                <a:rPr lang="en-US" sz="1000">
                  <a:latin typeface="News Gothic MT" panose="020B0503020103020203" pitchFamily="34" charset="0"/>
                  <a:ea typeface="Arial Hebrew" charset="-79"/>
                  <a:cs typeface="Arial Hebrew" charset="-79"/>
                </a:rPr>
                <a:t>39</a:t>
              </a:r>
            </a:p>
          </p:txBody>
        </p:sp>
        <p:sp>
          <p:nvSpPr>
            <p:cNvPr id="254" name="Line 22">
              <a:extLst>
                <a:ext uri="{FF2B5EF4-FFF2-40B4-BE49-F238E27FC236}">
                  <a16:creationId xmlns:a16="http://schemas.microsoft.com/office/drawing/2014/main" id="{57602EE5-DAB6-6149-B9CB-3F3CEC137871}"/>
                </a:ext>
              </a:extLst>
            </p:cNvPr>
            <p:cNvSpPr>
              <a:spLocks noChangeShapeType="1"/>
            </p:cNvSpPr>
            <p:nvPr/>
          </p:nvSpPr>
          <p:spPr bwMode="auto">
            <a:xfrm>
              <a:off x="10784608" y="4342992"/>
              <a:ext cx="0" cy="91440"/>
            </a:xfrm>
            <a:prstGeom prst="line">
              <a:avLst/>
            </a:prstGeom>
            <a:noFill/>
            <a:ln w="190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defTabSz="457189" fontAlgn="auto">
                <a:spcBef>
                  <a:spcPts val="0"/>
                </a:spcBef>
                <a:spcAft>
                  <a:spcPts val="0"/>
                </a:spcAft>
                <a:defRPr/>
              </a:pPr>
              <a:endParaRPr lang="en-US" sz="900" b="1">
                <a:latin typeface="+mn-lt"/>
                <a:ea typeface="Arial Hebrew" charset="-79"/>
                <a:cs typeface="Arial Hebrew" charset="-79"/>
              </a:endParaRPr>
            </a:p>
          </p:txBody>
        </p:sp>
        <p:sp>
          <p:nvSpPr>
            <p:cNvPr id="255" name="Line 6">
              <a:extLst>
                <a:ext uri="{FF2B5EF4-FFF2-40B4-BE49-F238E27FC236}">
                  <a16:creationId xmlns:a16="http://schemas.microsoft.com/office/drawing/2014/main" id="{69A51E1E-3794-3E44-8AF0-D860F1CAB273}"/>
                </a:ext>
              </a:extLst>
            </p:cNvPr>
            <p:cNvSpPr>
              <a:spLocks noChangeShapeType="1"/>
            </p:cNvSpPr>
            <p:nvPr/>
          </p:nvSpPr>
          <p:spPr bwMode="auto">
            <a:xfrm>
              <a:off x="7013856" y="4338758"/>
              <a:ext cx="4362313" cy="0"/>
            </a:xfrm>
            <a:prstGeom prst="line">
              <a:avLst/>
            </a:prstGeom>
            <a:noFill/>
            <a:ln w="19050">
              <a:solidFill>
                <a:schemeClr val="tx1"/>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defTabSz="457189" fontAlgn="auto">
                <a:spcBef>
                  <a:spcPts val="0"/>
                </a:spcBef>
                <a:spcAft>
                  <a:spcPts val="0"/>
                </a:spcAft>
                <a:defRPr/>
              </a:pPr>
              <a:endParaRPr lang="en-US" sz="900" b="1">
                <a:latin typeface="+mn-lt"/>
                <a:ea typeface="Arial Hebrew" charset="-79"/>
                <a:cs typeface="Arial Hebrew" charset="-79"/>
              </a:endParaRPr>
            </a:p>
          </p:txBody>
        </p:sp>
        <p:sp>
          <p:nvSpPr>
            <p:cNvPr id="256" name="Line 22">
              <a:extLst>
                <a:ext uri="{FF2B5EF4-FFF2-40B4-BE49-F238E27FC236}">
                  <a16:creationId xmlns:a16="http://schemas.microsoft.com/office/drawing/2014/main" id="{E446E9E1-30A0-1E41-8AC2-0F3016F71E55}"/>
                </a:ext>
              </a:extLst>
            </p:cNvPr>
            <p:cNvSpPr>
              <a:spLocks noChangeShapeType="1"/>
            </p:cNvSpPr>
            <p:nvPr/>
          </p:nvSpPr>
          <p:spPr bwMode="auto">
            <a:xfrm>
              <a:off x="8754986" y="4342992"/>
              <a:ext cx="0" cy="91440"/>
            </a:xfrm>
            <a:prstGeom prst="line">
              <a:avLst/>
            </a:prstGeom>
            <a:noFill/>
            <a:ln w="190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defTabSz="457189" fontAlgn="auto">
                <a:spcBef>
                  <a:spcPts val="0"/>
                </a:spcBef>
                <a:spcAft>
                  <a:spcPts val="0"/>
                </a:spcAft>
                <a:defRPr/>
              </a:pPr>
              <a:endParaRPr lang="en-US" sz="900" b="1">
                <a:latin typeface="+mn-lt"/>
                <a:ea typeface="Arial Hebrew" charset="-79"/>
                <a:cs typeface="Arial Hebrew" charset="-79"/>
              </a:endParaRPr>
            </a:p>
          </p:txBody>
        </p:sp>
        <p:sp>
          <p:nvSpPr>
            <p:cNvPr id="257" name="Line 28">
              <a:extLst>
                <a:ext uri="{FF2B5EF4-FFF2-40B4-BE49-F238E27FC236}">
                  <a16:creationId xmlns:a16="http://schemas.microsoft.com/office/drawing/2014/main" id="{308B2763-F8B4-8C40-B22F-539481D384DE}"/>
                </a:ext>
              </a:extLst>
            </p:cNvPr>
            <p:cNvSpPr>
              <a:spLocks noChangeShapeType="1"/>
            </p:cNvSpPr>
            <p:nvPr/>
          </p:nvSpPr>
          <p:spPr bwMode="auto">
            <a:xfrm>
              <a:off x="7305256" y="4342992"/>
              <a:ext cx="0" cy="91440"/>
            </a:xfrm>
            <a:prstGeom prst="line">
              <a:avLst/>
            </a:prstGeom>
            <a:noFill/>
            <a:ln w="190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defTabSz="457189" fontAlgn="auto">
                <a:spcBef>
                  <a:spcPts val="0"/>
                </a:spcBef>
                <a:spcAft>
                  <a:spcPts val="0"/>
                </a:spcAft>
                <a:defRPr/>
              </a:pPr>
              <a:endParaRPr lang="en-US" sz="900" b="1">
                <a:latin typeface="+mn-lt"/>
                <a:ea typeface="Arial Hebrew" charset="-79"/>
                <a:cs typeface="Arial Hebrew" charset="-79"/>
              </a:endParaRPr>
            </a:p>
          </p:txBody>
        </p:sp>
        <p:sp>
          <p:nvSpPr>
            <p:cNvPr id="258" name="Line 22">
              <a:extLst>
                <a:ext uri="{FF2B5EF4-FFF2-40B4-BE49-F238E27FC236}">
                  <a16:creationId xmlns:a16="http://schemas.microsoft.com/office/drawing/2014/main" id="{DE2CA1A5-EE17-9B4D-B82F-8D6CD6775213}"/>
                </a:ext>
              </a:extLst>
            </p:cNvPr>
            <p:cNvSpPr>
              <a:spLocks noChangeShapeType="1"/>
            </p:cNvSpPr>
            <p:nvPr/>
          </p:nvSpPr>
          <p:spPr bwMode="auto">
            <a:xfrm>
              <a:off x="7595202" y="4342992"/>
              <a:ext cx="0" cy="91440"/>
            </a:xfrm>
            <a:prstGeom prst="line">
              <a:avLst/>
            </a:prstGeom>
            <a:noFill/>
            <a:ln w="190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defTabSz="457189" fontAlgn="auto">
                <a:spcBef>
                  <a:spcPts val="0"/>
                </a:spcBef>
                <a:spcAft>
                  <a:spcPts val="0"/>
                </a:spcAft>
                <a:defRPr/>
              </a:pPr>
              <a:endParaRPr lang="en-US" sz="900" b="1">
                <a:latin typeface="+mn-lt"/>
                <a:ea typeface="Arial Hebrew" charset="-79"/>
                <a:cs typeface="Arial Hebrew" charset="-79"/>
              </a:endParaRPr>
            </a:p>
          </p:txBody>
        </p:sp>
        <p:sp>
          <p:nvSpPr>
            <p:cNvPr id="259" name="Line 22">
              <a:extLst>
                <a:ext uri="{FF2B5EF4-FFF2-40B4-BE49-F238E27FC236}">
                  <a16:creationId xmlns:a16="http://schemas.microsoft.com/office/drawing/2014/main" id="{804F435C-F571-AA42-BB0D-44C67A80B712}"/>
                </a:ext>
              </a:extLst>
            </p:cNvPr>
            <p:cNvSpPr>
              <a:spLocks noChangeShapeType="1"/>
            </p:cNvSpPr>
            <p:nvPr/>
          </p:nvSpPr>
          <p:spPr bwMode="auto">
            <a:xfrm>
              <a:off x="8175094" y="4342992"/>
              <a:ext cx="0" cy="91440"/>
            </a:xfrm>
            <a:prstGeom prst="line">
              <a:avLst/>
            </a:prstGeom>
            <a:noFill/>
            <a:ln w="190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defTabSz="457189" fontAlgn="auto">
                <a:spcBef>
                  <a:spcPts val="0"/>
                </a:spcBef>
                <a:spcAft>
                  <a:spcPts val="0"/>
                </a:spcAft>
                <a:defRPr/>
              </a:pPr>
              <a:endParaRPr lang="en-US" sz="900" b="1">
                <a:latin typeface="+mn-lt"/>
                <a:ea typeface="Arial Hebrew" charset="-79"/>
                <a:cs typeface="Arial Hebrew" charset="-79"/>
              </a:endParaRPr>
            </a:p>
          </p:txBody>
        </p:sp>
        <p:sp>
          <p:nvSpPr>
            <p:cNvPr id="260" name="Line 18">
              <a:extLst>
                <a:ext uri="{FF2B5EF4-FFF2-40B4-BE49-F238E27FC236}">
                  <a16:creationId xmlns:a16="http://schemas.microsoft.com/office/drawing/2014/main" id="{7345E04E-9CDB-604D-B39F-FBB2C41D1E6B}"/>
                </a:ext>
              </a:extLst>
            </p:cNvPr>
            <p:cNvSpPr>
              <a:spLocks noChangeShapeType="1"/>
            </p:cNvSpPr>
            <p:nvPr/>
          </p:nvSpPr>
          <p:spPr bwMode="auto">
            <a:xfrm>
              <a:off x="9624824" y="4342991"/>
              <a:ext cx="0" cy="91440"/>
            </a:xfrm>
            <a:prstGeom prst="line">
              <a:avLst/>
            </a:prstGeom>
            <a:noFill/>
            <a:ln w="190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defTabSz="457189" fontAlgn="auto">
                <a:spcBef>
                  <a:spcPts val="0"/>
                </a:spcBef>
                <a:spcAft>
                  <a:spcPts val="0"/>
                </a:spcAft>
                <a:defRPr/>
              </a:pPr>
              <a:endParaRPr lang="en-US" sz="900" b="1">
                <a:latin typeface="+mn-lt"/>
                <a:ea typeface="Arial Hebrew" charset="-79"/>
                <a:cs typeface="Arial Hebrew" charset="-79"/>
              </a:endParaRPr>
            </a:p>
          </p:txBody>
        </p:sp>
        <p:sp>
          <p:nvSpPr>
            <p:cNvPr id="261" name="Line 18">
              <a:extLst>
                <a:ext uri="{FF2B5EF4-FFF2-40B4-BE49-F238E27FC236}">
                  <a16:creationId xmlns:a16="http://schemas.microsoft.com/office/drawing/2014/main" id="{849FF0B0-8AB1-3B42-B3BD-BB8681AC4A31}"/>
                </a:ext>
              </a:extLst>
            </p:cNvPr>
            <p:cNvSpPr>
              <a:spLocks noChangeShapeType="1"/>
            </p:cNvSpPr>
            <p:nvPr/>
          </p:nvSpPr>
          <p:spPr bwMode="auto">
            <a:xfrm>
              <a:off x="7885148" y="4342991"/>
              <a:ext cx="0" cy="91440"/>
            </a:xfrm>
            <a:prstGeom prst="line">
              <a:avLst/>
            </a:prstGeom>
            <a:noFill/>
            <a:ln w="190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defTabSz="457189" fontAlgn="auto">
                <a:spcBef>
                  <a:spcPts val="0"/>
                </a:spcBef>
                <a:spcAft>
                  <a:spcPts val="0"/>
                </a:spcAft>
                <a:defRPr/>
              </a:pPr>
              <a:endParaRPr lang="en-US" sz="900" b="1">
                <a:latin typeface="+mn-lt"/>
                <a:ea typeface="Arial Hebrew" charset="-79"/>
                <a:cs typeface="Arial Hebrew" charset="-79"/>
              </a:endParaRPr>
            </a:p>
          </p:txBody>
        </p:sp>
        <p:sp>
          <p:nvSpPr>
            <p:cNvPr id="262" name="Line 22">
              <a:extLst>
                <a:ext uri="{FF2B5EF4-FFF2-40B4-BE49-F238E27FC236}">
                  <a16:creationId xmlns:a16="http://schemas.microsoft.com/office/drawing/2014/main" id="{46BBB555-A54C-8746-8066-CB25A1B7E2B4}"/>
                </a:ext>
              </a:extLst>
            </p:cNvPr>
            <p:cNvSpPr>
              <a:spLocks noChangeShapeType="1"/>
            </p:cNvSpPr>
            <p:nvPr/>
          </p:nvSpPr>
          <p:spPr bwMode="auto">
            <a:xfrm>
              <a:off x="9914770" y="4342992"/>
              <a:ext cx="0" cy="91440"/>
            </a:xfrm>
            <a:prstGeom prst="line">
              <a:avLst/>
            </a:prstGeom>
            <a:noFill/>
            <a:ln w="190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defTabSz="457189" fontAlgn="auto">
                <a:spcBef>
                  <a:spcPts val="0"/>
                </a:spcBef>
                <a:spcAft>
                  <a:spcPts val="0"/>
                </a:spcAft>
                <a:defRPr/>
              </a:pPr>
              <a:endParaRPr lang="en-US" sz="900" b="1">
                <a:latin typeface="+mn-lt"/>
                <a:ea typeface="Arial Hebrew" charset="-79"/>
                <a:cs typeface="Arial Hebrew" charset="-79"/>
              </a:endParaRPr>
            </a:p>
          </p:txBody>
        </p:sp>
        <p:sp>
          <p:nvSpPr>
            <p:cNvPr id="263" name="Line 22">
              <a:extLst>
                <a:ext uri="{FF2B5EF4-FFF2-40B4-BE49-F238E27FC236}">
                  <a16:creationId xmlns:a16="http://schemas.microsoft.com/office/drawing/2014/main" id="{CD2EA7EA-22F4-E94F-9351-3709138A0D5D}"/>
                </a:ext>
              </a:extLst>
            </p:cNvPr>
            <p:cNvSpPr>
              <a:spLocks noChangeShapeType="1"/>
            </p:cNvSpPr>
            <p:nvPr/>
          </p:nvSpPr>
          <p:spPr bwMode="auto">
            <a:xfrm>
              <a:off x="8465040" y="4342992"/>
              <a:ext cx="0" cy="91440"/>
            </a:xfrm>
            <a:prstGeom prst="line">
              <a:avLst/>
            </a:prstGeom>
            <a:noFill/>
            <a:ln w="190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defTabSz="457189" fontAlgn="auto">
                <a:spcBef>
                  <a:spcPts val="0"/>
                </a:spcBef>
                <a:spcAft>
                  <a:spcPts val="0"/>
                </a:spcAft>
                <a:defRPr/>
              </a:pPr>
              <a:endParaRPr lang="en-US" sz="900" b="1">
                <a:latin typeface="+mn-lt"/>
                <a:ea typeface="Arial Hebrew" charset="-79"/>
                <a:cs typeface="Arial Hebrew" charset="-79"/>
              </a:endParaRPr>
            </a:p>
          </p:txBody>
        </p:sp>
        <p:sp>
          <p:nvSpPr>
            <p:cNvPr id="264" name="Line 22">
              <a:extLst>
                <a:ext uri="{FF2B5EF4-FFF2-40B4-BE49-F238E27FC236}">
                  <a16:creationId xmlns:a16="http://schemas.microsoft.com/office/drawing/2014/main" id="{D3D49B77-4642-E847-B7C5-1B3FBD7EB12C}"/>
                </a:ext>
              </a:extLst>
            </p:cNvPr>
            <p:cNvSpPr>
              <a:spLocks noChangeShapeType="1"/>
            </p:cNvSpPr>
            <p:nvPr/>
          </p:nvSpPr>
          <p:spPr bwMode="auto">
            <a:xfrm>
              <a:off x="9044932" y="4342992"/>
              <a:ext cx="0" cy="91440"/>
            </a:xfrm>
            <a:prstGeom prst="line">
              <a:avLst/>
            </a:prstGeom>
            <a:noFill/>
            <a:ln w="190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defTabSz="457189" fontAlgn="auto">
                <a:spcBef>
                  <a:spcPts val="0"/>
                </a:spcBef>
                <a:spcAft>
                  <a:spcPts val="0"/>
                </a:spcAft>
                <a:defRPr/>
              </a:pPr>
              <a:endParaRPr lang="en-US" sz="900" b="1">
                <a:latin typeface="+mn-lt"/>
                <a:ea typeface="Arial Hebrew" charset="-79"/>
                <a:cs typeface="Arial Hebrew" charset="-79"/>
              </a:endParaRPr>
            </a:p>
          </p:txBody>
        </p:sp>
        <p:sp>
          <p:nvSpPr>
            <p:cNvPr id="265" name="Text Box 44">
              <a:extLst>
                <a:ext uri="{FF2B5EF4-FFF2-40B4-BE49-F238E27FC236}">
                  <a16:creationId xmlns:a16="http://schemas.microsoft.com/office/drawing/2014/main" id="{6425723F-6909-5D49-841D-D632D48411E0}"/>
                </a:ext>
              </a:extLst>
            </p:cNvPr>
            <p:cNvSpPr txBox="1">
              <a:spLocks noChangeArrowheads="1"/>
            </p:cNvSpPr>
            <p:nvPr/>
          </p:nvSpPr>
          <p:spPr bwMode="auto">
            <a:xfrm>
              <a:off x="9629397" y="4469077"/>
              <a:ext cx="609599" cy="328882"/>
            </a:xfrm>
            <a:prstGeom prst="rect">
              <a:avLst/>
            </a:prstGeom>
            <a:noFill/>
            <a:ln>
              <a:noFill/>
            </a:ln>
            <a:effectLst/>
            <a:extLst>
              <a:ext uri="{909E8E84-426E-40dd-AFC4-6F175D3DCCD1}">
                <a14:hiddenFill xmlns="" xmlns:a14="http://schemas.microsoft.com/office/drawing/2010/main">
                  <a:solidFill>
                    <a:schemeClr val="hlink"/>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lstStyle/>
            <a:p>
              <a:pPr algn="ctr" defTabSz="457189" fontAlgn="auto">
                <a:spcAft>
                  <a:spcPts val="0"/>
                </a:spcAft>
                <a:defRPr/>
              </a:pPr>
              <a:r>
                <a:rPr lang="en-US" sz="1000">
                  <a:latin typeface="News Gothic MT" panose="020B0503020103020203" pitchFamily="34" charset="0"/>
                  <a:ea typeface="Arial Hebrew" charset="-79"/>
                  <a:cs typeface="Arial Hebrew" charset="-79"/>
                </a:rPr>
                <a:t>30</a:t>
              </a:r>
            </a:p>
          </p:txBody>
        </p:sp>
        <p:sp>
          <p:nvSpPr>
            <p:cNvPr id="266" name="Text Box 40">
              <a:extLst>
                <a:ext uri="{FF2B5EF4-FFF2-40B4-BE49-F238E27FC236}">
                  <a16:creationId xmlns:a16="http://schemas.microsoft.com/office/drawing/2014/main" id="{4F7C4926-E986-144D-9F03-CA1A6BDEEF9B}"/>
                </a:ext>
              </a:extLst>
            </p:cNvPr>
            <p:cNvSpPr txBox="1">
              <a:spLocks noChangeArrowheads="1"/>
            </p:cNvSpPr>
            <p:nvPr/>
          </p:nvSpPr>
          <p:spPr bwMode="auto">
            <a:xfrm>
              <a:off x="6709056" y="4468119"/>
              <a:ext cx="609600" cy="328882"/>
            </a:xfrm>
            <a:prstGeom prst="rect">
              <a:avLst/>
            </a:prstGeom>
            <a:noFill/>
            <a:ln>
              <a:noFill/>
            </a:ln>
            <a:effectLst/>
            <a:extLst>
              <a:ext uri="{909E8E84-426E-40dd-AFC4-6F175D3DCCD1}">
                <a14:hiddenFill xmlns="" xmlns:a14="http://schemas.microsoft.com/office/drawing/2010/main">
                  <a:solidFill>
                    <a:schemeClr val="hlink"/>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lstStyle/>
            <a:p>
              <a:pPr algn="ctr" defTabSz="457189" fontAlgn="auto">
                <a:spcAft>
                  <a:spcPts val="0"/>
                </a:spcAft>
                <a:defRPr/>
              </a:pPr>
              <a:r>
                <a:rPr lang="en-US" sz="1000">
                  <a:latin typeface="News Gothic MT" panose="020B0503020103020203" pitchFamily="34" charset="0"/>
                  <a:ea typeface="Arial Hebrew" charset="-79"/>
                  <a:cs typeface="Arial Hebrew" charset="-79"/>
                </a:rPr>
                <a:t>0</a:t>
              </a:r>
            </a:p>
          </p:txBody>
        </p:sp>
        <p:sp>
          <p:nvSpPr>
            <p:cNvPr id="267" name="Text Box 44">
              <a:extLst>
                <a:ext uri="{FF2B5EF4-FFF2-40B4-BE49-F238E27FC236}">
                  <a16:creationId xmlns:a16="http://schemas.microsoft.com/office/drawing/2014/main" id="{984C611E-3FE4-7D4A-861F-165F93C219C6}"/>
                </a:ext>
              </a:extLst>
            </p:cNvPr>
            <p:cNvSpPr txBox="1">
              <a:spLocks noChangeArrowheads="1"/>
            </p:cNvSpPr>
            <p:nvPr/>
          </p:nvSpPr>
          <p:spPr bwMode="auto">
            <a:xfrm>
              <a:off x="8447382" y="4468119"/>
              <a:ext cx="609600" cy="328882"/>
            </a:xfrm>
            <a:prstGeom prst="rect">
              <a:avLst/>
            </a:prstGeom>
            <a:noFill/>
            <a:ln>
              <a:noFill/>
            </a:ln>
            <a:effectLst/>
            <a:extLst>
              <a:ext uri="{909E8E84-426E-40dd-AFC4-6F175D3DCCD1}">
                <a14:hiddenFill xmlns="" xmlns:a14="http://schemas.microsoft.com/office/drawing/2010/main">
                  <a:solidFill>
                    <a:schemeClr val="hlink"/>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lstStyle/>
            <a:p>
              <a:pPr algn="ctr" defTabSz="457189" fontAlgn="auto">
                <a:spcAft>
                  <a:spcPts val="0"/>
                </a:spcAft>
                <a:defRPr/>
              </a:pPr>
              <a:r>
                <a:rPr lang="en-US" sz="1000">
                  <a:latin typeface="News Gothic MT" panose="020B0503020103020203" pitchFamily="34" charset="0"/>
                  <a:ea typeface="Arial Hebrew" charset="-79"/>
                  <a:cs typeface="Arial Hebrew" charset="-79"/>
                </a:rPr>
                <a:t>18</a:t>
              </a:r>
            </a:p>
          </p:txBody>
        </p:sp>
        <p:sp>
          <p:nvSpPr>
            <p:cNvPr id="268" name="Text Box 50">
              <a:extLst>
                <a:ext uri="{FF2B5EF4-FFF2-40B4-BE49-F238E27FC236}">
                  <a16:creationId xmlns:a16="http://schemas.microsoft.com/office/drawing/2014/main" id="{1B28A46D-E68C-904E-A941-0B1B163F87FF}"/>
                </a:ext>
              </a:extLst>
            </p:cNvPr>
            <p:cNvSpPr txBox="1">
              <a:spLocks noChangeArrowheads="1"/>
            </p:cNvSpPr>
            <p:nvPr/>
          </p:nvSpPr>
          <p:spPr bwMode="auto">
            <a:xfrm>
              <a:off x="6998777" y="4468119"/>
              <a:ext cx="609600" cy="328882"/>
            </a:xfrm>
            <a:prstGeom prst="rect">
              <a:avLst/>
            </a:prstGeom>
            <a:noFill/>
            <a:ln>
              <a:noFill/>
            </a:ln>
            <a:effectLst/>
            <a:extLst>
              <a:ext uri="{909E8E84-426E-40dd-AFC4-6F175D3DCCD1}">
                <a14:hiddenFill xmlns="" xmlns:a14="http://schemas.microsoft.com/office/drawing/2010/main">
                  <a:solidFill>
                    <a:schemeClr val="hlink"/>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lstStyle/>
            <a:p>
              <a:pPr algn="ctr" defTabSz="457189" fontAlgn="auto">
                <a:spcAft>
                  <a:spcPts val="0"/>
                </a:spcAft>
                <a:defRPr/>
              </a:pPr>
              <a:r>
                <a:rPr lang="en-US" sz="1000">
                  <a:latin typeface="News Gothic MT" panose="020B0503020103020203" pitchFamily="34" charset="0"/>
                  <a:ea typeface="Arial Hebrew" charset="-79"/>
                  <a:cs typeface="Arial Hebrew" charset="-79"/>
                </a:rPr>
                <a:t>3</a:t>
              </a:r>
            </a:p>
          </p:txBody>
        </p:sp>
        <p:sp>
          <p:nvSpPr>
            <p:cNvPr id="269" name="Text Box 44">
              <a:extLst>
                <a:ext uri="{FF2B5EF4-FFF2-40B4-BE49-F238E27FC236}">
                  <a16:creationId xmlns:a16="http://schemas.microsoft.com/office/drawing/2014/main" id="{CDB8DE56-15AB-D941-BE9B-4FD4D7AD5066}"/>
                </a:ext>
              </a:extLst>
            </p:cNvPr>
            <p:cNvSpPr txBox="1">
              <a:spLocks noChangeArrowheads="1"/>
            </p:cNvSpPr>
            <p:nvPr/>
          </p:nvSpPr>
          <p:spPr bwMode="auto">
            <a:xfrm>
              <a:off x="7288498" y="4468119"/>
              <a:ext cx="609599" cy="328882"/>
            </a:xfrm>
            <a:prstGeom prst="rect">
              <a:avLst/>
            </a:prstGeom>
            <a:noFill/>
            <a:ln>
              <a:noFill/>
            </a:ln>
            <a:effectLst/>
            <a:extLst>
              <a:ext uri="{909E8E84-426E-40dd-AFC4-6F175D3DCCD1}">
                <a14:hiddenFill xmlns="" xmlns:a14="http://schemas.microsoft.com/office/drawing/2010/main">
                  <a:solidFill>
                    <a:schemeClr val="hlink"/>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lstStyle/>
            <a:p>
              <a:pPr algn="ctr" defTabSz="457189" fontAlgn="auto">
                <a:spcAft>
                  <a:spcPts val="0"/>
                </a:spcAft>
                <a:defRPr/>
              </a:pPr>
              <a:r>
                <a:rPr lang="en-US" sz="1000">
                  <a:latin typeface="News Gothic MT" panose="020B0503020103020203" pitchFamily="34" charset="0"/>
                  <a:ea typeface="Arial Hebrew" charset="-79"/>
                  <a:cs typeface="Arial Hebrew" charset="-79"/>
                </a:rPr>
                <a:t>6</a:t>
              </a:r>
              <a:endParaRPr lang="en-US" sz="900">
                <a:latin typeface="News Gothic MT" panose="020B0503020103020203" pitchFamily="34" charset="0"/>
                <a:ea typeface="Arial Hebrew" charset="-79"/>
                <a:cs typeface="Arial Hebrew" charset="-79"/>
              </a:endParaRPr>
            </a:p>
          </p:txBody>
        </p:sp>
        <p:sp>
          <p:nvSpPr>
            <p:cNvPr id="270" name="Text Box 44">
              <a:extLst>
                <a:ext uri="{FF2B5EF4-FFF2-40B4-BE49-F238E27FC236}">
                  <a16:creationId xmlns:a16="http://schemas.microsoft.com/office/drawing/2014/main" id="{435D68EF-4B6F-6748-982D-04FFDA253932}"/>
                </a:ext>
              </a:extLst>
            </p:cNvPr>
            <p:cNvSpPr txBox="1">
              <a:spLocks noChangeArrowheads="1"/>
            </p:cNvSpPr>
            <p:nvPr/>
          </p:nvSpPr>
          <p:spPr bwMode="auto">
            <a:xfrm>
              <a:off x="7867940" y="4468119"/>
              <a:ext cx="609600" cy="328882"/>
            </a:xfrm>
            <a:prstGeom prst="rect">
              <a:avLst/>
            </a:prstGeom>
            <a:noFill/>
            <a:ln>
              <a:noFill/>
            </a:ln>
            <a:effectLst/>
            <a:extLst>
              <a:ext uri="{909E8E84-426E-40dd-AFC4-6F175D3DCCD1}">
                <a14:hiddenFill xmlns="" xmlns:a14="http://schemas.microsoft.com/office/drawing/2010/main">
                  <a:solidFill>
                    <a:schemeClr val="hlink"/>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lstStyle/>
            <a:p>
              <a:pPr algn="ctr" defTabSz="457189" fontAlgn="auto">
                <a:spcAft>
                  <a:spcPts val="0"/>
                </a:spcAft>
                <a:defRPr/>
              </a:pPr>
              <a:r>
                <a:rPr lang="en-US" sz="1000">
                  <a:latin typeface="News Gothic MT" panose="020B0503020103020203" pitchFamily="34" charset="0"/>
                  <a:ea typeface="Arial Hebrew" charset="-79"/>
                  <a:cs typeface="Arial Hebrew" charset="-79"/>
                </a:rPr>
                <a:t>12</a:t>
              </a:r>
            </a:p>
          </p:txBody>
        </p:sp>
        <p:sp>
          <p:nvSpPr>
            <p:cNvPr id="271" name="Text Box 40">
              <a:extLst>
                <a:ext uri="{FF2B5EF4-FFF2-40B4-BE49-F238E27FC236}">
                  <a16:creationId xmlns:a16="http://schemas.microsoft.com/office/drawing/2014/main" id="{4DDCC664-378B-EF4D-99D9-5CFBFF5FF798}"/>
                </a:ext>
              </a:extLst>
            </p:cNvPr>
            <p:cNvSpPr txBox="1">
              <a:spLocks noChangeArrowheads="1"/>
            </p:cNvSpPr>
            <p:nvPr/>
          </p:nvSpPr>
          <p:spPr bwMode="auto">
            <a:xfrm>
              <a:off x="9354694" y="4470034"/>
              <a:ext cx="609599" cy="328882"/>
            </a:xfrm>
            <a:prstGeom prst="rect">
              <a:avLst/>
            </a:prstGeom>
            <a:noFill/>
            <a:ln>
              <a:noFill/>
            </a:ln>
            <a:effectLst/>
            <a:extLst>
              <a:ext uri="{909E8E84-426E-40dd-AFC4-6F175D3DCCD1}">
                <a14:hiddenFill xmlns="" xmlns:a14="http://schemas.microsoft.com/office/drawing/2010/main">
                  <a:solidFill>
                    <a:schemeClr val="hlink"/>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lstStyle/>
            <a:p>
              <a:pPr algn="ctr" defTabSz="457189" fontAlgn="auto">
                <a:spcAft>
                  <a:spcPts val="0"/>
                </a:spcAft>
                <a:defRPr/>
              </a:pPr>
              <a:r>
                <a:rPr lang="en-US" sz="1000">
                  <a:latin typeface="News Gothic MT" panose="020B0503020103020203" pitchFamily="34" charset="0"/>
                  <a:ea typeface="Arial Hebrew" charset="-79"/>
                  <a:cs typeface="Arial Hebrew" charset="-79"/>
                </a:rPr>
                <a:t>27</a:t>
              </a:r>
            </a:p>
          </p:txBody>
        </p:sp>
        <p:sp>
          <p:nvSpPr>
            <p:cNvPr id="272" name="Text Box 40">
              <a:extLst>
                <a:ext uri="{FF2B5EF4-FFF2-40B4-BE49-F238E27FC236}">
                  <a16:creationId xmlns:a16="http://schemas.microsoft.com/office/drawing/2014/main" id="{C0B963D9-B02E-6A4C-9A5C-4D34398047C4}"/>
                </a:ext>
              </a:extLst>
            </p:cNvPr>
            <p:cNvSpPr txBox="1">
              <a:spLocks noChangeArrowheads="1"/>
            </p:cNvSpPr>
            <p:nvPr/>
          </p:nvSpPr>
          <p:spPr bwMode="auto">
            <a:xfrm>
              <a:off x="7591599" y="4479521"/>
              <a:ext cx="609599" cy="328882"/>
            </a:xfrm>
            <a:prstGeom prst="rect">
              <a:avLst/>
            </a:prstGeom>
            <a:noFill/>
            <a:ln>
              <a:noFill/>
            </a:ln>
            <a:effectLst/>
            <a:extLst>
              <a:ext uri="{909E8E84-426E-40dd-AFC4-6F175D3DCCD1}">
                <a14:hiddenFill xmlns="" xmlns:a14="http://schemas.microsoft.com/office/drawing/2010/main">
                  <a:solidFill>
                    <a:schemeClr val="hlink"/>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lstStyle/>
            <a:p>
              <a:pPr algn="ctr" defTabSz="457189" fontAlgn="auto">
                <a:spcAft>
                  <a:spcPts val="0"/>
                </a:spcAft>
                <a:defRPr/>
              </a:pPr>
              <a:r>
                <a:rPr lang="en-US" sz="1000">
                  <a:latin typeface="News Gothic MT" panose="020B0503020103020203" pitchFamily="34" charset="0"/>
                  <a:ea typeface="Arial Hebrew" charset="-79"/>
                  <a:cs typeface="Arial Hebrew" charset="-79"/>
                </a:rPr>
                <a:t>9</a:t>
              </a:r>
            </a:p>
          </p:txBody>
        </p:sp>
        <p:sp>
          <p:nvSpPr>
            <p:cNvPr id="273" name="Text Box 44">
              <a:extLst>
                <a:ext uri="{FF2B5EF4-FFF2-40B4-BE49-F238E27FC236}">
                  <a16:creationId xmlns:a16="http://schemas.microsoft.com/office/drawing/2014/main" id="{8537FFB0-3D9E-0344-BD48-A2A60C063262}"/>
                </a:ext>
              </a:extLst>
            </p:cNvPr>
            <p:cNvSpPr txBox="1">
              <a:spLocks noChangeArrowheads="1"/>
            </p:cNvSpPr>
            <p:nvPr/>
          </p:nvSpPr>
          <p:spPr bwMode="auto">
            <a:xfrm>
              <a:off x="8156795" y="4466203"/>
              <a:ext cx="609599" cy="328882"/>
            </a:xfrm>
            <a:prstGeom prst="rect">
              <a:avLst/>
            </a:prstGeom>
            <a:noFill/>
            <a:ln>
              <a:noFill/>
            </a:ln>
            <a:effectLst/>
            <a:extLst>
              <a:ext uri="{909E8E84-426E-40dd-AFC4-6F175D3DCCD1}">
                <a14:hiddenFill xmlns="" xmlns:a14="http://schemas.microsoft.com/office/drawing/2010/main">
                  <a:solidFill>
                    <a:schemeClr val="hlink"/>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lstStyle/>
            <a:p>
              <a:pPr algn="ctr" defTabSz="457189" fontAlgn="auto">
                <a:spcAft>
                  <a:spcPts val="0"/>
                </a:spcAft>
                <a:defRPr/>
              </a:pPr>
              <a:r>
                <a:rPr lang="en-US" sz="1000">
                  <a:latin typeface="News Gothic MT" panose="020B0503020103020203" pitchFamily="34" charset="0"/>
                  <a:ea typeface="Arial Hebrew" charset="-79"/>
                  <a:cs typeface="Arial Hebrew" charset="-79"/>
                </a:rPr>
                <a:t>15</a:t>
              </a:r>
            </a:p>
          </p:txBody>
        </p:sp>
        <p:sp>
          <p:nvSpPr>
            <p:cNvPr id="274" name="Text Box 44">
              <a:extLst>
                <a:ext uri="{FF2B5EF4-FFF2-40B4-BE49-F238E27FC236}">
                  <a16:creationId xmlns:a16="http://schemas.microsoft.com/office/drawing/2014/main" id="{AD9625AE-3C57-D142-AE23-91EFB2FBFD1D}"/>
                </a:ext>
              </a:extLst>
            </p:cNvPr>
            <p:cNvSpPr txBox="1">
              <a:spLocks noChangeArrowheads="1"/>
            </p:cNvSpPr>
            <p:nvPr/>
          </p:nvSpPr>
          <p:spPr bwMode="auto">
            <a:xfrm>
              <a:off x="8736237" y="4470034"/>
              <a:ext cx="609599" cy="328882"/>
            </a:xfrm>
            <a:prstGeom prst="rect">
              <a:avLst/>
            </a:prstGeom>
            <a:noFill/>
            <a:ln>
              <a:noFill/>
            </a:ln>
            <a:effectLst/>
            <a:extLst>
              <a:ext uri="{909E8E84-426E-40dd-AFC4-6F175D3DCCD1}">
                <a14:hiddenFill xmlns="" xmlns:a14="http://schemas.microsoft.com/office/drawing/2010/main">
                  <a:solidFill>
                    <a:schemeClr val="hlink"/>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lstStyle/>
            <a:p>
              <a:pPr algn="ctr" defTabSz="457189" fontAlgn="auto">
                <a:spcAft>
                  <a:spcPts val="0"/>
                </a:spcAft>
                <a:defRPr/>
              </a:pPr>
              <a:r>
                <a:rPr lang="en-US" sz="1000">
                  <a:latin typeface="News Gothic MT" panose="020B0503020103020203" pitchFamily="34" charset="0"/>
                  <a:ea typeface="Arial Hebrew" charset="-79"/>
                  <a:cs typeface="Arial Hebrew" charset="-79"/>
                </a:rPr>
                <a:t>21</a:t>
              </a:r>
            </a:p>
          </p:txBody>
        </p:sp>
        <p:sp>
          <p:nvSpPr>
            <p:cNvPr id="275" name="Text Box 50">
              <a:extLst>
                <a:ext uri="{FF2B5EF4-FFF2-40B4-BE49-F238E27FC236}">
                  <a16:creationId xmlns:a16="http://schemas.microsoft.com/office/drawing/2014/main" id="{F563B815-16F7-AF46-B6B2-5A1F2DBE77AD}"/>
                </a:ext>
              </a:extLst>
            </p:cNvPr>
            <p:cNvSpPr txBox="1">
              <a:spLocks noChangeArrowheads="1"/>
            </p:cNvSpPr>
            <p:nvPr/>
          </p:nvSpPr>
          <p:spPr bwMode="auto">
            <a:xfrm>
              <a:off x="9039098" y="4461412"/>
              <a:ext cx="609599" cy="328882"/>
            </a:xfrm>
            <a:prstGeom prst="rect">
              <a:avLst/>
            </a:prstGeom>
            <a:noFill/>
            <a:ln>
              <a:noFill/>
            </a:ln>
            <a:effectLst/>
            <a:extLst>
              <a:ext uri="{909E8E84-426E-40dd-AFC4-6F175D3DCCD1}">
                <a14:hiddenFill xmlns="" xmlns:a14="http://schemas.microsoft.com/office/drawing/2010/main">
                  <a:solidFill>
                    <a:schemeClr val="hlink"/>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lstStyle/>
            <a:p>
              <a:pPr algn="ctr" defTabSz="457189" fontAlgn="auto">
                <a:spcAft>
                  <a:spcPts val="0"/>
                </a:spcAft>
                <a:defRPr/>
              </a:pPr>
              <a:r>
                <a:rPr lang="en-US" sz="1000">
                  <a:latin typeface="News Gothic MT" panose="020B0503020103020203" pitchFamily="34" charset="0"/>
                  <a:ea typeface="Arial Hebrew" charset="-79"/>
                  <a:cs typeface="Arial Hebrew" charset="-79"/>
                </a:rPr>
                <a:t>24</a:t>
              </a:r>
            </a:p>
          </p:txBody>
        </p:sp>
        <p:sp>
          <p:nvSpPr>
            <p:cNvPr id="276" name="Line 28">
              <a:extLst>
                <a:ext uri="{FF2B5EF4-FFF2-40B4-BE49-F238E27FC236}">
                  <a16:creationId xmlns:a16="http://schemas.microsoft.com/office/drawing/2014/main" id="{75905FF2-3000-B44C-B4CF-B1A6D16192D2}"/>
                </a:ext>
              </a:extLst>
            </p:cNvPr>
            <p:cNvSpPr>
              <a:spLocks noChangeShapeType="1"/>
            </p:cNvSpPr>
            <p:nvPr/>
          </p:nvSpPr>
          <p:spPr bwMode="auto">
            <a:xfrm>
              <a:off x="9334878" y="4342992"/>
              <a:ext cx="0" cy="91440"/>
            </a:xfrm>
            <a:prstGeom prst="line">
              <a:avLst/>
            </a:prstGeom>
            <a:noFill/>
            <a:ln w="190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defTabSz="457189" fontAlgn="auto">
                <a:spcBef>
                  <a:spcPts val="0"/>
                </a:spcBef>
                <a:spcAft>
                  <a:spcPts val="0"/>
                </a:spcAft>
                <a:defRPr/>
              </a:pPr>
              <a:endParaRPr lang="en-US" sz="900" b="1">
                <a:latin typeface="+mn-lt"/>
                <a:ea typeface="Arial Hebrew" charset="-79"/>
                <a:cs typeface="Arial Hebrew" charset="-79"/>
              </a:endParaRPr>
            </a:p>
          </p:txBody>
        </p:sp>
        <p:sp>
          <p:nvSpPr>
            <p:cNvPr id="277" name="Text Box 44">
              <a:extLst>
                <a:ext uri="{FF2B5EF4-FFF2-40B4-BE49-F238E27FC236}">
                  <a16:creationId xmlns:a16="http://schemas.microsoft.com/office/drawing/2014/main" id="{D87758BB-28CB-DB4C-823E-5F0158782144}"/>
                </a:ext>
              </a:extLst>
            </p:cNvPr>
            <p:cNvSpPr txBox="1">
              <a:spLocks noChangeArrowheads="1"/>
            </p:cNvSpPr>
            <p:nvPr/>
          </p:nvSpPr>
          <p:spPr bwMode="auto">
            <a:xfrm>
              <a:off x="10787339" y="4469077"/>
              <a:ext cx="609599" cy="328882"/>
            </a:xfrm>
            <a:prstGeom prst="rect">
              <a:avLst/>
            </a:prstGeom>
            <a:noFill/>
            <a:ln>
              <a:noFill/>
            </a:ln>
            <a:effectLst/>
            <a:extLst>
              <a:ext uri="{909E8E84-426E-40dd-AFC4-6F175D3DCCD1}">
                <a14:hiddenFill xmlns="" xmlns:a14="http://schemas.microsoft.com/office/drawing/2010/main">
                  <a:solidFill>
                    <a:schemeClr val="hlink"/>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lstStyle/>
            <a:p>
              <a:pPr algn="ctr" defTabSz="457189" fontAlgn="auto">
                <a:spcAft>
                  <a:spcPts val="0"/>
                </a:spcAft>
                <a:defRPr/>
              </a:pPr>
              <a:r>
                <a:rPr lang="en-US" sz="1000">
                  <a:latin typeface="News Gothic MT" panose="020B0503020103020203" pitchFamily="34" charset="0"/>
                  <a:ea typeface="Arial Hebrew" charset="-79"/>
                  <a:cs typeface="Arial Hebrew" charset="-79"/>
                </a:rPr>
                <a:t>42</a:t>
              </a:r>
            </a:p>
          </p:txBody>
        </p:sp>
        <p:sp>
          <p:nvSpPr>
            <p:cNvPr id="278" name="Line 22">
              <a:extLst>
                <a:ext uri="{FF2B5EF4-FFF2-40B4-BE49-F238E27FC236}">
                  <a16:creationId xmlns:a16="http://schemas.microsoft.com/office/drawing/2014/main" id="{79AF4B2A-2307-6940-AB58-B8873C4B111B}"/>
                </a:ext>
              </a:extLst>
            </p:cNvPr>
            <p:cNvSpPr>
              <a:spLocks noChangeShapeType="1"/>
            </p:cNvSpPr>
            <p:nvPr/>
          </p:nvSpPr>
          <p:spPr bwMode="auto">
            <a:xfrm>
              <a:off x="11074554" y="4342992"/>
              <a:ext cx="0" cy="91440"/>
            </a:xfrm>
            <a:prstGeom prst="line">
              <a:avLst/>
            </a:prstGeom>
            <a:noFill/>
            <a:ln w="190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defTabSz="457189" fontAlgn="auto">
                <a:spcBef>
                  <a:spcPts val="0"/>
                </a:spcBef>
                <a:spcAft>
                  <a:spcPts val="0"/>
                </a:spcAft>
                <a:defRPr/>
              </a:pPr>
              <a:endParaRPr lang="en-US" sz="900" b="1">
                <a:latin typeface="+mn-lt"/>
                <a:ea typeface="Arial Hebrew" charset="-79"/>
                <a:cs typeface="Arial Hebrew" charset="-79"/>
              </a:endParaRPr>
            </a:p>
          </p:txBody>
        </p:sp>
        <p:grpSp>
          <p:nvGrpSpPr>
            <p:cNvPr id="279" name="Group 278">
              <a:extLst>
                <a:ext uri="{FF2B5EF4-FFF2-40B4-BE49-F238E27FC236}">
                  <a16:creationId xmlns:a16="http://schemas.microsoft.com/office/drawing/2014/main" id="{B31B1999-3E56-CB4E-95AA-164CABD4EC19}"/>
                </a:ext>
              </a:extLst>
            </p:cNvPr>
            <p:cNvGrpSpPr/>
            <p:nvPr/>
          </p:nvGrpSpPr>
          <p:grpSpPr>
            <a:xfrm>
              <a:off x="7018547" y="1731169"/>
              <a:ext cx="4005263" cy="1959769"/>
              <a:chOff x="7146131" y="1731169"/>
              <a:chExt cx="4005263" cy="1959769"/>
            </a:xfrm>
          </p:grpSpPr>
          <p:sp>
            <p:nvSpPr>
              <p:cNvPr id="551" name="Freeform: Shape 895">
                <a:extLst>
                  <a:ext uri="{FF2B5EF4-FFF2-40B4-BE49-F238E27FC236}">
                    <a16:creationId xmlns:a16="http://schemas.microsoft.com/office/drawing/2014/main" id="{BFF079C0-8B2A-B34C-A659-FE99DD695E85}"/>
                  </a:ext>
                </a:extLst>
              </p:cNvPr>
              <p:cNvSpPr/>
              <p:nvPr/>
            </p:nvSpPr>
            <p:spPr>
              <a:xfrm>
                <a:off x="9298781" y="3078956"/>
                <a:ext cx="1852613" cy="611982"/>
              </a:xfrm>
              <a:custGeom>
                <a:avLst/>
                <a:gdLst>
                  <a:gd name="connsiteX0" fmla="*/ 1852613 w 1852613"/>
                  <a:gd name="connsiteY0" fmla="*/ 611982 h 611982"/>
                  <a:gd name="connsiteX1" fmla="*/ 1583532 w 1852613"/>
                  <a:gd name="connsiteY1" fmla="*/ 611982 h 611982"/>
                  <a:gd name="connsiteX2" fmla="*/ 1583532 w 1852613"/>
                  <a:gd name="connsiteY2" fmla="*/ 611982 h 611982"/>
                  <a:gd name="connsiteX3" fmla="*/ 1400175 w 1852613"/>
                  <a:gd name="connsiteY3" fmla="*/ 611982 h 611982"/>
                  <a:gd name="connsiteX4" fmla="*/ 1400175 w 1852613"/>
                  <a:gd name="connsiteY4" fmla="*/ 566738 h 611982"/>
                  <a:gd name="connsiteX5" fmla="*/ 1343025 w 1852613"/>
                  <a:gd name="connsiteY5" fmla="*/ 566738 h 611982"/>
                  <a:gd name="connsiteX6" fmla="*/ 1343025 w 1852613"/>
                  <a:gd name="connsiteY6" fmla="*/ 519113 h 611982"/>
                  <a:gd name="connsiteX7" fmla="*/ 1319213 w 1852613"/>
                  <a:gd name="connsiteY7" fmla="*/ 519113 h 611982"/>
                  <a:gd name="connsiteX8" fmla="*/ 1319213 w 1852613"/>
                  <a:gd name="connsiteY8" fmla="*/ 476250 h 611982"/>
                  <a:gd name="connsiteX9" fmla="*/ 1245394 w 1852613"/>
                  <a:gd name="connsiteY9" fmla="*/ 476250 h 611982"/>
                  <a:gd name="connsiteX10" fmla="*/ 1245394 w 1852613"/>
                  <a:gd name="connsiteY10" fmla="*/ 435769 h 611982"/>
                  <a:gd name="connsiteX11" fmla="*/ 1128713 w 1852613"/>
                  <a:gd name="connsiteY11" fmla="*/ 435769 h 611982"/>
                  <a:gd name="connsiteX12" fmla="*/ 1128713 w 1852613"/>
                  <a:gd name="connsiteY12" fmla="*/ 404813 h 611982"/>
                  <a:gd name="connsiteX13" fmla="*/ 1042988 w 1852613"/>
                  <a:gd name="connsiteY13" fmla="*/ 404813 h 611982"/>
                  <a:gd name="connsiteX14" fmla="*/ 1042988 w 1852613"/>
                  <a:gd name="connsiteY14" fmla="*/ 378619 h 611982"/>
                  <a:gd name="connsiteX15" fmla="*/ 1028700 w 1852613"/>
                  <a:gd name="connsiteY15" fmla="*/ 378619 h 611982"/>
                  <a:gd name="connsiteX16" fmla="*/ 1028700 w 1852613"/>
                  <a:gd name="connsiteY16" fmla="*/ 354807 h 611982"/>
                  <a:gd name="connsiteX17" fmla="*/ 914400 w 1852613"/>
                  <a:gd name="connsiteY17" fmla="*/ 354807 h 611982"/>
                  <a:gd name="connsiteX18" fmla="*/ 914400 w 1852613"/>
                  <a:gd name="connsiteY18" fmla="*/ 328613 h 611982"/>
                  <a:gd name="connsiteX19" fmla="*/ 795338 w 1852613"/>
                  <a:gd name="connsiteY19" fmla="*/ 328613 h 611982"/>
                  <a:gd name="connsiteX20" fmla="*/ 795338 w 1852613"/>
                  <a:gd name="connsiteY20" fmla="*/ 309563 h 611982"/>
                  <a:gd name="connsiteX21" fmla="*/ 635794 w 1852613"/>
                  <a:gd name="connsiteY21" fmla="*/ 309563 h 611982"/>
                  <a:gd name="connsiteX22" fmla="*/ 635794 w 1852613"/>
                  <a:gd name="connsiteY22" fmla="*/ 295275 h 611982"/>
                  <a:gd name="connsiteX23" fmla="*/ 528638 w 1852613"/>
                  <a:gd name="connsiteY23" fmla="*/ 295275 h 611982"/>
                  <a:gd name="connsiteX24" fmla="*/ 528638 w 1852613"/>
                  <a:gd name="connsiteY24" fmla="*/ 266700 h 611982"/>
                  <a:gd name="connsiteX25" fmla="*/ 509588 w 1852613"/>
                  <a:gd name="connsiteY25" fmla="*/ 266700 h 611982"/>
                  <a:gd name="connsiteX26" fmla="*/ 509588 w 1852613"/>
                  <a:gd name="connsiteY26" fmla="*/ 250032 h 611982"/>
                  <a:gd name="connsiteX27" fmla="*/ 500063 w 1852613"/>
                  <a:gd name="connsiteY27" fmla="*/ 250032 h 611982"/>
                  <a:gd name="connsiteX28" fmla="*/ 500063 w 1852613"/>
                  <a:gd name="connsiteY28" fmla="*/ 235744 h 611982"/>
                  <a:gd name="connsiteX29" fmla="*/ 447675 w 1852613"/>
                  <a:gd name="connsiteY29" fmla="*/ 235744 h 611982"/>
                  <a:gd name="connsiteX30" fmla="*/ 447675 w 1852613"/>
                  <a:gd name="connsiteY30" fmla="*/ 219075 h 611982"/>
                  <a:gd name="connsiteX31" fmla="*/ 421482 w 1852613"/>
                  <a:gd name="connsiteY31" fmla="*/ 219075 h 611982"/>
                  <a:gd name="connsiteX32" fmla="*/ 421482 w 1852613"/>
                  <a:gd name="connsiteY32" fmla="*/ 204788 h 611982"/>
                  <a:gd name="connsiteX33" fmla="*/ 369094 w 1852613"/>
                  <a:gd name="connsiteY33" fmla="*/ 204788 h 611982"/>
                  <a:gd name="connsiteX34" fmla="*/ 369094 w 1852613"/>
                  <a:gd name="connsiteY34" fmla="*/ 190500 h 611982"/>
                  <a:gd name="connsiteX35" fmla="*/ 302419 w 1852613"/>
                  <a:gd name="connsiteY35" fmla="*/ 190500 h 611982"/>
                  <a:gd name="connsiteX36" fmla="*/ 302419 w 1852613"/>
                  <a:gd name="connsiteY36" fmla="*/ 166688 h 611982"/>
                  <a:gd name="connsiteX37" fmla="*/ 254794 w 1852613"/>
                  <a:gd name="connsiteY37" fmla="*/ 166688 h 611982"/>
                  <a:gd name="connsiteX38" fmla="*/ 254794 w 1852613"/>
                  <a:gd name="connsiteY38" fmla="*/ 123825 h 611982"/>
                  <a:gd name="connsiteX39" fmla="*/ 226219 w 1852613"/>
                  <a:gd name="connsiteY39" fmla="*/ 123825 h 611982"/>
                  <a:gd name="connsiteX40" fmla="*/ 226219 w 1852613"/>
                  <a:gd name="connsiteY40" fmla="*/ 104775 h 611982"/>
                  <a:gd name="connsiteX41" fmla="*/ 173832 w 1852613"/>
                  <a:gd name="connsiteY41" fmla="*/ 104775 h 611982"/>
                  <a:gd name="connsiteX42" fmla="*/ 173832 w 1852613"/>
                  <a:gd name="connsiteY42" fmla="*/ 92869 h 611982"/>
                  <a:gd name="connsiteX43" fmla="*/ 152400 w 1852613"/>
                  <a:gd name="connsiteY43" fmla="*/ 92869 h 611982"/>
                  <a:gd name="connsiteX44" fmla="*/ 152400 w 1852613"/>
                  <a:gd name="connsiteY44" fmla="*/ 71438 h 611982"/>
                  <a:gd name="connsiteX45" fmla="*/ 100013 w 1852613"/>
                  <a:gd name="connsiteY45" fmla="*/ 71438 h 611982"/>
                  <a:gd name="connsiteX46" fmla="*/ 100013 w 1852613"/>
                  <a:gd name="connsiteY46" fmla="*/ 59532 h 611982"/>
                  <a:gd name="connsiteX47" fmla="*/ 92869 w 1852613"/>
                  <a:gd name="connsiteY47" fmla="*/ 59532 h 611982"/>
                  <a:gd name="connsiteX48" fmla="*/ 92869 w 1852613"/>
                  <a:gd name="connsiteY48" fmla="*/ 47625 h 611982"/>
                  <a:gd name="connsiteX49" fmla="*/ 69057 w 1852613"/>
                  <a:gd name="connsiteY49" fmla="*/ 47625 h 611982"/>
                  <a:gd name="connsiteX50" fmla="*/ 69057 w 1852613"/>
                  <a:gd name="connsiteY50" fmla="*/ 35719 h 611982"/>
                  <a:gd name="connsiteX51" fmla="*/ 26194 w 1852613"/>
                  <a:gd name="connsiteY51" fmla="*/ 35719 h 611982"/>
                  <a:gd name="connsiteX52" fmla="*/ 26194 w 1852613"/>
                  <a:gd name="connsiteY52" fmla="*/ 14288 h 611982"/>
                  <a:gd name="connsiteX53" fmla="*/ 19050 w 1852613"/>
                  <a:gd name="connsiteY53" fmla="*/ 14288 h 611982"/>
                  <a:gd name="connsiteX54" fmla="*/ 19050 w 1852613"/>
                  <a:gd name="connsiteY54" fmla="*/ 0 h 611982"/>
                  <a:gd name="connsiteX55" fmla="*/ 0 w 1852613"/>
                  <a:gd name="connsiteY55" fmla="*/ 0 h 61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852613" h="611982">
                    <a:moveTo>
                      <a:pt x="1852613" y="611982"/>
                    </a:moveTo>
                    <a:lnTo>
                      <a:pt x="1583532" y="611982"/>
                    </a:lnTo>
                    <a:lnTo>
                      <a:pt x="1583532" y="611982"/>
                    </a:lnTo>
                    <a:lnTo>
                      <a:pt x="1400175" y="611982"/>
                    </a:lnTo>
                    <a:lnTo>
                      <a:pt x="1400175" y="566738"/>
                    </a:lnTo>
                    <a:lnTo>
                      <a:pt x="1343025" y="566738"/>
                    </a:lnTo>
                    <a:lnTo>
                      <a:pt x="1343025" y="519113"/>
                    </a:lnTo>
                    <a:lnTo>
                      <a:pt x="1319213" y="519113"/>
                    </a:lnTo>
                    <a:lnTo>
                      <a:pt x="1319213" y="476250"/>
                    </a:lnTo>
                    <a:lnTo>
                      <a:pt x="1245394" y="476250"/>
                    </a:lnTo>
                    <a:lnTo>
                      <a:pt x="1245394" y="435769"/>
                    </a:lnTo>
                    <a:lnTo>
                      <a:pt x="1128713" y="435769"/>
                    </a:lnTo>
                    <a:lnTo>
                      <a:pt x="1128713" y="404813"/>
                    </a:lnTo>
                    <a:lnTo>
                      <a:pt x="1042988" y="404813"/>
                    </a:lnTo>
                    <a:lnTo>
                      <a:pt x="1042988" y="378619"/>
                    </a:lnTo>
                    <a:lnTo>
                      <a:pt x="1028700" y="378619"/>
                    </a:lnTo>
                    <a:lnTo>
                      <a:pt x="1028700" y="354807"/>
                    </a:lnTo>
                    <a:lnTo>
                      <a:pt x="914400" y="354807"/>
                    </a:lnTo>
                    <a:lnTo>
                      <a:pt x="914400" y="328613"/>
                    </a:lnTo>
                    <a:lnTo>
                      <a:pt x="795338" y="328613"/>
                    </a:lnTo>
                    <a:lnTo>
                      <a:pt x="795338" y="309563"/>
                    </a:lnTo>
                    <a:lnTo>
                      <a:pt x="635794" y="309563"/>
                    </a:lnTo>
                    <a:lnTo>
                      <a:pt x="635794" y="295275"/>
                    </a:lnTo>
                    <a:lnTo>
                      <a:pt x="528638" y="295275"/>
                    </a:lnTo>
                    <a:lnTo>
                      <a:pt x="528638" y="266700"/>
                    </a:lnTo>
                    <a:lnTo>
                      <a:pt x="509588" y="266700"/>
                    </a:lnTo>
                    <a:lnTo>
                      <a:pt x="509588" y="250032"/>
                    </a:lnTo>
                    <a:lnTo>
                      <a:pt x="500063" y="250032"/>
                    </a:lnTo>
                    <a:lnTo>
                      <a:pt x="500063" y="235744"/>
                    </a:lnTo>
                    <a:lnTo>
                      <a:pt x="447675" y="235744"/>
                    </a:lnTo>
                    <a:lnTo>
                      <a:pt x="447675" y="219075"/>
                    </a:lnTo>
                    <a:lnTo>
                      <a:pt x="421482" y="219075"/>
                    </a:lnTo>
                    <a:lnTo>
                      <a:pt x="421482" y="204788"/>
                    </a:lnTo>
                    <a:lnTo>
                      <a:pt x="369094" y="204788"/>
                    </a:lnTo>
                    <a:lnTo>
                      <a:pt x="369094" y="190500"/>
                    </a:lnTo>
                    <a:lnTo>
                      <a:pt x="302419" y="190500"/>
                    </a:lnTo>
                    <a:lnTo>
                      <a:pt x="302419" y="166688"/>
                    </a:lnTo>
                    <a:lnTo>
                      <a:pt x="254794" y="166688"/>
                    </a:lnTo>
                    <a:lnTo>
                      <a:pt x="254794" y="123825"/>
                    </a:lnTo>
                    <a:lnTo>
                      <a:pt x="226219" y="123825"/>
                    </a:lnTo>
                    <a:lnTo>
                      <a:pt x="226219" y="104775"/>
                    </a:lnTo>
                    <a:lnTo>
                      <a:pt x="173832" y="104775"/>
                    </a:lnTo>
                    <a:lnTo>
                      <a:pt x="173832" y="92869"/>
                    </a:lnTo>
                    <a:lnTo>
                      <a:pt x="152400" y="92869"/>
                    </a:lnTo>
                    <a:lnTo>
                      <a:pt x="152400" y="71438"/>
                    </a:lnTo>
                    <a:lnTo>
                      <a:pt x="100013" y="71438"/>
                    </a:lnTo>
                    <a:lnTo>
                      <a:pt x="100013" y="59532"/>
                    </a:lnTo>
                    <a:lnTo>
                      <a:pt x="92869" y="59532"/>
                    </a:lnTo>
                    <a:lnTo>
                      <a:pt x="92869" y="47625"/>
                    </a:lnTo>
                    <a:lnTo>
                      <a:pt x="69057" y="47625"/>
                    </a:lnTo>
                    <a:lnTo>
                      <a:pt x="69057" y="35719"/>
                    </a:lnTo>
                    <a:lnTo>
                      <a:pt x="26194" y="35719"/>
                    </a:lnTo>
                    <a:lnTo>
                      <a:pt x="26194" y="14288"/>
                    </a:lnTo>
                    <a:lnTo>
                      <a:pt x="19050" y="14288"/>
                    </a:lnTo>
                    <a:lnTo>
                      <a:pt x="19050" y="0"/>
                    </a:lnTo>
                    <a:lnTo>
                      <a:pt x="0" y="0"/>
                    </a:lnTo>
                  </a:path>
                </a:pathLst>
              </a:cu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52" name="Freeform: Shape 897">
                <a:extLst>
                  <a:ext uri="{FF2B5EF4-FFF2-40B4-BE49-F238E27FC236}">
                    <a16:creationId xmlns:a16="http://schemas.microsoft.com/office/drawing/2014/main" id="{D25E689D-64CC-8E4E-8016-4926DC18BE69}"/>
                  </a:ext>
                </a:extLst>
              </p:cNvPr>
              <p:cNvSpPr/>
              <p:nvPr/>
            </p:nvSpPr>
            <p:spPr>
              <a:xfrm>
                <a:off x="8848724" y="2783681"/>
                <a:ext cx="447675" cy="297657"/>
              </a:xfrm>
              <a:custGeom>
                <a:avLst/>
                <a:gdLst>
                  <a:gd name="connsiteX0" fmla="*/ 1131094 w 1131094"/>
                  <a:gd name="connsiteY0" fmla="*/ 0 h 764382"/>
                  <a:gd name="connsiteX1" fmla="*/ 447675 w 1131094"/>
                  <a:gd name="connsiteY1" fmla="*/ 764382 h 764382"/>
                  <a:gd name="connsiteX2" fmla="*/ 447675 w 1131094"/>
                  <a:gd name="connsiteY2" fmla="*/ 752475 h 764382"/>
                  <a:gd name="connsiteX3" fmla="*/ 435769 w 1131094"/>
                  <a:gd name="connsiteY3" fmla="*/ 752475 h 764382"/>
                  <a:gd name="connsiteX4" fmla="*/ 435769 w 1131094"/>
                  <a:gd name="connsiteY4" fmla="*/ 742950 h 764382"/>
                  <a:gd name="connsiteX5" fmla="*/ 431006 w 1131094"/>
                  <a:gd name="connsiteY5" fmla="*/ 742950 h 764382"/>
                  <a:gd name="connsiteX6" fmla="*/ 431006 w 1131094"/>
                  <a:gd name="connsiteY6" fmla="*/ 731044 h 764382"/>
                  <a:gd name="connsiteX7" fmla="*/ 376238 w 1131094"/>
                  <a:gd name="connsiteY7" fmla="*/ 731044 h 764382"/>
                  <a:gd name="connsiteX8" fmla="*/ 376238 w 1131094"/>
                  <a:gd name="connsiteY8" fmla="*/ 716757 h 764382"/>
                  <a:gd name="connsiteX9" fmla="*/ 366713 w 1131094"/>
                  <a:gd name="connsiteY9" fmla="*/ 716757 h 764382"/>
                  <a:gd name="connsiteX10" fmla="*/ 366713 w 1131094"/>
                  <a:gd name="connsiteY10" fmla="*/ 697707 h 764382"/>
                  <a:gd name="connsiteX11" fmla="*/ 321469 w 1131094"/>
                  <a:gd name="connsiteY11" fmla="*/ 697707 h 764382"/>
                  <a:gd name="connsiteX12" fmla="*/ 321469 w 1131094"/>
                  <a:gd name="connsiteY12" fmla="*/ 685800 h 764382"/>
                  <a:gd name="connsiteX13" fmla="*/ 280988 w 1131094"/>
                  <a:gd name="connsiteY13" fmla="*/ 685800 h 764382"/>
                  <a:gd name="connsiteX14" fmla="*/ 266700 w 1131094"/>
                  <a:gd name="connsiteY14" fmla="*/ 652463 h 764382"/>
                  <a:gd name="connsiteX15" fmla="*/ 250031 w 1131094"/>
                  <a:gd name="connsiteY15" fmla="*/ 652463 h 764382"/>
                  <a:gd name="connsiteX16" fmla="*/ 247650 w 1131094"/>
                  <a:gd name="connsiteY16" fmla="*/ 640557 h 764382"/>
                  <a:gd name="connsiteX17" fmla="*/ 188119 w 1131094"/>
                  <a:gd name="connsiteY17" fmla="*/ 640557 h 764382"/>
                  <a:gd name="connsiteX18" fmla="*/ 188119 w 1131094"/>
                  <a:gd name="connsiteY18" fmla="*/ 626269 h 764382"/>
                  <a:gd name="connsiteX19" fmla="*/ 180975 w 1131094"/>
                  <a:gd name="connsiteY19" fmla="*/ 626269 h 764382"/>
                  <a:gd name="connsiteX20" fmla="*/ 180975 w 1131094"/>
                  <a:gd name="connsiteY20" fmla="*/ 619125 h 764382"/>
                  <a:gd name="connsiteX21" fmla="*/ 178594 w 1131094"/>
                  <a:gd name="connsiteY21" fmla="*/ 619125 h 764382"/>
                  <a:gd name="connsiteX22" fmla="*/ 178594 w 1131094"/>
                  <a:gd name="connsiteY22" fmla="*/ 609600 h 764382"/>
                  <a:gd name="connsiteX23" fmla="*/ 128588 w 1131094"/>
                  <a:gd name="connsiteY23" fmla="*/ 609600 h 764382"/>
                  <a:gd name="connsiteX24" fmla="*/ 123825 w 1131094"/>
                  <a:gd name="connsiteY24" fmla="*/ 595313 h 764382"/>
                  <a:gd name="connsiteX25" fmla="*/ 102394 w 1131094"/>
                  <a:gd name="connsiteY25" fmla="*/ 595313 h 764382"/>
                  <a:gd name="connsiteX26" fmla="*/ 102394 w 1131094"/>
                  <a:gd name="connsiteY26" fmla="*/ 578644 h 764382"/>
                  <a:gd name="connsiteX27" fmla="*/ 88106 w 1131094"/>
                  <a:gd name="connsiteY27" fmla="*/ 578644 h 764382"/>
                  <a:gd name="connsiteX28" fmla="*/ 88106 w 1131094"/>
                  <a:gd name="connsiteY28" fmla="*/ 561975 h 764382"/>
                  <a:gd name="connsiteX29" fmla="*/ 66675 w 1131094"/>
                  <a:gd name="connsiteY29" fmla="*/ 561975 h 764382"/>
                  <a:gd name="connsiteX30" fmla="*/ 66675 w 1131094"/>
                  <a:gd name="connsiteY30" fmla="*/ 550069 h 764382"/>
                  <a:gd name="connsiteX31" fmla="*/ 47625 w 1131094"/>
                  <a:gd name="connsiteY31" fmla="*/ 550069 h 764382"/>
                  <a:gd name="connsiteX32" fmla="*/ 47625 w 1131094"/>
                  <a:gd name="connsiteY32" fmla="*/ 528638 h 764382"/>
                  <a:gd name="connsiteX33" fmla="*/ 30956 w 1131094"/>
                  <a:gd name="connsiteY33" fmla="*/ 528638 h 764382"/>
                  <a:gd name="connsiteX34" fmla="*/ 30956 w 1131094"/>
                  <a:gd name="connsiteY34" fmla="*/ 519113 h 764382"/>
                  <a:gd name="connsiteX35" fmla="*/ 14288 w 1131094"/>
                  <a:gd name="connsiteY35" fmla="*/ 519113 h 764382"/>
                  <a:gd name="connsiteX36" fmla="*/ 14288 w 1131094"/>
                  <a:gd name="connsiteY36" fmla="*/ 497682 h 764382"/>
                  <a:gd name="connsiteX37" fmla="*/ 9525 w 1131094"/>
                  <a:gd name="connsiteY37" fmla="*/ 497682 h 764382"/>
                  <a:gd name="connsiteX38" fmla="*/ 9525 w 1131094"/>
                  <a:gd name="connsiteY38" fmla="*/ 488157 h 764382"/>
                  <a:gd name="connsiteX39" fmla="*/ 0 w 1131094"/>
                  <a:gd name="connsiteY39" fmla="*/ 488157 h 764382"/>
                  <a:gd name="connsiteX40" fmla="*/ 0 w 1131094"/>
                  <a:gd name="connsiteY40" fmla="*/ 466725 h 764382"/>
                  <a:gd name="connsiteX0" fmla="*/ 447675 w 447675"/>
                  <a:gd name="connsiteY0" fmla="*/ 297657 h 297657"/>
                  <a:gd name="connsiteX1" fmla="*/ 447675 w 447675"/>
                  <a:gd name="connsiteY1" fmla="*/ 285750 h 297657"/>
                  <a:gd name="connsiteX2" fmla="*/ 435769 w 447675"/>
                  <a:gd name="connsiteY2" fmla="*/ 285750 h 297657"/>
                  <a:gd name="connsiteX3" fmla="*/ 435769 w 447675"/>
                  <a:gd name="connsiteY3" fmla="*/ 276225 h 297657"/>
                  <a:gd name="connsiteX4" fmla="*/ 431006 w 447675"/>
                  <a:gd name="connsiteY4" fmla="*/ 276225 h 297657"/>
                  <a:gd name="connsiteX5" fmla="*/ 431006 w 447675"/>
                  <a:gd name="connsiteY5" fmla="*/ 264319 h 297657"/>
                  <a:gd name="connsiteX6" fmla="*/ 376238 w 447675"/>
                  <a:gd name="connsiteY6" fmla="*/ 264319 h 297657"/>
                  <a:gd name="connsiteX7" fmla="*/ 376238 w 447675"/>
                  <a:gd name="connsiteY7" fmla="*/ 250032 h 297657"/>
                  <a:gd name="connsiteX8" fmla="*/ 366713 w 447675"/>
                  <a:gd name="connsiteY8" fmla="*/ 250032 h 297657"/>
                  <a:gd name="connsiteX9" fmla="*/ 366713 w 447675"/>
                  <a:gd name="connsiteY9" fmla="*/ 230982 h 297657"/>
                  <a:gd name="connsiteX10" fmla="*/ 321469 w 447675"/>
                  <a:gd name="connsiteY10" fmla="*/ 230982 h 297657"/>
                  <a:gd name="connsiteX11" fmla="*/ 321469 w 447675"/>
                  <a:gd name="connsiteY11" fmla="*/ 219075 h 297657"/>
                  <a:gd name="connsiteX12" fmla="*/ 280988 w 447675"/>
                  <a:gd name="connsiteY12" fmla="*/ 219075 h 297657"/>
                  <a:gd name="connsiteX13" fmla="*/ 266700 w 447675"/>
                  <a:gd name="connsiteY13" fmla="*/ 185738 h 297657"/>
                  <a:gd name="connsiteX14" fmla="*/ 250031 w 447675"/>
                  <a:gd name="connsiteY14" fmla="*/ 185738 h 297657"/>
                  <a:gd name="connsiteX15" fmla="*/ 247650 w 447675"/>
                  <a:gd name="connsiteY15" fmla="*/ 173832 h 297657"/>
                  <a:gd name="connsiteX16" fmla="*/ 188119 w 447675"/>
                  <a:gd name="connsiteY16" fmla="*/ 173832 h 297657"/>
                  <a:gd name="connsiteX17" fmla="*/ 188119 w 447675"/>
                  <a:gd name="connsiteY17" fmla="*/ 159544 h 297657"/>
                  <a:gd name="connsiteX18" fmla="*/ 180975 w 447675"/>
                  <a:gd name="connsiteY18" fmla="*/ 159544 h 297657"/>
                  <a:gd name="connsiteX19" fmla="*/ 180975 w 447675"/>
                  <a:gd name="connsiteY19" fmla="*/ 152400 h 297657"/>
                  <a:gd name="connsiteX20" fmla="*/ 178594 w 447675"/>
                  <a:gd name="connsiteY20" fmla="*/ 152400 h 297657"/>
                  <a:gd name="connsiteX21" fmla="*/ 178594 w 447675"/>
                  <a:gd name="connsiteY21" fmla="*/ 142875 h 297657"/>
                  <a:gd name="connsiteX22" fmla="*/ 128588 w 447675"/>
                  <a:gd name="connsiteY22" fmla="*/ 142875 h 297657"/>
                  <a:gd name="connsiteX23" fmla="*/ 123825 w 447675"/>
                  <a:gd name="connsiteY23" fmla="*/ 128588 h 297657"/>
                  <a:gd name="connsiteX24" fmla="*/ 102394 w 447675"/>
                  <a:gd name="connsiteY24" fmla="*/ 128588 h 297657"/>
                  <a:gd name="connsiteX25" fmla="*/ 102394 w 447675"/>
                  <a:gd name="connsiteY25" fmla="*/ 111919 h 297657"/>
                  <a:gd name="connsiteX26" fmla="*/ 88106 w 447675"/>
                  <a:gd name="connsiteY26" fmla="*/ 111919 h 297657"/>
                  <a:gd name="connsiteX27" fmla="*/ 88106 w 447675"/>
                  <a:gd name="connsiteY27" fmla="*/ 95250 h 297657"/>
                  <a:gd name="connsiteX28" fmla="*/ 66675 w 447675"/>
                  <a:gd name="connsiteY28" fmla="*/ 95250 h 297657"/>
                  <a:gd name="connsiteX29" fmla="*/ 66675 w 447675"/>
                  <a:gd name="connsiteY29" fmla="*/ 83344 h 297657"/>
                  <a:gd name="connsiteX30" fmla="*/ 47625 w 447675"/>
                  <a:gd name="connsiteY30" fmla="*/ 83344 h 297657"/>
                  <a:gd name="connsiteX31" fmla="*/ 47625 w 447675"/>
                  <a:gd name="connsiteY31" fmla="*/ 61913 h 297657"/>
                  <a:gd name="connsiteX32" fmla="*/ 30956 w 447675"/>
                  <a:gd name="connsiteY32" fmla="*/ 61913 h 297657"/>
                  <a:gd name="connsiteX33" fmla="*/ 30956 w 447675"/>
                  <a:gd name="connsiteY33" fmla="*/ 52388 h 297657"/>
                  <a:gd name="connsiteX34" fmla="*/ 14288 w 447675"/>
                  <a:gd name="connsiteY34" fmla="*/ 52388 h 297657"/>
                  <a:gd name="connsiteX35" fmla="*/ 14288 w 447675"/>
                  <a:gd name="connsiteY35" fmla="*/ 30957 h 297657"/>
                  <a:gd name="connsiteX36" fmla="*/ 9525 w 447675"/>
                  <a:gd name="connsiteY36" fmla="*/ 30957 h 297657"/>
                  <a:gd name="connsiteX37" fmla="*/ 9525 w 447675"/>
                  <a:gd name="connsiteY37" fmla="*/ 21432 h 297657"/>
                  <a:gd name="connsiteX38" fmla="*/ 0 w 447675"/>
                  <a:gd name="connsiteY38" fmla="*/ 21432 h 297657"/>
                  <a:gd name="connsiteX39" fmla="*/ 0 w 447675"/>
                  <a:gd name="connsiteY39" fmla="*/ 0 h 29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47675" h="297657">
                    <a:moveTo>
                      <a:pt x="447675" y="297657"/>
                    </a:moveTo>
                    <a:lnTo>
                      <a:pt x="447675" y="285750"/>
                    </a:lnTo>
                    <a:lnTo>
                      <a:pt x="435769" y="285750"/>
                    </a:lnTo>
                    <a:lnTo>
                      <a:pt x="435769" y="276225"/>
                    </a:lnTo>
                    <a:lnTo>
                      <a:pt x="431006" y="276225"/>
                    </a:lnTo>
                    <a:lnTo>
                      <a:pt x="431006" y="264319"/>
                    </a:lnTo>
                    <a:lnTo>
                      <a:pt x="376238" y="264319"/>
                    </a:lnTo>
                    <a:lnTo>
                      <a:pt x="376238" y="250032"/>
                    </a:lnTo>
                    <a:lnTo>
                      <a:pt x="366713" y="250032"/>
                    </a:lnTo>
                    <a:lnTo>
                      <a:pt x="366713" y="230982"/>
                    </a:lnTo>
                    <a:lnTo>
                      <a:pt x="321469" y="230982"/>
                    </a:lnTo>
                    <a:lnTo>
                      <a:pt x="321469" y="219075"/>
                    </a:lnTo>
                    <a:lnTo>
                      <a:pt x="280988" y="219075"/>
                    </a:lnTo>
                    <a:lnTo>
                      <a:pt x="266700" y="185738"/>
                    </a:lnTo>
                    <a:lnTo>
                      <a:pt x="250031" y="185738"/>
                    </a:lnTo>
                    <a:lnTo>
                      <a:pt x="247650" y="173832"/>
                    </a:lnTo>
                    <a:lnTo>
                      <a:pt x="188119" y="173832"/>
                    </a:lnTo>
                    <a:lnTo>
                      <a:pt x="188119" y="159544"/>
                    </a:lnTo>
                    <a:lnTo>
                      <a:pt x="180975" y="159544"/>
                    </a:lnTo>
                    <a:lnTo>
                      <a:pt x="180975" y="152400"/>
                    </a:lnTo>
                    <a:lnTo>
                      <a:pt x="178594" y="152400"/>
                    </a:lnTo>
                    <a:lnTo>
                      <a:pt x="178594" y="142875"/>
                    </a:lnTo>
                    <a:lnTo>
                      <a:pt x="128588" y="142875"/>
                    </a:lnTo>
                    <a:lnTo>
                      <a:pt x="123825" y="128588"/>
                    </a:lnTo>
                    <a:lnTo>
                      <a:pt x="102394" y="128588"/>
                    </a:lnTo>
                    <a:lnTo>
                      <a:pt x="102394" y="111919"/>
                    </a:lnTo>
                    <a:lnTo>
                      <a:pt x="88106" y="111919"/>
                    </a:lnTo>
                    <a:lnTo>
                      <a:pt x="88106" y="95250"/>
                    </a:lnTo>
                    <a:lnTo>
                      <a:pt x="66675" y="95250"/>
                    </a:lnTo>
                    <a:lnTo>
                      <a:pt x="66675" y="83344"/>
                    </a:lnTo>
                    <a:lnTo>
                      <a:pt x="47625" y="83344"/>
                    </a:lnTo>
                    <a:lnTo>
                      <a:pt x="47625" y="61913"/>
                    </a:lnTo>
                    <a:lnTo>
                      <a:pt x="30956" y="61913"/>
                    </a:lnTo>
                    <a:lnTo>
                      <a:pt x="30956" y="52388"/>
                    </a:lnTo>
                    <a:lnTo>
                      <a:pt x="14288" y="52388"/>
                    </a:lnTo>
                    <a:lnTo>
                      <a:pt x="14288" y="30957"/>
                    </a:lnTo>
                    <a:lnTo>
                      <a:pt x="9525" y="30957"/>
                    </a:lnTo>
                    <a:lnTo>
                      <a:pt x="9525" y="21432"/>
                    </a:lnTo>
                    <a:lnTo>
                      <a:pt x="0" y="21432"/>
                    </a:lnTo>
                    <a:lnTo>
                      <a:pt x="0" y="0"/>
                    </a:lnTo>
                  </a:path>
                </a:pathLst>
              </a:cu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53" name="Freeform: Shape 898">
                <a:extLst>
                  <a:ext uri="{FF2B5EF4-FFF2-40B4-BE49-F238E27FC236}">
                    <a16:creationId xmlns:a16="http://schemas.microsoft.com/office/drawing/2014/main" id="{3E193AB8-3FEF-E342-9F43-380A83ACD063}"/>
                  </a:ext>
                </a:extLst>
              </p:cNvPr>
              <p:cNvSpPr/>
              <p:nvPr/>
            </p:nvSpPr>
            <p:spPr>
              <a:xfrm>
                <a:off x="7146131" y="1731169"/>
                <a:ext cx="1702594" cy="1054894"/>
              </a:xfrm>
              <a:custGeom>
                <a:avLst/>
                <a:gdLst>
                  <a:gd name="connsiteX0" fmla="*/ 2262188 w 2262188"/>
                  <a:gd name="connsiteY0" fmla="*/ 369094 h 1054894"/>
                  <a:gd name="connsiteX1" fmla="*/ 1702594 w 2262188"/>
                  <a:gd name="connsiteY1" fmla="*/ 1054894 h 1054894"/>
                  <a:gd name="connsiteX2" fmla="*/ 1702594 w 2262188"/>
                  <a:gd name="connsiteY2" fmla="*/ 1045369 h 1054894"/>
                  <a:gd name="connsiteX3" fmla="*/ 1662113 w 2262188"/>
                  <a:gd name="connsiteY3" fmla="*/ 1045369 h 1054894"/>
                  <a:gd name="connsiteX4" fmla="*/ 1662113 w 2262188"/>
                  <a:gd name="connsiteY4" fmla="*/ 1031081 h 1054894"/>
                  <a:gd name="connsiteX5" fmla="*/ 1643063 w 2262188"/>
                  <a:gd name="connsiteY5" fmla="*/ 1031081 h 1054894"/>
                  <a:gd name="connsiteX6" fmla="*/ 1643063 w 2262188"/>
                  <a:gd name="connsiteY6" fmla="*/ 1019175 h 1054894"/>
                  <a:gd name="connsiteX7" fmla="*/ 1640682 w 2262188"/>
                  <a:gd name="connsiteY7" fmla="*/ 1019175 h 1054894"/>
                  <a:gd name="connsiteX8" fmla="*/ 1640682 w 2262188"/>
                  <a:gd name="connsiteY8" fmla="*/ 1009650 h 1054894"/>
                  <a:gd name="connsiteX9" fmla="*/ 1619250 w 2262188"/>
                  <a:gd name="connsiteY9" fmla="*/ 1009650 h 1054894"/>
                  <a:gd name="connsiteX10" fmla="*/ 1619250 w 2262188"/>
                  <a:gd name="connsiteY10" fmla="*/ 1000125 h 1054894"/>
                  <a:gd name="connsiteX11" fmla="*/ 1600200 w 2262188"/>
                  <a:gd name="connsiteY11" fmla="*/ 1000125 h 1054894"/>
                  <a:gd name="connsiteX12" fmla="*/ 1600200 w 2262188"/>
                  <a:gd name="connsiteY12" fmla="*/ 985837 h 1054894"/>
                  <a:gd name="connsiteX13" fmla="*/ 1595438 w 2262188"/>
                  <a:gd name="connsiteY13" fmla="*/ 985837 h 1054894"/>
                  <a:gd name="connsiteX14" fmla="*/ 1595438 w 2262188"/>
                  <a:gd name="connsiteY14" fmla="*/ 966787 h 1054894"/>
                  <a:gd name="connsiteX15" fmla="*/ 1550194 w 2262188"/>
                  <a:gd name="connsiteY15" fmla="*/ 966787 h 1054894"/>
                  <a:gd name="connsiteX16" fmla="*/ 1550194 w 2262188"/>
                  <a:gd name="connsiteY16" fmla="*/ 954881 h 1054894"/>
                  <a:gd name="connsiteX17" fmla="*/ 1533525 w 2262188"/>
                  <a:gd name="connsiteY17" fmla="*/ 954881 h 1054894"/>
                  <a:gd name="connsiteX18" fmla="*/ 1533525 w 2262188"/>
                  <a:gd name="connsiteY18" fmla="*/ 935831 h 1054894"/>
                  <a:gd name="connsiteX19" fmla="*/ 1528763 w 2262188"/>
                  <a:gd name="connsiteY19" fmla="*/ 935831 h 1054894"/>
                  <a:gd name="connsiteX20" fmla="*/ 1528763 w 2262188"/>
                  <a:gd name="connsiteY20" fmla="*/ 921544 h 1054894"/>
                  <a:gd name="connsiteX21" fmla="*/ 1466850 w 2262188"/>
                  <a:gd name="connsiteY21" fmla="*/ 921544 h 1054894"/>
                  <a:gd name="connsiteX22" fmla="*/ 1466850 w 2262188"/>
                  <a:gd name="connsiteY22" fmla="*/ 900112 h 1054894"/>
                  <a:gd name="connsiteX23" fmla="*/ 1457325 w 2262188"/>
                  <a:gd name="connsiteY23" fmla="*/ 900112 h 1054894"/>
                  <a:gd name="connsiteX24" fmla="*/ 1457325 w 2262188"/>
                  <a:gd name="connsiteY24" fmla="*/ 885825 h 1054894"/>
                  <a:gd name="connsiteX25" fmla="*/ 1454944 w 2262188"/>
                  <a:gd name="connsiteY25" fmla="*/ 885825 h 1054894"/>
                  <a:gd name="connsiteX26" fmla="*/ 1454944 w 2262188"/>
                  <a:gd name="connsiteY26" fmla="*/ 876300 h 1054894"/>
                  <a:gd name="connsiteX27" fmla="*/ 1438275 w 2262188"/>
                  <a:gd name="connsiteY27" fmla="*/ 876300 h 1054894"/>
                  <a:gd name="connsiteX28" fmla="*/ 1435894 w 2262188"/>
                  <a:gd name="connsiteY28" fmla="*/ 857250 h 1054894"/>
                  <a:gd name="connsiteX29" fmla="*/ 1419225 w 2262188"/>
                  <a:gd name="connsiteY29" fmla="*/ 857250 h 1054894"/>
                  <a:gd name="connsiteX30" fmla="*/ 1419225 w 2262188"/>
                  <a:gd name="connsiteY30" fmla="*/ 842962 h 1054894"/>
                  <a:gd name="connsiteX31" fmla="*/ 1407319 w 2262188"/>
                  <a:gd name="connsiteY31" fmla="*/ 842962 h 1054894"/>
                  <a:gd name="connsiteX32" fmla="*/ 1407319 w 2262188"/>
                  <a:gd name="connsiteY32" fmla="*/ 828675 h 1054894"/>
                  <a:gd name="connsiteX33" fmla="*/ 1381125 w 2262188"/>
                  <a:gd name="connsiteY33" fmla="*/ 828675 h 1054894"/>
                  <a:gd name="connsiteX34" fmla="*/ 1381125 w 2262188"/>
                  <a:gd name="connsiteY34" fmla="*/ 816769 h 1054894"/>
                  <a:gd name="connsiteX35" fmla="*/ 1366838 w 2262188"/>
                  <a:gd name="connsiteY35" fmla="*/ 816769 h 1054894"/>
                  <a:gd name="connsiteX36" fmla="*/ 1366838 w 2262188"/>
                  <a:gd name="connsiteY36" fmla="*/ 788194 h 1054894"/>
                  <a:gd name="connsiteX37" fmla="*/ 1352550 w 2262188"/>
                  <a:gd name="connsiteY37" fmla="*/ 788194 h 1054894"/>
                  <a:gd name="connsiteX38" fmla="*/ 1352550 w 2262188"/>
                  <a:gd name="connsiteY38" fmla="*/ 778669 h 1054894"/>
                  <a:gd name="connsiteX39" fmla="*/ 1307307 w 2262188"/>
                  <a:gd name="connsiteY39" fmla="*/ 778669 h 1054894"/>
                  <a:gd name="connsiteX40" fmla="*/ 1307307 w 2262188"/>
                  <a:gd name="connsiteY40" fmla="*/ 771525 h 1054894"/>
                  <a:gd name="connsiteX41" fmla="*/ 1304925 w 2262188"/>
                  <a:gd name="connsiteY41" fmla="*/ 771525 h 1054894"/>
                  <a:gd name="connsiteX42" fmla="*/ 1304925 w 2262188"/>
                  <a:gd name="connsiteY42" fmla="*/ 764381 h 1054894"/>
                  <a:gd name="connsiteX43" fmla="*/ 1281113 w 2262188"/>
                  <a:gd name="connsiteY43" fmla="*/ 764381 h 1054894"/>
                  <a:gd name="connsiteX44" fmla="*/ 1281113 w 2262188"/>
                  <a:gd name="connsiteY44" fmla="*/ 742950 h 1054894"/>
                  <a:gd name="connsiteX45" fmla="*/ 1257300 w 2262188"/>
                  <a:gd name="connsiteY45" fmla="*/ 742950 h 1054894"/>
                  <a:gd name="connsiteX46" fmla="*/ 1247775 w 2262188"/>
                  <a:gd name="connsiteY46" fmla="*/ 723900 h 1054894"/>
                  <a:gd name="connsiteX47" fmla="*/ 1219200 w 2262188"/>
                  <a:gd name="connsiteY47" fmla="*/ 723900 h 1054894"/>
                  <a:gd name="connsiteX48" fmla="*/ 1214438 w 2262188"/>
                  <a:gd name="connsiteY48" fmla="*/ 711994 h 1054894"/>
                  <a:gd name="connsiteX49" fmla="*/ 1197769 w 2262188"/>
                  <a:gd name="connsiteY49" fmla="*/ 711994 h 1054894"/>
                  <a:gd name="connsiteX50" fmla="*/ 1193007 w 2262188"/>
                  <a:gd name="connsiteY50" fmla="*/ 697706 h 1054894"/>
                  <a:gd name="connsiteX51" fmla="*/ 1173957 w 2262188"/>
                  <a:gd name="connsiteY51" fmla="*/ 697706 h 1054894"/>
                  <a:gd name="connsiteX52" fmla="*/ 1169194 w 2262188"/>
                  <a:gd name="connsiteY52" fmla="*/ 688181 h 1054894"/>
                  <a:gd name="connsiteX53" fmla="*/ 1131094 w 2262188"/>
                  <a:gd name="connsiteY53" fmla="*/ 688181 h 1054894"/>
                  <a:gd name="connsiteX54" fmla="*/ 1123950 w 2262188"/>
                  <a:gd name="connsiteY54" fmla="*/ 666750 h 1054894"/>
                  <a:gd name="connsiteX55" fmla="*/ 1104900 w 2262188"/>
                  <a:gd name="connsiteY55" fmla="*/ 666750 h 1054894"/>
                  <a:gd name="connsiteX56" fmla="*/ 1104900 w 2262188"/>
                  <a:gd name="connsiteY56" fmla="*/ 647700 h 1054894"/>
                  <a:gd name="connsiteX57" fmla="*/ 1092994 w 2262188"/>
                  <a:gd name="connsiteY57" fmla="*/ 647700 h 1054894"/>
                  <a:gd name="connsiteX58" fmla="*/ 1092994 w 2262188"/>
                  <a:gd name="connsiteY58" fmla="*/ 638175 h 1054894"/>
                  <a:gd name="connsiteX59" fmla="*/ 1083469 w 2262188"/>
                  <a:gd name="connsiteY59" fmla="*/ 638175 h 1054894"/>
                  <a:gd name="connsiteX60" fmla="*/ 1083469 w 2262188"/>
                  <a:gd name="connsiteY60" fmla="*/ 616744 h 1054894"/>
                  <a:gd name="connsiteX61" fmla="*/ 1078707 w 2262188"/>
                  <a:gd name="connsiteY61" fmla="*/ 616744 h 1054894"/>
                  <a:gd name="connsiteX62" fmla="*/ 1078707 w 2262188"/>
                  <a:gd name="connsiteY62" fmla="*/ 600075 h 1054894"/>
                  <a:gd name="connsiteX63" fmla="*/ 1028700 w 2262188"/>
                  <a:gd name="connsiteY63" fmla="*/ 600075 h 1054894"/>
                  <a:gd name="connsiteX64" fmla="*/ 1028700 w 2262188"/>
                  <a:gd name="connsiteY64" fmla="*/ 578644 h 1054894"/>
                  <a:gd name="connsiteX65" fmla="*/ 1012032 w 2262188"/>
                  <a:gd name="connsiteY65" fmla="*/ 578644 h 1054894"/>
                  <a:gd name="connsiteX66" fmla="*/ 1012032 w 2262188"/>
                  <a:gd name="connsiteY66" fmla="*/ 552450 h 1054894"/>
                  <a:gd name="connsiteX67" fmla="*/ 997744 w 2262188"/>
                  <a:gd name="connsiteY67" fmla="*/ 552450 h 1054894"/>
                  <a:gd name="connsiteX68" fmla="*/ 997744 w 2262188"/>
                  <a:gd name="connsiteY68" fmla="*/ 531019 h 1054894"/>
                  <a:gd name="connsiteX69" fmla="*/ 992982 w 2262188"/>
                  <a:gd name="connsiteY69" fmla="*/ 531019 h 1054894"/>
                  <a:gd name="connsiteX70" fmla="*/ 992982 w 2262188"/>
                  <a:gd name="connsiteY70" fmla="*/ 516731 h 1054894"/>
                  <a:gd name="connsiteX71" fmla="*/ 981075 w 2262188"/>
                  <a:gd name="connsiteY71" fmla="*/ 516731 h 1054894"/>
                  <a:gd name="connsiteX72" fmla="*/ 981075 w 2262188"/>
                  <a:gd name="connsiteY72" fmla="*/ 504825 h 1054894"/>
                  <a:gd name="connsiteX73" fmla="*/ 897732 w 2262188"/>
                  <a:gd name="connsiteY73" fmla="*/ 504825 h 1054894"/>
                  <a:gd name="connsiteX74" fmla="*/ 890588 w 2262188"/>
                  <a:gd name="connsiteY74" fmla="*/ 492919 h 1054894"/>
                  <a:gd name="connsiteX75" fmla="*/ 840582 w 2262188"/>
                  <a:gd name="connsiteY75" fmla="*/ 492919 h 1054894"/>
                  <a:gd name="connsiteX76" fmla="*/ 823913 w 2262188"/>
                  <a:gd name="connsiteY76" fmla="*/ 461962 h 1054894"/>
                  <a:gd name="connsiteX77" fmla="*/ 721519 w 2262188"/>
                  <a:gd name="connsiteY77" fmla="*/ 461962 h 1054894"/>
                  <a:gd name="connsiteX78" fmla="*/ 721519 w 2262188"/>
                  <a:gd name="connsiteY78" fmla="*/ 419100 h 1054894"/>
                  <a:gd name="connsiteX79" fmla="*/ 669132 w 2262188"/>
                  <a:gd name="connsiteY79" fmla="*/ 419100 h 1054894"/>
                  <a:gd name="connsiteX80" fmla="*/ 669132 w 2262188"/>
                  <a:gd name="connsiteY80" fmla="*/ 407194 h 1054894"/>
                  <a:gd name="connsiteX81" fmla="*/ 652463 w 2262188"/>
                  <a:gd name="connsiteY81" fmla="*/ 407194 h 1054894"/>
                  <a:gd name="connsiteX82" fmla="*/ 645319 w 2262188"/>
                  <a:gd name="connsiteY82" fmla="*/ 381000 h 1054894"/>
                  <a:gd name="connsiteX83" fmla="*/ 635794 w 2262188"/>
                  <a:gd name="connsiteY83" fmla="*/ 381000 h 1054894"/>
                  <a:gd name="connsiteX84" fmla="*/ 623888 w 2262188"/>
                  <a:gd name="connsiteY84" fmla="*/ 354806 h 1054894"/>
                  <a:gd name="connsiteX85" fmla="*/ 566738 w 2262188"/>
                  <a:gd name="connsiteY85" fmla="*/ 354806 h 1054894"/>
                  <a:gd name="connsiteX86" fmla="*/ 566738 w 2262188"/>
                  <a:gd name="connsiteY86" fmla="*/ 330994 h 1054894"/>
                  <a:gd name="connsiteX87" fmla="*/ 564357 w 2262188"/>
                  <a:gd name="connsiteY87" fmla="*/ 330994 h 1054894"/>
                  <a:gd name="connsiteX88" fmla="*/ 564357 w 2262188"/>
                  <a:gd name="connsiteY88" fmla="*/ 311944 h 1054894"/>
                  <a:gd name="connsiteX89" fmla="*/ 545307 w 2262188"/>
                  <a:gd name="connsiteY89" fmla="*/ 311944 h 1054894"/>
                  <a:gd name="connsiteX90" fmla="*/ 545307 w 2262188"/>
                  <a:gd name="connsiteY90" fmla="*/ 288131 h 1054894"/>
                  <a:gd name="connsiteX91" fmla="*/ 526257 w 2262188"/>
                  <a:gd name="connsiteY91" fmla="*/ 288131 h 1054894"/>
                  <a:gd name="connsiteX92" fmla="*/ 526257 w 2262188"/>
                  <a:gd name="connsiteY92" fmla="*/ 276225 h 1054894"/>
                  <a:gd name="connsiteX93" fmla="*/ 500063 w 2262188"/>
                  <a:gd name="connsiteY93" fmla="*/ 276225 h 1054894"/>
                  <a:gd name="connsiteX94" fmla="*/ 500063 w 2262188"/>
                  <a:gd name="connsiteY94" fmla="*/ 269081 h 1054894"/>
                  <a:gd name="connsiteX95" fmla="*/ 485775 w 2262188"/>
                  <a:gd name="connsiteY95" fmla="*/ 269081 h 1054894"/>
                  <a:gd name="connsiteX96" fmla="*/ 485775 w 2262188"/>
                  <a:gd name="connsiteY96" fmla="*/ 257175 h 1054894"/>
                  <a:gd name="connsiteX97" fmla="*/ 459582 w 2262188"/>
                  <a:gd name="connsiteY97" fmla="*/ 257175 h 1054894"/>
                  <a:gd name="connsiteX98" fmla="*/ 459582 w 2262188"/>
                  <a:gd name="connsiteY98" fmla="*/ 195262 h 1054894"/>
                  <a:gd name="connsiteX99" fmla="*/ 404813 w 2262188"/>
                  <a:gd name="connsiteY99" fmla="*/ 195262 h 1054894"/>
                  <a:gd name="connsiteX100" fmla="*/ 404813 w 2262188"/>
                  <a:gd name="connsiteY100" fmla="*/ 180975 h 1054894"/>
                  <a:gd name="connsiteX101" fmla="*/ 366713 w 2262188"/>
                  <a:gd name="connsiteY101" fmla="*/ 180975 h 1054894"/>
                  <a:gd name="connsiteX102" fmla="*/ 366713 w 2262188"/>
                  <a:gd name="connsiteY102" fmla="*/ 166687 h 1054894"/>
                  <a:gd name="connsiteX103" fmla="*/ 352425 w 2262188"/>
                  <a:gd name="connsiteY103" fmla="*/ 166687 h 1054894"/>
                  <a:gd name="connsiteX104" fmla="*/ 352425 w 2262188"/>
                  <a:gd name="connsiteY104" fmla="*/ 154781 h 1054894"/>
                  <a:gd name="connsiteX105" fmla="*/ 314325 w 2262188"/>
                  <a:gd name="connsiteY105" fmla="*/ 154781 h 1054894"/>
                  <a:gd name="connsiteX106" fmla="*/ 314325 w 2262188"/>
                  <a:gd name="connsiteY106" fmla="*/ 140494 h 1054894"/>
                  <a:gd name="connsiteX107" fmla="*/ 292894 w 2262188"/>
                  <a:gd name="connsiteY107" fmla="*/ 140494 h 1054894"/>
                  <a:gd name="connsiteX108" fmla="*/ 292894 w 2262188"/>
                  <a:gd name="connsiteY108" fmla="*/ 123825 h 1054894"/>
                  <a:gd name="connsiteX109" fmla="*/ 280988 w 2262188"/>
                  <a:gd name="connsiteY109" fmla="*/ 123825 h 1054894"/>
                  <a:gd name="connsiteX110" fmla="*/ 280988 w 2262188"/>
                  <a:gd name="connsiteY110" fmla="*/ 107156 h 1054894"/>
                  <a:gd name="connsiteX111" fmla="*/ 271463 w 2262188"/>
                  <a:gd name="connsiteY111" fmla="*/ 107156 h 1054894"/>
                  <a:gd name="connsiteX112" fmla="*/ 271463 w 2262188"/>
                  <a:gd name="connsiteY112" fmla="*/ 71437 h 1054894"/>
                  <a:gd name="connsiteX113" fmla="*/ 242888 w 2262188"/>
                  <a:gd name="connsiteY113" fmla="*/ 71437 h 1054894"/>
                  <a:gd name="connsiteX114" fmla="*/ 242888 w 2262188"/>
                  <a:gd name="connsiteY114" fmla="*/ 59531 h 1054894"/>
                  <a:gd name="connsiteX115" fmla="*/ 204788 w 2262188"/>
                  <a:gd name="connsiteY115" fmla="*/ 59531 h 1054894"/>
                  <a:gd name="connsiteX116" fmla="*/ 204788 w 2262188"/>
                  <a:gd name="connsiteY116" fmla="*/ 42862 h 1054894"/>
                  <a:gd name="connsiteX117" fmla="*/ 185738 w 2262188"/>
                  <a:gd name="connsiteY117" fmla="*/ 42862 h 1054894"/>
                  <a:gd name="connsiteX118" fmla="*/ 185738 w 2262188"/>
                  <a:gd name="connsiteY118" fmla="*/ 19050 h 1054894"/>
                  <a:gd name="connsiteX119" fmla="*/ 95250 w 2262188"/>
                  <a:gd name="connsiteY119" fmla="*/ 19050 h 1054894"/>
                  <a:gd name="connsiteX120" fmla="*/ 95250 w 2262188"/>
                  <a:gd name="connsiteY120" fmla="*/ 9525 h 1054894"/>
                  <a:gd name="connsiteX121" fmla="*/ 30957 w 2262188"/>
                  <a:gd name="connsiteY121" fmla="*/ 9525 h 1054894"/>
                  <a:gd name="connsiteX122" fmla="*/ 30957 w 2262188"/>
                  <a:gd name="connsiteY122" fmla="*/ 0 h 1054894"/>
                  <a:gd name="connsiteX123" fmla="*/ 0 w 2262188"/>
                  <a:gd name="connsiteY123" fmla="*/ 0 h 1054894"/>
                  <a:gd name="connsiteX0" fmla="*/ 1702594 w 1702594"/>
                  <a:gd name="connsiteY0" fmla="*/ 1054894 h 1054894"/>
                  <a:gd name="connsiteX1" fmla="*/ 1702594 w 1702594"/>
                  <a:gd name="connsiteY1" fmla="*/ 1045369 h 1054894"/>
                  <a:gd name="connsiteX2" fmla="*/ 1662113 w 1702594"/>
                  <a:gd name="connsiteY2" fmla="*/ 1045369 h 1054894"/>
                  <a:gd name="connsiteX3" fmla="*/ 1662113 w 1702594"/>
                  <a:gd name="connsiteY3" fmla="*/ 1031081 h 1054894"/>
                  <a:gd name="connsiteX4" fmla="*/ 1643063 w 1702594"/>
                  <a:gd name="connsiteY4" fmla="*/ 1031081 h 1054894"/>
                  <a:gd name="connsiteX5" fmla="*/ 1643063 w 1702594"/>
                  <a:gd name="connsiteY5" fmla="*/ 1019175 h 1054894"/>
                  <a:gd name="connsiteX6" fmla="*/ 1640682 w 1702594"/>
                  <a:gd name="connsiteY6" fmla="*/ 1019175 h 1054894"/>
                  <a:gd name="connsiteX7" fmla="*/ 1640682 w 1702594"/>
                  <a:gd name="connsiteY7" fmla="*/ 1009650 h 1054894"/>
                  <a:gd name="connsiteX8" fmla="*/ 1619250 w 1702594"/>
                  <a:gd name="connsiteY8" fmla="*/ 1009650 h 1054894"/>
                  <a:gd name="connsiteX9" fmla="*/ 1619250 w 1702594"/>
                  <a:gd name="connsiteY9" fmla="*/ 1000125 h 1054894"/>
                  <a:gd name="connsiteX10" fmla="*/ 1600200 w 1702594"/>
                  <a:gd name="connsiteY10" fmla="*/ 1000125 h 1054894"/>
                  <a:gd name="connsiteX11" fmla="*/ 1600200 w 1702594"/>
                  <a:gd name="connsiteY11" fmla="*/ 985837 h 1054894"/>
                  <a:gd name="connsiteX12" fmla="*/ 1595438 w 1702594"/>
                  <a:gd name="connsiteY12" fmla="*/ 985837 h 1054894"/>
                  <a:gd name="connsiteX13" fmla="*/ 1595438 w 1702594"/>
                  <a:gd name="connsiteY13" fmla="*/ 966787 h 1054894"/>
                  <a:gd name="connsiteX14" fmla="*/ 1550194 w 1702594"/>
                  <a:gd name="connsiteY14" fmla="*/ 966787 h 1054894"/>
                  <a:gd name="connsiteX15" fmla="*/ 1550194 w 1702594"/>
                  <a:gd name="connsiteY15" fmla="*/ 954881 h 1054894"/>
                  <a:gd name="connsiteX16" fmla="*/ 1533525 w 1702594"/>
                  <a:gd name="connsiteY16" fmla="*/ 954881 h 1054894"/>
                  <a:gd name="connsiteX17" fmla="*/ 1533525 w 1702594"/>
                  <a:gd name="connsiteY17" fmla="*/ 935831 h 1054894"/>
                  <a:gd name="connsiteX18" fmla="*/ 1528763 w 1702594"/>
                  <a:gd name="connsiteY18" fmla="*/ 935831 h 1054894"/>
                  <a:gd name="connsiteX19" fmla="*/ 1528763 w 1702594"/>
                  <a:gd name="connsiteY19" fmla="*/ 921544 h 1054894"/>
                  <a:gd name="connsiteX20" fmla="*/ 1466850 w 1702594"/>
                  <a:gd name="connsiteY20" fmla="*/ 921544 h 1054894"/>
                  <a:gd name="connsiteX21" fmla="*/ 1466850 w 1702594"/>
                  <a:gd name="connsiteY21" fmla="*/ 900112 h 1054894"/>
                  <a:gd name="connsiteX22" fmla="*/ 1457325 w 1702594"/>
                  <a:gd name="connsiteY22" fmla="*/ 900112 h 1054894"/>
                  <a:gd name="connsiteX23" fmla="*/ 1457325 w 1702594"/>
                  <a:gd name="connsiteY23" fmla="*/ 885825 h 1054894"/>
                  <a:gd name="connsiteX24" fmla="*/ 1454944 w 1702594"/>
                  <a:gd name="connsiteY24" fmla="*/ 885825 h 1054894"/>
                  <a:gd name="connsiteX25" fmla="*/ 1454944 w 1702594"/>
                  <a:gd name="connsiteY25" fmla="*/ 876300 h 1054894"/>
                  <a:gd name="connsiteX26" fmla="*/ 1438275 w 1702594"/>
                  <a:gd name="connsiteY26" fmla="*/ 876300 h 1054894"/>
                  <a:gd name="connsiteX27" fmla="*/ 1435894 w 1702594"/>
                  <a:gd name="connsiteY27" fmla="*/ 857250 h 1054894"/>
                  <a:gd name="connsiteX28" fmla="*/ 1419225 w 1702594"/>
                  <a:gd name="connsiteY28" fmla="*/ 857250 h 1054894"/>
                  <a:gd name="connsiteX29" fmla="*/ 1419225 w 1702594"/>
                  <a:gd name="connsiteY29" fmla="*/ 842962 h 1054894"/>
                  <a:gd name="connsiteX30" fmla="*/ 1407319 w 1702594"/>
                  <a:gd name="connsiteY30" fmla="*/ 842962 h 1054894"/>
                  <a:gd name="connsiteX31" fmla="*/ 1407319 w 1702594"/>
                  <a:gd name="connsiteY31" fmla="*/ 828675 h 1054894"/>
                  <a:gd name="connsiteX32" fmla="*/ 1381125 w 1702594"/>
                  <a:gd name="connsiteY32" fmla="*/ 828675 h 1054894"/>
                  <a:gd name="connsiteX33" fmla="*/ 1381125 w 1702594"/>
                  <a:gd name="connsiteY33" fmla="*/ 816769 h 1054894"/>
                  <a:gd name="connsiteX34" fmla="*/ 1366838 w 1702594"/>
                  <a:gd name="connsiteY34" fmla="*/ 816769 h 1054894"/>
                  <a:gd name="connsiteX35" fmla="*/ 1366838 w 1702594"/>
                  <a:gd name="connsiteY35" fmla="*/ 788194 h 1054894"/>
                  <a:gd name="connsiteX36" fmla="*/ 1352550 w 1702594"/>
                  <a:gd name="connsiteY36" fmla="*/ 788194 h 1054894"/>
                  <a:gd name="connsiteX37" fmla="*/ 1352550 w 1702594"/>
                  <a:gd name="connsiteY37" fmla="*/ 778669 h 1054894"/>
                  <a:gd name="connsiteX38" fmla="*/ 1307307 w 1702594"/>
                  <a:gd name="connsiteY38" fmla="*/ 778669 h 1054894"/>
                  <a:gd name="connsiteX39" fmla="*/ 1307307 w 1702594"/>
                  <a:gd name="connsiteY39" fmla="*/ 771525 h 1054894"/>
                  <a:gd name="connsiteX40" fmla="*/ 1304925 w 1702594"/>
                  <a:gd name="connsiteY40" fmla="*/ 771525 h 1054894"/>
                  <a:gd name="connsiteX41" fmla="*/ 1304925 w 1702594"/>
                  <a:gd name="connsiteY41" fmla="*/ 764381 h 1054894"/>
                  <a:gd name="connsiteX42" fmla="*/ 1281113 w 1702594"/>
                  <a:gd name="connsiteY42" fmla="*/ 764381 h 1054894"/>
                  <a:gd name="connsiteX43" fmla="*/ 1281113 w 1702594"/>
                  <a:gd name="connsiteY43" fmla="*/ 742950 h 1054894"/>
                  <a:gd name="connsiteX44" fmla="*/ 1257300 w 1702594"/>
                  <a:gd name="connsiteY44" fmla="*/ 742950 h 1054894"/>
                  <a:gd name="connsiteX45" fmla="*/ 1247775 w 1702594"/>
                  <a:gd name="connsiteY45" fmla="*/ 723900 h 1054894"/>
                  <a:gd name="connsiteX46" fmla="*/ 1219200 w 1702594"/>
                  <a:gd name="connsiteY46" fmla="*/ 723900 h 1054894"/>
                  <a:gd name="connsiteX47" fmla="*/ 1214438 w 1702594"/>
                  <a:gd name="connsiteY47" fmla="*/ 711994 h 1054894"/>
                  <a:gd name="connsiteX48" fmla="*/ 1197769 w 1702594"/>
                  <a:gd name="connsiteY48" fmla="*/ 711994 h 1054894"/>
                  <a:gd name="connsiteX49" fmla="*/ 1193007 w 1702594"/>
                  <a:gd name="connsiteY49" fmla="*/ 697706 h 1054894"/>
                  <a:gd name="connsiteX50" fmla="*/ 1173957 w 1702594"/>
                  <a:gd name="connsiteY50" fmla="*/ 697706 h 1054894"/>
                  <a:gd name="connsiteX51" fmla="*/ 1169194 w 1702594"/>
                  <a:gd name="connsiteY51" fmla="*/ 688181 h 1054894"/>
                  <a:gd name="connsiteX52" fmla="*/ 1131094 w 1702594"/>
                  <a:gd name="connsiteY52" fmla="*/ 688181 h 1054894"/>
                  <a:gd name="connsiteX53" fmla="*/ 1123950 w 1702594"/>
                  <a:gd name="connsiteY53" fmla="*/ 666750 h 1054894"/>
                  <a:gd name="connsiteX54" fmla="*/ 1104900 w 1702594"/>
                  <a:gd name="connsiteY54" fmla="*/ 666750 h 1054894"/>
                  <a:gd name="connsiteX55" fmla="*/ 1104900 w 1702594"/>
                  <a:gd name="connsiteY55" fmla="*/ 647700 h 1054894"/>
                  <a:gd name="connsiteX56" fmla="*/ 1092994 w 1702594"/>
                  <a:gd name="connsiteY56" fmla="*/ 647700 h 1054894"/>
                  <a:gd name="connsiteX57" fmla="*/ 1092994 w 1702594"/>
                  <a:gd name="connsiteY57" fmla="*/ 638175 h 1054894"/>
                  <a:gd name="connsiteX58" fmla="*/ 1083469 w 1702594"/>
                  <a:gd name="connsiteY58" fmla="*/ 638175 h 1054894"/>
                  <a:gd name="connsiteX59" fmla="*/ 1083469 w 1702594"/>
                  <a:gd name="connsiteY59" fmla="*/ 616744 h 1054894"/>
                  <a:gd name="connsiteX60" fmla="*/ 1078707 w 1702594"/>
                  <a:gd name="connsiteY60" fmla="*/ 616744 h 1054894"/>
                  <a:gd name="connsiteX61" fmla="*/ 1078707 w 1702594"/>
                  <a:gd name="connsiteY61" fmla="*/ 600075 h 1054894"/>
                  <a:gd name="connsiteX62" fmla="*/ 1028700 w 1702594"/>
                  <a:gd name="connsiteY62" fmla="*/ 600075 h 1054894"/>
                  <a:gd name="connsiteX63" fmla="*/ 1028700 w 1702594"/>
                  <a:gd name="connsiteY63" fmla="*/ 578644 h 1054894"/>
                  <a:gd name="connsiteX64" fmla="*/ 1012032 w 1702594"/>
                  <a:gd name="connsiteY64" fmla="*/ 578644 h 1054894"/>
                  <a:gd name="connsiteX65" fmla="*/ 1012032 w 1702594"/>
                  <a:gd name="connsiteY65" fmla="*/ 552450 h 1054894"/>
                  <a:gd name="connsiteX66" fmla="*/ 997744 w 1702594"/>
                  <a:gd name="connsiteY66" fmla="*/ 552450 h 1054894"/>
                  <a:gd name="connsiteX67" fmla="*/ 997744 w 1702594"/>
                  <a:gd name="connsiteY67" fmla="*/ 531019 h 1054894"/>
                  <a:gd name="connsiteX68" fmla="*/ 992982 w 1702594"/>
                  <a:gd name="connsiteY68" fmla="*/ 531019 h 1054894"/>
                  <a:gd name="connsiteX69" fmla="*/ 992982 w 1702594"/>
                  <a:gd name="connsiteY69" fmla="*/ 516731 h 1054894"/>
                  <a:gd name="connsiteX70" fmla="*/ 981075 w 1702594"/>
                  <a:gd name="connsiteY70" fmla="*/ 516731 h 1054894"/>
                  <a:gd name="connsiteX71" fmla="*/ 981075 w 1702594"/>
                  <a:gd name="connsiteY71" fmla="*/ 504825 h 1054894"/>
                  <a:gd name="connsiteX72" fmla="*/ 897732 w 1702594"/>
                  <a:gd name="connsiteY72" fmla="*/ 504825 h 1054894"/>
                  <a:gd name="connsiteX73" fmla="*/ 890588 w 1702594"/>
                  <a:gd name="connsiteY73" fmla="*/ 492919 h 1054894"/>
                  <a:gd name="connsiteX74" fmla="*/ 840582 w 1702594"/>
                  <a:gd name="connsiteY74" fmla="*/ 492919 h 1054894"/>
                  <a:gd name="connsiteX75" fmla="*/ 823913 w 1702594"/>
                  <a:gd name="connsiteY75" fmla="*/ 461962 h 1054894"/>
                  <a:gd name="connsiteX76" fmla="*/ 721519 w 1702594"/>
                  <a:gd name="connsiteY76" fmla="*/ 461962 h 1054894"/>
                  <a:gd name="connsiteX77" fmla="*/ 721519 w 1702594"/>
                  <a:gd name="connsiteY77" fmla="*/ 419100 h 1054894"/>
                  <a:gd name="connsiteX78" fmla="*/ 669132 w 1702594"/>
                  <a:gd name="connsiteY78" fmla="*/ 419100 h 1054894"/>
                  <a:gd name="connsiteX79" fmla="*/ 669132 w 1702594"/>
                  <a:gd name="connsiteY79" fmla="*/ 407194 h 1054894"/>
                  <a:gd name="connsiteX80" fmla="*/ 652463 w 1702594"/>
                  <a:gd name="connsiteY80" fmla="*/ 407194 h 1054894"/>
                  <a:gd name="connsiteX81" fmla="*/ 645319 w 1702594"/>
                  <a:gd name="connsiteY81" fmla="*/ 381000 h 1054894"/>
                  <a:gd name="connsiteX82" fmla="*/ 635794 w 1702594"/>
                  <a:gd name="connsiteY82" fmla="*/ 381000 h 1054894"/>
                  <a:gd name="connsiteX83" fmla="*/ 623888 w 1702594"/>
                  <a:gd name="connsiteY83" fmla="*/ 354806 h 1054894"/>
                  <a:gd name="connsiteX84" fmla="*/ 566738 w 1702594"/>
                  <a:gd name="connsiteY84" fmla="*/ 354806 h 1054894"/>
                  <a:gd name="connsiteX85" fmla="*/ 566738 w 1702594"/>
                  <a:gd name="connsiteY85" fmla="*/ 330994 h 1054894"/>
                  <a:gd name="connsiteX86" fmla="*/ 564357 w 1702594"/>
                  <a:gd name="connsiteY86" fmla="*/ 330994 h 1054894"/>
                  <a:gd name="connsiteX87" fmla="*/ 564357 w 1702594"/>
                  <a:gd name="connsiteY87" fmla="*/ 311944 h 1054894"/>
                  <a:gd name="connsiteX88" fmla="*/ 545307 w 1702594"/>
                  <a:gd name="connsiteY88" fmla="*/ 311944 h 1054894"/>
                  <a:gd name="connsiteX89" fmla="*/ 545307 w 1702594"/>
                  <a:gd name="connsiteY89" fmla="*/ 288131 h 1054894"/>
                  <a:gd name="connsiteX90" fmla="*/ 526257 w 1702594"/>
                  <a:gd name="connsiteY90" fmla="*/ 288131 h 1054894"/>
                  <a:gd name="connsiteX91" fmla="*/ 526257 w 1702594"/>
                  <a:gd name="connsiteY91" fmla="*/ 276225 h 1054894"/>
                  <a:gd name="connsiteX92" fmla="*/ 500063 w 1702594"/>
                  <a:gd name="connsiteY92" fmla="*/ 276225 h 1054894"/>
                  <a:gd name="connsiteX93" fmla="*/ 500063 w 1702594"/>
                  <a:gd name="connsiteY93" fmla="*/ 269081 h 1054894"/>
                  <a:gd name="connsiteX94" fmla="*/ 485775 w 1702594"/>
                  <a:gd name="connsiteY94" fmla="*/ 269081 h 1054894"/>
                  <a:gd name="connsiteX95" fmla="*/ 485775 w 1702594"/>
                  <a:gd name="connsiteY95" fmla="*/ 257175 h 1054894"/>
                  <a:gd name="connsiteX96" fmla="*/ 459582 w 1702594"/>
                  <a:gd name="connsiteY96" fmla="*/ 257175 h 1054894"/>
                  <a:gd name="connsiteX97" fmla="*/ 459582 w 1702594"/>
                  <a:gd name="connsiteY97" fmla="*/ 195262 h 1054894"/>
                  <a:gd name="connsiteX98" fmla="*/ 404813 w 1702594"/>
                  <a:gd name="connsiteY98" fmla="*/ 195262 h 1054894"/>
                  <a:gd name="connsiteX99" fmla="*/ 404813 w 1702594"/>
                  <a:gd name="connsiteY99" fmla="*/ 180975 h 1054894"/>
                  <a:gd name="connsiteX100" fmla="*/ 366713 w 1702594"/>
                  <a:gd name="connsiteY100" fmla="*/ 180975 h 1054894"/>
                  <a:gd name="connsiteX101" fmla="*/ 366713 w 1702594"/>
                  <a:gd name="connsiteY101" fmla="*/ 166687 h 1054894"/>
                  <a:gd name="connsiteX102" fmla="*/ 352425 w 1702594"/>
                  <a:gd name="connsiteY102" fmla="*/ 166687 h 1054894"/>
                  <a:gd name="connsiteX103" fmla="*/ 352425 w 1702594"/>
                  <a:gd name="connsiteY103" fmla="*/ 154781 h 1054894"/>
                  <a:gd name="connsiteX104" fmla="*/ 314325 w 1702594"/>
                  <a:gd name="connsiteY104" fmla="*/ 154781 h 1054894"/>
                  <a:gd name="connsiteX105" fmla="*/ 314325 w 1702594"/>
                  <a:gd name="connsiteY105" fmla="*/ 140494 h 1054894"/>
                  <a:gd name="connsiteX106" fmla="*/ 292894 w 1702594"/>
                  <a:gd name="connsiteY106" fmla="*/ 140494 h 1054894"/>
                  <a:gd name="connsiteX107" fmla="*/ 292894 w 1702594"/>
                  <a:gd name="connsiteY107" fmla="*/ 123825 h 1054894"/>
                  <a:gd name="connsiteX108" fmla="*/ 280988 w 1702594"/>
                  <a:gd name="connsiteY108" fmla="*/ 123825 h 1054894"/>
                  <a:gd name="connsiteX109" fmla="*/ 280988 w 1702594"/>
                  <a:gd name="connsiteY109" fmla="*/ 107156 h 1054894"/>
                  <a:gd name="connsiteX110" fmla="*/ 271463 w 1702594"/>
                  <a:gd name="connsiteY110" fmla="*/ 107156 h 1054894"/>
                  <a:gd name="connsiteX111" fmla="*/ 271463 w 1702594"/>
                  <a:gd name="connsiteY111" fmla="*/ 71437 h 1054894"/>
                  <a:gd name="connsiteX112" fmla="*/ 242888 w 1702594"/>
                  <a:gd name="connsiteY112" fmla="*/ 71437 h 1054894"/>
                  <a:gd name="connsiteX113" fmla="*/ 242888 w 1702594"/>
                  <a:gd name="connsiteY113" fmla="*/ 59531 h 1054894"/>
                  <a:gd name="connsiteX114" fmla="*/ 204788 w 1702594"/>
                  <a:gd name="connsiteY114" fmla="*/ 59531 h 1054894"/>
                  <a:gd name="connsiteX115" fmla="*/ 204788 w 1702594"/>
                  <a:gd name="connsiteY115" fmla="*/ 42862 h 1054894"/>
                  <a:gd name="connsiteX116" fmla="*/ 185738 w 1702594"/>
                  <a:gd name="connsiteY116" fmla="*/ 42862 h 1054894"/>
                  <a:gd name="connsiteX117" fmla="*/ 185738 w 1702594"/>
                  <a:gd name="connsiteY117" fmla="*/ 19050 h 1054894"/>
                  <a:gd name="connsiteX118" fmla="*/ 95250 w 1702594"/>
                  <a:gd name="connsiteY118" fmla="*/ 19050 h 1054894"/>
                  <a:gd name="connsiteX119" fmla="*/ 95250 w 1702594"/>
                  <a:gd name="connsiteY119" fmla="*/ 9525 h 1054894"/>
                  <a:gd name="connsiteX120" fmla="*/ 30957 w 1702594"/>
                  <a:gd name="connsiteY120" fmla="*/ 9525 h 1054894"/>
                  <a:gd name="connsiteX121" fmla="*/ 30957 w 1702594"/>
                  <a:gd name="connsiteY121" fmla="*/ 0 h 1054894"/>
                  <a:gd name="connsiteX122" fmla="*/ 0 w 1702594"/>
                  <a:gd name="connsiteY122" fmla="*/ 0 h 105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1702594" h="1054894">
                    <a:moveTo>
                      <a:pt x="1702594" y="1054894"/>
                    </a:moveTo>
                    <a:lnTo>
                      <a:pt x="1702594" y="1045369"/>
                    </a:lnTo>
                    <a:lnTo>
                      <a:pt x="1662113" y="1045369"/>
                    </a:lnTo>
                    <a:lnTo>
                      <a:pt x="1662113" y="1031081"/>
                    </a:lnTo>
                    <a:lnTo>
                      <a:pt x="1643063" y="1031081"/>
                    </a:lnTo>
                    <a:lnTo>
                      <a:pt x="1643063" y="1019175"/>
                    </a:lnTo>
                    <a:lnTo>
                      <a:pt x="1640682" y="1019175"/>
                    </a:lnTo>
                    <a:lnTo>
                      <a:pt x="1640682" y="1009650"/>
                    </a:lnTo>
                    <a:lnTo>
                      <a:pt x="1619250" y="1009650"/>
                    </a:lnTo>
                    <a:lnTo>
                      <a:pt x="1619250" y="1000125"/>
                    </a:lnTo>
                    <a:lnTo>
                      <a:pt x="1600200" y="1000125"/>
                    </a:lnTo>
                    <a:lnTo>
                      <a:pt x="1600200" y="985837"/>
                    </a:lnTo>
                    <a:lnTo>
                      <a:pt x="1595438" y="985837"/>
                    </a:lnTo>
                    <a:lnTo>
                      <a:pt x="1595438" y="966787"/>
                    </a:lnTo>
                    <a:lnTo>
                      <a:pt x="1550194" y="966787"/>
                    </a:lnTo>
                    <a:lnTo>
                      <a:pt x="1550194" y="954881"/>
                    </a:lnTo>
                    <a:lnTo>
                      <a:pt x="1533525" y="954881"/>
                    </a:lnTo>
                    <a:lnTo>
                      <a:pt x="1533525" y="935831"/>
                    </a:lnTo>
                    <a:lnTo>
                      <a:pt x="1528763" y="935831"/>
                    </a:lnTo>
                    <a:lnTo>
                      <a:pt x="1528763" y="921544"/>
                    </a:lnTo>
                    <a:lnTo>
                      <a:pt x="1466850" y="921544"/>
                    </a:lnTo>
                    <a:lnTo>
                      <a:pt x="1466850" y="900112"/>
                    </a:lnTo>
                    <a:lnTo>
                      <a:pt x="1457325" y="900112"/>
                    </a:lnTo>
                    <a:lnTo>
                      <a:pt x="1457325" y="885825"/>
                    </a:lnTo>
                    <a:lnTo>
                      <a:pt x="1454944" y="885825"/>
                    </a:lnTo>
                    <a:lnTo>
                      <a:pt x="1454944" y="876300"/>
                    </a:lnTo>
                    <a:lnTo>
                      <a:pt x="1438275" y="876300"/>
                    </a:lnTo>
                    <a:lnTo>
                      <a:pt x="1435894" y="857250"/>
                    </a:lnTo>
                    <a:lnTo>
                      <a:pt x="1419225" y="857250"/>
                    </a:lnTo>
                    <a:lnTo>
                      <a:pt x="1419225" y="842962"/>
                    </a:lnTo>
                    <a:lnTo>
                      <a:pt x="1407319" y="842962"/>
                    </a:lnTo>
                    <a:lnTo>
                      <a:pt x="1407319" y="828675"/>
                    </a:lnTo>
                    <a:lnTo>
                      <a:pt x="1381125" y="828675"/>
                    </a:lnTo>
                    <a:lnTo>
                      <a:pt x="1381125" y="816769"/>
                    </a:lnTo>
                    <a:lnTo>
                      <a:pt x="1366838" y="816769"/>
                    </a:lnTo>
                    <a:lnTo>
                      <a:pt x="1366838" y="788194"/>
                    </a:lnTo>
                    <a:lnTo>
                      <a:pt x="1352550" y="788194"/>
                    </a:lnTo>
                    <a:lnTo>
                      <a:pt x="1352550" y="778669"/>
                    </a:lnTo>
                    <a:lnTo>
                      <a:pt x="1307307" y="778669"/>
                    </a:lnTo>
                    <a:lnTo>
                      <a:pt x="1307307" y="771525"/>
                    </a:lnTo>
                    <a:lnTo>
                      <a:pt x="1304925" y="771525"/>
                    </a:lnTo>
                    <a:lnTo>
                      <a:pt x="1304925" y="764381"/>
                    </a:lnTo>
                    <a:lnTo>
                      <a:pt x="1281113" y="764381"/>
                    </a:lnTo>
                    <a:lnTo>
                      <a:pt x="1281113" y="742950"/>
                    </a:lnTo>
                    <a:lnTo>
                      <a:pt x="1257300" y="742950"/>
                    </a:lnTo>
                    <a:lnTo>
                      <a:pt x="1247775" y="723900"/>
                    </a:lnTo>
                    <a:lnTo>
                      <a:pt x="1219200" y="723900"/>
                    </a:lnTo>
                    <a:lnTo>
                      <a:pt x="1214438" y="711994"/>
                    </a:lnTo>
                    <a:lnTo>
                      <a:pt x="1197769" y="711994"/>
                    </a:lnTo>
                    <a:lnTo>
                      <a:pt x="1193007" y="697706"/>
                    </a:lnTo>
                    <a:lnTo>
                      <a:pt x="1173957" y="697706"/>
                    </a:lnTo>
                    <a:lnTo>
                      <a:pt x="1169194" y="688181"/>
                    </a:lnTo>
                    <a:lnTo>
                      <a:pt x="1131094" y="688181"/>
                    </a:lnTo>
                    <a:lnTo>
                      <a:pt x="1123950" y="666750"/>
                    </a:lnTo>
                    <a:lnTo>
                      <a:pt x="1104900" y="666750"/>
                    </a:lnTo>
                    <a:lnTo>
                      <a:pt x="1104900" y="647700"/>
                    </a:lnTo>
                    <a:lnTo>
                      <a:pt x="1092994" y="647700"/>
                    </a:lnTo>
                    <a:lnTo>
                      <a:pt x="1092994" y="638175"/>
                    </a:lnTo>
                    <a:lnTo>
                      <a:pt x="1083469" y="638175"/>
                    </a:lnTo>
                    <a:lnTo>
                      <a:pt x="1083469" y="616744"/>
                    </a:lnTo>
                    <a:lnTo>
                      <a:pt x="1078707" y="616744"/>
                    </a:lnTo>
                    <a:lnTo>
                      <a:pt x="1078707" y="600075"/>
                    </a:lnTo>
                    <a:lnTo>
                      <a:pt x="1028700" y="600075"/>
                    </a:lnTo>
                    <a:lnTo>
                      <a:pt x="1028700" y="578644"/>
                    </a:lnTo>
                    <a:lnTo>
                      <a:pt x="1012032" y="578644"/>
                    </a:lnTo>
                    <a:lnTo>
                      <a:pt x="1012032" y="552450"/>
                    </a:lnTo>
                    <a:lnTo>
                      <a:pt x="997744" y="552450"/>
                    </a:lnTo>
                    <a:lnTo>
                      <a:pt x="997744" y="531019"/>
                    </a:lnTo>
                    <a:lnTo>
                      <a:pt x="992982" y="531019"/>
                    </a:lnTo>
                    <a:lnTo>
                      <a:pt x="992982" y="516731"/>
                    </a:lnTo>
                    <a:lnTo>
                      <a:pt x="981075" y="516731"/>
                    </a:lnTo>
                    <a:lnTo>
                      <a:pt x="981075" y="504825"/>
                    </a:lnTo>
                    <a:lnTo>
                      <a:pt x="897732" y="504825"/>
                    </a:lnTo>
                    <a:lnTo>
                      <a:pt x="890588" y="492919"/>
                    </a:lnTo>
                    <a:lnTo>
                      <a:pt x="840582" y="492919"/>
                    </a:lnTo>
                    <a:lnTo>
                      <a:pt x="823913" y="461962"/>
                    </a:lnTo>
                    <a:lnTo>
                      <a:pt x="721519" y="461962"/>
                    </a:lnTo>
                    <a:lnTo>
                      <a:pt x="721519" y="419100"/>
                    </a:lnTo>
                    <a:lnTo>
                      <a:pt x="669132" y="419100"/>
                    </a:lnTo>
                    <a:lnTo>
                      <a:pt x="669132" y="407194"/>
                    </a:lnTo>
                    <a:lnTo>
                      <a:pt x="652463" y="407194"/>
                    </a:lnTo>
                    <a:lnTo>
                      <a:pt x="645319" y="381000"/>
                    </a:lnTo>
                    <a:lnTo>
                      <a:pt x="635794" y="381000"/>
                    </a:lnTo>
                    <a:lnTo>
                      <a:pt x="623888" y="354806"/>
                    </a:lnTo>
                    <a:lnTo>
                      <a:pt x="566738" y="354806"/>
                    </a:lnTo>
                    <a:lnTo>
                      <a:pt x="566738" y="330994"/>
                    </a:lnTo>
                    <a:lnTo>
                      <a:pt x="564357" y="330994"/>
                    </a:lnTo>
                    <a:lnTo>
                      <a:pt x="564357" y="311944"/>
                    </a:lnTo>
                    <a:lnTo>
                      <a:pt x="545307" y="311944"/>
                    </a:lnTo>
                    <a:lnTo>
                      <a:pt x="545307" y="288131"/>
                    </a:lnTo>
                    <a:lnTo>
                      <a:pt x="526257" y="288131"/>
                    </a:lnTo>
                    <a:lnTo>
                      <a:pt x="526257" y="276225"/>
                    </a:lnTo>
                    <a:lnTo>
                      <a:pt x="500063" y="276225"/>
                    </a:lnTo>
                    <a:lnTo>
                      <a:pt x="500063" y="269081"/>
                    </a:lnTo>
                    <a:lnTo>
                      <a:pt x="485775" y="269081"/>
                    </a:lnTo>
                    <a:lnTo>
                      <a:pt x="485775" y="257175"/>
                    </a:lnTo>
                    <a:lnTo>
                      <a:pt x="459582" y="257175"/>
                    </a:lnTo>
                    <a:lnTo>
                      <a:pt x="459582" y="195262"/>
                    </a:lnTo>
                    <a:lnTo>
                      <a:pt x="404813" y="195262"/>
                    </a:lnTo>
                    <a:lnTo>
                      <a:pt x="404813" y="180975"/>
                    </a:lnTo>
                    <a:lnTo>
                      <a:pt x="366713" y="180975"/>
                    </a:lnTo>
                    <a:lnTo>
                      <a:pt x="366713" y="166687"/>
                    </a:lnTo>
                    <a:lnTo>
                      <a:pt x="352425" y="166687"/>
                    </a:lnTo>
                    <a:lnTo>
                      <a:pt x="352425" y="154781"/>
                    </a:lnTo>
                    <a:lnTo>
                      <a:pt x="314325" y="154781"/>
                    </a:lnTo>
                    <a:lnTo>
                      <a:pt x="314325" y="140494"/>
                    </a:lnTo>
                    <a:lnTo>
                      <a:pt x="292894" y="140494"/>
                    </a:lnTo>
                    <a:lnTo>
                      <a:pt x="292894" y="123825"/>
                    </a:lnTo>
                    <a:lnTo>
                      <a:pt x="280988" y="123825"/>
                    </a:lnTo>
                    <a:lnTo>
                      <a:pt x="280988" y="107156"/>
                    </a:lnTo>
                    <a:lnTo>
                      <a:pt x="271463" y="107156"/>
                    </a:lnTo>
                    <a:lnTo>
                      <a:pt x="271463" y="71437"/>
                    </a:lnTo>
                    <a:lnTo>
                      <a:pt x="242888" y="71437"/>
                    </a:lnTo>
                    <a:lnTo>
                      <a:pt x="242888" y="59531"/>
                    </a:lnTo>
                    <a:lnTo>
                      <a:pt x="204788" y="59531"/>
                    </a:lnTo>
                    <a:lnTo>
                      <a:pt x="204788" y="42862"/>
                    </a:lnTo>
                    <a:lnTo>
                      <a:pt x="185738" y="42862"/>
                    </a:lnTo>
                    <a:lnTo>
                      <a:pt x="185738" y="19050"/>
                    </a:lnTo>
                    <a:lnTo>
                      <a:pt x="95250" y="19050"/>
                    </a:lnTo>
                    <a:lnTo>
                      <a:pt x="95250" y="9525"/>
                    </a:lnTo>
                    <a:lnTo>
                      <a:pt x="30957" y="9525"/>
                    </a:lnTo>
                    <a:lnTo>
                      <a:pt x="30957" y="0"/>
                    </a:lnTo>
                    <a:lnTo>
                      <a:pt x="0" y="0"/>
                    </a:lnTo>
                  </a:path>
                </a:pathLst>
              </a:cu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grpSp>
          <p:nvGrpSpPr>
            <p:cNvPr id="280" name="Group 279">
              <a:extLst>
                <a:ext uri="{FF2B5EF4-FFF2-40B4-BE49-F238E27FC236}">
                  <a16:creationId xmlns:a16="http://schemas.microsoft.com/office/drawing/2014/main" id="{33B53C44-05BD-5A4F-A28C-C439BFB45733}"/>
                </a:ext>
              </a:extLst>
            </p:cNvPr>
            <p:cNvGrpSpPr/>
            <p:nvPr/>
          </p:nvGrpSpPr>
          <p:grpSpPr>
            <a:xfrm>
              <a:off x="7013785" y="1740694"/>
              <a:ext cx="4145756" cy="1631156"/>
              <a:chOff x="7141369" y="1740694"/>
              <a:chExt cx="4145756" cy="1631156"/>
            </a:xfrm>
          </p:grpSpPr>
          <p:sp>
            <p:nvSpPr>
              <p:cNvPr id="549" name="Freeform: Shape 896">
                <a:extLst>
                  <a:ext uri="{FF2B5EF4-FFF2-40B4-BE49-F238E27FC236}">
                    <a16:creationId xmlns:a16="http://schemas.microsoft.com/office/drawing/2014/main" id="{42401C56-5C5D-4E4B-AB6A-595E1B7555F4}"/>
                  </a:ext>
                </a:extLst>
              </p:cNvPr>
              <p:cNvSpPr/>
              <p:nvPr/>
            </p:nvSpPr>
            <p:spPr>
              <a:xfrm>
                <a:off x="8315325" y="2347913"/>
                <a:ext cx="2971800" cy="1023937"/>
              </a:xfrm>
              <a:custGeom>
                <a:avLst/>
                <a:gdLst>
                  <a:gd name="connsiteX0" fmla="*/ 2971800 w 2971800"/>
                  <a:gd name="connsiteY0" fmla="*/ 1023937 h 1023937"/>
                  <a:gd name="connsiteX1" fmla="*/ 2590800 w 2971800"/>
                  <a:gd name="connsiteY1" fmla="*/ 1023937 h 1023937"/>
                  <a:gd name="connsiteX2" fmla="*/ 2590800 w 2971800"/>
                  <a:gd name="connsiteY2" fmla="*/ 945356 h 1023937"/>
                  <a:gd name="connsiteX3" fmla="*/ 2386013 w 2971800"/>
                  <a:gd name="connsiteY3" fmla="*/ 945356 h 1023937"/>
                  <a:gd name="connsiteX4" fmla="*/ 2386013 w 2971800"/>
                  <a:gd name="connsiteY4" fmla="*/ 904875 h 1023937"/>
                  <a:gd name="connsiteX5" fmla="*/ 2340769 w 2971800"/>
                  <a:gd name="connsiteY5" fmla="*/ 904875 h 1023937"/>
                  <a:gd name="connsiteX6" fmla="*/ 2340769 w 2971800"/>
                  <a:gd name="connsiteY6" fmla="*/ 876300 h 1023937"/>
                  <a:gd name="connsiteX7" fmla="*/ 2143125 w 2971800"/>
                  <a:gd name="connsiteY7" fmla="*/ 876300 h 1023937"/>
                  <a:gd name="connsiteX8" fmla="*/ 2143125 w 2971800"/>
                  <a:gd name="connsiteY8" fmla="*/ 854868 h 1023937"/>
                  <a:gd name="connsiteX9" fmla="*/ 2119313 w 2971800"/>
                  <a:gd name="connsiteY9" fmla="*/ 854868 h 1023937"/>
                  <a:gd name="connsiteX10" fmla="*/ 2119313 w 2971800"/>
                  <a:gd name="connsiteY10" fmla="*/ 828675 h 1023937"/>
                  <a:gd name="connsiteX11" fmla="*/ 1931194 w 2971800"/>
                  <a:gd name="connsiteY11" fmla="*/ 828675 h 1023937"/>
                  <a:gd name="connsiteX12" fmla="*/ 1931194 w 2971800"/>
                  <a:gd name="connsiteY12" fmla="*/ 809625 h 1023937"/>
                  <a:gd name="connsiteX13" fmla="*/ 1862138 w 2971800"/>
                  <a:gd name="connsiteY13" fmla="*/ 809625 h 1023937"/>
                  <a:gd name="connsiteX14" fmla="*/ 1862138 w 2971800"/>
                  <a:gd name="connsiteY14" fmla="*/ 802481 h 1023937"/>
                  <a:gd name="connsiteX15" fmla="*/ 1862138 w 2971800"/>
                  <a:gd name="connsiteY15" fmla="*/ 802481 h 1023937"/>
                  <a:gd name="connsiteX16" fmla="*/ 1847850 w 2971800"/>
                  <a:gd name="connsiteY16" fmla="*/ 788193 h 1023937"/>
                  <a:gd name="connsiteX17" fmla="*/ 1724025 w 2971800"/>
                  <a:gd name="connsiteY17" fmla="*/ 788193 h 1023937"/>
                  <a:gd name="connsiteX18" fmla="*/ 1724025 w 2971800"/>
                  <a:gd name="connsiteY18" fmla="*/ 757237 h 1023937"/>
                  <a:gd name="connsiteX19" fmla="*/ 1681163 w 2971800"/>
                  <a:gd name="connsiteY19" fmla="*/ 757237 h 1023937"/>
                  <a:gd name="connsiteX20" fmla="*/ 1681163 w 2971800"/>
                  <a:gd name="connsiteY20" fmla="*/ 745331 h 1023937"/>
                  <a:gd name="connsiteX21" fmla="*/ 1628775 w 2971800"/>
                  <a:gd name="connsiteY21" fmla="*/ 745331 h 1023937"/>
                  <a:gd name="connsiteX22" fmla="*/ 1628775 w 2971800"/>
                  <a:gd name="connsiteY22" fmla="*/ 721518 h 1023937"/>
                  <a:gd name="connsiteX23" fmla="*/ 1490663 w 2971800"/>
                  <a:gd name="connsiteY23" fmla="*/ 721518 h 1023937"/>
                  <a:gd name="connsiteX24" fmla="*/ 1490663 w 2971800"/>
                  <a:gd name="connsiteY24" fmla="*/ 714375 h 1023937"/>
                  <a:gd name="connsiteX25" fmla="*/ 1469231 w 2971800"/>
                  <a:gd name="connsiteY25" fmla="*/ 714375 h 1023937"/>
                  <a:gd name="connsiteX26" fmla="*/ 1469231 w 2971800"/>
                  <a:gd name="connsiteY26" fmla="*/ 702468 h 1023937"/>
                  <a:gd name="connsiteX27" fmla="*/ 1428750 w 2971800"/>
                  <a:gd name="connsiteY27" fmla="*/ 702468 h 1023937"/>
                  <a:gd name="connsiteX28" fmla="*/ 1428750 w 2971800"/>
                  <a:gd name="connsiteY28" fmla="*/ 688181 h 1023937"/>
                  <a:gd name="connsiteX29" fmla="*/ 1390650 w 2971800"/>
                  <a:gd name="connsiteY29" fmla="*/ 688181 h 1023937"/>
                  <a:gd name="connsiteX30" fmla="*/ 1390650 w 2971800"/>
                  <a:gd name="connsiteY30" fmla="*/ 673893 h 1023937"/>
                  <a:gd name="connsiteX31" fmla="*/ 1369219 w 2971800"/>
                  <a:gd name="connsiteY31" fmla="*/ 673893 h 1023937"/>
                  <a:gd name="connsiteX32" fmla="*/ 1369219 w 2971800"/>
                  <a:gd name="connsiteY32" fmla="*/ 666750 h 1023937"/>
                  <a:gd name="connsiteX33" fmla="*/ 1338263 w 2971800"/>
                  <a:gd name="connsiteY33" fmla="*/ 666750 h 1023937"/>
                  <a:gd name="connsiteX34" fmla="*/ 1338263 w 2971800"/>
                  <a:gd name="connsiteY34" fmla="*/ 659606 h 1023937"/>
                  <a:gd name="connsiteX35" fmla="*/ 1290638 w 2971800"/>
                  <a:gd name="connsiteY35" fmla="*/ 659606 h 1023937"/>
                  <a:gd name="connsiteX36" fmla="*/ 1290638 w 2971800"/>
                  <a:gd name="connsiteY36" fmla="*/ 650081 h 1023937"/>
                  <a:gd name="connsiteX37" fmla="*/ 1283494 w 2971800"/>
                  <a:gd name="connsiteY37" fmla="*/ 650081 h 1023937"/>
                  <a:gd name="connsiteX38" fmla="*/ 1283494 w 2971800"/>
                  <a:gd name="connsiteY38" fmla="*/ 623887 h 1023937"/>
                  <a:gd name="connsiteX39" fmla="*/ 1226344 w 2971800"/>
                  <a:gd name="connsiteY39" fmla="*/ 623887 h 1023937"/>
                  <a:gd name="connsiteX40" fmla="*/ 1226344 w 2971800"/>
                  <a:gd name="connsiteY40" fmla="*/ 595312 h 1023937"/>
                  <a:gd name="connsiteX41" fmla="*/ 1190625 w 2971800"/>
                  <a:gd name="connsiteY41" fmla="*/ 595312 h 1023937"/>
                  <a:gd name="connsiteX42" fmla="*/ 1190625 w 2971800"/>
                  <a:gd name="connsiteY42" fmla="*/ 581025 h 1023937"/>
                  <a:gd name="connsiteX43" fmla="*/ 1166813 w 2971800"/>
                  <a:gd name="connsiteY43" fmla="*/ 581025 h 1023937"/>
                  <a:gd name="connsiteX44" fmla="*/ 1166813 w 2971800"/>
                  <a:gd name="connsiteY44" fmla="*/ 569118 h 1023937"/>
                  <a:gd name="connsiteX45" fmla="*/ 1138238 w 2971800"/>
                  <a:gd name="connsiteY45" fmla="*/ 569118 h 1023937"/>
                  <a:gd name="connsiteX46" fmla="*/ 1138238 w 2971800"/>
                  <a:gd name="connsiteY46" fmla="*/ 542925 h 1023937"/>
                  <a:gd name="connsiteX47" fmla="*/ 1123950 w 2971800"/>
                  <a:gd name="connsiteY47" fmla="*/ 542925 h 1023937"/>
                  <a:gd name="connsiteX48" fmla="*/ 1123950 w 2971800"/>
                  <a:gd name="connsiteY48" fmla="*/ 523875 h 1023937"/>
                  <a:gd name="connsiteX49" fmla="*/ 1085850 w 2971800"/>
                  <a:gd name="connsiteY49" fmla="*/ 523875 h 1023937"/>
                  <a:gd name="connsiteX50" fmla="*/ 1085850 w 2971800"/>
                  <a:gd name="connsiteY50" fmla="*/ 507206 h 1023937"/>
                  <a:gd name="connsiteX51" fmla="*/ 1073944 w 2971800"/>
                  <a:gd name="connsiteY51" fmla="*/ 507206 h 1023937"/>
                  <a:gd name="connsiteX52" fmla="*/ 1073944 w 2971800"/>
                  <a:gd name="connsiteY52" fmla="*/ 495300 h 1023937"/>
                  <a:gd name="connsiteX53" fmla="*/ 1069181 w 2971800"/>
                  <a:gd name="connsiteY53" fmla="*/ 495300 h 1023937"/>
                  <a:gd name="connsiteX54" fmla="*/ 1069181 w 2971800"/>
                  <a:gd name="connsiteY54" fmla="*/ 488156 h 1023937"/>
                  <a:gd name="connsiteX55" fmla="*/ 1012031 w 2971800"/>
                  <a:gd name="connsiteY55" fmla="*/ 488156 h 1023937"/>
                  <a:gd name="connsiteX56" fmla="*/ 1012031 w 2971800"/>
                  <a:gd name="connsiteY56" fmla="*/ 469106 h 1023937"/>
                  <a:gd name="connsiteX57" fmla="*/ 1002506 w 2971800"/>
                  <a:gd name="connsiteY57" fmla="*/ 469106 h 1023937"/>
                  <a:gd name="connsiteX58" fmla="*/ 1002506 w 2971800"/>
                  <a:gd name="connsiteY58" fmla="*/ 454818 h 1023937"/>
                  <a:gd name="connsiteX59" fmla="*/ 940594 w 2971800"/>
                  <a:gd name="connsiteY59" fmla="*/ 454818 h 1023937"/>
                  <a:gd name="connsiteX60" fmla="*/ 940594 w 2971800"/>
                  <a:gd name="connsiteY60" fmla="*/ 447675 h 1023937"/>
                  <a:gd name="connsiteX61" fmla="*/ 919163 w 2971800"/>
                  <a:gd name="connsiteY61" fmla="*/ 447675 h 1023937"/>
                  <a:gd name="connsiteX62" fmla="*/ 919163 w 2971800"/>
                  <a:gd name="connsiteY62" fmla="*/ 433387 h 1023937"/>
                  <a:gd name="connsiteX63" fmla="*/ 892969 w 2971800"/>
                  <a:gd name="connsiteY63" fmla="*/ 433387 h 1023937"/>
                  <a:gd name="connsiteX64" fmla="*/ 892969 w 2971800"/>
                  <a:gd name="connsiteY64" fmla="*/ 421481 h 1023937"/>
                  <a:gd name="connsiteX65" fmla="*/ 881063 w 2971800"/>
                  <a:gd name="connsiteY65" fmla="*/ 421481 h 1023937"/>
                  <a:gd name="connsiteX66" fmla="*/ 881063 w 2971800"/>
                  <a:gd name="connsiteY66" fmla="*/ 411956 h 1023937"/>
                  <a:gd name="connsiteX67" fmla="*/ 854869 w 2971800"/>
                  <a:gd name="connsiteY67" fmla="*/ 411956 h 1023937"/>
                  <a:gd name="connsiteX68" fmla="*/ 854869 w 2971800"/>
                  <a:gd name="connsiteY68" fmla="*/ 400050 h 1023937"/>
                  <a:gd name="connsiteX69" fmla="*/ 842963 w 2971800"/>
                  <a:gd name="connsiteY69" fmla="*/ 400050 h 1023937"/>
                  <a:gd name="connsiteX70" fmla="*/ 842963 w 2971800"/>
                  <a:gd name="connsiteY70" fmla="*/ 390525 h 1023937"/>
                  <a:gd name="connsiteX71" fmla="*/ 807244 w 2971800"/>
                  <a:gd name="connsiteY71" fmla="*/ 390525 h 1023937"/>
                  <a:gd name="connsiteX72" fmla="*/ 807244 w 2971800"/>
                  <a:gd name="connsiteY72" fmla="*/ 373856 h 1023937"/>
                  <a:gd name="connsiteX73" fmla="*/ 800100 w 2971800"/>
                  <a:gd name="connsiteY73" fmla="*/ 373856 h 1023937"/>
                  <a:gd name="connsiteX74" fmla="*/ 800100 w 2971800"/>
                  <a:gd name="connsiteY74" fmla="*/ 359568 h 1023937"/>
                  <a:gd name="connsiteX75" fmla="*/ 785813 w 2971800"/>
                  <a:gd name="connsiteY75" fmla="*/ 359568 h 1023937"/>
                  <a:gd name="connsiteX76" fmla="*/ 785813 w 2971800"/>
                  <a:gd name="connsiteY76" fmla="*/ 352425 h 1023937"/>
                  <a:gd name="connsiteX77" fmla="*/ 766763 w 2971800"/>
                  <a:gd name="connsiteY77" fmla="*/ 352425 h 1023937"/>
                  <a:gd name="connsiteX78" fmla="*/ 766763 w 2971800"/>
                  <a:gd name="connsiteY78" fmla="*/ 342900 h 1023937"/>
                  <a:gd name="connsiteX79" fmla="*/ 754856 w 2971800"/>
                  <a:gd name="connsiteY79" fmla="*/ 342900 h 1023937"/>
                  <a:gd name="connsiteX80" fmla="*/ 754856 w 2971800"/>
                  <a:gd name="connsiteY80" fmla="*/ 330993 h 1023937"/>
                  <a:gd name="connsiteX81" fmla="*/ 697706 w 2971800"/>
                  <a:gd name="connsiteY81" fmla="*/ 330993 h 1023937"/>
                  <a:gd name="connsiteX82" fmla="*/ 697706 w 2971800"/>
                  <a:gd name="connsiteY82" fmla="*/ 333375 h 1023937"/>
                  <a:gd name="connsiteX83" fmla="*/ 661988 w 2971800"/>
                  <a:gd name="connsiteY83" fmla="*/ 333375 h 1023937"/>
                  <a:gd name="connsiteX84" fmla="*/ 661988 w 2971800"/>
                  <a:gd name="connsiteY84" fmla="*/ 314325 h 1023937"/>
                  <a:gd name="connsiteX85" fmla="*/ 628650 w 2971800"/>
                  <a:gd name="connsiteY85" fmla="*/ 314325 h 1023937"/>
                  <a:gd name="connsiteX86" fmla="*/ 628650 w 2971800"/>
                  <a:gd name="connsiteY86" fmla="*/ 285750 h 1023937"/>
                  <a:gd name="connsiteX87" fmla="*/ 621506 w 2971800"/>
                  <a:gd name="connsiteY87" fmla="*/ 285750 h 1023937"/>
                  <a:gd name="connsiteX88" fmla="*/ 621506 w 2971800"/>
                  <a:gd name="connsiteY88" fmla="*/ 271462 h 1023937"/>
                  <a:gd name="connsiteX89" fmla="*/ 611981 w 2971800"/>
                  <a:gd name="connsiteY89" fmla="*/ 271462 h 1023937"/>
                  <a:gd name="connsiteX90" fmla="*/ 611981 w 2971800"/>
                  <a:gd name="connsiteY90" fmla="*/ 259556 h 1023937"/>
                  <a:gd name="connsiteX91" fmla="*/ 576263 w 2971800"/>
                  <a:gd name="connsiteY91" fmla="*/ 259556 h 1023937"/>
                  <a:gd name="connsiteX92" fmla="*/ 576263 w 2971800"/>
                  <a:gd name="connsiteY92" fmla="*/ 250031 h 1023937"/>
                  <a:gd name="connsiteX93" fmla="*/ 566738 w 2971800"/>
                  <a:gd name="connsiteY93" fmla="*/ 250031 h 1023937"/>
                  <a:gd name="connsiteX94" fmla="*/ 566738 w 2971800"/>
                  <a:gd name="connsiteY94" fmla="*/ 230981 h 1023937"/>
                  <a:gd name="connsiteX95" fmla="*/ 547688 w 2971800"/>
                  <a:gd name="connsiteY95" fmla="*/ 230981 h 1023937"/>
                  <a:gd name="connsiteX96" fmla="*/ 547688 w 2971800"/>
                  <a:gd name="connsiteY96" fmla="*/ 221456 h 1023937"/>
                  <a:gd name="connsiteX97" fmla="*/ 509588 w 2971800"/>
                  <a:gd name="connsiteY97" fmla="*/ 221456 h 1023937"/>
                  <a:gd name="connsiteX98" fmla="*/ 509588 w 2971800"/>
                  <a:gd name="connsiteY98" fmla="*/ 207168 h 1023937"/>
                  <a:gd name="connsiteX99" fmla="*/ 450056 w 2971800"/>
                  <a:gd name="connsiteY99" fmla="*/ 207168 h 1023937"/>
                  <a:gd name="connsiteX100" fmla="*/ 450056 w 2971800"/>
                  <a:gd name="connsiteY100" fmla="*/ 197643 h 1023937"/>
                  <a:gd name="connsiteX101" fmla="*/ 407194 w 2971800"/>
                  <a:gd name="connsiteY101" fmla="*/ 197643 h 1023937"/>
                  <a:gd name="connsiteX102" fmla="*/ 407194 w 2971800"/>
                  <a:gd name="connsiteY102" fmla="*/ 192881 h 1023937"/>
                  <a:gd name="connsiteX103" fmla="*/ 385763 w 2971800"/>
                  <a:gd name="connsiteY103" fmla="*/ 192881 h 1023937"/>
                  <a:gd name="connsiteX104" fmla="*/ 385763 w 2971800"/>
                  <a:gd name="connsiteY104" fmla="*/ 183356 h 1023937"/>
                  <a:gd name="connsiteX105" fmla="*/ 357188 w 2971800"/>
                  <a:gd name="connsiteY105" fmla="*/ 183356 h 1023937"/>
                  <a:gd name="connsiteX106" fmla="*/ 357188 w 2971800"/>
                  <a:gd name="connsiteY106" fmla="*/ 183356 h 1023937"/>
                  <a:gd name="connsiteX107" fmla="*/ 342900 w 2971800"/>
                  <a:gd name="connsiteY107" fmla="*/ 169068 h 1023937"/>
                  <a:gd name="connsiteX108" fmla="*/ 342900 w 2971800"/>
                  <a:gd name="connsiteY108" fmla="*/ 164306 h 1023937"/>
                  <a:gd name="connsiteX109" fmla="*/ 292894 w 2971800"/>
                  <a:gd name="connsiteY109" fmla="*/ 164306 h 1023937"/>
                  <a:gd name="connsiteX110" fmla="*/ 292894 w 2971800"/>
                  <a:gd name="connsiteY110" fmla="*/ 154781 h 1023937"/>
                  <a:gd name="connsiteX111" fmla="*/ 269081 w 2971800"/>
                  <a:gd name="connsiteY111" fmla="*/ 154781 h 1023937"/>
                  <a:gd name="connsiteX112" fmla="*/ 269081 w 2971800"/>
                  <a:gd name="connsiteY112" fmla="*/ 130968 h 1023937"/>
                  <a:gd name="connsiteX113" fmla="*/ 250031 w 2971800"/>
                  <a:gd name="connsiteY113" fmla="*/ 130968 h 1023937"/>
                  <a:gd name="connsiteX114" fmla="*/ 250031 w 2971800"/>
                  <a:gd name="connsiteY114" fmla="*/ 116681 h 1023937"/>
                  <a:gd name="connsiteX115" fmla="*/ 192881 w 2971800"/>
                  <a:gd name="connsiteY115" fmla="*/ 116681 h 1023937"/>
                  <a:gd name="connsiteX116" fmla="*/ 192881 w 2971800"/>
                  <a:gd name="connsiteY116" fmla="*/ 104775 h 1023937"/>
                  <a:gd name="connsiteX117" fmla="*/ 178594 w 2971800"/>
                  <a:gd name="connsiteY117" fmla="*/ 104775 h 1023937"/>
                  <a:gd name="connsiteX118" fmla="*/ 178594 w 2971800"/>
                  <a:gd name="connsiteY118" fmla="*/ 83343 h 1023937"/>
                  <a:gd name="connsiteX119" fmla="*/ 161925 w 2971800"/>
                  <a:gd name="connsiteY119" fmla="*/ 83343 h 1023937"/>
                  <a:gd name="connsiteX120" fmla="*/ 161925 w 2971800"/>
                  <a:gd name="connsiteY120" fmla="*/ 76200 h 1023937"/>
                  <a:gd name="connsiteX121" fmla="*/ 133350 w 2971800"/>
                  <a:gd name="connsiteY121" fmla="*/ 76200 h 1023937"/>
                  <a:gd name="connsiteX122" fmla="*/ 133350 w 2971800"/>
                  <a:gd name="connsiteY122" fmla="*/ 64293 h 1023937"/>
                  <a:gd name="connsiteX123" fmla="*/ 128588 w 2971800"/>
                  <a:gd name="connsiteY123" fmla="*/ 64293 h 1023937"/>
                  <a:gd name="connsiteX124" fmla="*/ 128588 w 2971800"/>
                  <a:gd name="connsiteY124" fmla="*/ 50006 h 1023937"/>
                  <a:gd name="connsiteX125" fmla="*/ 90488 w 2971800"/>
                  <a:gd name="connsiteY125" fmla="*/ 50006 h 1023937"/>
                  <a:gd name="connsiteX126" fmla="*/ 90488 w 2971800"/>
                  <a:gd name="connsiteY126" fmla="*/ 28575 h 1023937"/>
                  <a:gd name="connsiteX127" fmla="*/ 11906 w 2971800"/>
                  <a:gd name="connsiteY127" fmla="*/ 28575 h 1023937"/>
                  <a:gd name="connsiteX128" fmla="*/ 11906 w 2971800"/>
                  <a:gd name="connsiteY128" fmla="*/ 14287 h 1023937"/>
                  <a:gd name="connsiteX129" fmla="*/ 0 w 2971800"/>
                  <a:gd name="connsiteY129" fmla="*/ 14287 h 1023937"/>
                  <a:gd name="connsiteX130" fmla="*/ 0 w 2971800"/>
                  <a:gd name="connsiteY130" fmla="*/ 0 h 102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2971800" h="1023937">
                    <a:moveTo>
                      <a:pt x="2971800" y="1023937"/>
                    </a:moveTo>
                    <a:lnTo>
                      <a:pt x="2590800" y="1023937"/>
                    </a:lnTo>
                    <a:lnTo>
                      <a:pt x="2590800" y="945356"/>
                    </a:lnTo>
                    <a:lnTo>
                      <a:pt x="2386013" y="945356"/>
                    </a:lnTo>
                    <a:lnTo>
                      <a:pt x="2386013" y="904875"/>
                    </a:lnTo>
                    <a:lnTo>
                      <a:pt x="2340769" y="904875"/>
                    </a:lnTo>
                    <a:lnTo>
                      <a:pt x="2340769" y="876300"/>
                    </a:lnTo>
                    <a:lnTo>
                      <a:pt x="2143125" y="876300"/>
                    </a:lnTo>
                    <a:lnTo>
                      <a:pt x="2143125" y="854868"/>
                    </a:lnTo>
                    <a:lnTo>
                      <a:pt x="2119313" y="854868"/>
                    </a:lnTo>
                    <a:lnTo>
                      <a:pt x="2119313" y="828675"/>
                    </a:lnTo>
                    <a:lnTo>
                      <a:pt x="1931194" y="828675"/>
                    </a:lnTo>
                    <a:lnTo>
                      <a:pt x="1931194" y="809625"/>
                    </a:lnTo>
                    <a:lnTo>
                      <a:pt x="1862138" y="809625"/>
                    </a:lnTo>
                    <a:lnTo>
                      <a:pt x="1862138" y="802481"/>
                    </a:lnTo>
                    <a:lnTo>
                      <a:pt x="1862138" y="802481"/>
                    </a:lnTo>
                    <a:lnTo>
                      <a:pt x="1847850" y="788193"/>
                    </a:lnTo>
                    <a:lnTo>
                      <a:pt x="1724025" y="788193"/>
                    </a:lnTo>
                    <a:lnTo>
                      <a:pt x="1724025" y="757237"/>
                    </a:lnTo>
                    <a:lnTo>
                      <a:pt x="1681163" y="757237"/>
                    </a:lnTo>
                    <a:lnTo>
                      <a:pt x="1681163" y="745331"/>
                    </a:lnTo>
                    <a:lnTo>
                      <a:pt x="1628775" y="745331"/>
                    </a:lnTo>
                    <a:lnTo>
                      <a:pt x="1628775" y="721518"/>
                    </a:lnTo>
                    <a:lnTo>
                      <a:pt x="1490663" y="721518"/>
                    </a:lnTo>
                    <a:lnTo>
                      <a:pt x="1490663" y="714375"/>
                    </a:lnTo>
                    <a:lnTo>
                      <a:pt x="1469231" y="714375"/>
                    </a:lnTo>
                    <a:lnTo>
                      <a:pt x="1469231" y="702468"/>
                    </a:lnTo>
                    <a:lnTo>
                      <a:pt x="1428750" y="702468"/>
                    </a:lnTo>
                    <a:lnTo>
                      <a:pt x="1428750" y="688181"/>
                    </a:lnTo>
                    <a:lnTo>
                      <a:pt x="1390650" y="688181"/>
                    </a:lnTo>
                    <a:lnTo>
                      <a:pt x="1390650" y="673893"/>
                    </a:lnTo>
                    <a:lnTo>
                      <a:pt x="1369219" y="673893"/>
                    </a:lnTo>
                    <a:lnTo>
                      <a:pt x="1369219" y="666750"/>
                    </a:lnTo>
                    <a:lnTo>
                      <a:pt x="1338263" y="666750"/>
                    </a:lnTo>
                    <a:lnTo>
                      <a:pt x="1338263" y="659606"/>
                    </a:lnTo>
                    <a:lnTo>
                      <a:pt x="1290638" y="659606"/>
                    </a:lnTo>
                    <a:lnTo>
                      <a:pt x="1290638" y="650081"/>
                    </a:lnTo>
                    <a:lnTo>
                      <a:pt x="1283494" y="650081"/>
                    </a:lnTo>
                    <a:lnTo>
                      <a:pt x="1283494" y="623887"/>
                    </a:lnTo>
                    <a:lnTo>
                      <a:pt x="1226344" y="623887"/>
                    </a:lnTo>
                    <a:lnTo>
                      <a:pt x="1226344" y="595312"/>
                    </a:lnTo>
                    <a:lnTo>
                      <a:pt x="1190625" y="595312"/>
                    </a:lnTo>
                    <a:lnTo>
                      <a:pt x="1190625" y="581025"/>
                    </a:lnTo>
                    <a:lnTo>
                      <a:pt x="1166813" y="581025"/>
                    </a:lnTo>
                    <a:lnTo>
                      <a:pt x="1166813" y="569118"/>
                    </a:lnTo>
                    <a:lnTo>
                      <a:pt x="1138238" y="569118"/>
                    </a:lnTo>
                    <a:lnTo>
                      <a:pt x="1138238" y="542925"/>
                    </a:lnTo>
                    <a:lnTo>
                      <a:pt x="1123950" y="542925"/>
                    </a:lnTo>
                    <a:lnTo>
                      <a:pt x="1123950" y="523875"/>
                    </a:lnTo>
                    <a:lnTo>
                      <a:pt x="1085850" y="523875"/>
                    </a:lnTo>
                    <a:lnTo>
                      <a:pt x="1085850" y="507206"/>
                    </a:lnTo>
                    <a:lnTo>
                      <a:pt x="1073944" y="507206"/>
                    </a:lnTo>
                    <a:lnTo>
                      <a:pt x="1073944" y="495300"/>
                    </a:lnTo>
                    <a:lnTo>
                      <a:pt x="1069181" y="495300"/>
                    </a:lnTo>
                    <a:lnTo>
                      <a:pt x="1069181" y="488156"/>
                    </a:lnTo>
                    <a:lnTo>
                      <a:pt x="1012031" y="488156"/>
                    </a:lnTo>
                    <a:lnTo>
                      <a:pt x="1012031" y="469106"/>
                    </a:lnTo>
                    <a:lnTo>
                      <a:pt x="1002506" y="469106"/>
                    </a:lnTo>
                    <a:lnTo>
                      <a:pt x="1002506" y="454818"/>
                    </a:lnTo>
                    <a:lnTo>
                      <a:pt x="940594" y="454818"/>
                    </a:lnTo>
                    <a:lnTo>
                      <a:pt x="940594" y="447675"/>
                    </a:lnTo>
                    <a:lnTo>
                      <a:pt x="919163" y="447675"/>
                    </a:lnTo>
                    <a:lnTo>
                      <a:pt x="919163" y="433387"/>
                    </a:lnTo>
                    <a:lnTo>
                      <a:pt x="892969" y="433387"/>
                    </a:lnTo>
                    <a:lnTo>
                      <a:pt x="892969" y="421481"/>
                    </a:lnTo>
                    <a:lnTo>
                      <a:pt x="881063" y="421481"/>
                    </a:lnTo>
                    <a:lnTo>
                      <a:pt x="881063" y="411956"/>
                    </a:lnTo>
                    <a:lnTo>
                      <a:pt x="854869" y="411956"/>
                    </a:lnTo>
                    <a:lnTo>
                      <a:pt x="854869" y="400050"/>
                    </a:lnTo>
                    <a:lnTo>
                      <a:pt x="842963" y="400050"/>
                    </a:lnTo>
                    <a:lnTo>
                      <a:pt x="842963" y="390525"/>
                    </a:lnTo>
                    <a:lnTo>
                      <a:pt x="807244" y="390525"/>
                    </a:lnTo>
                    <a:lnTo>
                      <a:pt x="807244" y="373856"/>
                    </a:lnTo>
                    <a:lnTo>
                      <a:pt x="800100" y="373856"/>
                    </a:lnTo>
                    <a:lnTo>
                      <a:pt x="800100" y="359568"/>
                    </a:lnTo>
                    <a:lnTo>
                      <a:pt x="785813" y="359568"/>
                    </a:lnTo>
                    <a:lnTo>
                      <a:pt x="785813" y="352425"/>
                    </a:lnTo>
                    <a:lnTo>
                      <a:pt x="766763" y="352425"/>
                    </a:lnTo>
                    <a:lnTo>
                      <a:pt x="766763" y="342900"/>
                    </a:lnTo>
                    <a:lnTo>
                      <a:pt x="754856" y="342900"/>
                    </a:lnTo>
                    <a:lnTo>
                      <a:pt x="754856" y="330993"/>
                    </a:lnTo>
                    <a:lnTo>
                      <a:pt x="697706" y="330993"/>
                    </a:lnTo>
                    <a:lnTo>
                      <a:pt x="697706" y="333375"/>
                    </a:lnTo>
                    <a:lnTo>
                      <a:pt x="661988" y="333375"/>
                    </a:lnTo>
                    <a:lnTo>
                      <a:pt x="661988" y="314325"/>
                    </a:lnTo>
                    <a:lnTo>
                      <a:pt x="628650" y="314325"/>
                    </a:lnTo>
                    <a:lnTo>
                      <a:pt x="628650" y="285750"/>
                    </a:lnTo>
                    <a:lnTo>
                      <a:pt x="621506" y="285750"/>
                    </a:lnTo>
                    <a:lnTo>
                      <a:pt x="621506" y="271462"/>
                    </a:lnTo>
                    <a:lnTo>
                      <a:pt x="611981" y="271462"/>
                    </a:lnTo>
                    <a:lnTo>
                      <a:pt x="611981" y="259556"/>
                    </a:lnTo>
                    <a:lnTo>
                      <a:pt x="576263" y="259556"/>
                    </a:lnTo>
                    <a:lnTo>
                      <a:pt x="576263" y="250031"/>
                    </a:lnTo>
                    <a:lnTo>
                      <a:pt x="566738" y="250031"/>
                    </a:lnTo>
                    <a:lnTo>
                      <a:pt x="566738" y="230981"/>
                    </a:lnTo>
                    <a:lnTo>
                      <a:pt x="547688" y="230981"/>
                    </a:lnTo>
                    <a:lnTo>
                      <a:pt x="547688" y="221456"/>
                    </a:lnTo>
                    <a:lnTo>
                      <a:pt x="509588" y="221456"/>
                    </a:lnTo>
                    <a:lnTo>
                      <a:pt x="509588" y="207168"/>
                    </a:lnTo>
                    <a:lnTo>
                      <a:pt x="450056" y="207168"/>
                    </a:lnTo>
                    <a:lnTo>
                      <a:pt x="450056" y="197643"/>
                    </a:lnTo>
                    <a:lnTo>
                      <a:pt x="407194" y="197643"/>
                    </a:lnTo>
                    <a:lnTo>
                      <a:pt x="407194" y="192881"/>
                    </a:lnTo>
                    <a:lnTo>
                      <a:pt x="385763" y="192881"/>
                    </a:lnTo>
                    <a:lnTo>
                      <a:pt x="385763" y="183356"/>
                    </a:lnTo>
                    <a:lnTo>
                      <a:pt x="357188" y="183356"/>
                    </a:lnTo>
                    <a:lnTo>
                      <a:pt x="357188" y="183356"/>
                    </a:lnTo>
                    <a:lnTo>
                      <a:pt x="342900" y="169068"/>
                    </a:lnTo>
                    <a:lnTo>
                      <a:pt x="342900" y="164306"/>
                    </a:lnTo>
                    <a:lnTo>
                      <a:pt x="292894" y="164306"/>
                    </a:lnTo>
                    <a:lnTo>
                      <a:pt x="292894" y="154781"/>
                    </a:lnTo>
                    <a:lnTo>
                      <a:pt x="269081" y="154781"/>
                    </a:lnTo>
                    <a:lnTo>
                      <a:pt x="269081" y="130968"/>
                    </a:lnTo>
                    <a:lnTo>
                      <a:pt x="250031" y="130968"/>
                    </a:lnTo>
                    <a:lnTo>
                      <a:pt x="250031" y="116681"/>
                    </a:lnTo>
                    <a:lnTo>
                      <a:pt x="192881" y="116681"/>
                    </a:lnTo>
                    <a:lnTo>
                      <a:pt x="192881" y="104775"/>
                    </a:lnTo>
                    <a:lnTo>
                      <a:pt x="178594" y="104775"/>
                    </a:lnTo>
                    <a:lnTo>
                      <a:pt x="178594" y="83343"/>
                    </a:lnTo>
                    <a:lnTo>
                      <a:pt x="161925" y="83343"/>
                    </a:lnTo>
                    <a:lnTo>
                      <a:pt x="161925" y="76200"/>
                    </a:lnTo>
                    <a:lnTo>
                      <a:pt x="133350" y="76200"/>
                    </a:lnTo>
                    <a:lnTo>
                      <a:pt x="133350" y="64293"/>
                    </a:lnTo>
                    <a:lnTo>
                      <a:pt x="128588" y="64293"/>
                    </a:lnTo>
                    <a:lnTo>
                      <a:pt x="128588" y="50006"/>
                    </a:lnTo>
                    <a:lnTo>
                      <a:pt x="90488" y="50006"/>
                    </a:lnTo>
                    <a:lnTo>
                      <a:pt x="90488" y="28575"/>
                    </a:lnTo>
                    <a:lnTo>
                      <a:pt x="11906" y="28575"/>
                    </a:lnTo>
                    <a:lnTo>
                      <a:pt x="11906" y="14287"/>
                    </a:lnTo>
                    <a:lnTo>
                      <a:pt x="0" y="14287"/>
                    </a:lnTo>
                    <a:lnTo>
                      <a:pt x="0" y="0"/>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50" name="Freeform: Shape 900">
                <a:extLst>
                  <a:ext uri="{FF2B5EF4-FFF2-40B4-BE49-F238E27FC236}">
                    <a16:creationId xmlns:a16="http://schemas.microsoft.com/office/drawing/2014/main" id="{BFD517B6-ED0F-5249-9C09-06963FC9D517}"/>
                  </a:ext>
                </a:extLst>
              </p:cNvPr>
              <p:cNvSpPr/>
              <p:nvPr/>
            </p:nvSpPr>
            <p:spPr>
              <a:xfrm>
                <a:off x="7141369" y="1740694"/>
                <a:ext cx="1173956" cy="621506"/>
              </a:xfrm>
              <a:custGeom>
                <a:avLst/>
                <a:gdLst>
                  <a:gd name="connsiteX0" fmla="*/ 0 w 1173956"/>
                  <a:gd name="connsiteY0" fmla="*/ 0 h 621506"/>
                  <a:gd name="connsiteX1" fmla="*/ 61912 w 1173956"/>
                  <a:gd name="connsiteY1" fmla="*/ 0 h 621506"/>
                  <a:gd name="connsiteX2" fmla="*/ 61912 w 1173956"/>
                  <a:gd name="connsiteY2" fmla="*/ 11906 h 621506"/>
                  <a:gd name="connsiteX3" fmla="*/ 100012 w 1173956"/>
                  <a:gd name="connsiteY3" fmla="*/ 11906 h 621506"/>
                  <a:gd name="connsiteX4" fmla="*/ 100012 w 1173956"/>
                  <a:gd name="connsiteY4" fmla="*/ 26194 h 621506"/>
                  <a:gd name="connsiteX5" fmla="*/ 107156 w 1173956"/>
                  <a:gd name="connsiteY5" fmla="*/ 26194 h 621506"/>
                  <a:gd name="connsiteX6" fmla="*/ 107156 w 1173956"/>
                  <a:gd name="connsiteY6" fmla="*/ 42862 h 621506"/>
                  <a:gd name="connsiteX7" fmla="*/ 109538 w 1173956"/>
                  <a:gd name="connsiteY7" fmla="*/ 45244 h 621506"/>
                  <a:gd name="connsiteX8" fmla="*/ 109538 w 1173956"/>
                  <a:gd name="connsiteY8" fmla="*/ 59531 h 621506"/>
                  <a:gd name="connsiteX9" fmla="*/ 190500 w 1173956"/>
                  <a:gd name="connsiteY9" fmla="*/ 59531 h 621506"/>
                  <a:gd name="connsiteX10" fmla="*/ 190500 w 1173956"/>
                  <a:gd name="connsiteY10" fmla="*/ 76200 h 621506"/>
                  <a:gd name="connsiteX11" fmla="*/ 214312 w 1173956"/>
                  <a:gd name="connsiteY11" fmla="*/ 76200 h 621506"/>
                  <a:gd name="connsiteX12" fmla="*/ 214312 w 1173956"/>
                  <a:gd name="connsiteY12" fmla="*/ 88106 h 621506"/>
                  <a:gd name="connsiteX13" fmla="*/ 276225 w 1173956"/>
                  <a:gd name="connsiteY13" fmla="*/ 88106 h 621506"/>
                  <a:gd name="connsiteX14" fmla="*/ 276225 w 1173956"/>
                  <a:gd name="connsiteY14" fmla="*/ 97631 h 621506"/>
                  <a:gd name="connsiteX15" fmla="*/ 288131 w 1173956"/>
                  <a:gd name="connsiteY15" fmla="*/ 97631 h 621506"/>
                  <a:gd name="connsiteX16" fmla="*/ 288131 w 1173956"/>
                  <a:gd name="connsiteY16" fmla="*/ 107156 h 621506"/>
                  <a:gd name="connsiteX17" fmla="*/ 314325 w 1173956"/>
                  <a:gd name="connsiteY17" fmla="*/ 107156 h 621506"/>
                  <a:gd name="connsiteX18" fmla="*/ 314325 w 1173956"/>
                  <a:gd name="connsiteY18" fmla="*/ 121444 h 621506"/>
                  <a:gd name="connsiteX19" fmla="*/ 338137 w 1173956"/>
                  <a:gd name="connsiteY19" fmla="*/ 121444 h 621506"/>
                  <a:gd name="connsiteX20" fmla="*/ 338137 w 1173956"/>
                  <a:gd name="connsiteY20" fmla="*/ 133350 h 621506"/>
                  <a:gd name="connsiteX21" fmla="*/ 357187 w 1173956"/>
                  <a:gd name="connsiteY21" fmla="*/ 133350 h 621506"/>
                  <a:gd name="connsiteX22" fmla="*/ 357187 w 1173956"/>
                  <a:gd name="connsiteY22" fmla="*/ 142875 h 621506"/>
                  <a:gd name="connsiteX23" fmla="*/ 364331 w 1173956"/>
                  <a:gd name="connsiteY23" fmla="*/ 142875 h 621506"/>
                  <a:gd name="connsiteX24" fmla="*/ 364331 w 1173956"/>
                  <a:gd name="connsiteY24" fmla="*/ 154781 h 621506"/>
                  <a:gd name="connsiteX25" fmla="*/ 421481 w 1173956"/>
                  <a:gd name="connsiteY25" fmla="*/ 154781 h 621506"/>
                  <a:gd name="connsiteX26" fmla="*/ 421481 w 1173956"/>
                  <a:gd name="connsiteY26" fmla="*/ 164306 h 621506"/>
                  <a:gd name="connsiteX27" fmla="*/ 450056 w 1173956"/>
                  <a:gd name="connsiteY27" fmla="*/ 164306 h 621506"/>
                  <a:gd name="connsiteX28" fmla="*/ 450056 w 1173956"/>
                  <a:gd name="connsiteY28" fmla="*/ 195262 h 621506"/>
                  <a:gd name="connsiteX29" fmla="*/ 466725 w 1173956"/>
                  <a:gd name="connsiteY29" fmla="*/ 195262 h 621506"/>
                  <a:gd name="connsiteX30" fmla="*/ 466725 w 1173956"/>
                  <a:gd name="connsiteY30" fmla="*/ 207169 h 621506"/>
                  <a:gd name="connsiteX31" fmla="*/ 535781 w 1173956"/>
                  <a:gd name="connsiteY31" fmla="*/ 207169 h 621506"/>
                  <a:gd name="connsiteX32" fmla="*/ 535781 w 1173956"/>
                  <a:gd name="connsiteY32" fmla="*/ 219075 h 621506"/>
                  <a:gd name="connsiteX33" fmla="*/ 557212 w 1173956"/>
                  <a:gd name="connsiteY33" fmla="*/ 219075 h 621506"/>
                  <a:gd name="connsiteX34" fmla="*/ 557212 w 1173956"/>
                  <a:gd name="connsiteY34" fmla="*/ 228600 h 621506"/>
                  <a:gd name="connsiteX35" fmla="*/ 573881 w 1173956"/>
                  <a:gd name="connsiteY35" fmla="*/ 228600 h 621506"/>
                  <a:gd name="connsiteX36" fmla="*/ 573881 w 1173956"/>
                  <a:gd name="connsiteY36" fmla="*/ 240506 h 621506"/>
                  <a:gd name="connsiteX37" fmla="*/ 631031 w 1173956"/>
                  <a:gd name="connsiteY37" fmla="*/ 240506 h 621506"/>
                  <a:gd name="connsiteX38" fmla="*/ 631031 w 1173956"/>
                  <a:gd name="connsiteY38" fmla="*/ 254794 h 621506"/>
                  <a:gd name="connsiteX39" fmla="*/ 645319 w 1173956"/>
                  <a:gd name="connsiteY39" fmla="*/ 254794 h 621506"/>
                  <a:gd name="connsiteX40" fmla="*/ 645319 w 1173956"/>
                  <a:gd name="connsiteY40" fmla="*/ 292894 h 621506"/>
                  <a:gd name="connsiteX41" fmla="*/ 659606 w 1173956"/>
                  <a:gd name="connsiteY41" fmla="*/ 292894 h 621506"/>
                  <a:gd name="connsiteX42" fmla="*/ 659606 w 1173956"/>
                  <a:gd name="connsiteY42" fmla="*/ 297656 h 621506"/>
                  <a:gd name="connsiteX43" fmla="*/ 671512 w 1173956"/>
                  <a:gd name="connsiteY43" fmla="*/ 297656 h 621506"/>
                  <a:gd name="connsiteX44" fmla="*/ 671512 w 1173956"/>
                  <a:gd name="connsiteY44" fmla="*/ 309562 h 621506"/>
                  <a:gd name="connsiteX45" fmla="*/ 709612 w 1173956"/>
                  <a:gd name="connsiteY45" fmla="*/ 309562 h 621506"/>
                  <a:gd name="connsiteX46" fmla="*/ 709612 w 1173956"/>
                  <a:gd name="connsiteY46" fmla="*/ 316706 h 621506"/>
                  <a:gd name="connsiteX47" fmla="*/ 726281 w 1173956"/>
                  <a:gd name="connsiteY47" fmla="*/ 316706 h 621506"/>
                  <a:gd name="connsiteX48" fmla="*/ 726281 w 1173956"/>
                  <a:gd name="connsiteY48" fmla="*/ 347662 h 621506"/>
                  <a:gd name="connsiteX49" fmla="*/ 731044 w 1173956"/>
                  <a:gd name="connsiteY49" fmla="*/ 347662 h 621506"/>
                  <a:gd name="connsiteX50" fmla="*/ 731044 w 1173956"/>
                  <a:gd name="connsiteY50" fmla="*/ 373856 h 621506"/>
                  <a:gd name="connsiteX51" fmla="*/ 747712 w 1173956"/>
                  <a:gd name="connsiteY51" fmla="*/ 373856 h 621506"/>
                  <a:gd name="connsiteX52" fmla="*/ 747712 w 1173956"/>
                  <a:gd name="connsiteY52" fmla="*/ 390525 h 621506"/>
                  <a:gd name="connsiteX53" fmla="*/ 776287 w 1173956"/>
                  <a:gd name="connsiteY53" fmla="*/ 390525 h 621506"/>
                  <a:gd name="connsiteX54" fmla="*/ 778669 w 1173956"/>
                  <a:gd name="connsiteY54" fmla="*/ 390525 h 621506"/>
                  <a:gd name="connsiteX55" fmla="*/ 833437 w 1173956"/>
                  <a:gd name="connsiteY55" fmla="*/ 390525 h 621506"/>
                  <a:gd name="connsiteX56" fmla="*/ 833437 w 1173956"/>
                  <a:gd name="connsiteY56" fmla="*/ 402431 h 621506"/>
                  <a:gd name="connsiteX57" fmla="*/ 857250 w 1173956"/>
                  <a:gd name="connsiteY57" fmla="*/ 402431 h 621506"/>
                  <a:gd name="connsiteX58" fmla="*/ 857250 w 1173956"/>
                  <a:gd name="connsiteY58" fmla="*/ 416719 h 621506"/>
                  <a:gd name="connsiteX59" fmla="*/ 878681 w 1173956"/>
                  <a:gd name="connsiteY59" fmla="*/ 416719 h 621506"/>
                  <a:gd name="connsiteX60" fmla="*/ 878681 w 1173956"/>
                  <a:gd name="connsiteY60" fmla="*/ 435769 h 621506"/>
                  <a:gd name="connsiteX61" fmla="*/ 909637 w 1173956"/>
                  <a:gd name="connsiteY61" fmla="*/ 435769 h 621506"/>
                  <a:gd name="connsiteX62" fmla="*/ 909637 w 1173956"/>
                  <a:gd name="connsiteY62" fmla="*/ 461962 h 621506"/>
                  <a:gd name="connsiteX63" fmla="*/ 928687 w 1173956"/>
                  <a:gd name="connsiteY63" fmla="*/ 461962 h 621506"/>
                  <a:gd name="connsiteX64" fmla="*/ 928687 w 1173956"/>
                  <a:gd name="connsiteY64" fmla="*/ 488156 h 621506"/>
                  <a:gd name="connsiteX65" fmla="*/ 973931 w 1173956"/>
                  <a:gd name="connsiteY65" fmla="*/ 488156 h 621506"/>
                  <a:gd name="connsiteX66" fmla="*/ 973931 w 1173956"/>
                  <a:gd name="connsiteY66" fmla="*/ 502444 h 621506"/>
                  <a:gd name="connsiteX67" fmla="*/ 1019175 w 1173956"/>
                  <a:gd name="connsiteY67" fmla="*/ 502444 h 621506"/>
                  <a:gd name="connsiteX68" fmla="*/ 1019175 w 1173956"/>
                  <a:gd name="connsiteY68" fmla="*/ 519112 h 621506"/>
                  <a:gd name="connsiteX69" fmla="*/ 1023937 w 1173956"/>
                  <a:gd name="connsiteY69" fmla="*/ 519112 h 621506"/>
                  <a:gd name="connsiteX70" fmla="*/ 1023937 w 1173956"/>
                  <a:gd name="connsiteY70" fmla="*/ 523875 h 621506"/>
                  <a:gd name="connsiteX71" fmla="*/ 1085850 w 1173956"/>
                  <a:gd name="connsiteY71" fmla="*/ 523875 h 621506"/>
                  <a:gd name="connsiteX72" fmla="*/ 1085850 w 1173956"/>
                  <a:gd name="connsiteY72" fmla="*/ 559594 h 621506"/>
                  <a:gd name="connsiteX73" fmla="*/ 1090612 w 1173956"/>
                  <a:gd name="connsiteY73" fmla="*/ 559594 h 621506"/>
                  <a:gd name="connsiteX74" fmla="*/ 1090612 w 1173956"/>
                  <a:gd name="connsiteY74" fmla="*/ 581025 h 621506"/>
                  <a:gd name="connsiteX75" fmla="*/ 1107281 w 1173956"/>
                  <a:gd name="connsiteY75" fmla="*/ 581025 h 621506"/>
                  <a:gd name="connsiteX76" fmla="*/ 1107281 w 1173956"/>
                  <a:gd name="connsiteY76" fmla="*/ 585787 h 621506"/>
                  <a:gd name="connsiteX77" fmla="*/ 1119187 w 1173956"/>
                  <a:gd name="connsiteY77" fmla="*/ 585787 h 621506"/>
                  <a:gd name="connsiteX78" fmla="*/ 1119187 w 1173956"/>
                  <a:gd name="connsiteY78" fmla="*/ 600075 h 621506"/>
                  <a:gd name="connsiteX79" fmla="*/ 1135856 w 1173956"/>
                  <a:gd name="connsiteY79" fmla="*/ 600075 h 621506"/>
                  <a:gd name="connsiteX80" fmla="*/ 1135856 w 1173956"/>
                  <a:gd name="connsiteY80" fmla="*/ 602456 h 621506"/>
                  <a:gd name="connsiteX81" fmla="*/ 1152525 w 1173956"/>
                  <a:gd name="connsiteY81" fmla="*/ 602456 h 621506"/>
                  <a:gd name="connsiteX82" fmla="*/ 1152525 w 1173956"/>
                  <a:gd name="connsiteY82" fmla="*/ 611981 h 621506"/>
                  <a:gd name="connsiteX83" fmla="*/ 1173956 w 1173956"/>
                  <a:gd name="connsiteY83" fmla="*/ 611981 h 621506"/>
                  <a:gd name="connsiteX84" fmla="*/ 1173956 w 1173956"/>
                  <a:gd name="connsiteY84" fmla="*/ 621506 h 621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173956" h="621506">
                    <a:moveTo>
                      <a:pt x="0" y="0"/>
                    </a:moveTo>
                    <a:lnTo>
                      <a:pt x="61912" y="0"/>
                    </a:lnTo>
                    <a:lnTo>
                      <a:pt x="61912" y="11906"/>
                    </a:lnTo>
                    <a:lnTo>
                      <a:pt x="100012" y="11906"/>
                    </a:lnTo>
                    <a:lnTo>
                      <a:pt x="100012" y="26194"/>
                    </a:lnTo>
                    <a:lnTo>
                      <a:pt x="107156" y="26194"/>
                    </a:lnTo>
                    <a:lnTo>
                      <a:pt x="107156" y="42862"/>
                    </a:lnTo>
                    <a:lnTo>
                      <a:pt x="109538" y="45244"/>
                    </a:lnTo>
                    <a:lnTo>
                      <a:pt x="109538" y="59531"/>
                    </a:lnTo>
                    <a:lnTo>
                      <a:pt x="190500" y="59531"/>
                    </a:lnTo>
                    <a:lnTo>
                      <a:pt x="190500" y="76200"/>
                    </a:lnTo>
                    <a:lnTo>
                      <a:pt x="214312" y="76200"/>
                    </a:lnTo>
                    <a:lnTo>
                      <a:pt x="214312" y="88106"/>
                    </a:lnTo>
                    <a:lnTo>
                      <a:pt x="276225" y="88106"/>
                    </a:lnTo>
                    <a:lnTo>
                      <a:pt x="276225" y="97631"/>
                    </a:lnTo>
                    <a:lnTo>
                      <a:pt x="288131" y="97631"/>
                    </a:lnTo>
                    <a:lnTo>
                      <a:pt x="288131" y="107156"/>
                    </a:lnTo>
                    <a:lnTo>
                      <a:pt x="314325" y="107156"/>
                    </a:lnTo>
                    <a:lnTo>
                      <a:pt x="314325" y="121444"/>
                    </a:lnTo>
                    <a:lnTo>
                      <a:pt x="338137" y="121444"/>
                    </a:lnTo>
                    <a:lnTo>
                      <a:pt x="338137" y="133350"/>
                    </a:lnTo>
                    <a:lnTo>
                      <a:pt x="357187" y="133350"/>
                    </a:lnTo>
                    <a:lnTo>
                      <a:pt x="357187" y="142875"/>
                    </a:lnTo>
                    <a:lnTo>
                      <a:pt x="364331" y="142875"/>
                    </a:lnTo>
                    <a:lnTo>
                      <a:pt x="364331" y="154781"/>
                    </a:lnTo>
                    <a:lnTo>
                      <a:pt x="421481" y="154781"/>
                    </a:lnTo>
                    <a:lnTo>
                      <a:pt x="421481" y="164306"/>
                    </a:lnTo>
                    <a:lnTo>
                      <a:pt x="450056" y="164306"/>
                    </a:lnTo>
                    <a:lnTo>
                      <a:pt x="450056" y="195262"/>
                    </a:lnTo>
                    <a:lnTo>
                      <a:pt x="466725" y="195262"/>
                    </a:lnTo>
                    <a:lnTo>
                      <a:pt x="466725" y="207169"/>
                    </a:lnTo>
                    <a:lnTo>
                      <a:pt x="535781" y="207169"/>
                    </a:lnTo>
                    <a:lnTo>
                      <a:pt x="535781" y="219075"/>
                    </a:lnTo>
                    <a:lnTo>
                      <a:pt x="557212" y="219075"/>
                    </a:lnTo>
                    <a:lnTo>
                      <a:pt x="557212" y="228600"/>
                    </a:lnTo>
                    <a:lnTo>
                      <a:pt x="573881" y="228600"/>
                    </a:lnTo>
                    <a:lnTo>
                      <a:pt x="573881" y="240506"/>
                    </a:lnTo>
                    <a:lnTo>
                      <a:pt x="631031" y="240506"/>
                    </a:lnTo>
                    <a:lnTo>
                      <a:pt x="631031" y="254794"/>
                    </a:lnTo>
                    <a:lnTo>
                      <a:pt x="645319" y="254794"/>
                    </a:lnTo>
                    <a:lnTo>
                      <a:pt x="645319" y="292894"/>
                    </a:lnTo>
                    <a:lnTo>
                      <a:pt x="659606" y="292894"/>
                    </a:lnTo>
                    <a:lnTo>
                      <a:pt x="659606" y="297656"/>
                    </a:lnTo>
                    <a:lnTo>
                      <a:pt x="671512" y="297656"/>
                    </a:lnTo>
                    <a:lnTo>
                      <a:pt x="671512" y="309562"/>
                    </a:lnTo>
                    <a:lnTo>
                      <a:pt x="709612" y="309562"/>
                    </a:lnTo>
                    <a:lnTo>
                      <a:pt x="709612" y="316706"/>
                    </a:lnTo>
                    <a:lnTo>
                      <a:pt x="726281" y="316706"/>
                    </a:lnTo>
                    <a:lnTo>
                      <a:pt x="726281" y="347662"/>
                    </a:lnTo>
                    <a:lnTo>
                      <a:pt x="731044" y="347662"/>
                    </a:lnTo>
                    <a:lnTo>
                      <a:pt x="731044" y="373856"/>
                    </a:lnTo>
                    <a:lnTo>
                      <a:pt x="747712" y="373856"/>
                    </a:lnTo>
                    <a:lnTo>
                      <a:pt x="747712" y="390525"/>
                    </a:lnTo>
                    <a:lnTo>
                      <a:pt x="776287" y="390525"/>
                    </a:lnTo>
                    <a:lnTo>
                      <a:pt x="778669" y="390525"/>
                    </a:lnTo>
                    <a:lnTo>
                      <a:pt x="833437" y="390525"/>
                    </a:lnTo>
                    <a:lnTo>
                      <a:pt x="833437" y="402431"/>
                    </a:lnTo>
                    <a:lnTo>
                      <a:pt x="857250" y="402431"/>
                    </a:lnTo>
                    <a:lnTo>
                      <a:pt x="857250" y="416719"/>
                    </a:lnTo>
                    <a:lnTo>
                      <a:pt x="878681" y="416719"/>
                    </a:lnTo>
                    <a:lnTo>
                      <a:pt x="878681" y="435769"/>
                    </a:lnTo>
                    <a:lnTo>
                      <a:pt x="909637" y="435769"/>
                    </a:lnTo>
                    <a:lnTo>
                      <a:pt x="909637" y="461962"/>
                    </a:lnTo>
                    <a:lnTo>
                      <a:pt x="928687" y="461962"/>
                    </a:lnTo>
                    <a:lnTo>
                      <a:pt x="928687" y="488156"/>
                    </a:lnTo>
                    <a:lnTo>
                      <a:pt x="973931" y="488156"/>
                    </a:lnTo>
                    <a:lnTo>
                      <a:pt x="973931" y="502444"/>
                    </a:lnTo>
                    <a:lnTo>
                      <a:pt x="1019175" y="502444"/>
                    </a:lnTo>
                    <a:lnTo>
                      <a:pt x="1019175" y="519112"/>
                    </a:lnTo>
                    <a:lnTo>
                      <a:pt x="1023937" y="519112"/>
                    </a:lnTo>
                    <a:lnTo>
                      <a:pt x="1023937" y="523875"/>
                    </a:lnTo>
                    <a:lnTo>
                      <a:pt x="1085850" y="523875"/>
                    </a:lnTo>
                    <a:lnTo>
                      <a:pt x="1085850" y="559594"/>
                    </a:lnTo>
                    <a:lnTo>
                      <a:pt x="1090612" y="559594"/>
                    </a:lnTo>
                    <a:lnTo>
                      <a:pt x="1090612" y="581025"/>
                    </a:lnTo>
                    <a:lnTo>
                      <a:pt x="1107281" y="581025"/>
                    </a:lnTo>
                    <a:lnTo>
                      <a:pt x="1107281" y="585787"/>
                    </a:lnTo>
                    <a:lnTo>
                      <a:pt x="1119187" y="585787"/>
                    </a:lnTo>
                    <a:lnTo>
                      <a:pt x="1119187" y="600075"/>
                    </a:lnTo>
                    <a:lnTo>
                      <a:pt x="1135856" y="600075"/>
                    </a:lnTo>
                    <a:lnTo>
                      <a:pt x="1135856" y="602456"/>
                    </a:lnTo>
                    <a:lnTo>
                      <a:pt x="1152525" y="602456"/>
                    </a:lnTo>
                    <a:lnTo>
                      <a:pt x="1152525" y="611981"/>
                    </a:lnTo>
                    <a:lnTo>
                      <a:pt x="1173956" y="611981"/>
                    </a:lnTo>
                    <a:lnTo>
                      <a:pt x="1173956" y="621506"/>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grpSp>
          <p:nvGrpSpPr>
            <p:cNvPr id="281" name="Group 280">
              <a:extLst>
                <a:ext uri="{FF2B5EF4-FFF2-40B4-BE49-F238E27FC236}">
                  <a16:creationId xmlns:a16="http://schemas.microsoft.com/office/drawing/2014/main" id="{C9D19221-CB14-7B42-B40C-3D2742B7BDD1}"/>
                </a:ext>
              </a:extLst>
            </p:cNvPr>
            <p:cNvGrpSpPr/>
            <p:nvPr/>
          </p:nvGrpSpPr>
          <p:grpSpPr>
            <a:xfrm>
              <a:off x="7156449" y="1775459"/>
              <a:ext cx="4047490" cy="1643380"/>
              <a:chOff x="7286624" y="1775459"/>
              <a:chExt cx="4047490" cy="1643380"/>
            </a:xfrm>
            <a:solidFill>
              <a:schemeClr val="accent1"/>
            </a:solidFill>
          </p:grpSpPr>
          <p:sp>
            <p:nvSpPr>
              <p:cNvPr id="284" name="Plus 283">
                <a:extLst>
                  <a:ext uri="{FF2B5EF4-FFF2-40B4-BE49-F238E27FC236}">
                    <a16:creationId xmlns:a16="http://schemas.microsoft.com/office/drawing/2014/main" id="{B8BF6F44-0EAD-E048-A74B-EB4901B39A8B}"/>
                  </a:ext>
                </a:extLst>
              </p:cNvPr>
              <p:cNvSpPr/>
              <p:nvPr/>
            </p:nvSpPr>
            <p:spPr>
              <a:xfrm>
                <a:off x="11242674" y="3327399"/>
                <a:ext cx="91440" cy="91440"/>
              </a:xfrm>
              <a:prstGeom prst="mathPlus">
                <a:avLst>
                  <a:gd name="adj1" fmla="val 58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85" name="Plus 284">
                <a:extLst>
                  <a:ext uri="{FF2B5EF4-FFF2-40B4-BE49-F238E27FC236}">
                    <a16:creationId xmlns:a16="http://schemas.microsoft.com/office/drawing/2014/main" id="{F831B10E-5065-0C46-8023-9F78ADBAA7D2}"/>
                  </a:ext>
                </a:extLst>
              </p:cNvPr>
              <p:cNvSpPr/>
              <p:nvPr/>
            </p:nvSpPr>
            <p:spPr>
              <a:xfrm>
                <a:off x="11229974" y="3327399"/>
                <a:ext cx="91440" cy="91440"/>
              </a:xfrm>
              <a:prstGeom prst="mathPlus">
                <a:avLst>
                  <a:gd name="adj1" fmla="val 58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86" name="Plus 285">
                <a:extLst>
                  <a:ext uri="{FF2B5EF4-FFF2-40B4-BE49-F238E27FC236}">
                    <a16:creationId xmlns:a16="http://schemas.microsoft.com/office/drawing/2014/main" id="{E3272F62-FF05-DB49-9C63-0BCF5C5E902A}"/>
                  </a:ext>
                </a:extLst>
              </p:cNvPr>
              <p:cNvSpPr/>
              <p:nvPr/>
            </p:nvSpPr>
            <p:spPr>
              <a:xfrm>
                <a:off x="11112499" y="3327399"/>
                <a:ext cx="91440" cy="91440"/>
              </a:xfrm>
              <a:prstGeom prst="mathPlus">
                <a:avLst>
                  <a:gd name="adj1" fmla="val 58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87" name="Plus 286">
                <a:extLst>
                  <a:ext uri="{FF2B5EF4-FFF2-40B4-BE49-F238E27FC236}">
                    <a16:creationId xmlns:a16="http://schemas.microsoft.com/office/drawing/2014/main" id="{B5DBACAF-1A2A-D14B-BC7E-F0BC4CCD7013}"/>
                  </a:ext>
                </a:extLst>
              </p:cNvPr>
              <p:cNvSpPr/>
              <p:nvPr/>
            </p:nvSpPr>
            <p:spPr>
              <a:xfrm>
                <a:off x="11093449" y="3327399"/>
                <a:ext cx="91440" cy="91440"/>
              </a:xfrm>
              <a:prstGeom prst="mathPlus">
                <a:avLst>
                  <a:gd name="adj1" fmla="val 58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88" name="Plus 287">
                <a:extLst>
                  <a:ext uri="{FF2B5EF4-FFF2-40B4-BE49-F238E27FC236}">
                    <a16:creationId xmlns:a16="http://schemas.microsoft.com/office/drawing/2014/main" id="{CC19319A-D967-8F42-A2CD-85879444B3BB}"/>
                  </a:ext>
                </a:extLst>
              </p:cNvPr>
              <p:cNvSpPr/>
              <p:nvPr/>
            </p:nvSpPr>
            <p:spPr>
              <a:xfrm>
                <a:off x="11071224" y="3327399"/>
                <a:ext cx="91440" cy="91440"/>
              </a:xfrm>
              <a:prstGeom prst="mathPlus">
                <a:avLst>
                  <a:gd name="adj1" fmla="val 58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89" name="Plus 288">
                <a:extLst>
                  <a:ext uri="{FF2B5EF4-FFF2-40B4-BE49-F238E27FC236}">
                    <a16:creationId xmlns:a16="http://schemas.microsoft.com/office/drawing/2014/main" id="{E0A9AC9E-A9DC-E444-89C7-B1020CA713D5}"/>
                  </a:ext>
                </a:extLst>
              </p:cNvPr>
              <p:cNvSpPr/>
              <p:nvPr/>
            </p:nvSpPr>
            <p:spPr>
              <a:xfrm>
                <a:off x="11052174" y="3327399"/>
                <a:ext cx="91440" cy="91440"/>
              </a:xfrm>
              <a:prstGeom prst="mathPlus">
                <a:avLst>
                  <a:gd name="adj1" fmla="val 58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90" name="Plus 289">
                <a:extLst>
                  <a:ext uri="{FF2B5EF4-FFF2-40B4-BE49-F238E27FC236}">
                    <a16:creationId xmlns:a16="http://schemas.microsoft.com/office/drawing/2014/main" id="{E43647C5-24B5-534B-BCDA-0765AD75B3B8}"/>
                  </a:ext>
                </a:extLst>
              </p:cNvPr>
              <p:cNvSpPr/>
              <p:nvPr/>
            </p:nvSpPr>
            <p:spPr>
              <a:xfrm>
                <a:off x="11004549" y="3327399"/>
                <a:ext cx="91440" cy="91440"/>
              </a:xfrm>
              <a:prstGeom prst="mathPlus">
                <a:avLst>
                  <a:gd name="adj1" fmla="val 58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91" name="Plus 290">
                <a:extLst>
                  <a:ext uri="{FF2B5EF4-FFF2-40B4-BE49-F238E27FC236}">
                    <a16:creationId xmlns:a16="http://schemas.microsoft.com/office/drawing/2014/main" id="{C83EAF7D-9D24-F442-8EAE-ADBB1F7BBF60}"/>
                  </a:ext>
                </a:extLst>
              </p:cNvPr>
              <p:cNvSpPr/>
              <p:nvPr/>
            </p:nvSpPr>
            <p:spPr>
              <a:xfrm>
                <a:off x="10956924" y="3327399"/>
                <a:ext cx="91440" cy="91440"/>
              </a:xfrm>
              <a:prstGeom prst="mathPlus">
                <a:avLst>
                  <a:gd name="adj1" fmla="val 58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92" name="Plus 291">
                <a:extLst>
                  <a:ext uri="{FF2B5EF4-FFF2-40B4-BE49-F238E27FC236}">
                    <a16:creationId xmlns:a16="http://schemas.microsoft.com/office/drawing/2014/main" id="{EB533D62-3476-6A4F-9633-4ADD869A26D0}"/>
                  </a:ext>
                </a:extLst>
              </p:cNvPr>
              <p:cNvSpPr/>
              <p:nvPr/>
            </p:nvSpPr>
            <p:spPr>
              <a:xfrm>
                <a:off x="10899774" y="3327399"/>
                <a:ext cx="91440" cy="91440"/>
              </a:xfrm>
              <a:prstGeom prst="mathPlus">
                <a:avLst>
                  <a:gd name="adj1" fmla="val 58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93" name="Plus 292">
                <a:extLst>
                  <a:ext uri="{FF2B5EF4-FFF2-40B4-BE49-F238E27FC236}">
                    <a16:creationId xmlns:a16="http://schemas.microsoft.com/office/drawing/2014/main" id="{A205CAAE-64ED-9E49-A1DF-A435F352E497}"/>
                  </a:ext>
                </a:extLst>
              </p:cNvPr>
              <p:cNvSpPr/>
              <p:nvPr/>
            </p:nvSpPr>
            <p:spPr>
              <a:xfrm>
                <a:off x="10848974" y="3248659"/>
                <a:ext cx="91440" cy="91440"/>
              </a:xfrm>
              <a:prstGeom prst="mathPlus">
                <a:avLst>
                  <a:gd name="adj1" fmla="val 58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94" name="Plus 293">
                <a:extLst>
                  <a:ext uri="{FF2B5EF4-FFF2-40B4-BE49-F238E27FC236}">
                    <a16:creationId xmlns:a16="http://schemas.microsoft.com/office/drawing/2014/main" id="{0A95C399-2DE5-7D4F-9965-79720973F442}"/>
                  </a:ext>
                </a:extLst>
              </p:cNvPr>
              <p:cNvSpPr/>
              <p:nvPr/>
            </p:nvSpPr>
            <p:spPr>
              <a:xfrm>
                <a:off x="10836274" y="3248659"/>
                <a:ext cx="91440" cy="91440"/>
              </a:xfrm>
              <a:prstGeom prst="mathPlus">
                <a:avLst>
                  <a:gd name="adj1" fmla="val 58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95" name="Plus 294">
                <a:extLst>
                  <a:ext uri="{FF2B5EF4-FFF2-40B4-BE49-F238E27FC236}">
                    <a16:creationId xmlns:a16="http://schemas.microsoft.com/office/drawing/2014/main" id="{D1CFB999-CE82-EF4A-B81B-F999702FE37A}"/>
                  </a:ext>
                </a:extLst>
              </p:cNvPr>
              <p:cNvSpPr/>
              <p:nvPr/>
            </p:nvSpPr>
            <p:spPr>
              <a:xfrm>
                <a:off x="10804524" y="3248659"/>
                <a:ext cx="91440" cy="91440"/>
              </a:xfrm>
              <a:prstGeom prst="mathPlus">
                <a:avLst>
                  <a:gd name="adj1" fmla="val 58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96" name="Plus 295">
                <a:extLst>
                  <a:ext uri="{FF2B5EF4-FFF2-40B4-BE49-F238E27FC236}">
                    <a16:creationId xmlns:a16="http://schemas.microsoft.com/office/drawing/2014/main" id="{8F8F6E43-5411-3C4D-96D2-4D012E8E42DD}"/>
                  </a:ext>
                </a:extLst>
              </p:cNvPr>
              <p:cNvSpPr/>
              <p:nvPr/>
            </p:nvSpPr>
            <p:spPr>
              <a:xfrm>
                <a:off x="10868024" y="3327399"/>
                <a:ext cx="91440" cy="91440"/>
              </a:xfrm>
              <a:prstGeom prst="mathPlus">
                <a:avLst>
                  <a:gd name="adj1" fmla="val 58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97" name="Plus 296">
                <a:extLst>
                  <a:ext uri="{FF2B5EF4-FFF2-40B4-BE49-F238E27FC236}">
                    <a16:creationId xmlns:a16="http://schemas.microsoft.com/office/drawing/2014/main" id="{24EAC4BA-4CC0-E344-AF1B-5B3B8A7BE01B}"/>
                  </a:ext>
                </a:extLst>
              </p:cNvPr>
              <p:cNvSpPr/>
              <p:nvPr/>
            </p:nvSpPr>
            <p:spPr>
              <a:xfrm>
                <a:off x="10785474" y="3248659"/>
                <a:ext cx="91440" cy="91440"/>
              </a:xfrm>
              <a:prstGeom prst="mathPlus">
                <a:avLst>
                  <a:gd name="adj1" fmla="val 58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98" name="Plus 297">
                <a:extLst>
                  <a:ext uri="{FF2B5EF4-FFF2-40B4-BE49-F238E27FC236}">
                    <a16:creationId xmlns:a16="http://schemas.microsoft.com/office/drawing/2014/main" id="{F06A18E5-2831-564A-9C61-EFC3EEA56681}"/>
                  </a:ext>
                </a:extLst>
              </p:cNvPr>
              <p:cNvSpPr/>
              <p:nvPr/>
            </p:nvSpPr>
            <p:spPr>
              <a:xfrm>
                <a:off x="10772774" y="3248659"/>
                <a:ext cx="91440" cy="91440"/>
              </a:xfrm>
              <a:prstGeom prst="mathPlus">
                <a:avLst>
                  <a:gd name="adj1" fmla="val 58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99" name="Plus 298">
                <a:extLst>
                  <a:ext uri="{FF2B5EF4-FFF2-40B4-BE49-F238E27FC236}">
                    <a16:creationId xmlns:a16="http://schemas.microsoft.com/office/drawing/2014/main" id="{875FFAC0-9241-334E-B162-A023781EC30E}"/>
                  </a:ext>
                </a:extLst>
              </p:cNvPr>
              <p:cNvSpPr/>
              <p:nvPr/>
            </p:nvSpPr>
            <p:spPr>
              <a:xfrm>
                <a:off x="10750549" y="3248659"/>
                <a:ext cx="91440" cy="91440"/>
              </a:xfrm>
              <a:prstGeom prst="mathPlus">
                <a:avLst>
                  <a:gd name="adj1" fmla="val 58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00" name="Plus 299">
                <a:extLst>
                  <a:ext uri="{FF2B5EF4-FFF2-40B4-BE49-F238E27FC236}">
                    <a16:creationId xmlns:a16="http://schemas.microsoft.com/office/drawing/2014/main" id="{EFBC8D2B-CC3E-D349-8AF0-A4427735AE63}"/>
                  </a:ext>
                </a:extLst>
              </p:cNvPr>
              <p:cNvSpPr/>
              <p:nvPr/>
            </p:nvSpPr>
            <p:spPr>
              <a:xfrm>
                <a:off x="10618469" y="3179444"/>
                <a:ext cx="91440" cy="91440"/>
              </a:xfrm>
              <a:prstGeom prst="mathPlus">
                <a:avLst>
                  <a:gd name="adj1" fmla="val 58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01" name="Plus 300">
                <a:extLst>
                  <a:ext uri="{FF2B5EF4-FFF2-40B4-BE49-F238E27FC236}">
                    <a16:creationId xmlns:a16="http://schemas.microsoft.com/office/drawing/2014/main" id="{D5DD9F56-185F-3B42-89A3-AF743649C728}"/>
                  </a:ext>
                </a:extLst>
              </p:cNvPr>
              <p:cNvSpPr/>
              <p:nvPr/>
            </p:nvSpPr>
            <p:spPr>
              <a:xfrm>
                <a:off x="10709274" y="3248659"/>
                <a:ext cx="91440" cy="91440"/>
              </a:xfrm>
              <a:prstGeom prst="mathPlus">
                <a:avLst>
                  <a:gd name="adj1" fmla="val 58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02" name="Plus 301">
                <a:extLst>
                  <a:ext uri="{FF2B5EF4-FFF2-40B4-BE49-F238E27FC236}">
                    <a16:creationId xmlns:a16="http://schemas.microsoft.com/office/drawing/2014/main" id="{533D81C7-FB71-A64D-982E-EAC9BEBF6AE4}"/>
                  </a:ext>
                </a:extLst>
              </p:cNvPr>
              <p:cNvSpPr/>
              <p:nvPr/>
            </p:nvSpPr>
            <p:spPr>
              <a:xfrm>
                <a:off x="10680699" y="3248659"/>
                <a:ext cx="91440" cy="91440"/>
              </a:xfrm>
              <a:prstGeom prst="mathPlus">
                <a:avLst>
                  <a:gd name="adj1" fmla="val 58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03" name="Plus 302">
                <a:extLst>
                  <a:ext uri="{FF2B5EF4-FFF2-40B4-BE49-F238E27FC236}">
                    <a16:creationId xmlns:a16="http://schemas.microsoft.com/office/drawing/2014/main" id="{30283E74-B7FC-C945-9607-1C36A76F5213}"/>
                  </a:ext>
                </a:extLst>
              </p:cNvPr>
              <p:cNvSpPr/>
              <p:nvPr/>
            </p:nvSpPr>
            <p:spPr>
              <a:xfrm>
                <a:off x="10658474" y="3248659"/>
                <a:ext cx="91440" cy="91440"/>
              </a:xfrm>
              <a:prstGeom prst="mathPlus">
                <a:avLst>
                  <a:gd name="adj1" fmla="val 58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04" name="Plus 303">
                <a:extLst>
                  <a:ext uri="{FF2B5EF4-FFF2-40B4-BE49-F238E27FC236}">
                    <a16:creationId xmlns:a16="http://schemas.microsoft.com/office/drawing/2014/main" id="{5052BE60-0F8F-1440-884C-AB79E3FC0394}"/>
                  </a:ext>
                </a:extLst>
              </p:cNvPr>
              <p:cNvSpPr/>
              <p:nvPr/>
            </p:nvSpPr>
            <p:spPr>
              <a:xfrm>
                <a:off x="10671174" y="3248659"/>
                <a:ext cx="91440" cy="91440"/>
              </a:xfrm>
              <a:prstGeom prst="mathPlus">
                <a:avLst>
                  <a:gd name="adj1" fmla="val 58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05" name="Plus 304">
                <a:extLst>
                  <a:ext uri="{FF2B5EF4-FFF2-40B4-BE49-F238E27FC236}">
                    <a16:creationId xmlns:a16="http://schemas.microsoft.com/office/drawing/2014/main" id="{6DA74DD3-FE0D-B449-ABC3-0BD3FE973F1E}"/>
                  </a:ext>
                </a:extLst>
              </p:cNvPr>
              <p:cNvSpPr/>
              <p:nvPr/>
            </p:nvSpPr>
            <p:spPr>
              <a:xfrm>
                <a:off x="10599419" y="3179444"/>
                <a:ext cx="91440" cy="91440"/>
              </a:xfrm>
              <a:prstGeom prst="mathPlus">
                <a:avLst>
                  <a:gd name="adj1" fmla="val 58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06" name="Plus 305">
                <a:extLst>
                  <a:ext uri="{FF2B5EF4-FFF2-40B4-BE49-F238E27FC236}">
                    <a16:creationId xmlns:a16="http://schemas.microsoft.com/office/drawing/2014/main" id="{8CDC5882-853E-C545-9FA8-2770F8617B5C}"/>
                  </a:ext>
                </a:extLst>
              </p:cNvPr>
              <p:cNvSpPr/>
              <p:nvPr/>
            </p:nvSpPr>
            <p:spPr>
              <a:xfrm>
                <a:off x="10567669" y="3179444"/>
                <a:ext cx="91440" cy="91440"/>
              </a:xfrm>
              <a:prstGeom prst="mathPlus">
                <a:avLst>
                  <a:gd name="adj1" fmla="val 58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07" name="Plus 306">
                <a:extLst>
                  <a:ext uri="{FF2B5EF4-FFF2-40B4-BE49-F238E27FC236}">
                    <a16:creationId xmlns:a16="http://schemas.microsoft.com/office/drawing/2014/main" id="{1E2A0B77-4F9D-6740-BEEF-135ABAEE336B}"/>
                  </a:ext>
                </a:extLst>
              </p:cNvPr>
              <p:cNvSpPr/>
              <p:nvPr/>
            </p:nvSpPr>
            <p:spPr>
              <a:xfrm>
                <a:off x="10513694" y="3179444"/>
                <a:ext cx="91440" cy="91440"/>
              </a:xfrm>
              <a:prstGeom prst="mathPlus">
                <a:avLst>
                  <a:gd name="adj1" fmla="val 58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08" name="Plus 307">
                <a:extLst>
                  <a:ext uri="{FF2B5EF4-FFF2-40B4-BE49-F238E27FC236}">
                    <a16:creationId xmlns:a16="http://schemas.microsoft.com/office/drawing/2014/main" id="{A2ACA862-8028-7A4C-A7AD-9BFDD1C682DA}"/>
                  </a:ext>
                </a:extLst>
              </p:cNvPr>
              <p:cNvSpPr/>
              <p:nvPr/>
            </p:nvSpPr>
            <p:spPr>
              <a:xfrm>
                <a:off x="10497819" y="3179444"/>
                <a:ext cx="91440" cy="91440"/>
              </a:xfrm>
              <a:prstGeom prst="mathPlus">
                <a:avLst>
                  <a:gd name="adj1" fmla="val 58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09" name="Plus 308">
                <a:extLst>
                  <a:ext uri="{FF2B5EF4-FFF2-40B4-BE49-F238E27FC236}">
                    <a16:creationId xmlns:a16="http://schemas.microsoft.com/office/drawing/2014/main" id="{D0A75C7B-839D-DD40-AF95-A8FFC141D19A}"/>
                  </a:ext>
                </a:extLst>
              </p:cNvPr>
              <p:cNvSpPr/>
              <p:nvPr/>
            </p:nvSpPr>
            <p:spPr>
              <a:xfrm>
                <a:off x="10459719" y="3179444"/>
                <a:ext cx="91440" cy="91440"/>
              </a:xfrm>
              <a:prstGeom prst="mathPlus">
                <a:avLst>
                  <a:gd name="adj1" fmla="val 58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10" name="Plus 309">
                <a:extLst>
                  <a:ext uri="{FF2B5EF4-FFF2-40B4-BE49-F238E27FC236}">
                    <a16:creationId xmlns:a16="http://schemas.microsoft.com/office/drawing/2014/main" id="{F076F38A-C9C9-3C49-A563-CAEBEEC9036D}"/>
                  </a:ext>
                </a:extLst>
              </p:cNvPr>
              <p:cNvSpPr/>
              <p:nvPr/>
            </p:nvSpPr>
            <p:spPr>
              <a:xfrm>
                <a:off x="10443844" y="3179444"/>
                <a:ext cx="91440" cy="91440"/>
              </a:xfrm>
              <a:prstGeom prst="mathPlus">
                <a:avLst>
                  <a:gd name="adj1" fmla="val 58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11" name="Plus 310">
                <a:extLst>
                  <a:ext uri="{FF2B5EF4-FFF2-40B4-BE49-F238E27FC236}">
                    <a16:creationId xmlns:a16="http://schemas.microsoft.com/office/drawing/2014/main" id="{AED51D7E-B237-524C-9444-FBA3ECF3A9C4}"/>
                  </a:ext>
                </a:extLst>
              </p:cNvPr>
              <p:cNvSpPr/>
              <p:nvPr/>
            </p:nvSpPr>
            <p:spPr>
              <a:xfrm>
                <a:off x="10418444" y="3179444"/>
                <a:ext cx="91440" cy="91440"/>
              </a:xfrm>
              <a:prstGeom prst="mathPlus">
                <a:avLst>
                  <a:gd name="adj1" fmla="val 58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12" name="Plus 311">
                <a:extLst>
                  <a:ext uri="{FF2B5EF4-FFF2-40B4-BE49-F238E27FC236}">
                    <a16:creationId xmlns:a16="http://schemas.microsoft.com/office/drawing/2014/main" id="{145B47E9-C231-1344-A264-A3B0D8360D90}"/>
                  </a:ext>
                </a:extLst>
              </p:cNvPr>
              <p:cNvSpPr/>
              <p:nvPr/>
            </p:nvSpPr>
            <p:spPr>
              <a:xfrm>
                <a:off x="10370819" y="3131819"/>
                <a:ext cx="91440" cy="91440"/>
              </a:xfrm>
              <a:prstGeom prst="mathPlus">
                <a:avLst>
                  <a:gd name="adj1" fmla="val 58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13" name="Plus 312">
                <a:extLst>
                  <a:ext uri="{FF2B5EF4-FFF2-40B4-BE49-F238E27FC236}">
                    <a16:creationId xmlns:a16="http://schemas.microsoft.com/office/drawing/2014/main" id="{0BD994DF-06C2-1142-A1A4-25DBB990A52C}"/>
                  </a:ext>
                </a:extLst>
              </p:cNvPr>
              <p:cNvSpPr/>
              <p:nvPr/>
            </p:nvSpPr>
            <p:spPr>
              <a:xfrm>
                <a:off x="10354944" y="3131819"/>
                <a:ext cx="91440" cy="91440"/>
              </a:xfrm>
              <a:prstGeom prst="mathPlus">
                <a:avLst>
                  <a:gd name="adj1" fmla="val 58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14" name="Plus 313">
                <a:extLst>
                  <a:ext uri="{FF2B5EF4-FFF2-40B4-BE49-F238E27FC236}">
                    <a16:creationId xmlns:a16="http://schemas.microsoft.com/office/drawing/2014/main" id="{28F45FD9-D8E9-A441-B92C-A44EF522ECD8}"/>
                  </a:ext>
                </a:extLst>
              </p:cNvPr>
              <p:cNvSpPr/>
              <p:nvPr/>
            </p:nvSpPr>
            <p:spPr>
              <a:xfrm>
                <a:off x="10335894" y="3131819"/>
                <a:ext cx="91440" cy="91440"/>
              </a:xfrm>
              <a:prstGeom prst="mathPlus">
                <a:avLst>
                  <a:gd name="adj1" fmla="val 58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15" name="Plus 314">
                <a:extLst>
                  <a:ext uri="{FF2B5EF4-FFF2-40B4-BE49-F238E27FC236}">
                    <a16:creationId xmlns:a16="http://schemas.microsoft.com/office/drawing/2014/main" id="{0E0BACBB-A2E0-B84D-B85A-604582B75850}"/>
                  </a:ext>
                </a:extLst>
              </p:cNvPr>
              <p:cNvSpPr/>
              <p:nvPr/>
            </p:nvSpPr>
            <p:spPr>
              <a:xfrm>
                <a:off x="10316844" y="3131819"/>
                <a:ext cx="91440" cy="91440"/>
              </a:xfrm>
              <a:prstGeom prst="mathPlus">
                <a:avLst>
                  <a:gd name="adj1" fmla="val 58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16" name="Plus 315">
                <a:extLst>
                  <a:ext uri="{FF2B5EF4-FFF2-40B4-BE49-F238E27FC236}">
                    <a16:creationId xmlns:a16="http://schemas.microsoft.com/office/drawing/2014/main" id="{CA8BEE37-F4E6-7941-A072-6DD0D9B12193}"/>
                  </a:ext>
                </a:extLst>
              </p:cNvPr>
              <p:cNvSpPr/>
              <p:nvPr/>
            </p:nvSpPr>
            <p:spPr>
              <a:xfrm>
                <a:off x="10304144" y="3131819"/>
                <a:ext cx="91440" cy="91440"/>
              </a:xfrm>
              <a:prstGeom prst="mathPlus">
                <a:avLst>
                  <a:gd name="adj1" fmla="val 58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17" name="Plus 316">
                <a:extLst>
                  <a:ext uri="{FF2B5EF4-FFF2-40B4-BE49-F238E27FC236}">
                    <a16:creationId xmlns:a16="http://schemas.microsoft.com/office/drawing/2014/main" id="{5D8C714B-E48E-9D46-9E0A-5222BBA33122}"/>
                  </a:ext>
                </a:extLst>
              </p:cNvPr>
              <p:cNvSpPr/>
              <p:nvPr/>
            </p:nvSpPr>
            <p:spPr>
              <a:xfrm>
                <a:off x="10281919" y="3131819"/>
                <a:ext cx="91440" cy="91440"/>
              </a:xfrm>
              <a:prstGeom prst="mathPlus">
                <a:avLst>
                  <a:gd name="adj1" fmla="val 58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18" name="Plus 317">
                <a:extLst>
                  <a:ext uri="{FF2B5EF4-FFF2-40B4-BE49-F238E27FC236}">
                    <a16:creationId xmlns:a16="http://schemas.microsoft.com/office/drawing/2014/main" id="{6007BC21-8466-A745-8B1F-C518F636DEA3}"/>
                  </a:ext>
                </a:extLst>
              </p:cNvPr>
              <p:cNvSpPr/>
              <p:nvPr/>
            </p:nvSpPr>
            <p:spPr>
              <a:xfrm>
                <a:off x="10259694" y="3131819"/>
                <a:ext cx="91440" cy="91440"/>
              </a:xfrm>
              <a:prstGeom prst="mathPlus">
                <a:avLst>
                  <a:gd name="adj1" fmla="val 58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19" name="Plus 318">
                <a:extLst>
                  <a:ext uri="{FF2B5EF4-FFF2-40B4-BE49-F238E27FC236}">
                    <a16:creationId xmlns:a16="http://schemas.microsoft.com/office/drawing/2014/main" id="{B8E50B6E-836F-A244-B7EF-77079B39BFB0}"/>
                  </a:ext>
                </a:extLst>
              </p:cNvPr>
              <p:cNvSpPr/>
              <p:nvPr/>
            </p:nvSpPr>
            <p:spPr>
              <a:xfrm>
                <a:off x="10240644" y="3131819"/>
                <a:ext cx="91440" cy="91440"/>
              </a:xfrm>
              <a:prstGeom prst="mathPlus">
                <a:avLst>
                  <a:gd name="adj1" fmla="val 58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20" name="Plus 319">
                <a:extLst>
                  <a:ext uri="{FF2B5EF4-FFF2-40B4-BE49-F238E27FC236}">
                    <a16:creationId xmlns:a16="http://schemas.microsoft.com/office/drawing/2014/main" id="{5B0BA1F5-A652-7B44-A611-2663F694A6E1}"/>
                  </a:ext>
                </a:extLst>
              </p:cNvPr>
              <p:cNvSpPr/>
              <p:nvPr/>
            </p:nvSpPr>
            <p:spPr>
              <a:xfrm>
                <a:off x="10221594" y="3131819"/>
                <a:ext cx="91440" cy="91440"/>
              </a:xfrm>
              <a:prstGeom prst="mathPlus">
                <a:avLst>
                  <a:gd name="adj1" fmla="val 58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21" name="Plus 320">
                <a:extLst>
                  <a:ext uri="{FF2B5EF4-FFF2-40B4-BE49-F238E27FC236}">
                    <a16:creationId xmlns:a16="http://schemas.microsoft.com/office/drawing/2014/main" id="{F7904DD0-E54A-6149-84DC-1186B7D31C76}"/>
                  </a:ext>
                </a:extLst>
              </p:cNvPr>
              <p:cNvSpPr/>
              <p:nvPr/>
            </p:nvSpPr>
            <p:spPr>
              <a:xfrm>
                <a:off x="10208894" y="3131819"/>
                <a:ext cx="91440" cy="91440"/>
              </a:xfrm>
              <a:prstGeom prst="mathPlus">
                <a:avLst>
                  <a:gd name="adj1" fmla="val 58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22" name="Plus 321">
                <a:extLst>
                  <a:ext uri="{FF2B5EF4-FFF2-40B4-BE49-F238E27FC236}">
                    <a16:creationId xmlns:a16="http://schemas.microsoft.com/office/drawing/2014/main" id="{FE793E9E-6F7B-6F41-81DE-76E3A5046639}"/>
                  </a:ext>
                </a:extLst>
              </p:cNvPr>
              <p:cNvSpPr/>
              <p:nvPr/>
            </p:nvSpPr>
            <p:spPr>
              <a:xfrm>
                <a:off x="10189844" y="3115944"/>
                <a:ext cx="91440" cy="91440"/>
              </a:xfrm>
              <a:prstGeom prst="mathPlus">
                <a:avLst>
                  <a:gd name="adj1" fmla="val 58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23" name="Plus 322">
                <a:extLst>
                  <a:ext uri="{FF2B5EF4-FFF2-40B4-BE49-F238E27FC236}">
                    <a16:creationId xmlns:a16="http://schemas.microsoft.com/office/drawing/2014/main" id="{E1AD89E2-772F-D74D-846B-114FA66C4C16}"/>
                  </a:ext>
                </a:extLst>
              </p:cNvPr>
              <p:cNvSpPr/>
              <p:nvPr/>
            </p:nvSpPr>
            <p:spPr>
              <a:xfrm>
                <a:off x="10173969" y="3115944"/>
                <a:ext cx="91440" cy="91440"/>
              </a:xfrm>
              <a:prstGeom prst="mathPlus">
                <a:avLst>
                  <a:gd name="adj1" fmla="val 58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24" name="Plus 323">
                <a:extLst>
                  <a:ext uri="{FF2B5EF4-FFF2-40B4-BE49-F238E27FC236}">
                    <a16:creationId xmlns:a16="http://schemas.microsoft.com/office/drawing/2014/main" id="{22124076-A879-C441-8EA4-C7D6CC3B2A6B}"/>
                  </a:ext>
                </a:extLst>
              </p:cNvPr>
              <p:cNvSpPr/>
              <p:nvPr/>
            </p:nvSpPr>
            <p:spPr>
              <a:xfrm>
                <a:off x="10145394" y="3119119"/>
                <a:ext cx="91440" cy="91440"/>
              </a:xfrm>
              <a:prstGeom prst="mathPlus">
                <a:avLst>
                  <a:gd name="adj1" fmla="val 58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25" name="Plus 324">
                <a:extLst>
                  <a:ext uri="{FF2B5EF4-FFF2-40B4-BE49-F238E27FC236}">
                    <a16:creationId xmlns:a16="http://schemas.microsoft.com/office/drawing/2014/main" id="{4D5686F7-E7BF-9541-9D68-3AC64876E842}"/>
                  </a:ext>
                </a:extLst>
              </p:cNvPr>
              <p:cNvSpPr/>
              <p:nvPr/>
            </p:nvSpPr>
            <p:spPr>
              <a:xfrm>
                <a:off x="10104119" y="3093719"/>
                <a:ext cx="91440" cy="91440"/>
              </a:xfrm>
              <a:prstGeom prst="mathPlus">
                <a:avLst>
                  <a:gd name="adj1" fmla="val 58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26" name="Plus 325">
                <a:extLst>
                  <a:ext uri="{FF2B5EF4-FFF2-40B4-BE49-F238E27FC236}">
                    <a16:creationId xmlns:a16="http://schemas.microsoft.com/office/drawing/2014/main" id="{193C5DB1-40EA-FC43-A31B-C5B60B599FA6}"/>
                  </a:ext>
                </a:extLst>
              </p:cNvPr>
              <p:cNvSpPr/>
              <p:nvPr/>
            </p:nvSpPr>
            <p:spPr>
              <a:xfrm>
                <a:off x="10091419" y="3093719"/>
                <a:ext cx="91440" cy="91440"/>
              </a:xfrm>
              <a:prstGeom prst="mathPlus">
                <a:avLst>
                  <a:gd name="adj1" fmla="val 58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27" name="Plus 326">
                <a:extLst>
                  <a:ext uri="{FF2B5EF4-FFF2-40B4-BE49-F238E27FC236}">
                    <a16:creationId xmlns:a16="http://schemas.microsoft.com/office/drawing/2014/main" id="{0046DF30-C0A3-3644-BFDB-99221E4540F0}"/>
                  </a:ext>
                </a:extLst>
              </p:cNvPr>
              <p:cNvSpPr/>
              <p:nvPr/>
            </p:nvSpPr>
            <p:spPr>
              <a:xfrm>
                <a:off x="10056494" y="3093719"/>
                <a:ext cx="91440" cy="91440"/>
              </a:xfrm>
              <a:prstGeom prst="mathPlus">
                <a:avLst>
                  <a:gd name="adj1" fmla="val 58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28" name="Plus 327">
                <a:extLst>
                  <a:ext uri="{FF2B5EF4-FFF2-40B4-BE49-F238E27FC236}">
                    <a16:creationId xmlns:a16="http://schemas.microsoft.com/office/drawing/2014/main" id="{DD5F1F0C-3994-2542-BD27-553FA93B3489}"/>
                  </a:ext>
                </a:extLst>
              </p:cNvPr>
              <p:cNvSpPr/>
              <p:nvPr/>
            </p:nvSpPr>
            <p:spPr>
              <a:xfrm>
                <a:off x="10040619" y="3093719"/>
                <a:ext cx="91440" cy="91440"/>
              </a:xfrm>
              <a:prstGeom prst="mathPlus">
                <a:avLst>
                  <a:gd name="adj1" fmla="val 58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29" name="Plus 328">
                <a:extLst>
                  <a:ext uri="{FF2B5EF4-FFF2-40B4-BE49-F238E27FC236}">
                    <a16:creationId xmlns:a16="http://schemas.microsoft.com/office/drawing/2014/main" id="{40C3E36D-E305-6142-B850-839DD2E2BEA5}"/>
                  </a:ext>
                </a:extLst>
              </p:cNvPr>
              <p:cNvSpPr/>
              <p:nvPr/>
            </p:nvSpPr>
            <p:spPr>
              <a:xfrm>
                <a:off x="10015219" y="3081019"/>
                <a:ext cx="91440" cy="91440"/>
              </a:xfrm>
              <a:prstGeom prst="mathPlus">
                <a:avLst>
                  <a:gd name="adj1" fmla="val 58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30" name="Plus 329">
                <a:extLst>
                  <a:ext uri="{FF2B5EF4-FFF2-40B4-BE49-F238E27FC236}">
                    <a16:creationId xmlns:a16="http://schemas.microsoft.com/office/drawing/2014/main" id="{85FBB648-6E12-BB4D-8812-095107B88621}"/>
                  </a:ext>
                </a:extLst>
              </p:cNvPr>
              <p:cNvSpPr/>
              <p:nvPr/>
            </p:nvSpPr>
            <p:spPr>
              <a:xfrm>
                <a:off x="9999344" y="3058794"/>
                <a:ext cx="91440" cy="91440"/>
              </a:xfrm>
              <a:prstGeom prst="mathPlus">
                <a:avLst>
                  <a:gd name="adj1" fmla="val 58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31" name="Plus 330">
                <a:extLst>
                  <a:ext uri="{FF2B5EF4-FFF2-40B4-BE49-F238E27FC236}">
                    <a16:creationId xmlns:a16="http://schemas.microsoft.com/office/drawing/2014/main" id="{9DD34EEC-76BF-6242-B406-DDE9870F7877}"/>
                  </a:ext>
                </a:extLst>
              </p:cNvPr>
              <p:cNvSpPr/>
              <p:nvPr/>
            </p:nvSpPr>
            <p:spPr>
              <a:xfrm>
                <a:off x="9951719" y="3046094"/>
                <a:ext cx="91440" cy="91440"/>
              </a:xfrm>
              <a:prstGeom prst="mathPlus">
                <a:avLst>
                  <a:gd name="adj1" fmla="val 58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32" name="Plus 331">
                <a:extLst>
                  <a:ext uri="{FF2B5EF4-FFF2-40B4-BE49-F238E27FC236}">
                    <a16:creationId xmlns:a16="http://schemas.microsoft.com/office/drawing/2014/main" id="{155C53A4-1EA4-4244-9012-0A9ECD7AB168}"/>
                  </a:ext>
                </a:extLst>
              </p:cNvPr>
              <p:cNvSpPr/>
              <p:nvPr/>
            </p:nvSpPr>
            <p:spPr>
              <a:xfrm>
                <a:off x="9926319" y="3042919"/>
                <a:ext cx="91440" cy="91440"/>
              </a:xfrm>
              <a:prstGeom prst="mathPlus">
                <a:avLst>
                  <a:gd name="adj1" fmla="val 58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33" name="Plus 332">
                <a:extLst>
                  <a:ext uri="{FF2B5EF4-FFF2-40B4-BE49-F238E27FC236}">
                    <a16:creationId xmlns:a16="http://schemas.microsoft.com/office/drawing/2014/main" id="{9D77A21A-E3E0-084D-BD2C-06217323F80A}"/>
                  </a:ext>
                </a:extLst>
              </p:cNvPr>
              <p:cNvSpPr/>
              <p:nvPr/>
            </p:nvSpPr>
            <p:spPr>
              <a:xfrm>
                <a:off x="9913619" y="3049269"/>
                <a:ext cx="91440" cy="91440"/>
              </a:xfrm>
              <a:prstGeom prst="mathPlus">
                <a:avLst>
                  <a:gd name="adj1" fmla="val 58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34" name="Plus 333">
                <a:extLst>
                  <a:ext uri="{FF2B5EF4-FFF2-40B4-BE49-F238E27FC236}">
                    <a16:creationId xmlns:a16="http://schemas.microsoft.com/office/drawing/2014/main" id="{DDED6EC2-A6A5-E142-80D3-3D753A4679E0}"/>
                  </a:ext>
                </a:extLst>
              </p:cNvPr>
              <p:cNvSpPr/>
              <p:nvPr/>
            </p:nvSpPr>
            <p:spPr>
              <a:xfrm>
                <a:off x="9894569" y="3030219"/>
                <a:ext cx="91440" cy="91440"/>
              </a:xfrm>
              <a:prstGeom prst="mathPlus">
                <a:avLst>
                  <a:gd name="adj1" fmla="val 58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35" name="Plus 334">
                <a:extLst>
                  <a:ext uri="{FF2B5EF4-FFF2-40B4-BE49-F238E27FC236}">
                    <a16:creationId xmlns:a16="http://schemas.microsoft.com/office/drawing/2014/main" id="{E9A97F35-154D-644C-BC54-ECD46B648D74}"/>
                  </a:ext>
                </a:extLst>
              </p:cNvPr>
              <p:cNvSpPr/>
              <p:nvPr/>
            </p:nvSpPr>
            <p:spPr>
              <a:xfrm>
                <a:off x="9862819" y="3030219"/>
                <a:ext cx="91440" cy="91440"/>
              </a:xfrm>
              <a:prstGeom prst="mathPlus">
                <a:avLst>
                  <a:gd name="adj1" fmla="val 58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36" name="Plus 335">
                <a:extLst>
                  <a:ext uri="{FF2B5EF4-FFF2-40B4-BE49-F238E27FC236}">
                    <a16:creationId xmlns:a16="http://schemas.microsoft.com/office/drawing/2014/main" id="{1AFB2974-D88C-844D-93DC-BC134F1AF697}"/>
                  </a:ext>
                </a:extLst>
              </p:cNvPr>
              <p:cNvSpPr/>
              <p:nvPr/>
            </p:nvSpPr>
            <p:spPr>
              <a:xfrm>
                <a:off x="9840594" y="3033394"/>
                <a:ext cx="91440" cy="91440"/>
              </a:xfrm>
              <a:prstGeom prst="mathPlus">
                <a:avLst>
                  <a:gd name="adj1" fmla="val 58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37" name="Plus 336">
                <a:extLst>
                  <a:ext uri="{FF2B5EF4-FFF2-40B4-BE49-F238E27FC236}">
                    <a16:creationId xmlns:a16="http://schemas.microsoft.com/office/drawing/2014/main" id="{AA27492A-B4EF-E946-8154-142C408CE967}"/>
                  </a:ext>
                </a:extLst>
              </p:cNvPr>
              <p:cNvSpPr/>
              <p:nvPr/>
            </p:nvSpPr>
            <p:spPr>
              <a:xfrm>
                <a:off x="9812019" y="3030219"/>
                <a:ext cx="91440" cy="91440"/>
              </a:xfrm>
              <a:prstGeom prst="mathPlus">
                <a:avLst>
                  <a:gd name="adj1" fmla="val 58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38" name="Plus 337">
                <a:extLst>
                  <a:ext uri="{FF2B5EF4-FFF2-40B4-BE49-F238E27FC236}">
                    <a16:creationId xmlns:a16="http://schemas.microsoft.com/office/drawing/2014/main" id="{8A0B5D3C-5FAA-D34E-BCB9-CD26B0CF9D35}"/>
                  </a:ext>
                </a:extLst>
              </p:cNvPr>
              <p:cNvSpPr/>
              <p:nvPr/>
            </p:nvSpPr>
            <p:spPr>
              <a:xfrm>
                <a:off x="9789794" y="3030219"/>
                <a:ext cx="91440" cy="91440"/>
              </a:xfrm>
              <a:prstGeom prst="mathPlus">
                <a:avLst>
                  <a:gd name="adj1" fmla="val 58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39" name="Plus 338">
                <a:extLst>
                  <a:ext uri="{FF2B5EF4-FFF2-40B4-BE49-F238E27FC236}">
                    <a16:creationId xmlns:a16="http://schemas.microsoft.com/office/drawing/2014/main" id="{B476D4D1-9CC7-D049-BEB7-1B995C30B981}"/>
                  </a:ext>
                </a:extLst>
              </p:cNvPr>
              <p:cNvSpPr/>
              <p:nvPr/>
            </p:nvSpPr>
            <p:spPr>
              <a:xfrm>
                <a:off x="9770744" y="3020694"/>
                <a:ext cx="91440" cy="91440"/>
              </a:xfrm>
              <a:prstGeom prst="mathPlus">
                <a:avLst>
                  <a:gd name="adj1" fmla="val 58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40" name="Plus 339">
                <a:extLst>
                  <a:ext uri="{FF2B5EF4-FFF2-40B4-BE49-F238E27FC236}">
                    <a16:creationId xmlns:a16="http://schemas.microsoft.com/office/drawing/2014/main" id="{0E731311-EAA5-2541-A0F0-67911260F053}"/>
                  </a:ext>
                </a:extLst>
              </p:cNvPr>
              <p:cNvSpPr/>
              <p:nvPr/>
            </p:nvSpPr>
            <p:spPr>
              <a:xfrm>
                <a:off x="9748519" y="3017519"/>
                <a:ext cx="91440" cy="91440"/>
              </a:xfrm>
              <a:prstGeom prst="mathPlus">
                <a:avLst>
                  <a:gd name="adj1" fmla="val 58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41" name="Plus 340">
                <a:extLst>
                  <a:ext uri="{FF2B5EF4-FFF2-40B4-BE49-F238E27FC236}">
                    <a16:creationId xmlns:a16="http://schemas.microsoft.com/office/drawing/2014/main" id="{D91F322C-C7A5-0E44-8DA9-E91E88232778}"/>
                  </a:ext>
                </a:extLst>
              </p:cNvPr>
              <p:cNvSpPr/>
              <p:nvPr/>
            </p:nvSpPr>
            <p:spPr>
              <a:xfrm>
                <a:off x="9723119" y="3014344"/>
                <a:ext cx="91440" cy="91440"/>
              </a:xfrm>
              <a:prstGeom prst="mathPlus">
                <a:avLst>
                  <a:gd name="adj1" fmla="val 58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42" name="Plus 341">
                <a:extLst>
                  <a:ext uri="{FF2B5EF4-FFF2-40B4-BE49-F238E27FC236}">
                    <a16:creationId xmlns:a16="http://schemas.microsoft.com/office/drawing/2014/main" id="{199C94D9-2B51-0647-A010-6835905C9B32}"/>
                  </a:ext>
                </a:extLst>
              </p:cNvPr>
              <p:cNvSpPr/>
              <p:nvPr/>
            </p:nvSpPr>
            <p:spPr>
              <a:xfrm>
                <a:off x="9704069" y="3007994"/>
                <a:ext cx="91440" cy="91440"/>
              </a:xfrm>
              <a:prstGeom prst="mathPlus">
                <a:avLst>
                  <a:gd name="adj1" fmla="val 58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43" name="Plus 342">
                <a:extLst>
                  <a:ext uri="{FF2B5EF4-FFF2-40B4-BE49-F238E27FC236}">
                    <a16:creationId xmlns:a16="http://schemas.microsoft.com/office/drawing/2014/main" id="{F91DE352-95A2-0745-BCA4-DB2501BE494A}"/>
                  </a:ext>
                </a:extLst>
              </p:cNvPr>
              <p:cNvSpPr/>
              <p:nvPr/>
            </p:nvSpPr>
            <p:spPr>
              <a:xfrm>
                <a:off x="9681844" y="2995294"/>
                <a:ext cx="91440" cy="91440"/>
              </a:xfrm>
              <a:prstGeom prst="mathPlus">
                <a:avLst>
                  <a:gd name="adj1" fmla="val 58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44" name="Plus 343">
                <a:extLst>
                  <a:ext uri="{FF2B5EF4-FFF2-40B4-BE49-F238E27FC236}">
                    <a16:creationId xmlns:a16="http://schemas.microsoft.com/office/drawing/2014/main" id="{8034D919-9B93-4647-8F81-C1EC9DD6D40B}"/>
                  </a:ext>
                </a:extLst>
              </p:cNvPr>
              <p:cNvSpPr/>
              <p:nvPr/>
            </p:nvSpPr>
            <p:spPr>
              <a:xfrm>
                <a:off x="9659619" y="2988944"/>
                <a:ext cx="91440" cy="91440"/>
              </a:xfrm>
              <a:prstGeom prst="mathPlus">
                <a:avLst>
                  <a:gd name="adj1" fmla="val 58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45" name="Plus 344">
                <a:extLst>
                  <a:ext uri="{FF2B5EF4-FFF2-40B4-BE49-F238E27FC236}">
                    <a16:creationId xmlns:a16="http://schemas.microsoft.com/office/drawing/2014/main" id="{ED5432A6-8FA1-3C48-AD8D-5B2DC4E457EA}"/>
                  </a:ext>
                </a:extLst>
              </p:cNvPr>
              <p:cNvSpPr/>
              <p:nvPr/>
            </p:nvSpPr>
            <p:spPr>
              <a:xfrm>
                <a:off x="9624694" y="2969894"/>
                <a:ext cx="91440" cy="91440"/>
              </a:xfrm>
              <a:prstGeom prst="mathPlus">
                <a:avLst>
                  <a:gd name="adj1" fmla="val 58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46" name="Plus 345">
                <a:extLst>
                  <a:ext uri="{FF2B5EF4-FFF2-40B4-BE49-F238E27FC236}">
                    <a16:creationId xmlns:a16="http://schemas.microsoft.com/office/drawing/2014/main" id="{6F3EE99F-B24E-A847-AFF3-49F0D26D9240}"/>
                  </a:ext>
                </a:extLst>
              </p:cNvPr>
              <p:cNvSpPr/>
              <p:nvPr/>
            </p:nvSpPr>
            <p:spPr>
              <a:xfrm>
                <a:off x="9592944" y="2966719"/>
                <a:ext cx="91440" cy="91440"/>
              </a:xfrm>
              <a:prstGeom prst="mathPlus">
                <a:avLst>
                  <a:gd name="adj1" fmla="val 58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47" name="Plus 346">
                <a:extLst>
                  <a:ext uri="{FF2B5EF4-FFF2-40B4-BE49-F238E27FC236}">
                    <a16:creationId xmlns:a16="http://schemas.microsoft.com/office/drawing/2014/main" id="{7FE42A89-C545-B640-A81F-7B03509B023F}"/>
                  </a:ext>
                </a:extLst>
              </p:cNvPr>
              <p:cNvSpPr/>
              <p:nvPr/>
            </p:nvSpPr>
            <p:spPr>
              <a:xfrm>
                <a:off x="10158094" y="3112769"/>
                <a:ext cx="91440" cy="91440"/>
              </a:xfrm>
              <a:prstGeom prst="mathPlus">
                <a:avLst>
                  <a:gd name="adj1" fmla="val 58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48" name="Plus 347">
                <a:extLst>
                  <a:ext uri="{FF2B5EF4-FFF2-40B4-BE49-F238E27FC236}">
                    <a16:creationId xmlns:a16="http://schemas.microsoft.com/office/drawing/2014/main" id="{196D4F86-6383-0044-BFA5-C0D9E89C9DD1}"/>
                  </a:ext>
                </a:extLst>
              </p:cNvPr>
              <p:cNvSpPr/>
              <p:nvPr/>
            </p:nvSpPr>
            <p:spPr>
              <a:xfrm>
                <a:off x="9980294" y="3061969"/>
                <a:ext cx="91440" cy="91440"/>
              </a:xfrm>
              <a:prstGeom prst="mathPlus">
                <a:avLst>
                  <a:gd name="adj1" fmla="val 58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49" name="Plus 348">
                <a:extLst>
                  <a:ext uri="{FF2B5EF4-FFF2-40B4-BE49-F238E27FC236}">
                    <a16:creationId xmlns:a16="http://schemas.microsoft.com/office/drawing/2014/main" id="{BFDF8FCE-F2D0-8043-89F6-942582005880}"/>
                  </a:ext>
                </a:extLst>
              </p:cNvPr>
              <p:cNvSpPr/>
              <p:nvPr/>
            </p:nvSpPr>
            <p:spPr>
              <a:xfrm>
                <a:off x="10655299" y="3216909"/>
                <a:ext cx="91440" cy="91440"/>
              </a:xfrm>
              <a:prstGeom prst="mathPlus">
                <a:avLst>
                  <a:gd name="adj1" fmla="val 58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50" name="Plus 349">
                <a:extLst>
                  <a:ext uri="{FF2B5EF4-FFF2-40B4-BE49-F238E27FC236}">
                    <a16:creationId xmlns:a16="http://schemas.microsoft.com/office/drawing/2014/main" id="{25DB39E8-7380-5D4C-8BD8-1660903B5A50}"/>
                  </a:ext>
                </a:extLst>
              </p:cNvPr>
              <p:cNvSpPr/>
              <p:nvPr/>
            </p:nvSpPr>
            <p:spPr>
              <a:xfrm>
                <a:off x="9531349" y="2931159"/>
                <a:ext cx="91440" cy="91440"/>
              </a:xfrm>
              <a:prstGeom prst="mathPlus">
                <a:avLst>
                  <a:gd name="adj1" fmla="val 58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51" name="Plus 350">
                <a:extLst>
                  <a:ext uri="{FF2B5EF4-FFF2-40B4-BE49-F238E27FC236}">
                    <a16:creationId xmlns:a16="http://schemas.microsoft.com/office/drawing/2014/main" id="{0BDAD3A2-C6D7-FA44-B2E3-8080A24D5A25}"/>
                  </a:ext>
                </a:extLst>
              </p:cNvPr>
              <p:cNvSpPr/>
              <p:nvPr/>
            </p:nvSpPr>
            <p:spPr>
              <a:xfrm>
                <a:off x="9518649" y="2927984"/>
                <a:ext cx="91440" cy="91440"/>
              </a:xfrm>
              <a:prstGeom prst="mathPlus">
                <a:avLst>
                  <a:gd name="adj1" fmla="val 58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52" name="Plus 351">
                <a:extLst>
                  <a:ext uri="{FF2B5EF4-FFF2-40B4-BE49-F238E27FC236}">
                    <a16:creationId xmlns:a16="http://schemas.microsoft.com/office/drawing/2014/main" id="{D8D128AF-EEAC-FE4E-A878-E095DE3758AB}"/>
                  </a:ext>
                </a:extLst>
              </p:cNvPr>
              <p:cNvSpPr/>
              <p:nvPr/>
            </p:nvSpPr>
            <p:spPr>
              <a:xfrm>
                <a:off x="9496424" y="2918459"/>
                <a:ext cx="91440" cy="91440"/>
              </a:xfrm>
              <a:prstGeom prst="mathPlus">
                <a:avLst>
                  <a:gd name="adj1" fmla="val 58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53" name="Plus 352">
                <a:extLst>
                  <a:ext uri="{FF2B5EF4-FFF2-40B4-BE49-F238E27FC236}">
                    <a16:creationId xmlns:a16="http://schemas.microsoft.com/office/drawing/2014/main" id="{B34B8B74-1FB2-864B-A86C-31F68AFDDFA5}"/>
                  </a:ext>
                </a:extLst>
              </p:cNvPr>
              <p:cNvSpPr/>
              <p:nvPr/>
            </p:nvSpPr>
            <p:spPr>
              <a:xfrm>
                <a:off x="9474199" y="2905759"/>
                <a:ext cx="91440" cy="91440"/>
              </a:xfrm>
              <a:prstGeom prst="mathPlus">
                <a:avLst>
                  <a:gd name="adj1" fmla="val 58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54" name="Plus 353">
                <a:extLst>
                  <a:ext uri="{FF2B5EF4-FFF2-40B4-BE49-F238E27FC236}">
                    <a16:creationId xmlns:a16="http://schemas.microsoft.com/office/drawing/2014/main" id="{6400F82E-97AF-5E40-909B-8FF012CE96E7}"/>
                  </a:ext>
                </a:extLst>
              </p:cNvPr>
              <p:cNvSpPr/>
              <p:nvPr/>
            </p:nvSpPr>
            <p:spPr>
              <a:xfrm>
                <a:off x="9458324" y="2886709"/>
                <a:ext cx="91440" cy="91440"/>
              </a:xfrm>
              <a:prstGeom prst="mathPlus">
                <a:avLst>
                  <a:gd name="adj1" fmla="val 58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55" name="Plus 354">
                <a:extLst>
                  <a:ext uri="{FF2B5EF4-FFF2-40B4-BE49-F238E27FC236}">
                    <a16:creationId xmlns:a16="http://schemas.microsoft.com/office/drawing/2014/main" id="{4F904242-84CC-0C4D-94EF-DBB66FDD4028}"/>
                  </a:ext>
                </a:extLst>
              </p:cNvPr>
              <p:cNvSpPr/>
              <p:nvPr/>
            </p:nvSpPr>
            <p:spPr>
              <a:xfrm>
                <a:off x="9432924" y="2880359"/>
                <a:ext cx="91440" cy="91440"/>
              </a:xfrm>
              <a:prstGeom prst="mathPlus">
                <a:avLst>
                  <a:gd name="adj1" fmla="val 58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56" name="Plus 355">
                <a:extLst>
                  <a:ext uri="{FF2B5EF4-FFF2-40B4-BE49-F238E27FC236}">
                    <a16:creationId xmlns:a16="http://schemas.microsoft.com/office/drawing/2014/main" id="{FDCFFD75-B85F-8B47-B301-05AEE88A7BAD}"/>
                  </a:ext>
                </a:extLst>
              </p:cNvPr>
              <p:cNvSpPr/>
              <p:nvPr/>
            </p:nvSpPr>
            <p:spPr>
              <a:xfrm>
                <a:off x="9417049" y="2870834"/>
                <a:ext cx="91440" cy="91440"/>
              </a:xfrm>
              <a:prstGeom prst="mathPlus">
                <a:avLst>
                  <a:gd name="adj1" fmla="val 58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57" name="Plus 356">
                <a:extLst>
                  <a:ext uri="{FF2B5EF4-FFF2-40B4-BE49-F238E27FC236}">
                    <a16:creationId xmlns:a16="http://schemas.microsoft.com/office/drawing/2014/main" id="{0262F5E7-A2FF-D44E-86AB-98D1CBBE7815}"/>
                  </a:ext>
                </a:extLst>
              </p:cNvPr>
              <p:cNvSpPr/>
              <p:nvPr/>
            </p:nvSpPr>
            <p:spPr>
              <a:xfrm>
                <a:off x="9385299" y="2829559"/>
                <a:ext cx="91440" cy="91440"/>
              </a:xfrm>
              <a:prstGeom prst="mathPlus">
                <a:avLst>
                  <a:gd name="adj1" fmla="val 58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58" name="Plus 357">
                <a:extLst>
                  <a:ext uri="{FF2B5EF4-FFF2-40B4-BE49-F238E27FC236}">
                    <a16:creationId xmlns:a16="http://schemas.microsoft.com/office/drawing/2014/main" id="{CCE47AD8-B506-0845-B5ED-EC864C8C82EF}"/>
                  </a:ext>
                </a:extLst>
              </p:cNvPr>
              <p:cNvSpPr/>
              <p:nvPr/>
            </p:nvSpPr>
            <p:spPr>
              <a:xfrm>
                <a:off x="9369424" y="2826384"/>
                <a:ext cx="91440" cy="91440"/>
              </a:xfrm>
              <a:prstGeom prst="mathPlus">
                <a:avLst>
                  <a:gd name="adj1" fmla="val 58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26" name="Plus 525">
                <a:extLst>
                  <a:ext uri="{FF2B5EF4-FFF2-40B4-BE49-F238E27FC236}">
                    <a16:creationId xmlns:a16="http://schemas.microsoft.com/office/drawing/2014/main" id="{B5D17FF0-2E24-A544-8BCD-1932BC06EC7D}"/>
                  </a:ext>
                </a:extLst>
              </p:cNvPr>
              <p:cNvSpPr/>
              <p:nvPr/>
            </p:nvSpPr>
            <p:spPr>
              <a:xfrm>
                <a:off x="9188449" y="2737484"/>
                <a:ext cx="91440" cy="91440"/>
              </a:xfrm>
              <a:prstGeom prst="mathPlus">
                <a:avLst>
                  <a:gd name="adj1" fmla="val 58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27" name="Plus 526">
                <a:extLst>
                  <a:ext uri="{FF2B5EF4-FFF2-40B4-BE49-F238E27FC236}">
                    <a16:creationId xmlns:a16="http://schemas.microsoft.com/office/drawing/2014/main" id="{6AFFF3BD-909A-1E4A-A33C-9D2F797FC25C}"/>
                  </a:ext>
                </a:extLst>
              </p:cNvPr>
              <p:cNvSpPr/>
              <p:nvPr/>
            </p:nvSpPr>
            <p:spPr>
              <a:xfrm>
                <a:off x="9067799" y="2677159"/>
                <a:ext cx="91440" cy="91440"/>
              </a:xfrm>
              <a:prstGeom prst="mathPlus">
                <a:avLst>
                  <a:gd name="adj1" fmla="val 58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28" name="Plus 527">
                <a:extLst>
                  <a:ext uri="{FF2B5EF4-FFF2-40B4-BE49-F238E27FC236}">
                    <a16:creationId xmlns:a16="http://schemas.microsoft.com/office/drawing/2014/main" id="{58570F66-7F9F-AF42-9DE4-D096F5A442CB}"/>
                  </a:ext>
                </a:extLst>
              </p:cNvPr>
              <p:cNvSpPr/>
              <p:nvPr/>
            </p:nvSpPr>
            <p:spPr>
              <a:xfrm>
                <a:off x="8997949" y="2642234"/>
                <a:ext cx="91440" cy="91440"/>
              </a:xfrm>
              <a:prstGeom prst="mathPlus">
                <a:avLst>
                  <a:gd name="adj1" fmla="val 58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29" name="Plus 528">
                <a:extLst>
                  <a:ext uri="{FF2B5EF4-FFF2-40B4-BE49-F238E27FC236}">
                    <a16:creationId xmlns:a16="http://schemas.microsoft.com/office/drawing/2014/main" id="{69F699EE-2550-3A49-B498-4865F3EE1587}"/>
                  </a:ext>
                </a:extLst>
              </p:cNvPr>
              <p:cNvSpPr/>
              <p:nvPr/>
            </p:nvSpPr>
            <p:spPr>
              <a:xfrm>
                <a:off x="8918574" y="2620009"/>
                <a:ext cx="91440" cy="91440"/>
              </a:xfrm>
              <a:prstGeom prst="mathPlus">
                <a:avLst>
                  <a:gd name="adj1" fmla="val 58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30" name="Plus 529">
                <a:extLst>
                  <a:ext uri="{FF2B5EF4-FFF2-40B4-BE49-F238E27FC236}">
                    <a16:creationId xmlns:a16="http://schemas.microsoft.com/office/drawing/2014/main" id="{8FA7F4DB-1471-3043-94DE-DEED62FA34FB}"/>
                  </a:ext>
                </a:extLst>
              </p:cNvPr>
              <p:cNvSpPr/>
              <p:nvPr/>
            </p:nvSpPr>
            <p:spPr>
              <a:xfrm>
                <a:off x="8801099" y="2527934"/>
                <a:ext cx="91440" cy="91440"/>
              </a:xfrm>
              <a:prstGeom prst="mathPlus">
                <a:avLst>
                  <a:gd name="adj1" fmla="val 58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31" name="Plus 530">
                <a:extLst>
                  <a:ext uri="{FF2B5EF4-FFF2-40B4-BE49-F238E27FC236}">
                    <a16:creationId xmlns:a16="http://schemas.microsoft.com/office/drawing/2014/main" id="{76E7D1B1-05C6-7C44-852A-D57324B514DF}"/>
                  </a:ext>
                </a:extLst>
              </p:cNvPr>
              <p:cNvSpPr/>
              <p:nvPr/>
            </p:nvSpPr>
            <p:spPr>
              <a:xfrm>
                <a:off x="8696324" y="2496184"/>
                <a:ext cx="91440" cy="91440"/>
              </a:xfrm>
              <a:prstGeom prst="mathPlus">
                <a:avLst>
                  <a:gd name="adj1" fmla="val 58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32" name="Plus 531">
                <a:extLst>
                  <a:ext uri="{FF2B5EF4-FFF2-40B4-BE49-F238E27FC236}">
                    <a16:creationId xmlns:a16="http://schemas.microsoft.com/office/drawing/2014/main" id="{279EC729-8E23-2145-B05F-2B050B03B079}"/>
                  </a:ext>
                </a:extLst>
              </p:cNvPr>
              <p:cNvSpPr/>
              <p:nvPr/>
            </p:nvSpPr>
            <p:spPr>
              <a:xfrm>
                <a:off x="8635999" y="2489834"/>
                <a:ext cx="91440" cy="91440"/>
              </a:xfrm>
              <a:prstGeom prst="mathPlus">
                <a:avLst>
                  <a:gd name="adj1" fmla="val 58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33" name="Plus 532">
                <a:extLst>
                  <a:ext uri="{FF2B5EF4-FFF2-40B4-BE49-F238E27FC236}">
                    <a16:creationId xmlns:a16="http://schemas.microsoft.com/office/drawing/2014/main" id="{FC3B6DF7-EDD1-B94A-A191-A72A59283CD9}"/>
                  </a:ext>
                </a:extLst>
              </p:cNvPr>
              <p:cNvSpPr/>
              <p:nvPr/>
            </p:nvSpPr>
            <p:spPr>
              <a:xfrm>
                <a:off x="8540749" y="2461259"/>
                <a:ext cx="91440" cy="91440"/>
              </a:xfrm>
              <a:prstGeom prst="mathPlus">
                <a:avLst>
                  <a:gd name="adj1" fmla="val 58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34" name="Plus 533">
                <a:extLst>
                  <a:ext uri="{FF2B5EF4-FFF2-40B4-BE49-F238E27FC236}">
                    <a16:creationId xmlns:a16="http://schemas.microsoft.com/office/drawing/2014/main" id="{B2CE413A-4D88-B64A-83A3-CFE71EDEE2F2}"/>
                  </a:ext>
                </a:extLst>
              </p:cNvPr>
              <p:cNvSpPr/>
              <p:nvPr/>
            </p:nvSpPr>
            <p:spPr>
              <a:xfrm>
                <a:off x="8493124" y="2423159"/>
                <a:ext cx="91440" cy="91440"/>
              </a:xfrm>
              <a:prstGeom prst="mathPlus">
                <a:avLst>
                  <a:gd name="adj1" fmla="val 58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35" name="Plus 534">
                <a:extLst>
                  <a:ext uri="{FF2B5EF4-FFF2-40B4-BE49-F238E27FC236}">
                    <a16:creationId xmlns:a16="http://schemas.microsoft.com/office/drawing/2014/main" id="{6747D1C7-21A0-694F-BE54-90AC8999C0DC}"/>
                  </a:ext>
                </a:extLst>
              </p:cNvPr>
              <p:cNvSpPr/>
              <p:nvPr/>
            </p:nvSpPr>
            <p:spPr>
              <a:xfrm>
                <a:off x="8385174" y="2359659"/>
                <a:ext cx="91440" cy="91440"/>
              </a:xfrm>
              <a:prstGeom prst="mathPlus">
                <a:avLst>
                  <a:gd name="adj1" fmla="val 58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36" name="Plus 535">
                <a:extLst>
                  <a:ext uri="{FF2B5EF4-FFF2-40B4-BE49-F238E27FC236}">
                    <a16:creationId xmlns:a16="http://schemas.microsoft.com/office/drawing/2014/main" id="{39E5C672-1A06-4743-88BD-8B902241F8AD}"/>
                  </a:ext>
                </a:extLst>
              </p:cNvPr>
              <p:cNvSpPr/>
              <p:nvPr/>
            </p:nvSpPr>
            <p:spPr>
              <a:xfrm>
                <a:off x="8318499" y="2334259"/>
                <a:ext cx="91440" cy="91440"/>
              </a:xfrm>
              <a:prstGeom prst="mathPlus">
                <a:avLst>
                  <a:gd name="adj1" fmla="val 58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37" name="Plus 536">
                <a:extLst>
                  <a:ext uri="{FF2B5EF4-FFF2-40B4-BE49-F238E27FC236}">
                    <a16:creationId xmlns:a16="http://schemas.microsoft.com/office/drawing/2014/main" id="{89352965-9293-4D48-86FA-AFFF01D33332}"/>
                  </a:ext>
                </a:extLst>
              </p:cNvPr>
              <p:cNvSpPr/>
              <p:nvPr/>
            </p:nvSpPr>
            <p:spPr>
              <a:xfrm>
                <a:off x="8089899" y="2200909"/>
                <a:ext cx="91440" cy="91440"/>
              </a:xfrm>
              <a:prstGeom prst="mathPlus">
                <a:avLst>
                  <a:gd name="adj1" fmla="val 58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38" name="Plus 537">
                <a:extLst>
                  <a:ext uri="{FF2B5EF4-FFF2-40B4-BE49-F238E27FC236}">
                    <a16:creationId xmlns:a16="http://schemas.microsoft.com/office/drawing/2014/main" id="{6CC1CDB5-F931-1D4F-BBC6-AD4D9B9BCD34}"/>
                  </a:ext>
                </a:extLst>
              </p:cNvPr>
              <p:cNvSpPr/>
              <p:nvPr/>
            </p:nvSpPr>
            <p:spPr>
              <a:xfrm>
                <a:off x="8054974" y="2181859"/>
                <a:ext cx="91440" cy="91440"/>
              </a:xfrm>
              <a:prstGeom prst="mathPlus">
                <a:avLst>
                  <a:gd name="adj1" fmla="val 58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39" name="Plus 538">
                <a:extLst>
                  <a:ext uri="{FF2B5EF4-FFF2-40B4-BE49-F238E27FC236}">
                    <a16:creationId xmlns:a16="http://schemas.microsoft.com/office/drawing/2014/main" id="{28829E6B-5904-4A4D-9BE2-7FB3E07DF2BD}"/>
                  </a:ext>
                </a:extLst>
              </p:cNvPr>
              <p:cNvSpPr/>
              <p:nvPr/>
            </p:nvSpPr>
            <p:spPr>
              <a:xfrm>
                <a:off x="7997824" y="2134234"/>
                <a:ext cx="91440" cy="91440"/>
              </a:xfrm>
              <a:prstGeom prst="mathPlus">
                <a:avLst>
                  <a:gd name="adj1" fmla="val 58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40" name="Plus 539">
                <a:extLst>
                  <a:ext uri="{FF2B5EF4-FFF2-40B4-BE49-F238E27FC236}">
                    <a16:creationId xmlns:a16="http://schemas.microsoft.com/office/drawing/2014/main" id="{150B2A01-E0DF-9941-88AC-7331E86A70B6}"/>
                  </a:ext>
                </a:extLst>
              </p:cNvPr>
              <p:cNvSpPr/>
              <p:nvPr/>
            </p:nvSpPr>
            <p:spPr>
              <a:xfrm>
                <a:off x="7915274" y="2086609"/>
                <a:ext cx="91440" cy="91440"/>
              </a:xfrm>
              <a:prstGeom prst="mathPlus">
                <a:avLst>
                  <a:gd name="adj1" fmla="val 58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41" name="Plus 540">
                <a:extLst>
                  <a:ext uri="{FF2B5EF4-FFF2-40B4-BE49-F238E27FC236}">
                    <a16:creationId xmlns:a16="http://schemas.microsoft.com/office/drawing/2014/main" id="{6C70D270-8181-3943-8858-D8C11D5C6EEC}"/>
                  </a:ext>
                </a:extLst>
              </p:cNvPr>
              <p:cNvSpPr/>
              <p:nvPr/>
            </p:nvSpPr>
            <p:spPr>
              <a:xfrm>
                <a:off x="7883524" y="2089784"/>
                <a:ext cx="91440" cy="91440"/>
              </a:xfrm>
              <a:prstGeom prst="mathPlus">
                <a:avLst>
                  <a:gd name="adj1" fmla="val 58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42" name="Plus 541">
                <a:extLst>
                  <a:ext uri="{FF2B5EF4-FFF2-40B4-BE49-F238E27FC236}">
                    <a16:creationId xmlns:a16="http://schemas.microsoft.com/office/drawing/2014/main" id="{6E2227A8-1B4C-BD4E-AD18-60E3E048A841}"/>
                  </a:ext>
                </a:extLst>
              </p:cNvPr>
              <p:cNvSpPr/>
              <p:nvPr/>
            </p:nvSpPr>
            <p:spPr>
              <a:xfrm>
                <a:off x="7740649" y="1975484"/>
                <a:ext cx="91440" cy="91440"/>
              </a:xfrm>
              <a:prstGeom prst="mathPlus">
                <a:avLst>
                  <a:gd name="adj1" fmla="val 58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43" name="Plus 542">
                <a:extLst>
                  <a:ext uri="{FF2B5EF4-FFF2-40B4-BE49-F238E27FC236}">
                    <a16:creationId xmlns:a16="http://schemas.microsoft.com/office/drawing/2014/main" id="{3DB7E074-22CC-C443-A0E5-9F3E12818536}"/>
                  </a:ext>
                </a:extLst>
              </p:cNvPr>
              <p:cNvSpPr/>
              <p:nvPr/>
            </p:nvSpPr>
            <p:spPr>
              <a:xfrm>
                <a:off x="7569199" y="1899284"/>
                <a:ext cx="91440" cy="91440"/>
              </a:xfrm>
              <a:prstGeom prst="mathPlus">
                <a:avLst>
                  <a:gd name="adj1" fmla="val 58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44" name="Plus 543">
                <a:extLst>
                  <a:ext uri="{FF2B5EF4-FFF2-40B4-BE49-F238E27FC236}">
                    <a16:creationId xmlns:a16="http://schemas.microsoft.com/office/drawing/2014/main" id="{DA415539-391A-A24A-B5C3-6F513BD87B8C}"/>
                  </a:ext>
                </a:extLst>
              </p:cNvPr>
              <p:cNvSpPr/>
              <p:nvPr/>
            </p:nvSpPr>
            <p:spPr>
              <a:xfrm>
                <a:off x="7492999" y="1848484"/>
                <a:ext cx="91440" cy="91440"/>
              </a:xfrm>
              <a:prstGeom prst="mathPlus">
                <a:avLst>
                  <a:gd name="adj1" fmla="val 58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45" name="Plus 544">
                <a:extLst>
                  <a:ext uri="{FF2B5EF4-FFF2-40B4-BE49-F238E27FC236}">
                    <a16:creationId xmlns:a16="http://schemas.microsoft.com/office/drawing/2014/main" id="{B4420ADB-C426-B349-86CE-31B7667020B1}"/>
                  </a:ext>
                </a:extLst>
              </p:cNvPr>
              <p:cNvSpPr/>
              <p:nvPr/>
            </p:nvSpPr>
            <p:spPr>
              <a:xfrm>
                <a:off x="7461249" y="1848484"/>
                <a:ext cx="91440" cy="91440"/>
              </a:xfrm>
              <a:prstGeom prst="mathPlus">
                <a:avLst>
                  <a:gd name="adj1" fmla="val 58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46" name="Plus 545">
                <a:extLst>
                  <a:ext uri="{FF2B5EF4-FFF2-40B4-BE49-F238E27FC236}">
                    <a16:creationId xmlns:a16="http://schemas.microsoft.com/office/drawing/2014/main" id="{FDCB5291-2D86-994B-9934-B42446DC46A3}"/>
                  </a:ext>
                </a:extLst>
              </p:cNvPr>
              <p:cNvSpPr/>
              <p:nvPr/>
            </p:nvSpPr>
            <p:spPr>
              <a:xfrm>
                <a:off x="7343774" y="1784984"/>
                <a:ext cx="91440" cy="91440"/>
              </a:xfrm>
              <a:prstGeom prst="mathPlus">
                <a:avLst>
                  <a:gd name="adj1" fmla="val 58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47" name="Plus 546">
                <a:extLst>
                  <a:ext uri="{FF2B5EF4-FFF2-40B4-BE49-F238E27FC236}">
                    <a16:creationId xmlns:a16="http://schemas.microsoft.com/office/drawing/2014/main" id="{FD15786F-A56E-9A4F-B0E6-1BFEF40115F4}"/>
                  </a:ext>
                </a:extLst>
              </p:cNvPr>
              <p:cNvSpPr/>
              <p:nvPr/>
            </p:nvSpPr>
            <p:spPr>
              <a:xfrm>
                <a:off x="7312024" y="1778634"/>
                <a:ext cx="91440" cy="91440"/>
              </a:xfrm>
              <a:prstGeom prst="mathPlus">
                <a:avLst>
                  <a:gd name="adj1" fmla="val 58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48" name="Plus 547">
                <a:extLst>
                  <a:ext uri="{FF2B5EF4-FFF2-40B4-BE49-F238E27FC236}">
                    <a16:creationId xmlns:a16="http://schemas.microsoft.com/office/drawing/2014/main" id="{73772CBC-8AC9-FA40-8DA0-0F04B3203185}"/>
                  </a:ext>
                </a:extLst>
              </p:cNvPr>
              <p:cNvSpPr/>
              <p:nvPr/>
            </p:nvSpPr>
            <p:spPr>
              <a:xfrm>
                <a:off x="7286624" y="1775459"/>
                <a:ext cx="91440" cy="91440"/>
              </a:xfrm>
              <a:prstGeom prst="mathPlus">
                <a:avLst>
                  <a:gd name="adj1" fmla="val 58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282" name="Text Box 60">
              <a:extLst>
                <a:ext uri="{FF2B5EF4-FFF2-40B4-BE49-F238E27FC236}">
                  <a16:creationId xmlns:a16="http://schemas.microsoft.com/office/drawing/2014/main" id="{F1B8C88D-5B65-DB45-A4BC-1EF4E9AFF7B3}"/>
                </a:ext>
              </a:extLst>
            </p:cNvPr>
            <p:cNvSpPr txBox="1">
              <a:spLocks noChangeArrowheads="1"/>
            </p:cNvSpPr>
            <p:nvPr/>
          </p:nvSpPr>
          <p:spPr bwMode="auto">
            <a:xfrm>
              <a:off x="10392086" y="2973536"/>
              <a:ext cx="1019615" cy="15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68580" tIns="0" bIns="0" anchor="t" anchorCtr="0">
              <a:spAutoFit/>
            </a:bodyPr>
            <a:lstStyle/>
            <a:p>
              <a:pPr>
                <a:spcBef>
                  <a:spcPts val="450"/>
                </a:spcBef>
                <a:defRPr/>
              </a:pPr>
              <a:r>
                <a:rPr lang="en-US" sz="1200" b="1">
                  <a:solidFill>
                    <a:srgbClr val="6C9F4D"/>
                  </a:solidFill>
                  <a:latin typeface="News Gothic MT" panose="020B0503020103020203" pitchFamily="34" charset="0"/>
                  <a:ea typeface="Arial Hebrew" charset="-79"/>
                  <a:cs typeface="Arial Hebrew" charset="-79"/>
                </a:rPr>
                <a:t>Ixazomib</a:t>
              </a:r>
            </a:p>
          </p:txBody>
        </p:sp>
        <p:sp>
          <p:nvSpPr>
            <p:cNvPr id="283" name="Text Box 60">
              <a:extLst>
                <a:ext uri="{FF2B5EF4-FFF2-40B4-BE49-F238E27FC236}">
                  <a16:creationId xmlns:a16="http://schemas.microsoft.com/office/drawing/2014/main" id="{ADD19D22-85B3-A84C-B2E8-04A645987F8B}"/>
                </a:ext>
              </a:extLst>
            </p:cNvPr>
            <p:cNvSpPr txBox="1">
              <a:spLocks noChangeArrowheads="1"/>
            </p:cNvSpPr>
            <p:nvPr/>
          </p:nvSpPr>
          <p:spPr bwMode="auto">
            <a:xfrm>
              <a:off x="10204716" y="3737769"/>
              <a:ext cx="986660" cy="15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68580" tIns="0" bIns="0" anchor="t" anchorCtr="0">
              <a:spAutoFit/>
            </a:bodyPr>
            <a:lstStyle/>
            <a:p>
              <a:pPr>
                <a:spcBef>
                  <a:spcPts val="450"/>
                </a:spcBef>
                <a:defRPr/>
              </a:pPr>
              <a:r>
                <a:rPr lang="en-US" sz="1200" b="1">
                  <a:solidFill>
                    <a:schemeClr val="accent5">
                      <a:lumMod val="75000"/>
                    </a:schemeClr>
                  </a:solidFill>
                  <a:latin typeface="News Gothic MT" panose="020B0503020103020203" pitchFamily="34" charset="0"/>
                  <a:ea typeface="Arial Hebrew" charset="-79"/>
                  <a:cs typeface="Arial Hebrew" charset="-79"/>
                </a:rPr>
                <a:t>Placebo</a:t>
              </a:r>
            </a:p>
          </p:txBody>
        </p:sp>
      </p:grpSp>
    </p:spTree>
    <p:extLst>
      <p:ext uri="{BB962C8B-B14F-4D97-AF65-F5344CB8AC3E}">
        <p14:creationId xmlns:p14="http://schemas.microsoft.com/office/powerpoint/2010/main" val="32185878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0B547-14B9-4ACE-BA9F-1E6E147DE6D7}"/>
              </a:ext>
            </a:extLst>
          </p:cNvPr>
          <p:cNvSpPr>
            <a:spLocks noGrp="1"/>
          </p:cNvSpPr>
          <p:nvPr>
            <p:ph type="title"/>
          </p:nvPr>
        </p:nvSpPr>
        <p:spPr/>
        <p:txBody>
          <a:bodyPr/>
          <a:lstStyle/>
          <a:p>
            <a:r>
              <a:rPr lang="en-US"/>
              <a:t>Daratumumab/Lenalidomide/Dexamethasone</a:t>
            </a:r>
          </a:p>
        </p:txBody>
      </p:sp>
      <p:sp>
        <p:nvSpPr>
          <p:cNvPr id="4" name="Text Placeholder 3">
            <a:extLst>
              <a:ext uri="{FF2B5EF4-FFF2-40B4-BE49-F238E27FC236}">
                <a16:creationId xmlns:a16="http://schemas.microsoft.com/office/drawing/2014/main" id="{3994DF63-3EE2-9B44-8ACC-8B04BAFAA786}"/>
              </a:ext>
            </a:extLst>
          </p:cNvPr>
          <p:cNvSpPr>
            <a:spLocks noGrp="1"/>
          </p:cNvSpPr>
          <p:nvPr>
            <p:ph type="body" sz="quarter" idx="12"/>
          </p:nvPr>
        </p:nvSpPr>
        <p:spPr/>
        <p:txBody>
          <a:bodyPr/>
          <a:lstStyle/>
          <a:p>
            <a:r>
              <a:rPr lang="en-US" baseline="30000" err="1"/>
              <a:t>a</a:t>
            </a:r>
            <a:r>
              <a:rPr lang="en-US" err="1"/>
              <a:t>QW</a:t>
            </a:r>
            <a:r>
              <a:rPr lang="en-US"/>
              <a:t> cycles 1-2, Q2W cycles 3-6, Q4W cycles ≥7.</a:t>
            </a:r>
          </a:p>
          <a:p>
            <a:r>
              <a:rPr lang="en-US"/>
              <a:t>ECOG = Eastern Cooperative Oncology Group; w = week; PD = progressive disease; y = years; ORR = overall response rate; QW = once a week; </a:t>
            </a:r>
          </a:p>
          <a:p>
            <a:r>
              <a:rPr lang="en-US"/>
              <a:t>Q2W = once every 2 weeks; Q4W = once every 4 weeks.  </a:t>
            </a:r>
          </a:p>
          <a:p>
            <a:r>
              <a:rPr lang="en-US" err="1"/>
              <a:t>Facon</a:t>
            </a:r>
            <a:r>
              <a:rPr lang="en-US"/>
              <a:t> et al, 2019. </a:t>
            </a:r>
          </a:p>
        </p:txBody>
      </p:sp>
      <p:sp>
        <p:nvSpPr>
          <p:cNvPr id="5" name="Text Placeholder 4">
            <a:extLst>
              <a:ext uri="{FF2B5EF4-FFF2-40B4-BE49-F238E27FC236}">
                <a16:creationId xmlns:a16="http://schemas.microsoft.com/office/drawing/2014/main" id="{26435677-F05D-3B4B-AE95-AC77391423CC}"/>
              </a:ext>
            </a:extLst>
          </p:cNvPr>
          <p:cNvSpPr>
            <a:spLocks noGrp="1"/>
          </p:cNvSpPr>
          <p:nvPr>
            <p:ph type="body" sz="quarter" idx="13"/>
          </p:nvPr>
        </p:nvSpPr>
        <p:spPr/>
        <p:txBody>
          <a:bodyPr/>
          <a:lstStyle/>
          <a:p>
            <a:r>
              <a:rPr lang="en-US"/>
              <a:t>ASCT-Ineligible Newly Diagnosed Myeloma (MAIA)</a:t>
            </a:r>
          </a:p>
        </p:txBody>
      </p:sp>
      <p:sp>
        <p:nvSpPr>
          <p:cNvPr id="10" name="Text Box 45">
            <a:extLst>
              <a:ext uri="{FF2B5EF4-FFF2-40B4-BE49-F238E27FC236}">
                <a16:creationId xmlns:a16="http://schemas.microsoft.com/office/drawing/2014/main" id="{8C9C137B-2483-426A-BB65-D9EFCF0D00C6}"/>
              </a:ext>
            </a:extLst>
          </p:cNvPr>
          <p:cNvSpPr txBox="1">
            <a:spLocks noChangeArrowheads="1"/>
          </p:cNvSpPr>
          <p:nvPr/>
        </p:nvSpPr>
        <p:spPr bwMode="auto">
          <a:xfrm>
            <a:off x="2337764" y="2455924"/>
            <a:ext cx="2559389" cy="954107"/>
          </a:xfrm>
          <a:prstGeom prst="rect">
            <a:avLst/>
          </a:prstGeom>
          <a:solidFill>
            <a:srgbClr val="002060"/>
          </a:solidFill>
          <a:ln>
            <a:solidFill>
              <a:schemeClr val="tx1"/>
            </a:solidFill>
          </a:ln>
        </p:spPr>
        <p:txBody>
          <a:bodyPr wrap="squar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a:lnSpc>
                <a:spcPct val="100000"/>
              </a:lnSpc>
              <a:spcBef>
                <a:spcPct val="0"/>
              </a:spcBef>
              <a:spcAft>
                <a:spcPct val="0"/>
              </a:spcAft>
              <a:buClrTx/>
              <a:buFontTx/>
              <a:buNone/>
            </a:pPr>
            <a:r>
              <a:rPr lang="en-GB" altLang="en-US" sz="1400">
                <a:solidFill>
                  <a:schemeClr val="bg1"/>
                </a:solidFill>
                <a:latin typeface="News Gothic MT" panose="020B0503020103020203" pitchFamily="34" charset="0"/>
                <a:cs typeface="Arial" panose="020B0604020202020204" pitchFamily="34" charset="0"/>
              </a:rPr>
              <a:t>Transplant-ineligible NDMM</a:t>
            </a:r>
          </a:p>
          <a:p>
            <a:pPr algn="ctr">
              <a:lnSpc>
                <a:spcPct val="100000"/>
              </a:lnSpc>
              <a:spcBef>
                <a:spcPct val="0"/>
              </a:spcBef>
              <a:spcAft>
                <a:spcPct val="0"/>
              </a:spcAft>
              <a:buClrTx/>
              <a:buFontTx/>
              <a:buNone/>
            </a:pPr>
            <a:r>
              <a:rPr lang="en-GB" altLang="en-US" sz="1400">
                <a:solidFill>
                  <a:schemeClr val="bg1"/>
                </a:solidFill>
                <a:latin typeface="News Gothic MT" panose="020B0503020103020203" pitchFamily="34" charset="0"/>
                <a:cs typeface="Arial" panose="020B0604020202020204" pitchFamily="34" charset="0"/>
              </a:rPr>
              <a:t> ECOG PS 0-2</a:t>
            </a:r>
            <a:br>
              <a:rPr lang="en-GB" altLang="en-US" sz="1400">
                <a:solidFill>
                  <a:schemeClr val="bg1"/>
                </a:solidFill>
                <a:latin typeface="News Gothic MT" panose="020B0503020103020203" pitchFamily="34" charset="0"/>
                <a:cs typeface="Arial" panose="020B0604020202020204" pitchFamily="34" charset="0"/>
              </a:rPr>
            </a:br>
            <a:r>
              <a:rPr lang="en-GB" altLang="en-US" sz="1400">
                <a:solidFill>
                  <a:schemeClr val="bg1"/>
                </a:solidFill>
                <a:latin typeface="News Gothic MT" panose="020B0503020103020203" pitchFamily="34" charset="0"/>
                <a:cs typeface="Arial" panose="020B0604020202020204" pitchFamily="34" charset="0"/>
              </a:rPr>
              <a:t>CrCl ≥30 mL/min</a:t>
            </a:r>
          </a:p>
          <a:p>
            <a:pPr algn="ctr">
              <a:lnSpc>
                <a:spcPct val="100000"/>
              </a:lnSpc>
              <a:spcBef>
                <a:spcPct val="0"/>
              </a:spcBef>
              <a:spcAft>
                <a:spcPct val="0"/>
              </a:spcAft>
              <a:buClrTx/>
              <a:buFontTx/>
              <a:buNone/>
            </a:pPr>
            <a:r>
              <a:rPr lang="en-GB" altLang="en-US" sz="1400">
                <a:solidFill>
                  <a:schemeClr val="bg1"/>
                </a:solidFill>
                <a:latin typeface="News Gothic MT" panose="020B0503020103020203" pitchFamily="34" charset="0"/>
                <a:cs typeface="Arial" panose="020B0604020202020204" pitchFamily="34" charset="0"/>
              </a:rPr>
              <a:t>(N=737)</a:t>
            </a:r>
            <a:endParaRPr lang="en-US" altLang="en-US" sz="1400">
              <a:solidFill>
                <a:schemeClr val="bg1"/>
              </a:solidFill>
              <a:latin typeface="News Gothic MT" panose="020B0503020103020203" pitchFamily="34" charset="0"/>
              <a:cs typeface="Arial" panose="020B0604020202020204" pitchFamily="34" charset="0"/>
            </a:endParaRPr>
          </a:p>
        </p:txBody>
      </p:sp>
      <p:sp>
        <p:nvSpPr>
          <p:cNvPr id="11" name="Rectangle 49">
            <a:extLst>
              <a:ext uri="{FF2B5EF4-FFF2-40B4-BE49-F238E27FC236}">
                <a16:creationId xmlns:a16="http://schemas.microsoft.com/office/drawing/2014/main" id="{1B796B81-9F09-481C-842C-6FB1790B4063}"/>
              </a:ext>
            </a:extLst>
          </p:cNvPr>
          <p:cNvSpPr>
            <a:spLocks noChangeArrowheads="1"/>
          </p:cNvSpPr>
          <p:nvPr/>
        </p:nvSpPr>
        <p:spPr bwMode="auto">
          <a:xfrm>
            <a:off x="5398057" y="1684991"/>
            <a:ext cx="3269578" cy="1161979"/>
          </a:xfrm>
          <a:prstGeom prst="rect">
            <a:avLst/>
          </a:prstGeom>
          <a:solidFill>
            <a:schemeClr val="bg1">
              <a:lumMod val="50000"/>
            </a:schemeClr>
          </a:solidFill>
          <a:ln>
            <a:solidFill>
              <a:schemeClr val="tx1"/>
            </a:solidFill>
          </a:ln>
        </p:spPr>
        <p:txBody>
          <a:bodyPr wrap="none" anchor="ctr" anchorCtr="0"/>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783">
              <a:lnSpc>
                <a:spcPct val="100000"/>
              </a:lnSpc>
              <a:spcBef>
                <a:spcPct val="0"/>
              </a:spcBef>
              <a:spcAft>
                <a:spcPct val="0"/>
              </a:spcAft>
              <a:buClrTx/>
              <a:buNone/>
              <a:defRPr/>
            </a:pPr>
            <a:r>
              <a:rPr lang="en-US" altLang="en-US" sz="1400" kern="0">
                <a:solidFill>
                  <a:schemeClr val="bg1"/>
                </a:solidFill>
                <a:latin typeface="News Gothic MT" panose="020B0503020103020203" pitchFamily="34" charset="0"/>
                <a:cs typeface="Arial" panose="020B0604020202020204" pitchFamily="34" charset="0"/>
              </a:rPr>
              <a:t>Daratumumab 16 mg/kg IV</a:t>
            </a:r>
            <a:r>
              <a:rPr lang="en-US" altLang="en-US" sz="1400" kern="0" baseline="30000">
                <a:solidFill>
                  <a:schemeClr val="bg1"/>
                </a:solidFill>
                <a:latin typeface="News Gothic MT" panose="020B0503020103020203" pitchFamily="34" charset="0"/>
                <a:cs typeface="Arial" panose="020B0604020202020204" pitchFamily="34" charset="0"/>
              </a:rPr>
              <a:t>a </a:t>
            </a:r>
            <a:r>
              <a:rPr lang="en-US" altLang="en-US" sz="1400" kern="0">
                <a:solidFill>
                  <a:schemeClr val="bg1"/>
                </a:solidFill>
                <a:latin typeface="News Gothic MT" panose="020B0503020103020203" pitchFamily="34" charset="0"/>
                <a:cs typeface="Arial" panose="020B0604020202020204" pitchFamily="34" charset="0"/>
              </a:rPr>
              <a:t> + </a:t>
            </a:r>
          </a:p>
          <a:p>
            <a:pPr algn="ctr" defTabSz="685783">
              <a:lnSpc>
                <a:spcPct val="100000"/>
              </a:lnSpc>
              <a:spcBef>
                <a:spcPct val="0"/>
              </a:spcBef>
              <a:spcAft>
                <a:spcPct val="0"/>
              </a:spcAft>
              <a:buClrTx/>
              <a:buNone/>
              <a:defRPr/>
            </a:pPr>
            <a:r>
              <a:rPr lang="en-US" altLang="en-US" sz="1400" kern="0">
                <a:solidFill>
                  <a:schemeClr val="bg1"/>
                </a:solidFill>
                <a:latin typeface="News Gothic MT" panose="020B0503020103020203" pitchFamily="34" charset="0"/>
                <a:cs typeface="Arial" panose="020B0604020202020204" pitchFamily="34" charset="0"/>
              </a:rPr>
              <a:t>lenalidomide 25 mg/d PO, d 1-21 +</a:t>
            </a:r>
          </a:p>
          <a:p>
            <a:pPr algn="ctr" defTabSz="685783">
              <a:lnSpc>
                <a:spcPct val="100000"/>
              </a:lnSpc>
              <a:spcBef>
                <a:spcPct val="0"/>
              </a:spcBef>
              <a:spcAft>
                <a:spcPct val="0"/>
              </a:spcAft>
              <a:buClrTx/>
              <a:buNone/>
              <a:defRPr/>
            </a:pPr>
            <a:r>
              <a:rPr lang="en-US" altLang="en-US" sz="1400" kern="0">
                <a:solidFill>
                  <a:schemeClr val="bg1"/>
                </a:solidFill>
                <a:latin typeface="News Gothic MT" panose="020B0503020103020203" pitchFamily="34" charset="0"/>
                <a:cs typeface="Arial" panose="020B0604020202020204" pitchFamily="34" charset="0"/>
              </a:rPr>
              <a:t>dexamethasone 40 mg/w PO or IV </a:t>
            </a:r>
          </a:p>
          <a:p>
            <a:pPr algn="ctr" defTabSz="685783">
              <a:lnSpc>
                <a:spcPct val="100000"/>
              </a:lnSpc>
              <a:spcBef>
                <a:spcPct val="0"/>
              </a:spcBef>
              <a:spcAft>
                <a:spcPct val="0"/>
              </a:spcAft>
              <a:buClrTx/>
              <a:buNone/>
              <a:defRPr/>
            </a:pPr>
            <a:r>
              <a:rPr lang="en-US" altLang="en-US" sz="1400" kern="0">
                <a:solidFill>
                  <a:schemeClr val="bg1"/>
                </a:solidFill>
                <a:latin typeface="News Gothic MT" panose="020B0503020103020203" pitchFamily="34" charset="0"/>
                <a:cs typeface="Arial" panose="020B0604020202020204" pitchFamily="34" charset="0"/>
              </a:rPr>
              <a:t>(n=368)</a:t>
            </a:r>
          </a:p>
        </p:txBody>
      </p:sp>
      <p:sp>
        <p:nvSpPr>
          <p:cNvPr id="13" name="Line 52">
            <a:extLst>
              <a:ext uri="{FF2B5EF4-FFF2-40B4-BE49-F238E27FC236}">
                <a16:creationId xmlns:a16="http://schemas.microsoft.com/office/drawing/2014/main" id="{1E97BC0C-BA10-453E-9AD6-108C82839715}"/>
              </a:ext>
            </a:extLst>
          </p:cNvPr>
          <p:cNvSpPr>
            <a:spLocks noChangeShapeType="1"/>
          </p:cNvSpPr>
          <p:nvPr/>
        </p:nvSpPr>
        <p:spPr bwMode="auto">
          <a:xfrm>
            <a:off x="8667635" y="2884884"/>
            <a:ext cx="342900" cy="0"/>
          </a:xfrm>
          <a:prstGeom prst="line">
            <a:avLst/>
          </a:prstGeom>
          <a:noFill/>
          <a:ln w="28575">
            <a:solidFill>
              <a:srgbClr val="000000"/>
            </a:solidFill>
            <a:round/>
            <a:headEnd/>
            <a:tailEnd type="triangle" w="med" len="med"/>
          </a:ln>
          <a:extLst>
            <a:ext uri="{909E8E84-426E-40dd-AFC4-6F175D3DCCD1}">
              <a14:hiddenFill xmlns="" xmlns:a14="http://schemas.microsoft.com/office/drawing/2010/main">
                <a:noFill/>
              </a14:hiddenFill>
            </a:ext>
          </a:extLst>
        </p:spPr>
        <p:txBody>
          <a:bodyPr/>
          <a:lstStyle/>
          <a:p>
            <a:pPr defTabSz="685783">
              <a:defRPr/>
            </a:pPr>
            <a:endParaRPr lang="en-US" sz="1050" kern="0">
              <a:latin typeface="Arial" panose="020B0604020202020204" pitchFamily="34" charset="0"/>
              <a:cs typeface="Arial" panose="020B0604020202020204" pitchFamily="34" charset="0"/>
            </a:endParaRPr>
          </a:p>
        </p:txBody>
      </p:sp>
      <p:sp>
        <p:nvSpPr>
          <p:cNvPr id="14" name="Line 53">
            <a:extLst>
              <a:ext uri="{FF2B5EF4-FFF2-40B4-BE49-F238E27FC236}">
                <a16:creationId xmlns:a16="http://schemas.microsoft.com/office/drawing/2014/main" id="{E424CD55-A592-420E-826B-93A8C25AACC3}"/>
              </a:ext>
            </a:extLst>
          </p:cNvPr>
          <p:cNvSpPr>
            <a:spLocks noChangeShapeType="1"/>
          </p:cNvSpPr>
          <p:nvPr/>
        </p:nvSpPr>
        <p:spPr bwMode="auto">
          <a:xfrm>
            <a:off x="4900430" y="3209947"/>
            <a:ext cx="466725" cy="0"/>
          </a:xfrm>
          <a:prstGeom prst="line">
            <a:avLst/>
          </a:prstGeom>
          <a:noFill/>
          <a:ln w="28575">
            <a:solidFill>
              <a:srgbClr val="000000"/>
            </a:solidFill>
            <a:round/>
            <a:headEnd/>
            <a:tailEnd type="triangle" w="med" len="med"/>
          </a:ln>
          <a:extLst>
            <a:ext uri="{909E8E84-426E-40dd-AFC4-6F175D3DCCD1}">
              <a14:hiddenFill xmlns="" xmlns:a14="http://schemas.microsoft.com/office/drawing/2010/main">
                <a:noFill/>
              </a14:hiddenFill>
            </a:ext>
          </a:extLst>
        </p:spPr>
        <p:txBody>
          <a:bodyPr/>
          <a:lstStyle/>
          <a:p>
            <a:pPr defTabSz="685783">
              <a:defRPr/>
            </a:pPr>
            <a:endParaRPr lang="en-US" sz="1050" kern="0">
              <a:latin typeface="Arial" panose="020B0604020202020204" pitchFamily="34" charset="0"/>
              <a:cs typeface="Arial" panose="020B0604020202020204" pitchFamily="34" charset="0"/>
            </a:endParaRPr>
          </a:p>
        </p:txBody>
      </p:sp>
      <p:sp>
        <p:nvSpPr>
          <p:cNvPr id="15" name="Line 54">
            <a:extLst>
              <a:ext uri="{FF2B5EF4-FFF2-40B4-BE49-F238E27FC236}">
                <a16:creationId xmlns:a16="http://schemas.microsoft.com/office/drawing/2014/main" id="{7EAF5F47-8F38-45FF-82E6-8059355A3AEF}"/>
              </a:ext>
            </a:extLst>
          </p:cNvPr>
          <p:cNvSpPr>
            <a:spLocks noChangeShapeType="1"/>
          </p:cNvSpPr>
          <p:nvPr/>
        </p:nvSpPr>
        <p:spPr bwMode="auto">
          <a:xfrm flipV="1">
            <a:off x="4900430" y="2587328"/>
            <a:ext cx="466725" cy="0"/>
          </a:xfrm>
          <a:prstGeom prst="line">
            <a:avLst/>
          </a:prstGeom>
          <a:noFill/>
          <a:ln w="28575">
            <a:solidFill>
              <a:srgbClr val="000000"/>
            </a:solidFill>
            <a:round/>
            <a:headEnd/>
            <a:tailEnd type="triangle" w="med" len="med"/>
          </a:ln>
          <a:extLst>
            <a:ext uri="{909E8E84-426E-40dd-AFC4-6F175D3DCCD1}">
              <a14:hiddenFill xmlns="" xmlns:a14="http://schemas.microsoft.com/office/drawing/2010/main">
                <a:noFill/>
              </a14:hiddenFill>
            </a:ext>
          </a:extLst>
        </p:spPr>
        <p:txBody>
          <a:bodyPr/>
          <a:lstStyle/>
          <a:p>
            <a:pPr defTabSz="685783">
              <a:defRPr/>
            </a:pPr>
            <a:endParaRPr lang="en-US" sz="1050" kern="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BCBB6738-1E22-468D-BAE5-E5C43EE36B45}"/>
              </a:ext>
            </a:extLst>
          </p:cNvPr>
          <p:cNvSpPr txBox="1"/>
          <p:nvPr/>
        </p:nvSpPr>
        <p:spPr bwMode="auto">
          <a:xfrm>
            <a:off x="9055647" y="2455924"/>
            <a:ext cx="963827" cy="954107"/>
          </a:xfrm>
          <a:prstGeom prst="rect">
            <a:avLst/>
          </a:prstGeom>
          <a:solidFill>
            <a:schemeClr val="bg1">
              <a:lumMod val="95000"/>
            </a:schemeClr>
          </a:solidFill>
          <a:ln>
            <a:solidFill>
              <a:schemeClr val="tx1"/>
            </a:solidFill>
          </a:ln>
        </p:spPr>
        <p:txBody>
          <a:bodyPr wrap="square" rtlCol="0">
            <a:spAutoFit/>
          </a:bodyPr>
          <a:lstStyle/>
          <a:p>
            <a:pPr algn="ctr">
              <a:spcBef>
                <a:spcPct val="50000"/>
              </a:spcBef>
            </a:pPr>
            <a:r>
              <a:rPr lang="en-US">
                <a:latin typeface="News Gothic MT" panose="020B0503020103020203" pitchFamily="34" charset="0"/>
                <a:cs typeface="Arial" panose="020B0604020202020204" pitchFamily="34" charset="0"/>
              </a:rPr>
              <a:t>28-day </a:t>
            </a:r>
            <a:br>
              <a:rPr lang="en-US">
                <a:latin typeface="News Gothic MT" panose="020B0503020103020203" pitchFamily="34" charset="0"/>
                <a:cs typeface="Arial" panose="020B0604020202020204" pitchFamily="34" charset="0"/>
              </a:rPr>
            </a:br>
            <a:r>
              <a:rPr lang="en-US">
                <a:latin typeface="News Gothic MT" panose="020B0503020103020203" pitchFamily="34" charset="0"/>
                <a:cs typeface="Arial" panose="020B0604020202020204" pitchFamily="34" charset="0"/>
              </a:rPr>
              <a:t>cycles until </a:t>
            </a:r>
            <a:br>
              <a:rPr lang="en-US">
                <a:latin typeface="News Gothic MT" panose="020B0503020103020203" pitchFamily="34" charset="0"/>
                <a:cs typeface="Arial" panose="020B0604020202020204" pitchFamily="34" charset="0"/>
              </a:rPr>
            </a:br>
            <a:r>
              <a:rPr lang="en-US">
                <a:latin typeface="News Gothic MT" panose="020B0503020103020203" pitchFamily="34" charset="0"/>
                <a:cs typeface="Arial" panose="020B0604020202020204" pitchFamily="34" charset="0"/>
              </a:rPr>
              <a:t>PD</a:t>
            </a:r>
          </a:p>
        </p:txBody>
      </p:sp>
      <p:sp>
        <p:nvSpPr>
          <p:cNvPr id="17" name="Content Placeholder 12">
            <a:extLst>
              <a:ext uri="{FF2B5EF4-FFF2-40B4-BE49-F238E27FC236}">
                <a16:creationId xmlns:a16="http://schemas.microsoft.com/office/drawing/2014/main" id="{5568B916-55A0-4F85-BF2F-41CDE5C84C3F}"/>
              </a:ext>
            </a:extLst>
          </p:cNvPr>
          <p:cNvSpPr txBox="1">
            <a:spLocks/>
          </p:cNvSpPr>
          <p:nvPr/>
        </p:nvSpPr>
        <p:spPr bwMode="auto">
          <a:xfrm>
            <a:off x="2890474" y="4537036"/>
            <a:ext cx="3114675" cy="751095"/>
          </a:xfrm>
          <a:prstGeom prst="rect">
            <a:avLst/>
          </a:prstGeom>
          <a:ln>
            <a:headEnd/>
            <a:tailEnd/>
          </a:ln>
        </p:spPr>
        <p:style>
          <a:lnRef idx="2">
            <a:schemeClr val="dk1"/>
          </a:lnRef>
          <a:fillRef idx="1">
            <a:schemeClr val="lt1"/>
          </a:fillRef>
          <a:effectRef idx="0">
            <a:schemeClr val="dk1"/>
          </a:effectRef>
          <a:fontRef idx="minor">
            <a:schemeClr val="dk1"/>
          </a:fontRef>
        </p:style>
        <p:txBody>
          <a:bodyPr vert="horz" wrap="square" lIns="68580" tIns="34290" rIns="68580" bIns="34290" numCol="1" rtlCol="0"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anose="020B0600070205080204" pitchFamily="34" charset="-128"/>
                <a:cs typeface="ＭＳ Ｐゴシック" panose="020B0600070205080204" pitchFamily="34"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anose="020B0600070205080204" pitchFamily="34" charset="-128"/>
                <a:cs typeface="ＭＳ Ｐゴシック"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anose="020B0600070205080204" pitchFamily="34" charset="-128"/>
                <a:cs typeface="ＭＳ Ｐゴシック"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anose="020B0600070205080204" pitchFamily="34" charset="-128"/>
                <a:cs typeface="ＭＳ Ｐゴシック"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anose="020B0600070205080204" pitchFamily="34" charset="-128"/>
                <a:cs typeface="ＭＳ Ｐゴシック" panose="020B0600070205080204"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spcBef>
                <a:spcPts val="375"/>
              </a:spcBef>
              <a:buNone/>
              <a:defRPr/>
            </a:pPr>
            <a:r>
              <a:rPr lang="en-US" sz="1400" kern="0">
                <a:latin typeface="News Gothic MT" panose="020B0503020103020203" pitchFamily="34" charset="0"/>
              </a:rPr>
              <a:t>Primary end point: PFS</a:t>
            </a:r>
          </a:p>
          <a:p>
            <a:pPr marL="0" indent="0" algn="ctr">
              <a:spcBef>
                <a:spcPts val="375"/>
              </a:spcBef>
              <a:buNone/>
              <a:defRPr/>
            </a:pPr>
            <a:r>
              <a:rPr lang="en-US" sz="1400" kern="0">
                <a:latin typeface="News Gothic MT" panose="020B0503020103020203" pitchFamily="34" charset="0"/>
              </a:rPr>
              <a:t>Secondary end points: CR, VGPR, MRD negativity, ORR, OS, safety</a:t>
            </a:r>
          </a:p>
        </p:txBody>
      </p:sp>
      <p:sp>
        <p:nvSpPr>
          <p:cNvPr id="19" name="Rectangle 49">
            <a:extLst>
              <a:ext uri="{FF2B5EF4-FFF2-40B4-BE49-F238E27FC236}">
                <a16:creationId xmlns:a16="http://schemas.microsoft.com/office/drawing/2014/main" id="{6C6B9485-6127-4A8F-9049-D4F52FF530FF}"/>
              </a:ext>
            </a:extLst>
          </p:cNvPr>
          <p:cNvSpPr>
            <a:spLocks noChangeArrowheads="1"/>
          </p:cNvSpPr>
          <p:nvPr/>
        </p:nvSpPr>
        <p:spPr bwMode="auto">
          <a:xfrm>
            <a:off x="5405632" y="2992874"/>
            <a:ext cx="3269578" cy="1161979"/>
          </a:xfrm>
          <a:prstGeom prst="rect">
            <a:avLst/>
          </a:prstGeom>
          <a:solidFill>
            <a:srgbClr val="006399"/>
          </a:solidFill>
          <a:ln>
            <a:solidFill>
              <a:schemeClr val="tx1"/>
            </a:solidFill>
          </a:ln>
        </p:spPr>
        <p:txBody>
          <a:bodyPr wrap="none" anchor="ctr" anchorCtr="0"/>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783">
              <a:lnSpc>
                <a:spcPct val="100000"/>
              </a:lnSpc>
              <a:spcBef>
                <a:spcPct val="0"/>
              </a:spcBef>
              <a:spcAft>
                <a:spcPct val="0"/>
              </a:spcAft>
              <a:buClrTx/>
              <a:buNone/>
              <a:defRPr/>
            </a:pPr>
            <a:r>
              <a:rPr lang="en-US" altLang="en-US" sz="1400" kern="0">
                <a:solidFill>
                  <a:schemeClr val="bg1"/>
                </a:solidFill>
                <a:latin typeface="News Gothic MT" panose="020B0503020103020203" pitchFamily="34" charset="0"/>
                <a:cs typeface="Arial" panose="020B0604020202020204" pitchFamily="34" charset="0"/>
              </a:rPr>
              <a:t>Lenalidomide 25 mg/d PO, d 1-21 +</a:t>
            </a:r>
          </a:p>
          <a:p>
            <a:pPr algn="ctr" defTabSz="685783">
              <a:lnSpc>
                <a:spcPct val="100000"/>
              </a:lnSpc>
              <a:spcBef>
                <a:spcPct val="0"/>
              </a:spcBef>
              <a:spcAft>
                <a:spcPct val="0"/>
              </a:spcAft>
              <a:buClrTx/>
              <a:buNone/>
              <a:defRPr/>
            </a:pPr>
            <a:r>
              <a:rPr lang="en-US" altLang="en-US" sz="1400" kern="0">
                <a:solidFill>
                  <a:schemeClr val="bg1"/>
                </a:solidFill>
                <a:latin typeface="News Gothic MT" panose="020B0503020103020203" pitchFamily="34" charset="0"/>
                <a:cs typeface="Arial" panose="020B0604020202020204" pitchFamily="34" charset="0"/>
              </a:rPr>
              <a:t>dexamethasone 40 mg/w PO or IV</a:t>
            </a:r>
          </a:p>
          <a:p>
            <a:pPr algn="ctr" defTabSz="685783">
              <a:lnSpc>
                <a:spcPct val="100000"/>
              </a:lnSpc>
              <a:spcBef>
                <a:spcPct val="0"/>
              </a:spcBef>
              <a:spcAft>
                <a:spcPct val="0"/>
              </a:spcAft>
              <a:buClrTx/>
              <a:buNone/>
              <a:defRPr/>
            </a:pPr>
            <a:r>
              <a:rPr lang="en-US" altLang="en-US" sz="1400" kern="0">
                <a:solidFill>
                  <a:schemeClr val="bg1"/>
                </a:solidFill>
                <a:latin typeface="News Gothic MT" panose="020B0503020103020203" pitchFamily="34" charset="0"/>
                <a:cs typeface="Arial" panose="020B0604020202020204" pitchFamily="34" charset="0"/>
              </a:rPr>
              <a:t>(n=369)</a:t>
            </a:r>
          </a:p>
        </p:txBody>
      </p:sp>
      <p:sp>
        <p:nvSpPr>
          <p:cNvPr id="21" name="Rectangle 20">
            <a:extLst>
              <a:ext uri="{FF2B5EF4-FFF2-40B4-BE49-F238E27FC236}">
                <a16:creationId xmlns:a16="http://schemas.microsoft.com/office/drawing/2014/main" id="{5BFF6B84-A106-4341-9DDA-97B3AB70F060}"/>
              </a:ext>
            </a:extLst>
          </p:cNvPr>
          <p:cNvSpPr/>
          <p:nvPr/>
        </p:nvSpPr>
        <p:spPr>
          <a:xfrm>
            <a:off x="2283384" y="3473852"/>
            <a:ext cx="3114674" cy="954107"/>
          </a:xfrm>
          <a:prstGeom prst="rect">
            <a:avLst/>
          </a:prstGeom>
        </p:spPr>
        <p:txBody>
          <a:bodyPr wrap="square" anchor="ctr" anchorCtr="0">
            <a:spAutoFit/>
          </a:bodyPr>
          <a:lstStyle/>
          <a:p>
            <a:pPr algn="l">
              <a:spcBef>
                <a:spcPct val="50000"/>
              </a:spcBef>
            </a:pPr>
            <a:r>
              <a:rPr lang="en-US">
                <a:latin typeface="News Gothic MT" panose="020B0503020103020203" pitchFamily="34" charset="0"/>
              </a:rPr>
              <a:t>Stratification: </a:t>
            </a:r>
          </a:p>
          <a:p>
            <a:pPr marL="214308" indent="-214308">
              <a:buFont typeface="Arial" panose="020B0604020202020204" pitchFamily="34" charset="0"/>
              <a:buChar char="•"/>
            </a:pPr>
            <a:r>
              <a:rPr lang="en-US">
                <a:latin typeface="News Gothic MT" panose="020B0503020103020203" pitchFamily="34" charset="0"/>
              </a:rPr>
              <a:t>ISS (I, II, III)</a:t>
            </a:r>
          </a:p>
          <a:p>
            <a:pPr marL="214308" indent="-214308">
              <a:buFont typeface="Arial" panose="020B0604020202020204" pitchFamily="34" charset="0"/>
              <a:buChar char="•"/>
            </a:pPr>
            <a:r>
              <a:rPr lang="en-US">
                <a:latin typeface="News Gothic MT" panose="020B0503020103020203" pitchFamily="34" charset="0"/>
              </a:rPr>
              <a:t>Region (North America vs other)</a:t>
            </a:r>
          </a:p>
          <a:p>
            <a:pPr marL="214308" indent="-214308">
              <a:buFont typeface="Arial" panose="020B0604020202020204" pitchFamily="34" charset="0"/>
              <a:buChar char="•"/>
            </a:pPr>
            <a:r>
              <a:rPr lang="en-US">
                <a:latin typeface="News Gothic MT" panose="020B0503020103020203" pitchFamily="34" charset="0"/>
              </a:rPr>
              <a:t>Age (&lt;75 y vs ≥75 y) </a:t>
            </a:r>
          </a:p>
        </p:txBody>
      </p:sp>
      <p:sp>
        <p:nvSpPr>
          <p:cNvPr id="23" name="TextBox 22">
            <a:extLst>
              <a:ext uri="{FF2B5EF4-FFF2-40B4-BE49-F238E27FC236}">
                <a16:creationId xmlns:a16="http://schemas.microsoft.com/office/drawing/2014/main" id="{A7C920DC-3ACB-4477-AF85-8F75EB6B809D}"/>
              </a:ext>
            </a:extLst>
          </p:cNvPr>
          <p:cNvSpPr txBox="1"/>
          <p:nvPr/>
        </p:nvSpPr>
        <p:spPr bwMode="auto">
          <a:xfrm>
            <a:off x="4669480" y="2765327"/>
            <a:ext cx="963827"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rtlCol="0">
            <a:spAutoFit/>
          </a:bodyPr>
          <a:lstStyle/>
          <a:p>
            <a:pPr algn="ctr">
              <a:spcBef>
                <a:spcPct val="50000"/>
              </a:spcBef>
            </a:pPr>
            <a:r>
              <a:rPr lang="en-US">
                <a:latin typeface="News Gothic MT" panose="020B0503020103020203" pitchFamily="34" charset="0"/>
                <a:cs typeface="Arial" panose="020B0604020202020204" pitchFamily="34" charset="0"/>
              </a:rPr>
              <a:t>1:1</a:t>
            </a:r>
          </a:p>
        </p:txBody>
      </p:sp>
      <p:sp>
        <p:nvSpPr>
          <p:cNvPr id="18" name="Content Placeholder 12">
            <a:extLst>
              <a:ext uri="{FF2B5EF4-FFF2-40B4-BE49-F238E27FC236}">
                <a16:creationId xmlns:a16="http://schemas.microsoft.com/office/drawing/2014/main" id="{EF7D947D-0212-45A9-83D9-8372ADA49F61}"/>
              </a:ext>
            </a:extLst>
          </p:cNvPr>
          <p:cNvSpPr txBox="1">
            <a:spLocks/>
          </p:cNvSpPr>
          <p:nvPr/>
        </p:nvSpPr>
        <p:spPr bwMode="auto">
          <a:xfrm>
            <a:off x="6168097" y="4532211"/>
            <a:ext cx="3114675" cy="760743"/>
          </a:xfrm>
          <a:prstGeom prst="rect">
            <a:avLst/>
          </a:prstGeom>
          <a:ln>
            <a:headEnd/>
            <a:tailEnd/>
          </a:ln>
        </p:spPr>
        <p:style>
          <a:lnRef idx="2">
            <a:schemeClr val="dk1"/>
          </a:lnRef>
          <a:fillRef idx="1">
            <a:schemeClr val="lt1"/>
          </a:fillRef>
          <a:effectRef idx="0">
            <a:schemeClr val="dk1"/>
          </a:effectRef>
          <a:fontRef idx="minor">
            <a:schemeClr val="dk1"/>
          </a:fontRef>
        </p:style>
        <p:txBody>
          <a:bodyPr vert="horz" wrap="square" lIns="68580" tIns="34290" rIns="68580" bIns="34290" numCol="1" rtlCol="0"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anose="020B0600070205080204" pitchFamily="34" charset="-128"/>
                <a:cs typeface="ＭＳ Ｐゴシック" panose="020B0600070205080204" pitchFamily="34"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anose="020B0600070205080204" pitchFamily="34" charset="-128"/>
                <a:cs typeface="ＭＳ Ｐゴシック"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anose="020B0600070205080204" pitchFamily="34" charset="-128"/>
                <a:cs typeface="ＭＳ Ｐゴシック"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anose="020B0600070205080204" pitchFamily="34" charset="-128"/>
                <a:cs typeface="ＭＳ Ｐゴシック"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anose="020B0600070205080204" pitchFamily="34" charset="-128"/>
                <a:cs typeface="ＭＳ Ｐゴシック" panose="020B0600070205080204"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spcBef>
                <a:spcPts val="0"/>
              </a:spcBef>
              <a:buNone/>
              <a:defRPr/>
            </a:pPr>
            <a:r>
              <a:rPr lang="en-US" sz="1400" kern="0">
                <a:latin typeface="News Gothic MT" panose="020B0503020103020203" pitchFamily="34" charset="0"/>
              </a:rPr>
              <a:t>Median age: 73 years (45-90)</a:t>
            </a:r>
          </a:p>
          <a:p>
            <a:pPr marL="0" indent="0" algn="ctr">
              <a:spcBef>
                <a:spcPts val="375"/>
              </a:spcBef>
              <a:buNone/>
              <a:defRPr/>
            </a:pPr>
            <a:r>
              <a:rPr lang="en-US" sz="1400" kern="0">
                <a:latin typeface="News Gothic MT" panose="020B0503020103020203" pitchFamily="34" charset="0"/>
              </a:rPr>
              <a:t>99% of patients age ≥65 years</a:t>
            </a:r>
          </a:p>
        </p:txBody>
      </p:sp>
    </p:spTree>
    <p:extLst>
      <p:ext uri="{BB962C8B-B14F-4D97-AF65-F5344CB8AC3E}">
        <p14:creationId xmlns:p14="http://schemas.microsoft.com/office/powerpoint/2010/main" val="27359039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27A132D-C7DD-F641-8396-5A2890E1EE6A}"/>
              </a:ext>
            </a:extLst>
          </p:cNvPr>
          <p:cNvSpPr>
            <a:spLocks noGrp="1"/>
          </p:cNvSpPr>
          <p:nvPr>
            <p:ph idx="1"/>
          </p:nvPr>
        </p:nvSpPr>
        <p:spPr>
          <a:xfrm>
            <a:off x="285007" y="225631"/>
            <a:ext cx="11685319" cy="6236129"/>
          </a:xfrm>
        </p:spPr>
        <p:txBody>
          <a:bodyPr>
            <a:normAutofit/>
          </a:bodyPr>
          <a:lstStyle/>
          <a:p>
            <a:pPr marL="0" indent="0">
              <a:buNone/>
            </a:pPr>
            <a:r>
              <a:rPr lang="en-US" sz="1600" b="1"/>
              <a:t>Jointly provided by USF Health and i3 Health </a:t>
            </a:r>
          </a:p>
          <a:p>
            <a:pPr marL="0" indent="0">
              <a:buNone/>
            </a:pPr>
            <a:endParaRPr lang="en-US" sz="1200" b="1"/>
          </a:p>
          <a:p>
            <a:pPr marL="0" indent="0">
              <a:buNone/>
            </a:pPr>
            <a:r>
              <a:rPr lang="en-US" sz="1200" b="1"/>
              <a:t>ACCREDITATION </a:t>
            </a:r>
          </a:p>
          <a:p>
            <a:pPr marL="0" indent="0">
              <a:buNone/>
            </a:pPr>
            <a:r>
              <a:rPr lang="en-US" sz="1200"/>
              <a:t>i3 Health is accredited with distinction as a provider of nursing continuing professional development by the American Nurses Credentialing Center’s Commission on Accreditation. </a:t>
            </a:r>
          </a:p>
          <a:p>
            <a:pPr marL="0" indent="0">
              <a:buNone/>
            </a:pPr>
            <a:endParaRPr lang="en-US" sz="1200"/>
          </a:p>
          <a:p>
            <a:pPr marL="0" indent="0">
              <a:buNone/>
            </a:pPr>
            <a:r>
              <a:rPr lang="en-US" sz="1200"/>
              <a:t>A maximum of 1.0 contact hour may be earned by learners who successfully complete this nursing continuing professional development activity.</a:t>
            </a:r>
          </a:p>
          <a:p>
            <a:pPr marL="0" indent="0">
              <a:buNone/>
            </a:pPr>
            <a:endParaRPr lang="en-US" sz="1200"/>
          </a:p>
          <a:p>
            <a:pPr marL="0" indent="0">
              <a:buNone/>
            </a:pPr>
            <a:r>
              <a:rPr lang="en-US" sz="1200" b="1"/>
              <a:t>INSTRUCTIONS TO RECEIVE CREDIT</a:t>
            </a:r>
          </a:p>
          <a:p>
            <a:pPr marL="0" indent="0">
              <a:buNone/>
            </a:pPr>
            <a:r>
              <a:rPr lang="en-US" sz="1200"/>
              <a:t>An activity evaluation form has been distributed. To claim credit, you must turn in a completed and signed evaluation form at the conclusion of the program. Your certificate of attendance will be mailed or emailed to you in approximately 2 weeks.</a:t>
            </a:r>
          </a:p>
          <a:p>
            <a:pPr marL="0" indent="0">
              <a:buNone/>
            </a:pPr>
            <a:endParaRPr lang="en-US" sz="1200"/>
          </a:p>
          <a:p>
            <a:pPr marL="0" indent="0">
              <a:buNone/>
            </a:pPr>
            <a:r>
              <a:rPr lang="en-US" sz="1200" b="1"/>
              <a:t>UNAPPROVED USE DISCLOSURE</a:t>
            </a:r>
          </a:p>
          <a:p>
            <a:pPr marL="0" indent="0">
              <a:buNone/>
            </a:pPr>
            <a:r>
              <a:rPr lang="en-US" sz="1200"/>
              <a:t>This educational activity may contain discussion of published and/or investigational uses of agents that are not indicated by the FDA. The planners of this activity do not recommend the use of any agent outside of the labeled indications.  </a:t>
            </a:r>
            <a:br>
              <a:rPr lang="en-US" sz="1200"/>
            </a:br>
            <a:br>
              <a:rPr lang="en-US" sz="1200"/>
            </a:br>
            <a:r>
              <a:rPr lang="en-US" sz="1200"/>
              <a:t>The opinions expressed in the educational activity are those of the faculty and do not necessarily represent the views of the planners.  Please refer to the official prescribing information for each product for discussion of approved indications, contraindications, and warnings.</a:t>
            </a:r>
          </a:p>
          <a:p>
            <a:pPr marL="0" indent="0">
              <a:buNone/>
            </a:pPr>
            <a:endParaRPr lang="en-US" sz="1200"/>
          </a:p>
          <a:p>
            <a:pPr marL="0" indent="0">
              <a:buNone/>
            </a:pPr>
            <a:r>
              <a:rPr lang="en-US" sz="1200" b="1"/>
              <a:t>DISCLAIMER</a:t>
            </a:r>
          </a:p>
          <a:p>
            <a:pPr marL="0" indent="0">
              <a:buNone/>
            </a:pPr>
            <a:r>
              <a:rPr lang="en-US" sz="1200"/>
              <a:t>The information provided at this NCPD activity is for continuing education purposes only and is not meant to substitute for the independent medical/clinical judgment of a healthcare provider relative to diagnostic and treatment options of a specific patient’s medical condition.</a:t>
            </a:r>
          </a:p>
          <a:p>
            <a:pPr marL="0" indent="0">
              <a:buNone/>
            </a:pPr>
            <a:endParaRPr lang="en-US" sz="1200" b="1"/>
          </a:p>
          <a:p>
            <a:pPr marL="0" indent="0">
              <a:buNone/>
            </a:pPr>
            <a:r>
              <a:rPr lang="en-US" sz="1200" b="1"/>
              <a:t>COMMERCIAL SUPPORT</a:t>
            </a:r>
          </a:p>
          <a:p>
            <a:pPr marL="0" indent="0">
              <a:buNone/>
            </a:pPr>
            <a:r>
              <a:rPr lang="en-US" sz="1200"/>
              <a:t>This activity is supported by independent educational grants from Celgene Corporation, Sanofi Genzyme, and </a:t>
            </a:r>
            <a:r>
              <a:rPr lang="en-US" sz="1200" err="1"/>
              <a:t>Karyopharm</a:t>
            </a:r>
            <a:r>
              <a:rPr lang="en-US" sz="1200"/>
              <a:t> Therapeutics. Supported by an educational grant from Janssen Biotech, Inc., administered by Janssen Scientific Affairs, LLC.</a:t>
            </a:r>
          </a:p>
        </p:txBody>
      </p:sp>
    </p:spTree>
    <p:extLst>
      <p:ext uri="{BB962C8B-B14F-4D97-AF65-F5344CB8AC3E}">
        <p14:creationId xmlns:p14="http://schemas.microsoft.com/office/powerpoint/2010/main" val="20435384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8DF34-E9C4-E946-B1C2-0482FFB87EA4}"/>
              </a:ext>
            </a:extLst>
          </p:cNvPr>
          <p:cNvSpPr>
            <a:spLocks noGrp="1"/>
          </p:cNvSpPr>
          <p:nvPr>
            <p:ph type="title"/>
          </p:nvPr>
        </p:nvSpPr>
        <p:spPr/>
        <p:txBody>
          <a:bodyPr/>
          <a:lstStyle/>
          <a:p>
            <a:r>
              <a:rPr lang="en-US"/>
              <a:t>MAIA: Efficacy</a:t>
            </a:r>
          </a:p>
        </p:txBody>
      </p:sp>
      <p:sp>
        <p:nvSpPr>
          <p:cNvPr id="9" name="Text Placeholder 8">
            <a:extLst>
              <a:ext uri="{FF2B5EF4-FFF2-40B4-BE49-F238E27FC236}">
                <a16:creationId xmlns:a16="http://schemas.microsoft.com/office/drawing/2014/main" id="{235F41D8-0E08-EB47-9F96-D78548BDBD62}"/>
              </a:ext>
            </a:extLst>
          </p:cNvPr>
          <p:cNvSpPr>
            <a:spLocks noGrp="1"/>
          </p:cNvSpPr>
          <p:nvPr>
            <p:ph type="body" sz="quarter" idx="12"/>
          </p:nvPr>
        </p:nvSpPr>
        <p:spPr>
          <a:xfrm>
            <a:off x="193575" y="6575082"/>
            <a:ext cx="1072409" cy="153888"/>
          </a:xfrm>
        </p:spPr>
        <p:txBody>
          <a:bodyPr/>
          <a:lstStyle/>
          <a:p>
            <a:r>
              <a:rPr lang="en-US" err="1"/>
              <a:t>Facon</a:t>
            </a:r>
            <a:r>
              <a:rPr lang="en-US"/>
              <a:t> et al, 2019.</a:t>
            </a:r>
          </a:p>
        </p:txBody>
      </p:sp>
      <p:pic>
        <p:nvPicPr>
          <p:cNvPr id="11" name="Picture 10" descr="A close up of a map&#10;&#10;Description automatically generated">
            <a:extLst>
              <a:ext uri="{FF2B5EF4-FFF2-40B4-BE49-F238E27FC236}">
                <a16:creationId xmlns:a16="http://schemas.microsoft.com/office/drawing/2014/main" id="{36B1F0A4-55A9-1C49-993A-495ECEE9E4BE}"/>
              </a:ext>
            </a:extLst>
          </p:cNvPr>
          <p:cNvPicPr>
            <a:picLocks noChangeAspect="1"/>
          </p:cNvPicPr>
          <p:nvPr/>
        </p:nvPicPr>
        <p:blipFill rotWithShape="1">
          <a:blip r:embed="rId3"/>
          <a:srcRect r="29591"/>
          <a:stretch/>
        </p:blipFill>
        <p:spPr>
          <a:xfrm>
            <a:off x="519448" y="1151598"/>
            <a:ext cx="7104845" cy="5151472"/>
          </a:xfrm>
          <a:prstGeom prst="rect">
            <a:avLst/>
          </a:prstGeom>
        </p:spPr>
      </p:pic>
      <p:pic>
        <p:nvPicPr>
          <p:cNvPr id="12" name="Picture 11" descr="A close up of a map&#10;&#10;Description automatically generated">
            <a:extLst>
              <a:ext uri="{FF2B5EF4-FFF2-40B4-BE49-F238E27FC236}">
                <a16:creationId xmlns:a16="http://schemas.microsoft.com/office/drawing/2014/main" id="{5F93FB26-5D19-684C-A150-46CF3667C3AC}"/>
              </a:ext>
            </a:extLst>
          </p:cNvPr>
          <p:cNvPicPr>
            <a:picLocks noChangeAspect="1"/>
          </p:cNvPicPr>
          <p:nvPr/>
        </p:nvPicPr>
        <p:blipFill rotWithShape="1">
          <a:blip r:embed="rId3"/>
          <a:srcRect l="70527" t="26128" b="25121"/>
          <a:stretch/>
        </p:blipFill>
        <p:spPr>
          <a:xfrm>
            <a:off x="7624293" y="1215953"/>
            <a:ext cx="2974142" cy="2511381"/>
          </a:xfrm>
          <a:prstGeom prst="rect">
            <a:avLst/>
          </a:prstGeom>
        </p:spPr>
      </p:pic>
      <p:graphicFrame>
        <p:nvGraphicFramePr>
          <p:cNvPr id="13" name="Table 12">
            <a:extLst>
              <a:ext uri="{FF2B5EF4-FFF2-40B4-BE49-F238E27FC236}">
                <a16:creationId xmlns:a16="http://schemas.microsoft.com/office/drawing/2014/main" id="{43F8DD6E-BCAA-774F-A95F-335BD96547B0}"/>
              </a:ext>
            </a:extLst>
          </p:cNvPr>
          <p:cNvGraphicFramePr>
            <a:graphicFrameLocks noGrp="1"/>
          </p:cNvGraphicFramePr>
          <p:nvPr>
            <p:extLst>
              <p:ext uri="{D42A27DB-BD31-4B8C-83A1-F6EECF244321}">
                <p14:modId xmlns:p14="http://schemas.microsoft.com/office/powerpoint/2010/main" val="707395374"/>
              </p:ext>
            </p:extLst>
          </p:nvPr>
        </p:nvGraphicFramePr>
        <p:xfrm>
          <a:off x="7881871" y="3727334"/>
          <a:ext cx="3291840" cy="1782624"/>
        </p:xfrm>
        <a:graphic>
          <a:graphicData uri="http://schemas.openxmlformats.org/drawingml/2006/table">
            <a:tbl>
              <a:tblPr firstRow="1" bandRow="1">
                <a:tableStyleId>{5C22544A-7EE6-4342-B048-85BDC9FD1C3A}</a:tableStyleId>
              </a:tblPr>
              <a:tblGrid>
                <a:gridCol w="1097280">
                  <a:extLst>
                    <a:ext uri="{9D8B030D-6E8A-4147-A177-3AD203B41FA5}">
                      <a16:colId xmlns:a16="http://schemas.microsoft.com/office/drawing/2014/main" val="1393909182"/>
                    </a:ext>
                  </a:extLst>
                </a:gridCol>
                <a:gridCol w="1097280">
                  <a:extLst>
                    <a:ext uri="{9D8B030D-6E8A-4147-A177-3AD203B41FA5}">
                      <a16:colId xmlns:a16="http://schemas.microsoft.com/office/drawing/2014/main" val="475016553"/>
                    </a:ext>
                  </a:extLst>
                </a:gridCol>
                <a:gridCol w="1097280">
                  <a:extLst>
                    <a:ext uri="{9D8B030D-6E8A-4147-A177-3AD203B41FA5}">
                      <a16:colId xmlns:a16="http://schemas.microsoft.com/office/drawing/2014/main" val="661032192"/>
                    </a:ext>
                  </a:extLst>
                </a:gridCol>
              </a:tblGrid>
              <a:tr h="411024">
                <a:tc>
                  <a:txBody>
                    <a:bodyPr/>
                    <a:lstStyle/>
                    <a:p>
                      <a:pPr algn="ctr"/>
                      <a:r>
                        <a:rPr lang="en-US" sz="1300">
                          <a:solidFill>
                            <a:schemeClr val="bg1"/>
                          </a:solidFill>
                          <a:latin typeface="News Gothic MT" panose="020B0503020103020203" pitchFamily="34" charset="0"/>
                        </a:rPr>
                        <a:t>Response</a:t>
                      </a:r>
                    </a:p>
                  </a:txBody>
                  <a:tcPr marL="0" marR="0" marT="0" marB="0" anchor="ctr"/>
                </a:tc>
                <a:tc>
                  <a:txBody>
                    <a:bodyPr/>
                    <a:lstStyle/>
                    <a:p>
                      <a:pPr algn="ctr"/>
                      <a:r>
                        <a:rPr lang="en-US" sz="1300">
                          <a:latin typeface="News Gothic MT" panose="020B0503020103020203" pitchFamily="34" charset="0"/>
                        </a:rPr>
                        <a:t>Dara</a:t>
                      </a:r>
                      <a:endParaRPr lang="en-US" sz="1300">
                        <a:solidFill>
                          <a:schemeClr val="tx1"/>
                        </a:solidFill>
                        <a:latin typeface="News Gothic MT" panose="020B0503020103020203" pitchFamily="34" charset="0"/>
                      </a:endParaRPr>
                    </a:p>
                  </a:txBody>
                  <a:tcPr marL="0" marR="0" marT="0" marB="0" anchor="ctr"/>
                </a:tc>
                <a:tc>
                  <a:txBody>
                    <a:bodyPr/>
                    <a:lstStyle/>
                    <a:p>
                      <a:pPr algn="ctr"/>
                      <a:r>
                        <a:rPr lang="en-US" sz="1300">
                          <a:latin typeface="News Gothic MT" panose="020B0503020103020203" pitchFamily="34" charset="0"/>
                        </a:rPr>
                        <a:t>Control</a:t>
                      </a:r>
                      <a:endParaRPr lang="en-US" sz="1300">
                        <a:solidFill>
                          <a:schemeClr val="tx1"/>
                        </a:solidFill>
                        <a:latin typeface="News Gothic MT" panose="020B0503020103020203" pitchFamily="34" charset="0"/>
                      </a:endParaRPr>
                    </a:p>
                  </a:txBody>
                  <a:tcPr marL="0" marR="0" marT="0" marB="0" anchor="ctr"/>
                </a:tc>
                <a:extLst>
                  <a:ext uri="{0D108BD9-81ED-4DB2-BD59-A6C34878D82A}">
                    <a16:rowId xmlns:a16="http://schemas.microsoft.com/office/drawing/2014/main" val="143991730"/>
                  </a:ext>
                </a:extLst>
              </a:tr>
              <a:tr h="457200">
                <a:tc>
                  <a:txBody>
                    <a:bodyPr/>
                    <a:lstStyle/>
                    <a:p>
                      <a:pPr algn="ctr"/>
                      <a:r>
                        <a:rPr lang="en-US" sz="1300">
                          <a:solidFill>
                            <a:schemeClr val="tx1"/>
                          </a:solidFill>
                          <a:latin typeface="News Gothic MT" panose="020B0503020103020203" pitchFamily="34" charset="0"/>
                        </a:rPr>
                        <a:t>ORR</a:t>
                      </a:r>
                      <a:endParaRPr lang="en-US" sz="1300" b="1">
                        <a:solidFill>
                          <a:schemeClr val="tx1"/>
                        </a:solidFill>
                        <a:latin typeface="News Gothic MT" panose="020B0503020103020203" pitchFamily="34" charset="0"/>
                      </a:endParaRPr>
                    </a:p>
                  </a:txBody>
                  <a:tcPr marL="0" marR="0" marT="0" marB="0" anchor="ctr"/>
                </a:tc>
                <a:tc>
                  <a:txBody>
                    <a:bodyPr/>
                    <a:lstStyle/>
                    <a:p>
                      <a:pPr algn="ctr"/>
                      <a:r>
                        <a:rPr lang="en-US" sz="1300">
                          <a:solidFill>
                            <a:schemeClr val="tx1"/>
                          </a:solidFill>
                          <a:latin typeface="News Gothic MT" panose="020B0503020103020203" pitchFamily="34" charset="0"/>
                        </a:rPr>
                        <a:t>92.9%</a:t>
                      </a:r>
                    </a:p>
                  </a:txBody>
                  <a:tcPr marL="0" marR="0" marT="0" marB="0" anchor="ctr"/>
                </a:tc>
                <a:tc>
                  <a:txBody>
                    <a:bodyPr/>
                    <a:lstStyle/>
                    <a:p>
                      <a:pPr algn="ctr"/>
                      <a:r>
                        <a:rPr lang="en-US" sz="1300">
                          <a:solidFill>
                            <a:schemeClr val="tx1"/>
                          </a:solidFill>
                          <a:latin typeface="News Gothic MT" panose="020B0503020103020203" pitchFamily="34" charset="0"/>
                        </a:rPr>
                        <a:t>81.3%</a:t>
                      </a:r>
                    </a:p>
                  </a:txBody>
                  <a:tcPr marL="0" marR="0" marT="0" marB="0" anchor="ctr"/>
                </a:tc>
                <a:extLst>
                  <a:ext uri="{0D108BD9-81ED-4DB2-BD59-A6C34878D82A}">
                    <a16:rowId xmlns:a16="http://schemas.microsoft.com/office/drawing/2014/main" val="4082460561"/>
                  </a:ext>
                </a:extLst>
              </a:tr>
              <a:tr h="457200">
                <a:tc>
                  <a:txBody>
                    <a:bodyPr/>
                    <a:lstStyle/>
                    <a:p>
                      <a:pPr algn="ctr"/>
                      <a:r>
                        <a:rPr lang="en-US" sz="1300">
                          <a:solidFill>
                            <a:schemeClr val="tx1"/>
                          </a:solidFill>
                          <a:latin typeface="News Gothic MT" panose="020B0503020103020203" pitchFamily="34" charset="0"/>
                        </a:rPr>
                        <a:t>≥CR</a:t>
                      </a:r>
                      <a:endParaRPr lang="en-US" sz="1300" b="1">
                        <a:solidFill>
                          <a:schemeClr val="tx1"/>
                        </a:solidFill>
                        <a:latin typeface="News Gothic MT" panose="020B0503020103020203" pitchFamily="34" charset="0"/>
                      </a:endParaRPr>
                    </a:p>
                  </a:txBody>
                  <a:tcPr marL="0" marR="0" marT="0" marB="0" anchor="ctr"/>
                </a:tc>
                <a:tc>
                  <a:txBody>
                    <a:bodyPr/>
                    <a:lstStyle/>
                    <a:p>
                      <a:pPr algn="ctr"/>
                      <a:r>
                        <a:rPr lang="en-US" sz="1300">
                          <a:solidFill>
                            <a:schemeClr val="tx1"/>
                          </a:solidFill>
                          <a:latin typeface="News Gothic MT" panose="020B0503020103020203" pitchFamily="34" charset="0"/>
                        </a:rPr>
                        <a:t>47.6%</a:t>
                      </a:r>
                    </a:p>
                  </a:txBody>
                  <a:tcPr marL="0" marR="0" marT="0" marB="0" anchor="ctr"/>
                </a:tc>
                <a:tc>
                  <a:txBody>
                    <a:bodyPr/>
                    <a:lstStyle/>
                    <a:p>
                      <a:pPr algn="ctr"/>
                      <a:r>
                        <a:rPr lang="en-US" sz="1300">
                          <a:solidFill>
                            <a:schemeClr val="tx1"/>
                          </a:solidFill>
                          <a:latin typeface="News Gothic MT" panose="020B0503020103020203" pitchFamily="34" charset="0"/>
                        </a:rPr>
                        <a:t>24.9%</a:t>
                      </a:r>
                    </a:p>
                  </a:txBody>
                  <a:tcPr marL="0" marR="0" marT="0" marB="0" anchor="ctr"/>
                </a:tc>
                <a:extLst>
                  <a:ext uri="{0D108BD9-81ED-4DB2-BD59-A6C34878D82A}">
                    <a16:rowId xmlns:a16="http://schemas.microsoft.com/office/drawing/2014/main" val="1681791822"/>
                  </a:ext>
                </a:extLst>
              </a:tr>
              <a:tr h="457200">
                <a:tc>
                  <a:txBody>
                    <a:bodyPr/>
                    <a:lstStyle/>
                    <a:p>
                      <a:pPr algn="ctr"/>
                      <a:r>
                        <a:rPr lang="en-US" sz="1300" b="0">
                          <a:solidFill>
                            <a:schemeClr val="tx1"/>
                          </a:solidFill>
                          <a:latin typeface="News Gothic MT" panose="020B0503020103020203" pitchFamily="34" charset="0"/>
                        </a:rPr>
                        <a:t>MRD negativity</a:t>
                      </a:r>
                    </a:p>
                  </a:txBody>
                  <a:tcPr marL="0" marR="0" marT="0" marB="0" anchor="ctr"/>
                </a:tc>
                <a:tc>
                  <a:txBody>
                    <a:bodyPr/>
                    <a:lstStyle/>
                    <a:p>
                      <a:pPr algn="ctr"/>
                      <a:r>
                        <a:rPr lang="en-US" sz="1300">
                          <a:solidFill>
                            <a:schemeClr val="tx1"/>
                          </a:solidFill>
                          <a:latin typeface="News Gothic MT" panose="020B0503020103020203" pitchFamily="34" charset="0"/>
                        </a:rPr>
                        <a:t>24.2%</a:t>
                      </a:r>
                    </a:p>
                  </a:txBody>
                  <a:tcPr marL="0" marR="0" marT="0" marB="0" anchor="ctr"/>
                </a:tc>
                <a:tc>
                  <a:txBody>
                    <a:bodyPr/>
                    <a:lstStyle/>
                    <a:p>
                      <a:pPr algn="ctr"/>
                      <a:r>
                        <a:rPr lang="en-US" sz="1300">
                          <a:solidFill>
                            <a:schemeClr val="tx1"/>
                          </a:solidFill>
                          <a:latin typeface="News Gothic MT" panose="020B0503020103020203" pitchFamily="34" charset="0"/>
                        </a:rPr>
                        <a:t>7.3%</a:t>
                      </a:r>
                    </a:p>
                  </a:txBody>
                  <a:tcPr marL="0" marR="0" marT="0" marB="0" anchor="ctr"/>
                </a:tc>
                <a:extLst>
                  <a:ext uri="{0D108BD9-81ED-4DB2-BD59-A6C34878D82A}">
                    <a16:rowId xmlns:a16="http://schemas.microsoft.com/office/drawing/2014/main" val="1142237840"/>
                  </a:ext>
                </a:extLst>
              </a:tr>
            </a:tbl>
          </a:graphicData>
        </a:graphic>
      </p:graphicFrame>
    </p:spTree>
    <p:extLst>
      <p:ext uri="{BB962C8B-B14F-4D97-AF65-F5344CB8AC3E}">
        <p14:creationId xmlns:p14="http://schemas.microsoft.com/office/powerpoint/2010/main" val="4254650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F868-76D9-4E76-8B2F-A8AF92637990}"/>
              </a:ext>
            </a:extLst>
          </p:cNvPr>
          <p:cNvSpPr>
            <a:spLocks noGrp="1"/>
          </p:cNvSpPr>
          <p:nvPr>
            <p:ph type="title"/>
          </p:nvPr>
        </p:nvSpPr>
        <p:spPr/>
        <p:txBody>
          <a:bodyPr/>
          <a:lstStyle/>
          <a:p>
            <a:r>
              <a:rPr lang="en-US" altLang="en-US" dirty="0"/>
              <a:t>ALCYONE Study</a:t>
            </a:r>
            <a:endParaRPr lang="en-US" dirty="0"/>
          </a:p>
        </p:txBody>
      </p:sp>
      <p:sp>
        <p:nvSpPr>
          <p:cNvPr id="23" name="Text Placeholder 22">
            <a:extLst>
              <a:ext uri="{FF2B5EF4-FFF2-40B4-BE49-F238E27FC236}">
                <a16:creationId xmlns:a16="http://schemas.microsoft.com/office/drawing/2014/main" id="{0C4DEC87-B1F8-1243-944D-E1F8E389ACD5}"/>
              </a:ext>
            </a:extLst>
          </p:cNvPr>
          <p:cNvSpPr>
            <a:spLocks noGrp="1"/>
          </p:cNvSpPr>
          <p:nvPr>
            <p:ph type="body" sz="quarter" idx="12"/>
          </p:nvPr>
        </p:nvSpPr>
        <p:spPr>
          <a:xfrm>
            <a:off x="193575" y="6420647"/>
            <a:ext cx="2757165" cy="307777"/>
          </a:xfrm>
        </p:spPr>
        <p:txBody>
          <a:bodyPr/>
          <a:lstStyle/>
          <a:p>
            <a:r>
              <a:rPr lang="en-US"/>
              <a:t>DVMP = daratumumab/VMP; FU = follow-up. </a:t>
            </a:r>
          </a:p>
          <a:p>
            <a:r>
              <a:rPr lang="en-US"/>
              <a:t>Mateos et al, 2018; </a:t>
            </a:r>
            <a:r>
              <a:rPr lang="en-US" err="1"/>
              <a:t>Mateos</a:t>
            </a:r>
            <a:r>
              <a:rPr lang="en-US"/>
              <a:t>, Cavo et al, 2020. </a:t>
            </a:r>
          </a:p>
        </p:txBody>
      </p:sp>
      <p:sp>
        <p:nvSpPr>
          <p:cNvPr id="24" name="Text Placeholder 23">
            <a:extLst>
              <a:ext uri="{FF2B5EF4-FFF2-40B4-BE49-F238E27FC236}">
                <a16:creationId xmlns:a16="http://schemas.microsoft.com/office/drawing/2014/main" id="{B9B5C77B-69B4-E44F-A0BA-7862D4F2A1A2}"/>
              </a:ext>
            </a:extLst>
          </p:cNvPr>
          <p:cNvSpPr>
            <a:spLocks noGrp="1"/>
          </p:cNvSpPr>
          <p:nvPr>
            <p:ph type="body" sz="quarter" idx="13"/>
          </p:nvPr>
        </p:nvSpPr>
        <p:spPr/>
        <p:txBody>
          <a:bodyPr/>
          <a:lstStyle/>
          <a:p>
            <a:r>
              <a:rPr lang="en-US"/>
              <a:t>DVMP for Untreated MM, Transplant Ineligible</a:t>
            </a:r>
          </a:p>
        </p:txBody>
      </p:sp>
      <p:sp>
        <p:nvSpPr>
          <p:cNvPr id="29" name="TextBox 28">
            <a:extLst>
              <a:ext uri="{FF2B5EF4-FFF2-40B4-BE49-F238E27FC236}">
                <a16:creationId xmlns:a16="http://schemas.microsoft.com/office/drawing/2014/main" id="{64D120C5-D298-47F6-98F6-B8B948528D81}"/>
              </a:ext>
            </a:extLst>
          </p:cNvPr>
          <p:cNvSpPr txBox="1"/>
          <p:nvPr/>
        </p:nvSpPr>
        <p:spPr>
          <a:xfrm>
            <a:off x="2716517" y="1513429"/>
            <a:ext cx="6779164" cy="323165"/>
          </a:xfrm>
          <a:prstGeom prst="rect">
            <a:avLst/>
          </a:prstGeom>
          <a:noFill/>
        </p:spPr>
        <p:txBody>
          <a:bodyPr wrap="none" rtlCol="0">
            <a:spAutoFit/>
          </a:bodyPr>
          <a:lstStyle/>
          <a:p>
            <a:pPr defTabSz="685800" eaLnBrk="1" fontAlgn="auto" hangingPunct="1">
              <a:spcBef>
                <a:spcPts val="0"/>
              </a:spcBef>
              <a:spcAft>
                <a:spcPts val="0"/>
              </a:spcAft>
              <a:defRPr/>
            </a:pPr>
            <a:r>
              <a:rPr lang="en-US" sz="1500" b="1">
                <a:solidFill>
                  <a:prstClr val="black"/>
                </a:solidFill>
                <a:latin typeface="News Gothic MT" panose="020B0503020103020203" pitchFamily="34" charset="0"/>
                <a:ea typeface="+mn-ea"/>
              </a:rPr>
              <a:t>706 transplant-ineligible NDMM patients randomized to VMP or DVMP </a:t>
            </a:r>
          </a:p>
        </p:txBody>
      </p:sp>
      <p:sp>
        <p:nvSpPr>
          <p:cNvPr id="395" name="Text Box 40">
            <a:extLst>
              <a:ext uri="{FF2B5EF4-FFF2-40B4-BE49-F238E27FC236}">
                <a16:creationId xmlns:a16="http://schemas.microsoft.com/office/drawing/2014/main" id="{93721874-3DA8-3F46-842D-B604EDE5B714}"/>
              </a:ext>
            </a:extLst>
          </p:cNvPr>
          <p:cNvSpPr txBox="1">
            <a:spLocks noChangeArrowheads="1"/>
          </p:cNvSpPr>
          <p:nvPr/>
        </p:nvSpPr>
        <p:spPr bwMode="auto">
          <a:xfrm>
            <a:off x="7809440" y="2243747"/>
            <a:ext cx="2037522" cy="1464312"/>
          </a:xfrm>
          <a:prstGeom prst="rect">
            <a:avLst/>
          </a:prstGeom>
          <a:noFill/>
          <a:ln>
            <a:noFill/>
          </a:ln>
          <a:effectLst/>
          <a:extLst>
            <a:ext uri="{909E8E84-426E-40dd-AFC4-6F175D3DCCD1}">
              <a14:hiddenFill xmlns="" xmlns:a14="http://schemas.microsoft.com/office/drawing/2010/main">
                <a:solidFill>
                  <a:schemeClr val="hlink"/>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lstStyle/>
          <a:p>
            <a:pPr defTabSz="457189" fontAlgn="auto">
              <a:spcBef>
                <a:spcPts val="0"/>
              </a:spcBef>
              <a:spcAft>
                <a:spcPts val="0"/>
              </a:spcAft>
              <a:defRPr/>
            </a:pPr>
            <a:r>
              <a:rPr lang="en-US" b="1">
                <a:latin typeface="News Gothic MT" panose="020B0503020103020203" pitchFamily="34" charset="0"/>
                <a:ea typeface="Arial Hebrew" charset="-79"/>
                <a:cs typeface="Arial Hebrew" charset="-79"/>
              </a:rPr>
              <a:t>Median PFS:</a:t>
            </a:r>
            <a:br>
              <a:rPr lang="en-US">
                <a:latin typeface="News Gothic MT" panose="020B0503020103020203" pitchFamily="34" charset="0"/>
                <a:ea typeface="Arial Hebrew" charset="-79"/>
                <a:cs typeface="Arial Hebrew" charset="-79"/>
              </a:rPr>
            </a:br>
            <a:r>
              <a:rPr lang="en-US">
                <a:latin typeface="News Gothic MT" panose="020B0503020103020203" pitchFamily="34" charset="0"/>
                <a:ea typeface="Arial Hebrew" charset="-79"/>
                <a:cs typeface="Arial Hebrew" charset="-79"/>
              </a:rPr>
              <a:t>DVMP: NR</a:t>
            </a:r>
          </a:p>
          <a:p>
            <a:pPr defTabSz="457189" fontAlgn="auto">
              <a:spcBef>
                <a:spcPts val="0"/>
              </a:spcBef>
              <a:spcAft>
                <a:spcPts val="0"/>
              </a:spcAft>
              <a:defRPr/>
            </a:pPr>
            <a:r>
              <a:rPr lang="en-US">
                <a:latin typeface="News Gothic MT" panose="020B0503020103020203" pitchFamily="34" charset="0"/>
                <a:ea typeface="Arial Hebrew" charset="-79"/>
                <a:cs typeface="Arial Hebrew" charset="-79"/>
              </a:rPr>
              <a:t>VMP: 19.1 mo</a:t>
            </a:r>
          </a:p>
          <a:p>
            <a:pPr defTabSz="457189" fontAlgn="auto">
              <a:spcBef>
                <a:spcPts val="0"/>
              </a:spcBef>
              <a:spcAft>
                <a:spcPts val="0"/>
              </a:spcAft>
              <a:defRPr/>
            </a:pPr>
            <a:endParaRPr lang="en-US">
              <a:latin typeface="News Gothic MT" panose="020B0503020103020203" pitchFamily="34" charset="0"/>
              <a:ea typeface="Arial Hebrew" charset="-79"/>
              <a:cs typeface="Arial Hebrew" charset="-79"/>
            </a:endParaRPr>
          </a:p>
          <a:p>
            <a:pPr defTabSz="457189">
              <a:spcBef>
                <a:spcPts val="0"/>
              </a:spcBef>
              <a:defRPr/>
            </a:pPr>
            <a:r>
              <a:rPr lang="en-US" b="1">
                <a:latin typeface="News Gothic MT" panose="020B0503020103020203" pitchFamily="34" charset="0"/>
                <a:ea typeface="Arial Hebrew" charset="-79"/>
                <a:cs typeface="Arial Hebrew" charset="-79"/>
              </a:rPr>
              <a:t>24-mo PFS</a:t>
            </a:r>
            <a:br>
              <a:rPr lang="en-US">
                <a:latin typeface="News Gothic MT" panose="020B0503020103020203" pitchFamily="34" charset="0"/>
                <a:ea typeface="Arial Hebrew" charset="-79"/>
                <a:cs typeface="Arial Hebrew" charset="-79"/>
              </a:rPr>
            </a:br>
            <a:r>
              <a:rPr lang="en-US">
                <a:latin typeface="News Gothic MT" panose="020B0503020103020203" pitchFamily="34" charset="0"/>
                <a:ea typeface="Arial Hebrew" charset="-79"/>
                <a:cs typeface="Arial Hebrew" charset="-79"/>
              </a:rPr>
              <a:t>DVMP: 63%</a:t>
            </a:r>
          </a:p>
          <a:p>
            <a:pPr defTabSz="457189">
              <a:spcBef>
                <a:spcPts val="0"/>
              </a:spcBef>
              <a:defRPr/>
            </a:pPr>
            <a:r>
              <a:rPr lang="en-US">
                <a:latin typeface="News Gothic MT" panose="020B0503020103020203" pitchFamily="34" charset="0"/>
                <a:ea typeface="Arial Hebrew" charset="-79"/>
                <a:cs typeface="Arial Hebrew" charset="-79"/>
              </a:rPr>
              <a:t>VMP: 36%</a:t>
            </a:r>
          </a:p>
        </p:txBody>
      </p:sp>
      <p:sp>
        <p:nvSpPr>
          <p:cNvPr id="418" name="Text Box 40">
            <a:extLst>
              <a:ext uri="{FF2B5EF4-FFF2-40B4-BE49-F238E27FC236}">
                <a16:creationId xmlns:a16="http://schemas.microsoft.com/office/drawing/2014/main" id="{9F014F63-AFEC-E841-BF3C-E84412914CBA}"/>
              </a:ext>
            </a:extLst>
          </p:cNvPr>
          <p:cNvSpPr txBox="1">
            <a:spLocks noChangeArrowheads="1"/>
          </p:cNvSpPr>
          <p:nvPr/>
        </p:nvSpPr>
        <p:spPr bwMode="auto">
          <a:xfrm>
            <a:off x="9047922" y="3805014"/>
            <a:ext cx="215940" cy="246662"/>
          </a:xfrm>
          <a:prstGeom prst="rect">
            <a:avLst/>
          </a:prstGeom>
          <a:noFill/>
          <a:ln>
            <a:noFill/>
          </a:ln>
          <a:effectLst/>
          <a:extLst>
            <a:ext uri="{909E8E84-426E-40dd-AFC4-6F175D3DCCD1}">
              <a14:hiddenFill xmlns="" xmlns:a14="http://schemas.microsoft.com/office/drawing/2010/main">
                <a:solidFill>
                  <a:schemeClr val="hlink"/>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lstStyle/>
          <a:p>
            <a:pPr defTabSz="457189" fontAlgn="auto">
              <a:spcAft>
                <a:spcPts val="0"/>
              </a:spcAft>
              <a:defRPr/>
            </a:pPr>
            <a:endParaRPr lang="en-US">
              <a:solidFill>
                <a:schemeClr val="accent5">
                  <a:lumMod val="50000"/>
                </a:schemeClr>
              </a:solidFill>
              <a:latin typeface="News Gothic MT" panose="020B0503020103020203" pitchFamily="34" charset="0"/>
              <a:ea typeface="Arial Hebrew" charset="-79"/>
              <a:cs typeface="Arial Hebrew" charset="-79"/>
            </a:endParaRPr>
          </a:p>
        </p:txBody>
      </p:sp>
      <p:sp>
        <p:nvSpPr>
          <p:cNvPr id="22" name="TextBox 82">
            <a:extLst>
              <a:ext uri="{FF2B5EF4-FFF2-40B4-BE49-F238E27FC236}">
                <a16:creationId xmlns:a16="http://schemas.microsoft.com/office/drawing/2014/main" id="{E5327A09-AB74-914E-A853-2443781DC73E}"/>
              </a:ext>
            </a:extLst>
          </p:cNvPr>
          <p:cNvSpPr txBox="1">
            <a:spLocks noChangeArrowheads="1"/>
          </p:cNvSpPr>
          <p:nvPr/>
        </p:nvSpPr>
        <p:spPr bwMode="auto">
          <a:xfrm>
            <a:off x="7809441" y="4046840"/>
            <a:ext cx="184846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4290" rIns="34290" anchor="b" anchorCtr="0">
            <a:spAutoFit/>
          </a:bodyPr>
          <a:lstStyle>
            <a:lvl1pPr eaLnBrk="0" hangingPunct="0">
              <a:defRPr sz="2400">
                <a:solidFill>
                  <a:schemeClr val="tx1"/>
                </a:solidFill>
                <a:latin typeface="Times New Roman" pitchFamily="18" charset="0"/>
                <a:ea typeface="ヒラギノ角ゴ Pro W3" charset="-128"/>
              </a:defRPr>
            </a:lvl1pPr>
            <a:lvl2pPr marL="742950" indent="-285750" eaLnBrk="0" hangingPunct="0">
              <a:defRPr sz="2400">
                <a:solidFill>
                  <a:schemeClr val="tx1"/>
                </a:solidFill>
                <a:latin typeface="Times New Roman" pitchFamily="18" charset="0"/>
                <a:ea typeface="ヒラギノ角ゴ Pro W3" charset="-128"/>
              </a:defRPr>
            </a:lvl2pPr>
            <a:lvl3pPr marL="1143000" indent="-228600" eaLnBrk="0" hangingPunct="0">
              <a:defRPr sz="2400">
                <a:solidFill>
                  <a:schemeClr val="tx1"/>
                </a:solidFill>
                <a:latin typeface="Times New Roman" pitchFamily="18" charset="0"/>
                <a:ea typeface="ヒラギノ角ゴ Pro W3" charset="-128"/>
              </a:defRPr>
            </a:lvl3pPr>
            <a:lvl4pPr marL="1600200" indent="-228600" eaLnBrk="0" hangingPunct="0">
              <a:defRPr sz="2400">
                <a:solidFill>
                  <a:schemeClr val="tx1"/>
                </a:solidFill>
                <a:latin typeface="Times New Roman" pitchFamily="18" charset="0"/>
                <a:ea typeface="ヒラギノ角ゴ Pro W3" charset="-128"/>
              </a:defRPr>
            </a:lvl4pPr>
            <a:lvl5pPr marL="2057400" indent="-228600" eaLnBrk="0" hangingPunct="0">
              <a:defRPr sz="2400">
                <a:solidFill>
                  <a:schemeClr val="tx1"/>
                </a:solidFill>
                <a:latin typeface="Times New Roman" pitchFamily="18" charset="0"/>
                <a:ea typeface="ヒラギノ角ゴ Pro W3" charset="-128"/>
              </a:defRPr>
            </a:lvl5pPr>
            <a:lvl6pPr marL="2514600" indent="-228600" eaLnBrk="0" fontAlgn="base" hangingPunct="0">
              <a:spcBef>
                <a:spcPct val="0"/>
              </a:spcBef>
              <a:spcAft>
                <a:spcPct val="0"/>
              </a:spcAft>
              <a:defRPr sz="2400">
                <a:solidFill>
                  <a:schemeClr val="tx1"/>
                </a:solidFill>
                <a:latin typeface="Times New Roman" pitchFamily="18" charset="0"/>
                <a:ea typeface="ヒラギノ角ゴ Pro W3" charset="-128"/>
              </a:defRPr>
            </a:lvl6pPr>
            <a:lvl7pPr marL="2971800" indent="-228600" eaLnBrk="0" fontAlgn="base" hangingPunct="0">
              <a:spcBef>
                <a:spcPct val="0"/>
              </a:spcBef>
              <a:spcAft>
                <a:spcPct val="0"/>
              </a:spcAft>
              <a:defRPr sz="2400">
                <a:solidFill>
                  <a:schemeClr val="tx1"/>
                </a:solidFill>
                <a:latin typeface="Times New Roman" pitchFamily="18" charset="0"/>
                <a:ea typeface="ヒラギノ角ゴ Pro W3" charset="-128"/>
              </a:defRPr>
            </a:lvl7pPr>
            <a:lvl8pPr marL="3429000" indent="-228600" eaLnBrk="0" fontAlgn="base" hangingPunct="0">
              <a:spcBef>
                <a:spcPct val="0"/>
              </a:spcBef>
              <a:spcAft>
                <a:spcPct val="0"/>
              </a:spcAft>
              <a:defRPr sz="2400">
                <a:solidFill>
                  <a:schemeClr val="tx1"/>
                </a:solidFill>
                <a:latin typeface="Times New Roman" pitchFamily="18" charset="0"/>
                <a:ea typeface="ヒラギノ角ゴ Pro W3" charset="-128"/>
              </a:defRPr>
            </a:lvl8pPr>
            <a:lvl9pPr marL="3886200" indent="-228600" eaLnBrk="0" fontAlgn="base" hangingPunct="0">
              <a:spcBef>
                <a:spcPct val="0"/>
              </a:spcBef>
              <a:spcAft>
                <a:spcPct val="0"/>
              </a:spcAft>
              <a:defRPr sz="2400">
                <a:solidFill>
                  <a:schemeClr val="tx1"/>
                </a:solidFill>
                <a:latin typeface="Times New Roman" pitchFamily="18" charset="0"/>
                <a:ea typeface="ヒラギノ角ゴ Pro W3" charset="-128"/>
              </a:defRPr>
            </a:lvl9pPr>
          </a:lstStyle>
          <a:p>
            <a:pPr eaLnBrk="1" hangingPunct="1"/>
            <a:r>
              <a:rPr lang="en-GB" altLang="en-US" sz="1200">
                <a:latin typeface="News Gothic MT" panose="020B0503020103020203" pitchFamily="34" charset="0"/>
                <a:ea typeface="Arial Hebrew" charset="-79"/>
                <a:cs typeface="Arial Hebrew" charset="-79"/>
              </a:rPr>
              <a:t>HR, 0.43</a:t>
            </a:r>
            <a:br>
              <a:rPr lang="en-GB" altLang="en-US" sz="1200">
                <a:latin typeface="News Gothic MT" panose="020B0503020103020203" pitchFamily="34" charset="0"/>
                <a:ea typeface="Arial Hebrew" charset="-79"/>
                <a:cs typeface="Arial Hebrew" charset="-79"/>
              </a:rPr>
            </a:br>
            <a:r>
              <a:rPr lang="en-GB" altLang="en-US" sz="1200">
                <a:latin typeface="News Gothic MT" panose="020B0503020103020203" pitchFamily="34" charset="0"/>
                <a:ea typeface="Arial Hebrew" charset="-79"/>
                <a:cs typeface="Arial Hebrew" charset="-79"/>
              </a:rPr>
              <a:t>(95% CI, 0.35-0.54; </a:t>
            </a:r>
            <a:r>
              <a:rPr lang="en-GB" altLang="en-US" sz="1200" i="1">
                <a:latin typeface="News Gothic MT" panose="020B0503020103020203" pitchFamily="34" charset="0"/>
                <a:ea typeface="Arial Hebrew" charset="-79"/>
                <a:cs typeface="Arial Hebrew" charset="-79"/>
              </a:rPr>
              <a:t>P</a:t>
            </a:r>
            <a:r>
              <a:rPr lang="en-GB" altLang="en-US" sz="1200">
                <a:latin typeface="News Gothic MT" panose="020B0503020103020203" pitchFamily="34" charset="0"/>
                <a:ea typeface="Arial Hebrew" charset="-79"/>
                <a:cs typeface="Arial Hebrew" charset="-79"/>
              </a:rPr>
              <a:t>&lt;0.0001)</a:t>
            </a:r>
          </a:p>
        </p:txBody>
      </p:sp>
      <p:sp>
        <p:nvSpPr>
          <p:cNvPr id="21" name="Text Box 40">
            <a:extLst>
              <a:ext uri="{FF2B5EF4-FFF2-40B4-BE49-F238E27FC236}">
                <a16:creationId xmlns:a16="http://schemas.microsoft.com/office/drawing/2014/main" id="{7F2ABEFB-384C-FE4A-9FD6-555833D4D2D0}"/>
              </a:ext>
            </a:extLst>
          </p:cNvPr>
          <p:cNvSpPr txBox="1">
            <a:spLocks noChangeArrowheads="1"/>
          </p:cNvSpPr>
          <p:nvPr/>
        </p:nvSpPr>
        <p:spPr bwMode="auto">
          <a:xfrm>
            <a:off x="7419702" y="5021407"/>
            <a:ext cx="2627941" cy="208917"/>
          </a:xfrm>
          <a:prstGeom prst="rect">
            <a:avLst/>
          </a:prstGeom>
          <a:noFill/>
          <a:ln>
            <a:noFill/>
          </a:ln>
          <a:effectLst/>
          <a:extLst>
            <a:ext uri="{909E8E84-426E-40dd-AFC4-6F175D3DCCD1}">
              <a14:hiddenFill xmlns="" xmlns:a14="http://schemas.microsoft.com/office/drawing/2010/main">
                <a:solidFill>
                  <a:schemeClr val="hlink"/>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lstStyle/>
          <a:p>
            <a:pPr algn="ctr" defTabSz="457189" fontAlgn="auto">
              <a:spcBef>
                <a:spcPts val="450"/>
              </a:spcBef>
              <a:spcAft>
                <a:spcPts val="0"/>
              </a:spcAft>
              <a:defRPr/>
            </a:pPr>
            <a:r>
              <a:rPr lang="en-US" b="1">
                <a:latin typeface="News Gothic MT" panose="020B0503020103020203" pitchFamily="34" charset="0"/>
                <a:ea typeface="Arial Hebrew" charset="-79"/>
                <a:cs typeface="Arial Hebrew" charset="-79"/>
              </a:rPr>
              <a:t>Median FU: 40.1 mo</a:t>
            </a:r>
            <a:endParaRPr lang="en-US">
              <a:latin typeface="News Gothic MT" panose="020B0503020103020203" pitchFamily="34" charset="0"/>
              <a:ea typeface="Arial Hebrew" charset="-79"/>
              <a:cs typeface="Arial Hebrew" charset="-79"/>
            </a:endParaRPr>
          </a:p>
        </p:txBody>
      </p:sp>
      <p:pic>
        <p:nvPicPr>
          <p:cNvPr id="6" name="Picture 5" descr="A picture containing smoke, flying, large, water&#10;&#10;Description automatically generated">
            <a:extLst>
              <a:ext uri="{FF2B5EF4-FFF2-40B4-BE49-F238E27FC236}">
                <a16:creationId xmlns:a16="http://schemas.microsoft.com/office/drawing/2014/main" id="{B26A7D15-531D-DD43-88DD-5D7E2404DB91}"/>
              </a:ext>
            </a:extLst>
          </p:cNvPr>
          <p:cNvPicPr>
            <a:picLocks noChangeAspect="1"/>
          </p:cNvPicPr>
          <p:nvPr/>
        </p:nvPicPr>
        <p:blipFill rotWithShape="1">
          <a:blip r:embed="rId3"/>
          <a:srcRect b="11537"/>
          <a:stretch/>
        </p:blipFill>
        <p:spPr>
          <a:xfrm>
            <a:off x="1990507" y="1932773"/>
            <a:ext cx="5633501" cy="3991145"/>
          </a:xfrm>
          <a:prstGeom prst="rect">
            <a:avLst/>
          </a:prstGeom>
        </p:spPr>
      </p:pic>
      <p:sp>
        <p:nvSpPr>
          <p:cNvPr id="26" name="Text Box 52">
            <a:extLst>
              <a:ext uri="{FF2B5EF4-FFF2-40B4-BE49-F238E27FC236}">
                <a16:creationId xmlns:a16="http://schemas.microsoft.com/office/drawing/2014/main" id="{B2EA3164-4812-9F4C-B532-5016FB85FEB6}"/>
              </a:ext>
            </a:extLst>
          </p:cNvPr>
          <p:cNvSpPr txBox="1">
            <a:spLocks noChangeArrowheads="1"/>
          </p:cNvSpPr>
          <p:nvPr/>
        </p:nvSpPr>
        <p:spPr bwMode="auto">
          <a:xfrm>
            <a:off x="3880457" y="5635376"/>
            <a:ext cx="2853959" cy="384721"/>
          </a:xfrm>
          <a:prstGeom prst="rect">
            <a:avLst/>
          </a:prstGeom>
          <a:noFill/>
          <a:ln>
            <a:noFill/>
          </a:ln>
          <a:effectLst/>
          <a:extLst>
            <a:ext uri="{909E8E84-426E-40dd-AFC4-6F175D3DCCD1}">
              <a14:hiddenFill xmlns="" xmlns:a14="http://schemas.microsoft.com/office/drawing/2010/main">
                <a:solidFill>
                  <a:schemeClr val="hlink"/>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137160" rIns="0" bIns="0">
            <a:noAutofit/>
          </a:bodyPr>
          <a:lstStyle/>
          <a:p>
            <a:pPr algn="ctr" defTabSz="457189" fontAlgn="auto">
              <a:spcBef>
                <a:spcPts val="0"/>
              </a:spcBef>
              <a:spcAft>
                <a:spcPts val="0"/>
              </a:spcAft>
              <a:defRPr/>
            </a:pPr>
            <a:r>
              <a:rPr lang="en-US" sz="1600" b="1">
                <a:latin typeface="News Gothic MT" panose="020B0503020103020203" pitchFamily="34" charset="0"/>
                <a:ea typeface="Arial Hebrew" charset="-79"/>
                <a:cs typeface="Arial Hebrew" charset="-79"/>
              </a:rPr>
              <a:t>Months</a:t>
            </a:r>
          </a:p>
        </p:txBody>
      </p:sp>
      <p:sp>
        <p:nvSpPr>
          <p:cNvPr id="28" name="Text Box 40">
            <a:extLst>
              <a:ext uri="{FF2B5EF4-FFF2-40B4-BE49-F238E27FC236}">
                <a16:creationId xmlns:a16="http://schemas.microsoft.com/office/drawing/2014/main" id="{8FD8EF2E-9B16-4B43-8012-611E14D22AAC}"/>
              </a:ext>
            </a:extLst>
          </p:cNvPr>
          <p:cNvSpPr txBox="1">
            <a:spLocks noChangeArrowheads="1"/>
          </p:cNvSpPr>
          <p:nvPr/>
        </p:nvSpPr>
        <p:spPr bwMode="auto">
          <a:xfrm>
            <a:off x="3275180" y="4865768"/>
            <a:ext cx="1745126" cy="208917"/>
          </a:xfrm>
          <a:prstGeom prst="rect">
            <a:avLst/>
          </a:prstGeom>
          <a:noFill/>
          <a:ln>
            <a:noFill/>
          </a:ln>
          <a:effectLst/>
          <a:extLst>
            <a:ext uri="{909E8E84-426E-40dd-AFC4-6F175D3DCCD1}">
              <a14:hiddenFill xmlns="" xmlns:a14="http://schemas.microsoft.com/office/drawing/2010/main">
                <a:solidFill>
                  <a:schemeClr val="hlink"/>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lstStyle/>
          <a:p>
            <a:pPr algn="ctr" defTabSz="457189" fontAlgn="auto">
              <a:spcBef>
                <a:spcPts val="450"/>
              </a:spcBef>
              <a:spcAft>
                <a:spcPts val="0"/>
              </a:spcAft>
              <a:defRPr/>
            </a:pPr>
            <a:r>
              <a:rPr lang="en-US" b="1">
                <a:latin typeface="News Gothic MT" panose="020B0503020103020203" pitchFamily="34" charset="0"/>
                <a:ea typeface="Arial Hebrew" charset="-79"/>
                <a:cs typeface="Arial Hebrew" charset="-79"/>
              </a:rPr>
              <a:t>Median FU: 27.8 mo</a:t>
            </a:r>
            <a:endParaRPr lang="en-US">
              <a:latin typeface="News Gothic MT" panose="020B0503020103020203" pitchFamily="34" charset="0"/>
              <a:ea typeface="Arial Hebrew" charset="-79"/>
              <a:cs typeface="Arial Hebrew" charset="-79"/>
            </a:endParaRPr>
          </a:p>
        </p:txBody>
      </p:sp>
    </p:spTree>
    <p:extLst>
      <p:ext uri="{BB962C8B-B14F-4D97-AF65-F5344CB8AC3E}">
        <p14:creationId xmlns:p14="http://schemas.microsoft.com/office/powerpoint/2010/main" val="19199725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F868-76D9-4E76-8B2F-A8AF92637990}"/>
              </a:ext>
            </a:extLst>
          </p:cNvPr>
          <p:cNvSpPr>
            <a:spLocks noGrp="1"/>
          </p:cNvSpPr>
          <p:nvPr>
            <p:ph type="title"/>
          </p:nvPr>
        </p:nvSpPr>
        <p:spPr/>
        <p:txBody>
          <a:bodyPr/>
          <a:lstStyle/>
          <a:p>
            <a:r>
              <a:rPr lang="en-US" altLang="en-US"/>
              <a:t>ALCYONE Study (cont.)</a:t>
            </a:r>
            <a:endParaRPr lang="en-US"/>
          </a:p>
        </p:txBody>
      </p:sp>
      <p:sp>
        <p:nvSpPr>
          <p:cNvPr id="23" name="Text Placeholder 22">
            <a:extLst>
              <a:ext uri="{FF2B5EF4-FFF2-40B4-BE49-F238E27FC236}">
                <a16:creationId xmlns:a16="http://schemas.microsoft.com/office/drawing/2014/main" id="{0C4DEC87-B1F8-1243-944D-E1F8E389ACD5}"/>
              </a:ext>
            </a:extLst>
          </p:cNvPr>
          <p:cNvSpPr>
            <a:spLocks noGrp="1"/>
          </p:cNvSpPr>
          <p:nvPr>
            <p:ph type="body" sz="quarter" idx="12"/>
          </p:nvPr>
        </p:nvSpPr>
        <p:spPr>
          <a:xfrm>
            <a:off x="193575" y="6574536"/>
            <a:ext cx="2737929" cy="153888"/>
          </a:xfrm>
        </p:spPr>
        <p:txBody>
          <a:bodyPr/>
          <a:lstStyle/>
          <a:p>
            <a:r>
              <a:rPr lang="en-US"/>
              <a:t>Mateos et al, 2018; </a:t>
            </a:r>
            <a:r>
              <a:rPr lang="en-US" err="1"/>
              <a:t>Mateos</a:t>
            </a:r>
            <a:r>
              <a:rPr lang="en-US"/>
              <a:t>, Cavo et al, 2020. </a:t>
            </a:r>
          </a:p>
        </p:txBody>
      </p:sp>
      <p:sp>
        <p:nvSpPr>
          <p:cNvPr id="24" name="Text Placeholder 23">
            <a:extLst>
              <a:ext uri="{FF2B5EF4-FFF2-40B4-BE49-F238E27FC236}">
                <a16:creationId xmlns:a16="http://schemas.microsoft.com/office/drawing/2014/main" id="{B9B5C77B-69B4-E44F-A0BA-7862D4F2A1A2}"/>
              </a:ext>
            </a:extLst>
          </p:cNvPr>
          <p:cNvSpPr>
            <a:spLocks noGrp="1"/>
          </p:cNvSpPr>
          <p:nvPr>
            <p:ph type="body" sz="quarter" idx="13"/>
          </p:nvPr>
        </p:nvSpPr>
        <p:spPr/>
        <p:txBody>
          <a:bodyPr/>
          <a:lstStyle/>
          <a:p>
            <a:r>
              <a:rPr lang="en-US"/>
              <a:t>DVMP for Untreated MM, Transplant Ineligible</a:t>
            </a:r>
          </a:p>
        </p:txBody>
      </p:sp>
      <p:pic>
        <p:nvPicPr>
          <p:cNvPr id="5" name="Picture 4" descr="A close up of smoke&#10;&#10;Description automatically generated">
            <a:extLst>
              <a:ext uri="{FF2B5EF4-FFF2-40B4-BE49-F238E27FC236}">
                <a16:creationId xmlns:a16="http://schemas.microsoft.com/office/drawing/2014/main" id="{D59D649C-21E9-6B4D-8313-2F479019CD1E}"/>
              </a:ext>
            </a:extLst>
          </p:cNvPr>
          <p:cNvPicPr>
            <a:picLocks noChangeAspect="1"/>
          </p:cNvPicPr>
          <p:nvPr/>
        </p:nvPicPr>
        <p:blipFill>
          <a:blip r:embed="rId3"/>
          <a:stretch>
            <a:fillRect/>
          </a:stretch>
        </p:blipFill>
        <p:spPr>
          <a:xfrm>
            <a:off x="2567958" y="1878266"/>
            <a:ext cx="7056085" cy="4109988"/>
          </a:xfrm>
          <a:prstGeom prst="rect">
            <a:avLst/>
          </a:prstGeom>
        </p:spPr>
      </p:pic>
      <p:sp>
        <p:nvSpPr>
          <p:cNvPr id="18" name="TextBox 17">
            <a:extLst>
              <a:ext uri="{FF2B5EF4-FFF2-40B4-BE49-F238E27FC236}">
                <a16:creationId xmlns:a16="http://schemas.microsoft.com/office/drawing/2014/main" id="{D3D05B51-E369-CC47-9E29-38C9CDF8E445}"/>
              </a:ext>
            </a:extLst>
          </p:cNvPr>
          <p:cNvSpPr txBox="1"/>
          <p:nvPr/>
        </p:nvSpPr>
        <p:spPr>
          <a:xfrm>
            <a:off x="3837625" y="3834430"/>
            <a:ext cx="2258375" cy="307777"/>
          </a:xfrm>
          <a:prstGeom prst="rect">
            <a:avLst/>
          </a:prstGeom>
          <a:noFill/>
        </p:spPr>
        <p:txBody>
          <a:bodyPr wrap="none" rtlCol="0">
            <a:spAutoFit/>
          </a:bodyPr>
          <a:lstStyle/>
          <a:p>
            <a:r>
              <a:rPr lang="en-US" b="1">
                <a:solidFill>
                  <a:srgbClr val="FF0000"/>
                </a:solidFill>
                <a:latin typeface="News Gothic MT" panose="020B0503020103020203" pitchFamily="34" charset="0"/>
              </a:rPr>
              <a:t>40% reduction in death </a:t>
            </a:r>
          </a:p>
        </p:txBody>
      </p:sp>
    </p:spTree>
    <p:extLst>
      <p:ext uri="{BB962C8B-B14F-4D97-AF65-F5344CB8AC3E}">
        <p14:creationId xmlns:p14="http://schemas.microsoft.com/office/powerpoint/2010/main" val="13631484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00FBA-CA33-FE44-902C-A6BC29DDF908}"/>
              </a:ext>
            </a:extLst>
          </p:cNvPr>
          <p:cNvSpPr>
            <a:spLocks noGrp="1"/>
          </p:cNvSpPr>
          <p:nvPr>
            <p:ph type="title"/>
          </p:nvPr>
        </p:nvSpPr>
        <p:spPr/>
        <p:txBody>
          <a:bodyPr/>
          <a:lstStyle/>
          <a:p>
            <a:r>
              <a:rPr lang="en-US" altLang="en-US"/>
              <a:t>ASCT-Ineligible Patients</a:t>
            </a:r>
            <a:endParaRPr lang="en-US"/>
          </a:p>
        </p:txBody>
      </p:sp>
      <p:sp>
        <p:nvSpPr>
          <p:cNvPr id="5" name="Content Placeholder 2">
            <a:extLst>
              <a:ext uri="{FF2B5EF4-FFF2-40B4-BE49-F238E27FC236}">
                <a16:creationId xmlns:a16="http://schemas.microsoft.com/office/drawing/2014/main" id="{0C0B1A0F-C675-8D4C-9915-E693E3EADA2C}"/>
              </a:ext>
            </a:extLst>
          </p:cNvPr>
          <p:cNvSpPr>
            <a:spLocks noGrp="1"/>
          </p:cNvSpPr>
          <p:nvPr>
            <p:ph idx="1"/>
          </p:nvPr>
        </p:nvSpPr>
        <p:spPr/>
        <p:txBody>
          <a:bodyPr/>
          <a:lstStyle/>
          <a:p>
            <a:r>
              <a:rPr lang="en-US" altLang="en-US"/>
              <a:t>RVd lite results: 90% ORR (≥ PR), 60% ≥ VGPR</a:t>
            </a:r>
          </a:p>
          <a:p>
            <a:r>
              <a:rPr lang="en-US" altLang="en-US"/>
              <a:t>5 patients discontinued after &lt;4 cycles: </a:t>
            </a:r>
          </a:p>
          <a:p>
            <a:pPr lvl="1"/>
            <a:r>
              <a:rPr lang="en-US" altLang="en-US"/>
              <a:t>Worsening adrenal insufficiency (n=1) </a:t>
            </a:r>
          </a:p>
          <a:p>
            <a:pPr lvl="1"/>
            <a:r>
              <a:rPr lang="en-US" altLang="en-US"/>
              <a:t>Lenalidomide-based rash (n=1)</a:t>
            </a:r>
          </a:p>
          <a:p>
            <a:pPr lvl="1"/>
            <a:r>
              <a:rPr lang="en-US" altLang="en-US"/>
              <a:t>Investigator discretion (n=1)</a:t>
            </a:r>
          </a:p>
          <a:p>
            <a:pPr lvl="1"/>
            <a:r>
              <a:rPr lang="en-US" altLang="en-US"/>
              <a:t>Travel distance (n=2)</a:t>
            </a:r>
          </a:p>
          <a:p>
            <a:r>
              <a:rPr lang="en-US" altLang="en-US"/>
              <a:t>AEs manageable and well tolerated in an older population </a:t>
            </a:r>
          </a:p>
          <a:p>
            <a:pPr lvl="1"/>
            <a:r>
              <a:rPr lang="en-US" altLang="en-US"/>
              <a:t>Grade ≥3 AEs: hypophosphatemia (34%), rash (10%)</a:t>
            </a:r>
          </a:p>
          <a:p>
            <a:r>
              <a:rPr lang="en-US" altLang="en-US"/>
              <a:t>Median follow-up: 30 months</a:t>
            </a:r>
          </a:p>
        </p:txBody>
      </p:sp>
      <p:sp>
        <p:nvSpPr>
          <p:cNvPr id="3" name="Text Placeholder 2">
            <a:extLst>
              <a:ext uri="{FF2B5EF4-FFF2-40B4-BE49-F238E27FC236}">
                <a16:creationId xmlns:a16="http://schemas.microsoft.com/office/drawing/2014/main" id="{72E9EA72-13CE-7147-BC09-6DE3FA9E545B}"/>
              </a:ext>
            </a:extLst>
          </p:cNvPr>
          <p:cNvSpPr>
            <a:spLocks noGrp="1"/>
          </p:cNvSpPr>
          <p:nvPr>
            <p:ph type="body" sz="quarter" idx="12"/>
          </p:nvPr>
        </p:nvSpPr>
        <p:spPr/>
        <p:txBody>
          <a:bodyPr/>
          <a:lstStyle/>
          <a:p>
            <a:r>
              <a:rPr lang="en-US" altLang="en-US"/>
              <a:t>PR = partial response; AEs = adverse events.</a:t>
            </a:r>
          </a:p>
          <a:p>
            <a:r>
              <a:rPr lang="en-US" altLang="en-US"/>
              <a:t>O’Donnell et al, 2018.</a:t>
            </a:r>
          </a:p>
        </p:txBody>
      </p:sp>
      <p:sp>
        <p:nvSpPr>
          <p:cNvPr id="4" name="Text Placeholder 3">
            <a:extLst>
              <a:ext uri="{FF2B5EF4-FFF2-40B4-BE49-F238E27FC236}">
                <a16:creationId xmlns:a16="http://schemas.microsoft.com/office/drawing/2014/main" id="{A3834863-F416-8544-9778-1ED35CCE6645}"/>
              </a:ext>
            </a:extLst>
          </p:cNvPr>
          <p:cNvSpPr>
            <a:spLocks noGrp="1"/>
          </p:cNvSpPr>
          <p:nvPr>
            <p:ph type="body" sz="quarter" idx="13"/>
          </p:nvPr>
        </p:nvSpPr>
        <p:spPr/>
        <p:txBody>
          <a:bodyPr/>
          <a:lstStyle/>
          <a:p>
            <a:r>
              <a:rPr lang="en-US"/>
              <a:t>Modified RVd: “RVd Lite”</a:t>
            </a:r>
          </a:p>
        </p:txBody>
      </p:sp>
    </p:spTree>
    <p:extLst>
      <p:ext uri="{BB962C8B-B14F-4D97-AF65-F5344CB8AC3E}">
        <p14:creationId xmlns:p14="http://schemas.microsoft.com/office/powerpoint/2010/main" val="8449233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549CF-D70C-DA44-B835-8E7C15BAB53B}"/>
              </a:ext>
            </a:extLst>
          </p:cNvPr>
          <p:cNvSpPr>
            <a:spLocks noGrp="1"/>
          </p:cNvSpPr>
          <p:nvPr>
            <p:ph type="title"/>
          </p:nvPr>
        </p:nvSpPr>
        <p:spPr/>
        <p:txBody>
          <a:bodyPr/>
          <a:lstStyle/>
          <a:p>
            <a:r>
              <a:rPr lang="en-US"/>
              <a:t>Subcutaneous Daratumumab</a:t>
            </a:r>
          </a:p>
        </p:txBody>
      </p:sp>
      <p:sp>
        <p:nvSpPr>
          <p:cNvPr id="3" name="Content Placeholder 2">
            <a:extLst>
              <a:ext uri="{FF2B5EF4-FFF2-40B4-BE49-F238E27FC236}">
                <a16:creationId xmlns:a16="http://schemas.microsoft.com/office/drawing/2014/main" id="{38990EAF-C7DD-4C4B-BDBD-30257B03627B}"/>
              </a:ext>
            </a:extLst>
          </p:cNvPr>
          <p:cNvSpPr>
            <a:spLocks noGrp="1"/>
          </p:cNvSpPr>
          <p:nvPr>
            <p:ph idx="1"/>
          </p:nvPr>
        </p:nvSpPr>
        <p:spPr>
          <a:xfrm>
            <a:off x="609601" y="1604926"/>
            <a:ext cx="10987324" cy="4373563"/>
          </a:xfrm>
        </p:spPr>
        <p:txBody>
          <a:bodyPr>
            <a:normAutofit/>
          </a:bodyPr>
          <a:lstStyle/>
          <a:p>
            <a:r>
              <a:rPr lang="en-US"/>
              <a:t>FDA Approved May 2020</a:t>
            </a:r>
          </a:p>
          <a:p>
            <a:r>
              <a:rPr lang="en-US"/>
              <a:t>Approvals in newly diagnosed, transplant-ineligible patients:</a:t>
            </a:r>
          </a:p>
          <a:p>
            <a:pPr lvl="1"/>
            <a:r>
              <a:rPr lang="en-US"/>
              <a:t>In combination with VMP (ORR in PLEIADES: 88.1%)</a:t>
            </a:r>
          </a:p>
          <a:p>
            <a:pPr lvl="1"/>
            <a:r>
              <a:rPr lang="en-US"/>
              <a:t>In combination with Rd (ORR in PLEIADES: 90.8%) </a:t>
            </a:r>
          </a:p>
          <a:p>
            <a:r>
              <a:rPr lang="en-US"/>
              <a:t>Adverse events: </a:t>
            </a:r>
          </a:p>
          <a:p>
            <a:pPr lvl="1"/>
            <a:r>
              <a:rPr lang="en-US"/>
              <a:t>Upper respiratory tract infection</a:t>
            </a:r>
          </a:p>
          <a:p>
            <a:pPr lvl="1"/>
            <a:r>
              <a:rPr lang="en-US"/>
              <a:t>In combination with VMP: constipation, nausea, fatigue, pyrexia, peripheral sensory neuropathy, diarrhea, cough, insomnia, vomiting, back pain</a:t>
            </a:r>
          </a:p>
          <a:p>
            <a:pPr lvl="1"/>
            <a:r>
              <a:rPr lang="en-US"/>
              <a:t>In combination with Rd: fatigue, diarrhea, upper respiratory tract infection, muscle spasms, constipation, pyrexia, pneumonia, dyspnea</a:t>
            </a:r>
          </a:p>
          <a:p>
            <a:endParaRPr lang="en-US"/>
          </a:p>
          <a:p>
            <a:endParaRPr lang="en-US"/>
          </a:p>
          <a:p>
            <a:pPr lvl="1"/>
            <a:endParaRPr lang="en-US"/>
          </a:p>
          <a:p>
            <a:endParaRPr lang="en-US"/>
          </a:p>
        </p:txBody>
      </p:sp>
      <p:sp>
        <p:nvSpPr>
          <p:cNvPr id="4" name="Text Placeholder 3">
            <a:extLst>
              <a:ext uri="{FF2B5EF4-FFF2-40B4-BE49-F238E27FC236}">
                <a16:creationId xmlns:a16="http://schemas.microsoft.com/office/drawing/2014/main" id="{305725EC-1803-7B4C-870F-B1902105CE7C}"/>
              </a:ext>
            </a:extLst>
          </p:cNvPr>
          <p:cNvSpPr>
            <a:spLocks noGrp="1"/>
          </p:cNvSpPr>
          <p:nvPr>
            <p:ph type="body" sz="quarter" idx="12"/>
          </p:nvPr>
        </p:nvSpPr>
        <p:spPr>
          <a:xfrm>
            <a:off x="193575" y="6420647"/>
            <a:ext cx="4932441" cy="307777"/>
          </a:xfrm>
        </p:spPr>
        <p:txBody>
          <a:bodyPr/>
          <a:lstStyle/>
          <a:p>
            <a:r>
              <a:rPr lang="en-US" dirty="0"/>
              <a:t>VMP = bortezomib/melphalan flufenamide/prednisone.</a:t>
            </a:r>
          </a:p>
          <a:p>
            <a:r>
              <a:rPr lang="en-US" dirty="0"/>
              <a:t>Chari, Goldschmidt et al, 2019; </a:t>
            </a:r>
            <a:r>
              <a:rPr lang="en-US" dirty="0" err="1"/>
              <a:t>Darzalex</a:t>
            </a:r>
            <a:r>
              <a:rPr lang="en-US" dirty="0"/>
              <a:t> </a:t>
            </a:r>
            <a:r>
              <a:rPr lang="en-US" dirty="0" err="1"/>
              <a:t>Faspro</a:t>
            </a:r>
            <a:r>
              <a:rPr lang="en-US" baseline="30000" dirty="0" err="1"/>
              <a:t>TM</a:t>
            </a:r>
            <a:r>
              <a:rPr lang="en-US" dirty="0"/>
              <a:t> prescribing information, 2020.</a:t>
            </a:r>
          </a:p>
        </p:txBody>
      </p:sp>
      <p:sp>
        <p:nvSpPr>
          <p:cNvPr id="5" name="Text Placeholder 4">
            <a:extLst>
              <a:ext uri="{FF2B5EF4-FFF2-40B4-BE49-F238E27FC236}">
                <a16:creationId xmlns:a16="http://schemas.microsoft.com/office/drawing/2014/main" id="{9A3D2F52-9599-064D-BE9A-2450E168E997}"/>
              </a:ext>
            </a:extLst>
          </p:cNvPr>
          <p:cNvSpPr>
            <a:spLocks noGrp="1"/>
          </p:cNvSpPr>
          <p:nvPr>
            <p:ph type="body" sz="quarter" idx="13"/>
          </p:nvPr>
        </p:nvSpPr>
        <p:spPr/>
        <p:txBody>
          <a:bodyPr/>
          <a:lstStyle/>
          <a:p>
            <a:r>
              <a:rPr lang="en-US"/>
              <a:t>(Daratumumab and Hyaluronidase-</a:t>
            </a:r>
            <a:r>
              <a:rPr lang="en-US" err="1"/>
              <a:t>fihj</a:t>
            </a:r>
            <a:r>
              <a:rPr lang="en-US"/>
              <a:t>)</a:t>
            </a:r>
          </a:p>
        </p:txBody>
      </p:sp>
    </p:spTree>
    <p:extLst>
      <p:ext uri="{BB962C8B-B14F-4D97-AF65-F5344CB8AC3E}">
        <p14:creationId xmlns:p14="http://schemas.microsoft.com/office/powerpoint/2010/main" val="8401275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Managing Adverse Events and Promoting Adherence to Therapy</a:t>
            </a:r>
          </a:p>
        </p:txBody>
      </p:sp>
    </p:spTree>
    <p:extLst>
      <p:ext uri="{BB962C8B-B14F-4D97-AF65-F5344CB8AC3E}">
        <p14:creationId xmlns:p14="http://schemas.microsoft.com/office/powerpoint/2010/main" val="42016965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Optimal Monitoring of Adverse Events and QOL</a:t>
            </a:r>
          </a:p>
        </p:txBody>
      </p:sp>
      <p:sp>
        <p:nvSpPr>
          <p:cNvPr id="4" name="Text Placeholder 3">
            <a:extLst>
              <a:ext uri="{FF2B5EF4-FFF2-40B4-BE49-F238E27FC236}">
                <a16:creationId xmlns:a16="http://schemas.microsoft.com/office/drawing/2014/main" id="{6500ED7E-F368-424A-8FF4-C0C18589EE26}"/>
              </a:ext>
            </a:extLst>
          </p:cNvPr>
          <p:cNvSpPr>
            <a:spLocks noGrp="1"/>
          </p:cNvSpPr>
          <p:nvPr>
            <p:ph type="body" sz="quarter" idx="12"/>
          </p:nvPr>
        </p:nvSpPr>
        <p:spPr>
          <a:xfrm>
            <a:off x="193575" y="6421193"/>
            <a:ext cx="5798062" cy="307777"/>
          </a:xfrm>
        </p:spPr>
        <p:txBody>
          <a:bodyPr/>
          <a:lstStyle/>
          <a:p>
            <a:r>
              <a:rPr lang="en-US"/>
              <a:t>QOL = quality of life; GI = gastrointestinal. </a:t>
            </a:r>
          </a:p>
          <a:p>
            <a:r>
              <a:rPr lang="en-US" err="1"/>
              <a:t>Xpovio</a:t>
            </a:r>
            <a:r>
              <a:rPr lang="en-US"/>
              <a:t>® prescribing information, 2019; </a:t>
            </a:r>
            <a:r>
              <a:rPr lang="en-US" err="1"/>
              <a:t>Revlimid</a:t>
            </a:r>
            <a:r>
              <a:rPr lang="en-US"/>
              <a:t>® prescribing information, 2019; NCCN, 2020. </a:t>
            </a:r>
          </a:p>
        </p:txBody>
      </p:sp>
      <p:sp>
        <p:nvSpPr>
          <p:cNvPr id="3" name="Content Placeholder 2"/>
          <p:cNvSpPr>
            <a:spLocks noGrp="1"/>
          </p:cNvSpPr>
          <p:nvPr>
            <p:ph idx="1"/>
          </p:nvPr>
        </p:nvSpPr>
        <p:spPr/>
        <p:txBody>
          <a:bodyPr/>
          <a:lstStyle/>
          <a:p>
            <a:r>
              <a:rPr lang="en-US"/>
              <a:t>Requires a team approach </a:t>
            </a:r>
          </a:p>
          <a:p>
            <a:r>
              <a:rPr lang="en-US"/>
              <a:t>Challenges: variable side effect/toxicity profile of different agents, ranging from mild to severe</a:t>
            </a:r>
          </a:p>
          <a:p>
            <a:pPr lvl="1"/>
            <a:r>
              <a:rPr lang="en-US"/>
              <a:t>Challenges of oral therapies</a:t>
            </a:r>
          </a:p>
          <a:p>
            <a:pPr lvl="2"/>
            <a:r>
              <a:rPr lang="en-US"/>
              <a:t>Steroids: hyperglycemia </a:t>
            </a:r>
          </a:p>
          <a:p>
            <a:pPr lvl="2"/>
            <a:r>
              <a:rPr lang="en-US"/>
              <a:t>Lenalidomide: related diarrhea</a:t>
            </a:r>
          </a:p>
          <a:p>
            <a:pPr lvl="2"/>
            <a:r>
              <a:rPr lang="en-US"/>
              <a:t>Selinexor: moderate to severe GI disturbances in some cases </a:t>
            </a:r>
          </a:p>
          <a:p>
            <a:pPr lvl="1"/>
            <a:r>
              <a:rPr lang="en-US"/>
              <a:t>Adherence: IV/oral or monitoring</a:t>
            </a:r>
          </a:p>
          <a:p>
            <a:pPr lvl="1"/>
            <a:endParaRPr lang="en-US"/>
          </a:p>
        </p:txBody>
      </p:sp>
    </p:spTree>
    <p:extLst>
      <p:ext uri="{BB962C8B-B14F-4D97-AF65-F5344CB8AC3E}">
        <p14:creationId xmlns:p14="http://schemas.microsoft.com/office/powerpoint/2010/main" val="12150113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33255"/>
            <a:ext cx="10972800" cy="584775"/>
          </a:xfrm>
        </p:spPr>
        <p:txBody>
          <a:bodyPr/>
          <a:lstStyle/>
          <a:p>
            <a:r>
              <a:rPr lang="en-US" sz="3200"/>
              <a:t>Optimal Monitoring of Adverse Events and QOL (cont.)</a:t>
            </a:r>
          </a:p>
        </p:txBody>
      </p:sp>
      <p:sp>
        <p:nvSpPr>
          <p:cNvPr id="6" name="Text Placeholder 5">
            <a:extLst>
              <a:ext uri="{FF2B5EF4-FFF2-40B4-BE49-F238E27FC236}">
                <a16:creationId xmlns:a16="http://schemas.microsoft.com/office/drawing/2014/main" id="{52292929-876F-A14A-A86C-8A217CC3B8F4}"/>
              </a:ext>
            </a:extLst>
          </p:cNvPr>
          <p:cNvSpPr>
            <a:spLocks noGrp="1"/>
          </p:cNvSpPr>
          <p:nvPr>
            <p:ph type="body" sz="quarter" idx="12"/>
          </p:nvPr>
        </p:nvSpPr>
        <p:spPr/>
        <p:txBody>
          <a:bodyPr/>
          <a:lstStyle/>
          <a:p>
            <a:endParaRPr lang="en-US"/>
          </a:p>
        </p:txBody>
      </p:sp>
      <p:sp>
        <p:nvSpPr>
          <p:cNvPr id="3" name="Content Placeholder 2"/>
          <p:cNvSpPr>
            <a:spLocks noGrp="1"/>
          </p:cNvSpPr>
          <p:nvPr>
            <p:ph idx="1"/>
          </p:nvPr>
        </p:nvSpPr>
        <p:spPr/>
        <p:txBody>
          <a:bodyPr/>
          <a:lstStyle/>
          <a:p>
            <a:r>
              <a:rPr lang="en-US"/>
              <a:t>Common patient/caregiver questions:</a:t>
            </a:r>
          </a:p>
          <a:p>
            <a:pPr lvl="1"/>
            <a:r>
              <a:rPr lang="en-US"/>
              <a:t>How long will I take this therapy?</a:t>
            </a:r>
          </a:p>
          <a:p>
            <a:pPr lvl="1"/>
            <a:r>
              <a:rPr lang="en-US"/>
              <a:t>What side effects should I expect?</a:t>
            </a:r>
          </a:p>
          <a:p>
            <a:pPr lvl="1"/>
            <a:r>
              <a:rPr lang="en-US"/>
              <a:t>How can I keep myself healthy?</a:t>
            </a:r>
          </a:p>
          <a:p>
            <a:pPr lvl="2"/>
            <a:r>
              <a:rPr lang="en-US"/>
              <a:t>Diet, exercise, health maintenance </a:t>
            </a:r>
          </a:p>
          <a:p>
            <a:pPr lvl="1"/>
            <a:r>
              <a:rPr lang="en-US"/>
              <a:t>What other treatments would I need to take? </a:t>
            </a:r>
          </a:p>
          <a:p>
            <a:pPr lvl="2"/>
            <a:r>
              <a:rPr lang="en-US"/>
              <a:t>DVT prophylaxis, infection prevention/immunizations, bone health</a:t>
            </a:r>
          </a:p>
          <a:p>
            <a:pPr lvl="1"/>
            <a:endParaRPr lang="en-US"/>
          </a:p>
          <a:p>
            <a:pPr lvl="1"/>
            <a:endParaRPr lang="en-US"/>
          </a:p>
        </p:txBody>
      </p:sp>
    </p:spTree>
    <p:extLst>
      <p:ext uri="{BB962C8B-B14F-4D97-AF65-F5344CB8AC3E}">
        <p14:creationId xmlns:p14="http://schemas.microsoft.com/office/powerpoint/2010/main" val="40181094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68"/>
        <p:cNvGrpSpPr/>
        <p:nvPr/>
      </p:nvGrpSpPr>
      <p:grpSpPr>
        <a:xfrm>
          <a:off x="0" y="0"/>
          <a:ext cx="0" cy="0"/>
          <a:chOff x="0" y="0"/>
          <a:chExt cx="0" cy="0"/>
        </a:xfrm>
      </p:grpSpPr>
      <p:sp>
        <p:nvSpPr>
          <p:cNvPr id="1070" name="Google Shape;1070;p75"/>
          <p:cNvSpPr txBox="1">
            <a:spLocks noGrp="1"/>
          </p:cNvSpPr>
          <p:nvPr>
            <p:ph type="title"/>
          </p:nvPr>
        </p:nvSpPr>
        <p:spPr/>
        <p:txBody>
          <a:bodyPr/>
          <a:lstStyle/>
          <a:p>
            <a:r>
              <a:rPr lang="en-US"/>
              <a:t>Bone-Modifying Agents</a:t>
            </a:r>
          </a:p>
        </p:txBody>
      </p:sp>
      <p:sp>
        <p:nvSpPr>
          <p:cNvPr id="8" name="Text Placeholder 7">
            <a:extLst>
              <a:ext uri="{FF2B5EF4-FFF2-40B4-BE49-F238E27FC236}">
                <a16:creationId xmlns:a16="http://schemas.microsoft.com/office/drawing/2014/main" id="{0DBC033A-0FB7-7F44-AEE8-941C46C4A95A}"/>
              </a:ext>
            </a:extLst>
          </p:cNvPr>
          <p:cNvSpPr>
            <a:spLocks noGrp="1"/>
          </p:cNvSpPr>
          <p:nvPr>
            <p:ph type="body" sz="quarter" idx="12"/>
          </p:nvPr>
        </p:nvSpPr>
        <p:spPr>
          <a:xfrm>
            <a:off x="193575" y="6421193"/>
            <a:ext cx="2975173" cy="307777"/>
          </a:xfrm>
        </p:spPr>
        <p:txBody>
          <a:bodyPr/>
          <a:lstStyle/>
          <a:p>
            <a:r>
              <a:rPr lang="en-US"/>
              <a:t>SRE = skeletal-related events; pts = patients.</a:t>
            </a:r>
          </a:p>
          <a:p>
            <a:r>
              <a:rPr lang="en-US"/>
              <a:t>Anderson et al, 2018; </a:t>
            </a:r>
            <a:r>
              <a:rPr lang="en-US" err="1"/>
              <a:t>Chantzichristos</a:t>
            </a:r>
            <a:r>
              <a:rPr lang="en-US"/>
              <a:t> et al, 2008.</a:t>
            </a:r>
          </a:p>
        </p:txBody>
      </p:sp>
      <p:sp>
        <p:nvSpPr>
          <p:cNvPr id="4" name="Content Placeholder 3">
            <a:extLst>
              <a:ext uri="{FF2B5EF4-FFF2-40B4-BE49-F238E27FC236}">
                <a16:creationId xmlns:a16="http://schemas.microsoft.com/office/drawing/2014/main" id="{65EF788D-35FD-C94E-B633-9EFE65F006E1}"/>
              </a:ext>
            </a:extLst>
          </p:cNvPr>
          <p:cNvSpPr>
            <a:spLocks noGrp="1"/>
          </p:cNvSpPr>
          <p:nvPr>
            <p:ph idx="1"/>
          </p:nvPr>
        </p:nvSpPr>
        <p:spPr/>
        <p:txBody>
          <a:bodyPr>
            <a:normAutofit lnSpcReduction="10000"/>
          </a:bodyPr>
          <a:lstStyle/>
          <a:p>
            <a:pPr marL="0" indent="0">
              <a:buNone/>
            </a:pPr>
            <a:r>
              <a:rPr lang="en-US" altLang="en-US" dirty="0"/>
              <a:t>Recommended for </a:t>
            </a:r>
            <a:r>
              <a:rPr lang="en-US" altLang="en-US" b="1" u="sng" dirty="0"/>
              <a:t>all</a:t>
            </a:r>
            <a:r>
              <a:rPr lang="en-US" altLang="en-US" dirty="0"/>
              <a:t> MM patients</a:t>
            </a:r>
          </a:p>
          <a:p>
            <a:endParaRPr lang="en-US" altLang="en-US" dirty="0"/>
          </a:p>
          <a:p>
            <a:r>
              <a:rPr lang="en-US" altLang="en-US" dirty="0"/>
              <a:t>Pamidronate: 90 mg over 2+ hours every 3-4 weeks</a:t>
            </a:r>
          </a:p>
          <a:p>
            <a:pPr lvl="1"/>
            <a:r>
              <a:rPr lang="en-US" dirty="0"/>
              <a:t>In patients with severe renal impairment (</a:t>
            </a:r>
            <a:r>
              <a:rPr lang="en-US" dirty="0" err="1"/>
              <a:t>CrCl</a:t>
            </a:r>
            <a:r>
              <a:rPr lang="en-US" dirty="0"/>
              <a:t> &lt;30 mL/min): 90 mg over 4-6 hours</a:t>
            </a:r>
          </a:p>
          <a:p>
            <a:pPr lvl="1"/>
            <a:r>
              <a:rPr lang="en-US" dirty="0"/>
              <a:t>Consider dose adjustment for mild/moderate renal impairment </a:t>
            </a:r>
            <a:endParaRPr lang="en-US" altLang="en-US" dirty="0"/>
          </a:p>
          <a:p>
            <a:r>
              <a:rPr lang="en-US" altLang="en-US" dirty="0"/>
              <a:t>Zoledronic acid: 4 mg over 15+ min every 3-4 weeks</a:t>
            </a:r>
          </a:p>
          <a:p>
            <a:pPr lvl="1"/>
            <a:r>
              <a:rPr lang="en-US" sz="2100" dirty="0"/>
              <a:t>Adjust dose for mild/moderate renal impairment (</a:t>
            </a:r>
            <a:r>
              <a:rPr lang="en-US" sz="2100" dirty="0" err="1"/>
              <a:t>CrCl</a:t>
            </a:r>
            <a:r>
              <a:rPr lang="en-US" sz="2100" dirty="0"/>
              <a:t> </a:t>
            </a:r>
          </a:p>
          <a:p>
            <a:pPr marL="457200" lvl="1" indent="0">
              <a:buNone/>
            </a:pPr>
            <a:r>
              <a:rPr lang="en-US" sz="2100" dirty="0"/>
              <a:t>	30-60 mL/min) per prescriber information </a:t>
            </a:r>
          </a:p>
          <a:p>
            <a:pPr lvl="1"/>
            <a:r>
              <a:rPr lang="en-US" sz="2100" dirty="0"/>
              <a:t>Not recommended in patients with severe renal impairment</a:t>
            </a:r>
            <a:endParaRPr lang="en-US" altLang="en-US" sz="2100" dirty="0"/>
          </a:p>
          <a:p>
            <a:r>
              <a:rPr lang="en-US" altLang="en-US" dirty="0"/>
              <a:t>Denosumab: demonstrated noninferiority to zoledronic acid in SRE</a:t>
            </a:r>
          </a:p>
          <a:p>
            <a:pPr lvl="1"/>
            <a:r>
              <a:rPr lang="en-US" sz="2100" dirty="0"/>
              <a:t>Fewer renal AEs; may be preferred in pts with kidney disease</a:t>
            </a:r>
          </a:p>
          <a:p>
            <a:pPr lvl="1"/>
            <a:r>
              <a:rPr lang="en-US" sz="2100" dirty="0"/>
              <a:t>Hypocalcemia can be an issue (calcium supplements)</a:t>
            </a:r>
          </a:p>
          <a:p>
            <a:endParaRPr lang="en-US" dirty="0"/>
          </a:p>
        </p:txBody>
      </p:sp>
    </p:spTree>
    <p:extLst>
      <p:ext uri="{BB962C8B-B14F-4D97-AF65-F5344CB8AC3E}">
        <p14:creationId xmlns:p14="http://schemas.microsoft.com/office/powerpoint/2010/main" val="12312396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068"/>
        <p:cNvGrpSpPr/>
        <p:nvPr/>
      </p:nvGrpSpPr>
      <p:grpSpPr>
        <a:xfrm>
          <a:off x="0" y="0"/>
          <a:ext cx="0" cy="0"/>
          <a:chOff x="0" y="0"/>
          <a:chExt cx="0" cy="0"/>
        </a:xfrm>
      </p:grpSpPr>
      <p:sp>
        <p:nvSpPr>
          <p:cNvPr id="1070" name="Google Shape;1070;p75"/>
          <p:cNvSpPr txBox="1">
            <a:spLocks noGrp="1"/>
          </p:cNvSpPr>
          <p:nvPr>
            <p:ph type="title"/>
          </p:nvPr>
        </p:nvSpPr>
        <p:spPr/>
        <p:txBody>
          <a:bodyPr/>
          <a:lstStyle/>
          <a:p>
            <a:r>
              <a:rPr lang="en-US"/>
              <a:t>Bone-Modifying Agents (cont.)</a:t>
            </a:r>
          </a:p>
        </p:txBody>
      </p:sp>
      <p:sp>
        <p:nvSpPr>
          <p:cNvPr id="8" name="Text Placeholder 7">
            <a:extLst>
              <a:ext uri="{FF2B5EF4-FFF2-40B4-BE49-F238E27FC236}">
                <a16:creationId xmlns:a16="http://schemas.microsoft.com/office/drawing/2014/main" id="{0DBC033A-0FB7-7F44-AEE8-941C46C4A95A}"/>
              </a:ext>
            </a:extLst>
          </p:cNvPr>
          <p:cNvSpPr>
            <a:spLocks noGrp="1"/>
          </p:cNvSpPr>
          <p:nvPr>
            <p:ph type="body" sz="quarter" idx="12"/>
          </p:nvPr>
        </p:nvSpPr>
        <p:spPr>
          <a:xfrm>
            <a:off x="193575" y="6575082"/>
            <a:ext cx="2459006" cy="153888"/>
          </a:xfrm>
        </p:spPr>
        <p:txBody>
          <a:bodyPr/>
          <a:lstStyle/>
          <a:p>
            <a:r>
              <a:rPr lang="en-US"/>
              <a:t>Anderson et al, 2018; Morag et al, 2009..</a:t>
            </a:r>
          </a:p>
        </p:txBody>
      </p:sp>
      <p:sp>
        <p:nvSpPr>
          <p:cNvPr id="7" name="Content Placeholder 6">
            <a:extLst>
              <a:ext uri="{FF2B5EF4-FFF2-40B4-BE49-F238E27FC236}">
                <a16:creationId xmlns:a16="http://schemas.microsoft.com/office/drawing/2014/main" id="{8BCBB5C4-2A42-724A-853A-B365455E86B1}"/>
              </a:ext>
            </a:extLst>
          </p:cNvPr>
          <p:cNvSpPr>
            <a:spLocks noGrp="1"/>
          </p:cNvSpPr>
          <p:nvPr>
            <p:ph idx="1"/>
          </p:nvPr>
        </p:nvSpPr>
        <p:spPr>
          <a:xfrm>
            <a:off x="609600" y="1466820"/>
            <a:ext cx="10972800" cy="4373563"/>
          </a:xfrm>
        </p:spPr>
        <p:txBody>
          <a:bodyPr/>
          <a:lstStyle/>
          <a:p>
            <a:pPr marL="457200" lvl="1" indent="0">
              <a:buNone/>
            </a:pPr>
            <a:endParaRPr lang="en-US" altLang="en-US"/>
          </a:p>
          <a:p>
            <a:r>
              <a:rPr lang="en-US" altLang="en-US" sz="2400"/>
              <a:t>Continuous bone-modifying agent treatment by provider discretion</a:t>
            </a:r>
          </a:p>
          <a:p>
            <a:r>
              <a:rPr lang="en-US" altLang="en-US" sz="2400"/>
              <a:t>Retreatment with bone-modifying agent recommended at relapse</a:t>
            </a:r>
          </a:p>
          <a:p>
            <a:pPr lvl="1"/>
            <a:endParaRPr lang="en-US" altLang="en-US"/>
          </a:p>
          <a:p>
            <a:endParaRPr lang="en-US"/>
          </a:p>
        </p:txBody>
      </p:sp>
      <p:pic>
        <p:nvPicPr>
          <p:cNvPr id="1073" name="Google Shape;1073;p75" descr="Souden_Jean_11_11_05_ONJ Visit 1 002"/>
          <p:cNvPicPr preferRelativeResize="0"/>
          <p:nvPr/>
        </p:nvPicPr>
        <p:blipFill rotWithShape="1">
          <a:blip r:embed="rId3">
            <a:alphaModFix/>
          </a:blip>
          <a:srcRect/>
          <a:stretch/>
        </p:blipFill>
        <p:spPr>
          <a:xfrm>
            <a:off x="9002920" y="3653602"/>
            <a:ext cx="2546410" cy="1449699"/>
          </a:xfrm>
          <a:prstGeom prst="rect">
            <a:avLst/>
          </a:prstGeom>
          <a:noFill/>
          <a:ln>
            <a:noFill/>
          </a:ln>
        </p:spPr>
      </p:pic>
      <p:sp>
        <p:nvSpPr>
          <p:cNvPr id="1074" name="Google Shape;1074;p75"/>
          <p:cNvSpPr txBox="1"/>
          <p:nvPr/>
        </p:nvSpPr>
        <p:spPr>
          <a:xfrm>
            <a:off x="9002920" y="5292477"/>
            <a:ext cx="2849294" cy="256319"/>
          </a:xfrm>
          <a:prstGeom prst="rect">
            <a:avLst/>
          </a:prstGeom>
          <a:noFill/>
          <a:ln>
            <a:noFill/>
          </a:ln>
        </p:spPr>
        <p:txBody>
          <a:bodyPr spcFirstLastPara="1" wrap="square" lIns="0" tIns="25706" rIns="0" bIns="25706" anchor="t" anchorCtr="0">
            <a:noAutofit/>
          </a:bodyPr>
          <a:lstStyle/>
          <a:p>
            <a:pPr>
              <a:lnSpc>
                <a:spcPct val="90000"/>
              </a:lnSpc>
            </a:pPr>
            <a:r>
              <a:rPr lang="en-US" sz="1800">
                <a:solidFill>
                  <a:srgbClr val="000000"/>
                </a:solidFill>
                <a:latin typeface="News Gothic MT" panose="020B0503020103020203" pitchFamily="34" charset="0"/>
                <a:ea typeface="Calibri"/>
                <a:cs typeface="Arial" panose="020B0604020202020204" pitchFamily="34" charset="0"/>
                <a:sym typeface="Calibri"/>
              </a:rPr>
              <a:t>Osteonecrosis of the jaw</a:t>
            </a:r>
            <a:endParaRPr lang="en-US" sz="1800">
              <a:latin typeface="News Gothic MT" panose="020B0503020103020203" pitchFamily="34" charset="0"/>
            </a:endParaRPr>
          </a:p>
        </p:txBody>
      </p:sp>
      <p:pic>
        <p:nvPicPr>
          <p:cNvPr id="723970" name="Picture 2" descr="Fig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5886" y="2914303"/>
            <a:ext cx="4355088" cy="2926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35092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Disclosures</a:t>
            </a:r>
          </a:p>
        </p:txBody>
      </p:sp>
      <p:sp>
        <p:nvSpPr>
          <p:cNvPr id="3" name="Content Placeholder 2"/>
          <p:cNvSpPr>
            <a:spLocks noGrp="1"/>
          </p:cNvSpPr>
          <p:nvPr>
            <p:ph idx="1"/>
          </p:nvPr>
        </p:nvSpPr>
        <p:spPr/>
        <p:txBody>
          <a:bodyPr/>
          <a:lstStyle/>
          <a:p>
            <a:r>
              <a:rPr lang="en-US" dirty="0"/>
              <a:t>Dr. Richards discloses the following commercial relationships:</a:t>
            </a:r>
          </a:p>
          <a:p>
            <a:pPr lvl="1"/>
            <a:r>
              <a:rPr lang="en-US" dirty="0"/>
              <a:t>Advisory board or panel: Celgene, Takeda, GSK</a:t>
            </a:r>
          </a:p>
          <a:p>
            <a:pPr marL="457200" lvl="1" indent="0">
              <a:buNone/>
            </a:pPr>
            <a:endParaRPr lang="en-US" dirty="0"/>
          </a:p>
          <a:p>
            <a:pPr marL="457200" lvl="1" indent="0">
              <a:buNone/>
            </a:pPr>
            <a:r>
              <a:rPr lang="en-US" dirty="0"/>
              <a:t>i3 Health has mitigated all relevant financial relationships.</a:t>
            </a:r>
          </a:p>
        </p:txBody>
      </p:sp>
    </p:spTree>
    <p:extLst>
      <p:ext uri="{BB962C8B-B14F-4D97-AF65-F5344CB8AC3E}">
        <p14:creationId xmlns:p14="http://schemas.microsoft.com/office/powerpoint/2010/main" val="39440181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Risk of VTE, Infection </a:t>
            </a:r>
          </a:p>
        </p:txBody>
      </p:sp>
      <p:sp>
        <p:nvSpPr>
          <p:cNvPr id="4" name="Text Placeholder 3">
            <a:extLst>
              <a:ext uri="{FF2B5EF4-FFF2-40B4-BE49-F238E27FC236}">
                <a16:creationId xmlns:a16="http://schemas.microsoft.com/office/drawing/2014/main" id="{317432FA-2BB4-CC42-BFAB-D1318B5C2EDC}"/>
              </a:ext>
            </a:extLst>
          </p:cNvPr>
          <p:cNvSpPr>
            <a:spLocks noGrp="1"/>
          </p:cNvSpPr>
          <p:nvPr>
            <p:ph type="body" sz="quarter" idx="12"/>
          </p:nvPr>
        </p:nvSpPr>
        <p:spPr/>
        <p:txBody>
          <a:bodyPr/>
          <a:lstStyle/>
          <a:p>
            <a:r>
              <a:rPr lang="en-US"/>
              <a:t>VTE = venous thromboembolic event; PE = pulmonary embolism; rx = drug; AC = anticoagulation; </a:t>
            </a:r>
          </a:p>
          <a:p>
            <a:r>
              <a:rPr lang="en-US"/>
              <a:t>ASA = acetylsalicylic acid.</a:t>
            </a:r>
          </a:p>
          <a:p>
            <a:r>
              <a:rPr lang="en-US"/>
              <a:t>NCCN, 2020. </a:t>
            </a:r>
          </a:p>
        </p:txBody>
      </p:sp>
      <p:sp>
        <p:nvSpPr>
          <p:cNvPr id="3" name="Content Placeholder 2"/>
          <p:cNvSpPr>
            <a:spLocks noGrp="1"/>
          </p:cNvSpPr>
          <p:nvPr>
            <p:ph idx="1"/>
          </p:nvPr>
        </p:nvSpPr>
        <p:spPr>
          <a:xfrm>
            <a:off x="609600" y="1604926"/>
            <a:ext cx="7877577" cy="4373563"/>
          </a:xfrm>
        </p:spPr>
        <p:txBody>
          <a:bodyPr/>
          <a:lstStyle/>
          <a:p>
            <a:r>
              <a:rPr lang="en-US" dirty="0"/>
              <a:t>Types of VTE</a:t>
            </a:r>
          </a:p>
          <a:p>
            <a:pPr lvl="1"/>
            <a:r>
              <a:rPr lang="en-US" dirty="0"/>
              <a:t>DVT: proximal DVT (knee or higher) is a prognostic marker for recurrence and mortality</a:t>
            </a:r>
          </a:p>
          <a:p>
            <a:pPr lvl="1"/>
            <a:r>
              <a:rPr lang="en-US" dirty="0"/>
              <a:t>PE: severity depends on size and cardiopulmonary reserve </a:t>
            </a:r>
          </a:p>
          <a:p>
            <a:r>
              <a:rPr lang="en-US" dirty="0"/>
              <a:t>All patients with MM should be screened for DVT risk factors: surgery, immobilization, hospitalization, renal disease, </a:t>
            </a:r>
            <a:r>
              <a:rPr lang="en-US" dirty="0" err="1"/>
              <a:t>rx</a:t>
            </a:r>
            <a:r>
              <a:rPr lang="en-US" dirty="0"/>
              <a:t> combination, obesity</a:t>
            </a:r>
          </a:p>
          <a:p>
            <a:r>
              <a:rPr lang="en-US" dirty="0"/>
              <a:t>Consider prophylactic AC, ASA</a:t>
            </a:r>
          </a:p>
          <a:p>
            <a:endParaRPr lang="en-US" dirty="0"/>
          </a:p>
        </p:txBody>
      </p:sp>
      <p:pic>
        <p:nvPicPr>
          <p:cNvPr id="5" name="Content Placeholder 6"/>
          <p:cNvPicPr>
            <a:picLocks noChangeAspect="1"/>
          </p:cNvPicPr>
          <p:nvPr/>
        </p:nvPicPr>
        <p:blipFill>
          <a:blip r:embed="rId2"/>
          <a:stretch>
            <a:fillRect/>
          </a:stretch>
        </p:blipFill>
        <p:spPr bwMode="auto">
          <a:xfrm>
            <a:off x="8487177" y="2004500"/>
            <a:ext cx="2548572" cy="303236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4981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Risk of VTE, Infection (cont.) </a:t>
            </a:r>
          </a:p>
        </p:txBody>
      </p:sp>
      <p:sp>
        <p:nvSpPr>
          <p:cNvPr id="4" name="Text Placeholder 3">
            <a:extLst>
              <a:ext uri="{FF2B5EF4-FFF2-40B4-BE49-F238E27FC236}">
                <a16:creationId xmlns:a16="http://schemas.microsoft.com/office/drawing/2014/main" id="{317432FA-2BB4-CC42-BFAB-D1318B5C2EDC}"/>
              </a:ext>
            </a:extLst>
          </p:cNvPr>
          <p:cNvSpPr>
            <a:spLocks noGrp="1"/>
          </p:cNvSpPr>
          <p:nvPr>
            <p:ph type="body" sz="quarter" idx="12"/>
          </p:nvPr>
        </p:nvSpPr>
        <p:spPr/>
        <p:txBody>
          <a:bodyPr/>
          <a:lstStyle/>
          <a:p>
            <a:r>
              <a:rPr lang="en-US"/>
              <a:t>VZV = varicella zoster virus; MAb = monoclonal antibody; sxs = symptoms; IVIg = intravenous immunoglobulin.</a:t>
            </a:r>
          </a:p>
          <a:p>
            <a:r>
              <a:rPr lang="en-US"/>
              <a:t>NCCN, 2020. </a:t>
            </a:r>
          </a:p>
        </p:txBody>
      </p:sp>
      <p:sp>
        <p:nvSpPr>
          <p:cNvPr id="3" name="Content Placeholder 2"/>
          <p:cNvSpPr>
            <a:spLocks noGrp="1"/>
          </p:cNvSpPr>
          <p:nvPr>
            <p:ph idx="1"/>
          </p:nvPr>
        </p:nvSpPr>
        <p:spPr>
          <a:xfrm>
            <a:off x="609601" y="1420949"/>
            <a:ext cx="7465454" cy="4373563"/>
          </a:xfrm>
        </p:spPr>
        <p:txBody>
          <a:bodyPr/>
          <a:lstStyle/>
          <a:p>
            <a:endParaRPr lang="en-US"/>
          </a:p>
          <a:p>
            <a:r>
              <a:rPr lang="en-US"/>
              <a:t>Infection risk</a:t>
            </a:r>
          </a:p>
          <a:p>
            <a:pPr lvl="1"/>
            <a:r>
              <a:rPr lang="en-US"/>
              <a:t>VZV if MAb, PI</a:t>
            </a:r>
          </a:p>
          <a:p>
            <a:pPr lvl="1"/>
            <a:r>
              <a:rPr lang="en-US"/>
              <a:t>Hand washing, avoid others with known illness </a:t>
            </a:r>
          </a:p>
          <a:p>
            <a:pPr lvl="1"/>
            <a:r>
              <a:rPr lang="en-US"/>
              <a:t>Immunizations (influenza, pneumococcal, shingles)</a:t>
            </a:r>
          </a:p>
          <a:p>
            <a:pPr lvl="1"/>
            <a:r>
              <a:rPr lang="en-US"/>
              <a:t>Education re: triggers to call, prompt treatment of sxs</a:t>
            </a:r>
          </a:p>
          <a:p>
            <a:pPr lvl="1"/>
            <a:r>
              <a:rPr lang="en-US"/>
              <a:t>Levofloxacin </a:t>
            </a:r>
          </a:p>
          <a:p>
            <a:pPr lvl="1"/>
            <a:r>
              <a:rPr lang="en-US"/>
              <a:t>IVIg for hypogammaglobulinemia</a:t>
            </a:r>
          </a:p>
        </p:txBody>
      </p:sp>
      <p:pic>
        <p:nvPicPr>
          <p:cNvPr id="6" name="Google Shape;1096;p77" descr="C:\Users\Joyce Divine\AppData\Local\Microsoft\Windows\Temporary Internet Files\Content.IE5\OCZECT45\hand_washing[1].jpg"/>
          <p:cNvPicPr preferRelativeResize="0"/>
          <p:nvPr/>
        </p:nvPicPr>
        <p:blipFill rotWithShape="1">
          <a:blip r:embed="rId2">
            <a:alphaModFix/>
          </a:blip>
          <a:srcRect/>
          <a:stretch/>
        </p:blipFill>
        <p:spPr>
          <a:xfrm>
            <a:off x="8217555" y="2207021"/>
            <a:ext cx="2496534" cy="2801421"/>
          </a:xfrm>
          <a:prstGeom prst="rect">
            <a:avLst/>
          </a:prstGeom>
          <a:noFill/>
          <a:ln>
            <a:noFill/>
          </a:ln>
        </p:spPr>
      </p:pic>
    </p:spTree>
    <p:extLst>
      <p:ext uri="{BB962C8B-B14F-4D97-AF65-F5344CB8AC3E}">
        <p14:creationId xmlns:p14="http://schemas.microsoft.com/office/powerpoint/2010/main" val="2229790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20778-5AA2-3947-8DBB-0D17BEFA802D}"/>
              </a:ext>
            </a:extLst>
          </p:cNvPr>
          <p:cNvSpPr>
            <a:spLocks noGrp="1"/>
          </p:cNvSpPr>
          <p:nvPr>
            <p:ph type="title"/>
          </p:nvPr>
        </p:nvSpPr>
        <p:spPr/>
        <p:txBody>
          <a:bodyPr/>
          <a:lstStyle/>
          <a:p>
            <a:r>
              <a:rPr lang="en-US" altLang="en-US"/>
              <a:t>Monitor Response, Relapse</a:t>
            </a:r>
            <a:endParaRPr lang="en-US"/>
          </a:p>
        </p:txBody>
      </p:sp>
      <p:sp>
        <p:nvSpPr>
          <p:cNvPr id="5" name="Content Placeholder 2">
            <a:extLst>
              <a:ext uri="{FF2B5EF4-FFF2-40B4-BE49-F238E27FC236}">
                <a16:creationId xmlns:a16="http://schemas.microsoft.com/office/drawing/2014/main" id="{2B49E280-777E-5048-B42E-96FEC6EFFF4D}"/>
              </a:ext>
            </a:extLst>
          </p:cNvPr>
          <p:cNvSpPr>
            <a:spLocks noGrp="1"/>
          </p:cNvSpPr>
          <p:nvPr>
            <p:ph idx="1"/>
          </p:nvPr>
        </p:nvSpPr>
        <p:spPr/>
        <p:txBody>
          <a:bodyPr>
            <a:normAutofit/>
          </a:bodyPr>
          <a:lstStyle/>
          <a:p>
            <a:pPr>
              <a:spcAft>
                <a:spcPts val="450"/>
              </a:spcAft>
            </a:pPr>
            <a:r>
              <a:rPr lang="en-US" altLang="en-US" sz="2400"/>
              <a:t>Meets IMWG criteria for PD </a:t>
            </a:r>
          </a:p>
          <a:p>
            <a:pPr>
              <a:spcAft>
                <a:spcPts val="450"/>
              </a:spcAft>
            </a:pPr>
            <a:endParaRPr lang="en-US" altLang="en-US" sz="2400"/>
          </a:p>
          <a:p>
            <a:pPr>
              <a:spcAft>
                <a:spcPts val="450"/>
              </a:spcAft>
            </a:pPr>
            <a:r>
              <a:rPr lang="en-US" altLang="en-US" sz="2400"/>
              <a:t>RRMM: </a:t>
            </a:r>
          </a:p>
          <a:p>
            <a:pPr lvl="1">
              <a:spcAft>
                <a:spcPts val="450"/>
              </a:spcAft>
            </a:pPr>
            <a:r>
              <a:rPr lang="en-US" altLang="en-US"/>
              <a:t>Progression on therapy in patients who obtain ≥ minor response or progress within 60 days of most recent therapy</a:t>
            </a:r>
          </a:p>
          <a:p>
            <a:pPr>
              <a:spcAft>
                <a:spcPts val="450"/>
              </a:spcAft>
            </a:pPr>
            <a:endParaRPr lang="en-US" altLang="en-US" sz="2400"/>
          </a:p>
          <a:p>
            <a:pPr>
              <a:spcAft>
                <a:spcPts val="450"/>
              </a:spcAft>
            </a:pPr>
            <a:r>
              <a:rPr lang="en-US" altLang="en-US" sz="2400"/>
              <a:t>Relapsed MM: </a:t>
            </a:r>
          </a:p>
          <a:p>
            <a:pPr lvl="1">
              <a:spcAft>
                <a:spcPts val="450"/>
              </a:spcAft>
            </a:pPr>
            <a:r>
              <a:rPr lang="en-US" altLang="en-US"/>
              <a:t>Meets IMWG criteria for PD but does not fit definition of RR or primary refractory MM</a:t>
            </a:r>
          </a:p>
        </p:txBody>
      </p:sp>
      <p:sp>
        <p:nvSpPr>
          <p:cNvPr id="3" name="Text Placeholder 2">
            <a:extLst>
              <a:ext uri="{FF2B5EF4-FFF2-40B4-BE49-F238E27FC236}">
                <a16:creationId xmlns:a16="http://schemas.microsoft.com/office/drawing/2014/main" id="{025EA526-21BE-B84C-ADF9-A2C4402A5066}"/>
              </a:ext>
            </a:extLst>
          </p:cNvPr>
          <p:cNvSpPr>
            <a:spLocks noGrp="1"/>
          </p:cNvSpPr>
          <p:nvPr>
            <p:ph type="body" sz="quarter" idx="12"/>
          </p:nvPr>
        </p:nvSpPr>
        <p:spPr/>
        <p:txBody>
          <a:bodyPr/>
          <a:lstStyle/>
          <a:p>
            <a:r>
              <a:rPr lang="en-US"/>
              <a:t>RR = relapsed/refractory.</a:t>
            </a:r>
          </a:p>
          <a:p>
            <a:r>
              <a:rPr lang="en-US"/>
              <a:t>NCCN, 2020.</a:t>
            </a:r>
          </a:p>
        </p:txBody>
      </p:sp>
      <p:sp>
        <p:nvSpPr>
          <p:cNvPr id="6" name="Text Placeholder 5">
            <a:extLst>
              <a:ext uri="{FF2B5EF4-FFF2-40B4-BE49-F238E27FC236}">
                <a16:creationId xmlns:a16="http://schemas.microsoft.com/office/drawing/2014/main" id="{FF1CE6B3-974E-554B-A9CA-553587BD105C}"/>
              </a:ext>
            </a:extLst>
          </p:cNvPr>
          <p:cNvSpPr>
            <a:spLocks noGrp="1"/>
          </p:cNvSpPr>
          <p:nvPr>
            <p:ph type="body" sz="quarter" idx="13"/>
          </p:nvPr>
        </p:nvSpPr>
        <p:spPr/>
        <p:txBody>
          <a:bodyPr/>
          <a:lstStyle/>
          <a:p>
            <a:r>
              <a:rPr lang="en-US"/>
              <a:t>Definition of Relapse</a:t>
            </a:r>
          </a:p>
        </p:txBody>
      </p:sp>
    </p:spTree>
    <p:extLst>
      <p:ext uri="{BB962C8B-B14F-4D97-AF65-F5344CB8AC3E}">
        <p14:creationId xmlns:p14="http://schemas.microsoft.com/office/powerpoint/2010/main" val="19378550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20778-5AA2-3947-8DBB-0D17BEFA802D}"/>
              </a:ext>
            </a:extLst>
          </p:cNvPr>
          <p:cNvSpPr>
            <a:spLocks noGrp="1"/>
          </p:cNvSpPr>
          <p:nvPr>
            <p:ph type="title"/>
          </p:nvPr>
        </p:nvSpPr>
        <p:spPr/>
        <p:txBody>
          <a:bodyPr/>
          <a:lstStyle/>
          <a:p>
            <a:r>
              <a:rPr lang="en-US" altLang="en-US"/>
              <a:t>Monitor Response, Relapse (cont.)</a:t>
            </a:r>
            <a:endParaRPr lang="en-US"/>
          </a:p>
        </p:txBody>
      </p:sp>
      <p:sp>
        <p:nvSpPr>
          <p:cNvPr id="6" name="Text Placeholder 5">
            <a:extLst>
              <a:ext uri="{FF2B5EF4-FFF2-40B4-BE49-F238E27FC236}">
                <a16:creationId xmlns:a16="http://schemas.microsoft.com/office/drawing/2014/main" id="{FF1CE6B3-974E-554B-A9CA-553587BD105C}"/>
              </a:ext>
            </a:extLst>
          </p:cNvPr>
          <p:cNvSpPr>
            <a:spLocks noGrp="1"/>
          </p:cNvSpPr>
          <p:nvPr>
            <p:ph type="body" sz="quarter" idx="13"/>
          </p:nvPr>
        </p:nvSpPr>
        <p:spPr/>
        <p:txBody>
          <a:bodyPr/>
          <a:lstStyle/>
          <a:p>
            <a:r>
              <a:rPr lang="en-US"/>
              <a:t>Definition of Progressive Disease</a:t>
            </a:r>
          </a:p>
        </p:txBody>
      </p:sp>
      <p:grpSp>
        <p:nvGrpSpPr>
          <p:cNvPr id="4" name="Group 3">
            <a:extLst>
              <a:ext uri="{FF2B5EF4-FFF2-40B4-BE49-F238E27FC236}">
                <a16:creationId xmlns:a16="http://schemas.microsoft.com/office/drawing/2014/main" id="{4A8D513D-3507-F947-B315-9DE40097874E}"/>
              </a:ext>
            </a:extLst>
          </p:cNvPr>
          <p:cNvGrpSpPr/>
          <p:nvPr/>
        </p:nvGrpSpPr>
        <p:grpSpPr>
          <a:xfrm>
            <a:off x="2813936" y="1457329"/>
            <a:ext cx="6564127" cy="4113508"/>
            <a:chOff x="4689872" y="1889531"/>
            <a:chExt cx="3920729" cy="3596471"/>
          </a:xfrm>
        </p:grpSpPr>
        <p:sp>
          <p:nvSpPr>
            <p:cNvPr id="7" name="Freeform 6">
              <a:extLst>
                <a:ext uri="{FF2B5EF4-FFF2-40B4-BE49-F238E27FC236}">
                  <a16:creationId xmlns:a16="http://schemas.microsoft.com/office/drawing/2014/main" id="{4DAAAF06-7356-FF43-A45F-1C19A2D441EA}"/>
                </a:ext>
              </a:extLst>
            </p:cNvPr>
            <p:cNvSpPr/>
            <p:nvPr/>
          </p:nvSpPr>
          <p:spPr bwMode="auto">
            <a:xfrm>
              <a:off x="4689872" y="1889531"/>
              <a:ext cx="3920729" cy="328313"/>
            </a:xfrm>
            <a:custGeom>
              <a:avLst/>
              <a:gdLst>
                <a:gd name="connsiteX0" fmla="*/ 0 w 1792134"/>
                <a:gd name="connsiteY0" fmla="*/ 56160 h 561600"/>
                <a:gd name="connsiteX1" fmla="*/ 56160 w 1792134"/>
                <a:gd name="connsiteY1" fmla="*/ 0 h 561600"/>
                <a:gd name="connsiteX2" fmla="*/ 1735974 w 1792134"/>
                <a:gd name="connsiteY2" fmla="*/ 0 h 561600"/>
                <a:gd name="connsiteX3" fmla="*/ 1792134 w 1792134"/>
                <a:gd name="connsiteY3" fmla="*/ 56160 h 561600"/>
                <a:gd name="connsiteX4" fmla="*/ 1792134 w 1792134"/>
                <a:gd name="connsiteY4" fmla="*/ 505440 h 561600"/>
                <a:gd name="connsiteX5" fmla="*/ 1735974 w 1792134"/>
                <a:gd name="connsiteY5" fmla="*/ 561600 h 561600"/>
                <a:gd name="connsiteX6" fmla="*/ 56160 w 1792134"/>
                <a:gd name="connsiteY6" fmla="*/ 561600 h 561600"/>
                <a:gd name="connsiteX7" fmla="*/ 0 w 1792134"/>
                <a:gd name="connsiteY7" fmla="*/ 505440 h 561600"/>
                <a:gd name="connsiteX8" fmla="*/ 0 w 1792134"/>
                <a:gd name="connsiteY8" fmla="*/ 56160 h 56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2134" h="561600">
                  <a:moveTo>
                    <a:pt x="0" y="56160"/>
                  </a:moveTo>
                  <a:cubicBezTo>
                    <a:pt x="0" y="25144"/>
                    <a:pt x="25144" y="0"/>
                    <a:pt x="56160" y="0"/>
                  </a:cubicBezTo>
                  <a:lnTo>
                    <a:pt x="1735974" y="0"/>
                  </a:lnTo>
                  <a:cubicBezTo>
                    <a:pt x="1766990" y="0"/>
                    <a:pt x="1792134" y="25144"/>
                    <a:pt x="1792134" y="56160"/>
                  </a:cubicBezTo>
                  <a:lnTo>
                    <a:pt x="1792134" y="505440"/>
                  </a:lnTo>
                  <a:cubicBezTo>
                    <a:pt x="1792134" y="536456"/>
                    <a:pt x="1766990" y="561600"/>
                    <a:pt x="1735974" y="561600"/>
                  </a:cubicBezTo>
                  <a:lnTo>
                    <a:pt x="56160" y="561600"/>
                  </a:lnTo>
                  <a:cubicBezTo>
                    <a:pt x="25144" y="561600"/>
                    <a:pt x="0" y="536456"/>
                    <a:pt x="0" y="505440"/>
                  </a:cubicBezTo>
                  <a:lnTo>
                    <a:pt x="0" y="56160"/>
                  </a:lnTo>
                  <a:close/>
                </a:path>
              </a:pathLst>
            </a:custGeom>
            <a:solidFill>
              <a:schemeClr val="accent1"/>
            </a:solidFill>
            <a:ln>
              <a:solidFill>
                <a:schemeClr val="accent1"/>
              </a:solidFill>
            </a:ln>
          </p:spPr>
          <p:style>
            <a:lnRef idx="2">
              <a:schemeClr val="lt1">
                <a:hueOff val="0"/>
                <a:satOff val="0"/>
                <a:lumOff val="0"/>
                <a:alphaOff val="0"/>
              </a:schemeClr>
            </a:lnRef>
            <a:fillRef idx="1">
              <a:schemeClr val="accent5">
                <a:hueOff val="5317178"/>
                <a:satOff val="-18860"/>
                <a:lumOff val="-2353"/>
                <a:alphaOff val="0"/>
              </a:schemeClr>
            </a:fillRef>
            <a:effectRef idx="0">
              <a:schemeClr val="accent5">
                <a:hueOff val="5317178"/>
                <a:satOff val="-18860"/>
                <a:lumOff val="-2353"/>
                <a:alphaOff val="0"/>
              </a:schemeClr>
            </a:effectRef>
            <a:fontRef idx="minor">
              <a:schemeClr val="lt1"/>
            </a:fontRef>
          </p:style>
          <p:txBody>
            <a:bodyPr lIns="52007" rIns="52007" bIns="133161" spcCol="1270"/>
            <a:lstStyle/>
            <a:p>
              <a:pPr algn="ctr" defTabSz="325064">
                <a:lnSpc>
                  <a:spcPct val="90000"/>
                </a:lnSpc>
                <a:spcBef>
                  <a:spcPct val="35000"/>
                </a:spcBef>
                <a:spcAft>
                  <a:spcPct val="35000"/>
                </a:spcAft>
                <a:buClr>
                  <a:srgbClr val="8B3D9A"/>
                </a:buClr>
                <a:defRPr/>
              </a:pPr>
              <a:r>
                <a:rPr lang="en-US" sz="1800" b="1">
                  <a:solidFill>
                    <a:schemeClr val="bg1"/>
                  </a:solidFill>
                  <a:latin typeface="News Gothic MT" panose="020B0503020103020203" pitchFamily="34" charset="0"/>
                </a:rPr>
                <a:t>IMWG Criteria for PD</a:t>
              </a:r>
            </a:p>
          </p:txBody>
        </p:sp>
        <p:sp>
          <p:nvSpPr>
            <p:cNvPr id="8" name="Freeform 7">
              <a:extLst>
                <a:ext uri="{FF2B5EF4-FFF2-40B4-BE49-F238E27FC236}">
                  <a16:creationId xmlns:a16="http://schemas.microsoft.com/office/drawing/2014/main" id="{0A11C5D2-9E57-C845-8FA8-9A70EC33245D}"/>
                </a:ext>
              </a:extLst>
            </p:cNvPr>
            <p:cNvSpPr/>
            <p:nvPr/>
          </p:nvSpPr>
          <p:spPr bwMode="auto">
            <a:xfrm>
              <a:off x="4689872" y="2273567"/>
              <a:ext cx="3920729" cy="3212435"/>
            </a:xfrm>
            <a:custGeom>
              <a:avLst/>
              <a:gdLst>
                <a:gd name="connsiteX0" fmla="*/ 0 w 1792134"/>
                <a:gd name="connsiteY0" fmla="*/ 179213 h 3161056"/>
                <a:gd name="connsiteX1" fmla="*/ 179213 w 1792134"/>
                <a:gd name="connsiteY1" fmla="*/ 0 h 3161056"/>
                <a:gd name="connsiteX2" fmla="*/ 1612921 w 1792134"/>
                <a:gd name="connsiteY2" fmla="*/ 0 h 3161056"/>
                <a:gd name="connsiteX3" fmla="*/ 1792134 w 1792134"/>
                <a:gd name="connsiteY3" fmla="*/ 179213 h 3161056"/>
                <a:gd name="connsiteX4" fmla="*/ 1792134 w 1792134"/>
                <a:gd name="connsiteY4" fmla="*/ 2981843 h 3161056"/>
                <a:gd name="connsiteX5" fmla="*/ 1612921 w 1792134"/>
                <a:gd name="connsiteY5" fmla="*/ 3161056 h 3161056"/>
                <a:gd name="connsiteX6" fmla="*/ 179213 w 1792134"/>
                <a:gd name="connsiteY6" fmla="*/ 3161056 h 3161056"/>
                <a:gd name="connsiteX7" fmla="*/ 0 w 1792134"/>
                <a:gd name="connsiteY7" fmla="*/ 2981843 h 3161056"/>
                <a:gd name="connsiteX8" fmla="*/ 0 w 1792134"/>
                <a:gd name="connsiteY8" fmla="*/ 179213 h 3161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2134" h="3161056">
                  <a:moveTo>
                    <a:pt x="0" y="179213"/>
                  </a:moveTo>
                  <a:cubicBezTo>
                    <a:pt x="0" y="80236"/>
                    <a:pt x="80236" y="0"/>
                    <a:pt x="179213" y="0"/>
                  </a:cubicBezTo>
                  <a:lnTo>
                    <a:pt x="1612921" y="0"/>
                  </a:lnTo>
                  <a:cubicBezTo>
                    <a:pt x="1711898" y="0"/>
                    <a:pt x="1792134" y="80236"/>
                    <a:pt x="1792134" y="179213"/>
                  </a:cubicBezTo>
                  <a:lnTo>
                    <a:pt x="1792134" y="2981843"/>
                  </a:lnTo>
                  <a:cubicBezTo>
                    <a:pt x="1792134" y="3080820"/>
                    <a:pt x="1711898" y="3161056"/>
                    <a:pt x="1612921" y="3161056"/>
                  </a:cubicBezTo>
                  <a:lnTo>
                    <a:pt x="179213" y="3161056"/>
                  </a:lnTo>
                  <a:cubicBezTo>
                    <a:pt x="80236" y="3161056"/>
                    <a:pt x="0" y="3080820"/>
                    <a:pt x="0" y="2981843"/>
                  </a:cubicBezTo>
                  <a:lnTo>
                    <a:pt x="0" y="179213"/>
                  </a:lnTo>
                  <a:close/>
                </a:path>
              </a:pathLst>
            </a:custGeom>
            <a:solidFill>
              <a:schemeClr val="accent1">
                <a:lumMod val="20000"/>
                <a:lumOff val="80000"/>
              </a:schemeClr>
            </a:solidFill>
            <a:ln>
              <a:solidFill>
                <a:schemeClr val="accent1">
                  <a:lumMod val="20000"/>
                  <a:lumOff val="80000"/>
                </a:schemeClr>
              </a:solidFill>
            </a:ln>
          </p:spPr>
          <p:style>
            <a:lnRef idx="2">
              <a:schemeClr val="accent5">
                <a:hueOff val="5317178"/>
                <a:satOff val="-18860"/>
                <a:lumOff val="-2353"/>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81532" tIns="81532" rIns="81532" bIns="81532" spcCol="1270"/>
            <a:lstStyle/>
            <a:p>
              <a:pPr marL="0" lvl="1" defTabSz="325064">
                <a:lnSpc>
                  <a:spcPct val="90000"/>
                </a:lnSpc>
                <a:spcBef>
                  <a:spcPct val="35000"/>
                </a:spcBef>
                <a:spcAft>
                  <a:spcPts val="225"/>
                </a:spcAft>
                <a:buClr>
                  <a:schemeClr val="bg2">
                    <a:lumMod val="10000"/>
                  </a:schemeClr>
                </a:buClr>
                <a:defRPr/>
              </a:pPr>
              <a:endParaRPr lang="en-US" sz="1125">
                <a:solidFill>
                  <a:srgbClr val="000000"/>
                </a:solidFill>
                <a:latin typeface="News Gothic MT" panose="020B0503020103020203" pitchFamily="34" charset="0"/>
              </a:endParaRPr>
            </a:p>
          </p:txBody>
        </p:sp>
      </p:grpSp>
      <p:sp>
        <p:nvSpPr>
          <p:cNvPr id="11" name="Content Placeholder 2">
            <a:extLst>
              <a:ext uri="{FF2B5EF4-FFF2-40B4-BE49-F238E27FC236}">
                <a16:creationId xmlns:a16="http://schemas.microsoft.com/office/drawing/2014/main" id="{82E16786-EAC2-0F4D-820D-6FAD712E7F5F}"/>
              </a:ext>
            </a:extLst>
          </p:cNvPr>
          <p:cNvSpPr>
            <a:spLocks noGrp="1"/>
          </p:cNvSpPr>
          <p:nvPr>
            <p:ph idx="1"/>
          </p:nvPr>
        </p:nvSpPr>
        <p:spPr>
          <a:xfrm>
            <a:off x="2956761" y="2038001"/>
            <a:ext cx="6278476" cy="3715822"/>
          </a:xfrm>
        </p:spPr>
        <p:txBody>
          <a:bodyPr>
            <a:normAutofit/>
          </a:bodyPr>
          <a:lstStyle/>
          <a:p>
            <a:pPr marL="0" indent="0">
              <a:spcAft>
                <a:spcPts val="450"/>
              </a:spcAft>
              <a:buNone/>
            </a:pPr>
            <a:r>
              <a:rPr lang="en-US" altLang="en-US" sz="1600"/>
              <a:t>≥25% increase from nadir in:</a:t>
            </a:r>
          </a:p>
          <a:p>
            <a:pPr>
              <a:spcAft>
                <a:spcPts val="450"/>
              </a:spcAft>
            </a:pPr>
            <a:r>
              <a:rPr lang="en-US" altLang="en-US" sz="1600"/>
              <a:t>Serum </a:t>
            </a:r>
            <a:r>
              <a:rPr lang="en-US" sz="1600">
                <a:solidFill>
                  <a:srgbClr val="000000"/>
                </a:solidFill>
                <a:latin typeface="News Gothic MT" panose="020B0503020103020203" pitchFamily="34" charset="0"/>
              </a:rPr>
              <a:t>or urine M protein (absolute increase ≥0.5 g/dL</a:t>
            </a:r>
            <a:r>
              <a:rPr lang="en-US" sz="1600" baseline="30000">
                <a:solidFill>
                  <a:srgbClr val="000000"/>
                </a:solidFill>
                <a:latin typeface="News Gothic MT" panose="020B0503020103020203" pitchFamily="34" charset="0"/>
              </a:rPr>
              <a:t>a</a:t>
            </a:r>
            <a:r>
              <a:rPr lang="en-US" sz="1600">
                <a:solidFill>
                  <a:srgbClr val="000000"/>
                </a:solidFill>
                <a:latin typeface="News Gothic MT" panose="020B0503020103020203" pitchFamily="34" charset="0"/>
              </a:rPr>
              <a:t> and ≥200 mg/24 hrs, respectively), </a:t>
            </a:r>
            <a:r>
              <a:rPr lang="en-US" sz="1600" i="1">
                <a:solidFill>
                  <a:srgbClr val="000000"/>
                </a:solidFill>
                <a:latin typeface="News Gothic MT" panose="020B0503020103020203" pitchFamily="34" charset="0"/>
              </a:rPr>
              <a:t>or</a:t>
            </a:r>
          </a:p>
          <a:p>
            <a:pPr>
              <a:spcAft>
                <a:spcPts val="450"/>
              </a:spcAft>
            </a:pPr>
            <a:r>
              <a:rPr lang="en-US" sz="1600">
                <a:solidFill>
                  <a:srgbClr val="000000"/>
                </a:solidFill>
                <a:latin typeface="News Gothic MT" panose="020B0503020103020203" pitchFamily="34" charset="0"/>
              </a:rPr>
              <a:t>Difference between involved and uninvolved FLC levels</a:t>
            </a:r>
            <a:r>
              <a:rPr lang="en-US" sz="1600" baseline="30000">
                <a:solidFill>
                  <a:srgbClr val="000000"/>
                </a:solidFill>
                <a:latin typeface="News Gothic MT" panose="020B0503020103020203" pitchFamily="34" charset="0"/>
              </a:rPr>
              <a:t>b</a:t>
            </a:r>
            <a:r>
              <a:rPr lang="en-US" sz="1600">
                <a:solidFill>
                  <a:srgbClr val="000000"/>
                </a:solidFill>
                <a:latin typeface="News Gothic MT" panose="020B0503020103020203" pitchFamily="34" charset="0"/>
              </a:rPr>
              <a:t> (absolute increase &gt;100 mg/L), </a:t>
            </a:r>
            <a:r>
              <a:rPr lang="en-US" sz="1600" i="1">
                <a:solidFill>
                  <a:srgbClr val="000000"/>
                </a:solidFill>
                <a:latin typeface="News Gothic MT" panose="020B0503020103020203" pitchFamily="34" charset="0"/>
              </a:rPr>
              <a:t>or</a:t>
            </a:r>
          </a:p>
          <a:p>
            <a:pPr>
              <a:spcAft>
                <a:spcPts val="450"/>
              </a:spcAft>
            </a:pPr>
            <a:r>
              <a:rPr lang="en-US" sz="1600">
                <a:solidFill>
                  <a:srgbClr val="000000"/>
                </a:solidFill>
                <a:latin typeface="News Gothic MT" panose="020B0503020103020203" pitchFamily="34" charset="0"/>
              </a:rPr>
              <a:t>Bone marrow plasma cells</a:t>
            </a:r>
            <a:r>
              <a:rPr lang="en-US" sz="1600" baseline="30000">
                <a:solidFill>
                  <a:srgbClr val="000000"/>
                </a:solidFill>
                <a:latin typeface="News Gothic MT" panose="020B0503020103020203" pitchFamily="34" charset="0"/>
              </a:rPr>
              <a:t>c</a:t>
            </a:r>
            <a:r>
              <a:rPr lang="en-US" sz="1600">
                <a:solidFill>
                  <a:srgbClr val="000000"/>
                </a:solidFill>
                <a:latin typeface="News Gothic MT" panose="020B0503020103020203" pitchFamily="34" charset="0"/>
              </a:rPr>
              <a:t> (absolute increase ≥10%), </a:t>
            </a:r>
            <a:r>
              <a:rPr lang="en-US" sz="1600" i="1">
                <a:solidFill>
                  <a:srgbClr val="000000"/>
                </a:solidFill>
                <a:latin typeface="News Gothic MT" panose="020B0503020103020203" pitchFamily="34" charset="0"/>
              </a:rPr>
              <a:t>or</a:t>
            </a:r>
          </a:p>
          <a:p>
            <a:pPr>
              <a:spcAft>
                <a:spcPts val="450"/>
              </a:spcAft>
            </a:pPr>
            <a:r>
              <a:rPr lang="en-US" sz="1600">
                <a:solidFill>
                  <a:srgbClr val="000000"/>
                </a:solidFill>
                <a:latin typeface="News Gothic MT" panose="020B0503020103020203" pitchFamily="34" charset="0"/>
              </a:rPr>
              <a:t>New lesions (≥50% increase in SPD of &gt;1 lesion or longest diameter of previous lesion &gt;1 cm in short axis), </a:t>
            </a:r>
            <a:r>
              <a:rPr lang="en-US" sz="1600" i="1">
                <a:solidFill>
                  <a:srgbClr val="000000"/>
                </a:solidFill>
                <a:latin typeface="News Gothic MT" panose="020B0503020103020203" pitchFamily="34" charset="0"/>
              </a:rPr>
              <a:t>or</a:t>
            </a:r>
          </a:p>
          <a:p>
            <a:pPr>
              <a:spcAft>
                <a:spcPts val="450"/>
              </a:spcAft>
            </a:pPr>
            <a:r>
              <a:rPr lang="en-US" sz="1600">
                <a:solidFill>
                  <a:srgbClr val="000000"/>
                </a:solidFill>
                <a:latin typeface="News Gothic MT" panose="020B0503020103020203" pitchFamily="34" charset="0"/>
              </a:rPr>
              <a:t>Circulating plasma cells (≥50% increase [minimum 200 cells/μl] if only measure of disease)</a:t>
            </a:r>
          </a:p>
          <a:p>
            <a:pPr>
              <a:spcAft>
                <a:spcPts val="450"/>
              </a:spcAft>
            </a:pPr>
            <a:endParaRPr lang="en-US" altLang="en-US" sz="1800"/>
          </a:p>
        </p:txBody>
      </p:sp>
      <p:sp>
        <p:nvSpPr>
          <p:cNvPr id="16" name="Text Placeholder 15">
            <a:extLst>
              <a:ext uri="{FF2B5EF4-FFF2-40B4-BE49-F238E27FC236}">
                <a16:creationId xmlns:a16="http://schemas.microsoft.com/office/drawing/2014/main" id="{74E564D2-3F33-AF4A-B986-847E224EDECD}"/>
              </a:ext>
            </a:extLst>
          </p:cNvPr>
          <p:cNvSpPr>
            <a:spLocks noGrp="1"/>
          </p:cNvSpPr>
          <p:nvPr>
            <p:ph type="body" sz="quarter" idx="12"/>
          </p:nvPr>
        </p:nvSpPr>
        <p:spPr>
          <a:xfrm>
            <a:off x="193575" y="5958983"/>
            <a:ext cx="8881932" cy="769441"/>
          </a:xfrm>
        </p:spPr>
        <p:txBody>
          <a:bodyPr/>
          <a:lstStyle/>
          <a:p>
            <a:r>
              <a:rPr lang="en-US" baseline="30000" err="1"/>
              <a:t>a</a:t>
            </a:r>
            <a:r>
              <a:rPr lang="en-US" err="1"/>
              <a:t>If</a:t>
            </a:r>
            <a:r>
              <a:rPr lang="en-US"/>
              <a:t> lowest M component ≥5 g/dL, increase must be ≥1 g/dL.</a:t>
            </a:r>
          </a:p>
          <a:p>
            <a:r>
              <a:rPr lang="en-US" baseline="30000" err="1"/>
              <a:t>b</a:t>
            </a:r>
            <a:r>
              <a:rPr lang="en-US" err="1"/>
              <a:t>In</a:t>
            </a:r>
            <a:r>
              <a:rPr lang="en-US"/>
              <a:t> patients without measurable serum/urine M protein.</a:t>
            </a:r>
          </a:p>
          <a:p>
            <a:r>
              <a:rPr lang="en-US" baseline="30000" err="1"/>
              <a:t>c</a:t>
            </a:r>
            <a:r>
              <a:rPr lang="en-US" err="1"/>
              <a:t>In</a:t>
            </a:r>
            <a:r>
              <a:rPr lang="en-US"/>
              <a:t> patients without measurable serum/urine M protein or involved FLC. </a:t>
            </a:r>
            <a:endParaRPr lang="en-US" baseline="30000"/>
          </a:p>
          <a:p>
            <a:r>
              <a:rPr lang="en-US"/>
              <a:t>SPD = sum of the products of the maximal perpendicular diameters of measured lesions.</a:t>
            </a:r>
          </a:p>
          <a:p>
            <a:r>
              <a:rPr lang="en-US"/>
              <a:t>NCCN, 2020.</a:t>
            </a:r>
          </a:p>
        </p:txBody>
      </p:sp>
    </p:spTree>
    <p:extLst>
      <p:ext uri="{BB962C8B-B14F-4D97-AF65-F5344CB8AC3E}">
        <p14:creationId xmlns:p14="http://schemas.microsoft.com/office/powerpoint/2010/main" val="7148986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3341" y="3429000"/>
            <a:ext cx="9825317" cy="1754326"/>
          </a:xfrm>
        </p:spPr>
        <p:txBody>
          <a:bodyPr/>
          <a:lstStyle/>
          <a:p>
            <a:r>
              <a:rPr lang="en-US"/>
              <a:t>Case Icebreaker: </a:t>
            </a:r>
            <a:br>
              <a:rPr lang="en-US"/>
            </a:br>
            <a:r>
              <a:rPr lang="en-US"/>
              <a:t>Optimizing Treatment Experiences and Ensuring Patient-Centered Care</a:t>
            </a:r>
          </a:p>
        </p:txBody>
      </p:sp>
    </p:spTree>
    <p:extLst>
      <p:ext uri="{BB962C8B-B14F-4D97-AF65-F5344CB8AC3E}">
        <p14:creationId xmlns:p14="http://schemas.microsoft.com/office/powerpoint/2010/main" val="21731835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Case Study 2: Relapsed MM</a:t>
            </a:r>
          </a:p>
        </p:txBody>
      </p:sp>
      <p:sp>
        <p:nvSpPr>
          <p:cNvPr id="3" name="Text Placeholder 2"/>
          <p:cNvSpPr>
            <a:spLocks noGrp="1"/>
          </p:cNvSpPr>
          <p:nvPr>
            <p:ph type="body" sz="quarter" idx="12"/>
          </p:nvPr>
        </p:nvSpPr>
        <p:spPr/>
        <p:txBody>
          <a:bodyPr/>
          <a:lstStyle/>
          <a:p>
            <a:r>
              <a:rPr lang="en-US"/>
              <a:t>COPD = chronic obstructive pulmonary disease.  </a:t>
            </a:r>
          </a:p>
        </p:txBody>
      </p:sp>
      <p:sp>
        <p:nvSpPr>
          <p:cNvPr id="4" name="Content Placeholder 3"/>
          <p:cNvSpPr>
            <a:spLocks noGrp="1"/>
          </p:cNvSpPr>
          <p:nvPr>
            <p:ph idx="1"/>
          </p:nvPr>
        </p:nvSpPr>
        <p:spPr/>
        <p:txBody>
          <a:bodyPr>
            <a:normAutofit lnSpcReduction="10000"/>
          </a:bodyPr>
          <a:lstStyle/>
          <a:p>
            <a:r>
              <a:rPr lang="en-US"/>
              <a:t>78-year-old widow diagnosed with R-ISS Stage 2 MM in 2011 (at age 69)</a:t>
            </a:r>
          </a:p>
          <a:p>
            <a:pPr lvl="1"/>
            <a:r>
              <a:rPr lang="en-US"/>
              <a:t>Standard-risk cytogenetics, FISH</a:t>
            </a:r>
          </a:p>
          <a:p>
            <a:pPr lvl="1"/>
            <a:r>
              <a:rPr lang="en-US"/>
              <a:t>Several lytic lesions in spine, humerus</a:t>
            </a:r>
          </a:p>
          <a:p>
            <a:pPr lvl="1"/>
            <a:r>
              <a:rPr lang="en-US"/>
              <a:t>M spike: IgG kappa 5.2 g/dL</a:t>
            </a:r>
          </a:p>
          <a:p>
            <a:pPr lvl="1"/>
            <a:r>
              <a:rPr lang="en-US"/>
              <a:t>Received RVd lite with supportive care: </a:t>
            </a:r>
          </a:p>
          <a:p>
            <a:pPr lvl="2"/>
            <a:r>
              <a:rPr lang="en-US"/>
              <a:t>Acyclovir for shingles prevention</a:t>
            </a:r>
          </a:p>
          <a:p>
            <a:pPr lvl="2"/>
            <a:r>
              <a:rPr lang="en-US"/>
              <a:t>Metformin for steroid-induced hyperglycemia</a:t>
            </a:r>
          </a:p>
          <a:p>
            <a:pPr lvl="2"/>
            <a:r>
              <a:rPr lang="en-US"/>
              <a:t>Dex eliminated after 8 cycles and unconfirmed CR</a:t>
            </a:r>
          </a:p>
          <a:p>
            <a:pPr lvl="2"/>
            <a:r>
              <a:rPr lang="en-US"/>
              <a:t>Reinforce ongoing disease education (risk of relapse, monthly labs, living well strategies) </a:t>
            </a:r>
          </a:p>
          <a:p>
            <a:r>
              <a:rPr lang="en-US"/>
              <a:t>Best response: unconfirmed CR (negative immunofixation of serum, urine, normal FLC ratio)</a:t>
            </a:r>
          </a:p>
          <a:p>
            <a:pPr lvl="2"/>
            <a:r>
              <a:rPr lang="en-US"/>
              <a:t>Continued maintenance lenalidomide 15 mg PO d 1-21 Q4W</a:t>
            </a:r>
          </a:p>
          <a:p>
            <a:pPr lvl="2"/>
            <a:r>
              <a:rPr lang="en-US"/>
              <a:t>Not a candidate for ASCT due to COPD and lack of caregiver</a:t>
            </a:r>
          </a:p>
          <a:p>
            <a:pPr lvl="2"/>
            <a:endParaRPr lang="en-US"/>
          </a:p>
          <a:p>
            <a:endParaRPr lang="en-US"/>
          </a:p>
        </p:txBody>
      </p:sp>
    </p:spTree>
    <p:extLst>
      <p:ext uri="{BB962C8B-B14F-4D97-AF65-F5344CB8AC3E}">
        <p14:creationId xmlns:p14="http://schemas.microsoft.com/office/powerpoint/2010/main" val="24693482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Case Study 2: Relapsed MM (continued)</a:t>
            </a:r>
          </a:p>
        </p:txBody>
      </p:sp>
      <p:sp>
        <p:nvSpPr>
          <p:cNvPr id="6" name="Text Placeholder 5">
            <a:extLst>
              <a:ext uri="{FF2B5EF4-FFF2-40B4-BE49-F238E27FC236}">
                <a16:creationId xmlns:a16="http://schemas.microsoft.com/office/drawing/2014/main" id="{A2C6C96B-5E26-BB48-9339-DF8178DF8E92}"/>
              </a:ext>
            </a:extLst>
          </p:cNvPr>
          <p:cNvSpPr>
            <a:spLocks noGrp="1"/>
          </p:cNvSpPr>
          <p:nvPr>
            <p:ph type="body" sz="quarter" idx="12"/>
          </p:nvPr>
        </p:nvSpPr>
        <p:spPr/>
        <p:txBody>
          <a:bodyPr/>
          <a:lstStyle/>
          <a:p>
            <a:endParaRPr lang="en-US"/>
          </a:p>
        </p:txBody>
      </p:sp>
      <p:sp>
        <p:nvSpPr>
          <p:cNvPr id="4" name="Content Placeholder 3"/>
          <p:cNvSpPr>
            <a:spLocks noGrp="1"/>
          </p:cNvSpPr>
          <p:nvPr>
            <p:ph idx="1"/>
          </p:nvPr>
        </p:nvSpPr>
        <p:spPr/>
        <p:txBody>
          <a:bodyPr/>
          <a:lstStyle/>
          <a:p>
            <a:r>
              <a:rPr lang="en-US"/>
              <a:t>Develops diarrhea 20 months after starting lenalidomide </a:t>
            </a:r>
          </a:p>
          <a:p>
            <a:pPr lvl="1"/>
            <a:r>
              <a:rPr lang="en-US"/>
              <a:t>Managed with hydration, diet diary, loperamide, cholestyramine</a:t>
            </a:r>
          </a:p>
          <a:p>
            <a:r>
              <a:rPr lang="en-US"/>
              <a:t>Discusses symptoms regularly with nurse practitioner</a:t>
            </a:r>
          </a:p>
          <a:p>
            <a:r>
              <a:rPr lang="en-US"/>
              <a:t>Labs show progressive, slow increase in serum M protein over a period of 10 months, suggestive of biochemical disease progression</a:t>
            </a:r>
          </a:p>
          <a:p>
            <a:r>
              <a:rPr lang="en-US"/>
              <a:t>Wonders what treatment options are </a:t>
            </a:r>
          </a:p>
        </p:txBody>
      </p:sp>
    </p:spTree>
    <p:extLst>
      <p:ext uri="{BB962C8B-B14F-4D97-AF65-F5344CB8AC3E}">
        <p14:creationId xmlns:p14="http://schemas.microsoft.com/office/powerpoint/2010/main" val="10878366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Google Shape;1364;p92"/>
          <p:cNvSpPr>
            <a:spLocks noGrp="1"/>
          </p:cNvSpPr>
          <p:nvPr>
            <p:ph type="title"/>
          </p:nvPr>
        </p:nvSpPr>
        <p:spPr>
          <a:xfrm>
            <a:off x="609600" y="233255"/>
            <a:ext cx="10972800" cy="584775"/>
          </a:xfrm>
        </p:spPr>
        <p:txBody>
          <a:bodyPr/>
          <a:lstStyle/>
          <a:p>
            <a:r>
              <a:rPr lang="en-US" altLang="en-US" sz="3200"/>
              <a:t>Practical Approach to Treatment of Relapsed Myeloma</a:t>
            </a:r>
          </a:p>
        </p:txBody>
      </p:sp>
      <p:sp>
        <p:nvSpPr>
          <p:cNvPr id="6" name="Text Placeholder 5">
            <a:extLst>
              <a:ext uri="{FF2B5EF4-FFF2-40B4-BE49-F238E27FC236}">
                <a16:creationId xmlns:a16="http://schemas.microsoft.com/office/drawing/2014/main" id="{5A6ED25A-03B4-D648-AD83-07ED9164F7E3}"/>
              </a:ext>
            </a:extLst>
          </p:cNvPr>
          <p:cNvSpPr>
            <a:spLocks noGrp="1"/>
          </p:cNvSpPr>
          <p:nvPr>
            <p:ph type="body" sz="quarter" idx="12"/>
          </p:nvPr>
        </p:nvSpPr>
        <p:spPr/>
        <p:txBody>
          <a:bodyPr/>
          <a:lstStyle/>
          <a:p>
            <a:r>
              <a:rPr lang="en-US"/>
              <a:t>Faiman et al, 2016. </a:t>
            </a:r>
          </a:p>
        </p:txBody>
      </p:sp>
      <p:sp>
        <p:nvSpPr>
          <p:cNvPr id="8" name="Content Placeholder 7">
            <a:extLst>
              <a:ext uri="{FF2B5EF4-FFF2-40B4-BE49-F238E27FC236}">
                <a16:creationId xmlns:a16="http://schemas.microsoft.com/office/drawing/2014/main" id="{3C742712-5BC5-3242-9802-E0EE2525E9E2}"/>
              </a:ext>
            </a:extLst>
          </p:cNvPr>
          <p:cNvSpPr>
            <a:spLocks noGrp="1"/>
          </p:cNvSpPr>
          <p:nvPr>
            <p:ph idx="1"/>
          </p:nvPr>
        </p:nvSpPr>
        <p:spPr>
          <a:xfrm>
            <a:off x="609600" y="1604926"/>
            <a:ext cx="6910433" cy="4373563"/>
          </a:xfrm>
        </p:spPr>
        <p:txBody>
          <a:bodyPr>
            <a:normAutofit fontScale="77500" lnSpcReduction="20000"/>
          </a:bodyPr>
          <a:lstStyle/>
          <a:p>
            <a:pPr>
              <a:spcAft>
                <a:spcPts val="450"/>
              </a:spcAft>
            </a:pPr>
            <a:r>
              <a:rPr lang="en-US" altLang="en-US" sz="2900"/>
              <a:t>Disease-related factors</a:t>
            </a:r>
          </a:p>
          <a:p>
            <a:pPr lvl="1">
              <a:spcAft>
                <a:spcPts val="450"/>
              </a:spcAft>
            </a:pPr>
            <a:r>
              <a:rPr lang="en-US" altLang="en-US" sz="2600"/>
              <a:t>Duration of response to initial therapy</a:t>
            </a:r>
          </a:p>
          <a:p>
            <a:pPr lvl="1">
              <a:spcAft>
                <a:spcPts val="450"/>
              </a:spcAft>
            </a:pPr>
            <a:r>
              <a:rPr lang="en-US" altLang="en-US" sz="2600"/>
              <a:t>High-risk versus low-risk status</a:t>
            </a:r>
          </a:p>
          <a:p>
            <a:pPr lvl="1">
              <a:spcAft>
                <a:spcPts val="450"/>
              </a:spcAft>
            </a:pPr>
            <a:r>
              <a:rPr lang="en-US" altLang="en-US" sz="2600"/>
              <a:t>Molecular relapse versus symptomatic relapse</a:t>
            </a:r>
          </a:p>
          <a:p>
            <a:pPr lvl="1">
              <a:spcAft>
                <a:spcPts val="450"/>
              </a:spcAft>
            </a:pPr>
            <a:r>
              <a:rPr lang="en-US" altLang="en-US" sz="2600"/>
              <a:t>Other comorbid conditions, patient frailty</a:t>
            </a:r>
          </a:p>
          <a:p>
            <a:pPr>
              <a:spcAft>
                <a:spcPts val="450"/>
              </a:spcAft>
            </a:pPr>
            <a:r>
              <a:rPr lang="en-US" altLang="en-US" sz="2900"/>
              <a:t>Treatment-related factors</a:t>
            </a:r>
          </a:p>
          <a:p>
            <a:pPr lvl="1">
              <a:spcAft>
                <a:spcPts val="450"/>
              </a:spcAft>
            </a:pPr>
            <a:r>
              <a:rPr lang="en-US" altLang="en-US" sz="2600"/>
              <a:t>Previous/current therapy exposure (relapsed or refractory)</a:t>
            </a:r>
          </a:p>
          <a:p>
            <a:pPr lvl="1">
              <a:spcAft>
                <a:spcPts val="450"/>
              </a:spcAft>
            </a:pPr>
            <a:r>
              <a:rPr lang="en-US" altLang="en-US" sz="2600"/>
              <a:t>Toxicity/tolerability of previous regimen (combination versus single agent)</a:t>
            </a:r>
          </a:p>
          <a:p>
            <a:pPr lvl="1">
              <a:spcAft>
                <a:spcPts val="450"/>
              </a:spcAft>
            </a:pPr>
            <a:r>
              <a:rPr lang="en-US" altLang="en-US" sz="2600"/>
              <a:t>Mode of administration (</a:t>
            </a:r>
            <a:r>
              <a:rPr lang="en-US" altLang="en-US" sz="2600" err="1"/>
              <a:t>ie</a:t>
            </a:r>
            <a:r>
              <a:rPr lang="en-US" altLang="en-US" sz="2600"/>
              <a:t>, PO or IV)</a:t>
            </a:r>
          </a:p>
          <a:p>
            <a:pPr lvl="1">
              <a:spcAft>
                <a:spcPts val="450"/>
              </a:spcAft>
            </a:pPr>
            <a:r>
              <a:rPr lang="en-US" altLang="en-US" sz="2600"/>
              <a:t>Cost and convenience (out-of-pocket copays for IV vs PO)</a:t>
            </a:r>
          </a:p>
          <a:p>
            <a:pPr>
              <a:spcAft>
                <a:spcPts val="450"/>
              </a:spcAft>
            </a:pPr>
            <a:r>
              <a:rPr lang="en-US" altLang="en-US" sz="2800"/>
              <a:t>Patient preference</a:t>
            </a:r>
          </a:p>
          <a:p>
            <a:endParaRPr lang="en-US"/>
          </a:p>
        </p:txBody>
      </p:sp>
      <p:grpSp>
        <p:nvGrpSpPr>
          <p:cNvPr id="63494" name="Google Shape;1368;p92"/>
          <p:cNvGrpSpPr>
            <a:grpSpLocks/>
          </p:cNvGrpSpPr>
          <p:nvPr/>
        </p:nvGrpSpPr>
        <p:grpSpPr bwMode="auto">
          <a:xfrm>
            <a:off x="7741965" y="1729794"/>
            <a:ext cx="3268530" cy="3707985"/>
            <a:chOff x="1993906" y="0"/>
            <a:chExt cx="4335773" cy="4470400"/>
          </a:xfrm>
        </p:grpSpPr>
        <p:sp>
          <p:nvSpPr>
            <p:cNvPr id="63496" name="Google Shape;1369;p92"/>
            <p:cNvSpPr>
              <a:spLocks noChangeArrowheads="1"/>
            </p:cNvSpPr>
            <p:nvPr/>
          </p:nvSpPr>
          <p:spPr bwMode="auto">
            <a:xfrm>
              <a:off x="1993906" y="19052"/>
              <a:ext cx="2323586" cy="894080"/>
            </a:xfrm>
            <a:prstGeom prst="roundRect">
              <a:avLst>
                <a:gd name="adj" fmla="val 10000"/>
              </a:avLst>
            </a:prstGeom>
            <a:solidFill>
              <a:schemeClr val="bg1">
                <a:alpha val="89803"/>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51427" tIns="51427" rIns="51427" bIns="51427"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endParaRPr lang="en-US" altLang="en-US" sz="1350"/>
            </a:p>
          </p:txBody>
        </p:sp>
        <p:sp>
          <p:nvSpPr>
            <p:cNvPr id="63497" name="Google Shape;1370;p92"/>
            <p:cNvSpPr txBox="1">
              <a:spLocks noChangeArrowheads="1"/>
            </p:cNvSpPr>
            <p:nvPr/>
          </p:nvSpPr>
          <p:spPr bwMode="auto">
            <a:xfrm>
              <a:off x="2020093" y="45239"/>
              <a:ext cx="2271212" cy="84170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51427" tIns="51427" rIns="51427" bIns="51427"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lnSpc>
                  <a:spcPct val="90000"/>
                </a:lnSpc>
                <a:buClr>
                  <a:srgbClr val="000000"/>
                </a:buClr>
                <a:buSzPts val="2400"/>
              </a:pPr>
              <a:r>
                <a:rPr lang="en-US" altLang="en-US" sz="1350" b="1">
                  <a:solidFill>
                    <a:srgbClr val="000000"/>
                  </a:solidFill>
                  <a:latin typeface="News Gothic MT" panose="020B0503020103020203" pitchFamily="34" charset="0"/>
                  <a:ea typeface="Calibri" panose="020F0502020204030204" pitchFamily="34" charset="0"/>
                  <a:cs typeface="Arial" panose="020B0604020202020204" pitchFamily="34" charset="0"/>
                  <a:sym typeface="Calibri" panose="020F0502020204030204" pitchFamily="34" charset="0"/>
                </a:rPr>
                <a:t>Data and experience</a:t>
              </a:r>
              <a:endParaRPr lang="en-US" altLang="en-US" sz="1350">
                <a:latin typeface="News Gothic MT" panose="020B0503020103020203" pitchFamily="34" charset="0"/>
              </a:endParaRPr>
            </a:p>
          </p:txBody>
        </p:sp>
        <p:sp>
          <p:nvSpPr>
            <p:cNvPr id="63498" name="Google Shape;1371;p92"/>
            <p:cNvSpPr>
              <a:spLocks noChangeArrowheads="1"/>
            </p:cNvSpPr>
            <p:nvPr/>
          </p:nvSpPr>
          <p:spPr bwMode="auto">
            <a:xfrm>
              <a:off x="4611889" y="0"/>
              <a:ext cx="1609344" cy="894080"/>
            </a:xfrm>
            <a:prstGeom prst="roundRect">
              <a:avLst>
                <a:gd name="adj" fmla="val 10000"/>
              </a:avLst>
            </a:prstGeom>
            <a:solidFill>
              <a:schemeClr val="bg1">
                <a:alpha val="89803"/>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51427" tIns="51427" rIns="51427" bIns="51427"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endParaRPr lang="en-US" altLang="en-US" sz="1350"/>
            </a:p>
          </p:txBody>
        </p:sp>
        <p:sp>
          <p:nvSpPr>
            <p:cNvPr id="63499" name="Google Shape;1372;p92"/>
            <p:cNvSpPr txBox="1">
              <a:spLocks noChangeArrowheads="1"/>
            </p:cNvSpPr>
            <p:nvPr/>
          </p:nvSpPr>
          <p:spPr bwMode="auto">
            <a:xfrm>
              <a:off x="4452125" y="26187"/>
              <a:ext cx="1877554" cy="84170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51427" tIns="51427" rIns="51427" bIns="51427"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lnSpc>
                  <a:spcPct val="90000"/>
                </a:lnSpc>
                <a:buClr>
                  <a:srgbClr val="000000"/>
                </a:buClr>
                <a:buSzPts val="2400"/>
              </a:pPr>
              <a:r>
                <a:rPr lang="en-US" altLang="en-US" sz="1350" b="1">
                  <a:solidFill>
                    <a:srgbClr val="000000"/>
                  </a:solidFill>
                  <a:latin typeface="News Gothic MT" panose="020B0503020103020203" pitchFamily="34" charset="0"/>
                  <a:ea typeface="Calibri" panose="020F0502020204030204" pitchFamily="34" charset="0"/>
                  <a:cs typeface="Arial" panose="020B0604020202020204" pitchFamily="34" charset="0"/>
                  <a:sym typeface="Calibri" panose="020F0502020204030204" pitchFamily="34" charset="0"/>
                </a:rPr>
                <a:t>Patient preference</a:t>
              </a:r>
              <a:endParaRPr lang="en-US" altLang="en-US" sz="1350">
                <a:latin typeface="News Gothic MT" panose="020B0503020103020203" pitchFamily="34" charset="0"/>
              </a:endParaRPr>
            </a:p>
          </p:txBody>
        </p:sp>
        <p:sp>
          <p:nvSpPr>
            <p:cNvPr id="63500" name="Google Shape;1373;p92"/>
            <p:cNvSpPr>
              <a:spLocks noChangeArrowheads="1"/>
            </p:cNvSpPr>
            <p:nvPr/>
          </p:nvSpPr>
          <p:spPr bwMode="auto">
            <a:xfrm>
              <a:off x="3982720" y="3799840"/>
              <a:ext cx="670560" cy="670560"/>
            </a:xfrm>
            <a:prstGeom prst="triangle">
              <a:avLst>
                <a:gd name="adj" fmla="val 50000"/>
              </a:avLst>
            </a:prstGeom>
            <a:solidFill>
              <a:schemeClr val="tx2">
                <a:alpha val="89803"/>
              </a:schemeClr>
            </a:solidFill>
            <a:ln w="9525">
              <a:solidFill>
                <a:srgbClr val="911838">
                  <a:alpha val="89803"/>
                </a:srgbClr>
              </a:solidFill>
              <a:miter lim="800000"/>
              <a:headEnd type="none" w="sm" len="sm"/>
              <a:tailEnd type="none" w="sm" len="sm"/>
            </a:ln>
          </p:spPr>
          <p:txBody>
            <a:bodyPr lIns="51427" tIns="51427" rIns="51427" bIns="51427"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endParaRPr lang="en-US" altLang="en-US" sz="1350"/>
            </a:p>
          </p:txBody>
        </p:sp>
        <p:sp>
          <p:nvSpPr>
            <p:cNvPr id="63501" name="Google Shape;1374;p92"/>
            <p:cNvSpPr>
              <a:spLocks noChangeArrowheads="1"/>
            </p:cNvSpPr>
            <p:nvPr/>
          </p:nvSpPr>
          <p:spPr bwMode="auto">
            <a:xfrm>
              <a:off x="2306319" y="3519098"/>
              <a:ext cx="4023360" cy="271800"/>
            </a:xfrm>
            <a:prstGeom prst="rect">
              <a:avLst/>
            </a:prstGeom>
            <a:solidFill>
              <a:schemeClr val="tx2">
                <a:alpha val="89803"/>
              </a:schemeClr>
            </a:solidFill>
            <a:ln w="9525">
              <a:solidFill>
                <a:srgbClr val="911838">
                  <a:alpha val="89803"/>
                </a:srgbClr>
              </a:solidFill>
              <a:miter lim="800000"/>
              <a:headEnd type="none" w="sm" len="sm"/>
              <a:tailEnd type="none" w="sm" len="sm"/>
            </a:ln>
          </p:spPr>
          <p:txBody>
            <a:bodyPr lIns="51427" tIns="51427" rIns="51427" bIns="51427"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endParaRPr lang="en-US" altLang="en-US" sz="1350"/>
            </a:p>
          </p:txBody>
        </p:sp>
        <p:sp>
          <p:nvSpPr>
            <p:cNvPr id="1375" name="Google Shape;1375;p92"/>
            <p:cNvSpPr/>
            <p:nvPr/>
          </p:nvSpPr>
          <p:spPr>
            <a:xfrm>
              <a:off x="4676241" y="2774949"/>
              <a:ext cx="1608978" cy="732367"/>
            </a:xfrm>
            <a:prstGeom prst="roundRect">
              <a:avLst>
                <a:gd name="adj" fmla="val 16667"/>
              </a:avLst>
            </a:prstGeom>
            <a:solidFill>
              <a:schemeClr val="accent1"/>
            </a:solidFill>
            <a:ln w="9525" cap="flat" cmpd="sng">
              <a:solidFill>
                <a:srgbClr val="2E75B5"/>
              </a:solidFill>
              <a:prstDash val="solid"/>
              <a:round/>
              <a:headEnd type="none" w="sm" len="sm"/>
              <a:tailEnd type="none" w="sm" len="sm"/>
            </a:ln>
            <a:effectLst>
              <a:outerShdw blurRad="57150" dist="19050" dir="5400000" algn="ctr" rotWithShape="0">
                <a:srgbClr val="000000">
                  <a:alpha val="62745"/>
                </a:srgbClr>
              </a:outerShdw>
            </a:effectLst>
          </p:spPr>
          <p:txBody>
            <a:bodyPr spcFirstLastPara="1" lIns="51427" tIns="51427" rIns="51427" bIns="51427" anchor="ctr"/>
            <a:lstStyle/>
            <a:p>
              <a:pPr>
                <a:defRPr/>
              </a:pPr>
              <a:endParaRPr lang="en-US" sz="1050"/>
            </a:p>
          </p:txBody>
        </p:sp>
        <p:sp>
          <p:nvSpPr>
            <p:cNvPr id="63503" name="Google Shape;1376;p92"/>
            <p:cNvSpPr txBox="1">
              <a:spLocks noChangeArrowheads="1"/>
            </p:cNvSpPr>
            <p:nvPr/>
          </p:nvSpPr>
          <p:spPr bwMode="auto">
            <a:xfrm>
              <a:off x="4711426" y="2810724"/>
              <a:ext cx="1537756" cy="66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285" tIns="34285" rIns="34285" bIns="34285"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lnSpc>
                  <a:spcPct val="90000"/>
                </a:lnSpc>
                <a:buClr>
                  <a:srgbClr val="FFFFFF"/>
                </a:buClr>
                <a:buSzPts val="1600"/>
              </a:pPr>
              <a:r>
                <a:rPr lang="en-US" altLang="en-US" sz="1050" b="1">
                  <a:solidFill>
                    <a:srgbClr val="FFFFFF"/>
                  </a:solidFill>
                  <a:latin typeface="News Gothic MT" panose="020B0503020103020203" pitchFamily="34" charset="0"/>
                  <a:ea typeface="Calibri" panose="020F0502020204030204" pitchFamily="34" charset="0"/>
                  <a:cs typeface="Arial" panose="020B0604020202020204" pitchFamily="34" charset="0"/>
                  <a:sym typeface="Calibri" panose="020F0502020204030204" pitchFamily="34" charset="0"/>
                </a:rPr>
                <a:t>Social status/</a:t>
              </a:r>
              <a:br>
                <a:rPr lang="en-US" altLang="en-US" sz="1050" b="1">
                  <a:solidFill>
                    <a:srgbClr val="FFFFFF"/>
                  </a:solidFill>
                  <a:latin typeface="News Gothic MT" panose="020B0503020103020203" pitchFamily="34" charset="0"/>
                  <a:ea typeface="Calibri" panose="020F0502020204030204" pitchFamily="34" charset="0"/>
                  <a:cs typeface="Arial" panose="020B0604020202020204" pitchFamily="34" charset="0"/>
                  <a:sym typeface="Calibri" panose="020F0502020204030204" pitchFamily="34" charset="0"/>
                </a:rPr>
              </a:br>
              <a:r>
                <a:rPr lang="en-US" altLang="en-US" sz="1050" b="1">
                  <a:solidFill>
                    <a:srgbClr val="FFFFFF"/>
                  </a:solidFill>
                  <a:latin typeface="News Gothic MT" panose="020B0503020103020203" pitchFamily="34" charset="0"/>
                  <a:ea typeface="Calibri" panose="020F0502020204030204" pitchFamily="34" charset="0"/>
                  <a:cs typeface="Arial" panose="020B0604020202020204" pitchFamily="34" charset="0"/>
                  <a:sym typeface="Calibri" panose="020F0502020204030204" pitchFamily="34" charset="0"/>
                </a:rPr>
                <a:t>support</a:t>
              </a:r>
              <a:endParaRPr lang="en-US" altLang="en-US" sz="1050">
                <a:latin typeface="News Gothic MT" panose="020B0503020103020203" pitchFamily="34" charset="0"/>
              </a:endParaRPr>
            </a:p>
          </p:txBody>
        </p:sp>
        <p:sp>
          <p:nvSpPr>
            <p:cNvPr id="1377" name="Google Shape;1377;p92"/>
            <p:cNvSpPr/>
            <p:nvPr/>
          </p:nvSpPr>
          <p:spPr>
            <a:xfrm>
              <a:off x="4676241" y="2032000"/>
              <a:ext cx="1608978" cy="732367"/>
            </a:xfrm>
            <a:prstGeom prst="roundRect">
              <a:avLst>
                <a:gd name="adj" fmla="val 16667"/>
              </a:avLst>
            </a:prstGeom>
            <a:solidFill>
              <a:schemeClr val="accent1"/>
            </a:solidFill>
            <a:ln w="9525" cap="flat" cmpd="sng">
              <a:solidFill>
                <a:srgbClr val="2E75B5"/>
              </a:solidFill>
              <a:prstDash val="solid"/>
              <a:round/>
              <a:headEnd type="none" w="sm" len="sm"/>
              <a:tailEnd type="none" w="sm" len="sm"/>
            </a:ln>
            <a:effectLst>
              <a:outerShdw blurRad="57150" dist="19050" dir="5400000" algn="ctr" rotWithShape="0">
                <a:srgbClr val="000000">
                  <a:alpha val="62745"/>
                </a:srgbClr>
              </a:outerShdw>
            </a:effectLst>
          </p:spPr>
          <p:txBody>
            <a:bodyPr spcFirstLastPara="1" lIns="51427" tIns="51427" rIns="51427" bIns="51427" anchor="ctr"/>
            <a:lstStyle/>
            <a:p>
              <a:pPr>
                <a:defRPr/>
              </a:pPr>
              <a:endParaRPr lang="en-US" sz="1050"/>
            </a:p>
          </p:txBody>
        </p:sp>
        <p:sp>
          <p:nvSpPr>
            <p:cNvPr id="63505" name="Google Shape;1378;p92"/>
            <p:cNvSpPr txBox="1">
              <a:spLocks noChangeArrowheads="1"/>
            </p:cNvSpPr>
            <p:nvPr/>
          </p:nvSpPr>
          <p:spPr bwMode="auto">
            <a:xfrm>
              <a:off x="4711426" y="2067734"/>
              <a:ext cx="1537756" cy="66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285" tIns="34285" rIns="34285" bIns="34285"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lnSpc>
                  <a:spcPct val="90000"/>
                </a:lnSpc>
                <a:buClr>
                  <a:srgbClr val="FFFFFF"/>
                </a:buClr>
                <a:buSzPts val="1600"/>
              </a:pPr>
              <a:r>
                <a:rPr lang="en-US" altLang="en-US" sz="1100" b="1">
                  <a:solidFill>
                    <a:srgbClr val="FFFFFF"/>
                  </a:solidFill>
                  <a:latin typeface="News Gothic MT" panose="020B0503020103020203" pitchFamily="34" charset="0"/>
                  <a:ea typeface="Calibri" panose="020F0502020204030204" pitchFamily="34" charset="0"/>
                  <a:cs typeface="Arial" panose="020B0604020202020204" pitchFamily="34" charset="0"/>
                  <a:sym typeface="Calibri" panose="020F0502020204030204" pitchFamily="34" charset="0"/>
                </a:rPr>
                <a:t>Finances/</a:t>
              </a:r>
              <a:br>
                <a:rPr lang="en-US" altLang="en-US" sz="1100" b="1">
                  <a:solidFill>
                    <a:srgbClr val="FFFFFF"/>
                  </a:solidFill>
                  <a:latin typeface="News Gothic MT" panose="020B0503020103020203" pitchFamily="34" charset="0"/>
                  <a:ea typeface="Calibri" panose="020F0502020204030204" pitchFamily="34" charset="0"/>
                  <a:cs typeface="Arial" panose="020B0604020202020204" pitchFamily="34" charset="0"/>
                  <a:sym typeface="Calibri" panose="020F0502020204030204" pitchFamily="34" charset="0"/>
                </a:rPr>
              </a:br>
              <a:r>
                <a:rPr lang="en-US" altLang="en-US" sz="1100" b="1">
                  <a:solidFill>
                    <a:srgbClr val="FFFFFF"/>
                  </a:solidFill>
                  <a:latin typeface="News Gothic MT" panose="020B0503020103020203" pitchFamily="34" charset="0"/>
                  <a:ea typeface="Calibri" panose="020F0502020204030204" pitchFamily="34" charset="0"/>
                  <a:cs typeface="Arial" panose="020B0604020202020204" pitchFamily="34" charset="0"/>
                  <a:sym typeface="Calibri" panose="020F0502020204030204" pitchFamily="34" charset="0"/>
                </a:rPr>
                <a:t>insurance</a:t>
              </a:r>
              <a:endParaRPr lang="en-US" altLang="en-US" sz="1100">
                <a:latin typeface="News Gothic MT" panose="020B0503020103020203" pitchFamily="34" charset="0"/>
              </a:endParaRPr>
            </a:p>
          </p:txBody>
        </p:sp>
        <p:sp>
          <p:nvSpPr>
            <p:cNvPr id="1379" name="Google Shape;1379;p92"/>
            <p:cNvSpPr/>
            <p:nvPr/>
          </p:nvSpPr>
          <p:spPr>
            <a:xfrm>
              <a:off x="4676241" y="1289049"/>
              <a:ext cx="1608978" cy="732367"/>
            </a:xfrm>
            <a:prstGeom prst="roundRect">
              <a:avLst>
                <a:gd name="adj" fmla="val 16667"/>
              </a:avLst>
            </a:prstGeom>
            <a:solidFill>
              <a:schemeClr val="accent1"/>
            </a:solidFill>
            <a:ln w="9525" cap="flat" cmpd="sng">
              <a:solidFill>
                <a:srgbClr val="2E75B5"/>
              </a:solidFill>
              <a:prstDash val="solid"/>
              <a:round/>
              <a:headEnd type="none" w="sm" len="sm"/>
              <a:tailEnd type="none" w="sm" len="sm"/>
            </a:ln>
            <a:effectLst>
              <a:outerShdw blurRad="57150" dist="19050" dir="5400000" algn="ctr" rotWithShape="0">
                <a:srgbClr val="000000">
                  <a:alpha val="62745"/>
                </a:srgbClr>
              </a:outerShdw>
            </a:effectLst>
          </p:spPr>
          <p:txBody>
            <a:bodyPr spcFirstLastPara="1" lIns="51427" tIns="51427" rIns="51427" bIns="51427" anchor="ctr"/>
            <a:lstStyle/>
            <a:p>
              <a:pPr>
                <a:defRPr/>
              </a:pPr>
              <a:endParaRPr lang="en-US" sz="1050"/>
            </a:p>
          </p:txBody>
        </p:sp>
        <p:sp>
          <p:nvSpPr>
            <p:cNvPr id="63507" name="Google Shape;1380;p92"/>
            <p:cNvSpPr txBox="1">
              <a:spLocks noChangeArrowheads="1"/>
            </p:cNvSpPr>
            <p:nvPr/>
          </p:nvSpPr>
          <p:spPr bwMode="auto">
            <a:xfrm>
              <a:off x="4711426" y="1324744"/>
              <a:ext cx="1537756" cy="66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285" tIns="34285" rIns="34285" bIns="34285"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lnSpc>
                  <a:spcPct val="90000"/>
                </a:lnSpc>
                <a:buClr>
                  <a:srgbClr val="FFFFFF"/>
                </a:buClr>
                <a:buSzPts val="1600"/>
              </a:pPr>
              <a:r>
                <a:rPr lang="en-US" altLang="en-US" sz="1100" b="1">
                  <a:solidFill>
                    <a:srgbClr val="FFFFFF"/>
                  </a:solidFill>
                  <a:latin typeface="News Gothic MT" panose="020B0503020103020203" pitchFamily="34" charset="0"/>
                  <a:ea typeface="Calibri" panose="020F0502020204030204" pitchFamily="34" charset="0"/>
                  <a:cs typeface="Arial" panose="020B0604020202020204" pitchFamily="34" charset="0"/>
                  <a:sym typeface="Calibri" panose="020F0502020204030204" pitchFamily="34" charset="0"/>
                </a:rPr>
                <a:t>Administration, chair time</a:t>
              </a:r>
              <a:endParaRPr lang="en-US" altLang="en-US" sz="1100">
                <a:latin typeface="News Gothic MT" panose="020B0503020103020203" pitchFamily="34" charset="0"/>
              </a:endParaRPr>
            </a:p>
          </p:txBody>
        </p:sp>
        <p:sp>
          <p:nvSpPr>
            <p:cNvPr id="1381" name="Google Shape;1381;p92"/>
            <p:cNvSpPr/>
            <p:nvPr/>
          </p:nvSpPr>
          <p:spPr>
            <a:xfrm>
              <a:off x="2351691" y="2774949"/>
              <a:ext cx="1608978" cy="732367"/>
            </a:xfrm>
            <a:prstGeom prst="roundRect">
              <a:avLst>
                <a:gd name="adj" fmla="val 16667"/>
              </a:avLst>
            </a:prstGeom>
            <a:solidFill>
              <a:schemeClr val="accent6"/>
            </a:solidFill>
            <a:ln w="9525" cap="flat" cmpd="sng">
              <a:solidFill>
                <a:srgbClr val="548135"/>
              </a:solidFill>
              <a:prstDash val="solid"/>
              <a:round/>
              <a:headEnd type="none" w="sm" len="sm"/>
              <a:tailEnd type="none" w="sm" len="sm"/>
            </a:ln>
            <a:effectLst>
              <a:outerShdw blurRad="57150" dist="19050" dir="5400000" algn="ctr" rotWithShape="0">
                <a:srgbClr val="000000">
                  <a:alpha val="62745"/>
                </a:srgbClr>
              </a:outerShdw>
            </a:effectLst>
          </p:spPr>
          <p:txBody>
            <a:bodyPr spcFirstLastPara="1" lIns="51427" tIns="51427" rIns="51427" bIns="51427" anchor="ctr"/>
            <a:lstStyle/>
            <a:p>
              <a:pPr>
                <a:defRPr/>
              </a:pPr>
              <a:endParaRPr lang="en-US" sz="1050"/>
            </a:p>
          </p:txBody>
        </p:sp>
        <p:sp>
          <p:nvSpPr>
            <p:cNvPr id="63509" name="Google Shape;1382;p92"/>
            <p:cNvSpPr txBox="1">
              <a:spLocks noChangeArrowheads="1"/>
            </p:cNvSpPr>
            <p:nvPr/>
          </p:nvSpPr>
          <p:spPr bwMode="auto">
            <a:xfrm>
              <a:off x="2386818" y="2810724"/>
              <a:ext cx="1537756" cy="66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285" tIns="34285" rIns="34285" bIns="34285"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lnSpc>
                  <a:spcPct val="90000"/>
                </a:lnSpc>
                <a:buClr>
                  <a:srgbClr val="FFFFFF"/>
                </a:buClr>
                <a:buSzPts val="1600"/>
              </a:pPr>
              <a:r>
                <a:rPr lang="en-US" altLang="en-US" sz="1100" b="1">
                  <a:solidFill>
                    <a:srgbClr val="FFFFFF"/>
                  </a:solidFill>
                  <a:latin typeface="News Gothic MT" panose="020B0503020103020203" pitchFamily="34" charset="0"/>
                  <a:ea typeface="Calibri" panose="020F0502020204030204" pitchFamily="34" charset="0"/>
                  <a:cs typeface="Arial" panose="020B0604020202020204" pitchFamily="34" charset="0"/>
                  <a:sym typeface="Calibri" panose="020F0502020204030204" pitchFamily="34" charset="0"/>
                </a:rPr>
                <a:t>Comorbid conditions</a:t>
              </a:r>
              <a:endParaRPr lang="en-US" altLang="en-US" sz="1100">
                <a:latin typeface="News Gothic MT" panose="020B0503020103020203" pitchFamily="34" charset="0"/>
              </a:endParaRPr>
            </a:p>
          </p:txBody>
        </p:sp>
        <p:sp>
          <p:nvSpPr>
            <p:cNvPr id="1383" name="Google Shape;1383;p92"/>
            <p:cNvSpPr/>
            <p:nvPr/>
          </p:nvSpPr>
          <p:spPr>
            <a:xfrm>
              <a:off x="2351691" y="2032000"/>
              <a:ext cx="1608978" cy="732367"/>
            </a:xfrm>
            <a:prstGeom prst="roundRect">
              <a:avLst>
                <a:gd name="adj" fmla="val 16667"/>
              </a:avLst>
            </a:prstGeom>
            <a:solidFill>
              <a:schemeClr val="accent6"/>
            </a:solidFill>
            <a:ln w="9525" cap="flat" cmpd="sng">
              <a:solidFill>
                <a:srgbClr val="548135"/>
              </a:solidFill>
              <a:prstDash val="solid"/>
              <a:round/>
              <a:headEnd type="none" w="sm" len="sm"/>
              <a:tailEnd type="none" w="sm" len="sm"/>
            </a:ln>
            <a:effectLst>
              <a:outerShdw blurRad="57150" dist="19050" dir="5400000" algn="ctr" rotWithShape="0">
                <a:srgbClr val="000000">
                  <a:alpha val="62745"/>
                </a:srgbClr>
              </a:outerShdw>
            </a:effectLst>
          </p:spPr>
          <p:txBody>
            <a:bodyPr spcFirstLastPara="1" lIns="51427" tIns="51427" rIns="51427" bIns="51427" anchor="ctr"/>
            <a:lstStyle/>
            <a:p>
              <a:pPr>
                <a:defRPr/>
              </a:pPr>
              <a:endParaRPr lang="en-US" sz="1050"/>
            </a:p>
          </p:txBody>
        </p:sp>
        <p:sp>
          <p:nvSpPr>
            <p:cNvPr id="63511" name="Google Shape;1384;p92"/>
            <p:cNvSpPr txBox="1">
              <a:spLocks noChangeArrowheads="1"/>
            </p:cNvSpPr>
            <p:nvPr/>
          </p:nvSpPr>
          <p:spPr bwMode="auto">
            <a:xfrm>
              <a:off x="2386818" y="2067734"/>
              <a:ext cx="1537756" cy="66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285" tIns="34285" rIns="34285" bIns="34285"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lnSpc>
                  <a:spcPct val="90000"/>
                </a:lnSpc>
                <a:buClr>
                  <a:srgbClr val="FFFFFF"/>
                </a:buClr>
                <a:buSzPts val="1600"/>
              </a:pPr>
              <a:r>
                <a:rPr lang="en-US" altLang="en-US" sz="1100" b="1">
                  <a:solidFill>
                    <a:srgbClr val="FFFFFF"/>
                  </a:solidFill>
                  <a:latin typeface="News Gothic MT" panose="020B0503020103020203" pitchFamily="34" charset="0"/>
                  <a:ea typeface="Calibri" panose="020F0502020204030204" pitchFamily="34" charset="0"/>
                  <a:cs typeface="Arial" panose="020B0604020202020204" pitchFamily="34" charset="0"/>
                  <a:sym typeface="Calibri" panose="020F0502020204030204" pitchFamily="34" charset="0"/>
                </a:rPr>
                <a:t>Efficacy of regimen</a:t>
              </a:r>
              <a:endParaRPr lang="en-US" altLang="en-US" sz="1100">
                <a:latin typeface="News Gothic MT" panose="020B0503020103020203" pitchFamily="34" charset="0"/>
              </a:endParaRPr>
            </a:p>
          </p:txBody>
        </p:sp>
        <p:sp>
          <p:nvSpPr>
            <p:cNvPr id="1385" name="Google Shape;1385;p92"/>
            <p:cNvSpPr/>
            <p:nvPr/>
          </p:nvSpPr>
          <p:spPr>
            <a:xfrm>
              <a:off x="2351691" y="1289049"/>
              <a:ext cx="1608978" cy="732367"/>
            </a:xfrm>
            <a:prstGeom prst="roundRect">
              <a:avLst>
                <a:gd name="adj" fmla="val 16667"/>
              </a:avLst>
            </a:prstGeom>
            <a:solidFill>
              <a:schemeClr val="accent6"/>
            </a:solidFill>
            <a:ln w="9525" cap="flat" cmpd="sng">
              <a:solidFill>
                <a:srgbClr val="548135"/>
              </a:solidFill>
              <a:prstDash val="solid"/>
              <a:round/>
              <a:headEnd type="none" w="sm" len="sm"/>
              <a:tailEnd type="none" w="sm" len="sm"/>
            </a:ln>
            <a:effectLst>
              <a:outerShdw blurRad="57150" dist="19050" dir="5400000" algn="ctr" rotWithShape="0">
                <a:srgbClr val="000000">
                  <a:alpha val="62745"/>
                </a:srgbClr>
              </a:outerShdw>
            </a:effectLst>
          </p:spPr>
          <p:txBody>
            <a:bodyPr spcFirstLastPara="1" lIns="51427" tIns="51427" rIns="51427" bIns="51427" anchor="ctr"/>
            <a:lstStyle/>
            <a:p>
              <a:pPr>
                <a:defRPr/>
              </a:pPr>
              <a:endParaRPr lang="en-US" sz="1050"/>
            </a:p>
          </p:txBody>
        </p:sp>
        <p:sp>
          <p:nvSpPr>
            <p:cNvPr id="63513" name="Google Shape;1386;p92"/>
            <p:cNvSpPr txBox="1">
              <a:spLocks noChangeArrowheads="1"/>
            </p:cNvSpPr>
            <p:nvPr/>
          </p:nvSpPr>
          <p:spPr bwMode="auto">
            <a:xfrm>
              <a:off x="2386818" y="1324744"/>
              <a:ext cx="1537756" cy="66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285" tIns="34285" rIns="34285" bIns="34285"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lnSpc>
                  <a:spcPct val="90000"/>
                </a:lnSpc>
                <a:buClr>
                  <a:srgbClr val="FFFFFF"/>
                </a:buClr>
                <a:buSzPts val="1600"/>
              </a:pPr>
              <a:r>
                <a:rPr lang="en-US" altLang="en-US" sz="1100" b="1">
                  <a:solidFill>
                    <a:srgbClr val="FFFFFF"/>
                  </a:solidFill>
                  <a:latin typeface="News Gothic MT" panose="020B0503020103020203" pitchFamily="34" charset="0"/>
                  <a:ea typeface="Calibri" panose="020F0502020204030204" pitchFamily="34" charset="0"/>
                  <a:cs typeface="Arial" panose="020B0604020202020204" pitchFamily="34" charset="0"/>
                  <a:sym typeface="Calibri" panose="020F0502020204030204" pitchFamily="34" charset="0"/>
                </a:rPr>
                <a:t>Disease characteristics &amp; prior therapy</a:t>
              </a:r>
              <a:endParaRPr lang="en-US" altLang="en-US" sz="1100">
                <a:latin typeface="News Gothic MT" panose="020B0503020103020203" pitchFamily="34" charset="0"/>
              </a:endParaRPr>
            </a:p>
          </p:txBody>
        </p:sp>
      </p:grpSp>
    </p:spTree>
    <p:extLst>
      <p:ext uri="{BB962C8B-B14F-4D97-AF65-F5344CB8AC3E}">
        <p14:creationId xmlns:p14="http://schemas.microsoft.com/office/powerpoint/2010/main" val="23187994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Google Shape;1526;p101"/>
          <p:cNvSpPr>
            <a:spLocks noGrp="1"/>
          </p:cNvSpPr>
          <p:nvPr>
            <p:ph type="title"/>
          </p:nvPr>
        </p:nvSpPr>
        <p:spPr/>
        <p:txBody>
          <a:bodyPr/>
          <a:lstStyle/>
          <a:p>
            <a:r>
              <a:rPr lang="en-US" altLang="en-US"/>
              <a:t>Monoclonal Antibody–Based Therapy</a:t>
            </a:r>
          </a:p>
        </p:txBody>
      </p:sp>
      <p:sp>
        <p:nvSpPr>
          <p:cNvPr id="7" name="Text Placeholder 6">
            <a:extLst>
              <a:ext uri="{FF2B5EF4-FFF2-40B4-BE49-F238E27FC236}">
                <a16:creationId xmlns:a16="http://schemas.microsoft.com/office/drawing/2014/main" id="{AE8778BE-2556-9A42-8F54-61CC8BB3A57E}"/>
              </a:ext>
            </a:extLst>
          </p:cNvPr>
          <p:cNvSpPr>
            <a:spLocks noGrp="1"/>
          </p:cNvSpPr>
          <p:nvPr>
            <p:ph type="body" sz="quarter" idx="12"/>
          </p:nvPr>
        </p:nvSpPr>
        <p:spPr>
          <a:xfrm>
            <a:off x="193575" y="6575082"/>
            <a:ext cx="6325450" cy="153888"/>
          </a:xfrm>
        </p:spPr>
        <p:txBody>
          <a:bodyPr/>
          <a:lstStyle/>
          <a:p>
            <a:r>
              <a:rPr lang="en-US"/>
              <a:t>Empliciti® prescribing information, 2019; Gleason et al, 2016; Darzalex® prescribing information, 2019. </a:t>
            </a:r>
          </a:p>
        </p:txBody>
      </p:sp>
      <p:sp>
        <p:nvSpPr>
          <p:cNvPr id="14" name="Content Placeholder 13">
            <a:extLst>
              <a:ext uri="{FF2B5EF4-FFF2-40B4-BE49-F238E27FC236}">
                <a16:creationId xmlns:a16="http://schemas.microsoft.com/office/drawing/2014/main" id="{5A386B45-919D-614C-80C5-ED464A755D25}"/>
              </a:ext>
            </a:extLst>
          </p:cNvPr>
          <p:cNvSpPr>
            <a:spLocks noGrp="1"/>
          </p:cNvSpPr>
          <p:nvPr>
            <p:ph idx="1"/>
          </p:nvPr>
        </p:nvSpPr>
        <p:spPr>
          <a:xfrm>
            <a:off x="609600" y="2034201"/>
            <a:ext cx="10972800" cy="4373563"/>
          </a:xfrm>
        </p:spPr>
        <p:txBody>
          <a:bodyPr/>
          <a:lstStyle/>
          <a:p>
            <a:pPr>
              <a:spcAft>
                <a:spcPts val="0"/>
              </a:spcAft>
            </a:pPr>
            <a:r>
              <a:rPr lang="en-US" altLang="en-US" sz="2000"/>
              <a:t>Risk of infusion reaction</a:t>
            </a:r>
          </a:p>
          <a:p>
            <a:pPr>
              <a:spcAft>
                <a:spcPts val="0"/>
              </a:spcAft>
            </a:pPr>
            <a:r>
              <a:rPr lang="en-US" altLang="en-US" sz="2000"/>
              <a:t>For each </a:t>
            </a:r>
            <a:r>
              <a:rPr lang="en-US" altLang="en-US" sz="2000" err="1"/>
              <a:t>MAb</a:t>
            </a:r>
            <a:r>
              <a:rPr lang="en-US" altLang="en-US" sz="2000"/>
              <a:t>, premedicate with corticosteroids, H1 blocker, acetaminophen</a:t>
            </a:r>
          </a:p>
          <a:p>
            <a:pPr lvl="1">
              <a:spcAft>
                <a:spcPts val="0"/>
              </a:spcAft>
            </a:pPr>
            <a:r>
              <a:rPr lang="en-US" altLang="en-US" sz="1800"/>
              <a:t>Both given weekly for 8 doses, then biweekly or monthly based on combination</a:t>
            </a:r>
          </a:p>
          <a:p>
            <a:pPr lvl="1">
              <a:spcAft>
                <a:spcPts val="0"/>
              </a:spcAft>
            </a:pPr>
            <a:r>
              <a:rPr lang="en-US" altLang="en-US" sz="1800"/>
              <a:t>Prescribed with </a:t>
            </a:r>
            <a:r>
              <a:rPr lang="en-US" altLang="en-US" sz="1800" err="1"/>
              <a:t>IMiDs</a:t>
            </a:r>
            <a:r>
              <a:rPr lang="en-US" altLang="en-US" sz="1800"/>
              <a:t>, corticosteroids</a:t>
            </a:r>
          </a:p>
          <a:p>
            <a:pPr>
              <a:spcAft>
                <a:spcPts val="0"/>
              </a:spcAft>
            </a:pPr>
            <a:r>
              <a:rPr lang="en-US" altLang="en-US" sz="2000"/>
              <a:t>DVT prophylaxis</a:t>
            </a:r>
          </a:p>
          <a:p>
            <a:pPr>
              <a:spcAft>
                <a:spcPts val="0"/>
              </a:spcAft>
            </a:pPr>
            <a:r>
              <a:rPr lang="en-US" altLang="en-US" sz="2000"/>
              <a:t>Steroid side effects and schedule (am vs pm)</a:t>
            </a:r>
          </a:p>
          <a:p>
            <a:pPr>
              <a:spcAft>
                <a:spcPts val="0"/>
              </a:spcAft>
            </a:pPr>
            <a:r>
              <a:rPr lang="en-US" altLang="en-US" sz="2000"/>
              <a:t>Steroid-induced hyperglycemia</a:t>
            </a:r>
          </a:p>
          <a:p>
            <a:pPr>
              <a:spcAft>
                <a:spcPts val="0"/>
              </a:spcAft>
            </a:pPr>
            <a:r>
              <a:rPr lang="en-US" altLang="en-US" sz="2000"/>
              <a:t>Monitor</a:t>
            </a:r>
          </a:p>
          <a:p>
            <a:pPr lvl="1">
              <a:spcAft>
                <a:spcPts val="0"/>
              </a:spcAft>
            </a:pPr>
            <a:r>
              <a:rPr lang="en-US" altLang="en-US" sz="1800"/>
              <a:t>Blood counts (hold/adjust dose if needed)</a:t>
            </a:r>
          </a:p>
          <a:p>
            <a:pPr lvl="1">
              <a:spcAft>
                <a:spcPts val="0"/>
              </a:spcAft>
            </a:pPr>
            <a:r>
              <a:rPr lang="en-US" altLang="en-US" sz="1800"/>
              <a:t>Response assessment (monthly), interference</a:t>
            </a:r>
          </a:p>
          <a:p>
            <a:pPr lvl="1">
              <a:spcAft>
                <a:spcPts val="0"/>
              </a:spcAft>
            </a:pPr>
            <a:r>
              <a:rPr lang="en-US" altLang="en-US" sz="1800"/>
              <a:t>Glucose monitoring (</a:t>
            </a:r>
            <a:r>
              <a:rPr lang="en-US" altLang="en-US" sz="1800" err="1"/>
              <a:t>dex</a:t>
            </a:r>
            <a:r>
              <a:rPr lang="en-US" altLang="en-US" sz="1800"/>
              <a:t> can affect)</a:t>
            </a:r>
          </a:p>
          <a:p>
            <a:pPr lvl="1">
              <a:spcAft>
                <a:spcPts val="0"/>
              </a:spcAft>
            </a:pPr>
            <a:r>
              <a:rPr lang="en-US" altLang="en-US" sz="1800"/>
              <a:t>Renal, hepatic functions</a:t>
            </a:r>
          </a:p>
          <a:p>
            <a:endParaRPr lang="en-US"/>
          </a:p>
        </p:txBody>
      </p:sp>
      <p:sp>
        <p:nvSpPr>
          <p:cNvPr id="71684" name="Google Shape;1528;p101"/>
          <p:cNvSpPr>
            <a:spLocks noGrp="1"/>
          </p:cNvSpPr>
          <p:nvPr>
            <p:ph type="sldNum" sz="quarter" idx="4294967295"/>
          </p:nvPr>
        </p:nvSpPr>
        <p:spPr bwMode="auto">
          <a:xfrm>
            <a:off x="10648950" y="5094288"/>
            <a:ext cx="1543050" cy="2047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427" tIns="25706" rIns="51427" bIns="25706" anchor="ctr"/>
          <a:lstStyle>
            <a:lvl1pPr>
              <a:defRPr sz="1800">
                <a:solidFill>
                  <a:schemeClr val="tx1"/>
                </a:solidFill>
                <a:latin typeface="Arial" panose="020B0604020202020204" pitchFamily="34" charset="0"/>
              </a:defRPr>
            </a:lvl1pPr>
            <a:lvl2pPr marL="557213" indent="-214313">
              <a:defRPr sz="1800">
                <a:solidFill>
                  <a:schemeClr val="tx1"/>
                </a:solidFill>
                <a:latin typeface="Arial" panose="020B0604020202020204" pitchFamily="34" charset="0"/>
              </a:defRPr>
            </a:lvl2pPr>
            <a:lvl3pPr marL="857250" indent="-171450">
              <a:defRPr sz="1800">
                <a:solidFill>
                  <a:schemeClr val="tx1"/>
                </a:solidFill>
                <a:latin typeface="Arial" panose="020B0604020202020204" pitchFamily="34" charset="0"/>
              </a:defRPr>
            </a:lvl3pPr>
            <a:lvl4pPr marL="1200150" indent="-171450">
              <a:defRPr sz="1800">
                <a:solidFill>
                  <a:schemeClr val="tx1"/>
                </a:solidFill>
                <a:latin typeface="Arial" panose="020B0604020202020204" pitchFamily="34" charset="0"/>
              </a:defRPr>
            </a:lvl4pPr>
            <a:lvl5pPr marL="1543050" indent="-171450">
              <a:defRPr sz="1800">
                <a:solidFill>
                  <a:schemeClr val="tx1"/>
                </a:solidFill>
                <a:latin typeface="Arial" panose="020B0604020202020204" pitchFamily="34" charset="0"/>
              </a:defRPr>
            </a:lvl5pPr>
            <a:lvl6pPr marL="1885950" indent="-171450" eaLnBrk="0" fontAlgn="base" hangingPunct="0">
              <a:spcBef>
                <a:spcPct val="0"/>
              </a:spcBef>
              <a:spcAft>
                <a:spcPct val="0"/>
              </a:spcAft>
              <a:defRPr sz="1800">
                <a:solidFill>
                  <a:schemeClr val="tx1"/>
                </a:solidFill>
                <a:latin typeface="Arial" panose="020B0604020202020204" pitchFamily="34" charset="0"/>
              </a:defRPr>
            </a:lvl6pPr>
            <a:lvl7pPr marL="2228850" indent="-171450" eaLnBrk="0" fontAlgn="base" hangingPunct="0">
              <a:spcBef>
                <a:spcPct val="0"/>
              </a:spcBef>
              <a:spcAft>
                <a:spcPct val="0"/>
              </a:spcAft>
              <a:defRPr sz="1800">
                <a:solidFill>
                  <a:schemeClr val="tx1"/>
                </a:solidFill>
                <a:latin typeface="Arial" panose="020B0604020202020204" pitchFamily="34" charset="0"/>
              </a:defRPr>
            </a:lvl7pPr>
            <a:lvl8pPr marL="2571750" indent="-171450" eaLnBrk="0" fontAlgn="base" hangingPunct="0">
              <a:spcBef>
                <a:spcPct val="0"/>
              </a:spcBef>
              <a:spcAft>
                <a:spcPct val="0"/>
              </a:spcAft>
              <a:defRPr sz="1800">
                <a:solidFill>
                  <a:schemeClr val="tx1"/>
                </a:solidFill>
                <a:latin typeface="Arial" panose="020B0604020202020204" pitchFamily="34" charset="0"/>
              </a:defRPr>
            </a:lvl8pPr>
            <a:lvl9pPr marL="2914650" indent="-171450" eaLnBrk="0" fontAlgn="base" hangingPunct="0">
              <a:spcBef>
                <a:spcPct val="0"/>
              </a:spcBef>
              <a:spcAft>
                <a:spcPct val="0"/>
              </a:spcAft>
              <a:defRPr sz="1800">
                <a:solidFill>
                  <a:schemeClr val="tx1"/>
                </a:solidFill>
                <a:latin typeface="Arial" panose="020B0604020202020204" pitchFamily="34" charset="0"/>
              </a:defRPr>
            </a:lvl9pPr>
          </a:lstStyle>
          <a:p>
            <a:pPr algn="r"/>
            <a:fld id="{80A14795-F243-4394-B7AC-385CA552A4C6}" type="slidenum">
              <a:rPr lang="en-US" altLang="en-US" sz="675">
                <a:solidFill>
                  <a:srgbClr val="898989"/>
                </a:solidFill>
                <a:ea typeface="Calibri" panose="020F0502020204030204" pitchFamily="34" charset="0"/>
                <a:cs typeface="Arial" panose="020B0604020202020204" pitchFamily="34" charset="0"/>
                <a:sym typeface="Calibri" panose="020F0502020204030204" pitchFamily="34" charset="0"/>
              </a:rPr>
              <a:pPr algn="r"/>
              <a:t>47</a:t>
            </a:fld>
            <a:endParaRPr lang="en-US" altLang="en-US" sz="675">
              <a:solidFill>
                <a:srgbClr val="898989"/>
              </a:solidFill>
              <a:ea typeface="Calibri" panose="020F0502020204030204" pitchFamily="34" charset="0"/>
              <a:cs typeface="Arial" panose="020B0604020202020204" pitchFamily="34" charset="0"/>
              <a:sym typeface="Calibri" panose="020F0502020204030204" pitchFamily="34" charset="0"/>
            </a:endParaRPr>
          </a:p>
        </p:txBody>
      </p:sp>
      <p:sp>
        <p:nvSpPr>
          <p:cNvPr id="3" name="Rectangle 2"/>
          <p:cNvSpPr/>
          <p:nvPr/>
        </p:nvSpPr>
        <p:spPr>
          <a:xfrm>
            <a:off x="2373062" y="1151027"/>
            <a:ext cx="2580899" cy="338554"/>
          </a:xfrm>
          <a:prstGeom prst="rect">
            <a:avLst/>
          </a:prstGeom>
          <a:ln>
            <a:solidFill>
              <a:schemeClr val="tx1"/>
            </a:solidFill>
          </a:ln>
        </p:spPr>
        <p:txBody>
          <a:bodyPr wrap="none">
            <a:spAutoFit/>
          </a:bodyPr>
          <a:lstStyle/>
          <a:p>
            <a:r>
              <a:rPr lang="en-US" altLang="en-US" sz="1600">
                <a:latin typeface="News Gothic MT" panose="020B0503020103020203" pitchFamily="34" charset="0"/>
              </a:rPr>
              <a:t>Daratumumab (dara, D), </a:t>
            </a:r>
          </a:p>
        </p:txBody>
      </p:sp>
      <p:sp>
        <p:nvSpPr>
          <p:cNvPr id="4" name="Rectangle 3"/>
          <p:cNvSpPr/>
          <p:nvPr/>
        </p:nvSpPr>
        <p:spPr>
          <a:xfrm>
            <a:off x="7450773" y="1150246"/>
            <a:ext cx="1883849" cy="338554"/>
          </a:xfrm>
          <a:prstGeom prst="rect">
            <a:avLst/>
          </a:prstGeom>
          <a:ln>
            <a:solidFill>
              <a:schemeClr val="tx1"/>
            </a:solidFill>
          </a:ln>
        </p:spPr>
        <p:txBody>
          <a:bodyPr wrap="none">
            <a:spAutoFit/>
          </a:bodyPr>
          <a:lstStyle/>
          <a:p>
            <a:r>
              <a:rPr lang="en-US" altLang="en-US" sz="1600">
                <a:latin typeface="News Gothic MT" panose="020B0503020103020203" pitchFamily="34" charset="0"/>
              </a:rPr>
              <a:t>Elotuzumab (elo) </a:t>
            </a:r>
            <a:endParaRPr lang="en-US" sz="1600">
              <a:latin typeface="News Gothic MT" panose="020B0503020103020203" pitchFamily="34" charset="0"/>
            </a:endParaRPr>
          </a:p>
        </p:txBody>
      </p:sp>
      <p:sp>
        <p:nvSpPr>
          <p:cNvPr id="6" name="Rectangle 5"/>
          <p:cNvSpPr/>
          <p:nvPr/>
        </p:nvSpPr>
        <p:spPr>
          <a:xfrm>
            <a:off x="6986692" y="1488800"/>
            <a:ext cx="2911566" cy="338554"/>
          </a:xfrm>
          <a:prstGeom prst="rect">
            <a:avLst/>
          </a:prstGeom>
          <a:ln>
            <a:solidFill>
              <a:schemeClr val="tx1"/>
            </a:solidFill>
          </a:ln>
        </p:spPr>
        <p:txBody>
          <a:bodyPr wrap="none">
            <a:spAutoFit/>
          </a:bodyPr>
          <a:lstStyle/>
          <a:p>
            <a:r>
              <a:rPr lang="en-US" altLang="en-US" sz="1600">
                <a:solidFill>
                  <a:srgbClr val="0070C0"/>
                </a:solidFill>
                <a:latin typeface="News Gothic MT" panose="020B0503020103020203" pitchFamily="34" charset="0"/>
              </a:rPr>
              <a:t>Antibody targeting SLAMF-7</a:t>
            </a:r>
            <a:endParaRPr lang="en-US" sz="1600">
              <a:solidFill>
                <a:srgbClr val="0070C0"/>
              </a:solidFill>
              <a:latin typeface="News Gothic MT" panose="020B0503020103020203" pitchFamily="34" charset="0"/>
            </a:endParaRPr>
          </a:p>
        </p:txBody>
      </p:sp>
      <p:sp>
        <p:nvSpPr>
          <p:cNvPr id="8" name="Rectangle 7"/>
          <p:cNvSpPr/>
          <p:nvPr/>
        </p:nvSpPr>
        <p:spPr>
          <a:xfrm>
            <a:off x="5069120" y="1150246"/>
            <a:ext cx="1776448" cy="338554"/>
          </a:xfrm>
          <a:prstGeom prst="rect">
            <a:avLst/>
          </a:prstGeom>
          <a:ln>
            <a:solidFill>
              <a:schemeClr val="tx1"/>
            </a:solidFill>
          </a:ln>
        </p:spPr>
        <p:txBody>
          <a:bodyPr wrap="none">
            <a:spAutoFit/>
          </a:bodyPr>
          <a:lstStyle/>
          <a:p>
            <a:r>
              <a:rPr lang="en-US" sz="1600">
                <a:latin typeface="News Gothic MT" panose="020B0503020103020203" pitchFamily="34" charset="0"/>
              </a:rPr>
              <a:t>Isatuximab (isa) </a:t>
            </a:r>
          </a:p>
        </p:txBody>
      </p:sp>
      <p:sp>
        <p:nvSpPr>
          <p:cNvPr id="10" name="Rectangle 9"/>
          <p:cNvSpPr/>
          <p:nvPr/>
        </p:nvSpPr>
        <p:spPr>
          <a:xfrm>
            <a:off x="3619298" y="1507144"/>
            <a:ext cx="2351028" cy="338554"/>
          </a:xfrm>
          <a:prstGeom prst="rect">
            <a:avLst/>
          </a:prstGeom>
          <a:ln>
            <a:solidFill>
              <a:schemeClr val="tx1"/>
            </a:solidFill>
          </a:ln>
        </p:spPr>
        <p:txBody>
          <a:bodyPr wrap="none">
            <a:spAutoFit/>
          </a:bodyPr>
          <a:lstStyle/>
          <a:p>
            <a:r>
              <a:rPr lang="en-US" sz="1600">
                <a:solidFill>
                  <a:srgbClr val="0070C0"/>
                </a:solidFill>
                <a:latin typeface="News Gothic MT" panose="020B0503020103020203" pitchFamily="34" charset="0"/>
              </a:rPr>
              <a:t>Human CD38-directed</a:t>
            </a:r>
            <a:endParaRPr lang="en-US" sz="1600">
              <a:latin typeface="News Gothic MT" panose="020B0503020103020203" pitchFamily="34" charset="0"/>
            </a:endParaRPr>
          </a:p>
        </p:txBody>
      </p:sp>
    </p:spTree>
    <p:extLst>
      <p:ext uri="{BB962C8B-B14F-4D97-AF65-F5344CB8AC3E}">
        <p14:creationId xmlns:p14="http://schemas.microsoft.com/office/powerpoint/2010/main" val="20176861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11ADA-242D-442D-B145-4F7DA89AA56A}"/>
              </a:ext>
            </a:extLst>
          </p:cNvPr>
          <p:cNvSpPr>
            <a:spLocks noGrp="1"/>
          </p:cNvSpPr>
          <p:nvPr>
            <p:ph type="title"/>
          </p:nvPr>
        </p:nvSpPr>
        <p:spPr/>
        <p:txBody>
          <a:bodyPr/>
          <a:lstStyle/>
          <a:p>
            <a:r>
              <a:rPr lang="en-US"/>
              <a:t>ICARIA-MM</a:t>
            </a:r>
          </a:p>
        </p:txBody>
      </p:sp>
      <p:sp>
        <p:nvSpPr>
          <p:cNvPr id="3" name="Content Placeholder 2">
            <a:extLst>
              <a:ext uri="{FF2B5EF4-FFF2-40B4-BE49-F238E27FC236}">
                <a16:creationId xmlns:a16="http://schemas.microsoft.com/office/drawing/2014/main" id="{55A5D6C4-71F6-453D-A688-4FD9CCB3433E}"/>
              </a:ext>
            </a:extLst>
          </p:cNvPr>
          <p:cNvSpPr>
            <a:spLocks noGrp="1"/>
          </p:cNvSpPr>
          <p:nvPr>
            <p:ph idx="1"/>
          </p:nvPr>
        </p:nvSpPr>
        <p:spPr/>
        <p:txBody>
          <a:bodyPr>
            <a:normAutofit/>
          </a:bodyPr>
          <a:lstStyle/>
          <a:p>
            <a:r>
              <a:rPr lang="en-US" sz="1800"/>
              <a:t>Anti-CD38 monoclonal antibody</a:t>
            </a:r>
          </a:p>
          <a:p>
            <a:r>
              <a:rPr lang="en-US" sz="1800"/>
              <a:t>307 RRMM patients with ≥2 prior lines, refractory to lenalidomide and proteasome inhibitors</a:t>
            </a:r>
          </a:p>
          <a:p>
            <a:r>
              <a:rPr lang="en-US" sz="1800"/>
              <a:t>Median prior lines of therapy: 3 </a:t>
            </a:r>
          </a:p>
          <a:p>
            <a:r>
              <a:rPr lang="en-US" sz="1800"/>
              <a:t>Estimated GFR: &lt;60ml/min in 33.9% patients; 92.5% refractory to </a:t>
            </a:r>
            <a:r>
              <a:rPr lang="en-US" sz="1800" err="1"/>
              <a:t>len</a:t>
            </a:r>
            <a:r>
              <a:rPr lang="en-US" sz="1800"/>
              <a:t>; 75.9% refractory to PI</a:t>
            </a:r>
          </a:p>
          <a:p>
            <a:r>
              <a:rPr lang="en-US" sz="1800"/>
              <a:t>19.5% pts had high-risk cytogenetics</a:t>
            </a:r>
          </a:p>
          <a:p>
            <a:r>
              <a:rPr lang="en-US" sz="1800"/>
              <a:t>PFS: 11.5 months for </a:t>
            </a:r>
            <a:r>
              <a:rPr lang="en-US" sz="1800" err="1"/>
              <a:t>IsaPd</a:t>
            </a:r>
            <a:r>
              <a:rPr lang="en-US" sz="1800"/>
              <a:t> vs 6.5 months for Pd (HR 0.596, P=0.001)</a:t>
            </a:r>
          </a:p>
          <a:p>
            <a:r>
              <a:rPr lang="en-US" sz="1800"/>
              <a:t>Benefit seen across all major subgroups</a:t>
            </a:r>
          </a:p>
          <a:p>
            <a:r>
              <a:rPr lang="en-US" sz="1800"/>
              <a:t>ORR (≥PR) was 60.4% for </a:t>
            </a:r>
            <a:r>
              <a:rPr lang="en-US" sz="1800" err="1"/>
              <a:t>IsaPd</a:t>
            </a:r>
            <a:r>
              <a:rPr lang="en-US" sz="1800"/>
              <a:t> vs 35.3% for Pd (P&lt;0.0001)</a:t>
            </a:r>
          </a:p>
          <a:p>
            <a:r>
              <a:rPr lang="en-US" sz="1800"/>
              <a:t>Common AEs: infusion reactions (38.2%), infections (42.8% vs 30.2%), neutropenia (84.9% vs 70.1%)</a:t>
            </a:r>
          </a:p>
        </p:txBody>
      </p:sp>
      <p:sp>
        <p:nvSpPr>
          <p:cNvPr id="7" name="Text Placeholder 6">
            <a:extLst>
              <a:ext uri="{FF2B5EF4-FFF2-40B4-BE49-F238E27FC236}">
                <a16:creationId xmlns:a16="http://schemas.microsoft.com/office/drawing/2014/main" id="{68742B4D-8F37-8B43-9CA3-FC4D54EA5B95}"/>
              </a:ext>
            </a:extLst>
          </p:cNvPr>
          <p:cNvSpPr>
            <a:spLocks noGrp="1"/>
          </p:cNvSpPr>
          <p:nvPr>
            <p:ph type="body" sz="quarter" idx="12"/>
          </p:nvPr>
        </p:nvSpPr>
        <p:spPr/>
        <p:txBody>
          <a:bodyPr/>
          <a:lstStyle/>
          <a:p>
            <a:r>
              <a:rPr lang="en-US"/>
              <a:t>GFR = glomerular filtration rate; len = lenalidomide; isa = isatuximab; Pd = pomalidomide/dexamethasone. </a:t>
            </a:r>
          </a:p>
          <a:p>
            <a:r>
              <a:rPr lang="en-US"/>
              <a:t>Attal et al, 2019. </a:t>
            </a:r>
          </a:p>
        </p:txBody>
      </p:sp>
      <p:sp>
        <p:nvSpPr>
          <p:cNvPr id="8" name="Text Placeholder 7">
            <a:extLst>
              <a:ext uri="{FF2B5EF4-FFF2-40B4-BE49-F238E27FC236}">
                <a16:creationId xmlns:a16="http://schemas.microsoft.com/office/drawing/2014/main" id="{0C35037D-87EB-0E41-9348-9CBAF90C79A4}"/>
              </a:ext>
            </a:extLst>
          </p:cNvPr>
          <p:cNvSpPr>
            <a:spLocks noGrp="1"/>
          </p:cNvSpPr>
          <p:nvPr>
            <p:ph type="body" sz="quarter" idx="13"/>
          </p:nvPr>
        </p:nvSpPr>
        <p:spPr/>
        <p:txBody>
          <a:bodyPr/>
          <a:lstStyle/>
          <a:p>
            <a:r>
              <a:rPr lang="en-US"/>
              <a:t>Isatuximab/Pomalidomide/Dexamethasone for RRMM</a:t>
            </a:r>
          </a:p>
        </p:txBody>
      </p:sp>
      <p:sp>
        <p:nvSpPr>
          <p:cNvPr id="5" name="Google Shape;1477;p97">
            <a:extLst>
              <a:ext uri="{FF2B5EF4-FFF2-40B4-BE49-F238E27FC236}">
                <a16:creationId xmlns:a16="http://schemas.microsoft.com/office/drawing/2014/main" id="{EA23E221-62DE-438C-8DFD-561182DDE45D}"/>
              </a:ext>
            </a:extLst>
          </p:cNvPr>
          <p:cNvSpPr>
            <a:spLocks noChangeArrowheads="1"/>
          </p:cNvSpPr>
          <p:nvPr/>
        </p:nvSpPr>
        <p:spPr bwMode="auto">
          <a:xfrm>
            <a:off x="4666568" y="4663590"/>
            <a:ext cx="2858864" cy="733844"/>
          </a:xfrm>
          <a:prstGeom prst="roundRect">
            <a:avLst>
              <a:gd name="adj" fmla="val 16667"/>
            </a:avLst>
          </a:prstGeom>
          <a:solidFill>
            <a:schemeClr val="accent1"/>
          </a:solidFill>
          <a:ln>
            <a:noFill/>
          </a:ln>
        </p:spPr>
        <p:txBody>
          <a:bodyPr lIns="51427" tIns="25706" rIns="51427" bIns="25706"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buClr>
                <a:srgbClr val="FFFFFF"/>
              </a:buClr>
              <a:buSzPts val="2000"/>
            </a:pPr>
            <a:r>
              <a:rPr lang="en-US" altLang="en-US" sz="1500" b="1">
                <a:solidFill>
                  <a:srgbClr val="FFFFFF"/>
                </a:solidFill>
                <a:latin typeface="News Gothic MT" panose="020B0503020103020203" pitchFamily="34" charset="0"/>
                <a:ea typeface="Calibri" panose="020F0502020204030204" pitchFamily="34" charset="0"/>
                <a:cs typeface="Arial" panose="020B0604020202020204" pitchFamily="34" charset="0"/>
                <a:sym typeface="Calibri" panose="020F0502020204030204" pitchFamily="34" charset="0"/>
              </a:rPr>
              <a:t>FDA approved March 2020</a:t>
            </a:r>
            <a:endParaRPr lang="en-US" altLang="en-US" sz="1500">
              <a:latin typeface="News Gothic MT" panose="020B0503020103020203" pitchFamily="34" charset="0"/>
            </a:endParaRPr>
          </a:p>
        </p:txBody>
      </p:sp>
    </p:spTree>
    <p:extLst>
      <p:ext uri="{BB962C8B-B14F-4D97-AF65-F5344CB8AC3E}">
        <p14:creationId xmlns:p14="http://schemas.microsoft.com/office/powerpoint/2010/main" val="21046108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Learning Objectives</a:t>
            </a:r>
          </a:p>
        </p:txBody>
      </p:sp>
      <p:sp>
        <p:nvSpPr>
          <p:cNvPr id="4" name="Text Placeholder 3"/>
          <p:cNvSpPr>
            <a:spLocks noGrp="1"/>
          </p:cNvSpPr>
          <p:nvPr>
            <p:ph type="body" sz="quarter" idx="12"/>
          </p:nvPr>
        </p:nvSpPr>
        <p:spPr/>
        <p:txBody>
          <a:bodyPr/>
          <a:lstStyle/>
          <a:p>
            <a:r>
              <a:rPr lang="en-US"/>
              <a:t>MM = multiple myeloma. </a:t>
            </a:r>
          </a:p>
        </p:txBody>
      </p:sp>
      <p:sp>
        <p:nvSpPr>
          <p:cNvPr id="3" name="Content Placeholder 2"/>
          <p:cNvSpPr>
            <a:spLocks noGrp="1"/>
          </p:cNvSpPr>
          <p:nvPr>
            <p:ph idx="1"/>
          </p:nvPr>
        </p:nvSpPr>
        <p:spPr/>
        <p:txBody>
          <a:bodyPr/>
          <a:lstStyle/>
          <a:p>
            <a:r>
              <a:rPr lang="en-US" dirty="0"/>
              <a:t>Identify predictive and prognostic markers that can tailor treatment selection and goals to individual patients with MM</a:t>
            </a:r>
          </a:p>
          <a:p>
            <a:r>
              <a:rPr lang="en-US" dirty="0"/>
              <a:t>Evaluate the efficacy and safety profiles of novel therapeutic strategies for newly diagnosed and relapsed/refractory MM</a:t>
            </a:r>
          </a:p>
          <a:p>
            <a:r>
              <a:rPr lang="en-US" dirty="0"/>
              <a:t>Assess strategies to manage treatment-related adverse events, promote adherence to therapy, and ensure patient-centered MM care</a:t>
            </a:r>
          </a:p>
        </p:txBody>
      </p:sp>
    </p:spTree>
    <p:extLst>
      <p:ext uri="{BB962C8B-B14F-4D97-AF65-F5344CB8AC3E}">
        <p14:creationId xmlns:p14="http://schemas.microsoft.com/office/powerpoint/2010/main" val="19860573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close up of a map&#10;&#10;Description automatically generated">
            <a:extLst>
              <a:ext uri="{FF2B5EF4-FFF2-40B4-BE49-F238E27FC236}">
                <a16:creationId xmlns:a16="http://schemas.microsoft.com/office/drawing/2014/main" id="{E5C2983A-2393-DB4C-9D6D-47CC84F047B5}"/>
              </a:ext>
            </a:extLst>
          </p:cNvPr>
          <p:cNvPicPr>
            <a:picLocks noChangeAspect="1"/>
          </p:cNvPicPr>
          <p:nvPr/>
        </p:nvPicPr>
        <p:blipFill>
          <a:blip r:embed="rId2"/>
          <a:stretch>
            <a:fillRect/>
          </a:stretch>
        </p:blipFill>
        <p:spPr>
          <a:xfrm>
            <a:off x="3002496" y="1783299"/>
            <a:ext cx="5937956" cy="3844113"/>
          </a:xfrm>
          <a:prstGeom prst="rect">
            <a:avLst/>
          </a:prstGeom>
        </p:spPr>
      </p:pic>
      <p:sp>
        <p:nvSpPr>
          <p:cNvPr id="191" name="TextBox 190">
            <a:extLst>
              <a:ext uri="{FF2B5EF4-FFF2-40B4-BE49-F238E27FC236}">
                <a16:creationId xmlns:a16="http://schemas.microsoft.com/office/drawing/2014/main" id="{3DE3906A-D8AF-4442-B936-17660C7CB17D}"/>
              </a:ext>
            </a:extLst>
          </p:cNvPr>
          <p:cNvSpPr txBox="1"/>
          <p:nvPr/>
        </p:nvSpPr>
        <p:spPr>
          <a:xfrm>
            <a:off x="4278742" y="1905608"/>
            <a:ext cx="2075954" cy="461665"/>
          </a:xfrm>
          <a:prstGeom prst="rect">
            <a:avLst/>
          </a:prstGeom>
          <a:noFill/>
        </p:spPr>
        <p:txBody>
          <a:bodyPr wrap="none" rtlCol="0">
            <a:spAutoFit/>
          </a:bodyPr>
          <a:lstStyle/>
          <a:p>
            <a:pPr algn="ctr"/>
            <a:r>
              <a:rPr lang="en-US" sz="1200" b="1">
                <a:solidFill>
                  <a:srgbClr val="FF0000"/>
                </a:solidFill>
                <a:latin typeface="News Gothic MT" panose="020B0503020103020203" pitchFamily="34" charset="0"/>
              </a:rPr>
              <a:t>40% improvement in PFS</a:t>
            </a:r>
          </a:p>
          <a:p>
            <a:pPr algn="ctr"/>
            <a:r>
              <a:rPr lang="en-US" sz="1200" b="1" i="1">
                <a:solidFill>
                  <a:srgbClr val="FF0000"/>
                </a:solidFill>
                <a:latin typeface="News Gothic MT" panose="020B0503020103020203" pitchFamily="34" charset="0"/>
              </a:rPr>
              <a:t>P</a:t>
            </a:r>
            <a:r>
              <a:rPr lang="en-US" sz="1200" b="1">
                <a:solidFill>
                  <a:srgbClr val="FF0000"/>
                </a:solidFill>
                <a:latin typeface="News Gothic MT" panose="020B0503020103020203" pitchFamily="34" charset="0"/>
              </a:rPr>
              <a:t>=0.001</a:t>
            </a:r>
          </a:p>
        </p:txBody>
      </p:sp>
      <p:sp>
        <p:nvSpPr>
          <p:cNvPr id="2" name="Title 1">
            <a:extLst>
              <a:ext uri="{FF2B5EF4-FFF2-40B4-BE49-F238E27FC236}">
                <a16:creationId xmlns:a16="http://schemas.microsoft.com/office/drawing/2014/main" id="{B1A11ADA-242D-442D-B145-4F7DA89AA56A}"/>
              </a:ext>
            </a:extLst>
          </p:cNvPr>
          <p:cNvSpPr>
            <a:spLocks noGrp="1"/>
          </p:cNvSpPr>
          <p:nvPr>
            <p:ph type="title"/>
          </p:nvPr>
        </p:nvSpPr>
        <p:spPr/>
        <p:txBody>
          <a:bodyPr/>
          <a:lstStyle/>
          <a:p>
            <a:r>
              <a:rPr lang="en-US"/>
              <a:t>ICARIA-MM (cont.)</a:t>
            </a:r>
          </a:p>
        </p:txBody>
      </p:sp>
      <p:sp>
        <p:nvSpPr>
          <p:cNvPr id="7" name="Text Placeholder 6">
            <a:extLst>
              <a:ext uri="{FF2B5EF4-FFF2-40B4-BE49-F238E27FC236}">
                <a16:creationId xmlns:a16="http://schemas.microsoft.com/office/drawing/2014/main" id="{68742B4D-8F37-8B43-9CA3-FC4D54EA5B95}"/>
              </a:ext>
            </a:extLst>
          </p:cNvPr>
          <p:cNvSpPr>
            <a:spLocks noGrp="1"/>
          </p:cNvSpPr>
          <p:nvPr>
            <p:ph type="body" sz="quarter" idx="12"/>
          </p:nvPr>
        </p:nvSpPr>
        <p:spPr/>
        <p:txBody>
          <a:bodyPr/>
          <a:lstStyle/>
          <a:p>
            <a:r>
              <a:rPr lang="en-US"/>
              <a:t>Attal et al, 2019. </a:t>
            </a:r>
          </a:p>
        </p:txBody>
      </p:sp>
      <p:sp>
        <p:nvSpPr>
          <p:cNvPr id="8" name="Text Placeholder 7">
            <a:extLst>
              <a:ext uri="{FF2B5EF4-FFF2-40B4-BE49-F238E27FC236}">
                <a16:creationId xmlns:a16="http://schemas.microsoft.com/office/drawing/2014/main" id="{0C35037D-87EB-0E41-9348-9CBAF90C79A4}"/>
              </a:ext>
            </a:extLst>
          </p:cNvPr>
          <p:cNvSpPr>
            <a:spLocks noGrp="1"/>
          </p:cNvSpPr>
          <p:nvPr>
            <p:ph type="body" sz="quarter" idx="13"/>
          </p:nvPr>
        </p:nvSpPr>
        <p:spPr/>
        <p:txBody>
          <a:bodyPr/>
          <a:lstStyle/>
          <a:p>
            <a:r>
              <a:rPr lang="en-US"/>
              <a:t>Isatuximab/Pomalidomide/Dexamethasone for RRMM</a:t>
            </a:r>
          </a:p>
        </p:txBody>
      </p:sp>
      <p:sp>
        <p:nvSpPr>
          <p:cNvPr id="174" name="Text Box 40">
            <a:extLst>
              <a:ext uri="{FF2B5EF4-FFF2-40B4-BE49-F238E27FC236}">
                <a16:creationId xmlns:a16="http://schemas.microsoft.com/office/drawing/2014/main" id="{511FB2F6-C8C9-4047-A73D-632794693A1B}"/>
              </a:ext>
            </a:extLst>
          </p:cNvPr>
          <p:cNvSpPr txBox="1">
            <a:spLocks noChangeArrowheads="1"/>
          </p:cNvSpPr>
          <p:nvPr/>
        </p:nvSpPr>
        <p:spPr bwMode="auto">
          <a:xfrm>
            <a:off x="5316720" y="2684141"/>
            <a:ext cx="920439" cy="180248"/>
          </a:xfrm>
          <a:prstGeom prst="rect">
            <a:avLst/>
          </a:prstGeom>
          <a:noFill/>
          <a:ln>
            <a:noFill/>
          </a:ln>
          <a:effectLst/>
          <a:extLst>
            <a:ext uri="{909E8E84-426E-40dd-AFC4-6F175D3DCCD1}">
              <a14:hiddenFill xmlns="" xmlns:a14="http://schemas.microsoft.com/office/drawing/2010/main">
                <a:solidFill>
                  <a:schemeClr val="hlink"/>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lstStyle/>
          <a:p>
            <a:pPr defTabSz="457189" fontAlgn="auto">
              <a:spcAft>
                <a:spcPts val="0"/>
              </a:spcAft>
              <a:defRPr/>
            </a:pPr>
            <a:r>
              <a:rPr lang="en-US">
                <a:latin typeface="News Gothic MT" panose="020B0503020103020203" pitchFamily="34" charset="0"/>
                <a:ea typeface="Arial Hebrew" charset="-79"/>
                <a:cs typeface="Arial Hebrew" charset="-79"/>
              </a:rPr>
              <a:t>11.53 months</a:t>
            </a:r>
          </a:p>
        </p:txBody>
      </p:sp>
      <p:sp>
        <p:nvSpPr>
          <p:cNvPr id="190" name="Text Box 40">
            <a:extLst>
              <a:ext uri="{FF2B5EF4-FFF2-40B4-BE49-F238E27FC236}">
                <a16:creationId xmlns:a16="http://schemas.microsoft.com/office/drawing/2014/main" id="{5F11D918-42CA-FE48-B96A-A218C899AB8D}"/>
              </a:ext>
            </a:extLst>
          </p:cNvPr>
          <p:cNvSpPr txBox="1">
            <a:spLocks noChangeArrowheads="1"/>
          </p:cNvSpPr>
          <p:nvPr/>
        </p:nvSpPr>
        <p:spPr bwMode="auto">
          <a:xfrm>
            <a:off x="5151831" y="3699535"/>
            <a:ext cx="1066776" cy="288779"/>
          </a:xfrm>
          <a:prstGeom prst="rect">
            <a:avLst/>
          </a:prstGeom>
          <a:noFill/>
          <a:ln>
            <a:noFill/>
          </a:ln>
          <a:effectLst/>
          <a:extLst>
            <a:ext uri="{909E8E84-426E-40dd-AFC4-6F175D3DCCD1}">
              <a14:hiddenFill xmlns="" xmlns:a14="http://schemas.microsoft.com/office/drawing/2010/main">
                <a:solidFill>
                  <a:schemeClr val="hlink"/>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lstStyle/>
          <a:p>
            <a:pPr defTabSz="457189" fontAlgn="auto">
              <a:spcAft>
                <a:spcPts val="0"/>
              </a:spcAft>
              <a:defRPr/>
            </a:pPr>
            <a:r>
              <a:rPr lang="en-US">
                <a:latin typeface="News Gothic MT" panose="020B0503020103020203" pitchFamily="34" charset="0"/>
                <a:ea typeface="Arial Hebrew" charset="-79"/>
                <a:cs typeface="Arial Hebrew" charset="-79"/>
              </a:rPr>
              <a:t>6.47 months</a:t>
            </a:r>
          </a:p>
        </p:txBody>
      </p:sp>
    </p:spTree>
    <p:extLst>
      <p:ext uri="{BB962C8B-B14F-4D97-AF65-F5344CB8AC3E}">
        <p14:creationId xmlns:p14="http://schemas.microsoft.com/office/powerpoint/2010/main" val="38869631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Google Shape;1493;p99"/>
          <p:cNvSpPr>
            <a:spLocks noGrp="1"/>
          </p:cNvSpPr>
          <p:nvPr>
            <p:ph type="title"/>
          </p:nvPr>
        </p:nvSpPr>
        <p:spPr/>
        <p:txBody>
          <a:bodyPr/>
          <a:lstStyle/>
          <a:p>
            <a:r>
              <a:rPr lang="en-US" altLang="en-US"/>
              <a:t>Special Considerations With Antibody Therapy</a:t>
            </a:r>
          </a:p>
        </p:txBody>
      </p:sp>
      <p:sp>
        <p:nvSpPr>
          <p:cNvPr id="17" name="Text Placeholder 16">
            <a:extLst>
              <a:ext uri="{FF2B5EF4-FFF2-40B4-BE49-F238E27FC236}">
                <a16:creationId xmlns:a16="http://schemas.microsoft.com/office/drawing/2014/main" id="{1FDDC295-97DE-CC4F-89CE-B37DE13EF75E}"/>
              </a:ext>
            </a:extLst>
          </p:cNvPr>
          <p:cNvSpPr>
            <a:spLocks noGrp="1"/>
          </p:cNvSpPr>
          <p:nvPr>
            <p:ph type="body" sz="quarter" idx="12"/>
          </p:nvPr>
        </p:nvSpPr>
        <p:spPr/>
        <p:txBody>
          <a:bodyPr/>
          <a:lstStyle/>
          <a:p>
            <a:r>
              <a:rPr lang="en-US"/>
              <a:t>Mills &amp; Murray, 2017.  </a:t>
            </a:r>
          </a:p>
        </p:txBody>
      </p:sp>
      <p:sp>
        <p:nvSpPr>
          <p:cNvPr id="4" name="Content Placeholder 3">
            <a:extLst>
              <a:ext uri="{FF2B5EF4-FFF2-40B4-BE49-F238E27FC236}">
                <a16:creationId xmlns:a16="http://schemas.microsoft.com/office/drawing/2014/main" id="{AE3DF5E6-E4FE-5A40-A8FC-8A5CCBFD4356}"/>
              </a:ext>
            </a:extLst>
          </p:cNvPr>
          <p:cNvSpPr>
            <a:spLocks noGrp="1"/>
          </p:cNvSpPr>
          <p:nvPr>
            <p:ph idx="1"/>
          </p:nvPr>
        </p:nvSpPr>
        <p:spPr>
          <a:xfrm>
            <a:off x="609599" y="1604926"/>
            <a:ext cx="7025071" cy="4373563"/>
          </a:xfrm>
        </p:spPr>
        <p:txBody>
          <a:bodyPr>
            <a:normAutofit lnSpcReduction="10000"/>
          </a:bodyPr>
          <a:lstStyle/>
          <a:p>
            <a:pPr>
              <a:spcAft>
                <a:spcPts val="600"/>
              </a:spcAft>
            </a:pPr>
            <a:r>
              <a:rPr lang="en-US"/>
              <a:t>Potential interference with laboratory test</a:t>
            </a:r>
          </a:p>
          <a:p>
            <a:pPr lvl="1">
              <a:spcAft>
                <a:spcPts val="600"/>
              </a:spcAft>
            </a:pPr>
            <a:r>
              <a:rPr lang="en-US" sz="2200"/>
              <a:t>Comigration of therapeutic antibody with M protein</a:t>
            </a:r>
          </a:p>
          <a:p>
            <a:pPr lvl="2">
              <a:spcAft>
                <a:spcPts val="600"/>
              </a:spcAft>
            </a:pPr>
            <a:r>
              <a:rPr lang="en-US" sz="1900"/>
              <a:t>Overestimation of M protein and reduced CR rates</a:t>
            </a:r>
          </a:p>
          <a:p>
            <a:pPr>
              <a:spcAft>
                <a:spcPts val="600"/>
              </a:spcAft>
            </a:pPr>
            <a:r>
              <a:rPr lang="en-US"/>
              <a:t>Solutions</a:t>
            </a:r>
          </a:p>
          <a:p>
            <a:pPr lvl="1">
              <a:spcAft>
                <a:spcPts val="600"/>
              </a:spcAft>
            </a:pPr>
            <a:r>
              <a:rPr lang="en-US" sz="2200"/>
              <a:t>Laboratory assays to minimize effects (</a:t>
            </a:r>
            <a:r>
              <a:rPr lang="en-US" sz="2200" err="1"/>
              <a:t>eg</a:t>
            </a:r>
            <a:r>
              <a:rPr lang="en-US" sz="2200"/>
              <a:t>, high-resolution mass spectrometry)</a:t>
            </a:r>
          </a:p>
          <a:p>
            <a:pPr lvl="1">
              <a:spcAft>
                <a:spcPts val="600"/>
              </a:spcAft>
            </a:pPr>
            <a:r>
              <a:rPr lang="en-US" sz="2200"/>
              <a:t>Awareness</a:t>
            </a:r>
          </a:p>
          <a:p>
            <a:pPr>
              <a:spcAft>
                <a:spcPts val="600"/>
              </a:spcAft>
            </a:pPr>
            <a:r>
              <a:rPr lang="en-US" err="1"/>
              <a:t>Elotuzumab</a:t>
            </a:r>
            <a:r>
              <a:rPr lang="en-US"/>
              <a:t>, daratumumab, </a:t>
            </a:r>
            <a:r>
              <a:rPr lang="en-US" err="1"/>
              <a:t>isatuximab</a:t>
            </a:r>
            <a:r>
              <a:rPr lang="en-US"/>
              <a:t> are IgG antibodies</a:t>
            </a:r>
          </a:p>
          <a:p>
            <a:endParaRPr lang="en-US"/>
          </a:p>
        </p:txBody>
      </p:sp>
      <p:grpSp>
        <p:nvGrpSpPr>
          <p:cNvPr id="46" name="Group 45">
            <a:extLst>
              <a:ext uri="{FF2B5EF4-FFF2-40B4-BE49-F238E27FC236}">
                <a16:creationId xmlns:a16="http://schemas.microsoft.com/office/drawing/2014/main" id="{5AC78DE3-79E7-564E-867C-6F1EF0B718A3}"/>
              </a:ext>
            </a:extLst>
          </p:cNvPr>
          <p:cNvGrpSpPr/>
          <p:nvPr/>
        </p:nvGrpSpPr>
        <p:grpSpPr>
          <a:xfrm>
            <a:off x="8429445" y="4003056"/>
            <a:ext cx="2482014" cy="2271280"/>
            <a:chOff x="6353175" y="3879850"/>
            <a:chExt cx="2198688" cy="2120900"/>
          </a:xfrm>
        </p:grpSpPr>
        <p:grpSp>
          <p:nvGrpSpPr>
            <p:cNvPr id="47" name="Group 46">
              <a:extLst>
                <a:ext uri="{FF2B5EF4-FFF2-40B4-BE49-F238E27FC236}">
                  <a16:creationId xmlns:a16="http://schemas.microsoft.com/office/drawing/2014/main" id="{B79361ED-B2E6-6E47-8AA5-8CE58E6AB63B}"/>
                </a:ext>
              </a:extLst>
            </p:cNvPr>
            <p:cNvGrpSpPr/>
            <p:nvPr/>
          </p:nvGrpSpPr>
          <p:grpSpPr>
            <a:xfrm flipH="1">
              <a:off x="6799581" y="4002058"/>
              <a:ext cx="1225666" cy="1522604"/>
              <a:chOff x="4246235" y="3793514"/>
              <a:chExt cx="1389451" cy="2030138"/>
            </a:xfrm>
            <a:solidFill>
              <a:schemeClr val="bg1"/>
            </a:solidFill>
          </p:grpSpPr>
          <p:pic>
            <p:nvPicPr>
              <p:cNvPr id="63" name="Picture 62" descr="Screen Clipping">
                <a:extLst>
                  <a:ext uri="{FF2B5EF4-FFF2-40B4-BE49-F238E27FC236}">
                    <a16:creationId xmlns:a16="http://schemas.microsoft.com/office/drawing/2014/main" id="{E9465E0F-CC3E-524C-AC07-B51310802AB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696" r="31018"/>
              <a:stretch/>
            </p:blipFill>
            <p:spPr>
              <a:xfrm>
                <a:off x="4246235" y="3793514"/>
                <a:ext cx="1317141" cy="2030138"/>
              </a:xfrm>
              <a:prstGeom prst="rect">
                <a:avLst/>
              </a:prstGeom>
              <a:grpFill/>
            </p:spPr>
          </p:pic>
          <p:sp>
            <p:nvSpPr>
              <p:cNvPr id="64" name="TextBox 63">
                <a:extLst>
                  <a:ext uri="{FF2B5EF4-FFF2-40B4-BE49-F238E27FC236}">
                    <a16:creationId xmlns:a16="http://schemas.microsoft.com/office/drawing/2014/main" id="{2EFD919D-A287-9046-BE60-5A44A1578D2A}"/>
                  </a:ext>
                </a:extLst>
              </p:cNvPr>
              <p:cNvSpPr txBox="1"/>
              <p:nvPr/>
            </p:nvSpPr>
            <p:spPr>
              <a:xfrm>
                <a:off x="5374580" y="4038600"/>
                <a:ext cx="261106" cy="316139"/>
              </a:xfrm>
              <a:prstGeom prst="rect">
                <a:avLst/>
              </a:prstGeom>
              <a:grpFill/>
            </p:spPr>
            <p:txBody>
              <a:bodyPr wrap="none">
                <a:spAutoFit/>
              </a:bodyPr>
              <a:lstStyle/>
              <a:p>
                <a:pPr defTabSz="514350">
                  <a:defRPr/>
                </a:pPr>
                <a:r>
                  <a:rPr lang="en-US" sz="1050">
                    <a:solidFill>
                      <a:prstClr val="black"/>
                    </a:solidFill>
                    <a:latin typeface="+mj-lt"/>
                  </a:rPr>
                  <a:t>1</a:t>
                </a:r>
              </a:p>
            </p:txBody>
          </p:sp>
        </p:grpSp>
        <p:grpSp>
          <p:nvGrpSpPr>
            <p:cNvPr id="48" name="Group 10">
              <a:extLst>
                <a:ext uri="{FF2B5EF4-FFF2-40B4-BE49-F238E27FC236}">
                  <a16:creationId xmlns:a16="http://schemas.microsoft.com/office/drawing/2014/main" id="{05290036-25B0-F648-AA17-7A1D6841339A}"/>
                </a:ext>
              </a:extLst>
            </p:cNvPr>
            <p:cNvGrpSpPr>
              <a:grpSpLocks/>
            </p:cNvGrpSpPr>
            <p:nvPr/>
          </p:nvGrpSpPr>
          <p:grpSpPr bwMode="auto">
            <a:xfrm flipH="1">
              <a:off x="6935788" y="4008438"/>
              <a:ext cx="1054100" cy="1522412"/>
              <a:chOff x="7032141" y="4750372"/>
              <a:chExt cx="1387312" cy="2030136"/>
            </a:xfrm>
          </p:grpSpPr>
          <p:pic>
            <p:nvPicPr>
              <p:cNvPr id="61" name="Content Placeholder 5" descr="Screen Clipping">
                <a:extLst>
                  <a:ext uri="{FF2B5EF4-FFF2-40B4-BE49-F238E27FC236}">
                    <a16:creationId xmlns:a16="http://schemas.microsoft.com/office/drawing/2014/main" id="{0BBD0A89-ECAA-4146-AC8D-F0B76FC4AF7B}"/>
                  </a:ext>
                </a:extLst>
              </p:cNvPr>
              <p:cNvPicPr>
                <a:picLocks noChangeAspect="1"/>
              </p:cNvPicPr>
              <p:nvPr/>
            </p:nvPicPr>
            <p:blipFill>
              <a:blip r:embed="rId4">
                <a:extLst>
                  <a:ext uri="{28A0092B-C50C-407E-A947-70E740481C1C}">
                    <a14:useLocalDpi xmlns:a14="http://schemas.microsoft.com/office/drawing/2010/main" val="0"/>
                  </a:ext>
                </a:extLst>
              </a:blip>
              <a:srcRect l="23074" r="41574"/>
              <a:stretch>
                <a:fillRect/>
              </a:stretch>
            </p:blipFill>
            <p:spPr bwMode="auto">
              <a:xfrm>
                <a:off x="7032141" y="4750372"/>
                <a:ext cx="1387312" cy="203013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62" name="TextBox 61">
                <a:extLst>
                  <a:ext uri="{FF2B5EF4-FFF2-40B4-BE49-F238E27FC236}">
                    <a16:creationId xmlns:a16="http://schemas.microsoft.com/office/drawing/2014/main" id="{EBA5E73E-E38E-7642-9CDD-08FAAF8BD9A9}"/>
                  </a:ext>
                </a:extLst>
              </p:cNvPr>
              <p:cNvSpPr txBox="1"/>
              <p:nvPr/>
            </p:nvSpPr>
            <p:spPr>
              <a:xfrm>
                <a:off x="8074529" y="4811763"/>
                <a:ext cx="303137" cy="316179"/>
              </a:xfrm>
              <a:prstGeom prst="rect">
                <a:avLst/>
              </a:prstGeom>
              <a:noFill/>
            </p:spPr>
            <p:txBody>
              <a:bodyPr wrap="none">
                <a:spAutoFit/>
              </a:bodyPr>
              <a:lstStyle/>
              <a:p>
                <a:pPr defTabSz="514350">
                  <a:defRPr/>
                </a:pPr>
                <a:r>
                  <a:rPr lang="en-US" sz="1050">
                    <a:solidFill>
                      <a:prstClr val="black"/>
                    </a:solidFill>
                    <a:latin typeface="+mj-lt"/>
                  </a:rPr>
                  <a:t>2</a:t>
                </a:r>
              </a:p>
            </p:txBody>
          </p:sp>
        </p:grpSp>
        <p:grpSp>
          <p:nvGrpSpPr>
            <p:cNvPr id="49" name="Group 13">
              <a:extLst>
                <a:ext uri="{FF2B5EF4-FFF2-40B4-BE49-F238E27FC236}">
                  <a16:creationId xmlns:a16="http://schemas.microsoft.com/office/drawing/2014/main" id="{5B72A5C5-91F0-7845-BAEB-3886634B3F73}"/>
                </a:ext>
              </a:extLst>
            </p:cNvPr>
            <p:cNvGrpSpPr>
              <a:grpSpLocks/>
            </p:cNvGrpSpPr>
            <p:nvPr/>
          </p:nvGrpSpPr>
          <p:grpSpPr bwMode="auto">
            <a:xfrm flipH="1">
              <a:off x="6862764" y="4049713"/>
              <a:ext cx="1216025" cy="1693862"/>
              <a:chOff x="5715000" y="347561"/>
              <a:chExt cx="1340183" cy="2258505"/>
            </a:xfrm>
          </p:grpSpPr>
          <p:pic>
            <p:nvPicPr>
              <p:cNvPr id="59" name="Picture 14" descr="Screen Clipping">
                <a:extLst>
                  <a:ext uri="{FF2B5EF4-FFF2-40B4-BE49-F238E27FC236}">
                    <a16:creationId xmlns:a16="http://schemas.microsoft.com/office/drawing/2014/main" id="{4F7AFAA0-9D39-CD41-A4BE-539A1CAB9F28}"/>
                  </a:ext>
                </a:extLst>
              </p:cNvPr>
              <p:cNvPicPr>
                <a:picLocks noChangeAspect="1"/>
              </p:cNvPicPr>
              <p:nvPr/>
            </p:nvPicPr>
            <p:blipFill>
              <a:blip r:embed="rId5">
                <a:extLst>
                  <a:ext uri="{28A0092B-C50C-407E-A947-70E740481C1C}">
                    <a14:useLocalDpi xmlns:a14="http://schemas.microsoft.com/office/drawing/2010/main" val="0"/>
                  </a:ext>
                </a:extLst>
              </a:blip>
              <a:srcRect l="21054" t="-758" r="42458" b="-12312"/>
              <a:stretch>
                <a:fillRect/>
              </a:stretch>
            </p:blipFill>
            <p:spPr bwMode="auto">
              <a:xfrm>
                <a:off x="5715000" y="347561"/>
                <a:ext cx="1317141" cy="225850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60" name="TextBox 59">
                <a:extLst>
                  <a:ext uri="{FF2B5EF4-FFF2-40B4-BE49-F238E27FC236}">
                    <a16:creationId xmlns:a16="http://schemas.microsoft.com/office/drawing/2014/main" id="{D4201004-9D1F-B94B-A716-B8953D9D53AC}"/>
                  </a:ext>
                </a:extLst>
              </p:cNvPr>
              <p:cNvSpPr txBox="1"/>
              <p:nvPr/>
            </p:nvSpPr>
            <p:spPr>
              <a:xfrm>
                <a:off x="6801339" y="463978"/>
                <a:ext cx="253844" cy="316142"/>
              </a:xfrm>
              <a:prstGeom prst="rect">
                <a:avLst/>
              </a:prstGeom>
              <a:noFill/>
            </p:spPr>
            <p:txBody>
              <a:bodyPr wrap="none">
                <a:spAutoFit/>
              </a:bodyPr>
              <a:lstStyle/>
              <a:p>
                <a:pPr defTabSz="514350">
                  <a:defRPr/>
                </a:pPr>
                <a:r>
                  <a:rPr lang="en-US" sz="1050">
                    <a:solidFill>
                      <a:prstClr val="black"/>
                    </a:solidFill>
                    <a:latin typeface="+mj-lt"/>
                  </a:rPr>
                  <a:t>3</a:t>
                </a:r>
              </a:p>
            </p:txBody>
          </p:sp>
        </p:grpSp>
        <p:pic>
          <p:nvPicPr>
            <p:cNvPr id="50" name="Picture 17" descr="Screen Clipping">
              <a:extLst>
                <a:ext uri="{FF2B5EF4-FFF2-40B4-BE49-F238E27FC236}">
                  <a16:creationId xmlns:a16="http://schemas.microsoft.com/office/drawing/2014/main" id="{B19E8709-EB4B-444B-87DB-CACF004F27A1}"/>
                </a:ext>
              </a:extLst>
            </p:cNvPr>
            <p:cNvPicPr>
              <a:picLocks noChangeAspect="1"/>
            </p:cNvPicPr>
            <p:nvPr/>
          </p:nvPicPr>
          <p:blipFill>
            <a:blip r:embed="rId6">
              <a:extLst>
                <a:ext uri="{28A0092B-C50C-407E-A947-70E740481C1C}">
                  <a14:useLocalDpi xmlns:a14="http://schemas.microsoft.com/office/drawing/2010/main" val="0"/>
                </a:ext>
              </a:extLst>
            </a:blip>
            <a:srcRect l="19833" r="42075"/>
            <a:stretch>
              <a:fillRect/>
            </a:stretch>
          </p:blipFill>
          <p:spPr bwMode="auto">
            <a:xfrm flipH="1">
              <a:off x="6851648" y="4024314"/>
              <a:ext cx="1308100" cy="15224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cxnSp>
          <p:nvCxnSpPr>
            <p:cNvPr id="51" name="Straight Connector 50">
              <a:extLst>
                <a:ext uri="{FF2B5EF4-FFF2-40B4-BE49-F238E27FC236}">
                  <a16:creationId xmlns:a16="http://schemas.microsoft.com/office/drawing/2014/main" id="{555F2840-B8C8-B04A-9496-66C8DC3CD5DB}"/>
                </a:ext>
              </a:extLst>
            </p:cNvPr>
            <p:cNvCxnSpPr/>
            <p:nvPr/>
          </p:nvCxnSpPr>
          <p:spPr>
            <a:xfrm>
              <a:off x="6662739" y="5646738"/>
              <a:ext cx="1595437" cy="0"/>
            </a:xfrm>
            <a:prstGeom prst="line">
              <a:avLst/>
            </a:prstGeom>
          </p:spPr>
          <p:style>
            <a:lnRef idx="1">
              <a:schemeClr val="accent1"/>
            </a:lnRef>
            <a:fillRef idx="0">
              <a:schemeClr val="accent1"/>
            </a:fillRef>
            <a:effectRef idx="0">
              <a:schemeClr val="accent1"/>
            </a:effectRef>
            <a:fontRef idx="minor">
              <a:schemeClr val="tx1"/>
            </a:fontRef>
          </p:style>
        </p:cxnSp>
        <p:sp>
          <p:nvSpPr>
            <p:cNvPr id="52" name="TextBox 20">
              <a:extLst>
                <a:ext uri="{FF2B5EF4-FFF2-40B4-BE49-F238E27FC236}">
                  <a16:creationId xmlns:a16="http://schemas.microsoft.com/office/drawing/2014/main" id="{80456A20-F934-1B4F-928D-C19ECB63BEC2}"/>
                </a:ext>
              </a:extLst>
            </p:cNvPr>
            <p:cNvSpPr txBox="1">
              <a:spLocks noChangeArrowheads="1"/>
            </p:cNvSpPr>
            <p:nvPr/>
          </p:nvSpPr>
          <p:spPr bwMode="auto">
            <a:xfrm>
              <a:off x="7172326" y="5678489"/>
              <a:ext cx="468890" cy="287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685800">
                <a:defRPr sz="2400">
                  <a:solidFill>
                    <a:schemeClr val="tx1"/>
                  </a:solidFill>
                  <a:latin typeface="Arial" panose="020B0604020202020204" pitchFamily="34" charset="0"/>
                </a:defRPr>
              </a:lvl1pPr>
              <a:lvl2pPr marL="742950" indent="-285750" defTabSz="685800">
                <a:defRPr sz="2400">
                  <a:solidFill>
                    <a:schemeClr val="tx1"/>
                  </a:solidFill>
                  <a:latin typeface="Arial" panose="020B0604020202020204" pitchFamily="34" charset="0"/>
                </a:defRPr>
              </a:lvl2pPr>
              <a:lvl3pPr marL="1143000" indent="-228600" defTabSz="685800">
                <a:defRPr sz="2400">
                  <a:solidFill>
                    <a:schemeClr val="tx1"/>
                  </a:solidFill>
                  <a:latin typeface="Arial" panose="020B0604020202020204" pitchFamily="34" charset="0"/>
                </a:defRPr>
              </a:lvl3pPr>
              <a:lvl4pPr marL="1600200" indent="-228600" defTabSz="685800">
                <a:defRPr sz="2400">
                  <a:solidFill>
                    <a:schemeClr val="tx1"/>
                  </a:solidFill>
                  <a:latin typeface="Arial" panose="020B0604020202020204" pitchFamily="34" charset="0"/>
                </a:defRPr>
              </a:lvl4pPr>
              <a:lvl5pPr marL="2057400" indent="-228600" defTabSz="685800">
                <a:defRPr sz="2400">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sz="1400" b="1" i="1">
                  <a:solidFill>
                    <a:srgbClr val="000000"/>
                  </a:solidFill>
                  <a:latin typeface="News Gothic MT" panose="020B0503020103020203" pitchFamily="34" charset="0"/>
                </a:rPr>
                <a:t>m/z</a:t>
              </a:r>
            </a:p>
          </p:txBody>
        </p:sp>
        <p:sp>
          <p:nvSpPr>
            <p:cNvPr id="53" name="TextBox 52">
              <a:extLst>
                <a:ext uri="{FF2B5EF4-FFF2-40B4-BE49-F238E27FC236}">
                  <a16:creationId xmlns:a16="http://schemas.microsoft.com/office/drawing/2014/main" id="{7BE38F58-9BDE-6443-9BCB-403D34F3A8E2}"/>
                </a:ext>
              </a:extLst>
            </p:cNvPr>
            <p:cNvSpPr txBox="1"/>
            <p:nvPr/>
          </p:nvSpPr>
          <p:spPr>
            <a:xfrm>
              <a:off x="6535738" y="4811714"/>
              <a:ext cx="496325" cy="287399"/>
            </a:xfrm>
            <a:prstGeom prst="rect">
              <a:avLst/>
            </a:prstGeom>
            <a:noFill/>
          </p:spPr>
          <p:txBody>
            <a:bodyPr wrap="none">
              <a:spAutoFit/>
            </a:bodyPr>
            <a:lstStyle/>
            <a:p>
              <a:pPr defTabSz="514350">
                <a:defRPr/>
              </a:pPr>
              <a:r>
                <a:rPr lang="en-US">
                  <a:solidFill>
                    <a:srgbClr val="00B050"/>
                  </a:solidFill>
                  <a:latin typeface="News Gothic MT" panose="020B0503020103020203" pitchFamily="34" charset="0"/>
                </a:rPr>
                <a:t>dara</a:t>
              </a:r>
            </a:p>
          </p:txBody>
        </p:sp>
        <p:sp>
          <p:nvSpPr>
            <p:cNvPr id="54" name="TextBox 22">
              <a:extLst>
                <a:ext uri="{FF2B5EF4-FFF2-40B4-BE49-F238E27FC236}">
                  <a16:creationId xmlns:a16="http://schemas.microsoft.com/office/drawing/2014/main" id="{CACBDEED-D3B5-4B46-BE59-801EE32C14E9}"/>
                </a:ext>
              </a:extLst>
            </p:cNvPr>
            <p:cNvSpPr txBox="1">
              <a:spLocks noChangeArrowheads="1"/>
            </p:cNvSpPr>
            <p:nvPr/>
          </p:nvSpPr>
          <p:spPr bwMode="auto">
            <a:xfrm>
              <a:off x="7567614" y="4733926"/>
              <a:ext cx="895804" cy="287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685800">
                <a:defRPr sz="2400">
                  <a:solidFill>
                    <a:schemeClr val="tx1"/>
                  </a:solidFill>
                  <a:latin typeface="Arial" panose="020B0604020202020204" pitchFamily="34" charset="0"/>
                </a:defRPr>
              </a:lvl1pPr>
              <a:lvl2pPr marL="742950" indent="-285750" defTabSz="685800">
                <a:defRPr sz="2400">
                  <a:solidFill>
                    <a:schemeClr val="tx1"/>
                  </a:solidFill>
                  <a:latin typeface="Arial" panose="020B0604020202020204" pitchFamily="34" charset="0"/>
                </a:defRPr>
              </a:lvl2pPr>
              <a:lvl3pPr marL="1143000" indent="-228600" defTabSz="685800">
                <a:defRPr sz="2400">
                  <a:solidFill>
                    <a:schemeClr val="tx1"/>
                  </a:solidFill>
                  <a:latin typeface="Arial" panose="020B0604020202020204" pitchFamily="34" charset="0"/>
                </a:defRPr>
              </a:lvl3pPr>
              <a:lvl4pPr marL="1600200" indent="-228600" defTabSz="685800">
                <a:defRPr sz="2400">
                  <a:solidFill>
                    <a:schemeClr val="tx1"/>
                  </a:solidFill>
                  <a:latin typeface="Arial" panose="020B0604020202020204" pitchFamily="34" charset="0"/>
                </a:defRPr>
              </a:lvl4pPr>
              <a:lvl5pPr marL="2057400" indent="-228600" defTabSz="685800">
                <a:defRPr sz="2400">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sz="1400" b="1">
                  <a:solidFill>
                    <a:srgbClr val="FF0000"/>
                  </a:solidFill>
                  <a:latin typeface="News Gothic MT" panose="020B0503020103020203" pitchFamily="34" charset="0"/>
                </a:rPr>
                <a:t>M protein</a:t>
              </a:r>
            </a:p>
          </p:txBody>
        </p:sp>
        <p:cxnSp>
          <p:nvCxnSpPr>
            <p:cNvPr id="55" name="Straight Arrow Connector 54">
              <a:extLst>
                <a:ext uri="{FF2B5EF4-FFF2-40B4-BE49-F238E27FC236}">
                  <a16:creationId xmlns:a16="http://schemas.microsoft.com/office/drawing/2014/main" id="{FB92F0FF-959F-224E-9FF9-4EBAC08F86A0}"/>
                </a:ext>
              </a:extLst>
            </p:cNvPr>
            <p:cNvCxnSpPr>
              <a:cxnSpLocks/>
            </p:cNvCxnSpPr>
            <p:nvPr/>
          </p:nvCxnSpPr>
          <p:spPr>
            <a:xfrm flipH="1">
              <a:off x="7564439" y="5027613"/>
              <a:ext cx="223837" cy="214312"/>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0133A53B-4824-CE48-8FE4-41A50890E10A}"/>
                </a:ext>
              </a:extLst>
            </p:cNvPr>
            <p:cNvCxnSpPr/>
            <p:nvPr/>
          </p:nvCxnSpPr>
          <p:spPr>
            <a:xfrm>
              <a:off x="6929438" y="5080001"/>
              <a:ext cx="311150" cy="377825"/>
            </a:xfrm>
            <a:prstGeom prst="straightConnector1">
              <a:avLst/>
            </a:prstGeom>
            <a:ln w="3492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57" name="Speech Bubble: Rectangle 1">
              <a:extLst>
                <a:ext uri="{FF2B5EF4-FFF2-40B4-BE49-F238E27FC236}">
                  <a16:creationId xmlns:a16="http://schemas.microsoft.com/office/drawing/2014/main" id="{9063ADD8-3F92-0A4B-B99F-ECA6B67D8F8B}"/>
                </a:ext>
              </a:extLst>
            </p:cNvPr>
            <p:cNvSpPr/>
            <p:nvPr/>
          </p:nvSpPr>
          <p:spPr>
            <a:xfrm>
              <a:off x="6353175" y="3879850"/>
              <a:ext cx="2198688" cy="2120900"/>
            </a:xfrm>
            <a:prstGeom prst="wedgeRectCallout">
              <a:avLst>
                <a:gd name="adj1" fmla="val -75181"/>
                <a:gd name="adj2" fmla="val -49829"/>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latin typeface="+mj-lt"/>
              </a:endParaRPr>
            </a:p>
          </p:txBody>
        </p:sp>
        <p:sp>
          <p:nvSpPr>
            <p:cNvPr id="58" name="Rectangle 57">
              <a:extLst>
                <a:ext uri="{FF2B5EF4-FFF2-40B4-BE49-F238E27FC236}">
                  <a16:creationId xmlns:a16="http://schemas.microsoft.com/office/drawing/2014/main" id="{A0A679D1-820A-5144-8A8D-AED800ED2515}"/>
                </a:ext>
              </a:extLst>
            </p:cNvPr>
            <p:cNvSpPr/>
            <p:nvPr/>
          </p:nvSpPr>
          <p:spPr>
            <a:xfrm>
              <a:off x="6799263" y="4137025"/>
              <a:ext cx="227012"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latin typeface="+mj-lt"/>
              </a:endParaRPr>
            </a:p>
          </p:txBody>
        </p:sp>
      </p:grpSp>
      <p:grpSp>
        <p:nvGrpSpPr>
          <p:cNvPr id="66" name="Group 65">
            <a:extLst>
              <a:ext uri="{FF2B5EF4-FFF2-40B4-BE49-F238E27FC236}">
                <a16:creationId xmlns:a16="http://schemas.microsoft.com/office/drawing/2014/main" id="{8EF13C61-2DE3-E549-AE26-0B378EB7E065}"/>
              </a:ext>
            </a:extLst>
          </p:cNvPr>
          <p:cNvGrpSpPr/>
          <p:nvPr/>
        </p:nvGrpSpPr>
        <p:grpSpPr>
          <a:xfrm>
            <a:off x="7895954" y="1301122"/>
            <a:ext cx="3467507" cy="2662747"/>
            <a:chOff x="6204770" y="1157472"/>
            <a:chExt cx="4618128" cy="3677776"/>
          </a:xfrm>
        </p:grpSpPr>
        <p:pic>
          <p:nvPicPr>
            <p:cNvPr id="67" name="Google Shape;1497;p99">
              <a:extLst>
                <a:ext uri="{FF2B5EF4-FFF2-40B4-BE49-F238E27FC236}">
                  <a16:creationId xmlns:a16="http://schemas.microsoft.com/office/drawing/2014/main" id="{857DE6F3-47E5-0946-BAB6-E2A5477662F1}"/>
                </a:ext>
              </a:extLst>
            </p:cNvPr>
            <p:cNvPicPr preferRelativeResize="0">
              <a:picLocks noChangeAspect="1" noChangeArrowheads="1"/>
            </p:cNvPicPr>
            <p:nvPr/>
          </p:nvPicPr>
          <p:blipFill rotWithShape="1">
            <a:blip r:embed="rId7">
              <a:extLst>
                <a:ext uri="{28A0092B-C50C-407E-A947-70E740481C1C}">
                  <a14:useLocalDpi xmlns:a14="http://schemas.microsoft.com/office/drawing/2010/main" val="0"/>
                </a:ext>
              </a:extLst>
            </a:blip>
            <a:srcRect t="53920"/>
            <a:stretch/>
          </p:blipFill>
          <p:spPr bwMode="auto">
            <a:xfrm>
              <a:off x="6602779" y="3063611"/>
              <a:ext cx="4041775" cy="177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8" name="Group 67">
              <a:extLst>
                <a:ext uri="{FF2B5EF4-FFF2-40B4-BE49-F238E27FC236}">
                  <a16:creationId xmlns:a16="http://schemas.microsoft.com/office/drawing/2014/main" id="{40809912-689C-6649-B997-116D430FC7FD}"/>
                </a:ext>
              </a:extLst>
            </p:cNvPr>
            <p:cNvGrpSpPr/>
            <p:nvPr/>
          </p:nvGrpSpPr>
          <p:grpSpPr>
            <a:xfrm>
              <a:off x="6204770" y="1157472"/>
              <a:ext cx="4618128" cy="2090935"/>
              <a:chOff x="10428287" y="1292843"/>
              <a:chExt cx="3527425" cy="1612900"/>
            </a:xfrm>
          </p:grpSpPr>
          <p:pic>
            <p:nvPicPr>
              <p:cNvPr id="69" name="Picture 4">
                <a:extLst>
                  <a:ext uri="{FF2B5EF4-FFF2-40B4-BE49-F238E27FC236}">
                    <a16:creationId xmlns:a16="http://schemas.microsoft.com/office/drawing/2014/main" id="{4D12771D-65C2-9F41-B138-FFEA8449974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428287" y="1329355"/>
                <a:ext cx="3527425" cy="157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 name="Text Box 48">
                <a:extLst>
                  <a:ext uri="{FF2B5EF4-FFF2-40B4-BE49-F238E27FC236}">
                    <a16:creationId xmlns:a16="http://schemas.microsoft.com/office/drawing/2014/main" id="{AD8AD751-0EFA-EA40-AD5A-B4C557950CED}"/>
                  </a:ext>
                </a:extLst>
              </p:cNvPr>
              <p:cNvSpPr txBox="1">
                <a:spLocks noChangeArrowheads="1"/>
              </p:cNvSpPr>
              <p:nvPr/>
            </p:nvSpPr>
            <p:spPr bwMode="auto">
              <a:xfrm>
                <a:off x="11650662" y="2413619"/>
                <a:ext cx="570746" cy="295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spcBef>
                    <a:spcPct val="50000"/>
                  </a:spcBef>
                  <a:buClr>
                    <a:schemeClr val="tx1"/>
                  </a:buClr>
                  <a:buSzPct val="120000"/>
                  <a:buFont typeface="Arial" panose="020B0604020202020204" pitchFamily="34" charset="0"/>
                  <a:buChar char="•"/>
                  <a:defRPr sz="2800">
                    <a:solidFill>
                      <a:schemeClr val="bg1"/>
                    </a:solidFill>
                    <a:latin typeface="Arial" panose="020B0604020202020204" pitchFamily="34" charset="0"/>
                  </a:defRPr>
                </a:lvl1pPr>
                <a:lvl2pPr marL="568325" indent="-225425">
                  <a:spcBef>
                    <a:spcPct val="25000"/>
                  </a:spcBef>
                  <a:buClr>
                    <a:schemeClr val="tx1"/>
                  </a:buClr>
                  <a:buSzPct val="120000"/>
                  <a:buFont typeface="Arial" panose="020B0604020202020204" pitchFamily="34" charset="0"/>
                  <a:buChar char="–"/>
                  <a:defRPr sz="2800">
                    <a:solidFill>
                      <a:schemeClr val="bg1"/>
                    </a:solidFill>
                    <a:latin typeface="Arial" panose="020B0604020202020204" pitchFamily="34" charset="0"/>
                  </a:defRPr>
                </a:lvl2pPr>
                <a:lvl3pPr marL="863600" indent="-180975">
                  <a:spcBef>
                    <a:spcPct val="25000"/>
                  </a:spcBef>
                  <a:buClr>
                    <a:schemeClr val="tx1"/>
                  </a:buClr>
                  <a:buSzPct val="120000"/>
                  <a:buChar char="–"/>
                  <a:defRPr sz="2800">
                    <a:solidFill>
                      <a:schemeClr val="bg1"/>
                    </a:solidFill>
                    <a:latin typeface="Arial" panose="020B0604020202020204" pitchFamily="34" charset="0"/>
                  </a:defRPr>
                </a:lvl3pPr>
                <a:lvl4pPr marL="1206500" indent="-179388">
                  <a:spcBef>
                    <a:spcPct val="25000"/>
                  </a:spcBef>
                  <a:buClr>
                    <a:schemeClr val="tx1"/>
                  </a:buClr>
                  <a:buSzPct val="120000"/>
                  <a:buFont typeface="Arial" panose="020B0604020202020204" pitchFamily="34" charset="0"/>
                  <a:buChar char="–"/>
                  <a:defRPr sz="2800">
                    <a:solidFill>
                      <a:schemeClr val="bg1"/>
                    </a:solidFill>
                    <a:latin typeface="Arial" panose="020B0604020202020204" pitchFamily="34" charset="0"/>
                  </a:defRPr>
                </a:lvl4pPr>
                <a:lvl5pPr marL="1598613" indent="-223838">
                  <a:spcBef>
                    <a:spcPct val="25000"/>
                  </a:spcBef>
                  <a:buClr>
                    <a:schemeClr val="bg2"/>
                  </a:buClr>
                  <a:buSzPct val="120000"/>
                  <a:buFont typeface="Arial" panose="020B0604020202020204" pitchFamily="34" charset="0"/>
                  <a:defRPr sz="2800">
                    <a:solidFill>
                      <a:schemeClr val="bg1"/>
                    </a:solidFill>
                    <a:latin typeface="Arial" panose="020B0604020202020204" pitchFamily="34" charset="0"/>
                  </a:defRPr>
                </a:lvl5pPr>
                <a:lvl6pPr marL="2055813" indent="-223838" eaLnBrk="0" fontAlgn="base" hangingPunct="0">
                  <a:spcBef>
                    <a:spcPct val="25000"/>
                  </a:spcBef>
                  <a:spcAft>
                    <a:spcPct val="0"/>
                  </a:spcAft>
                  <a:buClr>
                    <a:schemeClr val="bg2"/>
                  </a:buClr>
                  <a:buSzPct val="120000"/>
                  <a:buFont typeface="Arial" panose="020B0604020202020204" pitchFamily="34" charset="0"/>
                  <a:defRPr sz="2800">
                    <a:solidFill>
                      <a:schemeClr val="bg1"/>
                    </a:solidFill>
                    <a:latin typeface="Arial" panose="020B0604020202020204" pitchFamily="34" charset="0"/>
                  </a:defRPr>
                </a:lvl6pPr>
                <a:lvl7pPr marL="2513013" indent="-223838" eaLnBrk="0" fontAlgn="base" hangingPunct="0">
                  <a:spcBef>
                    <a:spcPct val="25000"/>
                  </a:spcBef>
                  <a:spcAft>
                    <a:spcPct val="0"/>
                  </a:spcAft>
                  <a:buClr>
                    <a:schemeClr val="bg2"/>
                  </a:buClr>
                  <a:buSzPct val="120000"/>
                  <a:buFont typeface="Arial" panose="020B0604020202020204" pitchFamily="34" charset="0"/>
                  <a:defRPr sz="2800">
                    <a:solidFill>
                      <a:schemeClr val="bg1"/>
                    </a:solidFill>
                    <a:latin typeface="Arial" panose="020B0604020202020204" pitchFamily="34" charset="0"/>
                  </a:defRPr>
                </a:lvl7pPr>
                <a:lvl8pPr marL="2970213" indent="-223838" eaLnBrk="0" fontAlgn="base" hangingPunct="0">
                  <a:spcBef>
                    <a:spcPct val="25000"/>
                  </a:spcBef>
                  <a:spcAft>
                    <a:spcPct val="0"/>
                  </a:spcAft>
                  <a:buClr>
                    <a:schemeClr val="bg2"/>
                  </a:buClr>
                  <a:buSzPct val="120000"/>
                  <a:buFont typeface="Arial" panose="020B0604020202020204" pitchFamily="34" charset="0"/>
                  <a:defRPr sz="2800">
                    <a:solidFill>
                      <a:schemeClr val="bg1"/>
                    </a:solidFill>
                    <a:latin typeface="Arial" panose="020B0604020202020204" pitchFamily="34" charset="0"/>
                  </a:defRPr>
                </a:lvl8pPr>
                <a:lvl9pPr marL="3427413" indent="-223838" eaLnBrk="0" fontAlgn="base" hangingPunct="0">
                  <a:spcBef>
                    <a:spcPct val="25000"/>
                  </a:spcBef>
                  <a:spcAft>
                    <a:spcPct val="0"/>
                  </a:spcAft>
                  <a:buClr>
                    <a:schemeClr val="bg2"/>
                  </a:buClr>
                  <a:buSzPct val="120000"/>
                  <a:buFont typeface="Arial" panose="020B0604020202020204" pitchFamily="34" charset="0"/>
                  <a:defRPr sz="2800">
                    <a:solidFill>
                      <a:schemeClr val="bg1"/>
                    </a:solidFill>
                    <a:latin typeface="Arial" panose="020B0604020202020204" pitchFamily="34" charset="0"/>
                  </a:defRPr>
                </a:lvl9pPr>
              </a:lstStyle>
              <a:p>
                <a:pPr eaLnBrk="1" hangingPunct="1">
                  <a:spcBef>
                    <a:spcPct val="0"/>
                  </a:spcBef>
                  <a:buClrTx/>
                  <a:buSzTx/>
                  <a:buFontTx/>
                  <a:buNone/>
                </a:pPr>
                <a:r>
                  <a:rPr lang="en-US" altLang="en-US" sz="1200">
                    <a:solidFill>
                      <a:schemeClr val="tx1"/>
                    </a:solidFill>
                    <a:latin typeface="News Gothic MT" panose="020B0503020103020203" pitchFamily="34" charset="0"/>
                    <a:ea typeface="MS PGothic" panose="020B0600070205080204" pitchFamily="34" charset="-128"/>
                  </a:rPr>
                  <a:t>Alpha-1</a:t>
                </a:r>
              </a:p>
            </p:txBody>
          </p:sp>
          <p:sp>
            <p:nvSpPr>
              <p:cNvPr id="71" name="Text Box 48">
                <a:extLst>
                  <a:ext uri="{FF2B5EF4-FFF2-40B4-BE49-F238E27FC236}">
                    <a16:creationId xmlns:a16="http://schemas.microsoft.com/office/drawing/2014/main" id="{C1FC2972-BD73-D744-B1E7-BDEE9B7854F6}"/>
                  </a:ext>
                </a:extLst>
              </p:cNvPr>
              <p:cNvSpPr txBox="1">
                <a:spLocks noChangeArrowheads="1"/>
              </p:cNvSpPr>
              <p:nvPr/>
            </p:nvSpPr>
            <p:spPr bwMode="auto">
              <a:xfrm>
                <a:off x="11958637" y="2178668"/>
                <a:ext cx="570746" cy="295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spcBef>
                    <a:spcPct val="50000"/>
                  </a:spcBef>
                  <a:buClr>
                    <a:schemeClr val="tx1"/>
                  </a:buClr>
                  <a:buSzPct val="120000"/>
                  <a:buFont typeface="Arial" panose="020B0604020202020204" pitchFamily="34" charset="0"/>
                  <a:buChar char="•"/>
                  <a:defRPr sz="2800">
                    <a:solidFill>
                      <a:schemeClr val="bg1"/>
                    </a:solidFill>
                    <a:latin typeface="Arial" panose="020B0604020202020204" pitchFamily="34" charset="0"/>
                  </a:defRPr>
                </a:lvl1pPr>
                <a:lvl2pPr marL="568325" indent="-225425">
                  <a:spcBef>
                    <a:spcPct val="25000"/>
                  </a:spcBef>
                  <a:buClr>
                    <a:schemeClr val="tx1"/>
                  </a:buClr>
                  <a:buSzPct val="120000"/>
                  <a:buFont typeface="Arial" panose="020B0604020202020204" pitchFamily="34" charset="0"/>
                  <a:buChar char="–"/>
                  <a:defRPr sz="2800">
                    <a:solidFill>
                      <a:schemeClr val="bg1"/>
                    </a:solidFill>
                    <a:latin typeface="Arial" panose="020B0604020202020204" pitchFamily="34" charset="0"/>
                  </a:defRPr>
                </a:lvl2pPr>
                <a:lvl3pPr marL="863600" indent="-180975">
                  <a:spcBef>
                    <a:spcPct val="25000"/>
                  </a:spcBef>
                  <a:buClr>
                    <a:schemeClr val="tx1"/>
                  </a:buClr>
                  <a:buSzPct val="120000"/>
                  <a:buChar char="–"/>
                  <a:defRPr sz="2800">
                    <a:solidFill>
                      <a:schemeClr val="bg1"/>
                    </a:solidFill>
                    <a:latin typeface="Arial" panose="020B0604020202020204" pitchFamily="34" charset="0"/>
                  </a:defRPr>
                </a:lvl3pPr>
                <a:lvl4pPr marL="1206500" indent="-179388">
                  <a:spcBef>
                    <a:spcPct val="25000"/>
                  </a:spcBef>
                  <a:buClr>
                    <a:schemeClr val="tx1"/>
                  </a:buClr>
                  <a:buSzPct val="120000"/>
                  <a:buFont typeface="Arial" panose="020B0604020202020204" pitchFamily="34" charset="0"/>
                  <a:buChar char="–"/>
                  <a:defRPr sz="2800">
                    <a:solidFill>
                      <a:schemeClr val="bg1"/>
                    </a:solidFill>
                    <a:latin typeface="Arial" panose="020B0604020202020204" pitchFamily="34" charset="0"/>
                  </a:defRPr>
                </a:lvl4pPr>
                <a:lvl5pPr marL="1598613" indent="-223838">
                  <a:spcBef>
                    <a:spcPct val="25000"/>
                  </a:spcBef>
                  <a:buClr>
                    <a:schemeClr val="bg2"/>
                  </a:buClr>
                  <a:buSzPct val="120000"/>
                  <a:buFont typeface="Arial" panose="020B0604020202020204" pitchFamily="34" charset="0"/>
                  <a:defRPr sz="2800">
                    <a:solidFill>
                      <a:schemeClr val="bg1"/>
                    </a:solidFill>
                    <a:latin typeface="Arial" panose="020B0604020202020204" pitchFamily="34" charset="0"/>
                  </a:defRPr>
                </a:lvl5pPr>
                <a:lvl6pPr marL="2055813" indent="-223838" eaLnBrk="0" fontAlgn="base" hangingPunct="0">
                  <a:spcBef>
                    <a:spcPct val="25000"/>
                  </a:spcBef>
                  <a:spcAft>
                    <a:spcPct val="0"/>
                  </a:spcAft>
                  <a:buClr>
                    <a:schemeClr val="bg2"/>
                  </a:buClr>
                  <a:buSzPct val="120000"/>
                  <a:buFont typeface="Arial" panose="020B0604020202020204" pitchFamily="34" charset="0"/>
                  <a:defRPr sz="2800">
                    <a:solidFill>
                      <a:schemeClr val="bg1"/>
                    </a:solidFill>
                    <a:latin typeface="Arial" panose="020B0604020202020204" pitchFamily="34" charset="0"/>
                  </a:defRPr>
                </a:lvl6pPr>
                <a:lvl7pPr marL="2513013" indent="-223838" eaLnBrk="0" fontAlgn="base" hangingPunct="0">
                  <a:spcBef>
                    <a:spcPct val="25000"/>
                  </a:spcBef>
                  <a:spcAft>
                    <a:spcPct val="0"/>
                  </a:spcAft>
                  <a:buClr>
                    <a:schemeClr val="bg2"/>
                  </a:buClr>
                  <a:buSzPct val="120000"/>
                  <a:buFont typeface="Arial" panose="020B0604020202020204" pitchFamily="34" charset="0"/>
                  <a:defRPr sz="2800">
                    <a:solidFill>
                      <a:schemeClr val="bg1"/>
                    </a:solidFill>
                    <a:latin typeface="Arial" panose="020B0604020202020204" pitchFamily="34" charset="0"/>
                  </a:defRPr>
                </a:lvl7pPr>
                <a:lvl8pPr marL="2970213" indent="-223838" eaLnBrk="0" fontAlgn="base" hangingPunct="0">
                  <a:spcBef>
                    <a:spcPct val="25000"/>
                  </a:spcBef>
                  <a:spcAft>
                    <a:spcPct val="0"/>
                  </a:spcAft>
                  <a:buClr>
                    <a:schemeClr val="bg2"/>
                  </a:buClr>
                  <a:buSzPct val="120000"/>
                  <a:buFont typeface="Arial" panose="020B0604020202020204" pitchFamily="34" charset="0"/>
                  <a:defRPr sz="2800">
                    <a:solidFill>
                      <a:schemeClr val="bg1"/>
                    </a:solidFill>
                    <a:latin typeface="Arial" panose="020B0604020202020204" pitchFamily="34" charset="0"/>
                  </a:defRPr>
                </a:lvl8pPr>
                <a:lvl9pPr marL="3427413" indent="-223838" eaLnBrk="0" fontAlgn="base" hangingPunct="0">
                  <a:spcBef>
                    <a:spcPct val="25000"/>
                  </a:spcBef>
                  <a:spcAft>
                    <a:spcPct val="0"/>
                  </a:spcAft>
                  <a:buClr>
                    <a:schemeClr val="bg2"/>
                  </a:buClr>
                  <a:buSzPct val="120000"/>
                  <a:buFont typeface="Arial" panose="020B0604020202020204" pitchFamily="34" charset="0"/>
                  <a:defRPr sz="2800">
                    <a:solidFill>
                      <a:schemeClr val="bg1"/>
                    </a:solidFill>
                    <a:latin typeface="Arial" panose="020B0604020202020204" pitchFamily="34" charset="0"/>
                  </a:defRPr>
                </a:lvl9pPr>
              </a:lstStyle>
              <a:p>
                <a:pPr eaLnBrk="1" hangingPunct="1">
                  <a:spcBef>
                    <a:spcPct val="0"/>
                  </a:spcBef>
                  <a:buClrTx/>
                  <a:buSzTx/>
                  <a:buFontTx/>
                  <a:buNone/>
                </a:pPr>
                <a:r>
                  <a:rPr lang="en-US" altLang="en-US" sz="1200">
                    <a:solidFill>
                      <a:schemeClr val="tx1"/>
                    </a:solidFill>
                    <a:latin typeface="News Gothic MT" panose="020B0503020103020203" pitchFamily="34" charset="0"/>
                    <a:ea typeface="MS PGothic" panose="020B0600070205080204" pitchFamily="34" charset="-128"/>
                  </a:rPr>
                  <a:t>Alpha-2</a:t>
                </a:r>
              </a:p>
            </p:txBody>
          </p:sp>
          <p:sp>
            <p:nvSpPr>
              <p:cNvPr id="72" name="Text Box 48">
                <a:extLst>
                  <a:ext uri="{FF2B5EF4-FFF2-40B4-BE49-F238E27FC236}">
                    <a16:creationId xmlns:a16="http://schemas.microsoft.com/office/drawing/2014/main" id="{9DA119D1-9F56-C641-BFC9-82D309F60114}"/>
                  </a:ext>
                </a:extLst>
              </p:cNvPr>
              <p:cNvSpPr txBox="1">
                <a:spLocks noChangeArrowheads="1"/>
              </p:cNvSpPr>
              <p:nvPr/>
            </p:nvSpPr>
            <p:spPr bwMode="auto">
              <a:xfrm>
                <a:off x="12368211" y="2407268"/>
                <a:ext cx="332664" cy="295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spcBef>
                    <a:spcPct val="50000"/>
                  </a:spcBef>
                  <a:buClr>
                    <a:schemeClr val="tx1"/>
                  </a:buClr>
                  <a:buSzPct val="120000"/>
                  <a:buFont typeface="Arial" panose="020B0604020202020204" pitchFamily="34" charset="0"/>
                  <a:buChar char="•"/>
                  <a:defRPr sz="2800">
                    <a:solidFill>
                      <a:schemeClr val="bg1"/>
                    </a:solidFill>
                    <a:latin typeface="Arial" panose="020B0604020202020204" pitchFamily="34" charset="0"/>
                  </a:defRPr>
                </a:lvl1pPr>
                <a:lvl2pPr marL="568325" indent="-225425">
                  <a:spcBef>
                    <a:spcPct val="25000"/>
                  </a:spcBef>
                  <a:buClr>
                    <a:schemeClr val="tx1"/>
                  </a:buClr>
                  <a:buSzPct val="120000"/>
                  <a:buFont typeface="Arial" panose="020B0604020202020204" pitchFamily="34" charset="0"/>
                  <a:buChar char="–"/>
                  <a:defRPr sz="2800">
                    <a:solidFill>
                      <a:schemeClr val="bg1"/>
                    </a:solidFill>
                    <a:latin typeface="Arial" panose="020B0604020202020204" pitchFamily="34" charset="0"/>
                  </a:defRPr>
                </a:lvl2pPr>
                <a:lvl3pPr marL="863600" indent="-180975">
                  <a:spcBef>
                    <a:spcPct val="25000"/>
                  </a:spcBef>
                  <a:buClr>
                    <a:schemeClr val="tx1"/>
                  </a:buClr>
                  <a:buSzPct val="120000"/>
                  <a:buChar char="–"/>
                  <a:defRPr sz="2800">
                    <a:solidFill>
                      <a:schemeClr val="bg1"/>
                    </a:solidFill>
                    <a:latin typeface="Arial" panose="020B0604020202020204" pitchFamily="34" charset="0"/>
                  </a:defRPr>
                </a:lvl3pPr>
                <a:lvl4pPr marL="1206500" indent="-179388">
                  <a:spcBef>
                    <a:spcPct val="25000"/>
                  </a:spcBef>
                  <a:buClr>
                    <a:schemeClr val="tx1"/>
                  </a:buClr>
                  <a:buSzPct val="120000"/>
                  <a:buFont typeface="Arial" panose="020B0604020202020204" pitchFamily="34" charset="0"/>
                  <a:buChar char="–"/>
                  <a:defRPr sz="2800">
                    <a:solidFill>
                      <a:schemeClr val="bg1"/>
                    </a:solidFill>
                    <a:latin typeface="Arial" panose="020B0604020202020204" pitchFamily="34" charset="0"/>
                  </a:defRPr>
                </a:lvl4pPr>
                <a:lvl5pPr marL="1598613" indent="-223838">
                  <a:spcBef>
                    <a:spcPct val="25000"/>
                  </a:spcBef>
                  <a:buClr>
                    <a:schemeClr val="bg2"/>
                  </a:buClr>
                  <a:buSzPct val="120000"/>
                  <a:buFont typeface="Arial" panose="020B0604020202020204" pitchFamily="34" charset="0"/>
                  <a:defRPr sz="2800">
                    <a:solidFill>
                      <a:schemeClr val="bg1"/>
                    </a:solidFill>
                    <a:latin typeface="Arial" panose="020B0604020202020204" pitchFamily="34" charset="0"/>
                  </a:defRPr>
                </a:lvl5pPr>
                <a:lvl6pPr marL="2055813" indent="-223838" eaLnBrk="0" fontAlgn="base" hangingPunct="0">
                  <a:spcBef>
                    <a:spcPct val="25000"/>
                  </a:spcBef>
                  <a:spcAft>
                    <a:spcPct val="0"/>
                  </a:spcAft>
                  <a:buClr>
                    <a:schemeClr val="bg2"/>
                  </a:buClr>
                  <a:buSzPct val="120000"/>
                  <a:buFont typeface="Arial" panose="020B0604020202020204" pitchFamily="34" charset="0"/>
                  <a:defRPr sz="2800">
                    <a:solidFill>
                      <a:schemeClr val="bg1"/>
                    </a:solidFill>
                    <a:latin typeface="Arial" panose="020B0604020202020204" pitchFamily="34" charset="0"/>
                  </a:defRPr>
                </a:lvl6pPr>
                <a:lvl7pPr marL="2513013" indent="-223838" eaLnBrk="0" fontAlgn="base" hangingPunct="0">
                  <a:spcBef>
                    <a:spcPct val="25000"/>
                  </a:spcBef>
                  <a:spcAft>
                    <a:spcPct val="0"/>
                  </a:spcAft>
                  <a:buClr>
                    <a:schemeClr val="bg2"/>
                  </a:buClr>
                  <a:buSzPct val="120000"/>
                  <a:buFont typeface="Arial" panose="020B0604020202020204" pitchFamily="34" charset="0"/>
                  <a:defRPr sz="2800">
                    <a:solidFill>
                      <a:schemeClr val="bg1"/>
                    </a:solidFill>
                    <a:latin typeface="Arial" panose="020B0604020202020204" pitchFamily="34" charset="0"/>
                  </a:defRPr>
                </a:lvl7pPr>
                <a:lvl8pPr marL="2970213" indent="-223838" eaLnBrk="0" fontAlgn="base" hangingPunct="0">
                  <a:spcBef>
                    <a:spcPct val="25000"/>
                  </a:spcBef>
                  <a:spcAft>
                    <a:spcPct val="0"/>
                  </a:spcAft>
                  <a:buClr>
                    <a:schemeClr val="bg2"/>
                  </a:buClr>
                  <a:buSzPct val="120000"/>
                  <a:buFont typeface="Arial" panose="020B0604020202020204" pitchFamily="34" charset="0"/>
                  <a:defRPr sz="2800">
                    <a:solidFill>
                      <a:schemeClr val="bg1"/>
                    </a:solidFill>
                    <a:latin typeface="Arial" panose="020B0604020202020204" pitchFamily="34" charset="0"/>
                  </a:defRPr>
                </a:lvl8pPr>
                <a:lvl9pPr marL="3427413" indent="-223838" eaLnBrk="0" fontAlgn="base" hangingPunct="0">
                  <a:spcBef>
                    <a:spcPct val="25000"/>
                  </a:spcBef>
                  <a:spcAft>
                    <a:spcPct val="0"/>
                  </a:spcAft>
                  <a:buClr>
                    <a:schemeClr val="bg2"/>
                  </a:buClr>
                  <a:buSzPct val="120000"/>
                  <a:buFont typeface="Arial" panose="020B0604020202020204" pitchFamily="34" charset="0"/>
                  <a:defRPr sz="2800">
                    <a:solidFill>
                      <a:schemeClr val="bg1"/>
                    </a:solidFill>
                    <a:latin typeface="Arial" panose="020B0604020202020204" pitchFamily="34" charset="0"/>
                  </a:defRPr>
                </a:lvl9pPr>
              </a:lstStyle>
              <a:p>
                <a:pPr eaLnBrk="1" hangingPunct="1">
                  <a:spcBef>
                    <a:spcPct val="0"/>
                  </a:spcBef>
                  <a:buClrTx/>
                  <a:buSzTx/>
                  <a:buFontTx/>
                  <a:buNone/>
                </a:pPr>
                <a:r>
                  <a:rPr lang="en-US" altLang="en-US" sz="1200">
                    <a:solidFill>
                      <a:schemeClr val="tx1"/>
                    </a:solidFill>
                    <a:latin typeface="News Gothic MT" panose="020B0503020103020203" pitchFamily="34" charset="0"/>
                    <a:ea typeface="MS PGothic" panose="020B0600070205080204" pitchFamily="34" charset="-128"/>
                  </a:rPr>
                  <a:t>Beta</a:t>
                </a:r>
                <a:endParaRPr lang="en-US" altLang="en-US" sz="1050">
                  <a:solidFill>
                    <a:schemeClr val="tx1"/>
                  </a:solidFill>
                  <a:latin typeface="News Gothic MT" panose="020B0503020103020203" pitchFamily="34" charset="0"/>
                  <a:ea typeface="MS PGothic" panose="020B0600070205080204" pitchFamily="34" charset="-128"/>
                </a:endParaRPr>
              </a:p>
            </p:txBody>
          </p:sp>
          <p:sp>
            <p:nvSpPr>
              <p:cNvPr id="73" name="Text Box 48">
                <a:extLst>
                  <a:ext uri="{FF2B5EF4-FFF2-40B4-BE49-F238E27FC236}">
                    <a16:creationId xmlns:a16="http://schemas.microsoft.com/office/drawing/2014/main" id="{CCDA9F02-2946-CD45-885C-F18EBD18CCC7}"/>
                  </a:ext>
                </a:extLst>
              </p:cNvPr>
              <p:cNvSpPr txBox="1">
                <a:spLocks noChangeArrowheads="1"/>
              </p:cNvSpPr>
              <p:nvPr/>
            </p:nvSpPr>
            <p:spPr bwMode="auto">
              <a:xfrm>
                <a:off x="12625386" y="1292843"/>
                <a:ext cx="582162" cy="295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spcBef>
                    <a:spcPct val="50000"/>
                  </a:spcBef>
                  <a:buClr>
                    <a:schemeClr val="tx1"/>
                  </a:buClr>
                  <a:buSzPct val="120000"/>
                  <a:buFont typeface="Arial" panose="020B0604020202020204" pitchFamily="34" charset="0"/>
                  <a:buChar char="•"/>
                  <a:defRPr sz="2800">
                    <a:solidFill>
                      <a:schemeClr val="bg1"/>
                    </a:solidFill>
                    <a:latin typeface="Arial" panose="020B0604020202020204" pitchFamily="34" charset="0"/>
                  </a:defRPr>
                </a:lvl1pPr>
                <a:lvl2pPr marL="568325" indent="-225425">
                  <a:spcBef>
                    <a:spcPct val="25000"/>
                  </a:spcBef>
                  <a:buClr>
                    <a:schemeClr val="tx1"/>
                  </a:buClr>
                  <a:buSzPct val="120000"/>
                  <a:buFont typeface="Arial" panose="020B0604020202020204" pitchFamily="34" charset="0"/>
                  <a:buChar char="–"/>
                  <a:defRPr sz="2800">
                    <a:solidFill>
                      <a:schemeClr val="bg1"/>
                    </a:solidFill>
                    <a:latin typeface="Arial" panose="020B0604020202020204" pitchFamily="34" charset="0"/>
                  </a:defRPr>
                </a:lvl2pPr>
                <a:lvl3pPr marL="863600" indent="-180975">
                  <a:spcBef>
                    <a:spcPct val="25000"/>
                  </a:spcBef>
                  <a:buClr>
                    <a:schemeClr val="tx1"/>
                  </a:buClr>
                  <a:buSzPct val="120000"/>
                  <a:buChar char="–"/>
                  <a:defRPr sz="2800">
                    <a:solidFill>
                      <a:schemeClr val="bg1"/>
                    </a:solidFill>
                    <a:latin typeface="Arial" panose="020B0604020202020204" pitchFamily="34" charset="0"/>
                  </a:defRPr>
                </a:lvl3pPr>
                <a:lvl4pPr marL="1206500" indent="-179388">
                  <a:spcBef>
                    <a:spcPct val="25000"/>
                  </a:spcBef>
                  <a:buClr>
                    <a:schemeClr val="tx1"/>
                  </a:buClr>
                  <a:buSzPct val="120000"/>
                  <a:buFont typeface="Arial" panose="020B0604020202020204" pitchFamily="34" charset="0"/>
                  <a:buChar char="–"/>
                  <a:defRPr sz="2800">
                    <a:solidFill>
                      <a:schemeClr val="bg1"/>
                    </a:solidFill>
                    <a:latin typeface="Arial" panose="020B0604020202020204" pitchFamily="34" charset="0"/>
                  </a:defRPr>
                </a:lvl4pPr>
                <a:lvl5pPr marL="1598613" indent="-223838">
                  <a:spcBef>
                    <a:spcPct val="25000"/>
                  </a:spcBef>
                  <a:buClr>
                    <a:schemeClr val="bg2"/>
                  </a:buClr>
                  <a:buSzPct val="120000"/>
                  <a:buFont typeface="Arial" panose="020B0604020202020204" pitchFamily="34" charset="0"/>
                  <a:defRPr sz="2800">
                    <a:solidFill>
                      <a:schemeClr val="bg1"/>
                    </a:solidFill>
                    <a:latin typeface="Arial" panose="020B0604020202020204" pitchFamily="34" charset="0"/>
                  </a:defRPr>
                </a:lvl5pPr>
                <a:lvl6pPr marL="2055813" indent="-223838" eaLnBrk="0" fontAlgn="base" hangingPunct="0">
                  <a:spcBef>
                    <a:spcPct val="25000"/>
                  </a:spcBef>
                  <a:spcAft>
                    <a:spcPct val="0"/>
                  </a:spcAft>
                  <a:buClr>
                    <a:schemeClr val="bg2"/>
                  </a:buClr>
                  <a:buSzPct val="120000"/>
                  <a:buFont typeface="Arial" panose="020B0604020202020204" pitchFamily="34" charset="0"/>
                  <a:defRPr sz="2800">
                    <a:solidFill>
                      <a:schemeClr val="bg1"/>
                    </a:solidFill>
                    <a:latin typeface="Arial" panose="020B0604020202020204" pitchFamily="34" charset="0"/>
                  </a:defRPr>
                </a:lvl6pPr>
                <a:lvl7pPr marL="2513013" indent="-223838" eaLnBrk="0" fontAlgn="base" hangingPunct="0">
                  <a:spcBef>
                    <a:spcPct val="25000"/>
                  </a:spcBef>
                  <a:spcAft>
                    <a:spcPct val="0"/>
                  </a:spcAft>
                  <a:buClr>
                    <a:schemeClr val="bg2"/>
                  </a:buClr>
                  <a:buSzPct val="120000"/>
                  <a:buFont typeface="Arial" panose="020B0604020202020204" pitchFamily="34" charset="0"/>
                  <a:defRPr sz="2800">
                    <a:solidFill>
                      <a:schemeClr val="bg1"/>
                    </a:solidFill>
                    <a:latin typeface="Arial" panose="020B0604020202020204" pitchFamily="34" charset="0"/>
                  </a:defRPr>
                </a:lvl7pPr>
                <a:lvl8pPr marL="2970213" indent="-223838" eaLnBrk="0" fontAlgn="base" hangingPunct="0">
                  <a:spcBef>
                    <a:spcPct val="25000"/>
                  </a:spcBef>
                  <a:spcAft>
                    <a:spcPct val="0"/>
                  </a:spcAft>
                  <a:buClr>
                    <a:schemeClr val="bg2"/>
                  </a:buClr>
                  <a:buSzPct val="120000"/>
                  <a:buFont typeface="Arial" panose="020B0604020202020204" pitchFamily="34" charset="0"/>
                  <a:defRPr sz="2800">
                    <a:solidFill>
                      <a:schemeClr val="bg1"/>
                    </a:solidFill>
                    <a:latin typeface="Arial" panose="020B0604020202020204" pitchFamily="34" charset="0"/>
                  </a:defRPr>
                </a:lvl8pPr>
                <a:lvl9pPr marL="3427413" indent="-223838" eaLnBrk="0" fontAlgn="base" hangingPunct="0">
                  <a:spcBef>
                    <a:spcPct val="25000"/>
                  </a:spcBef>
                  <a:spcAft>
                    <a:spcPct val="0"/>
                  </a:spcAft>
                  <a:buClr>
                    <a:schemeClr val="bg2"/>
                  </a:buClr>
                  <a:buSzPct val="120000"/>
                  <a:buFont typeface="Arial" panose="020B0604020202020204" pitchFamily="34" charset="0"/>
                  <a:defRPr sz="2800">
                    <a:solidFill>
                      <a:schemeClr val="bg1"/>
                    </a:solidFill>
                    <a:latin typeface="Arial" panose="020B0604020202020204" pitchFamily="34" charset="0"/>
                  </a:defRPr>
                </a:lvl9pPr>
              </a:lstStyle>
              <a:p>
                <a:pPr eaLnBrk="1" hangingPunct="1">
                  <a:spcBef>
                    <a:spcPct val="0"/>
                  </a:spcBef>
                  <a:buClrTx/>
                  <a:buSzTx/>
                  <a:buFontTx/>
                  <a:buNone/>
                </a:pPr>
                <a:r>
                  <a:rPr lang="en-US" altLang="en-US" sz="1200">
                    <a:solidFill>
                      <a:srgbClr val="000000"/>
                    </a:solidFill>
                    <a:latin typeface="News Gothic MT" panose="020B0503020103020203" pitchFamily="34" charset="0"/>
                    <a:ea typeface="MS PGothic" panose="020B0600070205080204" pitchFamily="34" charset="-128"/>
                  </a:rPr>
                  <a:t>Gamma</a:t>
                </a:r>
              </a:p>
            </p:txBody>
          </p:sp>
          <p:sp>
            <p:nvSpPr>
              <p:cNvPr id="74" name="Text Box 48">
                <a:extLst>
                  <a:ext uri="{FF2B5EF4-FFF2-40B4-BE49-F238E27FC236}">
                    <a16:creationId xmlns:a16="http://schemas.microsoft.com/office/drawing/2014/main" id="{486C8F9E-1E28-E545-9909-B896F7C88616}"/>
                  </a:ext>
                </a:extLst>
              </p:cNvPr>
              <p:cNvSpPr txBox="1">
                <a:spLocks noChangeArrowheads="1"/>
              </p:cNvSpPr>
              <p:nvPr/>
            </p:nvSpPr>
            <p:spPr bwMode="auto">
              <a:xfrm>
                <a:off x="11264899" y="1386507"/>
                <a:ext cx="614776" cy="295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spcBef>
                    <a:spcPct val="50000"/>
                  </a:spcBef>
                  <a:buClr>
                    <a:schemeClr val="tx1"/>
                  </a:buClr>
                  <a:buSzPct val="120000"/>
                  <a:buFont typeface="Arial" panose="020B0604020202020204" pitchFamily="34" charset="0"/>
                  <a:buChar char="•"/>
                  <a:defRPr sz="2800">
                    <a:solidFill>
                      <a:schemeClr val="bg1"/>
                    </a:solidFill>
                    <a:latin typeface="Arial" panose="020B0604020202020204" pitchFamily="34" charset="0"/>
                  </a:defRPr>
                </a:lvl1pPr>
                <a:lvl2pPr marL="568325" indent="-225425">
                  <a:spcBef>
                    <a:spcPct val="25000"/>
                  </a:spcBef>
                  <a:buClr>
                    <a:schemeClr val="tx1"/>
                  </a:buClr>
                  <a:buSzPct val="120000"/>
                  <a:buFont typeface="Arial" panose="020B0604020202020204" pitchFamily="34" charset="0"/>
                  <a:buChar char="–"/>
                  <a:defRPr sz="2800">
                    <a:solidFill>
                      <a:schemeClr val="bg1"/>
                    </a:solidFill>
                    <a:latin typeface="Arial" panose="020B0604020202020204" pitchFamily="34" charset="0"/>
                  </a:defRPr>
                </a:lvl2pPr>
                <a:lvl3pPr marL="863600" indent="-180975">
                  <a:spcBef>
                    <a:spcPct val="25000"/>
                  </a:spcBef>
                  <a:buClr>
                    <a:schemeClr val="tx1"/>
                  </a:buClr>
                  <a:buSzPct val="120000"/>
                  <a:buChar char="–"/>
                  <a:defRPr sz="2800">
                    <a:solidFill>
                      <a:schemeClr val="bg1"/>
                    </a:solidFill>
                    <a:latin typeface="Arial" panose="020B0604020202020204" pitchFamily="34" charset="0"/>
                  </a:defRPr>
                </a:lvl3pPr>
                <a:lvl4pPr marL="1206500" indent="-179388">
                  <a:spcBef>
                    <a:spcPct val="25000"/>
                  </a:spcBef>
                  <a:buClr>
                    <a:schemeClr val="tx1"/>
                  </a:buClr>
                  <a:buSzPct val="120000"/>
                  <a:buFont typeface="Arial" panose="020B0604020202020204" pitchFamily="34" charset="0"/>
                  <a:buChar char="–"/>
                  <a:defRPr sz="2800">
                    <a:solidFill>
                      <a:schemeClr val="bg1"/>
                    </a:solidFill>
                    <a:latin typeface="Arial" panose="020B0604020202020204" pitchFamily="34" charset="0"/>
                  </a:defRPr>
                </a:lvl4pPr>
                <a:lvl5pPr marL="1598613" indent="-223838">
                  <a:spcBef>
                    <a:spcPct val="25000"/>
                  </a:spcBef>
                  <a:buClr>
                    <a:schemeClr val="bg2"/>
                  </a:buClr>
                  <a:buSzPct val="120000"/>
                  <a:buFont typeface="Arial" panose="020B0604020202020204" pitchFamily="34" charset="0"/>
                  <a:defRPr sz="2800">
                    <a:solidFill>
                      <a:schemeClr val="bg1"/>
                    </a:solidFill>
                    <a:latin typeface="Arial" panose="020B0604020202020204" pitchFamily="34" charset="0"/>
                  </a:defRPr>
                </a:lvl5pPr>
                <a:lvl6pPr marL="2055813" indent="-223838" eaLnBrk="0" fontAlgn="base" hangingPunct="0">
                  <a:spcBef>
                    <a:spcPct val="25000"/>
                  </a:spcBef>
                  <a:spcAft>
                    <a:spcPct val="0"/>
                  </a:spcAft>
                  <a:buClr>
                    <a:schemeClr val="bg2"/>
                  </a:buClr>
                  <a:buSzPct val="120000"/>
                  <a:buFont typeface="Arial" panose="020B0604020202020204" pitchFamily="34" charset="0"/>
                  <a:defRPr sz="2800">
                    <a:solidFill>
                      <a:schemeClr val="bg1"/>
                    </a:solidFill>
                    <a:latin typeface="Arial" panose="020B0604020202020204" pitchFamily="34" charset="0"/>
                  </a:defRPr>
                </a:lvl6pPr>
                <a:lvl7pPr marL="2513013" indent="-223838" eaLnBrk="0" fontAlgn="base" hangingPunct="0">
                  <a:spcBef>
                    <a:spcPct val="25000"/>
                  </a:spcBef>
                  <a:spcAft>
                    <a:spcPct val="0"/>
                  </a:spcAft>
                  <a:buClr>
                    <a:schemeClr val="bg2"/>
                  </a:buClr>
                  <a:buSzPct val="120000"/>
                  <a:buFont typeface="Arial" panose="020B0604020202020204" pitchFamily="34" charset="0"/>
                  <a:defRPr sz="2800">
                    <a:solidFill>
                      <a:schemeClr val="bg1"/>
                    </a:solidFill>
                    <a:latin typeface="Arial" panose="020B0604020202020204" pitchFamily="34" charset="0"/>
                  </a:defRPr>
                </a:lvl7pPr>
                <a:lvl8pPr marL="2970213" indent="-223838" eaLnBrk="0" fontAlgn="base" hangingPunct="0">
                  <a:spcBef>
                    <a:spcPct val="25000"/>
                  </a:spcBef>
                  <a:spcAft>
                    <a:spcPct val="0"/>
                  </a:spcAft>
                  <a:buClr>
                    <a:schemeClr val="bg2"/>
                  </a:buClr>
                  <a:buSzPct val="120000"/>
                  <a:buFont typeface="Arial" panose="020B0604020202020204" pitchFamily="34" charset="0"/>
                  <a:defRPr sz="2800">
                    <a:solidFill>
                      <a:schemeClr val="bg1"/>
                    </a:solidFill>
                    <a:latin typeface="Arial" panose="020B0604020202020204" pitchFamily="34" charset="0"/>
                  </a:defRPr>
                </a:lvl8pPr>
                <a:lvl9pPr marL="3427413" indent="-223838" eaLnBrk="0" fontAlgn="base" hangingPunct="0">
                  <a:spcBef>
                    <a:spcPct val="25000"/>
                  </a:spcBef>
                  <a:spcAft>
                    <a:spcPct val="0"/>
                  </a:spcAft>
                  <a:buClr>
                    <a:schemeClr val="bg2"/>
                  </a:buClr>
                  <a:buSzPct val="120000"/>
                  <a:buFont typeface="Arial" panose="020B0604020202020204" pitchFamily="34" charset="0"/>
                  <a:defRPr sz="2800">
                    <a:solidFill>
                      <a:schemeClr val="bg1"/>
                    </a:solidFill>
                    <a:latin typeface="Arial" panose="020B0604020202020204" pitchFamily="34" charset="0"/>
                  </a:defRPr>
                </a:lvl9pPr>
              </a:lstStyle>
              <a:p>
                <a:pPr eaLnBrk="1" hangingPunct="1">
                  <a:spcBef>
                    <a:spcPct val="0"/>
                  </a:spcBef>
                  <a:buClrTx/>
                  <a:buSzTx/>
                  <a:buFontTx/>
                  <a:buNone/>
                </a:pPr>
                <a:r>
                  <a:rPr lang="en-US" altLang="en-US" sz="1200">
                    <a:solidFill>
                      <a:srgbClr val="000000"/>
                    </a:solidFill>
                    <a:latin typeface="News Gothic MT" panose="020B0503020103020203" pitchFamily="34" charset="0"/>
                    <a:ea typeface="MS PGothic" panose="020B0600070205080204" pitchFamily="34" charset="-128"/>
                  </a:rPr>
                  <a:t>Albumin</a:t>
                </a:r>
              </a:p>
            </p:txBody>
          </p:sp>
        </p:grpSp>
      </p:grpSp>
    </p:spTree>
    <p:extLst>
      <p:ext uri="{BB962C8B-B14F-4D97-AF65-F5344CB8AC3E}">
        <p14:creationId xmlns:p14="http://schemas.microsoft.com/office/powerpoint/2010/main" val="22279232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Google Shape;1552;p103"/>
          <p:cNvSpPr>
            <a:spLocks noGrp="1"/>
          </p:cNvSpPr>
          <p:nvPr>
            <p:ph type="title"/>
          </p:nvPr>
        </p:nvSpPr>
        <p:spPr/>
        <p:txBody>
          <a:bodyPr/>
          <a:lstStyle/>
          <a:p>
            <a:r>
              <a:rPr lang="en-US" altLang="en-US"/>
              <a:t>DVd Regimen for Relapsed Myeloma</a:t>
            </a:r>
          </a:p>
        </p:txBody>
      </p:sp>
      <p:sp>
        <p:nvSpPr>
          <p:cNvPr id="18" name="Text Placeholder 17">
            <a:extLst>
              <a:ext uri="{FF2B5EF4-FFF2-40B4-BE49-F238E27FC236}">
                <a16:creationId xmlns:a16="http://schemas.microsoft.com/office/drawing/2014/main" id="{3FF6729A-D8C0-0144-A28C-1D19A9E33B7A}"/>
              </a:ext>
            </a:extLst>
          </p:cNvPr>
          <p:cNvSpPr>
            <a:spLocks noGrp="1"/>
          </p:cNvSpPr>
          <p:nvPr>
            <p:ph type="body" sz="quarter" idx="12"/>
          </p:nvPr>
        </p:nvSpPr>
        <p:spPr/>
        <p:txBody>
          <a:bodyPr/>
          <a:lstStyle/>
          <a:p>
            <a:r>
              <a:rPr lang="en-US"/>
              <a:t>DVd = daratumumab/bortezomib/dexamethasone.</a:t>
            </a:r>
          </a:p>
          <a:p>
            <a:r>
              <a:rPr lang="en-US"/>
              <a:t>Spencer et al, 2017. </a:t>
            </a:r>
          </a:p>
        </p:txBody>
      </p:sp>
      <p:sp>
        <p:nvSpPr>
          <p:cNvPr id="6" name="Text Placeholder 5">
            <a:extLst>
              <a:ext uri="{FF2B5EF4-FFF2-40B4-BE49-F238E27FC236}">
                <a16:creationId xmlns:a16="http://schemas.microsoft.com/office/drawing/2014/main" id="{2A6838ED-BB57-0B4D-BC87-01541FFAEDBC}"/>
              </a:ext>
            </a:extLst>
          </p:cNvPr>
          <p:cNvSpPr>
            <a:spLocks noGrp="1"/>
          </p:cNvSpPr>
          <p:nvPr>
            <p:ph type="body" sz="quarter" idx="13"/>
          </p:nvPr>
        </p:nvSpPr>
        <p:spPr/>
        <p:txBody>
          <a:bodyPr/>
          <a:lstStyle/>
          <a:p>
            <a:r>
              <a:rPr lang="en-US" altLang="en-US">
                <a:sym typeface="Calibri" panose="020F0502020204030204" pitchFamily="34" charset="0"/>
              </a:rPr>
              <a:t>CASTOR: MM Patients With 1 Prior Therapy</a:t>
            </a:r>
            <a:endParaRPr lang="en-US" altLang="en-US"/>
          </a:p>
        </p:txBody>
      </p:sp>
      <p:sp>
        <p:nvSpPr>
          <p:cNvPr id="73733" name="Google Shape;1598;p103"/>
          <p:cNvSpPr txBox="1">
            <a:spLocks noChangeArrowheads="1"/>
          </p:cNvSpPr>
          <p:nvPr/>
        </p:nvSpPr>
        <p:spPr bwMode="auto">
          <a:xfrm>
            <a:off x="4257175" y="1611613"/>
            <a:ext cx="3697849" cy="262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427" tIns="25706" rIns="51427" bIns="25706"/>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en-US" altLang="en-US" sz="1400">
                <a:solidFill>
                  <a:srgbClr val="000000"/>
                </a:solidFill>
                <a:latin typeface="News Gothic MT" panose="020B0503020103020203" pitchFamily="34" charset="0"/>
                <a:ea typeface="Calibri" panose="020F0502020204030204" pitchFamily="34" charset="0"/>
                <a:cs typeface="Arial" panose="020B0604020202020204" pitchFamily="34" charset="0"/>
                <a:sym typeface="Calibri" panose="020F0502020204030204" pitchFamily="34" charset="0"/>
              </a:rPr>
              <a:t>PFS </a:t>
            </a:r>
            <a:endParaRPr lang="en-US" altLang="en-US" sz="1350">
              <a:latin typeface="News Gothic MT" panose="020B0503020103020203" pitchFamily="34" charset="0"/>
            </a:endParaRPr>
          </a:p>
        </p:txBody>
      </p:sp>
      <p:sp>
        <p:nvSpPr>
          <p:cNvPr id="151" name="Text Box 40">
            <a:extLst>
              <a:ext uri="{FF2B5EF4-FFF2-40B4-BE49-F238E27FC236}">
                <a16:creationId xmlns:a16="http://schemas.microsoft.com/office/drawing/2014/main" id="{C363492C-7ACB-E14F-A597-5DF207C3F0ED}"/>
              </a:ext>
            </a:extLst>
          </p:cNvPr>
          <p:cNvSpPr txBox="1">
            <a:spLocks noChangeArrowheads="1"/>
          </p:cNvSpPr>
          <p:nvPr/>
        </p:nvSpPr>
        <p:spPr bwMode="auto">
          <a:xfrm>
            <a:off x="8485904" y="2264091"/>
            <a:ext cx="215940" cy="246662"/>
          </a:xfrm>
          <a:prstGeom prst="rect">
            <a:avLst/>
          </a:prstGeom>
          <a:noFill/>
          <a:ln>
            <a:noFill/>
          </a:ln>
          <a:effectLst/>
          <a:extLst>
            <a:ext uri="{909E8E84-426E-40dd-AFC4-6F175D3DCCD1}">
              <a14:hiddenFill xmlns="" xmlns:a14="http://schemas.microsoft.com/office/drawing/2010/main">
                <a:solidFill>
                  <a:schemeClr val="hlink"/>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lstStyle/>
          <a:p>
            <a:pPr defTabSz="457189" fontAlgn="auto">
              <a:spcAft>
                <a:spcPts val="0"/>
              </a:spcAft>
              <a:defRPr/>
            </a:pPr>
            <a:r>
              <a:rPr lang="en-US" b="1">
                <a:solidFill>
                  <a:schemeClr val="accent1">
                    <a:lumMod val="75000"/>
                  </a:schemeClr>
                </a:solidFill>
                <a:latin typeface="News Gothic MT" panose="020B0503020103020203" pitchFamily="34" charset="0"/>
                <a:ea typeface="Arial Hebrew" charset="-79"/>
                <a:cs typeface="Arial Hebrew" charset="-79"/>
              </a:rPr>
              <a:t>DVd</a:t>
            </a:r>
            <a:br>
              <a:rPr lang="en-US">
                <a:latin typeface="News Gothic MT" panose="020B0503020103020203" pitchFamily="34" charset="0"/>
                <a:ea typeface="Arial Hebrew" charset="-79"/>
                <a:cs typeface="Arial Hebrew" charset="-79"/>
              </a:rPr>
            </a:br>
            <a:r>
              <a:rPr lang="en-US">
                <a:latin typeface="News Gothic MT" panose="020B0503020103020203" pitchFamily="34" charset="0"/>
                <a:ea typeface="Arial Hebrew" charset="-79"/>
                <a:cs typeface="Arial Hebrew" charset="-79"/>
              </a:rPr>
              <a:t>Median PFS:</a:t>
            </a:r>
            <a:br>
              <a:rPr lang="en-US">
                <a:latin typeface="News Gothic MT" panose="020B0503020103020203" pitchFamily="34" charset="0"/>
                <a:ea typeface="Arial Hebrew" charset="-79"/>
                <a:cs typeface="Arial Hebrew" charset="-79"/>
              </a:rPr>
            </a:br>
            <a:r>
              <a:rPr lang="en-US">
                <a:latin typeface="News Gothic MT" panose="020B0503020103020203" pitchFamily="34" charset="0"/>
                <a:ea typeface="Arial Hebrew" charset="-79"/>
                <a:cs typeface="Arial Hebrew" charset="-79"/>
              </a:rPr>
              <a:t>16.7 mo</a:t>
            </a:r>
          </a:p>
        </p:txBody>
      </p:sp>
      <p:sp>
        <p:nvSpPr>
          <p:cNvPr id="152" name="Text Box 40">
            <a:extLst>
              <a:ext uri="{FF2B5EF4-FFF2-40B4-BE49-F238E27FC236}">
                <a16:creationId xmlns:a16="http://schemas.microsoft.com/office/drawing/2014/main" id="{3A3E348B-9388-C746-B4DD-E7E84A5365B7}"/>
              </a:ext>
            </a:extLst>
          </p:cNvPr>
          <p:cNvSpPr txBox="1">
            <a:spLocks noChangeArrowheads="1"/>
          </p:cNvSpPr>
          <p:nvPr/>
        </p:nvSpPr>
        <p:spPr bwMode="auto">
          <a:xfrm>
            <a:off x="8485904" y="3092027"/>
            <a:ext cx="215940" cy="246662"/>
          </a:xfrm>
          <a:prstGeom prst="rect">
            <a:avLst/>
          </a:prstGeom>
          <a:noFill/>
          <a:ln>
            <a:noFill/>
          </a:ln>
          <a:effectLst/>
          <a:extLst>
            <a:ext uri="{909E8E84-426E-40dd-AFC4-6F175D3DCCD1}">
              <a14:hiddenFill xmlns="" xmlns:a14="http://schemas.microsoft.com/office/drawing/2010/main">
                <a:solidFill>
                  <a:schemeClr val="hlink"/>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lstStyle/>
          <a:p>
            <a:pPr defTabSz="457189" fontAlgn="auto">
              <a:spcAft>
                <a:spcPts val="0"/>
              </a:spcAft>
              <a:defRPr/>
            </a:pPr>
            <a:r>
              <a:rPr lang="en-US" b="1">
                <a:solidFill>
                  <a:schemeClr val="accent3"/>
                </a:solidFill>
                <a:latin typeface="News Gothic MT" panose="020B0503020103020203" pitchFamily="34" charset="0"/>
                <a:ea typeface="Arial Hebrew" charset="-79"/>
                <a:cs typeface="Arial Hebrew" charset="-79"/>
              </a:rPr>
              <a:t>Vd</a:t>
            </a:r>
            <a:br>
              <a:rPr lang="en-US">
                <a:latin typeface="News Gothic MT" panose="020B0503020103020203" pitchFamily="34" charset="0"/>
                <a:ea typeface="Arial Hebrew" charset="-79"/>
                <a:cs typeface="Arial Hebrew" charset="-79"/>
              </a:rPr>
            </a:br>
            <a:r>
              <a:rPr lang="en-US">
                <a:latin typeface="News Gothic MT" panose="020B0503020103020203" pitchFamily="34" charset="0"/>
                <a:ea typeface="Arial Hebrew" charset="-79"/>
                <a:cs typeface="Arial Hebrew" charset="-79"/>
              </a:rPr>
              <a:t>Median PFS:</a:t>
            </a:r>
            <a:br>
              <a:rPr lang="en-US">
                <a:latin typeface="News Gothic MT" panose="020B0503020103020203" pitchFamily="34" charset="0"/>
                <a:ea typeface="Arial Hebrew" charset="-79"/>
                <a:cs typeface="Arial Hebrew" charset="-79"/>
              </a:rPr>
            </a:br>
            <a:r>
              <a:rPr lang="en-US">
                <a:latin typeface="News Gothic MT" panose="020B0503020103020203" pitchFamily="34" charset="0"/>
                <a:ea typeface="Arial Hebrew" charset="-79"/>
                <a:cs typeface="Arial Hebrew" charset="-79"/>
              </a:rPr>
              <a:t>7.1 mo</a:t>
            </a:r>
          </a:p>
        </p:txBody>
      </p:sp>
      <p:pic>
        <p:nvPicPr>
          <p:cNvPr id="19" name="Picture 18" descr="A picture containing smoke, air, flying, airplane&#10;&#10;Description automatically generated">
            <a:extLst>
              <a:ext uri="{FF2B5EF4-FFF2-40B4-BE49-F238E27FC236}">
                <a16:creationId xmlns:a16="http://schemas.microsoft.com/office/drawing/2014/main" id="{BC16B6ED-4D4E-3D40-B2B9-A6ACE2520BC9}"/>
              </a:ext>
            </a:extLst>
          </p:cNvPr>
          <p:cNvPicPr>
            <a:picLocks noChangeAspect="1"/>
          </p:cNvPicPr>
          <p:nvPr/>
        </p:nvPicPr>
        <p:blipFill>
          <a:blip r:embed="rId3"/>
          <a:stretch>
            <a:fillRect/>
          </a:stretch>
        </p:blipFill>
        <p:spPr>
          <a:xfrm>
            <a:off x="2692400" y="1611614"/>
            <a:ext cx="5664200" cy="4472275"/>
          </a:xfrm>
          <a:prstGeom prst="rect">
            <a:avLst/>
          </a:prstGeom>
        </p:spPr>
      </p:pic>
    </p:spTree>
    <p:extLst>
      <p:ext uri="{BB962C8B-B14F-4D97-AF65-F5344CB8AC3E}">
        <p14:creationId xmlns:p14="http://schemas.microsoft.com/office/powerpoint/2010/main" val="30614529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Google Shape;1552;p103"/>
          <p:cNvSpPr>
            <a:spLocks noGrp="1"/>
          </p:cNvSpPr>
          <p:nvPr>
            <p:ph type="title"/>
          </p:nvPr>
        </p:nvSpPr>
        <p:spPr/>
        <p:txBody>
          <a:bodyPr/>
          <a:lstStyle/>
          <a:p>
            <a:r>
              <a:rPr lang="en-US" altLang="en-US"/>
              <a:t>DRd Regimen for Relapsed Myeloma</a:t>
            </a:r>
          </a:p>
        </p:txBody>
      </p:sp>
      <p:sp>
        <p:nvSpPr>
          <p:cNvPr id="18" name="Text Placeholder 17">
            <a:extLst>
              <a:ext uri="{FF2B5EF4-FFF2-40B4-BE49-F238E27FC236}">
                <a16:creationId xmlns:a16="http://schemas.microsoft.com/office/drawing/2014/main" id="{3FF6729A-D8C0-0144-A28C-1D19A9E33B7A}"/>
              </a:ext>
            </a:extLst>
          </p:cNvPr>
          <p:cNvSpPr>
            <a:spLocks noGrp="1"/>
          </p:cNvSpPr>
          <p:nvPr>
            <p:ph type="body" sz="quarter" idx="12"/>
          </p:nvPr>
        </p:nvSpPr>
        <p:spPr/>
        <p:txBody>
          <a:bodyPr/>
          <a:lstStyle/>
          <a:p>
            <a:r>
              <a:rPr lang="en-US"/>
              <a:t>DRd = daratumumab/lenalidomide/dexamethasone.</a:t>
            </a:r>
          </a:p>
          <a:p>
            <a:r>
              <a:rPr lang="en-US"/>
              <a:t>Dimopoulos et al, 2017.</a:t>
            </a:r>
          </a:p>
        </p:txBody>
      </p:sp>
      <p:sp>
        <p:nvSpPr>
          <p:cNvPr id="149" name="Text Box 40">
            <a:extLst>
              <a:ext uri="{FF2B5EF4-FFF2-40B4-BE49-F238E27FC236}">
                <a16:creationId xmlns:a16="http://schemas.microsoft.com/office/drawing/2014/main" id="{B8026529-724E-5F43-A7A1-BAD543C4B9CB}"/>
              </a:ext>
            </a:extLst>
          </p:cNvPr>
          <p:cNvSpPr txBox="1">
            <a:spLocks noChangeArrowheads="1"/>
          </p:cNvSpPr>
          <p:nvPr/>
        </p:nvSpPr>
        <p:spPr bwMode="auto">
          <a:xfrm>
            <a:off x="8526310" y="2333259"/>
            <a:ext cx="215940" cy="246662"/>
          </a:xfrm>
          <a:prstGeom prst="rect">
            <a:avLst/>
          </a:prstGeom>
          <a:noFill/>
          <a:ln>
            <a:noFill/>
          </a:ln>
          <a:effectLst/>
          <a:extLst>
            <a:ext uri="{909E8E84-426E-40dd-AFC4-6F175D3DCCD1}">
              <a14:hiddenFill xmlns="" xmlns:a14="http://schemas.microsoft.com/office/drawing/2010/main">
                <a:solidFill>
                  <a:schemeClr val="hlink"/>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lstStyle/>
          <a:p>
            <a:pPr defTabSz="457189" fontAlgn="auto">
              <a:spcAft>
                <a:spcPts val="0"/>
              </a:spcAft>
              <a:defRPr/>
            </a:pPr>
            <a:r>
              <a:rPr lang="en-US" b="1">
                <a:solidFill>
                  <a:schemeClr val="accent1">
                    <a:lumMod val="75000"/>
                  </a:schemeClr>
                </a:solidFill>
                <a:latin typeface="News Gothic MT" panose="020B0503020103020203" pitchFamily="34" charset="0"/>
                <a:ea typeface="Arial Hebrew" charset="-79"/>
                <a:cs typeface="Arial Hebrew" charset="-79"/>
              </a:rPr>
              <a:t>DRd</a:t>
            </a:r>
            <a:br>
              <a:rPr lang="en-US">
                <a:latin typeface="News Gothic MT" panose="020B0503020103020203" pitchFamily="34" charset="0"/>
                <a:ea typeface="Arial Hebrew" charset="-79"/>
                <a:cs typeface="Arial Hebrew" charset="-79"/>
              </a:rPr>
            </a:br>
            <a:r>
              <a:rPr lang="en-US">
                <a:latin typeface="News Gothic MT" panose="020B0503020103020203" pitchFamily="34" charset="0"/>
                <a:ea typeface="Arial Hebrew" charset="-79"/>
                <a:cs typeface="Arial Hebrew" charset="-79"/>
              </a:rPr>
              <a:t>Median:</a:t>
            </a:r>
            <a:br>
              <a:rPr lang="en-US">
                <a:latin typeface="News Gothic MT" panose="020B0503020103020203" pitchFamily="34" charset="0"/>
                <a:ea typeface="Arial Hebrew" charset="-79"/>
                <a:cs typeface="Arial Hebrew" charset="-79"/>
              </a:rPr>
            </a:br>
            <a:r>
              <a:rPr lang="en-US">
                <a:latin typeface="News Gothic MT" panose="020B0503020103020203" pitchFamily="34" charset="0"/>
                <a:ea typeface="Arial Hebrew" charset="-79"/>
                <a:cs typeface="Arial Hebrew" charset="-79"/>
              </a:rPr>
              <a:t>not reached</a:t>
            </a:r>
          </a:p>
        </p:txBody>
      </p:sp>
      <p:sp>
        <p:nvSpPr>
          <p:cNvPr id="150" name="Text Box 40">
            <a:extLst>
              <a:ext uri="{FF2B5EF4-FFF2-40B4-BE49-F238E27FC236}">
                <a16:creationId xmlns:a16="http://schemas.microsoft.com/office/drawing/2014/main" id="{A56A311A-5738-CF42-816C-C44FBD7544E5}"/>
              </a:ext>
            </a:extLst>
          </p:cNvPr>
          <p:cNvSpPr txBox="1">
            <a:spLocks noChangeArrowheads="1"/>
          </p:cNvSpPr>
          <p:nvPr/>
        </p:nvSpPr>
        <p:spPr bwMode="auto">
          <a:xfrm>
            <a:off x="8526310" y="3182338"/>
            <a:ext cx="215940" cy="246662"/>
          </a:xfrm>
          <a:prstGeom prst="rect">
            <a:avLst/>
          </a:prstGeom>
          <a:noFill/>
          <a:ln>
            <a:noFill/>
          </a:ln>
          <a:effectLst/>
          <a:extLst>
            <a:ext uri="{909E8E84-426E-40dd-AFC4-6F175D3DCCD1}">
              <a14:hiddenFill xmlns="" xmlns:a14="http://schemas.microsoft.com/office/drawing/2010/main">
                <a:solidFill>
                  <a:schemeClr val="hlink"/>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lstStyle/>
          <a:p>
            <a:pPr defTabSz="457189" fontAlgn="auto">
              <a:spcAft>
                <a:spcPts val="0"/>
              </a:spcAft>
              <a:defRPr/>
            </a:pPr>
            <a:r>
              <a:rPr lang="en-US" b="1">
                <a:solidFill>
                  <a:schemeClr val="accent3"/>
                </a:solidFill>
                <a:latin typeface="News Gothic MT" panose="020B0503020103020203" pitchFamily="34" charset="0"/>
                <a:ea typeface="Arial Hebrew" charset="-79"/>
                <a:cs typeface="Arial Hebrew" charset="-79"/>
              </a:rPr>
              <a:t>Rd</a:t>
            </a:r>
            <a:br>
              <a:rPr lang="en-US">
                <a:latin typeface="News Gothic MT" panose="020B0503020103020203" pitchFamily="34" charset="0"/>
                <a:ea typeface="Arial Hebrew" charset="-79"/>
                <a:cs typeface="Arial Hebrew" charset="-79"/>
              </a:rPr>
            </a:br>
            <a:r>
              <a:rPr lang="en-US">
                <a:latin typeface="News Gothic MT" panose="020B0503020103020203" pitchFamily="34" charset="0"/>
                <a:ea typeface="Arial Hebrew" charset="-79"/>
                <a:cs typeface="Arial Hebrew" charset="-79"/>
              </a:rPr>
              <a:t>Median:</a:t>
            </a:r>
            <a:br>
              <a:rPr lang="en-US">
                <a:latin typeface="News Gothic MT" panose="020B0503020103020203" pitchFamily="34" charset="0"/>
                <a:ea typeface="Arial Hebrew" charset="-79"/>
                <a:cs typeface="Arial Hebrew" charset="-79"/>
              </a:rPr>
            </a:br>
            <a:r>
              <a:rPr lang="en-US">
                <a:latin typeface="News Gothic MT" panose="020B0503020103020203" pitchFamily="34" charset="0"/>
                <a:ea typeface="Arial Hebrew" charset="-79"/>
                <a:cs typeface="Arial Hebrew" charset="-79"/>
              </a:rPr>
              <a:t>17.5 mo</a:t>
            </a:r>
          </a:p>
        </p:txBody>
      </p:sp>
      <p:pic>
        <p:nvPicPr>
          <p:cNvPr id="16" name="Picture 15" descr="A picture containing black, air, red&#10;&#10;Description automatically generated">
            <a:extLst>
              <a:ext uri="{FF2B5EF4-FFF2-40B4-BE49-F238E27FC236}">
                <a16:creationId xmlns:a16="http://schemas.microsoft.com/office/drawing/2014/main" id="{E0BDAE21-AE05-5145-B7D9-F2E95573D56E}"/>
              </a:ext>
            </a:extLst>
          </p:cNvPr>
          <p:cNvPicPr>
            <a:picLocks noChangeAspect="1"/>
          </p:cNvPicPr>
          <p:nvPr/>
        </p:nvPicPr>
        <p:blipFill>
          <a:blip r:embed="rId3"/>
          <a:stretch>
            <a:fillRect/>
          </a:stretch>
        </p:blipFill>
        <p:spPr>
          <a:xfrm>
            <a:off x="2362200" y="1708360"/>
            <a:ext cx="6380050" cy="4157214"/>
          </a:xfrm>
          <a:prstGeom prst="rect">
            <a:avLst/>
          </a:prstGeom>
        </p:spPr>
      </p:pic>
      <p:sp>
        <p:nvSpPr>
          <p:cNvPr id="8" name="Text Placeholder 5">
            <a:extLst>
              <a:ext uri="{FF2B5EF4-FFF2-40B4-BE49-F238E27FC236}">
                <a16:creationId xmlns:a16="http://schemas.microsoft.com/office/drawing/2014/main" id="{B26B9B44-07E9-6F4E-9E56-7E18AD1D19A5}"/>
              </a:ext>
            </a:extLst>
          </p:cNvPr>
          <p:cNvSpPr txBox="1">
            <a:spLocks/>
          </p:cNvSpPr>
          <p:nvPr/>
        </p:nvSpPr>
        <p:spPr>
          <a:xfrm>
            <a:off x="622009" y="869747"/>
            <a:ext cx="10974916" cy="482133"/>
          </a:xfrm>
          <a:prstGeom prst="rect">
            <a:avLst/>
          </a:prstGeom>
        </p:spPr>
        <p:txBody>
          <a:bodyPr/>
          <a:lstStyle>
            <a:lvl1pPr marL="457200" indent="-457200" algn="l" rtl="0" eaLnBrk="1" fontAlgn="base" hangingPunct="1">
              <a:spcBef>
                <a:spcPts val="0"/>
              </a:spcBef>
              <a:spcAft>
                <a:spcPct val="0"/>
              </a:spcAft>
              <a:buClrTx/>
              <a:buSzPct val="100000"/>
              <a:buFontTx/>
              <a:buBlip>
                <a:blip r:embed="rId4"/>
              </a:buBlip>
              <a:defRPr sz="2600">
                <a:solidFill>
                  <a:schemeClr val="tx1"/>
                </a:solidFill>
                <a:latin typeface="News Gothic MT" charset="0"/>
                <a:ea typeface="News Gothic MT" charset="0"/>
                <a:cs typeface="News Gothic MT" charset="0"/>
              </a:defRPr>
            </a:lvl1pPr>
            <a:lvl2pPr marL="863600" indent="-406400" algn="l" rtl="0" eaLnBrk="1" fontAlgn="base" hangingPunct="1">
              <a:spcBef>
                <a:spcPts val="0"/>
              </a:spcBef>
              <a:spcAft>
                <a:spcPct val="0"/>
              </a:spcAft>
              <a:buClrTx/>
              <a:buSzPct val="100000"/>
              <a:buFontTx/>
              <a:buBlip>
                <a:blip r:embed="rId5"/>
              </a:buBlip>
              <a:defRPr sz="2000" baseline="0">
                <a:solidFill>
                  <a:schemeClr val="tx1"/>
                </a:solidFill>
                <a:latin typeface="News Gothic MT" charset="0"/>
                <a:ea typeface="News Gothic MT" charset="0"/>
                <a:cs typeface="News Gothic MT" charset="0"/>
              </a:defRPr>
            </a:lvl2pPr>
            <a:lvl3pPr marL="1252538" indent="-280988" algn="l" rtl="0" eaLnBrk="1" fontAlgn="base" hangingPunct="1">
              <a:spcBef>
                <a:spcPts val="0"/>
              </a:spcBef>
              <a:spcAft>
                <a:spcPct val="0"/>
              </a:spcAft>
              <a:buClr>
                <a:schemeClr val="tx1"/>
              </a:buClr>
              <a:buSzPct val="90000"/>
              <a:buFontTx/>
              <a:buBlip>
                <a:blip r:embed="rId6"/>
              </a:buBlip>
              <a:defRPr sz="1800">
                <a:solidFill>
                  <a:schemeClr val="tx1"/>
                </a:solidFill>
                <a:latin typeface="News Gothic MT" charset="0"/>
                <a:ea typeface="News Gothic MT" charset="0"/>
                <a:cs typeface="News Gothic MT" charset="0"/>
              </a:defRPr>
            </a:lvl3pPr>
            <a:lvl4pPr marL="1828800" indent="-344488" algn="l" rtl="0" eaLnBrk="1" fontAlgn="base" hangingPunct="1">
              <a:spcBef>
                <a:spcPts val="0"/>
              </a:spcBef>
              <a:spcAft>
                <a:spcPct val="0"/>
              </a:spcAft>
              <a:buClr>
                <a:schemeClr val="tx1"/>
              </a:buClr>
              <a:buSzPct val="100000"/>
              <a:buFontTx/>
              <a:buBlip>
                <a:blip r:embed="rId7"/>
              </a:buBlip>
              <a:defRPr sz="1700">
                <a:solidFill>
                  <a:schemeClr val="tx1"/>
                </a:solidFill>
                <a:latin typeface="News Gothic MT" charset="0"/>
                <a:ea typeface="News Gothic MT" charset="0"/>
                <a:cs typeface="News Gothic MT" charset="0"/>
              </a:defRPr>
            </a:lvl4pPr>
            <a:lvl5pPr marL="2057400" indent="-228600" algn="l" rtl="0" eaLnBrk="1" fontAlgn="base" hangingPunct="1">
              <a:spcBef>
                <a:spcPts val="0"/>
              </a:spcBef>
              <a:spcAft>
                <a:spcPct val="0"/>
              </a:spcAft>
              <a:buClrTx/>
              <a:buSzPct val="100000"/>
              <a:buFontTx/>
              <a:buBlip>
                <a:blip r:embed="rId8"/>
              </a:buBlip>
              <a:defRPr sz="1600">
                <a:solidFill>
                  <a:schemeClr val="tx1"/>
                </a:solidFill>
                <a:latin typeface="News Gothic MT" charset="0"/>
                <a:ea typeface="News Gothic MT" charset="0"/>
                <a:cs typeface="News Gothic MT" charset="0"/>
              </a:defRPr>
            </a:lvl5pPr>
            <a:lvl6pPr marL="2514600" indent="-228600" algn="l" rtl="0" eaLnBrk="1" fontAlgn="base" hangingPunct="1">
              <a:spcBef>
                <a:spcPct val="20000"/>
              </a:spcBef>
              <a:spcAft>
                <a:spcPct val="0"/>
              </a:spcAft>
              <a:buChar char="•"/>
              <a:defRPr sz="1200">
                <a:solidFill>
                  <a:schemeClr val="tx1"/>
                </a:solidFill>
                <a:latin typeface="+mn-lt"/>
                <a:ea typeface="+mn-ea"/>
              </a:defRPr>
            </a:lvl6pPr>
            <a:lvl7pPr marL="2971800" indent="-228600" algn="l" rtl="0" eaLnBrk="1" fontAlgn="base" hangingPunct="1">
              <a:spcBef>
                <a:spcPct val="20000"/>
              </a:spcBef>
              <a:spcAft>
                <a:spcPct val="0"/>
              </a:spcAft>
              <a:buChar char="•"/>
              <a:defRPr sz="1200">
                <a:solidFill>
                  <a:schemeClr val="tx1"/>
                </a:solidFill>
                <a:latin typeface="+mn-lt"/>
                <a:ea typeface="+mn-ea"/>
              </a:defRPr>
            </a:lvl7pPr>
            <a:lvl8pPr marL="3429000" indent="-228600" algn="l" rtl="0" eaLnBrk="1" fontAlgn="base" hangingPunct="1">
              <a:spcBef>
                <a:spcPct val="20000"/>
              </a:spcBef>
              <a:spcAft>
                <a:spcPct val="0"/>
              </a:spcAft>
              <a:buChar char="•"/>
              <a:defRPr sz="1200">
                <a:solidFill>
                  <a:schemeClr val="tx1"/>
                </a:solidFill>
                <a:latin typeface="+mn-lt"/>
                <a:ea typeface="+mn-ea"/>
              </a:defRPr>
            </a:lvl8pPr>
            <a:lvl9pPr marL="3886200" indent="-228600" algn="l" rtl="0" eaLnBrk="1" fontAlgn="base" hangingPunct="1">
              <a:spcBef>
                <a:spcPct val="20000"/>
              </a:spcBef>
              <a:spcAft>
                <a:spcPct val="0"/>
              </a:spcAft>
              <a:buChar char="•"/>
              <a:defRPr sz="1200">
                <a:solidFill>
                  <a:schemeClr val="tx1"/>
                </a:solidFill>
                <a:latin typeface="+mn-lt"/>
                <a:ea typeface="+mn-ea"/>
              </a:defRPr>
            </a:lvl9pPr>
          </a:lstStyle>
          <a:p>
            <a:pPr marL="0" indent="0">
              <a:buNone/>
            </a:pPr>
            <a:r>
              <a:rPr lang="en-US" altLang="en-US" kern="0">
                <a:sym typeface="Calibri" panose="020F0502020204030204" pitchFamily="34" charset="0"/>
              </a:rPr>
              <a:t>POLLUX: MM Patients With 1 Prior Therapy</a:t>
            </a:r>
            <a:endParaRPr lang="en-US" altLang="en-US" kern="0"/>
          </a:p>
        </p:txBody>
      </p:sp>
    </p:spTree>
    <p:extLst>
      <p:ext uri="{BB962C8B-B14F-4D97-AF65-F5344CB8AC3E}">
        <p14:creationId xmlns:p14="http://schemas.microsoft.com/office/powerpoint/2010/main" val="9706784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549CF-D70C-DA44-B835-8E7C15BAB53B}"/>
              </a:ext>
            </a:extLst>
          </p:cNvPr>
          <p:cNvSpPr>
            <a:spLocks noGrp="1"/>
          </p:cNvSpPr>
          <p:nvPr>
            <p:ph type="title"/>
          </p:nvPr>
        </p:nvSpPr>
        <p:spPr/>
        <p:txBody>
          <a:bodyPr/>
          <a:lstStyle/>
          <a:p>
            <a:r>
              <a:rPr lang="en-US"/>
              <a:t>Subcutaneous Daratumumab</a:t>
            </a:r>
          </a:p>
        </p:txBody>
      </p:sp>
      <p:sp>
        <p:nvSpPr>
          <p:cNvPr id="3" name="Content Placeholder 2">
            <a:extLst>
              <a:ext uri="{FF2B5EF4-FFF2-40B4-BE49-F238E27FC236}">
                <a16:creationId xmlns:a16="http://schemas.microsoft.com/office/drawing/2014/main" id="{38990EAF-C7DD-4C4B-BDBD-30257B03627B}"/>
              </a:ext>
            </a:extLst>
          </p:cNvPr>
          <p:cNvSpPr>
            <a:spLocks noGrp="1"/>
          </p:cNvSpPr>
          <p:nvPr>
            <p:ph idx="1"/>
          </p:nvPr>
        </p:nvSpPr>
        <p:spPr>
          <a:xfrm>
            <a:off x="609600" y="1604926"/>
            <a:ext cx="11186159" cy="4373563"/>
          </a:xfrm>
        </p:spPr>
        <p:txBody>
          <a:bodyPr>
            <a:normAutofit lnSpcReduction="10000"/>
          </a:bodyPr>
          <a:lstStyle/>
          <a:p>
            <a:r>
              <a:rPr lang="en-US"/>
              <a:t>Approved in combination with Vd following ≥1 prior line of therapy</a:t>
            </a:r>
          </a:p>
          <a:p>
            <a:pPr marL="0" indent="0">
              <a:buNone/>
            </a:pPr>
            <a:endParaRPr lang="en-US"/>
          </a:p>
          <a:p>
            <a:r>
              <a:rPr lang="en-US"/>
              <a:t>Approved as monotherapy following ≥3 prior lines of therapy or in patients double refractory to both a PI and an IMiD</a:t>
            </a:r>
          </a:p>
          <a:p>
            <a:pPr lvl="1"/>
            <a:r>
              <a:rPr lang="en-US"/>
              <a:t>COLUMBA trial: 522 patients, ECOG PS ≤2</a:t>
            </a:r>
          </a:p>
          <a:p>
            <a:pPr lvl="1"/>
            <a:r>
              <a:rPr lang="en-US"/>
              <a:t>Randomized 1:1 to SQ or IV daratumumab</a:t>
            </a:r>
          </a:p>
          <a:p>
            <a:pPr lvl="1"/>
            <a:r>
              <a:rPr lang="en-US"/>
              <a:t>Median follow-up of 7.5 months: SQ daratumumab noninferior to IV</a:t>
            </a:r>
          </a:p>
          <a:p>
            <a:pPr lvl="2"/>
            <a:r>
              <a:rPr lang="en-US"/>
              <a:t>ORR: 41% vs 37%</a:t>
            </a:r>
          </a:p>
          <a:p>
            <a:pPr lvl="1"/>
            <a:r>
              <a:rPr lang="en-US"/>
              <a:t>Most frequent grade ≥3 AEs: anemia (13% SQ vs 14% IV), neutropenia (13% vs 8%), thrombocytopenia (14% vs 14%)</a:t>
            </a:r>
          </a:p>
          <a:p>
            <a:pPr lvl="1"/>
            <a:r>
              <a:rPr lang="en-US"/>
              <a:t>Additional serious AEs</a:t>
            </a:r>
          </a:p>
          <a:p>
            <a:pPr lvl="2"/>
            <a:r>
              <a:rPr lang="en-US"/>
              <a:t>Pneumonia (3% SQ vs 4% IV)</a:t>
            </a:r>
          </a:p>
          <a:p>
            <a:pPr lvl="2"/>
            <a:r>
              <a:rPr lang="en-US"/>
              <a:t>Treatment-related deaths: 1 SQ (febrile neutropenia) vs 4 IV (sepsis [n=2], hepatitis B reactivation [n=1], PJP [n=1])</a:t>
            </a:r>
          </a:p>
          <a:p>
            <a:endParaRPr lang="en-US"/>
          </a:p>
          <a:p>
            <a:pPr marL="457200" lvl="1" indent="0">
              <a:buNone/>
            </a:pPr>
            <a:endParaRPr lang="en-US"/>
          </a:p>
          <a:p>
            <a:pPr marL="0" indent="0">
              <a:buNone/>
            </a:pPr>
            <a:endParaRPr lang="en-US"/>
          </a:p>
          <a:p>
            <a:endParaRPr lang="en-US"/>
          </a:p>
          <a:p>
            <a:pPr lvl="1"/>
            <a:endParaRPr lang="en-US"/>
          </a:p>
          <a:p>
            <a:endParaRPr lang="en-US"/>
          </a:p>
        </p:txBody>
      </p:sp>
      <p:sp>
        <p:nvSpPr>
          <p:cNvPr id="4" name="Text Placeholder 3">
            <a:extLst>
              <a:ext uri="{FF2B5EF4-FFF2-40B4-BE49-F238E27FC236}">
                <a16:creationId xmlns:a16="http://schemas.microsoft.com/office/drawing/2014/main" id="{305725EC-1803-7B4C-870F-B1902105CE7C}"/>
              </a:ext>
            </a:extLst>
          </p:cNvPr>
          <p:cNvSpPr>
            <a:spLocks noGrp="1"/>
          </p:cNvSpPr>
          <p:nvPr>
            <p:ph type="body" sz="quarter" idx="12"/>
          </p:nvPr>
        </p:nvSpPr>
        <p:spPr>
          <a:xfrm>
            <a:off x="193575" y="6420647"/>
            <a:ext cx="4563750" cy="307777"/>
          </a:xfrm>
        </p:spPr>
        <p:txBody>
          <a:bodyPr/>
          <a:lstStyle/>
          <a:p>
            <a:r>
              <a:rPr lang="en-US"/>
              <a:t>SQ = subcutaneous; PJP = </a:t>
            </a:r>
            <a:r>
              <a:rPr lang="en-US" i="1"/>
              <a:t>Pneumocystis jirovecii</a:t>
            </a:r>
            <a:r>
              <a:rPr lang="en-US"/>
              <a:t> pneumonia.</a:t>
            </a:r>
          </a:p>
          <a:p>
            <a:r>
              <a:rPr lang="en-US" err="1"/>
              <a:t>Darzalex</a:t>
            </a:r>
            <a:r>
              <a:rPr lang="en-US"/>
              <a:t> </a:t>
            </a:r>
            <a:r>
              <a:rPr lang="en-US" err="1"/>
              <a:t>Faspro</a:t>
            </a:r>
            <a:r>
              <a:rPr lang="en-US" baseline="30000" err="1"/>
              <a:t>TM</a:t>
            </a:r>
            <a:r>
              <a:rPr lang="en-US"/>
              <a:t> prescribing information, 2020; </a:t>
            </a:r>
            <a:r>
              <a:rPr lang="en-US" err="1"/>
              <a:t>Mateos</a:t>
            </a:r>
            <a:r>
              <a:rPr lang="en-US"/>
              <a:t>, </a:t>
            </a:r>
            <a:r>
              <a:rPr lang="en-US" err="1"/>
              <a:t>Nahi</a:t>
            </a:r>
            <a:r>
              <a:rPr lang="en-US"/>
              <a:t> et al, 2020.</a:t>
            </a:r>
          </a:p>
        </p:txBody>
      </p:sp>
      <p:sp>
        <p:nvSpPr>
          <p:cNvPr id="5" name="Text Placeholder 4">
            <a:extLst>
              <a:ext uri="{FF2B5EF4-FFF2-40B4-BE49-F238E27FC236}">
                <a16:creationId xmlns:a16="http://schemas.microsoft.com/office/drawing/2014/main" id="{9A3D2F52-9599-064D-BE9A-2450E168E997}"/>
              </a:ext>
            </a:extLst>
          </p:cNvPr>
          <p:cNvSpPr>
            <a:spLocks noGrp="1"/>
          </p:cNvSpPr>
          <p:nvPr>
            <p:ph type="body" sz="quarter" idx="13"/>
          </p:nvPr>
        </p:nvSpPr>
        <p:spPr>
          <a:xfrm>
            <a:off x="622008" y="869747"/>
            <a:ext cx="11335529" cy="482133"/>
          </a:xfrm>
        </p:spPr>
        <p:txBody>
          <a:bodyPr/>
          <a:lstStyle/>
          <a:p>
            <a:r>
              <a:rPr lang="en-US"/>
              <a:t>(Daratumumab and Hyaluronidase-</a:t>
            </a:r>
            <a:r>
              <a:rPr lang="en-US" err="1"/>
              <a:t>fihj</a:t>
            </a:r>
            <a:r>
              <a:rPr lang="en-US"/>
              <a:t>): FDA Approved May 2020</a:t>
            </a:r>
          </a:p>
        </p:txBody>
      </p:sp>
    </p:spTree>
    <p:extLst>
      <p:ext uri="{BB962C8B-B14F-4D97-AF65-F5344CB8AC3E}">
        <p14:creationId xmlns:p14="http://schemas.microsoft.com/office/powerpoint/2010/main" val="42447036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Google Shape;1457;p96"/>
          <p:cNvSpPr>
            <a:spLocks noGrp="1"/>
          </p:cNvSpPr>
          <p:nvPr>
            <p:ph type="title"/>
          </p:nvPr>
        </p:nvSpPr>
        <p:spPr/>
        <p:txBody>
          <a:bodyPr/>
          <a:lstStyle/>
          <a:p>
            <a:r>
              <a:rPr lang="en-US" altLang="en-US"/>
              <a:t>Pomalidomide: Clinical Pearls</a:t>
            </a:r>
          </a:p>
        </p:txBody>
      </p:sp>
      <p:sp>
        <p:nvSpPr>
          <p:cNvPr id="3" name="Text Placeholder 2">
            <a:extLst>
              <a:ext uri="{FF2B5EF4-FFF2-40B4-BE49-F238E27FC236}">
                <a16:creationId xmlns:a16="http://schemas.microsoft.com/office/drawing/2014/main" id="{A505B6DA-4E68-374D-A394-5D548B6F77B3}"/>
              </a:ext>
            </a:extLst>
          </p:cNvPr>
          <p:cNvSpPr>
            <a:spLocks noGrp="1"/>
          </p:cNvSpPr>
          <p:nvPr>
            <p:ph type="body" sz="quarter" idx="12"/>
          </p:nvPr>
        </p:nvSpPr>
        <p:spPr>
          <a:xfrm>
            <a:off x="193575" y="6421193"/>
            <a:ext cx="6955430" cy="307777"/>
          </a:xfrm>
        </p:spPr>
        <p:txBody>
          <a:bodyPr/>
          <a:lstStyle/>
          <a:p>
            <a:r>
              <a:rPr lang="en-US" dirty="0"/>
              <a:t>R = lenalidomide; REMS = Risk Evaluation and Mitigation Strategies; NSAID = nonsteroidal anti-inflammatory drug. </a:t>
            </a:r>
          </a:p>
          <a:p>
            <a:r>
              <a:rPr lang="en-US" dirty="0" err="1"/>
              <a:t>Pomalyst</a:t>
            </a:r>
            <a:r>
              <a:rPr lang="en-US" dirty="0"/>
              <a:t>® prescribing information, 2019; </a:t>
            </a:r>
            <a:r>
              <a:rPr lang="en-US" dirty="0" err="1"/>
              <a:t>Faiman</a:t>
            </a:r>
            <a:r>
              <a:rPr lang="en-US" dirty="0"/>
              <a:t> et al, 2016; NCCN, 2020.</a:t>
            </a:r>
          </a:p>
        </p:txBody>
      </p:sp>
      <p:sp>
        <p:nvSpPr>
          <p:cNvPr id="2" name="Content Placeholder 1">
            <a:extLst>
              <a:ext uri="{FF2B5EF4-FFF2-40B4-BE49-F238E27FC236}">
                <a16:creationId xmlns:a16="http://schemas.microsoft.com/office/drawing/2014/main" id="{C0ED780E-CE04-B842-AF2A-A89E7DA18C57}"/>
              </a:ext>
            </a:extLst>
          </p:cNvPr>
          <p:cNvSpPr>
            <a:spLocks noGrp="1"/>
          </p:cNvSpPr>
          <p:nvPr>
            <p:ph idx="1"/>
          </p:nvPr>
        </p:nvSpPr>
        <p:spPr/>
        <p:txBody>
          <a:bodyPr>
            <a:normAutofit lnSpcReduction="10000"/>
          </a:bodyPr>
          <a:lstStyle/>
          <a:p>
            <a:r>
              <a:rPr lang="en-US"/>
              <a:t>Oral immunomodulatory agent active in R-refractory patients</a:t>
            </a:r>
          </a:p>
          <a:p>
            <a:r>
              <a:rPr lang="en-US"/>
              <a:t>Monitor:</a:t>
            </a:r>
          </a:p>
          <a:p>
            <a:pPr lvl="1"/>
            <a:r>
              <a:rPr lang="en-US"/>
              <a:t>Blood counts (neutropenia most frequent grade 3/4 AE)</a:t>
            </a:r>
          </a:p>
          <a:p>
            <a:pPr lvl="1"/>
            <a:r>
              <a:rPr lang="en-US"/>
              <a:t>Liver function</a:t>
            </a:r>
          </a:p>
          <a:p>
            <a:pPr lvl="1"/>
            <a:r>
              <a:rPr lang="en-US"/>
              <a:t>Response</a:t>
            </a:r>
          </a:p>
          <a:p>
            <a:r>
              <a:rPr lang="en-US"/>
              <a:t>Proactive AE management</a:t>
            </a:r>
          </a:p>
          <a:p>
            <a:r>
              <a:rPr lang="en-US"/>
              <a:t>Patient education</a:t>
            </a:r>
          </a:p>
          <a:p>
            <a:pPr lvl="1"/>
            <a:r>
              <a:rPr lang="en-US"/>
              <a:t>Adherence and REMS</a:t>
            </a:r>
          </a:p>
          <a:p>
            <a:pPr lvl="1"/>
            <a:r>
              <a:rPr lang="en-US"/>
              <a:t>Infection prevention</a:t>
            </a:r>
          </a:p>
          <a:p>
            <a:pPr lvl="1"/>
            <a:r>
              <a:rPr lang="en-US"/>
              <a:t>Refrain from smoking (reduces pomalidomide exposure)</a:t>
            </a:r>
          </a:p>
          <a:p>
            <a:r>
              <a:rPr lang="en-US"/>
              <a:t>Protect renal health (renal excretion of pomalidomide)</a:t>
            </a:r>
          </a:p>
          <a:p>
            <a:pPr lvl="1"/>
            <a:r>
              <a:rPr lang="en-US"/>
              <a:t>Hydration</a:t>
            </a:r>
          </a:p>
          <a:p>
            <a:pPr lvl="1"/>
            <a:r>
              <a:rPr lang="en-US"/>
              <a:t>Avoid NSAIDS, IV contrast, other drugs with renal interactions</a:t>
            </a:r>
          </a:p>
        </p:txBody>
      </p:sp>
      <p:sp>
        <p:nvSpPr>
          <p:cNvPr id="65541" name="Google Shape;1460;p96"/>
          <p:cNvSpPr txBox="1">
            <a:spLocks noChangeArrowheads="1"/>
          </p:cNvSpPr>
          <p:nvPr/>
        </p:nvSpPr>
        <p:spPr bwMode="auto">
          <a:xfrm>
            <a:off x="2873111" y="5394259"/>
            <a:ext cx="4286250" cy="155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427" tIns="25706" rIns="51427" bIns="25706" anchor="b"/>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buClr>
                <a:srgbClr val="000000"/>
              </a:buClr>
              <a:buSzPts val="1200"/>
            </a:pPr>
            <a:endParaRPr lang="en-US" altLang="en-US" sz="1350"/>
          </a:p>
        </p:txBody>
      </p:sp>
    </p:spTree>
    <p:extLst>
      <p:ext uri="{BB962C8B-B14F-4D97-AF65-F5344CB8AC3E}">
        <p14:creationId xmlns:p14="http://schemas.microsoft.com/office/powerpoint/2010/main" val="18450669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Google Shape;1668;p108"/>
          <p:cNvSpPr>
            <a:spLocks noGrp="1"/>
          </p:cNvSpPr>
          <p:nvPr>
            <p:ph type="title"/>
          </p:nvPr>
        </p:nvSpPr>
        <p:spPr/>
        <p:txBody>
          <a:bodyPr/>
          <a:lstStyle/>
          <a:p>
            <a:r>
              <a:rPr lang="en-US" altLang="en-US"/>
              <a:t>Ixazomib</a:t>
            </a:r>
          </a:p>
        </p:txBody>
      </p:sp>
      <p:sp>
        <p:nvSpPr>
          <p:cNvPr id="4" name="Text Placeholder 3">
            <a:extLst>
              <a:ext uri="{FF2B5EF4-FFF2-40B4-BE49-F238E27FC236}">
                <a16:creationId xmlns:a16="http://schemas.microsoft.com/office/drawing/2014/main" id="{12628FE1-A287-B146-933F-05831BF51077}"/>
              </a:ext>
            </a:extLst>
          </p:cNvPr>
          <p:cNvSpPr>
            <a:spLocks noGrp="1"/>
          </p:cNvSpPr>
          <p:nvPr>
            <p:ph type="body" sz="quarter" idx="12"/>
          </p:nvPr>
        </p:nvSpPr>
        <p:spPr/>
        <p:txBody>
          <a:bodyPr/>
          <a:lstStyle/>
          <a:p>
            <a:r>
              <a:rPr lang="en-US"/>
              <a:t>Ninlaro® prescribing information, 2015; Faiman et al, 2016; Moreau et al, 2015. </a:t>
            </a:r>
          </a:p>
        </p:txBody>
      </p:sp>
      <p:sp>
        <p:nvSpPr>
          <p:cNvPr id="3" name="Content Placeholder 2">
            <a:extLst>
              <a:ext uri="{FF2B5EF4-FFF2-40B4-BE49-F238E27FC236}">
                <a16:creationId xmlns:a16="http://schemas.microsoft.com/office/drawing/2014/main" id="{AF0FBA72-B3CA-674A-839E-629DEB77B1B2}"/>
              </a:ext>
            </a:extLst>
          </p:cNvPr>
          <p:cNvSpPr>
            <a:spLocks noGrp="1"/>
          </p:cNvSpPr>
          <p:nvPr>
            <p:ph idx="1"/>
          </p:nvPr>
        </p:nvSpPr>
        <p:spPr/>
        <p:txBody>
          <a:bodyPr/>
          <a:lstStyle/>
          <a:p>
            <a:r>
              <a:rPr lang="en-US" dirty="0"/>
              <a:t>Oral proteasome inhibitor</a:t>
            </a:r>
          </a:p>
          <a:p>
            <a:pPr lvl="1"/>
            <a:r>
              <a:rPr lang="en-US" dirty="0"/>
              <a:t>Indication: patients with MM who have received ≥1 prior therapy</a:t>
            </a:r>
          </a:p>
          <a:p>
            <a:pPr lvl="1"/>
            <a:r>
              <a:rPr lang="en-US" dirty="0"/>
              <a:t>In combination with Rd</a:t>
            </a:r>
          </a:p>
          <a:p>
            <a:r>
              <a:rPr lang="en-US" dirty="0"/>
              <a:t>Administration</a:t>
            </a:r>
          </a:p>
          <a:p>
            <a:pPr lvl="1"/>
            <a:r>
              <a:rPr lang="en-US" dirty="0"/>
              <a:t>Oral capsule once per week; do not crush, chew, or open</a:t>
            </a:r>
          </a:p>
          <a:p>
            <a:pPr lvl="1"/>
            <a:r>
              <a:rPr lang="en-US" dirty="0"/>
              <a:t>Empty stomach: 1 hour before or 2 hours after food </a:t>
            </a:r>
          </a:p>
          <a:p>
            <a:r>
              <a:rPr lang="en-US" dirty="0"/>
              <a:t>Clinical pearls</a:t>
            </a:r>
          </a:p>
          <a:p>
            <a:pPr lvl="1"/>
            <a:r>
              <a:rPr lang="en-US" dirty="0"/>
              <a:t>Adherence, schedule, viral prophylaxis</a:t>
            </a:r>
          </a:p>
          <a:p>
            <a:pPr lvl="1"/>
            <a:r>
              <a:rPr lang="en-US" dirty="0"/>
              <a:t>Rapid response (1.1 months)</a:t>
            </a:r>
          </a:p>
          <a:p>
            <a:pPr lvl="1"/>
            <a:r>
              <a:rPr lang="en-US" dirty="0"/>
              <a:t>Fast absorption (if vomit, do NOT repeat dose)</a:t>
            </a:r>
          </a:p>
          <a:p>
            <a:pPr lvl="1"/>
            <a:r>
              <a:rPr lang="en-US" dirty="0"/>
              <a:t>Cyclic thrombocytopenia</a:t>
            </a:r>
          </a:p>
          <a:p>
            <a:pPr lvl="1"/>
            <a:r>
              <a:rPr lang="en-US" dirty="0"/>
              <a:t>Peripheral neuropathy, peripheral edema</a:t>
            </a:r>
          </a:p>
          <a:p>
            <a:pPr lvl="1"/>
            <a:endParaRPr lang="en-US" dirty="0"/>
          </a:p>
        </p:txBody>
      </p:sp>
      <p:sp>
        <p:nvSpPr>
          <p:cNvPr id="67589" name="Google Shape;1671;p108"/>
          <p:cNvSpPr>
            <a:spLocks noChangeArrowheads="1"/>
          </p:cNvSpPr>
          <p:nvPr/>
        </p:nvSpPr>
        <p:spPr bwMode="auto">
          <a:xfrm>
            <a:off x="8677798" y="4034589"/>
            <a:ext cx="1971300" cy="822478"/>
          </a:xfrm>
          <a:prstGeom prst="roundRect">
            <a:avLst>
              <a:gd name="adj" fmla="val 16667"/>
            </a:avLst>
          </a:prstGeom>
          <a:solidFill>
            <a:schemeClr val="accent1"/>
          </a:solidFill>
          <a:ln>
            <a:noFill/>
          </a:ln>
        </p:spPr>
        <p:txBody>
          <a:bodyPr lIns="51427" tIns="25706" rIns="51427" bIns="25706"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buClr>
                <a:srgbClr val="FFFFFF"/>
              </a:buClr>
              <a:buSzPts val="2000"/>
            </a:pPr>
            <a:r>
              <a:rPr lang="en-US" altLang="en-US" sz="1600" b="1" err="1">
                <a:solidFill>
                  <a:srgbClr val="FFFFFF"/>
                </a:solidFill>
                <a:latin typeface="News Gothic MT" panose="020B0503020103020203" pitchFamily="34" charset="0"/>
                <a:ea typeface="Calibri" panose="020F0502020204030204" pitchFamily="34" charset="0"/>
                <a:cs typeface="Arial" panose="020B0604020202020204" pitchFamily="34" charset="0"/>
                <a:sym typeface="Calibri" panose="020F0502020204030204" pitchFamily="34" charset="0"/>
              </a:rPr>
              <a:t>Ixazomib</a:t>
            </a:r>
            <a:r>
              <a:rPr lang="en-US" altLang="en-US" sz="1600" b="1">
                <a:solidFill>
                  <a:srgbClr val="FFFFFF"/>
                </a:solidFill>
                <a:latin typeface="News Gothic MT" panose="020B0503020103020203" pitchFamily="34" charset="0"/>
                <a:ea typeface="Calibri" panose="020F0502020204030204" pitchFamily="34" charset="0"/>
                <a:cs typeface="Arial" panose="020B0604020202020204" pitchFamily="34" charset="0"/>
                <a:sym typeface="Calibri" panose="020F0502020204030204" pitchFamily="34" charset="0"/>
              </a:rPr>
              <a:t>/Rd</a:t>
            </a:r>
            <a:br>
              <a:rPr lang="en-US" altLang="en-US" sz="1600" b="1">
                <a:solidFill>
                  <a:srgbClr val="FFFFFF"/>
                </a:solidFill>
                <a:latin typeface="News Gothic MT" panose="020B0503020103020203" pitchFamily="34" charset="0"/>
                <a:ea typeface="Calibri" panose="020F0502020204030204" pitchFamily="34" charset="0"/>
                <a:cs typeface="Arial" panose="020B0604020202020204" pitchFamily="34" charset="0"/>
                <a:sym typeface="Calibri" panose="020F0502020204030204" pitchFamily="34" charset="0"/>
              </a:rPr>
            </a:br>
            <a:r>
              <a:rPr lang="en-US" altLang="en-US" sz="1600" b="1">
                <a:solidFill>
                  <a:srgbClr val="FFFFFF"/>
                </a:solidFill>
                <a:latin typeface="News Gothic MT" panose="020B0503020103020203" pitchFamily="34" charset="0"/>
                <a:ea typeface="Calibri" panose="020F0502020204030204" pitchFamily="34" charset="0"/>
                <a:cs typeface="Arial" panose="020B0604020202020204" pitchFamily="34" charset="0"/>
                <a:sym typeface="Calibri" panose="020F0502020204030204" pitchFamily="34" charset="0"/>
              </a:rPr>
              <a:t>FDA approved </a:t>
            </a:r>
            <a:br>
              <a:rPr lang="en-US" altLang="en-US" sz="1600" b="1">
                <a:solidFill>
                  <a:srgbClr val="FFFFFF"/>
                </a:solidFill>
                <a:latin typeface="News Gothic MT" panose="020B0503020103020203" pitchFamily="34" charset="0"/>
                <a:ea typeface="Calibri" panose="020F0502020204030204" pitchFamily="34" charset="0"/>
                <a:cs typeface="Arial" panose="020B0604020202020204" pitchFamily="34" charset="0"/>
                <a:sym typeface="Calibri" panose="020F0502020204030204" pitchFamily="34" charset="0"/>
              </a:rPr>
            </a:br>
            <a:r>
              <a:rPr lang="en-US" altLang="en-US" sz="1600" b="1">
                <a:solidFill>
                  <a:srgbClr val="FFFFFF"/>
                </a:solidFill>
                <a:latin typeface="News Gothic MT" panose="020B0503020103020203" pitchFamily="34" charset="0"/>
                <a:ea typeface="Calibri" panose="020F0502020204030204" pitchFamily="34" charset="0"/>
                <a:cs typeface="Arial" panose="020B0604020202020204" pitchFamily="34" charset="0"/>
                <a:sym typeface="Calibri" panose="020F0502020204030204" pitchFamily="34" charset="0"/>
              </a:rPr>
              <a:t>November 2015</a:t>
            </a:r>
            <a:endParaRPr lang="en-US" altLang="en-US" sz="1600">
              <a:latin typeface="News Gothic MT" panose="020B0503020103020203" pitchFamily="34" charset="0"/>
            </a:endParaRPr>
          </a:p>
        </p:txBody>
      </p:sp>
    </p:spTree>
    <p:extLst>
      <p:ext uri="{BB962C8B-B14F-4D97-AF65-F5344CB8AC3E}">
        <p14:creationId xmlns:p14="http://schemas.microsoft.com/office/powerpoint/2010/main" val="211669149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Google Shape;1668;p108"/>
          <p:cNvSpPr>
            <a:spLocks noGrp="1"/>
          </p:cNvSpPr>
          <p:nvPr>
            <p:ph type="title"/>
          </p:nvPr>
        </p:nvSpPr>
        <p:spPr/>
        <p:txBody>
          <a:bodyPr/>
          <a:lstStyle/>
          <a:p>
            <a:r>
              <a:rPr lang="en-US" altLang="en-US" err="1"/>
              <a:t>Ixazomib</a:t>
            </a:r>
            <a:r>
              <a:rPr lang="en-US" altLang="en-US"/>
              <a:t>: Oral Proteasome Inhibitor (cont.)</a:t>
            </a:r>
          </a:p>
        </p:txBody>
      </p:sp>
      <p:sp>
        <p:nvSpPr>
          <p:cNvPr id="4" name="Text Placeholder 3">
            <a:extLst>
              <a:ext uri="{FF2B5EF4-FFF2-40B4-BE49-F238E27FC236}">
                <a16:creationId xmlns:a16="http://schemas.microsoft.com/office/drawing/2014/main" id="{12628FE1-A287-B146-933F-05831BF51077}"/>
              </a:ext>
            </a:extLst>
          </p:cNvPr>
          <p:cNvSpPr>
            <a:spLocks noGrp="1"/>
          </p:cNvSpPr>
          <p:nvPr>
            <p:ph type="body" sz="quarter" idx="12"/>
          </p:nvPr>
        </p:nvSpPr>
        <p:spPr/>
        <p:txBody>
          <a:bodyPr/>
          <a:lstStyle/>
          <a:p>
            <a:r>
              <a:rPr lang="en-US"/>
              <a:t>IRd = Ixazomib/Rd.</a:t>
            </a:r>
          </a:p>
          <a:p>
            <a:r>
              <a:rPr lang="en-US"/>
              <a:t>Ninlaro® prescribing information, 2019; Faiman et al, 2016; Moreau et al, 2015. </a:t>
            </a:r>
          </a:p>
        </p:txBody>
      </p:sp>
      <p:grpSp>
        <p:nvGrpSpPr>
          <p:cNvPr id="6" name="Group 5">
            <a:extLst>
              <a:ext uri="{FF2B5EF4-FFF2-40B4-BE49-F238E27FC236}">
                <a16:creationId xmlns:a16="http://schemas.microsoft.com/office/drawing/2014/main" id="{D3485B20-8C73-4DE5-8417-7428D9D94257}"/>
              </a:ext>
            </a:extLst>
          </p:cNvPr>
          <p:cNvGrpSpPr/>
          <p:nvPr/>
        </p:nvGrpSpPr>
        <p:grpSpPr>
          <a:xfrm>
            <a:off x="2323171" y="1590858"/>
            <a:ext cx="7699589" cy="4234624"/>
            <a:chOff x="6321408" y="2516942"/>
            <a:chExt cx="7326823" cy="3141845"/>
          </a:xfrm>
        </p:grpSpPr>
        <p:grpSp>
          <p:nvGrpSpPr>
            <p:cNvPr id="14" name="Google Shape;1962;p110"/>
            <p:cNvGrpSpPr/>
            <p:nvPr/>
          </p:nvGrpSpPr>
          <p:grpSpPr>
            <a:xfrm>
              <a:off x="7055685" y="2590806"/>
              <a:ext cx="63938" cy="2608839"/>
              <a:chOff x="1538285" y="2048701"/>
              <a:chExt cx="66675" cy="3066258"/>
            </a:xfrm>
          </p:grpSpPr>
          <p:cxnSp>
            <p:nvCxnSpPr>
              <p:cNvPr id="56" name="Google Shape;1963;p110"/>
              <p:cNvCxnSpPr/>
              <p:nvPr/>
            </p:nvCxnSpPr>
            <p:spPr>
              <a:xfrm>
                <a:off x="1538285" y="2663065"/>
                <a:ext cx="66675" cy="0"/>
              </a:xfrm>
              <a:prstGeom prst="straightConnector1">
                <a:avLst/>
              </a:prstGeom>
              <a:noFill/>
              <a:ln w="28575" cap="flat" cmpd="sng">
                <a:solidFill>
                  <a:schemeClr val="dk1"/>
                </a:solidFill>
                <a:prstDash val="solid"/>
                <a:round/>
                <a:headEnd type="none" w="med" len="med"/>
                <a:tailEnd type="none" w="med" len="med"/>
              </a:ln>
            </p:spPr>
          </p:cxnSp>
          <p:cxnSp>
            <p:nvCxnSpPr>
              <p:cNvPr id="57" name="Google Shape;1964;p110"/>
              <p:cNvCxnSpPr/>
              <p:nvPr/>
            </p:nvCxnSpPr>
            <p:spPr>
              <a:xfrm>
                <a:off x="1538285" y="2048701"/>
                <a:ext cx="66675" cy="0"/>
              </a:xfrm>
              <a:prstGeom prst="straightConnector1">
                <a:avLst/>
              </a:prstGeom>
              <a:noFill/>
              <a:ln w="28575" cap="flat" cmpd="sng">
                <a:solidFill>
                  <a:schemeClr val="dk1"/>
                </a:solidFill>
                <a:prstDash val="solid"/>
                <a:round/>
                <a:headEnd type="none" w="med" len="med"/>
                <a:tailEnd type="none" w="med" len="med"/>
              </a:ln>
            </p:spPr>
          </p:cxnSp>
          <p:cxnSp>
            <p:nvCxnSpPr>
              <p:cNvPr id="58" name="Google Shape;1965;p110"/>
              <p:cNvCxnSpPr/>
              <p:nvPr/>
            </p:nvCxnSpPr>
            <p:spPr>
              <a:xfrm>
                <a:off x="1538285" y="3266308"/>
                <a:ext cx="66675" cy="0"/>
              </a:xfrm>
              <a:prstGeom prst="straightConnector1">
                <a:avLst/>
              </a:prstGeom>
              <a:noFill/>
              <a:ln w="28575" cap="flat" cmpd="sng">
                <a:solidFill>
                  <a:schemeClr val="dk1"/>
                </a:solidFill>
                <a:prstDash val="solid"/>
                <a:round/>
                <a:headEnd type="none" w="med" len="med"/>
                <a:tailEnd type="none" w="med" len="med"/>
              </a:ln>
            </p:spPr>
          </p:cxnSp>
          <p:cxnSp>
            <p:nvCxnSpPr>
              <p:cNvPr id="59" name="Google Shape;1966;p110"/>
              <p:cNvCxnSpPr/>
              <p:nvPr/>
            </p:nvCxnSpPr>
            <p:spPr>
              <a:xfrm>
                <a:off x="1538285" y="3874328"/>
                <a:ext cx="66675" cy="0"/>
              </a:xfrm>
              <a:prstGeom prst="straightConnector1">
                <a:avLst/>
              </a:prstGeom>
              <a:noFill/>
              <a:ln w="28575" cap="flat" cmpd="sng">
                <a:solidFill>
                  <a:schemeClr val="dk1"/>
                </a:solidFill>
                <a:prstDash val="solid"/>
                <a:round/>
                <a:headEnd type="none" w="med" len="med"/>
                <a:tailEnd type="none" w="med" len="med"/>
              </a:ln>
            </p:spPr>
          </p:cxnSp>
          <p:cxnSp>
            <p:nvCxnSpPr>
              <p:cNvPr id="60" name="Google Shape;1967;p110"/>
              <p:cNvCxnSpPr/>
              <p:nvPr/>
            </p:nvCxnSpPr>
            <p:spPr>
              <a:xfrm>
                <a:off x="1538285" y="4476784"/>
                <a:ext cx="66675" cy="0"/>
              </a:xfrm>
              <a:prstGeom prst="straightConnector1">
                <a:avLst/>
              </a:prstGeom>
              <a:noFill/>
              <a:ln w="28575" cap="flat" cmpd="sng">
                <a:solidFill>
                  <a:schemeClr val="dk1"/>
                </a:solidFill>
                <a:prstDash val="solid"/>
                <a:round/>
                <a:headEnd type="none" w="med" len="med"/>
                <a:tailEnd type="none" w="med" len="med"/>
              </a:ln>
            </p:spPr>
          </p:cxnSp>
          <p:cxnSp>
            <p:nvCxnSpPr>
              <p:cNvPr id="61" name="Google Shape;1968;p110"/>
              <p:cNvCxnSpPr/>
              <p:nvPr/>
            </p:nvCxnSpPr>
            <p:spPr>
              <a:xfrm>
                <a:off x="1538285" y="5114959"/>
                <a:ext cx="66675" cy="0"/>
              </a:xfrm>
              <a:prstGeom prst="straightConnector1">
                <a:avLst/>
              </a:prstGeom>
              <a:noFill/>
              <a:ln w="28575" cap="flat" cmpd="sng">
                <a:solidFill>
                  <a:schemeClr val="dk1"/>
                </a:solidFill>
                <a:prstDash val="solid"/>
                <a:round/>
                <a:headEnd type="none" w="med" len="med"/>
                <a:tailEnd type="none" w="med" len="med"/>
              </a:ln>
            </p:spPr>
          </p:cxnSp>
        </p:grpSp>
        <p:sp>
          <p:nvSpPr>
            <p:cNvPr id="17" name="Google Shape;1984;p110"/>
            <p:cNvSpPr txBox="1"/>
            <p:nvPr/>
          </p:nvSpPr>
          <p:spPr>
            <a:xfrm>
              <a:off x="6608243" y="2516942"/>
              <a:ext cx="517600" cy="287621"/>
            </a:xfrm>
            <a:prstGeom prst="rect">
              <a:avLst/>
            </a:prstGeom>
            <a:noFill/>
            <a:ln>
              <a:noFill/>
            </a:ln>
          </p:spPr>
          <p:txBody>
            <a:bodyPr spcFirstLastPara="1" wrap="square" lIns="68569" tIns="34275" rIns="68569" bIns="34275" anchor="t" anchorCtr="0">
              <a:noAutofit/>
            </a:bodyPr>
            <a:lstStyle/>
            <a:p>
              <a:pPr algn="r">
                <a:buClr>
                  <a:srgbClr val="000000"/>
                </a:buClr>
                <a:buSzPts val="1600"/>
              </a:pPr>
              <a:r>
                <a:rPr lang="en-US" sz="1100">
                  <a:solidFill>
                    <a:srgbClr val="000000"/>
                  </a:solidFill>
                  <a:latin typeface="News Gothic MT" panose="020B0503020103020203" pitchFamily="34" charset="0"/>
                  <a:ea typeface="Calibri"/>
                  <a:cs typeface="Arial" panose="020B0604020202020204" pitchFamily="34" charset="0"/>
                  <a:sym typeface="Calibri"/>
                </a:rPr>
                <a:t>100</a:t>
              </a:r>
              <a:endParaRPr lang="en-US" sz="1100">
                <a:latin typeface="News Gothic MT" panose="020B0503020103020203" pitchFamily="34" charset="0"/>
              </a:endParaRPr>
            </a:p>
          </p:txBody>
        </p:sp>
        <p:sp>
          <p:nvSpPr>
            <p:cNvPr id="18" name="Google Shape;1985;p110"/>
            <p:cNvSpPr txBox="1"/>
            <p:nvPr/>
          </p:nvSpPr>
          <p:spPr>
            <a:xfrm>
              <a:off x="6564770" y="3030926"/>
              <a:ext cx="517600" cy="287619"/>
            </a:xfrm>
            <a:prstGeom prst="rect">
              <a:avLst/>
            </a:prstGeom>
            <a:noFill/>
            <a:ln>
              <a:noFill/>
            </a:ln>
          </p:spPr>
          <p:txBody>
            <a:bodyPr spcFirstLastPara="1" wrap="square" lIns="68569" tIns="34275" rIns="68569" bIns="34275" anchor="t" anchorCtr="0">
              <a:noAutofit/>
            </a:bodyPr>
            <a:lstStyle/>
            <a:p>
              <a:pPr algn="r">
                <a:buClr>
                  <a:srgbClr val="000000"/>
                </a:buClr>
                <a:buSzPts val="1600"/>
              </a:pPr>
              <a:r>
                <a:rPr lang="en-US" sz="1100">
                  <a:solidFill>
                    <a:srgbClr val="000000"/>
                  </a:solidFill>
                  <a:latin typeface="News Gothic MT" panose="020B0503020103020203" pitchFamily="34" charset="0"/>
                  <a:ea typeface="Calibri"/>
                  <a:cs typeface="Arial" panose="020B0604020202020204" pitchFamily="34" charset="0"/>
                  <a:sym typeface="Calibri"/>
                </a:rPr>
                <a:t>80</a:t>
              </a:r>
              <a:endParaRPr lang="en-US" sz="1100">
                <a:latin typeface="News Gothic MT" panose="020B0503020103020203" pitchFamily="34" charset="0"/>
              </a:endParaRPr>
            </a:p>
          </p:txBody>
        </p:sp>
        <p:sp>
          <p:nvSpPr>
            <p:cNvPr id="19" name="Google Shape;1986;p110"/>
            <p:cNvSpPr txBox="1"/>
            <p:nvPr/>
          </p:nvSpPr>
          <p:spPr>
            <a:xfrm>
              <a:off x="6564770" y="3515875"/>
              <a:ext cx="517600" cy="287621"/>
            </a:xfrm>
            <a:prstGeom prst="rect">
              <a:avLst/>
            </a:prstGeom>
            <a:noFill/>
            <a:ln>
              <a:noFill/>
            </a:ln>
          </p:spPr>
          <p:txBody>
            <a:bodyPr spcFirstLastPara="1" wrap="square" lIns="68569" tIns="34275" rIns="68569" bIns="34275" anchor="t" anchorCtr="0">
              <a:noAutofit/>
            </a:bodyPr>
            <a:lstStyle/>
            <a:p>
              <a:pPr algn="r">
                <a:buClr>
                  <a:srgbClr val="000000"/>
                </a:buClr>
                <a:buSzPts val="1600"/>
              </a:pPr>
              <a:r>
                <a:rPr lang="en-US" sz="1100">
                  <a:solidFill>
                    <a:srgbClr val="000000"/>
                  </a:solidFill>
                  <a:latin typeface="News Gothic MT" panose="020B0503020103020203" pitchFamily="34" charset="0"/>
                  <a:ea typeface="Calibri"/>
                  <a:cs typeface="Arial" panose="020B0604020202020204" pitchFamily="34" charset="0"/>
                  <a:sym typeface="Calibri"/>
                </a:rPr>
                <a:t>60</a:t>
              </a:r>
              <a:endParaRPr lang="en-US" sz="1100">
                <a:latin typeface="News Gothic MT" panose="020B0503020103020203" pitchFamily="34" charset="0"/>
              </a:endParaRPr>
            </a:p>
          </p:txBody>
        </p:sp>
        <p:sp>
          <p:nvSpPr>
            <p:cNvPr id="20" name="Google Shape;1987;p110"/>
            <p:cNvSpPr txBox="1"/>
            <p:nvPr/>
          </p:nvSpPr>
          <p:spPr>
            <a:xfrm>
              <a:off x="6555443" y="4055919"/>
              <a:ext cx="517600" cy="288971"/>
            </a:xfrm>
            <a:prstGeom prst="rect">
              <a:avLst/>
            </a:prstGeom>
            <a:noFill/>
            <a:ln>
              <a:noFill/>
            </a:ln>
          </p:spPr>
          <p:txBody>
            <a:bodyPr spcFirstLastPara="1" wrap="square" lIns="68569" tIns="34275" rIns="68569" bIns="34275" anchor="t" anchorCtr="0">
              <a:noAutofit/>
            </a:bodyPr>
            <a:lstStyle/>
            <a:p>
              <a:pPr algn="r">
                <a:buClr>
                  <a:srgbClr val="000000"/>
                </a:buClr>
                <a:buSzPts val="1600"/>
              </a:pPr>
              <a:r>
                <a:rPr lang="en-US" sz="1100">
                  <a:solidFill>
                    <a:srgbClr val="000000"/>
                  </a:solidFill>
                  <a:latin typeface="News Gothic MT" panose="020B0503020103020203" pitchFamily="34" charset="0"/>
                  <a:ea typeface="Calibri"/>
                  <a:cs typeface="Arial" panose="020B0604020202020204" pitchFamily="34" charset="0"/>
                  <a:sym typeface="Calibri"/>
                </a:rPr>
                <a:t>40</a:t>
              </a:r>
              <a:endParaRPr lang="en-US" sz="1100">
                <a:latin typeface="News Gothic MT" panose="020B0503020103020203" pitchFamily="34" charset="0"/>
              </a:endParaRPr>
            </a:p>
          </p:txBody>
        </p:sp>
        <p:sp>
          <p:nvSpPr>
            <p:cNvPr id="21" name="Google Shape;1988;p110"/>
            <p:cNvSpPr txBox="1"/>
            <p:nvPr/>
          </p:nvSpPr>
          <p:spPr>
            <a:xfrm>
              <a:off x="6543261" y="4551073"/>
              <a:ext cx="517600" cy="287621"/>
            </a:xfrm>
            <a:prstGeom prst="rect">
              <a:avLst/>
            </a:prstGeom>
            <a:noFill/>
            <a:ln>
              <a:noFill/>
            </a:ln>
          </p:spPr>
          <p:txBody>
            <a:bodyPr spcFirstLastPara="1" wrap="square" lIns="68569" tIns="34275" rIns="68569" bIns="34275" anchor="t" anchorCtr="0">
              <a:noAutofit/>
            </a:bodyPr>
            <a:lstStyle/>
            <a:p>
              <a:pPr algn="r">
                <a:buClr>
                  <a:srgbClr val="000000"/>
                </a:buClr>
                <a:buSzPts val="1600"/>
              </a:pPr>
              <a:r>
                <a:rPr lang="en-US" sz="1100">
                  <a:solidFill>
                    <a:srgbClr val="000000"/>
                  </a:solidFill>
                  <a:latin typeface="News Gothic MT" panose="020B0503020103020203" pitchFamily="34" charset="0"/>
                  <a:ea typeface="Calibri"/>
                  <a:cs typeface="Arial" panose="020B0604020202020204" pitchFamily="34" charset="0"/>
                  <a:sym typeface="Calibri"/>
                </a:rPr>
                <a:t>20</a:t>
              </a:r>
              <a:endParaRPr lang="en-US" sz="1100">
                <a:latin typeface="News Gothic MT" panose="020B0503020103020203" pitchFamily="34" charset="0"/>
              </a:endParaRPr>
            </a:p>
          </p:txBody>
        </p:sp>
        <p:sp>
          <p:nvSpPr>
            <p:cNvPr id="22" name="Google Shape;1989;p110"/>
            <p:cNvSpPr txBox="1"/>
            <p:nvPr/>
          </p:nvSpPr>
          <p:spPr>
            <a:xfrm>
              <a:off x="6521664" y="5111793"/>
              <a:ext cx="539197" cy="185586"/>
            </a:xfrm>
            <a:prstGeom prst="rect">
              <a:avLst/>
            </a:prstGeom>
            <a:noFill/>
            <a:ln>
              <a:noFill/>
            </a:ln>
          </p:spPr>
          <p:txBody>
            <a:bodyPr spcFirstLastPara="1" wrap="square" lIns="68569" tIns="34275" rIns="68569" bIns="34275" anchor="t" anchorCtr="0">
              <a:noAutofit/>
            </a:bodyPr>
            <a:lstStyle/>
            <a:p>
              <a:pPr algn="r">
                <a:buClr>
                  <a:srgbClr val="000000"/>
                </a:buClr>
                <a:buSzPts val="1600"/>
              </a:pPr>
              <a:r>
                <a:rPr lang="en-US" sz="1100">
                  <a:solidFill>
                    <a:srgbClr val="000000"/>
                  </a:solidFill>
                  <a:latin typeface="News Gothic MT" panose="020B0503020103020203" pitchFamily="34" charset="0"/>
                  <a:ea typeface="Calibri"/>
                  <a:cs typeface="Arial" panose="020B0604020202020204" pitchFamily="34" charset="0"/>
                  <a:sym typeface="Calibri"/>
                </a:rPr>
                <a:t>0</a:t>
              </a:r>
              <a:endParaRPr lang="en-US" sz="1100">
                <a:latin typeface="News Gothic MT" panose="020B0503020103020203" pitchFamily="34" charset="0"/>
              </a:endParaRPr>
            </a:p>
          </p:txBody>
        </p:sp>
        <p:sp>
          <p:nvSpPr>
            <p:cNvPr id="24" name="Google Shape;1991;p110"/>
            <p:cNvSpPr txBox="1"/>
            <p:nvPr/>
          </p:nvSpPr>
          <p:spPr>
            <a:xfrm>
              <a:off x="11657237" y="2815007"/>
              <a:ext cx="1990994" cy="581357"/>
            </a:xfrm>
            <a:prstGeom prst="rect">
              <a:avLst/>
            </a:prstGeom>
            <a:noFill/>
            <a:ln>
              <a:noFill/>
            </a:ln>
          </p:spPr>
          <p:txBody>
            <a:bodyPr spcFirstLastPara="1" wrap="square" lIns="68569" tIns="34275" rIns="68569" bIns="34275" anchor="t" anchorCtr="0">
              <a:noAutofit/>
            </a:bodyPr>
            <a:lstStyle/>
            <a:p>
              <a:pPr>
                <a:buClr>
                  <a:srgbClr val="000000"/>
                </a:buClr>
                <a:buSzPts val="1600"/>
              </a:pPr>
              <a:r>
                <a:rPr lang="en-US" b="1">
                  <a:solidFill>
                    <a:srgbClr val="000000"/>
                  </a:solidFill>
                  <a:latin typeface="News Gothic MT" panose="020B0503020103020203" pitchFamily="34" charset="0"/>
                  <a:ea typeface="Calibri"/>
                  <a:cs typeface="Arial" panose="020B0604020202020204" pitchFamily="34" charset="0"/>
                  <a:sym typeface="Calibri"/>
                </a:rPr>
                <a:t>Median PFS:</a:t>
              </a:r>
              <a:endParaRPr lang="en-US">
                <a:latin typeface="News Gothic MT" panose="020B0503020103020203" pitchFamily="34" charset="0"/>
              </a:endParaRPr>
            </a:p>
            <a:p>
              <a:pPr>
                <a:buClr>
                  <a:srgbClr val="000000"/>
                </a:buClr>
                <a:buSzPts val="1600"/>
              </a:pPr>
              <a:r>
                <a:rPr lang="en-US">
                  <a:solidFill>
                    <a:srgbClr val="000000"/>
                  </a:solidFill>
                  <a:latin typeface="News Gothic MT" panose="020B0503020103020203" pitchFamily="34" charset="0"/>
                  <a:ea typeface="Calibri"/>
                  <a:cs typeface="Arial" panose="020B0604020202020204" pitchFamily="34" charset="0"/>
                  <a:sym typeface="Calibri"/>
                </a:rPr>
                <a:t>IRd: 20.6 </a:t>
              </a:r>
            </a:p>
            <a:p>
              <a:pPr>
                <a:buClr>
                  <a:srgbClr val="000000"/>
                </a:buClr>
                <a:buSzPts val="1600"/>
              </a:pPr>
              <a:r>
                <a:rPr lang="en-US">
                  <a:solidFill>
                    <a:srgbClr val="000000"/>
                  </a:solidFill>
                  <a:latin typeface="News Gothic MT" panose="020B0503020103020203" pitchFamily="34" charset="0"/>
                  <a:ea typeface="Calibri"/>
                  <a:cs typeface="Arial" panose="020B0604020202020204" pitchFamily="34" charset="0"/>
                  <a:sym typeface="Calibri"/>
                </a:rPr>
                <a:t>Placebo/Rd: 14.7 months</a:t>
              </a:r>
              <a:endParaRPr lang="en-US">
                <a:latin typeface="News Gothic MT" panose="020B0503020103020203" pitchFamily="34" charset="0"/>
              </a:endParaRPr>
            </a:p>
          </p:txBody>
        </p:sp>
        <p:grpSp>
          <p:nvGrpSpPr>
            <p:cNvPr id="5" name="Group 4">
              <a:extLst>
                <a:ext uri="{FF2B5EF4-FFF2-40B4-BE49-F238E27FC236}">
                  <a16:creationId xmlns:a16="http://schemas.microsoft.com/office/drawing/2014/main" id="{280FD835-83FF-44BD-8094-92ED69BC0713}"/>
                </a:ext>
              </a:extLst>
            </p:cNvPr>
            <p:cNvGrpSpPr/>
            <p:nvPr/>
          </p:nvGrpSpPr>
          <p:grpSpPr>
            <a:xfrm>
              <a:off x="7027613" y="2590806"/>
              <a:ext cx="4629623" cy="3067981"/>
              <a:chOff x="7027613" y="3045500"/>
              <a:chExt cx="4629623" cy="2613287"/>
            </a:xfrm>
          </p:grpSpPr>
          <p:sp>
            <p:nvSpPr>
              <p:cNvPr id="10" name="Google Shape;1730;p110"/>
              <p:cNvSpPr/>
              <p:nvPr/>
            </p:nvSpPr>
            <p:spPr>
              <a:xfrm>
                <a:off x="7152790" y="3106595"/>
                <a:ext cx="3911511" cy="1214997"/>
              </a:xfrm>
              <a:custGeom>
                <a:avLst/>
                <a:gdLst/>
                <a:ahLst/>
                <a:cxnLst/>
                <a:rect l="l" t="t" r="r" b="b"/>
                <a:pathLst>
                  <a:path w="4419" h="1281" extrusionOk="0">
                    <a:moveTo>
                      <a:pt x="0" y="0"/>
                    </a:moveTo>
                    <a:lnTo>
                      <a:pt x="125" y="0"/>
                    </a:lnTo>
                    <a:lnTo>
                      <a:pt x="125" y="7"/>
                    </a:lnTo>
                    <a:lnTo>
                      <a:pt x="139" y="7"/>
                    </a:lnTo>
                    <a:lnTo>
                      <a:pt x="139" y="14"/>
                    </a:lnTo>
                    <a:lnTo>
                      <a:pt x="163" y="14"/>
                    </a:lnTo>
                    <a:lnTo>
                      <a:pt x="179" y="14"/>
                    </a:lnTo>
                    <a:lnTo>
                      <a:pt x="179" y="33"/>
                    </a:lnTo>
                    <a:lnTo>
                      <a:pt x="233" y="33"/>
                    </a:lnTo>
                    <a:lnTo>
                      <a:pt x="233" y="40"/>
                    </a:lnTo>
                    <a:lnTo>
                      <a:pt x="264" y="40"/>
                    </a:lnTo>
                    <a:lnTo>
                      <a:pt x="264" y="47"/>
                    </a:lnTo>
                    <a:lnTo>
                      <a:pt x="285" y="47"/>
                    </a:lnTo>
                    <a:lnTo>
                      <a:pt x="285" y="59"/>
                    </a:lnTo>
                    <a:lnTo>
                      <a:pt x="333" y="59"/>
                    </a:lnTo>
                    <a:lnTo>
                      <a:pt x="333" y="66"/>
                    </a:lnTo>
                    <a:lnTo>
                      <a:pt x="342" y="66"/>
                    </a:lnTo>
                    <a:lnTo>
                      <a:pt x="342" y="73"/>
                    </a:lnTo>
                    <a:lnTo>
                      <a:pt x="356" y="73"/>
                    </a:lnTo>
                    <a:lnTo>
                      <a:pt x="356" y="85"/>
                    </a:lnTo>
                    <a:lnTo>
                      <a:pt x="370" y="85"/>
                    </a:lnTo>
                    <a:lnTo>
                      <a:pt x="370" y="92"/>
                    </a:lnTo>
                    <a:lnTo>
                      <a:pt x="392" y="92"/>
                    </a:lnTo>
                    <a:lnTo>
                      <a:pt x="392" y="104"/>
                    </a:lnTo>
                    <a:lnTo>
                      <a:pt x="406" y="104"/>
                    </a:lnTo>
                    <a:lnTo>
                      <a:pt x="406" y="118"/>
                    </a:lnTo>
                    <a:lnTo>
                      <a:pt x="486" y="118"/>
                    </a:lnTo>
                    <a:lnTo>
                      <a:pt x="486" y="125"/>
                    </a:lnTo>
                    <a:lnTo>
                      <a:pt x="515" y="125"/>
                    </a:lnTo>
                    <a:lnTo>
                      <a:pt x="515" y="135"/>
                    </a:lnTo>
                    <a:lnTo>
                      <a:pt x="526" y="135"/>
                    </a:lnTo>
                    <a:lnTo>
                      <a:pt x="526" y="144"/>
                    </a:lnTo>
                    <a:lnTo>
                      <a:pt x="538" y="144"/>
                    </a:lnTo>
                    <a:lnTo>
                      <a:pt x="538" y="166"/>
                    </a:lnTo>
                    <a:lnTo>
                      <a:pt x="548" y="166"/>
                    </a:lnTo>
                    <a:lnTo>
                      <a:pt x="548" y="175"/>
                    </a:lnTo>
                    <a:lnTo>
                      <a:pt x="557" y="175"/>
                    </a:lnTo>
                    <a:lnTo>
                      <a:pt x="557" y="182"/>
                    </a:lnTo>
                    <a:lnTo>
                      <a:pt x="571" y="182"/>
                    </a:lnTo>
                    <a:lnTo>
                      <a:pt x="571" y="192"/>
                    </a:lnTo>
                    <a:lnTo>
                      <a:pt x="583" y="192"/>
                    </a:lnTo>
                    <a:lnTo>
                      <a:pt x="583" y="199"/>
                    </a:lnTo>
                    <a:lnTo>
                      <a:pt x="593" y="199"/>
                    </a:lnTo>
                    <a:lnTo>
                      <a:pt x="593" y="206"/>
                    </a:lnTo>
                    <a:lnTo>
                      <a:pt x="609" y="206"/>
                    </a:lnTo>
                    <a:lnTo>
                      <a:pt x="609" y="213"/>
                    </a:lnTo>
                    <a:lnTo>
                      <a:pt x="633" y="213"/>
                    </a:lnTo>
                    <a:lnTo>
                      <a:pt x="633" y="218"/>
                    </a:lnTo>
                    <a:lnTo>
                      <a:pt x="680" y="218"/>
                    </a:lnTo>
                    <a:lnTo>
                      <a:pt x="680" y="227"/>
                    </a:lnTo>
                    <a:lnTo>
                      <a:pt x="711" y="227"/>
                    </a:lnTo>
                    <a:lnTo>
                      <a:pt x="711" y="244"/>
                    </a:lnTo>
                    <a:lnTo>
                      <a:pt x="720" y="244"/>
                    </a:lnTo>
                    <a:lnTo>
                      <a:pt x="720" y="253"/>
                    </a:lnTo>
                    <a:lnTo>
                      <a:pt x="725" y="253"/>
                    </a:lnTo>
                    <a:lnTo>
                      <a:pt x="725" y="265"/>
                    </a:lnTo>
                    <a:lnTo>
                      <a:pt x="734" y="265"/>
                    </a:lnTo>
                    <a:lnTo>
                      <a:pt x="734" y="272"/>
                    </a:lnTo>
                    <a:lnTo>
                      <a:pt x="741" y="272"/>
                    </a:lnTo>
                    <a:lnTo>
                      <a:pt x="741" y="279"/>
                    </a:lnTo>
                    <a:lnTo>
                      <a:pt x="763" y="279"/>
                    </a:lnTo>
                    <a:lnTo>
                      <a:pt x="763" y="281"/>
                    </a:lnTo>
                    <a:lnTo>
                      <a:pt x="774" y="281"/>
                    </a:lnTo>
                    <a:lnTo>
                      <a:pt x="774" y="293"/>
                    </a:lnTo>
                    <a:lnTo>
                      <a:pt x="786" y="293"/>
                    </a:lnTo>
                    <a:lnTo>
                      <a:pt x="786" y="298"/>
                    </a:lnTo>
                    <a:lnTo>
                      <a:pt x="883" y="298"/>
                    </a:lnTo>
                    <a:lnTo>
                      <a:pt x="883" y="336"/>
                    </a:lnTo>
                    <a:lnTo>
                      <a:pt x="914" y="336"/>
                    </a:lnTo>
                    <a:lnTo>
                      <a:pt x="914" y="350"/>
                    </a:lnTo>
                    <a:lnTo>
                      <a:pt x="933" y="350"/>
                    </a:lnTo>
                    <a:lnTo>
                      <a:pt x="933" y="359"/>
                    </a:lnTo>
                    <a:lnTo>
                      <a:pt x="982" y="359"/>
                    </a:lnTo>
                    <a:lnTo>
                      <a:pt x="982" y="366"/>
                    </a:lnTo>
                    <a:lnTo>
                      <a:pt x="996" y="366"/>
                    </a:lnTo>
                    <a:lnTo>
                      <a:pt x="996" y="371"/>
                    </a:lnTo>
                    <a:lnTo>
                      <a:pt x="1063" y="371"/>
                    </a:lnTo>
                    <a:lnTo>
                      <a:pt x="1063" y="390"/>
                    </a:lnTo>
                    <a:lnTo>
                      <a:pt x="1105" y="390"/>
                    </a:lnTo>
                    <a:lnTo>
                      <a:pt x="1105" y="399"/>
                    </a:lnTo>
                    <a:lnTo>
                      <a:pt x="1174" y="399"/>
                    </a:lnTo>
                    <a:lnTo>
                      <a:pt x="1174" y="407"/>
                    </a:lnTo>
                    <a:lnTo>
                      <a:pt x="1200" y="407"/>
                    </a:lnTo>
                    <a:lnTo>
                      <a:pt x="1200" y="416"/>
                    </a:lnTo>
                    <a:lnTo>
                      <a:pt x="1235" y="416"/>
                    </a:lnTo>
                    <a:lnTo>
                      <a:pt x="1235" y="421"/>
                    </a:lnTo>
                    <a:lnTo>
                      <a:pt x="1235" y="463"/>
                    </a:lnTo>
                    <a:lnTo>
                      <a:pt x="1280" y="463"/>
                    </a:lnTo>
                    <a:lnTo>
                      <a:pt x="1280" y="470"/>
                    </a:lnTo>
                    <a:lnTo>
                      <a:pt x="1289" y="470"/>
                    </a:lnTo>
                    <a:lnTo>
                      <a:pt x="1289" y="482"/>
                    </a:lnTo>
                    <a:lnTo>
                      <a:pt x="1332" y="482"/>
                    </a:lnTo>
                    <a:lnTo>
                      <a:pt x="1332" y="489"/>
                    </a:lnTo>
                    <a:lnTo>
                      <a:pt x="1346" y="489"/>
                    </a:lnTo>
                    <a:lnTo>
                      <a:pt x="1346" y="503"/>
                    </a:lnTo>
                    <a:lnTo>
                      <a:pt x="1412" y="503"/>
                    </a:lnTo>
                    <a:lnTo>
                      <a:pt x="1412" y="520"/>
                    </a:lnTo>
                    <a:lnTo>
                      <a:pt x="1426" y="520"/>
                    </a:lnTo>
                    <a:lnTo>
                      <a:pt x="1426" y="534"/>
                    </a:lnTo>
                    <a:lnTo>
                      <a:pt x="1462" y="534"/>
                    </a:lnTo>
                    <a:lnTo>
                      <a:pt x="1462" y="548"/>
                    </a:lnTo>
                    <a:lnTo>
                      <a:pt x="1474" y="548"/>
                    </a:lnTo>
                    <a:lnTo>
                      <a:pt x="1474" y="558"/>
                    </a:lnTo>
                    <a:lnTo>
                      <a:pt x="1554" y="558"/>
                    </a:lnTo>
                    <a:lnTo>
                      <a:pt x="1554" y="565"/>
                    </a:lnTo>
                    <a:lnTo>
                      <a:pt x="1573" y="565"/>
                    </a:lnTo>
                    <a:lnTo>
                      <a:pt x="1573" y="574"/>
                    </a:lnTo>
                    <a:lnTo>
                      <a:pt x="1589" y="574"/>
                    </a:lnTo>
                    <a:lnTo>
                      <a:pt x="1589" y="588"/>
                    </a:lnTo>
                    <a:lnTo>
                      <a:pt x="1651" y="588"/>
                    </a:lnTo>
                    <a:lnTo>
                      <a:pt x="1651" y="596"/>
                    </a:lnTo>
                    <a:lnTo>
                      <a:pt x="1759" y="596"/>
                    </a:lnTo>
                    <a:lnTo>
                      <a:pt x="1759" y="610"/>
                    </a:lnTo>
                    <a:lnTo>
                      <a:pt x="1769" y="610"/>
                    </a:lnTo>
                    <a:lnTo>
                      <a:pt x="1769" y="617"/>
                    </a:lnTo>
                    <a:lnTo>
                      <a:pt x="1781" y="617"/>
                    </a:lnTo>
                    <a:lnTo>
                      <a:pt x="1781" y="629"/>
                    </a:lnTo>
                    <a:lnTo>
                      <a:pt x="1781" y="636"/>
                    </a:lnTo>
                    <a:lnTo>
                      <a:pt x="1814" y="636"/>
                    </a:lnTo>
                    <a:lnTo>
                      <a:pt x="1814" y="645"/>
                    </a:lnTo>
                    <a:lnTo>
                      <a:pt x="1894" y="645"/>
                    </a:lnTo>
                    <a:lnTo>
                      <a:pt x="1894" y="659"/>
                    </a:lnTo>
                    <a:lnTo>
                      <a:pt x="1901" y="659"/>
                    </a:lnTo>
                    <a:lnTo>
                      <a:pt x="1901" y="669"/>
                    </a:lnTo>
                    <a:lnTo>
                      <a:pt x="1934" y="669"/>
                    </a:lnTo>
                    <a:lnTo>
                      <a:pt x="1934" y="681"/>
                    </a:lnTo>
                    <a:lnTo>
                      <a:pt x="1960" y="681"/>
                    </a:lnTo>
                    <a:lnTo>
                      <a:pt x="1960" y="690"/>
                    </a:lnTo>
                    <a:lnTo>
                      <a:pt x="2017" y="690"/>
                    </a:lnTo>
                    <a:lnTo>
                      <a:pt x="2017" y="704"/>
                    </a:lnTo>
                    <a:lnTo>
                      <a:pt x="2057" y="704"/>
                    </a:lnTo>
                    <a:lnTo>
                      <a:pt x="2057" y="716"/>
                    </a:lnTo>
                    <a:lnTo>
                      <a:pt x="2111" y="716"/>
                    </a:lnTo>
                    <a:lnTo>
                      <a:pt x="2111" y="725"/>
                    </a:lnTo>
                    <a:lnTo>
                      <a:pt x="2180" y="725"/>
                    </a:lnTo>
                    <a:lnTo>
                      <a:pt x="2180" y="737"/>
                    </a:lnTo>
                    <a:lnTo>
                      <a:pt x="2196" y="737"/>
                    </a:lnTo>
                    <a:lnTo>
                      <a:pt x="2196" y="744"/>
                    </a:lnTo>
                    <a:lnTo>
                      <a:pt x="2206" y="744"/>
                    </a:lnTo>
                    <a:lnTo>
                      <a:pt x="2206" y="754"/>
                    </a:lnTo>
                    <a:lnTo>
                      <a:pt x="2279" y="754"/>
                    </a:lnTo>
                    <a:lnTo>
                      <a:pt x="2279" y="766"/>
                    </a:lnTo>
                    <a:lnTo>
                      <a:pt x="2315" y="766"/>
                    </a:lnTo>
                    <a:lnTo>
                      <a:pt x="2315" y="773"/>
                    </a:lnTo>
                    <a:lnTo>
                      <a:pt x="2397" y="773"/>
                    </a:lnTo>
                    <a:lnTo>
                      <a:pt x="2397" y="785"/>
                    </a:lnTo>
                    <a:lnTo>
                      <a:pt x="2428" y="785"/>
                    </a:lnTo>
                    <a:lnTo>
                      <a:pt x="2428" y="796"/>
                    </a:lnTo>
                    <a:lnTo>
                      <a:pt x="2466" y="796"/>
                    </a:lnTo>
                    <a:lnTo>
                      <a:pt x="2466" y="818"/>
                    </a:lnTo>
                    <a:lnTo>
                      <a:pt x="2633" y="818"/>
                    </a:lnTo>
                    <a:lnTo>
                      <a:pt x="2633" y="834"/>
                    </a:lnTo>
                    <a:lnTo>
                      <a:pt x="2780" y="834"/>
                    </a:lnTo>
                    <a:lnTo>
                      <a:pt x="2780" y="846"/>
                    </a:lnTo>
                    <a:lnTo>
                      <a:pt x="2948" y="846"/>
                    </a:lnTo>
                    <a:lnTo>
                      <a:pt x="2948" y="860"/>
                    </a:lnTo>
                    <a:lnTo>
                      <a:pt x="2992" y="860"/>
                    </a:lnTo>
                    <a:lnTo>
                      <a:pt x="2992" y="877"/>
                    </a:lnTo>
                    <a:lnTo>
                      <a:pt x="3035" y="877"/>
                    </a:lnTo>
                    <a:lnTo>
                      <a:pt x="3035" y="893"/>
                    </a:lnTo>
                    <a:lnTo>
                      <a:pt x="3134" y="893"/>
                    </a:lnTo>
                    <a:lnTo>
                      <a:pt x="3134" y="917"/>
                    </a:lnTo>
                    <a:lnTo>
                      <a:pt x="3165" y="917"/>
                    </a:lnTo>
                    <a:lnTo>
                      <a:pt x="3165" y="933"/>
                    </a:lnTo>
                    <a:lnTo>
                      <a:pt x="3210" y="933"/>
                    </a:lnTo>
                    <a:lnTo>
                      <a:pt x="3210" y="978"/>
                    </a:lnTo>
                    <a:lnTo>
                      <a:pt x="3245" y="978"/>
                    </a:lnTo>
                    <a:lnTo>
                      <a:pt x="3245" y="997"/>
                    </a:lnTo>
                    <a:lnTo>
                      <a:pt x="3342" y="997"/>
                    </a:lnTo>
                    <a:lnTo>
                      <a:pt x="3342" y="1025"/>
                    </a:lnTo>
                    <a:lnTo>
                      <a:pt x="3519" y="1025"/>
                    </a:lnTo>
                    <a:lnTo>
                      <a:pt x="3519" y="1082"/>
                    </a:lnTo>
                    <a:lnTo>
                      <a:pt x="3567" y="1082"/>
                    </a:lnTo>
                    <a:lnTo>
                      <a:pt x="3567" y="1118"/>
                    </a:lnTo>
                    <a:lnTo>
                      <a:pt x="3933" y="1118"/>
                    </a:lnTo>
                    <a:lnTo>
                      <a:pt x="3933" y="1177"/>
                    </a:lnTo>
                    <a:lnTo>
                      <a:pt x="4086" y="1177"/>
                    </a:lnTo>
                    <a:lnTo>
                      <a:pt x="4086" y="1281"/>
                    </a:lnTo>
                    <a:lnTo>
                      <a:pt x="4419" y="1281"/>
                    </a:lnTo>
                  </a:path>
                </a:pathLst>
              </a:custGeom>
              <a:noFill/>
              <a:ln w="28575" cap="flat" cmpd="sng">
                <a:solidFill>
                  <a:srgbClr val="911838"/>
                </a:solidFill>
                <a:prstDash val="solid"/>
                <a:miter lim="800000"/>
                <a:headEnd type="none" w="med" len="med"/>
                <a:tailEnd type="none" w="med" len="med"/>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grpSp>
            <p:nvGrpSpPr>
              <p:cNvPr id="11" name="Google Shape;1731;p110"/>
              <p:cNvGrpSpPr/>
              <p:nvPr/>
            </p:nvGrpSpPr>
            <p:grpSpPr>
              <a:xfrm>
                <a:off x="7119628" y="3069944"/>
                <a:ext cx="3853470" cy="1388250"/>
                <a:chOff x="1889125" y="2540000"/>
                <a:chExt cx="5901793" cy="1984375"/>
              </a:xfrm>
            </p:grpSpPr>
            <p:sp>
              <p:nvSpPr>
                <p:cNvPr id="181" name="Google Shape;1732;p110"/>
                <p:cNvSpPr/>
                <p:nvPr/>
              </p:nvSpPr>
              <p:spPr>
                <a:xfrm>
                  <a:off x="1924047" y="2581275"/>
                  <a:ext cx="5865284" cy="1920875"/>
                </a:xfrm>
                <a:custGeom>
                  <a:avLst/>
                  <a:gdLst/>
                  <a:ahLst/>
                  <a:cxnLst/>
                  <a:rect l="l" t="t" r="r" b="b"/>
                  <a:pathLst>
                    <a:path w="3695" h="1210" extrusionOk="0">
                      <a:moveTo>
                        <a:pt x="0" y="0"/>
                      </a:moveTo>
                      <a:lnTo>
                        <a:pt x="108" y="0"/>
                      </a:lnTo>
                      <a:lnTo>
                        <a:pt x="156" y="0"/>
                      </a:lnTo>
                      <a:lnTo>
                        <a:pt x="156" y="42"/>
                      </a:lnTo>
                      <a:lnTo>
                        <a:pt x="176" y="42"/>
                      </a:lnTo>
                      <a:lnTo>
                        <a:pt x="176" y="56"/>
                      </a:lnTo>
                      <a:lnTo>
                        <a:pt x="190" y="56"/>
                      </a:lnTo>
                      <a:lnTo>
                        <a:pt x="214" y="56"/>
                      </a:lnTo>
                      <a:lnTo>
                        <a:pt x="214" y="68"/>
                      </a:lnTo>
                      <a:lnTo>
                        <a:pt x="254" y="68"/>
                      </a:lnTo>
                      <a:lnTo>
                        <a:pt x="254" y="80"/>
                      </a:lnTo>
                      <a:lnTo>
                        <a:pt x="307" y="80"/>
                      </a:lnTo>
                      <a:lnTo>
                        <a:pt x="307" y="102"/>
                      </a:lnTo>
                      <a:lnTo>
                        <a:pt x="329" y="102"/>
                      </a:lnTo>
                      <a:lnTo>
                        <a:pt x="329" y="120"/>
                      </a:lnTo>
                      <a:lnTo>
                        <a:pt x="363" y="120"/>
                      </a:lnTo>
                      <a:lnTo>
                        <a:pt x="363" y="128"/>
                      </a:lnTo>
                      <a:lnTo>
                        <a:pt x="381" y="128"/>
                      </a:lnTo>
                      <a:lnTo>
                        <a:pt x="381" y="146"/>
                      </a:lnTo>
                      <a:lnTo>
                        <a:pt x="421" y="146"/>
                      </a:lnTo>
                      <a:lnTo>
                        <a:pt x="451" y="146"/>
                      </a:lnTo>
                      <a:lnTo>
                        <a:pt x="451" y="170"/>
                      </a:lnTo>
                      <a:lnTo>
                        <a:pt x="467" y="170"/>
                      </a:lnTo>
                      <a:lnTo>
                        <a:pt x="467" y="190"/>
                      </a:lnTo>
                      <a:lnTo>
                        <a:pt x="529" y="190"/>
                      </a:lnTo>
                      <a:lnTo>
                        <a:pt x="529" y="200"/>
                      </a:lnTo>
                      <a:lnTo>
                        <a:pt x="573" y="200"/>
                      </a:lnTo>
                      <a:lnTo>
                        <a:pt x="605" y="200"/>
                      </a:lnTo>
                      <a:lnTo>
                        <a:pt x="605" y="254"/>
                      </a:lnTo>
                      <a:lnTo>
                        <a:pt x="639" y="254"/>
                      </a:lnTo>
                      <a:lnTo>
                        <a:pt x="639" y="268"/>
                      </a:lnTo>
                      <a:lnTo>
                        <a:pt x="675" y="268"/>
                      </a:lnTo>
                      <a:lnTo>
                        <a:pt x="675" y="278"/>
                      </a:lnTo>
                      <a:lnTo>
                        <a:pt x="733" y="278"/>
                      </a:lnTo>
                      <a:lnTo>
                        <a:pt x="733" y="288"/>
                      </a:lnTo>
                      <a:lnTo>
                        <a:pt x="753" y="288"/>
                      </a:lnTo>
                      <a:lnTo>
                        <a:pt x="753" y="302"/>
                      </a:lnTo>
                      <a:lnTo>
                        <a:pt x="763" y="302"/>
                      </a:lnTo>
                      <a:lnTo>
                        <a:pt x="781" y="302"/>
                      </a:lnTo>
                      <a:lnTo>
                        <a:pt x="781" y="314"/>
                      </a:lnTo>
                      <a:lnTo>
                        <a:pt x="814" y="314"/>
                      </a:lnTo>
                      <a:lnTo>
                        <a:pt x="814" y="324"/>
                      </a:lnTo>
                      <a:lnTo>
                        <a:pt x="830" y="324"/>
                      </a:lnTo>
                      <a:lnTo>
                        <a:pt x="830" y="330"/>
                      </a:lnTo>
                      <a:lnTo>
                        <a:pt x="866" y="330"/>
                      </a:lnTo>
                      <a:lnTo>
                        <a:pt x="866" y="345"/>
                      </a:lnTo>
                      <a:lnTo>
                        <a:pt x="904" y="345"/>
                      </a:lnTo>
                      <a:lnTo>
                        <a:pt x="904" y="367"/>
                      </a:lnTo>
                      <a:lnTo>
                        <a:pt x="930" y="367"/>
                      </a:lnTo>
                      <a:lnTo>
                        <a:pt x="930" y="377"/>
                      </a:lnTo>
                      <a:lnTo>
                        <a:pt x="976" y="377"/>
                      </a:lnTo>
                      <a:lnTo>
                        <a:pt x="976" y="387"/>
                      </a:lnTo>
                      <a:lnTo>
                        <a:pt x="1006" y="387"/>
                      </a:lnTo>
                      <a:lnTo>
                        <a:pt x="1016" y="387"/>
                      </a:lnTo>
                      <a:lnTo>
                        <a:pt x="1016" y="403"/>
                      </a:lnTo>
                      <a:lnTo>
                        <a:pt x="1052" y="403"/>
                      </a:lnTo>
                      <a:lnTo>
                        <a:pt x="1052" y="415"/>
                      </a:lnTo>
                      <a:lnTo>
                        <a:pt x="1086" y="415"/>
                      </a:lnTo>
                      <a:lnTo>
                        <a:pt x="1086" y="435"/>
                      </a:lnTo>
                      <a:lnTo>
                        <a:pt x="1098" y="435"/>
                      </a:lnTo>
                      <a:lnTo>
                        <a:pt x="1098" y="441"/>
                      </a:lnTo>
                      <a:lnTo>
                        <a:pt x="1138" y="441"/>
                      </a:lnTo>
                      <a:lnTo>
                        <a:pt x="1138" y="449"/>
                      </a:lnTo>
                      <a:lnTo>
                        <a:pt x="1174" y="449"/>
                      </a:lnTo>
                      <a:lnTo>
                        <a:pt x="1204" y="449"/>
                      </a:lnTo>
                      <a:lnTo>
                        <a:pt x="1204" y="491"/>
                      </a:lnTo>
                      <a:lnTo>
                        <a:pt x="1236" y="491"/>
                      </a:lnTo>
                      <a:lnTo>
                        <a:pt x="1236" y="509"/>
                      </a:lnTo>
                      <a:lnTo>
                        <a:pt x="1323" y="509"/>
                      </a:lnTo>
                      <a:lnTo>
                        <a:pt x="1323" y="521"/>
                      </a:lnTo>
                      <a:lnTo>
                        <a:pt x="1343" y="521"/>
                      </a:lnTo>
                      <a:lnTo>
                        <a:pt x="1343" y="537"/>
                      </a:lnTo>
                      <a:lnTo>
                        <a:pt x="1395" y="537"/>
                      </a:lnTo>
                      <a:lnTo>
                        <a:pt x="1395" y="547"/>
                      </a:lnTo>
                      <a:lnTo>
                        <a:pt x="1459" y="547"/>
                      </a:lnTo>
                      <a:lnTo>
                        <a:pt x="1459" y="557"/>
                      </a:lnTo>
                      <a:lnTo>
                        <a:pt x="1491" y="557"/>
                      </a:lnTo>
                      <a:lnTo>
                        <a:pt x="1491" y="571"/>
                      </a:lnTo>
                      <a:lnTo>
                        <a:pt x="1491" y="581"/>
                      </a:lnTo>
                      <a:lnTo>
                        <a:pt x="1503" y="581"/>
                      </a:lnTo>
                      <a:lnTo>
                        <a:pt x="1503" y="595"/>
                      </a:lnTo>
                      <a:lnTo>
                        <a:pt x="1513" y="595"/>
                      </a:lnTo>
                      <a:lnTo>
                        <a:pt x="1513" y="609"/>
                      </a:lnTo>
                      <a:lnTo>
                        <a:pt x="1525" y="609"/>
                      </a:lnTo>
                      <a:lnTo>
                        <a:pt x="1525" y="629"/>
                      </a:lnTo>
                      <a:lnTo>
                        <a:pt x="1535" y="629"/>
                      </a:lnTo>
                      <a:lnTo>
                        <a:pt x="1535" y="637"/>
                      </a:lnTo>
                      <a:lnTo>
                        <a:pt x="1563" y="637"/>
                      </a:lnTo>
                      <a:lnTo>
                        <a:pt x="1563" y="643"/>
                      </a:lnTo>
                      <a:lnTo>
                        <a:pt x="1573" y="643"/>
                      </a:lnTo>
                      <a:lnTo>
                        <a:pt x="1573" y="657"/>
                      </a:lnTo>
                      <a:lnTo>
                        <a:pt x="1579" y="657"/>
                      </a:lnTo>
                      <a:lnTo>
                        <a:pt x="1579" y="669"/>
                      </a:lnTo>
                      <a:lnTo>
                        <a:pt x="1643" y="669"/>
                      </a:lnTo>
                      <a:lnTo>
                        <a:pt x="1643" y="707"/>
                      </a:lnTo>
                      <a:lnTo>
                        <a:pt x="1659" y="707"/>
                      </a:lnTo>
                      <a:lnTo>
                        <a:pt x="1659" y="717"/>
                      </a:lnTo>
                      <a:lnTo>
                        <a:pt x="1677" y="717"/>
                      </a:lnTo>
                      <a:lnTo>
                        <a:pt x="1677" y="731"/>
                      </a:lnTo>
                      <a:lnTo>
                        <a:pt x="1711" y="731"/>
                      </a:lnTo>
                      <a:lnTo>
                        <a:pt x="1711" y="737"/>
                      </a:lnTo>
                      <a:lnTo>
                        <a:pt x="1797" y="737"/>
                      </a:lnTo>
                      <a:lnTo>
                        <a:pt x="1797" y="761"/>
                      </a:lnTo>
                      <a:lnTo>
                        <a:pt x="1832" y="761"/>
                      </a:lnTo>
                      <a:lnTo>
                        <a:pt x="1832" y="771"/>
                      </a:lnTo>
                      <a:lnTo>
                        <a:pt x="1836" y="771"/>
                      </a:lnTo>
                      <a:lnTo>
                        <a:pt x="1836" y="777"/>
                      </a:lnTo>
                      <a:lnTo>
                        <a:pt x="1870" y="777"/>
                      </a:lnTo>
                      <a:lnTo>
                        <a:pt x="1870" y="787"/>
                      </a:lnTo>
                      <a:lnTo>
                        <a:pt x="1952" y="787"/>
                      </a:lnTo>
                      <a:lnTo>
                        <a:pt x="1952" y="801"/>
                      </a:lnTo>
                      <a:lnTo>
                        <a:pt x="1968" y="801"/>
                      </a:lnTo>
                      <a:lnTo>
                        <a:pt x="1968" y="821"/>
                      </a:lnTo>
                      <a:lnTo>
                        <a:pt x="1992" y="821"/>
                      </a:lnTo>
                      <a:lnTo>
                        <a:pt x="1992" y="829"/>
                      </a:lnTo>
                      <a:lnTo>
                        <a:pt x="2030" y="829"/>
                      </a:lnTo>
                      <a:lnTo>
                        <a:pt x="2030" y="841"/>
                      </a:lnTo>
                      <a:lnTo>
                        <a:pt x="2102" y="841"/>
                      </a:lnTo>
                      <a:lnTo>
                        <a:pt x="2102" y="859"/>
                      </a:lnTo>
                      <a:lnTo>
                        <a:pt x="2110" y="859"/>
                      </a:lnTo>
                      <a:lnTo>
                        <a:pt x="2110" y="879"/>
                      </a:lnTo>
                      <a:lnTo>
                        <a:pt x="2118" y="879"/>
                      </a:lnTo>
                      <a:lnTo>
                        <a:pt x="2118" y="891"/>
                      </a:lnTo>
                      <a:lnTo>
                        <a:pt x="2140" y="891"/>
                      </a:lnTo>
                      <a:lnTo>
                        <a:pt x="2140" y="901"/>
                      </a:lnTo>
                      <a:lnTo>
                        <a:pt x="2146" y="901"/>
                      </a:lnTo>
                      <a:lnTo>
                        <a:pt x="2146" y="909"/>
                      </a:lnTo>
                      <a:lnTo>
                        <a:pt x="2202" y="909"/>
                      </a:lnTo>
                      <a:lnTo>
                        <a:pt x="2202" y="926"/>
                      </a:lnTo>
                      <a:lnTo>
                        <a:pt x="2208" y="926"/>
                      </a:lnTo>
                      <a:lnTo>
                        <a:pt x="2208" y="934"/>
                      </a:lnTo>
                      <a:lnTo>
                        <a:pt x="2248" y="934"/>
                      </a:lnTo>
                      <a:lnTo>
                        <a:pt x="2248" y="946"/>
                      </a:lnTo>
                      <a:lnTo>
                        <a:pt x="2278" y="946"/>
                      </a:lnTo>
                      <a:lnTo>
                        <a:pt x="2278" y="956"/>
                      </a:lnTo>
                      <a:lnTo>
                        <a:pt x="2385" y="956"/>
                      </a:lnTo>
                      <a:lnTo>
                        <a:pt x="2385" y="970"/>
                      </a:lnTo>
                      <a:lnTo>
                        <a:pt x="2417" y="970"/>
                      </a:lnTo>
                      <a:lnTo>
                        <a:pt x="2417" y="984"/>
                      </a:lnTo>
                      <a:lnTo>
                        <a:pt x="2533" y="984"/>
                      </a:lnTo>
                      <a:lnTo>
                        <a:pt x="2533" y="1000"/>
                      </a:lnTo>
                      <a:lnTo>
                        <a:pt x="2543" y="1000"/>
                      </a:lnTo>
                      <a:lnTo>
                        <a:pt x="2543" y="1010"/>
                      </a:lnTo>
                      <a:lnTo>
                        <a:pt x="2575" y="1010"/>
                      </a:lnTo>
                      <a:lnTo>
                        <a:pt x="2575" y="1040"/>
                      </a:lnTo>
                      <a:lnTo>
                        <a:pt x="2681" y="1040"/>
                      </a:lnTo>
                      <a:lnTo>
                        <a:pt x="2681" y="1058"/>
                      </a:lnTo>
                      <a:lnTo>
                        <a:pt x="2835" y="1058"/>
                      </a:lnTo>
                      <a:lnTo>
                        <a:pt x="2835" y="1074"/>
                      </a:lnTo>
                      <a:lnTo>
                        <a:pt x="2847" y="1074"/>
                      </a:lnTo>
                      <a:lnTo>
                        <a:pt x="2847" y="1100"/>
                      </a:lnTo>
                      <a:lnTo>
                        <a:pt x="2874" y="1100"/>
                      </a:lnTo>
                      <a:lnTo>
                        <a:pt x="2874" y="1124"/>
                      </a:lnTo>
                      <a:lnTo>
                        <a:pt x="2962" y="1124"/>
                      </a:lnTo>
                      <a:lnTo>
                        <a:pt x="2962" y="1154"/>
                      </a:lnTo>
                      <a:lnTo>
                        <a:pt x="3254" y="1154"/>
                      </a:lnTo>
                      <a:lnTo>
                        <a:pt x="3254" y="1210"/>
                      </a:lnTo>
                      <a:lnTo>
                        <a:pt x="3695" y="1210"/>
                      </a:lnTo>
                    </a:path>
                  </a:pathLst>
                </a:custGeom>
                <a:noFill/>
                <a:ln w="28575" cap="flat" cmpd="sng">
                  <a:solidFill>
                    <a:schemeClr val="accent1"/>
                  </a:solidFill>
                  <a:prstDash val="solid"/>
                  <a:miter lim="800000"/>
                  <a:headEnd type="none" w="med" len="med"/>
                  <a:tailEnd type="none" w="med" len="med"/>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grpSp>
              <p:nvGrpSpPr>
                <p:cNvPr id="182" name="Google Shape;1733;p110"/>
                <p:cNvGrpSpPr/>
                <p:nvPr/>
              </p:nvGrpSpPr>
              <p:grpSpPr>
                <a:xfrm>
                  <a:off x="1889125" y="2540000"/>
                  <a:ext cx="5901793" cy="1984375"/>
                  <a:chOff x="9299575" y="3425825"/>
                  <a:chExt cx="6935787" cy="2332038"/>
                </a:xfrm>
              </p:grpSpPr>
              <p:cxnSp>
                <p:nvCxnSpPr>
                  <p:cNvPr id="183" name="Google Shape;1734;p110"/>
                  <p:cNvCxnSpPr/>
                  <p:nvPr/>
                </p:nvCxnSpPr>
                <p:spPr>
                  <a:xfrm>
                    <a:off x="9299575" y="3463138"/>
                    <a:ext cx="0" cy="0"/>
                  </a:xfrm>
                  <a:prstGeom prst="straightConnector1">
                    <a:avLst/>
                  </a:prstGeom>
                  <a:noFill/>
                  <a:ln w="15875" cap="flat" cmpd="sng">
                    <a:solidFill>
                      <a:schemeClr val="accent1"/>
                    </a:solidFill>
                    <a:prstDash val="solid"/>
                    <a:miter lim="800000"/>
                    <a:headEnd type="none" w="med" len="med"/>
                    <a:tailEnd type="none" w="med" len="med"/>
                  </a:ln>
                </p:spPr>
              </p:cxnSp>
              <p:sp>
                <p:nvSpPr>
                  <p:cNvPr id="184" name="Google Shape;1735;p110"/>
                  <p:cNvSpPr/>
                  <p:nvPr/>
                </p:nvSpPr>
                <p:spPr>
                  <a:xfrm>
                    <a:off x="9411503" y="3425825"/>
                    <a:ext cx="63426" cy="69029"/>
                  </a:xfrm>
                  <a:prstGeom prst="ellipse">
                    <a:avLst/>
                  </a:prstGeom>
                  <a:noFill/>
                  <a:ln w="15875" cap="flat" cmpd="sng">
                    <a:solidFill>
                      <a:schemeClr val="accent1"/>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185" name="Google Shape;1736;p110"/>
                  <p:cNvSpPr/>
                  <p:nvPr/>
                </p:nvSpPr>
                <p:spPr>
                  <a:xfrm>
                    <a:off x="9545816" y="3437019"/>
                    <a:ext cx="67157" cy="63431"/>
                  </a:xfrm>
                  <a:prstGeom prst="ellipse">
                    <a:avLst/>
                  </a:prstGeom>
                  <a:noFill/>
                  <a:ln w="15875" cap="flat" cmpd="sng">
                    <a:solidFill>
                      <a:schemeClr val="accent1"/>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186" name="Google Shape;1737;p110"/>
                  <p:cNvSpPr/>
                  <p:nvPr/>
                </p:nvSpPr>
                <p:spPr>
                  <a:xfrm>
                    <a:off x="9558874" y="3470600"/>
                    <a:ext cx="63426" cy="65298"/>
                  </a:xfrm>
                  <a:prstGeom prst="ellipse">
                    <a:avLst/>
                  </a:prstGeom>
                  <a:noFill/>
                  <a:ln w="15875" cap="flat" cmpd="sng">
                    <a:solidFill>
                      <a:schemeClr val="accent1"/>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187" name="Google Shape;1738;p110"/>
                  <p:cNvSpPr/>
                  <p:nvPr/>
                </p:nvSpPr>
                <p:spPr>
                  <a:xfrm>
                    <a:off x="9570066" y="3506048"/>
                    <a:ext cx="65292" cy="63431"/>
                  </a:xfrm>
                  <a:prstGeom prst="ellipse">
                    <a:avLst/>
                  </a:prstGeom>
                  <a:noFill/>
                  <a:ln w="15875" cap="flat" cmpd="sng">
                    <a:solidFill>
                      <a:schemeClr val="accent1"/>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188" name="Google Shape;1739;p110"/>
                  <p:cNvSpPr/>
                  <p:nvPr/>
                </p:nvSpPr>
                <p:spPr>
                  <a:xfrm>
                    <a:off x="9640954" y="3541494"/>
                    <a:ext cx="63426" cy="63431"/>
                  </a:xfrm>
                  <a:prstGeom prst="ellipse">
                    <a:avLst/>
                  </a:prstGeom>
                  <a:noFill/>
                  <a:ln w="15875" cap="flat" cmpd="sng">
                    <a:solidFill>
                      <a:schemeClr val="accent1"/>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189" name="Google Shape;1740;p110"/>
                  <p:cNvSpPr/>
                  <p:nvPr/>
                </p:nvSpPr>
                <p:spPr>
                  <a:xfrm>
                    <a:off x="9760344" y="3575075"/>
                    <a:ext cx="67157" cy="65298"/>
                  </a:xfrm>
                  <a:prstGeom prst="ellipse">
                    <a:avLst/>
                  </a:prstGeom>
                  <a:noFill/>
                  <a:ln w="15875" cap="flat" cmpd="sng">
                    <a:solidFill>
                      <a:schemeClr val="accent1"/>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190" name="Google Shape;1741;p110"/>
                  <p:cNvSpPr/>
                  <p:nvPr/>
                </p:nvSpPr>
                <p:spPr>
                  <a:xfrm>
                    <a:off x="9859214" y="3623582"/>
                    <a:ext cx="63426" cy="63431"/>
                  </a:xfrm>
                  <a:prstGeom prst="ellipse">
                    <a:avLst/>
                  </a:prstGeom>
                  <a:noFill/>
                  <a:ln w="15875" cap="flat" cmpd="sng">
                    <a:solidFill>
                      <a:schemeClr val="accent1"/>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191" name="Google Shape;1742;p110"/>
                  <p:cNvSpPr/>
                  <p:nvPr/>
                </p:nvSpPr>
                <p:spPr>
                  <a:xfrm>
                    <a:off x="9911447" y="3657163"/>
                    <a:ext cx="63426" cy="65298"/>
                  </a:xfrm>
                  <a:prstGeom prst="ellipse">
                    <a:avLst/>
                  </a:prstGeom>
                  <a:noFill/>
                  <a:ln w="15875" cap="flat" cmpd="sng">
                    <a:solidFill>
                      <a:schemeClr val="accent1"/>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192" name="Google Shape;1743;p110"/>
                  <p:cNvSpPr/>
                  <p:nvPr/>
                </p:nvSpPr>
                <p:spPr>
                  <a:xfrm>
                    <a:off x="10150226" y="3782161"/>
                    <a:ext cx="67157" cy="63431"/>
                  </a:xfrm>
                  <a:prstGeom prst="ellipse">
                    <a:avLst/>
                  </a:prstGeom>
                  <a:noFill/>
                  <a:ln w="15875" cap="flat" cmpd="sng">
                    <a:solidFill>
                      <a:schemeClr val="accent1"/>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193" name="Google Shape;1744;p110"/>
                  <p:cNvSpPr/>
                  <p:nvPr/>
                </p:nvSpPr>
                <p:spPr>
                  <a:xfrm>
                    <a:off x="10172611" y="3782161"/>
                    <a:ext cx="63426" cy="63431"/>
                  </a:xfrm>
                  <a:prstGeom prst="ellipse">
                    <a:avLst/>
                  </a:prstGeom>
                  <a:noFill/>
                  <a:ln w="15875" cap="flat" cmpd="sng">
                    <a:solidFill>
                      <a:schemeClr val="accent1"/>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194" name="Google Shape;1745;p110"/>
                  <p:cNvSpPr/>
                  <p:nvPr/>
                </p:nvSpPr>
                <p:spPr>
                  <a:xfrm>
                    <a:off x="10198728" y="3782161"/>
                    <a:ext cx="65291" cy="63431"/>
                  </a:xfrm>
                  <a:prstGeom prst="ellipse">
                    <a:avLst/>
                  </a:prstGeom>
                  <a:noFill/>
                  <a:ln w="15875" cap="flat" cmpd="sng">
                    <a:solidFill>
                      <a:schemeClr val="accent1"/>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195" name="Google Shape;1746;p110"/>
                  <p:cNvSpPr/>
                  <p:nvPr/>
                </p:nvSpPr>
                <p:spPr>
                  <a:xfrm>
                    <a:off x="10306925" y="3804549"/>
                    <a:ext cx="67157" cy="63431"/>
                  </a:xfrm>
                  <a:prstGeom prst="ellipse">
                    <a:avLst/>
                  </a:prstGeom>
                  <a:noFill/>
                  <a:ln w="15875" cap="flat" cmpd="sng">
                    <a:solidFill>
                      <a:schemeClr val="accent1"/>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196" name="Google Shape;1747;p110"/>
                  <p:cNvSpPr/>
                  <p:nvPr/>
                </p:nvSpPr>
                <p:spPr>
                  <a:xfrm>
                    <a:off x="10416986" y="3830667"/>
                    <a:ext cx="69023" cy="63431"/>
                  </a:xfrm>
                  <a:prstGeom prst="ellipse">
                    <a:avLst/>
                  </a:prstGeom>
                  <a:noFill/>
                  <a:ln w="15875" cap="flat" cmpd="sng">
                    <a:solidFill>
                      <a:schemeClr val="accent1"/>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197" name="Google Shape;1748;p110"/>
                  <p:cNvSpPr/>
                  <p:nvPr/>
                </p:nvSpPr>
                <p:spPr>
                  <a:xfrm>
                    <a:off x="10454295" y="3920218"/>
                    <a:ext cx="67157" cy="67163"/>
                  </a:xfrm>
                  <a:prstGeom prst="ellipse">
                    <a:avLst/>
                  </a:prstGeom>
                  <a:noFill/>
                  <a:ln w="15875" cap="flat" cmpd="sng">
                    <a:solidFill>
                      <a:schemeClr val="accent1"/>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198" name="Google Shape;1749;p110"/>
                  <p:cNvSpPr/>
                  <p:nvPr/>
                </p:nvSpPr>
                <p:spPr>
                  <a:xfrm>
                    <a:off x="10536376" y="3946336"/>
                    <a:ext cx="69023" cy="63431"/>
                  </a:xfrm>
                  <a:prstGeom prst="ellipse">
                    <a:avLst/>
                  </a:prstGeom>
                  <a:noFill/>
                  <a:ln w="15875" cap="flat" cmpd="sng">
                    <a:solidFill>
                      <a:schemeClr val="accent1"/>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199" name="Google Shape;1750;p110"/>
                  <p:cNvSpPr/>
                  <p:nvPr/>
                </p:nvSpPr>
                <p:spPr>
                  <a:xfrm>
                    <a:off x="10670689" y="3994843"/>
                    <a:ext cx="63426" cy="69028"/>
                  </a:xfrm>
                  <a:prstGeom prst="ellipse">
                    <a:avLst/>
                  </a:prstGeom>
                  <a:noFill/>
                  <a:ln w="15875" cap="flat" cmpd="sng">
                    <a:solidFill>
                      <a:schemeClr val="accent1"/>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200" name="Google Shape;1751;p110"/>
                  <p:cNvSpPr/>
                  <p:nvPr/>
                </p:nvSpPr>
                <p:spPr>
                  <a:xfrm>
                    <a:off x="10711729" y="4006037"/>
                    <a:ext cx="69023" cy="63431"/>
                  </a:xfrm>
                  <a:prstGeom prst="ellipse">
                    <a:avLst/>
                  </a:prstGeom>
                  <a:noFill/>
                  <a:ln w="15875" cap="flat" cmpd="sng">
                    <a:solidFill>
                      <a:schemeClr val="accent1"/>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201" name="Google Shape;1752;p110"/>
                  <p:cNvSpPr/>
                  <p:nvPr/>
                </p:nvSpPr>
                <p:spPr>
                  <a:xfrm>
                    <a:off x="10754635" y="4015364"/>
                    <a:ext cx="67157" cy="63431"/>
                  </a:xfrm>
                  <a:prstGeom prst="ellipse">
                    <a:avLst/>
                  </a:prstGeom>
                  <a:noFill/>
                  <a:ln w="15875" cap="flat" cmpd="sng">
                    <a:solidFill>
                      <a:schemeClr val="accent1"/>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202" name="Google Shape;1753;p110"/>
                  <p:cNvSpPr/>
                  <p:nvPr/>
                </p:nvSpPr>
                <p:spPr>
                  <a:xfrm>
                    <a:off x="10808733" y="4039618"/>
                    <a:ext cx="69023" cy="65296"/>
                  </a:xfrm>
                  <a:prstGeom prst="ellipse">
                    <a:avLst/>
                  </a:prstGeom>
                  <a:noFill/>
                  <a:ln w="15875" cap="flat" cmpd="sng">
                    <a:solidFill>
                      <a:schemeClr val="accent1"/>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203" name="Google Shape;1754;p110"/>
                  <p:cNvSpPr/>
                  <p:nvPr/>
                </p:nvSpPr>
                <p:spPr>
                  <a:xfrm>
                    <a:off x="10859101" y="4050812"/>
                    <a:ext cx="67157" cy="65296"/>
                  </a:xfrm>
                  <a:prstGeom prst="ellipse">
                    <a:avLst/>
                  </a:prstGeom>
                  <a:noFill/>
                  <a:ln w="15875" cap="flat" cmpd="sng">
                    <a:solidFill>
                      <a:schemeClr val="accent1"/>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204" name="Google Shape;1755;p110"/>
                  <p:cNvSpPr/>
                  <p:nvPr/>
                </p:nvSpPr>
                <p:spPr>
                  <a:xfrm>
                    <a:off x="10941182" y="4119840"/>
                    <a:ext cx="69022" cy="63431"/>
                  </a:xfrm>
                  <a:prstGeom prst="ellipse">
                    <a:avLst/>
                  </a:prstGeom>
                  <a:noFill/>
                  <a:ln w="15875" cap="flat" cmpd="sng">
                    <a:solidFill>
                      <a:schemeClr val="accent1"/>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205" name="Google Shape;1756;p110"/>
                  <p:cNvSpPr/>
                  <p:nvPr/>
                </p:nvSpPr>
                <p:spPr>
                  <a:xfrm>
                    <a:off x="10963567" y="4119840"/>
                    <a:ext cx="67157" cy="63431"/>
                  </a:xfrm>
                  <a:prstGeom prst="ellipse">
                    <a:avLst/>
                  </a:prstGeom>
                  <a:noFill/>
                  <a:ln w="15875" cap="flat" cmpd="sng">
                    <a:solidFill>
                      <a:schemeClr val="accent1"/>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206" name="Google Shape;1757;p110"/>
                  <p:cNvSpPr/>
                  <p:nvPr/>
                </p:nvSpPr>
                <p:spPr>
                  <a:xfrm>
                    <a:off x="11026993" y="4138496"/>
                    <a:ext cx="67157" cy="63431"/>
                  </a:xfrm>
                  <a:prstGeom prst="ellipse">
                    <a:avLst/>
                  </a:prstGeom>
                  <a:noFill/>
                  <a:ln w="15875" cap="flat" cmpd="sng">
                    <a:solidFill>
                      <a:schemeClr val="accent1"/>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207" name="Google Shape;1758;p110"/>
                  <p:cNvSpPr/>
                  <p:nvPr/>
                </p:nvSpPr>
                <p:spPr>
                  <a:xfrm>
                    <a:off x="11163171" y="4172077"/>
                    <a:ext cx="63426" cy="69029"/>
                  </a:xfrm>
                  <a:prstGeom prst="ellipse">
                    <a:avLst/>
                  </a:prstGeom>
                  <a:noFill/>
                  <a:ln w="15875" cap="flat" cmpd="sng">
                    <a:solidFill>
                      <a:schemeClr val="accent1"/>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208" name="Google Shape;1759;p110"/>
                  <p:cNvSpPr/>
                  <p:nvPr/>
                </p:nvSpPr>
                <p:spPr>
                  <a:xfrm>
                    <a:off x="11230328" y="4213121"/>
                    <a:ext cx="63426" cy="63431"/>
                  </a:xfrm>
                  <a:prstGeom prst="ellipse">
                    <a:avLst/>
                  </a:prstGeom>
                  <a:noFill/>
                  <a:ln w="15875" cap="flat" cmpd="sng">
                    <a:solidFill>
                      <a:schemeClr val="accent1"/>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209" name="Google Shape;1760;p110"/>
                  <p:cNvSpPr/>
                  <p:nvPr/>
                </p:nvSpPr>
                <p:spPr>
                  <a:xfrm>
                    <a:off x="11252713" y="4213121"/>
                    <a:ext cx="63426" cy="69029"/>
                  </a:xfrm>
                  <a:prstGeom prst="ellipse">
                    <a:avLst/>
                  </a:prstGeom>
                  <a:noFill/>
                  <a:ln w="15875" cap="flat" cmpd="sng">
                    <a:solidFill>
                      <a:schemeClr val="accent1"/>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210" name="Google Shape;1761;p110"/>
                  <p:cNvSpPr/>
                  <p:nvPr/>
                </p:nvSpPr>
                <p:spPr>
                  <a:xfrm>
                    <a:off x="11301215" y="4241106"/>
                    <a:ext cx="67157" cy="65296"/>
                  </a:xfrm>
                  <a:prstGeom prst="ellipse">
                    <a:avLst/>
                  </a:prstGeom>
                  <a:noFill/>
                  <a:ln w="15875" cap="flat" cmpd="sng">
                    <a:solidFill>
                      <a:schemeClr val="accent1"/>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211" name="Google Shape;1762;p110"/>
                  <p:cNvSpPr/>
                  <p:nvPr/>
                </p:nvSpPr>
                <p:spPr>
                  <a:xfrm>
                    <a:off x="11502685" y="4287746"/>
                    <a:ext cx="69023" cy="69029"/>
                  </a:xfrm>
                  <a:prstGeom prst="ellipse">
                    <a:avLst/>
                  </a:prstGeom>
                  <a:noFill/>
                  <a:ln w="15875" cap="flat" cmpd="sng">
                    <a:solidFill>
                      <a:schemeClr val="accent1"/>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212" name="Google Shape;1763;p110"/>
                  <p:cNvSpPr/>
                  <p:nvPr/>
                </p:nvSpPr>
                <p:spPr>
                  <a:xfrm>
                    <a:off x="11638864" y="4381028"/>
                    <a:ext cx="63426" cy="69029"/>
                  </a:xfrm>
                  <a:prstGeom prst="ellipse">
                    <a:avLst/>
                  </a:prstGeom>
                  <a:noFill/>
                  <a:ln w="15875" cap="flat" cmpd="sng">
                    <a:solidFill>
                      <a:schemeClr val="accent1"/>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213" name="Google Shape;1764;p110"/>
                  <p:cNvSpPr/>
                  <p:nvPr/>
                </p:nvSpPr>
                <p:spPr>
                  <a:xfrm>
                    <a:off x="11515744" y="4334388"/>
                    <a:ext cx="67157" cy="65296"/>
                  </a:xfrm>
                  <a:prstGeom prst="ellipse">
                    <a:avLst/>
                  </a:prstGeom>
                  <a:noFill/>
                  <a:ln w="15875" cap="flat" cmpd="sng">
                    <a:solidFill>
                      <a:schemeClr val="accent1"/>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214" name="Google Shape;1765;p110"/>
                  <p:cNvSpPr/>
                  <p:nvPr/>
                </p:nvSpPr>
                <p:spPr>
                  <a:xfrm>
                    <a:off x="11683636" y="4386625"/>
                    <a:ext cx="63426" cy="67163"/>
                  </a:xfrm>
                  <a:prstGeom prst="ellipse">
                    <a:avLst/>
                  </a:prstGeom>
                  <a:noFill/>
                  <a:ln w="15875" cap="flat" cmpd="sng">
                    <a:solidFill>
                      <a:schemeClr val="accent1"/>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215" name="Google Shape;1766;p110"/>
                  <p:cNvSpPr/>
                  <p:nvPr/>
                </p:nvSpPr>
                <p:spPr>
                  <a:xfrm>
                    <a:off x="11810487" y="4444459"/>
                    <a:ext cx="69022" cy="69029"/>
                  </a:xfrm>
                  <a:prstGeom prst="ellipse">
                    <a:avLst/>
                  </a:prstGeom>
                  <a:noFill/>
                  <a:ln w="15875" cap="flat" cmpd="sng">
                    <a:solidFill>
                      <a:schemeClr val="accent1"/>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216" name="Google Shape;1767;p110"/>
                  <p:cNvSpPr/>
                  <p:nvPr/>
                </p:nvSpPr>
                <p:spPr>
                  <a:xfrm>
                    <a:off x="11849661" y="4450057"/>
                    <a:ext cx="65292" cy="63431"/>
                  </a:xfrm>
                  <a:prstGeom prst="ellipse">
                    <a:avLst/>
                  </a:prstGeom>
                  <a:noFill/>
                  <a:ln w="15875" cap="flat" cmpd="sng">
                    <a:solidFill>
                      <a:schemeClr val="accent1"/>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217" name="Google Shape;1768;p110"/>
                  <p:cNvSpPr/>
                  <p:nvPr/>
                </p:nvSpPr>
                <p:spPr>
                  <a:xfrm>
                    <a:off x="11879508" y="4453788"/>
                    <a:ext cx="67157" cy="63431"/>
                  </a:xfrm>
                  <a:prstGeom prst="ellipse">
                    <a:avLst/>
                  </a:prstGeom>
                  <a:noFill/>
                  <a:ln w="15875" cap="flat" cmpd="sng">
                    <a:solidFill>
                      <a:schemeClr val="accent1"/>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218" name="Google Shape;1769;p110"/>
                  <p:cNvSpPr/>
                  <p:nvPr/>
                </p:nvSpPr>
                <p:spPr>
                  <a:xfrm>
                    <a:off x="11935472" y="4457519"/>
                    <a:ext cx="63426" cy="63431"/>
                  </a:xfrm>
                  <a:prstGeom prst="ellipse">
                    <a:avLst/>
                  </a:prstGeom>
                  <a:noFill/>
                  <a:ln w="15875" cap="flat" cmpd="sng">
                    <a:solidFill>
                      <a:schemeClr val="accent1"/>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219" name="Google Shape;1770;p110"/>
                  <p:cNvSpPr/>
                  <p:nvPr/>
                </p:nvSpPr>
                <p:spPr>
                  <a:xfrm>
                    <a:off x="12077247" y="4502294"/>
                    <a:ext cx="69023" cy="63431"/>
                  </a:xfrm>
                  <a:prstGeom prst="ellipse">
                    <a:avLst/>
                  </a:prstGeom>
                  <a:noFill/>
                  <a:ln w="15875" cap="flat" cmpd="sng">
                    <a:solidFill>
                      <a:schemeClr val="accent1"/>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220" name="Google Shape;1771;p110"/>
                  <p:cNvSpPr/>
                  <p:nvPr/>
                </p:nvSpPr>
                <p:spPr>
                  <a:xfrm>
                    <a:off x="12151866" y="4614232"/>
                    <a:ext cx="69023" cy="67163"/>
                  </a:xfrm>
                  <a:prstGeom prst="ellipse">
                    <a:avLst/>
                  </a:prstGeom>
                  <a:noFill/>
                  <a:ln w="15875" cap="flat" cmpd="sng">
                    <a:solidFill>
                      <a:schemeClr val="accent1"/>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221" name="Google Shape;1772;p110"/>
                  <p:cNvSpPr/>
                  <p:nvPr/>
                </p:nvSpPr>
                <p:spPr>
                  <a:xfrm>
                    <a:off x="12317893" y="4677664"/>
                    <a:ext cx="67157" cy="67163"/>
                  </a:xfrm>
                  <a:prstGeom prst="ellipse">
                    <a:avLst/>
                  </a:prstGeom>
                  <a:noFill/>
                  <a:ln w="15875" cap="flat" cmpd="sng">
                    <a:solidFill>
                      <a:schemeClr val="accent1"/>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222" name="Google Shape;1773;p110"/>
                  <p:cNvSpPr/>
                  <p:nvPr/>
                </p:nvSpPr>
                <p:spPr>
                  <a:xfrm>
                    <a:off x="12330950" y="4700051"/>
                    <a:ext cx="65292" cy="63431"/>
                  </a:xfrm>
                  <a:prstGeom prst="ellipse">
                    <a:avLst/>
                  </a:prstGeom>
                  <a:noFill/>
                  <a:ln w="15875" cap="flat" cmpd="sng">
                    <a:solidFill>
                      <a:schemeClr val="accent1"/>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223" name="Google Shape;1774;p110"/>
                  <p:cNvSpPr/>
                  <p:nvPr/>
                </p:nvSpPr>
                <p:spPr>
                  <a:xfrm>
                    <a:off x="12336547" y="4733632"/>
                    <a:ext cx="67157" cy="65296"/>
                  </a:xfrm>
                  <a:prstGeom prst="ellipse">
                    <a:avLst/>
                  </a:prstGeom>
                  <a:noFill/>
                  <a:ln w="15875" cap="flat" cmpd="sng">
                    <a:solidFill>
                      <a:schemeClr val="accent1"/>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224" name="Google Shape;1775;p110"/>
                  <p:cNvSpPr/>
                  <p:nvPr/>
                </p:nvSpPr>
                <p:spPr>
                  <a:xfrm>
                    <a:off x="12358933" y="4757885"/>
                    <a:ext cx="63426" cy="67163"/>
                  </a:xfrm>
                  <a:prstGeom prst="ellipse">
                    <a:avLst/>
                  </a:prstGeom>
                  <a:noFill/>
                  <a:ln w="15875" cap="flat" cmpd="sng">
                    <a:solidFill>
                      <a:schemeClr val="accent1"/>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225" name="Google Shape;1776;p110"/>
                  <p:cNvSpPr/>
                  <p:nvPr/>
                </p:nvSpPr>
                <p:spPr>
                  <a:xfrm>
                    <a:off x="12381318" y="4774676"/>
                    <a:ext cx="63426" cy="65296"/>
                  </a:xfrm>
                  <a:prstGeom prst="ellipse">
                    <a:avLst/>
                  </a:prstGeom>
                  <a:noFill/>
                  <a:ln w="15875" cap="flat" cmpd="sng">
                    <a:solidFill>
                      <a:schemeClr val="accent1"/>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226" name="Google Shape;1777;p110"/>
                  <p:cNvSpPr/>
                  <p:nvPr/>
                </p:nvSpPr>
                <p:spPr>
                  <a:xfrm>
                    <a:off x="12403704" y="4793333"/>
                    <a:ext cx="67157" cy="65296"/>
                  </a:xfrm>
                  <a:prstGeom prst="ellipse">
                    <a:avLst/>
                  </a:prstGeom>
                  <a:noFill/>
                  <a:ln w="15875" cap="flat" cmpd="sng">
                    <a:solidFill>
                      <a:schemeClr val="accent1"/>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227" name="Google Shape;1778;p110"/>
                  <p:cNvSpPr/>
                  <p:nvPr/>
                </p:nvSpPr>
                <p:spPr>
                  <a:xfrm>
                    <a:off x="12491380" y="4810123"/>
                    <a:ext cx="65292" cy="67163"/>
                  </a:xfrm>
                  <a:prstGeom prst="ellipse">
                    <a:avLst/>
                  </a:prstGeom>
                  <a:noFill/>
                  <a:ln w="15875" cap="flat" cmpd="sng">
                    <a:solidFill>
                      <a:schemeClr val="accent1"/>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228" name="Google Shape;1779;p110"/>
                  <p:cNvSpPr/>
                  <p:nvPr/>
                </p:nvSpPr>
                <p:spPr>
                  <a:xfrm>
                    <a:off x="12554806" y="4810123"/>
                    <a:ext cx="63426" cy="67163"/>
                  </a:xfrm>
                  <a:prstGeom prst="ellipse">
                    <a:avLst/>
                  </a:prstGeom>
                  <a:noFill/>
                  <a:ln w="15875" cap="flat" cmpd="sng">
                    <a:solidFill>
                      <a:schemeClr val="accent1"/>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229" name="Google Shape;1780;p110"/>
                  <p:cNvSpPr/>
                  <p:nvPr/>
                </p:nvSpPr>
                <p:spPr>
                  <a:xfrm>
                    <a:off x="12597712" y="4813854"/>
                    <a:ext cx="63426" cy="63431"/>
                  </a:xfrm>
                  <a:prstGeom prst="ellipse">
                    <a:avLst/>
                  </a:prstGeom>
                  <a:noFill/>
                  <a:ln w="15875" cap="flat" cmpd="sng">
                    <a:solidFill>
                      <a:schemeClr val="accent1"/>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230" name="Google Shape;1781;p110"/>
                  <p:cNvSpPr/>
                  <p:nvPr/>
                </p:nvSpPr>
                <p:spPr>
                  <a:xfrm>
                    <a:off x="12618231" y="4843704"/>
                    <a:ext cx="65292" cy="67163"/>
                  </a:xfrm>
                  <a:prstGeom prst="ellipse">
                    <a:avLst/>
                  </a:prstGeom>
                  <a:noFill/>
                  <a:ln w="15875" cap="flat" cmpd="sng">
                    <a:solidFill>
                      <a:schemeClr val="accent1"/>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231" name="Google Shape;1782;p110"/>
                  <p:cNvSpPr/>
                  <p:nvPr/>
                </p:nvSpPr>
                <p:spPr>
                  <a:xfrm>
                    <a:off x="12830894" y="4903404"/>
                    <a:ext cx="65292" cy="63431"/>
                  </a:xfrm>
                  <a:prstGeom prst="ellipse">
                    <a:avLst/>
                  </a:prstGeom>
                  <a:noFill/>
                  <a:ln w="15875" cap="flat" cmpd="sng">
                    <a:solidFill>
                      <a:schemeClr val="accent1"/>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232" name="Google Shape;1783;p110"/>
                  <p:cNvSpPr/>
                  <p:nvPr/>
                </p:nvSpPr>
                <p:spPr>
                  <a:xfrm>
                    <a:off x="12845818" y="4903404"/>
                    <a:ext cx="69023" cy="63431"/>
                  </a:xfrm>
                  <a:prstGeom prst="ellipse">
                    <a:avLst/>
                  </a:prstGeom>
                  <a:noFill/>
                  <a:ln w="15875" cap="flat" cmpd="sng">
                    <a:solidFill>
                      <a:schemeClr val="accent1"/>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233" name="Google Shape;1784;p110"/>
                  <p:cNvSpPr/>
                  <p:nvPr/>
                </p:nvSpPr>
                <p:spPr>
                  <a:xfrm>
                    <a:off x="12886858" y="4903404"/>
                    <a:ext cx="63426" cy="63431"/>
                  </a:xfrm>
                  <a:prstGeom prst="ellipse">
                    <a:avLst/>
                  </a:prstGeom>
                  <a:noFill/>
                  <a:ln w="15875" cap="flat" cmpd="sng">
                    <a:solidFill>
                      <a:schemeClr val="accent1"/>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234" name="Google Shape;1785;p110"/>
                  <p:cNvSpPr/>
                  <p:nvPr/>
                </p:nvSpPr>
                <p:spPr>
                  <a:xfrm>
                    <a:off x="12920436" y="4925792"/>
                    <a:ext cx="69023" cy="63431"/>
                  </a:xfrm>
                  <a:prstGeom prst="ellipse">
                    <a:avLst/>
                  </a:prstGeom>
                  <a:noFill/>
                  <a:ln w="15875" cap="flat" cmpd="sng">
                    <a:solidFill>
                      <a:schemeClr val="accent1"/>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235" name="Google Shape;1786;p110"/>
                  <p:cNvSpPr/>
                  <p:nvPr/>
                </p:nvSpPr>
                <p:spPr>
                  <a:xfrm>
                    <a:off x="13002517" y="4978029"/>
                    <a:ext cx="69023" cy="67163"/>
                  </a:xfrm>
                  <a:prstGeom prst="ellipse">
                    <a:avLst/>
                  </a:prstGeom>
                  <a:noFill/>
                  <a:ln w="15875" cap="flat" cmpd="sng">
                    <a:solidFill>
                      <a:schemeClr val="accent1"/>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236" name="Google Shape;1787;p110"/>
                  <p:cNvSpPr/>
                  <p:nvPr/>
                </p:nvSpPr>
                <p:spPr>
                  <a:xfrm>
                    <a:off x="13034230" y="4981761"/>
                    <a:ext cx="67157" cy="67163"/>
                  </a:xfrm>
                  <a:prstGeom prst="ellipse">
                    <a:avLst/>
                  </a:prstGeom>
                  <a:noFill/>
                  <a:ln w="15875" cap="flat" cmpd="sng">
                    <a:solidFill>
                      <a:schemeClr val="accent1"/>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237" name="Google Shape;1788;p110"/>
                  <p:cNvSpPr/>
                  <p:nvPr/>
                </p:nvSpPr>
                <p:spPr>
                  <a:xfrm>
                    <a:off x="13116309" y="5000417"/>
                    <a:ext cx="63426" cy="63431"/>
                  </a:xfrm>
                  <a:prstGeom prst="ellipse">
                    <a:avLst/>
                  </a:prstGeom>
                  <a:noFill/>
                  <a:ln w="15875" cap="flat" cmpd="sng">
                    <a:solidFill>
                      <a:schemeClr val="accent1"/>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238" name="Google Shape;1789;p110"/>
                  <p:cNvSpPr/>
                  <p:nvPr/>
                </p:nvSpPr>
                <p:spPr>
                  <a:xfrm>
                    <a:off x="13157352" y="5000417"/>
                    <a:ext cx="63426" cy="63431"/>
                  </a:xfrm>
                  <a:prstGeom prst="ellipse">
                    <a:avLst/>
                  </a:prstGeom>
                  <a:noFill/>
                  <a:ln w="15875" cap="flat" cmpd="sng">
                    <a:solidFill>
                      <a:schemeClr val="accent1"/>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239" name="Google Shape;1790;p110"/>
                  <p:cNvSpPr/>
                  <p:nvPr/>
                </p:nvSpPr>
                <p:spPr>
                  <a:xfrm>
                    <a:off x="13172273" y="5011611"/>
                    <a:ext cx="67157" cy="69029"/>
                  </a:xfrm>
                  <a:prstGeom prst="ellipse">
                    <a:avLst/>
                  </a:prstGeom>
                  <a:noFill/>
                  <a:ln w="15875" cap="flat" cmpd="sng">
                    <a:solidFill>
                      <a:schemeClr val="accent1"/>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240" name="Google Shape;1791;p110"/>
                  <p:cNvSpPr/>
                  <p:nvPr/>
                </p:nvSpPr>
                <p:spPr>
                  <a:xfrm>
                    <a:off x="13202122" y="5071311"/>
                    <a:ext cx="65291" cy="67163"/>
                  </a:xfrm>
                  <a:prstGeom prst="ellipse">
                    <a:avLst/>
                  </a:prstGeom>
                  <a:noFill/>
                  <a:ln w="15875" cap="flat" cmpd="sng">
                    <a:solidFill>
                      <a:schemeClr val="accent1"/>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241" name="Google Shape;1792;p110"/>
                  <p:cNvSpPr/>
                  <p:nvPr/>
                </p:nvSpPr>
                <p:spPr>
                  <a:xfrm>
                    <a:off x="13243163" y="5099296"/>
                    <a:ext cx="67157" cy="67163"/>
                  </a:xfrm>
                  <a:prstGeom prst="ellipse">
                    <a:avLst/>
                  </a:prstGeom>
                  <a:noFill/>
                  <a:ln w="15875" cap="flat" cmpd="sng">
                    <a:solidFill>
                      <a:schemeClr val="accent1"/>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242" name="Google Shape;1793;p110"/>
                  <p:cNvSpPr/>
                  <p:nvPr/>
                </p:nvSpPr>
                <p:spPr>
                  <a:xfrm>
                    <a:off x="13325242" y="5134742"/>
                    <a:ext cx="65291" cy="69029"/>
                  </a:xfrm>
                  <a:prstGeom prst="ellipse">
                    <a:avLst/>
                  </a:prstGeom>
                  <a:noFill/>
                  <a:ln w="15875" cap="flat" cmpd="sng">
                    <a:solidFill>
                      <a:schemeClr val="accent1"/>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243" name="Google Shape;1794;p110"/>
                  <p:cNvSpPr/>
                  <p:nvPr/>
                </p:nvSpPr>
                <p:spPr>
                  <a:xfrm>
                    <a:off x="13377475" y="5134742"/>
                    <a:ext cx="65291" cy="69029"/>
                  </a:xfrm>
                  <a:prstGeom prst="ellipse">
                    <a:avLst/>
                  </a:prstGeom>
                  <a:noFill/>
                  <a:ln w="15875" cap="flat" cmpd="sng">
                    <a:solidFill>
                      <a:schemeClr val="accent1"/>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244" name="Google Shape;1795;p110"/>
                  <p:cNvSpPr/>
                  <p:nvPr/>
                </p:nvSpPr>
                <p:spPr>
                  <a:xfrm>
                    <a:off x="13453958" y="5173921"/>
                    <a:ext cx="63426" cy="67163"/>
                  </a:xfrm>
                  <a:prstGeom prst="ellipse">
                    <a:avLst/>
                  </a:prstGeom>
                  <a:noFill/>
                  <a:ln w="15875" cap="flat" cmpd="sng">
                    <a:solidFill>
                      <a:schemeClr val="accent1"/>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245" name="Google Shape;1796;p110"/>
                  <p:cNvSpPr/>
                  <p:nvPr/>
                </p:nvSpPr>
                <p:spPr>
                  <a:xfrm>
                    <a:off x="13465152" y="5198174"/>
                    <a:ext cx="67157" cy="65298"/>
                  </a:xfrm>
                  <a:prstGeom prst="ellipse">
                    <a:avLst/>
                  </a:prstGeom>
                  <a:noFill/>
                  <a:ln w="15875" cap="flat" cmpd="sng">
                    <a:solidFill>
                      <a:schemeClr val="accent1"/>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246" name="Google Shape;1797;p110"/>
                  <p:cNvSpPr/>
                  <p:nvPr/>
                </p:nvSpPr>
                <p:spPr>
                  <a:xfrm>
                    <a:off x="13494998" y="5198174"/>
                    <a:ext cx="63426" cy="69029"/>
                  </a:xfrm>
                  <a:prstGeom prst="ellipse">
                    <a:avLst/>
                  </a:prstGeom>
                  <a:noFill/>
                  <a:ln w="15875" cap="flat" cmpd="sng">
                    <a:solidFill>
                      <a:schemeClr val="accent1"/>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247" name="Google Shape;1798;p110"/>
                  <p:cNvSpPr/>
                  <p:nvPr/>
                </p:nvSpPr>
                <p:spPr>
                  <a:xfrm>
                    <a:off x="13543502" y="5218696"/>
                    <a:ext cx="67157" cy="67163"/>
                  </a:xfrm>
                  <a:prstGeom prst="ellipse">
                    <a:avLst/>
                  </a:prstGeom>
                  <a:noFill/>
                  <a:ln w="15875" cap="flat" cmpd="sng">
                    <a:solidFill>
                      <a:schemeClr val="accent1"/>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248" name="Google Shape;1799;p110"/>
                  <p:cNvSpPr/>
                  <p:nvPr/>
                </p:nvSpPr>
                <p:spPr>
                  <a:xfrm>
                    <a:off x="13595734" y="5218696"/>
                    <a:ext cx="65292" cy="67163"/>
                  </a:xfrm>
                  <a:prstGeom prst="ellipse">
                    <a:avLst/>
                  </a:prstGeom>
                  <a:noFill/>
                  <a:ln w="15875" cap="flat" cmpd="sng">
                    <a:solidFill>
                      <a:schemeClr val="accent1"/>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249" name="Google Shape;1800;p110"/>
                  <p:cNvSpPr/>
                  <p:nvPr/>
                </p:nvSpPr>
                <p:spPr>
                  <a:xfrm>
                    <a:off x="13689006" y="5220561"/>
                    <a:ext cx="65292" cy="65298"/>
                  </a:xfrm>
                  <a:prstGeom prst="ellipse">
                    <a:avLst/>
                  </a:prstGeom>
                  <a:noFill/>
                  <a:ln w="15875" cap="flat" cmpd="sng">
                    <a:solidFill>
                      <a:schemeClr val="accent1"/>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250" name="Google Shape;1801;p110"/>
                  <p:cNvSpPr/>
                  <p:nvPr/>
                </p:nvSpPr>
                <p:spPr>
                  <a:xfrm>
                    <a:off x="13718855" y="5252278"/>
                    <a:ext cx="52233" cy="48506"/>
                  </a:xfrm>
                  <a:prstGeom prst="ellipse">
                    <a:avLst/>
                  </a:prstGeom>
                  <a:noFill/>
                  <a:ln w="15875" cap="flat" cmpd="sng">
                    <a:solidFill>
                      <a:schemeClr val="accent1"/>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251" name="Google Shape;1802;p110"/>
                  <p:cNvSpPr/>
                  <p:nvPr/>
                </p:nvSpPr>
                <p:spPr>
                  <a:xfrm>
                    <a:off x="13746838" y="5252278"/>
                    <a:ext cx="48502" cy="48506"/>
                  </a:xfrm>
                  <a:prstGeom prst="ellipse">
                    <a:avLst/>
                  </a:prstGeom>
                  <a:noFill/>
                  <a:ln w="15875" cap="flat" cmpd="sng">
                    <a:solidFill>
                      <a:schemeClr val="accent1"/>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252" name="Google Shape;1803;p110"/>
                  <p:cNvSpPr/>
                  <p:nvPr/>
                </p:nvSpPr>
                <p:spPr>
                  <a:xfrm>
                    <a:off x="13817723" y="5278397"/>
                    <a:ext cx="52233" cy="52238"/>
                  </a:xfrm>
                  <a:prstGeom prst="ellipse">
                    <a:avLst/>
                  </a:prstGeom>
                  <a:noFill/>
                  <a:ln w="15875" cap="flat" cmpd="sng">
                    <a:solidFill>
                      <a:schemeClr val="accent1"/>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253" name="Google Shape;1804;p110"/>
                  <p:cNvSpPr/>
                  <p:nvPr/>
                </p:nvSpPr>
                <p:spPr>
                  <a:xfrm>
                    <a:off x="13843841" y="5278397"/>
                    <a:ext cx="52233" cy="52238"/>
                  </a:xfrm>
                  <a:prstGeom prst="ellipse">
                    <a:avLst/>
                  </a:prstGeom>
                  <a:noFill/>
                  <a:ln w="15875" cap="flat" cmpd="sng">
                    <a:solidFill>
                      <a:schemeClr val="accent1"/>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254" name="Google Shape;1805;p110"/>
                  <p:cNvSpPr/>
                  <p:nvPr/>
                </p:nvSpPr>
                <p:spPr>
                  <a:xfrm>
                    <a:off x="13937114" y="5274665"/>
                    <a:ext cx="55964" cy="55969"/>
                  </a:xfrm>
                  <a:prstGeom prst="ellipse">
                    <a:avLst/>
                  </a:prstGeom>
                  <a:noFill/>
                  <a:ln w="15875" cap="flat" cmpd="sng">
                    <a:solidFill>
                      <a:schemeClr val="accent1"/>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255" name="Google Shape;1806;p110"/>
                  <p:cNvSpPr/>
                  <p:nvPr/>
                </p:nvSpPr>
                <p:spPr>
                  <a:xfrm>
                    <a:off x="13993078" y="5270934"/>
                    <a:ext cx="52233" cy="52238"/>
                  </a:xfrm>
                  <a:prstGeom prst="ellipse">
                    <a:avLst/>
                  </a:prstGeom>
                  <a:noFill/>
                  <a:ln w="15875" cap="flat" cmpd="sng">
                    <a:solidFill>
                      <a:schemeClr val="accent1"/>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256" name="Google Shape;1807;p110"/>
                  <p:cNvSpPr/>
                  <p:nvPr/>
                </p:nvSpPr>
                <p:spPr>
                  <a:xfrm>
                    <a:off x="14013597" y="5297053"/>
                    <a:ext cx="52233" cy="52238"/>
                  </a:xfrm>
                  <a:prstGeom prst="ellipse">
                    <a:avLst/>
                  </a:prstGeom>
                  <a:noFill/>
                  <a:ln w="15875" cap="flat" cmpd="sng">
                    <a:solidFill>
                      <a:schemeClr val="accent1"/>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257" name="Google Shape;1808;p110"/>
                  <p:cNvSpPr/>
                  <p:nvPr/>
                </p:nvSpPr>
                <p:spPr>
                  <a:xfrm>
                    <a:off x="14077023" y="5326903"/>
                    <a:ext cx="52233" cy="52238"/>
                  </a:xfrm>
                  <a:prstGeom prst="ellipse">
                    <a:avLst/>
                  </a:prstGeom>
                  <a:noFill/>
                  <a:ln w="15875" cap="flat" cmpd="sng">
                    <a:solidFill>
                      <a:schemeClr val="accent1"/>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258" name="Google Shape;1809;p110"/>
                  <p:cNvSpPr/>
                  <p:nvPr/>
                </p:nvSpPr>
                <p:spPr>
                  <a:xfrm>
                    <a:off x="14084484" y="5360484"/>
                    <a:ext cx="55964" cy="52238"/>
                  </a:xfrm>
                  <a:prstGeom prst="ellipse">
                    <a:avLst/>
                  </a:prstGeom>
                  <a:noFill/>
                  <a:ln w="15875" cap="flat" cmpd="sng">
                    <a:solidFill>
                      <a:schemeClr val="accent1"/>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259" name="Google Shape;1810;p110"/>
                  <p:cNvSpPr/>
                  <p:nvPr/>
                </p:nvSpPr>
                <p:spPr>
                  <a:xfrm>
                    <a:off x="14174027" y="5382872"/>
                    <a:ext cx="55964" cy="55969"/>
                  </a:xfrm>
                  <a:prstGeom prst="ellipse">
                    <a:avLst/>
                  </a:prstGeom>
                  <a:noFill/>
                  <a:ln w="15875" cap="flat" cmpd="sng">
                    <a:solidFill>
                      <a:schemeClr val="accent1"/>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260" name="Google Shape;1811;p110"/>
                  <p:cNvSpPr/>
                  <p:nvPr/>
                </p:nvSpPr>
                <p:spPr>
                  <a:xfrm>
                    <a:off x="14200144" y="5382872"/>
                    <a:ext cx="59695" cy="55969"/>
                  </a:xfrm>
                  <a:prstGeom prst="ellipse">
                    <a:avLst/>
                  </a:prstGeom>
                  <a:noFill/>
                  <a:ln w="15875" cap="flat" cmpd="sng">
                    <a:solidFill>
                      <a:schemeClr val="accent1"/>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261" name="Google Shape;1812;p110"/>
                  <p:cNvSpPr/>
                  <p:nvPr/>
                </p:nvSpPr>
                <p:spPr>
                  <a:xfrm>
                    <a:off x="14285955" y="5410856"/>
                    <a:ext cx="59695" cy="57835"/>
                  </a:xfrm>
                  <a:prstGeom prst="ellipse">
                    <a:avLst/>
                  </a:prstGeom>
                  <a:noFill/>
                  <a:ln w="15875" cap="flat" cmpd="sng">
                    <a:solidFill>
                      <a:schemeClr val="accent1"/>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262" name="Google Shape;1813;p110"/>
                  <p:cNvSpPr/>
                  <p:nvPr/>
                </p:nvSpPr>
                <p:spPr>
                  <a:xfrm>
                    <a:off x="14338188" y="5412722"/>
                    <a:ext cx="57830" cy="55969"/>
                  </a:xfrm>
                  <a:prstGeom prst="ellipse">
                    <a:avLst/>
                  </a:prstGeom>
                  <a:noFill/>
                  <a:ln w="15875" cap="flat" cmpd="sng">
                    <a:solidFill>
                      <a:schemeClr val="accent1"/>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263" name="Google Shape;1814;p110"/>
                  <p:cNvSpPr/>
                  <p:nvPr/>
                </p:nvSpPr>
                <p:spPr>
                  <a:xfrm>
                    <a:off x="14386689" y="5412722"/>
                    <a:ext cx="61561" cy="55969"/>
                  </a:xfrm>
                  <a:prstGeom prst="ellipse">
                    <a:avLst/>
                  </a:prstGeom>
                  <a:noFill/>
                  <a:ln w="15875" cap="flat" cmpd="sng">
                    <a:solidFill>
                      <a:schemeClr val="accent1"/>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264" name="Google Shape;1815;p110"/>
                  <p:cNvSpPr/>
                  <p:nvPr/>
                </p:nvSpPr>
                <p:spPr>
                  <a:xfrm>
                    <a:off x="14459444" y="5412722"/>
                    <a:ext cx="55964" cy="61565"/>
                  </a:xfrm>
                  <a:prstGeom prst="ellipse">
                    <a:avLst/>
                  </a:prstGeom>
                  <a:noFill/>
                  <a:ln w="15875" cap="flat" cmpd="sng">
                    <a:solidFill>
                      <a:schemeClr val="accent1"/>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265" name="Google Shape;1816;p110"/>
                  <p:cNvSpPr/>
                  <p:nvPr/>
                </p:nvSpPr>
                <p:spPr>
                  <a:xfrm>
                    <a:off x="14563909" y="5410856"/>
                    <a:ext cx="59695" cy="54104"/>
                  </a:xfrm>
                  <a:prstGeom prst="ellipse">
                    <a:avLst/>
                  </a:prstGeom>
                  <a:noFill/>
                  <a:ln w="15875" cap="flat" cmpd="sng">
                    <a:solidFill>
                      <a:schemeClr val="accent1"/>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266" name="Google Shape;1817;p110"/>
                  <p:cNvSpPr/>
                  <p:nvPr/>
                </p:nvSpPr>
                <p:spPr>
                  <a:xfrm>
                    <a:off x="14586295" y="5492943"/>
                    <a:ext cx="59695" cy="55969"/>
                  </a:xfrm>
                  <a:prstGeom prst="ellipse">
                    <a:avLst/>
                  </a:prstGeom>
                  <a:noFill/>
                  <a:ln w="15875" cap="flat" cmpd="sng">
                    <a:solidFill>
                      <a:schemeClr val="accent1"/>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267" name="Google Shape;1818;p110"/>
                  <p:cNvSpPr/>
                  <p:nvPr/>
                </p:nvSpPr>
                <p:spPr>
                  <a:xfrm>
                    <a:off x="14627334" y="5492943"/>
                    <a:ext cx="59695" cy="55969"/>
                  </a:xfrm>
                  <a:prstGeom prst="ellipse">
                    <a:avLst/>
                  </a:prstGeom>
                  <a:noFill/>
                  <a:ln w="15875" cap="flat" cmpd="sng">
                    <a:solidFill>
                      <a:schemeClr val="accent1"/>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268" name="Google Shape;1819;p110"/>
                  <p:cNvSpPr/>
                  <p:nvPr/>
                </p:nvSpPr>
                <p:spPr>
                  <a:xfrm>
                    <a:off x="14638527" y="5537719"/>
                    <a:ext cx="59695" cy="59700"/>
                  </a:xfrm>
                  <a:prstGeom prst="ellipse">
                    <a:avLst/>
                  </a:prstGeom>
                  <a:noFill/>
                  <a:ln w="15875" cap="flat" cmpd="sng">
                    <a:solidFill>
                      <a:schemeClr val="accent1"/>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269" name="Google Shape;1820;p110"/>
                  <p:cNvSpPr/>
                  <p:nvPr/>
                </p:nvSpPr>
                <p:spPr>
                  <a:xfrm>
                    <a:off x="14789630" y="5537719"/>
                    <a:ext cx="57830" cy="59700"/>
                  </a:xfrm>
                  <a:prstGeom prst="ellipse">
                    <a:avLst/>
                  </a:prstGeom>
                  <a:noFill/>
                  <a:ln w="15875" cap="flat" cmpd="sng">
                    <a:solidFill>
                      <a:schemeClr val="accent1"/>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270" name="Google Shape;1821;p110"/>
                  <p:cNvSpPr/>
                  <p:nvPr/>
                </p:nvSpPr>
                <p:spPr>
                  <a:xfrm>
                    <a:off x="14847459" y="5593688"/>
                    <a:ext cx="61560" cy="55969"/>
                  </a:xfrm>
                  <a:prstGeom prst="ellipse">
                    <a:avLst/>
                  </a:prstGeom>
                  <a:noFill/>
                  <a:ln w="15875" cap="flat" cmpd="sng">
                    <a:solidFill>
                      <a:schemeClr val="accent1"/>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271" name="Google Shape;1822;p110"/>
                  <p:cNvSpPr/>
                  <p:nvPr/>
                </p:nvSpPr>
                <p:spPr>
                  <a:xfrm>
                    <a:off x="14886633" y="5593688"/>
                    <a:ext cx="54099" cy="55969"/>
                  </a:xfrm>
                  <a:prstGeom prst="ellipse">
                    <a:avLst/>
                  </a:prstGeom>
                  <a:noFill/>
                  <a:ln w="15875" cap="flat" cmpd="sng">
                    <a:solidFill>
                      <a:schemeClr val="accent1"/>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272" name="Google Shape;1823;p110"/>
                  <p:cNvSpPr/>
                  <p:nvPr/>
                </p:nvSpPr>
                <p:spPr>
                  <a:xfrm>
                    <a:off x="14927673" y="5593688"/>
                    <a:ext cx="55964" cy="59700"/>
                  </a:xfrm>
                  <a:prstGeom prst="ellipse">
                    <a:avLst/>
                  </a:prstGeom>
                  <a:noFill/>
                  <a:ln w="15875" cap="flat" cmpd="sng">
                    <a:solidFill>
                      <a:schemeClr val="accent1"/>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273" name="Google Shape;1824;p110"/>
                  <p:cNvSpPr/>
                  <p:nvPr/>
                </p:nvSpPr>
                <p:spPr>
                  <a:xfrm>
                    <a:off x="15002292" y="5593688"/>
                    <a:ext cx="55964" cy="59700"/>
                  </a:xfrm>
                  <a:prstGeom prst="ellipse">
                    <a:avLst/>
                  </a:prstGeom>
                  <a:noFill/>
                  <a:ln w="15875" cap="flat" cmpd="sng">
                    <a:solidFill>
                      <a:schemeClr val="accent1"/>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274" name="Google Shape;1825;p110"/>
                  <p:cNvSpPr/>
                  <p:nvPr/>
                </p:nvSpPr>
                <p:spPr>
                  <a:xfrm>
                    <a:off x="15089969" y="5593688"/>
                    <a:ext cx="54098" cy="59700"/>
                  </a:xfrm>
                  <a:prstGeom prst="ellipse">
                    <a:avLst/>
                  </a:prstGeom>
                  <a:noFill/>
                  <a:ln w="15875" cap="flat" cmpd="sng">
                    <a:solidFill>
                      <a:schemeClr val="accent1"/>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275" name="Google Shape;1826;p110"/>
                  <p:cNvSpPr/>
                  <p:nvPr/>
                </p:nvSpPr>
                <p:spPr>
                  <a:xfrm>
                    <a:off x="15132873" y="5593688"/>
                    <a:ext cx="55964" cy="59700"/>
                  </a:xfrm>
                  <a:prstGeom prst="ellipse">
                    <a:avLst/>
                  </a:prstGeom>
                  <a:noFill/>
                  <a:ln w="15875" cap="flat" cmpd="sng">
                    <a:solidFill>
                      <a:schemeClr val="accent1"/>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276" name="Google Shape;1827;p110"/>
                  <p:cNvSpPr/>
                  <p:nvPr/>
                </p:nvSpPr>
                <p:spPr>
                  <a:xfrm>
                    <a:off x="15175781" y="5593688"/>
                    <a:ext cx="54098" cy="59700"/>
                  </a:xfrm>
                  <a:prstGeom prst="ellipse">
                    <a:avLst/>
                  </a:prstGeom>
                  <a:noFill/>
                  <a:ln w="15875" cap="flat" cmpd="sng">
                    <a:solidFill>
                      <a:schemeClr val="accent1"/>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277" name="Google Shape;1828;p110"/>
                  <p:cNvSpPr/>
                  <p:nvPr/>
                </p:nvSpPr>
                <p:spPr>
                  <a:xfrm>
                    <a:off x="15200031" y="5593688"/>
                    <a:ext cx="57830" cy="59700"/>
                  </a:xfrm>
                  <a:prstGeom prst="ellipse">
                    <a:avLst/>
                  </a:prstGeom>
                  <a:noFill/>
                  <a:ln w="15875" cap="flat" cmpd="sng">
                    <a:solidFill>
                      <a:schemeClr val="accent1"/>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278" name="Google Shape;1829;p110"/>
                  <p:cNvSpPr/>
                  <p:nvPr/>
                </p:nvSpPr>
                <p:spPr>
                  <a:xfrm>
                    <a:off x="15252264" y="5593688"/>
                    <a:ext cx="57830" cy="59700"/>
                  </a:xfrm>
                  <a:prstGeom prst="ellipse">
                    <a:avLst/>
                  </a:prstGeom>
                  <a:noFill/>
                  <a:ln w="15875" cap="flat" cmpd="sng">
                    <a:solidFill>
                      <a:schemeClr val="accent1"/>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279" name="Google Shape;1830;p110"/>
                  <p:cNvSpPr/>
                  <p:nvPr/>
                </p:nvSpPr>
                <p:spPr>
                  <a:xfrm>
                    <a:off x="15313825" y="5593688"/>
                    <a:ext cx="55964" cy="59700"/>
                  </a:xfrm>
                  <a:prstGeom prst="ellipse">
                    <a:avLst/>
                  </a:prstGeom>
                  <a:noFill/>
                  <a:ln w="15875" cap="flat" cmpd="sng">
                    <a:solidFill>
                      <a:schemeClr val="accent1"/>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280" name="Google Shape;1831;p110"/>
                  <p:cNvSpPr/>
                  <p:nvPr/>
                </p:nvSpPr>
                <p:spPr>
                  <a:xfrm>
                    <a:off x="15358595" y="5593688"/>
                    <a:ext cx="59695" cy="59700"/>
                  </a:xfrm>
                  <a:prstGeom prst="ellipse">
                    <a:avLst/>
                  </a:prstGeom>
                  <a:noFill/>
                  <a:ln w="15875" cap="flat" cmpd="sng">
                    <a:solidFill>
                      <a:schemeClr val="accent1"/>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281" name="Google Shape;1832;p110"/>
                  <p:cNvSpPr/>
                  <p:nvPr/>
                </p:nvSpPr>
                <p:spPr>
                  <a:xfrm>
                    <a:off x="15399636" y="5698163"/>
                    <a:ext cx="55964" cy="59700"/>
                  </a:xfrm>
                  <a:prstGeom prst="ellipse">
                    <a:avLst/>
                  </a:prstGeom>
                  <a:noFill/>
                  <a:ln w="15875" cap="flat" cmpd="sng">
                    <a:solidFill>
                      <a:schemeClr val="accent1"/>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282" name="Google Shape;1833;p110"/>
                  <p:cNvSpPr/>
                  <p:nvPr/>
                </p:nvSpPr>
                <p:spPr>
                  <a:xfrm>
                    <a:off x="15429483" y="5698163"/>
                    <a:ext cx="59695" cy="59700"/>
                  </a:xfrm>
                  <a:prstGeom prst="ellipse">
                    <a:avLst/>
                  </a:prstGeom>
                  <a:noFill/>
                  <a:ln w="15875" cap="flat" cmpd="sng">
                    <a:solidFill>
                      <a:schemeClr val="accent1"/>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283" name="Google Shape;1834;p110"/>
                  <p:cNvSpPr/>
                  <p:nvPr/>
                </p:nvSpPr>
                <p:spPr>
                  <a:xfrm>
                    <a:off x="15599241" y="5698163"/>
                    <a:ext cx="59695" cy="59700"/>
                  </a:xfrm>
                  <a:prstGeom prst="ellipse">
                    <a:avLst/>
                  </a:prstGeom>
                  <a:noFill/>
                  <a:ln w="15875" cap="flat" cmpd="sng">
                    <a:solidFill>
                      <a:schemeClr val="accent1"/>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284" name="Google Shape;1835;p110"/>
                  <p:cNvSpPr/>
                  <p:nvPr/>
                </p:nvSpPr>
                <p:spPr>
                  <a:xfrm>
                    <a:off x="15629088" y="5698163"/>
                    <a:ext cx="57830" cy="59700"/>
                  </a:xfrm>
                  <a:prstGeom prst="ellipse">
                    <a:avLst/>
                  </a:prstGeom>
                  <a:noFill/>
                  <a:ln w="15875" cap="flat" cmpd="sng">
                    <a:solidFill>
                      <a:schemeClr val="accent1"/>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285" name="Google Shape;1836;p110"/>
                  <p:cNvSpPr/>
                  <p:nvPr/>
                </p:nvSpPr>
                <p:spPr>
                  <a:xfrm>
                    <a:off x="15722359" y="5698163"/>
                    <a:ext cx="59695" cy="59700"/>
                  </a:xfrm>
                  <a:prstGeom prst="ellipse">
                    <a:avLst/>
                  </a:prstGeom>
                  <a:noFill/>
                  <a:ln w="15875" cap="flat" cmpd="sng">
                    <a:solidFill>
                      <a:schemeClr val="accent1"/>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286" name="Google Shape;1837;p110"/>
                  <p:cNvSpPr/>
                  <p:nvPr/>
                </p:nvSpPr>
                <p:spPr>
                  <a:xfrm>
                    <a:off x="15770863" y="5698163"/>
                    <a:ext cx="55964" cy="59700"/>
                  </a:xfrm>
                  <a:prstGeom prst="ellipse">
                    <a:avLst/>
                  </a:prstGeom>
                  <a:noFill/>
                  <a:ln w="15875" cap="flat" cmpd="sng">
                    <a:solidFill>
                      <a:schemeClr val="accent1"/>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287" name="Google Shape;1838;p110"/>
                  <p:cNvSpPr/>
                  <p:nvPr/>
                </p:nvSpPr>
                <p:spPr>
                  <a:xfrm>
                    <a:off x="15959275" y="5698163"/>
                    <a:ext cx="55964" cy="59700"/>
                  </a:xfrm>
                  <a:prstGeom prst="ellipse">
                    <a:avLst/>
                  </a:prstGeom>
                  <a:noFill/>
                  <a:ln w="15875" cap="flat" cmpd="sng">
                    <a:solidFill>
                      <a:schemeClr val="accent1"/>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288" name="Google Shape;1839;p110"/>
                  <p:cNvSpPr/>
                  <p:nvPr/>
                </p:nvSpPr>
                <p:spPr>
                  <a:xfrm>
                    <a:off x="16045086" y="5698163"/>
                    <a:ext cx="55964" cy="59700"/>
                  </a:xfrm>
                  <a:prstGeom prst="ellipse">
                    <a:avLst/>
                  </a:prstGeom>
                  <a:noFill/>
                  <a:ln w="15875" cap="flat" cmpd="sng">
                    <a:solidFill>
                      <a:schemeClr val="accent1"/>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289" name="Google Shape;1840;p110"/>
                  <p:cNvSpPr/>
                  <p:nvPr/>
                </p:nvSpPr>
                <p:spPr>
                  <a:xfrm>
                    <a:off x="16179398" y="5698163"/>
                    <a:ext cx="55964" cy="59700"/>
                  </a:xfrm>
                  <a:prstGeom prst="ellipse">
                    <a:avLst/>
                  </a:prstGeom>
                  <a:noFill/>
                  <a:ln w="15875" cap="flat" cmpd="sng">
                    <a:solidFill>
                      <a:schemeClr val="accent1"/>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grpSp>
          </p:grpSp>
          <p:grpSp>
            <p:nvGrpSpPr>
              <p:cNvPr id="12" name="Google Shape;1841;p110"/>
              <p:cNvGrpSpPr/>
              <p:nvPr/>
            </p:nvGrpSpPr>
            <p:grpSpPr>
              <a:xfrm>
                <a:off x="7174554" y="3077709"/>
                <a:ext cx="3886637" cy="1257200"/>
                <a:chOff x="9077325" y="3028264"/>
                <a:chExt cx="7042151" cy="2116824"/>
              </a:xfrm>
            </p:grpSpPr>
            <p:sp>
              <p:nvSpPr>
                <p:cNvPr id="62" name="Google Shape;1842;p110"/>
                <p:cNvSpPr/>
                <p:nvPr/>
              </p:nvSpPr>
              <p:spPr>
                <a:xfrm>
                  <a:off x="9077325" y="3028264"/>
                  <a:ext cx="65727" cy="69189"/>
                </a:xfrm>
                <a:prstGeom prst="ellipse">
                  <a:avLst/>
                </a:prstGeom>
                <a:noFill/>
                <a:ln w="15875" cap="flat" cmpd="sng">
                  <a:solidFill>
                    <a:srgbClr val="911838"/>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63" name="Google Shape;1843;p110"/>
                <p:cNvSpPr/>
                <p:nvPr/>
              </p:nvSpPr>
              <p:spPr>
                <a:xfrm>
                  <a:off x="9359011" y="3099323"/>
                  <a:ext cx="67605" cy="63580"/>
                </a:xfrm>
                <a:prstGeom prst="ellipse">
                  <a:avLst/>
                </a:prstGeom>
                <a:noFill/>
                <a:ln w="15875" cap="flat" cmpd="sng">
                  <a:solidFill>
                    <a:srgbClr val="911838"/>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64" name="Google Shape;1844;p110"/>
                <p:cNvSpPr/>
                <p:nvPr/>
              </p:nvSpPr>
              <p:spPr>
                <a:xfrm>
                  <a:off x="9434127" y="3110543"/>
                  <a:ext cx="67605" cy="65449"/>
                </a:xfrm>
                <a:prstGeom prst="ellipse">
                  <a:avLst/>
                </a:prstGeom>
                <a:noFill/>
                <a:ln w="15875" cap="flat" cmpd="sng">
                  <a:solidFill>
                    <a:srgbClr val="911838"/>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65" name="Google Shape;1845;p110"/>
                <p:cNvSpPr/>
                <p:nvPr/>
              </p:nvSpPr>
              <p:spPr>
                <a:xfrm>
                  <a:off x="9546802" y="3142333"/>
                  <a:ext cx="63849" cy="63580"/>
                </a:xfrm>
                <a:prstGeom prst="ellipse">
                  <a:avLst/>
                </a:prstGeom>
                <a:noFill/>
                <a:ln w="15875" cap="flat" cmpd="sng">
                  <a:solidFill>
                    <a:srgbClr val="911838"/>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66" name="Google Shape;1846;p110"/>
                <p:cNvSpPr/>
                <p:nvPr/>
              </p:nvSpPr>
              <p:spPr>
                <a:xfrm>
                  <a:off x="9636941" y="3192823"/>
                  <a:ext cx="63849" cy="65449"/>
                </a:xfrm>
                <a:prstGeom prst="ellipse">
                  <a:avLst/>
                </a:prstGeom>
                <a:noFill/>
                <a:ln w="15875" cap="flat" cmpd="sng">
                  <a:solidFill>
                    <a:srgbClr val="911838"/>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67" name="Google Shape;1847;p110"/>
                <p:cNvSpPr/>
                <p:nvPr/>
              </p:nvSpPr>
              <p:spPr>
                <a:xfrm>
                  <a:off x="9674499" y="3200303"/>
                  <a:ext cx="63849" cy="63580"/>
                </a:xfrm>
                <a:prstGeom prst="ellipse">
                  <a:avLst/>
                </a:prstGeom>
                <a:noFill/>
                <a:ln w="15875" cap="flat" cmpd="sng">
                  <a:solidFill>
                    <a:srgbClr val="911838"/>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68" name="Google Shape;1848;p110"/>
                <p:cNvSpPr/>
                <p:nvPr/>
              </p:nvSpPr>
              <p:spPr>
                <a:xfrm>
                  <a:off x="9892336" y="3319982"/>
                  <a:ext cx="67605" cy="63580"/>
                </a:xfrm>
                <a:prstGeom prst="ellipse">
                  <a:avLst/>
                </a:prstGeom>
                <a:noFill/>
                <a:ln w="15875" cap="flat" cmpd="sng">
                  <a:solidFill>
                    <a:srgbClr val="911838"/>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69" name="Google Shape;1849;p110"/>
                <p:cNvSpPr/>
                <p:nvPr/>
              </p:nvSpPr>
              <p:spPr>
                <a:xfrm>
                  <a:off x="10177778" y="3454621"/>
                  <a:ext cx="67605" cy="69189"/>
                </a:xfrm>
                <a:prstGeom prst="ellipse">
                  <a:avLst/>
                </a:prstGeom>
                <a:noFill/>
                <a:ln w="15875" cap="flat" cmpd="sng">
                  <a:solidFill>
                    <a:srgbClr val="911838"/>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70" name="Google Shape;1850;p110"/>
                <p:cNvSpPr/>
                <p:nvPr/>
              </p:nvSpPr>
              <p:spPr>
                <a:xfrm>
                  <a:off x="10326134" y="3514460"/>
                  <a:ext cx="69482" cy="67319"/>
                </a:xfrm>
                <a:prstGeom prst="ellipse">
                  <a:avLst/>
                </a:prstGeom>
                <a:noFill/>
                <a:ln w="15875" cap="flat" cmpd="sng">
                  <a:solidFill>
                    <a:srgbClr val="911838"/>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71" name="Google Shape;1851;p110"/>
                <p:cNvSpPr/>
                <p:nvPr/>
              </p:nvSpPr>
              <p:spPr>
                <a:xfrm>
                  <a:off x="10489511" y="3585520"/>
                  <a:ext cx="65727" cy="63580"/>
                </a:xfrm>
                <a:prstGeom prst="ellipse">
                  <a:avLst/>
                </a:prstGeom>
                <a:noFill/>
                <a:ln w="15875" cap="flat" cmpd="sng">
                  <a:solidFill>
                    <a:srgbClr val="911838"/>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72" name="Google Shape;1852;p110"/>
                <p:cNvSpPr/>
                <p:nvPr/>
              </p:nvSpPr>
              <p:spPr>
                <a:xfrm>
                  <a:off x="10513924" y="3596740"/>
                  <a:ext cx="67605" cy="63580"/>
                </a:xfrm>
                <a:prstGeom prst="ellipse">
                  <a:avLst/>
                </a:prstGeom>
                <a:noFill/>
                <a:ln w="15875" cap="flat" cmpd="sng">
                  <a:solidFill>
                    <a:srgbClr val="911838"/>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73" name="Google Shape;1853;p110"/>
                <p:cNvSpPr/>
                <p:nvPr/>
              </p:nvSpPr>
              <p:spPr>
                <a:xfrm>
                  <a:off x="10675424" y="3637879"/>
                  <a:ext cx="67605" cy="67319"/>
                </a:xfrm>
                <a:prstGeom prst="ellipse">
                  <a:avLst/>
                </a:prstGeom>
                <a:noFill/>
                <a:ln w="15875" cap="flat" cmpd="sng">
                  <a:solidFill>
                    <a:srgbClr val="911838"/>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74" name="Google Shape;1854;p110"/>
                <p:cNvSpPr/>
                <p:nvPr/>
              </p:nvSpPr>
              <p:spPr>
                <a:xfrm>
                  <a:off x="10731761" y="3637879"/>
                  <a:ext cx="67605" cy="67319"/>
                </a:xfrm>
                <a:prstGeom prst="ellipse">
                  <a:avLst/>
                </a:prstGeom>
                <a:noFill/>
                <a:ln w="15875" cap="flat" cmpd="sng">
                  <a:solidFill>
                    <a:srgbClr val="911838"/>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75" name="Google Shape;1855;p110"/>
                <p:cNvSpPr/>
                <p:nvPr/>
              </p:nvSpPr>
              <p:spPr>
                <a:xfrm>
                  <a:off x="10743029" y="3664059"/>
                  <a:ext cx="67605" cy="65449"/>
                </a:xfrm>
                <a:prstGeom prst="ellipse">
                  <a:avLst/>
                </a:prstGeom>
                <a:noFill/>
                <a:ln w="15875" cap="flat" cmpd="sng">
                  <a:solidFill>
                    <a:srgbClr val="911838"/>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76" name="Google Shape;1856;p110"/>
                <p:cNvSpPr/>
                <p:nvPr/>
              </p:nvSpPr>
              <p:spPr>
                <a:xfrm>
                  <a:off x="10776831" y="3664059"/>
                  <a:ext cx="67605" cy="67319"/>
                </a:xfrm>
                <a:prstGeom prst="ellipse">
                  <a:avLst/>
                </a:prstGeom>
                <a:noFill/>
                <a:ln w="15875" cap="flat" cmpd="sng">
                  <a:solidFill>
                    <a:srgbClr val="911838"/>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77" name="Google Shape;1857;p110"/>
                <p:cNvSpPr/>
                <p:nvPr/>
              </p:nvSpPr>
              <p:spPr>
                <a:xfrm>
                  <a:off x="10851947" y="3682759"/>
                  <a:ext cx="63849" cy="63580"/>
                </a:xfrm>
                <a:prstGeom prst="ellipse">
                  <a:avLst/>
                </a:prstGeom>
                <a:noFill/>
                <a:ln w="15875" cap="flat" cmpd="sng">
                  <a:solidFill>
                    <a:srgbClr val="911838"/>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78" name="Google Shape;1858;p110"/>
                <p:cNvSpPr/>
                <p:nvPr/>
              </p:nvSpPr>
              <p:spPr>
                <a:xfrm>
                  <a:off x="10881994" y="3682759"/>
                  <a:ext cx="67605" cy="69189"/>
                </a:xfrm>
                <a:prstGeom prst="ellipse">
                  <a:avLst/>
                </a:prstGeom>
                <a:noFill/>
                <a:ln w="15875" cap="flat" cmpd="sng">
                  <a:solidFill>
                    <a:srgbClr val="911838"/>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79" name="Google Shape;1859;p110"/>
                <p:cNvSpPr/>
                <p:nvPr/>
              </p:nvSpPr>
              <p:spPr>
                <a:xfrm>
                  <a:off x="10934575" y="3690239"/>
                  <a:ext cx="67605" cy="63580"/>
                </a:xfrm>
                <a:prstGeom prst="ellipse">
                  <a:avLst/>
                </a:prstGeom>
                <a:noFill/>
                <a:ln w="15875" cap="flat" cmpd="sng">
                  <a:solidFill>
                    <a:srgbClr val="911838"/>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80" name="Google Shape;1860;p110"/>
                <p:cNvSpPr/>
                <p:nvPr/>
              </p:nvSpPr>
              <p:spPr>
                <a:xfrm>
                  <a:off x="10968378" y="3705199"/>
                  <a:ext cx="65726" cy="63580"/>
                </a:xfrm>
                <a:prstGeom prst="ellipse">
                  <a:avLst/>
                </a:prstGeom>
                <a:noFill/>
                <a:ln w="15875" cap="flat" cmpd="sng">
                  <a:solidFill>
                    <a:srgbClr val="911838"/>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81" name="Google Shape;1861;p110"/>
                <p:cNvSpPr/>
                <p:nvPr/>
              </p:nvSpPr>
              <p:spPr>
                <a:xfrm>
                  <a:off x="11022836" y="3781868"/>
                  <a:ext cx="69483" cy="63580"/>
                </a:xfrm>
                <a:prstGeom prst="ellipse">
                  <a:avLst/>
                </a:prstGeom>
                <a:noFill/>
                <a:ln w="15875" cap="flat" cmpd="sng">
                  <a:solidFill>
                    <a:srgbClr val="911838"/>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82" name="Google Shape;1862;p110"/>
                <p:cNvSpPr/>
                <p:nvPr/>
              </p:nvSpPr>
              <p:spPr>
                <a:xfrm>
                  <a:off x="11052883" y="3781868"/>
                  <a:ext cx="69483" cy="63580"/>
                </a:xfrm>
                <a:prstGeom prst="ellipse">
                  <a:avLst/>
                </a:prstGeom>
                <a:noFill/>
                <a:ln w="15875" cap="flat" cmpd="sng">
                  <a:solidFill>
                    <a:srgbClr val="911838"/>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83" name="Google Shape;1863;p110"/>
                <p:cNvSpPr/>
                <p:nvPr/>
              </p:nvSpPr>
              <p:spPr>
                <a:xfrm>
                  <a:off x="11081052" y="3776258"/>
                  <a:ext cx="63849" cy="69189"/>
                </a:xfrm>
                <a:prstGeom prst="ellipse">
                  <a:avLst/>
                </a:prstGeom>
                <a:noFill/>
                <a:ln w="15875" cap="flat" cmpd="sng">
                  <a:solidFill>
                    <a:srgbClr val="911838"/>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84" name="Google Shape;1864;p110"/>
                <p:cNvSpPr/>
                <p:nvPr/>
              </p:nvSpPr>
              <p:spPr>
                <a:xfrm>
                  <a:off x="11141145" y="3815527"/>
                  <a:ext cx="65726" cy="65450"/>
                </a:xfrm>
                <a:prstGeom prst="ellipse">
                  <a:avLst/>
                </a:prstGeom>
                <a:noFill/>
                <a:ln w="15875" cap="flat" cmpd="sng">
                  <a:solidFill>
                    <a:srgbClr val="911838"/>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85" name="Google Shape;1865;p110"/>
                <p:cNvSpPr/>
                <p:nvPr/>
              </p:nvSpPr>
              <p:spPr>
                <a:xfrm>
                  <a:off x="11165557" y="3815527"/>
                  <a:ext cx="63849" cy="65450"/>
                </a:xfrm>
                <a:prstGeom prst="ellipse">
                  <a:avLst/>
                </a:prstGeom>
                <a:noFill/>
                <a:ln w="15875" cap="flat" cmpd="sng">
                  <a:solidFill>
                    <a:srgbClr val="911838"/>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86" name="Google Shape;1866;p110"/>
                <p:cNvSpPr/>
                <p:nvPr/>
              </p:nvSpPr>
              <p:spPr>
                <a:xfrm>
                  <a:off x="11240673" y="3845447"/>
                  <a:ext cx="69483" cy="65450"/>
                </a:xfrm>
                <a:prstGeom prst="ellipse">
                  <a:avLst/>
                </a:prstGeom>
                <a:noFill/>
                <a:ln w="15875" cap="flat" cmpd="sng">
                  <a:solidFill>
                    <a:srgbClr val="911838"/>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87" name="Google Shape;1867;p110"/>
                <p:cNvSpPr/>
                <p:nvPr/>
              </p:nvSpPr>
              <p:spPr>
                <a:xfrm>
                  <a:off x="11306401" y="3875367"/>
                  <a:ext cx="65726" cy="67319"/>
                </a:xfrm>
                <a:prstGeom prst="ellipse">
                  <a:avLst/>
                </a:prstGeom>
                <a:noFill/>
                <a:ln w="15875" cap="flat" cmpd="sng">
                  <a:solidFill>
                    <a:srgbClr val="911838"/>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88" name="Google Shape;1868;p110"/>
                <p:cNvSpPr/>
                <p:nvPr/>
              </p:nvSpPr>
              <p:spPr>
                <a:xfrm>
                  <a:off x="11323301" y="3888457"/>
                  <a:ext cx="69483" cy="63580"/>
                </a:xfrm>
                <a:prstGeom prst="ellipse">
                  <a:avLst/>
                </a:prstGeom>
                <a:noFill/>
                <a:ln w="15875" cap="flat" cmpd="sng">
                  <a:solidFill>
                    <a:srgbClr val="911838"/>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89" name="Google Shape;1869;p110"/>
                <p:cNvSpPr/>
                <p:nvPr/>
              </p:nvSpPr>
              <p:spPr>
                <a:xfrm>
                  <a:off x="11623766" y="3974477"/>
                  <a:ext cx="67605" cy="69189"/>
                </a:xfrm>
                <a:prstGeom prst="ellipse">
                  <a:avLst/>
                </a:prstGeom>
                <a:noFill/>
                <a:ln w="15875" cap="flat" cmpd="sng">
                  <a:solidFill>
                    <a:srgbClr val="911838"/>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90" name="Google Shape;1870;p110"/>
                <p:cNvSpPr/>
                <p:nvPr/>
              </p:nvSpPr>
              <p:spPr>
                <a:xfrm>
                  <a:off x="11659447" y="3980086"/>
                  <a:ext cx="61970" cy="63580"/>
                </a:xfrm>
                <a:prstGeom prst="ellipse">
                  <a:avLst/>
                </a:prstGeom>
                <a:noFill/>
                <a:ln w="15875" cap="flat" cmpd="sng">
                  <a:solidFill>
                    <a:srgbClr val="911838"/>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91" name="Google Shape;1871;p110"/>
                <p:cNvSpPr/>
                <p:nvPr/>
              </p:nvSpPr>
              <p:spPr>
                <a:xfrm>
                  <a:off x="11695127" y="3985697"/>
                  <a:ext cx="63849" cy="69189"/>
                </a:xfrm>
                <a:prstGeom prst="ellipse">
                  <a:avLst/>
                </a:prstGeom>
                <a:noFill/>
                <a:ln w="15875" cap="flat" cmpd="sng">
                  <a:solidFill>
                    <a:srgbClr val="911838"/>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92" name="Google Shape;1872;p110"/>
                <p:cNvSpPr/>
                <p:nvPr/>
              </p:nvSpPr>
              <p:spPr>
                <a:xfrm>
                  <a:off x="11856627" y="4013746"/>
                  <a:ext cx="63849" cy="63580"/>
                </a:xfrm>
                <a:prstGeom prst="ellipse">
                  <a:avLst/>
                </a:prstGeom>
                <a:noFill/>
                <a:ln w="15875" cap="flat" cmpd="sng">
                  <a:solidFill>
                    <a:srgbClr val="911838"/>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93" name="Google Shape;1873;p110"/>
                <p:cNvSpPr/>
                <p:nvPr/>
              </p:nvSpPr>
              <p:spPr>
                <a:xfrm>
                  <a:off x="11867894" y="4026836"/>
                  <a:ext cx="63849" cy="65449"/>
                </a:xfrm>
                <a:prstGeom prst="ellipse">
                  <a:avLst/>
                </a:prstGeom>
                <a:noFill/>
                <a:ln w="15875" cap="flat" cmpd="sng">
                  <a:solidFill>
                    <a:srgbClr val="911838"/>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94" name="Google Shape;1874;p110"/>
                <p:cNvSpPr/>
                <p:nvPr/>
              </p:nvSpPr>
              <p:spPr>
                <a:xfrm>
                  <a:off x="11882918" y="4054886"/>
                  <a:ext cx="67605" cy="63580"/>
                </a:xfrm>
                <a:prstGeom prst="ellipse">
                  <a:avLst/>
                </a:prstGeom>
                <a:noFill/>
                <a:ln w="15875" cap="flat" cmpd="sng">
                  <a:solidFill>
                    <a:srgbClr val="911838"/>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95" name="Google Shape;1875;p110"/>
                <p:cNvSpPr/>
                <p:nvPr/>
              </p:nvSpPr>
              <p:spPr>
                <a:xfrm>
                  <a:off x="11961790" y="4077325"/>
                  <a:ext cx="67605" cy="63580"/>
                </a:xfrm>
                <a:prstGeom prst="ellipse">
                  <a:avLst/>
                </a:prstGeom>
                <a:noFill/>
                <a:ln w="15875" cap="flat" cmpd="sng">
                  <a:solidFill>
                    <a:srgbClr val="911838"/>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96" name="Google Shape;1876;p110"/>
                <p:cNvSpPr/>
                <p:nvPr/>
              </p:nvSpPr>
              <p:spPr>
                <a:xfrm>
                  <a:off x="11988080" y="4077325"/>
                  <a:ext cx="67605" cy="67319"/>
                </a:xfrm>
                <a:prstGeom prst="ellipse">
                  <a:avLst/>
                </a:prstGeom>
                <a:noFill/>
                <a:ln w="15875" cap="flat" cmpd="sng">
                  <a:solidFill>
                    <a:srgbClr val="911838"/>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97" name="Google Shape;1877;p110"/>
                <p:cNvSpPr/>
                <p:nvPr/>
              </p:nvSpPr>
              <p:spPr>
                <a:xfrm>
                  <a:off x="12014371" y="4077325"/>
                  <a:ext cx="65727" cy="63580"/>
                </a:xfrm>
                <a:prstGeom prst="ellipse">
                  <a:avLst/>
                </a:prstGeom>
                <a:noFill/>
                <a:ln w="15875" cap="flat" cmpd="sng">
                  <a:solidFill>
                    <a:srgbClr val="911838"/>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98" name="Google Shape;1878;p110"/>
                <p:cNvSpPr/>
                <p:nvPr/>
              </p:nvSpPr>
              <p:spPr>
                <a:xfrm>
                  <a:off x="12104511" y="4107245"/>
                  <a:ext cx="63849" cy="63580"/>
                </a:xfrm>
                <a:prstGeom prst="ellipse">
                  <a:avLst/>
                </a:prstGeom>
                <a:noFill/>
                <a:ln w="15875" cap="flat" cmpd="sng">
                  <a:solidFill>
                    <a:srgbClr val="911838"/>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99" name="Google Shape;1879;p110"/>
                <p:cNvSpPr/>
                <p:nvPr/>
              </p:nvSpPr>
              <p:spPr>
                <a:xfrm>
                  <a:off x="12145824" y="4133425"/>
                  <a:ext cx="67605" cy="63580"/>
                </a:xfrm>
                <a:prstGeom prst="ellipse">
                  <a:avLst/>
                </a:prstGeom>
                <a:noFill/>
                <a:ln w="15875" cap="flat" cmpd="sng">
                  <a:solidFill>
                    <a:srgbClr val="911838"/>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100" name="Google Shape;1880;p110"/>
                <p:cNvSpPr/>
                <p:nvPr/>
              </p:nvSpPr>
              <p:spPr>
                <a:xfrm>
                  <a:off x="12187138" y="4144645"/>
                  <a:ext cx="63849" cy="63580"/>
                </a:xfrm>
                <a:prstGeom prst="ellipse">
                  <a:avLst/>
                </a:prstGeom>
                <a:noFill/>
                <a:ln w="15875" cap="flat" cmpd="sng">
                  <a:solidFill>
                    <a:srgbClr val="911838"/>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101" name="Google Shape;1881;p110"/>
                <p:cNvSpPr/>
                <p:nvPr/>
              </p:nvSpPr>
              <p:spPr>
                <a:xfrm>
                  <a:off x="12215308" y="4144645"/>
                  <a:ext cx="69482" cy="67319"/>
                </a:xfrm>
                <a:prstGeom prst="ellipse">
                  <a:avLst/>
                </a:prstGeom>
                <a:noFill/>
                <a:ln w="15875" cap="flat" cmpd="sng">
                  <a:solidFill>
                    <a:srgbClr val="911838"/>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102" name="Google Shape;1882;p110"/>
                <p:cNvSpPr/>
                <p:nvPr/>
              </p:nvSpPr>
              <p:spPr>
                <a:xfrm>
                  <a:off x="12254743" y="4159605"/>
                  <a:ext cx="61972" cy="67319"/>
                </a:xfrm>
                <a:prstGeom prst="ellipse">
                  <a:avLst/>
                </a:prstGeom>
                <a:noFill/>
                <a:ln w="15875" cap="flat" cmpd="sng">
                  <a:solidFill>
                    <a:srgbClr val="911838"/>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103" name="Google Shape;1883;p110"/>
                <p:cNvSpPr/>
                <p:nvPr/>
              </p:nvSpPr>
              <p:spPr>
                <a:xfrm>
                  <a:off x="12273522" y="4159605"/>
                  <a:ext cx="65727" cy="67319"/>
                </a:xfrm>
                <a:prstGeom prst="ellipse">
                  <a:avLst/>
                </a:prstGeom>
                <a:noFill/>
                <a:ln w="15875" cap="flat" cmpd="sng">
                  <a:solidFill>
                    <a:srgbClr val="911838"/>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104" name="Google Shape;1884;p110"/>
                <p:cNvSpPr/>
                <p:nvPr/>
              </p:nvSpPr>
              <p:spPr>
                <a:xfrm>
                  <a:off x="12316715" y="4167085"/>
                  <a:ext cx="69482" cy="63580"/>
                </a:xfrm>
                <a:prstGeom prst="ellipse">
                  <a:avLst/>
                </a:prstGeom>
                <a:noFill/>
                <a:ln w="15875" cap="flat" cmpd="sng">
                  <a:solidFill>
                    <a:srgbClr val="911838"/>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105" name="Google Shape;1885;p110"/>
                <p:cNvSpPr/>
                <p:nvPr/>
              </p:nvSpPr>
              <p:spPr>
                <a:xfrm>
                  <a:off x="12344883" y="4185785"/>
                  <a:ext cx="65727" cy="67319"/>
                </a:xfrm>
                <a:prstGeom prst="ellipse">
                  <a:avLst/>
                </a:prstGeom>
                <a:noFill/>
                <a:ln w="15875" cap="flat" cmpd="sng">
                  <a:solidFill>
                    <a:srgbClr val="911838"/>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106" name="Google Shape;1886;p110"/>
                <p:cNvSpPr/>
                <p:nvPr/>
              </p:nvSpPr>
              <p:spPr>
                <a:xfrm>
                  <a:off x="12367417" y="4185785"/>
                  <a:ext cx="65727" cy="63580"/>
                </a:xfrm>
                <a:prstGeom prst="ellipse">
                  <a:avLst/>
                </a:prstGeom>
                <a:noFill/>
                <a:ln w="15875" cap="flat" cmpd="sng">
                  <a:solidFill>
                    <a:srgbClr val="911838"/>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107" name="Google Shape;1887;p110"/>
                <p:cNvSpPr/>
                <p:nvPr/>
              </p:nvSpPr>
              <p:spPr>
                <a:xfrm>
                  <a:off x="12391831" y="4185785"/>
                  <a:ext cx="67605" cy="63580"/>
                </a:xfrm>
                <a:prstGeom prst="ellipse">
                  <a:avLst/>
                </a:prstGeom>
                <a:noFill/>
                <a:ln w="15875" cap="flat" cmpd="sng">
                  <a:solidFill>
                    <a:srgbClr val="911838"/>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108" name="Google Shape;1888;p110"/>
                <p:cNvSpPr/>
                <p:nvPr/>
              </p:nvSpPr>
              <p:spPr>
                <a:xfrm>
                  <a:off x="12416243" y="4197005"/>
                  <a:ext cx="65727" cy="67319"/>
                </a:xfrm>
                <a:prstGeom prst="ellipse">
                  <a:avLst/>
                </a:prstGeom>
                <a:noFill/>
                <a:ln w="15875" cap="flat" cmpd="sng">
                  <a:solidFill>
                    <a:srgbClr val="911838"/>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109" name="Google Shape;1889;p110"/>
                <p:cNvSpPr/>
                <p:nvPr/>
              </p:nvSpPr>
              <p:spPr>
                <a:xfrm>
                  <a:off x="12438778" y="4197005"/>
                  <a:ext cx="61972" cy="63580"/>
                </a:xfrm>
                <a:prstGeom prst="ellipse">
                  <a:avLst/>
                </a:prstGeom>
                <a:noFill/>
                <a:ln w="15875" cap="flat" cmpd="sng">
                  <a:solidFill>
                    <a:srgbClr val="911838"/>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110" name="Google Shape;1890;p110"/>
                <p:cNvSpPr/>
                <p:nvPr/>
              </p:nvSpPr>
              <p:spPr>
                <a:xfrm>
                  <a:off x="12487604" y="4200745"/>
                  <a:ext cx="65727" cy="63580"/>
                </a:xfrm>
                <a:prstGeom prst="ellipse">
                  <a:avLst/>
                </a:prstGeom>
                <a:noFill/>
                <a:ln w="15875" cap="flat" cmpd="sng">
                  <a:solidFill>
                    <a:srgbClr val="911838"/>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111" name="Google Shape;1891;p110"/>
                <p:cNvSpPr/>
                <p:nvPr/>
              </p:nvSpPr>
              <p:spPr>
                <a:xfrm>
                  <a:off x="12470703" y="4200745"/>
                  <a:ext cx="63849" cy="67319"/>
                </a:xfrm>
                <a:prstGeom prst="ellipse">
                  <a:avLst/>
                </a:prstGeom>
                <a:noFill/>
                <a:ln w="15875" cap="flat" cmpd="sng">
                  <a:solidFill>
                    <a:srgbClr val="911838"/>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112" name="Google Shape;1892;p110"/>
                <p:cNvSpPr/>
                <p:nvPr/>
              </p:nvSpPr>
              <p:spPr>
                <a:xfrm>
                  <a:off x="12542063" y="4241884"/>
                  <a:ext cx="67605" cy="63580"/>
                </a:xfrm>
                <a:prstGeom prst="ellipse">
                  <a:avLst/>
                </a:prstGeom>
                <a:noFill/>
                <a:ln w="15875" cap="flat" cmpd="sng">
                  <a:solidFill>
                    <a:srgbClr val="911838"/>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113" name="Google Shape;1893;p110"/>
                <p:cNvSpPr/>
                <p:nvPr/>
              </p:nvSpPr>
              <p:spPr>
                <a:xfrm>
                  <a:off x="12562720" y="4241884"/>
                  <a:ext cx="61972" cy="63580"/>
                </a:xfrm>
                <a:prstGeom prst="ellipse">
                  <a:avLst/>
                </a:prstGeom>
                <a:noFill/>
                <a:ln w="15875" cap="flat" cmpd="sng">
                  <a:solidFill>
                    <a:srgbClr val="911838"/>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114" name="Google Shape;1894;p110"/>
                <p:cNvSpPr/>
                <p:nvPr/>
              </p:nvSpPr>
              <p:spPr>
                <a:xfrm>
                  <a:off x="12613424" y="4241884"/>
                  <a:ext cx="67605" cy="63580"/>
                </a:xfrm>
                <a:prstGeom prst="ellipse">
                  <a:avLst/>
                </a:prstGeom>
                <a:noFill/>
                <a:ln w="15875" cap="flat" cmpd="sng">
                  <a:solidFill>
                    <a:srgbClr val="911838"/>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115" name="Google Shape;1895;p110"/>
                <p:cNvSpPr/>
                <p:nvPr/>
              </p:nvSpPr>
              <p:spPr>
                <a:xfrm>
                  <a:off x="12645348" y="4241884"/>
                  <a:ext cx="65727" cy="63580"/>
                </a:xfrm>
                <a:prstGeom prst="ellipse">
                  <a:avLst/>
                </a:prstGeom>
                <a:noFill/>
                <a:ln w="15875" cap="flat" cmpd="sng">
                  <a:solidFill>
                    <a:srgbClr val="911838"/>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116" name="Google Shape;1896;p110"/>
                <p:cNvSpPr/>
                <p:nvPr/>
              </p:nvSpPr>
              <p:spPr>
                <a:xfrm>
                  <a:off x="12675394" y="4260584"/>
                  <a:ext cx="61972" cy="67319"/>
                </a:xfrm>
                <a:prstGeom prst="ellipse">
                  <a:avLst/>
                </a:prstGeom>
                <a:noFill/>
                <a:ln w="15875" cap="flat" cmpd="sng">
                  <a:solidFill>
                    <a:srgbClr val="911838"/>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117" name="Google Shape;1897;p110"/>
                <p:cNvSpPr/>
                <p:nvPr/>
              </p:nvSpPr>
              <p:spPr>
                <a:xfrm>
                  <a:off x="12692296" y="4260584"/>
                  <a:ext cx="65726" cy="67319"/>
                </a:xfrm>
                <a:prstGeom prst="ellipse">
                  <a:avLst/>
                </a:prstGeom>
                <a:noFill/>
                <a:ln w="15875" cap="flat" cmpd="sng">
                  <a:solidFill>
                    <a:srgbClr val="911838"/>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118" name="Google Shape;1898;p110"/>
                <p:cNvSpPr/>
                <p:nvPr/>
              </p:nvSpPr>
              <p:spPr>
                <a:xfrm>
                  <a:off x="12716708" y="4256844"/>
                  <a:ext cx="61972" cy="67319"/>
                </a:xfrm>
                <a:prstGeom prst="ellipse">
                  <a:avLst/>
                </a:prstGeom>
                <a:noFill/>
                <a:ln w="15875" cap="flat" cmpd="sng">
                  <a:solidFill>
                    <a:srgbClr val="911838"/>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119" name="Google Shape;1899;p110"/>
                <p:cNvSpPr/>
                <p:nvPr/>
              </p:nvSpPr>
              <p:spPr>
                <a:xfrm>
                  <a:off x="12741121" y="4271804"/>
                  <a:ext cx="63849" cy="63580"/>
                </a:xfrm>
                <a:prstGeom prst="ellipse">
                  <a:avLst/>
                </a:prstGeom>
                <a:noFill/>
                <a:ln w="15875" cap="flat" cmpd="sng">
                  <a:solidFill>
                    <a:srgbClr val="911838"/>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120" name="Google Shape;1900;p110"/>
                <p:cNvSpPr/>
                <p:nvPr/>
              </p:nvSpPr>
              <p:spPr>
                <a:xfrm>
                  <a:off x="12771168" y="4271804"/>
                  <a:ext cx="63849" cy="67319"/>
                </a:xfrm>
                <a:prstGeom prst="ellipse">
                  <a:avLst/>
                </a:prstGeom>
                <a:noFill/>
                <a:ln w="15875" cap="flat" cmpd="sng">
                  <a:solidFill>
                    <a:srgbClr val="911838"/>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121" name="Google Shape;1901;p110"/>
                <p:cNvSpPr/>
                <p:nvPr/>
              </p:nvSpPr>
              <p:spPr>
                <a:xfrm>
                  <a:off x="12782435" y="4271804"/>
                  <a:ext cx="67605" cy="67319"/>
                </a:xfrm>
                <a:prstGeom prst="ellipse">
                  <a:avLst/>
                </a:prstGeom>
                <a:noFill/>
                <a:ln w="15875" cap="flat" cmpd="sng">
                  <a:solidFill>
                    <a:srgbClr val="911838"/>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122" name="Google Shape;1902;p110"/>
                <p:cNvSpPr/>
                <p:nvPr/>
              </p:nvSpPr>
              <p:spPr>
                <a:xfrm>
                  <a:off x="12819994" y="4275544"/>
                  <a:ext cx="67605" cy="63580"/>
                </a:xfrm>
                <a:prstGeom prst="ellipse">
                  <a:avLst/>
                </a:prstGeom>
                <a:noFill/>
                <a:ln w="15875" cap="flat" cmpd="sng">
                  <a:solidFill>
                    <a:srgbClr val="911838"/>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123" name="Google Shape;1903;p110"/>
                <p:cNvSpPr/>
                <p:nvPr/>
              </p:nvSpPr>
              <p:spPr>
                <a:xfrm>
                  <a:off x="12868819" y="4294244"/>
                  <a:ext cx="67605" cy="63580"/>
                </a:xfrm>
                <a:prstGeom prst="ellipse">
                  <a:avLst/>
                </a:prstGeom>
                <a:noFill/>
                <a:ln w="15875" cap="flat" cmpd="sng">
                  <a:solidFill>
                    <a:srgbClr val="911838"/>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124" name="Google Shape;1904;p110"/>
                <p:cNvSpPr/>
                <p:nvPr/>
              </p:nvSpPr>
              <p:spPr>
                <a:xfrm>
                  <a:off x="12891354" y="4294244"/>
                  <a:ext cx="63849" cy="63580"/>
                </a:xfrm>
                <a:prstGeom prst="ellipse">
                  <a:avLst/>
                </a:prstGeom>
                <a:noFill/>
                <a:ln w="15875" cap="flat" cmpd="sng">
                  <a:solidFill>
                    <a:srgbClr val="911838"/>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125" name="Google Shape;1905;p110"/>
                <p:cNvSpPr/>
                <p:nvPr/>
              </p:nvSpPr>
              <p:spPr>
                <a:xfrm>
                  <a:off x="12962714" y="4346603"/>
                  <a:ext cx="63849" cy="67319"/>
                </a:xfrm>
                <a:prstGeom prst="ellipse">
                  <a:avLst/>
                </a:prstGeom>
                <a:noFill/>
                <a:ln w="15875" cap="flat" cmpd="sng">
                  <a:solidFill>
                    <a:srgbClr val="911838"/>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126" name="Google Shape;1906;p110"/>
                <p:cNvSpPr/>
                <p:nvPr/>
              </p:nvSpPr>
              <p:spPr>
                <a:xfrm>
                  <a:off x="12996517" y="4352214"/>
                  <a:ext cx="67605" cy="61709"/>
                </a:xfrm>
                <a:prstGeom prst="ellipse">
                  <a:avLst/>
                </a:prstGeom>
                <a:noFill/>
                <a:ln w="15875" cap="flat" cmpd="sng">
                  <a:solidFill>
                    <a:srgbClr val="911838"/>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127" name="Google Shape;1907;p110"/>
                <p:cNvSpPr/>
                <p:nvPr/>
              </p:nvSpPr>
              <p:spPr>
                <a:xfrm>
                  <a:off x="12951447" y="4316684"/>
                  <a:ext cx="67605" cy="67319"/>
                </a:xfrm>
                <a:prstGeom prst="ellipse">
                  <a:avLst/>
                </a:prstGeom>
                <a:noFill/>
                <a:ln w="15875" cap="flat" cmpd="sng">
                  <a:solidFill>
                    <a:srgbClr val="911838"/>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128" name="Google Shape;1908;p110"/>
                <p:cNvSpPr/>
                <p:nvPr/>
              </p:nvSpPr>
              <p:spPr>
                <a:xfrm>
                  <a:off x="13120459" y="4352214"/>
                  <a:ext cx="63849" cy="65449"/>
                </a:xfrm>
                <a:prstGeom prst="ellipse">
                  <a:avLst/>
                </a:prstGeom>
                <a:noFill/>
                <a:ln w="15875" cap="flat" cmpd="sng">
                  <a:solidFill>
                    <a:srgbClr val="911838"/>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129" name="Google Shape;1909;p110"/>
                <p:cNvSpPr/>
                <p:nvPr/>
              </p:nvSpPr>
              <p:spPr>
                <a:xfrm>
                  <a:off x="13180552" y="4352214"/>
                  <a:ext cx="67605" cy="65449"/>
                </a:xfrm>
                <a:prstGeom prst="ellipse">
                  <a:avLst/>
                </a:prstGeom>
                <a:noFill/>
                <a:ln w="15875" cap="flat" cmpd="sng">
                  <a:solidFill>
                    <a:srgbClr val="911838"/>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130" name="Google Shape;1910;p110"/>
                <p:cNvSpPr/>
                <p:nvPr/>
              </p:nvSpPr>
              <p:spPr>
                <a:xfrm>
                  <a:off x="13248156" y="4372783"/>
                  <a:ext cx="63849" cy="63580"/>
                </a:xfrm>
                <a:prstGeom prst="ellipse">
                  <a:avLst/>
                </a:prstGeom>
                <a:noFill/>
                <a:ln w="15875" cap="flat" cmpd="sng">
                  <a:solidFill>
                    <a:srgbClr val="911838"/>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131" name="Google Shape;1911;p110"/>
                <p:cNvSpPr/>
                <p:nvPr/>
              </p:nvSpPr>
              <p:spPr>
                <a:xfrm>
                  <a:off x="13308248" y="4376523"/>
                  <a:ext cx="65726" cy="63580"/>
                </a:xfrm>
                <a:prstGeom prst="ellipse">
                  <a:avLst/>
                </a:prstGeom>
                <a:noFill/>
                <a:ln w="15875" cap="flat" cmpd="sng">
                  <a:solidFill>
                    <a:srgbClr val="911838"/>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132" name="Google Shape;1912;p110"/>
                <p:cNvSpPr/>
                <p:nvPr/>
              </p:nvSpPr>
              <p:spPr>
                <a:xfrm>
                  <a:off x="13332663" y="4376523"/>
                  <a:ext cx="69483" cy="63580"/>
                </a:xfrm>
                <a:prstGeom prst="ellipse">
                  <a:avLst/>
                </a:prstGeom>
                <a:noFill/>
                <a:ln w="15875" cap="flat" cmpd="sng">
                  <a:solidFill>
                    <a:srgbClr val="911838"/>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133" name="Google Shape;1913;p110"/>
                <p:cNvSpPr/>
                <p:nvPr/>
              </p:nvSpPr>
              <p:spPr>
                <a:xfrm>
                  <a:off x="13383366" y="4376523"/>
                  <a:ext cx="67605" cy="63580"/>
                </a:xfrm>
                <a:prstGeom prst="ellipse">
                  <a:avLst/>
                </a:prstGeom>
                <a:noFill/>
                <a:ln w="15875" cap="flat" cmpd="sng">
                  <a:solidFill>
                    <a:srgbClr val="911838"/>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134" name="Google Shape;1914;p110"/>
                <p:cNvSpPr/>
                <p:nvPr/>
              </p:nvSpPr>
              <p:spPr>
                <a:xfrm>
                  <a:off x="13475381" y="4393354"/>
                  <a:ext cx="69483" cy="65449"/>
                </a:xfrm>
                <a:prstGeom prst="ellipse">
                  <a:avLst/>
                </a:prstGeom>
                <a:noFill/>
                <a:ln w="15875" cap="flat" cmpd="sng">
                  <a:solidFill>
                    <a:srgbClr val="911838"/>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135" name="Google Shape;1915;p110"/>
                <p:cNvSpPr/>
                <p:nvPr/>
              </p:nvSpPr>
              <p:spPr>
                <a:xfrm>
                  <a:off x="13526086" y="4395223"/>
                  <a:ext cx="65726" cy="63580"/>
                </a:xfrm>
                <a:prstGeom prst="ellipse">
                  <a:avLst/>
                </a:prstGeom>
                <a:noFill/>
                <a:ln w="15875" cap="flat" cmpd="sng">
                  <a:solidFill>
                    <a:srgbClr val="911838"/>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136" name="Google Shape;1916;p110"/>
                <p:cNvSpPr/>
                <p:nvPr/>
              </p:nvSpPr>
              <p:spPr>
                <a:xfrm>
                  <a:off x="13550498" y="4395223"/>
                  <a:ext cx="65727" cy="67319"/>
                </a:xfrm>
                <a:prstGeom prst="ellipse">
                  <a:avLst/>
                </a:prstGeom>
                <a:noFill/>
                <a:ln w="15875" cap="flat" cmpd="sng">
                  <a:solidFill>
                    <a:srgbClr val="911838"/>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137" name="Google Shape;1917;p110"/>
                <p:cNvSpPr/>
                <p:nvPr/>
              </p:nvSpPr>
              <p:spPr>
                <a:xfrm>
                  <a:off x="13591813" y="4395223"/>
                  <a:ext cx="69483" cy="67319"/>
                </a:xfrm>
                <a:prstGeom prst="ellipse">
                  <a:avLst/>
                </a:prstGeom>
                <a:noFill/>
                <a:ln w="15875" cap="flat" cmpd="sng">
                  <a:solidFill>
                    <a:srgbClr val="911838"/>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138" name="Google Shape;1918;p110"/>
                <p:cNvSpPr/>
                <p:nvPr/>
              </p:nvSpPr>
              <p:spPr>
                <a:xfrm>
                  <a:off x="13597447" y="4393354"/>
                  <a:ext cx="65726" cy="65449"/>
                </a:xfrm>
                <a:prstGeom prst="ellipse">
                  <a:avLst/>
                </a:prstGeom>
                <a:noFill/>
                <a:ln w="15875" cap="flat" cmpd="sng">
                  <a:solidFill>
                    <a:srgbClr val="911838"/>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139" name="Google Shape;1919;p110"/>
                <p:cNvSpPr/>
                <p:nvPr/>
              </p:nvSpPr>
              <p:spPr>
                <a:xfrm>
                  <a:off x="13644394" y="4395223"/>
                  <a:ext cx="65727" cy="63580"/>
                </a:xfrm>
                <a:prstGeom prst="ellipse">
                  <a:avLst/>
                </a:prstGeom>
                <a:noFill/>
                <a:ln w="15875" cap="flat" cmpd="sng">
                  <a:solidFill>
                    <a:srgbClr val="911838"/>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140" name="Google Shape;1920;p110"/>
                <p:cNvSpPr/>
                <p:nvPr/>
              </p:nvSpPr>
              <p:spPr>
                <a:xfrm>
                  <a:off x="13670684" y="4395223"/>
                  <a:ext cx="63849" cy="67319"/>
                </a:xfrm>
                <a:prstGeom prst="ellipse">
                  <a:avLst/>
                </a:prstGeom>
                <a:noFill/>
                <a:ln w="15875" cap="flat" cmpd="sng">
                  <a:solidFill>
                    <a:srgbClr val="911838"/>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141" name="Google Shape;1921;p110"/>
                <p:cNvSpPr/>
                <p:nvPr/>
              </p:nvSpPr>
              <p:spPr>
                <a:xfrm>
                  <a:off x="13773970" y="4413923"/>
                  <a:ext cx="61970" cy="63580"/>
                </a:xfrm>
                <a:prstGeom prst="ellipse">
                  <a:avLst/>
                </a:prstGeom>
                <a:noFill/>
                <a:ln w="15875" cap="flat" cmpd="sng">
                  <a:solidFill>
                    <a:srgbClr val="911838"/>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142" name="Google Shape;1922;p110"/>
                <p:cNvSpPr/>
                <p:nvPr/>
              </p:nvSpPr>
              <p:spPr>
                <a:xfrm>
                  <a:off x="13794627" y="4413923"/>
                  <a:ext cx="67605" cy="63580"/>
                </a:xfrm>
                <a:prstGeom prst="ellipse">
                  <a:avLst/>
                </a:prstGeom>
                <a:noFill/>
                <a:ln w="15875" cap="flat" cmpd="sng">
                  <a:solidFill>
                    <a:srgbClr val="911838"/>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143" name="Google Shape;1923;p110"/>
                <p:cNvSpPr/>
                <p:nvPr/>
              </p:nvSpPr>
              <p:spPr>
                <a:xfrm>
                  <a:off x="13794627" y="4445713"/>
                  <a:ext cx="67605" cy="63580"/>
                </a:xfrm>
                <a:prstGeom prst="ellipse">
                  <a:avLst/>
                </a:prstGeom>
                <a:noFill/>
                <a:ln w="15875" cap="flat" cmpd="sng">
                  <a:solidFill>
                    <a:srgbClr val="911838"/>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144" name="Google Shape;1924;p110"/>
                <p:cNvSpPr/>
                <p:nvPr/>
              </p:nvSpPr>
              <p:spPr>
                <a:xfrm>
                  <a:off x="13820917" y="4440103"/>
                  <a:ext cx="67605" cy="69190"/>
                </a:xfrm>
                <a:prstGeom prst="ellipse">
                  <a:avLst/>
                </a:prstGeom>
                <a:noFill/>
                <a:ln w="15875" cap="flat" cmpd="sng">
                  <a:solidFill>
                    <a:srgbClr val="911838"/>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145" name="Google Shape;1925;p110"/>
                <p:cNvSpPr/>
                <p:nvPr/>
              </p:nvSpPr>
              <p:spPr>
                <a:xfrm>
                  <a:off x="13873498" y="4470023"/>
                  <a:ext cx="67605" cy="63580"/>
                </a:xfrm>
                <a:prstGeom prst="ellipse">
                  <a:avLst/>
                </a:prstGeom>
                <a:noFill/>
                <a:ln w="15875" cap="flat" cmpd="sng">
                  <a:solidFill>
                    <a:srgbClr val="911838"/>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146" name="Google Shape;1926;p110"/>
                <p:cNvSpPr/>
                <p:nvPr/>
              </p:nvSpPr>
              <p:spPr>
                <a:xfrm>
                  <a:off x="13892278" y="4470023"/>
                  <a:ext cx="67605" cy="63580"/>
                </a:xfrm>
                <a:prstGeom prst="ellipse">
                  <a:avLst/>
                </a:prstGeom>
                <a:noFill/>
                <a:ln w="15875" cap="flat" cmpd="sng">
                  <a:solidFill>
                    <a:srgbClr val="911838"/>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147" name="Google Shape;1927;p110"/>
                <p:cNvSpPr/>
                <p:nvPr/>
              </p:nvSpPr>
              <p:spPr>
                <a:xfrm>
                  <a:off x="13922323" y="4470023"/>
                  <a:ext cx="67605" cy="69190"/>
                </a:xfrm>
                <a:prstGeom prst="ellipse">
                  <a:avLst/>
                </a:prstGeom>
                <a:noFill/>
                <a:ln w="15875" cap="flat" cmpd="sng">
                  <a:solidFill>
                    <a:srgbClr val="911838"/>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148" name="Google Shape;1928;p110"/>
                <p:cNvSpPr/>
                <p:nvPr/>
              </p:nvSpPr>
              <p:spPr>
                <a:xfrm>
                  <a:off x="14031244" y="4503682"/>
                  <a:ext cx="63849" cy="69190"/>
                </a:xfrm>
                <a:prstGeom prst="ellipse">
                  <a:avLst/>
                </a:prstGeom>
                <a:noFill/>
                <a:ln w="15875" cap="flat" cmpd="sng">
                  <a:solidFill>
                    <a:srgbClr val="911838"/>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149" name="Google Shape;1929;p110"/>
                <p:cNvSpPr/>
                <p:nvPr/>
              </p:nvSpPr>
              <p:spPr>
                <a:xfrm>
                  <a:off x="14147673" y="4529862"/>
                  <a:ext cx="67605" cy="67319"/>
                </a:xfrm>
                <a:prstGeom prst="ellipse">
                  <a:avLst/>
                </a:prstGeom>
                <a:noFill/>
                <a:ln w="15875" cap="flat" cmpd="sng">
                  <a:solidFill>
                    <a:srgbClr val="911838"/>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150" name="Google Shape;1930;p110"/>
                <p:cNvSpPr/>
                <p:nvPr/>
              </p:nvSpPr>
              <p:spPr>
                <a:xfrm>
                  <a:off x="14087580" y="4539213"/>
                  <a:ext cx="67605" cy="63580"/>
                </a:xfrm>
                <a:prstGeom prst="ellipse">
                  <a:avLst/>
                </a:prstGeom>
                <a:noFill/>
                <a:ln w="15875" cap="flat" cmpd="sng">
                  <a:solidFill>
                    <a:srgbClr val="911838"/>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151" name="Google Shape;1931;p110"/>
                <p:cNvSpPr/>
                <p:nvPr/>
              </p:nvSpPr>
              <p:spPr>
                <a:xfrm>
                  <a:off x="14166452" y="4597182"/>
                  <a:ext cx="63849" cy="69190"/>
                </a:xfrm>
                <a:prstGeom prst="ellipse">
                  <a:avLst/>
                </a:prstGeom>
                <a:noFill/>
                <a:ln w="15875" cap="flat" cmpd="sng">
                  <a:solidFill>
                    <a:srgbClr val="911838"/>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152" name="Google Shape;1932;p110"/>
                <p:cNvSpPr/>
                <p:nvPr/>
              </p:nvSpPr>
              <p:spPr>
                <a:xfrm>
                  <a:off x="14286638" y="4634581"/>
                  <a:ext cx="67605" cy="69190"/>
                </a:xfrm>
                <a:prstGeom prst="ellipse">
                  <a:avLst/>
                </a:prstGeom>
                <a:noFill/>
                <a:ln w="15875" cap="flat" cmpd="sng">
                  <a:solidFill>
                    <a:srgbClr val="911838"/>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153" name="Google Shape;1933;p110"/>
                <p:cNvSpPr/>
                <p:nvPr/>
              </p:nvSpPr>
              <p:spPr>
                <a:xfrm>
                  <a:off x="14320441" y="4634581"/>
                  <a:ext cx="63849" cy="63580"/>
                </a:xfrm>
                <a:prstGeom prst="ellipse">
                  <a:avLst/>
                </a:prstGeom>
                <a:noFill/>
                <a:ln w="15875" cap="flat" cmpd="sng">
                  <a:solidFill>
                    <a:srgbClr val="911838"/>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154" name="Google Shape;1934;p110"/>
                <p:cNvSpPr/>
                <p:nvPr/>
              </p:nvSpPr>
              <p:spPr>
                <a:xfrm>
                  <a:off x="14357998" y="4673852"/>
                  <a:ext cx="67605" cy="63580"/>
                </a:xfrm>
                <a:prstGeom prst="ellipse">
                  <a:avLst/>
                </a:prstGeom>
                <a:noFill/>
                <a:ln w="15875" cap="flat" cmpd="sng">
                  <a:solidFill>
                    <a:srgbClr val="911838"/>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155" name="Google Shape;1935;p110"/>
                <p:cNvSpPr/>
                <p:nvPr/>
              </p:nvSpPr>
              <p:spPr>
                <a:xfrm>
                  <a:off x="14436870" y="4677592"/>
                  <a:ext cx="63849" cy="63580"/>
                </a:xfrm>
                <a:prstGeom prst="ellipse">
                  <a:avLst/>
                </a:prstGeom>
                <a:noFill/>
                <a:ln w="15875" cap="flat" cmpd="sng">
                  <a:solidFill>
                    <a:srgbClr val="911838"/>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156" name="Google Shape;1936;p110"/>
                <p:cNvSpPr/>
                <p:nvPr/>
              </p:nvSpPr>
              <p:spPr>
                <a:xfrm>
                  <a:off x="14502598" y="4677592"/>
                  <a:ext cx="63849" cy="63580"/>
                </a:xfrm>
                <a:prstGeom prst="ellipse">
                  <a:avLst/>
                </a:prstGeom>
                <a:noFill/>
                <a:ln w="15875" cap="flat" cmpd="sng">
                  <a:solidFill>
                    <a:srgbClr val="911838"/>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157" name="Google Shape;1937;p110"/>
                <p:cNvSpPr/>
                <p:nvPr/>
              </p:nvSpPr>
              <p:spPr>
                <a:xfrm>
                  <a:off x="14564569" y="4677592"/>
                  <a:ext cx="67605" cy="63580"/>
                </a:xfrm>
                <a:prstGeom prst="ellipse">
                  <a:avLst/>
                </a:prstGeom>
                <a:noFill/>
                <a:ln w="15875" cap="flat" cmpd="sng">
                  <a:solidFill>
                    <a:srgbClr val="911838"/>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158" name="Google Shape;1938;p110"/>
                <p:cNvSpPr/>
                <p:nvPr/>
              </p:nvSpPr>
              <p:spPr>
                <a:xfrm>
                  <a:off x="14643441" y="4720601"/>
                  <a:ext cx="63849" cy="69190"/>
                </a:xfrm>
                <a:prstGeom prst="ellipse">
                  <a:avLst/>
                </a:prstGeom>
                <a:noFill/>
                <a:ln w="15875" cap="flat" cmpd="sng">
                  <a:solidFill>
                    <a:srgbClr val="911838"/>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159" name="Google Shape;1939;p110"/>
                <p:cNvSpPr/>
                <p:nvPr/>
              </p:nvSpPr>
              <p:spPr>
                <a:xfrm>
                  <a:off x="14667855" y="4767351"/>
                  <a:ext cx="69482" cy="67319"/>
                </a:xfrm>
                <a:prstGeom prst="ellipse">
                  <a:avLst/>
                </a:prstGeom>
                <a:noFill/>
                <a:ln w="15875" cap="flat" cmpd="sng">
                  <a:solidFill>
                    <a:srgbClr val="911838"/>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160" name="Google Shape;1940;p110"/>
                <p:cNvSpPr/>
                <p:nvPr/>
              </p:nvSpPr>
              <p:spPr>
                <a:xfrm>
                  <a:off x="14718556" y="4767351"/>
                  <a:ext cx="65727" cy="67319"/>
                </a:xfrm>
                <a:prstGeom prst="ellipse">
                  <a:avLst/>
                </a:prstGeom>
                <a:noFill/>
                <a:ln w="15875" cap="flat" cmpd="sng">
                  <a:solidFill>
                    <a:srgbClr val="911838"/>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161" name="Google Shape;1941;p110"/>
                <p:cNvSpPr/>
                <p:nvPr/>
              </p:nvSpPr>
              <p:spPr>
                <a:xfrm>
                  <a:off x="14878180" y="4823450"/>
                  <a:ext cx="65726" cy="67319"/>
                </a:xfrm>
                <a:prstGeom prst="ellipse">
                  <a:avLst/>
                </a:prstGeom>
                <a:noFill/>
                <a:ln w="15875" cap="flat" cmpd="sng">
                  <a:solidFill>
                    <a:srgbClr val="911838"/>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162" name="Google Shape;1942;p110"/>
                <p:cNvSpPr/>
                <p:nvPr/>
              </p:nvSpPr>
              <p:spPr>
                <a:xfrm>
                  <a:off x="14919494" y="4823450"/>
                  <a:ext cx="67605" cy="67319"/>
                </a:xfrm>
                <a:prstGeom prst="ellipse">
                  <a:avLst/>
                </a:prstGeom>
                <a:noFill/>
                <a:ln w="15875" cap="flat" cmpd="sng">
                  <a:solidFill>
                    <a:srgbClr val="911838"/>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163" name="Google Shape;1943;p110"/>
                <p:cNvSpPr/>
                <p:nvPr/>
              </p:nvSpPr>
              <p:spPr>
                <a:xfrm>
                  <a:off x="15056580" y="4823450"/>
                  <a:ext cx="61972" cy="67319"/>
                </a:xfrm>
                <a:prstGeom prst="ellipse">
                  <a:avLst/>
                </a:prstGeom>
                <a:noFill/>
                <a:ln w="15875" cap="flat" cmpd="sng">
                  <a:solidFill>
                    <a:srgbClr val="911838"/>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164" name="Google Shape;1944;p110"/>
                <p:cNvSpPr/>
                <p:nvPr/>
              </p:nvSpPr>
              <p:spPr>
                <a:xfrm>
                  <a:off x="15096016" y="4823450"/>
                  <a:ext cx="67605" cy="67319"/>
                </a:xfrm>
                <a:prstGeom prst="ellipse">
                  <a:avLst/>
                </a:prstGeom>
                <a:noFill/>
                <a:ln w="15875" cap="flat" cmpd="sng">
                  <a:solidFill>
                    <a:srgbClr val="911838"/>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165" name="Google Shape;1945;p110"/>
                <p:cNvSpPr/>
                <p:nvPr/>
              </p:nvSpPr>
              <p:spPr>
                <a:xfrm>
                  <a:off x="15152355" y="4823450"/>
                  <a:ext cx="63849" cy="67319"/>
                </a:xfrm>
                <a:prstGeom prst="ellipse">
                  <a:avLst/>
                </a:prstGeom>
                <a:noFill/>
                <a:ln w="15875" cap="flat" cmpd="sng">
                  <a:solidFill>
                    <a:srgbClr val="911838"/>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166" name="Google Shape;1946;p110"/>
                <p:cNvSpPr/>
                <p:nvPr/>
              </p:nvSpPr>
              <p:spPr>
                <a:xfrm>
                  <a:off x="15189913" y="4823450"/>
                  <a:ext cx="63849" cy="67319"/>
                </a:xfrm>
                <a:prstGeom prst="ellipse">
                  <a:avLst/>
                </a:prstGeom>
                <a:noFill/>
                <a:ln w="15875" cap="flat" cmpd="sng">
                  <a:solidFill>
                    <a:srgbClr val="911838"/>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167" name="Google Shape;1947;p110"/>
                <p:cNvSpPr/>
                <p:nvPr/>
              </p:nvSpPr>
              <p:spPr>
                <a:xfrm>
                  <a:off x="15227470" y="4823450"/>
                  <a:ext cx="67605" cy="67319"/>
                </a:xfrm>
                <a:prstGeom prst="ellipse">
                  <a:avLst/>
                </a:prstGeom>
                <a:noFill/>
                <a:ln w="15875" cap="flat" cmpd="sng">
                  <a:solidFill>
                    <a:srgbClr val="911838"/>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168" name="Google Shape;1948;p110"/>
                <p:cNvSpPr/>
                <p:nvPr/>
              </p:nvSpPr>
              <p:spPr>
                <a:xfrm>
                  <a:off x="15261272" y="4823450"/>
                  <a:ext cx="67605" cy="67319"/>
                </a:xfrm>
                <a:prstGeom prst="ellipse">
                  <a:avLst/>
                </a:prstGeom>
                <a:noFill/>
                <a:ln w="15875" cap="flat" cmpd="sng">
                  <a:solidFill>
                    <a:srgbClr val="911838"/>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169" name="Google Shape;1949;p110"/>
                <p:cNvSpPr/>
                <p:nvPr/>
              </p:nvSpPr>
              <p:spPr>
                <a:xfrm>
                  <a:off x="15317609" y="4916950"/>
                  <a:ext cx="67605" cy="67319"/>
                </a:xfrm>
                <a:prstGeom prst="ellipse">
                  <a:avLst/>
                </a:prstGeom>
                <a:noFill/>
                <a:ln w="15875" cap="flat" cmpd="sng">
                  <a:solidFill>
                    <a:srgbClr val="911838"/>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170" name="Google Shape;1950;p110"/>
                <p:cNvSpPr/>
                <p:nvPr/>
              </p:nvSpPr>
              <p:spPr>
                <a:xfrm>
                  <a:off x="15347656" y="4916950"/>
                  <a:ext cx="67605" cy="67319"/>
                </a:xfrm>
                <a:prstGeom prst="ellipse">
                  <a:avLst/>
                </a:prstGeom>
                <a:noFill/>
                <a:ln w="15875" cap="flat" cmpd="sng">
                  <a:solidFill>
                    <a:srgbClr val="911838"/>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171" name="Google Shape;1951;p110"/>
                <p:cNvSpPr/>
                <p:nvPr/>
              </p:nvSpPr>
              <p:spPr>
                <a:xfrm>
                  <a:off x="15377702" y="4916950"/>
                  <a:ext cx="67605" cy="67319"/>
                </a:xfrm>
                <a:prstGeom prst="ellipse">
                  <a:avLst/>
                </a:prstGeom>
                <a:noFill/>
                <a:ln w="15875" cap="flat" cmpd="sng">
                  <a:solidFill>
                    <a:srgbClr val="911838"/>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172" name="Google Shape;1952;p110"/>
                <p:cNvSpPr/>
                <p:nvPr/>
              </p:nvSpPr>
              <p:spPr>
                <a:xfrm>
                  <a:off x="15464086" y="4916950"/>
                  <a:ext cx="63849" cy="67319"/>
                </a:xfrm>
                <a:prstGeom prst="ellipse">
                  <a:avLst/>
                </a:prstGeom>
                <a:noFill/>
                <a:ln w="15875" cap="flat" cmpd="sng">
                  <a:solidFill>
                    <a:srgbClr val="911838"/>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173" name="Google Shape;1953;p110"/>
                <p:cNvSpPr/>
                <p:nvPr/>
              </p:nvSpPr>
              <p:spPr>
                <a:xfrm>
                  <a:off x="15490377" y="4916950"/>
                  <a:ext cx="67605" cy="67319"/>
                </a:xfrm>
                <a:prstGeom prst="ellipse">
                  <a:avLst/>
                </a:prstGeom>
                <a:noFill/>
                <a:ln w="15875" cap="flat" cmpd="sng">
                  <a:solidFill>
                    <a:srgbClr val="911838"/>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174" name="Google Shape;1954;p110"/>
                <p:cNvSpPr/>
                <p:nvPr/>
              </p:nvSpPr>
              <p:spPr>
                <a:xfrm>
                  <a:off x="15546714" y="5081508"/>
                  <a:ext cx="63849" cy="63580"/>
                </a:xfrm>
                <a:prstGeom prst="ellipse">
                  <a:avLst/>
                </a:prstGeom>
                <a:noFill/>
                <a:ln w="15875" cap="flat" cmpd="sng">
                  <a:solidFill>
                    <a:srgbClr val="911838"/>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175" name="Google Shape;1955;p110"/>
                <p:cNvSpPr/>
                <p:nvPr/>
              </p:nvSpPr>
              <p:spPr>
                <a:xfrm>
                  <a:off x="15743894" y="5081508"/>
                  <a:ext cx="69483" cy="63580"/>
                </a:xfrm>
                <a:prstGeom prst="ellipse">
                  <a:avLst/>
                </a:prstGeom>
                <a:noFill/>
                <a:ln w="15875" cap="flat" cmpd="sng">
                  <a:solidFill>
                    <a:srgbClr val="911838"/>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176" name="Google Shape;1956;p110"/>
                <p:cNvSpPr/>
                <p:nvPr/>
              </p:nvSpPr>
              <p:spPr>
                <a:xfrm>
                  <a:off x="15819009" y="5081508"/>
                  <a:ext cx="69483" cy="63580"/>
                </a:xfrm>
                <a:prstGeom prst="ellipse">
                  <a:avLst/>
                </a:prstGeom>
                <a:noFill/>
                <a:ln w="15875" cap="flat" cmpd="sng">
                  <a:solidFill>
                    <a:srgbClr val="911838"/>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177" name="Google Shape;1957;p110"/>
                <p:cNvSpPr/>
                <p:nvPr/>
              </p:nvSpPr>
              <p:spPr>
                <a:xfrm>
                  <a:off x="15847180" y="5081508"/>
                  <a:ext cx="65726" cy="63580"/>
                </a:xfrm>
                <a:prstGeom prst="ellipse">
                  <a:avLst/>
                </a:prstGeom>
                <a:noFill/>
                <a:ln w="15875" cap="flat" cmpd="sng">
                  <a:solidFill>
                    <a:srgbClr val="911838"/>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178" name="Google Shape;1958;p110"/>
                <p:cNvSpPr/>
                <p:nvPr/>
              </p:nvSpPr>
              <p:spPr>
                <a:xfrm>
                  <a:off x="15920417" y="5081508"/>
                  <a:ext cx="69483" cy="63580"/>
                </a:xfrm>
                <a:prstGeom prst="ellipse">
                  <a:avLst/>
                </a:prstGeom>
                <a:noFill/>
                <a:ln w="15875" cap="flat" cmpd="sng">
                  <a:solidFill>
                    <a:srgbClr val="911838"/>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179" name="Google Shape;1959;p110"/>
                <p:cNvSpPr/>
                <p:nvPr/>
              </p:nvSpPr>
              <p:spPr>
                <a:xfrm>
                  <a:off x="16014313" y="5081508"/>
                  <a:ext cx="63849" cy="63580"/>
                </a:xfrm>
                <a:prstGeom prst="ellipse">
                  <a:avLst/>
                </a:prstGeom>
                <a:noFill/>
                <a:ln w="15875" cap="flat" cmpd="sng">
                  <a:solidFill>
                    <a:srgbClr val="911838"/>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sp>
              <p:nvSpPr>
                <p:cNvPr id="180" name="Google Shape;1960;p110"/>
                <p:cNvSpPr/>
                <p:nvPr/>
              </p:nvSpPr>
              <p:spPr>
                <a:xfrm>
                  <a:off x="16055627" y="5081508"/>
                  <a:ext cx="63849" cy="63580"/>
                </a:xfrm>
                <a:prstGeom prst="ellipse">
                  <a:avLst/>
                </a:prstGeom>
                <a:noFill/>
                <a:ln w="15875" cap="flat" cmpd="sng">
                  <a:solidFill>
                    <a:srgbClr val="911838"/>
                  </a:solidFill>
                  <a:prstDash val="solid"/>
                  <a:miter lim="800000"/>
                  <a:headEnd type="none" w="sm" len="sm"/>
                  <a:tailEnd type="none" w="sm" len="sm"/>
                </a:ln>
              </p:spPr>
              <p:txBody>
                <a:bodyPr spcFirstLastPara="1" wrap="square" lIns="68569" tIns="34275" rIns="68569" bIns="34275" anchor="t" anchorCtr="0">
                  <a:noAutofit/>
                </a:bodyPr>
                <a:lstStyle/>
                <a:p>
                  <a:pPr>
                    <a:buClr>
                      <a:schemeClr val="dk1"/>
                    </a:buClr>
                    <a:buSzPts val="1800"/>
                  </a:pPr>
                  <a:endParaRPr lang="en-US" sz="1050">
                    <a:solidFill>
                      <a:srgbClr val="4C4948"/>
                    </a:solidFill>
                    <a:latin typeface="Arial" panose="020B0604020202020204" pitchFamily="34" charset="0"/>
                    <a:ea typeface="Calibri"/>
                    <a:cs typeface="Arial" panose="020B0604020202020204" pitchFamily="34" charset="0"/>
                    <a:sym typeface="Calibri"/>
                  </a:endParaRPr>
                </a:p>
              </p:txBody>
            </p:sp>
          </p:grpSp>
          <p:sp>
            <p:nvSpPr>
              <p:cNvPr id="13" name="Google Shape;1961;p110"/>
              <p:cNvSpPr/>
              <p:nvPr/>
            </p:nvSpPr>
            <p:spPr>
              <a:xfrm>
                <a:off x="7128950" y="3045500"/>
                <a:ext cx="4042102" cy="2155675"/>
              </a:xfrm>
              <a:custGeom>
                <a:avLst/>
                <a:gdLst/>
                <a:ahLst/>
                <a:cxnLst/>
                <a:rect l="l" t="t" r="r" b="b"/>
                <a:pathLst>
                  <a:path w="6191250" h="3081337" extrusionOk="0">
                    <a:moveTo>
                      <a:pt x="0" y="0"/>
                    </a:moveTo>
                    <a:lnTo>
                      <a:pt x="0" y="3081337"/>
                    </a:lnTo>
                    <a:lnTo>
                      <a:pt x="6191250" y="3081337"/>
                    </a:lnTo>
                  </a:path>
                </a:pathLst>
              </a:custGeom>
              <a:noFill/>
              <a:ln w="28575" cap="flat" cmpd="sng">
                <a:solidFill>
                  <a:schemeClr val="dk1"/>
                </a:solidFill>
                <a:prstDash val="solid"/>
                <a:miter lim="800000"/>
                <a:headEnd type="none" w="med" len="med"/>
                <a:tailEnd type="none" w="med" len="med"/>
              </a:ln>
            </p:spPr>
            <p:txBody>
              <a:bodyPr spcFirstLastPara="1" wrap="square" lIns="68569" tIns="34275" rIns="68569" bIns="34275" anchor="ctr" anchorCtr="0">
                <a:noAutofit/>
              </a:bodyPr>
              <a:lstStyle/>
              <a:p>
                <a:pPr>
                  <a:buClr>
                    <a:schemeClr val="dk1"/>
                  </a:buClr>
                  <a:buSzPts val="1800"/>
                </a:pPr>
                <a:endParaRPr lang="en-US" sz="1050">
                  <a:solidFill>
                    <a:srgbClr val="000000"/>
                  </a:solidFill>
                  <a:latin typeface="Arial" panose="020B0604020202020204" pitchFamily="34" charset="0"/>
                  <a:ea typeface="Calibri"/>
                  <a:cs typeface="Arial" panose="020B0604020202020204" pitchFamily="34" charset="0"/>
                  <a:sym typeface="Calibri"/>
                </a:endParaRPr>
              </a:p>
            </p:txBody>
          </p:sp>
          <p:grpSp>
            <p:nvGrpSpPr>
              <p:cNvPr id="15" name="Google Shape;1969;p110"/>
              <p:cNvGrpSpPr/>
              <p:nvPr/>
            </p:nvGrpSpPr>
            <p:grpSpPr>
              <a:xfrm rot="5400000">
                <a:off x="9121501" y="3210930"/>
                <a:ext cx="46645" cy="4033811"/>
                <a:chOff x="1538285" y="-1061893"/>
                <a:chExt cx="66687" cy="6179233"/>
              </a:xfrm>
            </p:grpSpPr>
            <p:cxnSp>
              <p:nvCxnSpPr>
                <p:cNvPr id="43" name="Google Shape;1970;p110"/>
                <p:cNvCxnSpPr/>
                <p:nvPr/>
              </p:nvCxnSpPr>
              <p:spPr>
                <a:xfrm>
                  <a:off x="1538286" y="3027396"/>
                  <a:ext cx="66675" cy="0"/>
                </a:xfrm>
                <a:prstGeom prst="straightConnector1">
                  <a:avLst/>
                </a:prstGeom>
                <a:noFill/>
                <a:ln w="28575" cap="flat" cmpd="sng">
                  <a:solidFill>
                    <a:schemeClr val="dk1"/>
                  </a:solidFill>
                  <a:prstDash val="solid"/>
                  <a:round/>
                  <a:headEnd type="none" w="med" len="med"/>
                  <a:tailEnd type="none" w="med" len="med"/>
                </a:ln>
              </p:spPr>
            </p:cxnSp>
            <p:cxnSp>
              <p:nvCxnSpPr>
                <p:cNvPr id="44" name="Google Shape;1971;p110"/>
                <p:cNvCxnSpPr/>
                <p:nvPr/>
              </p:nvCxnSpPr>
              <p:spPr>
                <a:xfrm>
                  <a:off x="1538286" y="2517015"/>
                  <a:ext cx="66675" cy="0"/>
                </a:xfrm>
                <a:prstGeom prst="straightConnector1">
                  <a:avLst/>
                </a:prstGeom>
                <a:noFill/>
                <a:ln w="28575" cap="flat" cmpd="sng">
                  <a:solidFill>
                    <a:schemeClr val="dk1"/>
                  </a:solidFill>
                  <a:prstDash val="solid"/>
                  <a:round/>
                  <a:headEnd type="none" w="med" len="med"/>
                  <a:tailEnd type="none" w="med" len="med"/>
                </a:ln>
              </p:spPr>
            </p:cxnSp>
            <p:cxnSp>
              <p:nvCxnSpPr>
                <p:cNvPr id="45" name="Google Shape;1972;p110"/>
                <p:cNvCxnSpPr/>
                <p:nvPr/>
              </p:nvCxnSpPr>
              <p:spPr>
                <a:xfrm>
                  <a:off x="1538286" y="3533011"/>
                  <a:ext cx="66675" cy="0"/>
                </a:xfrm>
                <a:prstGeom prst="straightConnector1">
                  <a:avLst/>
                </a:prstGeom>
                <a:noFill/>
                <a:ln w="28575" cap="flat" cmpd="sng">
                  <a:solidFill>
                    <a:schemeClr val="dk1"/>
                  </a:solidFill>
                  <a:prstDash val="solid"/>
                  <a:round/>
                  <a:headEnd type="none" w="med" len="med"/>
                  <a:tailEnd type="none" w="med" len="med"/>
                </a:ln>
              </p:spPr>
            </p:cxnSp>
            <p:cxnSp>
              <p:nvCxnSpPr>
                <p:cNvPr id="46" name="Google Shape;1973;p110"/>
                <p:cNvCxnSpPr/>
                <p:nvPr/>
              </p:nvCxnSpPr>
              <p:spPr>
                <a:xfrm>
                  <a:off x="1538286" y="4052131"/>
                  <a:ext cx="66675" cy="0"/>
                </a:xfrm>
                <a:prstGeom prst="straightConnector1">
                  <a:avLst/>
                </a:prstGeom>
                <a:noFill/>
                <a:ln w="28575" cap="flat" cmpd="sng">
                  <a:solidFill>
                    <a:schemeClr val="dk1"/>
                  </a:solidFill>
                  <a:prstDash val="solid"/>
                  <a:round/>
                  <a:headEnd type="none" w="med" len="med"/>
                  <a:tailEnd type="none" w="med" len="med"/>
                </a:ln>
              </p:spPr>
            </p:cxnSp>
            <p:cxnSp>
              <p:nvCxnSpPr>
                <p:cNvPr id="47" name="Google Shape;1974;p110"/>
                <p:cNvCxnSpPr/>
                <p:nvPr/>
              </p:nvCxnSpPr>
              <p:spPr>
                <a:xfrm>
                  <a:off x="1538286" y="4555365"/>
                  <a:ext cx="66675" cy="0"/>
                </a:xfrm>
                <a:prstGeom prst="straightConnector1">
                  <a:avLst/>
                </a:prstGeom>
                <a:noFill/>
                <a:ln w="28575" cap="flat" cmpd="sng">
                  <a:solidFill>
                    <a:schemeClr val="dk1"/>
                  </a:solidFill>
                  <a:prstDash val="solid"/>
                  <a:round/>
                  <a:headEnd type="none" w="med" len="med"/>
                  <a:tailEnd type="none" w="med" len="med"/>
                </a:ln>
              </p:spPr>
            </p:cxnSp>
            <p:cxnSp>
              <p:nvCxnSpPr>
                <p:cNvPr id="48" name="Google Shape;1975;p110"/>
                <p:cNvCxnSpPr/>
                <p:nvPr/>
              </p:nvCxnSpPr>
              <p:spPr>
                <a:xfrm>
                  <a:off x="1538285" y="5117340"/>
                  <a:ext cx="66675" cy="0"/>
                </a:xfrm>
                <a:prstGeom prst="straightConnector1">
                  <a:avLst/>
                </a:prstGeom>
                <a:noFill/>
                <a:ln w="28575" cap="flat" cmpd="sng">
                  <a:solidFill>
                    <a:schemeClr val="dk1"/>
                  </a:solidFill>
                  <a:prstDash val="solid"/>
                  <a:round/>
                  <a:headEnd type="none" w="med" len="med"/>
                  <a:tailEnd type="none" w="med" len="med"/>
                </a:ln>
              </p:spPr>
            </p:cxnSp>
            <p:cxnSp>
              <p:nvCxnSpPr>
                <p:cNvPr id="49" name="Google Shape;1976;p110"/>
                <p:cNvCxnSpPr/>
                <p:nvPr/>
              </p:nvCxnSpPr>
              <p:spPr>
                <a:xfrm>
                  <a:off x="1538287" y="2004331"/>
                  <a:ext cx="66675" cy="0"/>
                </a:xfrm>
                <a:prstGeom prst="straightConnector1">
                  <a:avLst/>
                </a:prstGeom>
                <a:noFill/>
                <a:ln w="28575" cap="flat" cmpd="sng">
                  <a:solidFill>
                    <a:schemeClr val="dk1"/>
                  </a:solidFill>
                  <a:prstDash val="solid"/>
                  <a:round/>
                  <a:headEnd type="none" w="med" len="med"/>
                  <a:tailEnd type="none" w="med" len="med"/>
                </a:ln>
              </p:spPr>
            </p:cxnSp>
            <p:cxnSp>
              <p:nvCxnSpPr>
                <p:cNvPr id="50" name="Google Shape;1977;p110"/>
                <p:cNvCxnSpPr/>
                <p:nvPr/>
              </p:nvCxnSpPr>
              <p:spPr>
                <a:xfrm>
                  <a:off x="1538288" y="1493158"/>
                  <a:ext cx="66675" cy="0"/>
                </a:xfrm>
                <a:prstGeom prst="straightConnector1">
                  <a:avLst/>
                </a:prstGeom>
                <a:noFill/>
                <a:ln w="28575" cap="flat" cmpd="sng">
                  <a:solidFill>
                    <a:schemeClr val="dk1"/>
                  </a:solidFill>
                  <a:prstDash val="solid"/>
                  <a:round/>
                  <a:headEnd type="none" w="med" len="med"/>
                  <a:tailEnd type="none" w="med" len="med"/>
                </a:ln>
              </p:spPr>
            </p:cxnSp>
            <p:cxnSp>
              <p:nvCxnSpPr>
                <p:cNvPr id="51" name="Google Shape;1978;p110"/>
                <p:cNvCxnSpPr/>
                <p:nvPr/>
              </p:nvCxnSpPr>
              <p:spPr>
                <a:xfrm>
                  <a:off x="1538289" y="978810"/>
                  <a:ext cx="66675" cy="0"/>
                </a:xfrm>
                <a:prstGeom prst="straightConnector1">
                  <a:avLst/>
                </a:prstGeom>
                <a:noFill/>
                <a:ln w="28575" cap="flat" cmpd="sng">
                  <a:solidFill>
                    <a:schemeClr val="dk1"/>
                  </a:solidFill>
                  <a:prstDash val="solid"/>
                  <a:round/>
                  <a:headEnd type="none" w="med" len="med"/>
                  <a:tailEnd type="none" w="med" len="med"/>
                </a:ln>
              </p:spPr>
            </p:cxnSp>
            <p:cxnSp>
              <p:nvCxnSpPr>
                <p:cNvPr id="52" name="Google Shape;1979;p110"/>
                <p:cNvCxnSpPr/>
                <p:nvPr/>
              </p:nvCxnSpPr>
              <p:spPr>
                <a:xfrm>
                  <a:off x="1538290" y="469448"/>
                  <a:ext cx="66675" cy="0"/>
                </a:xfrm>
                <a:prstGeom prst="straightConnector1">
                  <a:avLst/>
                </a:prstGeom>
                <a:noFill/>
                <a:ln w="28575" cap="flat" cmpd="sng">
                  <a:solidFill>
                    <a:schemeClr val="dk1"/>
                  </a:solidFill>
                  <a:prstDash val="solid"/>
                  <a:round/>
                  <a:headEnd type="none" w="med" len="med"/>
                  <a:tailEnd type="none" w="med" len="med"/>
                </a:ln>
              </p:spPr>
            </p:cxnSp>
            <p:cxnSp>
              <p:nvCxnSpPr>
                <p:cNvPr id="53" name="Google Shape;1980;p110"/>
                <p:cNvCxnSpPr/>
                <p:nvPr/>
              </p:nvCxnSpPr>
              <p:spPr>
                <a:xfrm>
                  <a:off x="1538291" y="-41951"/>
                  <a:ext cx="66675" cy="0"/>
                </a:xfrm>
                <a:prstGeom prst="straightConnector1">
                  <a:avLst/>
                </a:prstGeom>
                <a:noFill/>
                <a:ln w="28575" cap="flat" cmpd="sng">
                  <a:solidFill>
                    <a:schemeClr val="dk1"/>
                  </a:solidFill>
                  <a:prstDash val="solid"/>
                  <a:round/>
                  <a:headEnd type="none" w="med" len="med"/>
                  <a:tailEnd type="none" w="med" len="med"/>
                </a:ln>
              </p:spPr>
            </p:cxnSp>
            <p:cxnSp>
              <p:nvCxnSpPr>
                <p:cNvPr id="54" name="Google Shape;1981;p110"/>
                <p:cNvCxnSpPr/>
                <p:nvPr/>
              </p:nvCxnSpPr>
              <p:spPr>
                <a:xfrm>
                  <a:off x="1538292" y="-561142"/>
                  <a:ext cx="66675" cy="0"/>
                </a:xfrm>
                <a:prstGeom prst="straightConnector1">
                  <a:avLst/>
                </a:prstGeom>
                <a:noFill/>
                <a:ln w="28575" cap="flat" cmpd="sng">
                  <a:solidFill>
                    <a:schemeClr val="dk1"/>
                  </a:solidFill>
                  <a:prstDash val="solid"/>
                  <a:round/>
                  <a:headEnd type="none" w="med" len="med"/>
                  <a:tailEnd type="none" w="med" len="med"/>
                </a:ln>
              </p:spPr>
            </p:cxnSp>
            <p:cxnSp>
              <p:nvCxnSpPr>
                <p:cNvPr id="55" name="Google Shape;1982;p110"/>
                <p:cNvCxnSpPr/>
                <p:nvPr/>
              </p:nvCxnSpPr>
              <p:spPr>
                <a:xfrm>
                  <a:off x="1538297" y="-1061893"/>
                  <a:ext cx="66675" cy="0"/>
                </a:xfrm>
                <a:prstGeom prst="straightConnector1">
                  <a:avLst/>
                </a:prstGeom>
                <a:noFill/>
                <a:ln w="28575" cap="flat" cmpd="sng">
                  <a:solidFill>
                    <a:schemeClr val="dk1"/>
                  </a:solidFill>
                  <a:prstDash val="solid"/>
                  <a:round/>
                  <a:headEnd type="none" w="med" len="med"/>
                  <a:tailEnd type="none" w="med" len="med"/>
                </a:ln>
              </p:spPr>
            </p:cxnSp>
          </p:grpSp>
          <p:cxnSp>
            <p:nvCxnSpPr>
              <p:cNvPr id="16" name="Google Shape;1983;p110"/>
              <p:cNvCxnSpPr/>
              <p:nvPr/>
            </p:nvCxnSpPr>
            <p:spPr>
              <a:xfrm>
                <a:off x="7127915" y="4162764"/>
                <a:ext cx="4033811" cy="0"/>
              </a:xfrm>
              <a:prstGeom prst="straightConnector1">
                <a:avLst/>
              </a:prstGeom>
              <a:noFill/>
              <a:ln w="28575" cap="flat" cmpd="sng">
                <a:solidFill>
                  <a:schemeClr val="dk1"/>
                </a:solidFill>
                <a:prstDash val="dot"/>
                <a:round/>
                <a:headEnd type="none" w="med" len="med"/>
                <a:tailEnd type="none" w="med" len="med"/>
              </a:ln>
            </p:spPr>
          </p:cxnSp>
          <p:sp>
            <p:nvSpPr>
              <p:cNvPr id="23" name="Google Shape;1990;p110"/>
              <p:cNvSpPr txBox="1"/>
              <p:nvPr/>
            </p:nvSpPr>
            <p:spPr>
              <a:xfrm>
                <a:off x="7241637" y="4794314"/>
                <a:ext cx="2968354" cy="313987"/>
              </a:xfrm>
              <a:prstGeom prst="rect">
                <a:avLst/>
              </a:prstGeom>
              <a:noFill/>
              <a:ln>
                <a:noFill/>
              </a:ln>
            </p:spPr>
            <p:txBody>
              <a:bodyPr spcFirstLastPara="1" wrap="square" lIns="68569" tIns="34275" rIns="68569" bIns="34275" anchor="t" anchorCtr="0">
                <a:noAutofit/>
              </a:bodyPr>
              <a:lstStyle/>
              <a:p>
                <a:pPr>
                  <a:buClr>
                    <a:srgbClr val="000000"/>
                  </a:buClr>
                  <a:buSzPts val="1600"/>
                </a:pPr>
                <a:r>
                  <a:rPr lang="en-US" sz="1200">
                    <a:solidFill>
                      <a:srgbClr val="000000"/>
                    </a:solidFill>
                    <a:latin typeface="News Gothic MT" panose="020B0503020103020203" pitchFamily="34" charset="0"/>
                    <a:ea typeface="Calibri"/>
                    <a:cs typeface="Arial" panose="020B0604020202020204" pitchFamily="34" charset="0"/>
                    <a:sym typeface="Calibri"/>
                  </a:rPr>
                  <a:t>Log-rank </a:t>
                </a:r>
                <a:r>
                  <a:rPr lang="en-US" sz="1200" i="1">
                    <a:solidFill>
                      <a:srgbClr val="000000"/>
                    </a:solidFill>
                    <a:latin typeface="News Gothic MT" panose="020B0503020103020203" pitchFamily="34" charset="0"/>
                    <a:ea typeface="Calibri"/>
                    <a:cs typeface="Arial" panose="020B0604020202020204" pitchFamily="34" charset="0"/>
                    <a:sym typeface="Calibri"/>
                  </a:rPr>
                  <a:t>P</a:t>
                </a:r>
                <a:r>
                  <a:rPr lang="en-US" sz="1200">
                    <a:solidFill>
                      <a:srgbClr val="000000"/>
                    </a:solidFill>
                    <a:latin typeface="News Gothic MT" panose="020B0503020103020203" pitchFamily="34" charset="0"/>
                    <a:ea typeface="Calibri"/>
                    <a:cs typeface="Arial" panose="020B0604020202020204" pitchFamily="34" charset="0"/>
                    <a:sym typeface="Calibri"/>
                  </a:rPr>
                  <a:t>=0.012</a:t>
                </a:r>
                <a:endParaRPr lang="en-US" sz="1200">
                  <a:latin typeface="News Gothic MT" panose="020B0503020103020203" pitchFamily="34" charset="0"/>
                </a:endParaRPr>
              </a:p>
              <a:p>
                <a:pPr>
                  <a:buClr>
                    <a:srgbClr val="000000"/>
                  </a:buClr>
                  <a:buSzPts val="1600"/>
                </a:pPr>
                <a:r>
                  <a:rPr lang="en-US" sz="1200">
                    <a:solidFill>
                      <a:srgbClr val="000000"/>
                    </a:solidFill>
                    <a:latin typeface="News Gothic MT" panose="020B0503020103020203" pitchFamily="34" charset="0"/>
                    <a:ea typeface="Calibri"/>
                    <a:cs typeface="Arial" panose="020B0604020202020204" pitchFamily="34" charset="0"/>
                    <a:sym typeface="Calibri"/>
                  </a:rPr>
                  <a:t>HR (95% CI): 0.742 (0.587-0.939)</a:t>
                </a:r>
                <a:endParaRPr lang="en-US" sz="1200">
                  <a:latin typeface="News Gothic MT" panose="020B0503020103020203" pitchFamily="34" charset="0"/>
                </a:endParaRPr>
              </a:p>
            </p:txBody>
          </p:sp>
          <p:sp>
            <p:nvSpPr>
              <p:cNvPr id="25" name="Google Shape;1992;p110"/>
              <p:cNvSpPr txBox="1"/>
              <p:nvPr/>
            </p:nvSpPr>
            <p:spPr>
              <a:xfrm>
                <a:off x="7027613" y="5207850"/>
                <a:ext cx="351352" cy="237668"/>
              </a:xfrm>
              <a:prstGeom prst="rect">
                <a:avLst/>
              </a:prstGeom>
              <a:noFill/>
              <a:ln>
                <a:noFill/>
              </a:ln>
            </p:spPr>
            <p:txBody>
              <a:bodyPr spcFirstLastPara="1" wrap="square" lIns="68569" tIns="34275" rIns="68569" bIns="34275" anchor="t" anchorCtr="0">
                <a:noAutofit/>
              </a:bodyPr>
              <a:lstStyle/>
              <a:p>
                <a:pPr algn="ctr">
                  <a:buClr>
                    <a:srgbClr val="000000"/>
                  </a:buClr>
                  <a:buSzPts val="1600"/>
                </a:pPr>
                <a:r>
                  <a:rPr lang="en-US" sz="1100">
                    <a:solidFill>
                      <a:srgbClr val="000000"/>
                    </a:solidFill>
                    <a:latin typeface="News Gothic MT" panose="020B0503020103020203" pitchFamily="34" charset="0"/>
                    <a:ea typeface="Calibri"/>
                    <a:cs typeface="Arial" panose="020B0604020202020204" pitchFamily="34" charset="0"/>
                    <a:sym typeface="Calibri"/>
                  </a:rPr>
                  <a:t>0</a:t>
                </a:r>
                <a:endParaRPr lang="en-US" sz="1100">
                  <a:latin typeface="News Gothic MT" panose="020B0503020103020203" pitchFamily="34" charset="0"/>
                </a:endParaRPr>
              </a:p>
            </p:txBody>
          </p:sp>
          <p:sp>
            <p:nvSpPr>
              <p:cNvPr id="26" name="Google Shape;1993;p110"/>
              <p:cNvSpPr txBox="1"/>
              <p:nvPr/>
            </p:nvSpPr>
            <p:spPr>
              <a:xfrm>
                <a:off x="7318620" y="5207850"/>
                <a:ext cx="352389" cy="237668"/>
              </a:xfrm>
              <a:prstGeom prst="rect">
                <a:avLst/>
              </a:prstGeom>
              <a:noFill/>
              <a:ln>
                <a:noFill/>
              </a:ln>
            </p:spPr>
            <p:txBody>
              <a:bodyPr spcFirstLastPara="1" wrap="square" lIns="68569" tIns="34275" rIns="68569" bIns="34275" anchor="t" anchorCtr="0">
                <a:noAutofit/>
              </a:bodyPr>
              <a:lstStyle/>
              <a:p>
                <a:pPr algn="ctr">
                  <a:buClr>
                    <a:srgbClr val="000000"/>
                  </a:buClr>
                  <a:buSzPts val="1600"/>
                </a:pPr>
                <a:r>
                  <a:rPr lang="en-US" sz="1100">
                    <a:solidFill>
                      <a:srgbClr val="000000"/>
                    </a:solidFill>
                    <a:latin typeface="News Gothic MT" panose="020B0503020103020203" pitchFamily="34" charset="0"/>
                    <a:ea typeface="Calibri"/>
                    <a:cs typeface="Arial" panose="020B0604020202020204" pitchFamily="34" charset="0"/>
                    <a:sym typeface="Calibri"/>
                  </a:rPr>
                  <a:t>2</a:t>
                </a:r>
                <a:endParaRPr lang="en-US" sz="1100">
                  <a:latin typeface="News Gothic MT" panose="020B0503020103020203" pitchFamily="34" charset="0"/>
                </a:endParaRPr>
              </a:p>
            </p:txBody>
          </p:sp>
          <p:sp>
            <p:nvSpPr>
              <p:cNvPr id="27" name="Google Shape;1994;p110"/>
              <p:cNvSpPr txBox="1"/>
              <p:nvPr/>
            </p:nvSpPr>
            <p:spPr>
              <a:xfrm>
                <a:off x="7650278" y="5207850"/>
                <a:ext cx="351351" cy="237668"/>
              </a:xfrm>
              <a:prstGeom prst="rect">
                <a:avLst/>
              </a:prstGeom>
              <a:noFill/>
              <a:ln>
                <a:noFill/>
              </a:ln>
            </p:spPr>
            <p:txBody>
              <a:bodyPr spcFirstLastPara="1" wrap="square" lIns="68569" tIns="34275" rIns="68569" bIns="34275" anchor="t" anchorCtr="0">
                <a:noAutofit/>
              </a:bodyPr>
              <a:lstStyle/>
              <a:p>
                <a:pPr algn="ctr">
                  <a:buClr>
                    <a:srgbClr val="000000"/>
                  </a:buClr>
                  <a:buSzPts val="1600"/>
                </a:pPr>
                <a:r>
                  <a:rPr lang="en-US" sz="1100">
                    <a:solidFill>
                      <a:srgbClr val="000000"/>
                    </a:solidFill>
                    <a:latin typeface="News Gothic MT" panose="020B0503020103020203" pitchFamily="34" charset="0"/>
                    <a:ea typeface="Calibri"/>
                    <a:cs typeface="Arial" panose="020B0604020202020204" pitchFamily="34" charset="0"/>
                    <a:sym typeface="Calibri"/>
                  </a:rPr>
                  <a:t>4</a:t>
                </a:r>
                <a:endParaRPr lang="en-US" sz="1100">
                  <a:latin typeface="News Gothic MT" panose="020B0503020103020203" pitchFamily="34" charset="0"/>
                </a:endParaRPr>
              </a:p>
            </p:txBody>
          </p:sp>
          <p:sp>
            <p:nvSpPr>
              <p:cNvPr id="28" name="Google Shape;1995;p110"/>
              <p:cNvSpPr txBox="1"/>
              <p:nvPr/>
            </p:nvSpPr>
            <p:spPr>
              <a:xfrm>
                <a:off x="7989197" y="5207850"/>
                <a:ext cx="351352" cy="237668"/>
              </a:xfrm>
              <a:prstGeom prst="rect">
                <a:avLst/>
              </a:prstGeom>
              <a:noFill/>
              <a:ln>
                <a:noFill/>
              </a:ln>
            </p:spPr>
            <p:txBody>
              <a:bodyPr spcFirstLastPara="1" wrap="square" lIns="68569" tIns="34275" rIns="68569" bIns="34275" anchor="t" anchorCtr="0">
                <a:noAutofit/>
              </a:bodyPr>
              <a:lstStyle/>
              <a:p>
                <a:pPr algn="ctr">
                  <a:buClr>
                    <a:srgbClr val="000000"/>
                  </a:buClr>
                  <a:buSzPts val="1600"/>
                </a:pPr>
                <a:r>
                  <a:rPr lang="en-US" sz="1100">
                    <a:solidFill>
                      <a:srgbClr val="000000"/>
                    </a:solidFill>
                    <a:latin typeface="News Gothic MT" panose="020B0503020103020203" pitchFamily="34" charset="0"/>
                    <a:ea typeface="Calibri"/>
                    <a:cs typeface="Arial" panose="020B0604020202020204" pitchFamily="34" charset="0"/>
                    <a:sym typeface="Calibri"/>
                  </a:rPr>
                  <a:t>6</a:t>
                </a:r>
                <a:endParaRPr lang="en-US" sz="1100">
                  <a:latin typeface="News Gothic MT" panose="020B0503020103020203" pitchFamily="34" charset="0"/>
                </a:endParaRPr>
              </a:p>
            </p:txBody>
          </p:sp>
          <p:sp>
            <p:nvSpPr>
              <p:cNvPr id="29" name="Google Shape;1996;p110"/>
              <p:cNvSpPr txBox="1"/>
              <p:nvPr/>
            </p:nvSpPr>
            <p:spPr>
              <a:xfrm>
                <a:off x="8317745" y="5207850"/>
                <a:ext cx="351351" cy="237668"/>
              </a:xfrm>
              <a:prstGeom prst="rect">
                <a:avLst/>
              </a:prstGeom>
              <a:noFill/>
              <a:ln>
                <a:noFill/>
              </a:ln>
            </p:spPr>
            <p:txBody>
              <a:bodyPr spcFirstLastPara="1" wrap="square" lIns="68569" tIns="34275" rIns="68569" bIns="34275" anchor="t" anchorCtr="0">
                <a:noAutofit/>
              </a:bodyPr>
              <a:lstStyle/>
              <a:p>
                <a:pPr algn="ctr">
                  <a:buClr>
                    <a:srgbClr val="000000"/>
                  </a:buClr>
                  <a:buSzPts val="1600"/>
                </a:pPr>
                <a:r>
                  <a:rPr lang="en-US" sz="1100">
                    <a:solidFill>
                      <a:srgbClr val="000000"/>
                    </a:solidFill>
                    <a:latin typeface="News Gothic MT" panose="020B0503020103020203" pitchFamily="34" charset="0"/>
                    <a:ea typeface="Calibri"/>
                    <a:cs typeface="Arial" panose="020B0604020202020204" pitchFamily="34" charset="0"/>
                    <a:sym typeface="Calibri"/>
                  </a:rPr>
                  <a:t>8</a:t>
                </a:r>
                <a:endParaRPr lang="en-US" sz="1100">
                  <a:latin typeface="News Gothic MT" panose="020B0503020103020203" pitchFamily="34" charset="0"/>
                </a:endParaRPr>
              </a:p>
            </p:txBody>
          </p:sp>
          <p:sp>
            <p:nvSpPr>
              <p:cNvPr id="30" name="Google Shape;1997;p110"/>
              <p:cNvSpPr txBox="1"/>
              <p:nvPr/>
            </p:nvSpPr>
            <p:spPr>
              <a:xfrm>
                <a:off x="8588410" y="5207850"/>
                <a:ext cx="479013" cy="233205"/>
              </a:xfrm>
              <a:prstGeom prst="rect">
                <a:avLst/>
              </a:prstGeom>
              <a:noFill/>
              <a:ln>
                <a:noFill/>
              </a:ln>
            </p:spPr>
            <p:txBody>
              <a:bodyPr spcFirstLastPara="1" wrap="square" lIns="68569" tIns="34275" rIns="68569" bIns="34275" anchor="t" anchorCtr="0">
                <a:noAutofit/>
              </a:bodyPr>
              <a:lstStyle/>
              <a:p>
                <a:pPr algn="ctr">
                  <a:buClr>
                    <a:srgbClr val="000000"/>
                  </a:buClr>
                  <a:buSzPts val="1600"/>
                </a:pPr>
                <a:r>
                  <a:rPr lang="en-US" sz="1100">
                    <a:solidFill>
                      <a:srgbClr val="000000"/>
                    </a:solidFill>
                    <a:latin typeface="News Gothic MT" panose="020B0503020103020203" pitchFamily="34" charset="0"/>
                    <a:ea typeface="Calibri"/>
                    <a:cs typeface="Arial" panose="020B0604020202020204" pitchFamily="34" charset="0"/>
                    <a:sym typeface="Calibri"/>
                  </a:rPr>
                  <a:t>10</a:t>
                </a:r>
                <a:endParaRPr lang="en-US" sz="1100">
                  <a:latin typeface="News Gothic MT" panose="020B0503020103020203" pitchFamily="34" charset="0"/>
                </a:endParaRPr>
              </a:p>
            </p:txBody>
          </p:sp>
          <p:sp>
            <p:nvSpPr>
              <p:cNvPr id="31" name="Google Shape;1998;p110"/>
              <p:cNvSpPr txBox="1"/>
              <p:nvPr/>
            </p:nvSpPr>
            <p:spPr>
              <a:xfrm>
                <a:off x="8922143" y="5207850"/>
                <a:ext cx="479013" cy="233205"/>
              </a:xfrm>
              <a:prstGeom prst="rect">
                <a:avLst/>
              </a:prstGeom>
              <a:noFill/>
              <a:ln>
                <a:noFill/>
              </a:ln>
            </p:spPr>
            <p:txBody>
              <a:bodyPr spcFirstLastPara="1" wrap="square" lIns="68569" tIns="34275" rIns="68569" bIns="34275" anchor="t" anchorCtr="0">
                <a:noAutofit/>
              </a:bodyPr>
              <a:lstStyle/>
              <a:p>
                <a:pPr algn="ctr">
                  <a:buClr>
                    <a:srgbClr val="000000"/>
                  </a:buClr>
                  <a:buSzPts val="1600"/>
                </a:pPr>
                <a:r>
                  <a:rPr lang="en-US" sz="1100">
                    <a:solidFill>
                      <a:srgbClr val="000000"/>
                    </a:solidFill>
                    <a:latin typeface="News Gothic MT" panose="020B0503020103020203" pitchFamily="34" charset="0"/>
                    <a:ea typeface="Calibri"/>
                    <a:cs typeface="Arial" panose="020B0604020202020204" pitchFamily="34" charset="0"/>
                    <a:sym typeface="Calibri"/>
                  </a:rPr>
                  <a:t>12</a:t>
                </a:r>
                <a:endParaRPr lang="en-US" sz="1100">
                  <a:latin typeface="News Gothic MT" panose="020B0503020103020203" pitchFamily="34" charset="0"/>
                </a:endParaRPr>
              </a:p>
            </p:txBody>
          </p:sp>
          <p:sp>
            <p:nvSpPr>
              <p:cNvPr id="32" name="Google Shape;1999;p110"/>
              <p:cNvSpPr txBox="1"/>
              <p:nvPr/>
            </p:nvSpPr>
            <p:spPr>
              <a:xfrm>
                <a:off x="9266239" y="5207850"/>
                <a:ext cx="479013" cy="233205"/>
              </a:xfrm>
              <a:prstGeom prst="rect">
                <a:avLst/>
              </a:prstGeom>
              <a:noFill/>
              <a:ln>
                <a:noFill/>
              </a:ln>
            </p:spPr>
            <p:txBody>
              <a:bodyPr spcFirstLastPara="1" wrap="square" lIns="68569" tIns="34275" rIns="68569" bIns="34275" anchor="t" anchorCtr="0">
                <a:noAutofit/>
              </a:bodyPr>
              <a:lstStyle/>
              <a:p>
                <a:pPr algn="ctr">
                  <a:buClr>
                    <a:srgbClr val="000000"/>
                  </a:buClr>
                  <a:buSzPts val="1600"/>
                </a:pPr>
                <a:r>
                  <a:rPr lang="en-US" sz="1100">
                    <a:solidFill>
                      <a:srgbClr val="000000"/>
                    </a:solidFill>
                    <a:latin typeface="News Gothic MT" panose="020B0503020103020203" pitchFamily="34" charset="0"/>
                    <a:ea typeface="Calibri"/>
                    <a:cs typeface="Arial" panose="020B0604020202020204" pitchFamily="34" charset="0"/>
                    <a:sym typeface="Calibri"/>
                  </a:rPr>
                  <a:t>14</a:t>
                </a:r>
                <a:endParaRPr lang="en-US" sz="1100">
                  <a:latin typeface="News Gothic MT" panose="020B0503020103020203" pitchFamily="34" charset="0"/>
                </a:endParaRPr>
              </a:p>
            </p:txBody>
          </p:sp>
          <p:sp>
            <p:nvSpPr>
              <p:cNvPr id="33" name="Google Shape;2000;p110"/>
              <p:cNvSpPr txBox="1"/>
              <p:nvPr/>
            </p:nvSpPr>
            <p:spPr>
              <a:xfrm>
                <a:off x="9596860" y="5207850"/>
                <a:ext cx="480427" cy="233205"/>
              </a:xfrm>
              <a:prstGeom prst="rect">
                <a:avLst/>
              </a:prstGeom>
              <a:noFill/>
              <a:ln>
                <a:noFill/>
              </a:ln>
            </p:spPr>
            <p:txBody>
              <a:bodyPr spcFirstLastPara="1" wrap="square" lIns="68569" tIns="34275" rIns="68569" bIns="34275" anchor="t" anchorCtr="0">
                <a:noAutofit/>
              </a:bodyPr>
              <a:lstStyle/>
              <a:p>
                <a:pPr algn="ctr">
                  <a:buClr>
                    <a:srgbClr val="000000"/>
                  </a:buClr>
                  <a:buSzPts val="1600"/>
                </a:pPr>
                <a:r>
                  <a:rPr lang="en-US" sz="1100">
                    <a:solidFill>
                      <a:srgbClr val="000000"/>
                    </a:solidFill>
                    <a:latin typeface="News Gothic MT" panose="020B0503020103020203" pitchFamily="34" charset="0"/>
                    <a:ea typeface="Calibri"/>
                    <a:cs typeface="Arial" panose="020B0604020202020204" pitchFamily="34" charset="0"/>
                    <a:sym typeface="Calibri"/>
                  </a:rPr>
                  <a:t>16</a:t>
                </a:r>
                <a:endParaRPr lang="en-US" sz="1100">
                  <a:latin typeface="News Gothic MT" panose="020B0503020103020203" pitchFamily="34" charset="0"/>
                </a:endParaRPr>
              </a:p>
            </p:txBody>
          </p:sp>
          <p:sp>
            <p:nvSpPr>
              <p:cNvPr id="34" name="Google Shape;2001;p110"/>
              <p:cNvSpPr txBox="1"/>
              <p:nvPr/>
            </p:nvSpPr>
            <p:spPr>
              <a:xfrm>
                <a:off x="9935774" y="5207850"/>
                <a:ext cx="480427" cy="233205"/>
              </a:xfrm>
              <a:prstGeom prst="rect">
                <a:avLst/>
              </a:prstGeom>
              <a:noFill/>
              <a:ln>
                <a:noFill/>
              </a:ln>
            </p:spPr>
            <p:txBody>
              <a:bodyPr spcFirstLastPara="1" wrap="square" lIns="68569" tIns="34275" rIns="68569" bIns="34275" anchor="t" anchorCtr="0">
                <a:noAutofit/>
              </a:bodyPr>
              <a:lstStyle/>
              <a:p>
                <a:pPr algn="ctr">
                  <a:buClr>
                    <a:srgbClr val="000000"/>
                  </a:buClr>
                  <a:buSzPts val="1600"/>
                </a:pPr>
                <a:r>
                  <a:rPr lang="en-US" sz="1100">
                    <a:solidFill>
                      <a:srgbClr val="000000"/>
                    </a:solidFill>
                    <a:latin typeface="News Gothic MT" panose="020B0503020103020203" pitchFamily="34" charset="0"/>
                    <a:ea typeface="Calibri"/>
                    <a:cs typeface="Arial" panose="020B0604020202020204" pitchFamily="34" charset="0"/>
                    <a:sym typeface="Calibri"/>
                  </a:rPr>
                  <a:t>18</a:t>
                </a:r>
                <a:endParaRPr lang="en-US" sz="1100">
                  <a:latin typeface="News Gothic MT" panose="020B0503020103020203" pitchFamily="34" charset="0"/>
                </a:endParaRPr>
              </a:p>
            </p:txBody>
          </p:sp>
          <p:sp>
            <p:nvSpPr>
              <p:cNvPr id="35" name="Google Shape;2002;p110"/>
              <p:cNvSpPr txBox="1"/>
              <p:nvPr/>
            </p:nvSpPr>
            <p:spPr>
              <a:xfrm>
                <a:off x="10264325" y="5207850"/>
                <a:ext cx="480427" cy="233205"/>
              </a:xfrm>
              <a:prstGeom prst="rect">
                <a:avLst/>
              </a:prstGeom>
              <a:noFill/>
              <a:ln>
                <a:noFill/>
              </a:ln>
            </p:spPr>
            <p:txBody>
              <a:bodyPr spcFirstLastPara="1" wrap="square" lIns="68569" tIns="34275" rIns="68569" bIns="34275" anchor="t" anchorCtr="0">
                <a:noAutofit/>
              </a:bodyPr>
              <a:lstStyle/>
              <a:p>
                <a:pPr algn="ctr">
                  <a:buClr>
                    <a:srgbClr val="000000"/>
                  </a:buClr>
                  <a:buSzPts val="1600"/>
                </a:pPr>
                <a:r>
                  <a:rPr lang="en-US" sz="1100">
                    <a:solidFill>
                      <a:srgbClr val="000000"/>
                    </a:solidFill>
                    <a:latin typeface="News Gothic MT" panose="020B0503020103020203" pitchFamily="34" charset="0"/>
                    <a:ea typeface="Calibri"/>
                    <a:cs typeface="Arial" panose="020B0604020202020204" pitchFamily="34" charset="0"/>
                    <a:sym typeface="Calibri"/>
                  </a:rPr>
                  <a:t>20</a:t>
                </a:r>
                <a:endParaRPr lang="en-US" sz="1100">
                  <a:latin typeface="News Gothic MT" panose="020B0503020103020203" pitchFamily="34" charset="0"/>
                </a:endParaRPr>
              </a:p>
            </p:txBody>
          </p:sp>
          <p:sp>
            <p:nvSpPr>
              <p:cNvPr id="36" name="Google Shape;2003;p110"/>
              <p:cNvSpPr txBox="1"/>
              <p:nvPr/>
            </p:nvSpPr>
            <p:spPr>
              <a:xfrm>
                <a:off x="10595985" y="5207850"/>
                <a:ext cx="479012" cy="233205"/>
              </a:xfrm>
              <a:prstGeom prst="rect">
                <a:avLst/>
              </a:prstGeom>
              <a:noFill/>
              <a:ln>
                <a:noFill/>
              </a:ln>
            </p:spPr>
            <p:txBody>
              <a:bodyPr spcFirstLastPara="1" wrap="square" lIns="68569" tIns="34275" rIns="68569" bIns="34275" anchor="t" anchorCtr="0">
                <a:noAutofit/>
              </a:bodyPr>
              <a:lstStyle/>
              <a:p>
                <a:pPr algn="ctr">
                  <a:buClr>
                    <a:srgbClr val="000000"/>
                  </a:buClr>
                  <a:buSzPts val="1600"/>
                </a:pPr>
                <a:r>
                  <a:rPr lang="en-US" sz="1100">
                    <a:solidFill>
                      <a:srgbClr val="000000"/>
                    </a:solidFill>
                    <a:latin typeface="News Gothic MT" panose="020B0503020103020203" pitchFamily="34" charset="0"/>
                    <a:ea typeface="Calibri"/>
                    <a:cs typeface="Arial" panose="020B0604020202020204" pitchFamily="34" charset="0"/>
                    <a:sym typeface="Calibri"/>
                  </a:rPr>
                  <a:t>22</a:t>
                </a:r>
                <a:endParaRPr lang="en-US" sz="1100">
                  <a:latin typeface="News Gothic MT" panose="020B0503020103020203" pitchFamily="34" charset="0"/>
                </a:endParaRPr>
              </a:p>
            </p:txBody>
          </p:sp>
          <p:sp>
            <p:nvSpPr>
              <p:cNvPr id="37" name="Google Shape;2004;p110"/>
              <p:cNvSpPr txBox="1"/>
              <p:nvPr/>
            </p:nvSpPr>
            <p:spPr>
              <a:xfrm>
                <a:off x="10926611" y="5207850"/>
                <a:ext cx="479013" cy="233205"/>
              </a:xfrm>
              <a:prstGeom prst="rect">
                <a:avLst/>
              </a:prstGeom>
              <a:noFill/>
              <a:ln>
                <a:noFill/>
              </a:ln>
            </p:spPr>
            <p:txBody>
              <a:bodyPr spcFirstLastPara="1" wrap="square" lIns="68569" tIns="34275" rIns="68569" bIns="34275" anchor="t" anchorCtr="0">
                <a:noAutofit/>
              </a:bodyPr>
              <a:lstStyle/>
              <a:p>
                <a:pPr algn="ctr">
                  <a:buClr>
                    <a:srgbClr val="000000"/>
                  </a:buClr>
                  <a:buSzPts val="1600"/>
                </a:pPr>
                <a:r>
                  <a:rPr lang="en-US" sz="1100">
                    <a:solidFill>
                      <a:srgbClr val="000000"/>
                    </a:solidFill>
                    <a:latin typeface="News Gothic MT" panose="020B0503020103020203" pitchFamily="34" charset="0"/>
                    <a:ea typeface="Calibri"/>
                    <a:cs typeface="Arial" panose="020B0604020202020204" pitchFamily="34" charset="0"/>
                    <a:sym typeface="Calibri"/>
                  </a:rPr>
                  <a:t>24</a:t>
                </a:r>
                <a:endParaRPr lang="en-US" sz="1100">
                  <a:latin typeface="News Gothic MT" panose="020B0503020103020203" pitchFamily="34" charset="0"/>
                </a:endParaRPr>
              </a:p>
            </p:txBody>
          </p:sp>
          <p:sp>
            <p:nvSpPr>
              <p:cNvPr id="38" name="Google Shape;2005;p110"/>
              <p:cNvSpPr txBox="1"/>
              <p:nvPr/>
            </p:nvSpPr>
            <p:spPr>
              <a:xfrm>
                <a:off x="7124248" y="5422229"/>
                <a:ext cx="4061795" cy="236558"/>
              </a:xfrm>
              <a:prstGeom prst="rect">
                <a:avLst/>
              </a:prstGeom>
              <a:noFill/>
              <a:ln>
                <a:noFill/>
              </a:ln>
            </p:spPr>
            <p:txBody>
              <a:bodyPr spcFirstLastPara="1" wrap="square" lIns="68569" tIns="34275" rIns="68569" bIns="34275" anchor="t" anchorCtr="0">
                <a:noAutofit/>
              </a:bodyPr>
              <a:lstStyle/>
              <a:p>
                <a:pPr algn="ctr">
                  <a:buClr>
                    <a:srgbClr val="000000"/>
                  </a:buClr>
                  <a:buSzPts val="1600"/>
                </a:pPr>
                <a:r>
                  <a:rPr lang="en-US" sz="1200" b="1">
                    <a:solidFill>
                      <a:srgbClr val="000000"/>
                    </a:solidFill>
                    <a:latin typeface="News Gothic MT" panose="020B0503020103020203" pitchFamily="34" charset="0"/>
                    <a:ea typeface="Calibri"/>
                    <a:cs typeface="Arial" panose="020B0604020202020204" pitchFamily="34" charset="0"/>
                    <a:sym typeface="Calibri"/>
                  </a:rPr>
                  <a:t>Time from randomization (mos)</a:t>
                </a:r>
                <a:endParaRPr lang="en-US" sz="1200">
                  <a:latin typeface="News Gothic MT" panose="020B0503020103020203" pitchFamily="34" charset="0"/>
                </a:endParaRPr>
              </a:p>
            </p:txBody>
          </p:sp>
          <p:cxnSp>
            <p:nvCxnSpPr>
              <p:cNvPr id="39" name="Google Shape;2006;p110"/>
              <p:cNvCxnSpPr/>
              <p:nvPr/>
            </p:nvCxnSpPr>
            <p:spPr>
              <a:xfrm>
                <a:off x="11473689" y="3446789"/>
                <a:ext cx="169975" cy="0"/>
              </a:xfrm>
              <a:prstGeom prst="straightConnector1">
                <a:avLst/>
              </a:prstGeom>
              <a:noFill/>
              <a:ln w="28575" cap="flat" cmpd="sng">
                <a:solidFill>
                  <a:srgbClr val="911838"/>
                </a:solidFill>
                <a:prstDash val="solid"/>
                <a:round/>
                <a:headEnd type="none" w="med" len="med"/>
                <a:tailEnd type="none" w="med" len="med"/>
              </a:ln>
            </p:spPr>
          </p:cxnSp>
          <p:cxnSp>
            <p:nvCxnSpPr>
              <p:cNvPr id="40" name="Google Shape;2007;p110"/>
              <p:cNvCxnSpPr/>
              <p:nvPr/>
            </p:nvCxnSpPr>
            <p:spPr>
              <a:xfrm>
                <a:off x="11487261" y="3612839"/>
                <a:ext cx="169975" cy="0"/>
              </a:xfrm>
              <a:prstGeom prst="straightConnector1">
                <a:avLst/>
              </a:prstGeom>
              <a:noFill/>
              <a:ln w="28575" cap="flat" cmpd="sng">
                <a:solidFill>
                  <a:schemeClr val="accent1"/>
                </a:solidFill>
                <a:prstDash val="solid"/>
                <a:round/>
                <a:headEnd type="none" w="sm" len="sm"/>
                <a:tailEnd type="none" w="sm" len="sm"/>
              </a:ln>
            </p:spPr>
          </p:cxnSp>
        </p:grpSp>
        <p:sp>
          <p:nvSpPr>
            <p:cNvPr id="41" name="Google Shape;2008;p110"/>
            <p:cNvSpPr txBox="1"/>
            <p:nvPr/>
          </p:nvSpPr>
          <p:spPr>
            <a:xfrm rot="16200000">
              <a:off x="5261209" y="3680823"/>
              <a:ext cx="2613233" cy="492835"/>
            </a:xfrm>
            <a:prstGeom prst="rect">
              <a:avLst/>
            </a:prstGeom>
            <a:noFill/>
            <a:ln>
              <a:noFill/>
            </a:ln>
          </p:spPr>
          <p:txBody>
            <a:bodyPr spcFirstLastPara="1" wrap="square" lIns="68569" tIns="34275" rIns="68569" bIns="34275" anchor="t" anchorCtr="0">
              <a:noAutofit/>
            </a:bodyPr>
            <a:lstStyle/>
            <a:p>
              <a:pPr algn="ctr">
                <a:buClr>
                  <a:srgbClr val="000000"/>
                </a:buClr>
                <a:buSzPts val="1600"/>
              </a:pPr>
              <a:r>
                <a:rPr lang="en-US" sz="1200" b="1">
                  <a:solidFill>
                    <a:srgbClr val="000000"/>
                  </a:solidFill>
                  <a:latin typeface="News Gothic MT" panose="020B0503020103020203" pitchFamily="34" charset="0"/>
                  <a:ea typeface="Calibri"/>
                  <a:cs typeface="Arial" panose="020B0604020202020204" pitchFamily="34" charset="0"/>
                  <a:sym typeface="Calibri"/>
                </a:rPr>
                <a:t>Probability of PFS (%)</a:t>
              </a:r>
              <a:endParaRPr lang="en-US" sz="1050" b="1">
                <a:latin typeface="News Gothic MT" panose="020B0503020103020203" pitchFamily="34" charset="0"/>
              </a:endParaRPr>
            </a:p>
          </p:txBody>
        </p:sp>
        <p:sp>
          <p:nvSpPr>
            <p:cNvPr id="42" name="Google Shape;2009;p110"/>
            <p:cNvSpPr txBox="1"/>
            <p:nvPr/>
          </p:nvSpPr>
          <p:spPr>
            <a:xfrm>
              <a:off x="8742266" y="2671706"/>
              <a:ext cx="2670042" cy="359220"/>
            </a:xfrm>
            <a:prstGeom prst="rect">
              <a:avLst/>
            </a:prstGeom>
            <a:noFill/>
            <a:ln>
              <a:noFill/>
            </a:ln>
          </p:spPr>
          <p:txBody>
            <a:bodyPr spcFirstLastPara="1" wrap="square" lIns="68569" tIns="34275" rIns="68569" bIns="34275" anchor="b" anchorCtr="0">
              <a:noAutofit/>
            </a:bodyPr>
            <a:lstStyle/>
            <a:p>
              <a:pPr>
                <a:buClr>
                  <a:srgbClr val="000000"/>
                </a:buClr>
                <a:buSzPts val="1600"/>
              </a:pPr>
              <a:r>
                <a:rPr lang="en-US">
                  <a:solidFill>
                    <a:srgbClr val="000000"/>
                  </a:solidFill>
                  <a:latin typeface="News Gothic MT" panose="020B0503020103020203" pitchFamily="34" charset="0"/>
                  <a:ea typeface="Calibri"/>
                  <a:cs typeface="Arial" panose="020B0604020202020204" pitchFamily="34" charset="0"/>
                  <a:sym typeface="Calibri"/>
                </a:rPr>
                <a:t>Median follow-up </a:t>
              </a:r>
              <a:r>
                <a:rPr lang="en-US">
                  <a:solidFill>
                    <a:schemeClr val="dk1"/>
                  </a:solidFill>
                  <a:latin typeface="News Gothic MT" panose="020B0503020103020203" pitchFamily="34" charset="0"/>
                  <a:ea typeface="Calibri"/>
                  <a:cs typeface="Arial" panose="020B0604020202020204" pitchFamily="34" charset="0"/>
                  <a:sym typeface="Calibri"/>
                </a:rPr>
                <a:t>≈15 </a:t>
              </a:r>
              <a:r>
                <a:rPr lang="en-US">
                  <a:solidFill>
                    <a:srgbClr val="000000"/>
                  </a:solidFill>
                  <a:latin typeface="News Gothic MT" panose="020B0503020103020203" pitchFamily="34" charset="0"/>
                  <a:ea typeface="Calibri"/>
                  <a:cs typeface="Arial" panose="020B0604020202020204" pitchFamily="34" charset="0"/>
                  <a:sym typeface="Calibri"/>
                </a:rPr>
                <a:t>months</a:t>
              </a:r>
              <a:endParaRPr lang="en-US" sz="1100">
                <a:latin typeface="News Gothic MT" panose="020B0503020103020203" pitchFamily="34" charset="0"/>
              </a:endParaRPr>
            </a:p>
          </p:txBody>
        </p:sp>
      </p:grpSp>
      <p:sp>
        <p:nvSpPr>
          <p:cNvPr id="292" name="Google Shape;2014;p110"/>
          <p:cNvSpPr txBox="1">
            <a:spLocks/>
          </p:cNvSpPr>
          <p:nvPr/>
        </p:nvSpPr>
        <p:spPr>
          <a:xfrm>
            <a:off x="7841157" y="3300675"/>
            <a:ext cx="1736302" cy="1174142"/>
          </a:xfrm>
          <a:prstGeom prst="rect">
            <a:avLst/>
          </a:prstGeom>
          <a:solidFill>
            <a:schemeClr val="accent1">
              <a:lumMod val="20000"/>
              <a:lumOff val="80000"/>
            </a:schemeClr>
          </a:solidFill>
          <a:ln>
            <a:solidFill>
              <a:srgbClr val="2F6DB2"/>
            </a:solidFill>
          </a:ln>
        </p:spPr>
        <p:txBody>
          <a:bodyPr spcFirstLastPara="1" vert="horz" wrap="square" lIns="68569" tIns="34275" rIns="68569" bIns="34275" rtlCol="0" anchor="t" anchorCtr="0">
            <a:no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SzPts val="2000"/>
              <a:buNone/>
            </a:pPr>
            <a:r>
              <a:rPr lang="en-US" sz="1600" b="1">
                <a:latin typeface="News Gothic MT" panose="020B0503020103020203" pitchFamily="34" charset="0"/>
              </a:rPr>
              <a:t>35% improvement </a:t>
            </a:r>
            <a:br>
              <a:rPr lang="en-US" sz="1600" b="1">
                <a:latin typeface="News Gothic MT" panose="020B0503020103020203" pitchFamily="34" charset="0"/>
              </a:rPr>
            </a:br>
            <a:r>
              <a:rPr lang="en-US" sz="1600" b="1">
                <a:latin typeface="News Gothic MT" panose="020B0503020103020203" pitchFamily="34" charset="0"/>
              </a:rPr>
              <a:t>in PFS for </a:t>
            </a:r>
            <a:br>
              <a:rPr lang="en-US" sz="1600" b="1">
                <a:latin typeface="News Gothic MT" panose="020B0503020103020203" pitchFamily="34" charset="0"/>
              </a:rPr>
            </a:br>
            <a:r>
              <a:rPr lang="en-US" sz="1600" b="1">
                <a:latin typeface="News Gothic MT" panose="020B0503020103020203" pitchFamily="34" charset="0"/>
              </a:rPr>
              <a:t>IRd vs Rd</a:t>
            </a:r>
            <a:endParaRPr lang="en-US" sz="2400">
              <a:latin typeface="News Gothic MT" panose="020B0503020103020203" pitchFamily="34" charset="0"/>
            </a:endParaRPr>
          </a:p>
          <a:p>
            <a:pPr marL="169069" indent="-73819">
              <a:spcBef>
                <a:spcPts val="300"/>
              </a:spcBef>
              <a:buClr>
                <a:srgbClr val="4B8DCA"/>
              </a:buClr>
              <a:buSzPts val="2000"/>
              <a:buNone/>
            </a:pPr>
            <a:endParaRPr lang="en-US" sz="1500"/>
          </a:p>
        </p:txBody>
      </p:sp>
      <p:sp>
        <p:nvSpPr>
          <p:cNvPr id="2" name="Rectangle 1"/>
          <p:cNvSpPr/>
          <p:nvPr/>
        </p:nvSpPr>
        <p:spPr>
          <a:xfrm>
            <a:off x="3178489" y="5725485"/>
            <a:ext cx="4223480" cy="307777"/>
          </a:xfrm>
          <a:prstGeom prst="rect">
            <a:avLst/>
          </a:prstGeom>
        </p:spPr>
        <p:txBody>
          <a:bodyPr wrap="square">
            <a:spAutoFit/>
          </a:bodyPr>
          <a:lstStyle/>
          <a:p>
            <a:pPr lvl="0">
              <a:buClr>
                <a:srgbClr val="000000"/>
              </a:buClr>
              <a:buSzPts val="1600"/>
            </a:pPr>
            <a:r>
              <a:rPr lang="en-US" b="1">
                <a:solidFill>
                  <a:srgbClr val="000000"/>
                </a:solidFill>
                <a:latin typeface="News Gothic MT" panose="020B0503020103020203" pitchFamily="34" charset="0"/>
                <a:ea typeface="Calibri"/>
                <a:cs typeface="Arial" panose="020B0604020202020204" pitchFamily="34" charset="0"/>
                <a:sym typeface="Calibri"/>
              </a:rPr>
              <a:t>Number of events: IRd 129; placebo/Rd 157</a:t>
            </a:r>
            <a:endParaRPr lang="en-US" b="1">
              <a:latin typeface="News Gothic MT" panose="020B0503020103020203" pitchFamily="34" charset="0"/>
            </a:endParaRPr>
          </a:p>
        </p:txBody>
      </p:sp>
    </p:spTree>
    <p:extLst>
      <p:ext uri="{BB962C8B-B14F-4D97-AF65-F5344CB8AC3E}">
        <p14:creationId xmlns:p14="http://schemas.microsoft.com/office/powerpoint/2010/main" val="415700172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Google Shape;2020;p111"/>
          <p:cNvSpPr>
            <a:spLocks noGrp="1"/>
          </p:cNvSpPr>
          <p:nvPr>
            <p:ph type="title"/>
          </p:nvPr>
        </p:nvSpPr>
        <p:spPr/>
        <p:txBody>
          <a:bodyPr/>
          <a:lstStyle/>
          <a:p>
            <a:r>
              <a:rPr lang="en-US" altLang="en-US"/>
              <a:t>Carfilzomib: Proteasome Inhibitor</a:t>
            </a:r>
          </a:p>
        </p:txBody>
      </p:sp>
      <p:sp>
        <p:nvSpPr>
          <p:cNvPr id="5" name="Text Placeholder 4">
            <a:extLst>
              <a:ext uri="{FF2B5EF4-FFF2-40B4-BE49-F238E27FC236}">
                <a16:creationId xmlns:a16="http://schemas.microsoft.com/office/drawing/2014/main" id="{041090DC-6893-5844-A388-D516432FE343}"/>
              </a:ext>
            </a:extLst>
          </p:cNvPr>
          <p:cNvSpPr>
            <a:spLocks noGrp="1"/>
          </p:cNvSpPr>
          <p:nvPr>
            <p:ph type="body" sz="quarter" idx="12"/>
          </p:nvPr>
        </p:nvSpPr>
        <p:spPr/>
        <p:txBody>
          <a:bodyPr/>
          <a:lstStyle/>
          <a:p>
            <a:r>
              <a:rPr lang="en-US"/>
              <a:t>Stewart et al, 2015. </a:t>
            </a:r>
          </a:p>
        </p:txBody>
      </p:sp>
      <p:sp>
        <p:nvSpPr>
          <p:cNvPr id="3" name="Content Placeholder 2">
            <a:extLst>
              <a:ext uri="{FF2B5EF4-FFF2-40B4-BE49-F238E27FC236}">
                <a16:creationId xmlns:a16="http://schemas.microsoft.com/office/drawing/2014/main" id="{8D4ADDAE-D63A-6943-9A24-D133187E4BFC}"/>
              </a:ext>
            </a:extLst>
          </p:cNvPr>
          <p:cNvSpPr>
            <a:spLocks noGrp="1"/>
          </p:cNvSpPr>
          <p:nvPr>
            <p:ph idx="1"/>
          </p:nvPr>
        </p:nvSpPr>
        <p:spPr/>
        <p:txBody>
          <a:bodyPr>
            <a:normAutofit lnSpcReduction="10000"/>
          </a:bodyPr>
          <a:lstStyle/>
          <a:p>
            <a:r>
              <a:rPr lang="en-US"/>
              <a:t>Escalate dose</a:t>
            </a:r>
          </a:p>
          <a:p>
            <a:r>
              <a:rPr lang="en-US"/>
              <a:t>Dose-dependent 10- or 30-minute infusions</a:t>
            </a:r>
          </a:p>
          <a:p>
            <a:r>
              <a:rPr lang="en-US"/>
              <a:t>Hydration but not overhydration</a:t>
            </a:r>
          </a:p>
          <a:p>
            <a:r>
              <a:rPr lang="en-US"/>
              <a:t>Premedication (dex)</a:t>
            </a:r>
          </a:p>
          <a:p>
            <a:r>
              <a:rPr lang="en-US"/>
              <a:t>Aspirin prophylaxis</a:t>
            </a:r>
          </a:p>
          <a:p>
            <a:r>
              <a:rPr lang="en-US"/>
              <a:t>Monitor blood counts, response</a:t>
            </a:r>
          </a:p>
          <a:p>
            <a:r>
              <a:rPr lang="en-US"/>
              <a:t>Monitor for infection</a:t>
            </a:r>
          </a:p>
          <a:p>
            <a:r>
              <a:rPr lang="en-US"/>
              <a:t>Herpes virus prophylaxis</a:t>
            </a:r>
          </a:p>
          <a:p>
            <a:r>
              <a:rPr lang="en-US"/>
              <a:t>Know cardiac and pulmonary status; optimize heart failure and blood pressure management</a:t>
            </a:r>
          </a:p>
          <a:p>
            <a:r>
              <a:rPr lang="en-US"/>
              <a:t>Diuretic (furosemide or torsemide) or inhalers if needed</a:t>
            </a:r>
          </a:p>
        </p:txBody>
      </p:sp>
      <p:sp>
        <p:nvSpPr>
          <p:cNvPr id="77828" name="Google Shape;2022;p111"/>
          <p:cNvSpPr>
            <a:spLocks noGrp="1"/>
          </p:cNvSpPr>
          <p:nvPr>
            <p:ph type="sldNum" sz="quarter" idx="4294967295"/>
          </p:nvPr>
        </p:nvSpPr>
        <p:spPr bwMode="auto">
          <a:xfrm>
            <a:off x="10648950" y="5153025"/>
            <a:ext cx="1543050" cy="2047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427" tIns="25706" rIns="51427" bIns="25706" anchor="ctr"/>
          <a:lstStyle>
            <a:lvl1pPr>
              <a:defRPr sz="1800">
                <a:solidFill>
                  <a:schemeClr val="tx1"/>
                </a:solidFill>
                <a:latin typeface="Arial" panose="020B0604020202020204" pitchFamily="34" charset="0"/>
              </a:defRPr>
            </a:lvl1pPr>
            <a:lvl2pPr marL="557213" indent="-214313">
              <a:defRPr sz="1800">
                <a:solidFill>
                  <a:schemeClr val="tx1"/>
                </a:solidFill>
                <a:latin typeface="Arial" panose="020B0604020202020204" pitchFamily="34" charset="0"/>
              </a:defRPr>
            </a:lvl2pPr>
            <a:lvl3pPr marL="857250" indent="-171450">
              <a:defRPr sz="1800">
                <a:solidFill>
                  <a:schemeClr val="tx1"/>
                </a:solidFill>
                <a:latin typeface="Arial" panose="020B0604020202020204" pitchFamily="34" charset="0"/>
              </a:defRPr>
            </a:lvl3pPr>
            <a:lvl4pPr marL="1200150" indent="-171450">
              <a:defRPr sz="1800">
                <a:solidFill>
                  <a:schemeClr val="tx1"/>
                </a:solidFill>
                <a:latin typeface="Arial" panose="020B0604020202020204" pitchFamily="34" charset="0"/>
              </a:defRPr>
            </a:lvl4pPr>
            <a:lvl5pPr marL="1543050" indent="-171450">
              <a:defRPr sz="1800">
                <a:solidFill>
                  <a:schemeClr val="tx1"/>
                </a:solidFill>
                <a:latin typeface="Arial" panose="020B0604020202020204" pitchFamily="34" charset="0"/>
              </a:defRPr>
            </a:lvl5pPr>
            <a:lvl6pPr marL="1885950" indent="-171450" eaLnBrk="0" fontAlgn="base" hangingPunct="0">
              <a:spcBef>
                <a:spcPct val="0"/>
              </a:spcBef>
              <a:spcAft>
                <a:spcPct val="0"/>
              </a:spcAft>
              <a:defRPr sz="1800">
                <a:solidFill>
                  <a:schemeClr val="tx1"/>
                </a:solidFill>
                <a:latin typeface="Arial" panose="020B0604020202020204" pitchFamily="34" charset="0"/>
              </a:defRPr>
            </a:lvl6pPr>
            <a:lvl7pPr marL="2228850" indent="-171450" eaLnBrk="0" fontAlgn="base" hangingPunct="0">
              <a:spcBef>
                <a:spcPct val="0"/>
              </a:spcBef>
              <a:spcAft>
                <a:spcPct val="0"/>
              </a:spcAft>
              <a:defRPr sz="1800">
                <a:solidFill>
                  <a:schemeClr val="tx1"/>
                </a:solidFill>
                <a:latin typeface="Arial" panose="020B0604020202020204" pitchFamily="34" charset="0"/>
              </a:defRPr>
            </a:lvl7pPr>
            <a:lvl8pPr marL="2571750" indent="-171450" eaLnBrk="0" fontAlgn="base" hangingPunct="0">
              <a:spcBef>
                <a:spcPct val="0"/>
              </a:spcBef>
              <a:spcAft>
                <a:spcPct val="0"/>
              </a:spcAft>
              <a:defRPr sz="1800">
                <a:solidFill>
                  <a:schemeClr val="tx1"/>
                </a:solidFill>
                <a:latin typeface="Arial" panose="020B0604020202020204" pitchFamily="34" charset="0"/>
              </a:defRPr>
            </a:lvl8pPr>
            <a:lvl9pPr marL="2914650" indent="-171450" eaLnBrk="0" fontAlgn="base" hangingPunct="0">
              <a:spcBef>
                <a:spcPct val="0"/>
              </a:spcBef>
              <a:spcAft>
                <a:spcPct val="0"/>
              </a:spcAft>
              <a:defRPr sz="1800">
                <a:solidFill>
                  <a:schemeClr val="tx1"/>
                </a:solidFill>
                <a:latin typeface="Arial" panose="020B0604020202020204" pitchFamily="34" charset="0"/>
              </a:defRPr>
            </a:lvl9pPr>
          </a:lstStyle>
          <a:p>
            <a:pPr algn="r">
              <a:buClr>
                <a:srgbClr val="898989"/>
              </a:buClr>
              <a:buSzPts val="1200"/>
            </a:pPr>
            <a:fld id="{97CCB86B-4A1C-46D4-A616-AB2E56443C06}" type="slidenum">
              <a:rPr lang="en-US" altLang="en-US" sz="675">
                <a:solidFill>
                  <a:srgbClr val="898989"/>
                </a:solidFill>
                <a:ea typeface="Calibri" panose="020F0502020204030204" pitchFamily="34" charset="0"/>
                <a:cs typeface="Arial" panose="020B0604020202020204" pitchFamily="34" charset="0"/>
                <a:sym typeface="Calibri" panose="020F0502020204030204" pitchFamily="34" charset="0"/>
              </a:rPr>
              <a:pPr algn="r">
                <a:buClr>
                  <a:srgbClr val="898989"/>
                </a:buClr>
                <a:buSzPts val="1200"/>
              </a:pPr>
              <a:t>57</a:t>
            </a:fld>
            <a:endParaRPr lang="en-US" altLang="en-US" sz="675">
              <a:solidFill>
                <a:srgbClr val="898989"/>
              </a:solidFill>
              <a:ea typeface="Calibri" panose="020F0502020204030204" pitchFamily="34" charset="0"/>
              <a:cs typeface="Arial" panose="020B0604020202020204" pitchFamily="34" charset="0"/>
              <a:sym typeface="Calibri" panose="020F0502020204030204" pitchFamily="34" charset="0"/>
            </a:endParaRPr>
          </a:p>
        </p:txBody>
      </p:sp>
    </p:spTree>
    <p:extLst>
      <p:ext uri="{BB962C8B-B14F-4D97-AF65-F5344CB8AC3E}">
        <p14:creationId xmlns:p14="http://schemas.microsoft.com/office/powerpoint/2010/main" val="33251593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Google Shape;2020;p111"/>
          <p:cNvSpPr>
            <a:spLocks noGrp="1"/>
          </p:cNvSpPr>
          <p:nvPr>
            <p:ph type="title"/>
          </p:nvPr>
        </p:nvSpPr>
        <p:spPr/>
        <p:txBody>
          <a:bodyPr/>
          <a:lstStyle/>
          <a:p>
            <a:r>
              <a:rPr lang="en-US" altLang="en-US"/>
              <a:t>Carfilzomib: Proteasome Inhibitor (cont.)</a:t>
            </a:r>
          </a:p>
        </p:txBody>
      </p:sp>
      <p:sp>
        <p:nvSpPr>
          <p:cNvPr id="5" name="Text Placeholder 4">
            <a:extLst>
              <a:ext uri="{FF2B5EF4-FFF2-40B4-BE49-F238E27FC236}">
                <a16:creationId xmlns:a16="http://schemas.microsoft.com/office/drawing/2014/main" id="{041090DC-6893-5844-A388-D516432FE343}"/>
              </a:ext>
            </a:extLst>
          </p:cNvPr>
          <p:cNvSpPr>
            <a:spLocks noGrp="1"/>
          </p:cNvSpPr>
          <p:nvPr>
            <p:ph type="body" sz="quarter" idx="12"/>
          </p:nvPr>
        </p:nvSpPr>
        <p:spPr>
          <a:xfrm>
            <a:off x="193575" y="6421193"/>
            <a:ext cx="1208664" cy="307777"/>
          </a:xfrm>
        </p:spPr>
        <p:txBody>
          <a:bodyPr/>
          <a:lstStyle/>
          <a:p>
            <a:r>
              <a:rPr lang="en-US" dirty="0"/>
              <a:t>car = carfilzomib.</a:t>
            </a:r>
          </a:p>
          <a:p>
            <a:r>
              <a:rPr lang="en-US" dirty="0"/>
              <a:t>Moreau et al, 2018. </a:t>
            </a:r>
          </a:p>
        </p:txBody>
      </p:sp>
      <p:sp>
        <p:nvSpPr>
          <p:cNvPr id="77828" name="Google Shape;2022;p111"/>
          <p:cNvSpPr>
            <a:spLocks noGrp="1"/>
          </p:cNvSpPr>
          <p:nvPr>
            <p:ph type="sldNum" sz="quarter" idx="4294967295"/>
          </p:nvPr>
        </p:nvSpPr>
        <p:spPr bwMode="auto">
          <a:xfrm>
            <a:off x="10648950" y="5153025"/>
            <a:ext cx="1543050" cy="2047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427" tIns="25706" rIns="51427" bIns="25706" anchor="ctr"/>
          <a:lstStyle>
            <a:lvl1pPr>
              <a:defRPr sz="1800">
                <a:solidFill>
                  <a:schemeClr val="tx1"/>
                </a:solidFill>
                <a:latin typeface="Arial" panose="020B0604020202020204" pitchFamily="34" charset="0"/>
              </a:defRPr>
            </a:lvl1pPr>
            <a:lvl2pPr marL="557213" indent="-214313">
              <a:defRPr sz="1800">
                <a:solidFill>
                  <a:schemeClr val="tx1"/>
                </a:solidFill>
                <a:latin typeface="Arial" panose="020B0604020202020204" pitchFamily="34" charset="0"/>
              </a:defRPr>
            </a:lvl2pPr>
            <a:lvl3pPr marL="857250" indent="-171450">
              <a:defRPr sz="1800">
                <a:solidFill>
                  <a:schemeClr val="tx1"/>
                </a:solidFill>
                <a:latin typeface="Arial" panose="020B0604020202020204" pitchFamily="34" charset="0"/>
              </a:defRPr>
            </a:lvl3pPr>
            <a:lvl4pPr marL="1200150" indent="-171450">
              <a:defRPr sz="1800">
                <a:solidFill>
                  <a:schemeClr val="tx1"/>
                </a:solidFill>
                <a:latin typeface="Arial" panose="020B0604020202020204" pitchFamily="34" charset="0"/>
              </a:defRPr>
            </a:lvl4pPr>
            <a:lvl5pPr marL="1543050" indent="-171450">
              <a:defRPr sz="1800">
                <a:solidFill>
                  <a:schemeClr val="tx1"/>
                </a:solidFill>
                <a:latin typeface="Arial" panose="020B0604020202020204" pitchFamily="34" charset="0"/>
              </a:defRPr>
            </a:lvl5pPr>
            <a:lvl6pPr marL="1885950" indent="-171450" eaLnBrk="0" fontAlgn="base" hangingPunct="0">
              <a:spcBef>
                <a:spcPct val="0"/>
              </a:spcBef>
              <a:spcAft>
                <a:spcPct val="0"/>
              </a:spcAft>
              <a:defRPr sz="1800">
                <a:solidFill>
                  <a:schemeClr val="tx1"/>
                </a:solidFill>
                <a:latin typeface="Arial" panose="020B0604020202020204" pitchFamily="34" charset="0"/>
              </a:defRPr>
            </a:lvl6pPr>
            <a:lvl7pPr marL="2228850" indent="-171450" eaLnBrk="0" fontAlgn="base" hangingPunct="0">
              <a:spcBef>
                <a:spcPct val="0"/>
              </a:spcBef>
              <a:spcAft>
                <a:spcPct val="0"/>
              </a:spcAft>
              <a:defRPr sz="1800">
                <a:solidFill>
                  <a:schemeClr val="tx1"/>
                </a:solidFill>
                <a:latin typeface="Arial" panose="020B0604020202020204" pitchFamily="34" charset="0"/>
              </a:defRPr>
            </a:lvl7pPr>
            <a:lvl8pPr marL="2571750" indent="-171450" eaLnBrk="0" fontAlgn="base" hangingPunct="0">
              <a:spcBef>
                <a:spcPct val="0"/>
              </a:spcBef>
              <a:spcAft>
                <a:spcPct val="0"/>
              </a:spcAft>
              <a:defRPr sz="1800">
                <a:solidFill>
                  <a:schemeClr val="tx1"/>
                </a:solidFill>
                <a:latin typeface="Arial" panose="020B0604020202020204" pitchFamily="34" charset="0"/>
              </a:defRPr>
            </a:lvl8pPr>
            <a:lvl9pPr marL="2914650" indent="-171450" eaLnBrk="0" fontAlgn="base" hangingPunct="0">
              <a:spcBef>
                <a:spcPct val="0"/>
              </a:spcBef>
              <a:spcAft>
                <a:spcPct val="0"/>
              </a:spcAft>
              <a:defRPr sz="1800">
                <a:solidFill>
                  <a:schemeClr val="tx1"/>
                </a:solidFill>
                <a:latin typeface="Arial" panose="020B0604020202020204" pitchFamily="34" charset="0"/>
              </a:defRPr>
            </a:lvl9pPr>
          </a:lstStyle>
          <a:p>
            <a:pPr algn="r">
              <a:buClr>
                <a:srgbClr val="898989"/>
              </a:buClr>
              <a:buSzPts val="1200"/>
            </a:pPr>
            <a:fld id="{97CCB86B-4A1C-46D4-A616-AB2E56443C06}" type="slidenum">
              <a:rPr lang="en-US" altLang="en-US" sz="675">
                <a:solidFill>
                  <a:srgbClr val="898989"/>
                </a:solidFill>
                <a:ea typeface="Calibri" panose="020F0502020204030204" pitchFamily="34" charset="0"/>
                <a:cs typeface="Arial" panose="020B0604020202020204" pitchFamily="34" charset="0"/>
                <a:sym typeface="Calibri" panose="020F0502020204030204" pitchFamily="34" charset="0"/>
              </a:rPr>
              <a:pPr algn="r">
                <a:buClr>
                  <a:srgbClr val="898989"/>
                </a:buClr>
                <a:buSzPts val="1200"/>
              </a:pPr>
              <a:t>58</a:t>
            </a:fld>
            <a:endParaRPr lang="en-US" altLang="en-US" sz="675">
              <a:solidFill>
                <a:srgbClr val="898989"/>
              </a:solidFill>
              <a:ea typeface="Calibri" panose="020F0502020204030204" pitchFamily="34" charset="0"/>
              <a:cs typeface="Arial" panose="020B0604020202020204" pitchFamily="34" charset="0"/>
              <a:sym typeface="Calibri" panose="020F0502020204030204" pitchFamily="34" charset="0"/>
            </a:endParaRPr>
          </a:p>
        </p:txBody>
      </p:sp>
      <p:pic>
        <p:nvPicPr>
          <p:cNvPr id="2" name="Picture 1"/>
          <p:cNvPicPr>
            <a:picLocks noChangeAspect="1"/>
          </p:cNvPicPr>
          <p:nvPr/>
        </p:nvPicPr>
        <p:blipFill rotWithShape="1">
          <a:blip r:embed="rId3"/>
          <a:srcRect b="4763"/>
          <a:stretch/>
        </p:blipFill>
        <p:spPr>
          <a:xfrm>
            <a:off x="2099501" y="2241213"/>
            <a:ext cx="4903015" cy="2911813"/>
          </a:xfrm>
          <a:prstGeom prst="rect">
            <a:avLst/>
          </a:prstGeom>
        </p:spPr>
      </p:pic>
      <p:sp>
        <p:nvSpPr>
          <p:cNvPr id="16" name="Google Shape;2085;p112"/>
          <p:cNvSpPr txBox="1"/>
          <p:nvPr/>
        </p:nvSpPr>
        <p:spPr>
          <a:xfrm>
            <a:off x="7450667" y="2740378"/>
            <a:ext cx="2530426" cy="1377244"/>
          </a:xfrm>
          <a:prstGeom prst="rect">
            <a:avLst/>
          </a:prstGeom>
          <a:solidFill>
            <a:schemeClr val="accent1">
              <a:lumMod val="40000"/>
              <a:lumOff val="60000"/>
            </a:schemeClr>
          </a:solidFill>
          <a:ln>
            <a:noFill/>
          </a:ln>
        </p:spPr>
        <p:txBody>
          <a:bodyPr spcFirstLastPara="1" wrap="square" lIns="68569" tIns="34275" rIns="68569" bIns="34275" anchor="t" anchorCtr="0">
            <a:noAutofit/>
          </a:bodyPr>
          <a:lstStyle/>
          <a:p>
            <a:pPr algn="ctr"/>
            <a:r>
              <a:rPr lang="en-US" sz="1600" b="1">
                <a:solidFill>
                  <a:schemeClr val="dk1"/>
                </a:solidFill>
                <a:latin typeface="News Gothic MT" panose="020B0503020103020203" pitchFamily="34" charset="0"/>
                <a:ea typeface="Calibri"/>
                <a:cs typeface="Arial" panose="020B0604020202020204" pitchFamily="34" charset="0"/>
                <a:sym typeface="Calibri"/>
              </a:rPr>
              <a:t>Overall response rate:</a:t>
            </a:r>
          </a:p>
          <a:p>
            <a:pPr algn="ctr"/>
            <a:r>
              <a:rPr lang="en-US" sz="1600">
                <a:solidFill>
                  <a:schemeClr val="dk1"/>
                </a:solidFill>
                <a:latin typeface="News Gothic MT" panose="020B0503020103020203" pitchFamily="34" charset="0"/>
                <a:ea typeface="Calibri"/>
                <a:cs typeface="Arial" panose="020B0604020202020204" pitchFamily="34" charset="0"/>
                <a:sym typeface="Calibri"/>
              </a:rPr>
              <a:t>once weekly</a:t>
            </a:r>
          </a:p>
          <a:p>
            <a:pPr algn="ctr"/>
            <a:r>
              <a:rPr lang="en-US" sz="1600">
                <a:solidFill>
                  <a:schemeClr val="dk1"/>
                </a:solidFill>
                <a:latin typeface="News Gothic MT" panose="020B0503020103020203" pitchFamily="34" charset="0"/>
                <a:sym typeface="Calibri"/>
              </a:rPr>
              <a:t>car/</a:t>
            </a:r>
            <a:r>
              <a:rPr lang="en-US" sz="1600" err="1">
                <a:solidFill>
                  <a:schemeClr val="dk1"/>
                </a:solidFill>
                <a:latin typeface="News Gothic MT" panose="020B0503020103020203" pitchFamily="34" charset="0"/>
                <a:sym typeface="Calibri"/>
              </a:rPr>
              <a:t>dex</a:t>
            </a:r>
            <a:r>
              <a:rPr lang="en-US" sz="1600">
                <a:solidFill>
                  <a:schemeClr val="dk1"/>
                </a:solidFill>
                <a:latin typeface="News Gothic MT" panose="020B0503020103020203" pitchFamily="34" charset="0"/>
                <a:sym typeface="Calibri"/>
              </a:rPr>
              <a:t> 20/27 mg/m</a:t>
            </a:r>
            <a:r>
              <a:rPr lang="en-US" sz="1600" baseline="30000">
                <a:solidFill>
                  <a:schemeClr val="dk1"/>
                </a:solidFill>
                <a:latin typeface="News Gothic MT" panose="020B0503020103020203" pitchFamily="34" charset="0"/>
                <a:sym typeface="Calibri"/>
              </a:rPr>
              <a:t>2</a:t>
            </a:r>
            <a:r>
              <a:rPr lang="en-US" sz="1600">
                <a:solidFill>
                  <a:schemeClr val="dk1"/>
                </a:solidFill>
                <a:latin typeface="News Gothic MT" panose="020B0503020103020203" pitchFamily="34" charset="0"/>
                <a:sym typeface="Calibri"/>
              </a:rPr>
              <a:t> vs</a:t>
            </a:r>
          </a:p>
          <a:p>
            <a:pPr algn="ctr"/>
            <a:r>
              <a:rPr lang="en-US" sz="1600">
                <a:solidFill>
                  <a:schemeClr val="dk1"/>
                </a:solidFill>
                <a:latin typeface="News Gothic MT" panose="020B0503020103020203" pitchFamily="34" charset="0"/>
                <a:sym typeface="Calibri"/>
              </a:rPr>
              <a:t>car/</a:t>
            </a:r>
            <a:r>
              <a:rPr lang="en-US" sz="1600" err="1">
                <a:solidFill>
                  <a:schemeClr val="dk1"/>
                </a:solidFill>
                <a:latin typeface="News Gothic MT" panose="020B0503020103020203" pitchFamily="34" charset="0"/>
                <a:sym typeface="Calibri"/>
              </a:rPr>
              <a:t>dex</a:t>
            </a:r>
            <a:r>
              <a:rPr lang="en-US" sz="1600">
                <a:solidFill>
                  <a:schemeClr val="dk1"/>
                </a:solidFill>
                <a:latin typeface="News Gothic MT" panose="020B0503020103020203" pitchFamily="34" charset="0"/>
                <a:sym typeface="Calibri"/>
              </a:rPr>
              <a:t> 20/70 mg/m</a:t>
            </a:r>
            <a:r>
              <a:rPr lang="en-US" sz="1600" baseline="30000">
                <a:solidFill>
                  <a:schemeClr val="dk1"/>
                </a:solidFill>
                <a:latin typeface="News Gothic MT" panose="020B0503020103020203" pitchFamily="34" charset="0"/>
                <a:sym typeface="Calibri"/>
              </a:rPr>
              <a:t>2</a:t>
            </a:r>
            <a:r>
              <a:rPr lang="en-US" sz="1600">
                <a:solidFill>
                  <a:schemeClr val="dk1"/>
                </a:solidFill>
                <a:latin typeface="News Gothic MT" panose="020B0503020103020203" pitchFamily="34" charset="0"/>
                <a:sym typeface="Calibri"/>
              </a:rPr>
              <a:t> RRMM</a:t>
            </a:r>
            <a:endParaRPr lang="en-US" sz="1600">
              <a:latin typeface="News Gothic MT" panose="020B0503020103020203" pitchFamily="34" charset="0"/>
            </a:endParaRPr>
          </a:p>
        </p:txBody>
      </p:sp>
    </p:spTree>
    <p:extLst>
      <p:ext uri="{BB962C8B-B14F-4D97-AF65-F5344CB8AC3E}">
        <p14:creationId xmlns:p14="http://schemas.microsoft.com/office/powerpoint/2010/main" val="28651504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MM: Scope of the Problem</a:t>
            </a:r>
          </a:p>
        </p:txBody>
      </p:sp>
      <p:sp>
        <p:nvSpPr>
          <p:cNvPr id="4" name="Text Placeholder 3">
            <a:extLst>
              <a:ext uri="{FF2B5EF4-FFF2-40B4-BE49-F238E27FC236}">
                <a16:creationId xmlns:a16="http://schemas.microsoft.com/office/drawing/2014/main" id="{6C11694D-8477-9F4C-876D-A69AC8C36F65}"/>
              </a:ext>
            </a:extLst>
          </p:cNvPr>
          <p:cNvSpPr>
            <a:spLocks noGrp="1"/>
          </p:cNvSpPr>
          <p:nvPr>
            <p:ph type="body" sz="quarter" idx="12"/>
          </p:nvPr>
        </p:nvSpPr>
        <p:spPr/>
        <p:txBody>
          <a:bodyPr/>
          <a:lstStyle/>
          <a:p>
            <a:r>
              <a:rPr lang="en-US"/>
              <a:t>Ig = immunoglobulin. </a:t>
            </a:r>
          </a:p>
          <a:p>
            <a:r>
              <a:rPr lang="en-US"/>
              <a:t>Kyle et al, 2003. </a:t>
            </a:r>
          </a:p>
        </p:txBody>
      </p:sp>
      <p:sp>
        <p:nvSpPr>
          <p:cNvPr id="5" name="Content Placeholder 4"/>
          <p:cNvSpPr>
            <a:spLocks noGrp="1"/>
          </p:cNvSpPr>
          <p:nvPr>
            <p:ph idx="1"/>
          </p:nvPr>
        </p:nvSpPr>
        <p:spPr>
          <a:xfrm>
            <a:off x="609600" y="1604926"/>
            <a:ext cx="5239821" cy="4373563"/>
          </a:xfrm>
        </p:spPr>
        <p:txBody>
          <a:bodyPr/>
          <a:lstStyle/>
          <a:p>
            <a:r>
              <a:rPr lang="en-US"/>
              <a:t>Cancer of the bone marrow plasma cells</a:t>
            </a:r>
          </a:p>
          <a:p>
            <a:r>
              <a:rPr lang="en-US"/>
              <a:t>IgG, IgA, IgM, IgD, IgE</a:t>
            </a:r>
          </a:p>
          <a:p>
            <a:r>
              <a:rPr lang="en-US"/>
              <a:t>Kappa/lambda</a:t>
            </a:r>
          </a:p>
          <a:p>
            <a:endParaRPr lang="en-US"/>
          </a:p>
          <a:p>
            <a:r>
              <a:rPr lang="en-US"/>
              <a:t>Overproduction of monoclonal immunoglobulins can lead to MM </a:t>
            </a:r>
          </a:p>
        </p:txBody>
      </p:sp>
      <p:pic>
        <p:nvPicPr>
          <p:cNvPr id="7" name="Picture 2" descr="1000+ Plasma Cell Stock Images, Photos &amp; Vectors | Shutterstock"/>
          <p:cNvPicPr>
            <a:picLocks noChangeAspect="1" noChangeArrowheads="1"/>
          </p:cNvPicPr>
          <p:nvPr/>
        </p:nvPicPr>
        <p:blipFill rotWithShape="1">
          <a:blip r:embed="rId3">
            <a:extLst>
              <a:ext uri="{28A0092B-C50C-407E-A947-70E740481C1C}">
                <a14:useLocalDpi xmlns:a14="http://schemas.microsoft.com/office/drawing/2010/main" val="0"/>
              </a:ext>
            </a:extLst>
          </a:blip>
          <a:srcRect b="6777"/>
          <a:stretch/>
        </p:blipFill>
        <p:spPr bwMode="auto">
          <a:xfrm>
            <a:off x="5849421" y="2161875"/>
            <a:ext cx="4227814" cy="3091201"/>
          </a:xfrm>
          <a:prstGeom prst="rect">
            <a:avLst/>
          </a:prstGeom>
          <a:noFill/>
          <a:ln>
            <a:noFill/>
          </a:ln>
          <a:effectLst/>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0829727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84604-843D-C548-A837-41398FE14B00}"/>
              </a:ext>
            </a:extLst>
          </p:cNvPr>
          <p:cNvSpPr>
            <a:spLocks noGrp="1"/>
          </p:cNvSpPr>
          <p:nvPr>
            <p:ph type="title"/>
          </p:nvPr>
        </p:nvSpPr>
        <p:spPr/>
        <p:txBody>
          <a:bodyPr/>
          <a:lstStyle/>
          <a:p>
            <a:r>
              <a:rPr lang="en-US"/>
              <a:t>Daratumumab/Carfilzomib/Dexamethasone</a:t>
            </a:r>
          </a:p>
        </p:txBody>
      </p:sp>
      <p:sp>
        <p:nvSpPr>
          <p:cNvPr id="3" name="Content Placeholder 2">
            <a:extLst>
              <a:ext uri="{FF2B5EF4-FFF2-40B4-BE49-F238E27FC236}">
                <a16:creationId xmlns:a16="http://schemas.microsoft.com/office/drawing/2014/main" id="{0C68D3B1-A216-B84F-A83B-1A052271406D}"/>
              </a:ext>
            </a:extLst>
          </p:cNvPr>
          <p:cNvSpPr>
            <a:spLocks noGrp="1"/>
          </p:cNvSpPr>
          <p:nvPr>
            <p:ph idx="1"/>
          </p:nvPr>
        </p:nvSpPr>
        <p:spPr>
          <a:xfrm>
            <a:off x="609601" y="1604926"/>
            <a:ext cx="10854266" cy="646331"/>
          </a:xfrm>
        </p:spPr>
        <p:txBody>
          <a:bodyPr/>
          <a:lstStyle/>
          <a:p>
            <a:r>
              <a:rPr lang="en-US"/>
              <a:t>Following 1-3 lines of prior therapy</a:t>
            </a:r>
          </a:p>
        </p:txBody>
      </p:sp>
      <p:sp>
        <p:nvSpPr>
          <p:cNvPr id="4" name="Text Placeholder 3">
            <a:extLst>
              <a:ext uri="{FF2B5EF4-FFF2-40B4-BE49-F238E27FC236}">
                <a16:creationId xmlns:a16="http://schemas.microsoft.com/office/drawing/2014/main" id="{C33CB6D8-6C90-EE49-9CE3-FF7F59F3AB41}"/>
              </a:ext>
            </a:extLst>
          </p:cNvPr>
          <p:cNvSpPr>
            <a:spLocks noGrp="1"/>
          </p:cNvSpPr>
          <p:nvPr>
            <p:ph type="body" sz="quarter" idx="12"/>
          </p:nvPr>
        </p:nvSpPr>
        <p:spPr>
          <a:xfrm>
            <a:off x="193575" y="6420647"/>
            <a:ext cx="2798843" cy="307777"/>
          </a:xfrm>
        </p:spPr>
        <p:txBody>
          <a:bodyPr/>
          <a:lstStyle/>
          <a:p>
            <a:r>
              <a:rPr lang="en-US" err="1"/>
              <a:t>Kd</a:t>
            </a:r>
            <a:r>
              <a:rPr lang="en-US"/>
              <a:t> = carfilzomib/dexamethasone; </a:t>
            </a:r>
            <a:r>
              <a:rPr lang="en-US" err="1"/>
              <a:t>wk</a:t>
            </a:r>
            <a:r>
              <a:rPr lang="en-US"/>
              <a:t> = weeks.</a:t>
            </a:r>
          </a:p>
          <a:p>
            <a:r>
              <a:rPr lang="en-US" err="1"/>
              <a:t>Dimopoulos</a:t>
            </a:r>
            <a:r>
              <a:rPr lang="en-US"/>
              <a:t> et al, 2020.</a:t>
            </a:r>
          </a:p>
        </p:txBody>
      </p:sp>
      <p:sp>
        <p:nvSpPr>
          <p:cNvPr id="5" name="Text Placeholder 4">
            <a:extLst>
              <a:ext uri="{FF2B5EF4-FFF2-40B4-BE49-F238E27FC236}">
                <a16:creationId xmlns:a16="http://schemas.microsoft.com/office/drawing/2014/main" id="{337AB95B-9CB1-5442-8644-30080A29920A}"/>
              </a:ext>
            </a:extLst>
          </p:cNvPr>
          <p:cNvSpPr>
            <a:spLocks noGrp="1"/>
          </p:cNvSpPr>
          <p:nvPr>
            <p:ph type="body" sz="quarter" idx="13"/>
          </p:nvPr>
        </p:nvSpPr>
        <p:spPr/>
        <p:txBody>
          <a:bodyPr/>
          <a:lstStyle/>
          <a:p>
            <a:r>
              <a:rPr lang="en-US"/>
              <a:t>FDA Approved August 2020</a:t>
            </a:r>
          </a:p>
        </p:txBody>
      </p:sp>
      <p:graphicFrame>
        <p:nvGraphicFramePr>
          <p:cNvPr id="9" name="Table 8">
            <a:extLst>
              <a:ext uri="{FF2B5EF4-FFF2-40B4-BE49-F238E27FC236}">
                <a16:creationId xmlns:a16="http://schemas.microsoft.com/office/drawing/2014/main" id="{A2AA5787-4448-C741-AB3A-1AD6BA68EB97}"/>
              </a:ext>
            </a:extLst>
          </p:cNvPr>
          <p:cNvGraphicFramePr>
            <a:graphicFrameLocks noGrp="1"/>
          </p:cNvGraphicFramePr>
          <p:nvPr>
            <p:extLst>
              <p:ext uri="{D42A27DB-BD31-4B8C-83A1-F6EECF244321}">
                <p14:modId xmlns:p14="http://schemas.microsoft.com/office/powerpoint/2010/main" val="3688446644"/>
              </p:ext>
            </p:extLst>
          </p:nvPr>
        </p:nvGraphicFramePr>
        <p:xfrm>
          <a:off x="2274066" y="2146535"/>
          <a:ext cx="7670801" cy="3430493"/>
        </p:xfrm>
        <a:graphic>
          <a:graphicData uri="http://schemas.openxmlformats.org/drawingml/2006/table">
            <a:tbl>
              <a:tblPr firstRow="1" bandRow="1">
                <a:tableStyleId>{5C22544A-7EE6-4342-B048-85BDC9FD1C3A}</a:tableStyleId>
              </a:tblPr>
              <a:tblGrid>
                <a:gridCol w="2587872">
                  <a:extLst>
                    <a:ext uri="{9D8B030D-6E8A-4147-A177-3AD203B41FA5}">
                      <a16:colId xmlns:a16="http://schemas.microsoft.com/office/drawing/2014/main" val="3752323887"/>
                    </a:ext>
                  </a:extLst>
                </a:gridCol>
                <a:gridCol w="2653995">
                  <a:extLst>
                    <a:ext uri="{9D8B030D-6E8A-4147-A177-3AD203B41FA5}">
                      <a16:colId xmlns:a16="http://schemas.microsoft.com/office/drawing/2014/main" val="3027696352"/>
                    </a:ext>
                  </a:extLst>
                </a:gridCol>
                <a:gridCol w="2428934">
                  <a:extLst>
                    <a:ext uri="{9D8B030D-6E8A-4147-A177-3AD203B41FA5}">
                      <a16:colId xmlns:a16="http://schemas.microsoft.com/office/drawing/2014/main" val="2658856550"/>
                    </a:ext>
                  </a:extLst>
                </a:gridCol>
              </a:tblGrid>
              <a:tr h="563165">
                <a:tc gridSpan="3">
                  <a:txBody>
                    <a:bodyPr/>
                    <a:lstStyle/>
                    <a:p>
                      <a:pPr algn="ctr"/>
                      <a:r>
                        <a:rPr lang="en-US" sz="2400" b="1">
                          <a:solidFill>
                            <a:schemeClr val="bg1"/>
                          </a:solidFill>
                          <a:effectLst/>
                          <a:latin typeface="News Gothic MT" panose="020B0503020103020203" pitchFamily="34" charset="0"/>
                        </a:rPr>
                        <a:t>CANDOR Trial</a:t>
                      </a:r>
                    </a:p>
                  </a:txBody>
                  <a:tcPr marL="68580" marR="68580" marT="34231" marB="34231" anchor="ctr"/>
                </a:tc>
                <a:tc hMerge="1">
                  <a:txBody>
                    <a:bodyPr/>
                    <a:lstStyle/>
                    <a:p>
                      <a:pPr algn="ctr"/>
                      <a:endParaRPr lang="en-US" sz="1600" b="0">
                        <a:solidFill>
                          <a:schemeClr val="bg1"/>
                        </a:solidFill>
                        <a:latin typeface="News Gothic MT" panose="020B0503020103020203" pitchFamily="34" charset="0"/>
                      </a:endParaRPr>
                    </a:p>
                  </a:txBody>
                  <a:tcPr marL="68580" marR="68580" marT="34231" marB="34231" anchor="b"/>
                </a:tc>
                <a:tc hMerge="1">
                  <a:txBody>
                    <a:bodyPr/>
                    <a:lstStyle/>
                    <a:p>
                      <a:pPr algn="ctr"/>
                      <a:endParaRPr lang="en-US" sz="1600" b="0">
                        <a:solidFill>
                          <a:schemeClr val="bg1"/>
                        </a:solidFill>
                        <a:latin typeface="News Gothic MT" panose="020B0503020103020203" pitchFamily="34" charset="0"/>
                      </a:endParaRPr>
                    </a:p>
                  </a:txBody>
                  <a:tcPr marL="68580" marR="68580" marT="34231" marB="34231" anchor="b"/>
                </a:tc>
                <a:extLst>
                  <a:ext uri="{0D108BD9-81ED-4DB2-BD59-A6C34878D82A}">
                    <a16:rowId xmlns:a16="http://schemas.microsoft.com/office/drawing/2014/main" val="2164793589"/>
                  </a:ext>
                </a:extLst>
              </a:tr>
              <a:tr h="507580">
                <a:tc>
                  <a:txBody>
                    <a:bodyPr/>
                    <a:lstStyle/>
                    <a:p>
                      <a:pPr marL="0" algn="ctr" defTabSz="457200" rtl="0" eaLnBrk="1" latinLnBrk="0" hangingPunct="1"/>
                      <a:endParaRPr lang="en-US" sz="2000" b="1" kern="1200">
                        <a:solidFill>
                          <a:schemeClr val="bg1"/>
                        </a:solidFill>
                        <a:effectLst/>
                        <a:latin typeface="News Gothic MT" panose="020B0503020103020203" pitchFamily="34" charset="0"/>
                        <a:ea typeface="+mn-ea"/>
                        <a:cs typeface="+mn-cs"/>
                      </a:endParaRPr>
                    </a:p>
                  </a:txBody>
                  <a:tcPr marL="68580" marR="68580" marT="34231" marB="34231" anchor="b">
                    <a:solidFill>
                      <a:schemeClr val="accent1"/>
                    </a:solidFill>
                  </a:tcPr>
                </a:tc>
                <a:tc>
                  <a:txBody>
                    <a:bodyPr/>
                    <a:lstStyle/>
                    <a:p>
                      <a:pPr algn="ctr"/>
                      <a:r>
                        <a:rPr lang="en-US" sz="2000" b="1" err="1">
                          <a:solidFill>
                            <a:schemeClr val="bg1"/>
                          </a:solidFill>
                          <a:latin typeface="News Gothic MT" panose="020B0503020103020203" pitchFamily="34" charset="0"/>
                        </a:rPr>
                        <a:t>DaraKd</a:t>
                      </a:r>
                      <a:endParaRPr lang="en-US" sz="2000" b="1">
                        <a:solidFill>
                          <a:schemeClr val="bg1"/>
                        </a:solidFill>
                        <a:latin typeface="News Gothic MT" panose="020B0503020103020203" pitchFamily="34" charset="0"/>
                      </a:endParaRPr>
                    </a:p>
                  </a:txBody>
                  <a:tcPr marL="68580" marR="68580" marT="34231" marB="34231" anchor="b">
                    <a:solidFill>
                      <a:schemeClr val="accent1"/>
                    </a:solidFill>
                  </a:tcPr>
                </a:tc>
                <a:tc>
                  <a:txBody>
                    <a:bodyPr/>
                    <a:lstStyle/>
                    <a:p>
                      <a:pPr algn="ctr"/>
                      <a:r>
                        <a:rPr lang="en-US" sz="2000" b="1" err="1">
                          <a:solidFill>
                            <a:schemeClr val="bg1"/>
                          </a:solidFill>
                          <a:latin typeface="News Gothic MT" panose="020B0503020103020203" pitchFamily="34" charset="0"/>
                        </a:rPr>
                        <a:t>Kd</a:t>
                      </a:r>
                      <a:endParaRPr lang="en-US" sz="2000" b="1">
                        <a:solidFill>
                          <a:schemeClr val="bg1"/>
                        </a:solidFill>
                        <a:latin typeface="News Gothic MT" panose="020B0503020103020203" pitchFamily="34" charset="0"/>
                      </a:endParaRPr>
                    </a:p>
                  </a:txBody>
                  <a:tcPr marL="68580" marR="68580" marT="34231" marB="34231" anchor="b">
                    <a:solidFill>
                      <a:schemeClr val="accent1"/>
                    </a:solidFill>
                  </a:tcPr>
                </a:tc>
                <a:extLst>
                  <a:ext uri="{0D108BD9-81ED-4DB2-BD59-A6C34878D82A}">
                    <a16:rowId xmlns:a16="http://schemas.microsoft.com/office/drawing/2014/main" val="3155112047"/>
                  </a:ext>
                </a:extLst>
              </a:tr>
              <a:tr h="491067">
                <a:tc>
                  <a:txBody>
                    <a:bodyPr/>
                    <a:lstStyle/>
                    <a:p>
                      <a:pPr marL="0" algn="ctr" defTabSz="457200" rtl="0" eaLnBrk="1" latinLnBrk="0" hangingPunct="1"/>
                      <a:r>
                        <a:rPr lang="en-US" sz="2000" b="1" kern="1200">
                          <a:solidFill>
                            <a:schemeClr val="bg1"/>
                          </a:solidFill>
                          <a:effectLst/>
                          <a:latin typeface="News Gothic MT" panose="020B0503020103020203" pitchFamily="34" charset="0"/>
                          <a:ea typeface="+mn-ea"/>
                          <a:cs typeface="+mn-cs"/>
                        </a:rPr>
                        <a:t>PFS (mo)</a:t>
                      </a:r>
                    </a:p>
                  </a:txBody>
                  <a:tcPr marL="68580" marR="68580" marT="34231" marB="34231" anchor="ctr">
                    <a:solidFill>
                      <a:schemeClr val="accent1"/>
                    </a:solidFill>
                  </a:tcPr>
                </a:tc>
                <a:tc>
                  <a:txBody>
                    <a:bodyPr/>
                    <a:lstStyle/>
                    <a:p>
                      <a:pPr algn="ctr"/>
                      <a:r>
                        <a:rPr lang="en-US" sz="2000">
                          <a:solidFill>
                            <a:schemeClr val="tx1"/>
                          </a:solidFill>
                          <a:latin typeface="News Gothic MT" panose="020B0503020103020203" pitchFamily="34" charset="0"/>
                        </a:rPr>
                        <a:t>NR</a:t>
                      </a:r>
                    </a:p>
                  </a:txBody>
                  <a:tcPr marL="68580" marR="68580" marT="34231" marB="34231" anchor="ctr"/>
                </a:tc>
                <a:tc>
                  <a:txBody>
                    <a:bodyPr/>
                    <a:lstStyle/>
                    <a:p>
                      <a:pPr algn="ctr"/>
                      <a:r>
                        <a:rPr lang="en-US" sz="2000">
                          <a:solidFill>
                            <a:schemeClr val="tx1"/>
                          </a:solidFill>
                          <a:latin typeface="News Gothic MT" panose="020B0503020103020203" pitchFamily="34" charset="0"/>
                        </a:rPr>
                        <a:t>15.8</a:t>
                      </a:r>
                    </a:p>
                  </a:txBody>
                  <a:tcPr marL="68580" marR="68580" marT="34231" marB="34231" anchor="ctr"/>
                </a:tc>
                <a:extLst>
                  <a:ext uri="{0D108BD9-81ED-4DB2-BD59-A6C34878D82A}">
                    <a16:rowId xmlns:a16="http://schemas.microsoft.com/office/drawing/2014/main" val="612279437"/>
                  </a:ext>
                </a:extLst>
              </a:tr>
              <a:tr h="512557">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b="1" kern="1200">
                          <a:solidFill>
                            <a:schemeClr val="bg1"/>
                          </a:solidFill>
                          <a:effectLst/>
                          <a:latin typeface="News Gothic MT" panose="020B0503020103020203" pitchFamily="34" charset="0"/>
                          <a:ea typeface="+mn-ea"/>
                          <a:cs typeface="+mn-cs"/>
                        </a:rPr>
                        <a:t>Treatment duration (</a:t>
                      </a:r>
                      <a:r>
                        <a:rPr lang="en-US" sz="2000" b="1" kern="1200" err="1">
                          <a:solidFill>
                            <a:schemeClr val="bg1"/>
                          </a:solidFill>
                          <a:effectLst/>
                          <a:latin typeface="News Gothic MT" panose="020B0503020103020203" pitchFamily="34" charset="0"/>
                          <a:ea typeface="+mn-ea"/>
                          <a:cs typeface="+mn-cs"/>
                        </a:rPr>
                        <a:t>wk</a:t>
                      </a:r>
                      <a:r>
                        <a:rPr lang="en-US" sz="2000" b="1" kern="1200">
                          <a:solidFill>
                            <a:schemeClr val="bg1"/>
                          </a:solidFill>
                          <a:effectLst/>
                          <a:latin typeface="News Gothic MT" panose="020B0503020103020203" pitchFamily="34" charset="0"/>
                          <a:ea typeface="+mn-ea"/>
                          <a:cs typeface="+mn-cs"/>
                        </a:rPr>
                        <a:t>)</a:t>
                      </a:r>
                    </a:p>
                  </a:txBody>
                  <a:tcPr marL="68580" marR="68580" marT="34231" marB="34231" anchor="ctr">
                    <a:solidFill>
                      <a:schemeClr val="accent1"/>
                    </a:solidFill>
                  </a:tcPr>
                </a:tc>
                <a:tc>
                  <a:txBody>
                    <a:bodyPr/>
                    <a:lstStyle/>
                    <a:p>
                      <a:pPr algn="ctr"/>
                      <a:r>
                        <a:rPr lang="en-US" sz="2000">
                          <a:solidFill>
                            <a:schemeClr val="tx1"/>
                          </a:solidFill>
                          <a:latin typeface="News Gothic MT" panose="020B0503020103020203" pitchFamily="34" charset="0"/>
                        </a:rPr>
                        <a:t>70.1</a:t>
                      </a:r>
                    </a:p>
                  </a:txBody>
                  <a:tcPr marL="68580" marR="68580" marT="34231" marB="34231" anchor="ctr"/>
                </a:tc>
                <a:tc>
                  <a:txBody>
                    <a:bodyPr/>
                    <a:lstStyle/>
                    <a:p>
                      <a:pPr algn="ctr"/>
                      <a:r>
                        <a:rPr lang="en-US" sz="2000">
                          <a:solidFill>
                            <a:schemeClr val="tx1"/>
                          </a:solidFill>
                          <a:latin typeface="News Gothic MT" panose="020B0503020103020203" pitchFamily="34" charset="0"/>
                        </a:rPr>
                        <a:t>40.3</a:t>
                      </a:r>
                    </a:p>
                  </a:txBody>
                  <a:tcPr marL="68580" marR="68580" marT="34231" marB="34231" anchor="ctr"/>
                </a:tc>
                <a:extLst>
                  <a:ext uri="{0D108BD9-81ED-4DB2-BD59-A6C34878D82A}">
                    <a16:rowId xmlns:a16="http://schemas.microsoft.com/office/drawing/2014/main" val="3509415532"/>
                  </a:ext>
                </a:extLst>
              </a:tr>
              <a:tr h="512557">
                <a:tc>
                  <a:txBody>
                    <a:bodyPr/>
                    <a:lstStyle/>
                    <a:p>
                      <a:pPr marL="0" algn="ctr" defTabSz="457200" rtl="0" eaLnBrk="1" latinLnBrk="0" hangingPunct="1"/>
                      <a:r>
                        <a:rPr lang="en-US" sz="2000" b="1" kern="1200">
                          <a:solidFill>
                            <a:schemeClr val="bg1"/>
                          </a:solidFill>
                          <a:effectLst/>
                          <a:latin typeface="News Gothic MT" panose="020B0503020103020203" pitchFamily="34" charset="0"/>
                          <a:ea typeface="+mn-ea"/>
                          <a:cs typeface="+mn-cs"/>
                        </a:rPr>
                        <a:t>Grade ≥3 AEs</a:t>
                      </a:r>
                    </a:p>
                  </a:txBody>
                  <a:tcPr marL="68580" marR="68580" marT="34231" marB="34231" anchor="ctr">
                    <a:solidFill>
                      <a:schemeClr val="accent1"/>
                    </a:solidFill>
                  </a:tcPr>
                </a:tc>
                <a:tc>
                  <a:txBody>
                    <a:bodyPr/>
                    <a:lstStyle/>
                    <a:p>
                      <a:pPr algn="ctr"/>
                      <a:r>
                        <a:rPr lang="en-US" sz="2000">
                          <a:solidFill>
                            <a:schemeClr val="tx1"/>
                          </a:solidFill>
                          <a:latin typeface="News Gothic MT" panose="020B0503020103020203" pitchFamily="34" charset="0"/>
                        </a:rPr>
                        <a:t>82%</a:t>
                      </a:r>
                    </a:p>
                  </a:txBody>
                  <a:tcPr marL="68580" marR="68580" marT="34231" marB="34231" anchor="ctr"/>
                </a:tc>
                <a:tc>
                  <a:txBody>
                    <a:bodyPr/>
                    <a:lstStyle/>
                    <a:p>
                      <a:pPr algn="ctr"/>
                      <a:r>
                        <a:rPr lang="en-US" sz="2000">
                          <a:solidFill>
                            <a:schemeClr val="tx1"/>
                          </a:solidFill>
                          <a:latin typeface="News Gothic MT" panose="020B0503020103020203" pitchFamily="34" charset="0"/>
                        </a:rPr>
                        <a:t>74%</a:t>
                      </a:r>
                    </a:p>
                  </a:txBody>
                  <a:tcPr marL="68580" marR="68580" marT="34231" marB="34231" anchor="ctr"/>
                </a:tc>
                <a:extLst>
                  <a:ext uri="{0D108BD9-81ED-4DB2-BD59-A6C34878D82A}">
                    <a16:rowId xmlns:a16="http://schemas.microsoft.com/office/drawing/2014/main" val="590768717"/>
                  </a:ext>
                </a:extLst>
              </a:tr>
              <a:tr h="512557">
                <a:tc>
                  <a:txBody>
                    <a:bodyPr/>
                    <a:lstStyle/>
                    <a:p>
                      <a:pPr marL="0" algn="ctr" defTabSz="457200" rtl="0" eaLnBrk="1" latinLnBrk="0" hangingPunct="1"/>
                      <a:r>
                        <a:rPr lang="en-US" sz="2000" b="1" kern="1200">
                          <a:solidFill>
                            <a:schemeClr val="bg1"/>
                          </a:solidFill>
                          <a:effectLst/>
                          <a:latin typeface="News Gothic MT" panose="020B0503020103020203" pitchFamily="34" charset="0"/>
                          <a:ea typeface="+mn-ea"/>
                          <a:cs typeface="+mn-cs"/>
                        </a:rPr>
                        <a:t>Discontinuation due to AEs</a:t>
                      </a:r>
                    </a:p>
                  </a:txBody>
                  <a:tcPr marL="68580" marR="68580" marT="34231" marB="34231" anchor="ctr">
                    <a:solidFill>
                      <a:schemeClr val="accent1"/>
                    </a:solidFill>
                  </a:tcPr>
                </a:tc>
                <a:tc>
                  <a:txBody>
                    <a:bodyPr/>
                    <a:lstStyle/>
                    <a:p>
                      <a:pPr algn="ctr"/>
                      <a:r>
                        <a:rPr lang="en-US" sz="2000">
                          <a:solidFill>
                            <a:schemeClr val="tx1"/>
                          </a:solidFill>
                          <a:latin typeface="News Gothic MT" panose="020B0503020103020203" pitchFamily="34" charset="0"/>
                        </a:rPr>
                        <a:t>22%</a:t>
                      </a:r>
                    </a:p>
                  </a:txBody>
                  <a:tcPr marL="68580" marR="68580" marT="34231" marB="34231" anchor="ctr"/>
                </a:tc>
                <a:tc>
                  <a:txBody>
                    <a:bodyPr/>
                    <a:lstStyle/>
                    <a:p>
                      <a:pPr algn="ctr"/>
                      <a:r>
                        <a:rPr lang="en-US" sz="2000">
                          <a:solidFill>
                            <a:schemeClr val="tx1"/>
                          </a:solidFill>
                          <a:latin typeface="News Gothic MT" panose="020B0503020103020203" pitchFamily="34" charset="0"/>
                        </a:rPr>
                        <a:t>25%</a:t>
                      </a:r>
                    </a:p>
                  </a:txBody>
                  <a:tcPr marL="68580" marR="68580" marT="34231" marB="34231" anchor="ctr"/>
                </a:tc>
                <a:extLst>
                  <a:ext uri="{0D108BD9-81ED-4DB2-BD59-A6C34878D82A}">
                    <a16:rowId xmlns:a16="http://schemas.microsoft.com/office/drawing/2014/main" val="3666337309"/>
                  </a:ext>
                </a:extLst>
              </a:tr>
            </a:tbl>
          </a:graphicData>
        </a:graphic>
      </p:graphicFrame>
      <p:sp>
        <p:nvSpPr>
          <p:cNvPr id="10" name="Rectangle 9">
            <a:extLst>
              <a:ext uri="{FF2B5EF4-FFF2-40B4-BE49-F238E27FC236}">
                <a16:creationId xmlns:a16="http://schemas.microsoft.com/office/drawing/2014/main" id="{5D2E2879-BCAE-3F45-AE99-0EFC87CF5812}"/>
              </a:ext>
            </a:extLst>
          </p:cNvPr>
          <p:cNvSpPr/>
          <p:nvPr/>
        </p:nvSpPr>
        <p:spPr>
          <a:xfrm>
            <a:off x="4249021" y="5649374"/>
            <a:ext cx="3720890" cy="400110"/>
          </a:xfrm>
          <a:prstGeom prst="rect">
            <a:avLst/>
          </a:prstGeom>
        </p:spPr>
        <p:txBody>
          <a:bodyPr wrap="none">
            <a:spAutoFit/>
          </a:bodyPr>
          <a:lstStyle/>
          <a:p>
            <a:r>
              <a:rPr lang="en-US" sz="2000">
                <a:latin typeface="News Gothic MT" panose="020B0503020103020203" pitchFamily="34" charset="0"/>
              </a:rPr>
              <a:t>Median follow-up: 17 months</a:t>
            </a:r>
          </a:p>
        </p:txBody>
      </p:sp>
    </p:spTree>
    <p:extLst>
      <p:ext uri="{BB962C8B-B14F-4D97-AF65-F5344CB8AC3E}">
        <p14:creationId xmlns:p14="http://schemas.microsoft.com/office/powerpoint/2010/main" val="81693001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84604-843D-C548-A837-41398FE14B00}"/>
              </a:ext>
            </a:extLst>
          </p:cNvPr>
          <p:cNvSpPr>
            <a:spLocks noGrp="1"/>
          </p:cNvSpPr>
          <p:nvPr>
            <p:ph type="title"/>
          </p:nvPr>
        </p:nvSpPr>
        <p:spPr/>
        <p:txBody>
          <a:bodyPr/>
          <a:lstStyle/>
          <a:p>
            <a:r>
              <a:rPr lang="en-US"/>
              <a:t>Daratumumab/Carfilzomib/Dexamethasone</a:t>
            </a:r>
          </a:p>
        </p:txBody>
      </p:sp>
      <p:sp>
        <p:nvSpPr>
          <p:cNvPr id="3" name="Content Placeholder 2">
            <a:extLst>
              <a:ext uri="{FF2B5EF4-FFF2-40B4-BE49-F238E27FC236}">
                <a16:creationId xmlns:a16="http://schemas.microsoft.com/office/drawing/2014/main" id="{0C68D3B1-A216-B84F-A83B-1A052271406D}"/>
              </a:ext>
            </a:extLst>
          </p:cNvPr>
          <p:cNvSpPr>
            <a:spLocks noGrp="1"/>
          </p:cNvSpPr>
          <p:nvPr>
            <p:ph idx="1"/>
          </p:nvPr>
        </p:nvSpPr>
        <p:spPr>
          <a:xfrm>
            <a:off x="609601" y="1604926"/>
            <a:ext cx="10972799" cy="4383327"/>
          </a:xfrm>
        </p:spPr>
        <p:txBody>
          <a:bodyPr>
            <a:normAutofit lnSpcReduction="10000"/>
          </a:bodyPr>
          <a:lstStyle/>
          <a:p>
            <a:r>
              <a:rPr lang="en-US"/>
              <a:t>Grade ≥3 AEs (≥5% of patients)</a:t>
            </a:r>
          </a:p>
          <a:p>
            <a:pPr lvl="1"/>
            <a:r>
              <a:rPr lang="en-US"/>
              <a:t>Respiratory tract infections (29%)</a:t>
            </a:r>
          </a:p>
          <a:p>
            <a:pPr lvl="1"/>
            <a:r>
              <a:rPr lang="en-US"/>
              <a:t>Thrombocytopenia (24%)</a:t>
            </a:r>
          </a:p>
          <a:p>
            <a:pPr lvl="1"/>
            <a:r>
              <a:rPr lang="en-US"/>
              <a:t>Hypertension (18%)</a:t>
            </a:r>
          </a:p>
          <a:p>
            <a:pPr lvl="1"/>
            <a:r>
              <a:rPr lang="en-US"/>
              <a:t>Anemia (17%)</a:t>
            </a:r>
          </a:p>
          <a:p>
            <a:pPr lvl="1"/>
            <a:r>
              <a:rPr lang="en-US"/>
              <a:t>Pneumonia (13%)</a:t>
            </a:r>
          </a:p>
          <a:p>
            <a:pPr lvl="1"/>
            <a:r>
              <a:rPr lang="en-US"/>
              <a:t>Neutropenia (9%)</a:t>
            </a:r>
          </a:p>
          <a:p>
            <a:pPr lvl="1"/>
            <a:r>
              <a:rPr lang="en-US"/>
              <a:t>Fatigue (8%)</a:t>
            </a:r>
          </a:p>
          <a:p>
            <a:pPr lvl="1"/>
            <a:r>
              <a:rPr lang="en-US"/>
              <a:t>Lymphopenia (7%)</a:t>
            </a:r>
          </a:p>
          <a:p>
            <a:pPr lvl="1"/>
            <a:r>
              <a:rPr lang="en-US"/>
              <a:t>Viral infection (6%)</a:t>
            </a:r>
          </a:p>
          <a:p>
            <a:r>
              <a:rPr lang="en-US"/>
              <a:t>Additional grade ≥3 AEs of note</a:t>
            </a:r>
          </a:p>
          <a:p>
            <a:pPr lvl="1"/>
            <a:r>
              <a:rPr lang="en-US"/>
              <a:t>Cardiac failure (4%), acute renal failure (3%), ischemic heart disease (3%)</a:t>
            </a:r>
          </a:p>
          <a:p>
            <a:r>
              <a:rPr lang="en-US"/>
              <a:t>Fatal AEs (4%)</a:t>
            </a:r>
          </a:p>
          <a:p>
            <a:pPr lvl="1"/>
            <a:r>
              <a:rPr lang="en-US"/>
              <a:t>Pneumonia (1%), respiratory tract infections (2%), cardiac failure (1%)</a:t>
            </a:r>
          </a:p>
          <a:p>
            <a:pPr lvl="1"/>
            <a:endParaRPr lang="en-US"/>
          </a:p>
        </p:txBody>
      </p:sp>
      <p:sp>
        <p:nvSpPr>
          <p:cNvPr id="4" name="Text Placeholder 3">
            <a:extLst>
              <a:ext uri="{FF2B5EF4-FFF2-40B4-BE49-F238E27FC236}">
                <a16:creationId xmlns:a16="http://schemas.microsoft.com/office/drawing/2014/main" id="{C33CB6D8-6C90-EE49-9CE3-FF7F59F3AB41}"/>
              </a:ext>
            </a:extLst>
          </p:cNvPr>
          <p:cNvSpPr>
            <a:spLocks noGrp="1"/>
          </p:cNvSpPr>
          <p:nvPr>
            <p:ph type="body" sz="quarter" idx="12"/>
          </p:nvPr>
        </p:nvSpPr>
        <p:spPr>
          <a:xfrm>
            <a:off x="193575" y="6420647"/>
            <a:ext cx="1436291" cy="307777"/>
          </a:xfrm>
        </p:spPr>
        <p:txBody>
          <a:bodyPr/>
          <a:lstStyle/>
          <a:p>
            <a:endParaRPr lang="en-US"/>
          </a:p>
          <a:p>
            <a:r>
              <a:rPr lang="en-US" err="1"/>
              <a:t>Dimopoulos</a:t>
            </a:r>
            <a:r>
              <a:rPr lang="en-US"/>
              <a:t> et al, 2020.</a:t>
            </a:r>
          </a:p>
        </p:txBody>
      </p:sp>
      <p:sp>
        <p:nvSpPr>
          <p:cNvPr id="5" name="Text Placeholder 4">
            <a:extLst>
              <a:ext uri="{FF2B5EF4-FFF2-40B4-BE49-F238E27FC236}">
                <a16:creationId xmlns:a16="http://schemas.microsoft.com/office/drawing/2014/main" id="{337AB95B-9CB1-5442-8644-30080A29920A}"/>
              </a:ext>
            </a:extLst>
          </p:cNvPr>
          <p:cNvSpPr>
            <a:spLocks noGrp="1"/>
          </p:cNvSpPr>
          <p:nvPr>
            <p:ph type="body" sz="quarter" idx="13"/>
          </p:nvPr>
        </p:nvSpPr>
        <p:spPr/>
        <p:txBody>
          <a:bodyPr/>
          <a:lstStyle/>
          <a:p>
            <a:r>
              <a:rPr lang="en-US"/>
              <a:t>Adverse Events</a:t>
            </a:r>
          </a:p>
        </p:txBody>
      </p:sp>
    </p:spTree>
    <p:extLst>
      <p:ext uri="{BB962C8B-B14F-4D97-AF65-F5344CB8AC3E}">
        <p14:creationId xmlns:p14="http://schemas.microsoft.com/office/powerpoint/2010/main" val="79414718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84604-843D-C548-A837-41398FE14B00}"/>
              </a:ext>
            </a:extLst>
          </p:cNvPr>
          <p:cNvSpPr>
            <a:spLocks noGrp="1"/>
          </p:cNvSpPr>
          <p:nvPr>
            <p:ph type="title"/>
          </p:nvPr>
        </p:nvSpPr>
        <p:spPr/>
        <p:txBody>
          <a:bodyPr/>
          <a:lstStyle/>
          <a:p>
            <a:r>
              <a:rPr lang="en-US"/>
              <a:t>Daratumumab/Carfilzomib/Dexamethasone</a:t>
            </a:r>
          </a:p>
        </p:txBody>
      </p:sp>
      <p:sp>
        <p:nvSpPr>
          <p:cNvPr id="3" name="Content Placeholder 2">
            <a:extLst>
              <a:ext uri="{FF2B5EF4-FFF2-40B4-BE49-F238E27FC236}">
                <a16:creationId xmlns:a16="http://schemas.microsoft.com/office/drawing/2014/main" id="{0C68D3B1-A216-B84F-A83B-1A052271406D}"/>
              </a:ext>
            </a:extLst>
          </p:cNvPr>
          <p:cNvSpPr>
            <a:spLocks noGrp="1"/>
          </p:cNvSpPr>
          <p:nvPr>
            <p:ph idx="1"/>
          </p:nvPr>
        </p:nvSpPr>
        <p:spPr>
          <a:xfrm>
            <a:off x="609601" y="1604926"/>
            <a:ext cx="10854266" cy="5021760"/>
          </a:xfrm>
        </p:spPr>
        <p:txBody>
          <a:bodyPr>
            <a:normAutofit lnSpcReduction="10000"/>
          </a:bodyPr>
          <a:lstStyle/>
          <a:p>
            <a:r>
              <a:rPr lang="en-US"/>
              <a:t>Any-grade AEs affecting ≥20% of patients</a:t>
            </a:r>
          </a:p>
          <a:p>
            <a:pPr lvl="1"/>
            <a:r>
              <a:rPr lang="en-US"/>
              <a:t>Respiratory tract infections (73%)</a:t>
            </a:r>
          </a:p>
          <a:p>
            <a:pPr lvl="1"/>
            <a:r>
              <a:rPr lang="en-US"/>
              <a:t>Thrombocytopenia (37%)</a:t>
            </a:r>
          </a:p>
          <a:p>
            <a:pPr lvl="1"/>
            <a:r>
              <a:rPr lang="en-US"/>
              <a:t>Anemia (33%)</a:t>
            </a:r>
          </a:p>
          <a:p>
            <a:pPr lvl="1"/>
            <a:r>
              <a:rPr lang="en-US"/>
              <a:t>Diarrhea (31%)</a:t>
            </a:r>
          </a:p>
          <a:p>
            <a:pPr lvl="1"/>
            <a:r>
              <a:rPr lang="en-US"/>
              <a:t>Hypertension (31%)</a:t>
            </a:r>
          </a:p>
          <a:p>
            <a:pPr lvl="1"/>
            <a:r>
              <a:rPr lang="en-US"/>
              <a:t>Upper respiratory tract infection (29%)</a:t>
            </a:r>
          </a:p>
          <a:p>
            <a:pPr lvl="1"/>
            <a:r>
              <a:rPr lang="en-US"/>
              <a:t>Fatigue (24%)</a:t>
            </a:r>
          </a:p>
          <a:p>
            <a:pPr lvl="1"/>
            <a:r>
              <a:rPr lang="en-US"/>
              <a:t>Dyspnea (20%)</a:t>
            </a:r>
          </a:p>
          <a:p>
            <a:pPr lvl="1"/>
            <a:r>
              <a:rPr lang="en-US"/>
              <a:t>Viral infection (20%)</a:t>
            </a:r>
          </a:p>
          <a:p>
            <a:r>
              <a:rPr lang="en-US"/>
              <a:t>Additional any-grade AEs of note</a:t>
            </a:r>
          </a:p>
          <a:p>
            <a:pPr lvl="1"/>
            <a:r>
              <a:rPr lang="en-US"/>
              <a:t>Daratumumab-related infusion reaction (18%)</a:t>
            </a:r>
          </a:p>
          <a:p>
            <a:pPr lvl="1"/>
            <a:r>
              <a:rPr lang="en-US"/>
              <a:t>Peripheral neuropathy (17%)</a:t>
            </a:r>
          </a:p>
          <a:p>
            <a:pPr lvl="1"/>
            <a:r>
              <a:rPr lang="en-US"/>
              <a:t>Cardiac failure (7%)</a:t>
            </a:r>
          </a:p>
          <a:p>
            <a:pPr lvl="1"/>
            <a:r>
              <a:rPr lang="en-US"/>
              <a:t>Acute renal failure (6%)</a:t>
            </a:r>
          </a:p>
          <a:p>
            <a:pPr lvl="1"/>
            <a:r>
              <a:rPr lang="en-US"/>
              <a:t>Ischemic heart disease (4%)</a:t>
            </a:r>
          </a:p>
          <a:p>
            <a:pPr lvl="1"/>
            <a:endParaRPr lang="en-US"/>
          </a:p>
        </p:txBody>
      </p:sp>
      <p:sp>
        <p:nvSpPr>
          <p:cNvPr id="4" name="Text Placeholder 3">
            <a:extLst>
              <a:ext uri="{FF2B5EF4-FFF2-40B4-BE49-F238E27FC236}">
                <a16:creationId xmlns:a16="http://schemas.microsoft.com/office/drawing/2014/main" id="{C33CB6D8-6C90-EE49-9CE3-FF7F59F3AB41}"/>
              </a:ext>
            </a:extLst>
          </p:cNvPr>
          <p:cNvSpPr>
            <a:spLocks noGrp="1"/>
          </p:cNvSpPr>
          <p:nvPr>
            <p:ph type="body" sz="quarter" idx="12"/>
          </p:nvPr>
        </p:nvSpPr>
        <p:spPr>
          <a:xfrm>
            <a:off x="193575" y="6574536"/>
            <a:ext cx="1436291" cy="153888"/>
          </a:xfrm>
        </p:spPr>
        <p:txBody>
          <a:bodyPr/>
          <a:lstStyle/>
          <a:p>
            <a:r>
              <a:rPr lang="en-US" err="1"/>
              <a:t>Dimopoulos</a:t>
            </a:r>
            <a:r>
              <a:rPr lang="en-US"/>
              <a:t> et al, 2020.</a:t>
            </a:r>
          </a:p>
        </p:txBody>
      </p:sp>
      <p:sp>
        <p:nvSpPr>
          <p:cNvPr id="5" name="Text Placeholder 4">
            <a:extLst>
              <a:ext uri="{FF2B5EF4-FFF2-40B4-BE49-F238E27FC236}">
                <a16:creationId xmlns:a16="http://schemas.microsoft.com/office/drawing/2014/main" id="{337AB95B-9CB1-5442-8644-30080A29920A}"/>
              </a:ext>
            </a:extLst>
          </p:cNvPr>
          <p:cNvSpPr>
            <a:spLocks noGrp="1"/>
          </p:cNvSpPr>
          <p:nvPr>
            <p:ph type="body" sz="quarter" idx="13"/>
          </p:nvPr>
        </p:nvSpPr>
        <p:spPr/>
        <p:txBody>
          <a:bodyPr/>
          <a:lstStyle/>
          <a:p>
            <a:r>
              <a:rPr lang="en-US"/>
              <a:t>Adverse Events (cont.)</a:t>
            </a:r>
          </a:p>
        </p:txBody>
      </p:sp>
    </p:spTree>
    <p:extLst>
      <p:ext uri="{BB962C8B-B14F-4D97-AF65-F5344CB8AC3E}">
        <p14:creationId xmlns:p14="http://schemas.microsoft.com/office/powerpoint/2010/main" val="187368858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EFDAC-0183-DA4A-90DA-A9FEED2F464C}"/>
              </a:ext>
            </a:extLst>
          </p:cNvPr>
          <p:cNvSpPr>
            <a:spLocks noGrp="1"/>
          </p:cNvSpPr>
          <p:nvPr>
            <p:ph type="title"/>
          </p:nvPr>
        </p:nvSpPr>
        <p:spPr/>
        <p:txBody>
          <a:bodyPr/>
          <a:lstStyle/>
          <a:p>
            <a:r>
              <a:rPr lang="en-US"/>
              <a:t>Belantamab Mafodotin</a:t>
            </a:r>
          </a:p>
        </p:txBody>
      </p:sp>
      <p:sp>
        <p:nvSpPr>
          <p:cNvPr id="3" name="Content Placeholder 2">
            <a:extLst>
              <a:ext uri="{FF2B5EF4-FFF2-40B4-BE49-F238E27FC236}">
                <a16:creationId xmlns:a16="http://schemas.microsoft.com/office/drawing/2014/main" id="{E72F8278-BAB9-B94F-B7B0-53B77E15BE74}"/>
              </a:ext>
            </a:extLst>
          </p:cNvPr>
          <p:cNvSpPr>
            <a:spLocks noGrp="1"/>
          </p:cNvSpPr>
          <p:nvPr>
            <p:ph idx="1"/>
          </p:nvPr>
        </p:nvSpPr>
        <p:spPr>
          <a:xfrm>
            <a:off x="609601" y="1604926"/>
            <a:ext cx="10987324" cy="4373563"/>
          </a:xfrm>
        </p:spPr>
        <p:txBody>
          <a:bodyPr>
            <a:normAutofit/>
          </a:bodyPr>
          <a:lstStyle/>
          <a:p>
            <a:r>
              <a:rPr lang="en-US"/>
              <a:t>Immunoconjugate targeting B-cell maturation antigen (BCMA)</a:t>
            </a:r>
          </a:p>
          <a:p>
            <a:pPr marL="0" indent="0">
              <a:buNone/>
            </a:pPr>
            <a:endParaRPr lang="en-US"/>
          </a:p>
          <a:p>
            <a:r>
              <a:rPr lang="en-US"/>
              <a:t>DREAMM-2</a:t>
            </a:r>
          </a:p>
          <a:p>
            <a:pPr lvl="1"/>
            <a:r>
              <a:rPr lang="en-US"/>
              <a:t>N=293, relapsed/refractory multiple myeloma</a:t>
            </a:r>
          </a:p>
          <a:p>
            <a:pPr lvl="1"/>
            <a:r>
              <a:rPr lang="en-US"/>
              <a:t>ORR: 31%</a:t>
            </a:r>
          </a:p>
          <a:p>
            <a:pPr lvl="1"/>
            <a:r>
              <a:rPr lang="en-US"/>
              <a:t>DOR ≥6 months: 71%</a:t>
            </a:r>
          </a:p>
          <a:p>
            <a:pPr lvl="1"/>
            <a:endParaRPr lang="en-US"/>
          </a:p>
          <a:p>
            <a:r>
              <a:rPr lang="en-US"/>
              <a:t>Dosage: 2.5 mg/kg IV over 30 minutes Q3W</a:t>
            </a:r>
          </a:p>
          <a:p>
            <a:pPr lvl="1"/>
            <a:endParaRPr lang="en-US"/>
          </a:p>
        </p:txBody>
      </p:sp>
      <p:sp>
        <p:nvSpPr>
          <p:cNvPr id="4" name="Text Placeholder 3">
            <a:extLst>
              <a:ext uri="{FF2B5EF4-FFF2-40B4-BE49-F238E27FC236}">
                <a16:creationId xmlns:a16="http://schemas.microsoft.com/office/drawing/2014/main" id="{446A97A6-F9FD-4C4A-9108-CB0CAB75BB29}"/>
              </a:ext>
            </a:extLst>
          </p:cNvPr>
          <p:cNvSpPr>
            <a:spLocks noGrp="1"/>
          </p:cNvSpPr>
          <p:nvPr>
            <p:ph type="body" sz="quarter" idx="12"/>
          </p:nvPr>
        </p:nvSpPr>
        <p:spPr>
          <a:xfrm>
            <a:off x="193575" y="6420647"/>
            <a:ext cx="3537828" cy="307777"/>
          </a:xfrm>
        </p:spPr>
        <p:txBody>
          <a:bodyPr/>
          <a:lstStyle/>
          <a:p>
            <a:r>
              <a:rPr lang="en-US"/>
              <a:t>Q3W = every 3 weeks; DOR = duration of response.</a:t>
            </a:r>
          </a:p>
          <a:p>
            <a:r>
              <a:rPr lang="en-US" err="1"/>
              <a:t>Lonial</a:t>
            </a:r>
            <a:r>
              <a:rPr lang="en-US"/>
              <a:t> et al, 2020; </a:t>
            </a:r>
            <a:r>
              <a:rPr lang="en-US" err="1"/>
              <a:t>Blenrep</a:t>
            </a:r>
            <a:r>
              <a:rPr lang="en-US" baseline="30000"/>
              <a:t>®</a:t>
            </a:r>
            <a:r>
              <a:rPr lang="en-US"/>
              <a:t> prescribing information, 2020.</a:t>
            </a:r>
          </a:p>
        </p:txBody>
      </p:sp>
      <p:sp>
        <p:nvSpPr>
          <p:cNvPr id="5" name="Text Placeholder 4">
            <a:extLst>
              <a:ext uri="{FF2B5EF4-FFF2-40B4-BE49-F238E27FC236}">
                <a16:creationId xmlns:a16="http://schemas.microsoft.com/office/drawing/2014/main" id="{542D289E-9768-5448-ADF7-6FCD8D5411A5}"/>
              </a:ext>
            </a:extLst>
          </p:cNvPr>
          <p:cNvSpPr>
            <a:spLocks noGrp="1"/>
          </p:cNvSpPr>
          <p:nvPr>
            <p:ph type="body" sz="quarter" idx="13"/>
          </p:nvPr>
        </p:nvSpPr>
        <p:spPr/>
        <p:txBody>
          <a:bodyPr/>
          <a:lstStyle/>
          <a:p>
            <a:r>
              <a:rPr lang="en-US"/>
              <a:t>Fourth-Line Treatment: FDA Approved August 2020</a:t>
            </a:r>
          </a:p>
        </p:txBody>
      </p:sp>
    </p:spTree>
    <p:extLst>
      <p:ext uri="{BB962C8B-B14F-4D97-AF65-F5344CB8AC3E}">
        <p14:creationId xmlns:p14="http://schemas.microsoft.com/office/powerpoint/2010/main" val="51522598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EFDAC-0183-DA4A-90DA-A9FEED2F464C}"/>
              </a:ext>
            </a:extLst>
          </p:cNvPr>
          <p:cNvSpPr>
            <a:spLocks noGrp="1"/>
          </p:cNvSpPr>
          <p:nvPr>
            <p:ph type="title"/>
          </p:nvPr>
        </p:nvSpPr>
        <p:spPr/>
        <p:txBody>
          <a:bodyPr/>
          <a:lstStyle/>
          <a:p>
            <a:r>
              <a:rPr lang="en-US"/>
              <a:t>Belantamab Mafodotin</a:t>
            </a:r>
          </a:p>
        </p:txBody>
      </p:sp>
      <p:sp>
        <p:nvSpPr>
          <p:cNvPr id="3" name="Content Placeholder 2">
            <a:extLst>
              <a:ext uri="{FF2B5EF4-FFF2-40B4-BE49-F238E27FC236}">
                <a16:creationId xmlns:a16="http://schemas.microsoft.com/office/drawing/2014/main" id="{E72F8278-BAB9-B94F-B7B0-53B77E15BE74}"/>
              </a:ext>
            </a:extLst>
          </p:cNvPr>
          <p:cNvSpPr>
            <a:spLocks noGrp="1"/>
          </p:cNvSpPr>
          <p:nvPr>
            <p:ph idx="1"/>
          </p:nvPr>
        </p:nvSpPr>
        <p:spPr>
          <a:xfrm>
            <a:off x="609601" y="1604926"/>
            <a:ext cx="10987324" cy="4495375"/>
          </a:xfrm>
        </p:spPr>
        <p:txBody>
          <a:bodyPr>
            <a:normAutofit fontScale="92500" lnSpcReduction="10000"/>
          </a:bodyPr>
          <a:lstStyle/>
          <a:p>
            <a:r>
              <a:rPr lang="en-US"/>
              <a:t>40% of patients reported serious adverse events</a:t>
            </a:r>
          </a:p>
          <a:p>
            <a:pPr lvl="1"/>
            <a:r>
              <a:rPr lang="en-US"/>
              <a:t>Most frequent grade 3/4 AEs: keratopathy (27%), thrombocytopenia (20%), anemia (20%)</a:t>
            </a:r>
          </a:p>
          <a:p>
            <a:endParaRPr lang="en-US"/>
          </a:p>
          <a:p>
            <a:r>
              <a:rPr lang="en-US"/>
              <a:t>Any-grade AEs (≥20% of patients)</a:t>
            </a:r>
          </a:p>
          <a:p>
            <a:pPr lvl="1"/>
            <a:r>
              <a:rPr lang="en-US"/>
              <a:t>Keratopathy, decreased visual acuity, nausea, blurred vision, pyrexia, infusion-related reactions, fatigue</a:t>
            </a:r>
          </a:p>
          <a:p>
            <a:endParaRPr lang="en-US"/>
          </a:p>
          <a:p>
            <a:r>
              <a:rPr lang="en-US"/>
              <a:t>Boxed warning for changes in the corneal epithelium: alterations in vision (can cause severe vision loss and corneal ulcer), blurred vision, dry eyes</a:t>
            </a:r>
          </a:p>
          <a:p>
            <a:pPr lvl="1"/>
            <a:r>
              <a:rPr lang="en-US" err="1"/>
              <a:t>Opthalmic</a:t>
            </a:r>
            <a:r>
              <a:rPr lang="en-US"/>
              <a:t> exams at baseline, prior to each dose, and immediately for worsening symptoms</a:t>
            </a:r>
          </a:p>
          <a:p>
            <a:pPr lvl="1"/>
            <a:r>
              <a:rPr lang="en-US"/>
              <a:t>Patients still responded in DREAMM-2 study when drug was held (3.6 mean dose delays)</a:t>
            </a:r>
          </a:p>
          <a:p>
            <a:pPr lvl="1"/>
            <a:endParaRPr lang="en-US"/>
          </a:p>
        </p:txBody>
      </p:sp>
      <p:sp>
        <p:nvSpPr>
          <p:cNvPr id="4" name="Text Placeholder 3">
            <a:extLst>
              <a:ext uri="{FF2B5EF4-FFF2-40B4-BE49-F238E27FC236}">
                <a16:creationId xmlns:a16="http://schemas.microsoft.com/office/drawing/2014/main" id="{446A97A6-F9FD-4C4A-9108-CB0CAB75BB29}"/>
              </a:ext>
            </a:extLst>
          </p:cNvPr>
          <p:cNvSpPr>
            <a:spLocks noGrp="1"/>
          </p:cNvSpPr>
          <p:nvPr>
            <p:ph type="body" sz="quarter" idx="12"/>
          </p:nvPr>
        </p:nvSpPr>
        <p:spPr>
          <a:xfrm>
            <a:off x="193575" y="6574536"/>
            <a:ext cx="4623060" cy="153888"/>
          </a:xfrm>
        </p:spPr>
        <p:txBody>
          <a:bodyPr/>
          <a:lstStyle/>
          <a:p>
            <a:r>
              <a:rPr lang="en-US" err="1"/>
              <a:t>Lonial</a:t>
            </a:r>
            <a:r>
              <a:rPr lang="en-US"/>
              <a:t> et al, 2020; Blenrep</a:t>
            </a:r>
            <a:r>
              <a:rPr lang="en-US" baseline="30000"/>
              <a:t>®</a:t>
            </a:r>
            <a:r>
              <a:rPr lang="en-US"/>
              <a:t> prescribing information, 2020; </a:t>
            </a:r>
            <a:r>
              <a:rPr lang="en-US" err="1"/>
              <a:t>Lonial</a:t>
            </a:r>
            <a:r>
              <a:rPr lang="en-US"/>
              <a:t> et al, 2021.</a:t>
            </a:r>
          </a:p>
        </p:txBody>
      </p:sp>
      <p:sp>
        <p:nvSpPr>
          <p:cNvPr id="5" name="Text Placeholder 4">
            <a:extLst>
              <a:ext uri="{FF2B5EF4-FFF2-40B4-BE49-F238E27FC236}">
                <a16:creationId xmlns:a16="http://schemas.microsoft.com/office/drawing/2014/main" id="{542D289E-9768-5448-ADF7-6FCD8D5411A5}"/>
              </a:ext>
            </a:extLst>
          </p:cNvPr>
          <p:cNvSpPr>
            <a:spLocks noGrp="1"/>
          </p:cNvSpPr>
          <p:nvPr>
            <p:ph type="body" sz="quarter" idx="13"/>
          </p:nvPr>
        </p:nvSpPr>
        <p:spPr/>
        <p:txBody>
          <a:bodyPr/>
          <a:lstStyle/>
          <a:p>
            <a:r>
              <a:rPr lang="en-US"/>
              <a:t>Adverse Events</a:t>
            </a:r>
          </a:p>
        </p:txBody>
      </p:sp>
    </p:spTree>
    <p:extLst>
      <p:ext uri="{BB962C8B-B14F-4D97-AF65-F5344CB8AC3E}">
        <p14:creationId xmlns:p14="http://schemas.microsoft.com/office/powerpoint/2010/main" val="137868776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Google Shape;2155;p117"/>
          <p:cNvSpPr>
            <a:spLocks noGrp="1"/>
          </p:cNvSpPr>
          <p:nvPr>
            <p:ph type="title"/>
          </p:nvPr>
        </p:nvSpPr>
        <p:spPr/>
        <p:txBody>
          <a:bodyPr/>
          <a:lstStyle/>
          <a:p>
            <a:r>
              <a:rPr lang="en-US"/>
              <a:t>Selinexor</a:t>
            </a:r>
            <a:endParaRPr lang="en-US" altLang="en-US"/>
          </a:p>
        </p:txBody>
      </p:sp>
      <p:sp>
        <p:nvSpPr>
          <p:cNvPr id="17" name="Content Placeholder 16">
            <a:extLst>
              <a:ext uri="{FF2B5EF4-FFF2-40B4-BE49-F238E27FC236}">
                <a16:creationId xmlns:a16="http://schemas.microsoft.com/office/drawing/2014/main" id="{E9E1E720-2B5A-9C4D-9D10-0054F5437C99}"/>
              </a:ext>
            </a:extLst>
          </p:cNvPr>
          <p:cNvSpPr>
            <a:spLocks noGrp="1"/>
          </p:cNvSpPr>
          <p:nvPr>
            <p:ph idx="1"/>
          </p:nvPr>
        </p:nvSpPr>
        <p:spPr>
          <a:xfrm>
            <a:off x="609600" y="1604926"/>
            <a:ext cx="5339457" cy="4373563"/>
          </a:xfrm>
        </p:spPr>
        <p:txBody>
          <a:bodyPr/>
          <a:lstStyle/>
          <a:p>
            <a:r>
              <a:rPr lang="en-US"/>
              <a:t>STORM study enrolled MM patients with a </a:t>
            </a:r>
            <a:r>
              <a:rPr lang="en-US" b="1"/>
              <a:t>median of 7 </a:t>
            </a:r>
            <a:r>
              <a:rPr lang="en-US"/>
              <a:t>prior regimens</a:t>
            </a:r>
          </a:p>
          <a:p>
            <a:r>
              <a:rPr lang="en-US" b="1"/>
              <a:t>ORR of 26.2%</a:t>
            </a:r>
            <a:r>
              <a:rPr lang="en-US"/>
              <a:t>,</a:t>
            </a:r>
            <a:r>
              <a:rPr lang="en-US" b="1"/>
              <a:t> </a:t>
            </a:r>
            <a:r>
              <a:rPr lang="en-US"/>
              <a:t>including 2 stringent CRs</a:t>
            </a:r>
          </a:p>
          <a:p>
            <a:r>
              <a:rPr lang="en-US" b="1"/>
              <a:t>Median OS: 8.6 months </a:t>
            </a:r>
          </a:p>
          <a:p>
            <a:r>
              <a:rPr lang="en-US" b="1"/>
              <a:t>Better tolerated once weekly (BOSTON and STOMP studies)</a:t>
            </a:r>
          </a:p>
          <a:p>
            <a:endParaRPr lang="en-US"/>
          </a:p>
        </p:txBody>
      </p:sp>
      <p:sp>
        <p:nvSpPr>
          <p:cNvPr id="5" name="Text Placeholder 4">
            <a:extLst>
              <a:ext uri="{FF2B5EF4-FFF2-40B4-BE49-F238E27FC236}">
                <a16:creationId xmlns:a16="http://schemas.microsoft.com/office/drawing/2014/main" id="{A022815F-5C3D-0A4B-A72B-DD00C04F474D}"/>
              </a:ext>
            </a:extLst>
          </p:cNvPr>
          <p:cNvSpPr>
            <a:spLocks noGrp="1"/>
          </p:cNvSpPr>
          <p:nvPr>
            <p:ph type="body" sz="quarter" idx="12"/>
          </p:nvPr>
        </p:nvSpPr>
        <p:spPr>
          <a:xfrm>
            <a:off x="205005" y="6551882"/>
            <a:ext cx="5961568" cy="153888"/>
          </a:xfrm>
        </p:spPr>
        <p:txBody>
          <a:bodyPr/>
          <a:lstStyle/>
          <a:p>
            <a:r>
              <a:rPr lang="en-US"/>
              <a:t>Mikhael et al, 2020; Chari et al, 2018; Chari, </a:t>
            </a:r>
            <a:r>
              <a:rPr lang="en-US" err="1"/>
              <a:t>Vogl</a:t>
            </a:r>
            <a:r>
              <a:rPr lang="en-US"/>
              <a:t> et al, 2019; </a:t>
            </a:r>
            <a:r>
              <a:rPr lang="en-US" err="1"/>
              <a:t>Grosicki</a:t>
            </a:r>
            <a:r>
              <a:rPr lang="en-US"/>
              <a:t> et al, 2020; Chen et al, 2020.</a:t>
            </a:r>
          </a:p>
        </p:txBody>
      </p:sp>
      <p:sp>
        <p:nvSpPr>
          <p:cNvPr id="6" name="Text Placeholder 5">
            <a:extLst>
              <a:ext uri="{FF2B5EF4-FFF2-40B4-BE49-F238E27FC236}">
                <a16:creationId xmlns:a16="http://schemas.microsoft.com/office/drawing/2014/main" id="{D1387B90-5BDA-E943-9C16-DCFA12779C94}"/>
              </a:ext>
            </a:extLst>
          </p:cNvPr>
          <p:cNvSpPr>
            <a:spLocks noGrp="1"/>
          </p:cNvSpPr>
          <p:nvPr>
            <p:ph type="body" sz="quarter" idx="13"/>
          </p:nvPr>
        </p:nvSpPr>
        <p:spPr/>
        <p:txBody>
          <a:bodyPr/>
          <a:lstStyle/>
          <a:p>
            <a:r>
              <a:rPr lang="en-US"/>
              <a:t>Oral Selective Inhibitor of Nuclear Export (SINE) Compound</a:t>
            </a:r>
          </a:p>
        </p:txBody>
      </p:sp>
      <p:sp>
        <p:nvSpPr>
          <p:cNvPr id="10" name="Google Shape;2147;p116"/>
          <p:cNvSpPr/>
          <p:nvPr/>
        </p:nvSpPr>
        <p:spPr>
          <a:xfrm>
            <a:off x="6484692" y="4490927"/>
            <a:ext cx="4134719" cy="1172218"/>
          </a:xfrm>
          <a:prstGeom prst="rect">
            <a:avLst/>
          </a:prstGeom>
          <a:solidFill>
            <a:schemeClr val="accent1">
              <a:lumMod val="20000"/>
              <a:lumOff val="80000"/>
            </a:schemeClr>
          </a:solidFill>
          <a:ln>
            <a:noFill/>
          </a:ln>
        </p:spPr>
        <p:txBody>
          <a:bodyPr spcFirstLastPara="1" wrap="square" lIns="68569" tIns="34275" rIns="68569" bIns="34275" anchor="t" anchorCtr="0">
            <a:noAutofit/>
          </a:bodyPr>
          <a:lstStyle/>
          <a:p>
            <a:r>
              <a:rPr lang="en-US">
                <a:solidFill>
                  <a:schemeClr val="dk1"/>
                </a:solidFill>
                <a:latin typeface="News Gothic MT" panose="020B0503020103020203" pitchFamily="34" charset="0"/>
                <a:ea typeface="Calibri"/>
                <a:cs typeface="Arial" panose="020B0604020202020204" pitchFamily="34" charset="0"/>
                <a:sym typeface="Calibri"/>
              </a:rPr>
              <a:t>Selinexor inhibits XPO1. By blocking tumor suppressor proteins (TSPs) from </a:t>
            </a:r>
            <a:r>
              <a:rPr lang="en-US">
                <a:latin typeface="News Gothic MT" panose="020B0503020103020203" pitchFamily="34" charset="0"/>
                <a:ea typeface="Calibri"/>
                <a:cs typeface="Arial" panose="020B0604020202020204" pitchFamily="34" charset="0"/>
                <a:sym typeface="Calibri"/>
              </a:rPr>
              <a:t>being exported from the nucleus, selinexor forces nuclear restoration and reactivation of TSPs, leading to selective induction of apoptosis </a:t>
            </a:r>
            <a:r>
              <a:rPr lang="en-US">
                <a:solidFill>
                  <a:schemeClr val="dk1"/>
                </a:solidFill>
                <a:latin typeface="News Gothic MT" panose="020B0503020103020203" pitchFamily="34" charset="0"/>
                <a:ea typeface="Calibri"/>
                <a:cs typeface="Arial" panose="020B0604020202020204" pitchFamily="34" charset="0"/>
                <a:sym typeface="Calibri"/>
              </a:rPr>
              <a:t>of cancer cells</a:t>
            </a:r>
            <a:endParaRPr lang="en-US">
              <a:latin typeface="News Gothic MT" panose="020B0503020103020203" pitchFamily="34" charset="0"/>
            </a:endParaRPr>
          </a:p>
        </p:txBody>
      </p:sp>
      <p:grpSp>
        <p:nvGrpSpPr>
          <p:cNvPr id="8" name="Group 7">
            <a:extLst>
              <a:ext uri="{FF2B5EF4-FFF2-40B4-BE49-F238E27FC236}">
                <a16:creationId xmlns:a16="http://schemas.microsoft.com/office/drawing/2014/main" id="{F046FCF1-1C42-4E1D-95FE-B3F95DA6A314}"/>
              </a:ext>
            </a:extLst>
          </p:cNvPr>
          <p:cNvGrpSpPr/>
          <p:nvPr/>
        </p:nvGrpSpPr>
        <p:grpSpPr>
          <a:xfrm>
            <a:off x="6634133" y="1664387"/>
            <a:ext cx="3835839" cy="2528141"/>
            <a:chOff x="7187782" y="1285594"/>
            <a:chExt cx="4242216" cy="2632905"/>
          </a:xfrm>
        </p:grpSpPr>
        <p:pic>
          <p:nvPicPr>
            <p:cNvPr id="2" name="Picture 1">
              <a:extLst>
                <a:ext uri="{FF2B5EF4-FFF2-40B4-BE49-F238E27FC236}">
                  <a16:creationId xmlns:a16="http://schemas.microsoft.com/office/drawing/2014/main" id="{BE45D0AD-BC64-4C9B-B822-96D89E55625B}"/>
                </a:ext>
              </a:extLst>
            </p:cNvPr>
            <p:cNvPicPr>
              <a:picLocks noChangeAspect="1"/>
            </p:cNvPicPr>
            <p:nvPr/>
          </p:nvPicPr>
          <p:blipFill rotWithShape="1">
            <a:blip r:embed="rId3"/>
            <a:srcRect l="10328" t="33882" r="54877" b="27708"/>
            <a:stretch/>
          </p:blipFill>
          <p:spPr>
            <a:xfrm>
              <a:off x="7187782" y="1285594"/>
              <a:ext cx="4242216" cy="2632905"/>
            </a:xfrm>
            <a:prstGeom prst="rect">
              <a:avLst/>
            </a:prstGeom>
          </p:spPr>
        </p:pic>
        <p:sp>
          <p:nvSpPr>
            <p:cNvPr id="3" name="TextBox 2">
              <a:extLst>
                <a:ext uri="{FF2B5EF4-FFF2-40B4-BE49-F238E27FC236}">
                  <a16:creationId xmlns:a16="http://schemas.microsoft.com/office/drawing/2014/main" id="{5352AD20-756A-4A4F-8870-C9589F250598}"/>
                </a:ext>
              </a:extLst>
            </p:cNvPr>
            <p:cNvSpPr txBox="1"/>
            <p:nvPr/>
          </p:nvSpPr>
          <p:spPr>
            <a:xfrm>
              <a:off x="7570030" y="3305888"/>
              <a:ext cx="386477" cy="160265"/>
            </a:xfrm>
            <a:prstGeom prst="rect">
              <a:avLst/>
            </a:prstGeom>
            <a:solidFill>
              <a:schemeClr val="accent3">
                <a:lumMod val="40000"/>
                <a:lumOff val="60000"/>
              </a:schemeClr>
            </a:solidFill>
            <a:ln>
              <a:noFill/>
            </a:ln>
          </p:spPr>
          <p:txBody>
            <a:bodyPr wrap="none" lIns="0" tIns="0" rIns="0" bIns="0" rtlCol="0">
              <a:spAutoFit/>
            </a:bodyPr>
            <a:lstStyle/>
            <a:p>
              <a:r>
                <a:rPr lang="en-US" sz="1000" b="1">
                  <a:latin typeface="News Gothic MT" panose="020B0503020103020203" pitchFamily="34" charset="0"/>
                </a:rPr>
                <a:t>XPO1</a:t>
              </a:r>
            </a:p>
          </p:txBody>
        </p:sp>
        <p:sp>
          <p:nvSpPr>
            <p:cNvPr id="11" name="TextBox 10">
              <a:extLst>
                <a:ext uri="{FF2B5EF4-FFF2-40B4-BE49-F238E27FC236}">
                  <a16:creationId xmlns:a16="http://schemas.microsoft.com/office/drawing/2014/main" id="{340277A8-8846-4C4F-BB1C-67445DB53E72}"/>
                </a:ext>
              </a:extLst>
            </p:cNvPr>
            <p:cNvSpPr txBox="1"/>
            <p:nvPr/>
          </p:nvSpPr>
          <p:spPr>
            <a:xfrm>
              <a:off x="7667186" y="3502837"/>
              <a:ext cx="776498" cy="320531"/>
            </a:xfrm>
            <a:prstGeom prst="rect">
              <a:avLst/>
            </a:prstGeom>
            <a:noFill/>
            <a:ln>
              <a:noFill/>
            </a:ln>
          </p:spPr>
          <p:txBody>
            <a:bodyPr wrap="none" lIns="0" tIns="0" rIns="0" bIns="0" rtlCol="0">
              <a:spAutoFit/>
            </a:bodyPr>
            <a:lstStyle/>
            <a:p>
              <a:pPr algn="ctr"/>
              <a:r>
                <a:rPr lang="en-US" sz="1000" b="1">
                  <a:latin typeface="News Gothic MT" panose="020B0503020103020203" pitchFamily="34" charset="0"/>
                </a:rPr>
                <a:t>Regulatory </a:t>
              </a:r>
            </a:p>
            <a:p>
              <a:pPr algn="ctr"/>
              <a:r>
                <a:rPr lang="en-US" sz="1000" b="1">
                  <a:latin typeface="News Gothic MT" panose="020B0503020103020203" pitchFamily="34" charset="0"/>
                </a:rPr>
                <a:t>factor</a:t>
              </a:r>
            </a:p>
          </p:txBody>
        </p:sp>
        <p:sp>
          <p:nvSpPr>
            <p:cNvPr id="12" name="TextBox 11">
              <a:extLst>
                <a:ext uri="{FF2B5EF4-FFF2-40B4-BE49-F238E27FC236}">
                  <a16:creationId xmlns:a16="http://schemas.microsoft.com/office/drawing/2014/main" id="{63FE8DEB-A4CA-46E9-B937-92A2B19F85D4}"/>
                </a:ext>
              </a:extLst>
            </p:cNvPr>
            <p:cNvSpPr txBox="1"/>
            <p:nvPr/>
          </p:nvSpPr>
          <p:spPr>
            <a:xfrm>
              <a:off x="7700439" y="2696294"/>
              <a:ext cx="273015" cy="160265"/>
            </a:xfrm>
            <a:prstGeom prst="rect">
              <a:avLst/>
            </a:prstGeom>
            <a:noFill/>
            <a:ln>
              <a:noFill/>
            </a:ln>
          </p:spPr>
          <p:txBody>
            <a:bodyPr wrap="none" lIns="0" tIns="0" rIns="0" bIns="0" rtlCol="0">
              <a:spAutoFit/>
            </a:bodyPr>
            <a:lstStyle/>
            <a:p>
              <a:pPr algn="ctr"/>
              <a:r>
                <a:rPr lang="en-US" sz="1000" b="1">
                  <a:latin typeface="News Gothic MT" panose="020B0503020103020203" pitchFamily="34" charset="0"/>
                </a:rPr>
                <a:t>TSP</a:t>
              </a:r>
            </a:p>
          </p:txBody>
        </p:sp>
        <p:sp>
          <p:nvSpPr>
            <p:cNvPr id="13" name="TextBox 12">
              <a:extLst>
                <a:ext uri="{FF2B5EF4-FFF2-40B4-BE49-F238E27FC236}">
                  <a16:creationId xmlns:a16="http://schemas.microsoft.com/office/drawing/2014/main" id="{7FF7BDF7-9F9B-4CA4-A9BA-40030E141D53}"/>
                </a:ext>
              </a:extLst>
            </p:cNvPr>
            <p:cNvSpPr txBox="1"/>
            <p:nvPr/>
          </p:nvSpPr>
          <p:spPr>
            <a:xfrm>
              <a:off x="10500779" y="3318432"/>
              <a:ext cx="336838" cy="160265"/>
            </a:xfrm>
            <a:prstGeom prst="rect">
              <a:avLst/>
            </a:prstGeom>
            <a:noFill/>
            <a:ln>
              <a:noFill/>
            </a:ln>
          </p:spPr>
          <p:txBody>
            <a:bodyPr wrap="none" lIns="0" tIns="0" rIns="0" bIns="0" rtlCol="0">
              <a:spAutoFit/>
            </a:bodyPr>
            <a:lstStyle/>
            <a:p>
              <a:pPr algn="ctr"/>
              <a:r>
                <a:rPr lang="en-US" sz="1000" b="1">
                  <a:latin typeface="News Gothic MT" panose="020B0503020103020203" pitchFamily="34" charset="0"/>
                </a:rPr>
                <a:t>SINE</a:t>
              </a:r>
            </a:p>
          </p:txBody>
        </p:sp>
        <p:sp>
          <p:nvSpPr>
            <p:cNvPr id="14" name="TextBox 13">
              <a:extLst>
                <a:ext uri="{FF2B5EF4-FFF2-40B4-BE49-F238E27FC236}">
                  <a16:creationId xmlns:a16="http://schemas.microsoft.com/office/drawing/2014/main" id="{64C3C738-F33C-4C25-989D-B1A95C7F3F8A}"/>
                </a:ext>
              </a:extLst>
            </p:cNvPr>
            <p:cNvSpPr txBox="1"/>
            <p:nvPr/>
          </p:nvSpPr>
          <p:spPr>
            <a:xfrm>
              <a:off x="10669197" y="3676294"/>
              <a:ext cx="604536" cy="176292"/>
            </a:xfrm>
            <a:prstGeom prst="rect">
              <a:avLst/>
            </a:prstGeom>
            <a:solidFill>
              <a:schemeClr val="accent3">
                <a:lumMod val="40000"/>
                <a:lumOff val="60000"/>
              </a:schemeClr>
            </a:solidFill>
            <a:ln>
              <a:noFill/>
            </a:ln>
          </p:spPr>
          <p:txBody>
            <a:bodyPr wrap="none" lIns="0" tIns="0" rIns="0" bIns="0" rtlCol="0">
              <a:spAutoFit/>
            </a:bodyPr>
            <a:lstStyle/>
            <a:p>
              <a:r>
                <a:rPr lang="en-US" sz="1100" b="1">
                  <a:latin typeface="News Gothic MT" panose="020B0503020103020203" pitchFamily="34" charset="0"/>
                </a:rPr>
                <a:t>Nucleus</a:t>
              </a:r>
            </a:p>
          </p:txBody>
        </p:sp>
        <p:sp>
          <p:nvSpPr>
            <p:cNvPr id="15" name="TextBox 14">
              <a:extLst>
                <a:ext uri="{FF2B5EF4-FFF2-40B4-BE49-F238E27FC236}">
                  <a16:creationId xmlns:a16="http://schemas.microsoft.com/office/drawing/2014/main" id="{A78CDC22-2B6D-4BCE-BCB6-E0F43EF86309}"/>
                </a:ext>
              </a:extLst>
            </p:cNvPr>
            <p:cNvSpPr txBox="1"/>
            <p:nvPr/>
          </p:nvSpPr>
          <p:spPr>
            <a:xfrm>
              <a:off x="7217149" y="1340769"/>
              <a:ext cx="785364" cy="176292"/>
            </a:xfrm>
            <a:prstGeom prst="rect">
              <a:avLst/>
            </a:prstGeom>
            <a:solidFill>
              <a:schemeClr val="accent3">
                <a:lumMod val="40000"/>
                <a:lumOff val="60000"/>
              </a:schemeClr>
            </a:solidFill>
            <a:ln>
              <a:noFill/>
            </a:ln>
          </p:spPr>
          <p:txBody>
            <a:bodyPr wrap="none" lIns="0" tIns="0" rIns="0" bIns="0" rtlCol="0">
              <a:spAutoFit/>
            </a:bodyPr>
            <a:lstStyle/>
            <a:p>
              <a:r>
                <a:rPr lang="en-US" sz="1100" b="1">
                  <a:latin typeface="News Gothic MT" panose="020B0503020103020203" pitchFamily="34" charset="0"/>
                </a:rPr>
                <a:t>Cytoplasm</a:t>
              </a:r>
            </a:p>
          </p:txBody>
        </p:sp>
        <p:cxnSp>
          <p:nvCxnSpPr>
            <p:cNvPr id="7" name="Straight Arrow Connector 6">
              <a:extLst>
                <a:ext uri="{FF2B5EF4-FFF2-40B4-BE49-F238E27FC236}">
                  <a16:creationId xmlns:a16="http://schemas.microsoft.com/office/drawing/2014/main" id="{4F72EF37-939C-44FF-B36D-EAB32B6B2BD0}"/>
                </a:ext>
              </a:extLst>
            </p:cNvPr>
            <p:cNvCxnSpPr/>
            <p:nvPr/>
          </p:nvCxnSpPr>
          <p:spPr>
            <a:xfrm flipH="1" flipV="1">
              <a:off x="10373193" y="2953063"/>
              <a:ext cx="201751" cy="3228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B8D5928E-85C5-4FD2-97D5-CCB98167E550}"/>
                </a:ext>
              </a:extLst>
            </p:cNvPr>
            <p:cNvSpPr txBox="1"/>
            <p:nvPr/>
          </p:nvSpPr>
          <p:spPr>
            <a:xfrm>
              <a:off x="9821594" y="1340769"/>
              <a:ext cx="1343804" cy="160265"/>
            </a:xfrm>
            <a:prstGeom prst="rect">
              <a:avLst/>
            </a:prstGeom>
            <a:noFill/>
            <a:ln>
              <a:noFill/>
            </a:ln>
          </p:spPr>
          <p:txBody>
            <a:bodyPr wrap="none" lIns="0" tIns="0" rIns="0" bIns="0" rtlCol="0">
              <a:spAutoFit/>
            </a:bodyPr>
            <a:lstStyle/>
            <a:p>
              <a:r>
                <a:rPr lang="en-US" sz="1000" b="1">
                  <a:latin typeface="News Gothic MT" panose="020B0503020103020203" pitchFamily="34" charset="0"/>
                </a:rPr>
                <a:t>elF4E-bound mRNA</a:t>
              </a:r>
            </a:p>
          </p:txBody>
        </p:sp>
      </p:grpSp>
    </p:spTree>
    <p:extLst>
      <p:ext uri="{BB962C8B-B14F-4D97-AF65-F5344CB8AC3E}">
        <p14:creationId xmlns:p14="http://schemas.microsoft.com/office/powerpoint/2010/main" val="89686658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Google Shape;2155;p117"/>
          <p:cNvSpPr>
            <a:spLocks noGrp="1"/>
          </p:cNvSpPr>
          <p:nvPr>
            <p:ph type="title"/>
          </p:nvPr>
        </p:nvSpPr>
        <p:spPr/>
        <p:txBody>
          <a:bodyPr/>
          <a:lstStyle/>
          <a:p>
            <a:r>
              <a:rPr lang="en-US"/>
              <a:t>Selinexor: Supportive Care</a:t>
            </a:r>
            <a:endParaRPr lang="en-US" altLang="en-US"/>
          </a:p>
        </p:txBody>
      </p:sp>
      <p:sp>
        <p:nvSpPr>
          <p:cNvPr id="5" name="Text Placeholder 4">
            <a:extLst>
              <a:ext uri="{FF2B5EF4-FFF2-40B4-BE49-F238E27FC236}">
                <a16:creationId xmlns:a16="http://schemas.microsoft.com/office/drawing/2014/main" id="{A022815F-5C3D-0A4B-A72B-DD00C04F474D}"/>
              </a:ext>
            </a:extLst>
          </p:cNvPr>
          <p:cNvSpPr>
            <a:spLocks noGrp="1"/>
          </p:cNvSpPr>
          <p:nvPr>
            <p:ph type="body" sz="quarter" idx="12"/>
          </p:nvPr>
        </p:nvSpPr>
        <p:spPr>
          <a:xfrm>
            <a:off x="193575" y="6420647"/>
            <a:ext cx="6065763" cy="307777"/>
          </a:xfrm>
        </p:spPr>
        <p:txBody>
          <a:bodyPr/>
          <a:lstStyle/>
          <a:p>
            <a:r>
              <a:rPr lang="en-US"/>
              <a:t>sel = selinexor; plt = platelet count; n/v = nausea/vomiting.</a:t>
            </a:r>
          </a:p>
          <a:p>
            <a:r>
              <a:rPr lang="en-US"/>
              <a:t>Mikhael et al, 2020; Chari et al, 2018; Chari, </a:t>
            </a:r>
            <a:r>
              <a:rPr lang="en-US" err="1"/>
              <a:t>Vogl</a:t>
            </a:r>
            <a:r>
              <a:rPr lang="en-US"/>
              <a:t> et al, 2019; </a:t>
            </a:r>
            <a:r>
              <a:rPr lang="en-US" err="1"/>
              <a:t>Xpovio</a:t>
            </a:r>
            <a:r>
              <a:rPr lang="en-US"/>
              <a:t>® prescribing information, 2019.</a:t>
            </a:r>
          </a:p>
        </p:txBody>
      </p:sp>
      <p:sp>
        <p:nvSpPr>
          <p:cNvPr id="2" name="Text Placeholder 1">
            <a:extLst>
              <a:ext uri="{FF2B5EF4-FFF2-40B4-BE49-F238E27FC236}">
                <a16:creationId xmlns:a16="http://schemas.microsoft.com/office/drawing/2014/main" id="{8ECC0B77-A852-DF44-B80F-B789365F8823}"/>
              </a:ext>
            </a:extLst>
          </p:cNvPr>
          <p:cNvSpPr>
            <a:spLocks noGrp="1"/>
          </p:cNvSpPr>
          <p:nvPr>
            <p:ph type="body" sz="quarter" idx="13"/>
          </p:nvPr>
        </p:nvSpPr>
        <p:spPr/>
        <p:txBody>
          <a:bodyPr/>
          <a:lstStyle/>
          <a:p>
            <a:r>
              <a:rPr lang="en-US"/>
              <a:t>Monitor Closely During First 2 Months of Treatment</a:t>
            </a:r>
          </a:p>
          <a:p>
            <a:endParaRPr lang="en-US"/>
          </a:p>
        </p:txBody>
      </p:sp>
      <p:graphicFrame>
        <p:nvGraphicFramePr>
          <p:cNvPr id="19" name="Table 4">
            <a:extLst>
              <a:ext uri="{FF2B5EF4-FFF2-40B4-BE49-F238E27FC236}">
                <a16:creationId xmlns:a16="http://schemas.microsoft.com/office/drawing/2014/main" id="{8C46618E-486C-4775-8935-8CCCE18FF261}"/>
              </a:ext>
            </a:extLst>
          </p:cNvPr>
          <p:cNvGraphicFramePr>
            <a:graphicFrameLocks/>
          </p:cNvGraphicFramePr>
          <p:nvPr>
            <p:extLst>
              <p:ext uri="{D42A27DB-BD31-4B8C-83A1-F6EECF244321}">
                <p14:modId xmlns:p14="http://schemas.microsoft.com/office/powerpoint/2010/main" val="699024765"/>
              </p:ext>
            </p:extLst>
          </p:nvPr>
        </p:nvGraphicFramePr>
        <p:xfrm>
          <a:off x="746432" y="2045970"/>
          <a:ext cx="10699136" cy="2766060"/>
        </p:xfrm>
        <a:graphic>
          <a:graphicData uri="http://schemas.openxmlformats.org/drawingml/2006/table">
            <a:tbl>
              <a:tblPr firstRow="1" bandRow="1">
                <a:tableStyleId>{5C22544A-7EE6-4342-B048-85BDC9FD1C3A}</a:tableStyleId>
              </a:tblPr>
              <a:tblGrid>
                <a:gridCol w="2535579">
                  <a:extLst>
                    <a:ext uri="{9D8B030D-6E8A-4147-A177-3AD203B41FA5}">
                      <a16:colId xmlns:a16="http://schemas.microsoft.com/office/drawing/2014/main" val="2177723339"/>
                    </a:ext>
                  </a:extLst>
                </a:gridCol>
                <a:gridCol w="5833346">
                  <a:extLst>
                    <a:ext uri="{9D8B030D-6E8A-4147-A177-3AD203B41FA5}">
                      <a16:colId xmlns:a16="http://schemas.microsoft.com/office/drawing/2014/main" val="2629627826"/>
                    </a:ext>
                  </a:extLst>
                </a:gridCol>
                <a:gridCol w="2330211">
                  <a:extLst>
                    <a:ext uri="{9D8B030D-6E8A-4147-A177-3AD203B41FA5}">
                      <a16:colId xmlns:a16="http://schemas.microsoft.com/office/drawing/2014/main" val="2134410616"/>
                    </a:ext>
                  </a:extLst>
                </a:gridCol>
              </a:tblGrid>
              <a:tr h="420157">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latin typeface="News Gothic MT" panose="020B0503020103020203" pitchFamily="34" charset="0"/>
                        </a:rPr>
                        <a:t>Strategies for supportive care</a:t>
                      </a:r>
                    </a:p>
                  </a:txBody>
                  <a:tcPr marL="68580" marR="68580" marT="34290" marB="34290"/>
                </a:tc>
                <a:tc hMerge="1">
                  <a:txBody>
                    <a:bodyPr/>
                    <a:lstStyle/>
                    <a:p>
                      <a:endParaRPr lang="en-US"/>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a:txBody>
                  <a:tcPr/>
                </a:tc>
                <a:extLst>
                  <a:ext uri="{0D108BD9-81ED-4DB2-BD59-A6C34878D82A}">
                    <a16:rowId xmlns:a16="http://schemas.microsoft.com/office/drawing/2014/main" val="997432520"/>
                  </a:ext>
                </a:extLst>
              </a:tr>
              <a:tr h="1095048">
                <a:tc>
                  <a:txBody>
                    <a:bodyPr/>
                    <a:lstStyle/>
                    <a:p>
                      <a:r>
                        <a:rPr lang="en-US" sz="1600" b="1">
                          <a:latin typeface="News Gothic MT" panose="020B0503020103020203" pitchFamily="34" charset="0"/>
                        </a:rPr>
                        <a:t>Thrombocytopenia</a:t>
                      </a:r>
                    </a:p>
                  </a:txBody>
                  <a:tcPr marL="68580" marR="68580" marT="34290" marB="34290"/>
                </a:tc>
                <a:tc>
                  <a:txBody>
                    <a:bodyPr/>
                    <a:lstStyle/>
                    <a:p>
                      <a:pPr marL="285750" indent="-285750" algn="l">
                        <a:buFont typeface="Arial" panose="020B0604020202020204" pitchFamily="34" charset="0"/>
                        <a:buChar char="•"/>
                      </a:pPr>
                      <a:r>
                        <a:rPr lang="en-US" sz="1600" b="1" dirty="0">
                          <a:latin typeface="News Gothic MT" panose="020B0503020103020203" pitchFamily="34" charset="0"/>
                        </a:rPr>
                        <a:t>25,000-&lt;75,000/</a:t>
                      </a:r>
                      <a:r>
                        <a:rPr lang="en-US" sz="1600" b="1" dirty="0" err="1">
                          <a:latin typeface="News Gothic MT" panose="020B0503020103020203" pitchFamily="34" charset="0"/>
                        </a:rPr>
                        <a:t>mcL</a:t>
                      </a:r>
                      <a:r>
                        <a:rPr lang="en-US" sz="1600" dirty="0">
                          <a:latin typeface="News Gothic MT" panose="020B0503020103020203" pitchFamily="34" charset="0"/>
                        </a:rPr>
                        <a:t>: </a:t>
                      </a:r>
                      <a:r>
                        <a:rPr lang="en-US" sz="1600" dirty="0">
                          <a:latin typeface="News Gothic MT" panose="020B0503020103020203" pitchFamily="34" charset="0"/>
                          <a:cs typeface="Arial" panose="020B0604020202020204" pitchFamily="34" charset="0"/>
                        </a:rPr>
                        <a:t>reduce </a:t>
                      </a:r>
                      <a:r>
                        <a:rPr lang="en-US" sz="1600" dirty="0" err="1">
                          <a:latin typeface="News Gothic MT" panose="020B0503020103020203" pitchFamily="34" charset="0"/>
                          <a:cs typeface="Arial" panose="020B0604020202020204" pitchFamily="34" charset="0"/>
                        </a:rPr>
                        <a:t>sel</a:t>
                      </a:r>
                      <a:r>
                        <a:rPr lang="en-US" sz="1600" dirty="0">
                          <a:latin typeface="News Gothic MT" panose="020B0503020103020203" pitchFamily="34" charset="0"/>
                          <a:cs typeface="Arial" panose="020B0604020202020204" pitchFamily="34" charset="0"/>
                        </a:rPr>
                        <a:t> by 1 dose level</a:t>
                      </a:r>
                    </a:p>
                    <a:p>
                      <a:pPr marL="285750" indent="-285750" algn="l">
                        <a:buFont typeface="Arial" panose="020B0604020202020204" pitchFamily="34" charset="0"/>
                        <a:buChar char="•"/>
                      </a:pPr>
                      <a:r>
                        <a:rPr lang="en-US" sz="1600" b="1" dirty="0">
                          <a:latin typeface="News Gothic MT" panose="020B0503020103020203" pitchFamily="34" charset="0"/>
                        </a:rPr>
                        <a:t>25,000-&lt;75,000/</a:t>
                      </a:r>
                      <a:r>
                        <a:rPr lang="en-US" sz="1600" b="1" dirty="0" err="1">
                          <a:latin typeface="News Gothic MT" panose="020B0503020103020203" pitchFamily="34" charset="0"/>
                        </a:rPr>
                        <a:t>mcL</a:t>
                      </a:r>
                      <a:r>
                        <a:rPr lang="en-US" sz="1600" b="1" dirty="0">
                          <a:latin typeface="News Gothic MT" panose="020B0503020103020203" pitchFamily="34" charset="0"/>
                        </a:rPr>
                        <a:t> with bleeding: </a:t>
                      </a:r>
                      <a:r>
                        <a:rPr lang="en-US" sz="1600" b="0" dirty="0">
                          <a:latin typeface="News Gothic MT" panose="020B0503020103020203" pitchFamily="34" charset="0"/>
                        </a:rPr>
                        <a:t>i</a:t>
                      </a:r>
                      <a:r>
                        <a:rPr lang="en-US" sz="1600" dirty="0">
                          <a:latin typeface="News Gothic MT" panose="020B0503020103020203" pitchFamily="34" charset="0"/>
                        </a:rPr>
                        <a:t>nterrupt; restart </a:t>
                      </a:r>
                      <a:r>
                        <a:rPr lang="en-US" sz="1600" dirty="0" err="1">
                          <a:latin typeface="News Gothic MT" panose="020B0503020103020203" pitchFamily="34" charset="0"/>
                        </a:rPr>
                        <a:t>sel</a:t>
                      </a:r>
                      <a:r>
                        <a:rPr lang="en-US" sz="1600" dirty="0">
                          <a:latin typeface="News Gothic MT" panose="020B0503020103020203" pitchFamily="34" charset="0"/>
                        </a:rPr>
                        <a:t> at 1 dose lower after resolution of bleeding</a:t>
                      </a:r>
                    </a:p>
                    <a:p>
                      <a:pPr marL="285750" indent="-285750" algn="l">
                        <a:buFont typeface="Arial" panose="020B0604020202020204" pitchFamily="34" charset="0"/>
                        <a:buChar char="•"/>
                      </a:pPr>
                      <a:r>
                        <a:rPr lang="en-US" sz="1600" dirty="0">
                          <a:latin typeface="News Gothic MT" panose="020B0503020103020203" pitchFamily="34" charset="0"/>
                        </a:rPr>
                        <a:t> </a:t>
                      </a:r>
                      <a:r>
                        <a:rPr lang="en-US" sz="1600" b="1" dirty="0">
                          <a:latin typeface="News Gothic MT" panose="020B0503020103020203" pitchFamily="34" charset="0"/>
                        </a:rPr>
                        <a:t>&lt;25,000/</a:t>
                      </a:r>
                      <a:r>
                        <a:rPr lang="en-US" sz="1600" b="1" dirty="0" err="1">
                          <a:latin typeface="News Gothic MT" panose="020B0503020103020203" pitchFamily="34" charset="0"/>
                        </a:rPr>
                        <a:t>mcL</a:t>
                      </a:r>
                      <a:r>
                        <a:rPr lang="en-US" sz="1600" dirty="0">
                          <a:latin typeface="News Gothic MT" panose="020B0503020103020203" pitchFamily="34" charset="0"/>
                        </a:rPr>
                        <a:t>: interrupt, monitor until </a:t>
                      </a:r>
                      <a:r>
                        <a:rPr lang="en-US" sz="1600" dirty="0" err="1">
                          <a:latin typeface="News Gothic MT" panose="020B0503020103020203" pitchFamily="34" charset="0"/>
                        </a:rPr>
                        <a:t>plt</a:t>
                      </a:r>
                      <a:r>
                        <a:rPr lang="en-US" sz="1600" dirty="0">
                          <a:latin typeface="News Gothic MT" panose="020B0503020103020203" pitchFamily="34" charset="0"/>
                        </a:rPr>
                        <a:t> ≥50,000/</a:t>
                      </a:r>
                      <a:r>
                        <a:rPr lang="en-US" sz="1600" dirty="0" err="1">
                          <a:latin typeface="News Gothic MT" panose="020B0503020103020203" pitchFamily="34" charset="0"/>
                        </a:rPr>
                        <a:t>mcL</a:t>
                      </a:r>
                      <a:r>
                        <a:rPr lang="en-US" sz="1600" dirty="0">
                          <a:latin typeface="News Gothic MT" panose="020B0503020103020203" pitchFamily="34" charset="0"/>
                        </a:rPr>
                        <a:t>, then restart </a:t>
                      </a:r>
                      <a:r>
                        <a:rPr lang="en-US" sz="1600" dirty="0" err="1">
                          <a:latin typeface="News Gothic MT" panose="020B0503020103020203" pitchFamily="34" charset="0"/>
                        </a:rPr>
                        <a:t>sel</a:t>
                      </a:r>
                      <a:r>
                        <a:rPr lang="en-US" sz="1600" dirty="0">
                          <a:latin typeface="News Gothic MT" panose="020B0503020103020203" pitchFamily="34" charset="0"/>
                        </a:rPr>
                        <a:t> at 1 dose lower</a:t>
                      </a:r>
                    </a:p>
                  </a:txBody>
                  <a:tcPr marL="68580" marR="68580" marT="34290" marB="34290"/>
                </a:tc>
                <a:tc>
                  <a:txBody>
                    <a:bodyPr/>
                    <a:lstStyle/>
                    <a:p>
                      <a:pPr algn="l"/>
                      <a:r>
                        <a:rPr lang="en-US" sz="1600">
                          <a:latin typeface="News Gothic MT" panose="020B0503020103020203" pitchFamily="34" charset="0"/>
                        </a:rPr>
                        <a:t>Prophylaxis at start of rx: </a:t>
                      </a:r>
                      <a:r>
                        <a:rPr lang="en-US" sz="1600" b="1">
                          <a:latin typeface="News Gothic MT" panose="020B0503020103020203" pitchFamily="34" charset="0"/>
                        </a:rPr>
                        <a:t>romiplostim or eltrombopag used in STORM study</a:t>
                      </a:r>
                    </a:p>
                  </a:txBody>
                  <a:tcPr marL="68580" marR="68580" marT="34290" marB="34290" anchor="ctr"/>
                </a:tc>
                <a:extLst>
                  <a:ext uri="{0D108BD9-81ED-4DB2-BD59-A6C34878D82A}">
                    <a16:rowId xmlns:a16="http://schemas.microsoft.com/office/drawing/2014/main" val="2522769402"/>
                  </a:ext>
                </a:extLst>
              </a:tr>
              <a:tr h="844967">
                <a:tc>
                  <a:txBody>
                    <a:bodyPr/>
                    <a:lstStyle/>
                    <a:p>
                      <a:r>
                        <a:rPr lang="en-US" sz="1600" b="1">
                          <a:latin typeface="News Gothic MT" panose="020B0503020103020203" pitchFamily="34" charset="0"/>
                        </a:rPr>
                        <a:t>Nausea/vomiting</a:t>
                      </a:r>
                    </a:p>
                  </a:txBody>
                  <a:tcPr marL="68580" marR="68580" marT="34290" marB="34290"/>
                </a:tc>
                <a:tc>
                  <a:txBody>
                    <a:bodyPr/>
                    <a:lstStyle/>
                    <a:p>
                      <a:pPr marL="285750" indent="-285750" algn="l">
                        <a:buFont typeface="Arial" panose="020B0604020202020204" pitchFamily="34" charset="0"/>
                        <a:buChar char="•"/>
                      </a:pPr>
                      <a:r>
                        <a:rPr lang="en-US" sz="1600" b="1">
                          <a:latin typeface="News Gothic MT" panose="020B0503020103020203" pitchFamily="34" charset="0"/>
                        </a:rPr>
                        <a:t>Grade 1/2 (≤5 episodes/d)</a:t>
                      </a:r>
                      <a:r>
                        <a:rPr lang="en-US" sz="1600">
                          <a:latin typeface="News Gothic MT" panose="020B0503020103020203" pitchFamily="34" charset="0"/>
                        </a:rPr>
                        <a:t>: maintain sel dose; start additional anti-nausea medications</a:t>
                      </a:r>
                    </a:p>
                    <a:p>
                      <a:pPr marL="285750" indent="-285750" algn="l">
                        <a:buFont typeface="Arial" panose="020B0604020202020204" pitchFamily="34" charset="0"/>
                        <a:buChar char="•"/>
                      </a:pPr>
                      <a:r>
                        <a:rPr lang="en-US" sz="1600">
                          <a:latin typeface="News Gothic MT" panose="020B0503020103020203" pitchFamily="34" charset="0"/>
                        </a:rPr>
                        <a:t> </a:t>
                      </a:r>
                      <a:r>
                        <a:rPr lang="en-US" sz="1600" b="1">
                          <a:latin typeface="News Gothic MT" panose="020B0503020103020203" pitchFamily="34" charset="0"/>
                        </a:rPr>
                        <a:t>Grade ≥3:</a:t>
                      </a:r>
                      <a:r>
                        <a:rPr lang="en-US" sz="1600">
                          <a:latin typeface="News Gothic MT" panose="020B0503020103020203" pitchFamily="34" charset="0"/>
                        </a:rPr>
                        <a:t> interrupt sel, monitor until n/v ≤ grade 2 or baseline, then restart sel at 1 dose level lower</a:t>
                      </a:r>
                    </a:p>
                  </a:txBody>
                  <a:tcPr marL="68580" marR="68580" marT="34290" marB="34290"/>
                </a:tc>
                <a:tc>
                  <a:txBody>
                    <a:bodyPr/>
                    <a:lstStyle/>
                    <a:p>
                      <a:pPr algn="l"/>
                      <a:r>
                        <a:rPr lang="en-US" sz="1600" b="1">
                          <a:latin typeface="News Gothic MT" panose="020B0503020103020203" pitchFamily="34" charset="0"/>
                        </a:rPr>
                        <a:t>Prophylaxis with 5-HT3 antagonists </a:t>
                      </a:r>
                      <a:r>
                        <a:rPr lang="en-US" sz="1600" b="0">
                          <a:latin typeface="News Gothic MT" panose="020B0503020103020203" pitchFamily="34" charset="0"/>
                        </a:rPr>
                        <a:t>at start of Rx</a:t>
                      </a:r>
                      <a:endParaRPr lang="en-US" sz="1600">
                        <a:latin typeface="News Gothic MT" panose="020B0503020103020203" pitchFamily="34" charset="0"/>
                      </a:endParaRPr>
                    </a:p>
                  </a:txBody>
                  <a:tcPr marL="68580" marR="68580" marT="34290" marB="34290" anchor="ctr"/>
                </a:tc>
                <a:extLst>
                  <a:ext uri="{0D108BD9-81ED-4DB2-BD59-A6C34878D82A}">
                    <a16:rowId xmlns:a16="http://schemas.microsoft.com/office/drawing/2014/main" val="1646717591"/>
                  </a:ext>
                </a:extLst>
              </a:tr>
            </a:tbl>
          </a:graphicData>
        </a:graphic>
      </p:graphicFrame>
    </p:spTree>
    <p:extLst>
      <p:ext uri="{BB962C8B-B14F-4D97-AF65-F5344CB8AC3E}">
        <p14:creationId xmlns:p14="http://schemas.microsoft.com/office/powerpoint/2010/main" val="293517785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Google Shape;2155;p117"/>
          <p:cNvSpPr>
            <a:spLocks noGrp="1"/>
          </p:cNvSpPr>
          <p:nvPr>
            <p:ph type="title"/>
          </p:nvPr>
        </p:nvSpPr>
        <p:spPr/>
        <p:txBody>
          <a:bodyPr/>
          <a:lstStyle/>
          <a:p>
            <a:r>
              <a:rPr lang="en-US"/>
              <a:t>Selinexor: Supportive Care (cont.)</a:t>
            </a:r>
            <a:endParaRPr lang="en-US" altLang="en-US"/>
          </a:p>
        </p:txBody>
      </p:sp>
      <p:sp>
        <p:nvSpPr>
          <p:cNvPr id="5" name="Text Placeholder 4">
            <a:extLst>
              <a:ext uri="{FF2B5EF4-FFF2-40B4-BE49-F238E27FC236}">
                <a16:creationId xmlns:a16="http://schemas.microsoft.com/office/drawing/2014/main" id="{A022815F-5C3D-0A4B-A72B-DD00C04F474D}"/>
              </a:ext>
            </a:extLst>
          </p:cNvPr>
          <p:cNvSpPr>
            <a:spLocks noGrp="1"/>
          </p:cNvSpPr>
          <p:nvPr>
            <p:ph type="body" sz="quarter" idx="12"/>
          </p:nvPr>
        </p:nvSpPr>
        <p:spPr>
          <a:xfrm>
            <a:off x="193575" y="6420647"/>
            <a:ext cx="6065763" cy="307777"/>
          </a:xfrm>
        </p:spPr>
        <p:txBody>
          <a:bodyPr/>
          <a:lstStyle/>
          <a:p>
            <a:r>
              <a:rPr lang="en-US"/>
              <a:t>wt = weight; Na+ = sodium ion; G-CSF = granulocyte-colony stimulating factor.</a:t>
            </a:r>
          </a:p>
          <a:p>
            <a:r>
              <a:rPr lang="en-US" err="1"/>
              <a:t>Mikhael</a:t>
            </a:r>
            <a:r>
              <a:rPr lang="en-US"/>
              <a:t> et al, 2020; Chari et al, 2018; Chari, </a:t>
            </a:r>
            <a:r>
              <a:rPr lang="en-US" err="1"/>
              <a:t>Vogl</a:t>
            </a:r>
            <a:r>
              <a:rPr lang="en-US"/>
              <a:t> et al, 2019; </a:t>
            </a:r>
            <a:r>
              <a:rPr lang="en-US" err="1"/>
              <a:t>Xpovio</a:t>
            </a:r>
            <a:r>
              <a:rPr lang="en-US"/>
              <a:t>® prescribing information, 2019.</a:t>
            </a:r>
          </a:p>
        </p:txBody>
      </p:sp>
      <p:sp>
        <p:nvSpPr>
          <p:cNvPr id="9" name="Text Placeholder 8">
            <a:extLst>
              <a:ext uri="{FF2B5EF4-FFF2-40B4-BE49-F238E27FC236}">
                <a16:creationId xmlns:a16="http://schemas.microsoft.com/office/drawing/2014/main" id="{B8686B54-3713-0549-B942-68E92FC653AA}"/>
              </a:ext>
            </a:extLst>
          </p:cNvPr>
          <p:cNvSpPr>
            <a:spLocks noGrp="1"/>
          </p:cNvSpPr>
          <p:nvPr>
            <p:ph type="body" sz="quarter" idx="13"/>
          </p:nvPr>
        </p:nvSpPr>
        <p:spPr/>
        <p:txBody>
          <a:bodyPr/>
          <a:lstStyle/>
          <a:p>
            <a:r>
              <a:rPr lang="en-US"/>
              <a:t>Monitor Closely During First 2 Months of Treatment</a:t>
            </a:r>
          </a:p>
          <a:p>
            <a:endParaRPr lang="en-US"/>
          </a:p>
        </p:txBody>
      </p:sp>
      <p:graphicFrame>
        <p:nvGraphicFramePr>
          <p:cNvPr id="19" name="Table 4">
            <a:extLst>
              <a:ext uri="{FF2B5EF4-FFF2-40B4-BE49-F238E27FC236}">
                <a16:creationId xmlns:a16="http://schemas.microsoft.com/office/drawing/2014/main" id="{8C46618E-486C-4775-8935-8CCCE18FF261}"/>
              </a:ext>
            </a:extLst>
          </p:cNvPr>
          <p:cNvGraphicFramePr>
            <a:graphicFrameLocks/>
          </p:cNvGraphicFramePr>
          <p:nvPr>
            <p:extLst>
              <p:ext uri="{D42A27DB-BD31-4B8C-83A1-F6EECF244321}">
                <p14:modId xmlns:p14="http://schemas.microsoft.com/office/powerpoint/2010/main" val="3163990453"/>
              </p:ext>
            </p:extLst>
          </p:nvPr>
        </p:nvGraphicFramePr>
        <p:xfrm>
          <a:off x="624126" y="1953696"/>
          <a:ext cx="10972799" cy="3390900"/>
        </p:xfrm>
        <a:graphic>
          <a:graphicData uri="http://schemas.openxmlformats.org/drawingml/2006/table">
            <a:tbl>
              <a:tblPr firstRow="1" bandRow="1">
                <a:tableStyleId>{5C22544A-7EE6-4342-B048-85BDC9FD1C3A}</a:tableStyleId>
              </a:tblPr>
              <a:tblGrid>
                <a:gridCol w="2093846">
                  <a:extLst>
                    <a:ext uri="{9D8B030D-6E8A-4147-A177-3AD203B41FA5}">
                      <a16:colId xmlns:a16="http://schemas.microsoft.com/office/drawing/2014/main" val="2177723339"/>
                    </a:ext>
                  </a:extLst>
                </a:gridCol>
                <a:gridCol w="5921170">
                  <a:extLst>
                    <a:ext uri="{9D8B030D-6E8A-4147-A177-3AD203B41FA5}">
                      <a16:colId xmlns:a16="http://schemas.microsoft.com/office/drawing/2014/main" val="2629627826"/>
                    </a:ext>
                  </a:extLst>
                </a:gridCol>
                <a:gridCol w="2957783">
                  <a:extLst>
                    <a:ext uri="{9D8B030D-6E8A-4147-A177-3AD203B41FA5}">
                      <a16:colId xmlns:a16="http://schemas.microsoft.com/office/drawing/2014/main" val="2134410616"/>
                    </a:ext>
                  </a:extLst>
                </a:gridCol>
              </a:tblGrid>
              <a:tr h="420157">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latin typeface="News Gothic MT" panose="020B0503020103020203" pitchFamily="34" charset="0"/>
                        </a:rPr>
                        <a:t>Strategies for supportive care</a:t>
                      </a:r>
                    </a:p>
                  </a:txBody>
                  <a:tcPr marL="68580" marR="68580" marT="34290" marB="34290"/>
                </a:tc>
                <a:tc hMerge="1">
                  <a:txBody>
                    <a:bodyPr/>
                    <a:lstStyle/>
                    <a:p>
                      <a:endParaRPr lang="en-US"/>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a:txBody>
                  <a:tcPr/>
                </a:tc>
                <a:extLst>
                  <a:ext uri="{0D108BD9-81ED-4DB2-BD59-A6C34878D82A}">
                    <a16:rowId xmlns:a16="http://schemas.microsoft.com/office/drawing/2014/main" val="997432520"/>
                  </a:ext>
                </a:extLst>
              </a:tr>
              <a:tr h="693197">
                <a:tc>
                  <a:txBody>
                    <a:bodyPr/>
                    <a:lstStyle/>
                    <a:p>
                      <a:r>
                        <a:rPr lang="en-US" sz="1600" b="1">
                          <a:latin typeface="News Gothic MT" panose="020B0503020103020203" pitchFamily="34" charset="0"/>
                        </a:rPr>
                        <a:t>Anorexia/ weight loss</a:t>
                      </a:r>
                    </a:p>
                  </a:txBody>
                  <a:tcPr marL="68580" marR="68580" marT="34290" marB="34290"/>
                </a:tc>
                <a:tc>
                  <a:txBody>
                    <a:bodyPr/>
                    <a:lstStyle/>
                    <a:p>
                      <a:pPr algn="ctr"/>
                      <a:r>
                        <a:rPr lang="en-US" sz="1600" b="1">
                          <a:latin typeface="News Gothic MT" panose="020B0503020103020203" pitchFamily="34" charset="0"/>
                        </a:rPr>
                        <a:t>Grade 2 wt loss 10%-&lt;20% or significant wt loss or malnutrition</a:t>
                      </a:r>
                      <a:r>
                        <a:rPr lang="en-US" sz="1600">
                          <a:latin typeface="News Gothic MT" panose="020B0503020103020203" pitchFamily="34" charset="0"/>
                        </a:rPr>
                        <a:t>: interrupt, monitor until wt </a:t>
                      </a:r>
                      <a:r>
                        <a:rPr lang="en-US" sz="1600" b="0">
                          <a:latin typeface="News Gothic MT" panose="020B0503020103020203" pitchFamily="34" charset="0"/>
                        </a:rPr>
                        <a:t>≥90% of baseline, then restart sel at 1 dose level lower</a:t>
                      </a:r>
                    </a:p>
                  </a:txBody>
                  <a:tcPr marL="68580" marR="68580" marT="34290" marB="34290"/>
                </a:tc>
                <a:tc>
                  <a:txBody>
                    <a:bodyPr/>
                    <a:lstStyle/>
                    <a:p>
                      <a:pPr algn="ctr"/>
                      <a:r>
                        <a:rPr lang="en-US" sz="1600" b="1">
                          <a:latin typeface="News Gothic MT" panose="020B0503020103020203" pitchFamily="34" charset="0"/>
                        </a:rPr>
                        <a:t>Prophylaxis</a:t>
                      </a:r>
                      <a:r>
                        <a:rPr lang="en-US" sz="1600">
                          <a:latin typeface="News Gothic MT" panose="020B0503020103020203" pitchFamily="34" charset="0"/>
                        </a:rPr>
                        <a:t> at start of rx; consult dietitian</a:t>
                      </a:r>
                    </a:p>
                  </a:txBody>
                  <a:tcPr marL="68580" marR="68580" marT="34290" marB="34290" anchor="ctr"/>
                </a:tc>
                <a:extLst>
                  <a:ext uri="{0D108BD9-81ED-4DB2-BD59-A6C34878D82A}">
                    <a16:rowId xmlns:a16="http://schemas.microsoft.com/office/drawing/2014/main" val="1685446661"/>
                  </a:ext>
                </a:extLst>
              </a:tr>
              <a:tr h="693197">
                <a:tc>
                  <a:txBody>
                    <a:bodyPr/>
                    <a:lstStyle/>
                    <a:p>
                      <a:r>
                        <a:rPr lang="en-US" sz="1600" b="1">
                          <a:latin typeface="News Gothic MT" panose="020B0503020103020203" pitchFamily="34" charset="0"/>
                        </a:rPr>
                        <a:t>Hyponatremia</a:t>
                      </a:r>
                    </a:p>
                  </a:txBody>
                  <a:tcPr marL="68580" marR="68580" marT="34290" marB="34290"/>
                </a:tc>
                <a:tc>
                  <a:txBody>
                    <a:bodyPr/>
                    <a:lstStyle/>
                    <a:p>
                      <a:pPr algn="ctr"/>
                      <a:r>
                        <a:rPr lang="en-US" sz="1600" b="1">
                          <a:latin typeface="News Gothic MT" panose="020B0503020103020203" pitchFamily="34" charset="0"/>
                        </a:rPr>
                        <a:t>Na+ ≤130 mmol/L: </a:t>
                      </a:r>
                      <a:r>
                        <a:rPr lang="en-US" sz="1600">
                          <a:latin typeface="News Gothic MT" panose="020B0503020103020203" pitchFamily="34" charset="0"/>
                        </a:rPr>
                        <a:t>interrupt; provide appropriate supportive care, monitor until Na+ </a:t>
                      </a:r>
                      <a:r>
                        <a:rPr lang="en-US" sz="1600" b="0">
                          <a:latin typeface="News Gothic MT" panose="020B0503020103020203" pitchFamily="34" charset="0"/>
                        </a:rPr>
                        <a:t>≥130 mmol/L, then restart sel at 1 dose level lower</a:t>
                      </a:r>
                      <a:endParaRPr lang="en-US" sz="1600">
                        <a:latin typeface="News Gothic MT" panose="020B0503020103020203" pitchFamily="34" charset="0"/>
                      </a:endParaRPr>
                    </a:p>
                  </a:txBody>
                  <a:tcPr marL="68580" marR="68580" marT="34290" marB="34290"/>
                </a:tc>
                <a:tc>
                  <a:txBody>
                    <a:bodyPr/>
                    <a:lstStyle/>
                    <a:p>
                      <a:pPr algn="ctr"/>
                      <a:r>
                        <a:rPr lang="en-US" sz="1600" b="1">
                          <a:latin typeface="News Gothic MT" panose="020B0503020103020203" pitchFamily="34" charset="0"/>
                        </a:rPr>
                        <a:t>Prophylaxis</a:t>
                      </a:r>
                      <a:r>
                        <a:rPr lang="en-US" sz="1600">
                          <a:latin typeface="News Gothic MT" panose="020B0503020103020203" pitchFamily="34" charset="0"/>
                        </a:rPr>
                        <a:t> at start of rx</a:t>
                      </a:r>
                    </a:p>
                  </a:txBody>
                  <a:tcPr marL="68580" marR="68580" marT="34290" marB="34290" anchor="ctr"/>
                </a:tc>
                <a:extLst>
                  <a:ext uri="{0D108BD9-81ED-4DB2-BD59-A6C34878D82A}">
                    <a16:rowId xmlns:a16="http://schemas.microsoft.com/office/drawing/2014/main" val="286370640"/>
                  </a:ext>
                </a:extLst>
              </a:tr>
              <a:tr h="693197">
                <a:tc>
                  <a:txBody>
                    <a:bodyPr/>
                    <a:lstStyle/>
                    <a:p>
                      <a:r>
                        <a:rPr lang="en-US" sz="1600" b="1">
                          <a:latin typeface="News Gothic MT" panose="020B0503020103020203" pitchFamily="34" charset="0"/>
                        </a:rPr>
                        <a:t>Fatigue</a:t>
                      </a:r>
                    </a:p>
                  </a:txBody>
                  <a:tcPr marL="68580" marR="68580" marT="34290" marB="34290"/>
                </a:tc>
                <a:tc>
                  <a:txBody>
                    <a:bodyPr/>
                    <a:lstStyle/>
                    <a:p>
                      <a:pPr algn="ctr"/>
                      <a:r>
                        <a:rPr lang="en-US" sz="1600" b="1">
                          <a:latin typeface="News Gothic MT" panose="020B0503020103020203" pitchFamily="34" charset="0"/>
                        </a:rPr>
                        <a:t>Grade 1 or 2 (≤7 days): </a:t>
                      </a:r>
                      <a:r>
                        <a:rPr lang="en-US" sz="1600" b="0">
                          <a:latin typeface="News Gothic MT" panose="020B0503020103020203" pitchFamily="34" charset="0"/>
                        </a:rPr>
                        <a:t>maintain dose</a:t>
                      </a:r>
                    </a:p>
                    <a:p>
                      <a:pPr algn="ctr"/>
                      <a:r>
                        <a:rPr lang="en-US" sz="1600" b="0">
                          <a:latin typeface="News Gothic MT" panose="020B0503020103020203" pitchFamily="34" charset="0"/>
                        </a:rPr>
                        <a:t> </a:t>
                      </a:r>
                      <a:r>
                        <a:rPr lang="en-US" sz="1600" b="1">
                          <a:latin typeface="News Gothic MT" panose="020B0503020103020203" pitchFamily="34" charset="0"/>
                        </a:rPr>
                        <a:t>Grade 2 (&gt;7 days) or Grade 3</a:t>
                      </a:r>
                      <a:r>
                        <a:rPr lang="en-US" sz="1600" b="0">
                          <a:latin typeface="News Gothic MT" panose="020B0503020103020203" pitchFamily="34" charset="0"/>
                        </a:rPr>
                        <a:t>: interrupt, monitor until reduced to Grade 1, then restart sel at 1 dose lever lower</a:t>
                      </a: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a:latin typeface="News Gothic MT" panose="020B0503020103020203" pitchFamily="34" charset="0"/>
                        </a:rPr>
                        <a:t>Prophylaxis</a:t>
                      </a:r>
                      <a:r>
                        <a:rPr lang="en-US" sz="1600">
                          <a:latin typeface="News Gothic MT" panose="020B0503020103020203" pitchFamily="34" charset="0"/>
                        </a:rPr>
                        <a:t> at start of rx</a:t>
                      </a:r>
                    </a:p>
                  </a:txBody>
                  <a:tcPr marL="68580" marR="68580" marT="34290" marB="34290" anchor="ctr"/>
                </a:tc>
                <a:extLst>
                  <a:ext uri="{0D108BD9-81ED-4DB2-BD59-A6C34878D82A}">
                    <a16:rowId xmlns:a16="http://schemas.microsoft.com/office/drawing/2014/main" val="2938228720"/>
                  </a:ext>
                </a:extLst>
              </a:tr>
              <a:tr h="492270">
                <a:tc>
                  <a:txBody>
                    <a:bodyPr/>
                    <a:lstStyle/>
                    <a:p>
                      <a:r>
                        <a:rPr lang="en-US" sz="1600" b="1">
                          <a:latin typeface="News Gothic MT" panose="020B0503020103020203" pitchFamily="34" charset="0"/>
                        </a:rPr>
                        <a:t>Anemia, neutropenia</a:t>
                      </a:r>
                    </a:p>
                  </a:txBody>
                  <a:tcPr marL="68580" marR="68580" marT="34290" marB="34290"/>
                </a:tc>
                <a:tc>
                  <a:txBody>
                    <a:bodyPr/>
                    <a:lstStyle/>
                    <a:p>
                      <a:pPr algn="ctr"/>
                      <a:r>
                        <a:rPr lang="en-US" sz="1600" b="0">
                          <a:latin typeface="News Gothic MT" panose="020B0503020103020203" pitchFamily="34" charset="0"/>
                        </a:rPr>
                        <a:t>Monitor closely; consider blood transfusions, G-CSF, or growth factors</a:t>
                      </a: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a:latin typeface="News Gothic MT" panose="020B0503020103020203" pitchFamily="34" charset="0"/>
                        </a:rPr>
                        <a:t>Prophylaxis</a:t>
                      </a:r>
                      <a:r>
                        <a:rPr lang="en-US" sz="1600">
                          <a:latin typeface="News Gothic MT" panose="020B0503020103020203" pitchFamily="34" charset="0"/>
                        </a:rPr>
                        <a:t> at start of rx</a:t>
                      </a:r>
                    </a:p>
                  </a:txBody>
                  <a:tcPr marL="68580" marR="68580" marT="34290" marB="34290" anchor="ctr"/>
                </a:tc>
                <a:extLst>
                  <a:ext uri="{0D108BD9-81ED-4DB2-BD59-A6C34878D82A}">
                    <a16:rowId xmlns:a16="http://schemas.microsoft.com/office/drawing/2014/main" val="3586794107"/>
                  </a:ext>
                </a:extLst>
              </a:tr>
            </a:tbl>
          </a:graphicData>
        </a:graphic>
      </p:graphicFrame>
    </p:spTree>
    <p:extLst>
      <p:ext uri="{BB962C8B-B14F-4D97-AF65-F5344CB8AC3E}">
        <p14:creationId xmlns:p14="http://schemas.microsoft.com/office/powerpoint/2010/main" val="137584904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19C0998F-1FFF-8B49-99A6-901C8492CCFA}"/>
              </a:ext>
            </a:extLst>
          </p:cNvPr>
          <p:cNvPicPr>
            <a:picLocks noChangeAspect="1"/>
          </p:cNvPicPr>
          <p:nvPr/>
        </p:nvPicPr>
        <p:blipFill>
          <a:blip r:embed="rId3">
            <a:alphaModFix amt="85000"/>
          </a:blip>
          <a:stretch>
            <a:fillRect/>
          </a:stretch>
        </p:blipFill>
        <p:spPr>
          <a:xfrm>
            <a:off x="3234088" y="2032418"/>
            <a:ext cx="6025415" cy="3556852"/>
          </a:xfrm>
          <a:prstGeom prst="rect">
            <a:avLst/>
          </a:prstGeom>
        </p:spPr>
      </p:pic>
      <p:pic>
        <p:nvPicPr>
          <p:cNvPr id="21" name="Picture 20">
            <a:extLst>
              <a:ext uri="{FF2B5EF4-FFF2-40B4-BE49-F238E27FC236}">
                <a16:creationId xmlns:a16="http://schemas.microsoft.com/office/drawing/2014/main" id="{418D0FD8-115D-1244-A06C-69A60B5F9209}"/>
              </a:ext>
            </a:extLst>
          </p:cNvPr>
          <p:cNvPicPr>
            <a:picLocks noChangeAspect="1"/>
          </p:cNvPicPr>
          <p:nvPr/>
        </p:nvPicPr>
        <p:blipFill>
          <a:blip r:embed="rId4">
            <a:alphaModFix amt="85000"/>
          </a:blip>
          <a:stretch>
            <a:fillRect/>
          </a:stretch>
        </p:blipFill>
        <p:spPr>
          <a:xfrm>
            <a:off x="6259556" y="3099335"/>
            <a:ext cx="1929517" cy="1495375"/>
          </a:xfrm>
          <a:prstGeom prst="rect">
            <a:avLst/>
          </a:prstGeom>
        </p:spPr>
      </p:pic>
      <p:pic>
        <p:nvPicPr>
          <p:cNvPr id="23" name="Picture 22">
            <a:extLst>
              <a:ext uri="{FF2B5EF4-FFF2-40B4-BE49-F238E27FC236}">
                <a16:creationId xmlns:a16="http://schemas.microsoft.com/office/drawing/2014/main" id="{0BFCC566-B164-7F45-A048-55B3AAD692C2}"/>
              </a:ext>
            </a:extLst>
          </p:cNvPr>
          <p:cNvPicPr>
            <a:picLocks noChangeAspect="1"/>
          </p:cNvPicPr>
          <p:nvPr/>
        </p:nvPicPr>
        <p:blipFill>
          <a:blip r:embed="rId5">
            <a:duotone>
              <a:schemeClr val="accent3">
                <a:shade val="45000"/>
                <a:satMod val="135000"/>
              </a:schemeClr>
              <a:prstClr val="white"/>
            </a:duotone>
          </a:blip>
          <a:stretch>
            <a:fillRect/>
          </a:stretch>
        </p:blipFill>
        <p:spPr>
          <a:xfrm rot="19249809">
            <a:off x="6640436" y="3441150"/>
            <a:ext cx="1194694" cy="563522"/>
          </a:xfrm>
          <a:prstGeom prst="rect">
            <a:avLst/>
          </a:prstGeom>
          <a:effectLst>
            <a:outerShdw blurRad="50800" dist="38100" dir="2700000" algn="tl" rotWithShape="0">
              <a:prstClr val="black">
                <a:alpha val="40000"/>
              </a:prstClr>
            </a:outerShdw>
          </a:effectLst>
        </p:spPr>
      </p:pic>
      <p:sp>
        <p:nvSpPr>
          <p:cNvPr id="4" name="Title 3">
            <a:extLst>
              <a:ext uri="{FF2B5EF4-FFF2-40B4-BE49-F238E27FC236}">
                <a16:creationId xmlns:a16="http://schemas.microsoft.com/office/drawing/2014/main" id="{7D66D27C-DB32-FB4A-B9E0-840486FBAE30}"/>
              </a:ext>
            </a:extLst>
          </p:cNvPr>
          <p:cNvSpPr>
            <a:spLocks noGrp="1"/>
          </p:cNvSpPr>
          <p:nvPr>
            <p:ph type="title"/>
          </p:nvPr>
        </p:nvSpPr>
        <p:spPr>
          <a:xfrm>
            <a:off x="609600" y="231314"/>
            <a:ext cx="10972800" cy="646331"/>
          </a:xfrm>
        </p:spPr>
        <p:txBody>
          <a:bodyPr/>
          <a:lstStyle/>
          <a:p>
            <a:r>
              <a:rPr lang="en-US" dirty="0">
                <a:latin typeface="News Gothic MT"/>
              </a:rPr>
              <a:t>Melphalan Flufenamide (Melflufen)</a:t>
            </a:r>
            <a:endParaRPr lang="en-US" dirty="0"/>
          </a:p>
        </p:txBody>
      </p:sp>
      <p:sp>
        <p:nvSpPr>
          <p:cNvPr id="9" name="Text Placeholder 8">
            <a:extLst>
              <a:ext uri="{FF2B5EF4-FFF2-40B4-BE49-F238E27FC236}">
                <a16:creationId xmlns:a16="http://schemas.microsoft.com/office/drawing/2014/main" id="{A23AA6FB-FABE-A74F-9FB0-963D1533AC9A}"/>
              </a:ext>
            </a:extLst>
          </p:cNvPr>
          <p:cNvSpPr>
            <a:spLocks noGrp="1"/>
          </p:cNvSpPr>
          <p:nvPr>
            <p:ph type="body" sz="quarter" idx="12"/>
          </p:nvPr>
        </p:nvSpPr>
        <p:spPr>
          <a:xfrm>
            <a:off x="193575" y="6420647"/>
            <a:ext cx="3971921" cy="307777"/>
          </a:xfrm>
        </p:spPr>
        <p:txBody>
          <a:bodyPr/>
          <a:lstStyle/>
          <a:p>
            <a:pPr>
              <a:defRPr/>
            </a:pPr>
            <a:r>
              <a:rPr lang="pt-BR" altLang="en-US" sz="1000" spc="-10" err="1">
                <a:latin typeface="News Gothic MT" panose="020B0503020103020203" pitchFamily="34" charset="0"/>
              </a:rPr>
              <a:t>pFPhe</a:t>
            </a:r>
            <a:r>
              <a:rPr lang="pt-BR" altLang="en-US" sz="1000" spc="-10">
                <a:latin typeface="News Gothic MT" panose="020B0503020103020203" pitchFamily="34" charset="0"/>
              </a:rPr>
              <a:t> = </a:t>
            </a:r>
            <a:r>
              <a:rPr lang="pt-BR" altLang="en-US" sz="1000" spc="-10" err="1">
                <a:latin typeface="News Gothic MT" panose="020B0503020103020203" pitchFamily="34" charset="0"/>
              </a:rPr>
              <a:t>p-L</a:t>
            </a:r>
            <a:r>
              <a:rPr lang="pt-BR" altLang="en-US" sz="1000" spc="-10">
                <a:latin typeface="News Gothic MT" panose="020B0503020103020203" pitchFamily="34" charset="0"/>
              </a:rPr>
              <a:t> </a:t>
            </a:r>
            <a:r>
              <a:rPr lang="pt-BR" altLang="en-US" spc="-10" err="1">
                <a:latin typeface="News Gothic MT" panose="020B0503020103020203" pitchFamily="34" charset="0"/>
              </a:rPr>
              <a:t>f</a:t>
            </a:r>
            <a:r>
              <a:rPr lang="pt-BR" altLang="en-US" sz="1000" spc="-10" err="1">
                <a:latin typeface="News Gothic MT" panose="020B0503020103020203" pitchFamily="34" charset="0"/>
              </a:rPr>
              <a:t>luorophenylalanine</a:t>
            </a:r>
            <a:r>
              <a:rPr lang="pt-BR" altLang="en-US" sz="1000" spc="-10">
                <a:latin typeface="News Gothic MT" panose="020B0503020103020203" pitchFamily="34" charset="0"/>
              </a:rPr>
              <a:t> </a:t>
            </a:r>
            <a:r>
              <a:rPr lang="pt-BR" altLang="en-US" sz="1000" spc="-10" err="1">
                <a:latin typeface="News Gothic MT" panose="020B0503020103020203" pitchFamily="34" charset="0"/>
              </a:rPr>
              <a:t>ethyl</a:t>
            </a:r>
            <a:r>
              <a:rPr lang="pt-BR" altLang="en-US" sz="1000" spc="-10">
                <a:latin typeface="News Gothic MT" panose="020B0503020103020203" pitchFamily="34" charset="0"/>
              </a:rPr>
              <a:t> </a:t>
            </a:r>
            <a:r>
              <a:rPr lang="pt-BR" altLang="en-US" sz="1000" spc="-10" err="1">
                <a:latin typeface="News Gothic MT" panose="020B0503020103020203" pitchFamily="34" charset="0"/>
              </a:rPr>
              <a:t>ester</a:t>
            </a:r>
            <a:r>
              <a:rPr lang="pt-BR" altLang="en-US" sz="1000" spc="-10">
                <a:latin typeface="News Gothic MT" panose="020B0503020103020203" pitchFamily="34" charset="0"/>
              </a:rPr>
              <a:t>.</a:t>
            </a:r>
          </a:p>
          <a:p>
            <a:pPr>
              <a:defRPr/>
            </a:pPr>
            <a:r>
              <a:rPr lang="en-US" altLang="en-US" spc="-10">
                <a:solidFill>
                  <a:srgbClr val="000000"/>
                </a:solidFill>
                <a:latin typeface="News Gothic MT" panose="020B0503020103020203" pitchFamily="34" charset="0"/>
                <a:cs typeface="Arial"/>
                <a:sym typeface="Arial"/>
              </a:rPr>
              <a:t>Mateos et al, 2019;</a:t>
            </a:r>
            <a:r>
              <a:rPr lang="en-US" altLang="en-US" sz="800" spc="-10">
                <a:solidFill>
                  <a:srgbClr val="000000"/>
                </a:solidFill>
                <a:latin typeface="Calibri" panose="020F0502020204030204" pitchFamily="34" charset="0"/>
                <a:cs typeface="Arial"/>
                <a:sym typeface="Arial"/>
              </a:rPr>
              <a:t> </a:t>
            </a:r>
            <a:r>
              <a:rPr lang="en-US" altLang="en-US" spc="-10">
                <a:solidFill>
                  <a:srgbClr val="000000"/>
                </a:solidFill>
                <a:latin typeface="News Gothic MT" panose="020B0503020103020203" pitchFamily="34" charset="0"/>
                <a:cs typeface="Arial"/>
                <a:sym typeface="Arial"/>
              </a:rPr>
              <a:t>Oncopeptides, 2021; Mateos, </a:t>
            </a:r>
            <a:r>
              <a:rPr lang="en-US" err="1"/>
              <a:t>Bladé</a:t>
            </a:r>
            <a:r>
              <a:rPr lang="en-US"/>
              <a:t> et al, 2020.</a:t>
            </a:r>
            <a:r>
              <a:rPr lang="en-US" altLang="en-US" spc="-10">
                <a:solidFill>
                  <a:srgbClr val="000000"/>
                </a:solidFill>
                <a:latin typeface="News Gothic MT" panose="020B0503020103020203" pitchFamily="34" charset="0"/>
                <a:cs typeface="Arial"/>
                <a:sym typeface="Arial"/>
              </a:rPr>
              <a:t> </a:t>
            </a:r>
            <a:endParaRPr lang="en-US" altLang="en-US">
              <a:solidFill>
                <a:srgbClr val="000000"/>
              </a:solidFill>
              <a:latin typeface="News Gothic MT" panose="020B0503020103020203" pitchFamily="34" charset="0"/>
              <a:cs typeface="Arial"/>
              <a:sym typeface="Arial"/>
            </a:endParaRPr>
          </a:p>
        </p:txBody>
      </p:sp>
      <p:sp>
        <p:nvSpPr>
          <p:cNvPr id="7" name="Text Placeholder 6">
            <a:extLst>
              <a:ext uri="{FF2B5EF4-FFF2-40B4-BE49-F238E27FC236}">
                <a16:creationId xmlns:a16="http://schemas.microsoft.com/office/drawing/2014/main" id="{28D28F18-5573-7641-9B87-882B22D095D5}"/>
              </a:ext>
            </a:extLst>
          </p:cNvPr>
          <p:cNvSpPr>
            <a:spLocks noGrp="1"/>
          </p:cNvSpPr>
          <p:nvPr>
            <p:ph type="body" sz="quarter" idx="13"/>
          </p:nvPr>
        </p:nvSpPr>
        <p:spPr/>
        <p:txBody>
          <a:bodyPr/>
          <a:lstStyle/>
          <a:p>
            <a:r>
              <a:rPr lang="en-US">
                <a:latin typeface="News Gothic MT"/>
              </a:rPr>
              <a:t>Mechanism of Action</a:t>
            </a:r>
            <a:endParaRPr lang="en-US"/>
          </a:p>
        </p:txBody>
      </p:sp>
      <p:sp>
        <p:nvSpPr>
          <p:cNvPr id="5" name="Oval 4">
            <a:extLst>
              <a:ext uri="{FF2B5EF4-FFF2-40B4-BE49-F238E27FC236}">
                <a16:creationId xmlns:a16="http://schemas.microsoft.com/office/drawing/2014/main" id="{244E273A-185A-4662-AE00-FEBA2448F8D4}"/>
              </a:ext>
            </a:extLst>
          </p:cNvPr>
          <p:cNvSpPr/>
          <p:nvPr/>
        </p:nvSpPr>
        <p:spPr>
          <a:xfrm>
            <a:off x="8543750" y="2078633"/>
            <a:ext cx="235612" cy="21017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u="none" strike="noStrike" kern="0" cap="none" spc="0" normalizeH="0" baseline="0" noProof="0">
              <a:ln>
                <a:noFill/>
              </a:ln>
              <a:solidFill>
                <a:srgbClr val="FFFFFF"/>
              </a:solidFill>
              <a:effectLst/>
              <a:uLnTx/>
              <a:uFillTx/>
              <a:latin typeface="Calibri Regular"/>
              <a:ea typeface="+mn-ea"/>
              <a:cs typeface="+mn-cs"/>
              <a:sym typeface="Arial"/>
            </a:endParaRPr>
          </a:p>
        </p:txBody>
      </p:sp>
      <p:sp>
        <p:nvSpPr>
          <p:cNvPr id="8" name="Oval 7">
            <a:extLst>
              <a:ext uri="{FF2B5EF4-FFF2-40B4-BE49-F238E27FC236}">
                <a16:creationId xmlns:a16="http://schemas.microsoft.com/office/drawing/2014/main" id="{6B149794-997E-4F27-8051-5EAE94C373C5}"/>
              </a:ext>
            </a:extLst>
          </p:cNvPr>
          <p:cNvSpPr/>
          <p:nvPr/>
        </p:nvSpPr>
        <p:spPr>
          <a:xfrm>
            <a:off x="9687494" y="3763478"/>
            <a:ext cx="235612" cy="1499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u="none" strike="noStrike" kern="0" cap="none" spc="0" normalizeH="0" baseline="0" noProof="0">
              <a:ln>
                <a:noFill/>
              </a:ln>
              <a:solidFill>
                <a:srgbClr val="FFFFFF"/>
              </a:solidFill>
              <a:effectLst/>
              <a:uLnTx/>
              <a:uFillTx/>
              <a:latin typeface="Calibri Regular"/>
              <a:ea typeface="+mn-ea"/>
              <a:cs typeface="+mn-cs"/>
              <a:sym typeface="Arial"/>
            </a:endParaRPr>
          </a:p>
        </p:txBody>
      </p:sp>
      <p:sp>
        <p:nvSpPr>
          <p:cNvPr id="10" name="Oval 9">
            <a:extLst>
              <a:ext uri="{FF2B5EF4-FFF2-40B4-BE49-F238E27FC236}">
                <a16:creationId xmlns:a16="http://schemas.microsoft.com/office/drawing/2014/main" id="{0F12B7F6-8773-448C-A43B-5EB88EA06936}"/>
              </a:ext>
            </a:extLst>
          </p:cNvPr>
          <p:cNvSpPr/>
          <p:nvPr/>
        </p:nvSpPr>
        <p:spPr>
          <a:xfrm>
            <a:off x="6716496" y="5778367"/>
            <a:ext cx="235612" cy="1499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u="none" strike="noStrike" kern="0" cap="none" spc="0" normalizeH="0" baseline="0" noProof="0">
              <a:ln>
                <a:noFill/>
              </a:ln>
              <a:solidFill>
                <a:srgbClr val="FFFFFF"/>
              </a:solidFill>
              <a:effectLst/>
              <a:uLnTx/>
              <a:uFillTx/>
              <a:latin typeface="Calibri Regular"/>
              <a:ea typeface="+mn-ea"/>
              <a:cs typeface="+mn-cs"/>
              <a:sym typeface="Arial"/>
            </a:endParaRPr>
          </a:p>
        </p:txBody>
      </p:sp>
      <p:sp>
        <p:nvSpPr>
          <p:cNvPr id="11" name="Oval 10">
            <a:extLst>
              <a:ext uri="{FF2B5EF4-FFF2-40B4-BE49-F238E27FC236}">
                <a16:creationId xmlns:a16="http://schemas.microsoft.com/office/drawing/2014/main" id="{92CB2263-27C4-40C5-ACDE-34587122BC58}"/>
              </a:ext>
            </a:extLst>
          </p:cNvPr>
          <p:cNvSpPr/>
          <p:nvPr/>
        </p:nvSpPr>
        <p:spPr>
          <a:xfrm>
            <a:off x="3501314" y="4311545"/>
            <a:ext cx="235612" cy="1499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u="none" strike="noStrike" kern="0" cap="none" spc="0" normalizeH="0" baseline="0" noProof="0">
              <a:ln>
                <a:noFill/>
              </a:ln>
              <a:solidFill>
                <a:srgbClr val="FFFFFF"/>
              </a:solidFill>
              <a:effectLst/>
              <a:uLnTx/>
              <a:uFillTx/>
              <a:latin typeface="Calibri Regular"/>
              <a:ea typeface="+mn-ea"/>
              <a:cs typeface="+mn-cs"/>
              <a:sym typeface="Arial"/>
            </a:endParaRPr>
          </a:p>
        </p:txBody>
      </p:sp>
      <p:pic>
        <p:nvPicPr>
          <p:cNvPr id="25" name="Picture 24">
            <a:extLst>
              <a:ext uri="{FF2B5EF4-FFF2-40B4-BE49-F238E27FC236}">
                <a16:creationId xmlns:a16="http://schemas.microsoft.com/office/drawing/2014/main" id="{48531090-4689-764E-B14F-03C887E1DFCB}"/>
              </a:ext>
            </a:extLst>
          </p:cNvPr>
          <p:cNvPicPr>
            <a:picLocks noChangeAspect="1"/>
          </p:cNvPicPr>
          <p:nvPr/>
        </p:nvPicPr>
        <p:blipFill>
          <a:blip r:embed="rId6"/>
          <a:stretch>
            <a:fillRect/>
          </a:stretch>
        </p:blipFill>
        <p:spPr>
          <a:xfrm>
            <a:off x="9243990" y="5510898"/>
            <a:ext cx="199965" cy="230779"/>
          </a:xfrm>
          <a:prstGeom prst="rect">
            <a:avLst/>
          </a:prstGeom>
          <a:effectLst>
            <a:outerShdw blurRad="50800" dist="38100" dir="2700000" algn="tl" rotWithShape="0">
              <a:prstClr val="black">
                <a:alpha val="21000"/>
              </a:prstClr>
            </a:outerShdw>
          </a:effectLst>
        </p:spPr>
      </p:pic>
      <p:pic>
        <p:nvPicPr>
          <p:cNvPr id="27" name="Picture 26">
            <a:extLst>
              <a:ext uri="{FF2B5EF4-FFF2-40B4-BE49-F238E27FC236}">
                <a16:creationId xmlns:a16="http://schemas.microsoft.com/office/drawing/2014/main" id="{520ABC51-FCAD-0B4F-8C21-2A40E65BFE43}"/>
              </a:ext>
            </a:extLst>
          </p:cNvPr>
          <p:cNvPicPr>
            <a:picLocks noChangeAspect="1"/>
          </p:cNvPicPr>
          <p:nvPr/>
        </p:nvPicPr>
        <p:blipFill>
          <a:blip r:embed="rId7"/>
          <a:stretch>
            <a:fillRect/>
          </a:stretch>
        </p:blipFill>
        <p:spPr>
          <a:xfrm>
            <a:off x="9278224" y="5854694"/>
            <a:ext cx="171417" cy="248933"/>
          </a:xfrm>
          <a:prstGeom prst="rect">
            <a:avLst/>
          </a:prstGeom>
          <a:effectLst>
            <a:outerShdw blurRad="50800" dist="38100" dir="2700000" algn="tl" rotWithShape="0">
              <a:prstClr val="black">
                <a:alpha val="21000"/>
              </a:prstClr>
            </a:outerShdw>
          </a:effectLst>
        </p:spPr>
      </p:pic>
      <p:pic>
        <p:nvPicPr>
          <p:cNvPr id="28" name="Picture 27">
            <a:extLst>
              <a:ext uri="{FF2B5EF4-FFF2-40B4-BE49-F238E27FC236}">
                <a16:creationId xmlns:a16="http://schemas.microsoft.com/office/drawing/2014/main" id="{8D620FEA-8FE3-2B4F-8498-2362DCA13BC5}"/>
              </a:ext>
            </a:extLst>
          </p:cNvPr>
          <p:cNvPicPr>
            <a:picLocks noChangeAspect="1"/>
          </p:cNvPicPr>
          <p:nvPr/>
        </p:nvPicPr>
        <p:blipFill>
          <a:blip r:embed="rId8"/>
          <a:stretch>
            <a:fillRect/>
          </a:stretch>
        </p:blipFill>
        <p:spPr>
          <a:xfrm>
            <a:off x="9218096" y="4686300"/>
            <a:ext cx="245746" cy="367930"/>
          </a:xfrm>
          <a:prstGeom prst="rect">
            <a:avLst/>
          </a:prstGeom>
          <a:effectLst>
            <a:outerShdw blurRad="50800" dist="38100" dir="2700000" algn="tl" rotWithShape="0">
              <a:prstClr val="black">
                <a:alpha val="21000"/>
              </a:prstClr>
            </a:outerShdw>
          </a:effectLst>
        </p:spPr>
      </p:pic>
      <p:pic>
        <p:nvPicPr>
          <p:cNvPr id="29" name="Picture 28">
            <a:extLst>
              <a:ext uri="{FF2B5EF4-FFF2-40B4-BE49-F238E27FC236}">
                <a16:creationId xmlns:a16="http://schemas.microsoft.com/office/drawing/2014/main" id="{E05CE62D-5B91-BF4D-B543-4F5E11ED03EF}"/>
              </a:ext>
            </a:extLst>
          </p:cNvPr>
          <p:cNvPicPr>
            <a:picLocks noChangeAspect="1"/>
          </p:cNvPicPr>
          <p:nvPr/>
        </p:nvPicPr>
        <p:blipFill>
          <a:blip r:embed="rId9"/>
          <a:stretch>
            <a:fillRect/>
          </a:stretch>
        </p:blipFill>
        <p:spPr>
          <a:xfrm>
            <a:off x="9215221" y="5055845"/>
            <a:ext cx="245746" cy="367930"/>
          </a:xfrm>
          <a:prstGeom prst="rect">
            <a:avLst/>
          </a:prstGeom>
          <a:effectLst>
            <a:outerShdw blurRad="50800" dist="38100" dir="2700000" algn="tl" rotWithShape="0">
              <a:prstClr val="black">
                <a:alpha val="21000"/>
              </a:prstClr>
            </a:outerShdw>
          </a:effectLst>
        </p:spPr>
      </p:pic>
      <p:sp>
        <p:nvSpPr>
          <p:cNvPr id="26" name="TextBox 25">
            <a:extLst>
              <a:ext uri="{FF2B5EF4-FFF2-40B4-BE49-F238E27FC236}">
                <a16:creationId xmlns:a16="http://schemas.microsoft.com/office/drawing/2014/main" id="{BE469EE9-3A69-EF43-AA46-13717175A300}"/>
              </a:ext>
            </a:extLst>
          </p:cNvPr>
          <p:cNvSpPr txBox="1"/>
          <p:nvPr/>
        </p:nvSpPr>
        <p:spPr>
          <a:xfrm>
            <a:off x="9421136" y="4715484"/>
            <a:ext cx="2124830" cy="307777"/>
          </a:xfrm>
          <a:prstGeom prst="rect">
            <a:avLst/>
          </a:prstGeom>
          <a:noFill/>
        </p:spPr>
        <p:txBody>
          <a:bodyPr wrap="square" rtlCol="0">
            <a:spAutoFit/>
          </a:bodyPr>
          <a:lstStyle/>
          <a:p>
            <a:r>
              <a:rPr lang="en-US" dirty="0" err="1">
                <a:latin typeface="News Gothic MT" panose="020B0503020103020203" pitchFamily="34" charset="0"/>
                <a:cs typeface="Calibri" panose="020F0502020204030204" pitchFamily="34" charset="0"/>
              </a:rPr>
              <a:t>Melflufen</a:t>
            </a:r>
            <a:endParaRPr lang="en-US" dirty="0">
              <a:latin typeface="News Gothic MT" panose="020B0503020103020203" pitchFamily="34" charset="0"/>
              <a:cs typeface="Calibri" panose="020F0502020204030204" pitchFamily="34" charset="0"/>
            </a:endParaRPr>
          </a:p>
        </p:txBody>
      </p:sp>
      <p:sp>
        <p:nvSpPr>
          <p:cNvPr id="31" name="TextBox 30">
            <a:extLst>
              <a:ext uri="{FF2B5EF4-FFF2-40B4-BE49-F238E27FC236}">
                <a16:creationId xmlns:a16="http://schemas.microsoft.com/office/drawing/2014/main" id="{D5E9B371-C8A5-9F42-8F76-F851419658F0}"/>
              </a:ext>
            </a:extLst>
          </p:cNvPr>
          <p:cNvSpPr txBox="1"/>
          <p:nvPr/>
        </p:nvSpPr>
        <p:spPr>
          <a:xfrm>
            <a:off x="9453045" y="5135252"/>
            <a:ext cx="1457325" cy="307777"/>
          </a:xfrm>
          <a:prstGeom prst="rect">
            <a:avLst/>
          </a:prstGeom>
          <a:noFill/>
        </p:spPr>
        <p:txBody>
          <a:bodyPr wrap="square" rtlCol="0">
            <a:spAutoFit/>
          </a:bodyPr>
          <a:lstStyle/>
          <a:p>
            <a:r>
              <a:rPr lang="en-US" err="1">
                <a:latin typeface="News Gothic MT" panose="020B0503020103020203" pitchFamily="34" charset="0"/>
                <a:cs typeface="Calibri" panose="020F0502020204030204" pitchFamily="34" charset="0"/>
              </a:rPr>
              <a:t>pFPhe</a:t>
            </a:r>
            <a:r>
              <a:rPr lang="en-US">
                <a:latin typeface="News Gothic MT" panose="020B0503020103020203" pitchFamily="34" charset="0"/>
                <a:cs typeface="Calibri" panose="020F0502020204030204" pitchFamily="34" charset="0"/>
              </a:rPr>
              <a:t> (carrier)</a:t>
            </a:r>
          </a:p>
        </p:txBody>
      </p:sp>
      <p:sp>
        <p:nvSpPr>
          <p:cNvPr id="32" name="TextBox 31">
            <a:extLst>
              <a:ext uri="{FF2B5EF4-FFF2-40B4-BE49-F238E27FC236}">
                <a16:creationId xmlns:a16="http://schemas.microsoft.com/office/drawing/2014/main" id="{CAF6401F-0B5F-C545-9B1B-F143076FAB1F}"/>
              </a:ext>
            </a:extLst>
          </p:cNvPr>
          <p:cNvSpPr txBox="1"/>
          <p:nvPr/>
        </p:nvSpPr>
        <p:spPr>
          <a:xfrm>
            <a:off x="9472095" y="5458768"/>
            <a:ext cx="1158875" cy="307777"/>
          </a:xfrm>
          <a:prstGeom prst="rect">
            <a:avLst/>
          </a:prstGeom>
          <a:noFill/>
        </p:spPr>
        <p:txBody>
          <a:bodyPr wrap="square" rtlCol="0">
            <a:spAutoFit/>
          </a:bodyPr>
          <a:lstStyle/>
          <a:p>
            <a:r>
              <a:rPr lang="en-US">
                <a:latin typeface="News Gothic MT" panose="020B0503020103020203" pitchFamily="34" charset="0"/>
                <a:cs typeface="Calibri" panose="020F0502020204030204" pitchFamily="34" charset="0"/>
              </a:rPr>
              <a:t>Peptidase</a:t>
            </a:r>
          </a:p>
        </p:txBody>
      </p:sp>
      <p:sp>
        <p:nvSpPr>
          <p:cNvPr id="33" name="TextBox 32">
            <a:extLst>
              <a:ext uri="{FF2B5EF4-FFF2-40B4-BE49-F238E27FC236}">
                <a16:creationId xmlns:a16="http://schemas.microsoft.com/office/drawing/2014/main" id="{4A7F0CDA-1CC9-E040-834F-83E439F462CC}"/>
              </a:ext>
            </a:extLst>
          </p:cNvPr>
          <p:cNvSpPr txBox="1"/>
          <p:nvPr/>
        </p:nvSpPr>
        <p:spPr>
          <a:xfrm>
            <a:off x="9472095" y="5766242"/>
            <a:ext cx="1552575" cy="523220"/>
          </a:xfrm>
          <a:prstGeom prst="rect">
            <a:avLst/>
          </a:prstGeom>
          <a:noFill/>
        </p:spPr>
        <p:txBody>
          <a:bodyPr wrap="square" rtlCol="0">
            <a:spAutoFit/>
          </a:bodyPr>
          <a:lstStyle/>
          <a:p>
            <a:r>
              <a:rPr lang="en-US">
                <a:latin typeface="News Gothic MT" panose="020B0503020103020203" pitchFamily="34" charset="0"/>
                <a:cs typeface="Calibri" panose="020F0502020204030204" pitchFamily="34" charset="0"/>
              </a:rPr>
              <a:t>Alkylator payload</a:t>
            </a:r>
          </a:p>
        </p:txBody>
      </p:sp>
      <p:sp>
        <p:nvSpPr>
          <p:cNvPr id="34" name="TextBox 33">
            <a:extLst>
              <a:ext uri="{FF2B5EF4-FFF2-40B4-BE49-F238E27FC236}">
                <a16:creationId xmlns:a16="http://schemas.microsoft.com/office/drawing/2014/main" id="{D17B40D6-4FF2-6141-88EF-57AD05DD4C6F}"/>
              </a:ext>
            </a:extLst>
          </p:cNvPr>
          <p:cNvSpPr txBox="1"/>
          <p:nvPr/>
        </p:nvSpPr>
        <p:spPr>
          <a:xfrm>
            <a:off x="5555582" y="1571192"/>
            <a:ext cx="3450055" cy="800219"/>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
                <a:srgbClr val="000000"/>
              </a:buClr>
              <a:buSzTx/>
              <a:tabLst/>
              <a:defRPr/>
            </a:pPr>
            <a:r>
              <a:rPr kumimoji="0" lang="en-US" u="none" strike="noStrike" kern="0" cap="none" spc="0" normalizeH="0" baseline="0" noProof="0">
                <a:ln>
                  <a:noFill/>
                </a:ln>
                <a:solidFill>
                  <a:srgbClr val="000000"/>
                </a:solidFill>
                <a:effectLst/>
                <a:uLnTx/>
                <a:uFillTx/>
                <a:latin typeface="News Gothic MT" panose="020B0503020103020203" pitchFamily="34" charset="0"/>
                <a:cs typeface="Calibri" panose="020F0502020204030204" pitchFamily="34" charset="0"/>
                <a:sym typeface="Arial"/>
              </a:rPr>
              <a:t>Peptidases are expressed in several cancers, including multiple myeloma</a:t>
            </a:r>
          </a:p>
          <a:p>
            <a:pPr marR="0" lvl="0" algn="l" defTabSz="914400" rtl="0" eaLnBrk="1" fontAlgn="auto" latinLnBrk="0" hangingPunct="1">
              <a:lnSpc>
                <a:spcPct val="100000"/>
              </a:lnSpc>
              <a:spcBef>
                <a:spcPts val="0"/>
              </a:spcBef>
              <a:spcAft>
                <a:spcPts val="0"/>
              </a:spcAft>
              <a:buClr>
                <a:srgbClr val="000000"/>
              </a:buClr>
              <a:buSzTx/>
              <a:tabLst/>
              <a:defRPr/>
            </a:pPr>
            <a:endParaRPr kumimoji="0" lang="en-US" sz="180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5" name="Oval 34">
            <a:extLst>
              <a:ext uri="{FF2B5EF4-FFF2-40B4-BE49-F238E27FC236}">
                <a16:creationId xmlns:a16="http://schemas.microsoft.com/office/drawing/2014/main" id="{55E1565C-EAAE-0344-8AAC-FD5CBC04FFB2}"/>
              </a:ext>
            </a:extLst>
          </p:cNvPr>
          <p:cNvSpPr/>
          <p:nvPr/>
        </p:nvSpPr>
        <p:spPr>
          <a:xfrm>
            <a:off x="5271295" y="1743890"/>
            <a:ext cx="272143" cy="2721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sp>
        <p:nvSpPr>
          <p:cNvPr id="36" name="TextBox 35">
            <a:extLst>
              <a:ext uri="{FF2B5EF4-FFF2-40B4-BE49-F238E27FC236}">
                <a16:creationId xmlns:a16="http://schemas.microsoft.com/office/drawing/2014/main" id="{3DD563AE-300C-0E43-8B43-4EBB4143B5B2}"/>
              </a:ext>
            </a:extLst>
          </p:cNvPr>
          <p:cNvSpPr txBox="1"/>
          <p:nvPr/>
        </p:nvSpPr>
        <p:spPr>
          <a:xfrm>
            <a:off x="673070" y="3186631"/>
            <a:ext cx="2818381" cy="1015663"/>
          </a:xfrm>
          <a:prstGeom prst="rect">
            <a:avLst/>
          </a:prstGeom>
          <a:noFill/>
        </p:spPr>
        <p:txBody>
          <a:bodyPr wrap="square" rtlCol="0">
            <a:spAutoFit/>
          </a:bodyPr>
          <a:lstStyle/>
          <a:p>
            <a:pPr lvl="0" algn="r">
              <a:defRPr/>
            </a:pPr>
            <a:r>
              <a:rPr lang="en-US" dirty="0" err="1">
                <a:latin typeface="News Gothic MT" panose="020B0503020103020203" pitchFamily="34" charset="0"/>
                <a:cs typeface="Calibri" panose="020F0502020204030204" pitchFamily="34" charset="0"/>
              </a:rPr>
              <a:t>Melflufen</a:t>
            </a:r>
            <a:r>
              <a:rPr kumimoji="0" lang="en-US" u="none" strike="noStrike" kern="0" cap="none" spc="0" normalizeH="0" baseline="0" noProof="0" dirty="0">
                <a:ln>
                  <a:noFill/>
                </a:ln>
                <a:solidFill>
                  <a:srgbClr val="000000"/>
                </a:solidFill>
                <a:effectLst/>
                <a:uLnTx/>
                <a:uFillTx/>
                <a:latin typeface="News Gothic MT" panose="020B0503020103020203" pitchFamily="34" charset="0"/>
                <a:cs typeface="Calibri" panose="020F0502020204030204" pitchFamily="34" charset="0"/>
                <a:sym typeface="Arial"/>
              </a:rPr>
              <a:t> is rapidly taken up by myeloma cells due to its high lipophilicity</a:t>
            </a:r>
          </a:p>
          <a:p>
            <a:pPr marR="0" lvl="0" algn="l" defTabSz="914400" rtl="0" eaLnBrk="1" fontAlgn="auto" latinLnBrk="0" hangingPunct="1">
              <a:lnSpc>
                <a:spcPct val="100000"/>
              </a:lnSpc>
              <a:spcBef>
                <a:spcPts val="0"/>
              </a:spcBef>
              <a:spcAft>
                <a:spcPts val="0"/>
              </a:spcAft>
              <a:buClr>
                <a:srgbClr val="000000"/>
              </a:buClr>
              <a:buSzTx/>
              <a:tabLst/>
              <a:defRPr/>
            </a:pPr>
            <a:endParaRPr kumimoji="0" lang="en-US" sz="180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7" name="Oval 36">
            <a:extLst>
              <a:ext uri="{FF2B5EF4-FFF2-40B4-BE49-F238E27FC236}">
                <a16:creationId xmlns:a16="http://schemas.microsoft.com/office/drawing/2014/main" id="{7FF855DF-5A1E-664B-9936-65C4EDEE3ABC}"/>
              </a:ext>
            </a:extLst>
          </p:cNvPr>
          <p:cNvSpPr/>
          <p:nvPr/>
        </p:nvSpPr>
        <p:spPr>
          <a:xfrm>
            <a:off x="3596812" y="3359329"/>
            <a:ext cx="272143" cy="2721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2</a:t>
            </a:r>
          </a:p>
        </p:txBody>
      </p:sp>
      <p:sp>
        <p:nvSpPr>
          <p:cNvPr id="38" name="TextBox 37">
            <a:extLst>
              <a:ext uri="{FF2B5EF4-FFF2-40B4-BE49-F238E27FC236}">
                <a16:creationId xmlns:a16="http://schemas.microsoft.com/office/drawing/2014/main" id="{40213E03-5901-5541-8A16-D62A2BE375A9}"/>
              </a:ext>
            </a:extLst>
          </p:cNvPr>
          <p:cNvSpPr txBox="1"/>
          <p:nvPr/>
        </p:nvSpPr>
        <p:spPr>
          <a:xfrm>
            <a:off x="650909" y="4590316"/>
            <a:ext cx="3305074" cy="1015663"/>
          </a:xfrm>
          <a:prstGeom prst="rect">
            <a:avLst/>
          </a:prstGeom>
          <a:noFill/>
        </p:spPr>
        <p:txBody>
          <a:bodyPr wrap="square" rtlCol="0">
            <a:spAutoFit/>
          </a:bodyPr>
          <a:lstStyle/>
          <a:p>
            <a:pPr algn="r">
              <a:defRPr/>
            </a:pPr>
            <a:r>
              <a:rPr kumimoji="0" lang="en-US" u="none" strike="noStrike" kern="0" cap="none" spc="0" normalizeH="0" baseline="0" noProof="0" dirty="0">
                <a:ln>
                  <a:noFill/>
                </a:ln>
                <a:solidFill>
                  <a:srgbClr val="000000"/>
                </a:solidFill>
                <a:effectLst/>
                <a:uLnTx/>
                <a:uFillTx/>
                <a:latin typeface="News Gothic MT" panose="020B0503020103020203" pitchFamily="34" charset="0"/>
                <a:cs typeface="Calibri" panose="020F0502020204030204" pitchFamily="34" charset="0"/>
                <a:sym typeface="Arial"/>
              </a:rPr>
              <a:t>Once inside the myeloma cell,</a:t>
            </a:r>
            <a:r>
              <a:rPr kumimoji="0" lang="en-US" u="none" strike="noStrike" kern="0" cap="none" spc="0" normalizeH="0" noProof="0" dirty="0">
                <a:ln>
                  <a:noFill/>
                </a:ln>
                <a:solidFill>
                  <a:srgbClr val="000000"/>
                </a:solidFill>
                <a:effectLst/>
                <a:uLnTx/>
                <a:uFillTx/>
                <a:latin typeface="News Gothic MT" panose="020B0503020103020203" pitchFamily="34" charset="0"/>
                <a:cs typeface="Calibri" panose="020F0502020204030204" pitchFamily="34" charset="0"/>
                <a:sym typeface="Arial"/>
              </a:rPr>
              <a:t> </a:t>
            </a:r>
            <a:r>
              <a:rPr lang="en-US" noProof="0" dirty="0">
                <a:latin typeface="News Gothic MT" panose="020B0503020103020203" pitchFamily="34" charset="0"/>
                <a:cs typeface="Calibri" panose="020F0502020204030204" pitchFamily="34" charset="0"/>
              </a:rPr>
              <a:t>m</a:t>
            </a:r>
            <a:r>
              <a:rPr lang="en-US" dirty="0" err="1">
                <a:latin typeface="News Gothic MT" panose="020B0503020103020203" pitchFamily="34" charset="0"/>
                <a:cs typeface="Calibri" panose="020F0502020204030204" pitchFamily="34" charset="0"/>
              </a:rPr>
              <a:t>elflufen</a:t>
            </a:r>
            <a:r>
              <a:rPr kumimoji="0" lang="en-US" u="none" strike="noStrike" kern="0" cap="none" spc="0" normalizeH="0" baseline="0" noProof="0" dirty="0">
                <a:ln>
                  <a:noFill/>
                </a:ln>
                <a:solidFill>
                  <a:srgbClr val="000000"/>
                </a:solidFill>
                <a:effectLst/>
                <a:uLnTx/>
                <a:uFillTx/>
                <a:latin typeface="News Gothic MT" panose="020B0503020103020203" pitchFamily="34" charset="0"/>
                <a:cs typeface="Calibri" panose="020F0502020204030204" pitchFamily="34" charset="0"/>
                <a:sym typeface="Arial"/>
              </a:rPr>
              <a:t> is immediately cleaved by peptidases</a:t>
            </a:r>
          </a:p>
          <a:p>
            <a:pPr marR="0" lvl="0" algn="l" defTabSz="914400" rtl="0" eaLnBrk="1" fontAlgn="auto" latinLnBrk="0" hangingPunct="1">
              <a:lnSpc>
                <a:spcPct val="100000"/>
              </a:lnSpc>
              <a:spcBef>
                <a:spcPts val="0"/>
              </a:spcBef>
              <a:spcAft>
                <a:spcPts val="0"/>
              </a:spcAft>
              <a:buClr>
                <a:srgbClr val="000000"/>
              </a:buClr>
              <a:buSzTx/>
              <a:tabLst/>
              <a:defRPr/>
            </a:pPr>
            <a:endParaRPr kumimoji="0" lang="en-US" sz="180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9" name="Oval 38">
            <a:extLst>
              <a:ext uri="{FF2B5EF4-FFF2-40B4-BE49-F238E27FC236}">
                <a16:creationId xmlns:a16="http://schemas.microsoft.com/office/drawing/2014/main" id="{E8BDCEC2-12B5-A64E-87F0-BFF77F486381}"/>
              </a:ext>
            </a:extLst>
          </p:cNvPr>
          <p:cNvSpPr/>
          <p:nvPr/>
        </p:nvSpPr>
        <p:spPr>
          <a:xfrm>
            <a:off x="3969678" y="4840016"/>
            <a:ext cx="272143" cy="2721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3</a:t>
            </a:r>
          </a:p>
        </p:txBody>
      </p:sp>
      <p:sp>
        <p:nvSpPr>
          <p:cNvPr id="40" name="TextBox 39">
            <a:extLst>
              <a:ext uri="{FF2B5EF4-FFF2-40B4-BE49-F238E27FC236}">
                <a16:creationId xmlns:a16="http://schemas.microsoft.com/office/drawing/2014/main" id="{DD0FDC51-834B-E341-B353-1D3FF83C80DA}"/>
              </a:ext>
            </a:extLst>
          </p:cNvPr>
          <p:cNvSpPr txBox="1"/>
          <p:nvPr/>
        </p:nvSpPr>
        <p:spPr>
          <a:xfrm>
            <a:off x="4790700" y="5798629"/>
            <a:ext cx="2937711" cy="1077218"/>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
                <a:srgbClr val="000000"/>
              </a:buClr>
              <a:buSzTx/>
              <a:tabLst/>
              <a:defRPr/>
            </a:pPr>
            <a:r>
              <a:rPr kumimoji="0" lang="en-US" u="none" strike="noStrike" kern="0" cap="none" spc="0" normalizeH="0" baseline="0" noProof="0">
                <a:ln>
                  <a:noFill/>
                </a:ln>
                <a:solidFill>
                  <a:srgbClr val="000000"/>
                </a:solidFill>
                <a:effectLst/>
                <a:uLnTx/>
                <a:uFillTx/>
                <a:latin typeface="News Gothic MT" panose="020B0503020103020203" pitchFamily="34" charset="0"/>
                <a:cs typeface="Calibri" panose="020F0502020204030204" pitchFamily="34" charset="0"/>
                <a:sym typeface="Arial"/>
              </a:rPr>
              <a:t>The hydrophilic alkylator payloads are entrapped </a:t>
            </a:r>
            <a:br>
              <a:rPr kumimoji="0" lang="en-US" u="none" strike="noStrike" kern="0" cap="none" spc="0" normalizeH="0" baseline="0" noProof="0">
                <a:ln>
                  <a:noFill/>
                </a:ln>
                <a:solidFill>
                  <a:srgbClr val="000000"/>
                </a:solidFill>
                <a:effectLst/>
                <a:uLnTx/>
                <a:uFillTx/>
                <a:latin typeface="News Gothic MT" panose="020B0503020103020203" pitchFamily="34" charset="0"/>
                <a:cs typeface="Calibri" panose="020F0502020204030204" pitchFamily="34" charset="0"/>
                <a:sym typeface="Arial"/>
              </a:rPr>
            </a:br>
            <a:r>
              <a:rPr kumimoji="0" lang="en-US" u="none" strike="noStrike" kern="0" cap="none" spc="0" normalizeH="0" baseline="0" noProof="0">
                <a:ln>
                  <a:noFill/>
                </a:ln>
                <a:solidFill>
                  <a:srgbClr val="000000"/>
                </a:solidFill>
                <a:effectLst/>
                <a:uLnTx/>
                <a:uFillTx/>
                <a:latin typeface="News Gothic MT" panose="020B0503020103020203" pitchFamily="34" charset="0"/>
                <a:cs typeface="Calibri" panose="020F0502020204030204" pitchFamily="34" charset="0"/>
                <a:sym typeface="Arial"/>
              </a:rPr>
              <a:t>(cannot leave</a:t>
            </a:r>
            <a:r>
              <a:rPr kumimoji="0" lang="en-US" u="none" strike="noStrike" kern="0" cap="none" spc="0" normalizeH="0" noProof="0">
                <a:ln>
                  <a:noFill/>
                </a:ln>
                <a:solidFill>
                  <a:srgbClr val="000000"/>
                </a:solidFill>
                <a:effectLst/>
                <a:uLnTx/>
                <a:uFillTx/>
                <a:latin typeface="News Gothic MT" panose="020B0503020103020203" pitchFamily="34" charset="0"/>
                <a:cs typeface="Calibri" panose="020F0502020204030204" pitchFamily="34" charset="0"/>
                <a:sym typeface="Arial"/>
              </a:rPr>
              <a:t> the myeloma cell</a:t>
            </a:r>
            <a:r>
              <a:rPr kumimoji="0" lang="en-US" sz="1800" u="none" strike="noStrike" kern="0" cap="none" spc="0" normalizeH="0" noProof="0">
                <a:ln>
                  <a:noFill/>
                </a:ln>
                <a:solidFill>
                  <a:srgbClr val="000000"/>
                </a:solidFill>
                <a:effectLst/>
                <a:uLnTx/>
                <a:uFillTx/>
                <a:latin typeface="Calibri" panose="020F0502020204030204" pitchFamily="34" charset="0"/>
                <a:cs typeface="Calibri" panose="020F0502020204030204" pitchFamily="34" charset="0"/>
                <a:sym typeface="Arial"/>
              </a:rPr>
              <a:t>)</a:t>
            </a:r>
            <a:endParaRPr kumimoji="0" lang="en-US" sz="180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a:p>
            <a:pPr marR="0" lvl="0" algn="ctr" defTabSz="914400" rtl="0" eaLnBrk="1" fontAlgn="auto" latinLnBrk="0" hangingPunct="1">
              <a:lnSpc>
                <a:spcPct val="100000"/>
              </a:lnSpc>
              <a:spcBef>
                <a:spcPts val="0"/>
              </a:spcBef>
              <a:spcAft>
                <a:spcPts val="0"/>
              </a:spcAft>
              <a:buClr>
                <a:srgbClr val="000000"/>
              </a:buClr>
              <a:buSzTx/>
              <a:tabLst/>
              <a:defRPr/>
            </a:pPr>
            <a:endParaRPr kumimoji="0" lang="en-US" sz="180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1" name="Oval 40">
            <a:extLst>
              <a:ext uri="{FF2B5EF4-FFF2-40B4-BE49-F238E27FC236}">
                <a16:creationId xmlns:a16="http://schemas.microsoft.com/office/drawing/2014/main" id="{666C21AA-AC6E-944E-937E-7A9942163E22}"/>
              </a:ext>
            </a:extLst>
          </p:cNvPr>
          <p:cNvSpPr/>
          <p:nvPr/>
        </p:nvSpPr>
        <p:spPr>
          <a:xfrm>
            <a:off x="6085631" y="5564433"/>
            <a:ext cx="272143" cy="2721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4</a:t>
            </a:r>
          </a:p>
        </p:txBody>
      </p:sp>
      <p:sp>
        <p:nvSpPr>
          <p:cNvPr id="42" name="TextBox 41">
            <a:extLst>
              <a:ext uri="{FF2B5EF4-FFF2-40B4-BE49-F238E27FC236}">
                <a16:creationId xmlns:a16="http://schemas.microsoft.com/office/drawing/2014/main" id="{5FBEB97E-8338-BB44-A101-C1A7215CB77E}"/>
              </a:ext>
            </a:extLst>
          </p:cNvPr>
          <p:cNvSpPr txBox="1"/>
          <p:nvPr/>
        </p:nvSpPr>
        <p:spPr>
          <a:xfrm>
            <a:off x="9005637" y="2810562"/>
            <a:ext cx="2837045" cy="1231106"/>
          </a:xfrm>
          <a:prstGeom prst="rect">
            <a:avLst/>
          </a:prstGeom>
          <a:noFill/>
        </p:spPr>
        <p:txBody>
          <a:bodyPr wrap="square" rtlCol="0">
            <a:spAutoFit/>
          </a:bodyPr>
          <a:lstStyle/>
          <a:p>
            <a:pPr>
              <a:defRPr/>
            </a:pPr>
            <a:r>
              <a:rPr lang="en-US" dirty="0" err="1">
                <a:latin typeface="News Gothic MT" panose="020B0503020103020203" pitchFamily="34" charset="0"/>
                <a:cs typeface="Calibri" panose="020F0502020204030204" pitchFamily="34" charset="0"/>
              </a:rPr>
              <a:t>Melflufen</a:t>
            </a:r>
            <a:r>
              <a:rPr kumimoji="0" lang="en-US" u="none" strike="noStrike" kern="0" cap="none" spc="0" normalizeH="0" baseline="0" noProof="0" dirty="0">
                <a:ln>
                  <a:noFill/>
                </a:ln>
                <a:solidFill>
                  <a:srgbClr val="000000"/>
                </a:solidFill>
                <a:effectLst/>
                <a:uLnTx/>
                <a:uFillTx/>
                <a:latin typeface="News Gothic MT" panose="020B0503020103020203" pitchFamily="34" charset="0"/>
                <a:cs typeface="Calibri" panose="020F0502020204030204" pitchFamily="34" charset="0"/>
                <a:sym typeface="Arial"/>
              </a:rPr>
              <a:t> rapidly induces irreversible DNA damage, leading to apoptosis of the myeloma cell</a:t>
            </a:r>
          </a:p>
          <a:p>
            <a:pPr marR="0" lvl="0" algn="l" defTabSz="914400" rtl="0" eaLnBrk="1" fontAlgn="auto" latinLnBrk="0" hangingPunct="1">
              <a:lnSpc>
                <a:spcPct val="100000"/>
              </a:lnSpc>
              <a:spcBef>
                <a:spcPts val="0"/>
              </a:spcBef>
              <a:spcAft>
                <a:spcPts val="0"/>
              </a:spcAft>
              <a:buClr>
                <a:srgbClr val="000000"/>
              </a:buClr>
              <a:buSzTx/>
              <a:tabLst/>
              <a:defRPr/>
            </a:pPr>
            <a:endParaRPr kumimoji="0" lang="en-US" sz="180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3" name="Oval 42">
            <a:extLst>
              <a:ext uri="{FF2B5EF4-FFF2-40B4-BE49-F238E27FC236}">
                <a16:creationId xmlns:a16="http://schemas.microsoft.com/office/drawing/2014/main" id="{3363B61F-D5EB-6F48-956B-04CFD93AC081}"/>
              </a:ext>
            </a:extLst>
          </p:cNvPr>
          <p:cNvSpPr/>
          <p:nvPr/>
        </p:nvSpPr>
        <p:spPr>
          <a:xfrm>
            <a:off x="8692473" y="3002510"/>
            <a:ext cx="272143" cy="2721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5</a:t>
            </a:r>
          </a:p>
        </p:txBody>
      </p:sp>
      <p:sp>
        <p:nvSpPr>
          <p:cNvPr id="30" name="Down Arrow 29">
            <a:extLst>
              <a:ext uri="{FF2B5EF4-FFF2-40B4-BE49-F238E27FC236}">
                <a16:creationId xmlns:a16="http://schemas.microsoft.com/office/drawing/2014/main" id="{2A922E3E-86C7-C345-BFFA-C3CFBDC7A813}"/>
              </a:ext>
            </a:extLst>
          </p:cNvPr>
          <p:cNvSpPr/>
          <p:nvPr/>
        </p:nvSpPr>
        <p:spPr>
          <a:xfrm rot="19111444">
            <a:off x="3089709" y="1848051"/>
            <a:ext cx="2281187" cy="1434164"/>
          </a:xfrm>
          <a:prstGeom prst="downArrow">
            <a:avLst>
              <a:gd name="adj1" fmla="val 63502"/>
              <a:gd name="adj2" fmla="val 50000"/>
            </a:avLst>
          </a:prstGeom>
          <a:gradFill flip="none" rotWithShape="1">
            <a:gsLst>
              <a:gs pos="0">
                <a:schemeClr val="bg1">
                  <a:lumMod val="75000"/>
                  <a:alpha val="0"/>
                </a:schemeClr>
              </a:gs>
              <a:gs pos="100000">
                <a:schemeClr val="bg1">
                  <a:lumMod val="7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a:extLst>
              <a:ext uri="{FF2B5EF4-FFF2-40B4-BE49-F238E27FC236}">
                <a16:creationId xmlns:a16="http://schemas.microsoft.com/office/drawing/2014/main" id="{5686F892-4050-1344-AB3B-699B96104DF5}"/>
              </a:ext>
            </a:extLst>
          </p:cNvPr>
          <p:cNvPicPr>
            <a:picLocks noChangeAspect="1"/>
          </p:cNvPicPr>
          <p:nvPr/>
        </p:nvPicPr>
        <p:blipFill>
          <a:blip r:embed="rId10">
            <a:duotone>
              <a:schemeClr val="accent3">
                <a:shade val="45000"/>
                <a:satMod val="135000"/>
              </a:schemeClr>
              <a:prstClr val="white"/>
            </a:duotone>
          </a:blip>
          <a:stretch>
            <a:fillRect/>
          </a:stretch>
        </p:blipFill>
        <p:spPr>
          <a:xfrm rot="19212721">
            <a:off x="6640397" y="3456560"/>
            <a:ext cx="1128261" cy="575291"/>
          </a:xfrm>
          <a:prstGeom prst="rect">
            <a:avLst/>
          </a:prstGeom>
          <a:effectLst>
            <a:outerShdw blurRad="50800" dist="38100" dir="2700000" algn="tl" rotWithShape="0">
              <a:prstClr val="black">
                <a:alpha val="40000"/>
              </a:prstClr>
            </a:outerShdw>
          </a:effectLst>
        </p:spPr>
      </p:pic>
      <p:pic>
        <p:nvPicPr>
          <p:cNvPr id="48" name="Picture 47">
            <a:extLst>
              <a:ext uri="{FF2B5EF4-FFF2-40B4-BE49-F238E27FC236}">
                <a16:creationId xmlns:a16="http://schemas.microsoft.com/office/drawing/2014/main" id="{1385B9C8-15B8-794A-9CB5-EE60C4F3C90E}"/>
              </a:ext>
            </a:extLst>
          </p:cNvPr>
          <p:cNvPicPr>
            <a:picLocks noChangeAspect="1"/>
          </p:cNvPicPr>
          <p:nvPr/>
        </p:nvPicPr>
        <p:blipFill>
          <a:blip r:embed="rId8"/>
          <a:stretch>
            <a:fillRect/>
          </a:stretch>
        </p:blipFill>
        <p:spPr>
          <a:xfrm>
            <a:off x="3598773" y="1799155"/>
            <a:ext cx="245746" cy="367930"/>
          </a:xfrm>
          <a:prstGeom prst="rect">
            <a:avLst/>
          </a:prstGeom>
          <a:effectLst>
            <a:outerShdw blurRad="50800" dist="38100" dir="2700000" algn="tl" rotWithShape="0">
              <a:prstClr val="black">
                <a:alpha val="21000"/>
              </a:prstClr>
            </a:outerShdw>
          </a:effectLst>
        </p:spPr>
      </p:pic>
      <p:pic>
        <p:nvPicPr>
          <p:cNvPr id="49" name="Picture 48">
            <a:extLst>
              <a:ext uri="{FF2B5EF4-FFF2-40B4-BE49-F238E27FC236}">
                <a16:creationId xmlns:a16="http://schemas.microsoft.com/office/drawing/2014/main" id="{6DE31F3B-464F-9C46-9A76-EE23FB4D20CA}"/>
              </a:ext>
            </a:extLst>
          </p:cNvPr>
          <p:cNvPicPr>
            <a:picLocks noChangeAspect="1"/>
          </p:cNvPicPr>
          <p:nvPr/>
        </p:nvPicPr>
        <p:blipFill>
          <a:blip r:embed="rId8"/>
          <a:stretch>
            <a:fillRect/>
          </a:stretch>
        </p:blipFill>
        <p:spPr>
          <a:xfrm rot="16200000">
            <a:off x="3982179" y="2153686"/>
            <a:ext cx="245746" cy="367930"/>
          </a:xfrm>
          <a:prstGeom prst="rect">
            <a:avLst/>
          </a:prstGeom>
          <a:effectLst>
            <a:outerShdw blurRad="50800" dist="38100" dir="2700000" algn="tl" rotWithShape="0">
              <a:prstClr val="black">
                <a:alpha val="21000"/>
              </a:prstClr>
            </a:outerShdw>
          </a:effectLst>
        </p:spPr>
      </p:pic>
      <p:pic>
        <p:nvPicPr>
          <p:cNvPr id="50" name="Picture 49">
            <a:extLst>
              <a:ext uri="{FF2B5EF4-FFF2-40B4-BE49-F238E27FC236}">
                <a16:creationId xmlns:a16="http://schemas.microsoft.com/office/drawing/2014/main" id="{7F31FC67-4753-5B4A-8F61-6D0873295E09}"/>
              </a:ext>
            </a:extLst>
          </p:cNvPr>
          <p:cNvPicPr>
            <a:picLocks noChangeAspect="1"/>
          </p:cNvPicPr>
          <p:nvPr/>
        </p:nvPicPr>
        <p:blipFill>
          <a:blip r:embed="rId8"/>
          <a:stretch>
            <a:fillRect/>
          </a:stretch>
        </p:blipFill>
        <p:spPr>
          <a:xfrm>
            <a:off x="4444192" y="2105559"/>
            <a:ext cx="245746" cy="367930"/>
          </a:xfrm>
          <a:prstGeom prst="rect">
            <a:avLst/>
          </a:prstGeom>
          <a:effectLst>
            <a:outerShdw blurRad="50800" dist="38100" dir="2700000" algn="tl" rotWithShape="0">
              <a:prstClr val="black">
                <a:alpha val="21000"/>
              </a:prstClr>
            </a:outerShdw>
          </a:effectLst>
        </p:spPr>
      </p:pic>
      <p:pic>
        <p:nvPicPr>
          <p:cNvPr id="51" name="Picture 50">
            <a:extLst>
              <a:ext uri="{FF2B5EF4-FFF2-40B4-BE49-F238E27FC236}">
                <a16:creationId xmlns:a16="http://schemas.microsoft.com/office/drawing/2014/main" id="{13A83B5E-9510-D649-B361-D3643B1BE55B}"/>
              </a:ext>
            </a:extLst>
          </p:cNvPr>
          <p:cNvPicPr>
            <a:picLocks noChangeAspect="1"/>
          </p:cNvPicPr>
          <p:nvPr/>
        </p:nvPicPr>
        <p:blipFill>
          <a:blip r:embed="rId8"/>
          <a:stretch>
            <a:fillRect/>
          </a:stretch>
        </p:blipFill>
        <p:spPr>
          <a:xfrm rot="5035973">
            <a:off x="3739944" y="2508216"/>
            <a:ext cx="245746" cy="367930"/>
          </a:xfrm>
          <a:prstGeom prst="rect">
            <a:avLst/>
          </a:prstGeom>
          <a:effectLst>
            <a:outerShdw blurRad="50800" dist="38100" dir="2700000" algn="tl" rotWithShape="0">
              <a:prstClr val="black">
                <a:alpha val="21000"/>
              </a:prstClr>
            </a:outerShdw>
          </a:effectLst>
        </p:spPr>
      </p:pic>
      <p:pic>
        <p:nvPicPr>
          <p:cNvPr id="56" name="Picture 55">
            <a:extLst>
              <a:ext uri="{FF2B5EF4-FFF2-40B4-BE49-F238E27FC236}">
                <a16:creationId xmlns:a16="http://schemas.microsoft.com/office/drawing/2014/main" id="{1385C4D2-5B7D-CD4D-98BD-6BFC86707ADC}"/>
              </a:ext>
            </a:extLst>
          </p:cNvPr>
          <p:cNvPicPr>
            <a:picLocks noChangeAspect="1"/>
          </p:cNvPicPr>
          <p:nvPr/>
        </p:nvPicPr>
        <p:blipFill>
          <a:blip r:embed="rId6"/>
          <a:stretch>
            <a:fillRect/>
          </a:stretch>
        </p:blipFill>
        <p:spPr>
          <a:xfrm>
            <a:off x="5681038" y="2727593"/>
            <a:ext cx="199965" cy="230779"/>
          </a:xfrm>
          <a:prstGeom prst="rect">
            <a:avLst/>
          </a:prstGeom>
          <a:effectLst>
            <a:outerShdw blurRad="50800" dist="38100" dir="2700000" algn="tl" rotWithShape="0">
              <a:prstClr val="black">
                <a:alpha val="21000"/>
              </a:prstClr>
            </a:outerShdw>
          </a:effectLst>
        </p:spPr>
      </p:pic>
      <p:sp>
        <p:nvSpPr>
          <p:cNvPr id="47" name="Explosion 2 46">
            <a:extLst>
              <a:ext uri="{FF2B5EF4-FFF2-40B4-BE49-F238E27FC236}">
                <a16:creationId xmlns:a16="http://schemas.microsoft.com/office/drawing/2014/main" id="{CCA75899-44F9-8149-9F74-0C9756E2890B}"/>
              </a:ext>
            </a:extLst>
          </p:cNvPr>
          <p:cNvSpPr/>
          <p:nvPr/>
        </p:nvSpPr>
        <p:spPr>
          <a:xfrm>
            <a:off x="4430640" y="5293123"/>
            <a:ext cx="85726" cy="79375"/>
          </a:xfrm>
          <a:prstGeom prst="irregularSeal2">
            <a:avLst/>
          </a:prstGeom>
          <a:gradFill flip="none" rotWithShape="1">
            <a:gsLst>
              <a:gs pos="88000">
                <a:schemeClr val="bg1">
                  <a:alpha val="0"/>
                </a:schemeClr>
              </a:gs>
              <a:gs pos="14000">
                <a:schemeClr val="bg1"/>
              </a:gs>
            </a:gsLst>
            <a:path path="circle">
              <a:fillToRect l="50000" t="50000" r="50000" b="50000"/>
            </a:path>
            <a:tileRect/>
          </a:gradFill>
          <a:ln>
            <a:noFill/>
          </a:ln>
          <a:effectLst>
            <a:glow rad="635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 name="Picture 60">
            <a:extLst>
              <a:ext uri="{FF2B5EF4-FFF2-40B4-BE49-F238E27FC236}">
                <a16:creationId xmlns:a16="http://schemas.microsoft.com/office/drawing/2014/main" id="{1311A86B-D143-9C41-A8CA-862806013CA6}"/>
              </a:ext>
            </a:extLst>
          </p:cNvPr>
          <p:cNvPicPr>
            <a:picLocks noChangeAspect="1"/>
          </p:cNvPicPr>
          <p:nvPr/>
        </p:nvPicPr>
        <p:blipFill>
          <a:blip r:embed="rId7"/>
          <a:stretch>
            <a:fillRect/>
          </a:stretch>
        </p:blipFill>
        <p:spPr>
          <a:xfrm rot="15631498">
            <a:off x="5286635" y="3856143"/>
            <a:ext cx="171417" cy="248933"/>
          </a:xfrm>
          <a:prstGeom prst="rect">
            <a:avLst/>
          </a:prstGeom>
          <a:effectLst>
            <a:outerShdw blurRad="50800" dist="38100" dir="2700000" algn="tl" rotWithShape="0">
              <a:prstClr val="black">
                <a:alpha val="21000"/>
              </a:prstClr>
            </a:outerShdw>
          </a:effectLst>
        </p:spPr>
      </p:pic>
      <p:pic>
        <p:nvPicPr>
          <p:cNvPr id="62" name="Picture 61">
            <a:extLst>
              <a:ext uri="{FF2B5EF4-FFF2-40B4-BE49-F238E27FC236}">
                <a16:creationId xmlns:a16="http://schemas.microsoft.com/office/drawing/2014/main" id="{2A5B9FD8-D449-564C-99AE-C1B8713B6116}"/>
              </a:ext>
            </a:extLst>
          </p:cNvPr>
          <p:cNvPicPr>
            <a:picLocks noChangeAspect="1"/>
          </p:cNvPicPr>
          <p:nvPr/>
        </p:nvPicPr>
        <p:blipFill>
          <a:blip r:embed="rId9"/>
          <a:stretch>
            <a:fillRect/>
          </a:stretch>
        </p:blipFill>
        <p:spPr>
          <a:xfrm rot="14794301">
            <a:off x="4917174" y="4029591"/>
            <a:ext cx="245746" cy="367930"/>
          </a:xfrm>
          <a:prstGeom prst="rect">
            <a:avLst/>
          </a:prstGeom>
          <a:effectLst>
            <a:outerShdw blurRad="50800" dist="38100" dir="2700000" algn="tl" rotWithShape="0">
              <a:prstClr val="black">
                <a:alpha val="21000"/>
              </a:prstClr>
            </a:outerShdw>
          </a:effectLst>
        </p:spPr>
      </p:pic>
      <p:pic>
        <p:nvPicPr>
          <p:cNvPr id="63" name="Picture 62">
            <a:extLst>
              <a:ext uri="{FF2B5EF4-FFF2-40B4-BE49-F238E27FC236}">
                <a16:creationId xmlns:a16="http://schemas.microsoft.com/office/drawing/2014/main" id="{0CE497BD-7225-4AE2-A1A0-A76681F87CB1}"/>
              </a:ext>
            </a:extLst>
          </p:cNvPr>
          <p:cNvPicPr>
            <a:picLocks noChangeAspect="1"/>
          </p:cNvPicPr>
          <p:nvPr/>
        </p:nvPicPr>
        <p:blipFill>
          <a:blip r:embed="rId6"/>
          <a:stretch>
            <a:fillRect/>
          </a:stretch>
        </p:blipFill>
        <p:spPr>
          <a:xfrm rot="1634354">
            <a:off x="5499323" y="3185725"/>
            <a:ext cx="199965" cy="230779"/>
          </a:xfrm>
          <a:prstGeom prst="rect">
            <a:avLst/>
          </a:prstGeom>
          <a:effectLst>
            <a:outerShdw blurRad="50800" dist="38100" dir="2700000" algn="tl" rotWithShape="0">
              <a:prstClr val="black">
                <a:alpha val="21000"/>
              </a:prstClr>
            </a:outerShdw>
          </a:effectLst>
        </p:spPr>
      </p:pic>
      <p:pic>
        <p:nvPicPr>
          <p:cNvPr id="64" name="Picture 63">
            <a:extLst>
              <a:ext uri="{FF2B5EF4-FFF2-40B4-BE49-F238E27FC236}">
                <a16:creationId xmlns:a16="http://schemas.microsoft.com/office/drawing/2014/main" id="{4FA746EA-3CA9-496E-A021-7F43BEFD30D4}"/>
              </a:ext>
            </a:extLst>
          </p:cNvPr>
          <p:cNvPicPr>
            <a:picLocks noChangeAspect="1"/>
          </p:cNvPicPr>
          <p:nvPr/>
        </p:nvPicPr>
        <p:blipFill>
          <a:blip r:embed="rId6"/>
          <a:stretch>
            <a:fillRect/>
          </a:stretch>
        </p:blipFill>
        <p:spPr>
          <a:xfrm rot="19688214">
            <a:off x="4994978" y="3175156"/>
            <a:ext cx="199965" cy="230779"/>
          </a:xfrm>
          <a:prstGeom prst="rect">
            <a:avLst/>
          </a:prstGeom>
          <a:effectLst>
            <a:outerShdw blurRad="50800" dist="38100" dir="2700000" algn="tl" rotWithShape="0">
              <a:prstClr val="black">
                <a:alpha val="21000"/>
              </a:prstClr>
            </a:outerShdw>
          </a:effectLst>
        </p:spPr>
      </p:pic>
      <p:pic>
        <p:nvPicPr>
          <p:cNvPr id="65" name="Picture 64">
            <a:extLst>
              <a:ext uri="{FF2B5EF4-FFF2-40B4-BE49-F238E27FC236}">
                <a16:creationId xmlns:a16="http://schemas.microsoft.com/office/drawing/2014/main" id="{9B50E78B-F769-4996-85D1-5896F701FDF0}"/>
              </a:ext>
            </a:extLst>
          </p:cNvPr>
          <p:cNvPicPr>
            <a:picLocks noChangeAspect="1"/>
          </p:cNvPicPr>
          <p:nvPr/>
        </p:nvPicPr>
        <p:blipFill>
          <a:blip r:embed="rId6"/>
          <a:stretch>
            <a:fillRect/>
          </a:stretch>
        </p:blipFill>
        <p:spPr>
          <a:xfrm>
            <a:off x="5074073" y="3834017"/>
            <a:ext cx="199965" cy="230779"/>
          </a:xfrm>
          <a:prstGeom prst="rect">
            <a:avLst/>
          </a:prstGeom>
          <a:effectLst>
            <a:outerShdw blurRad="50800" dist="38100" dir="2700000" algn="tl" rotWithShape="0">
              <a:prstClr val="black">
                <a:alpha val="21000"/>
              </a:prstClr>
            </a:outerShdw>
          </a:effectLst>
        </p:spPr>
      </p:pic>
      <p:pic>
        <p:nvPicPr>
          <p:cNvPr id="66" name="Picture 65">
            <a:extLst>
              <a:ext uri="{FF2B5EF4-FFF2-40B4-BE49-F238E27FC236}">
                <a16:creationId xmlns:a16="http://schemas.microsoft.com/office/drawing/2014/main" id="{3384D00B-65A5-4A50-BF39-E5A69E75CE06}"/>
              </a:ext>
            </a:extLst>
          </p:cNvPr>
          <p:cNvPicPr>
            <a:picLocks noChangeAspect="1"/>
          </p:cNvPicPr>
          <p:nvPr/>
        </p:nvPicPr>
        <p:blipFill>
          <a:blip r:embed="rId6"/>
          <a:stretch>
            <a:fillRect/>
          </a:stretch>
        </p:blipFill>
        <p:spPr>
          <a:xfrm>
            <a:off x="5415486" y="3590483"/>
            <a:ext cx="199965" cy="230779"/>
          </a:xfrm>
          <a:prstGeom prst="rect">
            <a:avLst/>
          </a:prstGeom>
          <a:effectLst>
            <a:outerShdw blurRad="50800" dist="38100" dir="2700000" algn="tl" rotWithShape="0">
              <a:prstClr val="black">
                <a:alpha val="21000"/>
              </a:prstClr>
            </a:outerShdw>
          </a:effectLst>
        </p:spPr>
      </p:pic>
      <p:pic>
        <p:nvPicPr>
          <p:cNvPr id="67" name="Picture 66">
            <a:extLst>
              <a:ext uri="{FF2B5EF4-FFF2-40B4-BE49-F238E27FC236}">
                <a16:creationId xmlns:a16="http://schemas.microsoft.com/office/drawing/2014/main" id="{35CA2B86-1743-4F36-A1E5-E26F98103746}"/>
              </a:ext>
            </a:extLst>
          </p:cNvPr>
          <p:cNvPicPr>
            <a:picLocks noChangeAspect="1"/>
          </p:cNvPicPr>
          <p:nvPr/>
        </p:nvPicPr>
        <p:blipFill>
          <a:blip r:embed="rId6"/>
          <a:stretch>
            <a:fillRect/>
          </a:stretch>
        </p:blipFill>
        <p:spPr>
          <a:xfrm>
            <a:off x="4372771" y="3717750"/>
            <a:ext cx="199965" cy="230779"/>
          </a:xfrm>
          <a:prstGeom prst="rect">
            <a:avLst/>
          </a:prstGeom>
          <a:effectLst>
            <a:outerShdw blurRad="50800" dist="38100" dir="2700000" algn="tl" rotWithShape="0">
              <a:prstClr val="black">
                <a:alpha val="21000"/>
              </a:prstClr>
            </a:outerShdw>
          </a:effectLst>
        </p:spPr>
      </p:pic>
      <p:pic>
        <p:nvPicPr>
          <p:cNvPr id="68" name="Picture 67">
            <a:extLst>
              <a:ext uri="{FF2B5EF4-FFF2-40B4-BE49-F238E27FC236}">
                <a16:creationId xmlns:a16="http://schemas.microsoft.com/office/drawing/2014/main" id="{B98FA137-7F95-4F49-A4A7-ED289A12664E}"/>
              </a:ext>
            </a:extLst>
          </p:cNvPr>
          <p:cNvPicPr>
            <a:picLocks noChangeAspect="1"/>
          </p:cNvPicPr>
          <p:nvPr/>
        </p:nvPicPr>
        <p:blipFill>
          <a:blip r:embed="rId7"/>
          <a:stretch>
            <a:fillRect/>
          </a:stretch>
        </p:blipFill>
        <p:spPr>
          <a:xfrm rot="15631498">
            <a:off x="5695311" y="3494560"/>
            <a:ext cx="171417" cy="248933"/>
          </a:xfrm>
          <a:prstGeom prst="rect">
            <a:avLst/>
          </a:prstGeom>
          <a:effectLst>
            <a:outerShdw blurRad="50800" dist="38100" dir="2700000" algn="tl" rotWithShape="0">
              <a:prstClr val="black">
                <a:alpha val="21000"/>
              </a:prstClr>
            </a:outerShdw>
          </a:effectLst>
        </p:spPr>
      </p:pic>
      <p:pic>
        <p:nvPicPr>
          <p:cNvPr id="69" name="Picture 68">
            <a:extLst>
              <a:ext uri="{FF2B5EF4-FFF2-40B4-BE49-F238E27FC236}">
                <a16:creationId xmlns:a16="http://schemas.microsoft.com/office/drawing/2014/main" id="{B5264C1C-C731-4EB0-996A-9E605CAEB8D1}"/>
              </a:ext>
            </a:extLst>
          </p:cNvPr>
          <p:cNvPicPr>
            <a:picLocks noChangeAspect="1"/>
          </p:cNvPicPr>
          <p:nvPr/>
        </p:nvPicPr>
        <p:blipFill>
          <a:blip r:embed="rId9"/>
          <a:stretch>
            <a:fillRect/>
          </a:stretch>
        </p:blipFill>
        <p:spPr>
          <a:xfrm rot="14794301">
            <a:off x="5402866" y="3784418"/>
            <a:ext cx="245746" cy="367930"/>
          </a:xfrm>
          <a:prstGeom prst="rect">
            <a:avLst/>
          </a:prstGeom>
          <a:effectLst>
            <a:outerShdw blurRad="50800" dist="38100" dir="2700000" algn="tl" rotWithShape="0">
              <a:prstClr val="black">
                <a:alpha val="21000"/>
              </a:prstClr>
            </a:outerShdw>
          </a:effectLst>
        </p:spPr>
      </p:pic>
      <p:pic>
        <p:nvPicPr>
          <p:cNvPr id="70" name="Picture 69">
            <a:extLst>
              <a:ext uri="{FF2B5EF4-FFF2-40B4-BE49-F238E27FC236}">
                <a16:creationId xmlns:a16="http://schemas.microsoft.com/office/drawing/2014/main" id="{5BA79CC1-D3EC-4339-89FB-C4713F042978}"/>
              </a:ext>
            </a:extLst>
          </p:cNvPr>
          <p:cNvPicPr>
            <a:picLocks noChangeAspect="1"/>
          </p:cNvPicPr>
          <p:nvPr/>
        </p:nvPicPr>
        <p:blipFill>
          <a:blip r:embed="rId7"/>
          <a:stretch>
            <a:fillRect/>
          </a:stretch>
        </p:blipFill>
        <p:spPr>
          <a:xfrm rot="15631498">
            <a:off x="5265341" y="3115402"/>
            <a:ext cx="171417" cy="248933"/>
          </a:xfrm>
          <a:prstGeom prst="rect">
            <a:avLst/>
          </a:prstGeom>
          <a:effectLst>
            <a:outerShdw blurRad="50800" dist="38100" dir="2700000" algn="tl" rotWithShape="0">
              <a:prstClr val="black">
                <a:alpha val="21000"/>
              </a:prstClr>
            </a:outerShdw>
          </a:effectLst>
        </p:spPr>
      </p:pic>
      <p:pic>
        <p:nvPicPr>
          <p:cNvPr id="71" name="Picture 70">
            <a:extLst>
              <a:ext uri="{FF2B5EF4-FFF2-40B4-BE49-F238E27FC236}">
                <a16:creationId xmlns:a16="http://schemas.microsoft.com/office/drawing/2014/main" id="{DBAC5C7F-F2FE-4A7E-A3E2-1588D69D2FFC}"/>
              </a:ext>
            </a:extLst>
          </p:cNvPr>
          <p:cNvPicPr>
            <a:picLocks noChangeAspect="1"/>
          </p:cNvPicPr>
          <p:nvPr/>
        </p:nvPicPr>
        <p:blipFill>
          <a:blip r:embed="rId9"/>
          <a:stretch>
            <a:fillRect/>
          </a:stretch>
        </p:blipFill>
        <p:spPr>
          <a:xfrm rot="14794301">
            <a:off x="4962625" y="3407692"/>
            <a:ext cx="245746" cy="367930"/>
          </a:xfrm>
          <a:prstGeom prst="rect">
            <a:avLst/>
          </a:prstGeom>
          <a:effectLst>
            <a:outerShdw blurRad="50800" dist="38100" dir="2700000" algn="tl" rotWithShape="0">
              <a:prstClr val="black">
                <a:alpha val="21000"/>
              </a:prstClr>
            </a:outerShdw>
          </a:effectLst>
        </p:spPr>
      </p:pic>
      <p:pic>
        <p:nvPicPr>
          <p:cNvPr id="72" name="Picture 71">
            <a:extLst>
              <a:ext uri="{FF2B5EF4-FFF2-40B4-BE49-F238E27FC236}">
                <a16:creationId xmlns:a16="http://schemas.microsoft.com/office/drawing/2014/main" id="{0618B0C0-0A77-4FCC-950C-257227628248}"/>
              </a:ext>
            </a:extLst>
          </p:cNvPr>
          <p:cNvPicPr>
            <a:picLocks noChangeAspect="1"/>
          </p:cNvPicPr>
          <p:nvPr/>
        </p:nvPicPr>
        <p:blipFill>
          <a:blip r:embed="rId7"/>
          <a:stretch>
            <a:fillRect/>
          </a:stretch>
        </p:blipFill>
        <p:spPr>
          <a:xfrm rot="15631498">
            <a:off x="5740877" y="3030901"/>
            <a:ext cx="171417" cy="248933"/>
          </a:xfrm>
          <a:prstGeom prst="rect">
            <a:avLst/>
          </a:prstGeom>
          <a:effectLst>
            <a:outerShdw blurRad="50800" dist="38100" dir="2700000" algn="tl" rotWithShape="0">
              <a:prstClr val="black">
                <a:alpha val="21000"/>
              </a:prstClr>
            </a:outerShdw>
          </a:effectLst>
        </p:spPr>
      </p:pic>
      <p:pic>
        <p:nvPicPr>
          <p:cNvPr id="73" name="Picture 72">
            <a:extLst>
              <a:ext uri="{FF2B5EF4-FFF2-40B4-BE49-F238E27FC236}">
                <a16:creationId xmlns:a16="http://schemas.microsoft.com/office/drawing/2014/main" id="{50F7D6D5-318A-4DE2-81E6-1C6AA53CDA59}"/>
              </a:ext>
            </a:extLst>
          </p:cNvPr>
          <p:cNvPicPr>
            <a:picLocks noChangeAspect="1"/>
          </p:cNvPicPr>
          <p:nvPr/>
        </p:nvPicPr>
        <p:blipFill>
          <a:blip r:embed="rId9"/>
          <a:stretch>
            <a:fillRect/>
          </a:stretch>
        </p:blipFill>
        <p:spPr>
          <a:xfrm rot="14794301">
            <a:off x="5438161" y="3323191"/>
            <a:ext cx="245746" cy="367930"/>
          </a:xfrm>
          <a:prstGeom prst="rect">
            <a:avLst/>
          </a:prstGeom>
          <a:effectLst>
            <a:outerShdw blurRad="50800" dist="38100" dir="2700000" algn="tl" rotWithShape="0">
              <a:prstClr val="black">
                <a:alpha val="21000"/>
              </a:prstClr>
            </a:outerShdw>
          </a:effectLst>
        </p:spPr>
      </p:pic>
    </p:spTree>
    <p:extLst>
      <p:ext uri="{BB962C8B-B14F-4D97-AF65-F5344CB8AC3E}">
        <p14:creationId xmlns:p14="http://schemas.microsoft.com/office/powerpoint/2010/main" val="2867783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500"/>
                                        <p:tgtEl>
                                          <p:spTgt spid="3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par>
                                <p:cTn id="14" presetID="10" presetClass="entr" presetSubtype="0" fill="hold" nodeType="withEffect">
                                  <p:stCondLst>
                                    <p:cond delay="0"/>
                                  </p:stCondLst>
                                  <p:childTnLst>
                                    <p:set>
                                      <p:cBhvr>
                                        <p:cTn id="15" dur="1" fill="hold">
                                          <p:stCondLst>
                                            <p:cond delay="0"/>
                                          </p:stCondLst>
                                        </p:cTn>
                                        <p:tgtEl>
                                          <p:spTgt spid="50"/>
                                        </p:tgtEl>
                                        <p:attrNameLst>
                                          <p:attrName>style.visibility</p:attrName>
                                        </p:attrNameLst>
                                      </p:cBhvr>
                                      <p:to>
                                        <p:strVal val="visible"/>
                                      </p:to>
                                    </p:set>
                                    <p:animEffect transition="in" filter="fade">
                                      <p:cBhvr>
                                        <p:cTn id="16" dur="500"/>
                                        <p:tgtEl>
                                          <p:spTgt spid="50"/>
                                        </p:tgtEl>
                                      </p:cBhvr>
                                    </p:animEffect>
                                  </p:childTnLst>
                                </p:cTn>
                              </p:par>
                              <p:par>
                                <p:cTn id="17" presetID="10" presetClass="entr" presetSubtype="0" fill="hold" nodeType="with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fade">
                                      <p:cBhvr>
                                        <p:cTn id="19" dur="500"/>
                                        <p:tgtEl>
                                          <p:spTgt spid="49"/>
                                        </p:tgtEl>
                                      </p:cBhvr>
                                    </p:animEffect>
                                  </p:childTnLst>
                                </p:cTn>
                              </p:par>
                              <p:par>
                                <p:cTn id="20" presetID="10" presetClass="entr" presetSubtype="0" fill="hold" nodeType="with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fade">
                                      <p:cBhvr>
                                        <p:cTn id="22" dur="500"/>
                                        <p:tgtEl>
                                          <p:spTgt spid="48"/>
                                        </p:tgtEl>
                                      </p:cBhvr>
                                    </p:animEffect>
                                  </p:childTnLst>
                                </p:cTn>
                              </p:par>
                              <p:par>
                                <p:cTn id="23" presetID="10" presetClass="entr" presetSubtype="0" fill="hold" nodeType="withEffect">
                                  <p:stCondLst>
                                    <p:cond delay="0"/>
                                  </p:stCondLst>
                                  <p:childTnLst>
                                    <p:set>
                                      <p:cBhvr>
                                        <p:cTn id="24" dur="1" fill="hold">
                                          <p:stCondLst>
                                            <p:cond delay="0"/>
                                          </p:stCondLst>
                                        </p:cTn>
                                        <p:tgtEl>
                                          <p:spTgt spid="51"/>
                                        </p:tgtEl>
                                        <p:attrNameLst>
                                          <p:attrName>style.visibility</p:attrName>
                                        </p:attrNameLst>
                                      </p:cBhvr>
                                      <p:to>
                                        <p:strVal val="visible"/>
                                      </p:to>
                                    </p:set>
                                    <p:animEffect transition="in" filter="fade">
                                      <p:cBhvr>
                                        <p:cTn id="25" dur="500"/>
                                        <p:tgtEl>
                                          <p:spTgt spid="51"/>
                                        </p:tgtEl>
                                      </p:cBhvr>
                                    </p:animEffect>
                                  </p:childTnLst>
                                </p:cTn>
                              </p:par>
                            </p:childTnLst>
                          </p:cTn>
                        </p:par>
                        <p:par>
                          <p:cTn id="26" fill="hold">
                            <p:stCondLst>
                              <p:cond delay="500"/>
                            </p:stCondLst>
                            <p:childTnLst>
                              <p:par>
                                <p:cTn id="27" presetID="42" presetClass="path" presetSubtype="0" accel="50000" decel="50000" fill="hold" nodeType="afterEffect">
                                  <p:stCondLst>
                                    <p:cond delay="0"/>
                                  </p:stCondLst>
                                  <p:childTnLst>
                                    <p:animMotion origin="layout" path="M 8.33333E-7 3.7037E-6 L 0.08646 0.14027 " pathEditMode="relative" rAng="0" ptsTypes="AA">
                                      <p:cBhvr>
                                        <p:cTn id="28" dur="2000" fill="hold"/>
                                        <p:tgtEl>
                                          <p:spTgt spid="50"/>
                                        </p:tgtEl>
                                        <p:attrNameLst>
                                          <p:attrName>ppt_x</p:attrName>
                                          <p:attrName>ppt_y</p:attrName>
                                        </p:attrNameLst>
                                      </p:cBhvr>
                                      <p:rCtr x="4323" y="7014"/>
                                    </p:animMotion>
                                  </p:childTnLst>
                                </p:cTn>
                              </p:par>
                              <p:par>
                                <p:cTn id="29" presetID="42" presetClass="path" presetSubtype="0" accel="50000" decel="50000" fill="hold" nodeType="withEffect">
                                  <p:stCondLst>
                                    <p:cond delay="0"/>
                                  </p:stCondLst>
                                  <p:childTnLst>
                                    <p:animMotion origin="layout" path="M 1.45833E-6 -7.40741E-7 L 0.11719 0.19282 " pathEditMode="relative" rAng="0" ptsTypes="AA">
                                      <p:cBhvr>
                                        <p:cTn id="30" dur="2000" fill="hold"/>
                                        <p:tgtEl>
                                          <p:spTgt spid="49"/>
                                        </p:tgtEl>
                                        <p:attrNameLst>
                                          <p:attrName>ppt_x</p:attrName>
                                          <p:attrName>ppt_y</p:attrName>
                                        </p:attrNameLst>
                                      </p:cBhvr>
                                      <p:rCtr x="5859" y="9630"/>
                                    </p:animMotion>
                                  </p:childTnLst>
                                </p:cTn>
                              </p:par>
                              <p:par>
                                <p:cTn id="31" presetID="42" presetClass="path" presetSubtype="0" accel="50000" decel="50000" fill="hold" nodeType="withEffect">
                                  <p:stCondLst>
                                    <p:cond delay="0"/>
                                  </p:stCondLst>
                                  <p:childTnLst>
                                    <p:animMotion origin="layout" path="M 1.66667E-6 -3.7037E-7 L 0.11042 0.18194 " pathEditMode="relative" rAng="0" ptsTypes="AA">
                                      <p:cBhvr>
                                        <p:cTn id="32" dur="2000" fill="hold"/>
                                        <p:tgtEl>
                                          <p:spTgt spid="48"/>
                                        </p:tgtEl>
                                        <p:attrNameLst>
                                          <p:attrName>ppt_x</p:attrName>
                                          <p:attrName>ppt_y</p:attrName>
                                        </p:attrNameLst>
                                      </p:cBhvr>
                                      <p:rCtr x="5521" y="9097"/>
                                    </p:animMotion>
                                  </p:childTnLst>
                                </p:cTn>
                              </p:par>
                              <p:par>
                                <p:cTn id="33" presetID="42" presetClass="path" presetSubtype="0" accel="50000" decel="50000" fill="hold" nodeType="withEffect">
                                  <p:stCondLst>
                                    <p:cond delay="0"/>
                                  </p:stCondLst>
                                  <p:childTnLst>
                                    <p:animMotion origin="layout" path="M 3.125E-6 -2.59259E-6 L 0.10716 0.17477 " pathEditMode="relative" rAng="0" ptsTypes="AA">
                                      <p:cBhvr>
                                        <p:cTn id="34" dur="2000" fill="hold"/>
                                        <p:tgtEl>
                                          <p:spTgt spid="51"/>
                                        </p:tgtEl>
                                        <p:attrNameLst>
                                          <p:attrName>ppt_x</p:attrName>
                                          <p:attrName>ppt_y</p:attrName>
                                        </p:attrNameLst>
                                      </p:cBhvr>
                                      <p:rCtr x="5352" y="8727"/>
                                    </p:animMotion>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fade">
                                      <p:cBhvr>
                                        <p:cTn id="39" dur="500"/>
                                        <p:tgtEl>
                                          <p:spTgt spid="3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fade">
                                      <p:cBhvr>
                                        <p:cTn id="42" dur="500"/>
                                        <p:tgtEl>
                                          <p:spTgt spid="38"/>
                                        </p:tgtEl>
                                      </p:cBhvr>
                                    </p:animEffect>
                                  </p:childTnLst>
                                </p:cTn>
                              </p:par>
                              <p:par>
                                <p:cTn id="43" presetID="10" presetClass="exit" presetSubtype="0" fill="hold" nodeType="withEffect">
                                  <p:stCondLst>
                                    <p:cond delay="0"/>
                                  </p:stCondLst>
                                  <p:childTnLst>
                                    <p:animEffect transition="out" filter="fade">
                                      <p:cBhvr>
                                        <p:cTn id="44" dur="500"/>
                                        <p:tgtEl>
                                          <p:spTgt spid="50"/>
                                        </p:tgtEl>
                                      </p:cBhvr>
                                    </p:animEffect>
                                    <p:set>
                                      <p:cBhvr>
                                        <p:cTn id="45" dur="1" fill="hold">
                                          <p:stCondLst>
                                            <p:cond delay="499"/>
                                          </p:stCondLst>
                                        </p:cTn>
                                        <p:tgtEl>
                                          <p:spTgt spid="50"/>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500"/>
                                        <p:tgtEl>
                                          <p:spTgt spid="49"/>
                                        </p:tgtEl>
                                      </p:cBhvr>
                                    </p:animEffect>
                                    <p:set>
                                      <p:cBhvr>
                                        <p:cTn id="48" dur="1" fill="hold">
                                          <p:stCondLst>
                                            <p:cond delay="499"/>
                                          </p:stCondLst>
                                        </p:cTn>
                                        <p:tgtEl>
                                          <p:spTgt spid="49"/>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48"/>
                                        </p:tgtEl>
                                      </p:cBhvr>
                                    </p:animEffect>
                                    <p:set>
                                      <p:cBhvr>
                                        <p:cTn id="51" dur="1" fill="hold">
                                          <p:stCondLst>
                                            <p:cond delay="499"/>
                                          </p:stCondLst>
                                        </p:cTn>
                                        <p:tgtEl>
                                          <p:spTgt spid="48"/>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51"/>
                                        </p:tgtEl>
                                      </p:cBhvr>
                                    </p:animEffect>
                                    <p:set>
                                      <p:cBhvr>
                                        <p:cTn id="54" dur="1" fill="hold">
                                          <p:stCondLst>
                                            <p:cond delay="499"/>
                                          </p:stCondLst>
                                        </p:cTn>
                                        <p:tgtEl>
                                          <p:spTgt spid="51"/>
                                        </p:tgtEl>
                                        <p:attrNameLst>
                                          <p:attrName>style.visibility</p:attrName>
                                        </p:attrNameLst>
                                      </p:cBhvr>
                                      <p:to>
                                        <p:strVal val="hidden"/>
                                      </p:to>
                                    </p:set>
                                  </p:childTnLst>
                                </p:cTn>
                              </p:par>
                              <p:par>
                                <p:cTn id="55" presetID="10" presetClass="entr" presetSubtype="0" fill="hold" nodeType="withEffect">
                                  <p:stCondLst>
                                    <p:cond delay="0"/>
                                  </p:stCondLst>
                                  <p:childTnLst>
                                    <p:set>
                                      <p:cBhvr>
                                        <p:cTn id="56" dur="1" fill="hold">
                                          <p:stCondLst>
                                            <p:cond delay="0"/>
                                          </p:stCondLst>
                                        </p:cTn>
                                        <p:tgtEl>
                                          <p:spTgt spid="62"/>
                                        </p:tgtEl>
                                        <p:attrNameLst>
                                          <p:attrName>style.visibility</p:attrName>
                                        </p:attrNameLst>
                                      </p:cBhvr>
                                      <p:to>
                                        <p:strVal val="visible"/>
                                      </p:to>
                                    </p:set>
                                    <p:animEffect transition="in" filter="fade">
                                      <p:cBhvr>
                                        <p:cTn id="57" dur="1000"/>
                                        <p:tgtEl>
                                          <p:spTgt spid="62"/>
                                        </p:tgtEl>
                                      </p:cBhvr>
                                    </p:animEffect>
                                  </p:childTnLst>
                                </p:cTn>
                              </p:par>
                              <p:par>
                                <p:cTn id="58" presetID="10" presetClass="entr" presetSubtype="0" fill="hold" nodeType="withEffect">
                                  <p:stCondLst>
                                    <p:cond delay="0"/>
                                  </p:stCondLst>
                                  <p:childTnLst>
                                    <p:set>
                                      <p:cBhvr>
                                        <p:cTn id="59" dur="1" fill="hold">
                                          <p:stCondLst>
                                            <p:cond delay="0"/>
                                          </p:stCondLst>
                                        </p:cTn>
                                        <p:tgtEl>
                                          <p:spTgt spid="61"/>
                                        </p:tgtEl>
                                        <p:attrNameLst>
                                          <p:attrName>style.visibility</p:attrName>
                                        </p:attrNameLst>
                                      </p:cBhvr>
                                      <p:to>
                                        <p:strVal val="visible"/>
                                      </p:to>
                                    </p:set>
                                    <p:animEffect transition="in" filter="fade">
                                      <p:cBhvr>
                                        <p:cTn id="60" dur="1000"/>
                                        <p:tgtEl>
                                          <p:spTgt spid="61"/>
                                        </p:tgtEl>
                                      </p:cBhvr>
                                    </p:animEffect>
                                  </p:childTnLst>
                                </p:cTn>
                              </p:par>
                              <p:par>
                                <p:cTn id="61" presetID="10" presetClass="entr" presetSubtype="0" fill="hold" nodeType="withEffect">
                                  <p:stCondLst>
                                    <p:cond delay="0"/>
                                  </p:stCondLst>
                                  <p:childTnLst>
                                    <p:set>
                                      <p:cBhvr>
                                        <p:cTn id="62" dur="1" fill="hold">
                                          <p:stCondLst>
                                            <p:cond delay="0"/>
                                          </p:stCondLst>
                                        </p:cTn>
                                        <p:tgtEl>
                                          <p:spTgt spid="68"/>
                                        </p:tgtEl>
                                        <p:attrNameLst>
                                          <p:attrName>style.visibility</p:attrName>
                                        </p:attrNameLst>
                                      </p:cBhvr>
                                      <p:to>
                                        <p:strVal val="visible"/>
                                      </p:to>
                                    </p:set>
                                    <p:animEffect transition="in" filter="fade">
                                      <p:cBhvr>
                                        <p:cTn id="63" dur="1000"/>
                                        <p:tgtEl>
                                          <p:spTgt spid="68"/>
                                        </p:tgtEl>
                                      </p:cBhvr>
                                    </p:animEffect>
                                  </p:childTnLst>
                                </p:cTn>
                              </p:par>
                              <p:par>
                                <p:cTn id="64" presetID="10" presetClass="entr" presetSubtype="0" fill="hold" nodeType="withEffect">
                                  <p:stCondLst>
                                    <p:cond delay="0"/>
                                  </p:stCondLst>
                                  <p:childTnLst>
                                    <p:set>
                                      <p:cBhvr>
                                        <p:cTn id="65" dur="1" fill="hold">
                                          <p:stCondLst>
                                            <p:cond delay="0"/>
                                          </p:stCondLst>
                                        </p:cTn>
                                        <p:tgtEl>
                                          <p:spTgt spid="69"/>
                                        </p:tgtEl>
                                        <p:attrNameLst>
                                          <p:attrName>style.visibility</p:attrName>
                                        </p:attrNameLst>
                                      </p:cBhvr>
                                      <p:to>
                                        <p:strVal val="visible"/>
                                      </p:to>
                                    </p:set>
                                    <p:animEffect transition="in" filter="fade">
                                      <p:cBhvr>
                                        <p:cTn id="66" dur="1000"/>
                                        <p:tgtEl>
                                          <p:spTgt spid="69"/>
                                        </p:tgtEl>
                                      </p:cBhvr>
                                    </p:animEffect>
                                  </p:childTnLst>
                                </p:cTn>
                              </p:par>
                              <p:par>
                                <p:cTn id="67" presetID="10" presetClass="entr" presetSubtype="0" fill="hold" nodeType="withEffect">
                                  <p:stCondLst>
                                    <p:cond delay="0"/>
                                  </p:stCondLst>
                                  <p:childTnLst>
                                    <p:set>
                                      <p:cBhvr>
                                        <p:cTn id="68" dur="1" fill="hold">
                                          <p:stCondLst>
                                            <p:cond delay="0"/>
                                          </p:stCondLst>
                                        </p:cTn>
                                        <p:tgtEl>
                                          <p:spTgt spid="71"/>
                                        </p:tgtEl>
                                        <p:attrNameLst>
                                          <p:attrName>style.visibility</p:attrName>
                                        </p:attrNameLst>
                                      </p:cBhvr>
                                      <p:to>
                                        <p:strVal val="visible"/>
                                      </p:to>
                                    </p:set>
                                    <p:animEffect transition="in" filter="fade">
                                      <p:cBhvr>
                                        <p:cTn id="69" dur="1000"/>
                                        <p:tgtEl>
                                          <p:spTgt spid="71"/>
                                        </p:tgtEl>
                                      </p:cBhvr>
                                    </p:animEffect>
                                  </p:childTnLst>
                                </p:cTn>
                              </p:par>
                              <p:par>
                                <p:cTn id="70" presetID="10" presetClass="entr" presetSubtype="0" fill="hold" nodeType="withEffect">
                                  <p:stCondLst>
                                    <p:cond delay="0"/>
                                  </p:stCondLst>
                                  <p:childTnLst>
                                    <p:set>
                                      <p:cBhvr>
                                        <p:cTn id="71" dur="1" fill="hold">
                                          <p:stCondLst>
                                            <p:cond delay="0"/>
                                          </p:stCondLst>
                                        </p:cTn>
                                        <p:tgtEl>
                                          <p:spTgt spid="73"/>
                                        </p:tgtEl>
                                        <p:attrNameLst>
                                          <p:attrName>style.visibility</p:attrName>
                                        </p:attrNameLst>
                                      </p:cBhvr>
                                      <p:to>
                                        <p:strVal val="visible"/>
                                      </p:to>
                                    </p:set>
                                    <p:animEffect transition="in" filter="fade">
                                      <p:cBhvr>
                                        <p:cTn id="72" dur="1000"/>
                                        <p:tgtEl>
                                          <p:spTgt spid="73"/>
                                        </p:tgtEl>
                                      </p:cBhvr>
                                    </p:animEffect>
                                  </p:childTnLst>
                                </p:cTn>
                              </p:par>
                              <p:par>
                                <p:cTn id="73" presetID="10" presetClass="entr" presetSubtype="0" fill="hold" nodeType="withEffect">
                                  <p:stCondLst>
                                    <p:cond delay="0"/>
                                  </p:stCondLst>
                                  <p:childTnLst>
                                    <p:set>
                                      <p:cBhvr>
                                        <p:cTn id="74" dur="1" fill="hold">
                                          <p:stCondLst>
                                            <p:cond delay="0"/>
                                          </p:stCondLst>
                                        </p:cTn>
                                        <p:tgtEl>
                                          <p:spTgt spid="72"/>
                                        </p:tgtEl>
                                        <p:attrNameLst>
                                          <p:attrName>style.visibility</p:attrName>
                                        </p:attrNameLst>
                                      </p:cBhvr>
                                      <p:to>
                                        <p:strVal val="visible"/>
                                      </p:to>
                                    </p:set>
                                    <p:animEffect transition="in" filter="fade">
                                      <p:cBhvr>
                                        <p:cTn id="75" dur="1000"/>
                                        <p:tgtEl>
                                          <p:spTgt spid="72"/>
                                        </p:tgtEl>
                                      </p:cBhvr>
                                    </p:animEffect>
                                  </p:childTnLst>
                                </p:cTn>
                              </p:par>
                              <p:par>
                                <p:cTn id="76" presetID="10" presetClass="entr" presetSubtype="0" fill="hold" nodeType="withEffect">
                                  <p:stCondLst>
                                    <p:cond delay="0"/>
                                  </p:stCondLst>
                                  <p:childTnLst>
                                    <p:set>
                                      <p:cBhvr>
                                        <p:cTn id="77" dur="1" fill="hold">
                                          <p:stCondLst>
                                            <p:cond delay="0"/>
                                          </p:stCondLst>
                                        </p:cTn>
                                        <p:tgtEl>
                                          <p:spTgt spid="70"/>
                                        </p:tgtEl>
                                        <p:attrNameLst>
                                          <p:attrName>style.visibility</p:attrName>
                                        </p:attrNameLst>
                                      </p:cBhvr>
                                      <p:to>
                                        <p:strVal val="visible"/>
                                      </p:to>
                                    </p:set>
                                    <p:animEffect transition="in" filter="fade">
                                      <p:cBhvr>
                                        <p:cTn id="78" dur="1000"/>
                                        <p:tgtEl>
                                          <p:spTgt spid="70"/>
                                        </p:tgtEl>
                                      </p:cBhvr>
                                    </p:animEffect>
                                  </p:childTnLst>
                                </p:cTn>
                              </p:par>
                              <p:par>
                                <p:cTn id="79" presetID="10" presetClass="exit" presetSubtype="0" fill="hold" grpId="1" nodeType="withEffect">
                                  <p:stCondLst>
                                    <p:cond delay="0"/>
                                  </p:stCondLst>
                                  <p:childTnLst>
                                    <p:animEffect transition="out" filter="fade">
                                      <p:cBhvr>
                                        <p:cTn id="80" dur="500"/>
                                        <p:tgtEl>
                                          <p:spTgt spid="30"/>
                                        </p:tgtEl>
                                      </p:cBhvr>
                                    </p:animEffect>
                                    <p:set>
                                      <p:cBhvr>
                                        <p:cTn id="81" dur="1" fill="hold">
                                          <p:stCondLst>
                                            <p:cond delay="499"/>
                                          </p:stCondLst>
                                        </p:cTn>
                                        <p:tgtEl>
                                          <p:spTgt spid="30"/>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44" presetClass="path" presetSubtype="0" accel="50000" decel="50000" fill="hold" nodeType="clickEffect">
                                  <p:stCondLst>
                                    <p:cond delay="0"/>
                                  </p:stCondLst>
                                  <p:childTnLst>
                                    <p:animMotion origin="layout" path="M 1.04167E-6 -3.33333E-6 L 0.0457 -0.06666 C 0.05521 -0.08194 0.06758 -0.0868 0.07904 -0.08217 C 0.09232 -0.07685 0.10156 -0.06296 0.10638 -0.04166 L 0.13125 0.05371 " pathEditMode="relative" rAng="780000" ptsTypes="AAAAA">
                                      <p:cBhvr>
                                        <p:cTn id="85" dur="2000" fill="hold"/>
                                        <p:tgtEl>
                                          <p:spTgt spid="72"/>
                                        </p:tgtEl>
                                        <p:attrNameLst>
                                          <p:attrName>ppt_x</p:attrName>
                                          <p:attrName>ppt_y</p:attrName>
                                        </p:attrNameLst>
                                      </p:cBhvr>
                                      <p:rCtr x="7266" y="-2755"/>
                                    </p:animMotion>
                                  </p:childTnLst>
                                </p:cTn>
                              </p:par>
                              <p:par>
                                <p:cTn id="86" presetID="44" presetClass="path" presetSubtype="0" accel="50000" decel="50000" fill="hold" nodeType="withEffect">
                                  <p:stCondLst>
                                    <p:cond delay="0"/>
                                  </p:stCondLst>
                                  <p:childTnLst>
                                    <p:animMotion origin="layout" path="M -2.29167E-6 -2.22222E-6 L 0.05091 -0.09236 C 0.06172 -0.11342 0.07539 -0.12129 0.08906 -0.1169 C 0.10404 -0.11227 0.11498 -0.09606 0.1211 -0.07014 L 0.15156 0.04746 " pathEditMode="relative" rAng="600000" ptsTypes="AAAAA">
                                      <p:cBhvr>
                                        <p:cTn id="87" dur="2000" fill="hold"/>
                                        <p:tgtEl>
                                          <p:spTgt spid="70"/>
                                        </p:tgtEl>
                                        <p:attrNameLst>
                                          <p:attrName>ppt_x</p:attrName>
                                          <p:attrName>ppt_y</p:attrName>
                                        </p:attrNameLst>
                                      </p:cBhvr>
                                      <p:rCtr x="8268" y="-4653"/>
                                    </p:animMotion>
                                  </p:childTnLst>
                                </p:cTn>
                              </p:par>
                              <p:par>
                                <p:cTn id="88" presetID="37" presetClass="path" presetSubtype="0" accel="50000" decel="50000" fill="hold" nodeType="withEffect">
                                  <p:stCondLst>
                                    <p:cond delay="0"/>
                                  </p:stCondLst>
                                  <p:childTnLst>
                                    <p:animMotion origin="layout" path="M -2.08333E-7 -7.40741E-7 L 0.02227 0.04607 C 0.02682 0.05625 0.03438 0.06296 0.04284 0.06505 C 0.05234 0.06759 0.06029 0.06458 0.06628 0.05695 L 0.09505 0.02361 " pathEditMode="relative" rAng="480000" ptsTypes="AAAAA">
                                      <p:cBhvr>
                                        <p:cTn id="89" dur="2000" fill="hold"/>
                                        <p:tgtEl>
                                          <p:spTgt spid="68"/>
                                        </p:tgtEl>
                                        <p:attrNameLst>
                                          <p:attrName>ppt_x</p:attrName>
                                          <p:attrName>ppt_y</p:attrName>
                                        </p:attrNameLst>
                                      </p:cBhvr>
                                      <p:rCtr x="4531" y="3843"/>
                                    </p:animMotion>
                                  </p:childTnLst>
                                </p:cTn>
                              </p:par>
                              <p:par>
                                <p:cTn id="90" presetID="37" presetClass="path" presetSubtype="0" accel="50000" decel="50000" fill="hold" nodeType="withEffect">
                                  <p:stCondLst>
                                    <p:cond delay="0"/>
                                  </p:stCondLst>
                                  <p:childTnLst>
                                    <p:animMotion origin="layout" path="M 1.66667E-6 -1.11111E-6 L 0.03411 0.13889 C 0.0414 0.17014 0.05234 0.1875 0.06354 0.1875 C 0.07643 0.1875 0.08672 0.17014 0.09388 0.13889 L 0.12851 -1.11111E-6 " pathEditMode="relative" rAng="0" ptsTypes="AAAAA">
                                      <p:cBhvr>
                                        <p:cTn id="91" dur="2000" fill="hold"/>
                                        <p:tgtEl>
                                          <p:spTgt spid="61"/>
                                        </p:tgtEl>
                                        <p:attrNameLst>
                                          <p:attrName>ppt_x</p:attrName>
                                          <p:attrName>ppt_y</p:attrName>
                                        </p:attrNameLst>
                                      </p:cBhvr>
                                      <p:rCtr x="6419" y="9375"/>
                                    </p:animMotion>
                                  </p:childTnLst>
                                </p:cTn>
                              </p:par>
                              <p:par>
                                <p:cTn id="92" presetID="10" presetClass="entr" presetSubtype="0" fill="hold" grpId="0" nodeType="withEffect">
                                  <p:stCondLst>
                                    <p:cond delay="0"/>
                                  </p:stCondLst>
                                  <p:childTnLst>
                                    <p:set>
                                      <p:cBhvr>
                                        <p:cTn id="93" dur="1" fill="hold">
                                          <p:stCondLst>
                                            <p:cond delay="0"/>
                                          </p:stCondLst>
                                        </p:cTn>
                                        <p:tgtEl>
                                          <p:spTgt spid="40"/>
                                        </p:tgtEl>
                                        <p:attrNameLst>
                                          <p:attrName>style.visibility</p:attrName>
                                        </p:attrNameLst>
                                      </p:cBhvr>
                                      <p:to>
                                        <p:strVal val="visible"/>
                                      </p:to>
                                    </p:set>
                                    <p:animEffect transition="in" filter="fade">
                                      <p:cBhvr>
                                        <p:cTn id="94" dur="500"/>
                                        <p:tgtEl>
                                          <p:spTgt spid="40"/>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41"/>
                                        </p:tgtEl>
                                        <p:attrNameLst>
                                          <p:attrName>style.visibility</p:attrName>
                                        </p:attrNameLst>
                                      </p:cBhvr>
                                      <p:to>
                                        <p:strVal val="visible"/>
                                      </p:to>
                                    </p:set>
                                    <p:animEffect transition="in" filter="fade">
                                      <p:cBhvr>
                                        <p:cTn id="97" dur="500"/>
                                        <p:tgtEl>
                                          <p:spTgt spid="41"/>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xit" presetSubtype="0" fill="hold" nodeType="clickEffect">
                                  <p:stCondLst>
                                    <p:cond delay="0"/>
                                  </p:stCondLst>
                                  <p:childTnLst>
                                    <p:animEffect transition="out" filter="fade">
                                      <p:cBhvr>
                                        <p:cTn id="101" dur="1000"/>
                                        <p:tgtEl>
                                          <p:spTgt spid="23"/>
                                        </p:tgtEl>
                                      </p:cBhvr>
                                    </p:animEffect>
                                    <p:set>
                                      <p:cBhvr>
                                        <p:cTn id="102" dur="1" fill="hold">
                                          <p:stCondLst>
                                            <p:cond delay="999"/>
                                          </p:stCondLst>
                                        </p:cTn>
                                        <p:tgtEl>
                                          <p:spTgt spid="23"/>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45"/>
                                        </p:tgtEl>
                                        <p:attrNameLst>
                                          <p:attrName>style.visibility</p:attrName>
                                        </p:attrNameLst>
                                      </p:cBhvr>
                                      <p:to>
                                        <p:strVal val="visible"/>
                                      </p:to>
                                    </p:set>
                                    <p:animEffect transition="in" filter="fade">
                                      <p:cBhvr>
                                        <p:cTn id="105" dur="1000"/>
                                        <p:tgtEl>
                                          <p:spTgt spid="45"/>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42"/>
                                        </p:tgtEl>
                                        <p:attrNameLst>
                                          <p:attrName>style.visibility</p:attrName>
                                        </p:attrNameLst>
                                      </p:cBhvr>
                                      <p:to>
                                        <p:strVal val="visible"/>
                                      </p:to>
                                    </p:set>
                                    <p:animEffect transition="in" filter="fade">
                                      <p:cBhvr>
                                        <p:cTn id="108" dur="500"/>
                                        <p:tgtEl>
                                          <p:spTgt spid="42"/>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43"/>
                                        </p:tgtEl>
                                        <p:attrNameLst>
                                          <p:attrName>style.visibility</p:attrName>
                                        </p:attrNameLst>
                                      </p:cBhvr>
                                      <p:to>
                                        <p:strVal val="visible"/>
                                      </p:to>
                                    </p:set>
                                    <p:animEffect transition="in" filter="fade">
                                      <p:cBhvr>
                                        <p:cTn id="111" dur="500"/>
                                        <p:tgtEl>
                                          <p:spTgt spid="43"/>
                                        </p:tgtEl>
                                      </p:cBhvr>
                                    </p:animEffect>
                                  </p:childTnLst>
                                </p:cTn>
                              </p:par>
                            </p:childTnLst>
                          </p:cTn>
                        </p:par>
                        <p:par>
                          <p:cTn id="112" fill="hold">
                            <p:stCondLst>
                              <p:cond delay="1000"/>
                            </p:stCondLst>
                            <p:childTnLst>
                              <p:par>
                                <p:cTn id="113" presetID="26" presetClass="emph" presetSubtype="0" fill="hold" nodeType="afterEffect">
                                  <p:stCondLst>
                                    <p:cond delay="0"/>
                                  </p:stCondLst>
                                  <p:childTnLst>
                                    <p:animEffect transition="out" filter="fade">
                                      <p:cBhvr>
                                        <p:cTn id="114" dur="500" tmFilter="0, 0; .2, .5; .8, .5; 1, 0"/>
                                        <p:tgtEl>
                                          <p:spTgt spid="45"/>
                                        </p:tgtEl>
                                      </p:cBhvr>
                                    </p:animEffect>
                                    <p:animScale>
                                      <p:cBhvr>
                                        <p:cTn id="115" dur="250" autoRev="1" fill="hold"/>
                                        <p:tgtEl>
                                          <p:spTgt spid="4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animBg="1"/>
      <p:bldP spid="38" grpId="0"/>
      <p:bldP spid="39" grpId="0" animBg="1"/>
      <p:bldP spid="40" grpId="0"/>
      <p:bldP spid="41" grpId="0" animBg="1"/>
      <p:bldP spid="42" grpId="0"/>
      <p:bldP spid="43" grpId="0" animBg="1"/>
      <p:bldP spid="30" grpId="0" animBg="1"/>
      <p:bldP spid="30" grpId="1"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525"/>
        <p:cNvGrpSpPr/>
        <p:nvPr/>
      </p:nvGrpSpPr>
      <p:grpSpPr>
        <a:xfrm>
          <a:off x="0" y="0"/>
          <a:ext cx="0" cy="0"/>
          <a:chOff x="0" y="0"/>
          <a:chExt cx="0" cy="0"/>
        </a:xfrm>
      </p:grpSpPr>
      <p:sp>
        <p:nvSpPr>
          <p:cNvPr id="1526" name="Google Shape;1526;p101"/>
          <p:cNvSpPr txBox="1">
            <a:spLocks noGrp="1"/>
          </p:cNvSpPr>
          <p:nvPr>
            <p:ph type="title"/>
          </p:nvPr>
        </p:nvSpPr>
        <p:spPr>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None/>
            </a:pPr>
            <a:r>
              <a:rPr lang="en-US" sz="3600" b="0" dirty="0" err="1">
                <a:solidFill>
                  <a:schemeClr val="tx1"/>
                </a:solidFill>
                <a:latin typeface="News Gothic MT"/>
              </a:rPr>
              <a:t>Melflufen</a:t>
            </a:r>
            <a:r>
              <a:rPr lang="en-US" sz="3600" b="0" dirty="0">
                <a:solidFill>
                  <a:schemeClr val="tx1"/>
                </a:solidFill>
                <a:latin typeface="News Gothic MT"/>
              </a:rPr>
              <a:t>: Peptide-Drug Conjugate</a:t>
            </a:r>
          </a:p>
        </p:txBody>
      </p:sp>
      <p:sp>
        <p:nvSpPr>
          <p:cNvPr id="3" name="Text Placeholder 2">
            <a:extLst>
              <a:ext uri="{FF2B5EF4-FFF2-40B4-BE49-F238E27FC236}">
                <a16:creationId xmlns:a16="http://schemas.microsoft.com/office/drawing/2014/main" id="{F69DF68C-E32C-364B-9C62-59EC11009D6D}"/>
              </a:ext>
            </a:extLst>
          </p:cNvPr>
          <p:cNvSpPr>
            <a:spLocks noGrp="1"/>
          </p:cNvSpPr>
          <p:nvPr>
            <p:ph type="body" sz="quarter" idx="12"/>
          </p:nvPr>
        </p:nvSpPr>
        <p:spPr>
          <a:xfrm>
            <a:off x="193575" y="6421193"/>
            <a:ext cx="8455520" cy="307777"/>
          </a:xfrm>
        </p:spPr>
        <p:txBody>
          <a:bodyPr/>
          <a:lstStyle/>
          <a:p>
            <a:pPr lvl="0">
              <a:buClr>
                <a:srgbClr val="000000"/>
              </a:buClr>
              <a:buSzTx/>
              <a:defRPr/>
            </a:pPr>
            <a:r>
              <a:rPr lang="pt-BR" altLang="en-US" spc="-10">
                <a:solidFill>
                  <a:srgbClr val="000000"/>
                </a:solidFill>
                <a:latin typeface="News Gothic MT" panose="020B0503020103020203" pitchFamily="34" charset="0"/>
                <a:cs typeface="Arial"/>
                <a:sym typeface="Arial"/>
              </a:rPr>
              <a:t>Q4W</a:t>
            </a:r>
            <a:r>
              <a:rPr lang="pt-BR" altLang="en-US" sz="1000" spc="-10">
                <a:solidFill>
                  <a:srgbClr val="000000"/>
                </a:solidFill>
                <a:latin typeface="News Gothic MT" panose="020B0503020103020203" pitchFamily="34" charset="0"/>
                <a:cs typeface="Arial"/>
                <a:sym typeface="Arial"/>
              </a:rPr>
              <a:t> = </a:t>
            </a:r>
            <a:r>
              <a:rPr lang="pt-BR" altLang="en-US" sz="1000" spc="-10" err="1">
                <a:solidFill>
                  <a:srgbClr val="000000"/>
                </a:solidFill>
                <a:latin typeface="News Gothic MT" panose="020B0503020103020203" pitchFamily="34" charset="0"/>
                <a:cs typeface="Arial"/>
                <a:sym typeface="Arial"/>
              </a:rPr>
              <a:t>every</a:t>
            </a:r>
            <a:r>
              <a:rPr lang="pt-BR" altLang="en-US" sz="1000" spc="-10">
                <a:solidFill>
                  <a:srgbClr val="000000"/>
                </a:solidFill>
                <a:latin typeface="News Gothic MT" panose="020B0503020103020203" pitchFamily="34" charset="0"/>
                <a:cs typeface="Arial"/>
                <a:sym typeface="Arial"/>
              </a:rPr>
              <a:t> 4 </a:t>
            </a:r>
            <a:r>
              <a:rPr lang="pt-BR" altLang="en-US" sz="1000" spc="-10" err="1">
                <a:solidFill>
                  <a:srgbClr val="000000"/>
                </a:solidFill>
                <a:latin typeface="News Gothic MT" panose="020B0503020103020203" pitchFamily="34" charset="0"/>
                <a:cs typeface="Arial"/>
                <a:sym typeface="Arial"/>
              </a:rPr>
              <a:t>weeks</a:t>
            </a:r>
            <a:r>
              <a:rPr lang="pt-BR" altLang="en-US" sz="1000" spc="-10">
                <a:solidFill>
                  <a:srgbClr val="000000"/>
                </a:solidFill>
                <a:latin typeface="News Gothic MT" panose="020B0503020103020203" pitchFamily="34" charset="0"/>
                <a:cs typeface="Arial"/>
                <a:sym typeface="Arial"/>
              </a:rPr>
              <a:t>; </a:t>
            </a:r>
            <a:r>
              <a:rPr lang="pt-BR" altLang="en-US" sz="1000" spc="-10" err="1">
                <a:solidFill>
                  <a:srgbClr val="000000"/>
                </a:solidFill>
                <a:latin typeface="News Gothic MT" panose="020B0503020103020203" pitchFamily="34" charset="0"/>
                <a:cs typeface="Arial"/>
                <a:sym typeface="Arial"/>
              </a:rPr>
              <a:t>premed</a:t>
            </a:r>
            <a:r>
              <a:rPr lang="pt-BR" altLang="en-US" sz="1000" spc="-10">
                <a:solidFill>
                  <a:srgbClr val="000000"/>
                </a:solidFill>
                <a:latin typeface="News Gothic MT" panose="020B0503020103020203" pitchFamily="34" charset="0"/>
                <a:cs typeface="Arial"/>
                <a:sym typeface="Arial"/>
              </a:rPr>
              <a:t> = </a:t>
            </a:r>
            <a:r>
              <a:rPr lang="pt-BR" altLang="en-US" sz="1000" spc="-10" err="1">
                <a:solidFill>
                  <a:srgbClr val="000000"/>
                </a:solidFill>
                <a:latin typeface="News Gothic MT" panose="020B0503020103020203" pitchFamily="34" charset="0"/>
                <a:cs typeface="Arial"/>
                <a:sym typeface="Arial"/>
              </a:rPr>
              <a:t>premedication</a:t>
            </a:r>
            <a:r>
              <a:rPr lang="pt-BR" altLang="en-US" spc="-10">
                <a:solidFill>
                  <a:srgbClr val="000000"/>
                </a:solidFill>
                <a:latin typeface="News Gothic MT" panose="020B0503020103020203" pitchFamily="34" charset="0"/>
                <a:cs typeface="Arial"/>
                <a:sym typeface="Arial"/>
              </a:rPr>
              <a:t>; AE = adverse </a:t>
            </a:r>
            <a:r>
              <a:rPr lang="pt-BR" altLang="en-US" spc="-10" err="1">
                <a:solidFill>
                  <a:srgbClr val="000000"/>
                </a:solidFill>
                <a:latin typeface="News Gothic MT" panose="020B0503020103020203" pitchFamily="34" charset="0"/>
                <a:cs typeface="Arial"/>
                <a:sym typeface="Arial"/>
              </a:rPr>
              <a:t>event</a:t>
            </a:r>
            <a:r>
              <a:rPr lang="pt-BR" altLang="en-US" spc="-10">
                <a:solidFill>
                  <a:srgbClr val="000000"/>
                </a:solidFill>
                <a:latin typeface="News Gothic MT" panose="020B0503020103020203" pitchFamily="34" charset="0"/>
                <a:cs typeface="Arial"/>
                <a:sym typeface="Arial"/>
              </a:rPr>
              <a:t>; ANC </a:t>
            </a:r>
            <a:r>
              <a:rPr lang="pt-BR" altLang="en-US" sz="1000" spc="-10">
                <a:solidFill>
                  <a:srgbClr val="000000"/>
                </a:solidFill>
                <a:latin typeface="News Gothic MT" panose="020B0503020103020203" pitchFamily="34" charset="0"/>
                <a:cs typeface="Arial"/>
                <a:sym typeface="Arial"/>
              </a:rPr>
              <a:t>= </a:t>
            </a:r>
            <a:r>
              <a:rPr lang="pt-BR" altLang="en-US" sz="1000" spc="-10" err="1">
                <a:solidFill>
                  <a:srgbClr val="000000"/>
                </a:solidFill>
                <a:latin typeface="News Gothic MT" panose="020B0503020103020203" pitchFamily="34" charset="0"/>
                <a:cs typeface="Arial"/>
                <a:sym typeface="Arial"/>
              </a:rPr>
              <a:t>absolute</a:t>
            </a:r>
            <a:r>
              <a:rPr lang="pt-BR" altLang="en-US" sz="1000" spc="-10">
                <a:solidFill>
                  <a:srgbClr val="000000"/>
                </a:solidFill>
                <a:latin typeface="News Gothic MT" panose="020B0503020103020203" pitchFamily="34" charset="0"/>
                <a:cs typeface="Arial"/>
                <a:sym typeface="Arial"/>
              </a:rPr>
              <a:t> </a:t>
            </a:r>
            <a:r>
              <a:rPr lang="pt-BR" altLang="en-US" sz="1000" spc="-10" err="1">
                <a:solidFill>
                  <a:srgbClr val="000000"/>
                </a:solidFill>
                <a:latin typeface="News Gothic MT" panose="020B0503020103020203" pitchFamily="34" charset="0"/>
                <a:cs typeface="Arial"/>
                <a:sym typeface="Arial"/>
              </a:rPr>
              <a:t>neutrophil</a:t>
            </a:r>
            <a:r>
              <a:rPr lang="pt-BR" altLang="en-US" sz="1000" spc="-10">
                <a:solidFill>
                  <a:srgbClr val="000000"/>
                </a:solidFill>
                <a:latin typeface="News Gothic MT" panose="020B0503020103020203" pitchFamily="34" charset="0"/>
                <a:cs typeface="Arial"/>
                <a:sym typeface="Arial"/>
              </a:rPr>
              <a:t> </a:t>
            </a:r>
            <a:r>
              <a:rPr lang="pt-BR" altLang="en-US" sz="1000" spc="-10" err="1">
                <a:solidFill>
                  <a:srgbClr val="000000"/>
                </a:solidFill>
                <a:latin typeface="News Gothic MT" panose="020B0503020103020203" pitchFamily="34" charset="0"/>
                <a:cs typeface="Arial"/>
                <a:sym typeface="Arial"/>
              </a:rPr>
              <a:t>count</a:t>
            </a:r>
            <a:r>
              <a:rPr lang="pt-BR" altLang="en-US" sz="1000" spc="-10">
                <a:solidFill>
                  <a:srgbClr val="000000"/>
                </a:solidFill>
                <a:latin typeface="News Gothic MT" panose="020B0503020103020203" pitchFamily="34" charset="0"/>
                <a:cs typeface="Arial"/>
                <a:sym typeface="Arial"/>
              </a:rPr>
              <a:t>; URTI = </a:t>
            </a:r>
            <a:r>
              <a:rPr lang="pt-BR" altLang="en-US" sz="1000" spc="-10" err="1">
                <a:solidFill>
                  <a:srgbClr val="000000"/>
                </a:solidFill>
                <a:latin typeface="News Gothic MT" panose="020B0503020103020203" pitchFamily="34" charset="0"/>
                <a:cs typeface="Arial"/>
                <a:sym typeface="Arial"/>
              </a:rPr>
              <a:t>upper</a:t>
            </a:r>
            <a:r>
              <a:rPr lang="pt-BR" altLang="en-US" sz="1000" spc="-10">
                <a:solidFill>
                  <a:srgbClr val="000000"/>
                </a:solidFill>
                <a:latin typeface="News Gothic MT" panose="020B0503020103020203" pitchFamily="34" charset="0"/>
                <a:cs typeface="Arial"/>
                <a:sym typeface="Arial"/>
              </a:rPr>
              <a:t> </a:t>
            </a:r>
            <a:r>
              <a:rPr lang="pt-BR" altLang="en-US" sz="1000" spc="-10" err="1">
                <a:solidFill>
                  <a:srgbClr val="000000"/>
                </a:solidFill>
                <a:latin typeface="News Gothic MT" panose="020B0503020103020203" pitchFamily="34" charset="0"/>
                <a:cs typeface="Arial"/>
                <a:sym typeface="Arial"/>
              </a:rPr>
              <a:t>respiratory</a:t>
            </a:r>
            <a:r>
              <a:rPr lang="pt-BR" altLang="en-US" sz="1000" spc="-10">
                <a:solidFill>
                  <a:srgbClr val="000000"/>
                </a:solidFill>
                <a:latin typeface="News Gothic MT" panose="020B0503020103020203" pitchFamily="34" charset="0"/>
                <a:cs typeface="Arial"/>
                <a:sym typeface="Arial"/>
              </a:rPr>
              <a:t> </a:t>
            </a:r>
            <a:r>
              <a:rPr lang="pt-BR" altLang="en-US" sz="1000" spc="-10" err="1">
                <a:solidFill>
                  <a:srgbClr val="000000"/>
                </a:solidFill>
                <a:latin typeface="News Gothic MT" panose="020B0503020103020203" pitchFamily="34" charset="0"/>
                <a:cs typeface="Arial"/>
                <a:sym typeface="Arial"/>
              </a:rPr>
              <a:t>tract</a:t>
            </a:r>
            <a:r>
              <a:rPr lang="pt-BR" altLang="en-US" sz="1000" spc="-10">
                <a:solidFill>
                  <a:srgbClr val="000000"/>
                </a:solidFill>
                <a:latin typeface="News Gothic MT" panose="020B0503020103020203" pitchFamily="34" charset="0"/>
                <a:cs typeface="Arial"/>
                <a:sym typeface="Arial"/>
              </a:rPr>
              <a:t> </a:t>
            </a:r>
            <a:r>
              <a:rPr lang="pt-BR" altLang="en-US" sz="1000" spc="-10" err="1">
                <a:solidFill>
                  <a:srgbClr val="000000"/>
                </a:solidFill>
                <a:latin typeface="News Gothic MT" panose="020B0503020103020203" pitchFamily="34" charset="0"/>
                <a:cs typeface="Arial"/>
                <a:sym typeface="Arial"/>
              </a:rPr>
              <a:t>infection</a:t>
            </a:r>
            <a:r>
              <a:rPr lang="pt-BR" altLang="en-US" sz="1000" spc="-10">
                <a:solidFill>
                  <a:srgbClr val="000000"/>
                </a:solidFill>
                <a:latin typeface="News Gothic MT" panose="020B0503020103020203" pitchFamily="34" charset="0"/>
                <a:cs typeface="Arial"/>
                <a:sym typeface="Arial"/>
              </a:rPr>
              <a:t>.</a:t>
            </a:r>
          </a:p>
          <a:p>
            <a:r>
              <a:rPr lang="en-US" altLang="en-US" spc="-10">
                <a:solidFill>
                  <a:srgbClr val="000000"/>
                </a:solidFill>
                <a:latin typeface="News Gothic MT" panose="020B0503020103020203" pitchFamily="34" charset="0"/>
                <a:cs typeface="Arial"/>
                <a:sym typeface="Arial"/>
              </a:rPr>
              <a:t>Pepaxto</a:t>
            </a:r>
            <a:r>
              <a:rPr lang="en-US" altLang="en-US" spc="-10" baseline="30000">
                <a:solidFill>
                  <a:srgbClr val="000000"/>
                </a:solidFill>
                <a:latin typeface="News Gothic MT" panose="020B0503020103020203" pitchFamily="34" charset="0"/>
                <a:cs typeface="Arial"/>
                <a:sym typeface="Arial"/>
              </a:rPr>
              <a:t>®</a:t>
            </a:r>
            <a:r>
              <a:rPr lang="en-US" altLang="en-US" spc="-10">
                <a:solidFill>
                  <a:srgbClr val="000000"/>
                </a:solidFill>
                <a:latin typeface="News Gothic MT" panose="020B0503020103020203" pitchFamily="34" charset="0"/>
                <a:cs typeface="Arial"/>
                <a:sym typeface="Arial"/>
              </a:rPr>
              <a:t> prescribing information, 2021</a:t>
            </a:r>
            <a:r>
              <a:rPr lang="en-US" altLang="en-US" sz="800" spc="-10">
                <a:solidFill>
                  <a:srgbClr val="000000"/>
                </a:solidFill>
                <a:latin typeface="Calibri" panose="020F0502020204030204" pitchFamily="34" charset="0"/>
                <a:cs typeface="Arial"/>
                <a:sym typeface="Arial"/>
              </a:rPr>
              <a:t>; </a:t>
            </a:r>
            <a:r>
              <a:rPr lang="en-US" altLang="en-US" spc="-10">
                <a:solidFill>
                  <a:srgbClr val="000000"/>
                </a:solidFill>
                <a:latin typeface="News Gothic MT" panose="020B0503020103020203" pitchFamily="34" charset="0"/>
                <a:cs typeface="Arial"/>
                <a:sym typeface="Arial"/>
              </a:rPr>
              <a:t>Richardson et al, 2021; Richardson et al, 2020; Mateos et al, 2019; Mateos, </a:t>
            </a:r>
            <a:r>
              <a:rPr lang="en-US" err="1"/>
              <a:t>Bladé</a:t>
            </a:r>
            <a:r>
              <a:rPr lang="en-US" altLang="en-US" spc="-10">
                <a:solidFill>
                  <a:srgbClr val="000000"/>
                </a:solidFill>
                <a:latin typeface="News Gothic MT" panose="020B0503020103020203" pitchFamily="34" charset="0"/>
                <a:cs typeface="Arial"/>
                <a:sym typeface="Arial"/>
              </a:rPr>
              <a:t> et al, 2020</a:t>
            </a:r>
            <a:r>
              <a:rPr lang="en-US" altLang="en-US">
                <a:solidFill>
                  <a:srgbClr val="000000"/>
                </a:solidFill>
                <a:latin typeface="News Gothic MT" panose="020B0503020103020203" pitchFamily="34" charset="0"/>
                <a:cs typeface="Arial"/>
                <a:sym typeface="Arial"/>
              </a:rPr>
              <a:t>. </a:t>
            </a:r>
          </a:p>
        </p:txBody>
      </p:sp>
      <p:sp>
        <p:nvSpPr>
          <p:cNvPr id="15" name="Google Shape;1527;p101">
            <a:extLst>
              <a:ext uri="{FF2B5EF4-FFF2-40B4-BE49-F238E27FC236}">
                <a16:creationId xmlns:a16="http://schemas.microsoft.com/office/drawing/2014/main" id="{E6FD87E8-5F2A-C948-8B92-6A45F9237640}"/>
              </a:ext>
            </a:extLst>
          </p:cNvPr>
          <p:cNvSpPr txBox="1">
            <a:spLocks noGrp="1"/>
          </p:cNvSpPr>
          <p:nvPr>
            <p:ph idx="1"/>
          </p:nvPr>
        </p:nvSpPr>
        <p:spPr>
          <a:xfrm>
            <a:off x="650273" y="1703790"/>
            <a:ext cx="5445727" cy="2036042"/>
          </a:xfrm>
          <a:prstGeom prst="rect">
            <a:avLst/>
          </a:prstGeom>
          <a:noFill/>
          <a:ln>
            <a:noFill/>
          </a:ln>
        </p:spPr>
        <p:txBody>
          <a:bodyPr spcFirstLastPara="1" wrap="square" lIns="91425" tIns="45700" rIns="91425" bIns="45700" anchor="t" anchorCtr="0">
            <a:noAutofit/>
          </a:bodyPr>
          <a:lstStyle/>
          <a:p>
            <a:pPr marL="225425" lvl="0" indent="-225425">
              <a:lnSpc>
                <a:spcPct val="90000"/>
              </a:lnSpc>
              <a:spcBef>
                <a:spcPts val="0"/>
              </a:spcBef>
            </a:pPr>
            <a:r>
              <a:rPr lang="en-US" sz="2000" b="1"/>
              <a:t>  Peptide-alkylating drug conjugate</a:t>
            </a:r>
          </a:p>
          <a:p>
            <a:pPr marL="0" lvl="0" indent="0">
              <a:lnSpc>
                <a:spcPct val="90000"/>
              </a:lnSpc>
              <a:spcBef>
                <a:spcPts val="0"/>
              </a:spcBef>
              <a:buNone/>
            </a:pPr>
            <a:endParaRPr lang="en-US" sz="2000" b="1"/>
          </a:p>
          <a:p>
            <a:pPr marL="225425" lvl="0" indent="-225425">
              <a:lnSpc>
                <a:spcPct val="90000"/>
              </a:lnSpc>
              <a:spcBef>
                <a:spcPts val="0"/>
              </a:spcBef>
            </a:pPr>
            <a:r>
              <a:rPr lang="en-US" sz="2000" b="1"/>
              <a:t>  Key points: </a:t>
            </a:r>
          </a:p>
          <a:p>
            <a:pPr marL="800100" lvl="1" indent="-342900">
              <a:lnSpc>
                <a:spcPct val="90000"/>
              </a:lnSpc>
              <a:spcBef>
                <a:spcPts val="0"/>
              </a:spcBef>
            </a:pPr>
            <a:r>
              <a:rPr lang="en-US"/>
              <a:t>Dosing: 30-minute infusion Q4W </a:t>
            </a:r>
          </a:p>
          <a:p>
            <a:pPr marL="800100" lvl="1" indent="-342900">
              <a:lnSpc>
                <a:spcPct val="90000"/>
              </a:lnSpc>
              <a:spcBef>
                <a:spcPts val="0"/>
              </a:spcBef>
            </a:pPr>
            <a:r>
              <a:rPr lang="en-US"/>
              <a:t>No premeds </a:t>
            </a:r>
          </a:p>
          <a:p>
            <a:pPr marL="800100" lvl="1" indent="-342900">
              <a:lnSpc>
                <a:spcPct val="90000"/>
              </a:lnSpc>
              <a:spcBef>
                <a:spcPts val="0"/>
              </a:spcBef>
            </a:pPr>
            <a:r>
              <a:rPr lang="en-US"/>
              <a:t>Monitor for hematological AEs</a:t>
            </a:r>
          </a:p>
          <a:p>
            <a:pPr marL="1189038" lvl="2" indent="-342900">
              <a:lnSpc>
                <a:spcPct val="90000"/>
              </a:lnSpc>
            </a:pPr>
            <a:r>
              <a:rPr lang="en-US"/>
              <a:t>May need to hold or reduce dose</a:t>
            </a:r>
            <a:br>
              <a:rPr lang="en-US" sz="1400"/>
            </a:br>
            <a:endParaRPr lang="en-US" sz="1800"/>
          </a:p>
        </p:txBody>
      </p:sp>
      <p:sp>
        <p:nvSpPr>
          <p:cNvPr id="4" name="TextBox 3">
            <a:extLst>
              <a:ext uri="{FF2B5EF4-FFF2-40B4-BE49-F238E27FC236}">
                <a16:creationId xmlns:a16="http://schemas.microsoft.com/office/drawing/2014/main" id="{EB8CD842-EF25-4E5E-9077-3FA13832A329}"/>
              </a:ext>
            </a:extLst>
          </p:cNvPr>
          <p:cNvSpPr txBox="1"/>
          <p:nvPr/>
        </p:nvSpPr>
        <p:spPr>
          <a:xfrm>
            <a:off x="5036594" y="3931930"/>
            <a:ext cx="3461228" cy="954107"/>
          </a:xfrm>
          <a:prstGeom prst="rect">
            <a:avLst/>
          </a:prstGeom>
          <a:solidFill>
            <a:schemeClr val="accent1">
              <a:lumMod val="20000"/>
              <a:lumOff val="80000"/>
            </a:schemeClr>
          </a:solidFill>
        </p:spPr>
        <p:txBody>
          <a:bodyPr wrap="square" rtlCol="0">
            <a:spAutoFit/>
          </a:bodyPr>
          <a:lstStyle/>
          <a:p>
            <a:r>
              <a:rPr lang="en-US" b="1" dirty="0">
                <a:latin typeface="News Gothic MT" panose="020B0503020103020203" pitchFamily="34" charset="0"/>
                <a:cs typeface="Calibri" panose="020F0502020204030204" pitchFamily="34" charset="0"/>
              </a:rPr>
              <a:t>Withhold dose, monitor counts weekly</a:t>
            </a:r>
          </a:p>
          <a:p>
            <a:r>
              <a:rPr lang="en-US" dirty="0">
                <a:latin typeface="News Gothic MT" panose="020B0503020103020203" pitchFamily="34" charset="0"/>
                <a:cs typeface="Calibri" panose="020F0502020204030204" pitchFamily="34" charset="0"/>
              </a:rPr>
              <a:t>Resume </a:t>
            </a:r>
            <a:r>
              <a:rPr lang="en-US" dirty="0" err="1">
                <a:latin typeface="News Gothic MT" panose="020B0503020103020203" pitchFamily="34" charset="0"/>
                <a:cs typeface="Calibri" panose="020F0502020204030204" pitchFamily="34" charset="0"/>
              </a:rPr>
              <a:t>melflufen</a:t>
            </a:r>
            <a:r>
              <a:rPr lang="en-US" dirty="0">
                <a:latin typeface="News Gothic MT" panose="020B0503020103020203" pitchFamily="34" charset="0"/>
                <a:cs typeface="Calibri" panose="020F0502020204030204" pitchFamily="34" charset="0"/>
              </a:rPr>
              <a:t> </a:t>
            </a:r>
          </a:p>
          <a:p>
            <a:pPr marL="285750" indent="-285750">
              <a:buClr>
                <a:schemeClr val="accent1"/>
              </a:buClr>
              <a:buFont typeface="Calibri" panose="020F0502020204030204" pitchFamily="34" charset="0"/>
              <a:buChar char="‒"/>
            </a:pPr>
            <a:r>
              <a:rPr lang="en-US" dirty="0">
                <a:latin typeface="News Gothic MT" panose="020B0503020103020203" pitchFamily="34" charset="0"/>
                <a:cs typeface="Calibri" panose="020F0502020204030204" pitchFamily="34" charset="0"/>
              </a:rPr>
              <a:t>At same dose if hold ≤2 weeks</a:t>
            </a:r>
          </a:p>
          <a:p>
            <a:pPr marL="285750" indent="-285750">
              <a:buClr>
                <a:schemeClr val="accent1"/>
              </a:buClr>
              <a:buFont typeface="Calibri" panose="020F0502020204030204" pitchFamily="34" charset="0"/>
              <a:buChar char="‒"/>
            </a:pPr>
            <a:r>
              <a:rPr lang="en-US" dirty="0">
                <a:latin typeface="News Gothic MT" panose="020B0503020103020203" pitchFamily="34" charset="0"/>
                <a:cs typeface="Calibri" panose="020F0502020204030204" pitchFamily="34" charset="0"/>
              </a:rPr>
              <a:t>At lower dose if hold &gt;2 weeks</a:t>
            </a:r>
            <a:endParaRPr lang="en-US" sz="1200" dirty="0">
              <a:latin typeface="News Gothic MT" panose="020B0503020103020203" pitchFamily="34" charset="0"/>
              <a:cs typeface="Calibri" panose="020F0502020204030204" pitchFamily="34" charset="0"/>
            </a:endParaRPr>
          </a:p>
        </p:txBody>
      </p:sp>
      <p:graphicFrame>
        <p:nvGraphicFramePr>
          <p:cNvPr id="6" name="Table 6">
            <a:extLst>
              <a:ext uri="{FF2B5EF4-FFF2-40B4-BE49-F238E27FC236}">
                <a16:creationId xmlns:a16="http://schemas.microsoft.com/office/drawing/2014/main" id="{25070073-69F8-457A-992D-F8D845316F97}"/>
              </a:ext>
            </a:extLst>
          </p:cNvPr>
          <p:cNvGraphicFramePr>
            <a:graphicFrameLocks noGrp="1"/>
          </p:cNvGraphicFramePr>
          <p:nvPr>
            <p:extLst>
              <p:ext uri="{D42A27DB-BD31-4B8C-83A1-F6EECF244321}">
                <p14:modId xmlns:p14="http://schemas.microsoft.com/office/powerpoint/2010/main" val="556308423"/>
              </p:ext>
            </p:extLst>
          </p:nvPr>
        </p:nvGraphicFramePr>
        <p:xfrm>
          <a:off x="8699898" y="3994060"/>
          <a:ext cx="2989565" cy="1752600"/>
        </p:xfrm>
        <a:graphic>
          <a:graphicData uri="http://schemas.openxmlformats.org/drawingml/2006/table">
            <a:tbl>
              <a:tblPr firstRow="1" bandRow="1">
                <a:tableStyleId>{5C22544A-7EE6-4342-B048-85BDC9FD1C3A}</a:tableStyleId>
              </a:tblPr>
              <a:tblGrid>
                <a:gridCol w="1545776">
                  <a:extLst>
                    <a:ext uri="{9D8B030D-6E8A-4147-A177-3AD203B41FA5}">
                      <a16:colId xmlns:a16="http://schemas.microsoft.com/office/drawing/2014/main" val="33653251"/>
                    </a:ext>
                  </a:extLst>
                </a:gridCol>
                <a:gridCol w="1443789">
                  <a:extLst>
                    <a:ext uri="{9D8B030D-6E8A-4147-A177-3AD203B41FA5}">
                      <a16:colId xmlns:a16="http://schemas.microsoft.com/office/drawing/2014/main" val="2274103131"/>
                    </a:ext>
                  </a:extLst>
                </a:gridCol>
              </a:tblGrid>
              <a:tr h="0">
                <a:tc gridSpan="2">
                  <a:txBody>
                    <a:bodyPr/>
                    <a:lstStyle/>
                    <a:p>
                      <a:pPr algn="ctr">
                        <a:lnSpc>
                          <a:spcPct val="85000"/>
                        </a:lnSpc>
                      </a:pPr>
                      <a:r>
                        <a:rPr lang="en-US" sz="1600" b="1" i="0">
                          <a:solidFill>
                            <a:schemeClr val="bg1"/>
                          </a:solidFill>
                          <a:latin typeface="News Gothic MT" panose="020B0503020103020203" pitchFamily="34" charset="0"/>
                        </a:rPr>
                        <a:t>Recommended dosage</a:t>
                      </a:r>
                      <a:endParaRPr lang="en-US" sz="1600" b="1" i="0">
                        <a:solidFill>
                          <a:schemeClr val="bg1"/>
                        </a:solidFill>
                        <a:latin typeface="News Gothic MT" panose="020B0503020103020203" pitchFamily="34" charset="0"/>
                        <a:cs typeface="Calibri" panose="020F0502020204030204" pitchFamily="34" charset="0"/>
                      </a:endParaRPr>
                    </a:p>
                  </a:txBody>
                  <a:tcPr marL="45720" marR="45720" anchor="ctr"/>
                </a:tc>
                <a:tc hMerge="1">
                  <a:txBody>
                    <a:bodyPr/>
                    <a:lstStyle/>
                    <a:p>
                      <a:pPr algn="ctr">
                        <a:lnSpc>
                          <a:spcPct val="85000"/>
                        </a:lnSpc>
                      </a:pPr>
                      <a:r>
                        <a:rPr lang="en-US"/>
                        <a:t>Dosage</a:t>
                      </a:r>
                      <a:endParaRPr lang="en-US">
                        <a:latin typeface="Calibri" panose="020F0502020204030204" pitchFamily="34" charset="0"/>
                        <a:cs typeface="Calibri" panose="020F0502020204030204" pitchFamily="34" charset="0"/>
                      </a:endParaRPr>
                    </a:p>
                  </a:txBody>
                  <a:tcPr>
                    <a:solidFill>
                      <a:schemeClr val="accent1">
                        <a:lumMod val="50000"/>
                      </a:schemeClr>
                    </a:solidFill>
                  </a:tcPr>
                </a:tc>
                <a:extLst>
                  <a:ext uri="{0D108BD9-81ED-4DB2-BD59-A6C34878D82A}">
                    <a16:rowId xmlns:a16="http://schemas.microsoft.com/office/drawing/2014/main" val="1258014157"/>
                  </a:ext>
                </a:extLst>
              </a:tr>
              <a:tr h="0">
                <a:tc>
                  <a:txBody>
                    <a:bodyPr/>
                    <a:lstStyle/>
                    <a:p>
                      <a:pPr>
                        <a:lnSpc>
                          <a:spcPct val="85000"/>
                        </a:lnSpc>
                      </a:pPr>
                      <a:r>
                        <a:rPr lang="en-US" sz="1400" b="0" i="0">
                          <a:latin typeface="News Gothic MT" panose="020B0503020103020203" pitchFamily="34" charset="0"/>
                        </a:rPr>
                        <a:t>Starting dose</a:t>
                      </a:r>
                      <a:endParaRPr lang="en-US" sz="1400" b="0" i="0">
                        <a:latin typeface="News Gothic MT" panose="020B0503020103020203" pitchFamily="34" charset="0"/>
                        <a:cs typeface="Calibri" panose="020F0502020204030204" pitchFamily="34" charset="0"/>
                      </a:endParaRPr>
                    </a:p>
                  </a:txBody>
                  <a:tcPr marL="45720" marR="45720" anchor="ctr"/>
                </a:tc>
                <a:tc>
                  <a:txBody>
                    <a:bodyPr/>
                    <a:lstStyle/>
                    <a:p>
                      <a:pPr marL="0" marR="0" lvl="0" indent="0" algn="ctr" defTabSz="914400" rtl="0" eaLnBrk="1" fontAlgn="auto" latinLnBrk="0" hangingPunct="1">
                        <a:lnSpc>
                          <a:spcPct val="85000"/>
                        </a:lnSpc>
                        <a:spcBef>
                          <a:spcPts val="0"/>
                        </a:spcBef>
                        <a:spcAft>
                          <a:spcPts val="0"/>
                        </a:spcAft>
                        <a:buClr>
                          <a:srgbClr val="000000"/>
                        </a:buClr>
                        <a:buSzTx/>
                        <a:buFont typeface="Arial"/>
                        <a:buNone/>
                        <a:tabLst/>
                        <a:defRPr/>
                      </a:pPr>
                      <a:r>
                        <a:rPr lang="en-US" sz="1400" b="0" i="0" u="none" strike="noStrike" baseline="0">
                          <a:latin typeface="News Gothic MT" panose="020B0503020103020203" pitchFamily="34" charset="0"/>
                        </a:rPr>
                        <a:t>40 mg</a:t>
                      </a:r>
                      <a:endParaRPr lang="en-US" sz="1400" b="0" i="0">
                        <a:latin typeface="News Gothic MT" panose="020B0503020103020203" pitchFamily="34" charset="0"/>
                        <a:cs typeface="Calibri" panose="020F0502020204030204" pitchFamily="34" charset="0"/>
                      </a:endParaRPr>
                    </a:p>
                  </a:txBody>
                  <a:tcPr marL="45720" marR="45720" anchor="ctr"/>
                </a:tc>
                <a:extLst>
                  <a:ext uri="{0D108BD9-81ED-4DB2-BD59-A6C34878D82A}">
                    <a16:rowId xmlns:a16="http://schemas.microsoft.com/office/drawing/2014/main" val="771770155"/>
                  </a:ext>
                </a:extLst>
              </a:tr>
              <a:tr h="0">
                <a:tc>
                  <a:txBody>
                    <a:bodyPr/>
                    <a:lstStyle/>
                    <a:p>
                      <a:pPr>
                        <a:lnSpc>
                          <a:spcPct val="85000"/>
                        </a:lnSpc>
                      </a:pPr>
                      <a:r>
                        <a:rPr lang="en-US" sz="1400" b="0" i="0">
                          <a:latin typeface="News Gothic MT" panose="020B0503020103020203" pitchFamily="34" charset="0"/>
                        </a:rPr>
                        <a:t>First dose reduction</a:t>
                      </a:r>
                      <a:endParaRPr lang="en-US" sz="1400" b="0" i="0">
                        <a:latin typeface="News Gothic MT" panose="020B0503020103020203" pitchFamily="34" charset="0"/>
                        <a:cs typeface="Calibri" panose="020F0502020204030204" pitchFamily="34" charset="0"/>
                      </a:endParaRPr>
                    </a:p>
                  </a:txBody>
                  <a:tcPr marL="45720" marR="45720" anchor="ctr"/>
                </a:tc>
                <a:tc>
                  <a:txBody>
                    <a:bodyPr/>
                    <a:lstStyle/>
                    <a:p>
                      <a:pPr algn="ctr">
                        <a:lnSpc>
                          <a:spcPct val="85000"/>
                        </a:lnSpc>
                      </a:pPr>
                      <a:r>
                        <a:rPr lang="en-US" sz="1400" b="0" i="0">
                          <a:latin typeface="News Gothic MT" panose="020B0503020103020203" pitchFamily="34" charset="0"/>
                        </a:rPr>
                        <a:t>30 mg</a:t>
                      </a:r>
                      <a:endParaRPr lang="en-US" sz="1400" b="0" i="0">
                        <a:latin typeface="News Gothic MT" panose="020B0503020103020203" pitchFamily="34" charset="0"/>
                        <a:cs typeface="Calibri" panose="020F0502020204030204" pitchFamily="34" charset="0"/>
                      </a:endParaRPr>
                    </a:p>
                  </a:txBody>
                  <a:tcPr marL="45720" marR="45720" anchor="ctr"/>
                </a:tc>
                <a:extLst>
                  <a:ext uri="{0D108BD9-81ED-4DB2-BD59-A6C34878D82A}">
                    <a16:rowId xmlns:a16="http://schemas.microsoft.com/office/drawing/2014/main" val="1005246742"/>
                  </a:ext>
                </a:extLst>
              </a:tr>
              <a:tr h="0">
                <a:tc>
                  <a:txBody>
                    <a:bodyPr/>
                    <a:lstStyle/>
                    <a:p>
                      <a:pPr marL="0" marR="0" lvl="0" indent="0" algn="l" defTabSz="914400" rtl="0" eaLnBrk="1" fontAlgn="auto" latinLnBrk="0" hangingPunct="1">
                        <a:lnSpc>
                          <a:spcPct val="85000"/>
                        </a:lnSpc>
                        <a:spcBef>
                          <a:spcPts val="0"/>
                        </a:spcBef>
                        <a:spcAft>
                          <a:spcPts val="0"/>
                        </a:spcAft>
                        <a:buClr>
                          <a:srgbClr val="000000"/>
                        </a:buClr>
                        <a:buSzTx/>
                        <a:buFont typeface="Arial"/>
                        <a:buNone/>
                        <a:tabLst/>
                        <a:defRPr/>
                      </a:pPr>
                      <a:r>
                        <a:rPr lang="en-US" sz="1400" b="0" i="0">
                          <a:latin typeface="News Gothic MT" panose="020B0503020103020203" pitchFamily="34" charset="0"/>
                        </a:rPr>
                        <a:t>Second dose reduction</a:t>
                      </a:r>
                      <a:endParaRPr lang="en-US" sz="1400" b="0" i="0">
                        <a:latin typeface="News Gothic MT" panose="020B0503020103020203" pitchFamily="34" charset="0"/>
                        <a:cs typeface="Calibri" panose="020F0502020204030204" pitchFamily="34" charset="0"/>
                      </a:endParaRPr>
                    </a:p>
                  </a:txBody>
                  <a:tcPr marL="45720" marR="45720" anchor="ctr"/>
                </a:tc>
                <a:tc>
                  <a:txBody>
                    <a:bodyPr/>
                    <a:lstStyle/>
                    <a:p>
                      <a:pPr algn="ctr">
                        <a:lnSpc>
                          <a:spcPct val="85000"/>
                        </a:lnSpc>
                      </a:pPr>
                      <a:r>
                        <a:rPr lang="en-US" sz="1400" b="0" i="0">
                          <a:latin typeface="News Gothic MT" panose="020B0503020103020203" pitchFamily="34" charset="0"/>
                        </a:rPr>
                        <a:t>20 mg</a:t>
                      </a:r>
                      <a:endParaRPr lang="en-US" sz="1400" b="0" i="0">
                        <a:latin typeface="News Gothic MT" panose="020B0503020103020203" pitchFamily="34" charset="0"/>
                        <a:cs typeface="Calibri" panose="020F0502020204030204" pitchFamily="34" charset="0"/>
                      </a:endParaRPr>
                    </a:p>
                  </a:txBody>
                  <a:tcPr marL="45720" marR="45720" anchor="ctr"/>
                </a:tc>
                <a:extLst>
                  <a:ext uri="{0D108BD9-81ED-4DB2-BD59-A6C34878D82A}">
                    <a16:rowId xmlns:a16="http://schemas.microsoft.com/office/drawing/2014/main" val="152533201"/>
                  </a:ext>
                </a:extLst>
              </a:tr>
              <a:tr h="0">
                <a:tc>
                  <a:txBody>
                    <a:bodyPr/>
                    <a:lstStyle/>
                    <a:p>
                      <a:pPr marL="0" marR="0" lvl="0" indent="0" algn="l" defTabSz="914400" rtl="0" eaLnBrk="1" fontAlgn="auto" latinLnBrk="0" hangingPunct="1">
                        <a:lnSpc>
                          <a:spcPct val="85000"/>
                        </a:lnSpc>
                        <a:spcBef>
                          <a:spcPts val="0"/>
                        </a:spcBef>
                        <a:spcAft>
                          <a:spcPts val="0"/>
                        </a:spcAft>
                        <a:buClr>
                          <a:srgbClr val="000000"/>
                        </a:buClr>
                        <a:buSzTx/>
                        <a:buFont typeface="Arial"/>
                        <a:buNone/>
                        <a:tabLst/>
                        <a:defRPr/>
                      </a:pPr>
                      <a:r>
                        <a:rPr lang="en-US" sz="1400" b="0" i="0">
                          <a:latin typeface="News Gothic MT" panose="020B0503020103020203" pitchFamily="34" charset="0"/>
                        </a:rPr>
                        <a:t>Subsequent</a:t>
                      </a:r>
                      <a:endParaRPr lang="en-US" sz="1400" b="0" i="0">
                        <a:latin typeface="News Gothic MT" panose="020B0503020103020203" pitchFamily="34" charset="0"/>
                        <a:cs typeface="Calibri" panose="020F0502020204030204" pitchFamily="34" charset="0"/>
                      </a:endParaRPr>
                    </a:p>
                  </a:txBody>
                  <a:tcPr marL="45720" marR="45720" anchor="ctr"/>
                </a:tc>
                <a:tc>
                  <a:txBody>
                    <a:bodyPr/>
                    <a:lstStyle/>
                    <a:p>
                      <a:pPr algn="ctr">
                        <a:lnSpc>
                          <a:spcPct val="85000"/>
                        </a:lnSpc>
                      </a:pPr>
                      <a:r>
                        <a:rPr lang="en-US" sz="1400" b="0" i="0">
                          <a:latin typeface="News Gothic MT" panose="020B0503020103020203" pitchFamily="34" charset="0"/>
                        </a:rPr>
                        <a:t>Discontinue</a:t>
                      </a:r>
                      <a:endParaRPr lang="en-US" sz="1400" b="0" i="0">
                        <a:latin typeface="News Gothic MT" panose="020B0503020103020203" pitchFamily="34" charset="0"/>
                        <a:cs typeface="Calibri" panose="020F0502020204030204" pitchFamily="34" charset="0"/>
                      </a:endParaRPr>
                    </a:p>
                  </a:txBody>
                  <a:tcPr marL="45720" marR="45720" anchor="ctr"/>
                </a:tc>
                <a:extLst>
                  <a:ext uri="{0D108BD9-81ED-4DB2-BD59-A6C34878D82A}">
                    <a16:rowId xmlns:a16="http://schemas.microsoft.com/office/drawing/2014/main" val="3737534223"/>
                  </a:ext>
                </a:extLst>
              </a:tr>
            </a:tbl>
          </a:graphicData>
        </a:graphic>
      </p:graphicFrame>
      <p:pic>
        <p:nvPicPr>
          <p:cNvPr id="13" name="Picture 12">
            <a:extLst>
              <a:ext uri="{FF2B5EF4-FFF2-40B4-BE49-F238E27FC236}">
                <a16:creationId xmlns:a16="http://schemas.microsoft.com/office/drawing/2014/main" id="{90B3ED8E-0031-4A75-80D1-BFC598F1818B}"/>
              </a:ext>
            </a:extLst>
          </p:cNvPr>
          <p:cNvPicPr>
            <a:picLocks noChangeAspect="1"/>
          </p:cNvPicPr>
          <p:nvPr/>
        </p:nvPicPr>
        <p:blipFill>
          <a:blip r:embed="rId3"/>
          <a:stretch>
            <a:fillRect/>
          </a:stretch>
        </p:blipFill>
        <p:spPr>
          <a:xfrm>
            <a:off x="6336631" y="1585452"/>
            <a:ext cx="4847353" cy="2236984"/>
          </a:xfrm>
          <a:prstGeom prst="rect">
            <a:avLst/>
          </a:prstGeom>
          <a:ln>
            <a:solidFill>
              <a:schemeClr val="tx1"/>
            </a:solidFill>
          </a:ln>
        </p:spPr>
      </p:pic>
      <p:sp>
        <p:nvSpPr>
          <p:cNvPr id="7" name="Rectangle 6"/>
          <p:cNvSpPr/>
          <p:nvPr/>
        </p:nvSpPr>
        <p:spPr>
          <a:xfrm>
            <a:off x="609600" y="5435553"/>
            <a:ext cx="6876163" cy="674031"/>
          </a:xfrm>
          <a:prstGeom prst="rect">
            <a:avLst/>
          </a:prstGeom>
          <a:solidFill>
            <a:schemeClr val="accent1">
              <a:lumMod val="60000"/>
              <a:lumOff val="40000"/>
            </a:schemeClr>
          </a:solidFill>
        </p:spPr>
        <p:txBody>
          <a:bodyPr wrap="square">
            <a:spAutoFit/>
          </a:bodyPr>
          <a:lstStyle/>
          <a:p>
            <a:pPr marL="800100" lvl="1" indent="-342900">
              <a:lnSpc>
                <a:spcPct val="90000"/>
              </a:lnSpc>
              <a:spcBef>
                <a:spcPts val="0"/>
              </a:spcBef>
            </a:pPr>
            <a:r>
              <a:rPr lang="en-US" i="1">
                <a:latin typeface="News Gothic MT" panose="020B0503020103020203" pitchFamily="34" charset="0"/>
              </a:rPr>
              <a:t>Other AEs mostly mild (grade 1 or 2): nausea, fatigue, asthenia, diarrhea, pyrexia, cough, URTI, constipation</a:t>
            </a:r>
            <a:endParaRPr lang="en-US" sz="1600" i="1">
              <a:latin typeface="News Gothic MT" panose="020B0503020103020203" pitchFamily="34" charset="0"/>
            </a:endParaRPr>
          </a:p>
          <a:p>
            <a:pPr marL="800100" lvl="1" indent="-342900">
              <a:lnSpc>
                <a:spcPct val="90000"/>
              </a:lnSpc>
              <a:spcBef>
                <a:spcPts val="0"/>
              </a:spcBef>
            </a:pPr>
            <a:r>
              <a:rPr lang="en-US" i="1">
                <a:latin typeface="News Gothic MT" panose="020B0503020103020203" pitchFamily="34" charset="0"/>
              </a:rPr>
              <a:t>Efficacy in patients with high-risk cytogenetics and/or extramedullary disease</a:t>
            </a:r>
            <a:endParaRPr lang="en-US" sz="1800" i="1">
              <a:latin typeface="News Gothic MT" panose="020B0503020103020203" pitchFamily="34" charset="0"/>
            </a:endParaRPr>
          </a:p>
        </p:txBody>
      </p:sp>
      <p:grpSp>
        <p:nvGrpSpPr>
          <p:cNvPr id="14" name="Group 13">
            <a:extLst>
              <a:ext uri="{FF2B5EF4-FFF2-40B4-BE49-F238E27FC236}">
                <a16:creationId xmlns:a16="http://schemas.microsoft.com/office/drawing/2014/main" id="{768AFB66-1016-3744-BA09-1346335E9C92}"/>
              </a:ext>
            </a:extLst>
          </p:cNvPr>
          <p:cNvGrpSpPr/>
          <p:nvPr/>
        </p:nvGrpSpPr>
        <p:grpSpPr>
          <a:xfrm>
            <a:off x="328781" y="3801435"/>
            <a:ext cx="4707813" cy="1254716"/>
            <a:chOff x="462236" y="3969163"/>
            <a:chExt cx="4707813" cy="1254716"/>
          </a:xfrm>
        </p:grpSpPr>
        <p:sp>
          <p:nvSpPr>
            <p:cNvPr id="2" name="Arrow: Right 1">
              <a:extLst>
                <a:ext uri="{FF2B5EF4-FFF2-40B4-BE49-F238E27FC236}">
                  <a16:creationId xmlns:a16="http://schemas.microsoft.com/office/drawing/2014/main" id="{E3FBD35E-71C4-48A0-BF39-B77772B83183}"/>
                </a:ext>
              </a:extLst>
            </p:cNvPr>
            <p:cNvSpPr/>
            <p:nvPr/>
          </p:nvSpPr>
          <p:spPr>
            <a:xfrm>
              <a:off x="966349" y="3969163"/>
              <a:ext cx="4203700" cy="1254716"/>
            </a:xfrm>
            <a:prstGeom prst="rightArrow">
              <a:avLst>
                <a:gd name="adj1" fmla="val 68219"/>
                <a:gd name="adj2" fmla="val 50000"/>
              </a:avLst>
            </a:prstGeom>
            <a:gradFill>
              <a:gsLst>
                <a:gs pos="100000">
                  <a:srgbClr val="86ACCE"/>
                </a:gs>
                <a:gs pos="12000">
                  <a:schemeClr val="accent1">
                    <a:lumMod val="20000"/>
                    <a:lumOff val="80000"/>
                  </a:schemeClr>
                </a:gs>
                <a:gs pos="0">
                  <a:schemeClr val="bg1"/>
                </a:gs>
                <a:gs pos="100000">
                  <a:srgbClr val="2E6CA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5C76FA09-9859-9C47-B162-378E05B32C3B}"/>
                    </a:ext>
                  </a:extLst>
                </p:cNvPr>
                <p:cNvSpPr/>
                <p:nvPr/>
              </p:nvSpPr>
              <p:spPr>
                <a:xfrm>
                  <a:off x="462236" y="4257008"/>
                  <a:ext cx="4588571" cy="729430"/>
                </a:xfrm>
                <a:prstGeom prst="rect">
                  <a:avLst/>
                </a:prstGeom>
              </p:spPr>
              <p:txBody>
                <a:bodyPr wrap="square">
                  <a:spAutoFit/>
                </a:bodyPr>
                <a:lstStyle/>
                <a:p>
                  <a:pPr marL="800100" lvl="2" indent="0">
                    <a:lnSpc>
                      <a:spcPct val="90000"/>
                    </a:lnSpc>
                    <a:spcBef>
                      <a:spcPts val="1200"/>
                    </a:spcBef>
                    <a:buNone/>
                  </a:pPr>
                  <a:r>
                    <a:rPr lang="en-US">
                      <a:latin typeface="News Gothic MT" panose="020B0503020103020203" pitchFamily="34" charset="0"/>
                    </a:rPr>
                    <a:t>If platelets </a:t>
                  </a:r>
                  <a:r>
                    <a:rPr lang="en-US" sz="1600" b="1">
                      <a:solidFill>
                        <a:srgbClr val="911838"/>
                      </a:solidFill>
                      <a:latin typeface="News Gothic MT" panose="020B0503020103020203" pitchFamily="34" charset="0"/>
                    </a:rPr>
                    <a:t>&lt;50</a:t>
                  </a:r>
                  <a14:m>
                    <m:oMath xmlns:m="http://schemas.openxmlformats.org/officeDocument/2006/math">
                      <m:r>
                        <a:rPr lang="en-US" sz="1600" b="1" dirty="0">
                          <a:solidFill>
                            <a:srgbClr val="911838"/>
                          </a:solidFill>
                          <a:latin typeface="Cambria Math" panose="02040503050406030204" pitchFamily="18" charset="0"/>
                          <a:ea typeface="Cambria Math" panose="02040503050406030204" pitchFamily="18" charset="0"/>
                        </a:rPr>
                        <m:t>×</m:t>
                      </m:r>
                    </m:oMath>
                  </a14:m>
                  <a:r>
                    <a:rPr lang="en-US" sz="1600" b="1">
                      <a:solidFill>
                        <a:srgbClr val="911838"/>
                      </a:solidFill>
                      <a:latin typeface="News Gothic MT" panose="020B0503020103020203" pitchFamily="34" charset="0"/>
                    </a:rPr>
                    <a:t>10</a:t>
                  </a:r>
                  <a:r>
                    <a:rPr lang="en-US" sz="1600" b="1" baseline="30000">
                      <a:solidFill>
                        <a:srgbClr val="911838"/>
                      </a:solidFill>
                      <a:latin typeface="News Gothic MT" panose="020B0503020103020203" pitchFamily="34" charset="0"/>
                    </a:rPr>
                    <a:t>9</a:t>
                  </a:r>
                  <a:r>
                    <a:rPr lang="en-US" sz="1600" b="1">
                      <a:solidFill>
                        <a:srgbClr val="911838"/>
                      </a:solidFill>
                      <a:latin typeface="News Gothic MT" panose="020B0503020103020203" pitchFamily="34" charset="0"/>
                    </a:rPr>
                    <a:t>/L </a:t>
                  </a:r>
                  <a:r>
                    <a:rPr lang="en-US">
                      <a:latin typeface="News Gothic MT" panose="020B0503020103020203" pitchFamily="34" charset="0"/>
                    </a:rPr>
                    <a:t>on dosing day</a:t>
                  </a:r>
                </a:p>
                <a:p>
                  <a:pPr marL="800100" lvl="2" indent="0">
                    <a:lnSpc>
                      <a:spcPct val="90000"/>
                    </a:lnSpc>
                    <a:spcBef>
                      <a:spcPts val="0"/>
                    </a:spcBef>
                    <a:buNone/>
                  </a:pPr>
                  <a:r>
                    <a:rPr lang="en-US">
                      <a:latin typeface="News Gothic MT" panose="020B0503020103020203" pitchFamily="34" charset="0"/>
                    </a:rPr>
                    <a:t>		OR</a:t>
                  </a:r>
                </a:p>
                <a:p>
                  <a:pPr marL="800100" lvl="2" indent="0">
                    <a:lnSpc>
                      <a:spcPct val="90000"/>
                    </a:lnSpc>
                    <a:spcBef>
                      <a:spcPts val="0"/>
                    </a:spcBef>
                    <a:buNone/>
                  </a:pPr>
                  <a:r>
                    <a:rPr lang="en-US">
                      <a:latin typeface="News Gothic MT" panose="020B0503020103020203" pitchFamily="34" charset="0"/>
                    </a:rPr>
                    <a:t>If ANC </a:t>
                  </a:r>
                  <a:r>
                    <a:rPr lang="en-US" sz="1600" b="1">
                      <a:solidFill>
                        <a:srgbClr val="911838"/>
                      </a:solidFill>
                      <a:latin typeface="News Gothic MT" panose="020B0503020103020203" pitchFamily="34" charset="0"/>
                    </a:rPr>
                    <a:t>&lt;1</a:t>
                  </a:r>
                  <a14:m>
                    <m:oMath xmlns:m="http://schemas.openxmlformats.org/officeDocument/2006/math">
                      <m:r>
                        <a:rPr lang="en-US" sz="1600" b="1" dirty="0">
                          <a:solidFill>
                            <a:srgbClr val="911838"/>
                          </a:solidFill>
                          <a:latin typeface="Cambria Math" panose="02040503050406030204" pitchFamily="18" charset="0"/>
                          <a:ea typeface="Cambria Math" panose="02040503050406030204" pitchFamily="18" charset="0"/>
                        </a:rPr>
                        <m:t>×</m:t>
                      </m:r>
                    </m:oMath>
                  </a14:m>
                  <a:r>
                    <a:rPr lang="en-US" sz="1600" b="1">
                      <a:solidFill>
                        <a:srgbClr val="911838"/>
                      </a:solidFill>
                      <a:latin typeface="News Gothic MT" panose="020B0503020103020203" pitchFamily="34" charset="0"/>
                    </a:rPr>
                    <a:t>10</a:t>
                  </a:r>
                  <a:r>
                    <a:rPr lang="en-US" sz="1600" b="1" baseline="30000">
                      <a:solidFill>
                        <a:srgbClr val="911838"/>
                      </a:solidFill>
                      <a:latin typeface="News Gothic MT" panose="020B0503020103020203" pitchFamily="34" charset="0"/>
                    </a:rPr>
                    <a:t>9</a:t>
                  </a:r>
                  <a:r>
                    <a:rPr lang="en-US" sz="1600" b="1">
                      <a:solidFill>
                        <a:srgbClr val="911838"/>
                      </a:solidFill>
                      <a:latin typeface="News Gothic MT" panose="020B0503020103020203" pitchFamily="34" charset="0"/>
                    </a:rPr>
                    <a:t>/L </a:t>
                  </a:r>
                  <a:r>
                    <a:rPr lang="en-US">
                      <a:latin typeface="News Gothic MT" panose="020B0503020103020203" pitchFamily="34" charset="0"/>
                    </a:rPr>
                    <a:t>on dosing day</a:t>
                  </a:r>
                </a:p>
              </p:txBody>
            </p:sp>
          </mc:Choice>
          <mc:Fallback xmlns="">
            <p:sp>
              <p:nvSpPr>
                <p:cNvPr id="8" name="Rectangle 7">
                  <a:extLst>
                    <a:ext uri="{FF2B5EF4-FFF2-40B4-BE49-F238E27FC236}">
                      <a16:creationId xmlns:a16="http://schemas.microsoft.com/office/drawing/2014/main" id="{5C76FA09-9859-9C47-B162-378E05B32C3B}"/>
                    </a:ext>
                  </a:extLst>
                </p:cNvPr>
                <p:cNvSpPr>
                  <a:spLocks noRot="1" noChangeAspect="1" noMove="1" noResize="1" noEditPoints="1" noAdjustHandles="1" noChangeArrowheads="1" noChangeShapeType="1" noTextEdit="1"/>
                </p:cNvSpPr>
                <p:nvPr/>
              </p:nvSpPr>
              <p:spPr>
                <a:xfrm>
                  <a:off x="462236" y="4257008"/>
                  <a:ext cx="4588571" cy="729430"/>
                </a:xfrm>
                <a:prstGeom prst="rect">
                  <a:avLst/>
                </a:prstGeom>
                <a:blipFill>
                  <a:blip r:embed="rId4"/>
                  <a:stretch>
                    <a:fillRect t="-6897" b="-10345"/>
                  </a:stretch>
                </a:blipFill>
              </p:spPr>
              <p:txBody>
                <a:bodyPr/>
                <a:lstStyle/>
                <a:p>
                  <a:r>
                    <a:rPr lang="en-US">
                      <a:noFill/>
                    </a:rPr>
                    <a:t> </a:t>
                  </a:r>
                </a:p>
              </p:txBody>
            </p:sp>
          </mc:Fallback>
        </mc:AlternateContent>
      </p:grpSp>
      <p:sp>
        <p:nvSpPr>
          <p:cNvPr id="12" name="Rectangle 11">
            <a:extLst>
              <a:ext uri="{FF2B5EF4-FFF2-40B4-BE49-F238E27FC236}">
                <a16:creationId xmlns:a16="http://schemas.microsoft.com/office/drawing/2014/main" id="{F1AB74C6-571F-4F47-AC6F-62FC92E4BF73}"/>
              </a:ext>
            </a:extLst>
          </p:cNvPr>
          <p:cNvSpPr/>
          <p:nvPr/>
        </p:nvSpPr>
        <p:spPr>
          <a:xfrm>
            <a:off x="-309405" y="4987407"/>
            <a:ext cx="7566292" cy="535531"/>
          </a:xfrm>
          <a:prstGeom prst="rect">
            <a:avLst/>
          </a:prstGeom>
        </p:spPr>
        <p:txBody>
          <a:bodyPr wrap="square">
            <a:spAutoFit/>
          </a:bodyPr>
          <a:lstStyle/>
          <a:p>
            <a:pPr marL="800100" lvl="2" indent="0">
              <a:lnSpc>
                <a:spcPct val="90000"/>
              </a:lnSpc>
              <a:spcBef>
                <a:spcPts val="0"/>
              </a:spcBef>
              <a:buNone/>
            </a:pPr>
            <a:r>
              <a:rPr lang="en-US">
                <a:latin typeface="News Gothic MT" panose="020B0503020103020203" pitchFamily="34" charset="0"/>
              </a:rPr>
              <a:t>If Grade 4 hematological AE in 2 consecutive cycles, reduce dose</a:t>
            </a:r>
            <a:br>
              <a:rPr lang="en-US" sz="1800">
                <a:latin typeface="News Gothic MT" panose="020B0503020103020203" pitchFamily="34" charset="0"/>
              </a:rPr>
            </a:br>
            <a:endParaRPr lang="en-US" sz="1800">
              <a:latin typeface="News Gothic MT" panose="020B0503020103020203" pitchFamily="34" charset="0"/>
            </a:endParaRPr>
          </a:p>
        </p:txBody>
      </p:sp>
    </p:spTree>
    <p:extLst>
      <p:ext uri="{BB962C8B-B14F-4D97-AF65-F5344CB8AC3E}">
        <p14:creationId xmlns:p14="http://schemas.microsoft.com/office/powerpoint/2010/main" val="36574055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MM: Scope of the Problem (cont.)</a:t>
            </a:r>
          </a:p>
        </p:txBody>
      </p:sp>
      <p:sp>
        <p:nvSpPr>
          <p:cNvPr id="3" name="Text Placeholder 2"/>
          <p:cNvSpPr>
            <a:spLocks noGrp="1"/>
          </p:cNvSpPr>
          <p:nvPr>
            <p:ph type="body" sz="quarter" idx="12"/>
          </p:nvPr>
        </p:nvSpPr>
        <p:spPr/>
        <p:txBody>
          <a:bodyPr/>
          <a:lstStyle/>
          <a:p>
            <a:r>
              <a:rPr lang="en-US"/>
              <a:t>International Myeloma Foundation, 2018. </a:t>
            </a:r>
          </a:p>
        </p:txBody>
      </p:sp>
      <p:grpSp>
        <p:nvGrpSpPr>
          <p:cNvPr id="5" name="Google Shape;289;p38"/>
          <p:cNvGrpSpPr/>
          <p:nvPr/>
        </p:nvGrpSpPr>
        <p:grpSpPr>
          <a:xfrm>
            <a:off x="5986450" y="1710845"/>
            <a:ext cx="4874443" cy="3338190"/>
            <a:chOff x="-1381050" y="-3468308"/>
            <a:chExt cx="6826899" cy="4254206"/>
          </a:xfrm>
        </p:grpSpPr>
        <p:sp>
          <p:nvSpPr>
            <p:cNvPr id="6" name="Google Shape;290;p38"/>
            <p:cNvSpPr/>
            <p:nvPr/>
          </p:nvSpPr>
          <p:spPr>
            <a:xfrm>
              <a:off x="-641804" y="-3326038"/>
              <a:ext cx="5246506" cy="3733640"/>
            </a:xfrm>
            <a:prstGeom prst="rect">
              <a:avLst/>
            </a:prstGeom>
            <a:gradFill>
              <a:gsLst>
                <a:gs pos="0">
                  <a:schemeClr val="lt1"/>
                </a:gs>
                <a:gs pos="6000">
                  <a:schemeClr val="lt1"/>
                </a:gs>
                <a:gs pos="100000">
                  <a:srgbClr val="D8D8D8"/>
                </a:gs>
              </a:gsLst>
              <a:lin ang="5400000" scaled="0"/>
            </a:gradFill>
            <a:ln>
              <a:noFill/>
            </a:ln>
          </p:spPr>
          <p:txBody>
            <a:bodyPr spcFirstLastPara="1" wrap="square" lIns="91425" tIns="45700" rIns="91425" bIns="45700" anchor="ctr" anchorCtr="0">
              <a:noAutofit/>
            </a:bodyPr>
            <a:lstStyle/>
            <a:p>
              <a:pPr algn="ctr">
                <a:spcBef>
                  <a:spcPts val="0"/>
                </a:spcBef>
                <a:spcAft>
                  <a:spcPts val="0"/>
                </a:spcAft>
                <a:buClr>
                  <a:schemeClr val="lt1"/>
                </a:buClr>
                <a:buSzPts val="1800"/>
              </a:pPr>
              <a:endParaRPr lang="en-US" sz="1800">
                <a:solidFill>
                  <a:srgbClr val="FFFFFF"/>
                </a:solidFill>
                <a:latin typeface="Calibri"/>
                <a:ea typeface="Calibri"/>
                <a:cs typeface="Calibri"/>
                <a:sym typeface="Calibri"/>
              </a:endParaRPr>
            </a:p>
          </p:txBody>
        </p:sp>
        <p:pic>
          <p:nvPicPr>
            <p:cNvPr id="7" name="Google Shape;291;p38"/>
            <p:cNvPicPr preferRelativeResize="0"/>
            <p:nvPr/>
          </p:nvPicPr>
          <p:blipFill rotWithShape="1">
            <a:blip r:embed="rId3">
              <a:alphaModFix/>
            </a:blip>
            <a:srcRect/>
            <a:stretch/>
          </p:blipFill>
          <p:spPr>
            <a:xfrm>
              <a:off x="-1381050" y="-3145546"/>
              <a:ext cx="6826899" cy="3931444"/>
            </a:xfrm>
            <a:prstGeom prst="rect">
              <a:avLst/>
            </a:prstGeom>
            <a:noFill/>
            <a:ln>
              <a:noFill/>
            </a:ln>
          </p:spPr>
        </p:pic>
        <p:sp>
          <p:nvSpPr>
            <p:cNvPr id="8" name="Google Shape;292;p38"/>
            <p:cNvSpPr txBox="1"/>
            <p:nvPr/>
          </p:nvSpPr>
          <p:spPr>
            <a:xfrm>
              <a:off x="131763" y="-2870267"/>
              <a:ext cx="1077506" cy="338555"/>
            </a:xfrm>
            <a:prstGeom prst="rect">
              <a:avLst/>
            </a:prstGeom>
            <a:noFill/>
            <a:ln>
              <a:noFill/>
            </a:ln>
          </p:spPr>
          <p:txBody>
            <a:bodyPr spcFirstLastPara="1" wrap="square" lIns="0" tIns="45700" rIns="0" bIns="45700" anchor="t" anchorCtr="0">
              <a:noAutofit/>
            </a:bodyPr>
            <a:lstStyle/>
            <a:p>
              <a:pPr>
                <a:spcBef>
                  <a:spcPts val="0"/>
                </a:spcBef>
                <a:spcAft>
                  <a:spcPts val="0"/>
                </a:spcAft>
                <a:buClr>
                  <a:srgbClr val="000000"/>
                </a:buClr>
                <a:buSzPts val="1600"/>
              </a:pPr>
              <a:r>
                <a:rPr lang="en-US" sz="1200">
                  <a:solidFill>
                    <a:srgbClr val="000000"/>
                  </a:solidFill>
                  <a:latin typeface="News Gothic MT" panose="020B0503020103020203" pitchFamily="34" charset="0"/>
                  <a:ea typeface="Calibri"/>
                  <a:cs typeface="Calibri"/>
                  <a:sym typeface="Calibri"/>
                </a:rPr>
                <a:t>Albumin</a:t>
              </a:r>
              <a:endParaRPr lang="en-US" sz="1200">
                <a:latin typeface="News Gothic MT" panose="020B0503020103020203" pitchFamily="34" charset="0"/>
              </a:endParaRPr>
            </a:p>
          </p:txBody>
        </p:sp>
        <p:sp>
          <p:nvSpPr>
            <p:cNvPr id="9" name="Google Shape;293;p38"/>
            <p:cNvSpPr txBox="1"/>
            <p:nvPr/>
          </p:nvSpPr>
          <p:spPr>
            <a:xfrm>
              <a:off x="670440" y="-266312"/>
              <a:ext cx="801372" cy="338555"/>
            </a:xfrm>
            <a:prstGeom prst="rect">
              <a:avLst/>
            </a:prstGeom>
            <a:noFill/>
            <a:ln>
              <a:noFill/>
            </a:ln>
          </p:spPr>
          <p:txBody>
            <a:bodyPr spcFirstLastPara="1" wrap="square" lIns="0" tIns="45700" rIns="0" bIns="45700" anchor="t" anchorCtr="0">
              <a:noAutofit/>
            </a:bodyPr>
            <a:lstStyle/>
            <a:p>
              <a:pPr>
                <a:spcBef>
                  <a:spcPts val="0"/>
                </a:spcBef>
                <a:spcAft>
                  <a:spcPts val="0"/>
                </a:spcAft>
                <a:buClr>
                  <a:srgbClr val="000000"/>
                </a:buClr>
                <a:buSzPts val="1600"/>
              </a:pPr>
              <a:r>
                <a:rPr lang="en-US" sz="1200">
                  <a:solidFill>
                    <a:srgbClr val="000000"/>
                  </a:solidFill>
                  <a:latin typeface="News Gothic MT" panose="020B0503020103020203" pitchFamily="34" charset="0"/>
                  <a:ea typeface="Calibri"/>
                  <a:cs typeface="Calibri"/>
                  <a:sym typeface="Calibri"/>
                </a:rPr>
                <a:t>Alpha-1</a:t>
              </a:r>
              <a:endParaRPr lang="en-US" sz="1200">
                <a:latin typeface="News Gothic MT" panose="020B0503020103020203" pitchFamily="34" charset="0"/>
              </a:endParaRPr>
            </a:p>
          </p:txBody>
        </p:sp>
        <p:sp>
          <p:nvSpPr>
            <p:cNvPr id="10" name="Google Shape;294;p38"/>
            <p:cNvSpPr txBox="1"/>
            <p:nvPr/>
          </p:nvSpPr>
          <p:spPr>
            <a:xfrm>
              <a:off x="1725723" y="-209426"/>
              <a:ext cx="875023" cy="338555"/>
            </a:xfrm>
            <a:prstGeom prst="rect">
              <a:avLst/>
            </a:prstGeom>
            <a:noFill/>
            <a:ln>
              <a:noFill/>
            </a:ln>
          </p:spPr>
          <p:txBody>
            <a:bodyPr spcFirstLastPara="1" wrap="square" lIns="0" tIns="45700" rIns="0" bIns="45700" anchor="t" anchorCtr="0">
              <a:noAutofit/>
            </a:bodyPr>
            <a:lstStyle/>
            <a:p>
              <a:pPr>
                <a:spcBef>
                  <a:spcPts val="0"/>
                </a:spcBef>
                <a:spcAft>
                  <a:spcPts val="0"/>
                </a:spcAft>
                <a:buClr>
                  <a:srgbClr val="000000"/>
                </a:buClr>
                <a:buSzPts val="1600"/>
              </a:pPr>
              <a:r>
                <a:rPr lang="en-US" sz="1200">
                  <a:solidFill>
                    <a:srgbClr val="000000"/>
                  </a:solidFill>
                  <a:latin typeface="News Gothic MT" panose="020B0503020103020203" pitchFamily="34" charset="0"/>
                  <a:ea typeface="Calibri"/>
                  <a:cs typeface="Calibri"/>
                  <a:sym typeface="Calibri"/>
                </a:rPr>
                <a:t>Alpha-2</a:t>
              </a:r>
              <a:endParaRPr lang="en-US" sz="1200">
                <a:latin typeface="News Gothic MT" panose="020B0503020103020203" pitchFamily="34" charset="0"/>
              </a:endParaRPr>
            </a:p>
          </p:txBody>
        </p:sp>
        <p:sp>
          <p:nvSpPr>
            <p:cNvPr id="11" name="Google Shape;295;p38"/>
            <p:cNvSpPr txBox="1"/>
            <p:nvPr/>
          </p:nvSpPr>
          <p:spPr>
            <a:xfrm>
              <a:off x="2868638" y="-209425"/>
              <a:ext cx="680782" cy="338555"/>
            </a:xfrm>
            <a:prstGeom prst="rect">
              <a:avLst/>
            </a:prstGeom>
            <a:noFill/>
            <a:ln>
              <a:noFill/>
            </a:ln>
          </p:spPr>
          <p:txBody>
            <a:bodyPr spcFirstLastPara="1" wrap="square" lIns="0" tIns="45700" rIns="0" bIns="45700" anchor="t" anchorCtr="0">
              <a:noAutofit/>
            </a:bodyPr>
            <a:lstStyle/>
            <a:p>
              <a:pPr>
                <a:spcBef>
                  <a:spcPts val="0"/>
                </a:spcBef>
                <a:spcAft>
                  <a:spcPts val="0"/>
                </a:spcAft>
                <a:buClr>
                  <a:srgbClr val="000000"/>
                </a:buClr>
                <a:buSzPts val="1600"/>
              </a:pPr>
              <a:r>
                <a:rPr lang="en-US" sz="1200">
                  <a:solidFill>
                    <a:srgbClr val="000000"/>
                  </a:solidFill>
                  <a:latin typeface="News Gothic MT" panose="020B0503020103020203" pitchFamily="34" charset="0"/>
                  <a:ea typeface="Calibri"/>
                  <a:cs typeface="Calibri"/>
                  <a:sym typeface="Calibri"/>
                </a:rPr>
                <a:t>Beta</a:t>
              </a:r>
              <a:endParaRPr lang="en-US" sz="1200">
                <a:latin typeface="News Gothic MT" panose="020B0503020103020203" pitchFamily="34" charset="0"/>
              </a:endParaRPr>
            </a:p>
          </p:txBody>
        </p:sp>
        <p:sp>
          <p:nvSpPr>
            <p:cNvPr id="12" name="Google Shape;296;p38"/>
            <p:cNvSpPr txBox="1"/>
            <p:nvPr/>
          </p:nvSpPr>
          <p:spPr>
            <a:xfrm>
              <a:off x="3516768" y="-2170265"/>
              <a:ext cx="843474" cy="338555"/>
            </a:xfrm>
            <a:prstGeom prst="rect">
              <a:avLst/>
            </a:prstGeom>
            <a:noFill/>
            <a:ln>
              <a:noFill/>
            </a:ln>
          </p:spPr>
          <p:txBody>
            <a:bodyPr spcFirstLastPara="1" wrap="square" lIns="0" tIns="45700" rIns="0" bIns="45700" anchor="t" anchorCtr="0">
              <a:noAutofit/>
            </a:bodyPr>
            <a:lstStyle/>
            <a:p>
              <a:pPr>
                <a:spcBef>
                  <a:spcPts val="0"/>
                </a:spcBef>
                <a:spcAft>
                  <a:spcPts val="0"/>
                </a:spcAft>
                <a:buClr>
                  <a:srgbClr val="000000"/>
                </a:buClr>
                <a:buSzPts val="1600"/>
              </a:pPr>
              <a:r>
                <a:rPr lang="en-US" sz="1200">
                  <a:solidFill>
                    <a:srgbClr val="000000"/>
                  </a:solidFill>
                  <a:latin typeface="News Gothic MT" panose="020B0503020103020203" pitchFamily="34" charset="0"/>
                  <a:ea typeface="Calibri"/>
                  <a:cs typeface="Calibri"/>
                  <a:sym typeface="Calibri"/>
                </a:rPr>
                <a:t>Gamma</a:t>
              </a:r>
              <a:endParaRPr lang="en-US" sz="1200">
                <a:latin typeface="News Gothic MT" panose="020B0503020103020203" pitchFamily="34" charset="0"/>
              </a:endParaRPr>
            </a:p>
          </p:txBody>
        </p:sp>
        <p:sp>
          <p:nvSpPr>
            <p:cNvPr id="13" name="Google Shape;297;p38"/>
            <p:cNvSpPr txBox="1"/>
            <p:nvPr/>
          </p:nvSpPr>
          <p:spPr>
            <a:xfrm>
              <a:off x="1209269" y="-3468308"/>
              <a:ext cx="1773271" cy="400110"/>
            </a:xfrm>
            <a:prstGeom prst="rect">
              <a:avLst/>
            </a:prstGeom>
            <a:noFill/>
            <a:ln>
              <a:noFill/>
            </a:ln>
          </p:spPr>
          <p:txBody>
            <a:bodyPr spcFirstLastPara="1" wrap="square" lIns="0" tIns="45700" rIns="0" bIns="45700" anchor="t" anchorCtr="0">
              <a:noAutofit/>
            </a:bodyPr>
            <a:lstStyle/>
            <a:p>
              <a:pPr>
                <a:spcBef>
                  <a:spcPts val="0"/>
                </a:spcBef>
                <a:spcAft>
                  <a:spcPts val="0"/>
                </a:spcAft>
                <a:buClr>
                  <a:srgbClr val="4B8DCA"/>
                </a:buClr>
                <a:buSzPts val="2000"/>
              </a:pPr>
              <a:r>
                <a:rPr lang="en-US" sz="2000" b="1">
                  <a:solidFill>
                    <a:srgbClr val="4B8DCA"/>
                  </a:solidFill>
                  <a:latin typeface="News Gothic MT" panose="020B0503020103020203" pitchFamily="34" charset="0"/>
                  <a:ea typeface="Calibri"/>
                  <a:cs typeface="Calibri"/>
                  <a:sym typeface="Calibri"/>
                </a:rPr>
                <a:t>Myeloma</a:t>
              </a:r>
              <a:endParaRPr lang="en-US">
                <a:latin typeface="News Gothic MT" panose="020B0503020103020203" pitchFamily="34" charset="0"/>
              </a:endParaRPr>
            </a:p>
          </p:txBody>
        </p:sp>
      </p:grpSp>
      <p:sp>
        <p:nvSpPr>
          <p:cNvPr id="14" name="Google Shape;300;p38"/>
          <p:cNvSpPr txBox="1"/>
          <p:nvPr/>
        </p:nvSpPr>
        <p:spPr>
          <a:xfrm>
            <a:off x="2589969" y="4483188"/>
            <a:ext cx="1375698" cy="931794"/>
          </a:xfrm>
          <a:prstGeom prst="rect">
            <a:avLst/>
          </a:prstGeom>
          <a:noFill/>
          <a:ln>
            <a:noFill/>
          </a:ln>
        </p:spPr>
        <p:txBody>
          <a:bodyPr spcFirstLastPara="1" wrap="square" lIns="0" tIns="45700" rIns="0" bIns="45700" anchor="t" anchorCtr="0">
            <a:noAutofit/>
          </a:bodyPr>
          <a:lstStyle/>
          <a:p>
            <a:pPr marL="177800" indent="-177800">
              <a:lnSpc>
                <a:spcPct val="85000"/>
              </a:lnSpc>
              <a:spcBef>
                <a:spcPts val="0"/>
              </a:spcBef>
              <a:spcAft>
                <a:spcPts val="0"/>
              </a:spcAft>
              <a:buClr>
                <a:srgbClr val="990033"/>
              </a:buClr>
              <a:buSzPts val="2400"/>
            </a:pPr>
            <a:r>
              <a:rPr lang="en-US" sz="1800" b="1">
                <a:solidFill>
                  <a:srgbClr val="990033"/>
                </a:solidFill>
                <a:latin typeface="News Gothic MT" panose="020B0503020103020203" pitchFamily="34" charset="0"/>
                <a:ea typeface="Calibri"/>
                <a:cs typeface="Calibri"/>
                <a:sym typeface="Calibri"/>
              </a:rPr>
              <a:t>Light chain</a:t>
            </a:r>
            <a:endParaRPr lang="en-US" sz="1800">
              <a:latin typeface="News Gothic MT" panose="020B0503020103020203" pitchFamily="34" charset="0"/>
            </a:endParaRPr>
          </a:p>
          <a:p>
            <a:pPr marL="177800" indent="-177800">
              <a:lnSpc>
                <a:spcPct val="85000"/>
              </a:lnSpc>
              <a:spcBef>
                <a:spcPts val="0"/>
              </a:spcBef>
              <a:spcAft>
                <a:spcPts val="0"/>
              </a:spcAft>
              <a:buClr>
                <a:srgbClr val="990033"/>
              </a:buClr>
              <a:buSzPts val="1600"/>
              <a:buFont typeface="Calibri"/>
              <a:buChar char="•"/>
            </a:pPr>
            <a:r>
              <a:rPr lang="en-US" sz="1800">
                <a:solidFill>
                  <a:srgbClr val="990033"/>
                </a:solidFill>
                <a:latin typeface="News Gothic MT" panose="020B0503020103020203" pitchFamily="34" charset="0"/>
                <a:ea typeface="Calibri"/>
                <a:cs typeface="Calibri"/>
                <a:sym typeface="Calibri"/>
              </a:rPr>
              <a:t>Kappa</a:t>
            </a:r>
            <a:endParaRPr lang="en-US" sz="1800">
              <a:latin typeface="News Gothic MT" panose="020B0503020103020203" pitchFamily="34" charset="0"/>
            </a:endParaRPr>
          </a:p>
          <a:p>
            <a:pPr marL="177800" indent="-177800">
              <a:lnSpc>
                <a:spcPct val="85000"/>
              </a:lnSpc>
              <a:spcBef>
                <a:spcPts val="0"/>
              </a:spcBef>
              <a:spcAft>
                <a:spcPts val="0"/>
              </a:spcAft>
              <a:buClr>
                <a:srgbClr val="990033"/>
              </a:buClr>
              <a:buSzPts val="1600"/>
              <a:buFont typeface="Calibri"/>
              <a:buChar char="•"/>
            </a:pPr>
            <a:r>
              <a:rPr lang="en-US" sz="1800">
                <a:solidFill>
                  <a:srgbClr val="990033"/>
                </a:solidFill>
                <a:latin typeface="News Gothic MT" panose="020B0503020103020203" pitchFamily="34" charset="0"/>
                <a:ea typeface="Calibri"/>
                <a:cs typeface="Calibri"/>
                <a:sym typeface="Calibri"/>
              </a:rPr>
              <a:t>Lambda</a:t>
            </a:r>
            <a:endParaRPr lang="en-US" sz="1800">
              <a:latin typeface="News Gothic MT" panose="020B0503020103020203" pitchFamily="34" charset="0"/>
            </a:endParaRPr>
          </a:p>
        </p:txBody>
      </p:sp>
      <p:pic>
        <p:nvPicPr>
          <p:cNvPr id="15" name="Google Shape;301;p38" descr="Antibody Image"/>
          <p:cNvPicPr preferRelativeResize="0"/>
          <p:nvPr/>
        </p:nvPicPr>
        <p:blipFill rotWithShape="1">
          <a:blip r:embed="rId4">
            <a:alphaModFix/>
          </a:blip>
          <a:srcRect/>
          <a:stretch/>
        </p:blipFill>
        <p:spPr>
          <a:xfrm rot="1655466">
            <a:off x="3663454" y="3752417"/>
            <a:ext cx="1679246" cy="2052522"/>
          </a:xfrm>
          <a:prstGeom prst="rect">
            <a:avLst/>
          </a:prstGeom>
          <a:noFill/>
          <a:ln>
            <a:noFill/>
          </a:ln>
        </p:spPr>
      </p:pic>
      <p:sp>
        <p:nvSpPr>
          <p:cNvPr id="17" name="Google Shape;303;p38"/>
          <p:cNvSpPr txBox="1"/>
          <p:nvPr/>
        </p:nvSpPr>
        <p:spPr>
          <a:xfrm>
            <a:off x="4967891" y="5033652"/>
            <a:ext cx="1546385" cy="1193404"/>
          </a:xfrm>
          <a:prstGeom prst="rect">
            <a:avLst/>
          </a:prstGeom>
          <a:noFill/>
          <a:ln>
            <a:noFill/>
          </a:ln>
        </p:spPr>
        <p:txBody>
          <a:bodyPr spcFirstLastPara="1" wrap="square" lIns="0" tIns="45700" rIns="0" bIns="45700" anchor="t" anchorCtr="0">
            <a:noAutofit/>
          </a:bodyPr>
          <a:lstStyle/>
          <a:p>
            <a:pPr marL="177800" indent="-177800">
              <a:lnSpc>
                <a:spcPct val="85000"/>
              </a:lnSpc>
              <a:spcBef>
                <a:spcPts val="0"/>
              </a:spcBef>
              <a:spcAft>
                <a:spcPts val="0"/>
              </a:spcAft>
              <a:buClr>
                <a:srgbClr val="003366"/>
              </a:buClr>
              <a:buSzPts val="2400"/>
            </a:pPr>
            <a:r>
              <a:rPr lang="en-US" sz="1800" b="1">
                <a:solidFill>
                  <a:srgbClr val="003366"/>
                </a:solidFill>
                <a:latin typeface="News Gothic MT" panose="020B0503020103020203" pitchFamily="34" charset="0"/>
                <a:ea typeface="Calibri"/>
                <a:cs typeface="Calibri"/>
                <a:sym typeface="Calibri"/>
              </a:rPr>
              <a:t>Heavy chain</a:t>
            </a:r>
            <a:endParaRPr lang="en-US" sz="1800">
              <a:latin typeface="News Gothic MT" panose="020B0503020103020203" pitchFamily="34" charset="0"/>
            </a:endParaRPr>
          </a:p>
          <a:p>
            <a:pPr marL="177800" indent="-177800">
              <a:lnSpc>
                <a:spcPct val="85000"/>
              </a:lnSpc>
              <a:spcBef>
                <a:spcPts val="0"/>
              </a:spcBef>
              <a:spcAft>
                <a:spcPts val="0"/>
              </a:spcAft>
              <a:buClr>
                <a:srgbClr val="003366"/>
              </a:buClr>
              <a:buSzPts val="1600"/>
              <a:buFont typeface="Calibri"/>
              <a:buChar char="•"/>
            </a:pPr>
            <a:r>
              <a:rPr lang="en-US" sz="1800">
                <a:solidFill>
                  <a:srgbClr val="003366"/>
                </a:solidFill>
                <a:latin typeface="News Gothic MT" panose="020B0503020103020203" pitchFamily="34" charset="0"/>
                <a:ea typeface="Calibri"/>
                <a:cs typeface="Calibri"/>
                <a:sym typeface="Calibri"/>
              </a:rPr>
              <a:t>IgG</a:t>
            </a:r>
            <a:endParaRPr lang="en-US" sz="1800">
              <a:latin typeface="News Gothic MT" panose="020B0503020103020203" pitchFamily="34" charset="0"/>
            </a:endParaRPr>
          </a:p>
          <a:p>
            <a:pPr marL="177800" indent="-177800">
              <a:lnSpc>
                <a:spcPct val="85000"/>
              </a:lnSpc>
              <a:spcBef>
                <a:spcPts val="0"/>
              </a:spcBef>
              <a:spcAft>
                <a:spcPts val="0"/>
              </a:spcAft>
              <a:buClr>
                <a:srgbClr val="003366"/>
              </a:buClr>
              <a:buSzPts val="1600"/>
              <a:buFont typeface="Calibri"/>
              <a:buChar char="•"/>
            </a:pPr>
            <a:r>
              <a:rPr lang="en-US" sz="1800">
                <a:solidFill>
                  <a:srgbClr val="003366"/>
                </a:solidFill>
                <a:latin typeface="News Gothic MT" panose="020B0503020103020203" pitchFamily="34" charset="0"/>
                <a:ea typeface="Calibri"/>
                <a:cs typeface="Calibri"/>
                <a:sym typeface="Calibri"/>
              </a:rPr>
              <a:t>IgA</a:t>
            </a:r>
            <a:endParaRPr lang="en-US" sz="1800">
              <a:latin typeface="News Gothic MT" panose="020B0503020103020203" pitchFamily="34" charset="0"/>
            </a:endParaRPr>
          </a:p>
          <a:p>
            <a:pPr marL="177800" indent="-177800">
              <a:lnSpc>
                <a:spcPct val="85000"/>
              </a:lnSpc>
              <a:spcBef>
                <a:spcPts val="0"/>
              </a:spcBef>
              <a:spcAft>
                <a:spcPts val="0"/>
              </a:spcAft>
              <a:buClr>
                <a:srgbClr val="003366"/>
              </a:buClr>
              <a:buSzPts val="1600"/>
              <a:buFont typeface="Calibri"/>
              <a:buChar char="•"/>
            </a:pPr>
            <a:r>
              <a:rPr lang="en-US" sz="1800">
                <a:solidFill>
                  <a:srgbClr val="003366"/>
                </a:solidFill>
                <a:latin typeface="News Gothic MT" panose="020B0503020103020203" pitchFamily="34" charset="0"/>
                <a:ea typeface="Calibri"/>
                <a:cs typeface="Calibri"/>
                <a:sym typeface="Calibri"/>
              </a:rPr>
              <a:t>IgM</a:t>
            </a:r>
            <a:endParaRPr lang="en-US" sz="1800">
              <a:latin typeface="News Gothic MT" panose="020B0503020103020203" pitchFamily="34" charset="0"/>
            </a:endParaRPr>
          </a:p>
        </p:txBody>
      </p:sp>
      <p:grpSp>
        <p:nvGrpSpPr>
          <p:cNvPr id="18" name="Google Shape;305;p38"/>
          <p:cNvGrpSpPr/>
          <p:nvPr/>
        </p:nvGrpSpPr>
        <p:grpSpPr>
          <a:xfrm rot="5400000">
            <a:off x="2165574" y="996183"/>
            <a:ext cx="1114394" cy="1577252"/>
            <a:chOff x="4511516" y="4472559"/>
            <a:chExt cx="1114394" cy="1577252"/>
          </a:xfrm>
        </p:grpSpPr>
        <p:pic>
          <p:nvPicPr>
            <p:cNvPr id="19" name="Google Shape;306;p38"/>
            <p:cNvPicPr preferRelativeResize="0"/>
            <p:nvPr/>
          </p:nvPicPr>
          <p:blipFill rotWithShape="1">
            <a:blip r:embed="rId5">
              <a:alphaModFix/>
            </a:blip>
            <a:srcRect/>
            <a:stretch/>
          </p:blipFill>
          <p:spPr>
            <a:xfrm rot="10800000">
              <a:off x="4872673" y="5267894"/>
              <a:ext cx="384110" cy="359676"/>
            </a:xfrm>
            <a:prstGeom prst="rect">
              <a:avLst/>
            </a:prstGeom>
            <a:noFill/>
            <a:ln>
              <a:noFill/>
            </a:ln>
          </p:spPr>
        </p:pic>
        <p:pic>
          <p:nvPicPr>
            <p:cNvPr id="20" name="Google Shape;307;p38"/>
            <p:cNvPicPr preferRelativeResize="0"/>
            <p:nvPr/>
          </p:nvPicPr>
          <p:blipFill rotWithShape="1">
            <a:blip r:embed="rId6">
              <a:alphaModFix/>
            </a:blip>
            <a:srcRect/>
            <a:stretch/>
          </p:blipFill>
          <p:spPr>
            <a:xfrm rot="10800000">
              <a:off x="4826787" y="5717911"/>
              <a:ext cx="384110" cy="331900"/>
            </a:xfrm>
            <a:prstGeom prst="rect">
              <a:avLst/>
            </a:prstGeom>
            <a:noFill/>
            <a:ln>
              <a:noFill/>
            </a:ln>
          </p:spPr>
        </p:pic>
        <p:pic>
          <p:nvPicPr>
            <p:cNvPr id="21" name="Google Shape;308;p38"/>
            <p:cNvPicPr preferRelativeResize="0"/>
            <p:nvPr/>
          </p:nvPicPr>
          <p:blipFill rotWithShape="1">
            <a:blip r:embed="rId7">
              <a:alphaModFix/>
            </a:blip>
            <a:srcRect/>
            <a:stretch/>
          </p:blipFill>
          <p:spPr>
            <a:xfrm rot="10800000">
              <a:off x="4634387" y="5455509"/>
              <a:ext cx="384110" cy="295341"/>
            </a:xfrm>
            <a:prstGeom prst="rect">
              <a:avLst/>
            </a:prstGeom>
            <a:noFill/>
            <a:ln>
              <a:noFill/>
            </a:ln>
          </p:spPr>
        </p:pic>
        <p:pic>
          <p:nvPicPr>
            <p:cNvPr id="22" name="Google Shape;309;p38"/>
            <p:cNvPicPr preferRelativeResize="0"/>
            <p:nvPr/>
          </p:nvPicPr>
          <p:blipFill rotWithShape="1">
            <a:blip r:embed="rId8">
              <a:alphaModFix/>
            </a:blip>
            <a:srcRect/>
            <a:stretch/>
          </p:blipFill>
          <p:spPr>
            <a:xfrm rot="10800000">
              <a:off x="4911700" y="5536248"/>
              <a:ext cx="384110" cy="321987"/>
            </a:xfrm>
            <a:prstGeom prst="rect">
              <a:avLst/>
            </a:prstGeom>
            <a:noFill/>
            <a:ln>
              <a:noFill/>
            </a:ln>
          </p:spPr>
        </p:pic>
        <p:pic>
          <p:nvPicPr>
            <p:cNvPr id="23" name="Google Shape;310;p38"/>
            <p:cNvPicPr preferRelativeResize="0"/>
            <p:nvPr/>
          </p:nvPicPr>
          <p:blipFill rotWithShape="1">
            <a:blip r:embed="rId7">
              <a:alphaModFix/>
            </a:blip>
            <a:srcRect/>
            <a:stretch/>
          </p:blipFill>
          <p:spPr>
            <a:xfrm rot="10800000">
              <a:off x="5225764" y="5141805"/>
              <a:ext cx="384110" cy="295341"/>
            </a:xfrm>
            <a:prstGeom prst="rect">
              <a:avLst/>
            </a:prstGeom>
            <a:noFill/>
            <a:ln>
              <a:noFill/>
            </a:ln>
          </p:spPr>
        </p:pic>
        <p:pic>
          <p:nvPicPr>
            <p:cNvPr id="24" name="Google Shape;311;p38"/>
            <p:cNvPicPr preferRelativeResize="0"/>
            <p:nvPr/>
          </p:nvPicPr>
          <p:blipFill rotWithShape="1">
            <a:blip r:embed="rId8">
              <a:alphaModFix/>
            </a:blip>
            <a:srcRect/>
            <a:stretch/>
          </p:blipFill>
          <p:spPr>
            <a:xfrm rot="10800000">
              <a:off x="4759300" y="5383848"/>
              <a:ext cx="384110" cy="321987"/>
            </a:xfrm>
            <a:prstGeom prst="rect">
              <a:avLst/>
            </a:prstGeom>
            <a:noFill/>
            <a:ln>
              <a:noFill/>
            </a:ln>
          </p:spPr>
        </p:pic>
        <p:pic>
          <p:nvPicPr>
            <p:cNvPr id="25" name="Google Shape;312;p38"/>
            <p:cNvPicPr preferRelativeResize="0"/>
            <p:nvPr/>
          </p:nvPicPr>
          <p:blipFill rotWithShape="1">
            <a:blip r:embed="rId7">
              <a:alphaModFix/>
            </a:blip>
            <a:srcRect/>
            <a:stretch/>
          </p:blipFill>
          <p:spPr>
            <a:xfrm rot="10800000">
              <a:off x="5205543" y="4890717"/>
              <a:ext cx="384110" cy="295341"/>
            </a:xfrm>
            <a:prstGeom prst="rect">
              <a:avLst/>
            </a:prstGeom>
            <a:noFill/>
            <a:ln>
              <a:noFill/>
            </a:ln>
          </p:spPr>
        </p:pic>
        <p:pic>
          <p:nvPicPr>
            <p:cNvPr id="26" name="Google Shape;313;p38"/>
            <p:cNvPicPr preferRelativeResize="0"/>
            <p:nvPr/>
          </p:nvPicPr>
          <p:blipFill rotWithShape="1">
            <a:blip r:embed="rId8">
              <a:alphaModFix/>
            </a:blip>
            <a:srcRect/>
            <a:stretch/>
          </p:blipFill>
          <p:spPr>
            <a:xfrm rot="10800000">
              <a:off x="4656725" y="4984553"/>
              <a:ext cx="384110" cy="321987"/>
            </a:xfrm>
            <a:prstGeom prst="rect">
              <a:avLst/>
            </a:prstGeom>
            <a:noFill/>
            <a:ln>
              <a:noFill/>
            </a:ln>
          </p:spPr>
        </p:pic>
        <p:pic>
          <p:nvPicPr>
            <p:cNvPr id="27" name="Google Shape;314;p38"/>
            <p:cNvPicPr preferRelativeResize="0"/>
            <p:nvPr/>
          </p:nvPicPr>
          <p:blipFill rotWithShape="1">
            <a:blip r:embed="rId8">
              <a:alphaModFix/>
            </a:blip>
            <a:srcRect/>
            <a:stretch/>
          </p:blipFill>
          <p:spPr>
            <a:xfrm rot="10800000">
              <a:off x="4886852" y="4472559"/>
              <a:ext cx="384110" cy="321987"/>
            </a:xfrm>
            <a:prstGeom prst="rect">
              <a:avLst/>
            </a:prstGeom>
            <a:noFill/>
            <a:ln>
              <a:noFill/>
            </a:ln>
          </p:spPr>
        </p:pic>
        <p:pic>
          <p:nvPicPr>
            <p:cNvPr id="28" name="Google Shape;315;p38"/>
            <p:cNvPicPr preferRelativeResize="0"/>
            <p:nvPr/>
          </p:nvPicPr>
          <p:blipFill rotWithShape="1">
            <a:blip r:embed="rId5">
              <a:alphaModFix/>
            </a:blip>
            <a:srcRect/>
            <a:stretch/>
          </p:blipFill>
          <p:spPr>
            <a:xfrm rot="10800000">
              <a:off x="5201229" y="5642463"/>
              <a:ext cx="384110" cy="359676"/>
            </a:xfrm>
            <a:prstGeom prst="rect">
              <a:avLst/>
            </a:prstGeom>
            <a:noFill/>
            <a:ln>
              <a:noFill/>
            </a:ln>
          </p:spPr>
        </p:pic>
        <p:pic>
          <p:nvPicPr>
            <p:cNvPr id="29" name="Google Shape;316;p38"/>
            <p:cNvPicPr preferRelativeResize="0"/>
            <p:nvPr/>
          </p:nvPicPr>
          <p:blipFill rotWithShape="1">
            <a:blip r:embed="rId6">
              <a:alphaModFix/>
            </a:blip>
            <a:srcRect/>
            <a:stretch/>
          </p:blipFill>
          <p:spPr>
            <a:xfrm rot="-6144211">
              <a:off x="5018842" y="5042256"/>
              <a:ext cx="384110" cy="331900"/>
            </a:xfrm>
            <a:prstGeom prst="rect">
              <a:avLst/>
            </a:prstGeom>
            <a:noFill/>
            <a:ln>
              <a:noFill/>
            </a:ln>
          </p:spPr>
        </p:pic>
        <p:pic>
          <p:nvPicPr>
            <p:cNvPr id="30" name="Google Shape;317;p38"/>
            <p:cNvPicPr preferRelativeResize="0"/>
            <p:nvPr/>
          </p:nvPicPr>
          <p:blipFill rotWithShape="1">
            <a:blip r:embed="rId8">
              <a:alphaModFix/>
            </a:blip>
            <a:srcRect/>
            <a:stretch/>
          </p:blipFill>
          <p:spPr>
            <a:xfrm rot="10800000">
              <a:off x="5241800" y="4663375"/>
              <a:ext cx="384110" cy="321987"/>
            </a:xfrm>
            <a:prstGeom prst="rect">
              <a:avLst/>
            </a:prstGeom>
            <a:noFill/>
            <a:ln>
              <a:noFill/>
            </a:ln>
          </p:spPr>
        </p:pic>
        <p:pic>
          <p:nvPicPr>
            <p:cNvPr id="31" name="Google Shape;318;p38"/>
            <p:cNvPicPr preferRelativeResize="0"/>
            <p:nvPr/>
          </p:nvPicPr>
          <p:blipFill rotWithShape="1">
            <a:blip r:embed="rId8">
              <a:alphaModFix/>
            </a:blip>
            <a:srcRect/>
            <a:stretch/>
          </p:blipFill>
          <p:spPr>
            <a:xfrm rot="10800000">
              <a:off x="5225063" y="5411359"/>
              <a:ext cx="384110" cy="321987"/>
            </a:xfrm>
            <a:prstGeom prst="rect">
              <a:avLst/>
            </a:prstGeom>
            <a:noFill/>
            <a:ln>
              <a:noFill/>
            </a:ln>
          </p:spPr>
        </p:pic>
        <p:pic>
          <p:nvPicPr>
            <p:cNvPr id="32" name="Google Shape;319;p38"/>
            <p:cNvPicPr preferRelativeResize="0"/>
            <p:nvPr/>
          </p:nvPicPr>
          <p:blipFill rotWithShape="1">
            <a:blip r:embed="rId7">
              <a:alphaModFix/>
            </a:blip>
            <a:srcRect/>
            <a:stretch/>
          </p:blipFill>
          <p:spPr>
            <a:xfrm rot="10800000">
              <a:off x="4904716" y="4846029"/>
              <a:ext cx="384110" cy="295341"/>
            </a:xfrm>
            <a:prstGeom prst="rect">
              <a:avLst/>
            </a:prstGeom>
            <a:noFill/>
            <a:ln>
              <a:noFill/>
            </a:ln>
          </p:spPr>
        </p:pic>
        <p:pic>
          <p:nvPicPr>
            <p:cNvPr id="33" name="Google Shape;320;p38"/>
            <p:cNvPicPr preferRelativeResize="0"/>
            <p:nvPr/>
          </p:nvPicPr>
          <p:blipFill rotWithShape="1">
            <a:blip r:embed="rId8">
              <a:alphaModFix/>
            </a:blip>
            <a:srcRect/>
            <a:stretch/>
          </p:blipFill>
          <p:spPr>
            <a:xfrm rot="10800000">
              <a:off x="5021792" y="5360392"/>
              <a:ext cx="384110" cy="321987"/>
            </a:xfrm>
            <a:prstGeom prst="rect">
              <a:avLst/>
            </a:prstGeom>
            <a:noFill/>
            <a:ln>
              <a:noFill/>
            </a:ln>
          </p:spPr>
        </p:pic>
        <p:pic>
          <p:nvPicPr>
            <p:cNvPr id="34" name="Google Shape;321;p38"/>
            <p:cNvPicPr preferRelativeResize="0"/>
            <p:nvPr/>
          </p:nvPicPr>
          <p:blipFill rotWithShape="1">
            <a:blip r:embed="rId8">
              <a:alphaModFix/>
            </a:blip>
            <a:srcRect/>
            <a:stretch/>
          </p:blipFill>
          <p:spPr>
            <a:xfrm rot="10800000">
              <a:off x="4511516" y="5156337"/>
              <a:ext cx="384110" cy="321987"/>
            </a:xfrm>
            <a:prstGeom prst="rect">
              <a:avLst/>
            </a:prstGeom>
            <a:noFill/>
            <a:ln>
              <a:noFill/>
            </a:ln>
          </p:spPr>
        </p:pic>
      </p:grpSp>
      <p:sp>
        <p:nvSpPr>
          <p:cNvPr id="35" name="Google Shape;322;p38"/>
          <p:cNvSpPr txBox="1"/>
          <p:nvPr/>
        </p:nvSpPr>
        <p:spPr>
          <a:xfrm>
            <a:off x="1669181" y="2497330"/>
            <a:ext cx="2213138" cy="923330"/>
          </a:xfrm>
          <a:prstGeom prst="rect">
            <a:avLst/>
          </a:prstGeom>
          <a:noFill/>
          <a:ln>
            <a:noFill/>
          </a:ln>
        </p:spPr>
        <p:txBody>
          <a:bodyPr spcFirstLastPara="1" wrap="square" lIns="91425" tIns="45700" rIns="91425" bIns="45700" anchor="t" anchorCtr="0">
            <a:noAutofit/>
          </a:bodyPr>
          <a:lstStyle/>
          <a:p>
            <a:pPr algn="ctr">
              <a:spcBef>
                <a:spcPts val="0"/>
              </a:spcBef>
              <a:spcAft>
                <a:spcPts val="0"/>
              </a:spcAft>
              <a:buClr>
                <a:srgbClr val="000000"/>
              </a:buClr>
              <a:buSzPts val="1800"/>
            </a:pPr>
            <a:r>
              <a:rPr lang="en-US" sz="1800">
                <a:solidFill>
                  <a:srgbClr val="000000"/>
                </a:solidFill>
                <a:latin typeface="News Gothic MT" panose="020B0503020103020203" pitchFamily="34" charset="0"/>
                <a:ea typeface="Calibri"/>
                <a:cs typeface="Calibri"/>
                <a:sym typeface="Calibri"/>
              </a:rPr>
              <a:t>Myeloma cells produce abnormal immunoglobulins continually </a:t>
            </a:r>
            <a:br>
              <a:rPr lang="en-US" sz="1800">
                <a:solidFill>
                  <a:srgbClr val="000000"/>
                </a:solidFill>
                <a:latin typeface="News Gothic MT" panose="020B0503020103020203" pitchFamily="34" charset="0"/>
                <a:ea typeface="Calibri"/>
                <a:cs typeface="Calibri"/>
                <a:sym typeface="Calibri"/>
              </a:rPr>
            </a:br>
            <a:r>
              <a:rPr lang="en-US" sz="1800">
                <a:solidFill>
                  <a:srgbClr val="000000"/>
                </a:solidFill>
                <a:latin typeface="News Gothic MT" panose="020B0503020103020203" pitchFamily="34" charset="0"/>
                <a:ea typeface="Calibri"/>
                <a:cs typeface="Calibri"/>
                <a:sym typeface="Calibri"/>
              </a:rPr>
              <a:t>(nonsecretory disease is rare)</a:t>
            </a:r>
            <a:endParaRPr lang="en-US">
              <a:latin typeface="News Gothic MT" panose="020B0503020103020203" pitchFamily="34" charset="0"/>
            </a:endParaRPr>
          </a:p>
        </p:txBody>
      </p:sp>
      <p:pic>
        <p:nvPicPr>
          <p:cNvPr id="36" name="Google Shape;323;p38"/>
          <p:cNvPicPr preferRelativeResize="0"/>
          <p:nvPr/>
        </p:nvPicPr>
        <p:blipFill rotWithShape="1">
          <a:blip r:embed="rId9">
            <a:alphaModFix/>
          </a:blip>
          <a:srcRect l="46951"/>
          <a:stretch/>
        </p:blipFill>
        <p:spPr>
          <a:xfrm>
            <a:off x="3585824" y="2228968"/>
            <a:ext cx="1996161" cy="1335587"/>
          </a:xfrm>
          <a:prstGeom prst="rect">
            <a:avLst/>
          </a:prstGeom>
          <a:noFill/>
          <a:ln>
            <a:noFill/>
          </a:ln>
        </p:spPr>
      </p:pic>
    </p:spTree>
    <p:extLst>
      <p:ext uri="{BB962C8B-B14F-4D97-AF65-F5344CB8AC3E}">
        <p14:creationId xmlns:p14="http://schemas.microsoft.com/office/powerpoint/2010/main" val="2468733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92DD5-775A-5444-84A6-DB72AD27D7AA}"/>
              </a:ext>
            </a:extLst>
          </p:cNvPr>
          <p:cNvSpPr>
            <a:spLocks noGrp="1"/>
          </p:cNvSpPr>
          <p:nvPr>
            <p:ph type="title"/>
          </p:nvPr>
        </p:nvSpPr>
        <p:spPr/>
        <p:txBody>
          <a:bodyPr/>
          <a:lstStyle/>
          <a:p>
            <a:r>
              <a:rPr lang="en-US" dirty="0"/>
              <a:t>Melflufen: FDA Alert</a:t>
            </a:r>
          </a:p>
        </p:txBody>
      </p:sp>
      <p:sp>
        <p:nvSpPr>
          <p:cNvPr id="3" name="Text Placeholder 2">
            <a:extLst>
              <a:ext uri="{FF2B5EF4-FFF2-40B4-BE49-F238E27FC236}">
                <a16:creationId xmlns:a16="http://schemas.microsoft.com/office/drawing/2014/main" id="{0E70DBD3-9156-6142-9E79-043746D57D3F}"/>
              </a:ext>
            </a:extLst>
          </p:cNvPr>
          <p:cNvSpPr>
            <a:spLocks noGrp="1"/>
          </p:cNvSpPr>
          <p:nvPr>
            <p:ph type="body" sz="quarter" idx="12"/>
          </p:nvPr>
        </p:nvSpPr>
        <p:spPr>
          <a:xfrm>
            <a:off x="193575" y="6421193"/>
            <a:ext cx="3393558" cy="307777"/>
          </a:xfrm>
        </p:spPr>
        <p:txBody>
          <a:bodyPr/>
          <a:lstStyle/>
          <a:p>
            <a:r>
              <a:rPr lang="en-US" dirty="0"/>
              <a:t>pom = pomalidomide; HCP = health care professional.</a:t>
            </a:r>
          </a:p>
          <a:p>
            <a:r>
              <a:rPr lang="en-US" dirty="0"/>
              <a:t>US FDA, 2021.</a:t>
            </a:r>
          </a:p>
        </p:txBody>
      </p:sp>
      <p:sp>
        <p:nvSpPr>
          <p:cNvPr id="4" name="Content Placeholder 3">
            <a:extLst>
              <a:ext uri="{FF2B5EF4-FFF2-40B4-BE49-F238E27FC236}">
                <a16:creationId xmlns:a16="http://schemas.microsoft.com/office/drawing/2014/main" id="{0A8CC053-1411-6645-95F6-E78E24321821}"/>
              </a:ext>
            </a:extLst>
          </p:cNvPr>
          <p:cNvSpPr>
            <a:spLocks noGrp="1"/>
          </p:cNvSpPr>
          <p:nvPr>
            <p:ph idx="1"/>
          </p:nvPr>
        </p:nvSpPr>
        <p:spPr/>
        <p:txBody>
          <a:bodyPr/>
          <a:lstStyle/>
          <a:p>
            <a:r>
              <a:rPr lang="en-US" dirty="0"/>
              <a:t>OCEAN trial</a:t>
            </a:r>
          </a:p>
          <a:p>
            <a:pPr lvl="1"/>
            <a:r>
              <a:rPr lang="en-US" dirty="0"/>
              <a:t>Melflufen/dex vs pom/dex following 2-4 lines of prior therapy</a:t>
            </a:r>
          </a:p>
          <a:p>
            <a:pPr lvl="1"/>
            <a:r>
              <a:rPr lang="en-US" b="1" dirty="0">
                <a:solidFill>
                  <a:srgbClr val="FF0000"/>
                </a:solidFill>
              </a:rPr>
              <a:t>Increased risk of death with melflufen/dex</a:t>
            </a:r>
            <a:r>
              <a:rPr lang="en-US" dirty="0">
                <a:solidFill>
                  <a:srgbClr val="FF0000"/>
                </a:solidFill>
              </a:rPr>
              <a:t> </a:t>
            </a:r>
            <a:r>
              <a:rPr lang="en-US" dirty="0"/>
              <a:t>vs pom/dex</a:t>
            </a:r>
          </a:p>
          <a:p>
            <a:pPr lvl="1"/>
            <a:endParaRPr lang="en-US" dirty="0"/>
          </a:p>
          <a:p>
            <a:r>
              <a:rPr lang="en-US" dirty="0"/>
              <a:t>Melflufen/dex still approved (accelerated approval) and used in clinic</a:t>
            </a:r>
          </a:p>
          <a:p>
            <a:endParaRPr lang="en-US" dirty="0"/>
          </a:p>
          <a:p>
            <a:r>
              <a:rPr lang="en-US" dirty="0"/>
              <a:t>FDA actions</a:t>
            </a:r>
          </a:p>
          <a:p>
            <a:pPr lvl="1"/>
            <a:r>
              <a:rPr lang="en-US" dirty="0"/>
              <a:t>Manufacturer required to suspend enrollment in OCEAN and other ongoing melflufen trials</a:t>
            </a:r>
          </a:p>
          <a:p>
            <a:pPr lvl="1"/>
            <a:r>
              <a:rPr lang="en-US" dirty="0"/>
              <a:t>HCPs encouraged to review patients’ progress on melflufen and discuss risks of continued treatment with patients </a:t>
            </a:r>
          </a:p>
        </p:txBody>
      </p:sp>
    </p:spTree>
    <p:extLst>
      <p:ext uri="{BB962C8B-B14F-4D97-AF65-F5344CB8AC3E}">
        <p14:creationId xmlns:p14="http://schemas.microsoft.com/office/powerpoint/2010/main" val="352639074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552E2-3857-2D40-8E3F-64C2EF2E246A}"/>
              </a:ext>
            </a:extLst>
          </p:cNvPr>
          <p:cNvSpPr>
            <a:spLocks noGrp="1"/>
          </p:cNvSpPr>
          <p:nvPr>
            <p:ph type="title"/>
          </p:nvPr>
        </p:nvSpPr>
        <p:spPr/>
        <p:txBody>
          <a:bodyPr/>
          <a:lstStyle/>
          <a:p>
            <a:r>
              <a:rPr lang="en-US">
                <a:latin typeface="News Gothic MT"/>
              </a:rPr>
              <a:t>KarMMa: Idecabtagene Vicleucel</a:t>
            </a:r>
            <a:endParaRPr lang="en-US"/>
          </a:p>
        </p:txBody>
      </p:sp>
      <p:sp>
        <p:nvSpPr>
          <p:cNvPr id="5" name="Content Placeholder 4">
            <a:extLst>
              <a:ext uri="{FF2B5EF4-FFF2-40B4-BE49-F238E27FC236}">
                <a16:creationId xmlns:a16="http://schemas.microsoft.com/office/drawing/2014/main" id="{839C78E5-F6D2-A741-8372-C265516B97EA}"/>
              </a:ext>
            </a:extLst>
          </p:cNvPr>
          <p:cNvSpPr>
            <a:spLocks noGrp="1"/>
          </p:cNvSpPr>
          <p:nvPr>
            <p:ph idx="15"/>
          </p:nvPr>
        </p:nvSpPr>
        <p:spPr>
          <a:xfrm>
            <a:off x="5710992" y="1604926"/>
            <a:ext cx="6015787" cy="4373563"/>
          </a:xfrm>
        </p:spPr>
        <p:txBody>
          <a:bodyPr>
            <a:noAutofit/>
          </a:bodyPr>
          <a:lstStyle/>
          <a:p>
            <a:r>
              <a:rPr lang="en-US" sz="2200"/>
              <a:t>CAR T: </a:t>
            </a:r>
            <a:r>
              <a:rPr lang="en-US" sz="2200" spc="-7">
                <a:latin typeface="News Gothic MT"/>
                <a:cs typeface="Calibri"/>
                <a:sym typeface="Calibri"/>
              </a:rPr>
              <a:t>patient’s own T cells engineered, which takes between 7 days and several weeks</a:t>
            </a:r>
          </a:p>
          <a:p>
            <a:pPr lvl="1"/>
            <a:r>
              <a:rPr lang="en-US" spc="-7">
                <a:latin typeface="News Gothic MT"/>
                <a:cs typeface="Calibri"/>
                <a:sym typeface="Calibri"/>
              </a:rPr>
              <a:t>Must have sufficient blood counts/organ function to be eligible</a:t>
            </a:r>
          </a:p>
          <a:p>
            <a:pPr lvl="1"/>
            <a:r>
              <a:rPr lang="en-US"/>
              <a:t>Must </a:t>
            </a:r>
            <a:r>
              <a:rPr lang="en-US" spc="-7">
                <a:latin typeface="News Gothic MT"/>
                <a:cs typeface="Calibri"/>
                <a:sym typeface="Calibri"/>
              </a:rPr>
              <a:t>be able to wait/have bridging therapy while CAR T therapy is produced </a:t>
            </a:r>
          </a:p>
          <a:p>
            <a:pPr lvl="1"/>
            <a:r>
              <a:rPr lang="en-US" spc="-7">
                <a:latin typeface="News Gothic MT"/>
                <a:cs typeface="Calibri"/>
                <a:sym typeface="Calibri"/>
              </a:rPr>
              <a:t>Tip: refer patients early to begin evaluation for CAR T therapy</a:t>
            </a:r>
          </a:p>
          <a:p>
            <a:r>
              <a:rPr lang="en-US" sz="2200" spc="-7">
                <a:latin typeface="News Gothic MT"/>
                <a:cs typeface="Calibri"/>
                <a:sym typeface="Calibri"/>
              </a:rPr>
              <a:t>Different CAR T products have different transduction methods and targets</a:t>
            </a:r>
          </a:p>
          <a:p>
            <a:pPr lvl="1"/>
            <a:r>
              <a:rPr lang="en-US" spc="-7">
                <a:latin typeface="News Gothic MT"/>
                <a:cs typeface="Calibri"/>
                <a:sym typeface="Calibri"/>
              </a:rPr>
              <a:t>CRS</a:t>
            </a:r>
            <a:r>
              <a:rPr lang="en-US" spc="-7">
                <a:latin typeface="News Gothic MT"/>
              </a:rPr>
              <a:t> experienced by nearly all patients; mild to severe</a:t>
            </a:r>
            <a:endParaRPr lang="en-US" spc="-7">
              <a:latin typeface="News Gothic MT"/>
              <a:cs typeface="Calibri"/>
              <a:sym typeface="Calibri"/>
            </a:endParaRPr>
          </a:p>
        </p:txBody>
      </p:sp>
      <p:sp>
        <p:nvSpPr>
          <p:cNvPr id="3" name="Text Placeholder 2">
            <a:extLst>
              <a:ext uri="{FF2B5EF4-FFF2-40B4-BE49-F238E27FC236}">
                <a16:creationId xmlns:a16="http://schemas.microsoft.com/office/drawing/2014/main" id="{E6E6D1EA-6641-F04F-B205-26D3A6EA5883}"/>
              </a:ext>
            </a:extLst>
          </p:cNvPr>
          <p:cNvSpPr>
            <a:spLocks noGrp="1"/>
          </p:cNvSpPr>
          <p:nvPr>
            <p:ph type="body" sz="quarter" idx="12"/>
          </p:nvPr>
        </p:nvSpPr>
        <p:spPr>
          <a:xfrm>
            <a:off x="193575" y="6421193"/>
            <a:ext cx="4998163" cy="307777"/>
          </a:xfrm>
        </p:spPr>
        <p:txBody>
          <a:bodyPr/>
          <a:lstStyle/>
          <a:p>
            <a:pPr lvl="0">
              <a:buClr>
                <a:srgbClr val="000000"/>
              </a:buClr>
              <a:buSzTx/>
              <a:defRPr/>
            </a:pPr>
            <a:r>
              <a:rPr lang="pt-BR" altLang="en-US" spc="-10">
                <a:solidFill>
                  <a:srgbClr val="000000"/>
                </a:solidFill>
                <a:latin typeface="News Gothic MT" panose="020B0503020103020203" pitchFamily="34" charset="0"/>
                <a:cs typeface="Arial"/>
                <a:sym typeface="Arial"/>
              </a:rPr>
              <a:t>CRS = </a:t>
            </a:r>
            <a:r>
              <a:rPr lang="pt-BR" altLang="en-US" spc="-10" err="1">
                <a:solidFill>
                  <a:srgbClr val="000000"/>
                </a:solidFill>
                <a:latin typeface="News Gothic MT" panose="020B0503020103020203" pitchFamily="34" charset="0"/>
                <a:cs typeface="Arial"/>
                <a:sym typeface="Arial"/>
              </a:rPr>
              <a:t>cytokine</a:t>
            </a:r>
            <a:r>
              <a:rPr lang="pt-BR" altLang="en-US" spc="-10">
                <a:solidFill>
                  <a:srgbClr val="000000"/>
                </a:solidFill>
                <a:latin typeface="News Gothic MT" panose="020B0503020103020203" pitchFamily="34" charset="0"/>
                <a:cs typeface="Arial"/>
                <a:sym typeface="Arial"/>
              </a:rPr>
              <a:t> release </a:t>
            </a:r>
            <a:r>
              <a:rPr lang="pt-BR" altLang="en-US" spc="-10" err="1">
                <a:solidFill>
                  <a:srgbClr val="000000"/>
                </a:solidFill>
                <a:latin typeface="News Gothic MT" panose="020B0503020103020203" pitchFamily="34" charset="0"/>
                <a:cs typeface="Arial"/>
                <a:sym typeface="Arial"/>
              </a:rPr>
              <a:t>syndrome</a:t>
            </a:r>
            <a:r>
              <a:rPr lang="pt-BR" altLang="en-US" spc="-10">
                <a:solidFill>
                  <a:srgbClr val="000000"/>
                </a:solidFill>
                <a:latin typeface="News Gothic MT" panose="020B0503020103020203" pitchFamily="34" charset="0"/>
                <a:cs typeface="Arial"/>
                <a:sym typeface="Arial"/>
              </a:rPr>
              <a:t>.</a:t>
            </a:r>
          </a:p>
          <a:p>
            <a:pPr lvl="0">
              <a:buClr>
                <a:srgbClr val="000000"/>
              </a:buClr>
              <a:buSzTx/>
              <a:defRPr/>
            </a:pPr>
            <a:r>
              <a:rPr lang="en-US">
                <a:latin typeface="News Gothic MT" panose="020B0503020103020203" pitchFamily="34" charset="0"/>
              </a:rPr>
              <a:t>Munshi et al, 2020; Munshi et al, 2021; Dana-Farber, 2021; LLS, 2021; NCI, 2019.</a:t>
            </a:r>
            <a:endParaRPr lang="en-US" altLang="en-US">
              <a:solidFill>
                <a:srgbClr val="000000"/>
              </a:solidFill>
              <a:latin typeface="News Gothic MT" panose="020B0503020103020203" pitchFamily="34" charset="0"/>
              <a:cs typeface="Arial"/>
              <a:sym typeface="Arial"/>
            </a:endParaRPr>
          </a:p>
        </p:txBody>
      </p:sp>
      <p:sp>
        <p:nvSpPr>
          <p:cNvPr id="4" name="Content Placeholder 3">
            <a:extLst>
              <a:ext uri="{FF2B5EF4-FFF2-40B4-BE49-F238E27FC236}">
                <a16:creationId xmlns:a16="http://schemas.microsoft.com/office/drawing/2014/main" id="{73A0BEF9-5F07-B74C-9083-EC0E3CA86D42}"/>
              </a:ext>
            </a:extLst>
          </p:cNvPr>
          <p:cNvSpPr>
            <a:spLocks noGrp="1"/>
          </p:cNvSpPr>
          <p:nvPr>
            <p:ph idx="14"/>
          </p:nvPr>
        </p:nvSpPr>
        <p:spPr>
          <a:xfrm>
            <a:off x="609602" y="1604926"/>
            <a:ext cx="5293894" cy="4373563"/>
          </a:xfrm>
        </p:spPr>
        <p:txBody>
          <a:bodyPr>
            <a:noAutofit/>
          </a:bodyPr>
          <a:lstStyle/>
          <a:p>
            <a:pPr>
              <a:lnSpc>
                <a:spcPct val="95000"/>
              </a:lnSpc>
            </a:pPr>
            <a:r>
              <a:rPr lang="en-US" sz="2200" b="1">
                <a:latin typeface="News Gothic MT" panose="020B0503020103020203" pitchFamily="34" charset="0"/>
              </a:rPr>
              <a:t>Phase 2 trial design</a:t>
            </a:r>
          </a:p>
          <a:p>
            <a:pPr lvl="1">
              <a:lnSpc>
                <a:spcPct val="95000"/>
              </a:lnSpc>
            </a:pPr>
            <a:r>
              <a:rPr lang="en-US">
                <a:latin typeface="News Gothic MT" panose="020B0503020103020203" pitchFamily="34" charset="0"/>
              </a:rPr>
              <a:t>Idecabtagene vicleucel (ide-</a:t>
            </a:r>
            <a:r>
              <a:rPr lang="en-US" err="1">
                <a:latin typeface="News Gothic MT" panose="020B0503020103020203" pitchFamily="34" charset="0"/>
              </a:rPr>
              <a:t>cel</a:t>
            </a:r>
            <a:r>
              <a:rPr lang="en-US">
                <a:latin typeface="News Gothic MT" panose="020B0503020103020203" pitchFamily="34" charset="0"/>
              </a:rPr>
              <a:t>; bb2121): CAR T therapy targeting BCMA</a:t>
            </a:r>
          </a:p>
          <a:p>
            <a:pPr lvl="1">
              <a:lnSpc>
                <a:spcPct val="95000"/>
              </a:lnSpc>
            </a:pPr>
            <a:r>
              <a:rPr lang="en-US">
                <a:latin typeface="News Gothic MT" panose="020B0503020103020203" pitchFamily="34" charset="0"/>
              </a:rPr>
              <a:t>128 patients with R/R MM treated in dose escalation study</a:t>
            </a:r>
            <a:endParaRPr lang="en-US" altLang="en-US">
              <a:latin typeface="News Gothic MT" panose="020B0503020103020203" pitchFamily="34" charset="0"/>
            </a:endParaRPr>
          </a:p>
          <a:p>
            <a:pPr lvl="2">
              <a:lnSpc>
                <a:spcPct val="95000"/>
              </a:lnSpc>
            </a:pPr>
            <a:r>
              <a:rPr lang="en-US" altLang="en-US">
                <a:latin typeface="News Gothic MT" panose="020B0503020103020203" pitchFamily="34" charset="0"/>
              </a:rPr>
              <a:t>≥3 prior therapies, including PI, IMiD, and anti-CD38; r</a:t>
            </a:r>
            <a:r>
              <a:rPr lang="en-US">
                <a:latin typeface="News Gothic MT" panose="020B0503020103020203" pitchFamily="34" charset="0"/>
              </a:rPr>
              <a:t>efractory to last regimen </a:t>
            </a:r>
          </a:p>
          <a:p>
            <a:pPr lvl="2">
              <a:lnSpc>
                <a:spcPct val="95000"/>
              </a:lnSpc>
            </a:pPr>
            <a:r>
              <a:rPr lang="en-US">
                <a:latin typeface="News Gothic MT" panose="020B0503020103020203" pitchFamily="34" charset="0"/>
              </a:rPr>
              <a:t>Median of 6 prior therapies</a:t>
            </a:r>
          </a:p>
          <a:p>
            <a:pPr marL="76200" indent="0">
              <a:lnSpc>
                <a:spcPct val="95000"/>
              </a:lnSpc>
              <a:buNone/>
            </a:pPr>
            <a:endParaRPr lang="en-US" sz="1100" b="1">
              <a:latin typeface="News Gothic MT" panose="020B0503020103020203" pitchFamily="34" charset="0"/>
            </a:endParaRPr>
          </a:p>
          <a:p>
            <a:pPr>
              <a:lnSpc>
                <a:spcPct val="95000"/>
              </a:lnSpc>
            </a:pPr>
            <a:r>
              <a:rPr lang="en-US" sz="2200" b="1">
                <a:latin typeface="News Gothic MT" panose="020B0503020103020203" pitchFamily="34" charset="0"/>
              </a:rPr>
              <a:t>Results for </a:t>
            </a:r>
            <a:r>
              <a:rPr lang="en-US" sz="2200" b="1">
                <a:solidFill>
                  <a:srgbClr val="000000"/>
                </a:solidFill>
                <a:latin typeface="News Gothic MT" panose="020B0503020103020203" pitchFamily="34" charset="0"/>
                <a:sym typeface="Arial"/>
              </a:rPr>
              <a:t>450</a:t>
            </a:r>
            <a:r>
              <a:rPr lang="en-US" sz="2200" b="1">
                <a:solidFill>
                  <a:srgbClr val="000000"/>
                </a:solidFill>
                <a:latin typeface="News Gothic MT" panose="020B0503020103020203" pitchFamily="34" charset="0"/>
                <a:cs typeface="Arial" panose="020B0604020202020204" pitchFamily="34" charset="0"/>
                <a:sym typeface="Arial"/>
              </a:rPr>
              <a:t>×</a:t>
            </a:r>
            <a:r>
              <a:rPr lang="en-US" sz="2200" b="1">
                <a:solidFill>
                  <a:srgbClr val="000000"/>
                </a:solidFill>
                <a:latin typeface="News Gothic MT" panose="020B0503020103020203" pitchFamily="34" charset="0"/>
                <a:sym typeface="Arial"/>
              </a:rPr>
              <a:t>10</a:t>
            </a:r>
            <a:r>
              <a:rPr lang="en-US" sz="2200" b="1" baseline="30000">
                <a:solidFill>
                  <a:srgbClr val="000000"/>
                </a:solidFill>
                <a:latin typeface="News Gothic MT" panose="020B0503020103020203" pitchFamily="34" charset="0"/>
                <a:sym typeface="Arial"/>
              </a:rPr>
              <a:t>6 </a:t>
            </a:r>
            <a:r>
              <a:rPr lang="en-US" sz="2200" b="1">
                <a:solidFill>
                  <a:srgbClr val="000000"/>
                </a:solidFill>
                <a:latin typeface="News Gothic MT" panose="020B0503020103020203" pitchFamily="34" charset="0"/>
                <a:sym typeface="Arial"/>
              </a:rPr>
              <a:t> CAR T-cell dose</a:t>
            </a:r>
            <a:endParaRPr lang="en-US" sz="2200" b="1">
              <a:latin typeface="News Gothic MT" panose="020B0503020103020203" pitchFamily="34" charset="0"/>
            </a:endParaRPr>
          </a:p>
          <a:p>
            <a:pPr lvl="1">
              <a:lnSpc>
                <a:spcPct val="95000"/>
              </a:lnSpc>
            </a:pPr>
            <a:r>
              <a:rPr lang="en-US" b="1">
                <a:latin typeface="News Gothic MT" panose="020B0503020103020203" pitchFamily="34" charset="0"/>
              </a:rPr>
              <a:t>82% ORR </a:t>
            </a:r>
            <a:r>
              <a:rPr lang="en-US">
                <a:latin typeface="News Gothic MT" panose="020B0503020103020203" pitchFamily="34" charset="0"/>
              </a:rPr>
              <a:t>(35% CR/</a:t>
            </a:r>
            <a:r>
              <a:rPr lang="en-US" err="1">
                <a:latin typeface="News Gothic MT" panose="020B0503020103020203" pitchFamily="34" charset="0"/>
              </a:rPr>
              <a:t>sCR</a:t>
            </a:r>
            <a:r>
              <a:rPr lang="en-US">
                <a:latin typeface="News Gothic MT" panose="020B0503020103020203" pitchFamily="34" charset="0"/>
              </a:rPr>
              <a:t>) </a:t>
            </a:r>
          </a:p>
          <a:p>
            <a:pPr lvl="1">
              <a:lnSpc>
                <a:spcPct val="95000"/>
              </a:lnSpc>
            </a:pPr>
            <a:r>
              <a:rPr lang="en-US">
                <a:latin typeface="News Gothic MT" panose="020B0503020103020203" pitchFamily="34" charset="0"/>
              </a:rPr>
              <a:t>Median DOR: 11.3 months</a:t>
            </a:r>
          </a:p>
          <a:p>
            <a:pPr lvl="1">
              <a:lnSpc>
                <a:spcPct val="95000"/>
              </a:lnSpc>
            </a:pPr>
            <a:r>
              <a:rPr lang="en-US">
                <a:latin typeface="News Gothic MT" panose="020B0503020103020203" pitchFamily="34" charset="0"/>
              </a:rPr>
              <a:t>96% CRS, with 6% grade ≥3</a:t>
            </a:r>
          </a:p>
          <a:p>
            <a:endParaRPr lang="en-US" sz="3200">
              <a:latin typeface="News Gothic MT" panose="020B0503020103020203" pitchFamily="34" charset="0"/>
            </a:endParaRPr>
          </a:p>
        </p:txBody>
      </p:sp>
      <p:sp>
        <p:nvSpPr>
          <p:cNvPr id="7" name="Text Placeholder 6">
            <a:extLst>
              <a:ext uri="{FF2B5EF4-FFF2-40B4-BE49-F238E27FC236}">
                <a16:creationId xmlns:a16="http://schemas.microsoft.com/office/drawing/2014/main" id="{68D97785-8B8B-7D4C-9C67-2749CB1E6D2E}"/>
              </a:ext>
            </a:extLst>
          </p:cNvPr>
          <p:cNvSpPr txBox="1">
            <a:spLocks/>
          </p:cNvSpPr>
          <p:nvPr/>
        </p:nvSpPr>
        <p:spPr>
          <a:xfrm>
            <a:off x="622009" y="869747"/>
            <a:ext cx="10974916" cy="482133"/>
          </a:xfrm>
          <a:prstGeom prst="rect">
            <a:avLst/>
          </a:prstGeom>
        </p:spPr>
        <p:txBody>
          <a:bodyPr/>
          <a:lstStyle>
            <a:lvl1pPr marL="457200" indent="-457200" algn="l" rtl="0" eaLnBrk="1" fontAlgn="base" hangingPunct="1">
              <a:spcBef>
                <a:spcPts val="0"/>
              </a:spcBef>
              <a:spcAft>
                <a:spcPct val="0"/>
              </a:spcAft>
              <a:buClrTx/>
              <a:buSzPct val="100000"/>
              <a:buFontTx/>
              <a:buBlip>
                <a:blip r:embed="rId2"/>
              </a:buBlip>
              <a:defRPr sz="2600">
                <a:solidFill>
                  <a:schemeClr val="tx1"/>
                </a:solidFill>
                <a:latin typeface="News Gothic MT" charset="0"/>
                <a:ea typeface="News Gothic MT" charset="0"/>
                <a:cs typeface="News Gothic MT" charset="0"/>
              </a:defRPr>
            </a:lvl1pPr>
            <a:lvl2pPr marL="863600" indent="-406400" algn="l" rtl="0" eaLnBrk="1" fontAlgn="base" hangingPunct="1">
              <a:spcBef>
                <a:spcPts val="0"/>
              </a:spcBef>
              <a:spcAft>
                <a:spcPct val="0"/>
              </a:spcAft>
              <a:buClrTx/>
              <a:buSzPct val="100000"/>
              <a:buFontTx/>
              <a:buBlip>
                <a:blip r:embed="rId3"/>
              </a:buBlip>
              <a:defRPr sz="2000" baseline="0">
                <a:solidFill>
                  <a:schemeClr val="tx1"/>
                </a:solidFill>
                <a:latin typeface="News Gothic MT" charset="0"/>
                <a:ea typeface="News Gothic MT" charset="0"/>
                <a:cs typeface="News Gothic MT" charset="0"/>
              </a:defRPr>
            </a:lvl2pPr>
            <a:lvl3pPr marL="1252538" indent="-280988" algn="l" rtl="0" eaLnBrk="1" fontAlgn="base" hangingPunct="1">
              <a:spcBef>
                <a:spcPts val="0"/>
              </a:spcBef>
              <a:spcAft>
                <a:spcPct val="0"/>
              </a:spcAft>
              <a:buClr>
                <a:schemeClr val="tx1"/>
              </a:buClr>
              <a:buSzPct val="90000"/>
              <a:buFontTx/>
              <a:buBlip>
                <a:blip r:embed="rId4"/>
              </a:buBlip>
              <a:defRPr sz="1800">
                <a:solidFill>
                  <a:schemeClr val="tx1"/>
                </a:solidFill>
                <a:latin typeface="News Gothic MT" charset="0"/>
                <a:ea typeface="News Gothic MT" charset="0"/>
                <a:cs typeface="News Gothic MT" charset="0"/>
              </a:defRPr>
            </a:lvl3pPr>
            <a:lvl4pPr marL="1828800" indent="-344488" algn="l" rtl="0" eaLnBrk="1" fontAlgn="base" hangingPunct="1">
              <a:spcBef>
                <a:spcPts val="0"/>
              </a:spcBef>
              <a:spcAft>
                <a:spcPct val="0"/>
              </a:spcAft>
              <a:buClr>
                <a:schemeClr val="tx1"/>
              </a:buClr>
              <a:buSzPct val="100000"/>
              <a:buFontTx/>
              <a:buBlip>
                <a:blip r:embed="rId5"/>
              </a:buBlip>
              <a:defRPr sz="1700">
                <a:solidFill>
                  <a:schemeClr val="tx1"/>
                </a:solidFill>
                <a:latin typeface="News Gothic MT" charset="0"/>
                <a:ea typeface="News Gothic MT" charset="0"/>
                <a:cs typeface="News Gothic MT" charset="0"/>
              </a:defRPr>
            </a:lvl4pPr>
            <a:lvl5pPr marL="2057400" indent="-228600" algn="l" rtl="0" eaLnBrk="1" fontAlgn="base" hangingPunct="1">
              <a:spcBef>
                <a:spcPts val="0"/>
              </a:spcBef>
              <a:spcAft>
                <a:spcPct val="0"/>
              </a:spcAft>
              <a:buClrTx/>
              <a:buSzPct val="100000"/>
              <a:buFontTx/>
              <a:buBlip>
                <a:blip r:embed="rId6"/>
              </a:buBlip>
              <a:defRPr sz="1600">
                <a:solidFill>
                  <a:schemeClr val="tx1"/>
                </a:solidFill>
                <a:latin typeface="News Gothic MT" charset="0"/>
                <a:ea typeface="News Gothic MT" charset="0"/>
                <a:cs typeface="News Gothic MT" charset="0"/>
              </a:defRPr>
            </a:lvl5pPr>
            <a:lvl6pPr marL="2514600" indent="-228600" algn="l" rtl="0" eaLnBrk="1" fontAlgn="base" hangingPunct="1">
              <a:spcBef>
                <a:spcPct val="20000"/>
              </a:spcBef>
              <a:spcAft>
                <a:spcPct val="0"/>
              </a:spcAft>
              <a:buChar char="•"/>
              <a:defRPr sz="1200">
                <a:solidFill>
                  <a:schemeClr val="tx1"/>
                </a:solidFill>
                <a:latin typeface="+mn-lt"/>
                <a:ea typeface="+mn-ea"/>
              </a:defRPr>
            </a:lvl6pPr>
            <a:lvl7pPr marL="2971800" indent="-228600" algn="l" rtl="0" eaLnBrk="1" fontAlgn="base" hangingPunct="1">
              <a:spcBef>
                <a:spcPct val="20000"/>
              </a:spcBef>
              <a:spcAft>
                <a:spcPct val="0"/>
              </a:spcAft>
              <a:buChar char="•"/>
              <a:defRPr sz="1200">
                <a:solidFill>
                  <a:schemeClr val="tx1"/>
                </a:solidFill>
                <a:latin typeface="+mn-lt"/>
                <a:ea typeface="+mn-ea"/>
              </a:defRPr>
            </a:lvl7pPr>
            <a:lvl8pPr marL="3429000" indent="-228600" algn="l" rtl="0" eaLnBrk="1" fontAlgn="base" hangingPunct="1">
              <a:spcBef>
                <a:spcPct val="20000"/>
              </a:spcBef>
              <a:spcAft>
                <a:spcPct val="0"/>
              </a:spcAft>
              <a:buChar char="•"/>
              <a:defRPr sz="1200">
                <a:solidFill>
                  <a:schemeClr val="tx1"/>
                </a:solidFill>
                <a:latin typeface="+mn-lt"/>
                <a:ea typeface="+mn-ea"/>
              </a:defRPr>
            </a:lvl8pPr>
            <a:lvl9pPr marL="3886200" indent="-228600" algn="l" rtl="0" eaLnBrk="1" fontAlgn="base" hangingPunct="1">
              <a:spcBef>
                <a:spcPct val="20000"/>
              </a:spcBef>
              <a:spcAft>
                <a:spcPct val="0"/>
              </a:spcAft>
              <a:buChar char="•"/>
              <a:defRPr sz="1200">
                <a:solidFill>
                  <a:schemeClr val="tx1"/>
                </a:solidFill>
                <a:latin typeface="+mn-lt"/>
                <a:ea typeface="+mn-ea"/>
              </a:defRPr>
            </a:lvl9pPr>
          </a:lstStyle>
          <a:p>
            <a:pPr marL="0" indent="0">
              <a:buNone/>
            </a:pPr>
            <a:r>
              <a:rPr lang="en-US" sz="2800" kern="0">
                <a:latin typeface="News Gothic MT"/>
              </a:rPr>
              <a:t>R/R MM</a:t>
            </a:r>
            <a:endParaRPr lang="en-US" sz="2800" kern="0"/>
          </a:p>
        </p:txBody>
      </p:sp>
    </p:spTree>
    <p:extLst>
      <p:ext uri="{BB962C8B-B14F-4D97-AF65-F5344CB8AC3E}">
        <p14:creationId xmlns:p14="http://schemas.microsoft.com/office/powerpoint/2010/main" val="199897297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9DE28D6-B552-4CCD-952D-9DB738BD010A}"/>
              </a:ext>
            </a:extLst>
          </p:cNvPr>
          <p:cNvSpPr>
            <a:spLocks noGrp="1"/>
          </p:cNvSpPr>
          <p:nvPr>
            <p:ph type="title"/>
          </p:nvPr>
        </p:nvSpPr>
        <p:spPr>
          <a:xfrm>
            <a:off x="609600" y="247356"/>
            <a:ext cx="11341768" cy="630942"/>
          </a:xfrm>
        </p:spPr>
        <p:txBody>
          <a:bodyPr/>
          <a:lstStyle/>
          <a:p>
            <a:r>
              <a:rPr lang="en-GB" sz="3500" b="0" dirty="0">
                <a:solidFill>
                  <a:schemeClr val="tx2"/>
                </a:solidFill>
              </a:rPr>
              <a:t>Cytokine Release Syndrome Ranges in Severity </a:t>
            </a:r>
            <a:endParaRPr lang="en-US" sz="3500" b="0" dirty="0">
              <a:solidFill>
                <a:schemeClr val="tx2"/>
              </a:solidFill>
            </a:endParaRPr>
          </a:p>
        </p:txBody>
      </p:sp>
      <p:sp>
        <p:nvSpPr>
          <p:cNvPr id="44" name="Content Placeholder 2">
            <a:extLst>
              <a:ext uri="{FF2B5EF4-FFF2-40B4-BE49-F238E27FC236}">
                <a16:creationId xmlns:a16="http://schemas.microsoft.com/office/drawing/2014/main" id="{9E794238-78C5-CD4C-933F-7E408E5F4EAB}"/>
              </a:ext>
            </a:extLst>
          </p:cNvPr>
          <p:cNvSpPr>
            <a:spLocks noGrp="1"/>
          </p:cNvSpPr>
          <p:nvPr>
            <p:ph idx="1"/>
          </p:nvPr>
        </p:nvSpPr>
        <p:spPr>
          <a:xfrm>
            <a:off x="8380080" y="1734630"/>
            <a:ext cx="3271563" cy="4373563"/>
          </a:xfrm>
        </p:spPr>
        <p:txBody>
          <a:bodyPr>
            <a:normAutofit fontScale="92500"/>
          </a:bodyPr>
          <a:lstStyle/>
          <a:p>
            <a:pPr marL="0" indent="0">
              <a:buNone/>
            </a:pPr>
            <a:r>
              <a:rPr lang="en-US" sz="2000" b="1" dirty="0"/>
              <a:t>Monitoring for CRS</a:t>
            </a:r>
          </a:p>
          <a:p>
            <a:r>
              <a:rPr lang="en-US" sz="2000" dirty="0"/>
              <a:t>Vital signs (temperature, </a:t>
            </a:r>
            <a:br>
              <a:rPr lang="en-US" sz="2000" dirty="0"/>
            </a:br>
            <a:r>
              <a:rPr lang="en-US" sz="2000" dirty="0"/>
              <a:t>O</a:t>
            </a:r>
            <a:r>
              <a:rPr lang="en-US" sz="2000" baseline="-25000" dirty="0"/>
              <a:t>2</a:t>
            </a:r>
            <a:r>
              <a:rPr lang="en-US" sz="2000" dirty="0"/>
              <a:t> saturation, etc)</a:t>
            </a:r>
          </a:p>
          <a:p>
            <a:r>
              <a:rPr lang="en-US" sz="2000" dirty="0"/>
              <a:t>Review of systems and physical exam </a:t>
            </a:r>
          </a:p>
          <a:p>
            <a:pPr lvl="1"/>
            <a:r>
              <a:rPr lang="en-US" sz="1600" dirty="0"/>
              <a:t>Focus on cardiovascular, pulmonary, and neurologic systems</a:t>
            </a:r>
          </a:p>
          <a:p>
            <a:pPr lvl="1"/>
            <a:r>
              <a:rPr lang="en-US" sz="1600" dirty="0"/>
              <a:t>Survey for occult infection</a:t>
            </a:r>
          </a:p>
          <a:p>
            <a:r>
              <a:rPr lang="en-US" sz="2000" dirty="0"/>
              <a:t>Laboratory monitoring </a:t>
            </a:r>
          </a:p>
          <a:p>
            <a:pPr lvl="1"/>
            <a:r>
              <a:rPr lang="en-US" sz="1600" dirty="0"/>
              <a:t>CRP</a:t>
            </a:r>
          </a:p>
          <a:p>
            <a:pPr lvl="1"/>
            <a:r>
              <a:rPr lang="en-US" sz="1600" dirty="0"/>
              <a:t>Cytokines</a:t>
            </a:r>
          </a:p>
          <a:p>
            <a:pPr lvl="1"/>
            <a:r>
              <a:rPr lang="en-US" sz="1600" dirty="0"/>
              <a:t>Ferritin</a:t>
            </a:r>
          </a:p>
          <a:p>
            <a:pPr lvl="1"/>
            <a:r>
              <a:rPr lang="en-US" sz="1600" dirty="0"/>
              <a:t>LDH</a:t>
            </a:r>
          </a:p>
          <a:p>
            <a:pPr lvl="1"/>
            <a:endParaRPr lang="en-US" sz="2400" dirty="0"/>
          </a:p>
        </p:txBody>
      </p:sp>
      <p:sp>
        <p:nvSpPr>
          <p:cNvPr id="10" name="Text Placeholder 9">
            <a:extLst>
              <a:ext uri="{FF2B5EF4-FFF2-40B4-BE49-F238E27FC236}">
                <a16:creationId xmlns:a16="http://schemas.microsoft.com/office/drawing/2014/main" id="{67122DFA-CC40-5141-9C7B-E21E35BC774B}"/>
              </a:ext>
            </a:extLst>
          </p:cNvPr>
          <p:cNvSpPr>
            <a:spLocks noGrp="1"/>
          </p:cNvSpPr>
          <p:nvPr>
            <p:ph type="body" sz="quarter" idx="12"/>
          </p:nvPr>
        </p:nvSpPr>
        <p:spPr>
          <a:xfrm>
            <a:off x="193575" y="6420647"/>
            <a:ext cx="7968528" cy="307777"/>
          </a:xfrm>
        </p:spPr>
        <p:txBody>
          <a:bodyPr/>
          <a:lstStyle/>
          <a:p>
            <a:r>
              <a:rPr lang="en-US"/>
              <a:t>ALT = alanine aminotransferase; CPK = creatine phosphokinase; CRP = C-reactive protein; O</a:t>
            </a:r>
            <a:r>
              <a:rPr lang="en-US" baseline="-25000"/>
              <a:t>2 </a:t>
            </a:r>
            <a:r>
              <a:rPr lang="en-US"/>
              <a:t>= oxygen; TLS = tumor lysis syndrome.</a:t>
            </a:r>
          </a:p>
          <a:p>
            <a:r>
              <a:rPr lang="en-US"/>
              <a:t>Oluwole &amp; Davila, 2016; June et al, 2018; </a:t>
            </a:r>
            <a:r>
              <a:rPr lang="fy-NL"/>
              <a:t>Brudno &amp; Kochenderfer, 2016; </a:t>
            </a:r>
            <a:r>
              <a:rPr lang="en-US"/>
              <a:t>Shimabukuro-</a:t>
            </a:r>
            <a:r>
              <a:rPr lang="en-US" err="1"/>
              <a:t>Vornhagen</a:t>
            </a:r>
            <a:r>
              <a:rPr lang="en-US"/>
              <a:t>, et al, 2018; </a:t>
            </a:r>
            <a:r>
              <a:rPr lang="fy-NL"/>
              <a:t>Lee et al, 2019.</a:t>
            </a:r>
          </a:p>
        </p:txBody>
      </p:sp>
      <p:sp>
        <p:nvSpPr>
          <p:cNvPr id="11" name="Text Placeholder 10">
            <a:extLst>
              <a:ext uri="{FF2B5EF4-FFF2-40B4-BE49-F238E27FC236}">
                <a16:creationId xmlns:a16="http://schemas.microsoft.com/office/drawing/2014/main" id="{1F901015-DF5E-C74E-AA6E-7F34211944E9}"/>
              </a:ext>
            </a:extLst>
          </p:cNvPr>
          <p:cNvSpPr>
            <a:spLocks noGrp="1"/>
          </p:cNvSpPr>
          <p:nvPr>
            <p:ph type="body" sz="quarter" idx="13"/>
          </p:nvPr>
        </p:nvSpPr>
        <p:spPr/>
        <p:txBody>
          <a:bodyPr/>
          <a:lstStyle/>
          <a:p>
            <a:r>
              <a:rPr lang="en-GB" sz="2700" dirty="0">
                <a:solidFill>
                  <a:schemeClr val="tx2"/>
                </a:solidFill>
              </a:rPr>
              <a:t>Mild to Life-Threatening: Needs Early Recognition and Treatment</a:t>
            </a:r>
            <a:endParaRPr lang="en-US" sz="2700" dirty="0"/>
          </a:p>
        </p:txBody>
      </p:sp>
      <p:grpSp>
        <p:nvGrpSpPr>
          <p:cNvPr id="12" name="Group 11">
            <a:extLst>
              <a:ext uri="{FF2B5EF4-FFF2-40B4-BE49-F238E27FC236}">
                <a16:creationId xmlns:a16="http://schemas.microsoft.com/office/drawing/2014/main" id="{614DCE13-7C99-46F5-BA67-093049867039}"/>
              </a:ext>
            </a:extLst>
          </p:cNvPr>
          <p:cNvGrpSpPr/>
          <p:nvPr/>
        </p:nvGrpSpPr>
        <p:grpSpPr>
          <a:xfrm>
            <a:off x="372937" y="1667947"/>
            <a:ext cx="7903462" cy="4409771"/>
            <a:chOff x="3054133" y="1571695"/>
            <a:chExt cx="6041010" cy="3370609"/>
          </a:xfrm>
        </p:grpSpPr>
        <p:grpSp>
          <p:nvGrpSpPr>
            <p:cNvPr id="14" name="Group 13">
              <a:extLst>
                <a:ext uri="{FF2B5EF4-FFF2-40B4-BE49-F238E27FC236}">
                  <a16:creationId xmlns:a16="http://schemas.microsoft.com/office/drawing/2014/main" id="{85AD7F31-0DAC-4C02-AF99-34223BB5498D}"/>
                </a:ext>
              </a:extLst>
            </p:cNvPr>
            <p:cNvGrpSpPr/>
            <p:nvPr/>
          </p:nvGrpSpPr>
          <p:grpSpPr>
            <a:xfrm>
              <a:off x="3115477" y="4202926"/>
              <a:ext cx="2175358" cy="738506"/>
              <a:chOff x="1025885" y="4590750"/>
              <a:chExt cx="2787713" cy="984554"/>
            </a:xfrm>
            <a:solidFill>
              <a:srgbClr val="9400E6"/>
            </a:solidFill>
          </p:grpSpPr>
          <p:sp>
            <p:nvSpPr>
              <p:cNvPr id="39" name="Rectangle: Rounded Corners 38">
                <a:extLst>
                  <a:ext uri="{FF2B5EF4-FFF2-40B4-BE49-F238E27FC236}">
                    <a16:creationId xmlns:a16="http://schemas.microsoft.com/office/drawing/2014/main" id="{56CB5F53-F20D-403C-81B6-C19C6730E65F}"/>
                  </a:ext>
                </a:extLst>
              </p:cNvPr>
              <p:cNvSpPr/>
              <p:nvPr/>
            </p:nvSpPr>
            <p:spPr>
              <a:xfrm>
                <a:off x="1025885" y="4590750"/>
                <a:ext cx="1558288" cy="984554"/>
              </a:xfrm>
              <a:prstGeom prst="roundRect">
                <a:avLst/>
              </a:prstGeom>
              <a:solidFill>
                <a:srgbClr val="8B1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95" u="sng">
                    <a:latin typeface="News Gothic MT" panose="020B0503020103020203" pitchFamily="34" charset="0"/>
                  </a:rPr>
                  <a:t>Constitutional</a:t>
                </a:r>
              </a:p>
              <a:p>
                <a:pPr algn="ctr"/>
                <a:r>
                  <a:rPr lang="en-US" sz="1195">
                    <a:latin typeface="News Gothic MT" panose="020B0503020103020203" pitchFamily="34" charset="0"/>
                  </a:rPr>
                  <a:t>Fever</a:t>
                </a:r>
              </a:p>
              <a:p>
                <a:pPr algn="ctr"/>
                <a:r>
                  <a:rPr lang="en-US" sz="1195">
                    <a:latin typeface="News Gothic MT" panose="020B0503020103020203" pitchFamily="34" charset="0"/>
                  </a:rPr>
                  <a:t>Fatigue, malaise</a:t>
                </a:r>
              </a:p>
              <a:p>
                <a:pPr algn="ctr"/>
                <a:r>
                  <a:rPr lang="en-US" sz="1195">
                    <a:latin typeface="News Gothic MT" panose="020B0503020103020203" pitchFamily="34" charset="0"/>
                  </a:rPr>
                  <a:t>Headache</a:t>
                </a:r>
              </a:p>
            </p:txBody>
          </p:sp>
          <p:sp>
            <p:nvSpPr>
              <p:cNvPr id="40" name="Arrow: Right 39">
                <a:extLst>
                  <a:ext uri="{FF2B5EF4-FFF2-40B4-BE49-F238E27FC236}">
                    <a16:creationId xmlns:a16="http://schemas.microsoft.com/office/drawing/2014/main" id="{C54FF835-D8C9-4869-B8FE-939C0B31F82B}"/>
                  </a:ext>
                </a:extLst>
              </p:cNvPr>
              <p:cNvSpPr/>
              <p:nvPr/>
            </p:nvSpPr>
            <p:spPr>
              <a:xfrm>
                <a:off x="2541388" y="4867103"/>
                <a:ext cx="1272210" cy="480939"/>
              </a:xfrm>
              <a:prstGeom prst="rightArrow">
                <a:avLst/>
              </a:prstGeom>
              <a:solidFill>
                <a:srgbClr val="8B1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84">
                  <a:latin typeface="Calibri Regular"/>
                </a:endParaRPr>
              </a:p>
            </p:txBody>
          </p:sp>
        </p:grpSp>
        <p:grpSp>
          <p:nvGrpSpPr>
            <p:cNvPr id="15" name="Group 14">
              <a:extLst>
                <a:ext uri="{FF2B5EF4-FFF2-40B4-BE49-F238E27FC236}">
                  <a16:creationId xmlns:a16="http://schemas.microsoft.com/office/drawing/2014/main" id="{94315666-D96F-4E95-A9D6-9A8B87379A30}"/>
                </a:ext>
              </a:extLst>
            </p:cNvPr>
            <p:cNvGrpSpPr/>
            <p:nvPr/>
          </p:nvGrpSpPr>
          <p:grpSpPr>
            <a:xfrm>
              <a:off x="3081630" y="3375082"/>
              <a:ext cx="2268944" cy="787008"/>
              <a:chOff x="597161" y="4487819"/>
              <a:chExt cx="3501928" cy="1214681"/>
            </a:xfrm>
            <a:solidFill>
              <a:srgbClr val="5200A4"/>
            </a:solidFill>
          </p:grpSpPr>
          <p:sp>
            <p:nvSpPr>
              <p:cNvPr id="37" name="Rectangle: Rounded Corners 36">
                <a:extLst>
                  <a:ext uri="{FF2B5EF4-FFF2-40B4-BE49-F238E27FC236}">
                    <a16:creationId xmlns:a16="http://schemas.microsoft.com/office/drawing/2014/main" id="{62A32385-DCAC-418A-814B-6538F2C0A900}"/>
                  </a:ext>
                </a:extLst>
              </p:cNvPr>
              <p:cNvSpPr/>
              <p:nvPr/>
            </p:nvSpPr>
            <p:spPr>
              <a:xfrm>
                <a:off x="597161" y="4487819"/>
                <a:ext cx="1987014" cy="1141168"/>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95" u="sng">
                    <a:latin typeface="News Gothic MT" panose="020B0503020103020203" pitchFamily="34" charset="0"/>
                  </a:rPr>
                  <a:t>Cardiovascular</a:t>
                </a:r>
              </a:p>
              <a:p>
                <a:pPr algn="ctr"/>
                <a:r>
                  <a:rPr lang="en-US" sz="1195">
                    <a:latin typeface="News Gothic MT" panose="020B0503020103020203" pitchFamily="34" charset="0"/>
                  </a:rPr>
                  <a:t>Tachycardia</a:t>
                </a:r>
              </a:p>
              <a:p>
                <a:pPr algn="ctr"/>
                <a:r>
                  <a:rPr lang="en-US" sz="1195">
                    <a:latin typeface="News Gothic MT" panose="020B0503020103020203" pitchFamily="34" charset="0"/>
                  </a:rPr>
                  <a:t>Hypotension</a:t>
                </a:r>
              </a:p>
              <a:p>
                <a:pPr algn="ctr"/>
                <a:r>
                  <a:rPr lang="en-US" sz="1195">
                    <a:latin typeface="News Gothic MT" panose="020B0503020103020203" pitchFamily="34" charset="0"/>
                  </a:rPr>
                  <a:t>Arrhythmias</a:t>
                </a:r>
              </a:p>
            </p:txBody>
          </p:sp>
          <p:sp>
            <p:nvSpPr>
              <p:cNvPr id="38" name="Arrow: Right 37">
                <a:extLst>
                  <a:ext uri="{FF2B5EF4-FFF2-40B4-BE49-F238E27FC236}">
                    <a16:creationId xmlns:a16="http://schemas.microsoft.com/office/drawing/2014/main" id="{E7AA2B22-B27B-478A-8511-D936AF875D16}"/>
                  </a:ext>
                </a:extLst>
              </p:cNvPr>
              <p:cNvSpPr/>
              <p:nvPr/>
            </p:nvSpPr>
            <p:spPr>
              <a:xfrm rot="1067495">
                <a:off x="2331349" y="5157510"/>
                <a:ext cx="1767740" cy="544990"/>
              </a:xfrm>
              <a:prstGeom prst="righ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84">
                  <a:latin typeface="Calibri Regular"/>
                </a:endParaRPr>
              </a:p>
            </p:txBody>
          </p:sp>
        </p:grpSp>
        <p:grpSp>
          <p:nvGrpSpPr>
            <p:cNvPr id="16" name="Group 15">
              <a:extLst>
                <a:ext uri="{FF2B5EF4-FFF2-40B4-BE49-F238E27FC236}">
                  <a16:creationId xmlns:a16="http://schemas.microsoft.com/office/drawing/2014/main" id="{637030FD-4D36-4428-855D-B17A50B947A0}"/>
                </a:ext>
              </a:extLst>
            </p:cNvPr>
            <p:cNvGrpSpPr/>
            <p:nvPr/>
          </p:nvGrpSpPr>
          <p:grpSpPr>
            <a:xfrm>
              <a:off x="3054133" y="2542387"/>
              <a:ext cx="2553944" cy="1012267"/>
              <a:chOff x="46501" y="4372300"/>
              <a:chExt cx="3985503" cy="1579674"/>
            </a:xfrm>
            <a:solidFill>
              <a:srgbClr val="000099"/>
            </a:solidFill>
          </p:grpSpPr>
          <p:sp>
            <p:nvSpPr>
              <p:cNvPr id="35" name="Arrow: Right 34">
                <a:extLst>
                  <a:ext uri="{FF2B5EF4-FFF2-40B4-BE49-F238E27FC236}">
                    <a16:creationId xmlns:a16="http://schemas.microsoft.com/office/drawing/2014/main" id="{F7532713-DAF2-405B-AFB5-34BAD02B637E}"/>
                  </a:ext>
                </a:extLst>
              </p:cNvPr>
              <p:cNvSpPr/>
              <p:nvPr/>
            </p:nvSpPr>
            <p:spPr>
              <a:xfrm rot="2283980">
                <a:off x="1729438" y="5406985"/>
                <a:ext cx="2302566" cy="544989"/>
              </a:xfrm>
              <a:prstGeom prst="right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84">
                  <a:latin typeface="Calibri Regular"/>
                </a:endParaRPr>
              </a:p>
            </p:txBody>
          </p:sp>
          <p:sp>
            <p:nvSpPr>
              <p:cNvPr id="36" name="Rectangle: Rounded Corners 35">
                <a:extLst>
                  <a:ext uri="{FF2B5EF4-FFF2-40B4-BE49-F238E27FC236}">
                    <a16:creationId xmlns:a16="http://schemas.microsoft.com/office/drawing/2014/main" id="{435866A3-E4CA-4B84-869A-0C83645D72E4}"/>
                  </a:ext>
                </a:extLst>
              </p:cNvPr>
              <p:cNvSpPr/>
              <p:nvPr/>
            </p:nvSpPr>
            <p:spPr>
              <a:xfrm>
                <a:off x="46501" y="4372300"/>
                <a:ext cx="2265723" cy="1153821"/>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95" u="sng">
                    <a:latin typeface="News Gothic MT" panose="020B0503020103020203" pitchFamily="34" charset="0"/>
                  </a:rPr>
                  <a:t>Respiratory</a:t>
                </a:r>
              </a:p>
              <a:p>
                <a:pPr algn="ctr"/>
                <a:r>
                  <a:rPr lang="en-US" sz="1195">
                    <a:latin typeface="News Gothic MT" panose="020B0503020103020203" pitchFamily="34" charset="0"/>
                  </a:rPr>
                  <a:t>Hypoxia</a:t>
                </a:r>
              </a:p>
              <a:p>
                <a:pPr algn="ctr"/>
                <a:r>
                  <a:rPr lang="en-US" sz="1195">
                    <a:latin typeface="News Gothic MT" panose="020B0503020103020203" pitchFamily="34" charset="0"/>
                  </a:rPr>
                  <a:t>Dyspnea</a:t>
                </a:r>
              </a:p>
              <a:p>
                <a:pPr algn="ctr"/>
                <a:r>
                  <a:rPr lang="en-US" sz="1195">
                    <a:latin typeface="News Gothic MT" panose="020B0503020103020203" pitchFamily="34" charset="0"/>
                  </a:rPr>
                  <a:t>Capillary leak syndrome</a:t>
                </a:r>
              </a:p>
            </p:txBody>
          </p:sp>
        </p:grpSp>
        <p:grpSp>
          <p:nvGrpSpPr>
            <p:cNvPr id="17" name="Group 16">
              <a:extLst>
                <a:ext uri="{FF2B5EF4-FFF2-40B4-BE49-F238E27FC236}">
                  <a16:creationId xmlns:a16="http://schemas.microsoft.com/office/drawing/2014/main" id="{F9AF0525-2A22-47AA-9625-D522A6B7B75A}"/>
                </a:ext>
              </a:extLst>
            </p:cNvPr>
            <p:cNvGrpSpPr/>
            <p:nvPr/>
          </p:nvGrpSpPr>
          <p:grpSpPr>
            <a:xfrm>
              <a:off x="3878956" y="1733349"/>
              <a:ext cx="1527660" cy="2001134"/>
              <a:chOff x="-8699" y="4250014"/>
              <a:chExt cx="2413960" cy="3162120"/>
            </a:xfrm>
            <a:solidFill>
              <a:srgbClr val="003399"/>
            </a:solidFill>
          </p:grpSpPr>
          <p:sp>
            <p:nvSpPr>
              <p:cNvPr id="33" name="Arrow: Right 32">
                <a:extLst>
                  <a:ext uri="{FF2B5EF4-FFF2-40B4-BE49-F238E27FC236}">
                    <a16:creationId xmlns:a16="http://schemas.microsoft.com/office/drawing/2014/main" id="{2C65DBC3-1B40-4110-A5B6-66DD8622D60F}"/>
                  </a:ext>
                </a:extLst>
              </p:cNvPr>
              <p:cNvSpPr/>
              <p:nvPr/>
            </p:nvSpPr>
            <p:spPr>
              <a:xfrm rot="3248825">
                <a:off x="773216" y="5780088"/>
                <a:ext cx="2719102" cy="544989"/>
              </a:xfrm>
              <a:prstGeom prst="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84">
                  <a:latin typeface="Calibri Regular"/>
                </a:endParaRPr>
              </a:p>
            </p:txBody>
          </p:sp>
          <p:sp>
            <p:nvSpPr>
              <p:cNvPr id="34" name="Rectangle: Rounded Corners 33">
                <a:extLst>
                  <a:ext uri="{FF2B5EF4-FFF2-40B4-BE49-F238E27FC236}">
                    <a16:creationId xmlns:a16="http://schemas.microsoft.com/office/drawing/2014/main" id="{1C406A8C-E867-4456-9A3D-8F97B1E21B53}"/>
                  </a:ext>
                </a:extLst>
              </p:cNvPr>
              <p:cNvSpPr/>
              <p:nvPr/>
            </p:nvSpPr>
            <p:spPr>
              <a:xfrm>
                <a:off x="-8699" y="4250014"/>
                <a:ext cx="2130882" cy="116834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u="sng">
                    <a:latin typeface="News Gothic MT" panose="020B0503020103020203" pitchFamily="34" charset="0"/>
                  </a:rPr>
                  <a:t>Renal</a:t>
                </a:r>
              </a:p>
              <a:p>
                <a:pPr algn="ctr"/>
                <a:r>
                  <a:rPr lang="en-US" sz="1200">
                    <a:latin typeface="News Gothic MT" panose="020B0503020103020203" pitchFamily="34" charset="0"/>
                    <a:sym typeface="Symbol" pitchFamily="2" charset="2"/>
                  </a:rPr>
                  <a:t></a:t>
                </a:r>
                <a:r>
                  <a:rPr lang="en-US" sz="1200">
                    <a:latin typeface="News Gothic MT" panose="020B0503020103020203" pitchFamily="34" charset="0"/>
                  </a:rPr>
                  <a:t> serum creatinine</a:t>
                </a:r>
              </a:p>
              <a:p>
                <a:pPr algn="ctr"/>
                <a:r>
                  <a:rPr lang="en-US" sz="1200">
                    <a:latin typeface="News Gothic MT" panose="020B0503020103020203" pitchFamily="34" charset="0"/>
                  </a:rPr>
                  <a:t>Renal insufficiency</a:t>
                </a:r>
              </a:p>
              <a:p>
                <a:pPr algn="ctr"/>
                <a:r>
                  <a:rPr lang="en-US" sz="1200">
                    <a:latin typeface="News Gothic MT" panose="020B0503020103020203" pitchFamily="34" charset="0"/>
                  </a:rPr>
                  <a:t>TLS</a:t>
                </a:r>
              </a:p>
            </p:txBody>
          </p:sp>
        </p:grpSp>
        <p:grpSp>
          <p:nvGrpSpPr>
            <p:cNvPr id="18" name="Group 17">
              <a:extLst>
                <a:ext uri="{FF2B5EF4-FFF2-40B4-BE49-F238E27FC236}">
                  <a16:creationId xmlns:a16="http://schemas.microsoft.com/office/drawing/2014/main" id="{1A5C35F1-C850-4AC3-B419-915502AB343E}"/>
                </a:ext>
              </a:extLst>
            </p:cNvPr>
            <p:cNvGrpSpPr/>
            <p:nvPr/>
          </p:nvGrpSpPr>
          <p:grpSpPr>
            <a:xfrm>
              <a:off x="5311910" y="1571695"/>
              <a:ext cx="1608928" cy="1915621"/>
              <a:chOff x="4922694" y="406676"/>
              <a:chExt cx="2542374" cy="2947743"/>
            </a:xfrm>
            <a:solidFill>
              <a:srgbClr val="003399"/>
            </a:solidFill>
          </p:grpSpPr>
          <p:sp>
            <p:nvSpPr>
              <p:cNvPr id="31" name="Rectangle: Rounded Corners 30">
                <a:extLst>
                  <a:ext uri="{FF2B5EF4-FFF2-40B4-BE49-F238E27FC236}">
                    <a16:creationId xmlns:a16="http://schemas.microsoft.com/office/drawing/2014/main" id="{A61EBAD8-D255-4E24-A6DB-463242C21CEF}"/>
                  </a:ext>
                </a:extLst>
              </p:cNvPr>
              <p:cNvSpPr/>
              <p:nvPr/>
            </p:nvSpPr>
            <p:spPr>
              <a:xfrm>
                <a:off x="4922694" y="406676"/>
                <a:ext cx="2542374" cy="1137749"/>
              </a:xfrm>
              <a:prstGeom prst="roundRect">
                <a:avLst/>
              </a:prstGeom>
              <a:solidFill>
                <a:srgbClr val="2E6C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u="sng">
                    <a:latin typeface="News Gothic MT" panose="020B0503020103020203" pitchFamily="34" charset="0"/>
                  </a:rPr>
                  <a:t>Hepatic</a:t>
                </a:r>
              </a:p>
              <a:p>
                <a:pPr algn="ctr"/>
                <a:r>
                  <a:rPr lang="en-US" sz="1200">
                    <a:latin typeface="News Gothic MT" panose="020B0503020103020203" pitchFamily="34" charset="0"/>
                  </a:rPr>
                  <a:t>Transaminitis</a:t>
                </a:r>
              </a:p>
              <a:p>
                <a:pPr algn="ctr"/>
                <a:r>
                  <a:rPr lang="en-US" sz="1200">
                    <a:latin typeface="News Gothic MT" panose="020B0503020103020203" pitchFamily="34" charset="0"/>
                    <a:sym typeface="Symbol" pitchFamily="2" charset="2"/>
                  </a:rPr>
                  <a:t></a:t>
                </a:r>
                <a:r>
                  <a:rPr lang="en-US" sz="1200">
                    <a:latin typeface="News Gothic MT" panose="020B0503020103020203" pitchFamily="34" charset="0"/>
                  </a:rPr>
                  <a:t> ALT</a:t>
                </a:r>
              </a:p>
              <a:p>
                <a:pPr algn="ctr"/>
                <a:r>
                  <a:rPr lang="en-US" sz="1200">
                    <a:latin typeface="News Gothic MT" panose="020B0503020103020203" pitchFamily="34" charset="0"/>
                    <a:sym typeface="Symbol" pitchFamily="2" charset="2"/>
                  </a:rPr>
                  <a:t>Hyperbilirubinemia</a:t>
                </a:r>
                <a:endParaRPr lang="en-US" sz="1200">
                  <a:latin typeface="News Gothic MT" panose="020B0503020103020203" pitchFamily="34" charset="0"/>
                </a:endParaRPr>
              </a:p>
            </p:txBody>
          </p:sp>
          <p:sp>
            <p:nvSpPr>
              <p:cNvPr id="32" name="Arrow: Right 31">
                <a:extLst>
                  <a:ext uri="{FF2B5EF4-FFF2-40B4-BE49-F238E27FC236}">
                    <a16:creationId xmlns:a16="http://schemas.microsoft.com/office/drawing/2014/main" id="{A07FE325-C842-4470-B378-DA7C100930AA}"/>
                  </a:ext>
                </a:extLst>
              </p:cNvPr>
              <p:cNvSpPr/>
              <p:nvPr/>
            </p:nvSpPr>
            <p:spPr>
              <a:xfrm rot="5400000">
                <a:off x="5275508" y="2157903"/>
                <a:ext cx="1848043" cy="544989"/>
              </a:xfrm>
              <a:prstGeom prst="rightArrow">
                <a:avLst/>
              </a:prstGeom>
              <a:solidFill>
                <a:srgbClr val="2E6C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84">
                  <a:latin typeface="Calibri Regular"/>
                </a:endParaRPr>
              </a:p>
            </p:txBody>
          </p:sp>
        </p:grpSp>
        <p:grpSp>
          <p:nvGrpSpPr>
            <p:cNvPr id="19" name="Group 18">
              <a:extLst>
                <a:ext uri="{FF2B5EF4-FFF2-40B4-BE49-F238E27FC236}">
                  <a16:creationId xmlns:a16="http://schemas.microsoft.com/office/drawing/2014/main" id="{21F912C3-A35F-4E2C-AA29-EB0935A15E88}"/>
                </a:ext>
              </a:extLst>
            </p:cNvPr>
            <p:cNvGrpSpPr/>
            <p:nvPr/>
          </p:nvGrpSpPr>
          <p:grpSpPr>
            <a:xfrm>
              <a:off x="6729190" y="1733349"/>
              <a:ext cx="1380332" cy="1925172"/>
              <a:chOff x="7007861" y="1123765"/>
              <a:chExt cx="1840219" cy="2566583"/>
            </a:xfrm>
            <a:solidFill>
              <a:srgbClr val="1E708A"/>
            </a:solidFill>
          </p:grpSpPr>
          <p:sp>
            <p:nvSpPr>
              <p:cNvPr id="29" name="Arrow: Right 28">
                <a:extLst>
                  <a:ext uri="{FF2B5EF4-FFF2-40B4-BE49-F238E27FC236}">
                    <a16:creationId xmlns:a16="http://schemas.microsoft.com/office/drawing/2014/main" id="{BACFE96C-A015-4713-9C25-58FABC53027E}"/>
                  </a:ext>
                </a:extLst>
              </p:cNvPr>
              <p:cNvSpPr/>
              <p:nvPr/>
            </p:nvSpPr>
            <p:spPr>
              <a:xfrm rot="7448122">
                <a:off x="6214729" y="2484109"/>
                <a:ext cx="1999371" cy="413107"/>
              </a:xfrm>
              <a:prstGeom prst="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84">
                  <a:latin typeface="Calibri Regular"/>
                </a:endParaRPr>
              </a:p>
            </p:txBody>
          </p:sp>
          <p:sp>
            <p:nvSpPr>
              <p:cNvPr id="30" name="Rectangle: Rounded Corners 29">
                <a:extLst>
                  <a:ext uri="{FF2B5EF4-FFF2-40B4-BE49-F238E27FC236}">
                    <a16:creationId xmlns:a16="http://schemas.microsoft.com/office/drawing/2014/main" id="{70C81835-F30A-49BC-A747-80C16AAA8AD2}"/>
                  </a:ext>
                </a:extLst>
              </p:cNvPr>
              <p:cNvSpPr/>
              <p:nvPr/>
            </p:nvSpPr>
            <p:spPr>
              <a:xfrm>
                <a:off x="7375924" y="1123765"/>
                <a:ext cx="1472156" cy="98571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95" u="sng">
                    <a:latin typeface="News Gothic MT" panose="020B0503020103020203" pitchFamily="34" charset="0"/>
                  </a:rPr>
                  <a:t>Gastrointestinal</a:t>
                </a:r>
              </a:p>
              <a:p>
                <a:pPr algn="ctr"/>
                <a:r>
                  <a:rPr lang="en-US" sz="1195">
                    <a:latin typeface="News Gothic MT" panose="020B0503020103020203" pitchFamily="34" charset="0"/>
                  </a:rPr>
                  <a:t>Nausea</a:t>
                </a:r>
              </a:p>
              <a:p>
                <a:pPr algn="ctr"/>
                <a:r>
                  <a:rPr lang="en-US" sz="1195">
                    <a:latin typeface="News Gothic MT" panose="020B0503020103020203" pitchFamily="34" charset="0"/>
                  </a:rPr>
                  <a:t>Vomiting</a:t>
                </a:r>
              </a:p>
              <a:p>
                <a:pPr algn="ctr"/>
                <a:r>
                  <a:rPr lang="en-US" sz="1195">
                    <a:latin typeface="News Gothic MT" panose="020B0503020103020203" pitchFamily="34" charset="0"/>
                  </a:rPr>
                  <a:t>Diarrhea</a:t>
                </a:r>
              </a:p>
            </p:txBody>
          </p:sp>
        </p:grpSp>
        <p:grpSp>
          <p:nvGrpSpPr>
            <p:cNvPr id="20" name="Group 19">
              <a:extLst>
                <a:ext uri="{FF2B5EF4-FFF2-40B4-BE49-F238E27FC236}">
                  <a16:creationId xmlns:a16="http://schemas.microsoft.com/office/drawing/2014/main" id="{DC38463F-3FF1-4355-AFA1-F6F84CDEB93B}"/>
                </a:ext>
              </a:extLst>
            </p:cNvPr>
            <p:cNvGrpSpPr/>
            <p:nvPr/>
          </p:nvGrpSpPr>
          <p:grpSpPr>
            <a:xfrm>
              <a:off x="6570242" y="2557491"/>
              <a:ext cx="2387871" cy="954643"/>
              <a:chOff x="7322718" y="2400382"/>
              <a:chExt cx="3183442" cy="1272703"/>
            </a:xfrm>
            <a:solidFill>
              <a:srgbClr val="0F9996"/>
            </a:solidFill>
          </p:grpSpPr>
          <p:sp>
            <p:nvSpPr>
              <p:cNvPr id="27" name="Arrow: Right 26">
                <a:extLst>
                  <a:ext uri="{FF2B5EF4-FFF2-40B4-BE49-F238E27FC236}">
                    <a16:creationId xmlns:a16="http://schemas.microsoft.com/office/drawing/2014/main" id="{692B22F1-BE22-49AE-B2FF-EA315B4F8BA3}"/>
                  </a:ext>
                </a:extLst>
              </p:cNvPr>
              <p:cNvSpPr/>
              <p:nvPr/>
            </p:nvSpPr>
            <p:spPr>
              <a:xfrm rot="8921424">
                <a:off x="7322718" y="3241732"/>
                <a:ext cx="1889688" cy="431353"/>
              </a:xfrm>
              <a:prstGeom prst="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84">
                  <a:latin typeface="Calibri Regular"/>
                </a:endParaRPr>
              </a:p>
            </p:txBody>
          </p:sp>
          <p:sp>
            <p:nvSpPr>
              <p:cNvPr id="28" name="Rectangle: Rounded Corners 27">
                <a:extLst>
                  <a:ext uri="{FF2B5EF4-FFF2-40B4-BE49-F238E27FC236}">
                    <a16:creationId xmlns:a16="http://schemas.microsoft.com/office/drawing/2014/main" id="{E7C1F6AA-B56B-44AF-912C-CEE4EB4F31A2}"/>
                  </a:ext>
                </a:extLst>
              </p:cNvPr>
              <p:cNvSpPr/>
              <p:nvPr/>
            </p:nvSpPr>
            <p:spPr>
              <a:xfrm>
                <a:off x="8801711" y="2400382"/>
                <a:ext cx="1704449" cy="98571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95" u="sng">
                    <a:latin typeface="News Gothic MT" panose="020B0503020103020203" pitchFamily="34" charset="0"/>
                  </a:rPr>
                  <a:t>Hematologic</a:t>
                </a:r>
              </a:p>
              <a:p>
                <a:pPr algn="ctr"/>
                <a:r>
                  <a:rPr lang="en-US" sz="1195">
                    <a:latin typeface="News Gothic MT" panose="020B0503020103020203" pitchFamily="34" charset="0"/>
                  </a:rPr>
                  <a:t>Anemia</a:t>
                </a:r>
              </a:p>
              <a:p>
                <a:pPr algn="ctr"/>
                <a:r>
                  <a:rPr lang="en-US" sz="1195">
                    <a:latin typeface="News Gothic MT" panose="020B0503020103020203" pitchFamily="34" charset="0"/>
                  </a:rPr>
                  <a:t>Thrombocytopenia</a:t>
                </a:r>
              </a:p>
              <a:p>
                <a:pPr algn="ctr"/>
                <a:r>
                  <a:rPr lang="en-US" sz="1195">
                    <a:latin typeface="News Gothic MT" panose="020B0503020103020203" pitchFamily="34" charset="0"/>
                  </a:rPr>
                  <a:t>Neutropenia</a:t>
                </a:r>
              </a:p>
            </p:txBody>
          </p:sp>
        </p:grpSp>
        <p:grpSp>
          <p:nvGrpSpPr>
            <p:cNvPr id="21" name="Group 20">
              <a:extLst>
                <a:ext uri="{FF2B5EF4-FFF2-40B4-BE49-F238E27FC236}">
                  <a16:creationId xmlns:a16="http://schemas.microsoft.com/office/drawing/2014/main" id="{CA473720-B959-4BD3-A5AE-FB220AC2C1CC}"/>
                </a:ext>
              </a:extLst>
            </p:cNvPr>
            <p:cNvGrpSpPr/>
            <p:nvPr/>
          </p:nvGrpSpPr>
          <p:grpSpPr>
            <a:xfrm>
              <a:off x="6822768" y="3375081"/>
              <a:ext cx="2272375" cy="782599"/>
              <a:chOff x="7612458" y="3561248"/>
              <a:chExt cx="3029462" cy="1043338"/>
            </a:xfrm>
            <a:solidFill>
              <a:srgbClr val="00A874"/>
            </a:solidFill>
          </p:grpSpPr>
          <p:sp>
            <p:nvSpPr>
              <p:cNvPr id="25" name="Arrow: Right 24">
                <a:extLst>
                  <a:ext uri="{FF2B5EF4-FFF2-40B4-BE49-F238E27FC236}">
                    <a16:creationId xmlns:a16="http://schemas.microsoft.com/office/drawing/2014/main" id="{82E00F40-7C4F-4B33-8C3C-98971DA01782}"/>
                  </a:ext>
                </a:extLst>
              </p:cNvPr>
              <p:cNvSpPr/>
              <p:nvPr/>
            </p:nvSpPr>
            <p:spPr>
              <a:xfrm rot="9946844">
                <a:off x="7612458" y="4151749"/>
                <a:ext cx="1643568" cy="452837"/>
              </a:xfrm>
              <a:prstGeom prst="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84">
                  <a:latin typeface="Calibri Regular"/>
                </a:endParaRPr>
              </a:p>
            </p:txBody>
          </p:sp>
          <p:sp>
            <p:nvSpPr>
              <p:cNvPr id="26" name="Rectangle: Rounded Corners 25">
                <a:extLst>
                  <a:ext uri="{FF2B5EF4-FFF2-40B4-BE49-F238E27FC236}">
                    <a16:creationId xmlns:a16="http://schemas.microsoft.com/office/drawing/2014/main" id="{E65C4DCF-A45C-4C26-9B96-848D38CC6248}"/>
                  </a:ext>
                </a:extLst>
              </p:cNvPr>
              <p:cNvSpPr/>
              <p:nvPr/>
            </p:nvSpPr>
            <p:spPr>
              <a:xfrm>
                <a:off x="9056291" y="3561248"/>
                <a:ext cx="1585629" cy="98571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u="sng">
                    <a:latin typeface="News Gothic MT" panose="020B0503020103020203" pitchFamily="34" charset="0"/>
                  </a:rPr>
                  <a:t>Musculoskeletal</a:t>
                </a:r>
                <a:r>
                  <a:rPr lang="en-US" sz="1200">
                    <a:latin typeface="News Gothic MT" panose="020B0503020103020203" pitchFamily="34" charset="0"/>
                    <a:sym typeface="Symbol" pitchFamily="2" charset="2"/>
                  </a:rPr>
                  <a:t> </a:t>
                </a:r>
              </a:p>
              <a:p>
                <a:pPr algn="ctr"/>
                <a:r>
                  <a:rPr lang="en-US" sz="1200">
                    <a:latin typeface="News Gothic MT" panose="020B0503020103020203" pitchFamily="34" charset="0"/>
                    <a:sym typeface="Symbol" pitchFamily="2" charset="2"/>
                  </a:rPr>
                  <a:t></a:t>
                </a:r>
                <a:r>
                  <a:rPr lang="en-US" sz="1200">
                    <a:latin typeface="News Gothic MT" panose="020B0503020103020203" pitchFamily="34" charset="0"/>
                  </a:rPr>
                  <a:t> CPK</a:t>
                </a:r>
              </a:p>
              <a:p>
                <a:pPr algn="ctr"/>
                <a:r>
                  <a:rPr lang="en-US" sz="1200">
                    <a:latin typeface="News Gothic MT" panose="020B0503020103020203" pitchFamily="34" charset="0"/>
                  </a:rPr>
                  <a:t>Myalgia</a:t>
                </a:r>
              </a:p>
              <a:p>
                <a:pPr algn="ctr"/>
                <a:r>
                  <a:rPr lang="en-US" sz="1200">
                    <a:latin typeface="News Gothic MT" panose="020B0503020103020203" pitchFamily="34" charset="0"/>
                  </a:rPr>
                  <a:t>Weakness</a:t>
                </a:r>
              </a:p>
            </p:txBody>
          </p:sp>
        </p:grpSp>
        <p:grpSp>
          <p:nvGrpSpPr>
            <p:cNvPr id="22" name="Group 21">
              <a:extLst>
                <a:ext uri="{FF2B5EF4-FFF2-40B4-BE49-F238E27FC236}">
                  <a16:creationId xmlns:a16="http://schemas.microsoft.com/office/drawing/2014/main" id="{E1090214-4860-49E3-86E4-34E56406B1DF}"/>
                </a:ext>
              </a:extLst>
            </p:cNvPr>
            <p:cNvGrpSpPr/>
            <p:nvPr/>
          </p:nvGrpSpPr>
          <p:grpSpPr>
            <a:xfrm>
              <a:off x="6897065" y="4202926"/>
              <a:ext cx="2061051" cy="739378"/>
              <a:chOff x="7221833" y="4442097"/>
              <a:chExt cx="2747734" cy="985717"/>
            </a:xfrm>
            <a:solidFill>
              <a:srgbClr val="00863D"/>
            </a:solidFill>
          </p:grpSpPr>
          <p:sp>
            <p:nvSpPr>
              <p:cNvPr id="23" name="Arrow: Right 22">
                <a:extLst>
                  <a:ext uri="{FF2B5EF4-FFF2-40B4-BE49-F238E27FC236}">
                    <a16:creationId xmlns:a16="http://schemas.microsoft.com/office/drawing/2014/main" id="{E5898CD7-7E38-4C62-917A-681CF5EC7921}"/>
                  </a:ext>
                </a:extLst>
              </p:cNvPr>
              <p:cNvSpPr/>
              <p:nvPr/>
            </p:nvSpPr>
            <p:spPr>
              <a:xfrm rot="10800000">
                <a:off x="7221833" y="4707241"/>
                <a:ext cx="1616418" cy="467912"/>
              </a:xfrm>
              <a:prstGeom prst="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84">
                  <a:latin typeface="Calibri Regular"/>
                </a:endParaRPr>
              </a:p>
            </p:txBody>
          </p:sp>
          <p:sp>
            <p:nvSpPr>
              <p:cNvPr id="24" name="Rectangle: Rounded Corners 23">
                <a:extLst>
                  <a:ext uri="{FF2B5EF4-FFF2-40B4-BE49-F238E27FC236}">
                    <a16:creationId xmlns:a16="http://schemas.microsoft.com/office/drawing/2014/main" id="{15155EA5-14AA-43F5-88CD-FD8CFC01CC7D}"/>
                  </a:ext>
                </a:extLst>
              </p:cNvPr>
              <p:cNvSpPr/>
              <p:nvPr/>
            </p:nvSpPr>
            <p:spPr>
              <a:xfrm>
                <a:off x="8566615" y="4442097"/>
                <a:ext cx="1402952" cy="98571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95" u="sng">
                    <a:latin typeface="News Gothic MT" panose="020B0503020103020203" pitchFamily="34" charset="0"/>
                  </a:rPr>
                  <a:t>Neurologic</a:t>
                </a:r>
                <a:r>
                  <a:rPr lang="en-US" sz="1195">
                    <a:latin typeface="News Gothic MT" panose="020B0503020103020203" pitchFamily="34" charset="0"/>
                  </a:rPr>
                  <a:t> </a:t>
                </a:r>
              </a:p>
              <a:p>
                <a:pPr algn="ctr"/>
                <a:r>
                  <a:rPr lang="en-US" sz="1195">
                    <a:latin typeface="News Gothic MT" panose="020B0503020103020203" pitchFamily="34" charset="0"/>
                  </a:rPr>
                  <a:t>Delirium</a:t>
                </a:r>
              </a:p>
              <a:p>
                <a:pPr algn="ctr"/>
                <a:r>
                  <a:rPr lang="en-US" sz="1195">
                    <a:latin typeface="News Gothic MT" panose="020B0503020103020203" pitchFamily="34" charset="0"/>
                  </a:rPr>
                  <a:t>Somnolence</a:t>
                </a:r>
              </a:p>
              <a:p>
                <a:pPr algn="ctr"/>
                <a:r>
                  <a:rPr lang="en-US" sz="1195">
                    <a:latin typeface="News Gothic MT" panose="020B0503020103020203" pitchFamily="34" charset="0"/>
                  </a:rPr>
                  <a:t>Dysphagia</a:t>
                </a:r>
              </a:p>
            </p:txBody>
          </p:sp>
        </p:grpSp>
      </p:grpSp>
      <p:grpSp>
        <p:nvGrpSpPr>
          <p:cNvPr id="41" name="Group 40">
            <a:extLst>
              <a:ext uri="{FF2B5EF4-FFF2-40B4-BE49-F238E27FC236}">
                <a16:creationId xmlns:a16="http://schemas.microsoft.com/office/drawing/2014/main" id="{69EDAB37-7E3B-9A4E-898B-9AB6F389F61D}"/>
              </a:ext>
            </a:extLst>
          </p:cNvPr>
          <p:cNvGrpSpPr/>
          <p:nvPr/>
        </p:nvGrpSpPr>
        <p:grpSpPr>
          <a:xfrm>
            <a:off x="3605388" y="4473213"/>
            <a:ext cx="1552581" cy="1560199"/>
            <a:chOff x="2859602" y="0"/>
            <a:chExt cx="945931" cy="945931"/>
          </a:xfrm>
        </p:grpSpPr>
        <p:sp>
          <p:nvSpPr>
            <p:cNvPr id="42" name="Oval 41">
              <a:extLst>
                <a:ext uri="{FF2B5EF4-FFF2-40B4-BE49-F238E27FC236}">
                  <a16:creationId xmlns:a16="http://schemas.microsoft.com/office/drawing/2014/main" id="{870BC5C1-E5CA-FE46-BF24-A9A9792A54C6}"/>
                </a:ext>
              </a:extLst>
            </p:cNvPr>
            <p:cNvSpPr/>
            <p:nvPr/>
          </p:nvSpPr>
          <p:spPr>
            <a:xfrm>
              <a:off x="2859602" y="0"/>
              <a:ext cx="945931" cy="945931"/>
            </a:xfrm>
            <a:prstGeom prst="ellipse">
              <a:avLst/>
            </a:prstGeom>
            <a:solidFill>
              <a:schemeClr val="bg1">
                <a:lumMod val="65000"/>
              </a:schemeClr>
            </a:solidFill>
            <a:ln w="38100">
              <a:solidFill>
                <a:schemeClr val="bg1"/>
              </a:solidFill>
            </a:ln>
            <a:effectLst>
              <a:outerShdw blurRad="63500" sx="103000" sy="103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C9F0E239-15BA-AC4F-BA2B-DCF4D7CE2382}"/>
                </a:ext>
              </a:extLst>
            </p:cNvPr>
            <p:cNvSpPr/>
            <p:nvPr/>
          </p:nvSpPr>
          <p:spPr>
            <a:xfrm>
              <a:off x="2943684" y="84082"/>
              <a:ext cx="777766" cy="777766"/>
            </a:xfrm>
            <a:prstGeom prst="ellipse">
              <a:avLst/>
            </a:prstGeom>
            <a:gradFill flip="none" rotWithShape="1">
              <a:gsLst>
                <a:gs pos="100000">
                  <a:schemeClr val="bg1"/>
                </a:gs>
                <a:gs pos="0">
                  <a:schemeClr val="bg1">
                    <a:lumMod val="85000"/>
                  </a:schemeClr>
                </a:gs>
              </a:gsLst>
              <a:path path="circle">
                <a:fillToRect r="100000" b="100000"/>
              </a:path>
              <a:tileRect l="-100000" t="-100000"/>
            </a:gradFill>
            <a:ln>
              <a:noFill/>
            </a:ln>
            <a:effectLst>
              <a:outerShdw blurRad="63500" sx="103000" sy="103000" algn="ctr" rotWithShape="0">
                <a:prstClr val="black">
                  <a:alpha val="59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a:solidFill>
                    <a:schemeClr val="tx1"/>
                  </a:solidFill>
                  <a:latin typeface="News Gothic MT" panose="020B0503020103020203" pitchFamily="34" charset="0"/>
                  <a:cs typeface="Calibri" panose="020F0502020204030204" pitchFamily="34" charset="0"/>
                </a:rPr>
                <a:t>CRS</a:t>
              </a:r>
            </a:p>
          </p:txBody>
        </p:sp>
      </p:grpSp>
    </p:spTree>
    <p:extLst>
      <p:ext uri="{BB962C8B-B14F-4D97-AF65-F5344CB8AC3E}">
        <p14:creationId xmlns:p14="http://schemas.microsoft.com/office/powerpoint/2010/main" val="275607300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Emerging Options</a:t>
            </a:r>
          </a:p>
        </p:txBody>
      </p:sp>
      <p:sp>
        <p:nvSpPr>
          <p:cNvPr id="5" name="Text Placeholder 4">
            <a:extLst>
              <a:ext uri="{FF2B5EF4-FFF2-40B4-BE49-F238E27FC236}">
                <a16:creationId xmlns:a16="http://schemas.microsoft.com/office/drawing/2014/main" id="{23A8919A-5303-3C4B-AE55-F62AE17FC5FB}"/>
              </a:ext>
            </a:extLst>
          </p:cNvPr>
          <p:cNvSpPr>
            <a:spLocks noGrp="1"/>
          </p:cNvSpPr>
          <p:nvPr>
            <p:ph type="body" sz="quarter" idx="12"/>
          </p:nvPr>
        </p:nvSpPr>
        <p:spPr>
          <a:xfrm>
            <a:off x="193575" y="6575082"/>
            <a:ext cx="6985887" cy="153888"/>
          </a:xfrm>
        </p:spPr>
        <p:txBody>
          <a:bodyPr/>
          <a:lstStyle/>
          <a:p>
            <a:r>
              <a:rPr lang="en-US" err="1"/>
              <a:t>Raje</a:t>
            </a:r>
            <a:r>
              <a:rPr lang="en-US"/>
              <a:t> et al, 2018; Zhao et al, 2018; Mailankody et al, 2018; Trudel et al, 2018; Topp et al, 2018; Matulis et al, 2019.  </a:t>
            </a:r>
          </a:p>
        </p:txBody>
      </p:sp>
      <p:sp>
        <p:nvSpPr>
          <p:cNvPr id="3" name="Content Placeholder 2"/>
          <p:cNvSpPr>
            <a:spLocks noGrp="1"/>
          </p:cNvSpPr>
          <p:nvPr>
            <p:ph idx="1"/>
          </p:nvPr>
        </p:nvSpPr>
        <p:spPr/>
        <p:txBody>
          <a:bodyPr/>
          <a:lstStyle/>
          <a:p>
            <a:r>
              <a:rPr lang="en-US"/>
              <a:t>Bispecific T-cell engagers (BiTE)</a:t>
            </a:r>
          </a:p>
          <a:p>
            <a:r>
              <a:rPr lang="en-US"/>
              <a:t>CAR T-cell therapy; other products </a:t>
            </a:r>
          </a:p>
          <a:p>
            <a:r>
              <a:rPr lang="en-US"/>
              <a:t>Venetoclax: t(11;14)</a:t>
            </a:r>
          </a:p>
          <a:p>
            <a:r>
              <a:rPr lang="en-US"/>
              <a:t>Many, many more drugs and combinations in development!! </a:t>
            </a:r>
          </a:p>
        </p:txBody>
      </p:sp>
    </p:spTree>
    <p:extLst>
      <p:ext uri="{BB962C8B-B14F-4D97-AF65-F5344CB8AC3E}">
        <p14:creationId xmlns:p14="http://schemas.microsoft.com/office/powerpoint/2010/main" val="395348919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53"/>
          <p:cNvSpPr txBox="1">
            <a:spLocks noGrp="1"/>
          </p:cNvSpPr>
          <p:nvPr>
            <p:ph type="title"/>
          </p:nvPr>
        </p:nvSpPr>
        <p:spPr/>
        <p:txBody>
          <a:bodyPr/>
          <a:lstStyle/>
          <a:p>
            <a:r>
              <a:rPr lang="en-US"/>
              <a:t>Finding Clinical Trials</a:t>
            </a:r>
          </a:p>
        </p:txBody>
      </p:sp>
      <p:pic>
        <p:nvPicPr>
          <p:cNvPr id="707" name="Google Shape;707;p53"/>
          <p:cNvPicPr preferRelativeResize="0"/>
          <p:nvPr/>
        </p:nvPicPr>
        <p:blipFill rotWithShape="1">
          <a:blip r:embed="rId3">
            <a:alphaModFix/>
          </a:blip>
          <a:srcRect t="11023" b="4565"/>
          <a:stretch/>
        </p:blipFill>
        <p:spPr>
          <a:xfrm>
            <a:off x="3187003" y="1773815"/>
            <a:ext cx="5817994" cy="3964999"/>
          </a:xfrm>
          <a:prstGeom prst="rect">
            <a:avLst/>
          </a:prstGeom>
          <a:noFill/>
          <a:ln w="9525" cap="flat" cmpd="sng">
            <a:solidFill>
              <a:schemeClr val="dk1"/>
            </a:solidFill>
            <a:prstDash val="solid"/>
            <a:round/>
            <a:headEnd type="none" w="sm" len="sm"/>
            <a:tailEnd type="none" w="sm" len="sm"/>
          </a:ln>
        </p:spPr>
      </p:pic>
      <p:sp>
        <p:nvSpPr>
          <p:cNvPr id="708" name="Google Shape;708;p53"/>
          <p:cNvSpPr/>
          <p:nvPr/>
        </p:nvSpPr>
        <p:spPr>
          <a:xfrm>
            <a:off x="4883665" y="1336041"/>
            <a:ext cx="2749733" cy="276999"/>
          </a:xfrm>
          <a:prstGeom prst="rect">
            <a:avLst/>
          </a:prstGeom>
          <a:solidFill>
            <a:srgbClr val="00B0F0"/>
          </a:solidFill>
          <a:ln>
            <a:solidFill>
              <a:schemeClr val="tx1"/>
            </a:solidFill>
          </a:ln>
        </p:spPr>
        <p:txBody>
          <a:bodyPr spcFirstLastPara="1" wrap="square" lIns="68569" tIns="34275" rIns="68569" bIns="34275" anchor="t" anchorCtr="0">
            <a:noAutofit/>
          </a:bodyPr>
          <a:lstStyle/>
          <a:p>
            <a:pPr>
              <a:spcBef>
                <a:spcPts val="0"/>
              </a:spcBef>
              <a:spcAft>
                <a:spcPts val="0"/>
              </a:spcAft>
            </a:pPr>
            <a:r>
              <a:rPr lang="en-US" sz="1800">
                <a:solidFill>
                  <a:schemeClr val="lt1"/>
                </a:solidFill>
                <a:latin typeface="News Gothic MT" panose="020B0503020103020203" pitchFamily="34" charset="0"/>
                <a:ea typeface="Calibri"/>
                <a:cs typeface="Calibri"/>
                <a:sym typeface="Calibri"/>
              </a:rPr>
              <a:t>https://clinicaltrials.gov</a:t>
            </a:r>
            <a:r>
              <a:rPr lang="en-US" sz="1600">
                <a:solidFill>
                  <a:schemeClr val="lt1"/>
                </a:solidFill>
                <a:latin typeface="News Gothic MT" panose="020B0503020103020203" pitchFamily="34" charset="0"/>
                <a:ea typeface="Calibri"/>
                <a:cs typeface="Calibri"/>
                <a:sym typeface="Calibri"/>
              </a:rPr>
              <a:t>/</a:t>
            </a:r>
            <a:endParaRPr lang="en-US" sz="1200">
              <a:latin typeface="News Gothic MT" panose="020B0503020103020203" pitchFamily="34" charset="0"/>
            </a:endParaRPr>
          </a:p>
        </p:txBody>
      </p:sp>
    </p:spTree>
    <p:extLst>
      <p:ext uri="{BB962C8B-B14F-4D97-AF65-F5344CB8AC3E}">
        <p14:creationId xmlns:p14="http://schemas.microsoft.com/office/powerpoint/2010/main" val="132266916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Resources to Share With Patients With MM</a:t>
            </a:r>
          </a:p>
        </p:txBody>
      </p:sp>
      <p:sp>
        <p:nvSpPr>
          <p:cNvPr id="9" name="Content Placeholder 8">
            <a:extLst>
              <a:ext uri="{FF2B5EF4-FFF2-40B4-BE49-F238E27FC236}">
                <a16:creationId xmlns:a16="http://schemas.microsoft.com/office/drawing/2014/main" id="{FA70DC0A-BF29-C74A-B433-1CCCF3B78749}"/>
              </a:ext>
            </a:extLst>
          </p:cNvPr>
          <p:cNvSpPr>
            <a:spLocks noGrp="1"/>
          </p:cNvSpPr>
          <p:nvPr>
            <p:ph idx="1"/>
          </p:nvPr>
        </p:nvSpPr>
        <p:spPr/>
        <p:txBody>
          <a:bodyPr/>
          <a:lstStyle/>
          <a:p>
            <a:r>
              <a:rPr lang="en-US"/>
              <a:t>American Cancer Society</a:t>
            </a:r>
          </a:p>
          <a:p>
            <a:r>
              <a:rPr lang="en-US" err="1"/>
              <a:t>CANCERcare</a:t>
            </a:r>
            <a:endParaRPr lang="en-US"/>
          </a:p>
          <a:p>
            <a:r>
              <a:rPr lang="en-US"/>
              <a:t>International Myeloma Foundation</a:t>
            </a:r>
          </a:p>
          <a:p>
            <a:r>
              <a:rPr lang="en-US"/>
              <a:t>Multiple Myeloma Research Foundation</a:t>
            </a:r>
          </a:p>
          <a:p>
            <a:r>
              <a:rPr lang="en-US"/>
              <a:t>Leukemia and Lymphoma Society</a:t>
            </a:r>
          </a:p>
          <a:p>
            <a:r>
              <a:rPr lang="en-US"/>
              <a:t>LIVESTRONG</a:t>
            </a:r>
          </a:p>
          <a:p>
            <a:r>
              <a:rPr lang="en-US" err="1"/>
              <a:t>MedLine</a:t>
            </a:r>
            <a:r>
              <a:rPr lang="en-US"/>
              <a:t> Plus</a:t>
            </a:r>
            <a:br>
              <a:rPr lang="en-US"/>
            </a:br>
            <a:endParaRPr lang="en-US"/>
          </a:p>
        </p:txBody>
      </p:sp>
      <p:sp>
        <p:nvSpPr>
          <p:cNvPr id="8" name="Text Placeholder 7">
            <a:extLst>
              <a:ext uri="{FF2B5EF4-FFF2-40B4-BE49-F238E27FC236}">
                <a16:creationId xmlns:a16="http://schemas.microsoft.com/office/drawing/2014/main" id="{36E324A2-E9FD-B343-95DE-49358132B325}"/>
              </a:ext>
            </a:extLst>
          </p:cNvPr>
          <p:cNvSpPr>
            <a:spLocks noGrp="1"/>
          </p:cNvSpPr>
          <p:nvPr>
            <p:ph type="body" sz="quarter" idx="13"/>
          </p:nvPr>
        </p:nvSpPr>
        <p:spPr/>
        <p:txBody>
          <a:bodyPr/>
          <a:lstStyle/>
          <a:p>
            <a:r>
              <a:rPr lang="en-US"/>
              <a:t>General Myeloma/Cancer Resources</a:t>
            </a:r>
          </a:p>
        </p:txBody>
      </p:sp>
    </p:spTree>
    <p:extLst>
      <p:ext uri="{BB962C8B-B14F-4D97-AF65-F5344CB8AC3E}">
        <p14:creationId xmlns:p14="http://schemas.microsoft.com/office/powerpoint/2010/main" val="15510021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Resources to Share With Patients With MM (cont.)</a:t>
            </a:r>
          </a:p>
        </p:txBody>
      </p:sp>
      <p:sp>
        <p:nvSpPr>
          <p:cNvPr id="4" name="Content Placeholder 3">
            <a:extLst>
              <a:ext uri="{FF2B5EF4-FFF2-40B4-BE49-F238E27FC236}">
                <a16:creationId xmlns:a16="http://schemas.microsoft.com/office/drawing/2014/main" id="{65F2A8AC-CF63-864B-A90C-4A6A0293BF2B}"/>
              </a:ext>
            </a:extLst>
          </p:cNvPr>
          <p:cNvSpPr>
            <a:spLocks noGrp="1"/>
          </p:cNvSpPr>
          <p:nvPr>
            <p:ph idx="1"/>
          </p:nvPr>
        </p:nvSpPr>
        <p:spPr/>
        <p:txBody>
          <a:bodyPr/>
          <a:lstStyle/>
          <a:p>
            <a:r>
              <a:rPr lang="en-US"/>
              <a:t>Association of Oncology Social Work</a:t>
            </a:r>
          </a:p>
          <a:p>
            <a:r>
              <a:rPr lang="en-US"/>
              <a:t>Cancer Hope Network</a:t>
            </a:r>
          </a:p>
          <a:p>
            <a:r>
              <a:rPr lang="en-US"/>
              <a:t>Cancer.net</a:t>
            </a:r>
          </a:p>
          <a:p>
            <a:r>
              <a:rPr lang="en-US"/>
              <a:t>Cancer Support Community</a:t>
            </a:r>
          </a:p>
        </p:txBody>
      </p:sp>
      <p:sp>
        <p:nvSpPr>
          <p:cNvPr id="8" name="Text Placeholder 7">
            <a:extLst>
              <a:ext uri="{FF2B5EF4-FFF2-40B4-BE49-F238E27FC236}">
                <a16:creationId xmlns:a16="http://schemas.microsoft.com/office/drawing/2014/main" id="{E246AF27-3D7E-1544-A8AC-AC33A42E8EF3}"/>
              </a:ext>
            </a:extLst>
          </p:cNvPr>
          <p:cNvSpPr>
            <a:spLocks noGrp="1"/>
          </p:cNvSpPr>
          <p:nvPr>
            <p:ph type="body" sz="quarter" idx="13"/>
          </p:nvPr>
        </p:nvSpPr>
        <p:spPr/>
        <p:txBody>
          <a:bodyPr/>
          <a:lstStyle/>
          <a:p>
            <a:r>
              <a:rPr lang="en-US" dirty="0"/>
              <a:t>Psychological/Social</a:t>
            </a:r>
          </a:p>
        </p:txBody>
      </p:sp>
      <p:sp>
        <p:nvSpPr>
          <p:cNvPr id="6" name="Content Placeholder 3">
            <a:extLst>
              <a:ext uri="{FF2B5EF4-FFF2-40B4-BE49-F238E27FC236}">
                <a16:creationId xmlns:a16="http://schemas.microsoft.com/office/drawing/2014/main" id="{8AF972DD-A601-47F8-A6BB-EC5412F20898}"/>
              </a:ext>
            </a:extLst>
          </p:cNvPr>
          <p:cNvSpPr txBox="1">
            <a:spLocks/>
          </p:cNvSpPr>
          <p:nvPr/>
        </p:nvSpPr>
        <p:spPr>
          <a:xfrm>
            <a:off x="6029870" y="1514380"/>
            <a:ext cx="5181600" cy="4979907"/>
          </a:xfrm>
          <a:prstGeom prst="rect">
            <a:avLst/>
          </a:prstGeom>
        </p:spPr>
        <p:txBody>
          <a:bodyPr>
            <a:normAutofit/>
          </a:bodyPr>
          <a:lstStyle>
            <a:lvl1pPr marL="457200" indent="-457200" algn="l" rtl="0" eaLnBrk="1" fontAlgn="base" hangingPunct="1">
              <a:spcBef>
                <a:spcPts val="0"/>
              </a:spcBef>
              <a:spcAft>
                <a:spcPct val="0"/>
              </a:spcAft>
              <a:buClrTx/>
              <a:buSzPct val="100000"/>
              <a:buFontTx/>
              <a:buBlip>
                <a:blip r:embed="rId2"/>
              </a:buBlip>
              <a:defRPr sz="2600">
                <a:solidFill>
                  <a:schemeClr val="tx1"/>
                </a:solidFill>
                <a:latin typeface="News Gothic MT" charset="0"/>
                <a:ea typeface="News Gothic MT" charset="0"/>
                <a:cs typeface="News Gothic MT" charset="0"/>
              </a:defRPr>
            </a:lvl1pPr>
            <a:lvl2pPr marL="863600" indent="-406400" algn="l" rtl="0" eaLnBrk="1" fontAlgn="base" hangingPunct="1">
              <a:spcBef>
                <a:spcPts val="0"/>
              </a:spcBef>
              <a:spcAft>
                <a:spcPct val="0"/>
              </a:spcAft>
              <a:buClrTx/>
              <a:buSzPct val="100000"/>
              <a:buFontTx/>
              <a:buBlip>
                <a:blip r:embed="rId3"/>
              </a:buBlip>
              <a:defRPr sz="2000" baseline="0">
                <a:solidFill>
                  <a:schemeClr val="tx1"/>
                </a:solidFill>
                <a:latin typeface="News Gothic MT" charset="0"/>
                <a:ea typeface="News Gothic MT" charset="0"/>
                <a:cs typeface="News Gothic MT" charset="0"/>
              </a:defRPr>
            </a:lvl2pPr>
            <a:lvl3pPr marL="1252538" indent="-280988" algn="l" rtl="0" eaLnBrk="1" fontAlgn="base" hangingPunct="1">
              <a:spcBef>
                <a:spcPts val="0"/>
              </a:spcBef>
              <a:spcAft>
                <a:spcPct val="0"/>
              </a:spcAft>
              <a:buClr>
                <a:schemeClr val="tx1"/>
              </a:buClr>
              <a:buSzPct val="90000"/>
              <a:buFontTx/>
              <a:buBlip>
                <a:blip r:embed="rId4"/>
              </a:buBlip>
              <a:defRPr sz="1800">
                <a:solidFill>
                  <a:schemeClr val="tx1"/>
                </a:solidFill>
                <a:latin typeface="News Gothic MT" charset="0"/>
                <a:ea typeface="News Gothic MT" charset="0"/>
                <a:cs typeface="News Gothic MT" charset="0"/>
              </a:defRPr>
            </a:lvl3pPr>
            <a:lvl4pPr marL="1828800" indent="-344488" algn="l" rtl="0" eaLnBrk="1" fontAlgn="base" hangingPunct="1">
              <a:spcBef>
                <a:spcPts val="0"/>
              </a:spcBef>
              <a:spcAft>
                <a:spcPct val="0"/>
              </a:spcAft>
              <a:buClr>
                <a:schemeClr val="tx1"/>
              </a:buClr>
              <a:buSzPct val="100000"/>
              <a:buFontTx/>
              <a:buBlip>
                <a:blip r:embed="rId5"/>
              </a:buBlip>
              <a:defRPr sz="1700">
                <a:solidFill>
                  <a:schemeClr val="tx1"/>
                </a:solidFill>
                <a:latin typeface="News Gothic MT" charset="0"/>
                <a:ea typeface="News Gothic MT" charset="0"/>
                <a:cs typeface="News Gothic MT" charset="0"/>
              </a:defRPr>
            </a:lvl4pPr>
            <a:lvl5pPr marL="2057400" indent="-228600" algn="l" rtl="0" eaLnBrk="1" fontAlgn="base" hangingPunct="1">
              <a:spcBef>
                <a:spcPts val="0"/>
              </a:spcBef>
              <a:spcAft>
                <a:spcPct val="0"/>
              </a:spcAft>
              <a:buClrTx/>
              <a:buSzPct val="100000"/>
              <a:buFontTx/>
              <a:buBlip>
                <a:blip r:embed="rId6"/>
              </a:buBlip>
              <a:defRPr sz="1600">
                <a:solidFill>
                  <a:schemeClr val="tx1"/>
                </a:solidFill>
                <a:latin typeface="News Gothic MT" charset="0"/>
                <a:ea typeface="News Gothic MT" charset="0"/>
                <a:cs typeface="News Gothic MT" charset="0"/>
              </a:defRPr>
            </a:lvl5pPr>
            <a:lvl6pPr marL="2514600" indent="-228600" algn="l" rtl="0" eaLnBrk="1" fontAlgn="base" hangingPunct="1">
              <a:spcBef>
                <a:spcPct val="20000"/>
              </a:spcBef>
              <a:spcAft>
                <a:spcPct val="0"/>
              </a:spcAft>
              <a:buChar char="•"/>
              <a:defRPr sz="1200">
                <a:solidFill>
                  <a:schemeClr val="tx1"/>
                </a:solidFill>
                <a:latin typeface="+mn-lt"/>
                <a:ea typeface="+mn-ea"/>
              </a:defRPr>
            </a:lvl6pPr>
            <a:lvl7pPr marL="2971800" indent="-228600" algn="l" rtl="0" eaLnBrk="1" fontAlgn="base" hangingPunct="1">
              <a:spcBef>
                <a:spcPct val="20000"/>
              </a:spcBef>
              <a:spcAft>
                <a:spcPct val="0"/>
              </a:spcAft>
              <a:buChar char="•"/>
              <a:defRPr sz="1200">
                <a:solidFill>
                  <a:schemeClr val="tx1"/>
                </a:solidFill>
                <a:latin typeface="+mn-lt"/>
                <a:ea typeface="+mn-ea"/>
              </a:defRPr>
            </a:lvl7pPr>
            <a:lvl8pPr marL="3429000" indent="-228600" algn="l" rtl="0" eaLnBrk="1" fontAlgn="base" hangingPunct="1">
              <a:spcBef>
                <a:spcPct val="20000"/>
              </a:spcBef>
              <a:spcAft>
                <a:spcPct val="0"/>
              </a:spcAft>
              <a:buChar char="•"/>
              <a:defRPr sz="1200">
                <a:solidFill>
                  <a:schemeClr val="tx1"/>
                </a:solidFill>
                <a:latin typeface="+mn-lt"/>
                <a:ea typeface="+mn-ea"/>
              </a:defRPr>
            </a:lvl8pPr>
            <a:lvl9pPr marL="3886200" indent="-228600" algn="l" rtl="0" eaLnBrk="1" fontAlgn="base" hangingPunct="1">
              <a:spcBef>
                <a:spcPct val="20000"/>
              </a:spcBef>
              <a:spcAft>
                <a:spcPct val="0"/>
              </a:spcAft>
              <a:buChar char="•"/>
              <a:defRPr sz="1200">
                <a:solidFill>
                  <a:schemeClr val="tx1"/>
                </a:solidFill>
                <a:latin typeface="+mn-lt"/>
                <a:ea typeface="+mn-ea"/>
              </a:defRPr>
            </a:lvl9pPr>
          </a:lstStyle>
          <a:p>
            <a:pPr marL="0" indent="0">
              <a:lnSpc>
                <a:spcPct val="120000"/>
              </a:lnSpc>
              <a:spcBef>
                <a:spcPts val="600"/>
              </a:spcBef>
              <a:buNone/>
            </a:pPr>
            <a:endParaRPr lang="en-US" sz="1700" kern="0"/>
          </a:p>
        </p:txBody>
      </p:sp>
    </p:spTree>
    <p:extLst>
      <p:ext uri="{BB962C8B-B14F-4D97-AF65-F5344CB8AC3E}">
        <p14:creationId xmlns:p14="http://schemas.microsoft.com/office/powerpoint/2010/main" val="30789878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Resources to Share With Patients With MM (cont.)</a:t>
            </a:r>
          </a:p>
        </p:txBody>
      </p:sp>
      <p:sp>
        <p:nvSpPr>
          <p:cNvPr id="4" name="Content Placeholder 3">
            <a:extLst>
              <a:ext uri="{FF2B5EF4-FFF2-40B4-BE49-F238E27FC236}">
                <a16:creationId xmlns:a16="http://schemas.microsoft.com/office/drawing/2014/main" id="{9A1F3027-2570-A74B-9851-F4A0CFF759FC}"/>
              </a:ext>
            </a:extLst>
          </p:cNvPr>
          <p:cNvSpPr>
            <a:spLocks noGrp="1"/>
          </p:cNvSpPr>
          <p:nvPr>
            <p:ph idx="1"/>
          </p:nvPr>
        </p:nvSpPr>
        <p:spPr/>
        <p:txBody>
          <a:bodyPr/>
          <a:lstStyle/>
          <a:p>
            <a:r>
              <a:rPr lang="en-US"/>
              <a:t>CancerCare Co-Payment Assistance Foundation</a:t>
            </a:r>
          </a:p>
          <a:p>
            <a:r>
              <a:rPr lang="en-US"/>
              <a:t>Cancer Financial Assistance Coalition</a:t>
            </a:r>
          </a:p>
          <a:p>
            <a:r>
              <a:rPr lang="en-US"/>
              <a:t>Center for Medicare and Medicaid Services</a:t>
            </a:r>
          </a:p>
          <a:p>
            <a:r>
              <a:rPr lang="en-US"/>
              <a:t>HealthWell Foundation</a:t>
            </a:r>
          </a:p>
          <a:p>
            <a:r>
              <a:rPr lang="en-US"/>
              <a:t>Pharmaceutical manufacturer websites</a:t>
            </a:r>
          </a:p>
          <a:p>
            <a:r>
              <a:rPr lang="en-US"/>
              <a:t>Rx Assist</a:t>
            </a:r>
          </a:p>
          <a:p>
            <a:r>
              <a:rPr lang="en-US"/>
              <a:t>GoodRx</a:t>
            </a:r>
          </a:p>
          <a:p>
            <a:r>
              <a:rPr lang="en-US"/>
              <a:t>Patient Assistance Foundation</a:t>
            </a:r>
          </a:p>
          <a:p>
            <a:r>
              <a:rPr lang="en-US"/>
              <a:t>Good Days</a:t>
            </a:r>
          </a:p>
        </p:txBody>
      </p:sp>
      <p:sp>
        <p:nvSpPr>
          <p:cNvPr id="8" name="Text Placeholder 7">
            <a:extLst>
              <a:ext uri="{FF2B5EF4-FFF2-40B4-BE49-F238E27FC236}">
                <a16:creationId xmlns:a16="http://schemas.microsoft.com/office/drawing/2014/main" id="{E6150981-5E89-634A-BD74-11E4E8B81412}"/>
              </a:ext>
            </a:extLst>
          </p:cNvPr>
          <p:cNvSpPr>
            <a:spLocks noGrp="1"/>
          </p:cNvSpPr>
          <p:nvPr>
            <p:ph type="body" sz="quarter" idx="13"/>
          </p:nvPr>
        </p:nvSpPr>
        <p:spPr/>
        <p:txBody>
          <a:bodyPr/>
          <a:lstStyle/>
          <a:p>
            <a:r>
              <a:rPr lang="en-US"/>
              <a:t>Financial Assistance</a:t>
            </a:r>
          </a:p>
        </p:txBody>
      </p:sp>
    </p:spTree>
    <p:extLst>
      <p:ext uri="{BB962C8B-B14F-4D97-AF65-F5344CB8AC3E}">
        <p14:creationId xmlns:p14="http://schemas.microsoft.com/office/powerpoint/2010/main" val="101546893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Key Takeaways</a:t>
            </a:r>
          </a:p>
        </p:txBody>
      </p:sp>
      <p:sp>
        <p:nvSpPr>
          <p:cNvPr id="4" name="Content Placeholder 3"/>
          <p:cNvSpPr>
            <a:spLocks noGrp="1"/>
          </p:cNvSpPr>
          <p:nvPr>
            <p:ph idx="1"/>
          </p:nvPr>
        </p:nvSpPr>
        <p:spPr/>
        <p:txBody>
          <a:bodyPr/>
          <a:lstStyle/>
          <a:p>
            <a:r>
              <a:rPr lang="en-US"/>
              <a:t>Although multiple myeloma remains incurable, treatment options have improved dramatically, as has survival</a:t>
            </a:r>
          </a:p>
          <a:p>
            <a:r>
              <a:rPr lang="en-US"/>
              <a:t>PI/</a:t>
            </a:r>
            <a:r>
              <a:rPr lang="en-US" err="1"/>
              <a:t>IMiD</a:t>
            </a:r>
            <a:r>
              <a:rPr lang="en-US"/>
              <a:t> triplet therapy is the standard for NDMM (outside of clinical trials)</a:t>
            </a:r>
          </a:p>
          <a:p>
            <a:r>
              <a:rPr lang="en-US"/>
              <a:t>Maintenance therapy has significant benefits to overall survival, MRD status</a:t>
            </a:r>
          </a:p>
          <a:p>
            <a:r>
              <a:rPr lang="en-US"/>
              <a:t>High-risk disease remains high risk</a:t>
            </a:r>
          </a:p>
          <a:p>
            <a:r>
              <a:rPr lang="en-US"/>
              <a:t>Therapies with novel mechanisms of action are emerging  </a:t>
            </a:r>
          </a:p>
          <a:p>
            <a:r>
              <a:rPr lang="en-US"/>
              <a:t>Nurses are uniquely positioned to manage side effects and provide disease education </a:t>
            </a:r>
          </a:p>
        </p:txBody>
      </p:sp>
    </p:spTree>
    <p:extLst>
      <p:ext uri="{BB962C8B-B14F-4D97-AF65-F5344CB8AC3E}">
        <p14:creationId xmlns:p14="http://schemas.microsoft.com/office/powerpoint/2010/main" val="394150645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C6DF4F-3A10-534A-907A-F1E95426D8E0}"/>
              </a:ext>
            </a:extLst>
          </p:cNvPr>
          <p:cNvPicPr>
            <a:picLocks noChangeAspect="1"/>
          </p:cNvPicPr>
          <p:nvPr/>
        </p:nvPicPr>
        <p:blipFill>
          <a:blip r:embed="rId3"/>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6A52F841-A7C6-A740-8B6A-410C4B462ED7}"/>
              </a:ext>
            </a:extLst>
          </p:cNvPr>
          <p:cNvPicPr>
            <a:picLocks noChangeAspect="1"/>
          </p:cNvPicPr>
          <p:nvPr/>
        </p:nvPicPr>
        <p:blipFill rotWithShape="1">
          <a:blip r:embed="rId4"/>
          <a:srcRect l="7029" t="8781" r="7638" b="7105"/>
          <a:stretch/>
        </p:blipFill>
        <p:spPr>
          <a:xfrm>
            <a:off x="7411954" y="1687353"/>
            <a:ext cx="3209971" cy="3164115"/>
          </a:xfrm>
          <a:prstGeom prst="rect">
            <a:avLst/>
          </a:prstGeom>
        </p:spPr>
      </p:pic>
      <p:sp>
        <p:nvSpPr>
          <p:cNvPr id="13" name="TextBox 12">
            <a:extLst>
              <a:ext uri="{FF2B5EF4-FFF2-40B4-BE49-F238E27FC236}">
                <a16:creationId xmlns:a16="http://schemas.microsoft.com/office/drawing/2014/main" id="{20CDE22E-1C0B-D644-8CA0-CF8C2DE82270}"/>
              </a:ext>
            </a:extLst>
          </p:cNvPr>
          <p:cNvSpPr txBox="1"/>
          <p:nvPr/>
        </p:nvSpPr>
        <p:spPr>
          <a:xfrm>
            <a:off x="452121" y="1333410"/>
            <a:ext cx="5955716"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6C9F4D"/>
                </a:solidFill>
                <a:effectLst/>
                <a:uLnTx/>
                <a:uFillTx/>
                <a:latin typeface="Calibri" panose="020F0502020204030204"/>
                <a:ea typeface="ＭＳ Ｐゴシック" charset="0"/>
                <a:cs typeface="+mn-cs"/>
              </a:rPr>
              <a:t>Thank you joining us!</a:t>
            </a:r>
            <a:endParaRPr kumimoji="0" lang="en-US" sz="2900" b="0" i="0" u="none" strike="noStrike" kern="1200" cap="none" spc="0" normalizeH="0" baseline="0" noProof="0" dirty="0">
              <a:ln>
                <a:noFill/>
              </a:ln>
              <a:solidFill>
                <a:srgbClr val="6C9F4D"/>
              </a:solidFill>
              <a:effectLst/>
              <a:uLnTx/>
              <a:uFillTx/>
              <a:latin typeface="Calibri" panose="020F0502020204030204"/>
              <a:ea typeface="ＭＳ Ｐゴシック" charset="0"/>
              <a:cs typeface="+mn-cs"/>
            </a:endParaRPr>
          </a:p>
        </p:txBody>
      </p:sp>
      <p:sp>
        <p:nvSpPr>
          <p:cNvPr id="14" name="Rectangle 13">
            <a:extLst>
              <a:ext uri="{FF2B5EF4-FFF2-40B4-BE49-F238E27FC236}">
                <a16:creationId xmlns:a16="http://schemas.microsoft.com/office/drawing/2014/main" id="{55C5D0B1-D871-B74C-B7F2-E7774873A3E6}"/>
              </a:ext>
            </a:extLst>
          </p:cNvPr>
          <p:cNvSpPr/>
          <p:nvPr/>
        </p:nvSpPr>
        <p:spPr>
          <a:xfrm>
            <a:off x="119718" y="2453802"/>
            <a:ext cx="6790178" cy="193899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Scan the QR here or on the front of your i3 Health folder to complete the </a:t>
            </a:r>
            <a:r>
              <a:rPr kumimoji="0" lang="en-US" sz="2000" b="1" i="0" u="none" strike="noStrike" kern="0" cap="none" spc="0" normalizeH="0" baseline="0" noProof="0" dirty="0">
                <a:ln>
                  <a:noFill/>
                </a:ln>
                <a:solidFill>
                  <a:srgbClr val="6C9F4D"/>
                </a:solidFill>
                <a:effectLst/>
                <a:uLnTx/>
                <a:uFillTx/>
                <a:latin typeface="Calibri" panose="020F0502020204030204" pitchFamily="34" charset="0"/>
                <a:ea typeface="ＭＳ Ｐゴシック" charset="0"/>
                <a:cs typeface="Calibri" panose="020F0502020204030204" pitchFamily="34" charset="0"/>
              </a:rPr>
              <a:t>posttest</a:t>
            </a:r>
            <a:r>
              <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and </a:t>
            </a:r>
            <a:r>
              <a:rPr kumimoji="0" lang="en-US" sz="2000" b="1" i="0" u="none" strike="noStrike" kern="0" cap="none" spc="0" normalizeH="0" baseline="0" noProof="0" dirty="0">
                <a:ln>
                  <a:noFill/>
                </a:ln>
                <a:solidFill>
                  <a:srgbClr val="6C9F4D"/>
                </a:solidFill>
                <a:effectLst/>
                <a:uLnTx/>
                <a:uFillTx/>
                <a:latin typeface="Calibri" panose="020F0502020204030204" pitchFamily="34" charset="0"/>
                <a:ea typeface="ＭＳ Ｐゴシック" charset="0"/>
                <a:cs typeface="Calibri" panose="020F0502020204030204" pitchFamily="34" charset="0"/>
              </a:rPr>
              <a:t>evaluation</a:t>
            </a:r>
            <a:r>
              <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OR use the </a:t>
            </a:r>
            <a:r>
              <a:rPr kumimoji="0" lang="en-US" sz="2000" b="1" i="0" u="none" strike="noStrike" kern="0" cap="none" spc="0" normalizeH="0" baseline="0" noProof="0" dirty="0">
                <a:ln>
                  <a:noFill/>
                </a:ln>
                <a:solidFill>
                  <a:srgbClr val="6C9F4D"/>
                </a:solidFill>
                <a:effectLst/>
                <a:uLnTx/>
                <a:uFillTx/>
                <a:latin typeface="Calibri" panose="020F0502020204030204" pitchFamily="34" charset="0"/>
                <a:ea typeface="ＭＳ Ｐゴシック" charset="0"/>
                <a:cs typeface="Calibri" panose="020F0502020204030204" pitchFamily="34" charset="0"/>
              </a:rPr>
              <a:t>paper assessment</a:t>
            </a:r>
            <a:r>
              <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and </a:t>
            </a:r>
            <a:r>
              <a:rPr kumimoji="0" lang="en-US" sz="2000" b="1" i="0" u="none" strike="noStrike" kern="0" cap="none" spc="0" normalizeH="0" baseline="0" noProof="0" dirty="0">
                <a:ln>
                  <a:noFill/>
                </a:ln>
                <a:solidFill>
                  <a:srgbClr val="6C9F4D"/>
                </a:solidFill>
                <a:effectLst/>
                <a:uLnTx/>
                <a:uFillTx/>
                <a:latin typeface="Calibri" panose="020F0502020204030204" pitchFamily="34" charset="0"/>
                <a:ea typeface="ＭＳ Ｐゴシック" charset="0"/>
                <a:cs typeface="Calibri" panose="020F0502020204030204" pitchFamily="34" charset="0"/>
              </a:rPr>
              <a:t>paper</a:t>
            </a:r>
            <a:r>
              <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a:t>
            </a:r>
            <a:r>
              <a:rPr kumimoji="0" lang="en-US" sz="2000" b="1" i="0" u="none" strike="noStrike" kern="0" cap="none" spc="0" normalizeH="0" baseline="0" noProof="0" dirty="0">
                <a:ln>
                  <a:noFill/>
                </a:ln>
                <a:solidFill>
                  <a:srgbClr val="6C9F4D"/>
                </a:solidFill>
                <a:effectLst/>
                <a:uLnTx/>
                <a:uFillTx/>
                <a:latin typeface="Calibri" panose="020F0502020204030204" pitchFamily="34" charset="0"/>
                <a:ea typeface="ＭＳ Ｐゴシック" charset="0"/>
                <a:cs typeface="Calibri" panose="020F0502020204030204" pitchFamily="34" charset="0"/>
              </a:rPr>
              <a:t>evaluation</a:t>
            </a:r>
            <a:r>
              <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included in your i3 Health folder</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To scan the QR code:</a:t>
            </a:r>
            <a:endPar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sp>
        <p:nvSpPr>
          <p:cNvPr id="15" name="Rectangle 14">
            <a:extLst>
              <a:ext uri="{FF2B5EF4-FFF2-40B4-BE49-F238E27FC236}">
                <a16:creationId xmlns:a16="http://schemas.microsoft.com/office/drawing/2014/main" id="{9068DAEC-3A8E-7B49-9AD6-0AF2C74E426D}"/>
              </a:ext>
            </a:extLst>
          </p:cNvPr>
          <p:cNvSpPr/>
          <p:nvPr/>
        </p:nvSpPr>
        <p:spPr>
          <a:xfrm>
            <a:off x="7134916" y="979467"/>
            <a:ext cx="3764046" cy="707886"/>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1" u="none" strike="noStrike" kern="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Scan now to complete the</a:t>
            </a:r>
            <a:br>
              <a:rPr kumimoji="0" lang="en-US" sz="2000" b="1" i="1" u="none" strike="noStrike" kern="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r>
              <a:rPr kumimoji="0" lang="en-US" sz="2000" b="1" i="1" u="none" strike="noStrike" kern="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posttest and evaluation</a:t>
            </a:r>
            <a:endParaRPr kumimoji="0" lang="en-US" sz="18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sp>
        <p:nvSpPr>
          <p:cNvPr id="6" name="Rectangle 5">
            <a:extLst>
              <a:ext uri="{FF2B5EF4-FFF2-40B4-BE49-F238E27FC236}">
                <a16:creationId xmlns:a16="http://schemas.microsoft.com/office/drawing/2014/main" id="{D43ECA6A-E9BB-5C42-B64C-0CB16CE0A06B}"/>
              </a:ext>
            </a:extLst>
          </p:cNvPr>
          <p:cNvSpPr/>
          <p:nvPr/>
        </p:nvSpPr>
        <p:spPr>
          <a:xfrm>
            <a:off x="933614" y="4531577"/>
            <a:ext cx="6096000" cy="2062103"/>
          </a:xfrm>
          <a:prstGeom prst="rect">
            <a:avLst/>
          </a:prstGeom>
        </p:spPr>
        <p:txBody>
          <a:bodyPr numCol="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FOR IPHONE: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Open the camera &amp; focus it to QR code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Your internet browser should pop up with a link</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Click the link and complete</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FOR ANDROID: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Open the camera &amp; focus it to QR code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Hold ‘Home’ button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The pretest comes visible to complete</a:t>
            </a:r>
          </a:p>
        </p:txBody>
      </p:sp>
    </p:spTree>
    <p:extLst>
      <p:ext uri="{BB962C8B-B14F-4D97-AF65-F5344CB8AC3E}">
        <p14:creationId xmlns:p14="http://schemas.microsoft.com/office/powerpoint/2010/main" val="34340615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Clinical Workup </a:t>
            </a:r>
          </a:p>
        </p:txBody>
      </p:sp>
      <p:sp>
        <p:nvSpPr>
          <p:cNvPr id="3" name="Text Placeholder 2"/>
          <p:cNvSpPr>
            <a:spLocks noGrp="1"/>
          </p:cNvSpPr>
          <p:nvPr>
            <p:ph type="body" sz="quarter" idx="12"/>
          </p:nvPr>
        </p:nvSpPr>
        <p:spPr/>
        <p:txBody>
          <a:bodyPr/>
          <a:lstStyle/>
          <a:p>
            <a:r>
              <a:rPr lang="en-US">
                <a:sym typeface="Calibri"/>
              </a:rPr>
              <a:t>CBC = complete blood count; LDH = lactate dehydrogenase; FLC = free light chain; </a:t>
            </a:r>
          </a:p>
          <a:p>
            <a:r>
              <a:rPr lang="en-US">
                <a:sym typeface="Calibri"/>
              </a:rPr>
              <a:t>FISH = fluorescent in situ hybridization; CT = computed tomography; MRI = magnetic resonance imaging. </a:t>
            </a:r>
          </a:p>
          <a:p>
            <a:r>
              <a:rPr lang="en-US" err="1">
                <a:sym typeface="Calibri"/>
              </a:rPr>
              <a:t>Ghobrial</a:t>
            </a:r>
            <a:r>
              <a:rPr lang="en-US">
                <a:sym typeface="Calibri"/>
              </a:rPr>
              <a:t> &amp; Landgren, 2014; Rajkumar et al, 2014; </a:t>
            </a:r>
            <a:r>
              <a:rPr lang="en-US" err="1">
                <a:sym typeface="Calibri"/>
              </a:rPr>
              <a:t>Faiman</a:t>
            </a:r>
            <a:r>
              <a:rPr lang="en-US">
                <a:sym typeface="Calibri"/>
              </a:rPr>
              <a:t>, 2014; NCCN, 2020. </a:t>
            </a:r>
          </a:p>
        </p:txBody>
      </p:sp>
      <p:sp>
        <p:nvSpPr>
          <p:cNvPr id="11" name="Content Placeholder 10">
            <a:extLst>
              <a:ext uri="{FF2B5EF4-FFF2-40B4-BE49-F238E27FC236}">
                <a16:creationId xmlns:a16="http://schemas.microsoft.com/office/drawing/2014/main" id="{94DA9095-9795-9E43-9966-C645CF64C7F4}"/>
              </a:ext>
            </a:extLst>
          </p:cNvPr>
          <p:cNvSpPr>
            <a:spLocks noGrp="1"/>
          </p:cNvSpPr>
          <p:nvPr>
            <p:ph idx="1"/>
          </p:nvPr>
        </p:nvSpPr>
        <p:spPr/>
        <p:txBody>
          <a:bodyPr/>
          <a:lstStyle/>
          <a:p>
            <a:r>
              <a:rPr lang="en-US"/>
              <a:t>Lab tests</a:t>
            </a:r>
          </a:p>
          <a:p>
            <a:pPr lvl="1"/>
            <a:r>
              <a:rPr lang="en-US"/>
              <a:t>Serum protein electrophoresis (SPEP)</a:t>
            </a:r>
          </a:p>
          <a:p>
            <a:pPr lvl="1"/>
            <a:r>
              <a:rPr lang="en-US"/>
              <a:t>Urine protein electrophoresis (UPEP)</a:t>
            </a:r>
          </a:p>
          <a:p>
            <a:pPr lvl="1"/>
            <a:r>
              <a:rPr lang="en-US"/>
              <a:t>CBC + differential + chemistry, including albumin, β2 macroglobulin, and LDH</a:t>
            </a:r>
          </a:p>
          <a:p>
            <a:pPr lvl="1"/>
            <a:r>
              <a:rPr lang="en-US"/>
              <a:t>FLC ratio of free kappa/lambda light chains (plasma)</a:t>
            </a:r>
          </a:p>
          <a:p>
            <a:pPr lvl="1"/>
            <a:r>
              <a:rPr lang="en-US"/>
              <a:t>Monoclonal protein analysis (MPA) </a:t>
            </a:r>
          </a:p>
          <a:p>
            <a:r>
              <a:rPr lang="en-US"/>
              <a:t>Bone marrow biopsy</a:t>
            </a:r>
          </a:p>
          <a:p>
            <a:pPr lvl="1"/>
            <a:r>
              <a:rPr lang="en-US"/>
              <a:t>FISH, cytogenetics</a:t>
            </a:r>
          </a:p>
          <a:p>
            <a:r>
              <a:rPr lang="en-US"/>
              <a:t>Imaging</a:t>
            </a:r>
          </a:p>
          <a:p>
            <a:pPr lvl="1"/>
            <a:r>
              <a:rPr lang="en-US"/>
              <a:t>Whole body low-dose CT, skeletal survey, MRI</a:t>
            </a:r>
          </a:p>
        </p:txBody>
      </p:sp>
    </p:spTree>
    <p:extLst>
      <p:ext uri="{BB962C8B-B14F-4D97-AF65-F5344CB8AC3E}">
        <p14:creationId xmlns:p14="http://schemas.microsoft.com/office/powerpoint/2010/main" val="274995001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328D0-8112-D04F-BC74-E42AEF1F254E}"/>
              </a:ext>
            </a:extLst>
          </p:cNvPr>
          <p:cNvSpPr>
            <a:spLocks noGrp="1"/>
          </p:cNvSpPr>
          <p:nvPr>
            <p:ph type="title"/>
          </p:nvPr>
        </p:nvSpPr>
        <p:spPr/>
        <p:txBody>
          <a:bodyPr/>
          <a:lstStyle/>
          <a:p>
            <a:r>
              <a:rPr lang="en-US" dirty="0"/>
              <a:t>References</a:t>
            </a:r>
          </a:p>
        </p:txBody>
      </p:sp>
      <p:sp>
        <p:nvSpPr>
          <p:cNvPr id="4" name="Content Placeholder 3">
            <a:extLst>
              <a:ext uri="{FF2B5EF4-FFF2-40B4-BE49-F238E27FC236}">
                <a16:creationId xmlns:a16="http://schemas.microsoft.com/office/drawing/2014/main" id="{2E6E4728-DCA0-7343-8BA3-C83CF0C988B2}"/>
              </a:ext>
            </a:extLst>
          </p:cNvPr>
          <p:cNvSpPr>
            <a:spLocks noGrp="1"/>
          </p:cNvSpPr>
          <p:nvPr>
            <p:ph idx="1"/>
          </p:nvPr>
        </p:nvSpPr>
        <p:spPr>
          <a:xfrm>
            <a:off x="609600" y="1604926"/>
            <a:ext cx="10972800" cy="5124120"/>
          </a:xfrm>
        </p:spPr>
        <p:txBody>
          <a:bodyPr>
            <a:noAutofit/>
          </a:bodyPr>
          <a:lstStyle/>
          <a:p>
            <a:pPr>
              <a:buNone/>
            </a:pPr>
            <a:r>
              <a:rPr lang="en-US" sz="1000" dirty="0"/>
              <a:t>Anderson K, </a:t>
            </a:r>
            <a:r>
              <a:rPr lang="en-US" sz="1000" dirty="0" err="1"/>
              <a:t>Ismaila</a:t>
            </a:r>
            <a:r>
              <a:rPr lang="en-US" sz="1000" dirty="0"/>
              <a:t> N, Flynn PJ, et al (2018). Role of bone-modifying agents in multiple myeloma: American Society of Clinical Oncology clinical practice guideline update. J Clin Oncol, 36(8):812-818. DOI:10.1200/JCO.2017.76.6402</a:t>
            </a:r>
          </a:p>
          <a:p>
            <a:pPr>
              <a:buNone/>
            </a:pPr>
            <a:r>
              <a:rPr lang="en-US" sz="1000" dirty="0"/>
              <a:t>Attal M, </a:t>
            </a:r>
            <a:r>
              <a:rPr lang="en-US" sz="1000" dirty="0" err="1"/>
              <a:t>Lauwers-Cances</a:t>
            </a:r>
            <a:r>
              <a:rPr lang="en-US" sz="1000" dirty="0"/>
              <a:t> V, Hulin C, et al (2017). Lenalidomide, bortezomib, and dexamethasone with transplantation for myeloma. N </a:t>
            </a:r>
            <a:r>
              <a:rPr lang="en-US" sz="1000" dirty="0" err="1"/>
              <a:t>Engl</a:t>
            </a:r>
            <a:r>
              <a:rPr lang="en-US" sz="1000" dirty="0"/>
              <a:t> J Med, 376:1311-1320. DOI:10.1056/NEJMoa1611750</a:t>
            </a:r>
          </a:p>
          <a:p>
            <a:pPr>
              <a:buNone/>
            </a:pPr>
            <a:r>
              <a:rPr lang="en-US" sz="1000" dirty="0"/>
              <a:t>Attal M, Richardson PG, Rajkumar SV, et al (2019). </a:t>
            </a:r>
            <a:r>
              <a:rPr lang="en-US" sz="1000" dirty="0" err="1"/>
              <a:t>Isatuximab</a:t>
            </a:r>
            <a:r>
              <a:rPr lang="en-US" sz="1000" dirty="0"/>
              <a:t> plus pomalidomide and low-dose dexamethasone versus pomalidomide and low-dose dexamethasone in patients with relapsed and refractory multiple myeloma (ICARIA-MM): a </a:t>
            </a:r>
            <a:r>
              <a:rPr lang="en-US" sz="1000" dirty="0" err="1"/>
              <a:t>randomised</a:t>
            </a:r>
            <a:r>
              <a:rPr lang="en-US" sz="1000" dirty="0"/>
              <a:t>, multicenter, open-label, phase 3 study. Lancet, 394(10214):2096-2107. DOI:10.1016/S0140-6736(19)32556-5</a:t>
            </a:r>
          </a:p>
          <a:p>
            <a:pPr>
              <a:buNone/>
            </a:pPr>
            <a:r>
              <a:rPr lang="en-US" sz="1000" dirty="0" err="1"/>
              <a:t>Avet</a:t>
            </a:r>
            <a:r>
              <a:rPr lang="en-US" sz="1000" dirty="0"/>
              <a:t>-Loiseau H, </a:t>
            </a:r>
            <a:r>
              <a:rPr lang="en-US" sz="1000" dirty="0" err="1"/>
              <a:t>Lauwers-Cances</a:t>
            </a:r>
            <a:r>
              <a:rPr lang="en-US" sz="1000" dirty="0"/>
              <a:t> V, </a:t>
            </a:r>
            <a:r>
              <a:rPr lang="en-US" sz="1000" dirty="0" err="1"/>
              <a:t>Corre</a:t>
            </a:r>
            <a:r>
              <a:rPr lang="en-US" sz="1000" dirty="0"/>
              <a:t> J, et al (2017). Minimal residual disease in multiple myeloma: final analysis of the IFM2009 trial. Blood, 130(suppl_1):435. DOI:10.1182/blood.V130.Suppl_1.435.435</a:t>
            </a:r>
          </a:p>
          <a:p>
            <a:pPr>
              <a:buNone/>
            </a:pPr>
            <a:r>
              <a:rPr lang="en-US" sz="1000" dirty="0"/>
              <a:t>Bai D (2018). Amgen's AMG 420 finds early success in patients with relapsing/refractory multiple myeloma. Available at: https://</a:t>
            </a:r>
            <a:r>
              <a:rPr lang="en-US" sz="1000" dirty="0" err="1"/>
              <a:t>www.ajmc.com</a:t>
            </a:r>
            <a:r>
              <a:rPr lang="en-US" sz="1000" dirty="0"/>
              <a:t>/newsroom/amgens-amg-420-finds-early-success-in-patients-with-relapsingrefractory-multiple-myeloma</a:t>
            </a:r>
          </a:p>
          <a:p>
            <a:pPr>
              <a:buNone/>
            </a:pPr>
            <a:r>
              <a:rPr lang="en-US" sz="1000" dirty="0" err="1"/>
              <a:t>Blenrep</a:t>
            </a:r>
            <a:r>
              <a:rPr lang="en-US" sz="1000" baseline="30000" dirty="0"/>
              <a:t>®</a:t>
            </a:r>
            <a:r>
              <a:rPr lang="en-US" sz="1000" dirty="0"/>
              <a:t> prescribing information (2020). GlaxoSmithKline. Available at: https://</a:t>
            </a:r>
            <a:r>
              <a:rPr lang="en-US" sz="1000" dirty="0" err="1"/>
              <a:t>gsksource.com</a:t>
            </a:r>
            <a:r>
              <a:rPr lang="en-US" sz="1000" dirty="0"/>
              <a:t>/pharma/content/dam/GlaxoSmithKline/US/</a:t>
            </a:r>
            <a:r>
              <a:rPr lang="en-US" sz="1000" dirty="0" err="1"/>
              <a:t>en</a:t>
            </a:r>
            <a:r>
              <a:rPr lang="en-US" sz="1000" dirty="0"/>
              <a:t>/</a:t>
            </a:r>
            <a:r>
              <a:rPr lang="en-US" sz="1000" dirty="0" err="1"/>
              <a:t>Prescribing_Information</a:t>
            </a:r>
            <a:r>
              <a:rPr lang="en-US" sz="1000" dirty="0"/>
              <a:t>/</a:t>
            </a:r>
            <a:r>
              <a:rPr lang="en-US" sz="1000" dirty="0" err="1"/>
              <a:t>Blenrep</a:t>
            </a:r>
            <a:r>
              <a:rPr lang="en-US" sz="1000" dirty="0"/>
              <a:t>/pdf/BLENREP-PI-MG.PDF</a:t>
            </a:r>
          </a:p>
          <a:p>
            <a:pPr>
              <a:buNone/>
            </a:pPr>
            <a:r>
              <a:rPr lang="en-US" sz="1000" dirty="0" err="1"/>
              <a:t>Brudno</a:t>
            </a:r>
            <a:r>
              <a:rPr lang="en-US" sz="1000" dirty="0"/>
              <a:t> JN &amp; </a:t>
            </a:r>
            <a:r>
              <a:rPr lang="en-US" sz="1000" dirty="0" err="1"/>
              <a:t>Kochenderfer</a:t>
            </a:r>
            <a:r>
              <a:rPr lang="en-US" sz="1000" dirty="0"/>
              <a:t> JN (2016). Toxicities of chimeric antigen receptor T cells: recognition and management. </a:t>
            </a:r>
            <a:r>
              <a:rPr lang="en-US" sz="1000" i="1" dirty="0"/>
              <a:t>Blood, </a:t>
            </a:r>
            <a:r>
              <a:rPr lang="en-US" sz="1000" dirty="0"/>
              <a:t>127(26):3321-3230. DOI:10.1182/blood-2016/04-703751</a:t>
            </a:r>
          </a:p>
          <a:p>
            <a:pPr>
              <a:buNone/>
            </a:pPr>
            <a:r>
              <a:rPr lang="en-US" sz="1000" dirty="0"/>
              <a:t>Celgene (2019). Celgene corporation announces POMALYST® granted breakthrough therapy designation from FDA for HIV-positive and negative Kaposi sarcoma. Available at: https://</a:t>
            </a:r>
            <a:r>
              <a:rPr lang="en-US" sz="1000" dirty="0" err="1"/>
              <a:t>ir.celgene.com</a:t>
            </a:r>
            <a:r>
              <a:rPr lang="en-US" sz="1000" dirty="0"/>
              <a:t>/press-releases-archive/press-release-details/2019/Celgene-Corporation-Announces-POMALYST-Granted-Breakthrough-Therapy-Designation-from-FDA-for-HIV-Positive-and-Negative-Kaposi-Sarcoma/</a:t>
            </a:r>
            <a:r>
              <a:rPr lang="en-US" sz="1000" dirty="0" err="1"/>
              <a:t>default.aspx</a:t>
            </a:r>
            <a:endParaRPr lang="en-US" sz="1000" dirty="0"/>
          </a:p>
          <a:p>
            <a:pPr>
              <a:buNone/>
            </a:pPr>
            <a:r>
              <a:rPr lang="en-US" sz="1000" dirty="0" err="1"/>
              <a:t>Chantzichristos</a:t>
            </a:r>
            <a:r>
              <a:rPr lang="en-US" sz="1000" dirty="0"/>
              <a:t> D, </a:t>
            </a:r>
            <a:r>
              <a:rPr lang="en-US" sz="1000" dirty="0" err="1"/>
              <a:t>Andréasson</a:t>
            </a:r>
            <a:r>
              <a:rPr lang="en-US" sz="1000" dirty="0"/>
              <a:t> B &amp; Johansson P (2008). Safe and tolerable one-hour pamidronate infusion for multiple myeloma patients. </a:t>
            </a:r>
            <a:r>
              <a:rPr lang="en-US" sz="1000" i="1" dirty="0" err="1"/>
              <a:t>Ther</a:t>
            </a:r>
            <a:r>
              <a:rPr lang="en-US" sz="1000" i="1" dirty="0"/>
              <a:t> Clin Risk </a:t>
            </a:r>
            <a:r>
              <a:rPr lang="en-US" sz="1000" i="1" dirty="0" err="1"/>
              <a:t>Manag</a:t>
            </a:r>
            <a:r>
              <a:rPr lang="en-US" sz="1000" dirty="0"/>
              <a:t>, 4(6):1371-1374. DOI:10.2147.tcrm.s4004</a:t>
            </a:r>
          </a:p>
          <a:p>
            <a:pPr>
              <a:buNone/>
            </a:pPr>
            <a:r>
              <a:rPr lang="en-US" sz="1000" dirty="0"/>
              <a:t>Chari A, Goldschmidt H, San-Miguel J, et al (2019). Subcutaneous (SC) daratumumab (DARA) in combination with standard multiple myeloma (MM) treatment regimens: an open-label, multicenter phase 2 study (PLEIADES). </a:t>
            </a:r>
            <a:r>
              <a:rPr lang="en-US" sz="1000" i="1" dirty="0"/>
              <a:t>Clin </a:t>
            </a:r>
            <a:r>
              <a:rPr lang="en-US" sz="1000" i="1" dirty="0" err="1"/>
              <a:t>Lmphoma</a:t>
            </a:r>
            <a:r>
              <a:rPr lang="en-US" sz="1000" i="1" dirty="0"/>
              <a:t> Myeloma </a:t>
            </a:r>
            <a:r>
              <a:rPr lang="en-US" sz="1000" i="1" dirty="0" err="1"/>
              <a:t>Leuk</a:t>
            </a:r>
            <a:r>
              <a:rPr lang="en-US" sz="1000" i="1" dirty="0"/>
              <a:t> (17</a:t>
            </a:r>
            <a:r>
              <a:rPr lang="en-US" sz="1000" i="1" baseline="30000" dirty="0"/>
              <a:t>th</a:t>
            </a:r>
            <a:r>
              <a:rPr lang="en-US" sz="1000" i="1" dirty="0"/>
              <a:t> International Myeloma Workshop Abstracts)</a:t>
            </a:r>
            <a:r>
              <a:rPr lang="en-US" sz="1000" dirty="0"/>
              <a:t>, 19(suppl_10):E16-E17. Abstract OAB-22. DOI:10.1016/j.clml.2019.09.023</a:t>
            </a:r>
          </a:p>
          <a:p>
            <a:pPr>
              <a:buNone/>
            </a:pPr>
            <a:r>
              <a:rPr lang="en-US" sz="1000" dirty="0"/>
              <a:t>Chari A, </a:t>
            </a:r>
            <a:r>
              <a:rPr lang="en-US" sz="1000" dirty="0" err="1"/>
              <a:t>Vogl</a:t>
            </a:r>
            <a:r>
              <a:rPr lang="en-US" sz="1000" dirty="0"/>
              <a:t> DT, </a:t>
            </a:r>
            <a:r>
              <a:rPr lang="en-US" sz="1000" dirty="0" err="1"/>
              <a:t>Dimopoulos</a:t>
            </a:r>
            <a:r>
              <a:rPr lang="en-US" sz="1000" dirty="0"/>
              <a:t> MA, et al (2018). Results of the pivotal STORM study (part 2) in penta-refractory multiple myeloma (MM): deep and durable responses with oral selinexor plus low dose dexamethasone in patients with penta-refractory MM. Blood (ASH Annual Meeting Abstracts), 132(suppl_1). Abstract 598. DOI:10.1182/blood-2018-99-116663</a:t>
            </a:r>
          </a:p>
          <a:p>
            <a:pPr>
              <a:buNone/>
            </a:pPr>
            <a:r>
              <a:rPr lang="en-US" sz="1000" dirty="0"/>
              <a:t>Chari A, </a:t>
            </a:r>
            <a:r>
              <a:rPr lang="en-US" sz="1000" dirty="0" err="1"/>
              <a:t>Vogl</a:t>
            </a:r>
            <a:r>
              <a:rPr lang="en-US" sz="1000" dirty="0"/>
              <a:t> DT, </a:t>
            </a:r>
            <a:r>
              <a:rPr lang="en-US" sz="1000" dirty="0" err="1"/>
              <a:t>Gavriatopoulou</a:t>
            </a:r>
            <a:r>
              <a:rPr lang="en-US" sz="1000" dirty="0"/>
              <a:t> M, et al (2019). Oral selinexor-dexamethasone for triple-class refractory multiple myeloma. N </a:t>
            </a:r>
            <a:r>
              <a:rPr lang="en-US" sz="1000" dirty="0" err="1"/>
              <a:t>Engl</a:t>
            </a:r>
            <a:r>
              <a:rPr lang="en-US" sz="1000" dirty="0"/>
              <a:t> J Med, 381(8):727-738. DOI:10.1056/NEJMoa1903455</a:t>
            </a:r>
          </a:p>
        </p:txBody>
      </p:sp>
    </p:spTree>
    <p:extLst>
      <p:ext uri="{BB962C8B-B14F-4D97-AF65-F5344CB8AC3E}">
        <p14:creationId xmlns:p14="http://schemas.microsoft.com/office/powerpoint/2010/main" val="7090444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D4D64-AF49-4747-8583-3FADB227A8FF}"/>
              </a:ext>
            </a:extLst>
          </p:cNvPr>
          <p:cNvSpPr>
            <a:spLocks noGrp="1"/>
          </p:cNvSpPr>
          <p:nvPr>
            <p:ph type="title"/>
          </p:nvPr>
        </p:nvSpPr>
        <p:spPr/>
        <p:txBody>
          <a:bodyPr/>
          <a:lstStyle/>
          <a:p>
            <a:r>
              <a:rPr lang="en-US"/>
              <a:t>References (cont.)</a:t>
            </a:r>
          </a:p>
        </p:txBody>
      </p:sp>
      <p:sp>
        <p:nvSpPr>
          <p:cNvPr id="4" name="Content Placeholder 3">
            <a:extLst>
              <a:ext uri="{FF2B5EF4-FFF2-40B4-BE49-F238E27FC236}">
                <a16:creationId xmlns:a16="http://schemas.microsoft.com/office/drawing/2014/main" id="{70352822-880B-104E-93FB-385D1B98DFDD}"/>
              </a:ext>
            </a:extLst>
          </p:cNvPr>
          <p:cNvSpPr>
            <a:spLocks noGrp="1"/>
          </p:cNvSpPr>
          <p:nvPr>
            <p:ph idx="1"/>
          </p:nvPr>
        </p:nvSpPr>
        <p:spPr/>
        <p:txBody>
          <a:bodyPr>
            <a:noAutofit/>
          </a:bodyPr>
          <a:lstStyle/>
          <a:p>
            <a:pPr>
              <a:buNone/>
            </a:pPr>
            <a:r>
              <a:rPr lang="en-US" sz="1000" dirty="0"/>
              <a:t>Chen CI, </a:t>
            </a:r>
            <a:r>
              <a:rPr lang="en-US" sz="1000" dirty="0" err="1"/>
              <a:t>Bahlis</a:t>
            </a:r>
            <a:r>
              <a:rPr lang="en-US" sz="1000" dirty="0"/>
              <a:t> N, </a:t>
            </a:r>
            <a:r>
              <a:rPr lang="en-US" sz="1000" dirty="0" err="1"/>
              <a:t>Gasparetto</a:t>
            </a:r>
            <a:r>
              <a:rPr lang="en-US" sz="1000" dirty="0"/>
              <a:t> C, et al (2020). Selinexor in combination with pomalidomide and dexamethasone (</a:t>
            </a:r>
            <a:r>
              <a:rPr lang="en-US" sz="1000" dirty="0" err="1"/>
              <a:t>SPd</a:t>
            </a:r>
            <a:r>
              <a:rPr lang="en-US" sz="1000" dirty="0"/>
              <a:t>) for treatment of patients with relapsed refractory multiple myeloma (RRMM). </a:t>
            </a:r>
            <a:r>
              <a:rPr lang="en-US" sz="1000" i="1" dirty="0"/>
              <a:t>Blood (ASH Annual Meeting Abstracts), </a:t>
            </a:r>
            <a:r>
              <a:rPr lang="en-US" sz="1000" dirty="0"/>
              <a:t>136(suppl_1):18-19. Abstract 726. DOI:10.1182/blood-2020-139858</a:t>
            </a:r>
          </a:p>
          <a:p>
            <a:pPr>
              <a:buNone/>
            </a:pPr>
            <a:r>
              <a:rPr lang="en-US" sz="1000" dirty="0"/>
              <a:t>Dana-Farber Cancer Institute (2021). What is CAR T-cell therapy and how does it work? Available at: https://</a:t>
            </a:r>
            <a:r>
              <a:rPr lang="en-US" sz="1000" dirty="0" err="1"/>
              <a:t>blog.dana-farber.org</a:t>
            </a:r>
            <a:r>
              <a:rPr lang="en-US" sz="1000" dirty="0"/>
              <a:t>/insight/2017/06/car-t-cell-therapy/</a:t>
            </a:r>
          </a:p>
          <a:p>
            <a:pPr>
              <a:buNone/>
            </a:pPr>
            <a:r>
              <a:rPr lang="en-US" sz="1000" dirty="0" err="1"/>
              <a:t>Darzalex</a:t>
            </a:r>
            <a:r>
              <a:rPr lang="en-US" sz="1000" baseline="30000" dirty="0"/>
              <a:t>®</a:t>
            </a:r>
            <a:r>
              <a:rPr lang="en-US" sz="1000" dirty="0"/>
              <a:t> (daratumumab) prescribing information (2019). Janssen Biotech, Inc. Available at: http://</a:t>
            </a:r>
            <a:r>
              <a:rPr lang="en-US" sz="1000" dirty="0" err="1"/>
              <a:t>www.janssenlabels.com</a:t>
            </a:r>
            <a:r>
              <a:rPr lang="en-US" sz="1000" dirty="0"/>
              <a:t>/package-insert/product-monograph/prescribing-information/DARZALEX-</a:t>
            </a:r>
            <a:r>
              <a:rPr lang="en-US" sz="1000" dirty="0" err="1"/>
              <a:t>pi.pdf</a:t>
            </a:r>
            <a:endParaRPr lang="en-US" sz="1000" dirty="0"/>
          </a:p>
          <a:p>
            <a:pPr>
              <a:buNone/>
            </a:pPr>
            <a:r>
              <a:rPr lang="en-US" sz="1000" dirty="0" err="1"/>
              <a:t>Darzalex</a:t>
            </a:r>
            <a:r>
              <a:rPr lang="en-US" sz="1000" dirty="0"/>
              <a:t> </a:t>
            </a:r>
            <a:r>
              <a:rPr lang="en-US" sz="1000" dirty="0" err="1"/>
              <a:t>Faspro</a:t>
            </a:r>
            <a:r>
              <a:rPr lang="en-US" sz="1000" baseline="30000" dirty="0" err="1"/>
              <a:t>TM</a:t>
            </a:r>
            <a:r>
              <a:rPr lang="en-US" sz="1000" dirty="0"/>
              <a:t> (daratumumab and hyaluronidase-</a:t>
            </a:r>
            <a:r>
              <a:rPr lang="en-US" sz="1000" dirty="0" err="1"/>
              <a:t>fihj</a:t>
            </a:r>
            <a:r>
              <a:rPr lang="en-US" sz="1000" dirty="0"/>
              <a:t>) prescribing information (2020). Janssen. Available at: http://</a:t>
            </a:r>
            <a:r>
              <a:rPr lang="en-US" sz="1000" dirty="0" err="1"/>
              <a:t>www.janssenlabels.com</a:t>
            </a:r>
            <a:r>
              <a:rPr lang="en-US" sz="1000" dirty="0"/>
              <a:t>/package-insert/product-monograph/prescribing-information/</a:t>
            </a:r>
            <a:r>
              <a:rPr lang="en-US" sz="1000" dirty="0" err="1"/>
              <a:t>DARZALEX+Faspro-pi.pdf</a:t>
            </a:r>
            <a:endParaRPr lang="en-US" sz="1000" dirty="0"/>
          </a:p>
          <a:p>
            <a:pPr>
              <a:buNone/>
            </a:pPr>
            <a:r>
              <a:rPr lang="en-US" sz="1000" dirty="0" err="1"/>
              <a:t>Dimopoulos</a:t>
            </a:r>
            <a:r>
              <a:rPr lang="en-US" sz="1000" dirty="0"/>
              <a:t> MA, Gay F, </a:t>
            </a:r>
            <a:r>
              <a:rPr lang="en-US" sz="1000" dirty="0" err="1"/>
              <a:t>Schjesvold</a:t>
            </a:r>
            <a:r>
              <a:rPr lang="en-US" sz="1000" dirty="0"/>
              <a:t> F, et al (2019). Oral </a:t>
            </a:r>
            <a:r>
              <a:rPr lang="en-US" sz="1000" dirty="0" err="1"/>
              <a:t>ixazomib</a:t>
            </a:r>
            <a:r>
              <a:rPr lang="en-US" sz="1000" dirty="0"/>
              <a:t> maintenance following autologous stem cell transplantation (TOURMALINE-MM3): a double-blind, </a:t>
            </a:r>
            <a:r>
              <a:rPr lang="en-US" sz="1000" dirty="0" err="1"/>
              <a:t>randomised</a:t>
            </a:r>
            <a:r>
              <a:rPr lang="en-US" sz="1000" dirty="0"/>
              <a:t>, placebo-controlled phase 3 trial. Lancet, 393(10168):253-264. DOI:10.1016/S0140-6736(18)33003-4</a:t>
            </a:r>
          </a:p>
          <a:p>
            <a:pPr>
              <a:buNone/>
            </a:pPr>
            <a:r>
              <a:rPr lang="en-US" sz="1000" dirty="0" err="1"/>
              <a:t>Dimopoulos</a:t>
            </a:r>
            <a:r>
              <a:rPr lang="en-US" sz="1000" dirty="0"/>
              <a:t> MA, Gay F, </a:t>
            </a:r>
            <a:r>
              <a:rPr lang="en-US" sz="1000" dirty="0" err="1"/>
              <a:t>Schjesvold</a:t>
            </a:r>
            <a:r>
              <a:rPr lang="en-US" sz="1000" dirty="0"/>
              <a:t> FH, et al (2018). Maintenance therapy with the oral proteasome inhibitor </a:t>
            </a:r>
            <a:r>
              <a:rPr lang="en-US" sz="1000" dirty="0" err="1"/>
              <a:t>ixazomib</a:t>
            </a:r>
            <a:r>
              <a:rPr lang="en-US" sz="1000" dirty="0"/>
              <a:t> significantly prolongs progression-free survival following autologous stem cell transplantation in patients with newly diagnosed multiple myeloma: phase 3 TOURMALINE-MM3 trial. Blood (ASH Annual Meeting Abstracts), 132(suppl_1). Abstract 301. DOI:10.1182/blood-2018-99-112079</a:t>
            </a:r>
          </a:p>
          <a:p>
            <a:pPr>
              <a:buNone/>
            </a:pPr>
            <a:r>
              <a:rPr lang="en-US" sz="1000" dirty="0" err="1"/>
              <a:t>Dimopoulos</a:t>
            </a:r>
            <a:r>
              <a:rPr lang="en-US" sz="1000" dirty="0"/>
              <a:t> M, Quach H, </a:t>
            </a:r>
            <a:r>
              <a:rPr lang="en-US" sz="1000" dirty="0" err="1"/>
              <a:t>Mateos</a:t>
            </a:r>
            <a:r>
              <a:rPr lang="en-US" sz="1000" dirty="0"/>
              <a:t> MV, et al (2020). Carfilzomib, dexamethasone, and daratumumab versus carfilzomib and dexamethasone for patients with relapsed or refractory multiple myeloma (CANDOR): results from a </a:t>
            </a:r>
            <a:r>
              <a:rPr lang="en-US" sz="1000" dirty="0" err="1"/>
              <a:t>randomised</a:t>
            </a:r>
            <a:r>
              <a:rPr lang="en-US" sz="1000" dirty="0"/>
              <a:t>, </a:t>
            </a:r>
            <a:r>
              <a:rPr lang="en-US" sz="1000" dirty="0" err="1"/>
              <a:t>multicentre</a:t>
            </a:r>
            <a:r>
              <a:rPr lang="en-US" sz="1000" dirty="0"/>
              <a:t>, open-label, phase 3 study. </a:t>
            </a:r>
            <a:r>
              <a:rPr lang="en-US" sz="1000" i="1" dirty="0"/>
              <a:t>Lancet</a:t>
            </a:r>
            <a:r>
              <a:rPr lang="en-US" sz="1000" dirty="0"/>
              <a:t>, 396(10245):186-197. DOI:10.1016/S0140-6736(20)30734-0 </a:t>
            </a:r>
          </a:p>
          <a:p>
            <a:pPr>
              <a:buNone/>
            </a:pPr>
            <a:r>
              <a:rPr lang="en-US" sz="1000" dirty="0"/>
              <a:t>Dimopoulous MA, White D, </a:t>
            </a:r>
            <a:r>
              <a:rPr lang="en-US" sz="1000" dirty="0" err="1"/>
              <a:t>Benboubker</a:t>
            </a:r>
            <a:r>
              <a:rPr lang="en-US" sz="1000" dirty="0"/>
              <a:t> L, et al (2017). Daratumumab, lenalidomide, and dexamethasone (</a:t>
            </a:r>
            <a:r>
              <a:rPr lang="en-US" sz="1000" dirty="0" err="1"/>
              <a:t>DRd</a:t>
            </a:r>
            <a:r>
              <a:rPr lang="en-US" sz="1000" dirty="0"/>
              <a:t>) versus lenalidomide and dexamethasone (Rd) in relapsed or refractory multiple myeloma (RRMM): updated efficacy and safety analysis of POLLUX. </a:t>
            </a:r>
            <a:r>
              <a:rPr lang="en-US" sz="1000" i="1" dirty="0"/>
              <a:t>Blood,</a:t>
            </a:r>
            <a:r>
              <a:rPr lang="en-US" sz="1000" dirty="0"/>
              <a:t> 130:379.</a:t>
            </a:r>
            <a:endParaRPr lang="en-US" sz="1000" i="1" dirty="0"/>
          </a:p>
          <a:p>
            <a:pPr>
              <a:buNone/>
            </a:pPr>
            <a:r>
              <a:rPr lang="en-US" sz="1000" dirty="0" err="1"/>
              <a:t>Empliciti</a:t>
            </a:r>
            <a:r>
              <a:rPr lang="en-US" sz="1000" dirty="0"/>
              <a:t>® (</a:t>
            </a:r>
            <a:r>
              <a:rPr lang="en-US" sz="1000" dirty="0" err="1"/>
              <a:t>elotuzumab</a:t>
            </a:r>
            <a:r>
              <a:rPr lang="en-US" sz="1000" dirty="0"/>
              <a:t>) prescribing information (2019). Bristol-Myers Squibb. Available at: https://</a:t>
            </a:r>
            <a:r>
              <a:rPr lang="en-US" sz="1000" dirty="0" err="1"/>
              <a:t>packageinserts.bms.com</a:t>
            </a:r>
            <a:r>
              <a:rPr lang="en-US" sz="1000" dirty="0"/>
              <a:t>/pi/</a:t>
            </a:r>
            <a:r>
              <a:rPr lang="en-US" sz="1000" dirty="0" err="1"/>
              <a:t>pi_empliciti.pdf</a:t>
            </a:r>
            <a:endParaRPr lang="en-US" sz="1000" dirty="0"/>
          </a:p>
          <a:p>
            <a:pPr>
              <a:buNone/>
            </a:pPr>
            <a:r>
              <a:rPr lang="en-US" sz="1000" dirty="0" err="1"/>
              <a:t>Facon</a:t>
            </a:r>
            <a:r>
              <a:rPr lang="en-US" sz="1000" dirty="0"/>
              <a:t> T, Kumar S, </a:t>
            </a:r>
            <a:r>
              <a:rPr lang="en-US" sz="1000" dirty="0" err="1"/>
              <a:t>Plesner</a:t>
            </a:r>
            <a:r>
              <a:rPr lang="en-US" sz="1000" dirty="0"/>
              <a:t> T, et al (2019). Daratumumab plus lenalidomide and dexamethasone for untreated myeloma. N </a:t>
            </a:r>
            <a:r>
              <a:rPr lang="en-US" sz="1000" dirty="0" err="1"/>
              <a:t>Engl</a:t>
            </a:r>
            <a:r>
              <a:rPr lang="en-US" sz="1000" dirty="0"/>
              <a:t> J Med, 380:2104-2115. DOI:10.1056/NEJMoa1817249</a:t>
            </a:r>
          </a:p>
          <a:p>
            <a:pPr>
              <a:buNone/>
            </a:pPr>
            <a:r>
              <a:rPr lang="en-US" sz="1000" dirty="0" err="1"/>
              <a:t>Faiman</a:t>
            </a:r>
            <a:r>
              <a:rPr lang="en-US" sz="1000" dirty="0"/>
              <a:t> B (2014). Myeloma genetics and genomics: practice implications and future directions. Clin Lymphoma Myeloma </a:t>
            </a:r>
            <a:r>
              <a:rPr lang="en-US" sz="1000" dirty="0" err="1"/>
              <a:t>Leuk</a:t>
            </a:r>
            <a:r>
              <a:rPr lang="en-US" sz="1000" dirty="0"/>
              <a:t>, 14(6):436-440. DOI:10.1016/j.clml.2014.07.008</a:t>
            </a:r>
          </a:p>
          <a:p>
            <a:pPr>
              <a:buNone/>
            </a:pPr>
            <a:r>
              <a:rPr lang="en-US" sz="1000" dirty="0" err="1"/>
              <a:t>Faiman</a:t>
            </a:r>
            <a:r>
              <a:rPr lang="en-US" sz="1000" dirty="0"/>
              <a:t> B, McBride A, Devine H, et al (2016). New agents in the treatment of multiple myeloma. J Adv </a:t>
            </a:r>
            <a:r>
              <a:rPr lang="en-US" sz="1000" dirty="0" err="1"/>
              <a:t>Pract</a:t>
            </a:r>
            <a:r>
              <a:rPr lang="en-US" sz="1000" dirty="0"/>
              <a:t> Oncol, 7:45-52. DOI:10.6004/jadpro.2016.7.2.13</a:t>
            </a:r>
          </a:p>
          <a:p>
            <a:pPr>
              <a:buNone/>
            </a:pPr>
            <a:r>
              <a:rPr lang="en-US" sz="1000" dirty="0"/>
              <a:t>Gay F, Cerrato C, Petrucci MT, et al (2019). Efficacy of carfilzomib lenalidomide dexamethasone (</a:t>
            </a:r>
            <a:r>
              <a:rPr lang="en-US" sz="1000" dirty="0" err="1"/>
              <a:t>KRd</a:t>
            </a:r>
            <a:r>
              <a:rPr lang="en-US" sz="1000" dirty="0"/>
              <a:t>) with or without transplantation in newly diagnosed myeloma according to risk status: results from the FORTE trial. J Clin Oncol (ASCO Annual Meeting Abstracts), 37(15_suppl). Abstract 8002. DOI:10.1200/JCO.2019.37.15_suppl.8002</a:t>
            </a:r>
          </a:p>
          <a:p>
            <a:pPr>
              <a:buNone/>
            </a:pPr>
            <a:r>
              <a:rPr lang="en-US" sz="1000" dirty="0"/>
              <a:t>Gleason C, Devine H, </a:t>
            </a:r>
            <a:r>
              <a:rPr lang="en-US" sz="1000" dirty="0" err="1"/>
              <a:t>Faiman</a:t>
            </a:r>
            <a:r>
              <a:rPr lang="en-US" sz="1000" dirty="0"/>
              <a:t> B, et al (2016). Monoclonal antibodies in the treatment of multiple myeloma. </a:t>
            </a:r>
            <a:r>
              <a:rPr lang="en-US" sz="1000" i="1" dirty="0"/>
              <a:t>J Adv </a:t>
            </a:r>
            <a:r>
              <a:rPr lang="en-US" sz="1000" i="1" dirty="0" err="1"/>
              <a:t>Pract</a:t>
            </a:r>
            <a:r>
              <a:rPr lang="en-US" sz="1000" i="1" dirty="0"/>
              <a:t> Oncol</a:t>
            </a:r>
            <a:r>
              <a:rPr lang="en-US" sz="1000" dirty="0"/>
              <a:t>, 7(suppl_1):53-57. DOI:10.6004.jadpro.2016.7.2.14</a:t>
            </a:r>
          </a:p>
          <a:p>
            <a:pPr>
              <a:buNone/>
            </a:pPr>
            <a:r>
              <a:rPr lang="en-US" sz="1000" dirty="0" err="1"/>
              <a:t>Ghobrial</a:t>
            </a:r>
            <a:r>
              <a:rPr lang="en-US" sz="1000" dirty="0"/>
              <a:t> IM &amp; Landgren O (2014). How I treat smoldering multiple myeloma. Blood, 124(23):3380-3388. DOI:10.1182/blood-2014-08-551549</a:t>
            </a:r>
          </a:p>
          <a:p>
            <a:pPr>
              <a:buNone/>
            </a:pPr>
            <a:r>
              <a:rPr lang="en-US" sz="1000" dirty="0" err="1"/>
              <a:t>Grosicki</a:t>
            </a:r>
            <a:r>
              <a:rPr lang="en-US" sz="1000" dirty="0"/>
              <a:t> S, </a:t>
            </a:r>
            <a:r>
              <a:rPr lang="en-US" sz="1000" dirty="0" err="1"/>
              <a:t>Simonova</a:t>
            </a:r>
            <a:r>
              <a:rPr lang="en-US" sz="1000" dirty="0"/>
              <a:t> M, </a:t>
            </a:r>
            <a:r>
              <a:rPr lang="en-US" sz="1000" dirty="0" err="1"/>
              <a:t>Spicka</a:t>
            </a:r>
            <a:r>
              <a:rPr lang="en-US" sz="1000" dirty="0"/>
              <a:t> I, et al (2020). Once-per-week selinexor, bortezomib, and dexamethasone versus twice-per-week bortezomib and dexamethasone in patients with multiple myeloma (BOSTON): a </a:t>
            </a:r>
            <a:r>
              <a:rPr lang="en-US" sz="1000" dirty="0" err="1"/>
              <a:t>randomised</a:t>
            </a:r>
            <a:r>
              <a:rPr lang="en-US" sz="1000" dirty="0"/>
              <a:t>, open-label, phase 3 trial. </a:t>
            </a:r>
            <a:r>
              <a:rPr lang="en-US" sz="1000" i="1" dirty="0"/>
              <a:t>Lancet, </a:t>
            </a:r>
            <a:r>
              <a:rPr lang="en-US" sz="1000" dirty="0"/>
              <a:t>396(10262):1563-1573. DOI:10.1016/S0140-6736(20)32292-3</a:t>
            </a:r>
          </a:p>
          <a:p>
            <a:pPr>
              <a:buNone/>
            </a:pPr>
            <a:endParaRPr lang="en-US" sz="1000" dirty="0"/>
          </a:p>
          <a:p>
            <a:pPr>
              <a:buNone/>
            </a:pPr>
            <a:endParaRPr lang="en-US" sz="1000" dirty="0"/>
          </a:p>
        </p:txBody>
      </p:sp>
    </p:spTree>
    <p:extLst>
      <p:ext uri="{BB962C8B-B14F-4D97-AF65-F5344CB8AC3E}">
        <p14:creationId xmlns:p14="http://schemas.microsoft.com/office/powerpoint/2010/main" val="156423169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D4D64-AF49-4747-8583-3FADB227A8FF}"/>
              </a:ext>
            </a:extLst>
          </p:cNvPr>
          <p:cNvSpPr>
            <a:spLocks noGrp="1"/>
          </p:cNvSpPr>
          <p:nvPr>
            <p:ph type="title"/>
          </p:nvPr>
        </p:nvSpPr>
        <p:spPr/>
        <p:txBody>
          <a:bodyPr/>
          <a:lstStyle/>
          <a:p>
            <a:r>
              <a:rPr lang="en-US"/>
              <a:t>References (cont.)</a:t>
            </a:r>
          </a:p>
        </p:txBody>
      </p:sp>
      <p:sp>
        <p:nvSpPr>
          <p:cNvPr id="4" name="Content Placeholder 3">
            <a:extLst>
              <a:ext uri="{FF2B5EF4-FFF2-40B4-BE49-F238E27FC236}">
                <a16:creationId xmlns:a16="http://schemas.microsoft.com/office/drawing/2014/main" id="{70352822-880B-104E-93FB-385D1B98DFDD}"/>
              </a:ext>
            </a:extLst>
          </p:cNvPr>
          <p:cNvSpPr>
            <a:spLocks noGrp="1"/>
          </p:cNvSpPr>
          <p:nvPr>
            <p:ph idx="1"/>
          </p:nvPr>
        </p:nvSpPr>
        <p:spPr/>
        <p:txBody>
          <a:bodyPr>
            <a:noAutofit/>
          </a:bodyPr>
          <a:lstStyle/>
          <a:p>
            <a:pPr>
              <a:buNone/>
            </a:pPr>
            <a:r>
              <a:rPr lang="en-US" sz="1000" dirty="0"/>
              <a:t>International Myeloma Foundation (2018). Understanding your test results. Available at: https://</a:t>
            </a:r>
            <a:r>
              <a:rPr lang="en-US" sz="1000" dirty="0" err="1"/>
              <a:t>www.myeloma.org</a:t>
            </a:r>
            <a:r>
              <a:rPr lang="en-US" sz="1000" dirty="0"/>
              <a:t>/sites/default/files/resource/u-</a:t>
            </a:r>
            <a:r>
              <a:rPr lang="en-US" sz="1000" dirty="0" err="1"/>
              <a:t>testresults.pdf</a:t>
            </a:r>
            <a:endParaRPr lang="en-US" sz="1000" dirty="0"/>
          </a:p>
          <a:p>
            <a:pPr>
              <a:buNone/>
            </a:pPr>
            <a:r>
              <a:rPr lang="en-US" sz="1000" dirty="0"/>
              <a:t>June CH, O’Connor RS, </a:t>
            </a:r>
            <a:r>
              <a:rPr lang="en-US" sz="1000" dirty="0" err="1"/>
              <a:t>Kawalekar</a:t>
            </a:r>
            <a:r>
              <a:rPr lang="en-US" sz="1000" dirty="0"/>
              <a:t> OU, et al (2018). CAR T cell immunotherapy for human cancer. </a:t>
            </a:r>
            <a:r>
              <a:rPr lang="en-US" sz="1000" i="1" dirty="0"/>
              <a:t>Science, </a:t>
            </a:r>
            <a:r>
              <a:rPr lang="en-US" sz="1000" dirty="0"/>
              <a:t>359(6382):1361-1365. DOI:10.1126/science.aar6711</a:t>
            </a:r>
          </a:p>
          <a:p>
            <a:pPr>
              <a:buNone/>
            </a:pPr>
            <a:r>
              <a:rPr lang="en-US" sz="1000" dirty="0"/>
              <a:t>Kumar S, Paiva B, Anderson KC, et al (2016). International Myeloma Working Group consensus criteria for response and minimal residual disease assessment in multiple myeloma. Lancet Oncol, 17(8):e328-e346. DOI:10.1016/S1470-2045(16)30206-6</a:t>
            </a:r>
          </a:p>
          <a:p>
            <a:pPr>
              <a:buNone/>
            </a:pPr>
            <a:r>
              <a:rPr lang="en-US" sz="1000" dirty="0"/>
              <a:t>Kumar SK, </a:t>
            </a:r>
            <a:r>
              <a:rPr lang="en-US" sz="1000" dirty="0" err="1"/>
              <a:t>Dispenzieri</a:t>
            </a:r>
            <a:r>
              <a:rPr lang="en-US" sz="1000" dirty="0"/>
              <a:t> A, Lacy MQ, et al (2014). Continued improvement in survival in multiple myeloma: changes in early mortality and outcomes in older patients. Leukemia, 28(5):1122-1128. DOI:10.1038/leu.2013.313</a:t>
            </a:r>
          </a:p>
          <a:p>
            <a:pPr>
              <a:buNone/>
            </a:pPr>
            <a:r>
              <a:rPr lang="en-US" sz="1000" dirty="0"/>
              <a:t>Kumar SK, Lee JH, Morgan G, et al (2012). Risk of progression and survival in multiple myeloma relapsing after therapy with </a:t>
            </a:r>
            <a:r>
              <a:rPr lang="en-US" sz="1000" dirty="0" err="1"/>
              <a:t>IMiDs</a:t>
            </a:r>
            <a:r>
              <a:rPr lang="en-US" sz="1000" dirty="0"/>
              <a:t> and bortezomib: a multicenter international myeloma working group study. Leukemia, 26(1)149-57. DOI:10.1038/leu.2011.196</a:t>
            </a:r>
          </a:p>
          <a:p>
            <a:pPr>
              <a:buNone/>
            </a:pPr>
            <a:r>
              <a:rPr lang="en-US" sz="1000" dirty="0"/>
              <a:t>Kyle RA, Durie BGM, Rajkumar SV, et al (2010). Monoclonal gammopathy of undetermined significance (MGUS) and smoldering (asymptomatic) multiple myeloma: IWWG consensus perspectives risk factors for progression and guidelines for monitoring and management. Leukemia, 24(6):1121-1127. DOI:10.1038/leu.2010.60 </a:t>
            </a:r>
          </a:p>
          <a:p>
            <a:pPr>
              <a:buNone/>
            </a:pPr>
            <a:r>
              <a:rPr lang="en-US" sz="1000" dirty="0"/>
              <a:t>Kyle RA, Gertz MA, </a:t>
            </a:r>
            <a:r>
              <a:rPr lang="en-US" sz="1000" dirty="0" err="1"/>
              <a:t>Witzig</a:t>
            </a:r>
            <a:r>
              <a:rPr lang="en-US" sz="1000" dirty="0"/>
              <a:t> TE, et al (2003). Review of 1027 patients with newly diagnosed multiple myeloma. Mayo Clin Proc, 78(1):21-33. DOI:10.4065/78.1.21</a:t>
            </a:r>
          </a:p>
          <a:p>
            <a:pPr>
              <a:buNone/>
            </a:pPr>
            <a:r>
              <a:rPr lang="en-US" sz="1000" dirty="0"/>
              <a:t>Lakshman A, Rajkumar SV, </a:t>
            </a:r>
            <a:r>
              <a:rPr lang="en-US" sz="1000" dirty="0" err="1"/>
              <a:t>Buadi</a:t>
            </a:r>
            <a:r>
              <a:rPr lang="en-US" sz="1000" dirty="0"/>
              <a:t> FK, et al (2018). Risk stratification of smoldering multiple myeloma incorporating revised IWWG diagnostic criteria. Blood Cancer J, 8(6):59. DOI:10.1038/s41408-018-0077-4</a:t>
            </a:r>
          </a:p>
          <a:p>
            <a:pPr>
              <a:buNone/>
            </a:pPr>
            <a:r>
              <a:rPr lang="en-US" sz="1000" dirty="0"/>
              <a:t>Landgren O, </a:t>
            </a:r>
            <a:r>
              <a:rPr lang="en-US" sz="1000" dirty="0" err="1"/>
              <a:t>Sonneveld</a:t>
            </a:r>
            <a:r>
              <a:rPr lang="en-US" sz="1000" dirty="0"/>
              <a:t> P, </a:t>
            </a:r>
            <a:r>
              <a:rPr lang="en-US" sz="1000" dirty="0" err="1"/>
              <a:t>Jakubowiak</a:t>
            </a:r>
            <a:r>
              <a:rPr lang="en-US" sz="1000" dirty="0"/>
              <a:t> A, et al (2019). Carfilzomib with immunomodulatory drugs for the treatment of newly diagnosed multiple myeloma. </a:t>
            </a:r>
            <a:r>
              <a:rPr lang="en-US" sz="1000" i="1" dirty="0"/>
              <a:t>Leukemia</a:t>
            </a:r>
            <a:r>
              <a:rPr lang="en-US" sz="1000" dirty="0"/>
              <a:t>, 33:2127-2143. DOI:10.1038/s41375-019-0517-6</a:t>
            </a:r>
          </a:p>
          <a:p>
            <a:pPr>
              <a:buNone/>
            </a:pPr>
            <a:r>
              <a:rPr lang="en-US" sz="1000" dirty="0"/>
              <a:t>Lee DW, </a:t>
            </a:r>
            <a:r>
              <a:rPr lang="en-US" sz="1000" dirty="0" err="1"/>
              <a:t>Santomasso</a:t>
            </a:r>
            <a:r>
              <a:rPr lang="en-US" sz="1000" dirty="0"/>
              <a:t> BD, Locke FL, et al (2019). ASTCT consensus grading for cytokine release syndrome and neurologic toxicity associated with immune effector cells. </a:t>
            </a:r>
            <a:r>
              <a:rPr lang="en-US" sz="1000" i="1" dirty="0"/>
              <a:t>Biol Blood Marrow Transplant, </a:t>
            </a:r>
            <a:r>
              <a:rPr lang="en-US" sz="1000" dirty="0"/>
              <a:t>25(4):625-638. DOI:10.1016/j.bbmt.2018.12.758</a:t>
            </a:r>
          </a:p>
          <a:p>
            <a:pPr>
              <a:buNone/>
            </a:pPr>
            <a:r>
              <a:rPr lang="en-US" sz="1000" dirty="0"/>
              <a:t>Leukemia &amp; Lymphoma Society (2021). Chimeric antigen receptor (CAR) T-cell therapy. Available at: https://</a:t>
            </a:r>
            <a:r>
              <a:rPr lang="en-US" sz="1000" dirty="0" err="1"/>
              <a:t>www.lls.org</a:t>
            </a:r>
            <a:r>
              <a:rPr lang="en-US" sz="1000" dirty="0"/>
              <a:t>/treatment/types-treatment/immunotherapy/chimeric-antigen-receptor-car-t-cell-therapy</a:t>
            </a:r>
          </a:p>
          <a:p>
            <a:pPr>
              <a:buNone/>
            </a:pPr>
            <a:r>
              <a:rPr lang="en-US" sz="1000" dirty="0" err="1"/>
              <a:t>Lonial</a:t>
            </a:r>
            <a:r>
              <a:rPr lang="en-US" sz="1000" dirty="0"/>
              <a:t> S (2015). Living with myeloma: managing side effects and quality of life. Leukemia &amp; Lymphoma Society of Canada. Available at: https://</a:t>
            </a:r>
            <a:r>
              <a:rPr lang="en-US" sz="1000" dirty="0" err="1"/>
              <a:t>www.llscanada.org</a:t>
            </a:r>
            <a:r>
              <a:rPr lang="en-US" sz="1000" dirty="0"/>
              <a:t>/sites/default/files/National/USA/Pdf/</a:t>
            </a:r>
            <a:r>
              <a:rPr lang="en-US" sz="1000" dirty="0" err="1"/>
              <a:t>Slides_Transcipts</a:t>
            </a:r>
            <a:r>
              <a:rPr lang="en-US" sz="1000" dirty="0"/>
              <a:t>/Myeloma%20Slides_4.8.15_Lonial.pdf</a:t>
            </a:r>
          </a:p>
          <a:p>
            <a:pPr>
              <a:buNone/>
            </a:pPr>
            <a:r>
              <a:rPr lang="en-US" sz="1000" dirty="0" err="1"/>
              <a:t>Lonial</a:t>
            </a:r>
            <a:r>
              <a:rPr lang="en-US" sz="1000" dirty="0"/>
              <a:t> S, Lee HC, </a:t>
            </a:r>
            <a:r>
              <a:rPr lang="en-US" sz="1000" dirty="0" err="1"/>
              <a:t>Badros</a:t>
            </a:r>
            <a:r>
              <a:rPr lang="en-US" sz="1000" dirty="0"/>
              <a:t> A, et al (2020). </a:t>
            </a:r>
            <a:r>
              <a:rPr lang="en-US" sz="1000" dirty="0" err="1"/>
              <a:t>Belantamab</a:t>
            </a:r>
            <a:r>
              <a:rPr lang="en-US" sz="1000" dirty="0"/>
              <a:t> </a:t>
            </a:r>
            <a:r>
              <a:rPr lang="en-US" sz="1000" dirty="0" err="1"/>
              <a:t>mafodotin</a:t>
            </a:r>
            <a:r>
              <a:rPr lang="en-US" sz="1000" dirty="0"/>
              <a:t> for relapsed or refractory multiple myeloma (DREAMM-2): a two-arm, </a:t>
            </a:r>
            <a:r>
              <a:rPr lang="en-US" sz="1000" dirty="0" err="1"/>
              <a:t>randomised</a:t>
            </a:r>
            <a:r>
              <a:rPr lang="en-US" sz="1000" dirty="0"/>
              <a:t>, open-label, phase 2 study. </a:t>
            </a:r>
            <a:r>
              <a:rPr lang="en-US" sz="1000" i="1" dirty="0"/>
              <a:t>Lancet Oncol</a:t>
            </a:r>
            <a:r>
              <a:rPr lang="en-US" sz="1000" dirty="0"/>
              <a:t>, 21(2):207-221. DOI:10.1016/s1470-2045(19)30788-0</a:t>
            </a:r>
          </a:p>
          <a:p>
            <a:pPr>
              <a:buNone/>
            </a:pPr>
            <a:r>
              <a:rPr lang="en-US" sz="1000" dirty="0" err="1"/>
              <a:t>Lonial</a:t>
            </a:r>
            <a:r>
              <a:rPr lang="en-US" sz="1000" dirty="0"/>
              <a:t> S, </a:t>
            </a:r>
            <a:r>
              <a:rPr lang="en-US" sz="1000" dirty="0" err="1"/>
              <a:t>Nooka</a:t>
            </a:r>
            <a:r>
              <a:rPr lang="en-US" sz="1000" dirty="0"/>
              <a:t> A, </a:t>
            </a:r>
            <a:r>
              <a:rPr lang="en-US" sz="1000" dirty="0" err="1"/>
              <a:t>Thulasi</a:t>
            </a:r>
            <a:r>
              <a:rPr lang="en-US" sz="1000" dirty="0"/>
              <a:t> P, et al (2021). Characterization of ocular adverse events in patients receiving </a:t>
            </a:r>
            <a:r>
              <a:rPr lang="en-US" sz="1000" dirty="0" err="1"/>
              <a:t>belantamab</a:t>
            </a:r>
            <a:r>
              <a:rPr lang="en-US" sz="1000" dirty="0"/>
              <a:t> </a:t>
            </a:r>
            <a:r>
              <a:rPr lang="en-US" sz="1000" dirty="0" err="1"/>
              <a:t>mafodotin</a:t>
            </a:r>
            <a:r>
              <a:rPr lang="en-US" sz="1000" dirty="0"/>
              <a:t> for ≥12 months: post-hoc analysis of DREAMM-2 study in relapsed/refractory multiple myeloma. European Hematology Association Virtual Congress Abstracts. Abstract EP1026.</a:t>
            </a:r>
          </a:p>
          <a:p>
            <a:pPr>
              <a:buNone/>
            </a:pPr>
            <a:r>
              <a:rPr lang="en-US" sz="1000" dirty="0" err="1"/>
              <a:t>Mailankody</a:t>
            </a:r>
            <a:r>
              <a:rPr lang="en-US" sz="1000" dirty="0"/>
              <a:t> S, Ghosh A, </a:t>
            </a:r>
            <a:r>
              <a:rPr lang="en-US" sz="1000" dirty="0" err="1"/>
              <a:t>Staehr</a:t>
            </a:r>
            <a:r>
              <a:rPr lang="en-US" sz="1000" dirty="0"/>
              <a:t> M, et al (2018). Clinical responses and pharmacokinetics of MCARH171, a human-derived BCMA targeted CAR T cell therapy in relapsed/refractory multiple myeloma: final results of a phase I clinical trial. Blood (ASH Annual Meeting Abstracts), 132(suppl_1). Abstract 959. DOI:10.1182/blood-2018-99-119717</a:t>
            </a:r>
          </a:p>
          <a:p>
            <a:pPr>
              <a:buNone/>
            </a:pPr>
            <a:r>
              <a:rPr lang="en-US" sz="1000" dirty="0" err="1"/>
              <a:t>Mateos</a:t>
            </a:r>
            <a:r>
              <a:rPr lang="en-US" sz="1000" dirty="0"/>
              <a:t> MV, </a:t>
            </a:r>
            <a:r>
              <a:rPr lang="en-US" sz="1000" dirty="0" err="1"/>
              <a:t>Bladé</a:t>
            </a:r>
            <a:r>
              <a:rPr lang="en-US" sz="1000" dirty="0"/>
              <a:t> J, </a:t>
            </a:r>
            <a:r>
              <a:rPr lang="en-US" sz="1000" dirty="0" err="1"/>
              <a:t>Bringhen</a:t>
            </a:r>
            <a:r>
              <a:rPr lang="en-US" sz="1000" dirty="0"/>
              <a:t> S, et al (2020). </a:t>
            </a:r>
            <a:r>
              <a:rPr lang="en-US" sz="1000" dirty="0" err="1"/>
              <a:t>Melflufen</a:t>
            </a:r>
            <a:r>
              <a:rPr lang="en-US" sz="1000" dirty="0"/>
              <a:t>: a peptide-drug conjugate for the treatment of multiple myeloma. </a:t>
            </a:r>
            <a:r>
              <a:rPr lang="en-US" sz="1000" i="1" dirty="0"/>
              <a:t>J Clin Med, </a:t>
            </a:r>
            <a:r>
              <a:rPr lang="en-US" sz="1000" dirty="0"/>
              <a:t>9(10):3120. DOI:10.3390/jcm9103120</a:t>
            </a:r>
          </a:p>
        </p:txBody>
      </p:sp>
    </p:spTree>
    <p:extLst>
      <p:ext uri="{BB962C8B-B14F-4D97-AF65-F5344CB8AC3E}">
        <p14:creationId xmlns:p14="http://schemas.microsoft.com/office/powerpoint/2010/main" val="207791746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D4D64-AF49-4747-8583-3FADB227A8FF}"/>
              </a:ext>
            </a:extLst>
          </p:cNvPr>
          <p:cNvSpPr>
            <a:spLocks noGrp="1"/>
          </p:cNvSpPr>
          <p:nvPr>
            <p:ph type="title"/>
          </p:nvPr>
        </p:nvSpPr>
        <p:spPr/>
        <p:txBody>
          <a:bodyPr/>
          <a:lstStyle/>
          <a:p>
            <a:r>
              <a:rPr lang="en-US"/>
              <a:t>References (cont.)</a:t>
            </a:r>
          </a:p>
        </p:txBody>
      </p:sp>
      <p:sp>
        <p:nvSpPr>
          <p:cNvPr id="4" name="Content Placeholder 3">
            <a:extLst>
              <a:ext uri="{FF2B5EF4-FFF2-40B4-BE49-F238E27FC236}">
                <a16:creationId xmlns:a16="http://schemas.microsoft.com/office/drawing/2014/main" id="{70352822-880B-104E-93FB-385D1B98DFDD}"/>
              </a:ext>
            </a:extLst>
          </p:cNvPr>
          <p:cNvSpPr>
            <a:spLocks noGrp="1"/>
          </p:cNvSpPr>
          <p:nvPr>
            <p:ph idx="1"/>
          </p:nvPr>
        </p:nvSpPr>
        <p:spPr>
          <a:xfrm>
            <a:off x="609600" y="1604926"/>
            <a:ext cx="10972800" cy="5019819"/>
          </a:xfrm>
        </p:spPr>
        <p:txBody>
          <a:bodyPr>
            <a:noAutofit/>
          </a:bodyPr>
          <a:lstStyle/>
          <a:p>
            <a:pPr>
              <a:buNone/>
            </a:pPr>
            <a:r>
              <a:rPr lang="en-US" sz="1000" dirty="0" err="1"/>
              <a:t>Mateos</a:t>
            </a:r>
            <a:r>
              <a:rPr lang="en-US" sz="1000" dirty="0"/>
              <a:t> MV, Cavo M, Blade J, et al (2020). Overall survival with daratumumab, bortezomib, melphalan, and prednisone in newly diagnosed multiple myeloma (ALCYONE): a </a:t>
            </a:r>
            <a:r>
              <a:rPr lang="en-US" sz="1000" dirty="0" err="1"/>
              <a:t>randomised</a:t>
            </a:r>
            <a:r>
              <a:rPr lang="en-US" sz="1000" dirty="0"/>
              <a:t>, open-label, phase 3 trial. Lancet, 395(10218):132-141. DOI:10.1016/S0140-6736(19)32956-3</a:t>
            </a:r>
          </a:p>
          <a:p>
            <a:pPr>
              <a:buNone/>
            </a:pPr>
            <a:r>
              <a:rPr lang="en-US" sz="1000" dirty="0" err="1"/>
              <a:t>Mateos</a:t>
            </a:r>
            <a:r>
              <a:rPr lang="en-US" sz="1000" dirty="0"/>
              <a:t> MV, </a:t>
            </a:r>
            <a:r>
              <a:rPr lang="en-US" sz="1000" dirty="0" err="1"/>
              <a:t>Dimopoulos</a:t>
            </a:r>
            <a:r>
              <a:rPr lang="en-US" sz="1000" dirty="0"/>
              <a:t> MA, Cavo M, et al (2018). Daratumumab plus bortezomib, melphalan, and prednisone for untreated myeloma. N </a:t>
            </a:r>
            <a:r>
              <a:rPr lang="en-US" sz="1000" dirty="0" err="1"/>
              <a:t>Engl</a:t>
            </a:r>
            <a:r>
              <a:rPr lang="en-US" sz="1000" dirty="0"/>
              <a:t> J Med, 378:518-528. DOI:10.1056/NEJMoa1714678</a:t>
            </a:r>
          </a:p>
          <a:p>
            <a:pPr>
              <a:buNone/>
            </a:pPr>
            <a:r>
              <a:rPr lang="en-US" sz="1000" dirty="0" err="1"/>
              <a:t>Mateos</a:t>
            </a:r>
            <a:r>
              <a:rPr lang="en-US" sz="1000" dirty="0"/>
              <a:t> MV, </a:t>
            </a:r>
            <a:r>
              <a:rPr lang="en-US" sz="1000" dirty="0" err="1"/>
              <a:t>Nahi</a:t>
            </a:r>
            <a:r>
              <a:rPr lang="en-US" sz="1000" dirty="0"/>
              <a:t> H, </a:t>
            </a:r>
            <a:r>
              <a:rPr lang="en-US" sz="1000" dirty="0" err="1"/>
              <a:t>Legiec</a:t>
            </a:r>
            <a:r>
              <a:rPr lang="en-US" sz="1000" dirty="0"/>
              <a:t> W, et al (2020). Subcutaneous versus intravenous daratumumab in patients with relapsed or refractory multiple myeloma (COLUMBA): a </a:t>
            </a:r>
            <a:r>
              <a:rPr lang="en-US" sz="1000" dirty="0" err="1"/>
              <a:t>multicentre</a:t>
            </a:r>
            <a:r>
              <a:rPr lang="en-US" sz="1000" dirty="0"/>
              <a:t>, open-label, non-inferiority, </a:t>
            </a:r>
            <a:r>
              <a:rPr lang="en-US" sz="1000" dirty="0" err="1"/>
              <a:t>randomised</a:t>
            </a:r>
            <a:r>
              <a:rPr lang="en-US" sz="1000" dirty="0"/>
              <a:t>, phase 3 trial. </a:t>
            </a:r>
            <a:r>
              <a:rPr lang="en-US" sz="1000" i="1" dirty="0"/>
              <a:t>Lancet </a:t>
            </a:r>
            <a:r>
              <a:rPr lang="en-US" sz="1000" i="1" dirty="0" err="1"/>
              <a:t>Haematol</a:t>
            </a:r>
            <a:r>
              <a:rPr lang="en-US" sz="1000" dirty="0"/>
              <a:t>, 7(5):E370-E380. DOI:10.1016/S2352-3026(20)30070-3</a:t>
            </a:r>
          </a:p>
          <a:p>
            <a:pPr>
              <a:buNone/>
            </a:pPr>
            <a:r>
              <a:rPr lang="en-US" sz="1000" dirty="0" err="1"/>
              <a:t>Mateos</a:t>
            </a:r>
            <a:r>
              <a:rPr lang="en-US" sz="1000" dirty="0"/>
              <a:t> MV, Oriol A, </a:t>
            </a:r>
            <a:r>
              <a:rPr lang="en-US" sz="1000" dirty="0" err="1"/>
              <a:t>Larocca</a:t>
            </a:r>
            <a:r>
              <a:rPr lang="en-US" sz="1000" dirty="0"/>
              <a:t>, et al (2020). HORIZON (OP-106): </a:t>
            </a:r>
            <a:r>
              <a:rPr lang="en-US" sz="1000" dirty="0" err="1"/>
              <a:t>melflufen</a:t>
            </a:r>
            <a:r>
              <a:rPr lang="en-US" sz="1000" dirty="0"/>
              <a:t> plus dexamethasone in patients with relapsed/refractory multiple myeloma with high-risk cytogenetics—subgroup analysis. Blood (ASH Annual Meeting Abstracts). Abstract 3237. </a:t>
            </a:r>
          </a:p>
          <a:p>
            <a:pPr>
              <a:buNone/>
            </a:pPr>
            <a:r>
              <a:rPr lang="en-US" sz="1000" dirty="0" err="1"/>
              <a:t>Mateos</a:t>
            </a:r>
            <a:r>
              <a:rPr lang="en-US" sz="1000" dirty="0"/>
              <a:t> MV, Oriol A, </a:t>
            </a:r>
            <a:r>
              <a:rPr lang="en-US" sz="1000" dirty="0" err="1"/>
              <a:t>Larocca</a:t>
            </a:r>
            <a:r>
              <a:rPr lang="en-US" sz="1000" dirty="0"/>
              <a:t> A, et al (2019). Clinical activity of </a:t>
            </a:r>
            <a:r>
              <a:rPr lang="en-US" sz="1000" dirty="0" err="1"/>
              <a:t>melflufen</a:t>
            </a:r>
            <a:r>
              <a:rPr lang="en-US" sz="1000" dirty="0"/>
              <a:t> in patients with triple-class refractory multiple myeloma and poor-risk features in an updated analysis of HORIZON (OP-106), a phase 2 study in patients with relapsed/refractory multiple myeloma refractory to pomalidomide and/or daratumumab. Blood (ASH Annual Meeting Abstracts), 134(suppl_1). Abstract 1883. DOI:10.1182/blood-2019-124825</a:t>
            </a:r>
          </a:p>
          <a:p>
            <a:pPr>
              <a:buNone/>
            </a:pPr>
            <a:r>
              <a:rPr lang="en-US" sz="1000" dirty="0"/>
              <a:t>Matulis SM, Gupta VA, </a:t>
            </a:r>
            <a:r>
              <a:rPr lang="en-US" sz="1000" dirty="0" err="1"/>
              <a:t>Neri</a:t>
            </a:r>
            <a:r>
              <a:rPr lang="en-US" sz="1000" dirty="0"/>
              <a:t> P, et al (2019). Functional profiling of </a:t>
            </a:r>
            <a:r>
              <a:rPr lang="en-US" sz="1000" dirty="0" err="1"/>
              <a:t>venetoclax</a:t>
            </a:r>
            <a:r>
              <a:rPr lang="en-US" sz="1000" dirty="0"/>
              <a:t> sensitivity can predict clinical response in multiple myeloma. </a:t>
            </a:r>
            <a:r>
              <a:rPr lang="en-US" sz="1000" i="1" dirty="0"/>
              <a:t>Leukemia</a:t>
            </a:r>
            <a:r>
              <a:rPr lang="en-US" sz="1000" dirty="0"/>
              <a:t>, 33(5):1291-1296. DOI:10.1038/s41375-018-0374-8</a:t>
            </a:r>
          </a:p>
          <a:p>
            <a:pPr>
              <a:buNone/>
            </a:pPr>
            <a:r>
              <a:rPr lang="en-US" sz="1000" dirty="0"/>
              <a:t>McCarthy PL, Holstein SA, Petrucci MT, et al (2017). Lenalidomide maintenance after autologous stem-cell transplantation in newly diagnosed multiple myeloma: a meta-analysis. J Clin Oncol, 35(29):3279-3289. DOI:10.1200/JCO.2017.72.6679</a:t>
            </a:r>
          </a:p>
          <a:p>
            <a:pPr>
              <a:buNone/>
            </a:pPr>
            <a:r>
              <a:rPr lang="en-US" sz="1000" dirty="0" err="1"/>
              <a:t>Mikhael</a:t>
            </a:r>
            <a:r>
              <a:rPr lang="en-US" sz="1000" dirty="0"/>
              <a:t> J (2020). Treatment options for triple-class refractory multiple myeloma. Clin Lymphoma Myeloma </a:t>
            </a:r>
            <a:r>
              <a:rPr lang="en-US" sz="1000" dirty="0" err="1"/>
              <a:t>Leuk</a:t>
            </a:r>
            <a:r>
              <a:rPr lang="en-US" sz="1000" dirty="0"/>
              <a:t>, 20(1)1-7. DOI:10.1016/j.clml.2019.09.621</a:t>
            </a:r>
          </a:p>
          <a:p>
            <a:pPr>
              <a:buNone/>
            </a:pPr>
            <a:r>
              <a:rPr lang="en-US" sz="1000" dirty="0"/>
              <a:t>Mills JR &amp; Murray DL. Identification of friend or foe: the laboratory challenge of differentiating M-proteins from monoclonal antibody therapies (2020). J Appl Lab Med, 1:421-431. DOI:10.1373/jalm.2016.020784</a:t>
            </a:r>
          </a:p>
          <a:p>
            <a:pPr>
              <a:buNone/>
            </a:pPr>
            <a:r>
              <a:rPr lang="en-US" sz="1000" dirty="0"/>
              <a:t>Morag Y, Morag-</a:t>
            </a:r>
            <a:r>
              <a:rPr lang="en-US" sz="1000" dirty="0" err="1"/>
              <a:t>Hezroni</a:t>
            </a:r>
            <a:r>
              <a:rPr lang="en-US" sz="1000" dirty="0"/>
              <a:t> M, Jamadar DA, et al (2009). Bisphosphonate-related osteonecrosis of the jaw: a pictorial review. </a:t>
            </a:r>
            <a:r>
              <a:rPr lang="en-US" sz="1000" i="1" dirty="0" err="1"/>
              <a:t>Radiographics</a:t>
            </a:r>
            <a:r>
              <a:rPr lang="en-US" sz="1000" dirty="0"/>
              <a:t>, 29(7):1971-1984. DOI:10.1148/rg.297095050</a:t>
            </a:r>
          </a:p>
          <a:p>
            <a:pPr>
              <a:buNone/>
            </a:pPr>
            <a:r>
              <a:rPr lang="en-US" sz="1000" dirty="0"/>
              <a:t>Moreau P, Attal M, Hulin C, et al (2019). Phase 3 randomized study of daratumumab (DARA) + bortezomib/thalidomide/dexamethasone(D-</a:t>
            </a:r>
            <a:r>
              <a:rPr lang="en-US" sz="1000" dirty="0" err="1"/>
              <a:t>VTd</a:t>
            </a:r>
            <a:r>
              <a:rPr lang="en-US" sz="1000" dirty="0"/>
              <a:t>) vs </a:t>
            </a:r>
            <a:r>
              <a:rPr lang="en-US" sz="1000" dirty="0" err="1"/>
              <a:t>VTd</a:t>
            </a:r>
            <a:r>
              <a:rPr lang="en-US" sz="1000" dirty="0"/>
              <a:t> in transplant-eligible (TE) newly diagnosed multiple myeloma (NDMM): CASSIOPEIA Part 1 results. J Clin Oncol (ASCO Annual Meeting Abstracts), 37(15_suppl). Abstract 8003. DOI:10.1200/JCO.2019.37.15_suppl.8003</a:t>
            </a:r>
          </a:p>
          <a:p>
            <a:pPr>
              <a:buNone/>
            </a:pPr>
            <a:r>
              <a:rPr lang="en-US" sz="1000" dirty="0"/>
              <a:t>Moreau P, </a:t>
            </a:r>
            <a:r>
              <a:rPr lang="en-US" sz="1000" dirty="0" err="1"/>
              <a:t>Masszi</a:t>
            </a:r>
            <a:r>
              <a:rPr lang="en-US" sz="1000" dirty="0"/>
              <a:t> T, </a:t>
            </a:r>
            <a:r>
              <a:rPr lang="en-US" sz="1000" dirty="0" err="1"/>
              <a:t>Grzasko</a:t>
            </a:r>
            <a:r>
              <a:rPr lang="en-US" sz="1000" dirty="0"/>
              <a:t> N, et al (2015). </a:t>
            </a:r>
            <a:r>
              <a:rPr lang="en-US" sz="1000" dirty="0" err="1"/>
              <a:t>Ixazomib</a:t>
            </a:r>
            <a:r>
              <a:rPr lang="en-US" sz="1000" dirty="0"/>
              <a:t>, an investigational oral proteasome inhibitor (PI), in combination with lenalidomide and dexamethasone (</a:t>
            </a:r>
            <a:r>
              <a:rPr lang="en-US" sz="1000" dirty="0" err="1"/>
              <a:t>IRd</a:t>
            </a:r>
            <a:r>
              <a:rPr lang="en-US" sz="1000" dirty="0"/>
              <a:t>), significantly extends progression-free survival (PFS) for patients (pts) with relapsed and/or refractory multiple myeloma (RRMM): the phase 3 Tourmaline-MM1 study (NCT01564537). Blood (ASH Annual Meeting Abstracts), 126(23). Abstract 727. DOI:10.1182/blood.V126.23.727.727</a:t>
            </a:r>
          </a:p>
          <a:p>
            <a:pPr>
              <a:buNone/>
            </a:pPr>
            <a:r>
              <a:rPr lang="en-US" sz="1000" dirty="0"/>
              <a:t>Moreau P, </a:t>
            </a:r>
            <a:r>
              <a:rPr lang="en-US" sz="1000" dirty="0" err="1"/>
              <a:t>Mateos</a:t>
            </a:r>
            <a:r>
              <a:rPr lang="en-US" sz="1000" dirty="0"/>
              <a:t> M, Berenson JR, et al (2018). Once weekly versus twice weekly carfilzomib dosing in patients with relapsed and refractory multiple myeloma (A.R.R.O.W.): interim analysis results of a </a:t>
            </a:r>
            <a:r>
              <a:rPr lang="en-US" sz="1000" dirty="0" err="1"/>
              <a:t>randomised</a:t>
            </a:r>
            <a:r>
              <a:rPr lang="en-US" sz="1000" dirty="0"/>
              <a:t>, phase 3 study. </a:t>
            </a:r>
            <a:r>
              <a:rPr lang="en-US" sz="1000" i="1" dirty="0"/>
              <a:t>Lancet Oncol</a:t>
            </a:r>
            <a:r>
              <a:rPr lang="en-US" sz="1000" dirty="0"/>
              <a:t>, 19(7):953-964. DOI:10.1016/S1470-2045(18)30354-1</a:t>
            </a:r>
          </a:p>
          <a:p>
            <a:pPr>
              <a:buNone/>
            </a:pPr>
            <a:endParaRPr lang="en-US" sz="1000" dirty="0"/>
          </a:p>
          <a:p>
            <a:pPr>
              <a:buNone/>
            </a:pPr>
            <a:endParaRPr lang="en-US" sz="1000" dirty="0"/>
          </a:p>
        </p:txBody>
      </p:sp>
    </p:spTree>
    <p:extLst>
      <p:ext uri="{BB962C8B-B14F-4D97-AF65-F5344CB8AC3E}">
        <p14:creationId xmlns:p14="http://schemas.microsoft.com/office/powerpoint/2010/main" val="374082500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D4D64-AF49-4747-8583-3FADB227A8FF}"/>
              </a:ext>
            </a:extLst>
          </p:cNvPr>
          <p:cNvSpPr>
            <a:spLocks noGrp="1"/>
          </p:cNvSpPr>
          <p:nvPr>
            <p:ph type="title"/>
          </p:nvPr>
        </p:nvSpPr>
        <p:spPr/>
        <p:txBody>
          <a:bodyPr/>
          <a:lstStyle/>
          <a:p>
            <a:r>
              <a:rPr lang="en-US"/>
              <a:t>References (cont.)</a:t>
            </a:r>
          </a:p>
        </p:txBody>
      </p:sp>
      <p:sp>
        <p:nvSpPr>
          <p:cNvPr id="4" name="Content Placeholder 3">
            <a:extLst>
              <a:ext uri="{FF2B5EF4-FFF2-40B4-BE49-F238E27FC236}">
                <a16:creationId xmlns:a16="http://schemas.microsoft.com/office/drawing/2014/main" id="{70352822-880B-104E-93FB-385D1B98DFDD}"/>
              </a:ext>
            </a:extLst>
          </p:cNvPr>
          <p:cNvSpPr>
            <a:spLocks noGrp="1"/>
          </p:cNvSpPr>
          <p:nvPr>
            <p:ph idx="1"/>
          </p:nvPr>
        </p:nvSpPr>
        <p:spPr>
          <a:xfrm>
            <a:off x="609600" y="1604926"/>
            <a:ext cx="10972800" cy="5019819"/>
          </a:xfrm>
        </p:spPr>
        <p:txBody>
          <a:bodyPr>
            <a:noAutofit/>
          </a:bodyPr>
          <a:lstStyle/>
          <a:p>
            <a:pPr>
              <a:buNone/>
            </a:pPr>
            <a:r>
              <a:rPr lang="en-US" sz="1000" dirty="0"/>
              <a:t>Munshi NC, Anderson LD Jr, Shah N, et al (2021). </a:t>
            </a:r>
            <a:r>
              <a:rPr lang="en-US" sz="1000" dirty="0" err="1"/>
              <a:t>Idecabtagene</a:t>
            </a:r>
            <a:r>
              <a:rPr lang="en-US" sz="1000" dirty="0"/>
              <a:t> </a:t>
            </a:r>
            <a:r>
              <a:rPr lang="en-US" sz="1000" dirty="0" err="1"/>
              <a:t>vicleucel</a:t>
            </a:r>
            <a:r>
              <a:rPr lang="en-US" sz="1000" dirty="0"/>
              <a:t> in relapsed and refractory multiple myeloma. </a:t>
            </a:r>
            <a:r>
              <a:rPr lang="en-US" sz="1000" i="1" dirty="0"/>
              <a:t>N </a:t>
            </a:r>
            <a:r>
              <a:rPr lang="en-US" sz="1000" i="1" dirty="0" err="1"/>
              <a:t>Engl</a:t>
            </a:r>
            <a:r>
              <a:rPr lang="en-US" sz="1000" i="1" dirty="0"/>
              <a:t> J Med, </a:t>
            </a:r>
            <a:r>
              <a:rPr lang="en-US" sz="1000" dirty="0"/>
              <a:t>384(8):705-716. DOI:10.1056/NEJMoa2024850</a:t>
            </a:r>
          </a:p>
          <a:p>
            <a:pPr>
              <a:buNone/>
            </a:pPr>
            <a:r>
              <a:rPr lang="en-US" sz="1000" dirty="0"/>
              <a:t>Munshi NC, Anderson LD Jr, Shah N, et al (2020). </a:t>
            </a:r>
            <a:r>
              <a:rPr lang="en-US" sz="1000" dirty="0" err="1"/>
              <a:t>Idecabtagene</a:t>
            </a:r>
            <a:r>
              <a:rPr lang="en-US" sz="1000" dirty="0"/>
              <a:t> </a:t>
            </a:r>
            <a:r>
              <a:rPr lang="en-US" sz="1000" dirty="0" err="1"/>
              <a:t>vicleucel</a:t>
            </a:r>
            <a:r>
              <a:rPr lang="en-US" sz="1000" dirty="0"/>
              <a:t> (ide-</a:t>
            </a:r>
            <a:r>
              <a:rPr lang="en-US" sz="1000" dirty="0" err="1"/>
              <a:t>cel</a:t>
            </a:r>
            <a:r>
              <a:rPr lang="en-US" sz="1000" dirty="0"/>
              <a:t>; bb2121), a BCMA-targeted CAR T-cell therapy, in patients with relapsed and refractory multiple myeloma (RRMM): initial </a:t>
            </a:r>
            <a:r>
              <a:rPr lang="en-US" sz="1000" dirty="0" err="1"/>
              <a:t>KarMMa</a:t>
            </a:r>
            <a:r>
              <a:rPr lang="en-US" sz="1000" dirty="0"/>
              <a:t> results. </a:t>
            </a:r>
            <a:r>
              <a:rPr lang="en-US" sz="1000" i="1" dirty="0"/>
              <a:t>J Clin Oncol (ASCO Annual Meeting Abstracts,</a:t>
            </a:r>
            <a:r>
              <a:rPr lang="en-US" sz="1000" dirty="0"/>
              <a:t> 38(suppl_15). Abstract 8503. DOI:10.1200/JCO.2020.38.15_suppl.8503</a:t>
            </a:r>
          </a:p>
          <a:p>
            <a:pPr>
              <a:buNone/>
            </a:pPr>
            <a:r>
              <a:rPr lang="en-US" sz="1000" dirty="0"/>
              <a:t>National Cancer Institute (2019). CAR T cells: engineering patients’ immune cells to treat their cancers. Available at: https://</a:t>
            </a:r>
            <a:r>
              <a:rPr lang="en-US" sz="1000" dirty="0" err="1"/>
              <a:t>www.cancer.gov</a:t>
            </a:r>
            <a:r>
              <a:rPr lang="en-US" sz="1000" dirty="0"/>
              <a:t>/about-cancer/treatment/research/</a:t>
            </a:r>
            <a:r>
              <a:rPr lang="en-US" sz="1000" dirty="0" err="1"/>
              <a:t>car-t-cells#new-target</a:t>
            </a:r>
            <a:endParaRPr lang="en-US" sz="1000" dirty="0"/>
          </a:p>
          <a:p>
            <a:pPr>
              <a:buNone/>
            </a:pPr>
            <a:r>
              <a:rPr lang="en-US" sz="1000" dirty="0"/>
              <a:t>National Comprehensive Cancer Network (2020). Clinical Practice Guidelines in Oncology: multiple myeloma. Version 3.2020. Available at: http://</a:t>
            </a:r>
            <a:r>
              <a:rPr lang="en-US" sz="1000" dirty="0" err="1"/>
              <a:t>www.nccn.org</a:t>
            </a:r>
            <a:endParaRPr lang="en-US" sz="1000" dirty="0"/>
          </a:p>
          <a:p>
            <a:pPr>
              <a:buNone/>
            </a:pPr>
            <a:r>
              <a:rPr lang="en-US" sz="1000" dirty="0" err="1"/>
              <a:t>Ninlaro</a:t>
            </a:r>
            <a:r>
              <a:rPr lang="en-US" sz="1000" dirty="0"/>
              <a:t>® (</a:t>
            </a:r>
            <a:r>
              <a:rPr lang="en-US" sz="1000" dirty="0" err="1"/>
              <a:t>ixazomib</a:t>
            </a:r>
            <a:r>
              <a:rPr lang="en-US" sz="1000" dirty="0"/>
              <a:t>) prescribing information (2015). Takeda. Available at: https://</a:t>
            </a:r>
            <a:r>
              <a:rPr lang="en-US" sz="1000" dirty="0" err="1"/>
              <a:t>www.accessdata.fda.gov</a:t>
            </a:r>
            <a:r>
              <a:rPr lang="en-US" sz="1000" dirty="0"/>
              <a:t>/</a:t>
            </a:r>
            <a:r>
              <a:rPr lang="en-US" sz="1000" dirty="0" err="1"/>
              <a:t>drugsatfda_docs</a:t>
            </a:r>
            <a:r>
              <a:rPr lang="en-US" sz="1000" dirty="0"/>
              <a:t>/label/2015/208462lbl.pdf</a:t>
            </a:r>
          </a:p>
          <a:p>
            <a:pPr>
              <a:buNone/>
            </a:pPr>
            <a:r>
              <a:rPr lang="en-US" sz="1000" dirty="0"/>
              <a:t>O’Donnell EK, Laubach JP, Yee AJ, et al (2018). A phase 2 study of modified lenalidomide, bortezomib and dexamethasone in transplant-ineligible multiple myeloma. Br J </a:t>
            </a:r>
            <a:r>
              <a:rPr lang="en-US" sz="1000" dirty="0" err="1"/>
              <a:t>Haematol</a:t>
            </a:r>
            <a:r>
              <a:rPr lang="en-US" sz="1000" dirty="0"/>
              <a:t>, 182(2):222-230. DOI:10.1111/bjh.15261</a:t>
            </a:r>
          </a:p>
          <a:p>
            <a:pPr>
              <a:buNone/>
            </a:pPr>
            <a:r>
              <a:rPr lang="en-US" sz="1000" dirty="0"/>
              <a:t>Oluwole OO &amp; Davila ML (2016). At the bedside: clinical review of chimeric antigen receptor (CAR) T cell therapy for B cell malignancies. </a:t>
            </a:r>
            <a:r>
              <a:rPr lang="en-US" sz="1000" i="1" dirty="0"/>
              <a:t>J </a:t>
            </a:r>
            <a:r>
              <a:rPr lang="en-US" sz="1000" i="1" dirty="0" err="1"/>
              <a:t>Leukoc</a:t>
            </a:r>
            <a:r>
              <a:rPr lang="en-US" sz="1000" i="1" dirty="0"/>
              <a:t> Biol, </a:t>
            </a:r>
            <a:r>
              <a:rPr lang="en-US" sz="1000" dirty="0"/>
              <a:t>100(6):1265-1272. DOI:10.1189/jlb.5BT1115-524R</a:t>
            </a:r>
          </a:p>
          <a:p>
            <a:pPr>
              <a:buNone/>
            </a:pPr>
            <a:r>
              <a:rPr lang="en-US" sz="1000" dirty="0" err="1"/>
              <a:t>Oncopeptides</a:t>
            </a:r>
            <a:r>
              <a:rPr lang="en-US" sz="1000" dirty="0"/>
              <a:t> (2021). Mechanism of action. Available at: https://</a:t>
            </a:r>
            <a:r>
              <a:rPr lang="en-US" sz="1000" dirty="0" err="1"/>
              <a:t>www.oncopeptides.com</a:t>
            </a:r>
            <a:r>
              <a:rPr lang="en-US" sz="1000" dirty="0"/>
              <a:t>/</a:t>
            </a:r>
            <a:r>
              <a:rPr lang="en-US" sz="1000" dirty="0" err="1"/>
              <a:t>en</a:t>
            </a:r>
            <a:r>
              <a:rPr lang="en-US" sz="1000" dirty="0"/>
              <a:t>/innovation/investigational-drug/mechanism-of-action</a:t>
            </a:r>
          </a:p>
          <a:p>
            <a:pPr>
              <a:buNone/>
            </a:pPr>
            <a:r>
              <a:rPr lang="en-US" sz="1000" dirty="0"/>
              <a:t>Palumbo A, </a:t>
            </a:r>
            <a:r>
              <a:rPr lang="en-US" sz="1000" dirty="0" err="1"/>
              <a:t>Avet</a:t>
            </a:r>
            <a:r>
              <a:rPr lang="en-US" sz="1000" dirty="0"/>
              <a:t>-Loiseau H, Oliva S, et al (2015). Revised International Staging System for Multiple Myeloma: a report from International Myeloma Working Group. J Clin Oncol, 33(26):2863-2869. DOI:10.1200/JCO.2015.61.2267</a:t>
            </a:r>
          </a:p>
          <a:p>
            <a:pPr>
              <a:buNone/>
            </a:pPr>
            <a:r>
              <a:rPr lang="en-US" sz="1000" dirty="0" err="1"/>
              <a:t>Pepaxto</a:t>
            </a:r>
            <a:r>
              <a:rPr lang="en-US" sz="1000" baseline="30000" dirty="0"/>
              <a:t>®</a:t>
            </a:r>
            <a:r>
              <a:rPr lang="en-US" sz="1000" dirty="0"/>
              <a:t> (melphalan flufenamide) prescribing information (2021). </a:t>
            </a:r>
            <a:r>
              <a:rPr lang="en-US" sz="1000" dirty="0" err="1"/>
              <a:t>Oncopeptides</a:t>
            </a:r>
            <a:r>
              <a:rPr lang="en-US" sz="1000" dirty="0"/>
              <a:t>. Available at: https://</a:t>
            </a:r>
            <a:r>
              <a:rPr lang="en-US" sz="1000" dirty="0" err="1"/>
              <a:t>www.accessdata.fda.gov</a:t>
            </a:r>
            <a:r>
              <a:rPr lang="en-US" sz="1000" dirty="0"/>
              <a:t>/</a:t>
            </a:r>
            <a:r>
              <a:rPr lang="en-US" sz="1000" dirty="0" err="1"/>
              <a:t>drugsatfda_docs</a:t>
            </a:r>
            <a:r>
              <a:rPr lang="en-US" sz="1000" dirty="0"/>
              <a:t>/label/2021/214383s000lbl.pdf</a:t>
            </a:r>
          </a:p>
          <a:p>
            <a:pPr>
              <a:buNone/>
            </a:pPr>
            <a:r>
              <a:rPr lang="en-US" sz="1000" dirty="0"/>
              <a:t>Perrot A, </a:t>
            </a:r>
            <a:r>
              <a:rPr lang="en-US" sz="1000" dirty="0" err="1"/>
              <a:t>Lauwers-Cances</a:t>
            </a:r>
            <a:r>
              <a:rPr lang="en-US" sz="1000" dirty="0"/>
              <a:t> V, </a:t>
            </a:r>
            <a:r>
              <a:rPr lang="en-US" sz="1000" dirty="0" err="1"/>
              <a:t>Corre</a:t>
            </a:r>
            <a:r>
              <a:rPr lang="en-US" sz="1000" dirty="0"/>
              <a:t> J, et al (2018). Minimal residual disease negativity using deep sequencing is a major prognostic factor in multiple myeloma. Blood, 132(23):2456-2464. DOI:10.1182/blood-2018-06-858613</a:t>
            </a:r>
          </a:p>
          <a:p>
            <a:pPr>
              <a:buNone/>
            </a:pPr>
            <a:r>
              <a:rPr lang="en-US" sz="1000" dirty="0" err="1"/>
              <a:t>Pomalyst</a:t>
            </a:r>
            <a:r>
              <a:rPr lang="en-US" sz="1000" baseline="30000" dirty="0"/>
              <a:t>®</a:t>
            </a:r>
            <a:r>
              <a:rPr lang="en-US" sz="1000" dirty="0"/>
              <a:t> (pomalidomide) prescribing information (2019). Celgene. Available at: https://media2.celgene.com/content/uploads/</a:t>
            </a:r>
            <a:r>
              <a:rPr lang="en-US" sz="1000" dirty="0" err="1"/>
              <a:t>pomalyst-pi.pdf</a:t>
            </a:r>
            <a:endParaRPr lang="en-US" sz="1000" dirty="0"/>
          </a:p>
          <a:p>
            <a:pPr>
              <a:buNone/>
            </a:pPr>
            <a:r>
              <a:rPr lang="en-US" sz="1000" dirty="0" err="1"/>
              <a:t>Raje</a:t>
            </a:r>
            <a:r>
              <a:rPr lang="en-US" sz="1000" dirty="0"/>
              <a:t> NS, </a:t>
            </a:r>
            <a:r>
              <a:rPr lang="en-US" sz="1000" dirty="0" err="1"/>
              <a:t>Berdeja</a:t>
            </a:r>
            <a:r>
              <a:rPr lang="en-US" sz="1000" dirty="0"/>
              <a:t> JS, Lin Y, et al (2018). bb21 anti-BCMA CAR T-cell therapy in patients with relapsed/refractory multiple myeloma: updated results from a multicenter phase I study. J Clin Oncol (ASCO Annual Meeting Abstracts), 36(15_suppl). Abstract 8007. DOI:10.1200/JCO.2018.36.15_suppl.8007</a:t>
            </a:r>
          </a:p>
          <a:p>
            <a:pPr>
              <a:buNone/>
            </a:pPr>
            <a:r>
              <a:rPr lang="en-US" sz="1000" dirty="0"/>
              <a:t>Rajkumar SV (2020). Multiple myeloma: selection of initial chemotherapy for symptomatic disease. UpToDate. Available at: https://</a:t>
            </a:r>
            <a:r>
              <a:rPr lang="en-US" sz="1000" dirty="0" err="1"/>
              <a:t>www.uptodate.com</a:t>
            </a:r>
            <a:r>
              <a:rPr lang="en-US" sz="1000" dirty="0"/>
              <a:t>/contents/multiple-myeloma-selection-of-initial-chemotherapy-for-symptomatic-disease</a:t>
            </a:r>
          </a:p>
          <a:p>
            <a:pPr>
              <a:buNone/>
            </a:pPr>
            <a:r>
              <a:rPr lang="en-US" sz="1000" dirty="0"/>
              <a:t>Rajkumar SV, </a:t>
            </a:r>
            <a:r>
              <a:rPr lang="en-US" sz="1000" dirty="0" err="1"/>
              <a:t>Dimopoulos</a:t>
            </a:r>
            <a:r>
              <a:rPr lang="en-US" sz="1000" dirty="0"/>
              <a:t> MA, Palumbo A, et al (2014). International Myeloma Working Group updated criteria for the diagnosis of multiple myeloma. Lancet Oncol, 15(12):e538-e548. DOI:10.1016/S1470-2045(14)70442-5</a:t>
            </a:r>
          </a:p>
          <a:p>
            <a:pPr>
              <a:buNone/>
            </a:pPr>
            <a:r>
              <a:rPr lang="en-US" sz="1000" dirty="0"/>
              <a:t>Richardson PG, Oriol A, </a:t>
            </a:r>
            <a:r>
              <a:rPr lang="en-US" sz="1000" dirty="0" err="1"/>
              <a:t>Larocca</a:t>
            </a:r>
            <a:r>
              <a:rPr lang="en-US" sz="1000" dirty="0"/>
              <a:t> A, et al (2021). </a:t>
            </a:r>
            <a:r>
              <a:rPr lang="en-US" sz="1000" dirty="0" err="1"/>
              <a:t>Melflufen</a:t>
            </a:r>
            <a:r>
              <a:rPr lang="en-US" sz="1000" dirty="0"/>
              <a:t> and dexamethasone in heavily pretreated relapsed and refractory multiple myeloma. </a:t>
            </a:r>
            <a:r>
              <a:rPr lang="en-US" sz="1000" i="1" dirty="0"/>
              <a:t>J Clin Oncol, </a:t>
            </a:r>
            <a:r>
              <a:rPr lang="en-US" sz="1000" dirty="0"/>
              <a:t>39(7):757-767. DOI:10.1200/JCO.20.02259</a:t>
            </a:r>
          </a:p>
          <a:p>
            <a:pPr>
              <a:buNone/>
            </a:pPr>
            <a:endParaRPr lang="en-US" sz="1000" dirty="0"/>
          </a:p>
        </p:txBody>
      </p:sp>
    </p:spTree>
    <p:extLst>
      <p:ext uri="{BB962C8B-B14F-4D97-AF65-F5344CB8AC3E}">
        <p14:creationId xmlns:p14="http://schemas.microsoft.com/office/powerpoint/2010/main" val="260911109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3C817-C034-7447-8F70-76466497CE92}"/>
              </a:ext>
            </a:extLst>
          </p:cNvPr>
          <p:cNvSpPr>
            <a:spLocks noGrp="1"/>
          </p:cNvSpPr>
          <p:nvPr>
            <p:ph type="title"/>
          </p:nvPr>
        </p:nvSpPr>
        <p:spPr/>
        <p:txBody>
          <a:bodyPr/>
          <a:lstStyle/>
          <a:p>
            <a:r>
              <a:rPr lang="en-US"/>
              <a:t>References (cont.)</a:t>
            </a:r>
          </a:p>
        </p:txBody>
      </p:sp>
      <p:sp>
        <p:nvSpPr>
          <p:cNvPr id="4" name="Content Placeholder 3">
            <a:extLst>
              <a:ext uri="{FF2B5EF4-FFF2-40B4-BE49-F238E27FC236}">
                <a16:creationId xmlns:a16="http://schemas.microsoft.com/office/drawing/2014/main" id="{AF7513FF-9955-AB4A-9D85-18CE3D5F2902}"/>
              </a:ext>
            </a:extLst>
          </p:cNvPr>
          <p:cNvSpPr>
            <a:spLocks noGrp="1"/>
          </p:cNvSpPr>
          <p:nvPr>
            <p:ph idx="1"/>
          </p:nvPr>
        </p:nvSpPr>
        <p:spPr/>
        <p:txBody>
          <a:bodyPr>
            <a:normAutofit/>
          </a:bodyPr>
          <a:lstStyle/>
          <a:p>
            <a:pPr>
              <a:buNone/>
            </a:pPr>
            <a:r>
              <a:rPr lang="en-US" sz="1000" dirty="0"/>
              <a:t>Richardson PG, </a:t>
            </a:r>
            <a:r>
              <a:rPr lang="en-US" sz="1000" dirty="0" err="1"/>
              <a:t>Bringhen</a:t>
            </a:r>
            <a:r>
              <a:rPr lang="en-US" sz="1000" dirty="0"/>
              <a:t> S, Voorhees P, et al (2020). </a:t>
            </a:r>
            <a:r>
              <a:rPr lang="en-US" sz="1000" dirty="0" err="1"/>
              <a:t>Melflufen</a:t>
            </a:r>
            <a:r>
              <a:rPr lang="en-US" sz="1000" dirty="0"/>
              <a:t> plus dexamethasone in relapsed and refractory multiple myeloma (O-12-M1): a </a:t>
            </a:r>
            <a:r>
              <a:rPr lang="en-US" sz="1000" dirty="0" err="1"/>
              <a:t>multicentre</a:t>
            </a:r>
            <a:r>
              <a:rPr lang="en-US" sz="1000" dirty="0"/>
              <a:t>, international, open-label, phase 1-2 study. </a:t>
            </a:r>
            <a:r>
              <a:rPr lang="en-US" sz="1000" i="1" dirty="0"/>
              <a:t>Lancet </a:t>
            </a:r>
            <a:r>
              <a:rPr lang="en-US" sz="1000" i="1" dirty="0" err="1"/>
              <a:t>Haematol</a:t>
            </a:r>
            <a:r>
              <a:rPr lang="en-US" sz="1000" dirty="0"/>
              <a:t>. [</a:t>
            </a:r>
            <a:r>
              <a:rPr lang="en-US" sz="1000" dirty="0" err="1"/>
              <a:t>Epub</a:t>
            </a:r>
            <a:r>
              <a:rPr lang="en-US" sz="1000" dirty="0"/>
              <a:t> ahead of print] PII:S2352-3026(20)30044-2. DOI:10.1016/S2353-3026(20)30044-2</a:t>
            </a:r>
          </a:p>
          <a:p>
            <a:pPr>
              <a:buNone/>
            </a:pPr>
            <a:r>
              <a:rPr lang="en-US" sz="1000" dirty="0"/>
              <a:t>Richardson PG, Oriol A, </a:t>
            </a:r>
            <a:r>
              <a:rPr lang="en-US" sz="1000" dirty="0" err="1"/>
              <a:t>Larocca</a:t>
            </a:r>
            <a:r>
              <a:rPr lang="en-US" sz="1000" dirty="0"/>
              <a:t> A, et al (2020). HORIZON (OP-106): </a:t>
            </a:r>
            <a:r>
              <a:rPr lang="en-US" sz="1000" dirty="0" err="1"/>
              <a:t>Melflufen</a:t>
            </a:r>
            <a:r>
              <a:rPr lang="en-US" sz="1000" dirty="0"/>
              <a:t> plus dexamethasone (</a:t>
            </a:r>
            <a:r>
              <a:rPr lang="en-US" sz="1000" dirty="0" err="1"/>
              <a:t>dex</a:t>
            </a:r>
            <a:r>
              <a:rPr lang="en-US" sz="1000" dirty="0"/>
              <a:t>) in 55 patients (pts) with relapsed/refractory multiple myeloma (RRMM) with extramedullary disease (EMD)—subgroup analysis. </a:t>
            </a:r>
            <a:r>
              <a:rPr lang="en-US" sz="1000" i="1" dirty="0"/>
              <a:t>Blood (ASH Annual Meeting Abstracts). </a:t>
            </a:r>
            <a:r>
              <a:rPr lang="en-US" sz="1000" dirty="0"/>
              <a:t>Abstract 3214.</a:t>
            </a:r>
          </a:p>
          <a:p>
            <a:pPr>
              <a:buNone/>
            </a:pPr>
            <a:r>
              <a:rPr lang="en-US" sz="1000" dirty="0"/>
              <a:t>Shimabukuro-</a:t>
            </a:r>
            <a:r>
              <a:rPr lang="en-US" sz="1000" dirty="0" err="1"/>
              <a:t>Vornhagen</a:t>
            </a:r>
            <a:r>
              <a:rPr lang="en-US" sz="1000" dirty="0"/>
              <a:t> A, Gödel P, </a:t>
            </a:r>
            <a:r>
              <a:rPr lang="en-US" sz="1000" dirty="0" err="1"/>
              <a:t>Subklewe</a:t>
            </a:r>
            <a:r>
              <a:rPr lang="en-US" sz="1000" dirty="0"/>
              <a:t> M, et al (2018). Cytokine release syndrome. </a:t>
            </a:r>
            <a:r>
              <a:rPr lang="en-US" sz="1000" i="1" dirty="0"/>
              <a:t>J </a:t>
            </a:r>
            <a:r>
              <a:rPr lang="en-US" sz="1000" i="1" dirty="0" err="1"/>
              <a:t>Immunother</a:t>
            </a:r>
            <a:r>
              <a:rPr lang="en-US" sz="1000" i="1" dirty="0"/>
              <a:t> Cancer, </a:t>
            </a:r>
            <a:r>
              <a:rPr lang="en-US" sz="1000" dirty="0"/>
              <a:t>6(1):56. DOI:10.1186/s40425-018-0343-9</a:t>
            </a:r>
          </a:p>
          <a:p>
            <a:pPr>
              <a:buNone/>
            </a:pPr>
            <a:r>
              <a:rPr lang="en-US" sz="1000" dirty="0"/>
              <a:t>Spencer A, </a:t>
            </a:r>
            <a:r>
              <a:rPr lang="en-US" sz="1000" dirty="0" err="1"/>
              <a:t>Hungria</a:t>
            </a:r>
            <a:r>
              <a:rPr lang="en-US" sz="1000" dirty="0"/>
              <a:t> VTM, </a:t>
            </a:r>
            <a:r>
              <a:rPr lang="en-US" sz="1000" dirty="0" err="1"/>
              <a:t>Mateos</a:t>
            </a:r>
            <a:r>
              <a:rPr lang="en-US" sz="1000" dirty="0"/>
              <a:t> MV, et al (2017). Daratumumab, bortezomib, and dexamethasone (</a:t>
            </a:r>
            <a:r>
              <a:rPr lang="en-US" sz="1000" dirty="0" err="1"/>
              <a:t>DVd</a:t>
            </a:r>
            <a:r>
              <a:rPr lang="en-US" sz="1000" dirty="0"/>
              <a:t>) versus bortezomib and dexamethasone (</a:t>
            </a:r>
            <a:r>
              <a:rPr lang="en-US" sz="1000" dirty="0" err="1"/>
              <a:t>Vd</a:t>
            </a:r>
            <a:r>
              <a:rPr lang="en-US" sz="1000" dirty="0"/>
              <a:t>) in relapsed or refractory multiple myeloma (RRMM): updated efficacy and safety analysis of CASTOR. Blood (ASH Annual Meeting Abstracts), 130(suppl_1). Abstract 3145. DOI:10.1182/blood.V130.Suppl_1.3145.3145</a:t>
            </a:r>
          </a:p>
          <a:p>
            <a:pPr>
              <a:buNone/>
            </a:pPr>
            <a:r>
              <a:rPr lang="en-US" sz="1000" dirty="0"/>
              <a:t>Stewart AK, Rajkumar SV, </a:t>
            </a:r>
            <a:r>
              <a:rPr lang="en-US" sz="1000" dirty="0" err="1"/>
              <a:t>Dimopoulos</a:t>
            </a:r>
            <a:r>
              <a:rPr lang="en-US" sz="1000" dirty="0"/>
              <a:t> MA, et al (2015). Carfilzomib, lenalidomide, and dexamethasone for relapsed multiple myeloma. N </a:t>
            </a:r>
            <a:r>
              <a:rPr lang="en-US" sz="1000" dirty="0" err="1"/>
              <a:t>Engl</a:t>
            </a:r>
            <a:r>
              <a:rPr lang="en-US" sz="1000" dirty="0"/>
              <a:t> J Med, 372:142-152. DOI:10.1056/NEJMoa1411321</a:t>
            </a:r>
          </a:p>
          <a:p>
            <a:pPr>
              <a:buNone/>
            </a:pPr>
            <a:r>
              <a:rPr lang="en-US" sz="1000" dirty="0" err="1"/>
              <a:t>Topp</a:t>
            </a:r>
            <a:r>
              <a:rPr lang="en-US" sz="1000" dirty="0"/>
              <a:t> MS, </a:t>
            </a:r>
            <a:r>
              <a:rPr lang="en-US" sz="1000" dirty="0" err="1"/>
              <a:t>Duell</a:t>
            </a:r>
            <a:r>
              <a:rPr lang="en-US" sz="1000" dirty="0"/>
              <a:t> J, </a:t>
            </a:r>
            <a:r>
              <a:rPr lang="en-US" sz="1000" dirty="0" err="1"/>
              <a:t>Zugmaier</a:t>
            </a:r>
            <a:r>
              <a:rPr lang="en-US" sz="1000" dirty="0"/>
              <a:t> G, et al (2018). Treatment with AMG 420, an anti-B-cell maturation antigen (BCMA) bispecific T-cell engager (</a:t>
            </a:r>
            <a:r>
              <a:rPr lang="en-US" sz="1000" dirty="0" err="1"/>
              <a:t>BiTE</a:t>
            </a:r>
            <a:r>
              <a:rPr lang="en-US" sz="1000" dirty="0"/>
              <a:t>) antibody construct, induces minimal residual disease (MRD) negative complete responses in relapsed and/or refractory (R/R) multiple myeloma (MM) patients: results of a first-in-human (FIH) phase I dose escalation study. Blood (ASH Annual Meeting Abstracts), 132(suppl_1). Abstract 653. DOI:10.1182/blood-2018-99-109769</a:t>
            </a:r>
          </a:p>
          <a:p>
            <a:pPr>
              <a:buNone/>
            </a:pPr>
            <a:r>
              <a:rPr lang="en-US" sz="1000" dirty="0" err="1"/>
              <a:t>Trudel</a:t>
            </a:r>
            <a:r>
              <a:rPr lang="en-US" sz="1000" dirty="0"/>
              <a:t> S, </a:t>
            </a:r>
            <a:r>
              <a:rPr lang="en-US" sz="1000" dirty="0" err="1"/>
              <a:t>Lendvai</a:t>
            </a:r>
            <a:r>
              <a:rPr lang="en-US" sz="1000" dirty="0"/>
              <a:t> N, </a:t>
            </a:r>
            <a:r>
              <a:rPr lang="en-US" sz="1000" dirty="0" err="1"/>
              <a:t>Popat</a:t>
            </a:r>
            <a:r>
              <a:rPr lang="en-US" sz="1000" dirty="0"/>
              <a:t> R, et al (2018). Targeting B-cell maturation antigen with GSK2857916 antibody-drug conjugate in relapsed or refractory multiple myeloma (BMA117159): a dose escalation and expansion phase 1 trial. Lancet Oncol, 19(12):1641-1653. DOI:10.1016/S1470-2045(18)30576-X</a:t>
            </a:r>
          </a:p>
          <a:p>
            <a:pPr>
              <a:buNone/>
            </a:pPr>
            <a:r>
              <a:rPr lang="en-US" sz="1000" dirty="0"/>
              <a:t>US Food &amp; Drug Administration (2021). FDA alerts patients and health care professionals about clinical trial results showing an increased risk of death associated with Pepaxto (melphalan flufenamide). Available at: https://</a:t>
            </a:r>
            <a:r>
              <a:rPr lang="en-US" sz="1000" dirty="0" err="1"/>
              <a:t>www.fda.gov</a:t>
            </a:r>
            <a:r>
              <a:rPr lang="en-US" sz="1000" dirty="0"/>
              <a:t>/drugs/drug-safety-and-availability/fda-alerts-patients-and-health-care-professionals-about-clinical-trial-results-showing-increased</a:t>
            </a:r>
          </a:p>
          <a:p>
            <a:pPr>
              <a:buNone/>
            </a:pPr>
            <a:r>
              <a:rPr lang="en-US" sz="1000" dirty="0" err="1"/>
              <a:t>Xpovio</a:t>
            </a:r>
            <a:r>
              <a:rPr lang="en-US" sz="1000" dirty="0"/>
              <a:t>™ (selinexor) prescribing information (2019). </a:t>
            </a:r>
            <a:r>
              <a:rPr lang="en-US" sz="1000" dirty="0" err="1"/>
              <a:t>Karyopharm</a:t>
            </a:r>
            <a:r>
              <a:rPr lang="en-US" sz="1000" dirty="0"/>
              <a:t> Therapeutics Inc. Available at: </a:t>
            </a:r>
            <a:r>
              <a:rPr lang="en-US" sz="1000" dirty="0" err="1"/>
              <a:t>www.xpovio.com</a:t>
            </a:r>
            <a:endParaRPr lang="en-US" sz="1000" dirty="0"/>
          </a:p>
          <a:p>
            <a:pPr>
              <a:buNone/>
            </a:pPr>
            <a:r>
              <a:rPr lang="en-US" sz="1000" dirty="0"/>
              <a:t>Zhao WH, Liu J, Wang BY, et al (2018). A phase 1, open-label study of LCAR-B38M, a chimeric antigen receptor T cell therapy directed against B cell maturation antigen, in patients with relapsed or refractory multiple myeloma. J </a:t>
            </a:r>
            <a:r>
              <a:rPr lang="en-US" sz="1000" dirty="0" err="1"/>
              <a:t>Hematol</a:t>
            </a:r>
            <a:r>
              <a:rPr lang="en-US" sz="1000" dirty="0"/>
              <a:t> Oncol, 11:141. DOI:10.1186/s13045-018-0681-6</a:t>
            </a:r>
          </a:p>
          <a:p>
            <a:endParaRPr lang="en-US" sz="2000" dirty="0"/>
          </a:p>
        </p:txBody>
      </p:sp>
    </p:spTree>
    <p:extLst>
      <p:ext uri="{BB962C8B-B14F-4D97-AF65-F5344CB8AC3E}">
        <p14:creationId xmlns:p14="http://schemas.microsoft.com/office/powerpoint/2010/main" val="35536043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AE058-6480-4742-A3C4-9438457CE37F}"/>
              </a:ext>
            </a:extLst>
          </p:cNvPr>
          <p:cNvSpPr>
            <a:spLocks noGrp="1"/>
          </p:cNvSpPr>
          <p:nvPr>
            <p:ph type="title"/>
          </p:nvPr>
        </p:nvSpPr>
        <p:spPr>
          <a:xfrm>
            <a:off x="591015" y="243282"/>
            <a:ext cx="9619785" cy="584775"/>
          </a:xfrm>
        </p:spPr>
        <p:txBody>
          <a:bodyPr/>
          <a:lstStyle/>
          <a:p>
            <a:r>
              <a:rPr lang="en-US" altLang="en-US" sz="3200"/>
              <a:t>Updated IMWG Criteria for MM Diagnosis</a:t>
            </a:r>
            <a:endParaRPr lang="en-US" sz="3200"/>
          </a:p>
        </p:txBody>
      </p:sp>
      <p:sp>
        <p:nvSpPr>
          <p:cNvPr id="3" name="Text Placeholder 2">
            <a:extLst>
              <a:ext uri="{FF2B5EF4-FFF2-40B4-BE49-F238E27FC236}">
                <a16:creationId xmlns:a16="http://schemas.microsoft.com/office/drawing/2014/main" id="{1991FEFD-4FDE-9649-A402-1255F74826B8}"/>
              </a:ext>
            </a:extLst>
          </p:cNvPr>
          <p:cNvSpPr>
            <a:spLocks noGrp="1"/>
          </p:cNvSpPr>
          <p:nvPr>
            <p:ph type="body" sz="quarter" idx="12"/>
          </p:nvPr>
        </p:nvSpPr>
        <p:spPr>
          <a:xfrm>
            <a:off x="190762" y="6110237"/>
            <a:ext cx="9106660" cy="615553"/>
          </a:xfrm>
        </p:spPr>
        <p:txBody>
          <a:bodyPr/>
          <a:lstStyle/>
          <a:p>
            <a:r>
              <a:rPr lang="en-US" altLang="en-US">
                <a:latin typeface="News Gothic MT" panose="020B0503020103020203"/>
              </a:rPr>
              <a:t>IMWG = International Myeloma Working Group; MGUS = monoclonal gammopathy of undetermined significance; M = myeloma; BM = bone marrow; </a:t>
            </a:r>
          </a:p>
          <a:p>
            <a:r>
              <a:rPr lang="en-US" altLang="en-US">
                <a:latin typeface="News Gothic MT" panose="020B0503020103020203"/>
              </a:rPr>
              <a:t>SMM = smoldering multiple myeloma; PC = plasma cells; ULN = upper limit of normal; </a:t>
            </a:r>
            <a:r>
              <a:rPr lang="en-US" altLang="en-US" err="1">
                <a:latin typeface="News Gothic MT" panose="020B0503020103020203"/>
              </a:rPr>
              <a:t>CrCl</a:t>
            </a:r>
            <a:r>
              <a:rPr lang="en-US" altLang="en-US">
                <a:latin typeface="News Gothic MT" panose="020B0503020103020203"/>
              </a:rPr>
              <a:t> = creatinine clearance; min = minutes; Hb = hemoglobin; </a:t>
            </a:r>
          </a:p>
          <a:p>
            <a:r>
              <a:rPr lang="en-US" altLang="en-US">
                <a:latin typeface="News Gothic MT" panose="020B0503020103020203"/>
              </a:rPr>
              <a:t>LLN = lower limit of normal; PET = positron emission tomography. </a:t>
            </a:r>
          </a:p>
          <a:p>
            <a:r>
              <a:rPr lang="en-US">
                <a:solidFill>
                  <a:srgbClr val="000000"/>
                </a:solidFill>
                <a:latin typeface="News Gothic MT" panose="020B0503020103020203"/>
                <a:ea typeface="Calibri"/>
                <a:cs typeface="Calibri"/>
                <a:sym typeface="Calibri"/>
              </a:rPr>
              <a:t>Lakshman et al, 2018; Rajkumar et al, 2014; Kyle et al, 2010; NCCN, 2020.</a:t>
            </a:r>
            <a:endParaRPr lang="en-US" altLang="en-US">
              <a:latin typeface="News Gothic MT" panose="020B0503020103020203"/>
            </a:endParaRPr>
          </a:p>
        </p:txBody>
      </p:sp>
      <p:grpSp>
        <p:nvGrpSpPr>
          <p:cNvPr id="5" name="Group 2">
            <a:extLst>
              <a:ext uri="{FF2B5EF4-FFF2-40B4-BE49-F238E27FC236}">
                <a16:creationId xmlns:a16="http://schemas.microsoft.com/office/drawing/2014/main" id="{649758BA-443E-A944-A892-ED9C30DE3910}"/>
              </a:ext>
            </a:extLst>
          </p:cNvPr>
          <p:cNvGrpSpPr>
            <a:grpSpLocks/>
          </p:cNvGrpSpPr>
          <p:nvPr/>
        </p:nvGrpSpPr>
        <p:grpSpPr bwMode="auto">
          <a:xfrm>
            <a:off x="1768800" y="1200339"/>
            <a:ext cx="8654400" cy="3333107"/>
            <a:chOff x="659053" y="1456729"/>
            <a:chExt cx="8406676" cy="4206266"/>
          </a:xfrm>
          <a:solidFill>
            <a:schemeClr val="accent1">
              <a:lumMod val="20000"/>
              <a:lumOff val="80000"/>
            </a:schemeClr>
          </a:solidFill>
        </p:grpSpPr>
        <p:sp>
          <p:nvSpPr>
            <p:cNvPr id="6" name="Freeform 5">
              <a:extLst>
                <a:ext uri="{FF2B5EF4-FFF2-40B4-BE49-F238E27FC236}">
                  <a16:creationId xmlns:a16="http://schemas.microsoft.com/office/drawing/2014/main" id="{D168C246-97C3-8648-92BD-B51592AB7C11}"/>
                </a:ext>
              </a:extLst>
            </p:cNvPr>
            <p:cNvSpPr/>
            <p:nvPr/>
          </p:nvSpPr>
          <p:spPr>
            <a:xfrm>
              <a:off x="679794" y="1475838"/>
              <a:ext cx="2528076" cy="426510"/>
            </a:xfrm>
            <a:custGeom>
              <a:avLst/>
              <a:gdLst>
                <a:gd name="connsiteX0" fmla="*/ 0 w 1792134"/>
                <a:gd name="connsiteY0" fmla="*/ 56160 h 561600"/>
                <a:gd name="connsiteX1" fmla="*/ 56160 w 1792134"/>
                <a:gd name="connsiteY1" fmla="*/ 0 h 561600"/>
                <a:gd name="connsiteX2" fmla="*/ 1735974 w 1792134"/>
                <a:gd name="connsiteY2" fmla="*/ 0 h 561600"/>
                <a:gd name="connsiteX3" fmla="*/ 1792134 w 1792134"/>
                <a:gd name="connsiteY3" fmla="*/ 56160 h 561600"/>
                <a:gd name="connsiteX4" fmla="*/ 1792134 w 1792134"/>
                <a:gd name="connsiteY4" fmla="*/ 505440 h 561600"/>
                <a:gd name="connsiteX5" fmla="*/ 1735974 w 1792134"/>
                <a:gd name="connsiteY5" fmla="*/ 561600 h 561600"/>
                <a:gd name="connsiteX6" fmla="*/ 56160 w 1792134"/>
                <a:gd name="connsiteY6" fmla="*/ 561600 h 561600"/>
                <a:gd name="connsiteX7" fmla="*/ 0 w 1792134"/>
                <a:gd name="connsiteY7" fmla="*/ 505440 h 561600"/>
                <a:gd name="connsiteX8" fmla="*/ 0 w 1792134"/>
                <a:gd name="connsiteY8" fmla="*/ 56160 h 56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2134" h="561600">
                  <a:moveTo>
                    <a:pt x="0" y="56160"/>
                  </a:moveTo>
                  <a:cubicBezTo>
                    <a:pt x="0" y="25144"/>
                    <a:pt x="25144" y="0"/>
                    <a:pt x="56160" y="0"/>
                  </a:cubicBezTo>
                  <a:lnTo>
                    <a:pt x="1735974" y="0"/>
                  </a:lnTo>
                  <a:cubicBezTo>
                    <a:pt x="1766990" y="0"/>
                    <a:pt x="1792134" y="25144"/>
                    <a:pt x="1792134" y="56160"/>
                  </a:cubicBezTo>
                  <a:lnTo>
                    <a:pt x="1792134" y="505440"/>
                  </a:lnTo>
                  <a:cubicBezTo>
                    <a:pt x="1792134" y="536456"/>
                    <a:pt x="1766990" y="561600"/>
                    <a:pt x="1735974" y="561600"/>
                  </a:cubicBezTo>
                  <a:lnTo>
                    <a:pt x="56160" y="561600"/>
                  </a:lnTo>
                  <a:cubicBezTo>
                    <a:pt x="25144" y="561600"/>
                    <a:pt x="0" y="536456"/>
                    <a:pt x="0" y="505440"/>
                  </a:cubicBezTo>
                  <a:lnTo>
                    <a:pt x="0" y="56160"/>
                  </a:lnTo>
                  <a:close/>
                </a:path>
              </a:pathLst>
            </a:custGeom>
            <a:solidFill>
              <a:schemeClr val="accent1"/>
            </a:solidFill>
            <a:ln>
              <a:solidFill>
                <a:schemeClr val="accent1"/>
              </a:solidFill>
            </a:ln>
          </p:spPr>
          <p:style>
            <a:lnRef idx="2">
              <a:schemeClr val="lt1">
                <a:hueOff val="0"/>
                <a:satOff val="0"/>
                <a:lumOff val="0"/>
                <a:alphaOff val="0"/>
              </a:schemeClr>
            </a:lnRef>
            <a:fillRef idx="1">
              <a:schemeClr val="accent5">
                <a:hueOff val="5317178"/>
                <a:satOff val="-18860"/>
                <a:lumOff val="-2353"/>
                <a:alphaOff val="0"/>
              </a:schemeClr>
            </a:fillRef>
            <a:effectRef idx="0">
              <a:schemeClr val="accent5">
                <a:hueOff val="5317178"/>
                <a:satOff val="-18860"/>
                <a:lumOff val="-2353"/>
                <a:alphaOff val="0"/>
              </a:schemeClr>
            </a:effectRef>
            <a:fontRef idx="minor">
              <a:schemeClr val="lt1"/>
            </a:fontRef>
          </p:style>
          <p:txBody>
            <a:bodyPr lIns="52020" rIns="52020" bIns="133196" spcCol="1270"/>
            <a:lstStyle/>
            <a:p>
              <a:pPr algn="ctr" defTabSz="325127" fontAlgn="ctr">
                <a:lnSpc>
                  <a:spcPct val="90000"/>
                </a:lnSpc>
                <a:spcBef>
                  <a:spcPct val="35000"/>
                </a:spcBef>
                <a:spcAft>
                  <a:spcPct val="35000"/>
                </a:spcAft>
                <a:buClr>
                  <a:srgbClr val="8B3D9A"/>
                </a:buClr>
                <a:defRPr/>
              </a:pPr>
              <a:r>
                <a:rPr lang="en-US" sz="1600" b="1">
                  <a:solidFill>
                    <a:schemeClr val="bg1"/>
                  </a:solidFill>
                  <a:latin typeface="News Gothic MT" panose="020B0503020103020203" pitchFamily="34" charset="0"/>
                </a:rPr>
                <a:t>MGUS</a:t>
              </a:r>
            </a:p>
          </p:txBody>
        </p:sp>
        <p:sp>
          <p:nvSpPr>
            <p:cNvPr id="7" name="Freeform 6">
              <a:extLst>
                <a:ext uri="{FF2B5EF4-FFF2-40B4-BE49-F238E27FC236}">
                  <a16:creationId xmlns:a16="http://schemas.microsoft.com/office/drawing/2014/main" id="{25253A62-2B26-2842-9419-71A14A053683}"/>
                </a:ext>
              </a:extLst>
            </p:cNvPr>
            <p:cNvSpPr/>
            <p:nvPr/>
          </p:nvSpPr>
          <p:spPr>
            <a:xfrm>
              <a:off x="659053" y="1993881"/>
              <a:ext cx="2528075" cy="3669114"/>
            </a:xfrm>
            <a:custGeom>
              <a:avLst/>
              <a:gdLst>
                <a:gd name="connsiteX0" fmla="*/ 0 w 1792134"/>
                <a:gd name="connsiteY0" fmla="*/ 179213 h 3161056"/>
                <a:gd name="connsiteX1" fmla="*/ 179213 w 1792134"/>
                <a:gd name="connsiteY1" fmla="*/ 0 h 3161056"/>
                <a:gd name="connsiteX2" fmla="*/ 1612921 w 1792134"/>
                <a:gd name="connsiteY2" fmla="*/ 0 h 3161056"/>
                <a:gd name="connsiteX3" fmla="*/ 1792134 w 1792134"/>
                <a:gd name="connsiteY3" fmla="*/ 179213 h 3161056"/>
                <a:gd name="connsiteX4" fmla="*/ 1792134 w 1792134"/>
                <a:gd name="connsiteY4" fmla="*/ 2981843 h 3161056"/>
                <a:gd name="connsiteX5" fmla="*/ 1612921 w 1792134"/>
                <a:gd name="connsiteY5" fmla="*/ 3161056 h 3161056"/>
                <a:gd name="connsiteX6" fmla="*/ 179213 w 1792134"/>
                <a:gd name="connsiteY6" fmla="*/ 3161056 h 3161056"/>
                <a:gd name="connsiteX7" fmla="*/ 0 w 1792134"/>
                <a:gd name="connsiteY7" fmla="*/ 2981843 h 3161056"/>
                <a:gd name="connsiteX8" fmla="*/ 0 w 1792134"/>
                <a:gd name="connsiteY8" fmla="*/ 179213 h 3161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2134" h="3161056">
                  <a:moveTo>
                    <a:pt x="0" y="179213"/>
                  </a:moveTo>
                  <a:cubicBezTo>
                    <a:pt x="0" y="80236"/>
                    <a:pt x="80236" y="0"/>
                    <a:pt x="179213" y="0"/>
                  </a:cubicBezTo>
                  <a:lnTo>
                    <a:pt x="1612921" y="0"/>
                  </a:lnTo>
                  <a:cubicBezTo>
                    <a:pt x="1711898" y="0"/>
                    <a:pt x="1792134" y="80236"/>
                    <a:pt x="1792134" y="179213"/>
                  </a:cubicBezTo>
                  <a:lnTo>
                    <a:pt x="1792134" y="2981843"/>
                  </a:lnTo>
                  <a:cubicBezTo>
                    <a:pt x="1792134" y="3080820"/>
                    <a:pt x="1711898" y="3161056"/>
                    <a:pt x="1612921" y="3161056"/>
                  </a:cubicBezTo>
                  <a:lnTo>
                    <a:pt x="179213" y="3161056"/>
                  </a:lnTo>
                  <a:cubicBezTo>
                    <a:pt x="80236" y="3161056"/>
                    <a:pt x="0" y="3080820"/>
                    <a:pt x="0" y="2981843"/>
                  </a:cubicBezTo>
                  <a:lnTo>
                    <a:pt x="0" y="179213"/>
                  </a:lnTo>
                  <a:close/>
                </a:path>
              </a:pathLst>
            </a:custGeom>
            <a:grpFill/>
            <a:ln>
              <a:solidFill>
                <a:schemeClr val="accent1">
                  <a:lumMod val="20000"/>
                  <a:lumOff val="80000"/>
                </a:schemeClr>
              </a:solidFill>
            </a:ln>
          </p:spPr>
          <p:style>
            <a:lnRef idx="2">
              <a:schemeClr val="accent5">
                <a:hueOff val="5317178"/>
                <a:satOff val="-18860"/>
                <a:lumOff val="-2353"/>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81554" tIns="81554" rIns="81554" bIns="81554" spcCol="1270"/>
            <a:lstStyle/>
            <a:p>
              <a:pPr marL="0" lvl="1" defTabSz="325127">
                <a:lnSpc>
                  <a:spcPct val="90000"/>
                </a:lnSpc>
                <a:spcBef>
                  <a:spcPct val="35000"/>
                </a:spcBef>
                <a:spcAft>
                  <a:spcPts val="225"/>
                </a:spcAft>
                <a:buClr>
                  <a:schemeClr val="bg2">
                    <a:lumMod val="10000"/>
                  </a:schemeClr>
                </a:buClr>
                <a:defRPr/>
              </a:pPr>
              <a:endParaRPr lang="en-US" sz="1050">
                <a:solidFill>
                  <a:srgbClr val="CDCDCF">
                    <a:lumMod val="10000"/>
                  </a:srgbClr>
                </a:solidFill>
                <a:latin typeface="News Gothic MT" panose="020B0503020103020203" pitchFamily="34" charset="0"/>
              </a:endParaRPr>
            </a:p>
          </p:txBody>
        </p:sp>
        <p:sp>
          <p:nvSpPr>
            <p:cNvPr id="8" name="Freeform 7">
              <a:extLst>
                <a:ext uri="{FF2B5EF4-FFF2-40B4-BE49-F238E27FC236}">
                  <a16:creationId xmlns:a16="http://schemas.microsoft.com/office/drawing/2014/main" id="{9E24D954-20C5-CF43-9EC3-ABDC10DF712A}"/>
                </a:ext>
              </a:extLst>
            </p:cNvPr>
            <p:cNvSpPr/>
            <p:nvPr/>
          </p:nvSpPr>
          <p:spPr>
            <a:xfrm>
              <a:off x="3309735" y="1475838"/>
              <a:ext cx="2437087" cy="445620"/>
            </a:xfrm>
            <a:custGeom>
              <a:avLst/>
              <a:gdLst>
                <a:gd name="connsiteX0" fmla="*/ 0 w 1792134"/>
                <a:gd name="connsiteY0" fmla="*/ 56160 h 561600"/>
                <a:gd name="connsiteX1" fmla="*/ 56160 w 1792134"/>
                <a:gd name="connsiteY1" fmla="*/ 0 h 561600"/>
                <a:gd name="connsiteX2" fmla="*/ 1735974 w 1792134"/>
                <a:gd name="connsiteY2" fmla="*/ 0 h 561600"/>
                <a:gd name="connsiteX3" fmla="*/ 1792134 w 1792134"/>
                <a:gd name="connsiteY3" fmla="*/ 56160 h 561600"/>
                <a:gd name="connsiteX4" fmla="*/ 1792134 w 1792134"/>
                <a:gd name="connsiteY4" fmla="*/ 505440 h 561600"/>
                <a:gd name="connsiteX5" fmla="*/ 1735974 w 1792134"/>
                <a:gd name="connsiteY5" fmla="*/ 561600 h 561600"/>
                <a:gd name="connsiteX6" fmla="*/ 56160 w 1792134"/>
                <a:gd name="connsiteY6" fmla="*/ 561600 h 561600"/>
                <a:gd name="connsiteX7" fmla="*/ 0 w 1792134"/>
                <a:gd name="connsiteY7" fmla="*/ 505440 h 561600"/>
                <a:gd name="connsiteX8" fmla="*/ 0 w 1792134"/>
                <a:gd name="connsiteY8" fmla="*/ 56160 h 56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2134" h="561600">
                  <a:moveTo>
                    <a:pt x="0" y="56160"/>
                  </a:moveTo>
                  <a:cubicBezTo>
                    <a:pt x="0" y="25144"/>
                    <a:pt x="25144" y="0"/>
                    <a:pt x="56160" y="0"/>
                  </a:cubicBezTo>
                  <a:lnTo>
                    <a:pt x="1735974" y="0"/>
                  </a:lnTo>
                  <a:cubicBezTo>
                    <a:pt x="1766990" y="0"/>
                    <a:pt x="1792134" y="25144"/>
                    <a:pt x="1792134" y="56160"/>
                  </a:cubicBezTo>
                  <a:lnTo>
                    <a:pt x="1792134" y="505440"/>
                  </a:lnTo>
                  <a:cubicBezTo>
                    <a:pt x="1792134" y="536456"/>
                    <a:pt x="1766990" y="561600"/>
                    <a:pt x="1735974" y="561600"/>
                  </a:cubicBezTo>
                  <a:lnTo>
                    <a:pt x="56160" y="561600"/>
                  </a:lnTo>
                  <a:cubicBezTo>
                    <a:pt x="25144" y="561600"/>
                    <a:pt x="0" y="536456"/>
                    <a:pt x="0" y="505440"/>
                  </a:cubicBezTo>
                  <a:lnTo>
                    <a:pt x="0" y="56160"/>
                  </a:lnTo>
                  <a:close/>
                </a:path>
              </a:pathLst>
            </a:custGeom>
            <a:solidFill>
              <a:schemeClr val="accent1"/>
            </a:solidFill>
            <a:ln>
              <a:solidFill>
                <a:schemeClr val="accent1"/>
              </a:solidFill>
            </a:ln>
          </p:spPr>
          <p:style>
            <a:lnRef idx="2">
              <a:schemeClr val="lt1">
                <a:hueOff val="0"/>
                <a:satOff val="0"/>
                <a:lumOff val="0"/>
                <a:alphaOff val="0"/>
              </a:schemeClr>
            </a:lnRef>
            <a:fillRef idx="1">
              <a:schemeClr val="accent5">
                <a:hueOff val="5317178"/>
                <a:satOff val="-18860"/>
                <a:lumOff val="-2353"/>
                <a:alphaOff val="0"/>
              </a:schemeClr>
            </a:fillRef>
            <a:effectRef idx="0">
              <a:schemeClr val="accent5">
                <a:hueOff val="5317178"/>
                <a:satOff val="-18860"/>
                <a:lumOff val="-2353"/>
                <a:alphaOff val="0"/>
              </a:schemeClr>
            </a:effectRef>
            <a:fontRef idx="minor">
              <a:schemeClr val="lt1"/>
            </a:fontRef>
          </p:style>
          <p:txBody>
            <a:bodyPr lIns="52020" rIns="52020" bIns="133196" spcCol="1270"/>
            <a:lstStyle/>
            <a:p>
              <a:pPr algn="ctr" defTabSz="325127">
                <a:lnSpc>
                  <a:spcPct val="90000"/>
                </a:lnSpc>
                <a:spcBef>
                  <a:spcPct val="35000"/>
                </a:spcBef>
                <a:spcAft>
                  <a:spcPct val="35000"/>
                </a:spcAft>
                <a:buClr>
                  <a:srgbClr val="8B3D9A"/>
                </a:buClr>
                <a:defRPr/>
              </a:pPr>
              <a:r>
                <a:rPr lang="en-US" sz="1600" b="1">
                  <a:solidFill>
                    <a:schemeClr val="bg1"/>
                  </a:solidFill>
                  <a:latin typeface="News Gothic MT" panose="020B0503020103020203" pitchFamily="34" charset="0"/>
                </a:rPr>
                <a:t>Smoldering Myeloma</a:t>
              </a:r>
            </a:p>
          </p:txBody>
        </p:sp>
        <p:sp>
          <p:nvSpPr>
            <p:cNvPr id="9" name="Freeform 8">
              <a:extLst>
                <a:ext uri="{FF2B5EF4-FFF2-40B4-BE49-F238E27FC236}">
                  <a16:creationId xmlns:a16="http://schemas.microsoft.com/office/drawing/2014/main" id="{9A9B5D3C-FB2F-2343-95B3-565850067633}"/>
                </a:ext>
              </a:extLst>
            </p:cNvPr>
            <p:cNvSpPr/>
            <p:nvPr/>
          </p:nvSpPr>
          <p:spPr>
            <a:xfrm>
              <a:off x="3309734" y="1993881"/>
              <a:ext cx="2429874" cy="3669114"/>
            </a:xfrm>
            <a:custGeom>
              <a:avLst/>
              <a:gdLst>
                <a:gd name="connsiteX0" fmla="*/ 0 w 1792134"/>
                <a:gd name="connsiteY0" fmla="*/ 179213 h 3161056"/>
                <a:gd name="connsiteX1" fmla="*/ 179213 w 1792134"/>
                <a:gd name="connsiteY1" fmla="*/ 0 h 3161056"/>
                <a:gd name="connsiteX2" fmla="*/ 1612921 w 1792134"/>
                <a:gd name="connsiteY2" fmla="*/ 0 h 3161056"/>
                <a:gd name="connsiteX3" fmla="*/ 1792134 w 1792134"/>
                <a:gd name="connsiteY3" fmla="*/ 179213 h 3161056"/>
                <a:gd name="connsiteX4" fmla="*/ 1792134 w 1792134"/>
                <a:gd name="connsiteY4" fmla="*/ 2981843 h 3161056"/>
                <a:gd name="connsiteX5" fmla="*/ 1612921 w 1792134"/>
                <a:gd name="connsiteY5" fmla="*/ 3161056 h 3161056"/>
                <a:gd name="connsiteX6" fmla="*/ 179213 w 1792134"/>
                <a:gd name="connsiteY6" fmla="*/ 3161056 h 3161056"/>
                <a:gd name="connsiteX7" fmla="*/ 0 w 1792134"/>
                <a:gd name="connsiteY7" fmla="*/ 2981843 h 3161056"/>
                <a:gd name="connsiteX8" fmla="*/ 0 w 1792134"/>
                <a:gd name="connsiteY8" fmla="*/ 179213 h 3161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2134" h="3161056">
                  <a:moveTo>
                    <a:pt x="0" y="179213"/>
                  </a:moveTo>
                  <a:cubicBezTo>
                    <a:pt x="0" y="80236"/>
                    <a:pt x="80236" y="0"/>
                    <a:pt x="179213" y="0"/>
                  </a:cubicBezTo>
                  <a:lnTo>
                    <a:pt x="1612921" y="0"/>
                  </a:lnTo>
                  <a:cubicBezTo>
                    <a:pt x="1711898" y="0"/>
                    <a:pt x="1792134" y="80236"/>
                    <a:pt x="1792134" y="179213"/>
                  </a:cubicBezTo>
                  <a:lnTo>
                    <a:pt x="1792134" y="2981843"/>
                  </a:lnTo>
                  <a:cubicBezTo>
                    <a:pt x="1792134" y="3080820"/>
                    <a:pt x="1711898" y="3161056"/>
                    <a:pt x="1612921" y="3161056"/>
                  </a:cubicBezTo>
                  <a:lnTo>
                    <a:pt x="179213" y="3161056"/>
                  </a:lnTo>
                  <a:cubicBezTo>
                    <a:pt x="80236" y="3161056"/>
                    <a:pt x="0" y="3080820"/>
                    <a:pt x="0" y="2981843"/>
                  </a:cubicBezTo>
                  <a:lnTo>
                    <a:pt x="0" y="179213"/>
                  </a:lnTo>
                  <a:close/>
                </a:path>
              </a:pathLst>
            </a:custGeom>
            <a:grpFill/>
            <a:ln>
              <a:solidFill>
                <a:schemeClr val="accent1">
                  <a:lumMod val="20000"/>
                  <a:lumOff val="80000"/>
                </a:schemeClr>
              </a:solidFill>
            </a:ln>
          </p:spPr>
          <p:style>
            <a:lnRef idx="2">
              <a:schemeClr val="accent5">
                <a:hueOff val="5317178"/>
                <a:satOff val="-18860"/>
                <a:lumOff val="-2353"/>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81554" tIns="81554" rIns="81554" bIns="81554" spcCol="1270"/>
            <a:lstStyle/>
            <a:p>
              <a:pPr marL="0" lvl="1" defTabSz="325127">
                <a:lnSpc>
                  <a:spcPct val="90000"/>
                </a:lnSpc>
                <a:spcBef>
                  <a:spcPct val="35000"/>
                </a:spcBef>
                <a:spcAft>
                  <a:spcPts val="225"/>
                </a:spcAft>
                <a:buClr>
                  <a:schemeClr val="bg2">
                    <a:lumMod val="10000"/>
                  </a:schemeClr>
                </a:buClr>
                <a:defRPr/>
              </a:pPr>
              <a:endParaRPr lang="en-US" sz="1050">
                <a:solidFill>
                  <a:srgbClr val="CDCDCF">
                    <a:lumMod val="10000"/>
                  </a:srgbClr>
                </a:solidFill>
                <a:latin typeface="News Gothic MT" panose="020B0503020103020203" pitchFamily="34" charset="0"/>
              </a:endParaRPr>
            </a:p>
          </p:txBody>
        </p:sp>
        <p:sp>
          <p:nvSpPr>
            <p:cNvPr id="10" name="Freeform 9">
              <a:extLst>
                <a:ext uri="{FF2B5EF4-FFF2-40B4-BE49-F238E27FC236}">
                  <a16:creationId xmlns:a16="http://schemas.microsoft.com/office/drawing/2014/main" id="{B9168832-615C-CB44-8392-F69CAC7DDAC7}"/>
                </a:ext>
              </a:extLst>
            </p:cNvPr>
            <p:cNvSpPr/>
            <p:nvPr/>
          </p:nvSpPr>
          <p:spPr>
            <a:xfrm>
              <a:off x="5848687" y="1456729"/>
              <a:ext cx="3196301" cy="445619"/>
            </a:xfrm>
            <a:custGeom>
              <a:avLst/>
              <a:gdLst>
                <a:gd name="connsiteX0" fmla="*/ 0 w 1792134"/>
                <a:gd name="connsiteY0" fmla="*/ 56160 h 561600"/>
                <a:gd name="connsiteX1" fmla="*/ 56160 w 1792134"/>
                <a:gd name="connsiteY1" fmla="*/ 0 h 561600"/>
                <a:gd name="connsiteX2" fmla="*/ 1735974 w 1792134"/>
                <a:gd name="connsiteY2" fmla="*/ 0 h 561600"/>
                <a:gd name="connsiteX3" fmla="*/ 1792134 w 1792134"/>
                <a:gd name="connsiteY3" fmla="*/ 56160 h 561600"/>
                <a:gd name="connsiteX4" fmla="*/ 1792134 w 1792134"/>
                <a:gd name="connsiteY4" fmla="*/ 505440 h 561600"/>
                <a:gd name="connsiteX5" fmla="*/ 1735974 w 1792134"/>
                <a:gd name="connsiteY5" fmla="*/ 561600 h 561600"/>
                <a:gd name="connsiteX6" fmla="*/ 56160 w 1792134"/>
                <a:gd name="connsiteY6" fmla="*/ 561600 h 561600"/>
                <a:gd name="connsiteX7" fmla="*/ 0 w 1792134"/>
                <a:gd name="connsiteY7" fmla="*/ 505440 h 561600"/>
                <a:gd name="connsiteX8" fmla="*/ 0 w 1792134"/>
                <a:gd name="connsiteY8" fmla="*/ 56160 h 56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2134" h="561600">
                  <a:moveTo>
                    <a:pt x="0" y="56160"/>
                  </a:moveTo>
                  <a:cubicBezTo>
                    <a:pt x="0" y="25144"/>
                    <a:pt x="25144" y="0"/>
                    <a:pt x="56160" y="0"/>
                  </a:cubicBezTo>
                  <a:lnTo>
                    <a:pt x="1735974" y="0"/>
                  </a:lnTo>
                  <a:cubicBezTo>
                    <a:pt x="1766990" y="0"/>
                    <a:pt x="1792134" y="25144"/>
                    <a:pt x="1792134" y="56160"/>
                  </a:cubicBezTo>
                  <a:lnTo>
                    <a:pt x="1792134" y="505440"/>
                  </a:lnTo>
                  <a:cubicBezTo>
                    <a:pt x="1792134" y="536456"/>
                    <a:pt x="1766990" y="561600"/>
                    <a:pt x="1735974" y="561600"/>
                  </a:cubicBezTo>
                  <a:lnTo>
                    <a:pt x="56160" y="561600"/>
                  </a:lnTo>
                  <a:cubicBezTo>
                    <a:pt x="25144" y="561600"/>
                    <a:pt x="0" y="536456"/>
                    <a:pt x="0" y="505440"/>
                  </a:cubicBezTo>
                  <a:lnTo>
                    <a:pt x="0" y="56160"/>
                  </a:lnTo>
                  <a:close/>
                </a:path>
              </a:pathLst>
            </a:custGeom>
            <a:solidFill>
              <a:schemeClr val="accent1"/>
            </a:solidFill>
            <a:ln>
              <a:solidFill>
                <a:schemeClr val="accent1"/>
              </a:solidFill>
            </a:ln>
          </p:spPr>
          <p:style>
            <a:lnRef idx="2">
              <a:schemeClr val="lt1">
                <a:hueOff val="0"/>
                <a:satOff val="0"/>
                <a:lumOff val="0"/>
                <a:alphaOff val="0"/>
              </a:schemeClr>
            </a:lnRef>
            <a:fillRef idx="1">
              <a:schemeClr val="accent5">
                <a:hueOff val="5317178"/>
                <a:satOff val="-18860"/>
                <a:lumOff val="-2353"/>
                <a:alphaOff val="0"/>
              </a:schemeClr>
            </a:fillRef>
            <a:effectRef idx="0">
              <a:schemeClr val="accent5">
                <a:hueOff val="5317178"/>
                <a:satOff val="-18860"/>
                <a:lumOff val="-2353"/>
                <a:alphaOff val="0"/>
              </a:schemeClr>
            </a:effectRef>
            <a:fontRef idx="minor">
              <a:schemeClr val="lt1"/>
            </a:fontRef>
          </p:style>
          <p:txBody>
            <a:bodyPr lIns="52020" rIns="52020" bIns="133196" spcCol="1270"/>
            <a:lstStyle/>
            <a:p>
              <a:pPr algn="ctr" defTabSz="325127">
                <a:lnSpc>
                  <a:spcPct val="90000"/>
                </a:lnSpc>
                <a:spcBef>
                  <a:spcPct val="35000"/>
                </a:spcBef>
                <a:spcAft>
                  <a:spcPct val="35000"/>
                </a:spcAft>
                <a:buClr>
                  <a:srgbClr val="8B3D9A"/>
                </a:buClr>
                <a:defRPr/>
              </a:pPr>
              <a:r>
                <a:rPr lang="en-US" sz="1600" b="1">
                  <a:solidFill>
                    <a:schemeClr val="bg1"/>
                  </a:solidFill>
                  <a:latin typeface="News Gothic MT" panose="020B0503020103020203" pitchFamily="34" charset="0"/>
                </a:rPr>
                <a:t>Multiple Myeloma</a:t>
              </a:r>
            </a:p>
          </p:txBody>
        </p:sp>
        <p:sp>
          <p:nvSpPr>
            <p:cNvPr id="11" name="Freeform 10">
              <a:extLst>
                <a:ext uri="{FF2B5EF4-FFF2-40B4-BE49-F238E27FC236}">
                  <a16:creationId xmlns:a16="http://schemas.microsoft.com/office/drawing/2014/main" id="{8B467430-1E63-6B4A-9D1F-692EF4AF8348}"/>
                </a:ext>
              </a:extLst>
            </p:cNvPr>
            <p:cNvSpPr/>
            <p:nvPr/>
          </p:nvSpPr>
          <p:spPr>
            <a:xfrm>
              <a:off x="5848189" y="1983123"/>
              <a:ext cx="3217540" cy="3669113"/>
            </a:xfrm>
            <a:custGeom>
              <a:avLst/>
              <a:gdLst>
                <a:gd name="connsiteX0" fmla="*/ 0 w 1792134"/>
                <a:gd name="connsiteY0" fmla="*/ 179213 h 3161056"/>
                <a:gd name="connsiteX1" fmla="*/ 179213 w 1792134"/>
                <a:gd name="connsiteY1" fmla="*/ 0 h 3161056"/>
                <a:gd name="connsiteX2" fmla="*/ 1612921 w 1792134"/>
                <a:gd name="connsiteY2" fmla="*/ 0 h 3161056"/>
                <a:gd name="connsiteX3" fmla="*/ 1792134 w 1792134"/>
                <a:gd name="connsiteY3" fmla="*/ 179213 h 3161056"/>
                <a:gd name="connsiteX4" fmla="*/ 1792134 w 1792134"/>
                <a:gd name="connsiteY4" fmla="*/ 2981843 h 3161056"/>
                <a:gd name="connsiteX5" fmla="*/ 1612921 w 1792134"/>
                <a:gd name="connsiteY5" fmla="*/ 3161056 h 3161056"/>
                <a:gd name="connsiteX6" fmla="*/ 179213 w 1792134"/>
                <a:gd name="connsiteY6" fmla="*/ 3161056 h 3161056"/>
                <a:gd name="connsiteX7" fmla="*/ 0 w 1792134"/>
                <a:gd name="connsiteY7" fmla="*/ 2981843 h 3161056"/>
                <a:gd name="connsiteX8" fmla="*/ 0 w 1792134"/>
                <a:gd name="connsiteY8" fmla="*/ 179213 h 3161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2134" h="3161056">
                  <a:moveTo>
                    <a:pt x="0" y="179213"/>
                  </a:moveTo>
                  <a:cubicBezTo>
                    <a:pt x="0" y="80236"/>
                    <a:pt x="80236" y="0"/>
                    <a:pt x="179213" y="0"/>
                  </a:cubicBezTo>
                  <a:lnTo>
                    <a:pt x="1612921" y="0"/>
                  </a:lnTo>
                  <a:cubicBezTo>
                    <a:pt x="1711898" y="0"/>
                    <a:pt x="1792134" y="80236"/>
                    <a:pt x="1792134" y="179213"/>
                  </a:cubicBezTo>
                  <a:lnTo>
                    <a:pt x="1792134" y="2981843"/>
                  </a:lnTo>
                  <a:cubicBezTo>
                    <a:pt x="1792134" y="3080820"/>
                    <a:pt x="1711898" y="3161056"/>
                    <a:pt x="1612921" y="3161056"/>
                  </a:cubicBezTo>
                  <a:lnTo>
                    <a:pt x="179213" y="3161056"/>
                  </a:lnTo>
                  <a:cubicBezTo>
                    <a:pt x="80236" y="3161056"/>
                    <a:pt x="0" y="3080820"/>
                    <a:pt x="0" y="2981843"/>
                  </a:cubicBezTo>
                  <a:lnTo>
                    <a:pt x="0" y="179213"/>
                  </a:lnTo>
                  <a:close/>
                </a:path>
              </a:pathLst>
            </a:custGeom>
            <a:grpFill/>
          </p:spPr>
          <p:style>
            <a:lnRef idx="2">
              <a:schemeClr val="accent5">
                <a:hueOff val="5317178"/>
                <a:satOff val="-18860"/>
                <a:lumOff val="-2353"/>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81554" tIns="81554" rIns="81554" bIns="81554" spcCol="1270"/>
            <a:lstStyle/>
            <a:p>
              <a:pPr marL="0" lvl="1" defTabSz="325127">
                <a:lnSpc>
                  <a:spcPct val="90000"/>
                </a:lnSpc>
                <a:spcBef>
                  <a:spcPct val="35000"/>
                </a:spcBef>
                <a:spcAft>
                  <a:spcPts val="225"/>
                </a:spcAft>
                <a:buClr>
                  <a:schemeClr val="bg2">
                    <a:lumMod val="10000"/>
                  </a:schemeClr>
                </a:buClr>
                <a:defRPr/>
              </a:pPr>
              <a:endParaRPr lang="en-US" sz="1050">
                <a:solidFill>
                  <a:srgbClr val="00003E"/>
                </a:solidFill>
                <a:latin typeface="News Gothic MT" panose="020B0503020103020203" pitchFamily="34" charset="0"/>
              </a:endParaRPr>
            </a:p>
          </p:txBody>
        </p:sp>
      </p:grpSp>
      <p:sp>
        <p:nvSpPr>
          <p:cNvPr id="12" name="Rectangle 11">
            <a:extLst>
              <a:ext uri="{FF2B5EF4-FFF2-40B4-BE49-F238E27FC236}">
                <a16:creationId xmlns:a16="http://schemas.microsoft.com/office/drawing/2014/main" id="{04533A10-E0BD-0744-9A3C-B633FE14FBB4}"/>
              </a:ext>
            </a:extLst>
          </p:cNvPr>
          <p:cNvSpPr/>
          <p:nvPr/>
        </p:nvSpPr>
        <p:spPr>
          <a:xfrm>
            <a:off x="4625472" y="4978699"/>
            <a:ext cx="5716950" cy="830997"/>
          </a:xfrm>
          <a:prstGeom prst="rect">
            <a:avLst/>
          </a:prstGeom>
        </p:spPr>
        <p:txBody>
          <a:bodyPr wrap="square">
            <a:spAutoFit/>
          </a:bodyPr>
          <a:lstStyle/>
          <a:p>
            <a:pPr>
              <a:defRPr/>
            </a:pPr>
            <a:r>
              <a:rPr lang="en-US" sz="1200" b="1" baseline="30000" dirty="0" err="1">
                <a:latin typeface="News Gothic MT" panose="020B0503020103020203" pitchFamily="34" charset="0"/>
              </a:rPr>
              <a:t>a</a:t>
            </a:r>
            <a:r>
              <a:rPr lang="en-US" sz="1200" b="1" dirty="0" err="1">
                <a:latin typeface="News Gothic MT" panose="020B0503020103020203" pitchFamily="34" charset="0"/>
              </a:rPr>
              <a:t>C</a:t>
            </a:r>
            <a:r>
              <a:rPr lang="en-US" sz="1200" dirty="0">
                <a:latin typeface="News Gothic MT" panose="020B0503020103020203" pitchFamily="34" charset="0"/>
              </a:rPr>
              <a:t>: Calcium elevation (&gt;11 mg/dL or &gt;1 mg/dL higher than ULN)</a:t>
            </a:r>
            <a:br>
              <a:rPr lang="en-US" sz="1200" dirty="0">
                <a:latin typeface="News Gothic MT" panose="020B0503020103020203" pitchFamily="34" charset="0"/>
              </a:rPr>
            </a:br>
            <a:r>
              <a:rPr lang="en-US" sz="1200" dirty="0">
                <a:latin typeface="News Gothic MT" panose="020B0503020103020203" pitchFamily="34" charset="0"/>
              </a:rPr>
              <a:t> </a:t>
            </a:r>
            <a:r>
              <a:rPr lang="en-US" sz="1200" b="1" dirty="0">
                <a:latin typeface="News Gothic MT" panose="020B0503020103020203" pitchFamily="34" charset="0"/>
              </a:rPr>
              <a:t>R</a:t>
            </a:r>
            <a:r>
              <a:rPr lang="en-US" sz="1200" dirty="0">
                <a:latin typeface="News Gothic MT" panose="020B0503020103020203" pitchFamily="34" charset="0"/>
              </a:rPr>
              <a:t>: Renal insufficiency (CrCl &lt;40 mL/min or serum creatinine &gt;2 mg/dL)</a:t>
            </a:r>
            <a:br>
              <a:rPr lang="en-US" sz="1200" dirty="0">
                <a:latin typeface="News Gothic MT" panose="020B0503020103020203" pitchFamily="34" charset="0"/>
              </a:rPr>
            </a:br>
            <a:r>
              <a:rPr lang="en-US" sz="1200" dirty="0">
                <a:latin typeface="News Gothic MT" panose="020B0503020103020203" pitchFamily="34" charset="0"/>
              </a:rPr>
              <a:t> </a:t>
            </a:r>
            <a:r>
              <a:rPr lang="en-US" sz="1200" b="1" dirty="0">
                <a:latin typeface="News Gothic MT" panose="020B0503020103020203" pitchFamily="34" charset="0"/>
              </a:rPr>
              <a:t>A</a:t>
            </a:r>
            <a:r>
              <a:rPr lang="en-US" sz="1200" dirty="0">
                <a:latin typeface="News Gothic MT" panose="020B0503020103020203" pitchFamily="34" charset="0"/>
              </a:rPr>
              <a:t>: Anemia (Hb &lt;10 g/dL or &gt;2 g/dL below LLN)</a:t>
            </a:r>
            <a:br>
              <a:rPr lang="en-US" sz="1200" dirty="0">
                <a:latin typeface="News Gothic MT" panose="020B0503020103020203" pitchFamily="34" charset="0"/>
              </a:rPr>
            </a:br>
            <a:r>
              <a:rPr lang="en-US" sz="1200" dirty="0">
                <a:latin typeface="News Gothic MT" panose="020B0503020103020203" pitchFamily="34" charset="0"/>
              </a:rPr>
              <a:t> </a:t>
            </a:r>
            <a:r>
              <a:rPr lang="en-US" sz="1200" b="1" dirty="0">
                <a:latin typeface="News Gothic MT" panose="020B0503020103020203" pitchFamily="34" charset="0"/>
              </a:rPr>
              <a:t>B</a:t>
            </a:r>
            <a:r>
              <a:rPr lang="en-US" sz="1200" dirty="0">
                <a:latin typeface="News Gothic MT" panose="020B0503020103020203" pitchFamily="34" charset="0"/>
              </a:rPr>
              <a:t>: Bone disease (≥1 lytic lesions on skeletal radiography, CT, or PET/CT)</a:t>
            </a:r>
          </a:p>
        </p:txBody>
      </p:sp>
      <p:sp>
        <p:nvSpPr>
          <p:cNvPr id="13" name="Rounded Rectangle 12">
            <a:extLst>
              <a:ext uri="{FF2B5EF4-FFF2-40B4-BE49-F238E27FC236}">
                <a16:creationId xmlns:a16="http://schemas.microsoft.com/office/drawing/2014/main" id="{9EE8D62A-0243-5545-9C33-B21B4BC62CDB}"/>
              </a:ext>
            </a:extLst>
          </p:cNvPr>
          <p:cNvSpPr/>
          <p:nvPr/>
        </p:nvSpPr>
        <p:spPr bwMode="auto">
          <a:xfrm>
            <a:off x="7118457" y="1568597"/>
            <a:ext cx="3312353" cy="2956322"/>
          </a:xfrm>
          <a:prstGeom prst="roundRect">
            <a:avLst>
              <a:gd name="adj" fmla="val 6985"/>
            </a:avLst>
          </a:prstGeom>
          <a:noFill/>
          <a:ln w="57150">
            <a:solidFill>
              <a:schemeClr val="accent3"/>
            </a:solidFill>
            <a:miter lim="800000"/>
            <a:headEnd/>
            <a:tailEnd/>
          </a:ln>
        </p:spPr>
        <p:txBody>
          <a:bodyPr anchor="ctr"/>
          <a:lstStyle/>
          <a:p>
            <a:pPr algn="ctr" eaLnBrk="1" hangingPunct="1">
              <a:defRPr/>
            </a:pPr>
            <a:endParaRPr lang="en-US" sz="788">
              <a:solidFill>
                <a:schemeClr val="bg2"/>
              </a:solidFill>
            </a:endParaRPr>
          </a:p>
        </p:txBody>
      </p:sp>
      <p:sp>
        <p:nvSpPr>
          <p:cNvPr id="14" name="Google Shape;347;p39"/>
          <p:cNvSpPr/>
          <p:nvPr/>
        </p:nvSpPr>
        <p:spPr>
          <a:xfrm>
            <a:off x="4801792" y="3678522"/>
            <a:ext cx="1893073" cy="845280"/>
          </a:xfrm>
          <a:prstGeom prst="rect">
            <a:avLst/>
          </a:prstGeom>
          <a:solidFill>
            <a:srgbClr val="92D050"/>
          </a:solidFill>
          <a:ln>
            <a:noFill/>
          </a:ln>
        </p:spPr>
        <p:txBody>
          <a:bodyPr spcFirstLastPara="1" wrap="square" lIns="91425" tIns="45700" rIns="91425" bIns="45700" anchor="t" anchorCtr="0">
            <a:noAutofit/>
          </a:bodyPr>
          <a:lstStyle/>
          <a:p>
            <a:pPr algn="ctr">
              <a:spcBef>
                <a:spcPts val="0"/>
              </a:spcBef>
              <a:spcAft>
                <a:spcPts val="0"/>
              </a:spcAft>
            </a:pPr>
            <a:r>
              <a:rPr lang="en-US" sz="1200" b="1" i="1">
                <a:latin typeface="News Gothic MT" panose="020B0503020103020203" pitchFamily="34" charset="0"/>
                <a:ea typeface="Calibri"/>
                <a:cs typeface="Calibri"/>
                <a:sym typeface="Calibri"/>
              </a:rPr>
              <a:t>Higher-risk SMM?</a:t>
            </a:r>
          </a:p>
          <a:p>
            <a:pPr algn="ctr">
              <a:spcBef>
                <a:spcPts val="0"/>
              </a:spcBef>
              <a:spcAft>
                <a:spcPts val="0"/>
              </a:spcAft>
            </a:pPr>
            <a:r>
              <a:rPr lang="en-US" sz="1200">
                <a:latin typeface="News Gothic MT" panose="020B0503020103020203" pitchFamily="34" charset="0"/>
                <a:ea typeface="Calibri"/>
                <a:cs typeface="Calibri"/>
                <a:sym typeface="Calibri"/>
              </a:rPr>
              <a:t>M spike ≥2 g/dl</a:t>
            </a:r>
            <a:endParaRPr lang="en-US" sz="1200">
              <a:latin typeface="News Gothic MT" panose="020B0503020103020203" pitchFamily="34" charset="0"/>
            </a:endParaRPr>
          </a:p>
          <a:p>
            <a:pPr algn="ctr">
              <a:spcBef>
                <a:spcPts val="0"/>
              </a:spcBef>
              <a:spcAft>
                <a:spcPts val="0"/>
              </a:spcAft>
            </a:pPr>
            <a:r>
              <a:rPr lang="en-US" sz="1200">
                <a:latin typeface="News Gothic MT" panose="020B0503020103020203" pitchFamily="34" charset="0"/>
                <a:ea typeface="Calibri"/>
                <a:cs typeface="Calibri"/>
                <a:sym typeface="Calibri"/>
              </a:rPr>
              <a:t>FLC Ratio ≥20%</a:t>
            </a:r>
            <a:endParaRPr lang="en-US" sz="1200">
              <a:latin typeface="News Gothic MT" panose="020B0503020103020203" pitchFamily="34" charset="0"/>
            </a:endParaRPr>
          </a:p>
          <a:p>
            <a:pPr algn="ctr">
              <a:spcBef>
                <a:spcPts val="0"/>
              </a:spcBef>
              <a:spcAft>
                <a:spcPts val="0"/>
              </a:spcAft>
            </a:pPr>
            <a:r>
              <a:rPr lang="en-US" sz="1200">
                <a:latin typeface="News Gothic MT" panose="020B0503020103020203" pitchFamily="34" charset="0"/>
                <a:ea typeface="Calibri"/>
                <a:cs typeface="Calibri"/>
                <a:sym typeface="Calibri"/>
              </a:rPr>
              <a:t>Bone marrow ≥20% PC</a:t>
            </a:r>
            <a:endParaRPr lang="en-US" sz="1200">
              <a:latin typeface="News Gothic MT" panose="020B0503020103020203" pitchFamily="34" charset="0"/>
            </a:endParaRPr>
          </a:p>
        </p:txBody>
      </p:sp>
      <p:sp>
        <p:nvSpPr>
          <p:cNvPr id="15" name="Google Shape;358;p39"/>
          <p:cNvSpPr txBox="1"/>
          <p:nvPr/>
        </p:nvSpPr>
        <p:spPr>
          <a:xfrm flipH="1">
            <a:off x="2105485" y="4982293"/>
            <a:ext cx="2602571" cy="694467"/>
          </a:xfrm>
          <a:prstGeom prst="rect">
            <a:avLst/>
          </a:prstGeom>
          <a:solidFill>
            <a:schemeClr val="bg1"/>
          </a:solidFill>
          <a:ln>
            <a:noFill/>
          </a:ln>
        </p:spPr>
        <p:txBody>
          <a:bodyPr spcFirstLastPara="1" wrap="square" lIns="91425" tIns="45700" rIns="91425" bIns="45700" anchor="t" anchorCtr="0">
            <a:noAutofit/>
          </a:bodyPr>
          <a:lstStyle/>
          <a:p>
            <a:pPr>
              <a:spcBef>
                <a:spcPts val="0"/>
              </a:spcBef>
              <a:spcAft>
                <a:spcPts val="0"/>
              </a:spcAft>
            </a:pPr>
            <a:r>
              <a:rPr lang="en-US" sz="1200" b="1">
                <a:latin typeface="News Gothic MT" panose="020B0503020103020203"/>
                <a:ea typeface="Calibri"/>
                <a:cs typeface="Calibri"/>
                <a:sym typeface="Calibri"/>
              </a:rPr>
              <a:t>S: </a:t>
            </a:r>
            <a:r>
              <a:rPr lang="en-US" sz="1200">
                <a:latin typeface="News Gothic MT" panose="020B0503020103020203"/>
                <a:ea typeface="Calibri"/>
                <a:cs typeface="Calibri"/>
                <a:sym typeface="Calibri"/>
              </a:rPr>
              <a:t>BM ≥60% PC</a:t>
            </a:r>
            <a:endParaRPr lang="en-US" sz="1200">
              <a:latin typeface="News Gothic MT" panose="020B0503020103020203"/>
            </a:endParaRPr>
          </a:p>
          <a:p>
            <a:pPr>
              <a:spcBef>
                <a:spcPts val="0"/>
              </a:spcBef>
              <a:spcAft>
                <a:spcPts val="0"/>
              </a:spcAft>
            </a:pPr>
            <a:r>
              <a:rPr lang="en-US" sz="1200" b="1">
                <a:latin typeface="News Gothic MT" panose="020B0503020103020203"/>
                <a:ea typeface="Calibri"/>
                <a:cs typeface="Calibri"/>
                <a:sym typeface="Calibri"/>
              </a:rPr>
              <a:t>Li: </a:t>
            </a:r>
            <a:r>
              <a:rPr lang="en-US" sz="1200">
                <a:latin typeface="News Gothic MT" panose="020B0503020103020203"/>
                <a:ea typeface="Calibri"/>
                <a:cs typeface="Calibri"/>
                <a:sym typeface="Calibri"/>
              </a:rPr>
              <a:t>FLC ratio ≥100</a:t>
            </a:r>
            <a:endParaRPr lang="en-US" sz="1200">
              <a:latin typeface="News Gothic MT" panose="020B0503020103020203"/>
            </a:endParaRPr>
          </a:p>
          <a:p>
            <a:pPr>
              <a:spcBef>
                <a:spcPts val="0"/>
              </a:spcBef>
              <a:spcAft>
                <a:spcPts val="0"/>
              </a:spcAft>
            </a:pPr>
            <a:r>
              <a:rPr lang="en-US" sz="1200" b="1">
                <a:latin typeface="News Gothic MT" panose="020B0503020103020203"/>
                <a:ea typeface="Calibri"/>
                <a:cs typeface="Calibri"/>
                <a:sym typeface="Calibri"/>
              </a:rPr>
              <a:t>M: </a:t>
            </a:r>
            <a:r>
              <a:rPr lang="en-US" sz="1200">
                <a:latin typeface="News Gothic MT" panose="020B0503020103020203"/>
                <a:ea typeface="Calibri"/>
                <a:cs typeface="Calibri"/>
                <a:sym typeface="Calibri"/>
              </a:rPr>
              <a:t>MRI ≥2 lesions</a:t>
            </a:r>
            <a:endParaRPr lang="en-US" sz="1200">
              <a:latin typeface="News Gothic MT" panose="020B0503020103020203"/>
            </a:endParaRPr>
          </a:p>
        </p:txBody>
      </p:sp>
      <p:sp>
        <p:nvSpPr>
          <p:cNvPr id="16" name="Google Shape;359;p39"/>
          <p:cNvSpPr txBox="1"/>
          <p:nvPr/>
        </p:nvSpPr>
        <p:spPr>
          <a:xfrm flipH="1">
            <a:off x="2382501" y="4702704"/>
            <a:ext cx="1705288" cy="293304"/>
          </a:xfrm>
          <a:prstGeom prst="rect">
            <a:avLst/>
          </a:prstGeom>
          <a:solidFill>
            <a:srgbClr val="92D050"/>
          </a:solidFill>
          <a:ln>
            <a:noFill/>
          </a:ln>
        </p:spPr>
        <p:txBody>
          <a:bodyPr spcFirstLastPara="1" wrap="square" lIns="91425" tIns="45700" rIns="91425" bIns="45700" anchor="t" anchorCtr="0">
            <a:noAutofit/>
          </a:bodyPr>
          <a:lstStyle/>
          <a:p>
            <a:pPr algn="ctr">
              <a:spcBef>
                <a:spcPts val="0"/>
              </a:spcBef>
              <a:spcAft>
                <a:spcPts val="0"/>
              </a:spcAft>
            </a:pPr>
            <a:r>
              <a:rPr lang="en-US" sz="1200" b="1">
                <a:latin typeface="News Gothic MT" panose="020B0503020103020203" pitchFamily="34" charset="0"/>
                <a:ea typeface="Calibri"/>
                <a:cs typeface="Calibri"/>
                <a:sym typeface="Calibri"/>
              </a:rPr>
              <a:t>SLiM CRAB criteria</a:t>
            </a:r>
            <a:br>
              <a:rPr lang="en-US" sz="1200">
                <a:latin typeface="News Gothic MT" panose="020B0503020103020203" pitchFamily="34" charset="0"/>
                <a:ea typeface="Calibri"/>
                <a:cs typeface="Calibri"/>
                <a:sym typeface="Calibri"/>
              </a:rPr>
            </a:br>
            <a:endParaRPr lang="en-US" sz="1200">
              <a:latin typeface="News Gothic MT" panose="020B0503020103020203" pitchFamily="34" charset="0"/>
            </a:endParaRPr>
          </a:p>
        </p:txBody>
      </p:sp>
      <p:sp>
        <p:nvSpPr>
          <p:cNvPr id="19" name="Content Placeholder 3">
            <a:extLst>
              <a:ext uri="{FF2B5EF4-FFF2-40B4-BE49-F238E27FC236}">
                <a16:creationId xmlns:a16="http://schemas.microsoft.com/office/drawing/2014/main" id="{DF4C79B0-9220-494D-B09B-215F793D709B}"/>
              </a:ext>
            </a:extLst>
          </p:cNvPr>
          <p:cNvSpPr>
            <a:spLocks noGrp="1"/>
          </p:cNvSpPr>
          <p:nvPr>
            <p:ph idx="1"/>
          </p:nvPr>
        </p:nvSpPr>
        <p:spPr>
          <a:xfrm>
            <a:off x="1790152" y="1760262"/>
            <a:ext cx="2501477" cy="1357280"/>
          </a:xfrm>
        </p:spPr>
        <p:txBody>
          <a:bodyPr>
            <a:noAutofit/>
          </a:bodyPr>
          <a:lstStyle/>
          <a:p>
            <a:r>
              <a:rPr lang="en-US" sz="1300"/>
              <a:t>M protein &lt;3 g/dL</a:t>
            </a:r>
          </a:p>
          <a:p>
            <a:r>
              <a:rPr lang="en-US" sz="1300"/>
              <a:t>Clonal plasma cells in BM &lt;10%</a:t>
            </a:r>
          </a:p>
          <a:p>
            <a:r>
              <a:rPr lang="en-US" sz="1300"/>
              <a:t>No end organ damage or amyloidosis attributed to underlying lymphoproliferative disorder</a:t>
            </a:r>
          </a:p>
        </p:txBody>
      </p:sp>
      <p:sp>
        <p:nvSpPr>
          <p:cNvPr id="20" name="Content Placeholder 3">
            <a:extLst>
              <a:ext uri="{FF2B5EF4-FFF2-40B4-BE49-F238E27FC236}">
                <a16:creationId xmlns:a16="http://schemas.microsoft.com/office/drawing/2014/main" id="{83F0D09D-4FB3-B540-8820-7810E9F49835}"/>
              </a:ext>
            </a:extLst>
          </p:cNvPr>
          <p:cNvSpPr txBox="1">
            <a:spLocks/>
          </p:cNvSpPr>
          <p:nvPr/>
        </p:nvSpPr>
        <p:spPr bwMode="auto">
          <a:xfrm>
            <a:off x="4535092" y="1760262"/>
            <a:ext cx="2215346" cy="1855778"/>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noAutofit/>
          </a:bodyPr>
          <a:lstStyle>
            <a:lvl1pPr marL="457200" indent="-457200" algn="l" rtl="0" eaLnBrk="1" fontAlgn="base" hangingPunct="1">
              <a:spcBef>
                <a:spcPts val="0"/>
              </a:spcBef>
              <a:spcAft>
                <a:spcPct val="0"/>
              </a:spcAft>
              <a:buClrTx/>
              <a:buSzPct val="100000"/>
              <a:buFontTx/>
              <a:buBlip>
                <a:blip r:embed="rId3"/>
              </a:buBlip>
              <a:defRPr sz="2600">
                <a:solidFill>
                  <a:schemeClr val="tx1"/>
                </a:solidFill>
                <a:latin typeface="News Gothic MT" charset="0"/>
                <a:ea typeface="News Gothic MT" charset="0"/>
                <a:cs typeface="News Gothic MT" charset="0"/>
              </a:defRPr>
            </a:lvl1pPr>
            <a:lvl2pPr marL="863600" indent="-406400" algn="l" rtl="0" eaLnBrk="1" fontAlgn="base" hangingPunct="1">
              <a:spcBef>
                <a:spcPts val="0"/>
              </a:spcBef>
              <a:spcAft>
                <a:spcPct val="0"/>
              </a:spcAft>
              <a:buClrTx/>
              <a:buSzPct val="100000"/>
              <a:buFontTx/>
              <a:buBlip>
                <a:blip r:embed="rId4"/>
              </a:buBlip>
              <a:defRPr sz="2000" baseline="0">
                <a:solidFill>
                  <a:schemeClr val="tx1"/>
                </a:solidFill>
                <a:latin typeface="News Gothic MT" charset="0"/>
                <a:ea typeface="News Gothic MT" charset="0"/>
                <a:cs typeface="News Gothic MT" charset="0"/>
              </a:defRPr>
            </a:lvl2pPr>
            <a:lvl3pPr marL="1252538" indent="-280988" algn="l" rtl="0" eaLnBrk="1" fontAlgn="base" hangingPunct="1">
              <a:spcBef>
                <a:spcPts val="0"/>
              </a:spcBef>
              <a:spcAft>
                <a:spcPct val="0"/>
              </a:spcAft>
              <a:buClr>
                <a:schemeClr val="tx1"/>
              </a:buClr>
              <a:buSzPct val="90000"/>
              <a:buFontTx/>
              <a:buBlip>
                <a:blip r:embed="rId5"/>
              </a:buBlip>
              <a:defRPr sz="1800">
                <a:solidFill>
                  <a:schemeClr val="tx1"/>
                </a:solidFill>
                <a:latin typeface="News Gothic MT" charset="0"/>
                <a:ea typeface="News Gothic MT" charset="0"/>
                <a:cs typeface="News Gothic MT" charset="0"/>
              </a:defRPr>
            </a:lvl3pPr>
            <a:lvl4pPr marL="1828800" indent="-344488" algn="l" rtl="0" eaLnBrk="1" fontAlgn="base" hangingPunct="1">
              <a:spcBef>
                <a:spcPts val="0"/>
              </a:spcBef>
              <a:spcAft>
                <a:spcPct val="0"/>
              </a:spcAft>
              <a:buClr>
                <a:schemeClr val="tx1"/>
              </a:buClr>
              <a:buSzPct val="100000"/>
              <a:buFontTx/>
              <a:buBlip>
                <a:blip r:embed="rId6"/>
              </a:buBlip>
              <a:defRPr sz="1700">
                <a:solidFill>
                  <a:schemeClr val="tx1"/>
                </a:solidFill>
                <a:latin typeface="News Gothic MT" charset="0"/>
                <a:ea typeface="News Gothic MT" charset="0"/>
                <a:cs typeface="News Gothic MT" charset="0"/>
              </a:defRPr>
            </a:lvl4pPr>
            <a:lvl5pPr marL="2057400" indent="-228600" algn="l" rtl="0" eaLnBrk="1" fontAlgn="base" hangingPunct="1">
              <a:spcBef>
                <a:spcPts val="0"/>
              </a:spcBef>
              <a:spcAft>
                <a:spcPct val="0"/>
              </a:spcAft>
              <a:buClrTx/>
              <a:buSzPct val="100000"/>
              <a:buFontTx/>
              <a:buBlip>
                <a:blip r:embed="rId7"/>
              </a:buBlip>
              <a:defRPr sz="1600">
                <a:solidFill>
                  <a:schemeClr val="tx1"/>
                </a:solidFill>
                <a:latin typeface="News Gothic MT" charset="0"/>
                <a:ea typeface="News Gothic MT" charset="0"/>
                <a:cs typeface="News Gothic MT" charset="0"/>
              </a:defRPr>
            </a:lvl5pPr>
            <a:lvl6pPr marL="2514600" indent="-228600" algn="l" rtl="0" eaLnBrk="1" fontAlgn="base" hangingPunct="1">
              <a:spcBef>
                <a:spcPct val="20000"/>
              </a:spcBef>
              <a:spcAft>
                <a:spcPct val="0"/>
              </a:spcAft>
              <a:buChar char="•"/>
              <a:defRPr sz="1200">
                <a:solidFill>
                  <a:schemeClr val="tx1"/>
                </a:solidFill>
                <a:latin typeface="+mn-lt"/>
                <a:ea typeface="+mn-ea"/>
              </a:defRPr>
            </a:lvl6pPr>
            <a:lvl7pPr marL="2971800" indent="-228600" algn="l" rtl="0" eaLnBrk="1" fontAlgn="base" hangingPunct="1">
              <a:spcBef>
                <a:spcPct val="20000"/>
              </a:spcBef>
              <a:spcAft>
                <a:spcPct val="0"/>
              </a:spcAft>
              <a:buChar char="•"/>
              <a:defRPr sz="1200">
                <a:solidFill>
                  <a:schemeClr val="tx1"/>
                </a:solidFill>
                <a:latin typeface="+mn-lt"/>
                <a:ea typeface="+mn-ea"/>
              </a:defRPr>
            </a:lvl7pPr>
            <a:lvl8pPr marL="3429000" indent="-228600" algn="l" rtl="0" eaLnBrk="1" fontAlgn="base" hangingPunct="1">
              <a:spcBef>
                <a:spcPct val="20000"/>
              </a:spcBef>
              <a:spcAft>
                <a:spcPct val="0"/>
              </a:spcAft>
              <a:buChar char="•"/>
              <a:defRPr sz="1200">
                <a:solidFill>
                  <a:schemeClr val="tx1"/>
                </a:solidFill>
                <a:latin typeface="+mn-lt"/>
                <a:ea typeface="+mn-ea"/>
              </a:defRPr>
            </a:lvl8pPr>
            <a:lvl9pPr marL="3886200" indent="-228600" algn="l" rtl="0" eaLnBrk="1" fontAlgn="base" hangingPunct="1">
              <a:spcBef>
                <a:spcPct val="20000"/>
              </a:spcBef>
              <a:spcAft>
                <a:spcPct val="0"/>
              </a:spcAft>
              <a:buChar char="•"/>
              <a:defRPr sz="1200">
                <a:solidFill>
                  <a:schemeClr val="tx1"/>
                </a:solidFill>
                <a:latin typeface="+mn-lt"/>
                <a:ea typeface="+mn-ea"/>
              </a:defRPr>
            </a:lvl9pPr>
          </a:lstStyle>
          <a:p>
            <a:r>
              <a:rPr lang="en-US" sz="1300" kern="0" dirty="0"/>
              <a:t>M </a:t>
            </a:r>
            <a:r>
              <a:rPr lang="en-US" sz="1300" dirty="0">
                <a:solidFill>
                  <a:srgbClr val="CDCDCF">
                    <a:lumMod val="10000"/>
                  </a:srgbClr>
                </a:solidFill>
                <a:latin typeface="News Gothic MT" panose="020B0503020103020203" pitchFamily="34" charset="0"/>
              </a:rPr>
              <a:t>protein ≥3 g/dL (serum) or ≥500 mg/24 hours (urine) </a:t>
            </a:r>
            <a:r>
              <a:rPr lang="en-US" sz="1300" i="1" dirty="0">
                <a:solidFill>
                  <a:srgbClr val="CDCDCF">
                    <a:lumMod val="10000"/>
                  </a:srgbClr>
                </a:solidFill>
                <a:latin typeface="News Gothic MT" panose="020B0503020103020203" pitchFamily="34" charset="0"/>
              </a:rPr>
              <a:t>and/or</a:t>
            </a:r>
            <a:r>
              <a:rPr lang="en-US" sz="1300" dirty="0">
                <a:solidFill>
                  <a:srgbClr val="CDCDCF">
                    <a:lumMod val="10000"/>
                  </a:srgbClr>
                </a:solidFill>
                <a:latin typeface="News Gothic MT" panose="020B0503020103020203" pitchFamily="34" charset="0"/>
              </a:rPr>
              <a:t> clonal plasma cells in BM ≥10%-60%</a:t>
            </a:r>
          </a:p>
          <a:p>
            <a:r>
              <a:rPr lang="en-US" sz="1300" kern="0" dirty="0">
                <a:solidFill>
                  <a:srgbClr val="CDCDCF">
                    <a:lumMod val="10000"/>
                  </a:srgbClr>
                </a:solidFill>
                <a:latin typeface="News Gothic MT" panose="020B0503020103020203" pitchFamily="34" charset="0"/>
              </a:rPr>
              <a:t>No myeloma-defining events or amyloidosis</a:t>
            </a:r>
            <a:r>
              <a:rPr lang="en-US" sz="1300" kern="0" dirty="0"/>
              <a:t> </a:t>
            </a:r>
          </a:p>
        </p:txBody>
      </p:sp>
      <p:sp>
        <p:nvSpPr>
          <p:cNvPr id="21" name="Content Placeholder 3">
            <a:extLst>
              <a:ext uri="{FF2B5EF4-FFF2-40B4-BE49-F238E27FC236}">
                <a16:creationId xmlns:a16="http://schemas.microsoft.com/office/drawing/2014/main" id="{6D940678-9DC2-474A-B525-0F3A7DFCAD16}"/>
              </a:ext>
            </a:extLst>
          </p:cNvPr>
          <p:cNvSpPr txBox="1">
            <a:spLocks/>
          </p:cNvSpPr>
          <p:nvPr/>
        </p:nvSpPr>
        <p:spPr bwMode="auto">
          <a:xfrm>
            <a:off x="7110848" y="1644169"/>
            <a:ext cx="3231575" cy="1855778"/>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noAutofit/>
          </a:bodyPr>
          <a:lstStyle>
            <a:lvl1pPr marL="457200" indent="-457200" algn="l" rtl="0" eaLnBrk="1" fontAlgn="base" hangingPunct="1">
              <a:spcBef>
                <a:spcPts val="0"/>
              </a:spcBef>
              <a:spcAft>
                <a:spcPct val="0"/>
              </a:spcAft>
              <a:buClrTx/>
              <a:buSzPct val="100000"/>
              <a:buFontTx/>
              <a:buBlip>
                <a:blip r:embed="rId3"/>
              </a:buBlip>
              <a:defRPr sz="2600">
                <a:solidFill>
                  <a:schemeClr val="tx1"/>
                </a:solidFill>
                <a:latin typeface="News Gothic MT" charset="0"/>
                <a:ea typeface="News Gothic MT" charset="0"/>
                <a:cs typeface="News Gothic MT" charset="0"/>
              </a:defRPr>
            </a:lvl1pPr>
            <a:lvl2pPr marL="863600" indent="-406400" algn="l" rtl="0" eaLnBrk="1" fontAlgn="base" hangingPunct="1">
              <a:spcBef>
                <a:spcPts val="0"/>
              </a:spcBef>
              <a:spcAft>
                <a:spcPct val="0"/>
              </a:spcAft>
              <a:buClrTx/>
              <a:buSzPct val="100000"/>
              <a:buFontTx/>
              <a:buBlip>
                <a:blip r:embed="rId4"/>
              </a:buBlip>
              <a:defRPr sz="2000" baseline="0">
                <a:solidFill>
                  <a:schemeClr val="tx1"/>
                </a:solidFill>
                <a:latin typeface="News Gothic MT" charset="0"/>
                <a:ea typeface="News Gothic MT" charset="0"/>
                <a:cs typeface="News Gothic MT" charset="0"/>
              </a:defRPr>
            </a:lvl2pPr>
            <a:lvl3pPr marL="1252538" indent="-280988" algn="l" rtl="0" eaLnBrk="1" fontAlgn="base" hangingPunct="1">
              <a:spcBef>
                <a:spcPts val="0"/>
              </a:spcBef>
              <a:spcAft>
                <a:spcPct val="0"/>
              </a:spcAft>
              <a:buClr>
                <a:schemeClr val="tx1"/>
              </a:buClr>
              <a:buSzPct val="90000"/>
              <a:buFontTx/>
              <a:buBlip>
                <a:blip r:embed="rId5"/>
              </a:buBlip>
              <a:defRPr sz="1800">
                <a:solidFill>
                  <a:schemeClr val="tx1"/>
                </a:solidFill>
                <a:latin typeface="News Gothic MT" charset="0"/>
                <a:ea typeface="News Gothic MT" charset="0"/>
                <a:cs typeface="News Gothic MT" charset="0"/>
              </a:defRPr>
            </a:lvl3pPr>
            <a:lvl4pPr marL="1828800" indent="-344488" algn="l" rtl="0" eaLnBrk="1" fontAlgn="base" hangingPunct="1">
              <a:spcBef>
                <a:spcPts val="0"/>
              </a:spcBef>
              <a:spcAft>
                <a:spcPct val="0"/>
              </a:spcAft>
              <a:buClr>
                <a:schemeClr val="tx1"/>
              </a:buClr>
              <a:buSzPct val="100000"/>
              <a:buFontTx/>
              <a:buBlip>
                <a:blip r:embed="rId6"/>
              </a:buBlip>
              <a:defRPr sz="1700">
                <a:solidFill>
                  <a:schemeClr val="tx1"/>
                </a:solidFill>
                <a:latin typeface="News Gothic MT" charset="0"/>
                <a:ea typeface="News Gothic MT" charset="0"/>
                <a:cs typeface="News Gothic MT" charset="0"/>
              </a:defRPr>
            </a:lvl4pPr>
            <a:lvl5pPr marL="2057400" indent="-228600" algn="l" rtl="0" eaLnBrk="1" fontAlgn="base" hangingPunct="1">
              <a:spcBef>
                <a:spcPts val="0"/>
              </a:spcBef>
              <a:spcAft>
                <a:spcPct val="0"/>
              </a:spcAft>
              <a:buClrTx/>
              <a:buSzPct val="100000"/>
              <a:buFontTx/>
              <a:buBlip>
                <a:blip r:embed="rId7"/>
              </a:buBlip>
              <a:defRPr sz="1600">
                <a:solidFill>
                  <a:schemeClr val="tx1"/>
                </a:solidFill>
                <a:latin typeface="News Gothic MT" charset="0"/>
                <a:ea typeface="News Gothic MT" charset="0"/>
                <a:cs typeface="News Gothic MT" charset="0"/>
              </a:defRPr>
            </a:lvl5pPr>
            <a:lvl6pPr marL="2514600" indent="-228600" algn="l" rtl="0" eaLnBrk="1" fontAlgn="base" hangingPunct="1">
              <a:spcBef>
                <a:spcPct val="20000"/>
              </a:spcBef>
              <a:spcAft>
                <a:spcPct val="0"/>
              </a:spcAft>
              <a:buChar char="•"/>
              <a:defRPr sz="1200">
                <a:solidFill>
                  <a:schemeClr val="tx1"/>
                </a:solidFill>
                <a:latin typeface="+mn-lt"/>
                <a:ea typeface="+mn-ea"/>
              </a:defRPr>
            </a:lvl6pPr>
            <a:lvl7pPr marL="2971800" indent="-228600" algn="l" rtl="0" eaLnBrk="1" fontAlgn="base" hangingPunct="1">
              <a:spcBef>
                <a:spcPct val="20000"/>
              </a:spcBef>
              <a:spcAft>
                <a:spcPct val="0"/>
              </a:spcAft>
              <a:buChar char="•"/>
              <a:defRPr sz="1200">
                <a:solidFill>
                  <a:schemeClr val="tx1"/>
                </a:solidFill>
                <a:latin typeface="+mn-lt"/>
                <a:ea typeface="+mn-ea"/>
              </a:defRPr>
            </a:lvl7pPr>
            <a:lvl8pPr marL="3429000" indent="-228600" algn="l" rtl="0" eaLnBrk="1" fontAlgn="base" hangingPunct="1">
              <a:spcBef>
                <a:spcPct val="20000"/>
              </a:spcBef>
              <a:spcAft>
                <a:spcPct val="0"/>
              </a:spcAft>
              <a:buChar char="•"/>
              <a:defRPr sz="1200">
                <a:solidFill>
                  <a:schemeClr val="tx1"/>
                </a:solidFill>
                <a:latin typeface="+mn-lt"/>
                <a:ea typeface="+mn-ea"/>
              </a:defRPr>
            </a:lvl8pPr>
            <a:lvl9pPr marL="3886200" indent="-228600" algn="l" rtl="0" eaLnBrk="1" fontAlgn="base" hangingPunct="1">
              <a:spcBef>
                <a:spcPct val="20000"/>
              </a:spcBef>
              <a:spcAft>
                <a:spcPct val="0"/>
              </a:spcAft>
              <a:buChar char="•"/>
              <a:defRPr sz="1200">
                <a:solidFill>
                  <a:schemeClr val="tx1"/>
                </a:solidFill>
                <a:latin typeface="+mn-lt"/>
                <a:ea typeface="+mn-ea"/>
              </a:defRPr>
            </a:lvl9pPr>
          </a:lstStyle>
          <a:p>
            <a:r>
              <a:rPr lang="en-US" sz="1300" kern="0"/>
              <a:t>Clonal </a:t>
            </a:r>
            <a:r>
              <a:rPr lang="en-US" sz="1300">
                <a:solidFill>
                  <a:srgbClr val="CDCDCF">
                    <a:lumMod val="10000"/>
                  </a:srgbClr>
                </a:solidFill>
                <a:latin typeface="News Gothic MT" panose="020B0503020103020203" pitchFamily="34" charset="0"/>
              </a:rPr>
              <a:t>plasma cells in BM ≥10% or biopsy-proven bony or extramedullary plasmacytoma</a:t>
            </a:r>
          </a:p>
          <a:p>
            <a:r>
              <a:rPr lang="en-US" sz="1300" kern="0">
                <a:solidFill>
                  <a:srgbClr val="CDCDCF">
                    <a:lumMod val="10000"/>
                  </a:srgbClr>
                </a:solidFill>
                <a:latin typeface="News Gothic MT" panose="020B0503020103020203" pitchFamily="34" charset="0"/>
              </a:rPr>
              <a:t>≥1 myeloma-defining events:</a:t>
            </a:r>
          </a:p>
          <a:p>
            <a:pPr lvl="1"/>
            <a:r>
              <a:rPr lang="en-US" sz="1200" kern="0">
                <a:solidFill>
                  <a:srgbClr val="CDCDCF">
                    <a:lumMod val="10000"/>
                  </a:srgbClr>
                </a:solidFill>
                <a:latin typeface="News Gothic MT" panose="020B0503020103020203" pitchFamily="34" charset="0"/>
              </a:rPr>
              <a:t>End organ damage attributed to underlying lymphoproliferative disorder (evidenced by a CRAB feature</a:t>
            </a:r>
            <a:r>
              <a:rPr lang="en-US" sz="1200" kern="0" baseline="30000">
                <a:solidFill>
                  <a:srgbClr val="CDCDCF">
                    <a:lumMod val="10000"/>
                  </a:srgbClr>
                </a:solidFill>
                <a:latin typeface="News Gothic MT" panose="020B0503020103020203" pitchFamily="34" charset="0"/>
              </a:rPr>
              <a:t>a</a:t>
            </a:r>
            <a:r>
              <a:rPr lang="en-US" sz="1200" kern="0">
                <a:solidFill>
                  <a:srgbClr val="CDCDCF">
                    <a:lumMod val="10000"/>
                  </a:srgbClr>
                </a:solidFill>
                <a:latin typeface="News Gothic MT" panose="020B0503020103020203" pitchFamily="34" charset="0"/>
              </a:rPr>
              <a:t>)</a:t>
            </a:r>
          </a:p>
          <a:p>
            <a:pPr lvl="1"/>
            <a:r>
              <a:rPr lang="en-US" sz="1200" kern="0">
                <a:solidFill>
                  <a:srgbClr val="CDCDCF">
                    <a:lumMod val="10000"/>
                  </a:srgbClr>
                </a:solidFill>
                <a:latin typeface="News Gothic MT" panose="020B0503020103020203" pitchFamily="34" charset="0"/>
              </a:rPr>
              <a:t>Malignancy biomarker: clonal </a:t>
            </a:r>
            <a:r>
              <a:rPr lang="en-US" sz="1200">
                <a:solidFill>
                  <a:srgbClr val="CDCDCF">
                    <a:lumMod val="10000"/>
                  </a:srgbClr>
                </a:solidFill>
                <a:latin typeface="News Gothic MT" panose="020B0503020103020203" pitchFamily="34" charset="0"/>
              </a:rPr>
              <a:t>plasma cells in BM ≥60%, serum FLC ratio ≥100, or &gt;1 MRI focal lesion</a:t>
            </a:r>
            <a:endParaRPr lang="en-US" sz="1200" kern="0">
              <a:solidFill>
                <a:srgbClr val="CDCDCF">
                  <a:lumMod val="10000"/>
                </a:srgbClr>
              </a:solidFill>
              <a:latin typeface="News Gothic MT" panose="020B0503020103020203" pitchFamily="34" charset="0"/>
            </a:endParaRPr>
          </a:p>
          <a:p>
            <a:pPr lvl="1"/>
            <a:endParaRPr lang="en-US" sz="800" kern="0"/>
          </a:p>
        </p:txBody>
      </p:sp>
    </p:spTree>
    <p:extLst>
      <p:ext uri="{BB962C8B-B14F-4D97-AF65-F5344CB8AC3E}">
        <p14:creationId xmlns:p14="http://schemas.microsoft.com/office/powerpoint/2010/main" val="191965648"/>
      </p:ext>
    </p:extLst>
  </p:cSld>
  <p:clrMapOvr>
    <a:masterClrMapping/>
  </p:clrMapOvr>
</p:sld>
</file>

<file path=ppt/theme/theme1.xml><?xml version="1.0" encoding="utf-8"?>
<a:theme xmlns:a="http://schemas.openxmlformats.org/drawingml/2006/main" name="i3 Health Template 2016">
  <a:themeElements>
    <a:clrScheme name="Custom 3">
      <a:dk1>
        <a:srgbClr val="000000"/>
      </a:dk1>
      <a:lt1>
        <a:srgbClr val="FFFFFF"/>
      </a:lt1>
      <a:dk2>
        <a:srgbClr val="000000"/>
      </a:dk2>
      <a:lt2>
        <a:srgbClr val="808080"/>
      </a:lt2>
      <a:accent1>
        <a:srgbClr val="789D57"/>
      </a:accent1>
      <a:accent2>
        <a:srgbClr val="2E4E73"/>
      </a:accent2>
      <a:accent3>
        <a:srgbClr val="D76E2A"/>
      </a:accent3>
      <a:accent4>
        <a:srgbClr val="000000"/>
      </a:accent4>
      <a:accent5>
        <a:srgbClr val="FFE2CA"/>
      </a:accent5>
      <a:accent6>
        <a:srgbClr val="7DA1CB"/>
      </a:accent6>
      <a:hlink>
        <a:srgbClr val="FF9933"/>
      </a:hlink>
      <a:folHlink>
        <a:srgbClr val="E7BE5A"/>
      </a:folHlink>
    </a:clrScheme>
    <a:fontScheme name="MedPanel092402 templat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vert="horz" lIns="91440" tIns="45720" rIns="91440" bIns="45720" rtlCol="0" anchor="ctr">
        <a:normAutofit fontScale="92500" lnSpcReduction="10000"/>
      </a:bodyPr>
      <a:lstStyle>
        <a:defPPr>
          <a:defRPr dirty="0" smtClean="0"/>
        </a:defPPr>
      </a:lstStyle>
    </a:spDef>
    <a:lnDef>
      <a:spPr bwMode="auto">
        <a:xfrm>
          <a:off x="0" y="0"/>
          <a:ext cx="1" cy="1"/>
        </a:xfrm>
        <a:custGeom>
          <a:avLst/>
          <a:gdLst/>
          <a:ahLst/>
          <a:cxnLst/>
          <a:rect l="0" t="0" r="0" b="0"/>
          <a:pathLst/>
        </a:custGeom>
        <a:solidFill>
          <a:srgbClr val="606BA1"/>
        </a:solidFill>
        <a:ln>
          <a:noFill/>
        </a:ln>
        <a:effectLst/>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txDef>
      <a:spPr/>
      <a:bodyPr lIns="0" tIns="0" rIns="0" bIns="0">
        <a:spAutoFit/>
      </a:bodyPr>
      <a:lstStyle>
        <a:defPPr>
          <a:defRPr smtClean="0"/>
        </a:defPPr>
      </a:lstStyle>
    </a:txDef>
  </a:objectDefaults>
  <a:extraClrSchemeLst>
    <a:extraClrScheme>
      <a:clrScheme name="MedPanel092402 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edPanel092402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edPanel092402 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edPanel092402 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edPanel092402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edPanel092402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edPanel092402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i3 Health PPTX Template 2017" id="{4632190B-E1D5-D94F-AAD2-FB46558BF03B}" vid="{68B4DB9A-154F-7845-950A-B33F88D311AE}"/>
    </a:ext>
  </a:extLst>
</a:theme>
</file>

<file path=ppt/theme/theme2.xml><?xml version="1.0" encoding="utf-8"?>
<a:theme xmlns:a="http://schemas.openxmlformats.org/drawingml/2006/main" name="1_i3 Health Template 2016">
  <a:themeElements>
    <a:clrScheme name="Custom 3">
      <a:dk1>
        <a:srgbClr val="000000"/>
      </a:dk1>
      <a:lt1>
        <a:srgbClr val="FFFFFF"/>
      </a:lt1>
      <a:dk2>
        <a:srgbClr val="000000"/>
      </a:dk2>
      <a:lt2>
        <a:srgbClr val="808080"/>
      </a:lt2>
      <a:accent1>
        <a:srgbClr val="789D57"/>
      </a:accent1>
      <a:accent2>
        <a:srgbClr val="2E4E73"/>
      </a:accent2>
      <a:accent3>
        <a:srgbClr val="D76E2A"/>
      </a:accent3>
      <a:accent4>
        <a:srgbClr val="000000"/>
      </a:accent4>
      <a:accent5>
        <a:srgbClr val="FFE2CA"/>
      </a:accent5>
      <a:accent6>
        <a:srgbClr val="7DA1CB"/>
      </a:accent6>
      <a:hlink>
        <a:srgbClr val="FF9933"/>
      </a:hlink>
      <a:folHlink>
        <a:srgbClr val="E7BE5A"/>
      </a:folHlink>
    </a:clrScheme>
    <a:fontScheme name="MedPanel092402 templat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vert="horz" lIns="91440" tIns="45720" rIns="91440" bIns="45720" rtlCol="0" anchor="ctr">
        <a:normAutofit fontScale="92500" lnSpcReduction="10000"/>
      </a:bodyPr>
      <a:lstStyle>
        <a:defPPr>
          <a:defRPr dirty="0" smtClean="0"/>
        </a:defPPr>
      </a:lstStyle>
    </a:spDef>
    <a:lnDef>
      <a:spPr bwMode="auto">
        <a:xfrm>
          <a:off x="0" y="0"/>
          <a:ext cx="1" cy="1"/>
        </a:xfrm>
        <a:custGeom>
          <a:avLst/>
          <a:gdLst/>
          <a:ahLst/>
          <a:cxnLst/>
          <a:rect l="0" t="0" r="0" b="0"/>
          <a:pathLst/>
        </a:custGeom>
        <a:solidFill>
          <a:srgbClr val="606BA1"/>
        </a:solidFill>
        <a:ln>
          <a:noFill/>
        </a:ln>
        <a:effectLst/>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txDef>
      <a:spPr/>
      <a:bodyPr lIns="0" tIns="0" rIns="0" bIns="0">
        <a:spAutoFit/>
      </a:bodyPr>
      <a:lstStyle>
        <a:defPPr>
          <a:defRPr smtClean="0"/>
        </a:defPPr>
      </a:lstStyle>
    </a:txDef>
  </a:objectDefaults>
  <a:extraClrSchemeLst>
    <a:extraClrScheme>
      <a:clrScheme name="MedPanel092402 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edPanel092402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edPanel092402 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edPanel092402 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edPanel092402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edPanel092402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edPanel092402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i3 Health PPTX Template 2017" id="{4632190B-E1D5-D94F-AAD2-FB46558BF03B}" vid="{68B4DB9A-154F-7845-950A-B33F88D311AE}"/>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256</TotalTime>
  <Words>12976</Words>
  <Application>Microsoft Macintosh PowerPoint</Application>
  <PresentationFormat>Widescreen</PresentationFormat>
  <Paragraphs>1428</Paragraphs>
  <Slides>85</Slides>
  <Notes>69</Notes>
  <HiddenSlides>0</HiddenSlides>
  <MMClips>0</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1</vt:i4>
      </vt:variant>
      <vt:variant>
        <vt:lpstr>Slide Titles</vt:lpstr>
      </vt:variant>
      <vt:variant>
        <vt:i4>85</vt:i4>
      </vt:variant>
    </vt:vector>
  </HeadingPairs>
  <TitlesOfParts>
    <vt:vector size="94" baseType="lpstr">
      <vt:lpstr>Arial</vt:lpstr>
      <vt:lpstr>Calibri</vt:lpstr>
      <vt:lpstr>Calibri Regular</vt:lpstr>
      <vt:lpstr>Cambria Math</vt:lpstr>
      <vt:lpstr>News Gothic MT</vt:lpstr>
      <vt:lpstr>Wingdings</vt:lpstr>
      <vt:lpstr>i3 Health Template 2016</vt:lpstr>
      <vt:lpstr>1_i3 Health Template 2016</vt:lpstr>
      <vt:lpstr>PowerPoint.Show.8</vt:lpstr>
      <vt:lpstr>PowerPoint Presentation</vt:lpstr>
      <vt:lpstr>Multiple Myeloma: Enhancing Treatment Tolerability, Adherence, and Patient-Centered Care</vt:lpstr>
      <vt:lpstr>PowerPoint Presentation</vt:lpstr>
      <vt:lpstr>Disclosures</vt:lpstr>
      <vt:lpstr>Learning Objectives</vt:lpstr>
      <vt:lpstr>MM: Scope of the Problem</vt:lpstr>
      <vt:lpstr>MM: Scope of the Problem (cont.)</vt:lpstr>
      <vt:lpstr>Clinical Workup </vt:lpstr>
      <vt:lpstr>Updated IMWG Criteria for MM Diagnosis</vt:lpstr>
      <vt:lpstr>Revised ISS Staging</vt:lpstr>
      <vt:lpstr>Case Study 1 </vt:lpstr>
      <vt:lpstr>Case Study 1 (cont.)</vt:lpstr>
      <vt:lpstr>Essentials of Risk-Adapted Therapy Selection</vt:lpstr>
      <vt:lpstr>Common Treatments for Multiple Myeloma</vt:lpstr>
      <vt:lpstr>Common Treatments for MM (cont.)</vt:lpstr>
      <vt:lpstr>Minimal Residual Disease (MRD)</vt:lpstr>
      <vt:lpstr>Role of MRD Assessment</vt:lpstr>
      <vt:lpstr>Update on Emerging Combination and Sequential Treatment Strategies for Newly Diagnosed and Relapsed/Refractory Disease</vt:lpstr>
      <vt:lpstr>Approved Classes of Drugs to Treat MM</vt:lpstr>
      <vt:lpstr>Approved Classes of Drugs to Treat MM (cont.)</vt:lpstr>
      <vt:lpstr>High-Risk Features</vt:lpstr>
      <vt:lpstr>Survival Based on Risk</vt:lpstr>
      <vt:lpstr>DETERMINATION Trial (IFM 2009)</vt:lpstr>
      <vt:lpstr>IFM 2009 Follow-up Study</vt:lpstr>
      <vt:lpstr>CASSIOPEIA Trial</vt:lpstr>
      <vt:lpstr>FORTE Trial: KRd vs KRd + ASCT in NDMM</vt:lpstr>
      <vt:lpstr>Maintenance Therapy</vt:lpstr>
      <vt:lpstr>Maintenance Therapy (cont.)</vt:lpstr>
      <vt:lpstr>Daratumumab/Lenalidomide/Dexamethasone</vt:lpstr>
      <vt:lpstr>MAIA: Efficacy</vt:lpstr>
      <vt:lpstr>ALCYONE Study</vt:lpstr>
      <vt:lpstr>ALCYONE Study (cont.)</vt:lpstr>
      <vt:lpstr>ASCT-Ineligible Patients</vt:lpstr>
      <vt:lpstr>Subcutaneous Daratumumab</vt:lpstr>
      <vt:lpstr>Managing Adverse Events and Promoting Adherence to Therapy</vt:lpstr>
      <vt:lpstr>Optimal Monitoring of Adverse Events and QOL</vt:lpstr>
      <vt:lpstr>Optimal Monitoring of Adverse Events and QOL (cont.)</vt:lpstr>
      <vt:lpstr>Bone-Modifying Agents</vt:lpstr>
      <vt:lpstr>Bone-Modifying Agents (cont.)</vt:lpstr>
      <vt:lpstr>Risk of VTE, Infection </vt:lpstr>
      <vt:lpstr>Risk of VTE, Infection (cont.) </vt:lpstr>
      <vt:lpstr>Monitor Response, Relapse</vt:lpstr>
      <vt:lpstr>Monitor Response, Relapse (cont.)</vt:lpstr>
      <vt:lpstr>Case Icebreaker:  Optimizing Treatment Experiences and Ensuring Patient-Centered Care</vt:lpstr>
      <vt:lpstr>Case Study 2: Relapsed MM</vt:lpstr>
      <vt:lpstr>Case Study 2: Relapsed MM (continued)</vt:lpstr>
      <vt:lpstr>Practical Approach to Treatment of Relapsed Myeloma</vt:lpstr>
      <vt:lpstr>Monoclonal Antibody–Based Therapy</vt:lpstr>
      <vt:lpstr>ICARIA-MM</vt:lpstr>
      <vt:lpstr>ICARIA-MM (cont.)</vt:lpstr>
      <vt:lpstr>Special Considerations With Antibody Therapy</vt:lpstr>
      <vt:lpstr>DVd Regimen for Relapsed Myeloma</vt:lpstr>
      <vt:lpstr>DRd Regimen for Relapsed Myeloma</vt:lpstr>
      <vt:lpstr>Subcutaneous Daratumumab</vt:lpstr>
      <vt:lpstr>Pomalidomide: Clinical Pearls</vt:lpstr>
      <vt:lpstr>Ixazomib</vt:lpstr>
      <vt:lpstr>Ixazomib: Oral Proteasome Inhibitor (cont.)</vt:lpstr>
      <vt:lpstr>Carfilzomib: Proteasome Inhibitor</vt:lpstr>
      <vt:lpstr>Carfilzomib: Proteasome Inhibitor (cont.)</vt:lpstr>
      <vt:lpstr>Daratumumab/Carfilzomib/Dexamethasone</vt:lpstr>
      <vt:lpstr>Daratumumab/Carfilzomib/Dexamethasone</vt:lpstr>
      <vt:lpstr>Daratumumab/Carfilzomib/Dexamethasone</vt:lpstr>
      <vt:lpstr>Belantamab Mafodotin</vt:lpstr>
      <vt:lpstr>Belantamab Mafodotin</vt:lpstr>
      <vt:lpstr>Selinexor</vt:lpstr>
      <vt:lpstr>Selinexor: Supportive Care</vt:lpstr>
      <vt:lpstr>Selinexor: Supportive Care (cont.)</vt:lpstr>
      <vt:lpstr>Melphalan Flufenamide (Melflufen)</vt:lpstr>
      <vt:lpstr>Melflufen: Peptide-Drug Conjugate</vt:lpstr>
      <vt:lpstr>Melflufen: FDA Alert</vt:lpstr>
      <vt:lpstr>KarMMa: Idecabtagene Vicleucel</vt:lpstr>
      <vt:lpstr>Cytokine Release Syndrome Ranges in Severity </vt:lpstr>
      <vt:lpstr>Emerging Options</vt:lpstr>
      <vt:lpstr>Finding Clinical Trials</vt:lpstr>
      <vt:lpstr>Resources to Share With Patients With MM</vt:lpstr>
      <vt:lpstr>Resources to Share With Patients With MM (cont.)</vt:lpstr>
      <vt:lpstr>Resources to Share With Patients With MM (cont.)</vt:lpstr>
      <vt:lpstr>Key Takeaways</vt:lpstr>
      <vt:lpstr>PowerPoint Presentation</vt:lpstr>
      <vt:lpstr>References</vt:lpstr>
      <vt:lpstr>References (cont.)</vt:lpstr>
      <vt:lpstr>References (cont.)</vt:lpstr>
      <vt:lpstr>References (cont.)</vt:lpstr>
      <vt:lpstr>References (cont.)</vt:lpstr>
      <vt:lpstr>References (cont.)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Multiple Myeloma: Enhancing Treatment Tolerability, Adherence, and Patient-Centered Care</dc:title>
  <dc:subject>multiple myeloma</dc:subject>
  <dc:creator>Beth Faiman, PhD, MSN, APRN-BC, AOCN, FAAN</dc:creator>
  <cp:keywords>multiple myeloma, MM</cp:keywords>
  <dc:description/>
  <cp:lastModifiedBy>Madelyne Fabrizio</cp:lastModifiedBy>
  <cp:revision>26</cp:revision>
  <cp:lastPrinted>2020-04-06T14:39:19Z</cp:lastPrinted>
  <dcterms:created xsi:type="dcterms:W3CDTF">2018-05-17T16:10:36Z</dcterms:created>
  <dcterms:modified xsi:type="dcterms:W3CDTF">2021-09-03T18:39:49Z</dcterms:modified>
  <cp:category>oncology</cp:category>
</cp:coreProperties>
</file>