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2"/>
  </p:notesMasterIdLst>
  <p:sldIdLst>
    <p:sldId id="256" r:id="rId5"/>
    <p:sldId id="573" r:id="rId6"/>
    <p:sldId id="264" r:id="rId7"/>
    <p:sldId id="539" r:id="rId8"/>
    <p:sldId id="424" r:id="rId9"/>
    <p:sldId id="407" r:id="rId10"/>
    <p:sldId id="423" r:id="rId11"/>
    <p:sldId id="408" r:id="rId12"/>
    <p:sldId id="409" r:id="rId13"/>
    <p:sldId id="411" r:id="rId14"/>
    <p:sldId id="598" r:id="rId15"/>
    <p:sldId id="541" r:id="rId16"/>
    <p:sldId id="633" r:id="rId17"/>
    <p:sldId id="599" r:id="rId18"/>
    <p:sldId id="634" r:id="rId19"/>
    <p:sldId id="628" r:id="rId20"/>
    <p:sldId id="625" r:id="rId21"/>
    <p:sldId id="616" r:id="rId22"/>
    <p:sldId id="617" r:id="rId23"/>
    <p:sldId id="622" r:id="rId24"/>
    <p:sldId id="637" r:id="rId25"/>
    <p:sldId id="602" r:id="rId26"/>
    <p:sldId id="624" r:id="rId27"/>
    <p:sldId id="582" r:id="rId28"/>
    <p:sldId id="446" r:id="rId29"/>
    <p:sldId id="623" r:id="rId30"/>
    <p:sldId id="284" r:id="rId31"/>
    <p:sldId id="287" r:id="rId32"/>
    <p:sldId id="288" r:id="rId33"/>
    <p:sldId id="289" r:id="rId34"/>
    <p:sldId id="642" r:id="rId35"/>
    <p:sldId id="443" r:id="rId36"/>
    <p:sldId id="630" r:id="rId37"/>
    <p:sldId id="631" r:id="rId38"/>
    <p:sldId id="291" r:id="rId39"/>
    <p:sldId id="307" r:id="rId40"/>
    <p:sldId id="292" r:id="rId41"/>
    <p:sldId id="308" r:id="rId42"/>
    <p:sldId id="532" r:id="rId43"/>
    <p:sldId id="614" r:id="rId44"/>
    <p:sldId id="615" r:id="rId45"/>
    <p:sldId id="626" r:id="rId46"/>
    <p:sldId id="627" r:id="rId47"/>
    <p:sldId id="293" r:id="rId48"/>
    <p:sldId id="311" r:id="rId49"/>
    <p:sldId id="612" r:id="rId50"/>
    <p:sldId id="613" r:id="rId51"/>
    <p:sldId id="457" r:id="rId52"/>
    <p:sldId id="610" r:id="rId53"/>
    <p:sldId id="611" r:id="rId54"/>
    <p:sldId id="609" r:id="rId55"/>
    <p:sldId id="450" r:id="rId56"/>
    <p:sldId id="619" r:id="rId57"/>
    <p:sldId id="550" r:id="rId58"/>
    <p:sldId id="469" r:id="rId59"/>
    <p:sldId id="468" r:id="rId60"/>
    <p:sldId id="351" r:id="rId61"/>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esa" initials="T" lastIdx="1" clrIdx="0">
    <p:extLst>
      <p:ext uri="{19B8F6BF-5375-455C-9EA6-DF929625EA0E}">
        <p15:presenceInfo xmlns:p15="http://schemas.microsoft.com/office/powerpoint/2012/main" userId="fcde5b7a4fc8e8b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6197"/>
  </p:normalViewPr>
  <p:slideViewPr>
    <p:cSldViewPr snapToGrid="0" snapToObjects="1">
      <p:cViewPr varScale="1">
        <p:scale>
          <a:sx n="55" d="100"/>
          <a:sy n="55" d="100"/>
        </p:scale>
        <p:origin x="96" y="1014"/>
      </p:cViewPr>
      <p:guideLst/>
    </p:cSldViewPr>
  </p:slideViewPr>
  <p:notesTextViewPr>
    <p:cViewPr>
      <p:scale>
        <a:sx n="1" d="1"/>
        <a:sy n="1" d="1"/>
      </p:scale>
      <p:origin x="0" y="0"/>
    </p:cViewPr>
  </p:notesTextViewPr>
  <p:sorterViewPr>
    <p:cViewPr>
      <p:scale>
        <a:sx n="104" d="100"/>
        <a:sy n="104" d="100"/>
      </p:scale>
      <p:origin x="0" y="-248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DF145812-9F7B-4230-8EEC-FE14ACF8AE06}" type="datetimeFigureOut">
              <a:rPr lang="en-US" smtClean="0"/>
              <a:t>8/30/2022</a:t>
            </a:fld>
            <a:endParaRPr lang="en-US" dirty="0"/>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122206A2-FB6F-4CAB-BFA9-D4F9D198503B}" type="slidenum">
              <a:rPr lang="en-US" smtClean="0"/>
              <a:t>‹#›</a:t>
            </a:fld>
            <a:endParaRPr lang="en-US" dirty="0"/>
          </a:p>
        </p:txBody>
      </p:sp>
    </p:spTree>
    <p:extLst>
      <p:ext uri="{BB962C8B-B14F-4D97-AF65-F5344CB8AC3E}">
        <p14:creationId xmlns:p14="http://schemas.microsoft.com/office/powerpoint/2010/main" val="2388257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itle 1"/>
          <p:cNvSpPr>
            <a:spLocks noGrp="1"/>
          </p:cNvSpPr>
          <p:nvPr>
            <p:ph type="ctrTitle"/>
          </p:nvPr>
        </p:nvSpPr>
        <p:spPr>
          <a:xfrm>
            <a:off x="1524000" y="4482352"/>
            <a:ext cx="9144000" cy="1298687"/>
          </a:xfrm>
        </p:spPr>
        <p:txBody>
          <a:bodyPr anchor="b">
            <a:normAutofit/>
          </a:bodyPr>
          <a:lstStyle>
            <a:lvl1pPr algn="ctr">
              <a:defRPr sz="4000">
                <a:solidFill>
                  <a:srgbClr val="002060"/>
                </a:solidFill>
                <a:latin typeface="League Spartan" charset="0"/>
                <a:ea typeface="League Spartan" charset="0"/>
                <a:cs typeface="League Spartan" charset="0"/>
              </a:defRPr>
            </a:lvl1pPr>
          </a:lstStyle>
          <a:p>
            <a:r>
              <a:rPr lang="en-US" dirty="0"/>
              <a:t>Click to edit Master title style</a:t>
            </a:r>
          </a:p>
        </p:txBody>
      </p:sp>
      <p:sp>
        <p:nvSpPr>
          <p:cNvPr id="3" name="Subtitle 2"/>
          <p:cNvSpPr>
            <a:spLocks noGrp="1"/>
          </p:cNvSpPr>
          <p:nvPr>
            <p:ph type="subTitle" idx="1"/>
          </p:nvPr>
        </p:nvSpPr>
        <p:spPr>
          <a:xfrm>
            <a:off x="1524000" y="5874292"/>
            <a:ext cx="9144000" cy="617948"/>
          </a:xfrm>
        </p:spPr>
        <p:txBody>
          <a:bodyPr/>
          <a:lstStyle>
            <a:lvl1pPr marL="0" indent="0" algn="ctr">
              <a:buNone/>
              <a:defRPr sz="2400" b="0" i="0">
                <a:solidFill>
                  <a:schemeClr val="accent2"/>
                </a:solidFill>
                <a:latin typeface="Helvetica" charset="0"/>
                <a:ea typeface="Helvetica" charset="0"/>
                <a:cs typeface="Helvetic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24238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E71D6-2640-794B-A805-A926918A6160}" type="datetimeFigureOut">
              <a:rPr lang="en-US" smtClean="0"/>
              <a:t>8/30/2022</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67513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E71D6-2640-794B-A805-A926918A6160}" type="datetimeFigureOut">
              <a:rPr lang="en-US" smtClean="0"/>
              <a:t>8/30/2022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65180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E71D6-2640-794B-A805-A926918A6160}" type="datetimeFigureOut">
              <a:rPr lang="en-US" smtClean="0"/>
              <a:t>8/30/2022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40383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82906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E71D6-2640-794B-A805-A926918A6160}" type="datetimeFigureOut">
              <a:rPr lang="en-US" smtClean="0"/>
              <a:t>8/30/2022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96516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38"/>
            <a:ext cx="12192000" cy="6858000"/>
          </a:xfrm>
          <a:prstGeom prst="rect">
            <a:avLst/>
          </a:prstGeom>
        </p:spPr>
      </p:pic>
      <p:sp>
        <p:nvSpPr>
          <p:cNvPr id="2" name="Title 1"/>
          <p:cNvSpPr>
            <a:spLocks noGrp="1"/>
          </p:cNvSpPr>
          <p:nvPr>
            <p:ph type="title" hasCustomPrompt="1"/>
          </p:nvPr>
        </p:nvSpPr>
        <p:spPr>
          <a:xfrm>
            <a:off x="831850" y="1709738"/>
            <a:ext cx="10515600" cy="2852737"/>
          </a:xfrm>
        </p:spPr>
        <p:txBody>
          <a:bodyPr anchor="b"/>
          <a:lstStyle>
            <a:lvl1pPr>
              <a:defRPr sz="6000"/>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1850" y="6356350"/>
            <a:ext cx="1593850" cy="365125"/>
          </a:xfrm>
        </p:spPr>
        <p:txBody>
          <a:bodyPr/>
          <a:lstStyle/>
          <a:p>
            <a:fld id="{D29E71D6-2640-794B-A805-A926918A6160}" type="datetimeFigureOut">
              <a:rPr lang="en-US" smtClean="0"/>
              <a:t>8/30/2022</a:t>
            </a:fld>
            <a:endParaRPr lang="en-US" dirty="0"/>
          </a:p>
        </p:txBody>
      </p:sp>
      <p:sp>
        <p:nvSpPr>
          <p:cNvPr id="5" name="Footer Placeholder 4"/>
          <p:cNvSpPr>
            <a:spLocks noGrp="1"/>
          </p:cNvSpPr>
          <p:nvPr>
            <p:ph type="ftr" sz="quarter" idx="11"/>
          </p:nvPr>
        </p:nvSpPr>
        <p:spPr>
          <a:xfrm>
            <a:off x="2635250" y="6356350"/>
            <a:ext cx="4114800" cy="365125"/>
          </a:xfrm>
        </p:spPr>
        <p:txBody>
          <a:bodyPr/>
          <a:lstStyle/>
          <a:p>
            <a:endParaRPr lang="en-US" dirty="0"/>
          </a:p>
        </p:txBody>
      </p:sp>
    </p:spTree>
    <p:extLst>
      <p:ext uri="{BB962C8B-B14F-4D97-AF65-F5344CB8AC3E}">
        <p14:creationId xmlns:p14="http://schemas.microsoft.com/office/powerpoint/2010/main" val="118964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E71D6-2640-794B-A805-A926918A6160}" type="datetimeFigureOut">
              <a:rPr lang="en-US" smtClean="0"/>
              <a:t>8/30/2022</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25202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E71D6-2640-794B-A805-A926918A6160}" type="datetimeFigureOut">
              <a:rPr lang="en-US" smtClean="0"/>
              <a:t>8/30/2022</a:t>
            </a:fld>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50490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E71D6-2640-794B-A805-A926918A6160}" type="datetimeFigureOut">
              <a:rPr lang="en-US" smtClean="0"/>
              <a:t>8/30/2022</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83368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E71D6-2640-794B-A805-A926918A6160}" type="datetimeFigureOut">
              <a:rPr lang="en-US" smtClean="0"/>
              <a:t>8/30/2022</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02520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E71D6-2640-794B-A805-A926918A6160}" type="datetimeFigureOut">
              <a:rPr lang="en-US" smtClean="0"/>
              <a:t>8/30/2022</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44897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476500" y="6356350"/>
            <a:ext cx="21463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E71D6-2640-794B-A805-A926918A6160}" type="datetimeFigureOut">
              <a:rPr lang="en-US" smtClean="0"/>
              <a:t>8/30/2022</a:t>
            </a:fld>
            <a:endParaRPr lang="en-US" dirty="0"/>
          </a:p>
        </p:txBody>
      </p:sp>
      <p:sp>
        <p:nvSpPr>
          <p:cNvPr id="5" name="Footer Placeholder 4"/>
          <p:cNvSpPr>
            <a:spLocks noGrp="1"/>
          </p:cNvSpPr>
          <p:nvPr>
            <p:ph type="ftr" sz="quarter" idx="3"/>
          </p:nvPr>
        </p:nvSpPr>
        <p:spPr>
          <a:xfrm>
            <a:off x="47752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95774779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000" kern="1200">
          <a:solidFill>
            <a:srgbClr val="002060"/>
          </a:solidFill>
          <a:latin typeface="League Spartan" charset="0"/>
          <a:ea typeface="League Spartan" charset="0"/>
          <a:cs typeface="League Spartan"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b="0" i="0" kern="1200">
          <a:solidFill>
            <a:schemeClr val="accent2"/>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mycancergenome.org/content/molecular-medicine/overview-of-targeted-therapies-for-cancer/" TargetMode="External"/><Relationship Id="rId2" Type="http://schemas.openxmlformats.org/officeDocument/2006/relationships/hyperlink" Target="http://www.cancer.gov/dictionary"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www.opdualag.com/"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hyperlink" Target="http://www.opdualag.com/"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http://www.opdualag.com/"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hyperlink" Target="http://www.opdualag.com/"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hyperlink" Target="http://www.alymsys.com/"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hyperlink" Target="http://www.alymsys.com/" TargetMode="Externa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hyperlink" Target="http://www.sarclisa.com/"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hyperlink" Target="http://www.sarclisa.com/" TargetMode="Externa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hyperlink" Target="http://www.sarclisa.com/"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hyperlink" Target="http://www.sarclisa.com/"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hyperlink" Target="http://www.nubeqa.com/" TargetMode="Externa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hyperlink" Target="http://www.nubeqa.com/" TargetMode="Externa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8" Type="http://schemas.openxmlformats.org/officeDocument/2006/relationships/hyperlink" Target="https://www.fda.gov/drugs/biosimilars/biosimilar-product-information" TargetMode="External"/><Relationship Id="rId3" Type="http://schemas.openxmlformats.org/officeDocument/2006/relationships/hyperlink" Target="http://www.cancer.gov/cancertopics/understandingcancer/targetedtherapies" TargetMode="External"/><Relationship Id="rId7" Type="http://schemas.openxmlformats.org/officeDocument/2006/relationships/hyperlink" Target="https://www.ons.org/genomics-taxonomy" TargetMode="External"/><Relationship Id="rId2" Type="http://schemas.openxmlformats.org/officeDocument/2006/relationships/hyperlink" Target="https://www.ama-assn.org/about/united-states-adopted-names/united-states-adopted-names-naming-guidelines" TargetMode="External"/><Relationship Id="rId1" Type="http://schemas.openxmlformats.org/officeDocument/2006/relationships/slideLayout" Target="../slideLayouts/slideLayout3.xml"/><Relationship Id="rId6" Type="http://schemas.openxmlformats.org/officeDocument/2006/relationships/hyperlink" Target="http://www.mycancergenome.org/" TargetMode="External"/><Relationship Id="rId5" Type="http://schemas.openxmlformats.org/officeDocument/2006/relationships/hyperlink" Target="http://www.fda.gov/Drugs/InformationOnDrugs/ApprovedDrugs/ucm279174.htm" TargetMode="External"/><Relationship Id="rId4" Type="http://schemas.openxmlformats.org/officeDocument/2006/relationships/hyperlink" Target="http://www.cancer.gov/dictionar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38200" y="1261421"/>
            <a:ext cx="10528069" cy="4331590"/>
          </a:xfrm>
          <a:noFill/>
        </p:spPr>
        <p:txBody>
          <a:bodyPr anchor="b">
            <a:normAutofit fontScale="90000"/>
          </a:bodyPr>
          <a:lstStyle/>
          <a:p>
            <a:pPr algn="l"/>
            <a:br>
              <a:rPr lang="en-US" sz="2900" dirty="0">
                <a:latin typeface="+mn-lt"/>
              </a:rPr>
            </a:br>
            <a:br>
              <a:rPr lang="en-US" sz="2900" dirty="0">
                <a:latin typeface="+mn-lt"/>
              </a:rPr>
            </a:br>
            <a:br>
              <a:rPr lang="en-US" sz="2900" dirty="0">
                <a:latin typeface="+mn-lt"/>
              </a:rPr>
            </a:br>
            <a:br>
              <a:rPr lang="en-US" sz="2900" dirty="0">
                <a:latin typeface="+mn-lt"/>
              </a:rPr>
            </a:br>
            <a:br>
              <a:rPr lang="en-US" sz="2900" dirty="0">
                <a:latin typeface="+mn-lt"/>
              </a:rPr>
            </a:br>
            <a:r>
              <a:rPr lang="en-US" sz="2900" dirty="0">
                <a:latin typeface="+mn-lt"/>
              </a:rPr>
              <a:t>                </a:t>
            </a:r>
            <a:r>
              <a:rPr lang="en-US" sz="5300" b="1" dirty="0">
                <a:solidFill>
                  <a:schemeClr val="tx1"/>
                </a:solidFill>
                <a:latin typeface="+mn-lt"/>
              </a:rPr>
              <a:t>Pharmacology Update 2022</a:t>
            </a:r>
            <a:br>
              <a:rPr lang="en-US" sz="2900" dirty="0">
                <a:latin typeface="+mn-lt"/>
              </a:rPr>
            </a:br>
            <a:br>
              <a:rPr lang="en-US" sz="2900" dirty="0">
                <a:latin typeface="+mn-lt"/>
              </a:rPr>
            </a:br>
            <a:br>
              <a:rPr lang="en-US" sz="2900" dirty="0">
                <a:latin typeface="+mn-lt"/>
              </a:rPr>
            </a:br>
            <a:br>
              <a:rPr lang="en-US" sz="2900" dirty="0">
                <a:latin typeface="+mn-lt"/>
              </a:rPr>
            </a:br>
            <a:r>
              <a:rPr lang="en-US" sz="2200" b="1" dirty="0">
                <a:solidFill>
                  <a:schemeClr val="tx1"/>
                </a:solidFill>
                <a:latin typeface="+mn-lt"/>
              </a:rPr>
              <a:t>Teresa Knoop, MSN, RN, AOCN®</a:t>
            </a:r>
            <a:br>
              <a:rPr lang="en-US" sz="2200" b="1" dirty="0">
                <a:solidFill>
                  <a:schemeClr val="tx1"/>
                </a:solidFill>
                <a:latin typeface="+mn-lt"/>
              </a:rPr>
            </a:br>
            <a:r>
              <a:rPr lang="en-US" sz="2200" b="1" dirty="0">
                <a:solidFill>
                  <a:schemeClr val="tx1"/>
                </a:solidFill>
                <a:latin typeface="+mn-lt"/>
              </a:rPr>
              <a:t>Nurse Consultant</a:t>
            </a:r>
            <a:br>
              <a:rPr lang="en-US" sz="2200" b="1" dirty="0">
                <a:solidFill>
                  <a:schemeClr val="tx1"/>
                </a:solidFill>
                <a:latin typeface="+mn-lt"/>
              </a:rPr>
            </a:br>
            <a:r>
              <a:rPr lang="en-US" sz="2200" b="1" dirty="0">
                <a:solidFill>
                  <a:schemeClr val="tx1"/>
                </a:solidFill>
                <a:latin typeface="+mn-lt"/>
              </a:rPr>
              <a:t>Secretary, Oncology Nursing Society Board of Directors</a:t>
            </a:r>
            <a:br>
              <a:rPr lang="en-US" sz="2200" b="1" dirty="0">
                <a:solidFill>
                  <a:schemeClr val="tx1"/>
                </a:solidFill>
                <a:latin typeface="+mn-lt"/>
              </a:rPr>
            </a:br>
            <a:br>
              <a:rPr lang="en-US" sz="2200" b="1" dirty="0">
                <a:solidFill>
                  <a:schemeClr val="tx1"/>
                </a:solidFill>
                <a:latin typeface="+mn-lt"/>
              </a:rPr>
            </a:br>
            <a:endParaRPr lang="en-US" sz="2200" b="1" dirty="0">
              <a:solidFill>
                <a:schemeClr val="tx1"/>
              </a:solidFill>
              <a:latin typeface="+mn-lt"/>
            </a:endParaRPr>
          </a:p>
        </p:txBody>
      </p:sp>
    </p:spTree>
    <p:extLst>
      <p:ext uri="{BB962C8B-B14F-4D97-AF65-F5344CB8AC3E}">
        <p14:creationId xmlns:p14="http://schemas.microsoft.com/office/powerpoint/2010/main" val="719885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a:latin typeface="+mn-lt"/>
              </a:rPr>
              <a:t>Trends 2022</a:t>
            </a:r>
          </a:p>
        </p:txBody>
      </p:sp>
      <p:sp>
        <p:nvSpPr>
          <p:cNvPr id="3" name="Content Placeholder 2"/>
          <p:cNvSpPr>
            <a:spLocks noGrp="1"/>
          </p:cNvSpPr>
          <p:nvPr>
            <p:ph idx="1"/>
          </p:nvPr>
        </p:nvSpPr>
        <p:spPr>
          <a:xfrm>
            <a:off x="838200" y="2150534"/>
            <a:ext cx="10566400" cy="3861364"/>
          </a:xfrm>
        </p:spPr>
        <p:txBody>
          <a:bodyPr>
            <a:normAutofit/>
          </a:bodyPr>
          <a:lstStyle/>
          <a:p>
            <a:pPr marL="1602276" lvl="2" indent="-457189" defTabSz="1206470">
              <a:lnSpc>
                <a:spcPct val="80000"/>
              </a:lnSpc>
              <a:spcBef>
                <a:spcPts val="533"/>
              </a:spcBef>
              <a:buClr>
                <a:srgbClr val="0F6FC6"/>
              </a:buClr>
              <a:buSzPct val="85000"/>
              <a:buFont typeface="Arial" panose="020B0604020202020204" pitchFamily="34" charset="0"/>
              <a:buChar char="•"/>
              <a:defRPr/>
            </a:pPr>
            <a:endParaRPr lang="en-US" altLang="en-US" sz="2667" b="1" dirty="0">
              <a:latin typeface="Constantia" pitchFamily="18" charset="0"/>
              <a:ea typeface="Constantia" pitchFamily="18" charset="0"/>
              <a:cs typeface="Constantia" pitchFamily="18" charset="0"/>
              <a:sym typeface="Constantia" pitchFamily="18" charset="0"/>
            </a:endParaRPr>
          </a:p>
          <a:p>
            <a:pPr marL="1602276" lvl="2" indent="-457189" defTabSz="1206470">
              <a:lnSpc>
                <a:spcPct val="80000"/>
              </a:lnSpc>
              <a:spcBef>
                <a:spcPts val="533"/>
              </a:spcBef>
              <a:buClr>
                <a:srgbClr val="0F6FC6"/>
              </a:buClr>
              <a:buSzPct val="85000"/>
              <a:buFont typeface="Arial" panose="020B0604020202020204" pitchFamily="34" charset="0"/>
              <a:buChar char="•"/>
              <a:defRPr/>
            </a:pPr>
            <a:r>
              <a:rPr lang="en-US" altLang="en-US" b="1" dirty="0">
                <a:latin typeface="+mn-lt"/>
                <a:ea typeface="Constantia" pitchFamily="18" charset="0"/>
                <a:cs typeface="Constantia" pitchFamily="18" charset="0"/>
                <a:sym typeface="Constantia" pitchFamily="18" charset="0"/>
              </a:rPr>
              <a:t>Tumor Agnostic Drugs</a:t>
            </a:r>
          </a:p>
          <a:p>
            <a:pPr marL="1602276" lvl="2" indent="-457189"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mn-lt"/>
              <a:ea typeface="Constantia" pitchFamily="18" charset="0"/>
              <a:cs typeface="Constantia" pitchFamily="18" charset="0"/>
              <a:sym typeface="Constantia" pitchFamily="18" charset="0"/>
            </a:endParaRPr>
          </a:p>
          <a:p>
            <a:pPr marL="2059476" lvl="3" indent="-457189" defTabSz="1206470">
              <a:lnSpc>
                <a:spcPct val="80000"/>
              </a:lnSpc>
              <a:spcBef>
                <a:spcPts val="533"/>
              </a:spcBef>
              <a:buClr>
                <a:srgbClr val="0F6FC6"/>
              </a:buClr>
              <a:buSzPct val="85000"/>
              <a:defRPr/>
            </a:pPr>
            <a:r>
              <a:rPr lang="en-US" altLang="en-US" sz="2000" b="1" dirty="0">
                <a:latin typeface="+mn-lt"/>
                <a:ea typeface="Constantia" pitchFamily="18" charset="0"/>
                <a:cs typeface="Constantia" pitchFamily="18" charset="0"/>
                <a:sym typeface="Constantia" pitchFamily="18" charset="0"/>
              </a:rPr>
              <a:t>Drugs designed to treat Biomarkers; not tumor histology specific</a:t>
            </a:r>
          </a:p>
          <a:p>
            <a:pPr marL="2211861" lvl="3" indent="-457189"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Constantia" pitchFamily="18" charset="0"/>
              <a:ea typeface="Constantia" pitchFamily="18" charset="0"/>
              <a:cs typeface="Constantia" pitchFamily="18" charset="0"/>
              <a:sym typeface="Constantia" pitchFamily="18" charset="0"/>
            </a:endParaRPr>
          </a:p>
          <a:p>
            <a:pPr marL="0" indent="0">
              <a:buNone/>
            </a:pPr>
            <a:endParaRPr lang="en-US" sz="3200" dirty="0"/>
          </a:p>
        </p:txBody>
      </p:sp>
      <p:sp>
        <p:nvSpPr>
          <p:cNvPr id="4" name="TextBox 3"/>
          <p:cNvSpPr txBox="1"/>
          <p:nvPr/>
        </p:nvSpPr>
        <p:spPr>
          <a:xfrm>
            <a:off x="1" y="5751314"/>
            <a:ext cx="7023013" cy="260584"/>
          </a:xfrm>
          <a:prstGeom prst="rect">
            <a:avLst/>
          </a:prstGeom>
          <a:noFill/>
        </p:spPr>
        <p:txBody>
          <a:bodyPr wrap="non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1841013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15999" y="34925"/>
            <a:ext cx="10397067" cy="964141"/>
          </a:xfrm>
        </p:spPr>
        <p:txBody>
          <a:bodyPr>
            <a:noAutofit/>
          </a:bodyPr>
          <a:lstStyle/>
          <a:p>
            <a:pPr algn="ctr"/>
            <a:r>
              <a:rPr lang="en-US" sz="3600" b="1" dirty="0">
                <a:latin typeface="+mn-lt"/>
              </a:rPr>
              <a:t>Trends 2022</a:t>
            </a:r>
          </a:p>
        </p:txBody>
      </p:sp>
      <p:sp>
        <p:nvSpPr>
          <p:cNvPr id="3" name="Content Placeholder 2"/>
          <p:cNvSpPr>
            <a:spLocks noGrp="1"/>
          </p:cNvSpPr>
          <p:nvPr>
            <p:ph idx="1"/>
          </p:nvPr>
        </p:nvSpPr>
        <p:spPr>
          <a:xfrm>
            <a:off x="160867" y="1149584"/>
            <a:ext cx="11438466" cy="5556581"/>
          </a:xfrm>
        </p:spPr>
        <p:txBody>
          <a:bodyPr>
            <a:noAutofit/>
          </a:bodyPr>
          <a:lstStyle/>
          <a:p>
            <a:pPr marL="1602276" lvl="2" indent="-457189" defTabSz="1206470">
              <a:lnSpc>
                <a:spcPct val="80000"/>
              </a:lnSpc>
              <a:spcBef>
                <a:spcPts val="533"/>
              </a:spcBef>
              <a:buClr>
                <a:srgbClr val="0F6FC6"/>
              </a:buClr>
              <a:buSzPct val="85000"/>
              <a:buFont typeface="Arial" panose="020B0604020202020204" pitchFamily="34" charset="0"/>
              <a:buChar char="•"/>
              <a:defRPr/>
            </a:pPr>
            <a:r>
              <a:rPr lang="en-US" altLang="en-US" b="1" dirty="0">
                <a:latin typeface="+mn-lt"/>
                <a:ea typeface="Constantia" pitchFamily="18" charset="0"/>
                <a:cs typeface="Constantia" pitchFamily="18" charset="0"/>
                <a:sym typeface="Constantia" pitchFamily="18" charset="0"/>
              </a:rPr>
              <a:t>Genomic Taxonomy: Use of appropriate terminology to ensure patient safety and quality</a:t>
            </a:r>
          </a:p>
          <a:p>
            <a:pPr marL="1602276" lvl="2" indent="-457189"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mn-lt"/>
              <a:ea typeface="Constantia" pitchFamily="18" charset="0"/>
              <a:cs typeface="Constantia" pitchFamily="18" charset="0"/>
              <a:sym typeface="Constantia" pitchFamily="18" charset="0"/>
            </a:endParaRPr>
          </a:p>
          <a:p>
            <a:pPr marL="2059476" lvl="3"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A shift from use of “mutation”  to “variant”</a:t>
            </a:r>
          </a:p>
          <a:p>
            <a:pPr marL="2059476" lvl="3"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516676" lvl="4"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Use of the term “mutation” can cause confusion and medical errors</a:t>
            </a:r>
          </a:p>
          <a:p>
            <a:pPr marL="2516676"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516676" lvl="4"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DNA sequencing technology has evolved rapidly and can detect multiple types of genomic variations which  can be:</a:t>
            </a:r>
          </a:p>
          <a:p>
            <a:pPr marL="2973876" lvl="5"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ea typeface="Constantia" pitchFamily="18" charset="0"/>
                <a:cs typeface="Constantia" pitchFamily="18" charset="0"/>
                <a:sym typeface="Constantia" pitchFamily="18" charset="0"/>
              </a:rPr>
              <a:t>Benign </a:t>
            </a:r>
          </a:p>
          <a:p>
            <a:pPr marL="2973876" lvl="5"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ea typeface="Constantia" pitchFamily="18" charset="0"/>
                <a:cs typeface="Constantia" pitchFamily="18" charset="0"/>
                <a:sym typeface="Constantia" pitchFamily="18" charset="0"/>
              </a:rPr>
              <a:t>Likely benign</a:t>
            </a:r>
          </a:p>
          <a:p>
            <a:pPr marL="2973876" lvl="5"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ea typeface="Constantia" pitchFamily="18" charset="0"/>
                <a:cs typeface="Constantia" pitchFamily="18" charset="0"/>
                <a:sym typeface="Constantia" pitchFamily="18" charset="0"/>
              </a:rPr>
              <a:t>Of uncertain significance</a:t>
            </a:r>
          </a:p>
          <a:p>
            <a:pPr marL="2973876" lvl="5"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ea typeface="Constantia" pitchFamily="18" charset="0"/>
                <a:cs typeface="Constantia" pitchFamily="18" charset="0"/>
                <a:sym typeface="Constantia" pitchFamily="18" charset="0"/>
              </a:rPr>
              <a:t>Likely pathogenic</a:t>
            </a:r>
          </a:p>
          <a:p>
            <a:pPr marL="2973876" lvl="5"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ea typeface="Constantia" pitchFamily="18" charset="0"/>
                <a:cs typeface="Constantia" pitchFamily="18" charset="0"/>
                <a:sym typeface="Constantia" pitchFamily="18" charset="0"/>
              </a:rPr>
              <a:t>Pathogenic (disease causing)</a:t>
            </a:r>
          </a:p>
          <a:p>
            <a:pPr marL="2973876" lvl="5"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ea typeface="Constantia" pitchFamily="18" charset="0"/>
              <a:cs typeface="Constantia" pitchFamily="18" charset="0"/>
              <a:sym typeface="Constantia" pitchFamily="18" charset="0"/>
            </a:endParaRPr>
          </a:p>
          <a:p>
            <a:pPr marL="2059476" lvl="3"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A shift to “Biomarkers and Biomarker Testing” rather than terms such as molecular, tumor or genomic profiling</a:t>
            </a:r>
            <a:endParaRPr lang="en-US" sz="2000" dirty="0">
              <a:latin typeface="+mn-lt"/>
            </a:endParaRPr>
          </a:p>
        </p:txBody>
      </p:sp>
      <p:sp>
        <p:nvSpPr>
          <p:cNvPr id="4" name="TextBox 3"/>
          <p:cNvSpPr txBox="1"/>
          <p:nvPr/>
        </p:nvSpPr>
        <p:spPr>
          <a:xfrm>
            <a:off x="0" y="6445581"/>
            <a:ext cx="4255652" cy="260584"/>
          </a:xfrm>
          <a:prstGeom prst="rect">
            <a:avLst/>
          </a:prstGeom>
          <a:noFill/>
        </p:spPr>
        <p:txBody>
          <a:bodyPr wrap="none" rtlCol="0">
            <a:spAutoFit/>
          </a:bodyPr>
          <a:lstStyle/>
          <a:p>
            <a:pPr marL="1145087" lvl="3" defTabSz="1206470">
              <a:lnSpc>
                <a:spcPct val="80000"/>
              </a:lnSpc>
              <a:spcBef>
                <a:spcPts val="533"/>
              </a:spcBef>
              <a:buClr>
                <a:srgbClr val="0F6FC6"/>
              </a:buClr>
              <a:buSzPct val="85000"/>
              <a:defRPr/>
            </a:pPr>
            <a:r>
              <a:rPr lang="en-US" altLang="en-US" sz="1333" dirty="0">
                <a:sym typeface="Helvetica" charset="0"/>
              </a:rPr>
              <a:t>https://www.ons.org/genomics-taxonomy</a:t>
            </a:r>
          </a:p>
        </p:txBody>
      </p:sp>
    </p:spTree>
    <p:extLst>
      <p:ext uri="{BB962C8B-B14F-4D97-AF65-F5344CB8AC3E}">
        <p14:creationId xmlns:p14="http://schemas.microsoft.com/office/powerpoint/2010/main" val="508924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38010" y="0"/>
            <a:ext cx="8957733" cy="898761"/>
          </a:xfrm>
        </p:spPr>
        <p:txBody>
          <a:bodyPr>
            <a:noAutofit/>
          </a:bodyPr>
          <a:lstStyle/>
          <a:p>
            <a:br>
              <a:rPr lang="en-US" sz="3600" dirty="0">
                <a:latin typeface="+mn-lt"/>
              </a:rPr>
            </a:br>
            <a:br>
              <a:rPr lang="en-US" sz="3600" dirty="0">
                <a:latin typeface="+mn-lt"/>
              </a:rPr>
            </a:br>
            <a:r>
              <a:rPr lang="en-US" sz="3600" b="1" dirty="0">
                <a:latin typeface="+mn-lt"/>
              </a:rPr>
              <a:t>Progress in Cancer Therapy 2022</a:t>
            </a:r>
            <a:br>
              <a:rPr lang="en-US" sz="3600" dirty="0">
                <a:latin typeface="+mn-lt"/>
              </a:rPr>
            </a:br>
            <a:br>
              <a:rPr lang="en-US" sz="3600" dirty="0">
                <a:latin typeface="+mn-lt"/>
              </a:rPr>
            </a:br>
            <a:endParaRPr lang="en-US" sz="3600" dirty="0">
              <a:latin typeface="+mn-lt"/>
            </a:endParaRPr>
          </a:p>
        </p:txBody>
      </p:sp>
      <p:sp>
        <p:nvSpPr>
          <p:cNvPr id="3" name="Content Placeholder 2"/>
          <p:cNvSpPr>
            <a:spLocks noGrp="1"/>
          </p:cNvSpPr>
          <p:nvPr>
            <p:ph idx="1"/>
          </p:nvPr>
        </p:nvSpPr>
        <p:spPr>
          <a:xfrm>
            <a:off x="228600" y="898760"/>
            <a:ext cx="11005853" cy="5654439"/>
          </a:xfrm>
        </p:spPr>
        <p:txBody>
          <a:bodyPr>
            <a:noAutofit/>
          </a:bodyPr>
          <a:lstStyle/>
          <a:p>
            <a:pPr marL="1100639" lvl="2" indent="-260344" defTabSz="1206470">
              <a:lnSpc>
                <a:spcPct val="80000"/>
              </a:lnSpc>
              <a:spcBef>
                <a:spcPts val="533"/>
              </a:spcBef>
              <a:buClr>
                <a:srgbClr val="0F6FC6"/>
              </a:buClr>
              <a:buSzPct val="85000"/>
              <a:buFont typeface="Arial" pitchFamily="34" charset="0"/>
              <a:buChar char="•"/>
              <a:defRPr/>
            </a:pPr>
            <a:r>
              <a:rPr lang="en-US" altLang="en-US" b="1" dirty="0">
                <a:solidFill>
                  <a:prstClr val="black"/>
                </a:solidFill>
                <a:latin typeface="+mn-lt"/>
                <a:ea typeface="Constantia" pitchFamily="18" charset="0"/>
                <a:cs typeface="Constantia" pitchFamily="18" charset="0"/>
                <a:sym typeface="Constantia" pitchFamily="18" charset="0"/>
              </a:rPr>
              <a:t>Non-Small Cell Lung Cancer (NSCLC)</a:t>
            </a:r>
          </a:p>
          <a:p>
            <a:pPr marL="1145088" lvl="3" indent="0" defTabSz="1206470">
              <a:lnSpc>
                <a:spcPct val="80000"/>
              </a:lnSpc>
              <a:spcBef>
                <a:spcPts val="533"/>
              </a:spcBef>
              <a:buClr>
                <a:srgbClr val="0F6FC6"/>
              </a:buClr>
              <a:buSzPct val="85000"/>
              <a:buNone/>
              <a:defRPr/>
            </a:pPr>
            <a:endParaRPr lang="en-US" altLang="en-US" sz="2000" b="1" i="1" dirty="0">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defRPr/>
            </a:pPr>
            <a:r>
              <a:rPr lang="en-US" sz="2000" b="1" i="1" dirty="0">
                <a:solidFill>
                  <a:srgbClr val="00B0F0"/>
                </a:solidFill>
                <a:latin typeface="+mn-lt"/>
              </a:rPr>
              <a:t>nivolumab Opdivo® </a:t>
            </a:r>
            <a:r>
              <a:rPr lang="en-US" sz="2000" b="1" i="1" dirty="0">
                <a:latin typeface="+mn-lt"/>
              </a:rPr>
              <a:t>Bristol-Myers Squibb: with platinum-doublet chemotherapy for adult patients with resectable non-small cell lung cancer (NSCLC) in the neoadjuvant setting. </a:t>
            </a:r>
            <a:r>
              <a:rPr lang="en-US" sz="2000" b="1" i="1" dirty="0">
                <a:solidFill>
                  <a:srgbClr val="FF0000"/>
                </a:solidFill>
                <a:latin typeface="+mn-lt"/>
              </a:rPr>
              <a:t>(2022)</a:t>
            </a:r>
          </a:p>
          <a:p>
            <a:pPr marL="1405432" lvl="3" indent="-260344" defTabSz="1206470">
              <a:lnSpc>
                <a:spcPct val="80000"/>
              </a:lnSpc>
              <a:spcBef>
                <a:spcPts val="533"/>
              </a:spcBef>
              <a:buClr>
                <a:srgbClr val="0F6FC6"/>
              </a:buClr>
              <a:buSzPct val="85000"/>
              <a:defRPr/>
            </a:pPr>
            <a:endParaRPr lang="en-US" sz="2000" b="1" i="1" dirty="0">
              <a:solidFill>
                <a:srgbClr val="FF0000"/>
              </a:solidFill>
              <a:latin typeface="+mn-lt"/>
            </a:endParaRPr>
          </a:p>
          <a:p>
            <a:pPr marL="1405432" lvl="3" indent="-260344" defTabSz="1206470">
              <a:lnSpc>
                <a:spcPct val="80000"/>
              </a:lnSpc>
              <a:spcBef>
                <a:spcPts val="533"/>
              </a:spcBef>
              <a:buClr>
                <a:srgbClr val="0F6FC6"/>
              </a:buClr>
              <a:buSzPct val="85000"/>
              <a:defRPr/>
            </a:pPr>
            <a:r>
              <a:rPr lang="en-US" sz="2000" b="1" i="1" dirty="0">
                <a:solidFill>
                  <a:srgbClr val="00B0F0"/>
                </a:solidFill>
                <a:latin typeface="+mn-lt"/>
              </a:rPr>
              <a:t>capmatinib Tabrecta®</a:t>
            </a:r>
            <a:r>
              <a:rPr lang="en-US" sz="2000" b="1" i="1" dirty="0">
                <a:latin typeface="+mn-lt"/>
              </a:rPr>
              <a:t> Novartis Pharmaceuticals Corp.: adult patients with metastatic non-small cell lung cancer (NSCLC) whose tumors have a mutation leading to mesenchymal-epithelial transition (MET) exon 14 skipping, as detected by an FDA-approved test </a:t>
            </a:r>
            <a:r>
              <a:rPr lang="en-US" sz="2000" b="1" i="1" dirty="0">
                <a:solidFill>
                  <a:srgbClr val="FF0000"/>
                </a:solidFill>
                <a:latin typeface="+mn-lt"/>
              </a:rPr>
              <a:t>(2022)</a:t>
            </a:r>
          </a:p>
          <a:p>
            <a:pPr marL="1405432" lvl="3" indent="-260344" defTabSz="1206470">
              <a:lnSpc>
                <a:spcPct val="80000"/>
              </a:lnSpc>
              <a:spcBef>
                <a:spcPts val="533"/>
              </a:spcBef>
              <a:buClr>
                <a:srgbClr val="0F6FC6"/>
              </a:buClr>
              <a:buSzPct val="85000"/>
              <a:defRPr/>
            </a:pPr>
            <a:endParaRPr lang="en-US" sz="2000" b="1" i="1" dirty="0">
              <a:latin typeface="+mn-lt"/>
            </a:endParaRPr>
          </a:p>
          <a:p>
            <a:pPr marL="1405432" lvl="3" indent="-260344" defTabSz="1206470">
              <a:lnSpc>
                <a:spcPct val="80000"/>
              </a:lnSpc>
              <a:spcBef>
                <a:spcPts val="533"/>
              </a:spcBef>
              <a:buClr>
                <a:srgbClr val="0F6FC6"/>
              </a:buClr>
              <a:buSzPct val="85000"/>
              <a:defRPr/>
            </a:pPr>
            <a:r>
              <a:rPr lang="en-US" sz="2000" b="1" i="1" dirty="0">
                <a:solidFill>
                  <a:srgbClr val="00B0F0"/>
                </a:solidFill>
                <a:latin typeface="+mn-lt"/>
              </a:rPr>
              <a:t>fam-trastuzumab deruxtecan-nxki Enhertu®</a:t>
            </a:r>
            <a:r>
              <a:rPr lang="en-US" sz="2000" b="1" i="1" dirty="0">
                <a:latin typeface="+mn-lt"/>
              </a:rPr>
              <a:t> Daiichi Sankyo, Inc.: adult patients with unresectable or metastatic non-small cell lung cancer (NSCLC) whose tumors have activating human epidermal growth factor receptor 2 HER2 (ERBB2) mutations, as detected by an FDA-approved test, and who have received a prior systemic therapy. This is the first drug approved for HER2-mutant NSCLC </a:t>
            </a:r>
            <a:r>
              <a:rPr lang="en-US" sz="2000" b="1" i="1" dirty="0">
                <a:solidFill>
                  <a:srgbClr val="FF0000"/>
                </a:solidFill>
                <a:latin typeface="+mn-lt"/>
              </a:rPr>
              <a:t>(2022)</a:t>
            </a:r>
          </a:p>
          <a:p>
            <a:pPr marL="1405432" lvl="3" indent="-260344" defTabSz="1206470">
              <a:lnSpc>
                <a:spcPct val="80000"/>
              </a:lnSpc>
              <a:spcBef>
                <a:spcPts val="533"/>
              </a:spcBef>
              <a:buClr>
                <a:srgbClr val="0F6FC6"/>
              </a:buClr>
              <a:buSzPct val="85000"/>
              <a:defRPr/>
            </a:pPr>
            <a:endParaRPr lang="en-US" sz="2000" b="1" i="1" dirty="0">
              <a:solidFill>
                <a:srgbClr val="FF0000"/>
              </a:solidFill>
              <a:latin typeface="+mn-lt"/>
            </a:endParaRPr>
          </a:p>
          <a:p>
            <a:pPr marL="1405432" lvl="3" indent="-260344" defTabSz="1206470">
              <a:lnSpc>
                <a:spcPct val="80000"/>
              </a:lnSpc>
              <a:spcBef>
                <a:spcPts val="533"/>
              </a:spcBef>
              <a:buClr>
                <a:srgbClr val="0F6FC6"/>
              </a:buClr>
              <a:buSzPct val="85000"/>
              <a:defRPr/>
            </a:pPr>
            <a:r>
              <a:rPr lang="en-US" sz="2000" b="1" dirty="0">
                <a:solidFill>
                  <a:srgbClr val="FF0000"/>
                </a:solidFill>
                <a:latin typeface="+mn-lt"/>
              </a:rPr>
              <a:t>bevacizumab-maly ALYMSYS® Amneal Pharmaceuticals LLC (biosimilar) :</a:t>
            </a:r>
            <a:r>
              <a:rPr lang="en-US" sz="2000" b="1" dirty="0">
                <a:latin typeface="+mn-lt"/>
              </a:rPr>
              <a:t>Unresectable, locally advanced, recurrent or metastatic non-squamous non-small cell lung cancer, in combination with carboplatin and paclitaxel for first-line treatment. </a:t>
            </a:r>
            <a:r>
              <a:rPr lang="en-US" sz="2000" b="1" dirty="0">
                <a:solidFill>
                  <a:srgbClr val="FF0000"/>
                </a:solidFill>
                <a:latin typeface="+mn-lt"/>
              </a:rPr>
              <a:t> (2022)</a:t>
            </a:r>
          </a:p>
          <a:p>
            <a:pPr marL="1405432" lvl="3" indent="-260344" defTabSz="1206470">
              <a:lnSpc>
                <a:spcPct val="80000"/>
              </a:lnSpc>
              <a:spcBef>
                <a:spcPts val="533"/>
              </a:spcBef>
              <a:buClr>
                <a:srgbClr val="0F6FC6"/>
              </a:buClr>
              <a:buSzPct val="85000"/>
              <a:defRPr/>
            </a:pPr>
            <a:endParaRPr lang="en-US" sz="2000" b="1" i="1" dirty="0">
              <a:latin typeface="+mn-lt"/>
            </a:endParaRPr>
          </a:p>
          <a:p>
            <a:pPr marL="1100639" lvl="2" indent="-260344" defTabSz="1206470">
              <a:lnSpc>
                <a:spcPct val="80000"/>
              </a:lnSpc>
              <a:spcBef>
                <a:spcPts val="533"/>
              </a:spcBef>
              <a:buClr>
                <a:srgbClr val="0F6FC6"/>
              </a:buClr>
              <a:buSzPct val="85000"/>
              <a:buFont typeface="Arial" pitchFamily="34" charset="0"/>
              <a:buChar char="•"/>
              <a:defRPr/>
            </a:pPr>
            <a:endParaRPr lang="en-US" altLang="en-US" b="1" dirty="0">
              <a:solidFill>
                <a:prstClr val="black"/>
              </a:solidFill>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highlight>
                <a:srgbClr val="C0C0C0"/>
              </a:highlight>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solidFill>
                <a:prstClr val="black"/>
              </a:solidFill>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solidFill>
                <a:prstClr val="black"/>
              </a:solidFill>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b="1" i="1" dirty="0">
              <a:solidFill>
                <a:prstClr val="black"/>
              </a:solidFill>
              <a:latin typeface="Constantia" pitchFamily="18" charset="0"/>
              <a:ea typeface="Constantia" pitchFamily="18" charset="0"/>
              <a:cs typeface="Constantia" pitchFamily="18" charset="0"/>
              <a:sym typeface="Constantia" pitchFamily="18" charset="0"/>
            </a:endParaRPr>
          </a:p>
        </p:txBody>
      </p:sp>
      <p:sp>
        <p:nvSpPr>
          <p:cNvPr id="4" name="TextBox 3"/>
          <p:cNvSpPr txBox="1"/>
          <p:nvPr/>
        </p:nvSpPr>
        <p:spPr>
          <a:xfrm>
            <a:off x="0" y="6416306"/>
            <a:ext cx="7656575" cy="361509"/>
          </a:xfrm>
          <a:prstGeom prst="rect">
            <a:avLst/>
          </a:prstGeom>
          <a:noFill/>
        </p:spPr>
        <p:txBody>
          <a:bodyPr wrap="square" rtlCol="0">
            <a:spAutoFit/>
          </a:bodyPr>
          <a:lstStyle/>
          <a:p>
            <a:pPr marL="1145087" lvl="3" defTabSz="1206470">
              <a:lnSpc>
                <a:spcPct val="80000"/>
              </a:lnSpc>
              <a:spcBef>
                <a:spcPts val="533"/>
              </a:spcBef>
              <a:buClr>
                <a:srgbClr val="0F6FC6"/>
              </a:buClr>
              <a:buSzPct val="85000"/>
              <a:defRPr/>
            </a:pPr>
            <a:r>
              <a:rPr lang="en-US" altLang="en-US" sz="2133" b="1" dirty="0">
                <a:latin typeface="Constantia" pitchFamily="18" charset="0"/>
                <a:ea typeface="Constantia" pitchFamily="18" charset="0"/>
                <a:cs typeface="Constantia" pitchFamily="18" charset="0"/>
                <a:sym typeface="Constantia" pitchFamily="18" charset="0"/>
              </a:rPr>
              <a:t>	</a:t>
            </a: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3594620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2847"/>
            <a:ext cx="10515600" cy="1325563"/>
          </a:xfrm>
        </p:spPr>
        <p:txBody>
          <a:bodyPr>
            <a:noAutofit/>
          </a:bodyPr>
          <a:lstStyle/>
          <a:p>
            <a:pPr algn="ctr"/>
            <a:r>
              <a:rPr lang="en-US" sz="3600" b="1" dirty="0">
                <a:latin typeface="+mn-lt"/>
              </a:rPr>
              <a:t>Of Note: Non Small Cell Lung Cancer</a:t>
            </a:r>
          </a:p>
        </p:txBody>
      </p:sp>
      <p:sp>
        <p:nvSpPr>
          <p:cNvPr id="3" name="Content Placeholder 2"/>
          <p:cNvSpPr>
            <a:spLocks noGrp="1"/>
          </p:cNvSpPr>
          <p:nvPr>
            <p:ph idx="1"/>
          </p:nvPr>
        </p:nvSpPr>
        <p:spPr>
          <a:xfrm>
            <a:off x="321734" y="1668411"/>
            <a:ext cx="11082866" cy="4478390"/>
          </a:xfrm>
        </p:spPr>
        <p:txBody>
          <a:bodyPr>
            <a:normAutofit/>
          </a:bodyPr>
          <a:lstStyle/>
          <a:p>
            <a:pPr marL="2059476" lvl="3"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Increasing biomarker specific drug approvals for advanced/metastatic NSCLC</a:t>
            </a: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First drug approved for HER2-mutant NSCLC </a:t>
            </a: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bevacizumab biosimilar approved for advanced disease</a:t>
            </a: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1867" b="1" dirty="0">
              <a:latin typeface="Constantia" pitchFamily="18" charset="0"/>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1867" b="1" dirty="0">
              <a:latin typeface="Constantia" pitchFamily="18" charset="0"/>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267" b="1" dirty="0">
              <a:latin typeface="Constantia" pitchFamily="18" charset="0"/>
              <a:ea typeface="Constantia" pitchFamily="18" charset="0"/>
              <a:cs typeface="Constantia" pitchFamily="18" charset="0"/>
              <a:sym typeface="Constantia" pitchFamily="18" charset="0"/>
            </a:endParaRPr>
          </a:p>
          <a:p>
            <a:pPr marL="2059465" lvl="4" indent="0" defTabSz="1206470">
              <a:lnSpc>
                <a:spcPct val="80000"/>
              </a:lnSpc>
              <a:spcBef>
                <a:spcPts val="533"/>
              </a:spcBef>
              <a:buClr>
                <a:srgbClr val="0F6FC6"/>
              </a:buClr>
              <a:buSzPct val="85000"/>
              <a:buNone/>
              <a:defRPr/>
            </a:pPr>
            <a:endParaRPr lang="en-US" altLang="en-US" sz="2267" b="1" dirty="0">
              <a:latin typeface="Constantia" pitchFamily="18" charset="0"/>
              <a:ea typeface="Constantia" pitchFamily="18" charset="0"/>
              <a:cs typeface="Constantia" pitchFamily="18" charset="0"/>
              <a:sym typeface="Constantia" pitchFamily="18" charset="0"/>
            </a:endParaRPr>
          </a:p>
          <a:p>
            <a:pPr marL="1602276" lvl="2" indent="-457189" defTabSz="1206470">
              <a:lnSpc>
                <a:spcPct val="80000"/>
              </a:lnSpc>
              <a:spcBef>
                <a:spcPts val="533"/>
              </a:spcBef>
              <a:buClr>
                <a:srgbClr val="0F6FC6"/>
              </a:buClr>
              <a:buSzPct val="85000"/>
              <a:buFont typeface="Arial" panose="020B0604020202020204" pitchFamily="34" charset="0"/>
              <a:buChar char="•"/>
              <a:defRPr/>
            </a:pPr>
            <a:endParaRPr lang="en-US" altLang="en-US" sz="2667" b="1" dirty="0">
              <a:latin typeface="Constantia" pitchFamily="18" charset="0"/>
              <a:ea typeface="Constantia" pitchFamily="18" charset="0"/>
              <a:cs typeface="Constantia" pitchFamily="18" charset="0"/>
              <a:sym typeface="Constantia" pitchFamily="18" charset="0"/>
            </a:endParaRPr>
          </a:p>
          <a:p>
            <a:pPr marL="0" indent="0">
              <a:buNone/>
            </a:pPr>
            <a:endParaRPr lang="en-US" sz="3200" dirty="0"/>
          </a:p>
        </p:txBody>
      </p:sp>
      <p:sp>
        <p:nvSpPr>
          <p:cNvPr id="4" name="TextBox 3"/>
          <p:cNvSpPr txBox="1"/>
          <p:nvPr/>
        </p:nvSpPr>
        <p:spPr>
          <a:xfrm>
            <a:off x="0" y="6362583"/>
            <a:ext cx="7023013" cy="260584"/>
          </a:xfrm>
          <a:prstGeom prst="rect">
            <a:avLst/>
          </a:prstGeom>
          <a:noFill/>
        </p:spPr>
        <p:txBody>
          <a:bodyPr wrap="non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3164832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38010" y="0"/>
            <a:ext cx="8957733" cy="898761"/>
          </a:xfrm>
        </p:spPr>
        <p:txBody>
          <a:bodyPr>
            <a:noAutofit/>
          </a:bodyPr>
          <a:lstStyle/>
          <a:p>
            <a:br>
              <a:rPr lang="en-US" sz="3600" dirty="0">
                <a:latin typeface="+mn-lt"/>
              </a:rPr>
            </a:br>
            <a:br>
              <a:rPr lang="en-US" sz="3600" dirty="0">
                <a:latin typeface="+mn-lt"/>
              </a:rPr>
            </a:br>
            <a:r>
              <a:rPr lang="en-US" sz="3600" b="1" dirty="0">
                <a:latin typeface="+mn-lt"/>
              </a:rPr>
              <a:t>Progress in Cancer Therapy 2022</a:t>
            </a:r>
            <a:br>
              <a:rPr lang="en-US" sz="3600" dirty="0">
                <a:latin typeface="+mn-lt"/>
              </a:rPr>
            </a:br>
            <a:br>
              <a:rPr lang="en-US" sz="3600" dirty="0">
                <a:latin typeface="+mn-lt"/>
              </a:rPr>
            </a:br>
            <a:endParaRPr lang="en-US" sz="3600" dirty="0">
              <a:latin typeface="+mn-lt"/>
            </a:endParaRPr>
          </a:p>
        </p:txBody>
      </p:sp>
      <p:sp>
        <p:nvSpPr>
          <p:cNvPr id="3" name="Content Placeholder 2"/>
          <p:cNvSpPr>
            <a:spLocks noGrp="1"/>
          </p:cNvSpPr>
          <p:nvPr>
            <p:ph idx="1"/>
          </p:nvPr>
        </p:nvSpPr>
        <p:spPr>
          <a:xfrm>
            <a:off x="228600" y="831299"/>
            <a:ext cx="11005853" cy="5654439"/>
          </a:xfrm>
        </p:spPr>
        <p:txBody>
          <a:bodyPr>
            <a:noAutofit/>
          </a:bodyPr>
          <a:lstStyle/>
          <a:p>
            <a:pPr marL="1297484" lvl="2" indent="-457189"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mn-lt"/>
              <a:ea typeface="Constantia" pitchFamily="18" charset="0"/>
              <a:cs typeface="Constantia" pitchFamily="18" charset="0"/>
              <a:sym typeface="Constantia" pitchFamily="18" charset="0"/>
            </a:endParaRPr>
          </a:p>
          <a:p>
            <a:pPr marL="1297484" lvl="2" indent="-457189"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mn-lt"/>
              <a:ea typeface="Constantia" pitchFamily="18" charset="0"/>
              <a:cs typeface="Constantia" pitchFamily="18" charset="0"/>
              <a:sym typeface="Constantia" pitchFamily="18" charset="0"/>
            </a:endParaRPr>
          </a:p>
          <a:p>
            <a:pPr marL="1297484" lvl="2" indent="-457189" defTabSz="1206470">
              <a:lnSpc>
                <a:spcPct val="80000"/>
              </a:lnSpc>
              <a:spcBef>
                <a:spcPts val="533"/>
              </a:spcBef>
              <a:buClr>
                <a:srgbClr val="0F6FC6"/>
              </a:buClr>
              <a:buSzPct val="85000"/>
              <a:buFont typeface="Arial" panose="020B0604020202020204" pitchFamily="34" charset="0"/>
              <a:buChar char="•"/>
              <a:defRPr/>
            </a:pPr>
            <a:r>
              <a:rPr lang="en-US" altLang="en-US" b="1" dirty="0">
                <a:latin typeface="+mn-lt"/>
                <a:ea typeface="Constantia" pitchFamily="18" charset="0"/>
                <a:cs typeface="Constantia" pitchFamily="18" charset="0"/>
                <a:sym typeface="Constantia" pitchFamily="18" charset="0"/>
              </a:rPr>
              <a:t>Breast</a:t>
            </a:r>
          </a:p>
          <a:p>
            <a:pPr marL="1557839" lvl="3" indent="-260344" defTabSz="1206470">
              <a:lnSpc>
                <a:spcPct val="80000"/>
              </a:lnSpc>
              <a:spcBef>
                <a:spcPts val="533"/>
              </a:spcBef>
              <a:buClr>
                <a:srgbClr val="0F6FC6"/>
              </a:buClr>
              <a:buSzPct val="85000"/>
              <a:buFont typeface="Arial" pitchFamily="34" charset="0"/>
              <a:buChar char="•"/>
              <a:defRPr/>
            </a:pPr>
            <a:endParaRPr lang="en-US" altLang="en-US" b="1" dirty="0">
              <a:solidFill>
                <a:prstClr val="black"/>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r>
              <a:rPr lang="en-US" altLang="en-US" b="1" i="1" dirty="0">
                <a:solidFill>
                  <a:srgbClr val="00B0F0"/>
                </a:solidFill>
                <a:latin typeface="+mn-lt"/>
                <a:ea typeface="Constantia" pitchFamily="18" charset="0"/>
                <a:cs typeface="Constantia" pitchFamily="18" charset="0"/>
                <a:sym typeface="Constantia" pitchFamily="18" charset="0"/>
              </a:rPr>
              <a:t>olaparib Lynparza®</a:t>
            </a:r>
            <a:r>
              <a:rPr lang="en-US" altLang="en-US" b="1" i="1" dirty="0">
                <a:solidFill>
                  <a:prstClr val="black"/>
                </a:solidFill>
                <a:latin typeface="+mn-lt"/>
                <a:ea typeface="Constantia" pitchFamily="18" charset="0"/>
                <a:cs typeface="Constantia" pitchFamily="18" charset="0"/>
                <a:sym typeface="Constantia" pitchFamily="18" charset="0"/>
              </a:rPr>
              <a:t>  AstraZeneca Pharmaceuticals, LP: adjuvant treatment of adult patients with deleterious or suspected deleterious germline BRCA-mutated (gBRCAm) human epidermal growth factor receptor 2 (HER2)-negative high-risk early breast cancer who have been treated with neoadjuvant or adjuvant chemotherapy </a:t>
            </a:r>
            <a:r>
              <a:rPr lang="en-US" altLang="en-US" b="1" i="1" dirty="0">
                <a:solidFill>
                  <a:srgbClr val="FF0000"/>
                </a:solidFill>
                <a:latin typeface="+mn-lt"/>
                <a:ea typeface="Constantia" pitchFamily="18" charset="0"/>
                <a:cs typeface="Constantia" pitchFamily="18" charset="0"/>
                <a:sym typeface="Constantia" pitchFamily="18" charset="0"/>
              </a:rPr>
              <a:t>(2022)</a:t>
            </a:r>
          </a:p>
          <a:p>
            <a:pPr marL="1557839" lvl="3" indent="-260344" defTabSz="1206470">
              <a:lnSpc>
                <a:spcPct val="80000"/>
              </a:lnSpc>
              <a:spcBef>
                <a:spcPts val="533"/>
              </a:spcBef>
              <a:buClr>
                <a:srgbClr val="0F6FC6"/>
              </a:buClr>
              <a:buSzPct val="85000"/>
              <a:buFont typeface="Arial" pitchFamily="34" charset="0"/>
              <a:buChar char="•"/>
              <a:defRPr/>
            </a:pPr>
            <a:endParaRPr lang="en-US" altLang="en-US" b="1" i="1" dirty="0">
              <a:solidFill>
                <a:srgbClr val="FF0000"/>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r>
              <a:rPr lang="en-US" altLang="en-US" b="1" i="1" dirty="0">
                <a:solidFill>
                  <a:srgbClr val="00B0F0"/>
                </a:solidFill>
                <a:latin typeface="+mn-lt"/>
                <a:ea typeface="Constantia" pitchFamily="18" charset="0"/>
                <a:cs typeface="Constantia" pitchFamily="18" charset="0"/>
                <a:sym typeface="Constantia" pitchFamily="18" charset="0"/>
              </a:rPr>
              <a:t>fam-trastuzumab deruxtecan-nxki Enhertu®</a:t>
            </a:r>
            <a:r>
              <a:rPr lang="en-US" altLang="en-US" b="1" i="1" dirty="0">
                <a:latin typeface="+mn-lt"/>
                <a:ea typeface="Constantia" pitchFamily="18" charset="0"/>
                <a:cs typeface="Constantia" pitchFamily="18" charset="0"/>
                <a:sym typeface="Constantia" pitchFamily="18" charset="0"/>
              </a:rPr>
              <a:t> Daiichi Sankyo, Inc.: adult patients with unresectable or metastatic HER2-positive breast cancer who have received a prior anti-HER2-based regimen either in the metastatic setting, or in the neoadjuvant or adjuvant setting and have developed disease recurrence during or within 6 months of completing therapy</a:t>
            </a:r>
            <a:r>
              <a:rPr lang="en-US" altLang="en-US" b="1" i="1" dirty="0">
                <a:solidFill>
                  <a:srgbClr val="FF0000"/>
                </a:solidFill>
                <a:latin typeface="+mn-lt"/>
                <a:ea typeface="Constantia" pitchFamily="18" charset="0"/>
                <a:cs typeface="Constantia" pitchFamily="18" charset="0"/>
                <a:sym typeface="Constantia" pitchFamily="18" charset="0"/>
              </a:rPr>
              <a:t> (2022)</a:t>
            </a:r>
          </a:p>
          <a:p>
            <a:pPr marL="1557839" lvl="3" indent="-260344" defTabSz="1206470">
              <a:lnSpc>
                <a:spcPct val="80000"/>
              </a:lnSpc>
              <a:spcBef>
                <a:spcPts val="533"/>
              </a:spcBef>
              <a:buClr>
                <a:srgbClr val="0F6FC6"/>
              </a:buClr>
              <a:buSzPct val="85000"/>
              <a:buFont typeface="Arial" pitchFamily="34" charset="0"/>
              <a:buChar char="•"/>
              <a:defRPr/>
            </a:pPr>
            <a:endParaRPr lang="en-US" altLang="en-US" b="1" i="1" dirty="0">
              <a:solidFill>
                <a:srgbClr val="FF0000"/>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r>
              <a:rPr lang="en-US" altLang="en-US" b="1" i="1" dirty="0">
                <a:solidFill>
                  <a:srgbClr val="00B0F0"/>
                </a:solidFill>
                <a:latin typeface="+mn-lt"/>
                <a:ea typeface="Constantia" pitchFamily="18" charset="0"/>
                <a:cs typeface="Constantia" pitchFamily="18" charset="0"/>
                <a:sym typeface="Constantia" pitchFamily="18" charset="0"/>
              </a:rPr>
              <a:t>fam-trastuzumab deruxtecan-nxki Enhertu</a:t>
            </a:r>
            <a:r>
              <a:rPr lang="en-US" sz="1800" b="1" i="1" dirty="0">
                <a:solidFill>
                  <a:srgbClr val="00B0F0"/>
                </a:solidFill>
                <a:latin typeface="+mn-lt"/>
              </a:rPr>
              <a:t>®  </a:t>
            </a:r>
            <a:r>
              <a:rPr lang="en-US" altLang="en-US" b="1" i="1" dirty="0">
                <a:latin typeface="+mn-lt"/>
                <a:ea typeface="Constantia" pitchFamily="18" charset="0"/>
                <a:cs typeface="Constantia" pitchFamily="18" charset="0"/>
                <a:sym typeface="Constantia" pitchFamily="18" charset="0"/>
              </a:rPr>
              <a:t>Daiichi Sankyo, Inc.: adult patients with unresectable or metastatic HER2-low (IHC 1+ or IHC 2+/ISH‑) breast cancer who have received a prior chemotherapy in the metastatic setting or developed disease recurrence during or within six months of completing adjuvant chemotherapy </a:t>
            </a:r>
            <a:r>
              <a:rPr lang="en-US" altLang="en-US" b="1" i="1" dirty="0">
                <a:solidFill>
                  <a:srgbClr val="FF0000"/>
                </a:solidFill>
                <a:latin typeface="+mn-lt"/>
                <a:ea typeface="Constantia" pitchFamily="18" charset="0"/>
                <a:cs typeface="Constantia" pitchFamily="18" charset="0"/>
                <a:sym typeface="Constantia" pitchFamily="18" charset="0"/>
              </a:rPr>
              <a:t>(2022)</a:t>
            </a: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highlight>
                <a:srgbClr val="C0C0C0"/>
              </a:highlight>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solidFill>
                <a:prstClr val="black"/>
              </a:solidFill>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solidFill>
                <a:prstClr val="black"/>
              </a:solidFill>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b="1" i="1" dirty="0">
              <a:solidFill>
                <a:prstClr val="black"/>
              </a:solidFill>
              <a:latin typeface="Constantia" pitchFamily="18" charset="0"/>
              <a:ea typeface="Constantia" pitchFamily="18" charset="0"/>
              <a:cs typeface="Constantia" pitchFamily="18" charset="0"/>
              <a:sym typeface="Constantia" pitchFamily="18" charset="0"/>
            </a:endParaRPr>
          </a:p>
        </p:txBody>
      </p:sp>
      <p:sp>
        <p:nvSpPr>
          <p:cNvPr id="4" name="TextBox 3"/>
          <p:cNvSpPr txBox="1"/>
          <p:nvPr/>
        </p:nvSpPr>
        <p:spPr>
          <a:xfrm>
            <a:off x="0" y="6416306"/>
            <a:ext cx="7656575" cy="361509"/>
          </a:xfrm>
          <a:prstGeom prst="rect">
            <a:avLst/>
          </a:prstGeom>
          <a:noFill/>
        </p:spPr>
        <p:txBody>
          <a:bodyPr wrap="square" rtlCol="0">
            <a:spAutoFit/>
          </a:bodyPr>
          <a:lstStyle/>
          <a:p>
            <a:pPr marL="1145087" lvl="3" defTabSz="1206470">
              <a:lnSpc>
                <a:spcPct val="80000"/>
              </a:lnSpc>
              <a:spcBef>
                <a:spcPts val="533"/>
              </a:spcBef>
              <a:buClr>
                <a:srgbClr val="0F6FC6"/>
              </a:buClr>
              <a:buSzPct val="85000"/>
              <a:defRPr/>
            </a:pPr>
            <a:r>
              <a:rPr lang="en-US" altLang="en-US" sz="2133" b="1" dirty="0">
                <a:latin typeface="Constantia" pitchFamily="18" charset="0"/>
                <a:ea typeface="Constantia" pitchFamily="18" charset="0"/>
                <a:cs typeface="Constantia" pitchFamily="18" charset="0"/>
                <a:sym typeface="Constantia" pitchFamily="18" charset="0"/>
              </a:rPr>
              <a:t>	</a:t>
            </a: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976379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2847"/>
            <a:ext cx="10515600" cy="1325563"/>
          </a:xfrm>
        </p:spPr>
        <p:txBody>
          <a:bodyPr>
            <a:noAutofit/>
          </a:bodyPr>
          <a:lstStyle/>
          <a:p>
            <a:pPr algn="ctr"/>
            <a:r>
              <a:rPr lang="en-US" sz="3600" b="1" dirty="0">
                <a:latin typeface="+mn-lt"/>
              </a:rPr>
              <a:t>Of Note: Breast Cancer</a:t>
            </a:r>
          </a:p>
        </p:txBody>
      </p:sp>
      <p:sp>
        <p:nvSpPr>
          <p:cNvPr id="3" name="Content Placeholder 2"/>
          <p:cNvSpPr>
            <a:spLocks noGrp="1"/>
          </p:cNvSpPr>
          <p:nvPr>
            <p:ph idx="1"/>
          </p:nvPr>
        </p:nvSpPr>
        <p:spPr>
          <a:xfrm>
            <a:off x="321733" y="1668411"/>
            <a:ext cx="11251957" cy="4478390"/>
          </a:xfrm>
        </p:spPr>
        <p:txBody>
          <a:bodyPr>
            <a:normAutofit/>
          </a:bodyPr>
          <a:lstStyle/>
          <a:p>
            <a:pPr marL="2059476" lvl="3"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fam-trastuzumab deruxtecan-nxki Enhertu® received 2 approvals with 1 being:</a:t>
            </a: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973853" lvl="5"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adult patients with unresectable or metastatic HER2-low (IHC 1+ or IHC 2+/ISH‑) breast cancer who have received a prior chemotherapy in the metastatic setting or developed disease recurrence during or within six months of completing adjuvant chemotherapy </a:t>
            </a:r>
          </a:p>
          <a:p>
            <a:pPr marL="2973853" lvl="5"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ea typeface="Constantia" pitchFamily="18" charset="0"/>
              <a:cs typeface="Constantia" pitchFamily="18" charset="0"/>
              <a:sym typeface="Constantia" pitchFamily="18" charset="0"/>
            </a:endParaRPr>
          </a:p>
          <a:p>
            <a:pPr marL="2973853" lvl="5"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Offers a new option for HER2-low metastatic/recurrent breast cancer</a:t>
            </a:r>
          </a:p>
          <a:p>
            <a:pPr marL="2973853" lvl="5"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1867" b="1" dirty="0">
              <a:latin typeface="Constantia" pitchFamily="18" charset="0"/>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1867" b="1" dirty="0">
              <a:latin typeface="Constantia" pitchFamily="18" charset="0"/>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267" b="1" dirty="0">
              <a:latin typeface="Constantia" pitchFamily="18" charset="0"/>
              <a:ea typeface="Constantia" pitchFamily="18" charset="0"/>
              <a:cs typeface="Constantia" pitchFamily="18" charset="0"/>
              <a:sym typeface="Constantia" pitchFamily="18" charset="0"/>
            </a:endParaRPr>
          </a:p>
          <a:p>
            <a:pPr marL="2059465" lvl="4" indent="0" defTabSz="1206470">
              <a:lnSpc>
                <a:spcPct val="80000"/>
              </a:lnSpc>
              <a:spcBef>
                <a:spcPts val="533"/>
              </a:spcBef>
              <a:buClr>
                <a:srgbClr val="0F6FC6"/>
              </a:buClr>
              <a:buSzPct val="85000"/>
              <a:buNone/>
              <a:defRPr/>
            </a:pPr>
            <a:endParaRPr lang="en-US" altLang="en-US" sz="2267" b="1" dirty="0">
              <a:latin typeface="Constantia" pitchFamily="18" charset="0"/>
              <a:ea typeface="Constantia" pitchFamily="18" charset="0"/>
              <a:cs typeface="Constantia" pitchFamily="18" charset="0"/>
              <a:sym typeface="Constantia" pitchFamily="18" charset="0"/>
            </a:endParaRPr>
          </a:p>
          <a:p>
            <a:pPr marL="1602276" lvl="2" indent="-457189" defTabSz="1206470">
              <a:lnSpc>
                <a:spcPct val="80000"/>
              </a:lnSpc>
              <a:spcBef>
                <a:spcPts val="533"/>
              </a:spcBef>
              <a:buClr>
                <a:srgbClr val="0F6FC6"/>
              </a:buClr>
              <a:buSzPct val="85000"/>
              <a:buFont typeface="Arial" panose="020B0604020202020204" pitchFamily="34" charset="0"/>
              <a:buChar char="•"/>
              <a:defRPr/>
            </a:pPr>
            <a:endParaRPr lang="en-US" altLang="en-US" sz="2667" b="1" dirty="0">
              <a:latin typeface="Constantia" pitchFamily="18" charset="0"/>
              <a:ea typeface="Constantia" pitchFamily="18" charset="0"/>
              <a:cs typeface="Constantia" pitchFamily="18" charset="0"/>
              <a:sym typeface="Constantia" pitchFamily="18" charset="0"/>
            </a:endParaRPr>
          </a:p>
          <a:p>
            <a:pPr marL="0" indent="0">
              <a:buNone/>
            </a:pPr>
            <a:endParaRPr lang="en-US" sz="3200" dirty="0"/>
          </a:p>
        </p:txBody>
      </p:sp>
      <p:sp>
        <p:nvSpPr>
          <p:cNvPr id="4" name="TextBox 3"/>
          <p:cNvSpPr txBox="1"/>
          <p:nvPr/>
        </p:nvSpPr>
        <p:spPr>
          <a:xfrm>
            <a:off x="0" y="6362583"/>
            <a:ext cx="7023013" cy="260584"/>
          </a:xfrm>
          <a:prstGeom prst="rect">
            <a:avLst/>
          </a:prstGeom>
          <a:noFill/>
        </p:spPr>
        <p:txBody>
          <a:bodyPr wrap="non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208511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38010" y="0"/>
            <a:ext cx="8957733" cy="898761"/>
          </a:xfrm>
        </p:spPr>
        <p:txBody>
          <a:bodyPr>
            <a:noAutofit/>
          </a:bodyPr>
          <a:lstStyle/>
          <a:p>
            <a:br>
              <a:rPr lang="en-US" sz="3600" dirty="0">
                <a:latin typeface="+mn-lt"/>
              </a:rPr>
            </a:br>
            <a:br>
              <a:rPr lang="en-US" sz="3600" dirty="0">
                <a:latin typeface="+mn-lt"/>
              </a:rPr>
            </a:br>
            <a:r>
              <a:rPr lang="en-US" sz="3600" b="1" dirty="0">
                <a:latin typeface="+mn-lt"/>
              </a:rPr>
              <a:t>Progress in Cancer Therapy 2022</a:t>
            </a:r>
            <a:br>
              <a:rPr lang="en-US" sz="3600" dirty="0">
                <a:latin typeface="+mn-lt"/>
              </a:rPr>
            </a:br>
            <a:br>
              <a:rPr lang="en-US" sz="3600" dirty="0">
                <a:latin typeface="+mn-lt"/>
              </a:rPr>
            </a:br>
            <a:endParaRPr lang="en-US" sz="3600" dirty="0">
              <a:latin typeface="+mn-lt"/>
            </a:endParaRPr>
          </a:p>
        </p:txBody>
      </p:sp>
      <p:sp>
        <p:nvSpPr>
          <p:cNvPr id="3" name="Content Placeholder 2"/>
          <p:cNvSpPr>
            <a:spLocks noGrp="1"/>
          </p:cNvSpPr>
          <p:nvPr>
            <p:ph idx="1"/>
          </p:nvPr>
        </p:nvSpPr>
        <p:spPr>
          <a:xfrm>
            <a:off x="228600" y="965562"/>
            <a:ext cx="11005853" cy="5654439"/>
          </a:xfrm>
        </p:spPr>
        <p:txBody>
          <a:bodyPr>
            <a:noAutofit/>
          </a:bodyPr>
          <a:lstStyle/>
          <a:p>
            <a:pPr marL="1297484" lvl="2" indent="-457189" defTabSz="1206470">
              <a:lnSpc>
                <a:spcPct val="80000"/>
              </a:lnSpc>
              <a:spcBef>
                <a:spcPts val="533"/>
              </a:spcBef>
              <a:buClr>
                <a:srgbClr val="0F6FC6"/>
              </a:buClr>
              <a:buSzPct val="85000"/>
              <a:buFont typeface="Arial" panose="020B0604020202020204" pitchFamily="34" charset="0"/>
              <a:buChar char="•"/>
              <a:defRPr/>
            </a:pPr>
            <a:r>
              <a:rPr lang="en-US" altLang="en-US" b="1" dirty="0">
                <a:latin typeface="+mn-lt"/>
                <a:ea typeface="Constantia" pitchFamily="18" charset="0"/>
                <a:cs typeface="Constantia" pitchFamily="18" charset="0"/>
                <a:sym typeface="Constantia" pitchFamily="18" charset="0"/>
              </a:rPr>
              <a:t>Colorectal</a:t>
            </a:r>
          </a:p>
          <a:p>
            <a:pPr marL="1297484" lvl="2" indent="-457189"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mn-lt"/>
              <a:ea typeface="Constantia" pitchFamily="18" charset="0"/>
              <a:cs typeface="Constantia" pitchFamily="18" charset="0"/>
              <a:sym typeface="Constantia" pitchFamily="18" charset="0"/>
            </a:endParaRPr>
          </a:p>
          <a:p>
            <a:pPr marL="1526078" lvl="3" indent="-380990" defTabSz="1206470">
              <a:lnSpc>
                <a:spcPct val="80000"/>
              </a:lnSpc>
              <a:spcBef>
                <a:spcPts val="533"/>
              </a:spcBef>
              <a:buClr>
                <a:srgbClr val="0F6FC6"/>
              </a:buClr>
              <a:buSzPct val="85000"/>
              <a:buFont typeface="Arial" panose="020B0604020202020204" pitchFamily="34" charset="0"/>
              <a:buChar char="•"/>
              <a:defRPr/>
            </a:pPr>
            <a:r>
              <a:rPr lang="en-US" altLang="en-US" sz="2000" b="1" dirty="0">
                <a:solidFill>
                  <a:srgbClr val="FF0000"/>
                </a:solidFill>
                <a:latin typeface="+mn-lt"/>
                <a:ea typeface="Constantia" pitchFamily="18" charset="0"/>
                <a:cs typeface="Constantia" pitchFamily="18" charset="0"/>
                <a:sym typeface="Constantia" pitchFamily="18" charset="0"/>
              </a:rPr>
              <a:t>bevacizumab-maly ALYMSYS® </a:t>
            </a:r>
            <a:r>
              <a:rPr lang="en-US" altLang="en-US" sz="2000" b="1" dirty="0">
                <a:latin typeface="+mn-lt"/>
                <a:ea typeface="Constantia" pitchFamily="18" charset="0"/>
                <a:cs typeface="Constantia" pitchFamily="18" charset="0"/>
                <a:sym typeface="Constantia" pitchFamily="18" charset="0"/>
              </a:rPr>
              <a:t>Amneal Pharmaceuticals LLC </a:t>
            </a:r>
            <a:r>
              <a:rPr lang="en-US" altLang="en-US" sz="2000" b="1" dirty="0">
                <a:solidFill>
                  <a:srgbClr val="FF0000"/>
                </a:solidFill>
                <a:latin typeface="+mn-lt"/>
                <a:ea typeface="Constantia" pitchFamily="18" charset="0"/>
                <a:cs typeface="Constantia" pitchFamily="18" charset="0"/>
                <a:sym typeface="Constantia" pitchFamily="18" charset="0"/>
              </a:rPr>
              <a:t>(biosimilar)</a:t>
            </a:r>
            <a:endParaRPr lang="en-US" altLang="en-US" sz="2000" b="1" i="1" dirty="0">
              <a:solidFill>
                <a:srgbClr val="00B0F0"/>
              </a:solidFill>
              <a:latin typeface="+mn-lt"/>
              <a:ea typeface="Constantia" pitchFamily="18" charset="0"/>
              <a:cs typeface="Constantia" pitchFamily="18" charset="0"/>
              <a:sym typeface="Constantia" pitchFamily="18" charset="0"/>
            </a:endParaRPr>
          </a:p>
          <a:p>
            <a:pPr marL="2015039" lvl="4" indent="-260344" defTabSz="1206470">
              <a:lnSpc>
                <a:spcPct val="80000"/>
              </a:lnSpc>
              <a:spcBef>
                <a:spcPts val="533"/>
              </a:spcBef>
              <a:buClr>
                <a:srgbClr val="0F6FC6"/>
              </a:buClr>
              <a:buSzPct val="85000"/>
              <a:buFont typeface="Arial" pitchFamily="34" charset="0"/>
              <a:buChar char="•"/>
              <a:defRPr/>
            </a:pPr>
            <a:endParaRPr lang="en-US" altLang="en-US" sz="2000" b="1" dirty="0">
              <a:solidFill>
                <a:prstClr val="black"/>
              </a:solidFill>
              <a:latin typeface="+mn-lt"/>
              <a:ea typeface="Constantia" pitchFamily="18" charset="0"/>
              <a:cs typeface="Constantia" pitchFamily="18" charset="0"/>
              <a:sym typeface="Constantia" pitchFamily="18" charset="0"/>
            </a:endParaRPr>
          </a:p>
          <a:p>
            <a:pPr marL="1862632" lvl="4" indent="-260344" defTabSz="1206470">
              <a:lnSpc>
                <a:spcPct val="80000"/>
              </a:lnSpc>
              <a:spcBef>
                <a:spcPts val="533"/>
              </a:spcBef>
              <a:buClr>
                <a:srgbClr val="0F6FC6"/>
              </a:buClr>
              <a:buSzPct val="85000"/>
              <a:buFont typeface="Arial" pitchFamily="34" charset="0"/>
              <a:buChar char="•"/>
              <a:defRPr/>
            </a:pPr>
            <a:r>
              <a:rPr lang="en-US" sz="2000" b="1" dirty="0">
                <a:latin typeface="+mn-lt"/>
              </a:rPr>
              <a:t>Metastatic colorectal cancer, in combination with intravenous fluorouracil-based chemotherapy for first- or second-line treatment</a:t>
            </a:r>
          </a:p>
          <a:p>
            <a:pPr marL="1862632" lvl="4" indent="-260344" defTabSz="1206470">
              <a:lnSpc>
                <a:spcPct val="80000"/>
              </a:lnSpc>
              <a:spcBef>
                <a:spcPts val="533"/>
              </a:spcBef>
              <a:buClr>
                <a:srgbClr val="0F6FC6"/>
              </a:buClr>
              <a:buSzPct val="85000"/>
              <a:buFont typeface="Arial" pitchFamily="34" charset="0"/>
              <a:buChar char="•"/>
              <a:defRPr/>
            </a:pPr>
            <a:endParaRPr lang="en-US" sz="2000" b="1" dirty="0">
              <a:latin typeface="+mn-lt"/>
            </a:endParaRPr>
          </a:p>
          <a:p>
            <a:pPr marL="1862632" lvl="4" indent="-260344" defTabSz="1206470">
              <a:lnSpc>
                <a:spcPct val="80000"/>
              </a:lnSpc>
              <a:spcBef>
                <a:spcPts val="533"/>
              </a:spcBef>
              <a:buClr>
                <a:srgbClr val="0F6FC6"/>
              </a:buClr>
              <a:buSzPct val="85000"/>
              <a:buFont typeface="Arial" pitchFamily="34" charset="0"/>
              <a:buChar char="•"/>
              <a:defRPr/>
            </a:pPr>
            <a:r>
              <a:rPr lang="en-US" sz="2000" b="1" dirty="0">
                <a:latin typeface="+mn-lt"/>
              </a:rPr>
              <a:t>Metastatic colorectal cancer, in combination with fluoropyrimidine-irinotecan- or fluoropyrimidine oxaliplatin-based chemotherapy for second-line treatment in patients who have progressed on a first-line bevacizumab product-containing regimen</a:t>
            </a:r>
            <a:endParaRPr lang="en-US" altLang="en-US" sz="2000" b="1" i="1" dirty="0">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highlight>
                <a:srgbClr val="C0C0C0"/>
              </a:highlight>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solidFill>
                <a:prstClr val="black"/>
              </a:solidFill>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solidFill>
                <a:prstClr val="black"/>
              </a:solidFill>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b="1" i="1" dirty="0">
              <a:solidFill>
                <a:prstClr val="black"/>
              </a:solidFill>
              <a:latin typeface="Constantia" pitchFamily="18" charset="0"/>
              <a:ea typeface="Constantia" pitchFamily="18" charset="0"/>
              <a:cs typeface="Constantia" pitchFamily="18" charset="0"/>
              <a:sym typeface="Constantia" pitchFamily="18" charset="0"/>
            </a:endParaRPr>
          </a:p>
        </p:txBody>
      </p:sp>
      <p:sp>
        <p:nvSpPr>
          <p:cNvPr id="4" name="TextBox 3"/>
          <p:cNvSpPr txBox="1"/>
          <p:nvPr/>
        </p:nvSpPr>
        <p:spPr>
          <a:xfrm>
            <a:off x="0" y="6416306"/>
            <a:ext cx="7656575" cy="361509"/>
          </a:xfrm>
          <a:prstGeom prst="rect">
            <a:avLst/>
          </a:prstGeom>
          <a:noFill/>
        </p:spPr>
        <p:txBody>
          <a:bodyPr wrap="square" rtlCol="0">
            <a:spAutoFit/>
          </a:bodyPr>
          <a:lstStyle/>
          <a:p>
            <a:pPr marL="1145087" lvl="3" defTabSz="1206470">
              <a:lnSpc>
                <a:spcPct val="80000"/>
              </a:lnSpc>
              <a:spcBef>
                <a:spcPts val="533"/>
              </a:spcBef>
              <a:buClr>
                <a:srgbClr val="0F6FC6"/>
              </a:buClr>
              <a:buSzPct val="85000"/>
              <a:defRPr/>
            </a:pPr>
            <a:r>
              <a:rPr lang="en-US" altLang="en-US" sz="2133" b="1" dirty="0">
                <a:latin typeface="Constantia" pitchFamily="18" charset="0"/>
                <a:ea typeface="Constantia" pitchFamily="18" charset="0"/>
                <a:cs typeface="Constantia" pitchFamily="18" charset="0"/>
                <a:sym typeface="Constantia" pitchFamily="18" charset="0"/>
              </a:rPr>
              <a:t>	</a:t>
            </a: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940757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38010" y="0"/>
            <a:ext cx="8957733" cy="898761"/>
          </a:xfrm>
        </p:spPr>
        <p:txBody>
          <a:bodyPr>
            <a:noAutofit/>
          </a:bodyPr>
          <a:lstStyle/>
          <a:p>
            <a:br>
              <a:rPr lang="en-US" sz="3600" dirty="0">
                <a:latin typeface="+mn-lt"/>
              </a:rPr>
            </a:br>
            <a:br>
              <a:rPr lang="en-US" sz="3600" dirty="0">
                <a:latin typeface="+mn-lt"/>
              </a:rPr>
            </a:br>
            <a:r>
              <a:rPr lang="en-US" sz="3600" b="1" dirty="0">
                <a:latin typeface="+mn-lt"/>
              </a:rPr>
              <a:t>Progress in Cancer Therapy 2022</a:t>
            </a:r>
            <a:br>
              <a:rPr lang="en-US" sz="3600" dirty="0">
                <a:latin typeface="+mn-lt"/>
              </a:rPr>
            </a:br>
            <a:br>
              <a:rPr lang="en-US" sz="3600" dirty="0">
                <a:latin typeface="+mn-lt"/>
              </a:rPr>
            </a:br>
            <a:endParaRPr lang="en-US" sz="3600" dirty="0">
              <a:latin typeface="+mn-lt"/>
            </a:endParaRPr>
          </a:p>
        </p:txBody>
      </p:sp>
      <p:sp>
        <p:nvSpPr>
          <p:cNvPr id="3" name="Content Placeholder 2"/>
          <p:cNvSpPr>
            <a:spLocks noGrp="1"/>
          </p:cNvSpPr>
          <p:nvPr>
            <p:ph idx="1"/>
          </p:nvPr>
        </p:nvSpPr>
        <p:spPr>
          <a:xfrm>
            <a:off x="228600" y="831299"/>
            <a:ext cx="11467143" cy="5585007"/>
          </a:xfrm>
        </p:spPr>
        <p:txBody>
          <a:bodyPr>
            <a:noAutofit/>
          </a:bodyPr>
          <a:lstStyle/>
          <a:p>
            <a:pPr marL="1862632" lvl="4" indent="-260344" defTabSz="1206470">
              <a:lnSpc>
                <a:spcPct val="80000"/>
              </a:lnSpc>
              <a:spcBef>
                <a:spcPts val="533"/>
              </a:spcBef>
              <a:buClr>
                <a:srgbClr val="0F6FC6"/>
              </a:buClr>
              <a:buSzPct val="85000"/>
              <a:buFont typeface="Arial" pitchFamily="34" charset="0"/>
              <a:buChar char="•"/>
              <a:defRPr/>
            </a:pPr>
            <a:r>
              <a:rPr lang="en-US" altLang="en-US" sz="2000" b="1" dirty="0">
                <a:latin typeface="+mn-lt"/>
                <a:ea typeface="Constantia" pitchFamily="18" charset="0"/>
                <a:cs typeface="Constantia" pitchFamily="18" charset="0"/>
                <a:sym typeface="Constantia" pitchFamily="18" charset="0"/>
              </a:rPr>
              <a:t>Ovarian</a:t>
            </a:r>
          </a:p>
          <a:p>
            <a:pPr marL="2319832" lvl="5" indent="-260344" defTabSz="1206470">
              <a:lnSpc>
                <a:spcPct val="80000"/>
              </a:lnSpc>
              <a:spcBef>
                <a:spcPts val="533"/>
              </a:spcBef>
              <a:buClr>
                <a:srgbClr val="0F6FC6"/>
              </a:buClr>
              <a:buSzPct val="85000"/>
              <a:buFont typeface="Arial" pitchFamily="34" charset="0"/>
              <a:buChar char="•"/>
              <a:defRPr/>
            </a:pPr>
            <a:r>
              <a:rPr lang="en-US" altLang="en-US" sz="2000" b="1" dirty="0">
                <a:solidFill>
                  <a:srgbClr val="FF0000"/>
                </a:solidFill>
                <a:latin typeface="+mn-lt"/>
                <a:ea typeface="Constantia" pitchFamily="18" charset="0"/>
                <a:cs typeface="Constantia" pitchFamily="18" charset="0"/>
                <a:sym typeface="Constantia" pitchFamily="18" charset="0"/>
              </a:rPr>
              <a:t>bevacizumab-maly ALYMSYS® </a:t>
            </a:r>
            <a:r>
              <a:rPr lang="en-US" altLang="en-US" sz="2000" b="1" dirty="0">
                <a:latin typeface="+mn-lt"/>
                <a:ea typeface="Constantia" pitchFamily="18" charset="0"/>
                <a:cs typeface="Constantia" pitchFamily="18" charset="0"/>
                <a:sym typeface="Constantia" pitchFamily="18" charset="0"/>
              </a:rPr>
              <a:t>Amneal Pharmaceuticals LLC </a:t>
            </a:r>
            <a:r>
              <a:rPr lang="en-US" altLang="en-US" sz="2000" b="1" dirty="0">
                <a:solidFill>
                  <a:srgbClr val="FF0000"/>
                </a:solidFill>
                <a:latin typeface="+mn-lt"/>
                <a:ea typeface="Constantia" pitchFamily="18" charset="0"/>
                <a:cs typeface="Constantia" pitchFamily="18" charset="0"/>
                <a:sym typeface="Constantia" pitchFamily="18" charset="0"/>
              </a:rPr>
              <a:t>(biosimilar)</a:t>
            </a:r>
            <a:r>
              <a:rPr lang="en-US" altLang="en-US" sz="2000" b="1" dirty="0">
                <a:latin typeface="+mn-lt"/>
                <a:ea typeface="Constantia" pitchFamily="18" charset="0"/>
                <a:cs typeface="Constantia" pitchFamily="18" charset="0"/>
                <a:sym typeface="Constantia" pitchFamily="18" charset="0"/>
              </a:rPr>
              <a:t>:</a:t>
            </a:r>
            <a:r>
              <a:rPr lang="en-US" sz="2000" b="1" dirty="0"/>
              <a:t> Epithelial ovarian, fallopian tube, or primary peritoneal cancer in combination with paclitaxel, pegylated liposomal doxorubicin, or topotecan for platinum-resistant recurrent disease who received no more than 2 prior chemotherapy regimens </a:t>
            </a:r>
            <a:r>
              <a:rPr lang="en-US" altLang="en-US" sz="2000" b="1" dirty="0">
                <a:solidFill>
                  <a:srgbClr val="FF0000"/>
                </a:solidFill>
                <a:latin typeface="+mn-lt"/>
                <a:ea typeface="Constantia" pitchFamily="18" charset="0"/>
                <a:cs typeface="Constantia" pitchFamily="18" charset="0"/>
                <a:sym typeface="Constantia" pitchFamily="18" charset="0"/>
              </a:rPr>
              <a:t>(2022)</a:t>
            </a:r>
          </a:p>
          <a:p>
            <a:pPr marL="2319832" lvl="5" indent="-260344" defTabSz="1206470">
              <a:lnSpc>
                <a:spcPct val="80000"/>
              </a:lnSpc>
              <a:spcBef>
                <a:spcPts val="533"/>
              </a:spcBef>
              <a:buClr>
                <a:srgbClr val="0F6FC6"/>
              </a:buClr>
              <a:buSzPct val="85000"/>
              <a:buFont typeface="Arial" pitchFamily="34" charset="0"/>
              <a:buChar char="•"/>
              <a:defRPr/>
            </a:pPr>
            <a:endParaRPr lang="en-US" sz="2000" b="1" dirty="0"/>
          </a:p>
          <a:p>
            <a:pPr marL="1862632" lvl="4" indent="-260344" defTabSz="1206470">
              <a:lnSpc>
                <a:spcPct val="80000"/>
              </a:lnSpc>
              <a:spcBef>
                <a:spcPts val="533"/>
              </a:spcBef>
              <a:buClr>
                <a:srgbClr val="0F6FC6"/>
              </a:buClr>
              <a:buSzPct val="85000"/>
              <a:buFont typeface="Arial" pitchFamily="34" charset="0"/>
              <a:buChar char="•"/>
              <a:defRPr/>
            </a:pPr>
            <a:r>
              <a:rPr lang="en-US" altLang="en-US" sz="2000" b="1" dirty="0">
                <a:latin typeface="+mn-lt"/>
                <a:ea typeface="Constantia" pitchFamily="18" charset="0"/>
                <a:cs typeface="Constantia" pitchFamily="18" charset="0"/>
                <a:sym typeface="Constantia" pitchFamily="18" charset="0"/>
              </a:rPr>
              <a:t>Cervical </a:t>
            </a:r>
          </a:p>
          <a:p>
            <a:pPr marL="2319832" lvl="5" indent="-260344" defTabSz="1206470">
              <a:lnSpc>
                <a:spcPct val="80000"/>
              </a:lnSpc>
              <a:spcBef>
                <a:spcPts val="533"/>
              </a:spcBef>
              <a:buClr>
                <a:srgbClr val="0F6FC6"/>
              </a:buClr>
              <a:buSzPct val="85000"/>
              <a:buFont typeface="Arial" pitchFamily="34" charset="0"/>
              <a:buChar char="•"/>
              <a:defRPr/>
            </a:pPr>
            <a:r>
              <a:rPr lang="en-US" altLang="en-US" sz="2000" b="1" dirty="0">
                <a:solidFill>
                  <a:srgbClr val="FF0000"/>
                </a:solidFill>
                <a:latin typeface="+mn-lt"/>
                <a:ea typeface="Constantia" pitchFamily="18" charset="0"/>
                <a:cs typeface="Constantia" pitchFamily="18" charset="0"/>
                <a:sym typeface="Constantia" pitchFamily="18" charset="0"/>
              </a:rPr>
              <a:t>bevacizumab-maly ALYMSYS® </a:t>
            </a:r>
            <a:r>
              <a:rPr lang="en-US" altLang="en-US" sz="2000" b="1" dirty="0">
                <a:latin typeface="+mn-lt"/>
                <a:ea typeface="Constantia" pitchFamily="18" charset="0"/>
                <a:cs typeface="Constantia" pitchFamily="18" charset="0"/>
                <a:sym typeface="Constantia" pitchFamily="18" charset="0"/>
              </a:rPr>
              <a:t>Amneal Pharmaceuticals LLC </a:t>
            </a:r>
            <a:r>
              <a:rPr lang="en-US" altLang="en-US" sz="2000" b="1" dirty="0">
                <a:solidFill>
                  <a:srgbClr val="FF0000"/>
                </a:solidFill>
                <a:latin typeface="+mn-lt"/>
                <a:ea typeface="Constantia" pitchFamily="18" charset="0"/>
                <a:cs typeface="Constantia" pitchFamily="18" charset="0"/>
                <a:sym typeface="Constantia" pitchFamily="18" charset="0"/>
              </a:rPr>
              <a:t>(biosimilar)</a:t>
            </a:r>
            <a:r>
              <a:rPr lang="en-US" altLang="en-US" sz="2000" b="1" dirty="0">
                <a:latin typeface="+mn-lt"/>
                <a:ea typeface="Constantia" pitchFamily="18" charset="0"/>
                <a:cs typeface="Constantia" pitchFamily="18" charset="0"/>
                <a:sym typeface="Constantia" pitchFamily="18" charset="0"/>
              </a:rPr>
              <a:t>:</a:t>
            </a:r>
            <a:r>
              <a:rPr lang="en-US" sz="2000" b="1" dirty="0"/>
              <a:t> Persistent, recurrent, or metastatic cervical cancer, in combination with paclitaxel and cisplatin, or paclitaxel and topotecan </a:t>
            </a:r>
            <a:r>
              <a:rPr lang="en-US" sz="2000" b="1" dirty="0">
                <a:solidFill>
                  <a:srgbClr val="FF0000"/>
                </a:solidFill>
              </a:rPr>
              <a:t>(</a:t>
            </a:r>
            <a:r>
              <a:rPr lang="en-US" altLang="en-US" sz="2000" b="1" dirty="0">
                <a:solidFill>
                  <a:srgbClr val="FF0000"/>
                </a:solidFill>
                <a:latin typeface="+mn-lt"/>
                <a:ea typeface="Constantia" pitchFamily="18" charset="0"/>
                <a:cs typeface="Constantia" pitchFamily="18" charset="0"/>
                <a:sym typeface="Constantia" pitchFamily="18" charset="0"/>
              </a:rPr>
              <a:t>2022)</a:t>
            </a:r>
          </a:p>
          <a:p>
            <a:pPr marL="2319832" lvl="5" indent="-260344" defTabSz="1206470">
              <a:lnSpc>
                <a:spcPct val="80000"/>
              </a:lnSpc>
              <a:spcBef>
                <a:spcPts val="533"/>
              </a:spcBef>
              <a:buClr>
                <a:srgbClr val="0F6FC6"/>
              </a:buClr>
              <a:buSzPct val="85000"/>
              <a:buFont typeface="Arial" pitchFamily="34" charset="0"/>
              <a:buChar char="•"/>
              <a:defRPr/>
            </a:pPr>
            <a:endParaRPr lang="en-US" altLang="en-US" sz="2000" b="1" dirty="0">
              <a:solidFill>
                <a:srgbClr val="FF0000"/>
              </a:solidFill>
              <a:latin typeface="+mn-lt"/>
              <a:ea typeface="Constantia" pitchFamily="18" charset="0"/>
              <a:cs typeface="Constantia" pitchFamily="18" charset="0"/>
              <a:sym typeface="Constantia" pitchFamily="18" charset="0"/>
            </a:endParaRPr>
          </a:p>
          <a:p>
            <a:pPr marL="1862632" lvl="4" indent="-260344" defTabSz="1206470">
              <a:lnSpc>
                <a:spcPct val="80000"/>
              </a:lnSpc>
              <a:spcBef>
                <a:spcPts val="533"/>
              </a:spcBef>
              <a:buClr>
                <a:srgbClr val="0F6FC6"/>
              </a:buClr>
              <a:buSzPct val="85000"/>
              <a:buFont typeface="Arial" pitchFamily="34" charset="0"/>
              <a:buChar char="•"/>
              <a:defRPr/>
            </a:pPr>
            <a:r>
              <a:rPr lang="en-US" altLang="en-US" sz="2000" b="1" dirty="0">
                <a:latin typeface="+mn-lt"/>
                <a:ea typeface="Constantia" pitchFamily="18" charset="0"/>
                <a:cs typeface="Constantia" pitchFamily="18" charset="0"/>
                <a:sym typeface="Constantia" pitchFamily="18" charset="0"/>
              </a:rPr>
              <a:t>Renal Cell Carcinoma:</a:t>
            </a:r>
          </a:p>
          <a:p>
            <a:pPr marL="2319832" lvl="5" indent="-260344" defTabSz="1206470">
              <a:lnSpc>
                <a:spcPct val="80000"/>
              </a:lnSpc>
              <a:spcBef>
                <a:spcPts val="533"/>
              </a:spcBef>
              <a:buClr>
                <a:srgbClr val="0F6FC6"/>
              </a:buClr>
              <a:buSzPct val="85000"/>
              <a:buFont typeface="Arial" pitchFamily="34" charset="0"/>
              <a:buChar char="•"/>
              <a:defRPr/>
            </a:pPr>
            <a:r>
              <a:rPr lang="en-US" altLang="en-US" sz="2000" b="1" dirty="0">
                <a:solidFill>
                  <a:srgbClr val="FF0000"/>
                </a:solidFill>
                <a:latin typeface="+mn-lt"/>
                <a:ea typeface="Constantia" pitchFamily="18" charset="0"/>
                <a:cs typeface="Constantia" pitchFamily="18" charset="0"/>
                <a:sym typeface="Constantia" pitchFamily="18" charset="0"/>
              </a:rPr>
              <a:t>bevacizumab-maly ALYMSYS® </a:t>
            </a:r>
            <a:r>
              <a:rPr lang="en-US" altLang="en-US" sz="2000" b="1" dirty="0">
                <a:latin typeface="+mn-lt"/>
                <a:ea typeface="Constantia" pitchFamily="18" charset="0"/>
                <a:cs typeface="Constantia" pitchFamily="18" charset="0"/>
                <a:sym typeface="Constantia" pitchFamily="18" charset="0"/>
              </a:rPr>
              <a:t>Amneal Pharmaceuticals LLC </a:t>
            </a:r>
            <a:r>
              <a:rPr lang="en-US" altLang="en-US" sz="2000" b="1" dirty="0">
                <a:solidFill>
                  <a:srgbClr val="FF0000"/>
                </a:solidFill>
                <a:latin typeface="+mn-lt"/>
                <a:ea typeface="Constantia" pitchFamily="18" charset="0"/>
                <a:cs typeface="Constantia" pitchFamily="18" charset="0"/>
                <a:sym typeface="Constantia" pitchFamily="18" charset="0"/>
              </a:rPr>
              <a:t>(biosimilar)</a:t>
            </a:r>
            <a:r>
              <a:rPr lang="en-US" altLang="en-US" sz="2000" b="1" dirty="0">
                <a:latin typeface="+mn-lt"/>
                <a:ea typeface="Constantia" pitchFamily="18" charset="0"/>
                <a:cs typeface="Constantia" pitchFamily="18" charset="0"/>
                <a:sym typeface="Constantia" pitchFamily="18" charset="0"/>
              </a:rPr>
              <a:t>: in combination with interferon alfa </a:t>
            </a:r>
            <a:r>
              <a:rPr lang="en-US" altLang="en-US" sz="2000" b="1" dirty="0">
                <a:solidFill>
                  <a:srgbClr val="FF0000"/>
                </a:solidFill>
                <a:latin typeface="+mn-lt"/>
                <a:ea typeface="Constantia" pitchFamily="18" charset="0"/>
                <a:cs typeface="Constantia" pitchFamily="18" charset="0"/>
                <a:sym typeface="Constantia" pitchFamily="18" charset="0"/>
              </a:rPr>
              <a:t>(2022)</a:t>
            </a:r>
          </a:p>
          <a:p>
            <a:pPr marL="2319832" lvl="5" indent="-260344" defTabSz="1206470">
              <a:lnSpc>
                <a:spcPct val="80000"/>
              </a:lnSpc>
              <a:spcBef>
                <a:spcPts val="533"/>
              </a:spcBef>
              <a:buClr>
                <a:srgbClr val="0F6FC6"/>
              </a:buClr>
              <a:buSzPct val="85000"/>
              <a:buFont typeface="Arial"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1862632" lvl="4" indent="-260344" defTabSz="1206470">
              <a:lnSpc>
                <a:spcPct val="80000"/>
              </a:lnSpc>
              <a:spcBef>
                <a:spcPts val="533"/>
              </a:spcBef>
              <a:buClr>
                <a:srgbClr val="0F6FC6"/>
              </a:buClr>
              <a:buSzPct val="85000"/>
              <a:buFont typeface="Arial" pitchFamily="34" charset="0"/>
              <a:buChar char="•"/>
              <a:defRPr/>
            </a:pPr>
            <a:r>
              <a:rPr lang="en-US" altLang="en-US" sz="2000" b="1" dirty="0">
                <a:latin typeface="+mn-lt"/>
                <a:ea typeface="Constantia" pitchFamily="18" charset="0"/>
                <a:cs typeface="Constantia" pitchFamily="18" charset="0"/>
                <a:sym typeface="Constantia" pitchFamily="18" charset="0"/>
              </a:rPr>
              <a:t>Glioblastoma</a:t>
            </a:r>
          </a:p>
          <a:p>
            <a:pPr marL="2319832" lvl="5" indent="-260344" defTabSz="1206470">
              <a:lnSpc>
                <a:spcPct val="80000"/>
              </a:lnSpc>
              <a:spcBef>
                <a:spcPts val="533"/>
              </a:spcBef>
              <a:buClr>
                <a:srgbClr val="0F6FC6"/>
              </a:buClr>
              <a:buSzPct val="85000"/>
              <a:buFont typeface="Arial" pitchFamily="34" charset="0"/>
              <a:buChar char="•"/>
              <a:defRPr/>
            </a:pPr>
            <a:r>
              <a:rPr lang="en-US" altLang="en-US" sz="2000" b="1" dirty="0">
                <a:solidFill>
                  <a:srgbClr val="FF0000"/>
                </a:solidFill>
                <a:latin typeface="+mn-lt"/>
                <a:ea typeface="Constantia" pitchFamily="18" charset="0"/>
                <a:cs typeface="Constantia" pitchFamily="18" charset="0"/>
                <a:sym typeface="Constantia" pitchFamily="18" charset="0"/>
              </a:rPr>
              <a:t>bevacizumab-maly ALYMSYS® </a:t>
            </a:r>
            <a:r>
              <a:rPr lang="en-US" altLang="en-US" sz="2000" b="1" dirty="0">
                <a:latin typeface="+mn-lt"/>
                <a:ea typeface="Constantia" pitchFamily="18" charset="0"/>
                <a:cs typeface="Constantia" pitchFamily="18" charset="0"/>
                <a:sym typeface="Constantia" pitchFamily="18" charset="0"/>
              </a:rPr>
              <a:t>Amneal Pharmaceuticals LLC </a:t>
            </a:r>
            <a:r>
              <a:rPr lang="en-US" altLang="en-US" sz="2000" b="1" dirty="0">
                <a:solidFill>
                  <a:srgbClr val="FF0000"/>
                </a:solidFill>
                <a:latin typeface="+mn-lt"/>
                <a:ea typeface="Constantia" pitchFamily="18" charset="0"/>
                <a:cs typeface="Constantia" pitchFamily="18" charset="0"/>
                <a:sym typeface="Constantia" pitchFamily="18" charset="0"/>
              </a:rPr>
              <a:t>(biosimilar)</a:t>
            </a:r>
            <a:r>
              <a:rPr lang="en-US" altLang="en-US" sz="2000" b="1" dirty="0">
                <a:latin typeface="+mn-lt"/>
                <a:ea typeface="Constantia" pitchFamily="18" charset="0"/>
                <a:cs typeface="Constantia" pitchFamily="18" charset="0"/>
                <a:sym typeface="Constantia" pitchFamily="18" charset="0"/>
              </a:rPr>
              <a:t>: recurrent glioblastoma in adults </a:t>
            </a:r>
            <a:r>
              <a:rPr lang="en-US" altLang="en-US" sz="2000" b="1" dirty="0">
                <a:solidFill>
                  <a:srgbClr val="FF0000"/>
                </a:solidFill>
                <a:latin typeface="+mn-lt"/>
                <a:ea typeface="Constantia" pitchFamily="18" charset="0"/>
                <a:cs typeface="Constantia" pitchFamily="18" charset="0"/>
                <a:sym typeface="Constantia" pitchFamily="18" charset="0"/>
              </a:rPr>
              <a:t>(2022)</a:t>
            </a:r>
          </a:p>
          <a:p>
            <a:pPr marL="1862632" lvl="4" indent="-260344" defTabSz="1206470">
              <a:lnSpc>
                <a:spcPct val="80000"/>
              </a:lnSpc>
              <a:spcBef>
                <a:spcPts val="533"/>
              </a:spcBef>
              <a:buClr>
                <a:srgbClr val="0F6FC6"/>
              </a:buClr>
              <a:buSzPct val="85000"/>
              <a:buFont typeface="Arial" pitchFamily="34" charset="0"/>
              <a:buChar char="•"/>
              <a:defRPr/>
            </a:pPr>
            <a:endParaRPr lang="en-US" altLang="en-US" sz="2000" b="1" dirty="0">
              <a:highlight>
                <a:srgbClr val="FFFF00"/>
              </a:highlight>
              <a:latin typeface="+mn-lt"/>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2000" b="1" i="1" dirty="0">
              <a:solidFill>
                <a:prstClr val="black"/>
              </a:solidFill>
              <a:latin typeface="+mn-lt"/>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b="1" i="1" dirty="0">
              <a:solidFill>
                <a:prstClr val="black"/>
              </a:solidFill>
              <a:latin typeface="Constantia" pitchFamily="18" charset="0"/>
              <a:ea typeface="Constantia" pitchFamily="18" charset="0"/>
              <a:cs typeface="Constantia" pitchFamily="18" charset="0"/>
              <a:sym typeface="Constantia" pitchFamily="18" charset="0"/>
            </a:endParaRPr>
          </a:p>
        </p:txBody>
      </p:sp>
      <p:sp>
        <p:nvSpPr>
          <p:cNvPr id="4" name="TextBox 3"/>
          <p:cNvSpPr txBox="1"/>
          <p:nvPr/>
        </p:nvSpPr>
        <p:spPr>
          <a:xfrm>
            <a:off x="0" y="6416306"/>
            <a:ext cx="7656575" cy="361509"/>
          </a:xfrm>
          <a:prstGeom prst="rect">
            <a:avLst/>
          </a:prstGeom>
          <a:noFill/>
        </p:spPr>
        <p:txBody>
          <a:bodyPr wrap="square" rtlCol="0">
            <a:spAutoFit/>
          </a:bodyPr>
          <a:lstStyle/>
          <a:p>
            <a:pPr marL="1145087" lvl="3" defTabSz="1206470">
              <a:lnSpc>
                <a:spcPct val="80000"/>
              </a:lnSpc>
              <a:spcBef>
                <a:spcPts val="533"/>
              </a:spcBef>
              <a:buClr>
                <a:srgbClr val="0F6FC6"/>
              </a:buClr>
              <a:buSzPct val="85000"/>
              <a:defRPr/>
            </a:pPr>
            <a:r>
              <a:rPr lang="en-US" altLang="en-US" sz="2133" b="1" dirty="0">
                <a:latin typeface="Constantia" pitchFamily="18" charset="0"/>
                <a:ea typeface="Constantia" pitchFamily="18" charset="0"/>
                <a:cs typeface="Constantia" pitchFamily="18" charset="0"/>
                <a:sym typeface="Constantia" pitchFamily="18" charset="0"/>
              </a:rPr>
              <a:t>	</a:t>
            </a: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508478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18794" y="123813"/>
            <a:ext cx="8921675" cy="694637"/>
          </a:xfrm>
        </p:spPr>
        <p:txBody>
          <a:bodyPr>
            <a:noAutofit/>
          </a:bodyPr>
          <a:lstStyle/>
          <a:p>
            <a:pPr algn="ctr"/>
            <a:r>
              <a:rPr lang="en-US" sz="3600" b="1" dirty="0">
                <a:latin typeface="+mn-lt"/>
              </a:rPr>
              <a:t>Progress in Cancer Therapy 2022</a:t>
            </a:r>
            <a:endParaRPr lang="en-US" sz="3600" dirty="0">
              <a:latin typeface="+mn-lt"/>
            </a:endParaRPr>
          </a:p>
        </p:txBody>
      </p:sp>
      <p:sp>
        <p:nvSpPr>
          <p:cNvPr id="3" name="Content Placeholder 2"/>
          <p:cNvSpPr>
            <a:spLocks noGrp="1"/>
          </p:cNvSpPr>
          <p:nvPr>
            <p:ph idx="1"/>
          </p:nvPr>
        </p:nvSpPr>
        <p:spPr>
          <a:xfrm>
            <a:off x="461715" y="818450"/>
            <a:ext cx="10235832" cy="5575300"/>
          </a:xfrm>
        </p:spPr>
        <p:txBody>
          <a:bodyPr>
            <a:normAutofit lnSpcReduction="10000"/>
          </a:bodyPr>
          <a:lstStyle/>
          <a:p>
            <a:pPr marL="1297495" lvl="3" indent="0" defTabSz="1206470">
              <a:lnSpc>
                <a:spcPct val="80000"/>
              </a:lnSpc>
              <a:spcBef>
                <a:spcPts val="533"/>
              </a:spcBef>
              <a:buClr>
                <a:srgbClr val="0F6FC6"/>
              </a:buClr>
              <a:buSzPct val="85000"/>
              <a:buNone/>
              <a:defRPr/>
            </a:pPr>
            <a:r>
              <a:rPr lang="en-US" altLang="en-US" sz="2000" b="1" dirty="0">
                <a:latin typeface="+mn-lt"/>
                <a:ea typeface="Constantia" pitchFamily="18" charset="0"/>
                <a:cs typeface="Constantia" pitchFamily="18" charset="0"/>
                <a:sym typeface="Constantia" pitchFamily="18" charset="0"/>
              </a:rPr>
              <a:t>  </a:t>
            </a:r>
          </a:p>
          <a:p>
            <a:pPr marL="1100639" lvl="2" indent="-260344" defTabSz="1206470">
              <a:lnSpc>
                <a:spcPct val="80000"/>
              </a:lnSpc>
              <a:spcBef>
                <a:spcPts val="533"/>
              </a:spcBef>
              <a:buClr>
                <a:srgbClr val="0F6FC6"/>
              </a:buClr>
              <a:buSzPct val="85000"/>
              <a:buFont typeface="Arial" pitchFamily="34" charset="0"/>
              <a:buChar char="•"/>
              <a:defRPr/>
            </a:pPr>
            <a:r>
              <a:rPr lang="en-US" altLang="en-US" b="1" dirty="0">
                <a:latin typeface="+mn-lt"/>
                <a:ea typeface="Constantia" pitchFamily="18" charset="0"/>
                <a:cs typeface="Constantia" pitchFamily="18" charset="0"/>
                <a:sym typeface="Constantia" pitchFamily="18" charset="0"/>
              </a:rPr>
              <a:t>Esophageal Squamous Cell Carcinoma</a:t>
            </a:r>
          </a:p>
          <a:p>
            <a:pPr marL="1100639" lvl="2" indent="-260344" defTabSz="1206470">
              <a:lnSpc>
                <a:spcPct val="80000"/>
              </a:lnSpc>
              <a:spcBef>
                <a:spcPts val="533"/>
              </a:spcBef>
              <a:buClr>
                <a:srgbClr val="0F6FC6"/>
              </a:buClr>
              <a:buSzPct val="85000"/>
              <a:buFont typeface="Arial" pitchFamily="34" charset="0"/>
              <a:buChar char="•"/>
              <a:defRPr/>
            </a:pPr>
            <a:endParaRPr lang="en-US" altLang="en-US" b="1" dirty="0">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r>
              <a:rPr lang="en-US" altLang="en-US" sz="2000" b="1" dirty="0">
                <a:latin typeface="+mn-lt"/>
                <a:ea typeface="Constantia" pitchFamily="18" charset="0"/>
                <a:cs typeface="Constantia" pitchFamily="18" charset="0"/>
                <a:sym typeface="Constantia" pitchFamily="18" charset="0"/>
              </a:rPr>
              <a:t> F</a:t>
            </a:r>
            <a:r>
              <a:rPr lang="en-US" altLang="en-US" sz="2000" b="1" i="1" dirty="0">
                <a:latin typeface="+mn-lt"/>
                <a:ea typeface="Constantia" pitchFamily="18" charset="0"/>
                <a:cs typeface="Constantia" pitchFamily="18" charset="0"/>
                <a:sym typeface="Constantia" pitchFamily="18" charset="0"/>
              </a:rPr>
              <a:t>irst-line treatment of patients with advanced or metastatic esophageal squamous cell carcinoma (ESCC):</a:t>
            </a:r>
          </a:p>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i="1" dirty="0">
              <a:latin typeface="+mn-lt"/>
              <a:ea typeface="Constantia" pitchFamily="18" charset="0"/>
              <a:cs typeface="Constantia" pitchFamily="18" charset="0"/>
              <a:sym typeface="Constantia" pitchFamily="18" charset="0"/>
            </a:endParaRPr>
          </a:p>
          <a:p>
            <a:pPr marL="2015039" lvl="4" indent="-260344" defTabSz="1206470">
              <a:lnSpc>
                <a:spcPct val="80000"/>
              </a:lnSpc>
              <a:spcBef>
                <a:spcPts val="533"/>
              </a:spcBef>
              <a:buClr>
                <a:srgbClr val="0F6FC6"/>
              </a:buClr>
              <a:buSzPct val="85000"/>
              <a:buFont typeface="Arial" pitchFamily="34" charset="0"/>
              <a:buChar char="•"/>
              <a:defRPr/>
            </a:pPr>
            <a:r>
              <a:rPr lang="en-US" altLang="en-US" sz="2000" b="1" i="1" dirty="0">
                <a:solidFill>
                  <a:srgbClr val="00B0F0"/>
                </a:solidFill>
                <a:latin typeface="+mn-lt"/>
                <a:ea typeface="Constantia" pitchFamily="18" charset="0"/>
                <a:cs typeface="Constantia" pitchFamily="18" charset="0"/>
                <a:sym typeface="Constantia" pitchFamily="18" charset="0"/>
              </a:rPr>
              <a:t>nivolumab Opdivo®</a:t>
            </a:r>
            <a:r>
              <a:rPr lang="en-US" altLang="en-US" sz="2000" b="1" i="1" dirty="0">
                <a:latin typeface="+mn-lt"/>
                <a:ea typeface="Constantia" pitchFamily="18" charset="0"/>
                <a:cs typeface="Constantia" pitchFamily="18" charset="0"/>
                <a:sym typeface="Constantia" pitchFamily="18" charset="0"/>
              </a:rPr>
              <a:t> Bristol-Myers Squibb Company: in combination with fluoropyrimidine- and platinum-based chemotherapy </a:t>
            </a:r>
            <a:r>
              <a:rPr lang="en-US" altLang="en-US" sz="2000" b="1" i="1" dirty="0">
                <a:solidFill>
                  <a:srgbClr val="FF0000"/>
                </a:solidFill>
                <a:latin typeface="+mn-lt"/>
                <a:ea typeface="Constantia" pitchFamily="18" charset="0"/>
                <a:cs typeface="Constantia" pitchFamily="18" charset="0"/>
                <a:sym typeface="Constantia" pitchFamily="18" charset="0"/>
              </a:rPr>
              <a:t>(2022)</a:t>
            </a:r>
          </a:p>
          <a:p>
            <a:pPr marL="2015039" lvl="4" indent="-260344" defTabSz="1206470">
              <a:lnSpc>
                <a:spcPct val="80000"/>
              </a:lnSpc>
              <a:spcBef>
                <a:spcPts val="533"/>
              </a:spcBef>
              <a:buClr>
                <a:srgbClr val="0F6FC6"/>
              </a:buClr>
              <a:buSzPct val="85000"/>
              <a:buFont typeface="Arial" pitchFamily="34" charset="0"/>
              <a:buChar char="•"/>
              <a:defRPr/>
            </a:pPr>
            <a:r>
              <a:rPr lang="en-US" altLang="en-US" sz="2000" b="1" i="1" dirty="0">
                <a:latin typeface="+mn-lt"/>
                <a:ea typeface="Constantia" pitchFamily="18" charset="0"/>
                <a:cs typeface="Constantia" pitchFamily="18" charset="0"/>
                <a:sym typeface="Constantia" pitchFamily="18" charset="0"/>
              </a:rPr>
              <a:t> </a:t>
            </a:r>
          </a:p>
          <a:p>
            <a:pPr marL="2015039" lvl="4" indent="-260344" defTabSz="1206470">
              <a:lnSpc>
                <a:spcPct val="80000"/>
              </a:lnSpc>
              <a:spcBef>
                <a:spcPts val="533"/>
              </a:spcBef>
              <a:buClr>
                <a:srgbClr val="0F6FC6"/>
              </a:buClr>
              <a:buSzPct val="85000"/>
              <a:buFont typeface="Arial" pitchFamily="34" charset="0"/>
              <a:buChar char="•"/>
              <a:defRPr/>
            </a:pPr>
            <a:r>
              <a:rPr lang="en-US" altLang="en-US" sz="2000" b="1" i="1" dirty="0">
                <a:solidFill>
                  <a:srgbClr val="00B0F0"/>
                </a:solidFill>
                <a:latin typeface="+mn-lt"/>
                <a:ea typeface="Constantia" pitchFamily="18" charset="0"/>
                <a:cs typeface="Constantia" pitchFamily="18" charset="0"/>
                <a:sym typeface="Constantia" pitchFamily="18" charset="0"/>
              </a:rPr>
              <a:t>Nivolumab Opdivo® in combination with ipilimumab Yervoy®: </a:t>
            </a:r>
            <a:r>
              <a:rPr lang="en-US" altLang="en-US" sz="2000" b="1" i="1" dirty="0">
                <a:latin typeface="+mn-lt"/>
                <a:ea typeface="Constantia" pitchFamily="18" charset="0"/>
                <a:cs typeface="Constantia" pitchFamily="18" charset="0"/>
                <a:sym typeface="Constantia" pitchFamily="18" charset="0"/>
              </a:rPr>
              <a:t>Bristol-Myers Squibb Company </a:t>
            </a:r>
            <a:r>
              <a:rPr lang="en-US" altLang="en-US" sz="2000" b="1" i="1" dirty="0">
                <a:solidFill>
                  <a:srgbClr val="FF0000"/>
                </a:solidFill>
                <a:latin typeface="+mn-lt"/>
                <a:ea typeface="Constantia" pitchFamily="18" charset="0"/>
                <a:cs typeface="Constantia" pitchFamily="18" charset="0"/>
                <a:sym typeface="Constantia" pitchFamily="18" charset="0"/>
              </a:rPr>
              <a:t>(2022)</a:t>
            </a:r>
          </a:p>
          <a:p>
            <a:pPr marL="1297495" lvl="3" indent="0" defTabSz="1206470">
              <a:lnSpc>
                <a:spcPct val="80000"/>
              </a:lnSpc>
              <a:spcBef>
                <a:spcPts val="533"/>
              </a:spcBef>
              <a:buClr>
                <a:srgbClr val="0F6FC6"/>
              </a:buClr>
              <a:buSzPct val="85000"/>
              <a:buNone/>
              <a:defRPr/>
            </a:pPr>
            <a:endParaRPr lang="en-US" altLang="en-US" sz="2000" b="1" i="1" dirty="0">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endParaRPr lang="en-US" altLang="en-US" b="1" dirty="0">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r>
              <a:rPr lang="en-US" altLang="en-US" b="1" dirty="0">
                <a:latin typeface="+mn-lt"/>
                <a:ea typeface="Constantia" pitchFamily="18" charset="0"/>
                <a:cs typeface="Constantia" pitchFamily="18" charset="0"/>
                <a:sym typeface="Constantia" pitchFamily="18" charset="0"/>
              </a:rPr>
              <a:t>Endometrial</a:t>
            </a:r>
          </a:p>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r>
              <a:rPr lang="en-US" altLang="en-US" sz="2000" b="1" i="1" dirty="0">
                <a:solidFill>
                  <a:srgbClr val="00B0F0"/>
                </a:solidFill>
                <a:latin typeface="+mn-lt"/>
                <a:ea typeface="Constantia" pitchFamily="18" charset="0"/>
                <a:cs typeface="Constantia" pitchFamily="18" charset="0"/>
                <a:sym typeface="Constantia" pitchFamily="18" charset="0"/>
              </a:rPr>
              <a:t>pembrolizumab Keytruda® </a:t>
            </a:r>
            <a:r>
              <a:rPr lang="en-US" altLang="en-US" sz="2000" b="1" i="1" dirty="0">
                <a:latin typeface="+mn-lt"/>
                <a:ea typeface="Constantia" pitchFamily="18" charset="0"/>
                <a:cs typeface="Constantia" pitchFamily="18" charset="0"/>
                <a:sym typeface="Constantia" pitchFamily="18" charset="0"/>
              </a:rPr>
              <a:t>Merck: single agent, for patients with advanced endometrial carcinoma that is microsatellite instability-high (MSI-H) or mismatch repair deficient (dMMR), as determined by an FDA-approved test, who have disease progression following prior systemic therapy in any setting and who are not candidates for curative surgery or radiation </a:t>
            </a:r>
            <a:r>
              <a:rPr lang="en-US" altLang="en-US" sz="2000" b="1" i="1" dirty="0">
                <a:solidFill>
                  <a:srgbClr val="FF0000"/>
                </a:solidFill>
                <a:latin typeface="+mn-lt"/>
                <a:ea typeface="Constantia" pitchFamily="18" charset="0"/>
                <a:cs typeface="Constantia" pitchFamily="18" charset="0"/>
                <a:sym typeface="Constantia" pitchFamily="18" charset="0"/>
              </a:rPr>
              <a:t>(2022)</a:t>
            </a:r>
          </a:p>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dirty="0">
              <a:highlight>
                <a:srgbClr val="00FF00"/>
              </a:highlight>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dirty="0">
              <a:highlight>
                <a:srgbClr val="00FF00"/>
              </a:highlight>
              <a:latin typeface="+mn-lt"/>
              <a:ea typeface="Constantia" pitchFamily="18" charset="0"/>
              <a:cs typeface="Constantia" pitchFamily="18" charset="0"/>
              <a:sym typeface="Constantia" pitchFamily="18" charset="0"/>
            </a:endParaRPr>
          </a:p>
          <a:p>
            <a:pPr marL="1526078" lvl="3" indent="-380990" defTabSz="1206470">
              <a:lnSpc>
                <a:spcPct val="80000"/>
              </a:lnSpc>
              <a:spcBef>
                <a:spcPts val="533"/>
              </a:spcBef>
              <a:buClr>
                <a:srgbClr val="0F6FC6"/>
              </a:buClr>
              <a:buSzPct val="85000"/>
              <a:buFont typeface="Arial" panose="020B0604020202020204" pitchFamily="34" charset="0"/>
              <a:buChar char="•"/>
              <a:defRPr/>
            </a:pPr>
            <a:endParaRPr lang="en-US" altLang="en-US" sz="2000" b="1" i="1" dirty="0">
              <a:latin typeface="+mn-lt"/>
              <a:ea typeface="Constantia" pitchFamily="18" charset="0"/>
              <a:cs typeface="Constantia" pitchFamily="18" charset="0"/>
              <a:sym typeface="Constantia" pitchFamily="18" charset="0"/>
            </a:endParaRPr>
          </a:p>
          <a:p>
            <a:pPr marL="1526078" lvl="3" indent="-380990" defTabSz="1206470">
              <a:lnSpc>
                <a:spcPct val="80000"/>
              </a:lnSpc>
              <a:spcBef>
                <a:spcPts val="533"/>
              </a:spcBef>
              <a:buClr>
                <a:srgbClr val="0F6FC6"/>
              </a:buClr>
              <a:buSzPct val="85000"/>
              <a:buFont typeface="Arial" panose="020B0604020202020204" pitchFamily="34" charset="0"/>
              <a:buChar char="•"/>
              <a:defRPr/>
            </a:pPr>
            <a:endParaRPr lang="en-US" altLang="en-US" sz="2000" b="1" dirty="0">
              <a:highlight>
                <a:srgbClr val="FFFF00"/>
              </a:highlight>
              <a:latin typeface="+mn-lt"/>
              <a:ea typeface="Constantia" pitchFamily="18" charset="0"/>
              <a:cs typeface="Constantia" pitchFamily="18" charset="0"/>
              <a:sym typeface="Constantia" pitchFamily="18" charset="0"/>
            </a:endParaRPr>
          </a:p>
          <a:p>
            <a:pPr marL="1526078" lvl="3" indent="-380990" defTabSz="1206470">
              <a:lnSpc>
                <a:spcPct val="80000"/>
              </a:lnSpc>
              <a:spcBef>
                <a:spcPts val="533"/>
              </a:spcBef>
              <a:buClr>
                <a:srgbClr val="0F6FC6"/>
              </a:buClr>
              <a:buSzPct val="85000"/>
              <a:buFont typeface="Arial" panose="020B0604020202020204" pitchFamily="34" charset="0"/>
              <a:buChar char="•"/>
              <a:defRPr/>
            </a:pPr>
            <a:endParaRPr lang="en-US" altLang="en-US" sz="2000" b="1" dirty="0">
              <a:highlight>
                <a:srgbClr val="FFFF00"/>
              </a:highlight>
              <a:latin typeface="+mn-lt"/>
              <a:ea typeface="Constantia" pitchFamily="18" charset="0"/>
              <a:cs typeface="Constantia" pitchFamily="18" charset="0"/>
              <a:sym typeface="Constantia" pitchFamily="18" charset="0"/>
            </a:endParaRPr>
          </a:p>
          <a:p>
            <a:pPr marL="1526078" lvl="3" indent="-380990" defTabSz="1206470">
              <a:lnSpc>
                <a:spcPct val="80000"/>
              </a:lnSpc>
              <a:spcBef>
                <a:spcPts val="533"/>
              </a:spcBef>
              <a:buClr>
                <a:srgbClr val="0F6FC6"/>
              </a:buClr>
              <a:buSzPct val="85000"/>
              <a:buFont typeface="Arial" panose="020B0604020202020204" pitchFamily="34" charset="0"/>
              <a:buChar char="•"/>
              <a:defRPr/>
            </a:pPr>
            <a:endParaRPr lang="en-US" altLang="en-US" sz="2000" b="1" dirty="0">
              <a:highlight>
                <a:srgbClr val="FFFF00"/>
              </a:highlight>
              <a:latin typeface="+mn-lt"/>
              <a:ea typeface="Constantia" pitchFamily="18" charset="0"/>
              <a:cs typeface="Constantia" pitchFamily="18" charset="0"/>
              <a:sym typeface="Constantia" pitchFamily="18" charset="0"/>
            </a:endParaRPr>
          </a:p>
          <a:p>
            <a:pPr marL="1526078" lvl="3" indent="-380990" defTabSz="1206470">
              <a:lnSpc>
                <a:spcPct val="80000"/>
              </a:lnSpc>
              <a:spcBef>
                <a:spcPts val="533"/>
              </a:spcBef>
              <a:buClr>
                <a:srgbClr val="0F6FC6"/>
              </a:buClr>
              <a:buSzPct val="85000"/>
              <a:buFont typeface="Arial" panose="020B0604020202020204" pitchFamily="34" charset="0"/>
              <a:buChar char="•"/>
              <a:defRPr/>
            </a:pPr>
            <a:endParaRPr lang="en-US" altLang="en-US" sz="1867" b="1" dirty="0">
              <a:latin typeface="Constantia" pitchFamily="18" charset="0"/>
              <a:ea typeface="Constantia" pitchFamily="18" charset="0"/>
              <a:cs typeface="Constantia" pitchFamily="18" charset="0"/>
              <a:sym typeface="Constantia" pitchFamily="18" charset="0"/>
            </a:endParaRPr>
          </a:p>
          <a:p>
            <a:pPr marL="1526078" lvl="3" indent="-380990" defTabSz="1206470">
              <a:lnSpc>
                <a:spcPct val="80000"/>
              </a:lnSpc>
              <a:spcBef>
                <a:spcPts val="533"/>
              </a:spcBef>
              <a:buClr>
                <a:srgbClr val="0F6FC6"/>
              </a:buClr>
              <a:buSzPct val="85000"/>
              <a:buFont typeface="Arial" panose="020B0604020202020204" pitchFamily="34" charset="0"/>
              <a:buChar char="•"/>
              <a:defRPr/>
            </a:pPr>
            <a:endParaRPr lang="en-US" altLang="en-US" sz="1867" b="1" dirty="0">
              <a:highlight>
                <a:srgbClr val="FFFF00"/>
              </a:highlight>
              <a:latin typeface="Constantia" pitchFamily="18" charset="0"/>
              <a:ea typeface="Constantia" pitchFamily="18" charset="0"/>
              <a:cs typeface="Constantia" pitchFamily="18" charset="0"/>
              <a:sym typeface="Constantia" pitchFamily="18" charset="0"/>
            </a:endParaRPr>
          </a:p>
          <a:p>
            <a:pPr marL="1526078" lvl="3" indent="-380990" defTabSz="1206470">
              <a:lnSpc>
                <a:spcPct val="80000"/>
              </a:lnSpc>
              <a:spcBef>
                <a:spcPts val="533"/>
              </a:spcBef>
              <a:buClr>
                <a:srgbClr val="0F6FC6"/>
              </a:buClr>
              <a:buSzPct val="85000"/>
              <a:buFont typeface="Arial" panose="020B0604020202020204" pitchFamily="34" charset="0"/>
              <a:buChar char="•"/>
              <a:defRPr/>
            </a:pPr>
            <a:endParaRPr lang="en-US" altLang="en-US" sz="1867" b="1" dirty="0">
              <a:latin typeface="Constantia" pitchFamily="18" charset="0"/>
              <a:ea typeface="Constantia" pitchFamily="18" charset="0"/>
              <a:cs typeface="Constantia" pitchFamily="18" charset="0"/>
              <a:sym typeface="Constantia" pitchFamily="18" charset="0"/>
            </a:endParaRPr>
          </a:p>
          <a:p>
            <a:pPr marL="1526078" lvl="3" indent="-380990" defTabSz="1206470">
              <a:lnSpc>
                <a:spcPct val="80000"/>
              </a:lnSpc>
              <a:spcBef>
                <a:spcPts val="533"/>
              </a:spcBef>
              <a:buClr>
                <a:srgbClr val="0F6FC6"/>
              </a:buClr>
              <a:buSzPct val="85000"/>
              <a:buFont typeface="Arial" panose="020B0604020202020204" pitchFamily="34" charset="0"/>
              <a:buChar char="•"/>
              <a:defRPr/>
            </a:pPr>
            <a:endParaRPr lang="en-US" altLang="en-US" sz="1867" b="1" dirty="0">
              <a:latin typeface="Constantia" pitchFamily="18" charset="0"/>
              <a:ea typeface="Constantia" pitchFamily="18" charset="0"/>
              <a:cs typeface="Constantia" pitchFamily="18" charset="0"/>
              <a:sym typeface="Constantia" pitchFamily="18" charset="0"/>
            </a:endParaRPr>
          </a:p>
          <a:p>
            <a:pPr marL="1526078" lvl="3" indent="-380990" defTabSz="1206470">
              <a:lnSpc>
                <a:spcPct val="80000"/>
              </a:lnSpc>
              <a:spcBef>
                <a:spcPts val="533"/>
              </a:spcBef>
              <a:buClr>
                <a:srgbClr val="0F6FC6"/>
              </a:buClr>
              <a:buSzPct val="85000"/>
              <a:buFont typeface="Arial" panose="020B0604020202020204" pitchFamily="34" charset="0"/>
              <a:buChar char="•"/>
              <a:defRPr/>
            </a:pPr>
            <a:endParaRPr lang="en-US" altLang="en-US" sz="1867" b="1" u="sng" dirty="0">
              <a:latin typeface="Constantia" panose="02030602050306030303" pitchFamily="18" charset="0"/>
              <a:ea typeface="Constantia" panose="02030602050306030303" pitchFamily="18" charset="0"/>
              <a:cs typeface="Constantia" panose="02030602050306030303" pitchFamily="18" charset="0"/>
              <a:sym typeface="Constantia" pitchFamily="18" charset="0"/>
            </a:endParaRPr>
          </a:p>
          <a:p>
            <a:pPr marL="0" indent="0">
              <a:buNone/>
            </a:pPr>
            <a:endParaRPr lang="en-US" dirty="0"/>
          </a:p>
        </p:txBody>
      </p:sp>
      <p:sp>
        <p:nvSpPr>
          <p:cNvPr id="5" name="Rectangle 4"/>
          <p:cNvSpPr/>
          <p:nvPr/>
        </p:nvSpPr>
        <p:spPr>
          <a:xfrm>
            <a:off x="785165" y="6393750"/>
            <a:ext cx="6096000" cy="297454"/>
          </a:xfrm>
          <a:prstGeom prst="rect">
            <a:avLst/>
          </a:prstGeom>
        </p:spPr>
        <p:txBody>
          <a:bodyPr>
            <a:spAutoFit/>
          </a:bodyPr>
          <a:lstStyle/>
          <a:p>
            <a:pPr lvl="0"/>
            <a:r>
              <a:rPr lang="en-US" altLang="en-US" sz="1333" u="sng" dirty="0">
                <a:solidFill>
                  <a:srgbClr val="E2D700"/>
                </a:solidFill>
                <a:sym typeface="Helvetica" charset="0"/>
                <a:hlinkClick r:id="rId2"/>
              </a:rPr>
              <a:t>http://www.fda.gov/Drugs/InformationOnDrugs/ApprovedDrugs/ucm279174.htm</a:t>
            </a:r>
            <a:endParaRPr lang="en-US" sz="2400" dirty="0">
              <a:solidFill>
                <a:prstClr val="black"/>
              </a:solidFill>
            </a:endParaRPr>
          </a:p>
        </p:txBody>
      </p:sp>
    </p:spTree>
    <p:extLst>
      <p:ext uri="{BB962C8B-B14F-4D97-AF65-F5344CB8AC3E}">
        <p14:creationId xmlns:p14="http://schemas.microsoft.com/office/powerpoint/2010/main" val="589602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26797" y="219166"/>
            <a:ext cx="9019720" cy="873949"/>
          </a:xfrm>
        </p:spPr>
        <p:txBody>
          <a:bodyPr>
            <a:noAutofit/>
          </a:bodyPr>
          <a:lstStyle/>
          <a:p>
            <a:r>
              <a:rPr lang="en-US" sz="3600" b="1" dirty="0">
                <a:latin typeface="+mn-lt"/>
              </a:rPr>
              <a:t>   Progress in Cancer Therapy 2022</a:t>
            </a:r>
          </a:p>
        </p:txBody>
      </p:sp>
      <p:sp>
        <p:nvSpPr>
          <p:cNvPr id="3" name="Content Placeholder 2"/>
          <p:cNvSpPr>
            <a:spLocks noGrp="1"/>
          </p:cNvSpPr>
          <p:nvPr>
            <p:ph idx="1"/>
          </p:nvPr>
        </p:nvSpPr>
        <p:spPr>
          <a:xfrm>
            <a:off x="626534" y="1198490"/>
            <a:ext cx="10313446" cy="5119183"/>
          </a:xfrm>
        </p:spPr>
        <p:txBody>
          <a:bodyPr>
            <a:normAutofit/>
          </a:bodyPr>
          <a:lstStyle/>
          <a:p>
            <a:pPr marL="1100639" lvl="2" indent="-260344" defTabSz="1206470">
              <a:lnSpc>
                <a:spcPct val="80000"/>
              </a:lnSpc>
              <a:spcBef>
                <a:spcPts val="533"/>
              </a:spcBef>
              <a:buClr>
                <a:srgbClr val="0F6FC6"/>
              </a:buClr>
              <a:buSzPct val="85000"/>
              <a:buFont typeface="Arial" pitchFamily="34" charset="0"/>
              <a:buChar char="•"/>
              <a:defRPr/>
            </a:pPr>
            <a:r>
              <a:rPr lang="en-US" altLang="en-US" b="1" dirty="0">
                <a:latin typeface="+mn-lt"/>
                <a:ea typeface="Constantia" pitchFamily="18" charset="0"/>
                <a:cs typeface="Constantia" pitchFamily="18" charset="0"/>
                <a:sym typeface="Constantia" pitchFamily="18" charset="0"/>
              </a:rPr>
              <a:t>Prostate</a:t>
            </a:r>
          </a:p>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1710224" lvl="3" indent="-260344" defTabSz="1206470">
              <a:lnSpc>
                <a:spcPct val="80000"/>
              </a:lnSpc>
              <a:spcBef>
                <a:spcPts val="533"/>
              </a:spcBef>
              <a:buClr>
                <a:srgbClr val="0F6FC6"/>
              </a:buClr>
              <a:buSzPct val="85000"/>
              <a:buFont typeface="Arial" pitchFamily="34" charset="0"/>
              <a:buChar char="•"/>
              <a:defRPr/>
            </a:pPr>
            <a:r>
              <a:rPr lang="en-US" altLang="en-US" sz="2000" b="1" dirty="0">
                <a:solidFill>
                  <a:srgbClr val="FF0000"/>
                </a:solidFill>
                <a:latin typeface="+mn-lt"/>
                <a:ea typeface="Constantia" pitchFamily="18" charset="0"/>
                <a:cs typeface="Constantia" pitchFamily="18" charset="0"/>
                <a:sym typeface="Constantia" pitchFamily="18" charset="0"/>
              </a:rPr>
              <a:t>lutetium Lu 177 vipivotide tetraxetan Pluvicto® </a:t>
            </a:r>
            <a:r>
              <a:rPr lang="en-US" altLang="en-US" sz="2000" b="1" dirty="0">
                <a:latin typeface="+mn-lt"/>
                <a:ea typeface="Constantia" pitchFamily="18" charset="0"/>
                <a:cs typeface="Constantia" pitchFamily="18" charset="0"/>
                <a:sym typeface="Constantia" pitchFamily="18" charset="0"/>
              </a:rPr>
              <a:t>Advanced Accelerator Applications USA, Inc., a Novartis company: adult patients with prostate-specific membrane antigen (PSMA)-positive metastatic castration-resistant prostate cancer (mCRPC) who have been treated with androgen receptor (AR) pathway inhibition and taxane-based chemotherapy </a:t>
            </a:r>
            <a:r>
              <a:rPr lang="en-US" altLang="en-US" sz="2000" b="1" dirty="0">
                <a:solidFill>
                  <a:srgbClr val="FF0000"/>
                </a:solidFill>
                <a:latin typeface="+mn-lt"/>
                <a:ea typeface="Constantia" pitchFamily="18" charset="0"/>
                <a:cs typeface="Constantia" pitchFamily="18" charset="0"/>
                <a:sym typeface="Constantia" pitchFamily="18" charset="0"/>
              </a:rPr>
              <a:t>(2022)</a:t>
            </a:r>
          </a:p>
          <a:p>
            <a:pPr marL="1710224" lvl="3" indent="-260344" defTabSz="1206470">
              <a:lnSpc>
                <a:spcPct val="80000"/>
              </a:lnSpc>
              <a:spcBef>
                <a:spcPts val="533"/>
              </a:spcBef>
              <a:buClr>
                <a:srgbClr val="0F6FC6"/>
              </a:buClr>
              <a:buSzPct val="85000"/>
              <a:buFont typeface="Arial" pitchFamily="34" charset="0"/>
              <a:buChar char="•"/>
              <a:defRPr/>
            </a:pPr>
            <a:endParaRPr lang="en-US" altLang="en-US" sz="2000" b="1" dirty="0">
              <a:solidFill>
                <a:srgbClr val="FF0000"/>
              </a:solidFill>
              <a:latin typeface="+mn-lt"/>
              <a:ea typeface="Constantia" pitchFamily="18" charset="0"/>
              <a:cs typeface="Constantia" pitchFamily="18" charset="0"/>
              <a:sym typeface="Constantia" pitchFamily="18" charset="0"/>
            </a:endParaRPr>
          </a:p>
          <a:p>
            <a:pPr marL="1710224" lvl="3" indent="-260344" defTabSz="1206470">
              <a:lnSpc>
                <a:spcPct val="80000"/>
              </a:lnSpc>
              <a:spcBef>
                <a:spcPts val="533"/>
              </a:spcBef>
              <a:buClr>
                <a:srgbClr val="0F6FC6"/>
              </a:buClr>
              <a:buSzPct val="85000"/>
              <a:buFont typeface="Arial" pitchFamily="34" charset="0"/>
              <a:buChar char="•"/>
              <a:defRPr/>
            </a:pPr>
            <a:r>
              <a:rPr lang="en-US" altLang="en-US" sz="2000" b="1" i="1" dirty="0">
                <a:solidFill>
                  <a:srgbClr val="00B0F0"/>
                </a:solidFill>
                <a:latin typeface="+mn-lt"/>
                <a:ea typeface="Constantia" pitchFamily="18" charset="0"/>
                <a:cs typeface="Constantia" pitchFamily="18" charset="0"/>
                <a:sym typeface="Constantia" pitchFamily="18" charset="0"/>
              </a:rPr>
              <a:t>darolutamide Nubeqa® </a:t>
            </a:r>
            <a:r>
              <a:rPr lang="en-US" altLang="en-US" sz="2000" b="1" i="1" dirty="0">
                <a:latin typeface="+mn-lt"/>
                <a:ea typeface="Constantia" pitchFamily="18" charset="0"/>
                <a:cs typeface="Constantia" pitchFamily="18" charset="0"/>
                <a:sym typeface="Constantia" pitchFamily="18" charset="0"/>
              </a:rPr>
              <a:t>Bayer HealthCare Pharmaceuticals Inc.: in combination with docetaxel for adult patients with metastatic hormone-sensitive prostate cancer (mHSPC) </a:t>
            </a:r>
            <a:r>
              <a:rPr lang="en-US" altLang="en-US" sz="2000" b="1" i="1" dirty="0">
                <a:solidFill>
                  <a:srgbClr val="FF0000"/>
                </a:solidFill>
                <a:latin typeface="+mn-lt"/>
                <a:ea typeface="Constantia" pitchFamily="18" charset="0"/>
                <a:cs typeface="Constantia" pitchFamily="18" charset="0"/>
                <a:sym typeface="Constantia" pitchFamily="18" charset="0"/>
              </a:rPr>
              <a:t>(2022)</a:t>
            </a:r>
          </a:p>
          <a:p>
            <a:pPr marL="0" indent="0">
              <a:buNone/>
            </a:pPr>
            <a:endParaRPr lang="en-US" dirty="0"/>
          </a:p>
        </p:txBody>
      </p:sp>
      <p:sp>
        <p:nvSpPr>
          <p:cNvPr id="4" name="TextBox 3">
            <a:extLst>
              <a:ext uri="{FF2B5EF4-FFF2-40B4-BE49-F238E27FC236}">
                <a16:creationId xmlns:a16="http://schemas.microsoft.com/office/drawing/2014/main" id="{19509EC3-A2E8-4D10-A197-668ED468B641}"/>
              </a:ext>
            </a:extLst>
          </p:cNvPr>
          <p:cNvSpPr txBox="1"/>
          <p:nvPr/>
        </p:nvSpPr>
        <p:spPr>
          <a:xfrm>
            <a:off x="0" y="6444480"/>
            <a:ext cx="8270240" cy="260584"/>
          </a:xfrm>
          <a:prstGeom prst="rect">
            <a:avLst/>
          </a:prstGeom>
          <a:noFill/>
        </p:spPr>
        <p:txBody>
          <a:bodyPr wrap="squar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3560322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0FAD33-1739-42FD-A819-35815779EE8E}"/>
              </a:ext>
            </a:extLst>
          </p:cNvPr>
          <p:cNvSpPr>
            <a:spLocks noGrp="1"/>
          </p:cNvSpPr>
          <p:nvPr>
            <p:ph type="title"/>
          </p:nvPr>
        </p:nvSpPr>
        <p:spPr>
          <a:xfrm>
            <a:off x="965200" y="1520889"/>
            <a:ext cx="5130800" cy="4037803"/>
          </a:xfrm>
        </p:spPr>
        <p:txBody>
          <a:bodyPr vert="horz" lIns="91440" tIns="45720" rIns="91440" bIns="45720" rtlCol="0" anchor="ctr">
            <a:normAutofit/>
          </a:bodyPr>
          <a:lstStyle/>
          <a:p>
            <a:pPr algn="r"/>
            <a:r>
              <a:rPr lang="en-US" sz="4800" b="1" kern="1200" dirty="0">
                <a:solidFill>
                  <a:schemeClr val="tx1"/>
                </a:solidFill>
                <a:latin typeface="+mn-lt"/>
                <a:ea typeface="+mj-ea"/>
                <a:cs typeface="+mj-cs"/>
              </a:rPr>
              <a:t>Disclosures</a:t>
            </a:r>
          </a:p>
        </p:txBody>
      </p:sp>
      <p:sp>
        <p:nvSpPr>
          <p:cNvPr id="3" name="Text Placeholder 2">
            <a:extLst>
              <a:ext uri="{FF2B5EF4-FFF2-40B4-BE49-F238E27FC236}">
                <a16:creationId xmlns:a16="http://schemas.microsoft.com/office/drawing/2014/main" id="{B4D9FBEF-0881-4D50-905F-F5266C152777}"/>
              </a:ext>
            </a:extLst>
          </p:cNvPr>
          <p:cNvSpPr>
            <a:spLocks noGrp="1"/>
          </p:cNvSpPr>
          <p:nvPr>
            <p:ph type="body" idx="1"/>
          </p:nvPr>
        </p:nvSpPr>
        <p:spPr>
          <a:xfrm>
            <a:off x="7912367" y="2202024"/>
            <a:ext cx="3187652" cy="2166776"/>
          </a:xfrm>
        </p:spPr>
        <p:txBody>
          <a:bodyPr vert="horz" lIns="91440" tIns="45720" rIns="91440" bIns="45720" rtlCol="0" anchor="ctr">
            <a:normAutofit/>
          </a:bodyPr>
          <a:lstStyle/>
          <a:p>
            <a:r>
              <a:rPr lang="en-US" sz="1400" b="1" kern="1200" dirty="0">
                <a:solidFill>
                  <a:schemeClr val="tx1"/>
                </a:solidFill>
                <a:latin typeface="+mn-lt"/>
                <a:ea typeface="+mn-ea"/>
                <a:cs typeface="+mn-cs"/>
              </a:rPr>
              <a:t>Speaker Honoraria: ION division AmerisourceBergen, Physicians’ Education Resource, McKesson</a:t>
            </a:r>
          </a:p>
          <a:p>
            <a:r>
              <a:rPr lang="en-US" sz="1400" b="1" dirty="0">
                <a:solidFill>
                  <a:schemeClr val="tx1"/>
                </a:solidFill>
                <a:latin typeface="+mn-lt"/>
                <a:ea typeface="+mn-ea"/>
                <a:cs typeface="+mn-cs"/>
              </a:rPr>
              <a:t>Advisory Board Honoraria: </a:t>
            </a:r>
            <a:r>
              <a:rPr lang="en-US" sz="1400" b="1" kern="1200" dirty="0">
                <a:solidFill>
                  <a:schemeClr val="tx1"/>
                </a:solidFill>
                <a:latin typeface="+mn-lt"/>
                <a:ea typeface="+mn-ea"/>
                <a:cs typeface="+mn-cs"/>
              </a:rPr>
              <a:t>Frenesius Kabi</a:t>
            </a:r>
            <a:endParaRPr lang="en-US" sz="1400" kern="1200" dirty="0">
              <a:solidFill>
                <a:schemeClr val="tx1"/>
              </a:solidFill>
              <a:latin typeface="+mn-lt"/>
              <a:ea typeface="+mn-ea"/>
              <a:cs typeface="+mn-cs"/>
            </a:endParaRPr>
          </a:p>
        </p:txBody>
      </p:sp>
      <p:cxnSp>
        <p:nvCxnSpPr>
          <p:cNvPr id="19" name="Straight Connector 13">
            <a:extLst>
              <a:ext uri="{FF2B5EF4-FFF2-40B4-BE49-F238E27FC236}">
                <a16:creationId xmlns:a16="http://schemas.microsoft.com/office/drawing/2014/main" id="{BDF0D3DE-EC74-4C9F-AFA1-DC5CE5236B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2832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26797" y="219166"/>
            <a:ext cx="9019720" cy="873949"/>
          </a:xfrm>
        </p:spPr>
        <p:txBody>
          <a:bodyPr>
            <a:noAutofit/>
          </a:bodyPr>
          <a:lstStyle/>
          <a:p>
            <a:r>
              <a:rPr lang="en-US" sz="3600" b="1" dirty="0">
                <a:latin typeface="+mn-lt"/>
              </a:rPr>
              <a:t>   Progress in Cancer Therapy 2022</a:t>
            </a:r>
          </a:p>
        </p:txBody>
      </p:sp>
      <p:sp>
        <p:nvSpPr>
          <p:cNvPr id="3" name="Content Placeholder 2"/>
          <p:cNvSpPr>
            <a:spLocks noGrp="1"/>
          </p:cNvSpPr>
          <p:nvPr>
            <p:ph idx="1"/>
          </p:nvPr>
        </p:nvSpPr>
        <p:spPr>
          <a:xfrm>
            <a:off x="350520" y="1093114"/>
            <a:ext cx="10453993" cy="5256885"/>
          </a:xfrm>
        </p:spPr>
        <p:txBody>
          <a:bodyPr>
            <a:normAutofit/>
          </a:bodyPr>
          <a:lstStyle/>
          <a:p>
            <a:pPr marL="1100639" lvl="2" indent="-260344" defTabSz="1206470">
              <a:lnSpc>
                <a:spcPct val="80000"/>
              </a:lnSpc>
              <a:spcBef>
                <a:spcPts val="533"/>
              </a:spcBef>
              <a:buClr>
                <a:srgbClr val="0F6FC6"/>
              </a:buClr>
              <a:buSzPct val="85000"/>
              <a:buFont typeface="Arial" pitchFamily="34" charset="0"/>
              <a:buChar char="•"/>
              <a:defRPr/>
            </a:pPr>
            <a:endParaRPr lang="en-US" altLang="en-US" sz="2200" b="1" dirty="0">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r>
              <a:rPr lang="en-US" altLang="en-US" b="1" dirty="0">
                <a:latin typeface="+mn-lt"/>
                <a:ea typeface="Constantia" pitchFamily="18" charset="0"/>
                <a:cs typeface="Constantia" pitchFamily="18" charset="0"/>
                <a:sym typeface="Constantia" pitchFamily="18" charset="0"/>
              </a:rPr>
              <a:t>Tumor Agnostic</a:t>
            </a:r>
          </a:p>
          <a:p>
            <a:pPr marL="1710224" lvl="3" indent="-260344" defTabSz="1206470">
              <a:lnSpc>
                <a:spcPct val="80000"/>
              </a:lnSpc>
              <a:spcBef>
                <a:spcPts val="533"/>
              </a:spcBef>
              <a:buClr>
                <a:srgbClr val="0F6FC6"/>
              </a:buClr>
              <a:buSzPct val="85000"/>
              <a:buFont typeface="Arial"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1710224" lvl="3" indent="-260344" defTabSz="1206470">
              <a:lnSpc>
                <a:spcPct val="80000"/>
              </a:lnSpc>
              <a:spcBef>
                <a:spcPts val="533"/>
              </a:spcBef>
              <a:buClr>
                <a:srgbClr val="0F6FC6"/>
              </a:buClr>
              <a:buSzPct val="85000"/>
              <a:buFont typeface="Arial" pitchFamily="34" charset="0"/>
              <a:buChar char="•"/>
              <a:defRPr/>
            </a:pPr>
            <a:r>
              <a:rPr lang="en-US" altLang="en-US" sz="2000" b="1" i="1" dirty="0">
                <a:solidFill>
                  <a:srgbClr val="00B0F0"/>
                </a:solidFill>
                <a:latin typeface="+mn-lt"/>
                <a:ea typeface="Constantia" pitchFamily="18" charset="0"/>
                <a:cs typeface="Constantia" pitchFamily="18" charset="0"/>
                <a:sym typeface="Constantia" pitchFamily="18" charset="0"/>
              </a:rPr>
              <a:t>alpelisib Vijoice® </a:t>
            </a:r>
            <a:r>
              <a:rPr lang="en-US" altLang="en-US" sz="2000" b="1" i="1" dirty="0">
                <a:latin typeface="+mn-lt"/>
                <a:ea typeface="Constantia" pitchFamily="18" charset="0"/>
                <a:cs typeface="Constantia" pitchFamily="18" charset="0"/>
                <a:sym typeface="Constantia" pitchFamily="18" charset="0"/>
              </a:rPr>
              <a:t>Novartis Pharmaceuticals: adult and pediatric patients two years of age and older with severe manifestations of PIK3CA-related overgrowth spectrum (PROS) who require systemic therapy </a:t>
            </a:r>
            <a:r>
              <a:rPr lang="en-US" altLang="en-US" sz="2000" b="1" i="1" dirty="0">
                <a:solidFill>
                  <a:srgbClr val="FF0000"/>
                </a:solidFill>
                <a:latin typeface="+mn-lt"/>
                <a:ea typeface="Constantia" pitchFamily="18" charset="0"/>
                <a:cs typeface="Constantia" pitchFamily="18" charset="0"/>
                <a:sym typeface="Constantia" pitchFamily="18" charset="0"/>
              </a:rPr>
              <a:t>(2022)</a:t>
            </a:r>
          </a:p>
          <a:p>
            <a:pPr marL="1710224" lvl="3" indent="-260344" defTabSz="1206470">
              <a:lnSpc>
                <a:spcPct val="80000"/>
              </a:lnSpc>
              <a:spcBef>
                <a:spcPts val="533"/>
              </a:spcBef>
              <a:buClr>
                <a:srgbClr val="0F6FC6"/>
              </a:buClr>
              <a:buSzPct val="85000"/>
              <a:buFont typeface="Arial" pitchFamily="34" charset="0"/>
              <a:buChar char="•"/>
              <a:defRPr/>
            </a:pPr>
            <a:endParaRPr lang="en-US" altLang="en-US" sz="2000" b="1" i="1" dirty="0">
              <a:solidFill>
                <a:srgbClr val="FF0000"/>
              </a:solidFill>
              <a:latin typeface="+mn-lt"/>
              <a:ea typeface="Constantia" pitchFamily="18" charset="0"/>
              <a:cs typeface="Constantia" pitchFamily="18" charset="0"/>
              <a:sym typeface="Constantia" pitchFamily="18" charset="0"/>
            </a:endParaRPr>
          </a:p>
          <a:p>
            <a:pPr marL="1710224" lvl="3" indent="-260344" defTabSz="1206470">
              <a:lnSpc>
                <a:spcPct val="80000"/>
              </a:lnSpc>
              <a:spcBef>
                <a:spcPts val="533"/>
              </a:spcBef>
              <a:buClr>
                <a:srgbClr val="0F6FC6"/>
              </a:buClr>
              <a:buSzPct val="85000"/>
              <a:buFont typeface="Arial" pitchFamily="34" charset="0"/>
              <a:buChar char="•"/>
              <a:defRPr/>
            </a:pPr>
            <a:r>
              <a:rPr lang="en-US" altLang="en-US" sz="2000" b="1" i="1" dirty="0">
                <a:solidFill>
                  <a:srgbClr val="00B0F0"/>
                </a:solidFill>
                <a:latin typeface="+mn-lt"/>
                <a:ea typeface="Constantia" pitchFamily="18" charset="0"/>
                <a:cs typeface="Constantia" pitchFamily="18" charset="0"/>
                <a:sym typeface="Constantia" pitchFamily="18" charset="0"/>
              </a:rPr>
              <a:t>dabrafenib Tafinlar® </a:t>
            </a:r>
            <a:r>
              <a:rPr lang="en-US" altLang="en-US" sz="2000" b="1" i="1" dirty="0">
                <a:latin typeface="+mn-lt"/>
                <a:ea typeface="Constantia" pitchFamily="18" charset="0"/>
                <a:cs typeface="Constantia" pitchFamily="18" charset="0"/>
                <a:sym typeface="Constantia" pitchFamily="18" charset="0"/>
              </a:rPr>
              <a:t>Novartis  in combination with </a:t>
            </a:r>
            <a:r>
              <a:rPr lang="en-US" altLang="en-US" sz="2000" b="1" i="1" dirty="0">
                <a:solidFill>
                  <a:srgbClr val="00B0F0"/>
                </a:solidFill>
                <a:latin typeface="+mn-lt"/>
                <a:ea typeface="Constantia" pitchFamily="18" charset="0"/>
                <a:cs typeface="Constantia" pitchFamily="18" charset="0"/>
                <a:sym typeface="Constantia" pitchFamily="18" charset="0"/>
              </a:rPr>
              <a:t>trametinib Mekinist® </a:t>
            </a:r>
            <a:r>
              <a:rPr lang="en-US" altLang="en-US" sz="2000" b="1" i="1" dirty="0">
                <a:latin typeface="+mn-lt"/>
                <a:ea typeface="Constantia" pitchFamily="18" charset="0"/>
                <a:cs typeface="Constantia" pitchFamily="18" charset="0"/>
                <a:sym typeface="Constantia" pitchFamily="18" charset="0"/>
              </a:rPr>
              <a:t>Novartis</a:t>
            </a:r>
            <a:r>
              <a:rPr lang="en-US" altLang="en-US" sz="2000" b="1" i="1" dirty="0">
                <a:solidFill>
                  <a:srgbClr val="00B0F0"/>
                </a:solidFill>
                <a:latin typeface="+mn-lt"/>
                <a:ea typeface="Constantia" pitchFamily="18" charset="0"/>
                <a:cs typeface="Constantia" pitchFamily="18" charset="0"/>
                <a:sym typeface="Constantia" pitchFamily="18" charset="0"/>
              </a:rPr>
              <a:t>:</a:t>
            </a:r>
            <a:r>
              <a:rPr lang="en-US" altLang="en-US" sz="2000" b="1" i="1" dirty="0">
                <a:latin typeface="+mn-lt"/>
                <a:ea typeface="Constantia" pitchFamily="18" charset="0"/>
                <a:cs typeface="Constantia" pitchFamily="18" charset="0"/>
                <a:sym typeface="Constantia" pitchFamily="18" charset="0"/>
              </a:rPr>
              <a:t> for the treatment of adult and pediatric patients ≥ 6 years of age with unresectable or metastatic solid tumors with BRAF V600E mutation who have progressed following prior treatment and have no satisfactory alternative treatment options </a:t>
            </a:r>
            <a:r>
              <a:rPr lang="en-US" altLang="en-US" sz="2000" b="1" i="1" dirty="0">
                <a:solidFill>
                  <a:srgbClr val="FF0000"/>
                </a:solidFill>
                <a:latin typeface="+mn-lt"/>
                <a:ea typeface="Constantia" pitchFamily="18" charset="0"/>
                <a:cs typeface="Constantia" pitchFamily="18" charset="0"/>
                <a:sym typeface="Constantia" pitchFamily="18" charset="0"/>
              </a:rPr>
              <a:t>(2022)</a:t>
            </a:r>
          </a:p>
          <a:p>
            <a:pPr marL="1710224" lvl="3" indent="-260344" defTabSz="1206470">
              <a:lnSpc>
                <a:spcPct val="80000"/>
              </a:lnSpc>
              <a:spcBef>
                <a:spcPts val="533"/>
              </a:spcBef>
              <a:buClr>
                <a:srgbClr val="0F6FC6"/>
              </a:buClr>
              <a:buSzPct val="85000"/>
              <a:buFont typeface="Arial" pitchFamily="34" charset="0"/>
              <a:buChar char="•"/>
              <a:defRPr/>
            </a:pPr>
            <a:endParaRPr lang="en-US" altLang="en-US" sz="2000" b="1" i="1" dirty="0">
              <a:latin typeface="+mn-lt"/>
              <a:ea typeface="Constantia" pitchFamily="18" charset="0"/>
              <a:cs typeface="Constantia" pitchFamily="18" charset="0"/>
              <a:sym typeface="Constantia" pitchFamily="18" charset="0"/>
            </a:endParaRPr>
          </a:p>
          <a:p>
            <a:pPr marL="0" indent="0">
              <a:buNone/>
            </a:pPr>
            <a:endParaRPr lang="en-US" dirty="0"/>
          </a:p>
        </p:txBody>
      </p:sp>
      <p:sp>
        <p:nvSpPr>
          <p:cNvPr id="4" name="TextBox 3">
            <a:extLst>
              <a:ext uri="{FF2B5EF4-FFF2-40B4-BE49-F238E27FC236}">
                <a16:creationId xmlns:a16="http://schemas.microsoft.com/office/drawing/2014/main" id="{19509EC3-A2E8-4D10-A197-668ED468B641}"/>
              </a:ext>
            </a:extLst>
          </p:cNvPr>
          <p:cNvSpPr txBox="1"/>
          <p:nvPr/>
        </p:nvSpPr>
        <p:spPr>
          <a:xfrm>
            <a:off x="0" y="6444480"/>
            <a:ext cx="8270240" cy="260584"/>
          </a:xfrm>
          <a:prstGeom prst="rect">
            <a:avLst/>
          </a:prstGeom>
          <a:noFill/>
        </p:spPr>
        <p:txBody>
          <a:bodyPr wrap="squar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926226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2847"/>
            <a:ext cx="10515600" cy="1325563"/>
          </a:xfrm>
        </p:spPr>
        <p:txBody>
          <a:bodyPr>
            <a:noAutofit/>
          </a:bodyPr>
          <a:lstStyle/>
          <a:p>
            <a:pPr algn="ctr"/>
            <a:br>
              <a:rPr lang="en-US" sz="3600" b="1" dirty="0">
                <a:latin typeface="+mn-lt"/>
              </a:rPr>
            </a:br>
            <a:r>
              <a:rPr lang="en-US" sz="3600" b="1" dirty="0">
                <a:latin typeface="+mn-lt"/>
              </a:rPr>
              <a:t>Of Note: Tumor Agnostic Drugs</a:t>
            </a:r>
          </a:p>
        </p:txBody>
      </p:sp>
      <p:sp>
        <p:nvSpPr>
          <p:cNvPr id="3" name="Content Placeholder 2"/>
          <p:cNvSpPr>
            <a:spLocks noGrp="1"/>
          </p:cNvSpPr>
          <p:nvPr>
            <p:ph idx="1"/>
          </p:nvPr>
        </p:nvSpPr>
        <p:spPr>
          <a:xfrm>
            <a:off x="321733" y="1668411"/>
            <a:ext cx="11251957" cy="4478390"/>
          </a:xfrm>
        </p:spPr>
        <p:txBody>
          <a:bodyPr>
            <a:normAutofit/>
          </a:bodyPr>
          <a:lstStyle/>
          <a:p>
            <a:pPr marL="2059476" lvl="3"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sym typeface="Constantia" pitchFamily="18" charset="0"/>
              </a:rPr>
              <a:t>Offer treatment options based on Biomarkers in any type of advanced cancer in which the biomarker is discovered. Potential treatment options when others may have been exhausted.</a:t>
            </a: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sym typeface="Constantia" pitchFamily="18" charset="0"/>
            </a:endParaRPr>
          </a:p>
          <a:p>
            <a:pPr marL="2973853" lvl="5"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i="1" dirty="0">
                <a:ea typeface="Constantia" pitchFamily="18" charset="0"/>
                <a:cs typeface="Constantia" pitchFamily="18" charset="0"/>
                <a:sym typeface="Constantia" pitchFamily="18" charset="0"/>
              </a:rPr>
              <a:t>PIK3CA-related overgrowth spectrum (PROS)</a:t>
            </a:r>
          </a:p>
          <a:p>
            <a:pPr marL="2973853" lvl="5"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i="1" dirty="0">
              <a:ea typeface="Constantia" pitchFamily="18" charset="0"/>
              <a:cs typeface="Constantia" pitchFamily="18" charset="0"/>
              <a:sym typeface="Constantia" pitchFamily="18" charset="0"/>
            </a:endParaRPr>
          </a:p>
          <a:p>
            <a:pPr marL="2973853" lvl="5"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i="1" dirty="0">
                <a:ea typeface="Constantia" pitchFamily="18" charset="0"/>
                <a:cs typeface="Constantia" pitchFamily="18" charset="0"/>
                <a:sym typeface="Constantia" pitchFamily="18" charset="0"/>
              </a:rPr>
              <a:t>BRAF V600E mutation who have progressed following prior treatment and have no satisfactory alternative treatment options</a:t>
            </a:r>
            <a:endParaRPr lang="en-US" altLang="en-US" sz="2000" b="1" dirty="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267" b="1" dirty="0">
              <a:latin typeface="Constantia" pitchFamily="18" charset="0"/>
              <a:ea typeface="Constantia" pitchFamily="18" charset="0"/>
              <a:cs typeface="Constantia" pitchFamily="18" charset="0"/>
              <a:sym typeface="Constantia" pitchFamily="18" charset="0"/>
            </a:endParaRPr>
          </a:p>
          <a:p>
            <a:pPr marL="2059465" lvl="4" indent="0" defTabSz="1206470">
              <a:lnSpc>
                <a:spcPct val="80000"/>
              </a:lnSpc>
              <a:spcBef>
                <a:spcPts val="533"/>
              </a:spcBef>
              <a:buClr>
                <a:srgbClr val="0F6FC6"/>
              </a:buClr>
              <a:buSzPct val="85000"/>
              <a:buNone/>
              <a:defRPr/>
            </a:pPr>
            <a:endParaRPr lang="en-US" altLang="en-US" sz="2267" b="1" dirty="0">
              <a:latin typeface="Constantia" pitchFamily="18" charset="0"/>
              <a:ea typeface="Constantia" pitchFamily="18" charset="0"/>
              <a:cs typeface="Constantia" pitchFamily="18" charset="0"/>
              <a:sym typeface="Constantia" pitchFamily="18" charset="0"/>
            </a:endParaRPr>
          </a:p>
          <a:p>
            <a:pPr marL="1602276" lvl="2" indent="-457189" defTabSz="1206470">
              <a:lnSpc>
                <a:spcPct val="80000"/>
              </a:lnSpc>
              <a:spcBef>
                <a:spcPts val="533"/>
              </a:spcBef>
              <a:buClr>
                <a:srgbClr val="0F6FC6"/>
              </a:buClr>
              <a:buSzPct val="85000"/>
              <a:buFont typeface="Arial" panose="020B0604020202020204" pitchFamily="34" charset="0"/>
              <a:buChar char="•"/>
              <a:defRPr/>
            </a:pPr>
            <a:endParaRPr lang="en-US" altLang="en-US" sz="2667" b="1" dirty="0">
              <a:latin typeface="Constantia" pitchFamily="18" charset="0"/>
              <a:ea typeface="Constantia" pitchFamily="18" charset="0"/>
              <a:cs typeface="Constantia" pitchFamily="18" charset="0"/>
              <a:sym typeface="Constantia" pitchFamily="18" charset="0"/>
            </a:endParaRPr>
          </a:p>
          <a:p>
            <a:pPr marL="0" indent="0">
              <a:buNone/>
            </a:pPr>
            <a:endParaRPr lang="en-US" sz="3200" dirty="0"/>
          </a:p>
        </p:txBody>
      </p:sp>
      <p:sp>
        <p:nvSpPr>
          <p:cNvPr id="4" name="TextBox 3"/>
          <p:cNvSpPr txBox="1"/>
          <p:nvPr/>
        </p:nvSpPr>
        <p:spPr>
          <a:xfrm>
            <a:off x="0" y="6362583"/>
            <a:ext cx="7023013" cy="260584"/>
          </a:xfrm>
          <a:prstGeom prst="rect">
            <a:avLst/>
          </a:prstGeom>
          <a:noFill/>
        </p:spPr>
        <p:txBody>
          <a:bodyPr wrap="non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1463889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26797" y="219166"/>
            <a:ext cx="9019720" cy="873949"/>
          </a:xfrm>
        </p:spPr>
        <p:txBody>
          <a:bodyPr>
            <a:noAutofit/>
          </a:bodyPr>
          <a:lstStyle/>
          <a:p>
            <a:r>
              <a:rPr lang="en-US" sz="3600" b="1" dirty="0">
                <a:latin typeface="+mn-lt"/>
              </a:rPr>
              <a:t>   Progress in Cancer Therapy 2022</a:t>
            </a:r>
          </a:p>
        </p:txBody>
      </p:sp>
      <p:sp>
        <p:nvSpPr>
          <p:cNvPr id="3" name="Content Placeholder 2"/>
          <p:cNvSpPr>
            <a:spLocks noGrp="1"/>
          </p:cNvSpPr>
          <p:nvPr>
            <p:ph idx="1"/>
          </p:nvPr>
        </p:nvSpPr>
        <p:spPr>
          <a:xfrm>
            <a:off x="626534" y="1198490"/>
            <a:ext cx="10313446" cy="5119183"/>
          </a:xfrm>
        </p:spPr>
        <p:txBody>
          <a:bodyPr>
            <a:normAutofit/>
          </a:bodyPr>
          <a:lstStyle/>
          <a:p>
            <a:pPr marL="1100639" lvl="2" indent="-260344" defTabSz="1206470">
              <a:lnSpc>
                <a:spcPct val="80000"/>
              </a:lnSpc>
              <a:spcBef>
                <a:spcPts val="533"/>
              </a:spcBef>
              <a:buClr>
                <a:srgbClr val="0F6FC6"/>
              </a:buClr>
              <a:buSzPct val="85000"/>
              <a:buFont typeface="Arial" pitchFamily="34" charset="0"/>
              <a:buChar char="•"/>
              <a:defRPr/>
            </a:pPr>
            <a:r>
              <a:rPr lang="en-US" altLang="en-US" b="1" dirty="0">
                <a:latin typeface="+mn-lt"/>
                <a:ea typeface="Constantia" pitchFamily="18" charset="0"/>
                <a:cs typeface="Constantia" pitchFamily="18" charset="0"/>
                <a:sym typeface="Constantia" pitchFamily="18" charset="0"/>
              </a:rPr>
              <a:t>Melanoma</a:t>
            </a:r>
          </a:p>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i="1" dirty="0">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r>
              <a:rPr lang="en-US" altLang="en-US" sz="2000" b="1" dirty="0">
                <a:solidFill>
                  <a:srgbClr val="FF0000"/>
                </a:solidFill>
                <a:latin typeface="+mn-lt"/>
                <a:ea typeface="Constantia" pitchFamily="18" charset="0"/>
                <a:cs typeface="Constantia" pitchFamily="18" charset="0"/>
                <a:sym typeface="Constantia" pitchFamily="18" charset="0"/>
              </a:rPr>
              <a:t>tebentafusp-tebn Kimmtrak®</a:t>
            </a:r>
            <a:r>
              <a:rPr lang="en-US" altLang="en-US" sz="2000" b="1" dirty="0">
                <a:latin typeface="+mn-lt"/>
                <a:ea typeface="Constantia" pitchFamily="18" charset="0"/>
                <a:cs typeface="Constantia" pitchFamily="18" charset="0"/>
                <a:sym typeface="Constantia" pitchFamily="18" charset="0"/>
              </a:rPr>
              <a:t> Immunocore Limited: a bispecific gp100 peptide-HLA-directed CD3 T cell engager, for HLA-A*02:01-positive adult patients with unresectable or metastatic uveal melanoma </a:t>
            </a:r>
            <a:r>
              <a:rPr lang="en-US" altLang="en-US" sz="2000" b="1" dirty="0">
                <a:solidFill>
                  <a:srgbClr val="FF0000"/>
                </a:solidFill>
                <a:latin typeface="+mn-lt"/>
                <a:ea typeface="Constantia" pitchFamily="18" charset="0"/>
                <a:cs typeface="Constantia" pitchFamily="18" charset="0"/>
                <a:sym typeface="Constantia" pitchFamily="18" charset="0"/>
              </a:rPr>
              <a:t>(2022)</a:t>
            </a:r>
          </a:p>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dirty="0">
              <a:solidFill>
                <a:srgbClr val="FF0000"/>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r>
              <a:rPr lang="en-US" altLang="en-US" sz="2000" b="1" dirty="0">
                <a:solidFill>
                  <a:srgbClr val="FF0000"/>
                </a:solidFill>
                <a:latin typeface="+mn-lt"/>
                <a:ea typeface="Constantia" pitchFamily="18" charset="0"/>
                <a:cs typeface="Constantia" pitchFamily="18" charset="0"/>
                <a:sym typeface="Constantia" pitchFamily="18" charset="0"/>
              </a:rPr>
              <a:t>nivolumab and relatlimab-rmbw  Opdualag™  </a:t>
            </a:r>
            <a:r>
              <a:rPr lang="en-US" altLang="en-US" sz="2000" b="1" dirty="0">
                <a:latin typeface="+mn-lt"/>
                <a:ea typeface="Constantia" pitchFamily="18" charset="0"/>
                <a:cs typeface="Constantia" pitchFamily="18" charset="0"/>
                <a:sym typeface="Constantia" pitchFamily="18" charset="0"/>
              </a:rPr>
              <a:t>Bristol-Myers Squibb Company: adult and pediatric patients 12 years of age or older with unresectable or metastatic melanoma. Opdualag is a fixed-dose combination of the LAG-3-blocking antibody relatlimab and the programmed death receptor-1 blocking antibody nivolumab </a:t>
            </a:r>
            <a:r>
              <a:rPr lang="en-US" altLang="en-US" sz="2000" b="1" dirty="0">
                <a:solidFill>
                  <a:srgbClr val="FF0000"/>
                </a:solidFill>
                <a:latin typeface="+mn-lt"/>
                <a:ea typeface="Constantia" pitchFamily="18" charset="0"/>
                <a:cs typeface="Constantia" pitchFamily="18" charset="0"/>
                <a:sym typeface="Constantia" pitchFamily="18" charset="0"/>
              </a:rPr>
              <a:t>(2022)</a:t>
            </a:r>
          </a:p>
          <a:p>
            <a:pPr marL="1100639" lvl="2" indent="-260344" defTabSz="1206470">
              <a:lnSpc>
                <a:spcPct val="80000"/>
              </a:lnSpc>
              <a:spcBef>
                <a:spcPts val="533"/>
              </a:spcBef>
              <a:buClr>
                <a:srgbClr val="0F6FC6"/>
              </a:buClr>
              <a:buSzPct val="85000"/>
              <a:buFont typeface="Arial" pitchFamily="34" charset="0"/>
              <a:buChar char="•"/>
              <a:defRPr/>
            </a:pPr>
            <a:endParaRPr lang="en-US" altLang="en-US" b="1" dirty="0">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i="1" dirty="0">
              <a:latin typeface="+mn-lt"/>
              <a:ea typeface="Constantia" pitchFamily="18" charset="0"/>
              <a:cs typeface="Calibri" panose="020F0502020204030204" pitchFamily="34" charset="0"/>
              <a:sym typeface="Constantia" pitchFamily="18" charset="0"/>
            </a:endParaRPr>
          </a:p>
          <a:p>
            <a:pPr marL="1710224" lvl="3" indent="-260344" defTabSz="1206470">
              <a:lnSpc>
                <a:spcPct val="80000"/>
              </a:lnSpc>
              <a:spcBef>
                <a:spcPts val="533"/>
              </a:spcBef>
              <a:buClr>
                <a:srgbClr val="0F6FC6"/>
              </a:buClr>
              <a:buSzPct val="85000"/>
              <a:buFont typeface="Arial"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0" indent="0">
              <a:buNone/>
            </a:pPr>
            <a:endParaRPr lang="en-US" dirty="0"/>
          </a:p>
        </p:txBody>
      </p:sp>
      <p:sp>
        <p:nvSpPr>
          <p:cNvPr id="4" name="TextBox 3">
            <a:extLst>
              <a:ext uri="{FF2B5EF4-FFF2-40B4-BE49-F238E27FC236}">
                <a16:creationId xmlns:a16="http://schemas.microsoft.com/office/drawing/2014/main" id="{19509EC3-A2E8-4D10-A197-668ED468B641}"/>
              </a:ext>
            </a:extLst>
          </p:cNvPr>
          <p:cNvSpPr txBox="1"/>
          <p:nvPr/>
        </p:nvSpPr>
        <p:spPr>
          <a:xfrm>
            <a:off x="0" y="6444480"/>
            <a:ext cx="8270240" cy="260584"/>
          </a:xfrm>
          <a:prstGeom prst="rect">
            <a:avLst/>
          </a:prstGeom>
          <a:noFill/>
        </p:spPr>
        <p:txBody>
          <a:bodyPr wrap="squar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4201265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26797" y="219166"/>
            <a:ext cx="9019720" cy="873949"/>
          </a:xfrm>
        </p:spPr>
        <p:txBody>
          <a:bodyPr>
            <a:noAutofit/>
          </a:bodyPr>
          <a:lstStyle/>
          <a:p>
            <a:r>
              <a:rPr lang="en-US" sz="3600" b="1" dirty="0">
                <a:latin typeface="+mn-lt"/>
              </a:rPr>
              <a:t>   Progress in Cancer Therapy 2022</a:t>
            </a:r>
          </a:p>
        </p:txBody>
      </p:sp>
      <p:sp>
        <p:nvSpPr>
          <p:cNvPr id="3" name="Content Placeholder 2"/>
          <p:cNvSpPr>
            <a:spLocks noGrp="1"/>
          </p:cNvSpPr>
          <p:nvPr>
            <p:ph idx="1"/>
          </p:nvPr>
        </p:nvSpPr>
        <p:spPr>
          <a:xfrm>
            <a:off x="626534" y="1093115"/>
            <a:ext cx="10313446" cy="5119183"/>
          </a:xfrm>
        </p:spPr>
        <p:txBody>
          <a:bodyPr>
            <a:normAutofit lnSpcReduction="10000"/>
          </a:bodyPr>
          <a:lstStyle/>
          <a:p>
            <a:pPr marL="1100639" lvl="2" indent="-260344" defTabSz="1206470">
              <a:lnSpc>
                <a:spcPct val="80000"/>
              </a:lnSpc>
              <a:spcBef>
                <a:spcPts val="533"/>
              </a:spcBef>
              <a:buClr>
                <a:srgbClr val="0F6FC6"/>
              </a:buClr>
              <a:buSzPct val="85000"/>
              <a:buFont typeface="Arial" pitchFamily="34" charset="0"/>
              <a:buChar char="•"/>
              <a:defRPr/>
            </a:pPr>
            <a:r>
              <a:rPr lang="en-US" altLang="en-US" b="1" dirty="0">
                <a:latin typeface="+mn-lt"/>
                <a:ea typeface="Constantia" pitchFamily="18" charset="0"/>
                <a:cs typeface="Constantia" pitchFamily="18" charset="0"/>
                <a:sym typeface="Constantia" pitchFamily="18" charset="0"/>
              </a:rPr>
              <a:t>Graft versus host disease (GVHD)</a:t>
            </a:r>
          </a:p>
          <a:p>
            <a:pPr marL="1100639" lvl="2" indent="-260344" defTabSz="1206470">
              <a:lnSpc>
                <a:spcPct val="80000"/>
              </a:lnSpc>
              <a:spcBef>
                <a:spcPts val="533"/>
              </a:spcBef>
              <a:buClr>
                <a:srgbClr val="0F6FC6"/>
              </a:buClr>
              <a:buSzPct val="85000"/>
              <a:buFont typeface="Arial" pitchFamily="34" charset="0"/>
              <a:buChar char="•"/>
              <a:defRPr/>
            </a:pPr>
            <a:endParaRPr lang="en-US" altLang="en-US" b="1" dirty="0">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r>
              <a:rPr lang="en-US" altLang="en-US" sz="2000" b="1" i="1" dirty="0">
                <a:solidFill>
                  <a:srgbClr val="00B0F0"/>
                </a:solidFill>
                <a:latin typeface="+mn-lt"/>
                <a:ea typeface="Constantia" pitchFamily="18" charset="0"/>
                <a:cs typeface="Constantia" pitchFamily="18" charset="0"/>
                <a:sym typeface="Constantia" pitchFamily="18" charset="0"/>
              </a:rPr>
              <a:t>ibrutinib Imbruvica®</a:t>
            </a:r>
            <a:r>
              <a:rPr lang="en-US" altLang="en-US" sz="2000" b="1" i="1" dirty="0">
                <a:latin typeface="+mn-lt"/>
                <a:ea typeface="Constantia" pitchFamily="18" charset="0"/>
                <a:cs typeface="Constantia" pitchFamily="18" charset="0"/>
                <a:sym typeface="Constantia" pitchFamily="18" charset="0"/>
              </a:rPr>
              <a:t> Pharmacyclics LLC: pediatric patients ≥ 1 year of age with chronic graft versus host disease (cGVHD) after failure of 1 or more lines of systemic therapy. Formulations include capsules, tablets, and oral suspension  </a:t>
            </a:r>
            <a:r>
              <a:rPr lang="en-US" altLang="en-US" sz="2000" b="1" i="1" dirty="0">
                <a:solidFill>
                  <a:srgbClr val="FF0000"/>
                </a:solidFill>
                <a:latin typeface="+mn-lt"/>
                <a:ea typeface="Constantia" pitchFamily="18" charset="0"/>
                <a:cs typeface="Constantia" pitchFamily="18" charset="0"/>
                <a:sym typeface="Constantia" pitchFamily="18" charset="0"/>
              </a:rPr>
              <a:t>(2022)</a:t>
            </a:r>
          </a:p>
          <a:p>
            <a:pPr marL="1100639" lvl="2" indent="-260344" defTabSz="1206470">
              <a:lnSpc>
                <a:spcPct val="80000"/>
              </a:lnSpc>
              <a:spcBef>
                <a:spcPts val="533"/>
              </a:spcBef>
              <a:buClr>
                <a:srgbClr val="0F6FC6"/>
              </a:buClr>
              <a:buSzPct val="85000"/>
              <a:buFont typeface="Arial" pitchFamily="34" charset="0"/>
              <a:buChar char="•"/>
              <a:defRPr/>
            </a:pPr>
            <a:endParaRPr lang="en-US" altLang="en-US" b="1" i="1" dirty="0">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r>
              <a:rPr lang="en-US" altLang="en-US" b="1" dirty="0">
                <a:latin typeface="+mn-lt"/>
                <a:ea typeface="Constantia" pitchFamily="18" charset="0"/>
                <a:cs typeface="Constantia" pitchFamily="18" charset="0"/>
                <a:sym typeface="Constantia" pitchFamily="18" charset="0"/>
              </a:rPr>
              <a:t>Myelofibrosis</a:t>
            </a:r>
          </a:p>
          <a:p>
            <a:pPr marL="1100639" lvl="2" indent="-260344" defTabSz="1206470">
              <a:lnSpc>
                <a:spcPct val="80000"/>
              </a:lnSpc>
              <a:spcBef>
                <a:spcPts val="533"/>
              </a:spcBef>
              <a:buClr>
                <a:srgbClr val="0F6FC6"/>
              </a:buClr>
              <a:buSzPct val="85000"/>
              <a:buFont typeface="Arial" pitchFamily="34" charset="0"/>
              <a:buChar char="•"/>
              <a:defRPr/>
            </a:pPr>
            <a:endParaRPr lang="en-US" altLang="en-US" b="1" dirty="0">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r>
              <a:rPr lang="en-US" altLang="en-US" sz="2000" b="1" dirty="0">
                <a:solidFill>
                  <a:srgbClr val="FF0000"/>
                </a:solidFill>
                <a:latin typeface="+mn-lt"/>
                <a:ea typeface="Constantia" pitchFamily="18" charset="0"/>
                <a:cs typeface="Constantia" pitchFamily="18" charset="0"/>
                <a:sym typeface="Constantia" pitchFamily="18" charset="0"/>
              </a:rPr>
              <a:t>pacritinib VONJO™ </a:t>
            </a:r>
            <a:r>
              <a:rPr lang="en-US" altLang="en-US" sz="2000" b="1" dirty="0">
                <a:latin typeface="+mn-lt"/>
                <a:ea typeface="Constantia" pitchFamily="18" charset="0"/>
                <a:cs typeface="Constantia" pitchFamily="18" charset="0"/>
                <a:sym typeface="Constantia" pitchFamily="18" charset="0"/>
              </a:rPr>
              <a:t>CTI BioPharma Corp: </a:t>
            </a:r>
            <a:r>
              <a:rPr lang="en-US" sz="2000" b="1" dirty="0">
                <a:latin typeface="+mn-lt"/>
              </a:rPr>
              <a:t>kinase inhibitor indicated for the treatment of adults with intermediate or high-risk primary or secondary (post-polycythemia vera or post-essential thrombocythemia) myelofibrosis with a platelet count below 50 × 109 /L (1) </a:t>
            </a:r>
            <a:r>
              <a:rPr lang="en-US" sz="2000" b="1" dirty="0">
                <a:solidFill>
                  <a:srgbClr val="FF0000"/>
                </a:solidFill>
                <a:latin typeface="+mn-lt"/>
              </a:rPr>
              <a:t>(2022)</a:t>
            </a:r>
            <a:endParaRPr lang="en-US" altLang="en-US" sz="2000" b="1" dirty="0">
              <a:solidFill>
                <a:srgbClr val="FF0000"/>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r>
              <a:rPr lang="en-US" altLang="en-US" b="1" dirty="0">
                <a:latin typeface="+mn-lt"/>
                <a:ea typeface="Constantia" pitchFamily="18" charset="0"/>
                <a:cs typeface="Constantia" pitchFamily="18" charset="0"/>
                <a:sym typeface="Constantia" pitchFamily="18" charset="0"/>
              </a:rPr>
              <a:t>Inflammatory Myofibroblastic tumor</a:t>
            </a:r>
          </a:p>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r>
              <a:rPr lang="en-US" altLang="en-US" sz="2000" b="1" i="1" dirty="0">
                <a:solidFill>
                  <a:srgbClr val="00B0F0"/>
                </a:solidFill>
                <a:latin typeface="+mn-lt"/>
                <a:ea typeface="Constantia" pitchFamily="18" charset="0"/>
                <a:cs typeface="Calibri" panose="020F0502020204030204" pitchFamily="34" charset="0"/>
                <a:sym typeface="Constantia" pitchFamily="18" charset="0"/>
              </a:rPr>
              <a:t>crizotinib Xalkori® </a:t>
            </a:r>
            <a:r>
              <a:rPr lang="en-US" altLang="en-US" sz="2000" b="1" i="1" dirty="0">
                <a:latin typeface="+mn-lt"/>
                <a:ea typeface="Constantia" pitchFamily="18" charset="0"/>
                <a:cs typeface="Calibri" panose="020F0502020204030204" pitchFamily="34" charset="0"/>
                <a:sym typeface="Constantia" pitchFamily="18" charset="0"/>
              </a:rPr>
              <a:t> Pfizer Inc.: adult and pediatric patients 1 year of age and older with unresectable, recurrent, or refractory inflammatory anaplastic lymphoma kinase (ALK)-positive myofibroblastic tumors (IMT) </a:t>
            </a:r>
            <a:r>
              <a:rPr lang="en-US" altLang="en-US" sz="2000" b="1" i="1" dirty="0">
                <a:solidFill>
                  <a:srgbClr val="FF0000"/>
                </a:solidFill>
                <a:latin typeface="+mn-lt"/>
                <a:ea typeface="Constantia" pitchFamily="18" charset="0"/>
                <a:cs typeface="Calibri" panose="020F0502020204030204" pitchFamily="34" charset="0"/>
                <a:sym typeface="Constantia" pitchFamily="18" charset="0"/>
              </a:rPr>
              <a:t>(2022)</a:t>
            </a:r>
          </a:p>
          <a:p>
            <a:pPr marL="1710224" lvl="3" indent="-260344" defTabSz="1206470">
              <a:lnSpc>
                <a:spcPct val="80000"/>
              </a:lnSpc>
              <a:spcBef>
                <a:spcPts val="533"/>
              </a:spcBef>
              <a:buClr>
                <a:srgbClr val="0F6FC6"/>
              </a:buClr>
              <a:buSzPct val="85000"/>
              <a:buFont typeface="Arial"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0" indent="0">
              <a:buNone/>
            </a:pPr>
            <a:endParaRPr lang="en-US" dirty="0"/>
          </a:p>
        </p:txBody>
      </p:sp>
      <p:sp>
        <p:nvSpPr>
          <p:cNvPr id="4" name="TextBox 3">
            <a:extLst>
              <a:ext uri="{FF2B5EF4-FFF2-40B4-BE49-F238E27FC236}">
                <a16:creationId xmlns:a16="http://schemas.microsoft.com/office/drawing/2014/main" id="{19509EC3-A2E8-4D10-A197-668ED468B641}"/>
              </a:ext>
            </a:extLst>
          </p:cNvPr>
          <p:cNvSpPr txBox="1"/>
          <p:nvPr/>
        </p:nvSpPr>
        <p:spPr>
          <a:xfrm>
            <a:off x="0" y="6444480"/>
            <a:ext cx="8270240" cy="260584"/>
          </a:xfrm>
          <a:prstGeom prst="rect">
            <a:avLst/>
          </a:prstGeom>
          <a:noFill/>
        </p:spPr>
        <p:txBody>
          <a:bodyPr wrap="squar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3922141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26797" y="152936"/>
            <a:ext cx="9019720" cy="873949"/>
          </a:xfrm>
        </p:spPr>
        <p:txBody>
          <a:bodyPr>
            <a:noAutofit/>
          </a:bodyPr>
          <a:lstStyle/>
          <a:p>
            <a:r>
              <a:rPr lang="en-US" sz="3600" b="1" dirty="0">
                <a:latin typeface="+mn-lt"/>
              </a:rPr>
              <a:t>   Progress in Cancer Therapy 2022</a:t>
            </a:r>
          </a:p>
        </p:txBody>
      </p:sp>
      <p:sp>
        <p:nvSpPr>
          <p:cNvPr id="3" name="Content Placeholder 2"/>
          <p:cNvSpPr>
            <a:spLocks noGrp="1"/>
          </p:cNvSpPr>
          <p:nvPr>
            <p:ph idx="1"/>
          </p:nvPr>
        </p:nvSpPr>
        <p:spPr>
          <a:xfrm>
            <a:off x="350520" y="1093115"/>
            <a:ext cx="10453993" cy="5351365"/>
          </a:xfrm>
        </p:spPr>
        <p:txBody>
          <a:bodyPr>
            <a:normAutofit/>
          </a:bodyPr>
          <a:lstStyle/>
          <a:p>
            <a:pPr marL="1100639" lvl="2" indent="-260344" defTabSz="1206470">
              <a:lnSpc>
                <a:spcPct val="80000"/>
              </a:lnSpc>
              <a:spcBef>
                <a:spcPts val="533"/>
              </a:spcBef>
              <a:buClr>
                <a:srgbClr val="0F6FC6"/>
              </a:buClr>
              <a:buSzPct val="85000"/>
              <a:buFont typeface="Arial" pitchFamily="34" charset="0"/>
              <a:buChar char="•"/>
              <a:defRPr/>
            </a:pPr>
            <a:endParaRPr lang="en-US" altLang="en-US" sz="2200" b="1" dirty="0">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r>
              <a:rPr lang="en-US" altLang="en-US" b="1" dirty="0">
                <a:latin typeface="+mn-lt"/>
                <a:ea typeface="Constantia" pitchFamily="18" charset="0"/>
                <a:cs typeface="Constantia" pitchFamily="18" charset="0"/>
                <a:sym typeface="Constantia" pitchFamily="18" charset="0"/>
              </a:rPr>
              <a:t>Juvenile Myelomonocytic Leukemia (JMML)</a:t>
            </a:r>
          </a:p>
          <a:p>
            <a:pPr marL="1100639" lvl="2" indent="-260344" defTabSz="1206470">
              <a:lnSpc>
                <a:spcPct val="80000"/>
              </a:lnSpc>
              <a:spcBef>
                <a:spcPts val="533"/>
              </a:spcBef>
              <a:buClr>
                <a:srgbClr val="0F6FC6"/>
              </a:buClr>
              <a:buSzPct val="85000"/>
              <a:buFont typeface="Arial" pitchFamily="34" charset="0"/>
              <a:buChar char="•"/>
              <a:defRPr/>
            </a:pPr>
            <a:endParaRPr lang="en-US" altLang="en-US" b="1" dirty="0">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r>
              <a:rPr lang="en-US" altLang="en-US" sz="2000" b="1" i="1" dirty="0">
                <a:solidFill>
                  <a:srgbClr val="00B0F0"/>
                </a:solidFill>
                <a:latin typeface="+mn-lt"/>
                <a:ea typeface="Constantia" pitchFamily="18" charset="0"/>
                <a:cs typeface="Constantia" pitchFamily="18" charset="0"/>
                <a:sym typeface="Constantia" pitchFamily="18" charset="0"/>
              </a:rPr>
              <a:t>azacitidine Vidaza®</a:t>
            </a:r>
            <a:r>
              <a:rPr lang="en-US" altLang="en-US" sz="2000" b="1" i="1" dirty="0">
                <a:latin typeface="+mn-lt"/>
                <a:ea typeface="Constantia" pitchFamily="18" charset="0"/>
                <a:cs typeface="Constantia" pitchFamily="18" charset="0"/>
                <a:sym typeface="Constantia" pitchFamily="18" charset="0"/>
              </a:rPr>
              <a:t> Celgene Corp.:  pediatric patients with newly diagnosed juvenile myelomonocytic leukemia (JMML) </a:t>
            </a:r>
            <a:r>
              <a:rPr lang="en-US" altLang="en-US" sz="2000" b="1" i="1" dirty="0">
                <a:solidFill>
                  <a:srgbClr val="FF0000"/>
                </a:solidFill>
                <a:latin typeface="+mn-lt"/>
                <a:ea typeface="Constantia" pitchFamily="18" charset="0"/>
                <a:cs typeface="Constantia" pitchFamily="18" charset="0"/>
                <a:sym typeface="Constantia" pitchFamily="18" charset="0"/>
              </a:rPr>
              <a:t>(2022)</a:t>
            </a:r>
          </a:p>
          <a:p>
            <a:pPr marL="1100639" lvl="2" indent="-260344" defTabSz="1206470">
              <a:lnSpc>
                <a:spcPct val="80000"/>
              </a:lnSpc>
              <a:spcBef>
                <a:spcPts val="533"/>
              </a:spcBef>
              <a:buClr>
                <a:srgbClr val="0F6FC6"/>
              </a:buClr>
              <a:buSzPct val="85000"/>
              <a:buFont typeface="Arial" pitchFamily="34" charset="0"/>
              <a:buChar char="•"/>
              <a:defRPr/>
            </a:pPr>
            <a:endParaRPr lang="en-US" altLang="en-US" b="1" dirty="0">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r>
              <a:rPr lang="en-US" altLang="en-US" b="1" dirty="0">
                <a:latin typeface="+mn-lt"/>
                <a:ea typeface="Constantia" pitchFamily="18" charset="0"/>
                <a:cs typeface="Constantia" pitchFamily="18" charset="0"/>
                <a:sym typeface="Constantia" pitchFamily="18" charset="0"/>
              </a:rPr>
              <a:t>Acute Myeloid Leukemia</a:t>
            </a:r>
          </a:p>
          <a:p>
            <a:pPr marL="1100639" lvl="2" indent="-260344" defTabSz="1206470">
              <a:lnSpc>
                <a:spcPct val="80000"/>
              </a:lnSpc>
              <a:spcBef>
                <a:spcPts val="533"/>
              </a:spcBef>
              <a:buClr>
                <a:srgbClr val="0F6FC6"/>
              </a:buClr>
              <a:buSzPct val="85000"/>
              <a:buFont typeface="Arial" pitchFamily="34" charset="0"/>
              <a:buChar char="•"/>
              <a:defRPr/>
            </a:pPr>
            <a:endParaRPr lang="en-US" altLang="en-US" b="1" dirty="0">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r>
              <a:rPr lang="en-US" altLang="en-US" sz="2000" b="1" i="1" dirty="0">
                <a:solidFill>
                  <a:srgbClr val="00B0F0"/>
                </a:solidFill>
                <a:latin typeface="+mn-lt"/>
                <a:ea typeface="Constantia" pitchFamily="18" charset="0"/>
                <a:cs typeface="Constantia" pitchFamily="18" charset="0"/>
                <a:sym typeface="Constantia" pitchFamily="18" charset="0"/>
              </a:rPr>
              <a:t>ivosidenib Tibsovo®</a:t>
            </a:r>
            <a:r>
              <a:rPr lang="en-US" altLang="en-US" sz="2000" b="1" i="1" dirty="0">
                <a:latin typeface="+mn-lt"/>
                <a:ea typeface="Constantia" pitchFamily="18" charset="0"/>
                <a:cs typeface="Constantia" pitchFamily="18" charset="0"/>
                <a:sym typeface="Constantia" pitchFamily="18" charset="0"/>
              </a:rPr>
              <a:t> Servier Pharmaceuticals LLC:  in combination with azacitidine for newly diagnosed acute myeloid leukemia (AML) with a susceptible IDH1 mutation, as detected by an FDA-approved test in adults 75 years or older, or who have comorbidities that preclude use of intensive induction chemotherapy </a:t>
            </a:r>
            <a:r>
              <a:rPr lang="en-US" altLang="en-US" sz="2000" b="1" i="1" dirty="0">
                <a:solidFill>
                  <a:srgbClr val="FF0000"/>
                </a:solidFill>
                <a:latin typeface="+mn-lt"/>
                <a:ea typeface="Constantia" pitchFamily="18" charset="0"/>
                <a:cs typeface="Constantia" pitchFamily="18" charset="0"/>
                <a:sym typeface="Constantia" pitchFamily="18" charset="0"/>
              </a:rPr>
              <a:t>(2022)</a:t>
            </a:r>
            <a:r>
              <a:rPr lang="en-US" altLang="en-US" sz="2000" b="1" i="1" dirty="0">
                <a:latin typeface="+mn-lt"/>
                <a:ea typeface="Constantia" pitchFamily="18" charset="0"/>
                <a:cs typeface="Constantia" pitchFamily="18" charset="0"/>
                <a:sym typeface="Constantia" pitchFamily="18" charset="0"/>
              </a:rPr>
              <a:t>	</a:t>
            </a:r>
          </a:p>
          <a:p>
            <a:pPr marL="1100639" lvl="2" indent="-260344" defTabSz="1206470">
              <a:lnSpc>
                <a:spcPct val="80000"/>
              </a:lnSpc>
              <a:spcBef>
                <a:spcPts val="533"/>
              </a:spcBef>
              <a:buClr>
                <a:srgbClr val="0F6FC6"/>
              </a:buClr>
              <a:buSzPct val="85000"/>
              <a:buFont typeface="Arial" pitchFamily="34" charset="0"/>
              <a:buChar char="•"/>
              <a:defRPr/>
            </a:pPr>
            <a:endParaRPr lang="en-US" altLang="en-US" b="1" i="1" dirty="0">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endParaRPr lang="en-US" altLang="en-US" sz="2200" b="1" dirty="0">
              <a:latin typeface="+mn-lt"/>
              <a:ea typeface="Constantia" pitchFamily="18" charset="0"/>
              <a:cs typeface="Constantia" pitchFamily="18" charset="0"/>
              <a:sym typeface="Constantia" pitchFamily="18" charset="0"/>
            </a:endParaRPr>
          </a:p>
          <a:p>
            <a:pPr marL="1449880" lvl="3" indent="0" defTabSz="1206470">
              <a:lnSpc>
                <a:spcPct val="80000"/>
              </a:lnSpc>
              <a:spcBef>
                <a:spcPts val="533"/>
              </a:spcBef>
              <a:buClr>
                <a:srgbClr val="0F6FC6"/>
              </a:buClr>
              <a:buSzPct val="85000"/>
              <a:buNone/>
              <a:defRPr/>
            </a:pPr>
            <a:endParaRPr lang="en-US" altLang="en-US" sz="2200" b="1" dirty="0">
              <a:latin typeface="+mn-lt"/>
              <a:ea typeface="Constantia" pitchFamily="18" charset="0"/>
              <a:cs typeface="Constantia" pitchFamily="18" charset="0"/>
              <a:sym typeface="Constantia" pitchFamily="18" charset="0"/>
            </a:endParaRPr>
          </a:p>
          <a:p>
            <a:pPr marL="1710224" lvl="3" indent="-260344" defTabSz="1206470">
              <a:lnSpc>
                <a:spcPct val="80000"/>
              </a:lnSpc>
              <a:spcBef>
                <a:spcPts val="533"/>
              </a:spcBef>
              <a:buClr>
                <a:srgbClr val="0F6FC6"/>
              </a:buClr>
              <a:buSzPct val="85000"/>
              <a:buFont typeface="Arial" pitchFamily="34" charset="0"/>
              <a:buChar char="•"/>
              <a:defRPr/>
            </a:pPr>
            <a:endParaRPr lang="en-US" altLang="en-US" sz="2133" b="1" dirty="0">
              <a:latin typeface="Constantia" panose="02030602050306030303" pitchFamily="18" charset="0"/>
              <a:ea typeface="Constantia" pitchFamily="18" charset="0"/>
              <a:cs typeface="Constantia" pitchFamily="18" charset="0"/>
              <a:sym typeface="Constantia" pitchFamily="18" charset="0"/>
            </a:endParaRPr>
          </a:p>
          <a:p>
            <a:pPr marL="1710224" lvl="3" indent="-260344" defTabSz="1206470">
              <a:lnSpc>
                <a:spcPct val="80000"/>
              </a:lnSpc>
              <a:spcBef>
                <a:spcPts val="533"/>
              </a:spcBef>
              <a:buClr>
                <a:srgbClr val="0F6FC6"/>
              </a:buClr>
              <a:buSzPct val="85000"/>
              <a:buFont typeface="Arial" pitchFamily="34" charset="0"/>
              <a:buChar char="•"/>
              <a:defRPr/>
            </a:pPr>
            <a:endParaRPr lang="en-US" altLang="en-US" sz="2133" b="1" dirty="0">
              <a:latin typeface="Constantia" panose="02030602050306030303" pitchFamily="18" charset="0"/>
              <a:ea typeface="Constantia" pitchFamily="18" charset="0"/>
              <a:cs typeface="Constantia" pitchFamily="18" charset="0"/>
              <a:sym typeface="Constantia" pitchFamily="18" charset="0"/>
            </a:endParaRPr>
          </a:p>
          <a:p>
            <a:pPr marL="0" indent="0">
              <a:buNone/>
            </a:pPr>
            <a:endParaRPr lang="en-US" dirty="0"/>
          </a:p>
        </p:txBody>
      </p:sp>
      <p:sp>
        <p:nvSpPr>
          <p:cNvPr id="4" name="TextBox 3">
            <a:extLst>
              <a:ext uri="{FF2B5EF4-FFF2-40B4-BE49-F238E27FC236}">
                <a16:creationId xmlns:a16="http://schemas.microsoft.com/office/drawing/2014/main" id="{19509EC3-A2E8-4D10-A197-668ED468B641}"/>
              </a:ext>
            </a:extLst>
          </p:cNvPr>
          <p:cNvSpPr txBox="1"/>
          <p:nvPr/>
        </p:nvSpPr>
        <p:spPr>
          <a:xfrm>
            <a:off x="0" y="6444480"/>
            <a:ext cx="8270240" cy="260584"/>
          </a:xfrm>
          <a:prstGeom prst="rect">
            <a:avLst/>
          </a:prstGeom>
          <a:noFill/>
        </p:spPr>
        <p:txBody>
          <a:bodyPr wrap="squar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292004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11535" y="139909"/>
            <a:ext cx="8661399" cy="762229"/>
          </a:xfrm>
        </p:spPr>
        <p:txBody>
          <a:bodyPr>
            <a:noAutofit/>
          </a:bodyPr>
          <a:lstStyle/>
          <a:p>
            <a:r>
              <a:rPr lang="en-US" sz="3600" b="1" dirty="0">
                <a:latin typeface="+mn-lt"/>
              </a:rPr>
              <a:t>Progress in Cancer Therapy 2022</a:t>
            </a:r>
          </a:p>
        </p:txBody>
      </p:sp>
      <p:sp>
        <p:nvSpPr>
          <p:cNvPr id="3" name="Content Placeholder 2"/>
          <p:cNvSpPr>
            <a:spLocks noGrp="1"/>
          </p:cNvSpPr>
          <p:nvPr>
            <p:ph idx="1"/>
          </p:nvPr>
        </p:nvSpPr>
        <p:spPr>
          <a:xfrm>
            <a:off x="125506" y="916887"/>
            <a:ext cx="11111454" cy="5420090"/>
          </a:xfrm>
        </p:spPr>
        <p:txBody>
          <a:bodyPr>
            <a:normAutofit lnSpcReduction="10000"/>
          </a:bodyPr>
          <a:lstStyle/>
          <a:p>
            <a:pPr marL="1710224" lvl="3" indent="-260344" defTabSz="1206470">
              <a:lnSpc>
                <a:spcPct val="80000"/>
              </a:lnSpc>
              <a:spcBef>
                <a:spcPts val="533"/>
              </a:spcBef>
              <a:buClr>
                <a:srgbClr val="0F6FC6"/>
              </a:buClr>
              <a:buSzPct val="85000"/>
              <a:buFont typeface="Arial" pitchFamily="34" charset="0"/>
              <a:buChar char="•"/>
              <a:defRPr/>
            </a:pPr>
            <a:endParaRPr lang="en-US" altLang="en-US" sz="2000" b="1" i="1" dirty="0">
              <a:solidFill>
                <a:srgbClr val="00B0F0"/>
              </a:solidFill>
              <a:latin typeface="+mn-lt"/>
              <a:ea typeface="Constantia" panose="02030602050306030303" pitchFamily="18" charset="0"/>
              <a:cs typeface="Constantia" panose="02030602050306030303"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r>
              <a:rPr lang="en-US" altLang="en-US" b="1" dirty="0">
                <a:latin typeface="+mn-lt"/>
                <a:ea typeface="Constantia" pitchFamily="18" charset="0"/>
                <a:cs typeface="Constantia" pitchFamily="18" charset="0"/>
                <a:sym typeface="Constantia" pitchFamily="18" charset="0"/>
              </a:rPr>
              <a:t>Follicular Lymphoma</a:t>
            </a:r>
          </a:p>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buFont typeface="Arial" pitchFamily="34" charset="0"/>
              <a:buChar char="•"/>
              <a:defRPr/>
            </a:pPr>
            <a:r>
              <a:rPr lang="en-US" altLang="en-US" sz="2000" b="1" i="1" dirty="0">
                <a:solidFill>
                  <a:srgbClr val="00B0F0"/>
                </a:solidFill>
                <a:latin typeface="+mn-lt"/>
                <a:ea typeface="Constantia" pitchFamily="18" charset="0"/>
                <a:cs typeface="Constantia" pitchFamily="18" charset="0"/>
                <a:sym typeface="Constantia" pitchFamily="18" charset="0"/>
              </a:rPr>
              <a:t>tisagenlecleucel Kymriah®</a:t>
            </a:r>
            <a:r>
              <a:rPr lang="en-US" altLang="en-US" sz="2000" b="1" i="1" dirty="0">
                <a:latin typeface="+mn-lt"/>
                <a:ea typeface="Constantia" pitchFamily="18" charset="0"/>
                <a:cs typeface="Constantia" pitchFamily="18" charset="0"/>
                <a:sym typeface="Constantia" pitchFamily="18" charset="0"/>
              </a:rPr>
              <a:t> Novartis Pharmaceuticals Corporation: adult patients with relapsed or refractory follicular lymphoma (FL) after two or more lines of systemic therapy </a:t>
            </a:r>
            <a:r>
              <a:rPr lang="en-US" altLang="en-US" sz="2000" b="1" i="1" dirty="0">
                <a:solidFill>
                  <a:srgbClr val="FF0000"/>
                </a:solidFill>
                <a:latin typeface="+mn-lt"/>
                <a:ea typeface="Constantia" pitchFamily="18" charset="0"/>
                <a:cs typeface="Constantia" pitchFamily="18" charset="0"/>
                <a:sym typeface="Constantia" pitchFamily="18" charset="0"/>
              </a:rPr>
              <a:t>(2022</a:t>
            </a:r>
            <a:r>
              <a:rPr lang="en-US" altLang="en-US" sz="2000" b="1" i="1" dirty="0">
                <a:latin typeface="+mn-lt"/>
                <a:ea typeface="Constantia" pitchFamily="18" charset="0"/>
                <a:cs typeface="Constantia" pitchFamily="18" charset="0"/>
                <a:sym typeface="Constantia" pitchFamily="18" charset="0"/>
              </a:rPr>
              <a:t>)</a:t>
            </a:r>
          </a:p>
          <a:p>
            <a:pPr marL="1100639" lvl="2" indent="-260344" defTabSz="1206470">
              <a:lnSpc>
                <a:spcPct val="80000"/>
              </a:lnSpc>
              <a:spcBef>
                <a:spcPts val="533"/>
              </a:spcBef>
              <a:buClr>
                <a:srgbClr val="0F6FC6"/>
              </a:buClr>
              <a:buSzPct val="85000"/>
              <a:buFont typeface="Arial" pitchFamily="34" charset="0"/>
              <a:buChar char="•"/>
              <a:defRPr/>
            </a:pPr>
            <a:endParaRPr lang="en-US" altLang="en-US" b="1" dirty="0">
              <a:latin typeface="+mn-lt"/>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r>
              <a:rPr lang="en-US" altLang="en-US" b="1" dirty="0">
                <a:latin typeface="+mn-lt"/>
                <a:ea typeface="Constantia" pitchFamily="18" charset="0"/>
                <a:cs typeface="Constantia" pitchFamily="18" charset="0"/>
                <a:sym typeface="Constantia" pitchFamily="18" charset="0"/>
              </a:rPr>
              <a:t>Large B-Cell lymphoma (DLBCL) </a:t>
            </a:r>
          </a:p>
          <a:p>
            <a:pPr marL="1557839" lvl="3" indent="-260344" defTabSz="1206470">
              <a:lnSpc>
                <a:spcPct val="80000"/>
              </a:lnSpc>
              <a:spcBef>
                <a:spcPts val="533"/>
              </a:spcBef>
              <a:buClr>
                <a:srgbClr val="0F6FC6"/>
              </a:buClr>
              <a:buSzPct val="85000"/>
              <a:defRPr/>
            </a:pPr>
            <a:endParaRPr lang="en-US" altLang="en-US" sz="2000" b="1" dirty="0">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defRPr/>
            </a:pPr>
            <a:r>
              <a:rPr lang="en-US" altLang="en-US" sz="2000" b="1" i="1" dirty="0">
                <a:solidFill>
                  <a:srgbClr val="00B0F0"/>
                </a:solidFill>
                <a:latin typeface="+mn-lt"/>
                <a:ea typeface="Constantia" pitchFamily="18" charset="0"/>
                <a:cs typeface="Constantia" pitchFamily="18" charset="0"/>
                <a:sym typeface="Constantia" pitchFamily="18" charset="0"/>
              </a:rPr>
              <a:t>axicabtagene ciloleucel  Yescarta® </a:t>
            </a:r>
            <a:r>
              <a:rPr lang="en-US" altLang="en-US" sz="2000" b="1" i="1" dirty="0">
                <a:latin typeface="+mn-lt"/>
                <a:ea typeface="Constantia" pitchFamily="18" charset="0"/>
                <a:cs typeface="Constantia" pitchFamily="18" charset="0"/>
                <a:sym typeface="Constantia" pitchFamily="18" charset="0"/>
              </a:rPr>
              <a:t>Kite Pharma, Inc.: adult patients with large B-cell lymphoma (LBCL) that is refractory to first-line chemoimmunotherapy or relapses within 12 months of first-line chemoimmunotherapy. It is not indicated for the treatment of patients with primary central nervous system lymphoma </a:t>
            </a:r>
            <a:r>
              <a:rPr lang="en-US" altLang="en-US" sz="2000" b="1" i="1" dirty="0">
                <a:solidFill>
                  <a:srgbClr val="FF0000"/>
                </a:solidFill>
                <a:latin typeface="+mn-lt"/>
                <a:ea typeface="Constantia" pitchFamily="18" charset="0"/>
                <a:cs typeface="Constantia" pitchFamily="18" charset="0"/>
                <a:sym typeface="Constantia" pitchFamily="18" charset="0"/>
              </a:rPr>
              <a:t>(2022)</a:t>
            </a:r>
          </a:p>
          <a:p>
            <a:pPr marL="1557839" lvl="3" indent="-260344" defTabSz="1206470">
              <a:lnSpc>
                <a:spcPct val="80000"/>
              </a:lnSpc>
              <a:spcBef>
                <a:spcPts val="533"/>
              </a:spcBef>
              <a:buClr>
                <a:srgbClr val="0F6FC6"/>
              </a:buClr>
              <a:buSzPct val="85000"/>
              <a:defRPr/>
            </a:pPr>
            <a:endParaRPr lang="en-US" altLang="en-US" sz="2000" b="1" i="1" dirty="0">
              <a:solidFill>
                <a:srgbClr val="FF0000"/>
              </a:solidFill>
              <a:latin typeface="+mn-lt"/>
              <a:ea typeface="Constantia" pitchFamily="18" charset="0"/>
              <a:cs typeface="Constantia" pitchFamily="18" charset="0"/>
              <a:sym typeface="Constantia" pitchFamily="18" charset="0"/>
            </a:endParaRPr>
          </a:p>
          <a:p>
            <a:pPr marL="1557839" lvl="3" indent="-260344" defTabSz="1206470">
              <a:lnSpc>
                <a:spcPct val="80000"/>
              </a:lnSpc>
              <a:spcBef>
                <a:spcPts val="533"/>
              </a:spcBef>
              <a:buClr>
                <a:srgbClr val="0F6FC6"/>
              </a:buClr>
              <a:buSzPct val="85000"/>
              <a:defRPr/>
            </a:pPr>
            <a:r>
              <a:rPr lang="en-US" altLang="en-US" sz="2000" b="1" i="1" dirty="0">
                <a:solidFill>
                  <a:srgbClr val="00B0F0"/>
                </a:solidFill>
                <a:latin typeface="+mn-lt"/>
                <a:ea typeface="Constantia" pitchFamily="18" charset="0"/>
                <a:cs typeface="Constantia" pitchFamily="18" charset="0"/>
                <a:sym typeface="Constantia" pitchFamily="18" charset="0"/>
              </a:rPr>
              <a:t>lisocabtagene maraleucel Breyanzi®</a:t>
            </a:r>
            <a:r>
              <a:rPr lang="en-US" altLang="en-US" sz="2000" b="1" i="1" dirty="0">
                <a:latin typeface="+mn-lt"/>
                <a:ea typeface="Constantia" pitchFamily="18" charset="0"/>
                <a:cs typeface="Constantia" pitchFamily="18" charset="0"/>
                <a:sym typeface="Constantia" pitchFamily="18" charset="0"/>
              </a:rPr>
              <a:t> Juno Therapeutics, Inc.: adult patients with large B-cell lymphoma (LBCL) who have refractory disease to first-line chemoimmunotherapy or relapse within 12 months of first-line chemoimmunotherapy; or refractory disease to first-line chemoimmunotherapy or relapse after first-line chemoimmunotherapy and are not eligible for hematopoietic stem cell transplantation (HSCT) due to comorbidities or age. It is not indicated for the treatment of patients with primary central nervous system lymphoma </a:t>
            </a:r>
            <a:r>
              <a:rPr lang="en-US" altLang="en-US" sz="2000" b="1" i="1" dirty="0">
                <a:solidFill>
                  <a:srgbClr val="FF0000"/>
                </a:solidFill>
                <a:latin typeface="+mn-lt"/>
                <a:ea typeface="Constantia" pitchFamily="18" charset="0"/>
                <a:cs typeface="Constantia" pitchFamily="18" charset="0"/>
                <a:sym typeface="Constantia" pitchFamily="18" charset="0"/>
              </a:rPr>
              <a:t>(2022)</a:t>
            </a:r>
          </a:p>
          <a:p>
            <a:pPr marL="1449880" lvl="3" indent="0" defTabSz="1206470">
              <a:lnSpc>
                <a:spcPct val="80000"/>
              </a:lnSpc>
              <a:spcBef>
                <a:spcPts val="533"/>
              </a:spcBef>
              <a:buClr>
                <a:srgbClr val="0F6FC6"/>
              </a:buClr>
              <a:buSzPct val="85000"/>
              <a:buNone/>
              <a:defRPr/>
            </a:pPr>
            <a:endParaRPr lang="en-US" altLang="en-US" sz="2000" b="1" i="1" dirty="0">
              <a:latin typeface="+mn-lt"/>
              <a:ea typeface="Constantia" panose="02030602050306030303" pitchFamily="18" charset="0"/>
              <a:cs typeface="Constantia" panose="02030602050306030303" pitchFamily="18" charset="0"/>
              <a:sym typeface="Constantia" pitchFamily="18" charset="0"/>
            </a:endParaRPr>
          </a:p>
          <a:p>
            <a:pPr marL="1449880" lvl="3" indent="0" defTabSz="1206470">
              <a:lnSpc>
                <a:spcPct val="80000"/>
              </a:lnSpc>
              <a:spcBef>
                <a:spcPts val="533"/>
              </a:spcBef>
              <a:buClr>
                <a:srgbClr val="0F6FC6"/>
              </a:buClr>
              <a:buSzPct val="85000"/>
              <a:buNone/>
              <a:defRPr/>
            </a:pPr>
            <a:endParaRPr lang="en-US" altLang="en-US" sz="2000" b="1" i="1" dirty="0">
              <a:solidFill>
                <a:srgbClr val="FF0000"/>
              </a:solidFill>
              <a:latin typeface="+mn-lt"/>
              <a:ea typeface="Constantia" panose="02030602050306030303" pitchFamily="18" charset="0"/>
              <a:cs typeface="Constantia" panose="02030602050306030303" pitchFamily="18" charset="0"/>
              <a:sym typeface="Constantia" pitchFamily="18" charset="0"/>
            </a:endParaRPr>
          </a:p>
          <a:p>
            <a:pPr marL="1710224" lvl="3" indent="-260344" defTabSz="1206470">
              <a:lnSpc>
                <a:spcPct val="80000"/>
              </a:lnSpc>
              <a:spcBef>
                <a:spcPts val="533"/>
              </a:spcBef>
              <a:buClr>
                <a:srgbClr val="0F6FC6"/>
              </a:buClr>
              <a:buSzPct val="85000"/>
              <a:buFont typeface="Arial" pitchFamily="34" charset="0"/>
              <a:buChar char="•"/>
              <a:defRPr/>
            </a:pPr>
            <a:endParaRPr lang="en-US" altLang="en-US" sz="1867" b="1" dirty="0">
              <a:latin typeface="Constantia" pitchFamily="18" charset="0"/>
              <a:ea typeface="Constantia" pitchFamily="18" charset="0"/>
              <a:cs typeface="Constantia" pitchFamily="18" charset="0"/>
              <a:sym typeface="Constantia" pitchFamily="18" charset="0"/>
            </a:endParaRPr>
          </a:p>
          <a:p>
            <a:pPr marL="1710224" lvl="3" indent="-260344" defTabSz="1206470">
              <a:lnSpc>
                <a:spcPct val="80000"/>
              </a:lnSpc>
              <a:spcBef>
                <a:spcPts val="533"/>
              </a:spcBef>
              <a:buClr>
                <a:srgbClr val="0F6FC6"/>
              </a:buClr>
              <a:buSzPct val="85000"/>
              <a:buFont typeface="Arial" pitchFamily="34" charset="0"/>
              <a:buChar char="•"/>
              <a:defRPr/>
            </a:pPr>
            <a:endParaRPr lang="en-US" altLang="en-US" b="1" dirty="0">
              <a:latin typeface="Constantia" pitchFamily="18" charset="0"/>
              <a:ea typeface="Constantia" pitchFamily="18" charset="0"/>
              <a:cs typeface="Constantia" pitchFamily="18" charset="0"/>
              <a:sym typeface="Constantia" pitchFamily="18" charset="0"/>
            </a:endParaRPr>
          </a:p>
          <a:p>
            <a:pPr marL="0" indent="0">
              <a:buNone/>
            </a:pPr>
            <a:endParaRPr lang="en-US" dirty="0"/>
          </a:p>
        </p:txBody>
      </p:sp>
      <p:sp>
        <p:nvSpPr>
          <p:cNvPr id="5" name="TextBox 4">
            <a:extLst>
              <a:ext uri="{FF2B5EF4-FFF2-40B4-BE49-F238E27FC236}">
                <a16:creationId xmlns:a16="http://schemas.microsoft.com/office/drawing/2014/main" id="{79552A02-491B-43A8-ABF6-4CF8D63EA4C2}"/>
              </a:ext>
            </a:extLst>
          </p:cNvPr>
          <p:cNvSpPr txBox="1"/>
          <p:nvPr/>
        </p:nvSpPr>
        <p:spPr>
          <a:xfrm>
            <a:off x="296332" y="6336976"/>
            <a:ext cx="7394787" cy="260584"/>
          </a:xfrm>
          <a:prstGeom prst="rect">
            <a:avLst/>
          </a:prstGeom>
          <a:noFill/>
        </p:spPr>
        <p:txBody>
          <a:bodyPr wrap="squar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4232670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11535" y="139909"/>
            <a:ext cx="8661399" cy="762229"/>
          </a:xfrm>
        </p:spPr>
        <p:txBody>
          <a:bodyPr>
            <a:noAutofit/>
          </a:bodyPr>
          <a:lstStyle/>
          <a:p>
            <a:r>
              <a:rPr lang="en-US" sz="3600" b="1" dirty="0">
                <a:latin typeface="+mn-lt"/>
              </a:rPr>
              <a:t>Progress in Cancer Therapy 2022</a:t>
            </a:r>
          </a:p>
        </p:txBody>
      </p:sp>
      <p:sp>
        <p:nvSpPr>
          <p:cNvPr id="3" name="Content Placeholder 2"/>
          <p:cNvSpPr>
            <a:spLocks noGrp="1"/>
          </p:cNvSpPr>
          <p:nvPr>
            <p:ph idx="1"/>
          </p:nvPr>
        </p:nvSpPr>
        <p:spPr>
          <a:xfrm>
            <a:off x="296332" y="1177471"/>
            <a:ext cx="10940628" cy="4745359"/>
          </a:xfrm>
        </p:spPr>
        <p:txBody>
          <a:bodyPr>
            <a:normAutofit/>
          </a:bodyPr>
          <a:lstStyle/>
          <a:p>
            <a:pPr marL="1100639" lvl="2" indent="-260344" defTabSz="1206470">
              <a:lnSpc>
                <a:spcPct val="80000"/>
              </a:lnSpc>
              <a:spcBef>
                <a:spcPts val="533"/>
              </a:spcBef>
              <a:buClr>
                <a:srgbClr val="0F6FC6"/>
              </a:buClr>
              <a:buSzPct val="85000"/>
              <a:defRPr/>
            </a:pPr>
            <a:r>
              <a:rPr lang="en-US" altLang="en-US" b="1" dirty="0">
                <a:latin typeface="+mn-lt"/>
                <a:ea typeface="Constantia" panose="02030602050306030303" pitchFamily="18" charset="0"/>
                <a:cs typeface="Constantia" panose="02030602050306030303" pitchFamily="18" charset="0"/>
                <a:sym typeface="Constantia" pitchFamily="18" charset="0"/>
              </a:rPr>
              <a:t>Myeloid/Lymphoid neoplasms with FGFR1 rearrangement</a:t>
            </a:r>
          </a:p>
          <a:p>
            <a:pPr marL="1100639" lvl="2" indent="-260344" defTabSz="1206470">
              <a:lnSpc>
                <a:spcPct val="80000"/>
              </a:lnSpc>
              <a:spcBef>
                <a:spcPts val="533"/>
              </a:spcBef>
              <a:buClr>
                <a:srgbClr val="0F6FC6"/>
              </a:buClr>
              <a:buSzPct val="85000"/>
              <a:defRPr/>
            </a:pPr>
            <a:endParaRPr lang="en-US" altLang="en-US" b="1" dirty="0">
              <a:latin typeface="+mn-lt"/>
              <a:ea typeface="Constantia" panose="02030602050306030303" pitchFamily="18" charset="0"/>
              <a:cs typeface="Constantia" panose="02030602050306030303" pitchFamily="18" charset="0"/>
              <a:sym typeface="Constantia" pitchFamily="18" charset="0"/>
            </a:endParaRPr>
          </a:p>
          <a:p>
            <a:pPr marL="1557839" lvl="3" indent="-260344" defTabSz="1206470">
              <a:lnSpc>
                <a:spcPct val="80000"/>
              </a:lnSpc>
              <a:spcBef>
                <a:spcPts val="533"/>
              </a:spcBef>
              <a:buClr>
                <a:srgbClr val="0F6FC6"/>
              </a:buClr>
              <a:buSzPct val="85000"/>
              <a:defRPr/>
            </a:pPr>
            <a:r>
              <a:rPr lang="en-US" altLang="en-US" sz="2000" b="1" i="1" dirty="0">
                <a:solidFill>
                  <a:srgbClr val="00B0F0"/>
                </a:solidFill>
                <a:latin typeface="+mn-lt"/>
                <a:ea typeface="Constantia" panose="02030602050306030303" pitchFamily="18" charset="0"/>
                <a:cs typeface="Constantia" panose="02030602050306030303" pitchFamily="18" charset="0"/>
                <a:sym typeface="Constantia" pitchFamily="18" charset="0"/>
              </a:rPr>
              <a:t>pemigatinib Pemazyre®  </a:t>
            </a:r>
            <a:r>
              <a:rPr lang="en-US" altLang="en-US" sz="2000" b="1" i="1" dirty="0">
                <a:latin typeface="+mn-lt"/>
                <a:ea typeface="Constantia" panose="02030602050306030303" pitchFamily="18" charset="0"/>
                <a:cs typeface="Constantia" panose="02030602050306030303" pitchFamily="18" charset="0"/>
                <a:sym typeface="Constantia" pitchFamily="18" charset="0"/>
              </a:rPr>
              <a:t>Incyte Corporation: adults with relapsed or refractory myeloid/lymphoid neoplasms (MLNs) with fibroblast growth factor receptor 1 (FGFR1) rearrangement </a:t>
            </a:r>
            <a:r>
              <a:rPr lang="en-US" altLang="en-US" sz="2000" b="1" i="1" dirty="0">
                <a:solidFill>
                  <a:srgbClr val="FF0000"/>
                </a:solidFill>
                <a:latin typeface="+mn-lt"/>
                <a:ea typeface="Constantia" panose="02030602050306030303" pitchFamily="18" charset="0"/>
                <a:cs typeface="Constantia" panose="02030602050306030303" pitchFamily="18" charset="0"/>
                <a:sym typeface="Constantia" pitchFamily="18" charset="0"/>
              </a:rPr>
              <a:t>(2022)</a:t>
            </a:r>
          </a:p>
          <a:p>
            <a:pPr marL="1100639" lvl="2" indent="-260344" defTabSz="1206470">
              <a:lnSpc>
                <a:spcPct val="80000"/>
              </a:lnSpc>
              <a:spcBef>
                <a:spcPts val="533"/>
              </a:spcBef>
              <a:buClr>
                <a:srgbClr val="0F6FC6"/>
              </a:buClr>
              <a:buSzPct val="85000"/>
              <a:defRPr/>
            </a:pPr>
            <a:endParaRPr lang="en-US" altLang="en-US" b="1" dirty="0">
              <a:latin typeface="+mn-lt"/>
              <a:ea typeface="Constantia" panose="02030602050306030303" pitchFamily="18" charset="0"/>
              <a:cs typeface="Constantia" panose="02030602050306030303" pitchFamily="18" charset="0"/>
              <a:sym typeface="Constantia" pitchFamily="18" charset="0"/>
            </a:endParaRPr>
          </a:p>
          <a:p>
            <a:pPr marL="1100639" lvl="2" indent="-260344" defTabSz="1206470">
              <a:lnSpc>
                <a:spcPct val="80000"/>
              </a:lnSpc>
              <a:spcBef>
                <a:spcPts val="533"/>
              </a:spcBef>
              <a:buClr>
                <a:srgbClr val="0F6FC6"/>
              </a:buClr>
              <a:buSzPct val="85000"/>
              <a:defRPr/>
            </a:pPr>
            <a:endParaRPr lang="en-US" altLang="en-US" b="1" dirty="0">
              <a:latin typeface="+mn-lt"/>
              <a:ea typeface="Constantia" panose="02030602050306030303" pitchFamily="18" charset="0"/>
              <a:cs typeface="Constantia" panose="02030602050306030303" pitchFamily="18" charset="0"/>
              <a:sym typeface="Constantia" pitchFamily="18" charset="0"/>
            </a:endParaRPr>
          </a:p>
          <a:p>
            <a:pPr marL="1100639" lvl="2" indent="-260344" defTabSz="1206470">
              <a:lnSpc>
                <a:spcPct val="80000"/>
              </a:lnSpc>
              <a:spcBef>
                <a:spcPts val="533"/>
              </a:spcBef>
              <a:buClr>
                <a:srgbClr val="0F6FC6"/>
              </a:buClr>
              <a:buSzPct val="85000"/>
              <a:defRPr/>
            </a:pPr>
            <a:r>
              <a:rPr lang="en-US" altLang="en-US" b="1" dirty="0">
                <a:latin typeface="+mn-lt"/>
                <a:ea typeface="Constantia" panose="02030602050306030303" pitchFamily="18" charset="0"/>
                <a:cs typeface="Constantia" panose="02030602050306030303" pitchFamily="18" charset="0"/>
                <a:sym typeface="Constantia" pitchFamily="18" charset="0"/>
              </a:rPr>
              <a:t>Multiple Myeloma</a:t>
            </a:r>
          </a:p>
          <a:p>
            <a:pPr marL="1710224" lvl="3" indent="-260344" defTabSz="1206470">
              <a:lnSpc>
                <a:spcPct val="80000"/>
              </a:lnSpc>
              <a:spcBef>
                <a:spcPts val="533"/>
              </a:spcBef>
              <a:buClr>
                <a:srgbClr val="0F6FC6"/>
              </a:buClr>
              <a:buSzPct val="85000"/>
              <a:buFont typeface="Arial" pitchFamily="34" charset="0"/>
              <a:buChar char="•"/>
              <a:defRPr/>
            </a:pPr>
            <a:endParaRPr lang="en-US" altLang="en-US" sz="2000" b="1" dirty="0">
              <a:latin typeface="+mn-lt"/>
              <a:ea typeface="Constantia" panose="02030602050306030303" pitchFamily="18" charset="0"/>
              <a:cs typeface="Constantia" panose="02030602050306030303" pitchFamily="18" charset="0"/>
              <a:sym typeface="Constantia" pitchFamily="18" charset="0"/>
            </a:endParaRPr>
          </a:p>
          <a:p>
            <a:pPr marL="1710224" lvl="3" indent="-260344" defTabSz="1206470">
              <a:lnSpc>
                <a:spcPct val="80000"/>
              </a:lnSpc>
              <a:spcBef>
                <a:spcPts val="533"/>
              </a:spcBef>
              <a:buClr>
                <a:srgbClr val="0F6FC6"/>
              </a:buClr>
              <a:buSzPct val="85000"/>
              <a:buFont typeface="Arial" pitchFamily="34" charset="0"/>
              <a:buChar char="•"/>
              <a:defRPr/>
            </a:pPr>
            <a:r>
              <a:rPr lang="en-US" altLang="en-US" sz="2000" b="1" dirty="0">
                <a:solidFill>
                  <a:srgbClr val="FF0000"/>
                </a:solidFill>
                <a:latin typeface="+mn-lt"/>
                <a:ea typeface="Constantia" panose="02030602050306030303" pitchFamily="18" charset="0"/>
                <a:cs typeface="Constantia" panose="02030602050306030303" pitchFamily="18" charset="0"/>
                <a:sym typeface="Constantia" pitchFamily="18" charset="0"/>
              </a:rPr>
              <a:t>ciltacabtagene autoleucel CARVYKTI™</a:t>
            </a:r>
            <a:r>
              <a:rPr lang="en-US" altLang="en-US" sz="2000" b="1" dirty="0">
                <a:latin typeface="+mn-lt"/>
                <a:ea typeface="Constantia" panose="02030602050306030303" pitchFamily="18" charset="0"/>
                <a:cs typeface="Constantia" panose="02030602050306030303" pitchFamily="18" charset="0"/>
                <a:sym typeface="Constantia" pitchFamily="18" charset="0"/>
              </a:rPr>
              <a:t> Janssen Biotech, Inc.: adult patients with relapsed or refractory multiple myeloma after four or more prior lines of therapy, including a proteasome inhibitor (PI), an immunomodulatory agent (IMiD), and an anti-CD38 monoclonal antibody </a:t>
            </a:r>
            <a:r>
              <a:rPr lang="en-US" altLang="en-US" sz="2000" b="1" dirty="0">
                <a:solidFill>
                  <a:srgbClr val="FF0000"/>
                </a:solidFill>
                <a:latin typeface="+mn-lt"/>
                <a:ea typeface="Constantia" panose="02030602050306030303" pitchFamily="18" charset="0"/>
                <a:cs typeface="Constantia" panose="02030602050306030303" pitchFamily="18" charset="0"/>
                <a:sym typeface="Constantia" pitchFamily="18" charset="0"/>
              </a:rPr>
              <a:t>(2022)</a:t>
            </a:r>
          </a:p>
          <a:p>
            <a:pPr marL="1710224" lvl="3" indent="-260344" defTabSz="1206470">
              <a:lnSpc>
                <a:spcPct val="80000"/>
              </a:lnSpc>
              <a:spcBef>
                <a:spcPts val="533"/>
              </a:spcBef>
              <a:buClr>
                <a:srgbClr val="0F6FC6"/>
              </a:buClr>
              <a:buSzPct val="85000"/>
              <a:buFont typeface="Arial" pitchFamily="34" charset="0"/>
              <a:buChar char="•"/>
              <a:defRPr/>
            </a:pPr>
            <a:endParaRPr lang="en-US" altLang="en-US" sz="2000" b="1" dirty="0">
              <a:latin typeface="+mn-lt"/>
              <a:ea typeface="Constantia" panose="02030602050306030303" pitchFamily="18" charset="0"/>
              <a:cs typeface="Constantia" panose="02030602050306030303" pitchFamily="18" charset="0"/>
              <a:sym typeface="Constantia" pitchFamily="18" charset="0"/>
            </a:endParaRPr>
          </a:p>
          <a:p>
            <a:pPr marL="1710224" lvl="3" indent="-260344" defTabSz="1206470">
              <a:lnSpc>
                <a:spcPct val="80000"/>
              </a:lnSpc>
              <a:spcBef>
                <a:spcPts val="533"/>
              </a:spcBef>
              <a:buClr>
                <a:srgbClr val="0F6FC6"/>
              </a:buClr>
              <a:buSzPct val="85000"/>
              <a:buFont typeface="Arial" pitchFamily="34" charset="0"/>
              <a:buChar char="•"/>
              <a:defRPr/>
            </a:pPr>
            <a:endParaRPr lang="en-US" altLang="en-US" sz="2000" b="1" i="1" dirty="0">
              <a:solidFill>
                <a:srgbClr val="00B0F0"/>
              </a:solidFill>
              <a:latin typeface="+mn-lt"/>
              <a:ea typeface="Constantia" panose="02030602050306030303" pitchFamily="18" charset="0"/>
              <a:cs typeface="Constantia" panose="02030602050306030303" pitchFamily="18" charset="0"/>
              <a:sym typeface="Constantia" pitchFamily="18" charset="0"/>
            </a:endParaRPr>
          </a:p>
          <a:p>
            <a:pPr marL="1449880" lvl="3" indent="0" defTabSz="1206470">
              <a:lnSpc>
                <a:spcPct val="80000"/>
              </a:lnSpc>
              <a:spcBef>
                <a:spcPts val="533"/>
              </a:spcBef>
              <a:buClr>
                <a:srgbClr val="0F6FC6"/>
              </a:buClr>
              <a:buSzPct val="85000"/>
              <a:buNone/>
              <a:defRPr/>
            </a:pPr>
            <a:endParaRPr lang="en-US" altLang="en-US" sz="2000" b="1" i="1" dirty="0">
              <a:solidFill>
                <a:srgbClr val="FF0000"/>
              </a:solidFill>
              <a:latin typeface="+mn-lt"/>
              <a:ea typeface="Constantia" panose="02030602050306030303" pitchFamily="18" charset="0"/>
              <a:cs typeface="Constantia" panose="02030602050306030303" pitchFamily="18" charset="0"/>
              <a:sym typeface="Constantia" pitchFamily="18" charset="0"/>
            </a:endParaRPr>
          </a:p>
          <a:p>
            <a:pPr marL="1449880" lvl="3" indent="0" defTabSz="1206470">
              <a:lnSpc>
                <a:spcPct val="80000"/>
              </a:lnSpc>
              <a:spcBef>
                <a:spcPts val="533"/>
              </a:spcBef>
              <a:buClr>
                <a:srgbClr val="0F6FC6"/>
              </a:buClr>
              <a:buSzPct val="85000"/>
              <a:buNone/>
              <a:defRPr/>
            </a:pPr>
            <a:endParaRPr lang="en-US" altLang="en-US" sz="2000" b="1" i="1" dirty="0">
              <a:solidFill>
                <a:srgbClr val="FF0000"/>
              </a:solidFill>
              <a:latin typeface="+mn-lt"/>
              <a:ea typeface="Constantia" panose="02030602050306030303" pitchFamily="18" charset="0"/>
              <a:cs typeface="Constantia" panose="02030602050306030303" pitchFamily="18" charset="0"/>
              <a:sym typeface="Constantia" pitchFamily="18" charset="0"/>
            </a:endParaRPr>
          </a:p>
          <a:p>
            <a:pPr marL="1710224" lvl="3" indent="-260344" defTabSz="1206470">
              <a:lnSpc>
                <a:spcPct val="80000"/>
              </a:lnSpc>
              <a:spcBef>
                <a:spcPts val="533"/>
              </a:spcBef>
              <a:buClr>
                <a:srgbClr val="0F6FC6"/>
              </a:buClr>
              <a:buSzPct val="85000"/>
              <a:buFont typeface="Arial" pitchFamily="34" charset="0"/>
              <a:buChar char="•"/>
              <a:defRPr/>
            </a:pPr>
            <a:endParaRPr lang="en-US" altLang="en-US" sz="1867" b="1" dirty="0">
              <a:latin typeface="Constantia" pitchFamily="18" charset="0"/>
              <a:ea typeface="Constantia" pitchFamily="18" charset="0"/>
              <a:cs typeface="Constantia" pitchFamily="18" charset="0"/>
              <a:sym typeface="Constantia" pitchFamily="18" charset="0"/>
            </a:endParaRPr>
          </a:p>
          <a:p>
            <a:pPr marL="1449880" lvl="3" indent="0" defTabSz="1206470">
              <a:lnSpc>
                <a:spcPct val="80000"/>
              </a:lnSpc>
              <a:spcBef>
                <a:spcPts val="533"/>
              </a:spcBef>
              <a:buClr>
                <a:srgbClr val="0F6FC6"/>
              </a:buClr>
              <a:buSzPct val="85000"/>
              <a:buNone/>
              <a:defRPr/>
            </a:pPr>
            <a:endParaRPr lang="en-US" altLang="en-US" b="1" dirty="0">
              <a:latin typeface="Constantia" pitchFamily="18" charset="0"/>
              <a:ea typeface="Constantia" pitchFamily="18" charset="0"/>
              <a:cs typeface="Constantia" pitchFamily="18" charset="0"/>
              <a:sym typeface="Constantia" pitchFamily="18" charset="0"/>
            </a:endParaRPr>
          </a:p>
          <a:p>
            <a:pPr marL="0" indent="0">
              <a:buNone/>
            </a:pPr>
            <a:endParaRPr lang="en-US" dirty="0"/>
          </a:p>
        </p:txBody>
      </p:sp>
      <p:sp>
        <p:nvSpPr>
          <p:cNvPr id="5" name="TextBox 4">
            <a:extLst>
              <a:ext uri="{FF2B5EF4-FFF2-40B4-BE49-F238E27FC236}">
                <a16:creationId xmlns:a16="http://schemas.microsoft.com/office/drawing/2014/main" id="{79552A02-491B-43A8-ABF6-4CF8D63EA4C2}"/>
              </a:ext>
            </a:extLst>
          </p:cNvPr>
          <p:cNvSpPr txBox="1"/>
          <p:nvPr/>
        </p:nvSpPr>
        <p:spPr>
          <a:xfrm>
            <a:off x="296332" y="6336976"/>
            <a:ext cx="7394787" cy="260584"/>
          </a:xfrm>
          <a:prstGeom prst="rect">
            <a:avLst/>
          </a:prstGeom>
          <a:noFill/>
        </p:spPr>
        <p:txBody>
          <a:bodyPr wrap="squar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1948149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97740" y="500549"/>
            <a:ext cx="7146664" cy="1300161"/>
          </a:xfrm>
        </p:spPr>
        <p:txBody>
          <a:bodyPr>
            <a:noAutofit/>
          </a:bodyPr>
          <a:lstStyle/>
          <a:p>
            <a:pPr algn="ctr"/>
            <a:br>
              <a:rPr lang="en-US" sz="3600" dirty="0">
                <a:solidFill>
                  <a:schemeClr val="accent1"/>
                </a:solidFill>
                <a:latin typeface="+mn-lt"/>
              </a:rPr>
            </a:br>
            <a:r>
              <a:rPr lang="en-US" sz="3600" dirty="0">
                <a:solidFill>
                  <a:srgbClr val="0070C0"/>
                </a:solidFill>
                <a:latin typeface="+mn-lt"/>
                <a:cs typeface="Helvetica" panose="020B0604020202020204" pitchFamily="34" charset="0"/>
              </a:rPr>
              <a:t>Tips for Learning about </a:t>
            </a:r>
            <a:br>
              <a:rPr lang="en-US" sz="3600" dirty="0">
                <a:solidFill>
                  <a:srgbClr val="0070C0"/>
                </a:solidFill>
                <a:latin typeface="+mn-lt"/>
                <a:cs typeface="Helvetica" panose="020B0604020202020204" pitchFamily="34" charset="0"/>
              </a:rPr>
            </a:br>
            <a:r>
              <a:rPr lang="en-US" sz="3600" dirty="0">
                <a:solidFill>
                  <a:srgbClr val="0070C0"/>
                </a:solidFill>
                <a:latin typeface="+mn-lt"/>
                <a:cs typeface="Helvetica" panose="020B0604020202020204" pitchFamily="34" charset="0"/>
              </a:rPr>
              <a:t>New Cancer Therapies</a:t>
            </a:r>
            <a:br>
              <a:rPr lang="en-US" sz="3600" dirty="0">
                <a:solidFill>
                  <a:schemeClr val="accent1"/>
                </a:solidFill>
                <a:latin typeface="+mn-lt"/>
                <a:cs typeface="Helvetica" panose="020B0604020202020204" pitchFamily="34" charset="0"/>
              </a:rPr>
            </a:br>
            <a:endParaRPr lang="en-US" sz="3600" dirty="0">
              <a:latin typeface="+mn-lt"/>
              <a:cs typeface="Helvetica" panose="020B0604020202020204" pitchFamily="34" charset="0"/>
            </a:endParaRPr>
          </a:p>
        </p:txBody>
      </p:sp>
      <p:sp>
        <p:nvSpPr>
          <p:cNvPr id="3" name="Content Placeholder 2"/>
          <p:cNvSpPr>
            <a:spLocks noGrp="1"/>
          </p:cNvSpPr>
          <p:nvPr>
            <p:ph idx="1"/>
          </p:nvPr>
        </p:nvSpPr>
        <p:spPr>
          <a:xfrm>
            <a:off x="496645" y="2224043"/>
            <a:ext cx="10972800" cy="4421764"/>
          </a:xfrm>
        </p:spPr>
        <p:txBody>
          <a:bodyPr>
            <a:normAutofit/>
          </a:bodyPr>
          <a:lstStyle/>
          <a:p>
            <a:pPr>
              <a:spcBef>
                <a:spcPts val="533"/>
              </a:spcBef>
              <a:buClr>
                <a:srgbClr val="0BD0D9"/>
              </a:buClr>
              <a:buSzPct val="9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Know the type of drug/agent</a:t>
            </a:r>
          </a:p>
          <a:p>
            <a:pPr marL="979991" lvl="1" indent="-457189">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Small molecule, monoclonal antibody, cellular gene therapy, vaccine, cytotoxic, fusion protein</a:t>
            </a:r>
          </a:p>
          <a:p>
            <a:pPr marL="979991" lvl="1" indent="-457189">
              <a:spcBef>
                <a:spcPts val="667"/>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a:spcBef>
                <a:spcPts val="533"/>
              </a:spcBef>
              <a:buClr>
                <a:srgbClr val="0BD0D9"/>
              </a:buClr>
              <a:buSzPct val="9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Know the generic (non-proprietary) name</a:t>
            </a:r>
          </a:p>
          <a:p>
            <a:pPr>
              <a:spcBef>
                <a:spcPts val="800"/>
              </a:spcBef>
              <a:buClr>
                <a:srgbClr val="0BD0D9"/>
              </a:buClr>
              <a:buSzPct val="9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a:spcBef>
                <a:spcPts val="533"/>
              </a:spcBef>
              <a:buClr>
                <a:srgbClr val="0BD0D9"/>
              </a:buClr>
              <a:buSzPct val="9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Know the target and what is does normally in the body/what other FDA approved drugs are similar</a:t>
            </a:r>
          </a:p>
          <a:p>
            <a:pPr>
              <a:spcBef>
                <a:spcPts val="800"/>
              </a:spcBef>
              <a:buClr>
                <a:srgbClr val="0BD0D9"/>
              </a:buClr>
              <a:buSzPct val="9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a:spcBef>
                <a:spcPts val="533"/>
              </a:spcBef>
              <a:buClr>
                <a:srgbClr val="0BD0D9"/>
              </a:buClr>
              <a:buSzPct val="9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Know if the drug is genomically specific to an actionable variant and if biomarker testing is needed before administration</a:t>
            </a:r>
            <a:endParaRPr lang="en-US" altLang="en-US" sz="2000" b="1" dirty="0">
              <a:solidFill>
                <a:schemeClr val="tx1"/>
              </a:solidFill>
              <a:latin typeface="+mn-lt"/>
              <a:sym typeface="Helvetica" charset="0"/>
            </a:endParaRPr>
          </a:p>
          <a:p>
            <a:pPr marL="0" indent="0">
              <a:buNone/>
            </a:pPr>
            <a:endParaRPr lang="en-US" b="1" dirty="0"/>
          </a:p>
        </p:txBody>
      </p:sp>
    </p:spTree>
    <p:extLst>
      <p:ext uri="{BB962C8B-B14F-4D97-AF65-F5344CB8AC3E}">
        <p14:creationId xmlns:p14="http://schemas.microsoft.com/office/powerpoint/2010/main" val="3681998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92739" y="709307"/>
            <a:ext cx="8823570" cy="1809475"/>
          </a:xfrm>
        </p:spPr>
        <p:txBody>
          <a:bodyPr>
            <a:noAutofit/>
          </a:bodyPr>
          <a:lstStyle/>
          <a:p>
            <a:pPr algn="ctr"/>
            <a:r>
              <a:rPr lang="en-US" altLang="en-US" sz="3600" dirty="0">
                <a:solidFill>
                  <a:srgbClr val="04617B"/>
                </a:solidFill>
                <a:latin typeface="+mn-lt"/>
                <a:cs typeface="Helvetica" panose="020B0604020202020204" pitchFamily="34" charset="0"/>
                <a:sym typeface="Calibri" panose="020F0502020204030204" pitchFamily="34" charset="0"/>
              </a:rPr>
              <a:t>I know the generic name; but how do I pronounce it and how do I learn more??</a:t>
            </a:r>
            <a:endParaRPr lang="en-US" sz="3600" dirty="0">
              <a:latin typeface="+mn-lt"/>
              <a:cs typeface="Helvetica" panose="020B0604020202020204" pitchFamily="34" charset="0"/>
            </a:endParaRPr>
          </a:p>
        </p:txBody>
      </p:sp>
      <p:sp>
        <p:nvSpPr>
          <p:cNvPr id="3" name="Content Placeholder 2"/>
          <p:cNvSpPr>
            <a:spLocks noGrp="1"/>
          </p:cNvSpPr>
          <p:nvPr>
            <p:ph idx="1"/>
          </p:nvPr>
        </p:nvSpPr>
        <p:spPr>
          <a:xfrm>
            <a:off x="976206" y="2687221"/>
            <a:ext cx="10239587" cy="2418977"/>
          </a:xfrm>
        </p:spPr>
        <p:txBody>
          <a:bodyPr>
            <a:normAutofit/>
          </a:bodyPr>
          <a:lstStyle/>
          <a:p>
            <a:pPr fontAlgn="base" hangingPunct="0">
              <a:spcBef>
                <a:spcPts val="800"/>
              </a:spcBef>
              <a:spcAft>
                <a:spcPct val="0"/>
              </a:spcAft>
              <a:buClr>
                <a:srgbClr val="0BD0D9"/>
              </a:buClr>
              <a:buSzPct val="95000"/>
              <a:defRPr/>
            </a:pPr>
            <a:r>
              <a:rPr lang="en-US" altLang="en-US" sz="2000" b="1" kern="0" dirty="0">
                <a:solidFill>
                  <a:srgbClr val="FF0000"/>
                </a:solidFill>
                <a:latin typeface="+mn-lt"/>
                <a:ea typeface="Constantia" panose="02030602050306030303" pitchFamily="18" charset="0"/>
                <a:cs typeface="Constantia" panose="02030602050306030303" pitchFamily="18" charset="0"/>
                <a:sym typeface="Constantia" pitchFamily="18" charset="0"/>
                <a:hlinkClick r:id="rId2"/>
              </a:rPr>
              <a:t>http://www.cancer.gov/dictionary</a:t>
            </a:r>
            <a:endParaRPr lang="en-US" altLang="en-US" sz="2000" b="1" kern="0" dirty="0">
              <a:solidFill>
                <a:srgbClr val="FF0000"/>
              </a:solidFill>
              <a:latin typeface="+mn-lt"/>
              <a:ea typeface="Constantia" panose="02030602050306030303" pitchFamily="18" charset="0"/>
              <a:cs typeface="Constantia" panose="02030602050306030303" pitchFamily="18" charset="0"/>
              <a:sym typeface="Constantia" pitchFamily="18" charset="0"/>
            </a:endParaRPr>
          </a:p>
          <a:p>
            <a:pPr fontAlgn="base" hangingPunct="0">
              <a:spcBef>
                <a:spcPts val="800"/>
              </a:spcBef>
              <a:spcAft>
                <a:spcPct val="0"/>
              </a:spcAft>
              <a:buClr>
                <a:srgbClr val="0BD0D9"/>
              </a:buClr>
              <a:buSzPct val="95000"/>
              <a:defRPr/>
            </a:pPr>
            <a:endParaRPr lang="en-US" altLang="en-US" sz="2000" b="1" kern="0" dirty="0">
              <a:solidFill>
                <a:srgbClr val="FF0000"/>
              </a:solidFill>
              <a:latin typeface="+mn-lt"/>
              <a:cs typeface="Helvetica"/>
              <a:sym typeface="Constantia" pitchFamily="18" charset="0"/>
              <a:hlinkClick r:id="rId3"/>
            </a:endParaRPr>
          </a:p>
          <a:p>
            <a:pPr fontAlgn="base" hangingPunct="0">
              <a:spcBef>
                <a:spcPts val="800"/>
              </a:spcBef>
              <a:spcAft>
                <a:spcPct val="0"/>
              </a:spcAft>
              <a:buClr>
                <a:srgbClr val="0BD0D9"/>
              </a:buClr>
              <a:buSzPct val="95000"/>
              <a:defRPr/>
            </a:pPr>
            <a:r>
              <a:rPr lang="en-US" altLang="en-US" sz="2000" b="1" kern="0" dirty="0">
                <a:solidFill>
                  <a:srgbClr val="FF0000"/>
                </a:solidFill>
                <a:latin typeface="+mn-lt"/>
                <a:cs typeface="Helvetica"/>
                <a:sym typeface="Helvetica" charset="0"/>
                <a:hlinkClick r:id="rId3"/>
              </a:rPr>
              <a:t>http://www.mycancergenome.org/content/molecular-   medicine/overview-of-targeted-therapies-for-cancer/</a:t>
            </a:r>
            <a:endParaRPr lang="en-US" altLang="en-US" sz="2000" b="1" kern="0" dirty="0">
              <a:solidFill>
                <a:srgbClr val="FF0000"/>
              </a:solidFill>
              <a:latin typeface="+mn-lt"/>
              <a:cs typeface="Helvetica"/>
              <a:sym typeface="Helvetica" charset="0"/>
            </a:endParaRPr>
          </a:p>
          <a:p>
            <a:pPr fontAlgn="base" hangingPunct="0">
              <a:spcBef>
                <a:spcPts val="800"/>
              </a:spcBef>
              <a:spcAft>
                <a:spcPct val="0"/>
              </a:spcAft>
              <a:buClr>
                <a:srgbClr val="0BD0D9"/>
              </a:buClr>
              <a:buSzPct val="95000"/>
              <a:defRPr/>
            </a:pPr>
            <a:endParaRPr lang="en-US" altLang="en-US" sz="2400" b="1" kern="0" dirty="0">
              <a:solidFill>
                <a:srgbClr val="FF0000"/>
              </a:solidFill>
              <a:latin typeface="+mn-lt"/>
              <a:cs typeface="Helvetica"/>
              <a:sym typeface="Helvetica" charset="0"/>
            </a:endParaRPr>
          </a:p>
          <a:p>
            <a:pPr marL="0" indent="0">
              <a:buNone/>
            </a:pPr>
            <a:endParaRPr lang="en-US" dirty="0"/>
          </a:p>
        </p:txBody>
      </p:sp>
    </p:spTree>
    <p:extLst>
      <p:ext uri="{BB962C8B-B14F-4D97-AF65-F5344CB8AC3E}">
        <p14:creationId xmlns:p14="http://schemas.microsoft.com/office/powerpoint/2010/main" val="3530864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11A9F68-144A-483F-9B17-E02D23CE4F94}"/>
              </a:ext>
            </a:extLst>
          </p:cNvPr>
          <p:cNvPicPr>
            <a:picLocks noChangeAspect="1"/>
          </p:cNvPicPr>
          <p:nvPr/>
        </p:nvPicPr>
        <p:blipFill>
          <a:blip r:embed="rId2"/>
          <a:stretch>
            <a:fillRect/>
          </a:stretch>
        </p:blipFill>
        <p:spPr>
          <a:xfrm>
            <a:off x="1" y="1"/>
            <a:ext cx="9554233" cy="6004132"/>
          </a:xfrm>
          <a:prstGeom prst="rect">
            <a:avLst/>
          </a:prstGeom>
        </p:spPr>
      </p:pic>
    </p:spTree>
    <p:extLst>
      <p:ext uri="{BB962C8B-B14F-4D97-AF65-F5344CB8AC3E}">
        <p14:creationId xmlns:p14="http://schemas.microsoft.com/office/powerpoint/2010/main" val="2809615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75767" y="1188637"/>
            <a:ext cx="2988234" cy="4480726"/>
          </a:xfrm>
        </p:spPr>
        <p:txBody>
          <a:bodyPr>
            <a:normAutofit/>
          </a:bodyPr>
          <a:lstStyle/>
          <a:p>
            <a:pPr algn="r"/>
            <a:r>
              <a:rPr lang="en-US" sz="4600" b="1" dirty="0">
                <a:solidFill>
                  <a:schemeClr val="tx1"/>
                </a:solidFill>
                <a:latin typeface="+mn-lt"/>
              </a:rPr>
              <a:t>Objectives</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255260" y="1648870"/>
            <a:ext cx="4702848" cy="3560260"/>
          </a:xfrm>
        </p:spPr>
        <p:txBody>
          <a:bodyPr anchor="ctr">
            <a:normAutofit/>
          </a:bodyPr>
          <a:lstStyle/>
          <a:p>
            <a:pPr>
              <a:spcBef>
                <a:spcPts val="533"/>
              </a:spcBef>
              <a:buClr>
                <a:srgbClr val="0BD0D9"/>
              </a:buClr>
              <a:buSzPct val="95000"/>
              <a:buFontTx/>
              <a:buChar char="•"/>
            </a:pPr>
            <a:r>
              <a:rPr lang="en-US" altLang="en-US" sz="2000" b="1" dirty="0">
                <a:latin typeface="+mn-lt"/>
                <a:ea typeface="Constantia" panose="02030602050306030303" pitchFamily="18" charset="0"/>
                <a:cs typeface="Constantia" panose="02030602050306030303" pitchFamily="18" charset="0"/>
                <a:sym typeface="Constantia" panose="02030602050306030303" pitchFamily="18" charset="0"/>
              </a:rPr>
              <a:t>Identify new  drugs/agents that have been FDA approved for cancer treatment in 2022.</a:t>
            </a:r>
          </a:p>
          <a:p>
            <a:pPr>
              <a:spcBef>
                <a:spcPts val="800"/>
              </a:spcBef>
              <a:buClr>
                <a:srgbClr val="0BD0D9"/>
              </a:buClr>
              <a:buSzPct val="95000"/>
              <a:buFontTx/>
              <a:buChar char="•"/>
            </a:pPr>
            <a:endParaRPr lang="en-US" altLang="en-US" sz="2000" b="1" dirty="0">
              <a:latin typeface="+mn-lt"/>
              <a:ea typeface="Constantia" panose="02030602050306030303" pitchFamily="18" charset="0"/>
              <a:cs typeface="Constantia" panose="02030602050306030303" pitchFamily="18" charset="0"/>
              <a:sym typeface="Constantia" panose="02030602050306030303" pitchFamily="18" charset="0"/>
            </a:endParaRPr>
          </a:p>
          <a:p>
            <a:pPr>
              <a:spcBef>
                <a:spcPts val="533"/>
              </a:spcBef>
              <a:buClr>
                <a:srgbClr val="0BD0D9"/>
              </a:buClr>
              <a:buSzPct val="95000"/>
              <a:buFontTx/>
              <a:buChar char="•"/>
            </a:pPr>
            <a:r>
              <a:rPr lang="en-US" altLang="en-US" sz="2000" b="1" dirty="0">
                <a:latin typeface="+mn-lt"/>
                <a:ea typeface="Constantia" panose="02030602050306030303" pitchFamily="18" charset="0"/>
                <a:cs typeface="Constantia" panose="02030602050306030303" pitchFamily="18" charset="0"/>
                <a:sym typeface="Constantia" panose="02030602050306030303" pitchFamily="18" charset="0"/>
              </a:rPr>
              <a:t>Recognize how new drugs/agents are given generic (non-proprietary) names.</a:t>
            </a:r>
          </a:p>
          <a:p>
            <a:pPr>
              <a:spcBef>
                <a:spcPts val="800"/>
              </a:spcBef>
              <a:buClr>
                <a:srgbClr val="0BD0D9"/>
              </a:buClr>
              <a:buSzPct val="95000"/>
              <a:buFontTx/>
              <a:buChar char="•"/>
            </a:pPr>
            <a:endParaRPr lang="en-US" altLang="en-US" sz="2000" b="1" dirty="0">
              <a:latin typeface="+mn-lt"/>
              <a:ea typeface="Constantia" panose="02030602050306030303" pitchFamily="18" charset="0"/>
              <a:cs typeface="Constantia" panose="02030602050306030303" pitchFamily="18" charset="0"/>
              <a:sym typeface="Constantia" panose="02030602050306030303" pitchFamily="18" charset="0"/>
            </a:endParaRPr>
          </a:p>
          <a:p>
            <a:pPr>
              <a:spcBef>
                <a:spcPts val="533"/>
              </a:spcBef>
              <a:buClr>
                <a:srgbClr val="0BD0D9"/>
              </a:buClr>
              <a:buSzPct val="95000"/>
              <a:buFontTx/>
              <a:buChar char="•"/>
            </a:pPr>
            <a:r>
              <a:rPr lang="en-US" altLang="en-US" sz="2000" b="1" dirty="0">
                <a:latin typeface="+mn-lt"/>
                <a:ea typeface="Constantia" panose="02030602050306030303" pitchFamily="18" charset="0"/>
                <a:cs typeface="Constantia" panose="02030602050306030303" pitchFamily="18" charset="0"/>
                <a:sym typeface="Constantia" panose="02030602050306030303" pitchFamily="18" charset="0"/>
              </a:rPr>
              <a:t>Identify how to gain information about new drugs based on the generic (non-proprietary) naming system</a:t>
            </a:r>
            <a:endParaRPr lang="en-US" altLang="en-US" sz="2000" dirty="0">
              <a:latin typeface="+mn-lt"/>
            </a:endParaRPr>
          </a:p>
          <a:p>
            <a:pPr marL="0" indent="0">
              <a:buNone/>
            </a:pPr>
            <a:endParaRPr lang="en-US" sz="2000" dirty="0"/>
          </a:p>
        </p:txBody>
      </p:sp>
    </p:spTree>
    <p:extLst>
      <p:ext uri="{BB962C8B-B14F-4D97-AF65-F5344CB8AC3E}">
        <p14:creationId xmlns:p14="http://schemas.microsoft.com/office/powerpoint/2010/main" val="421839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67435" y="580914"/>
            <a:ext cx="8254703" cy="903641"/>
          </a:xfrm>
        </p:spPr>
        <p:txBody>
          <a:bodyPr>
            <a:normAutofit/>
          </a:bodyPr>
          <a:lstStyle/>
          <a:p>
            <a:pPr algn="ctr"/>
            <a:r>
              <a:rPr lang="en-US" altLang="en-US" sz="3600" b="1" dirty="0">
                <a:solidFill>
                  <a:srgbClr val="04617B"/>
                </a:solidFill>
                <a:latin typeface="+mn-lt"/>
                <a:sym typeface="Calibri" panose="020F0502020204030204" pitchFamily="34" charset="0"/>
              </a:rPr>
              <a:t>Small Molecules</a:t>
            </a:r>
            <a:endParaRPr lang="en-US" sz="3600" b="1" dirty="0">
              <a:latin typeface="+mn-lt"/>
            </a:endParaRPr>
          </a:p>
        </p:txBody>
      </p:sp>
      <p:sp>
        <p:nvSpPr>
          <p:cNvPr id="3" name="Content Placeholder 2"/>
          <p:cNvSpPr>
            <a:spLocks noGrp="1"/>
          </p:cNvSpPr>
          <p:nvPr>
            <p:ph idx="1"/>
          </p:nvPr>
        </p:nvSpPr>
        <p:spPr>
          <a:xfrm>
            <a:off x="1886557" y="1895023"/>
            <a:ext cx="8666695" cy="3577497"/>
          </a:xfrm>
        </p:spPr>
        <p:txBody>
          <a:bodyPr>
            <a:noAutofit/>
          </a:bodyPr>
          <a:lstStyle/>
          <a:p>
            <a:pPr>
              <a:spcBef>
                <a:spcPts val="667"/>
              </a:spcBef>
              <a:buClr>
                <a:srgbClr val="0BD0D9"/>
              </a:buClr>
              <a:buSzPct val="95000"/>
              <a:buFontTx/>
              <a:buChar char="•"/>
            </a:pPr>
            <a:r>
              <a:rPr lang="en-US" altLang="en-US" sz="2400" b="1" dirty="0">
                <a:latin typeface="+mn-lt"/>
                <a:sym typeface="Constantia" panose="02030602050306030303" pitchFamily="18" charset="0"/>
              </a:rPr>
              <a:t>Majority are oral, although a few are IV or subcutaneous</a:t>
            </a:r>
          </a:p>
          <a:p>
            <a:pPr>
              <a:spcBef>
                <a:spcPts val="667"/>
              </a:spcBef>
              <a:buClr>
                <a:srgbClr val="0BD0D9"/>
              </a:buClr>
              <a:buSzPct val="95000"/>
              <a:buFontTx/>
              <a:buChar char="•"/>
            </a:pPr>
            <a:endParaRPr lang="en-US" altLang="en-US" sz="2400" b="1" dirty="0">
              <a:latin typeface="+mn-lt"/>
              <a:sym typeface="Constantia" panose="02030602050306030303" pitchFamily="18" charset="0"/>
            </a:endParaRPr>
          </a:p>
          <a:p>
            <a:pPr>
              <a:spcBef>
                <a:spcPts val="667"/>
              </a:spcBef>
              <a:buClr>
                <a:srgbClr val="0BD0D9"/>
              </a:buClr>
              <a:buSzPct val="95000"/>
              <a:buFontTx/>
              <a:buChar char="•"/>
            </a:pPr>
            <a:r>
              <a:rPr lang="en-US" altLang="en-US" sz="2400" b="1" dirty="0">
                <a:latin typeface="+mn-lt"/>
                <a:sym typeface="Constantia" panose="02030602050306030303" pitchFamily="18" charset="0"/>
              </a:rPr>
              <a:t>Implications for orals:</a:t>
            </a:r>
          </a:p>
          <a:p>
            <a:pPr marL="977876" lvl="1" indent="-457189">
              <a:spcBef>
                <a:spcPts val="667"/>
              </a:spcBef>
              <a:buClr>
                <a:srgbClr val="0F6FC6"/>
              </a:buClr>
              <a:buSzPct val="85000"/>
              <a:buFont typeface="Arial" panose="020B0604020202020204" pitchFamily="34" charset="0"/>
              <a:buChar char="•"/>
            </a:pPr>
            <a:r>
              <a:rPr lang="en-US" altLang="en-US" b="1" dirty="0">
                <a:latin typeface="+mn-lt"/>
                <a:sym typeface="Constantia" panose="02030602050306030303" pitchFamily="18" charset="0"/>
              </a:rPr>
              <a:t>Adherence</a:t>
            </a:r>
            <a:endParaRPr lang="en-US" altLang="en-US" dirty="0">
              <a:latin typeface="+mn-lt"/>
              <a:sym typeface="Constantia" panose="02030602050306030303" pitchFamily="18" charset="0"/>
            </a:endParaRPr>
          </a:p>
          <a:p>
            <a:pPr marL="977876" lvl="1" indent="-457189">
              <a:spcBef>
                <a:spcPts val="667"/>
              </a:spcBef>
              <a:buClr>
                <a:srgbClr val="0F6FC6"/>
              </a:buClr>
              <a:buSzPct val="85000"/>
              <a:buFont typeface="Arial" panose="020B0604020202020204" pitchFamily="34" charset="0"/>
              <a:buChar char="•"/>
            </a:pPr>
            <a:r>
              <a:rPr lang="en-US" altLang="en-US" b="1" dirty="0">
                <a:latin typeface="+mn-lt"/>
                <a:sym typeface="Constantia" panose="02030602050306030303" pitchFamily="18" charset="0"/>
              </a:rPr>
              <a:t>Possible drug/food , drug/drug interactions</a:t>
            </a:r>
            <a:endParaRPr lang="en-US" altLang="en-US" dirty="0">
              <a:latin typeface="+mn-lt"/>
              <a:sym typeface="Constantia" panose="02030602050306030303" pitchFamily="18" charset="0"/>
            </a:endParaRPr>
          </a:p>
          <a:p>
            <a:pPr marL="977876" lvl="1" indent="-457189">
              <a:spcBef>
                <a:spcPts val="667"/>
              </a:spcBef>
              <a:buClr>
                <a:srgbClr val="0F6FC6"/>
              </a:buClr>
              <a:buSzPct val="85000"/>
              <a:buFont typeface="Arial" panose="020B0604020202020204" pitchFamily="34" charset="0"/>
              <a:buChar char="•"/>
            </a:pPr>
            <a:r>
              <a:rPr lang="en-US" altLang="en-US" b="1" dirty="0">
                <a:latin typeface="+mn-lt"/>
                <a:sym typeface="Constantia" panose="02030602050306030303" pitchFamily="18" charset="0"/>
              </a:rPr>
              <a:t>Patient education regarding taking medication correctly</a:t>
            </a:r>
          </a:p>
          <a:p>
            <a:pPr marL="977876" lvl="1" indent="-457189">
              <a:spcBef>
                <a:spcPts val="667"/>
              </a:spcBef>
              <a:buClr>
                <a:srgbClr val="0F6FC6"/>
              </a:buClr>
              <a:buSzPct val="85000"/>
              <a:buFont typeface="Arial" panose="020B0604020202020204" pitchFamily="34" charset="0"/>
              <a:buChar char="•"/>
            </a:pPr>
            <a:endParaRPr lang="en-US" altLang="en-US" b="1" dirty="0">
              <a:latin typeface="+mn-lt"/>
              <a:sym typeface="Constantia" panose="02030602050306030303" pitchFamily="18" charset="0"/>
            </a:endParaRPr>
          </a:p>
          <a:p>
            <a:pPr>
              <a:spcBef>
                <a:spcPts val="667"/>
              </a:spcBef>
              <a:buClr>
                <a:srgbClr val="0BD0D9"/>
              </a:buClr>
              <a:buSzPct val="95000"/>
              <a:buFontTx/>
              <a:buChar char="•"/>
            </a:pPr>
            <a:r>
              <a:rPr lang="en-US" altLang="en-US" sz="2400" b="1" dirty="0">
                <a:latin typeface="+mn-lt"/>
                <a:sym typeface="Constantia" panose="02030602050306030303" pitchFamily="18" charset="0"/>
              </a:rPr>
              <a:t>Targets vary and side effects are related to targets</a:t>
            </a:r>
          </a:p>
          <a:p>
            <a:pPr>
              <a:spcBef>
                <a:spcPts val="667"/>
              </a:spcBef>
              <a:buClr>
                <a:srgbClr val="0BD0D9"/>
              </a:buClr>
              <a:buSzPct val="95000"/>
              <a:buFontTx/>
              <a:buChar char="•"/>
            </a:pPr>
            <a:endParaRPr lang="en-US" altLang="en-US" sz="2133" b="1" dirty="0">
              <a:latin typeface="+mn-lt"/>
              <a:sym typeface="Constantia" panose="02030602050306030303" pitchFamily="18" charset="0"/>
            </a:endParaRP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p:txBody>
      </p:sp>
      <p:sp>
        <p:nvSpPr>
          <p:cNvPr id="4" name="TextBox 3">
            <a:extLst>
              <a:ext uri="{FF2B5EF4-FFF2-40B4-BE49-F238E27FC236}">
                <a16:creationId xmlns:a16="http://schemas.microsoft.com/office/drawing/2014/main" id="{EC6650F3-C1EA-4C7D-9928-9BC4F94A3385}"/>
              </a:ext>
            </a:extLst>
          </p:cNvPr>
          <p:cNvSpPr txBox="1"/>
          <p:nvPr/>
        </p:nvSpPr>
        <p:spPr>
          <a:xfrm>
            <a:off x="120869" y="6207139"/>
            <a:ext cx="11950263" cy="297454"/>
          </a:xfrm>
          <a:prstGeom prst="rect">
            <a:avLst/>
          </a:prstGeom>
          <a:noFill/>
        </p:spPr>
        <p:txBody>
          <a:bodyPr wrap="square" rtlCol="0">
            <a:spAutoFit/>
          </a:bodyPr>
          <a:lstStyle/>
          <a:p>
            <a:pPr lvl="0"/>
            <a:r>
              <a:rPr lang="en-US" sz="1333" dirty="0">
                <a:solidFill>
                  <a:prstClr val="black"/>
                </a:solidFill>
              </a:rPr>
              <a:t>https://www.ama-assn.org/about/united-states-adopted-names/united-states-adopted-names-naming-guidelines</a:t>
            </a:r>
          </a:p>
        </p:txBody>
      </p:sp>
    </p:spTree>
    <p:extLst>
      <p:ext uri="{BB962C8B-B14F-4D97-AF65-F5344CB8AC3E}">
        <p14:creationId xmlns:p14="http://schemas.microsoft.com/office/powerpoint/2010/main" val="2379135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2847"/>
            <a:ext cx="10515600" cy="1325563"/>
          </a:xfrm>
        </p:spPr>
        <p:txBody>
          <a:bodyPr>
            <a:noAutofit/>
          </a:bodyPr>
          <a:lstStyle/>
          <a:p>
            <a:pPr algn="ctr"/>
            <a:br>
              <a:rPr lang="en-US" sz="3600" b="1" dirty="0">
                <a:latin typeface="+mn-lt"/>
              </a:rPr>
            </a:br>
            <a:r>
              <a:rPr lang="en-US" sz="3600" b="1" dirty="0">
                <a:latin typeface="+mn-lt"/>
              </a:rPr>
              <a:t>Of Note: </a:t>
            </a:r>
            <a:r>
              <a:rPr lang="en-US" altLang="en-US" sz="3600" b="1" dirty="0">
                <a:latin typeface="+mn-lt"/>
                <a:ea typeface="Constantia" pitchFamily="18" charset="0"/>
                <a:cs typeface="Constantia" pitchFamily="18" charset="0"/>
                <a:sym typeface="Constantia" pitchFamily="18" charset="0"/>
              </a:rPr>
              <a:t>Small Molecules</a:t>
            </a:r>
            <a:br>
              <a:rPr lang="en-US" altLang="en-US" sz="3600" b="1" dirty="0">
                <a:latin typeface="+mn-lt"/>
                <a:ea typeface="Constantia" pitchFamily="18" charset="0"/>
                <a:cs typeface="Constantia" pitchFamily="18" charset="0"/>
                <a:sym typeface="Constantia" pitchFamily="18" charset="0"/>
              </a:rPr>
            </a:br>
            <a:endParaRPr lang="en-US" sz="3600" b="1" dirty="0">
              <a:latin typeface="+mn-lt"/>
            </a:endParaRPr>
          </a:p>
        </p:txBody>
      </p:sp>
      <p:sp>
        <p:nvSpPr>
          <p:cNvPr id="3" name="Content Placeholder 2"/>
          <p:cNvSpPr>
            <a:spLocks noGrp="1"/>
          </p:cNvSpPr>
          <p:nvPr>
            <p:ph idx="1"/>
          </p:nvPr>
        </p:nvSpPr>
        <p:spPr>
          <a:xfrm>
            <a:off x="914400" y="1778997"/>
            <a:ext cx="10515600" cy="2546818"/>
          </a:xfrm>
        </p:spPr>
        <p:txBody>
          <a:bodyPr>
            <a:normAutofit/>
          </a:bodyPr>
          <a:lstStyle/>
          <a:p>
            <a:pPr marL="2059476" lvl="3"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059464" lvl="4" indent="0" defTabSz="1206470">
              <a:lnSpc>
                <a:spcPct val="80000"/>
              </a:lnSpc>
              <a:spcBef>
                <a:spcPts val="533"/>
              </a:spcBef>
              <a:buClr>
                <a:srgbClr val="0F6FC6"/>
              </a:buClr>
              <a:buSzPct val="85000"/>
              <a:buNone/>
              <a:defRPr/>
            </a:pPr>
            <a:r>
              <a:rPr lang="en-US" altLang="en-US" sz="2000" b="1" dirty="0">
                <a:latin typeface="+mn-lt"/>
                <a:ea typeface="Constantia" pitchFamily="18" charset="0"/>
                <a:cs typeface="Constantia" pitchFamily="18" charset="0"/>
                <a:sym typeface="Constantia" pitchFamily="18" charset="0"/>
              </a:rPr>
              <a:t>Only one new small molecule for cancer treatment </a:t>
            </a:r>
          </a:p>
          <a:p>
            <a:pPr marL="2059464" lvl="4" indent="0" defTabSz="1206470">
              <a:lnSpc>
                <a:spcPct val="80000"/>
              </a:lnSpc>
              <a:spcBef>
                <a:spcPts val="533"/>
              </a:spcBef>
              <a:buClr>
                <a:srgbClr val="0F6FC6"/>
              </a:buClr>
              <a:buSzPct val="85000"/>
              <a:buNone/>
              <a:defRPr/>
            </a:pPr>
            <a:r>
              <a:rPr lang="en-US" altLang="en-US" sz="2000" b="1" dirty="0">
                <a:latin typeface="+mn-lt"/>
                <a:ea typeface="Constantia" pitchFamily="18" charset="0"/>
                <a:cs typeface="Constantia" pitchFamily="18" charset="0"/>
                <a:sym typeface="Constantia" pitchFamily="18" charset="0"/>
              </a:rPr>
              <a:t>approved by the FDA thus far in 2022</a:t>
            </a: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267" b="1" dirty="0">
              <a:latin typeface="Constantia" pitchFamily="18" charset="0"/>
              <a:ea typeface="Constantia" pitchFamily="18" charset="0"/>
              <a:cs typeface="Constantia" pitchFamily="18" charset="0"/>
              <a:sym typeface="Constantia" pitchFamily="18" charset="0"/>
            </a:endParaRPr>
          </a:p>
          <a:p>
            <a:pPr marL="2059465" lvl="4" indent="0" defTabSz="1206470">
              <a:lnSpc>
                <a:spcPct val="80000"/>
              </a:lnSpc>
              <a:spcBef>
                <a:spcPts val="533"/>
              </a:spcBef>
              <a:buClr>
                <a:srgbClr val="0F6FC6"/>
              </a:buClr>
              <a:buSzPct val="85000"/>
              <a:buNone/>
              <a:defRPr/>
            </a:pPr>
            <a:endParaRPr lang="en-US" altLang="en-US" sz="2267" b="1" dirty="0">
              <a:latin typeface="Constantia" pitchFamily="18" charset="0"/>
              <a:ea typeface="Constantia" pitchFamily="18" charset="0"/>
              <a:cs typeface="Constantia" pitchFamily="18" charset="0"/>
              <a:sym typeface="Constantia" pitchFamily="18" charset="0"/>
            </a:endParaRPr>
          </a:p>
          <a:p>
            <a:pPr marL="1602276" lvl="2" indent="-457189" defTabSz="1206470">
              <a:lnSpc>
                <a:spcPct val="80000"/>
              </a:lnSpc>
              <a:spcBef>
                <a:spcPts val="533"/>
              </a:spcBef>
              <a:buClr>
                <a:srgbClr val="0F6FC6"/>
              </a:buClr>
              <a:buSzPct val="85000"/>
              <a:buFont typeface="Arial" panose="020B0604020202020204" pitchFamily="34" charset="0"/>
              <a:buChar char="•"/>
              <a:defRPr/>
            </a:pPr>
            <a:endParaRPr lang="en-US" altLang="en-US" sz="2667" b="1" dirty="0">
              <a:latin typeface="Constantia" pitchFamily="18" charset="0"/>
              <a:ea typeface="Constantia" pitchFamily="18" charset="0"/>
              <a:cs typeface="Constantia" pitchFamily="18" charset="0"/>
              <a:sym typeface="Constantia" pitchFamily="18" charset="0"/>
            </a:endParaRPr>
          </a:p>
          <a:p>
            <a:pPr marL="0" indent="0">
              <a:buNone/>
            </a:pPr>
            <a:endParaRPr lang="en-US" sz="3200" dirty="0"/>
          </a:p>
        </p:txBody>
      </p:sp>
      <p:sp>
        <p:nvSpPr>
          <p:cNvPr id="4" name="TextBox 3"/>
          <p:cNvSpPr txBox="1"/>
          <p:nvPr/>
        </p:nvSpPr>
        <p:spPr>
          <a:xfrm>
            <a:off x="0" y="6362583"/>
            <a:ext cx="7023013" cy="260584"/>
          </a:xfrm>
          <a:prstGeom prst="rect">
            <a:avLst/>
          </a:prstGeom>
          <a:noFill/>
        </p:spPr>
        <p:txBody>
          <a:bodyPr wrap="non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1754562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71829" y="136067"/>
            <a:ext cx="8448341" cy="1009796"/>
          </a:xfrm>
        </p:spPr>
        <p:txBody>
          <a:bodyPr>
            <a:normAutofit/>
          </a:bodyPr>
          <a:lstStyle/>
          <a:p>
            <a:pPr algn="ctr"/>
            <a:r>
              <a:rPr lang="en-US" altLang="en-US" sz="3600" b="1" dirty="0">
                <a:solidFill>
                  <a:srgbClr val="04617B"/>
                </a:solidFill>
                <a:latin typeface="+mn-lt"/>
                <a:sym typeface="Calibri" panose="020F0502020204030204" pitchFamily="34" charset="0"/>
              </a:rPr>
              <a:t>Small Molecules Naming Conventions</a:t>
            </a:r>
            <a:endParaRPr lang="en-US" sz="3600" b="1" dirty="0">
              <a:latin typeface="+mn-lt"/>
            </a:endParaRPr>
          </a:p>
        </p:txBody>
      </p:sp>
      <p:sp>
        <p:nvSpPr>
          <p:cNvPr id="3" name="Content Placeholder 2"/>
          <p:cNvSpPr>
            <a:spLocks noGrp="1"/>
          </p:cNvSpPr>
          <p:nvPr>
            <p:ph idx="1"/>
          </p:nvPr>
        </p:nvSpPr>
        <p:spPr>
          <a:xfrm>
            <a:off x="364067" y="927147"/>
            <a:ext cx="11222452" cy="5515986"/>
          </a:xfrm>
        </p:spPr>
        <p:txBody>
          <a:bodyPr>
            <a:noAutofit/>
          </a:bodyPr>
          <a:lstStyle/>
          <a:p>
            <a:pPr>
              <a:spcBef>
                <a:spcPts val="667"/>
              </a:spcBef>
              <a:buClr>
                <a:srgbClr val="0BD0D9"/>
              </a:buClr>
              <a:buSzPct val="95000"/>
              <a:buFontTx/>
              <a:buChar char="•"/>
            </a:pPr>
            <a:r>
              <a:rPr lang="en-US" altLang="en-US" sz="1600" b="1" dirty="0">
                <a:latin typeface="+mn-lt"/>
                <a:sym typeface="Constantia" panose="02030602050306030303" pitchFamily="18" charset="0"/>
              </a:rPr>
              <a:t>tin</a:t>
            </a:r>
            <a:r>
              <a:rPr lang="en-US" altLang="en-US" sz="1600" b="1" dirty="0">
                <a:solidFill>
                  <a:srgbClr val="FF0000"/>
                </a:solidFill>
                <a:latin typeface="+mn-lt"/>
                <a:sym typeface="Constantia" panose="02030602050306030303" pitchFamily="18" charset="0"/>
              </a:rPr>
              <a:t>ib</a:t>
            </a:r>
            <a:r>
              <a:rPr lang="en-US" altLang="en-US" sz="1600" b="1" dirty="0">
                <a:latin typeface="+mn-lt"/>
                <a:sym typeface="Constantia" panose="02030602050306030303" pitchFamily="18" charset="0"/>
              </a:rPr>
              <a:t>s:</a:t>
            </a:r>
          </a:p>
          <a:p>
            <a:pPr lvl="1">
              <a:spcBef>
                <a:spcPts val="667"/>
              </a:spcBef>
              <a:buClr>
                <a:srgbClr val="0BD0D9"/>
              </a:buClr>
              <a:buSzPct val="95000"/>
              <a:buFontTx/>
              <a:buChar char="•"/>
            </a:pPr>
            <a:r>
              <a:rPr lang="en-US" altLang="en-US" sz="1600" b="1" dirty="0">
                <a:latin typeface="+mn-lt"/>
                <a:sym typeface="Constantia" panose="02030602050306030303" pitchFamily="18" charset="0"/>
              </a:rPr>
              <a:t>tyrosine kinase inhibitors </a:t>
            </a:r>
          </a:p>
          <a:p>
            <a:pPr lvl="2">
              <a:spcBef>
                <a:spcPts val="667"/>
              </a:spcBef>
              <a:buClr>
                <a:srgbClr val="0BD0D9"/>
              </a:buClr>
              <a:buSzPct val="95000"/>
              <a:buFontTx/>
              <a:buChar char="•"/>
            </a:pPr>
            <a:r>
              <a:rPr lang="en-US" altLang="en-US" sz="1600" b="1" dirty="0">
                <a:latin typeface="+mn-lt"/>
                <a:sym typeface="Constantia" panose="02030602050306030303" pitchFamily="18" charset="0"/>
              </a:rPr>
              <a:t>erlotinib, sunitinib, ponatinib, imatinib,  dasatinib, ruxolitinib, dacomitinib, lorlatinib, larotrectinib, gilteritinib</a:t>
            </a:r>
            <a:r>
              <a:rPr lang="en-US" altLang="en-US" sz="1600" b="1" dirty="0">
                <a:solidFill>
                  <a:srgbClr val="FF0000"/>
                </a:solidFill>
                <a:latin typeface="+mn-lt"/>
                <a:sym typeface="Constantia" panose="02030602050306030303" pitchFamily="18" charset="0"/>
              </a:rPr>
              <a:t>, </a:t>
            </a:r>
            <a:r>
              <a:rPr lang="en-US" altLang="en-US" sz="1600" b="1" dirty="0">
                <a:latin typeface="+mn-lt"/>
                <a:sym typeface="Constantia" panose="02030602050306030303" pitchFamily="18" charset="0"/>
              </a:rPr>
              <a:t>neratinib, erdafitinib, pexidartinib, fedratinib, entrectinib,</a:t>
            </a:r>
            <a:r>
              <a:rPr lang="en-US" altLang="en-US" sz="1600" b="1" dirty="0">
                <a:solidFill>
                  <a:srgbClr val="FF0000"/>
                </a:solidFill>
                <a:latin typeface="+mn-lt"/>
                <a:sym typeface="Constantia" panose="02030602050306030303" pitchFamily="18" charset="0"/>
              </a:rPr>
              <a:t> </a:t>
            </a:r>
            <a:r>
              <a:rPr lang="en-US" altLang="en-US" sz="1600" b="1" dirty="0">
                <a:latin typeface="+mn-lt"/>
                <a:sym typeface="Constantia" panose="02030602050306030303" pitchFamily="18" charset="0"/>
              </a:rPr>
              <a:t>avapritinib, tucatinib, pemigatinib, ripretinib, selpercatinib, pralsetinib, cabozantinib, tepotinib, </a:t>
            </a:r>
            <a:r>
              <a:rPr lang="en-US" sz="1600" b="1" i="0" dirty="0">
                <a:effectLst/>
                <a:latin typeface="+mn-lt"/>
              </a:rPr>
              <a:t>infigratinib, mobocertinib , </a:t>
            </a:r>
            <a:r>
              <a:rPr lang="en-US" sz="1600" b="1" i="0" dirty="0">
                <a:solidFill>
                  <a:srgbClr val="FF0000"/>
                </a:solidFill>
                <a:effectLst/>
                <a:latin typeface="+mn-lt"/>
              </a:rPr>
              <a:t>pacritinib</a:t>
            </a:r>
            <a:endParaRPr lang="en-US" sz="1600" dirty="0">
              <a:solidFill>
                <a:srgbClr val="FF0000"/>
              </a:solidFill>
              <a:latin typeface="+mn-lt"/>
            </a:endParaRPr>
          </a:p>
          <a:p>
            <a:pPr lvl="2">
              <a:spcBef>
                <a:spcPts val="667"/>
              </a:spcBef>
              <a:buClr>
                <a:srgbClr val="0BD0D9"/>
              </a:buClr>
              <a:buSzPct val="95000"/>
              <a:buFontTx/>
              <a:buChar char="•"/>
            </a:pPr>
            <a:endParaRPr lang="en-US" altLang="en-US" sz="1600" b="1" dirty="0">
              <a:latin typeface="+mn-lt"/>
              <a:sym typeface="Constantia" panose="02030602050306030303" pitchFamily="18" charset="0"/>
            </a:endParaRPr>
          </a:p>
          <a:p>
            <a:pPr>
              <a:spcBef>
                <a:spcPts val="667"/>
              </a:spcBef>
              <a:buClr>
                <a:srgbClr val="0BD0D9"/>
              </a:buClr>
              <a:buSzPct val="95000"/>
              <a:buFontTx/>
              <a:buChar char="•"/>
            </a:pPr>
            <a:r>
              <a:rPr lang="en-US" altLang="en-US" sz="1600" b="1" dirty="0">
                <a:latin typeface="+mn-lt"/>
                <a:sym typeface="Constantia" panose="02030602050306030303" pitchFamily="18" charset="0"/>
              </a:rPr>
              <a:t>brutin</a:t>
            </a:r>
            <a:r>
              <a:rPr lang="en-US" altLang="en-US" sz="1600" b="1" dirty="0">
                <a:solidFill>
                  <a:srgbClr val="FF0000"/>
                </a:solidFill>
                <a:latin typeface="+mn-lt"/>
                <a:sym typeface="Constantia" panose="02030602050306030303" pitchFamily="18" charset="0"/>
              </a:rPr>
              <a:t>ib</a:t>
            </a:r>
          </a:p>
          <a:p>
            <a:pPr lvl="1">
              <a:spcBef>
                <a:spcPts val="667"/>
              </a:spcBef>
              <a:buClr>
                <a:srgbClr val="0BD0D9"/>
              </a:buClr>
              <a:buSzPct val="95000"/>
              <a:buFontTx/>
              <a:buChar char="•"/>
            </a:pPr>
            <a:r>
              <a:rPr lang="en-US" altLang="en-US" sz="1600" b="1" dirty="0">
                <a:latin typeface="+mn-lt"/>
                <a:sym typeface="Constantia" panose="02030602050306030303" pitchFamily="18" charset="0"/>
              </a:rPr>
              <a:t>Bruton’s kinase inhibitor</a:t>
            </a:r>
          </a:p>
          <a:p>
            <a:pPr lvl="2">
              <a:spcBef>
                <a:spcPts val="667"/>
              </a:spcBef>
              <a:buClr>
                <a:srgbClr val="0BD0D9"/>
              </a:buClr>
              <a:buSzPct val="95000"/>
              <a:buFontTx/>
              <a:buChar char="•"/>
            </a:pPr>
            <a:r>
              <a:rPr lang="en-US" altLang="en-US" sz="1600" b="1" dirty="0">
                <a:latin typeface="+mn-lt"/>
                <a:sym typeface="Constantia" panose="02030602050306030303" pitchFamily="18" charset="0"/>
              </a:rPr>
              <a:t>ibrutinib, acalabrutinib, </a:t>
            </a:r>
            <a:r>
              <a:rPr lang="en-US" altLang="en-US" sz="1600" b="1" dirty="0">
                <a:latin typeface="+mn-lt"/>
                <a:ea typeface="Constantia" panose="02030602050306030303" pitchFamily="18" charset="0"/>
                <a:cs typeface="Constantia" panose="02030602050306030303" pitchFamily="18" charset="0"/>
                <a:sym typeface="Constantia" pitchFamily="18" charset="0"/>
              </a:rPr>
              <a:t>zanubrutinib</a:t>
            </a:r>
          </a:p>
          <a:p>
            <a:pPr lvl="2">
              <a:spcBef>
                <a:spcPts val="667"/>
              </a:spcBef>
              <a:buClr>
                <a:srgbClr val="0BD0D9"/>
              </a:buClr>
              <a:buSzPct val="95000"/>
              <a:buFontTx/>
              <a:buChar char="•"/>
            </a:pPr>
            <a:endParaRPr lang="en-US" altLang="en-US" sz="1600" b="1" dirty="0">
              <a:latin typeface="+mn-lt"/>
              <a:sym typeface="Constantia" panose="02030602050306030303" pitchFamily="18" charset="0"/>
            </a:endParaRPr>
          </a:p>
          <a:p>
            <a:pPr>
              <a:spcBef>
                <a:spcPts val="667"/>
              </a:spcBef>
              <a:buClr>
                <a:srgbClr val="0BD0D9"/>
              </a:buClr>
              <a:buSzPct val="95000"/>
              <a:buFontTx/>
              <a:buChar char="•"/>
            </a:pPr>
            <a:r>
              <a:rPr lang="en-US" altLang="en-US" sz="1600" b="1" dirty="0">
                <a:latin typeface="+mn-lt"/>
                <a:sym typeface="Constantia" panose="02030602050306030303" pitchFamily="18" charset="0"/>
              </a:rPr>
              <a:t>zan</a:t>
            </a:r>
            <a:r>
              <a:rPr lang="en-US" altLang="en-US" sz="1600" b="1" dirty="0">
                <a:solidFill>
                  <a:srgbClr val="FF0000"/>
                </a:solidFill>
                <a:latin typeface="+mn-lt"/>
                <a:sym typeface="Constantia" panose="02030602050306030303" pitchFamily="18" charset="0"/>
              </a:rPr>
              <a:t>ib</a:t>
            </a:r>
            <a:r>
              <a:rPr lang="en-US" altLang="en-US" sz="1600" b="1" dirty="0">
                <a:latin typeface="+mn-lt"/>
                <a:sym typeface="Constantia" panose="02030602050306030303" pitchFamily="18" charset="0"/>
              </a:rPr>
              <a:t>s/min</a:t>
            </a:r>
            <a:r>
              <a:rPr lang="en-US" altLang="en-US" sz="1600" b="1" dirty="0">
                <a:solidFill>
                  <a:srgbClr val="FF0000"/>
                </a:solidFill>
                <a:latin typeface="+mn-lt"/>
                <a:sym typeface="Constantia" panose="02030602050306030303" pitchFamily="18" charset="0"/>
              </a:rPr>
              <a:t>ib</a:t>
            </a:r>
            <a:r>
              <a:rPr lang="en-US" altLang="en-US" sz="1600" b="1" dirty="0">
                <a:latin typeface="+mn-lt"/>
                <a:sym typeface="Constantia" panose="02030602050306030303" pitchFamily="18" charset="0"/>
              </a:rPr>
              <a:t>s:</a:t>
            </a:r>
          </a:p>
          <a:p>
            <a:pPr lvl="1">
              <a:spcBef>
                <a:spcPts val="667"/>
              </a:spcBef>
              <a:buClr>
                <a:srgbClr val="0BD0D9"/>
              </a:buClr>
              <a:buSzPct val="95000"/>
              <a:buFontTx/>
              <a:buChar char="•"/>
            </a:pPr>
            <a:r>
              <a:rPr lang="en-US" altLang="en-US" sz="1600" b="1" dirty="0">
                <a:latin typeface="+mn-lt"/>
                <a:sym typeface="Constantia" panose="02030602050306030303" pitchFamily="18" charset="0"/>
              </a:rPr>
              <a:t>kinase inhibitor</a:t>
            </a:r>
          </a:p>
          <a:p>
            <a:pPr lvl="2">
              <a:spcBef>
                <a:spcPts val="667"/>
              </a:spcBef>
              <a:buClr>
                <a:srgbClr val="0BD0D9"/>
              </a:buClr>
              <a:buSzPct val="95000"/>
              <a:buFontTx/>
              <a:buChar char="•"/>
            </a:pPr>
            <a:r>
              <a:rPr lang="en-US" altLang="en-US" sz="1600" b="1" dirty="0">
                <a:latin typeface="+mn-lt"/>
                <a:sym typeface="Constantia" panose="02030602050306030303" pitchFamily="18" charset="0"/>
              </a:rPr>
              <a:t>tivozanib</a:t>
            </a:r>
          </a:p>
          <a:p>
            <a:pPr lvl="2">
              <a:spcBef>
                <a:spcPts val="667"/>
              </a:spcBef>
              <a:buClr>
                <a:srgbClr val="0BD0D9"/>
              </a:buClr>
              <a:buSzPct val="95000"/>
              <a:buFontTx/>
              <a:buChar char="•"/>
            </a:pPr>
            <a:r>
              <a:rPr lang="en-US" altLang="en-US" sz="1600" b="1" dirty="0">
                <a:latin typeface="+mn-lt"/>
                <a:sym typeface="Constantia" panose="02030602050306030303" pitchFamily="18" charset="0"/>
              </a:rPr>
              <a:t>asciminib</a:t>
            </a:r>
          </a:p>
          <a:p>
            <a:pPr>
              <a:spcBef>
                <a:spcPts val="667"/>
              </a:spcBef>
              <a:buClr>
                <a:srgbClr val="0BD0D9"/>
              </a:buClr>
              <a:buSzPct val="95000"/>
              <a:buFontTx/>
              <a:buChar char="•"/>
            </a:pPr>
            <a:endParaRPr lang="en-US" altLang="en-US" sz="1600" b="1" dirty="0">
              <a:latin typeface="+mn-lt"/>
              <a:sym typeface="Constantia" panose="02030602050306030303" pitchFamily="18" charset="0"/>
            </a:endParaRPr>
          </a:p>
          <a:p>
            <a:pPr>
              <a:spcBef>
                <a:spcPts val="667"/>
              </a:spcBef>
              <a:buClr>
                <a:srgbClr val="0BD0D9"/>
              </a:buClr>
              <a:buSzPct val="95000"/>
              <a:buFontTx/>
              <a:buChar char="•"/>
            </a:pPr>
            <a:r>
              <a:rPr lang="en-US" altLang="en-US" sz="1600" b="1" dirty="0">
                <a:latin typeface="+mn-lt"/>
                <a:sym typeface="Constantia" panose="02030602050306030303" pitchFamily="18" charset="0"/>
              </a:rPr>
              <a:t>rafen</a:t>
            </a:r>
            <a:r>
              <a:rPr lang="en-US" altLang="en-US" sz="1600" b="1" dirty="0">
                <a:solidFill>
                  <a:srgbClr val="FF0000"/>
                </a:solidFill>
                <a:latin typeface="+mn-lt"/>
                <a:sym typeface="Constantia" panose="02030602050306030303" pitchFamily="18" charset="0"/>
              </a:rPr>
              <a:t>ib</a:t>
            </a:r>
            <a:r>
              <a:rPr lang="en-US" altLang="en-US" sz="1600" b="1" dirty="0">
                <a:latin typeface="+mn-lt"/>
                <a:sym typeface="Constantia" panose="02030602050306030303" pitchFamily="18" charset="0"/>
              </a:rPr>
              <a:t>s/metin</a:t>
            </a:r>
            <a:r>
              <a:rPr lang="en-US" altLang="en-US" sz="1600" b="1" dirty="0">
                <a:solidFill>
                  <a:srgbClr val="FF0000"/>
                </a:solidFill>
                <a:latin typeface="+mn-lt"/>
                <a:sym typeface="Constantia" panose="02030602050306030303" pitchFamily="18" charset="0"/>
              </a:rPr>
              <a:t>ib</a:t>
            </a:r>
            <a:r>
              <a:rPr lang="en-US" altLang="en-US" sz="1600" b="1" dirty="0">
                <a:latin typeface="+mn-lt"/>
                <a:sym typeface="Constantia" panose="02030602050306030303" pitchFamily="18" charset="0"/>
              </a:rPr>
              <a:t>s</a:t>
            </a:r>
          </a:p>
          <a:p>
            <a:pPr lvl="1">
              <a:spcBef>
                <a:spcPts val="667"/>
              </a:spcBef>
              <a:buClr>
                <a:srgbClr val="0BD0D9"/>
              </a:buClr>
              <a:buSzPct val="95000"/>
              <a:buFontTx/>
              <a:buChar char="•"/>
            </a:pPr>
            <a:r>
              <a:rPr lang="en-US" altLang="en-US" sz="1600" b="1" dirty="0">
                <a:latin typeface="+mn-lt"/>
                <a:sym typeface="Constantia" panose="02030602050306030303" pitchFamily="18" charset="0"/>
              </a:rPr>
              <a:t>RAF/RAS/MEK kinase inhibitors</a:t>
            </a:r>
          </a:p>
          <a:p>
            <a:pPr lvl="2">
              <a:spcBef>
                <a:spcPts val="667"/>
              </a:spcBef>
              <a:buClr>
                <a:srgbClr val="0BD0D9"/>
              </a:buClr>
              <a:buSzPct val="95000"/>
              <a:buFontTx/>
              <a:buChar char="•"/>
            </a:pPr>
            <a:r>
              <a:rPr lang="en-US" altLang="en-US" sz="1600" b="1" dirty="0">
                <a:latin typeface="+mn-lt"/>
                <a:sym typeface="Constantia" panose="02030602050306030303" pitchFamily="18" charset="0"/>
              </a:rPr>
              <a:t>sorafenib, dabrafenib, trametinib, vemurafenib, encorafenib, binimetinib, capmatinib, selumetinib</a:t>
            </a:r>
          </a:p>
          <a:p>
            <a:pPr lvl="2">
              <a:spcBef>
                <a:spcPts val="667"/>
              </a:spcBef>
              <a:buClr>
                <a:srgbClr val="0BD0D9"/>
              </a:buClr>
              <a:buSzPct val="95000"/>
              <a:buFontTx/>
              <a:buChar char="•"/>
            </a:pPr>
            <a:endParaRPr lang="en-US" sz="1400" b="1" dirty="0">
              <a:latin typeface="+mn-lt"/>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sz="1400" dirty="0"/>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1">
              <a:spcBef>
                <a:spcPts val="667"/>
              </a:spcBef>
              <a:buClr>
                <a:srgbClr val="0BD0D9"/>
              </a:buClr>
              <a:buSzPct val="95000"/>
              <a:buFontTx/>
              <a:buChar char="•"/>
            </a:pPr>
            <a:endParaRPr lang="en-US" altLang="en-US" sz="17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p:txBody>
      </p:sp>
      <p:sp>
        <p:nvSpPr>
          <p:cNvPr id="4" name="TextBox 3">
            <a:extLst>
              <a:ext uri="{FF2B5EF4-FFF2-40B4-BE49-F238E27FC236}">
                <a16:creationId xmlns:a16="http://schemas.microsoft.com/office/drawing/2014/main" id="{EC6650F3-C1EA-4C7D-9928-9BC4F94A3385}"/>
              </a:ext>
            </a:extLst>
          </p:cNvPr>
          <p:cNvSpPr txBox="1"/>
          <p:nvPr/>
        </p:nvSpPr>
        <p:spPr>
          <a:xfrm>
            <a:off x="120869" y="6295940"/>
            <a:ext cx="11950263" cy="297454"/>
          </a:xfrm>
          <a:prstGeom prst="rect">
            <a:avLst/>
          </a:prstGeom>
          <a:noFill/>
        </p:spPr>
        <p:txBody>
          <a:bodyPr wrap="square" rtlCol="0">
            <a:spAutoFit/>
          </a:bodyPr>
          <a:lstStyle/>
          <a:p>
            <a:pPr lvl="0"/>
            <a:r>
              <a:rPr lang="en-US" sz="1333" dirty="0">
                <a:solidFill>
                  <a:prstClr val="black"/>
                </a:solidFill>
              </a:rPr>
              <a:t>https://www.ama-assn.org/about/united-states-adopted-names/united-states-adopted-names-naming-guidelines</a:t>
            </a:r>
          </a:p>
        </p:txBody>
      </p:sp>
    </p:spTree>
    <p:extLst>
      <p:ext uri="{BB962C8B-B14F-4D97-AF65-F5344CB8AC3E}">
        <p14:creationId xmlns:p14="http://schemas.microsoft.com/office/powerpoint/2010/main" val="2371944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111505" y="1329506"/>
            <a:ext cx="9557210" cy="3941741"/>
          </a:xfrm>
        </p:spPr>
        <p:txBody>
          <a:bodyPr>
            <a:normAutofit/>
          </a:bodyPr>
          <a:lstStyle/>
          <a:p>
            <a:pPr marL="1297495" lvl="3" defTabSz="1206470">
              <a:lnSpc>
                <a:spcPct val="80000"/>
              </a:lnSpc>
              <a:spcBef>
                <a:spcPts val="533"/>
              </a:spcBef>
              <a:buClr>
                <a:srgbClr val="0F6FC6"/>
              </a:buClr>
              <a:buSzPct val="85000"/>
              <a:defRPr/>
            </a:pPr>
            <a:r>
              <a:rPr lang="en-US" altLang="en-US" sz="2000" b="1" dirty="0">
                <a:solidFill>
                  <a:srgbClr val="FF0000"/>
                </a:solidFill>
                <a:latin typeface="+mn-lt"/>
                <a:ea typeface="Constantia" pitchFamily="18" charset="0"/>
                <a:cs typeface="Constantia" pitchFamily="18" charset="0"/>
                <a:sym typeface="Constantia" pitchFamily="18" charset="0"/>
              </a:rPr>
              <a:t>pacritinib VONJO™ </a:t>
            </a:r>
            <a:r>
              <a:rPr lang="en-US" altLang="en-US" sz="2000" b="1" dirty="0">
                <a:latin typeface="+mn-lt"/>
                <a:ea typeface="Constantia" pitchFamily="18" charset="0"/>
                <a:cs typeface="Constantia" pitchFamily="18" charset="0"/>
                <a:sym typeface="Constantia" pitchFamily="18" charset="0"/>
              </a:rPr>
              <a:t>CTI BioPharma Corp: </a:t>
            </a:r>
            <a:r>
              <a:rPr lang="en-US" sz="2000" b="1" dirty="0">
                <a:latin typeface="+mn-lt"/>
              </a:rPr>
              <a:t>kinase inhibitor indicated for the treatment of adults with intermediate or high-risk primary or secondary (post-polycythemia vera or post-essential thrombocythemia) myelofibrosis with a platelet count below 50 × 109 /L (1) </a:t>
            </a:r>
            <a:r>
              <a:rPr lang="en-US" sz="2000" b="1" dirty="0">
                <a:solidFill>
                  <a:srgbClr val="FF0000"/>
                </a:solidFill>
                <a:latin typeface="+mn-lt"/>
              </a:rPr>
              <a:t>(2022)</a:t>
            </a:r>
            <a:br>
              <a:rPr lang="en-US" altLang="en-US" sz="2000" b="1" dirty="0">
                <a:solidFill>
                  <a:srgbClr val="FF0000"/>
                </a:solidFill>
                <a:latin typeface="+mn-lt"/>
                <a:ea typeface="Constantia" pitchFamily="18" charset="0"/>
                <a:cs typeface="Constantia" pitchFamily="18" charset="0"/>
                <a:sym typeface="Constantia" pitchFamily="18" charset="0"/>
              </a:rPr>
            </a:br>
            <a:br>
              <a:rPr lang="en-US" altLang="en-US" sz="2000" b="1" dirty="0">
                <a:latin typeface="+mn-lt"/>
                <a:ea typeface="Constantia" pitchFamily="18" charset="0"/>
                <a:cs typeface="Constantia" pitchFamily="18" charset="0"/>
                <a:sym typeface="Constantia" pitchFamily="18" charset="0"/>
              </a:rPr>
            </a:br>
            <a:endParaRPr lang="en-US" sz="2000" dirty="0">
              <a:solidFill>
                <a:schemeClr val="tx1"/>
              </a:solidFill>
              <a:highlight>
                <a:srgbClr val="FFFF00"/>
              </a:highlight>
              <a:latin typeface="+mn-lt"/>
            </a:endParaRPr>
          </a:p>
        </p:txBody>
      </p:sp>
      <p:sp>
        <p:nvSpPr>
          <p:cNvPr id="3" name="TextBox 2">
            <a:extLst>
              <a:ext uri="{FF2B5EF4-FFF2-40B4-BE49-F238E27FC236}">
                <a16:creationId xmlns:a16="http://schemas.microsoft.com/office/drawing/2014/main" id="{59260574-CF0F-4597-B030-D7785E846D21}"/>
              </a:ext>
            </a:extLst>
          </p:cNvPr>
          <p:cNvSpPr txBox="1"/>
          <p:nvPr/>
        </p:nvSpPr>
        <p:spPr>
          <a:xfrm>
            <a:off x="1156208" y="5941775"/>
            <a:ext cx="5603476" cy="1077218"/>
          </a:xfrm>
          <a:prstGeom prst="rect">
            <a:avLst/>
          </a:prstGeom>
          <a:noFill/>
        </p:spPr>
        <p:txBody>
          <a:bodyPr wrap="square" rtlCol="0">
            <a:spAutoFit/>
          </a:bodyPr>
          <a:lstStyle/>
          <a:p>
            <a:r>
              <a:rPr lang="en-US" sz="1600" dirty="0">
                <a:hlinkClick r:id="rId2"/>
              </a:rPr>
              <a:t>www.VONJO..com</a:t>
            </a:r>
            <a:endParaRPr lang="en-US" sz="1600" dirty="0"/>
          </a:p>
          <a:p>
            <a:endParaRPr lang="en-US" sz="1600" dirty="0"/>
          </a:p>
          <a:p>
            <a:endParaRPr lang="en-US" sz="1600" dirty="0"/>
          </a:p>
          <a:p>
            <a:endParaRPr lang="en-US" sz="1600" dirty="0"/>
          </a:p>
        </p:txBody>
      </p:sp>
    </p:spTree>
    <p:extLst>
      <p:ext uri="{BB962C8B-B14F-4D97-AF65-F5344CB8AC3E}">
        <p14:creationId xmlns:p14="http://schemas.microsoft.com/office/powerpoint/2010/main" val="896295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400" y="53041"/>
            <a:ext cx="9185197" cy="908843"/>
          </a:xfrm>
        </p:spPr>
        <p:txBody>
          <a:bodyPr>
            <a:normAutofit/>
          </a:bodyPr>
          <a:lstStyle/>
          <a:p>
            <a:pPr algn="ctr"/>
            <a:r>
              <a:rPr lang="en-US" altLang="en-US" sz="3600" b="1" dirty="0">
                <a:solidFill>
                  <a:srgbClr val="FF0000"/>
                </a:solidFill>
                <a:latin typeface="+mn-lt"/>
                <a:ea typeface="Constantia" pitchFamily="18" charset="0"/>
                <a:cs typeface="Constantia" pitchFamily="18" charset="0"/>
                <a:sym typeface="Constantia" pitchFamily="18" charset="0"/>
              </a:rPr>
              <a:t>pacritinib VONJO™  </a:t>
            </a:r>
            <a:r>
              <a:rPr lang="en-US" sz="3600" b="1" i="0" dirty="0">
                <a:solidFill>
                  <a:srgbClr val="333333"/>
                </a:solidFill>
                <a:effectLst/>
                <a:latin typeface="+mn-lt"/>
              </a:rPr>
              <a:t> </a:t>
            </a:r>
            <a:r>
              <a:rPr lang="en-US" altLang="en-US" sz="3600" b="1" dirty="0">
                <a:solidFill>
                  <a:srgbClr val="FF0000"/>
                </a:solidFill>
                <a:latin typeface="+mn-lt"/>
                <a:ea typeface="Constantia" pitchFamily="18" charset="0"/>
                <a:cs typeface="Constantia" pitchFamily="18" charset="0"/>
                <a:sym typeface="Constantia" pitchFamily="18" charset="0"/>
              </a:rPr>
              <a:t>  </a:t>
            </a:r>
            <a:endParaRPr lang="en-US" sz="3600" dirty="0">
              <a:latin typeface="+mn-lt"/>
            </a:endParaRPr>
          </a:p>
        </p:txBody>
      </p:sp>
      <p:sp>
        <p:nvSpPr>
          <p:cNvPr id="3" name="Content Placeholder 2"/>
          <p:cNvSpPr>
            <a:spLocks noGrp="1"/>
          </p:cNvSpPr>
          <p:nvPr>
            <p:ph idx="1"/>
          </p:nvPr>
        </p:nvSpPr>
        <p:spPr>
          <a:xfrm>
            <a:off x="477434" y="961884"/>
            <a:ext cx="11111621" cy="5692916"/>
          </a:xfrm>
        </p:spPr>
        <p:txBody>
          <a:bodyPr>
            <a:noAutofit/>
          </a:bodyPr>
          <a:lstStyle/>
          <a:p>
            <a:pPr marL="1145087" lvl="3" indent="0" defTabSz="1206470">
              <a:lnSpc>
                <a:spcPct val="80000"/>
              </a:lnSpc>
              <a:spcBef>
                <a:spcPts val="533"/>
              </a:spcBef>
              <a:buClr>
                <a:srgbClr val="0F6FC6"/>
              </a:buClr>
              <a:buSzPct val="85000"/>
              <a:buNone/>
              <a:defRPr/>
            </a:pPr>
            <a:r>
              <a:rPr lang="en-US" altLang="en-US" sz="2000" b="1" dirty="0">
                <a:solidFill>
                  <a:srgbClr val="FF0000"/>
                </a:solidFill>
                <a:latin typeface="+mn-lt"/>
                <a:ea typeface="Constantia" pitchFamily="18" charset="0"/>
                <a:cs typeface="Constantia" pitchFamily="18" charset="0"/>
                <a:sym typeface="Constantia" pitchFamily="18" charset="0"/>
              </a:rPr>
              <a:t>pacritinib VONJO™ </a:t>
            </a:r>
            <a:r>
              <a:rPr lang="en-US" altLang="en-US" sz="2000" b="1" dirty="0">
                <a:latin typeface="+mn-lt"/>
                <a:ea typeface="Constantia" pitchFamily="18" charset="0"/>
                <a:cs typeface="Constantia" pitchFamily="18" charset="0"/>
                <a:sym typeface="Constantia" pitchFamily="18" charset="0"/>
              </a:rPr>
              <a:t>CTI BioPharma Corp: </a:t>
            </a:r>
            <a:r>
              <a:rPr lang="en-US" sz="2000" b="1" dirty="0">
                <a:latin typeface="+mn-lt"/>
              </a:rPr>
              <a:t>kinase inhibitor indicated for the treatment of adults with intermediate or high-risk primary or secondary (post-polycythemia vera or post-essential thrombocythemia) myelofibrosis with a platelet count below 50 × 109 /L (1) </a:t>
            </a:r>
            <a:r>
              <a:rPr lang="en-US" sz="2000" b="1" dirty="0">
                <a:solidFill>
                  <a:srgbClr val="FF0000"/>
                </a:solidFill>
                <a:latin typeface="+mn-lt"/>
              </a:rPr>
              <a:t>(2022)</a:t>
            </a:r>
            <a:br>
              <a:rPr lang="en-US" altLang="en-US" sz="2000" b="1" dirty="0">
                <a:solidFill>
                  <a:srgbClr val="FF0000"/>
                </a:solidFill>
                <a:latin typeface="+mn-lt"/>
                <a:ea typeface="Constantia" pitchFamily="18" charset="0"/>
                <a:cs typeface="Constantia" pitchFamily="18" charset="0"/>
                <a:sym typeface="Constantia" pitchFamily="18" charset="0"/>
              </a:rPr>
            </a:b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Oral kinase inhibitor; small molecule </a:t>
            </a:r>
          </a:p>
          <a:p>
            <a:pPr marL="1295368" lvl="4" indent="-380990">
              <a:spcBef>
                <a:spcPts val="400"/>
              </a:spcBef>
              <a:buClr>
                <a:srgbClr val="0BD0D9"/>
              </a:buClr>
              <a:buFont typeface="Arial" panose="020B0604020202020204" pitchFamily="34" charset="0"/>
              <a:buChar char="•"/>
              <a:defRPr/>
            </a:pPr>
            <a:endParaRPr lang="en-US" altLang="en-US" sz="2000" b="1" i="1" dirty="0">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Drug interactions with moderate CYP3A4 inhibitors or inducers, P-gp, BCRP or OCT1 substrates</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Targets wild type and mutant Janus associated kinase 2 (JAK2); FMS-like tyrosine kinase 3 (FLTS3)</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defRPr/>
            </a:pPr>
            <a:r>
              <a:rPr lang="en-US" altLang="en-US" sz="2000" b="1" i="1" dirty="0">
                <a:latin typeface="+mn-lt"/>
                <a:ea typeface="Constantia" panose="02030602050306030303" pitchFamily="18" charset="0"/>
                <a:cs typeface="Constantia" panose="02030602050306030303" pitchFamily="18" charset="0"/>
                <a:sym typeface="Constantia" panose="02030602050306030303" pitchFamily="18" charset="0"/>
              </a:rPr>
              <a:t>No Biomarker testing needed prior to administration</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Side effects: diarrhea, thrombocytopenia, nausea, anemia, peripheral edema, hemorrhage, prolonged QT interval, major adverse cardiac events, thrombosis, secondary malignancies, risk of infection</a:t>
            </a:r>
          </a:p>
        </p:txBody>
      </p:sp>
      <p:sp>
        <p:nvSpPr>
          <p:cNvPr id="4" name="TextBox 3">
            <a:extLst>
              <a:ext uri="{FF2B5EF4-FFF2-40B4-BE49-F238E27FC236}">
                <a16:creationId xmlns:a16="http://schemas.microsoft.com/office/drawing/2014/main" id="{368B7EC6-454C-4E4A-9CFA-476EC6CE11EA}"/>
              </a:ext>
            </a:extLst>
          </p:cNvPr>
          <p:cNvSpPr txBox="1"/>
          <p:nvPr/>
        </p:nvSpPr>
        <p:spPr>
          <a:xfrm>
            <a:off x="1568558" y="6292755"/>
            <a:ext cx="7609840" cy="338554"/>
          </a:xfrm>
          <a:prstGeom prst="rect">
            <a:avLst/>
          </a:prstGeom>
          <a:noFill/>
        </p:spPr>
        <p:txBody>
          <a:bodyPr wrap="square" rtlCol="0">
            <a:spAutoFit/>
          </a:bodyPr>
          <a:lstStyle/>
          <a:p>
            <a:r>
              <a:rPr lang="en-US" sz="1600" dirty="0">
                <a:hlinkClick r:id="rId2"/>
              </a:rPr>
              <a:t>www.VONJO.com</a:t>
            </a:r>
            <a:endParaRPr lang="en-US" sz="1600" dirty="0"/>
          </a:p>
        </p:txBody>
      </p:sp>
    </p:spTree>
    <p:extLst>
      <p:ext uri="{BB962C8B-B14F-4D97-AF65-F5344CB8AC3E}">
        <p14:creationId xmlns:p14="http://schemas.microsoft.com/office/powerpoint/2010/main" val="3072784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893A6E3-86FF-4760-886A-DC70484B708E}"/>
              </a:ext>
            </a:extLst>
          </p:cNvPr>
          <p:cNvPicPr>
            <a:picLocks noChangeAspect="1"/>
          </p:cNvPicPr>
          <p:nvPr/>
        </p:nvPicPr>
        <p:blipFill>
          <a:blip r:embed="rId2"/>
          <a:stretch>
            <a:fillRect/>
          </a:stretch>
        </p:blipFill>
        <p:spPr>
          <a:xfrm>
            <a:off x="1" y="1"/>
            <a:ext cx="9493655" cy="6079067"/>
          </a:xfrm>
          <a:prstGeom prst="rect">
            <a:avLst/>
          </a:prstGeom>
        </p:spPr>
      </p:pic>
    </p:spTree>
    <p:extLst>
      <p:ext uri="{BB962C8B-B14F-4D97-AF65-F5344CB8AC3E}">
        <p14:creationId xmlns:p14="http://schemas.microsoft.com/office/powerpoint/2010/main" val="19999630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55361BA-2A9E-4357-8C87-C313DC7D8472}"/>
              </a:ext>
            </a:extLst>
          </p:cNvPr>
          <p:cNvSpPr txBox="1"/>
          <p:nvPr/>
        </p:nvSpPr>
        <p:spPr>
          <a:xfrm>
            <a:off x="495269" y="6355427"/>
            <a:ext cx="9448800" cy="297454"/>
          </a:xfrm>
          <a:prstGeom prst="rect">
            <a:avLst/>
          </a:prstGeom>
          <a:noFill/>
        </p:spPr>
        <p:txBody>
          <a:bodyPr wrap="square" rtlCol="0">
            <a:spAutoFit/>
          </a:bodyPr>
          <a:lstStyle/>
          <a:p>
            <a:pPr defTabSz="609585">
              <a:defRPr/>
            </a:pPr>
            <a:r>
              <a:rPr lang="en-US" sz="1333" dirty="0">
                <a:solidFill>
                  <a:prstClr val="black"/>
                </a:solidFill>
                <a:latin typeface="Calibri"/>
              </a:rPr>
              <a:t>https://www.ama-assn.org/about/united-states-adopted-names/united-states-adopted-names-naming-guidelines</a:t>
            </a:r>
          </a:p>
        </p:txBody>
      </p:sp>
      <p:sp>
        <p:nvSpPr>
          <p:cNvPr id="10" name="Rectangle 9">
            <a:extLst>
              <a:ext uri="{FF2B5EF4-FFF2-40B4-BE49-F238E27FC236}">
                <a16:creationId xmlns:a16="http://schemas.microsoft.com/office/drawing/2014/main" id="{D3C466EB-0F51-4F30-8739-F6894A5F4DBA}"/>
              </a:ext>
            </a:extLst>
          </p:cNvPr>
          <p:cNvSpPr/>
          <p:nvPr/>
        </p:nvSpPr>
        <p:spPr>
          <a:xfrm>
            <a:off x="365759" y="402585"/>
            <a:ext cx="10589528" cy="5760616"/>
          </a:xfrm>
          <a:prstGeom prst="rect">
            <a:avLst/>
          </a:prstGeom>
        </p:spPr>
        <p:txBody>
          <a:bodyPr wrap="square">
            <a:spAutoFit/>
          </a:bodyPr>
          <a:lstStyle/>
          <a:p>
            <a:pPr algn="ctr"/>
            <a:r>
              <a:rPr lang="en-US" altLang="en-US" sz="2667" b="1" dirty="0">
                <a:solidFill>
                  <a:srgbClr val="04617B"/>
                </a:solidFill>
                <a:sym typeface="Calibri" panose="020F0502020204030204" pitchFamily="34" charset="0"/>
              </a:rPr>
              <a:t>Monoclonal Antibody Naming Conventions</a:t>
            </a:r>
          </a:p>
          <a:p>
            <a:pPr algn="ctr"/>
            <a:r>
              <a:rPr lang="en-US" altLang="en-US" sz="2000" b="1" dirty="0">
                <a:solidFill>
                  <a:srgbClr val="FF0000"/>
                </a:solidFill>
                <a:sym typeface="Calibri" panose="020F0502020204030204" pitchFamily="34" charset="0"/>
              </a:rPr>
              <a:t>Monoclonal antibody = mab</a:t>
            </a:r>
          </a:p>
          <a:p>
            <a:pPr marL="609585" indent="-609585" fontAlgn="base" hangingPunct="0">
              <a:spcBef>
                <a:spcPts val="800"/>
              </a:spcBef>
              <a:spcAft>
                <a:spcPct val="0"/>
              </a:spcAft>
              <a:buClr>
                <a:srgbClr val="0BD0D9"/>
              </a:buClr>
              <a:buSzPct val="95000"/>
              <a:buFont typeface="Arial" panose="020B0604020202020204" pitchFamily="34" charset="0"/>
              <a:buChar char="•"/>
              <a:defRPr/>
            </a:pPr>
            <a:r>
              <a:rPr lang="en-US" altLang="en-US" sz="2000" b="1" kern="0" dirty="0">
                <a:solidFill>
                  <a:srgbClr val="000000"/>
                </a:solidFill>
                <a:ea typeface="Constantia" pitchFamily="18" charset="0"/>
                <a:cs typeface="Constantia" pitchFamily="18" charset="0"/>
                <a:sym typeface="Constantia" pitchFamily="18" charset="0"/>
              </a:rPr>
              <a:t>tositu</a:t>
            </a:r>
            <a:r>
              <a:rPr lang="en-US" altLang="en-US" sz="2000" b="1" kern="0" dirty="0">
                <a:solidFill>
                  <a:srgbClr val="FF0000"/>
                </a:solidFill>
                <a:ea typeface="Constantia" pitchFamily="18" charset="0"/>
                <a:cs typeface="Constantia" pitchFamily="18" charset="0"/>
                <a:sym typeface="Constantia" pitchFamily="18" charset="0"/>
              </a:rPr>
              <a:t>mo</a:t>
            </a:r>
            <a:r>
              <a:rPr lang="en-US" altLang="en-US" sz="2000" b="1" kern="0" dirty="0">
                <a:solidFill>
                  <a:srgbClr val="000000"/>
                </a:solidFill>
                <a:ea typeface="Constantia" pitchFamily="18" charset="0"/>
                <a:cs typeface="Constantia" pitchFamily="18" charset="0"/>
                <a:sym typeface="Constantia" pitchFamily="18" charset="0"/>
              </a:rPr>
              <a:t>mab and iodine 131</a:t>
            </a:r>
          </a:p>
          <a:p>
            <a:pPr marL="979993" lvl="1" indent="-457189" fontAlgn="base" hangingPunct="0">
              <a:spcBef>
                <a:spcPts val="533"/>
              </a:spcBef>
              <a:spcAft>
                <a:spcPct val="0"/>
              </a:spcAft>
              <a:buClr>
                <a:srgbClr val="0BD0D9"/>
              </a:buClr>
              <a:buFont typeface="Arial" panose="020B0604020202020204" pitchFamily="34" charset="0"/>
              <a:buChar char="•"/>
              <a:defRPr/>
            </a:pPr>
            <a:r>
              <a:rPr lang="en-US" altLang="en-US" sz="2000" b="1" kern="0" dirty="0">
                <a:solidFill>
                  <a:srgbClr val="FF0000"/>
                </a:solidFill>
                <a:ea typeface="Constantia" pitchFamily="18" charset="0"/>
                <a:cs typeface="Constantia" pitchFamily="18" charset="0"/>
                <a:sym typeface="Constantia" pitchFamily="18" charset="0"/>
              </a:rPr>
              <a:t>mo = mouse</a:t>
            </a:r>
            <a:endParaRPr lang="en-US" altLang="en-US" sz="2000" kern="0" dirty="0">
              <a:solidFill>
                <a:srgbClr val="000000"/>
              </a:solidFill>
              <a:ea typeface="Constantia" pitchFamily="18" charset="0"/>
              <a:cs typeface="Constantia" pitchFamily="18" charset="0"/>
              <a:sym typeface="Constantia" pitchFamily="18" charset="0"/>
            </a:endParaRPr>
          </a:p>
          <a:p>
            <a:pPr marL="979993" lvl="1" indent="-457189" fontAlgn="base" hangingPunct="0">
              <a:spcBef>
                <a:spcPts val="667"/>
              </a:spcBef>
              <a:spcAft>
                <a:spcPct val="0"/>
              </a:spcAft>
              <a:buClr>
                <a:srgbClr val="0BD0D9"/>
              </a:buClr>
              <a:buFont typeface="Arial" panose="020B0604020202020204" pitchFamily="34" charset="0"/>
              <a:buChar char="•"/>
              <a:defRPr/>
            </a:pPr>
            <a:endParaRPr lang="en-US" altLang="en-US" sz="2000" b="1" kern="0" dirty="0">
              <a:solidFill>
                <a:srgbClr val="FFFF00"/>
              </a:solidFill>
              <a:ea typeface="Constantia" pitchFamily="18" charset="0"/>
              <a:cs typeface="Constantia" pitchFamily="18" charset="0"/>
              <a:sym typeface="Constantia" pitchFamily="18" charset="0"/>
            </a:endParaRPr>
          </a:p>
          <a:p>
            <a:pPr marL="457189" indent="-457189" fontAlgn="base" hangingPunct="0">
              <a:spcBef>
                <a:spcPts val="533"/>
              </a:spcBef>
              <a:spcAft>
                <a:spcPct val="0"/>
              </a:spcAft>
              <a:buClr>
                <a:srgbClr val="0BD0D9"/>
              </a:buClr>
              <a:buSzPct val="95000"/>
              <a:buFont typeface="Arial" panose="020B0604020202020204" pitchFamily="34" charset="0"/>
              <a:buChar char="•"/>
              <a:defRPr/>
            </a:pPr>
            <a:r>
              <a:rPr lang="en-US" altLang="en-US" sz="2000" b="1" kern="0" dirty="0">
                <a:solidFill>
                  <a:srgbClr val="000000"/>
                </a:solidFill>
                <a:ea typeface="Constantia" pitchFamily="18" charset="0"/>
                <a:cs typeface="Constantia" pitchFamily="18" charset="0"/>
                <a:sym typeface="Constantia" pitchFamily="18" charset="0"/>
              </a:rPr>
              <a:t> ritu</a:t>
            </a:r>
            <a:r>
              <a:rPr lang="en-US" altLang="en-US" sz="2000" b="1" kern="0" dirty="0">
                <a:solidFill>
                  <a:srgbClr val="FF0000"/>
                </a:solidFill>
                <a:ea typeface="Constantia" pitchFamily="18" charset="0"/>
                <a:cs typeface="Constantia" pitchFamily="18" charset="0"/>
                <a:sym typeface="Constantia" pitchFamily="18" charset="0"/>
              </a:rPr>
              <a:t>xi</a:t>
            </a:r>
            <a:r>
              <a:rPr lang="en-US" altLang="en-US" sz="2000" b="1" kern="0" dirty="0">
                <a:solidFill>
                  <a:srgbClr val="000000"/>
                </a:solidFill>
                <a:ea typeface="Constantia" pitchFamily="18" charset="0"/>
                <a:cs typeface="Constantia" pitchFamily="18" charset="0"/>
                <a:sym typeface="Constantia" pitchFamily="18" charset="0"/>
              </a:rPr>
              <a:t>mab</a:t>
            </a:r>
          </a:p>
          <a:p>
            <a:pPr marL="979993" lvl="1" indent="-457189" fontAlgn="base" hangingPunct="0">
              <a:spcBef>
                <a:spcPts val="533"/>
              </a:spcBef>
              <a:spcAft>
                <a:spcPct val="0"/>
              </a:spcAft>
              <a:buClr>
                <a:srgbClr val="0BD0D9"/>
              </a:buClr>
              <a:buFont typeface="Arial" panose="020B0604020202020204" pitchFamily="34" charset="0"/>
              <a:buChar char="•"/>
              <a:defRPr/>
            </a:pPr>
            <a:r>
              <a:rPr lang="en-US" altLang="en-US" sz="2000" b="1" kern="0" dirty="0">
                <a:solidFill>
                  <a:srgbClr val="FF0000"/>
                </a:solidFill>
                <a:ea typeface="Constantia" pitchFamily="18" charset="0"/>
                <a:cs typeface="Constantia" pitchFamily="18" charset="0"/>
                <a:sym typeface="Constantia" pitchFamily="18" charset="0"/>
              </a:rPr>
              <a:t>xi = chimeric or cross between mouse and human</a:t>
            </a:r>
            <a:endParaRPr lang="en-US" altLang="en-US" sz="2000" kern="0" dirty="0">
              <a:solidFill>
                <a:srgbClr val="000000"/>
              </a:solidFill>
              <a:ea typeface="Constantia" pitchFamily="18" charset="0"/>
              <a:cs typeface="Constantia" pitchFamily="18" charset="0"/>
              <a:sym typeface="Constantia" pitchFamily="18" charset="0"/>
            </a:endParaRPr>
          </a:p>
          <a:p>
            <a:pPr marL="979993" lvl="1" indent="-457189" fontAlgn="base" hangingPunct="0">
              <a:spcBef>
                <a:spcPts val="667"/>
              </a:spcBef>
              <a:spcAft>
                <a:spcPct val="0"/>
              </a:spcAft>
              <a:buClr>
                <a:srgbClr val="0BD0D9"/>
              </a:buClr>
              <a:buFont typeface="Arial" panose="020B0604020202020204" pitchFamily="34" charset="0"/>
              <a:buChar char="•"/>
              <a:defRPr/>
            </a:pPr>
            <a:endParaRPr lang="en-US" altLang="en-US" sz="2000" b="1" kern="0" dirty="0">
              <a:solidFill>
                <a:srgbClr val="FFFF00"/>
              </a:solidFill>
              <a:ea typeface="Constantia" pitchFamily="18" charset="0"/>
              <a:cs typeface="Constantia" pitchFamily="18" charset="0"/>
              <a:sym typeface="Constantia" pitchFamily="18" charset="0"/>
            </a:endParaRPr>
          </a:p>
          <a:p>
            <a:pPr marL="457189" indent="-457189" fontAlgn="base" hangingPunct="0">
              <a:spcBef>
                <a:spcPts val="533"/>
              </a:spcBef>
              <a:spcAft>
                <a:spcPct val="0"/>
              </a:spcAft>
              <a:buClr>
                <a:srgbClr val="0BD0D9"/>
              </a:buClr>
              <a:buSzPct val="95000"/>
              <a:buFont typeface="Arial" panose="020B0604020202020204" pitchFamily="34" charset="0"/>
              <a:buChar char="•"/>
              <a:defRPr/>
            </a:pPr>
            <a:r>
              <a:rPr lang="en-US" altLang="en-US" sz="2000" b="1" kern="0" dirty="0">
                <a:solidFill>
                  <a:srgbClr val="000000"/>
                </a:solidFill>
                <a:ea typeface="Constantia" pitchFamily="18" charset="0"/>
                <a:cs typeface="Constantia" pitchFamily="18" charset="0"/>
                <a:sym typeface="Constantia" pitchFamily="18" charset="0"/>
              </a:rPr>
              <a:t> trastu</a:t>
            </a:r>
            <a:r>
              <a:rPr lang="en-US" altLang="en-US" sz="2000" b="1" kern="0" dirty="0">
                <a:solidFill>
                  <a:srgbClr val="FF0000"/>
                </a:solidFill>
                <a:ea typeface="Constantia" pitchFamily="18" charset="0"/>
                <a:cs typeface="Constantia" pitchFamily="18" charset="0"/>
                <a:sym typeface="Constantia" pitchFamily="18" charset="0"/>
              </a:rPr>
              <a:t>zu</a:t>
            </a:r>
            <a:r>
              <a:rPr lang="en-US" altLang="en-US" sz="2000" b="1" kern="0" dirty="0">
                <a:solidFill>
                  <a:srgbClr val="000000"/>
                </a:solidFill>
                <a:ea typeface="Constantia" pitchFamily="18" charset="0"/>
                <a:cs typeface="Constantia" pitchFamily="18" charset="0"/>
                <a:sym typeface="Constantia" pitchFamily="18" charset="0"/>
              </a:rPr>
              <a:t>mab,  bevaci</a:t>
            </a:r>
            <a:r>
              <a:rPr lang="en-US" altLang="en-US" sz="2000" b="1" kern="0" dirty="0">
                <a:solidFill>
                  <a:srgbClr val="FF0000"/>
                </a:solidFill>
                <a:ea typeface="Constantia" pitchFamily="18" charset="0"/>
                <a:cs typeface="Constantia" pitchFamily="18" charset="0"/>
                <a:sym typeface="Constantia" pitchFamily="18" charset="0"/>
              </a:rPr>
              <a:t>zu</a:t>
            </a:r>
            <a:r>
              <a:rPr lang="en-US" altLang="en-US" sz="2000" b="1" kern="0" dirty="0">
                <a:solidFill>
                  <a:srgbClr val="000000"/>
                </a:solidFill>
                <a:ea typeface="Constantia" pitchFamily="18" charset="0"/>
                <a:cs typeface="Constantia" pitchFamily="18" charset="0"/>
                <a:sym typeface="Constantia" pitchFamily="18" charset="0"/>
              </a:rPr>
              <a:t>mab</a:t>
            </a:r>
          </a:p>
          <a:p>
            <a:pPr marL="979993" lvl="1" indent="-457189" fontAlgn="base" hangingPunct="0">
              <a:spcBef>
                <a:spcPts val="533"/>
              </a:spcBef>
              <a:spcAft>
                <a:spcPct val="0"/>
              </a:spcAft>
              <a:buClr>
                <a:srgbClr val="0BD0D9"/>
              </a:buClr>
              <a:buFont typeface="Arial" panose="020B0604020202020204" pitchFamily="34" charset="0"/>
              <a:buChar char="•"/>
              <a:defRPr/>
            </a:pPr>
            <a:r>
              <a:rPr lang="en-US" altLang="en-US" sz="2000" b="1" kern="0" dirty="0">
                <a:solidFill>
                  <a:srgbClr val="FF0000"/>
                </a:solidFill>
                <a:ea typeface="Constantia" pitchFamily="18" charset="0"/>
                <a:cs typeface="Constantia" pitchFamily="18" charset="0"/>
                <a:sym typeface="Constantia" pitchFamily="18" charset="0"/>
              </a:rPr>
              <a:t>zu = humanized</a:t>
            </a:r>
            <a:endParaRPr lang="en-US" altLang="en-US" sz="2000" kern="0" dirty="0">
              <a:solidFill>
                <a:srgbClr val="000000"/>
              </a:solidFill>
              <a:ea typeface="Constantia" pitchFamily="18" charset="0"/>
              <a:cs typeface="Constantia" pitchFamily="18" charset="0"/>
              <a:sym typeface="Constantia" pitchFamily="18" charset="0"/>
            </a:endParaRPr>
          </a:p>
          <a:p>
            <a:pPr marL="979993" lvl="1" indent="-457189" fontAlgn="base" hangingPunct="0">
              <a:spcBef>
                <a:spcPts val="667"/>
              </a:spcBef>
              <a:spcAft>
                <a:spcPct val="0"/>
              </a:spcAft>
              <a:buClr>
                <a:srgbClr val="0BD0D9"/>
              </a:buClr>
              <a:buFont typeface="Arial" panose="020B0604020202020204" pitchFamily="34" charset="0"/>
              <a:buChar char="•"/>
              <a:defRPr/>
            </a:pPr>
            <a:endParaRPr lang="en-US" altLang="en-US" sz="2000" b="1" kern="0" dirty="0">
              <a:solidFill>
                <a:srgbClr val="FFFF00"/>
              </a:solidFill>
              <a:ea typeface="Constantia" pitchFamily="18" charset="0"/>
              <a:cs typeface="Constantia" pitchFamily="18" charset="0"/>
              <a:sym typeface="Constantia" pitchFamily="18" charset="0"/>
            </a:endParaRPr>
          </a:p>
          <a:p>
            <a:pPr marL="457189" indent="-457189" fontAlgn="base" hangingPunct="0">
              <a:spcBef>
                <a:spcPts val="533"/>
              </a:spcBef>
              <a:spcAft>
                <a:spcPct val="0"/>
              </a:spcAft>
              <a:buClr>
                <a:srgbClr val="0BD0D9"/>
              </a:buClr>
              <a:buSzPct val="95000"/>
              <a:buFont typeface="Arial" panose="020B0604020202020204" pitchFamily="34" charset="0"/>
              <a:buChar char="•"/>
              <a:defRPr/>
            </a:pPr>
            <a:r>
              <a:rPr lang="en-US" altLang="en-US" sz="2000" b="1" kern="0" dirty="0">
                <a:solidFill>
                  <a:srgbClr val="000000"/>
                </a:solidFill>
                <a:ea typeface="Constantia" pitchFamily="18" charset="0"/>
                <a:cs typeface="Constantia" pitchFamily="18" charset="0"/>
                <a:sym typeface="Constantia" pitchFamily="18" charset="0"/>
              </a:rPr>
              <a:t>panitum</a:t>
            </a:r>
            <a:r>
              <a:rPr lang="en-US" altLang="en-US" sz="2000" b="1" kern="0" dirty="0">
                <a:solidFill>
                  <a:srgbClr val="FF0000"/>
                </a:solidFill>
                <a:ea typeface="Constantia" pitchFamily="18" charset="0"/>
                <a:cs typeface="Constantia" pitchFamily="18" charset="0"/>
                <a:sym typeface="Constantia" pitchFamily="18" charset="0"/>
              </a:rPr>
              <a:t>u</a:t>
            </a:r>
            <a:r>
              <a:rPr lang="en-US" altLang="en-US" sz="2000" b="1" kern="0" dirty="0">
                <a:solidFill>
                  <a:srgbClr val="000000"/>
                </a:solidFill>
                <a:ea typeface="Constantia" pitchFamily="18" charset="0"/>
                <a:cs typeface="Constantia" pitchFamily="18" charset="0"/>
                <a:sym typeface="Constantia" pitchFamily="18" charset="0"/>
              </a:rPr>
              <a:t>mab</a:t>
            </a:r>
          </a:p>
          <a:p>
            <a:pPr marL="979993" lvl="1" indent="-457189" fontAlgn="base" hangingPunct="0">
              <a:spcBef>
                <a:spcPts val="533"/>
              </a:spcBef>
              <a:spcAft>
                <a:spcPct val="0"/>
              </a:spcAft>
              <a:buClr>
                <a:srgbClr val="0BD0D9"/>
              </a:buClr>
              <a:buFont typeface="Arial" panose="020B0604020202020204" pitchFamily="34" charset="0"/>
              <a:buChar char="•"/>
              <a:defRPr/>
            </a:pPr>
            <a:r>
              <a:rPr lang="en-US" altLang="en-US" sz="2000" b="1" kern="0" dirty="0">
                <a:solidFill>
                  <a:srgbClr val="FF0000"/>
                </a:solidFill>
                <a:ea typeface="Constantia" pitchFamily="18" charset="0"/>
                <a:cs typeface="Constantia" pitchFamily="18" charset="0"/>
                <a:sym typeface="Constantia" pitchFamily="18" charset="0"/>
              </a:rPr>
              <a:t>u = fully human (may also leave out the u)</a:t>
            </a:r>
          </a:p>
          <a:p>
            <a:pPr marL="979993" lvl="1" indent="-457189" fontAlgn="base" hangingPunct="0">
              <a:spcBef>
                <a:spcPts val="533"/>
              </a:spcBef>
              <a:spcAft>
                <a:spcPct val="0"/>
              </a:spcAft>
              <a:buClr>
                <a:srgbClr val="0BD0D9"/>
              </a:buClr>
              <a:buFont typeface="Arial" panose="020B0604020202020204" pitchFamily="34" charset="0"/>
              <a:buChar char="•"/>
              <a:defRPr/>
            </a:pPr>
            <a:endParaRPr lang="en-US" altLang="en-US" sz="2000" b="1" kern="0" dirty="0">
              <a:solidFill>
                <a:srgbClr val="FF0000"/>
              </a:solidFill>
              <a:ea typeface="Constantia" pitchFamily="18" charset="0"/>
              <a:cs typeface="Constantia" pitchFamily="18" charset="0"/>
              <a:sym typeface="Constantia" pitchFamily="18" charset="0"/>
            </a:endParaRPr>
          </a:p>
          <a:p>
            <a:pPr marL="457189" indent="-457189" fontAlgn="base" hangingPunct="0">
              <a:spcBef>
                <a:spcPts val="533"/>
              </a:spcBef>
              <a:spcAft>
                <a:spcPct val="0"/>
              </a:spcAft>
              <a:buClr>
                <a:srgbClr val="0BD0D9"/>
              </a:buClr>
              <a:buSzPct val="95000"/>
              <a:buFont typeface="Arial" panose="020B0604020202020204" pitchFamily="34" charset="0"/>
              <a:buChar char="•"/>
              <a:defRPr/>
            </a:pPr>
            <a:r>
              <a:rPr lang="en-US" sz="2000" dirty="0">
                <a:solidFill>
                  <a:srgbClr val="FF0000"/>
                </a:solidFill>
                <a:highlight>
                  <a:srgbClr val="FFFF00"/>
                </a:highlight>
              </a:rPr>
              <a:t>Decision recently made to eliminate the source inflix </a:t>
            </a:r>
            <a:r>
              <a:rPr lang="en-US" altLang="en-US" sz="2000" b="1" kern="0" dirty="0">
                <a:solidFill>
                  <a:srgbClr val="FF0000"/>
                </a:solidFill>
                <a:highlight>
                  <a:srgbClr val="FFFF00"/>
                </a:highlight>
                <a:ea typeface="Constantia" pitchFamily="18" charset="0"/>
                <a:cs typeface="Constantia" pitchFamily="18" charset="0"/>
                <a:sym typeface="Constantia" pitchFamily="18" charset="0"/>
              </a:rPr>
              <a:t> </a:t>
            </a:r>
          </a:p>
        </p:txBody>
      </p:sp>
    </p:spTree>
    <p:extLst>
      <p:ext uri="{BB962C8B-B14F-4D97-AF65-F5344CB8AC3E}">
        <p14:creationId xmlns:p14="http://schemas.microsoft.com/office/powerpoint/2010/main" val="3730980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0310" y="681037"/>
            <a:ext cx="9471212" cy="1087157"/>
          </a:xfrm>
        </p:spPr>
        <p:txBody>
          <a:bodyPr>
            <a:noAutofit/>
          </a:bodyPr>
          <a:lstStyle/>
          <a:p>
            <a:pPr algn="ctr"/>
            <a:r>
              <a:rPr lang="en-US" sz="3600" dirty="0">
                <a:solidFill>
                  <a:schemeClr val="accent4">
                    <a:lumMod val="75000"/>
                  </a:schemeClr>
                </a:solidFill>
                <a:latin typeface="+mn-lt"/>
              </a:rPr>
              <a:t>What does the name mean?</a:t>
            </a:r>
          </a:p>
        </p:txBody>
      </p:sp>
      <p:sp>
        <p:nvSpPr>
          <p:cNvPr id="3" name="Content Placeholder 2"/>
          <p:cNvSpPr>
            <a:spLocks noGrp="1"/>
          </p:cNvSpPr>
          <p:nvPr>
            <p:ph idx="1"/>
          </p:nvPr>
        </p:nvSpPr>
        <p:spPr/>
        <p:txBody>
          <a:bodyPr>
            <a:normAutofit/>
          </a:bodyPr>
          <a:lstStyle/>
          <a:p>
            <a:pPr marL="0" indent="0" algn="ctr" defTabSz="914377">
              <a:buNone/>
            </a:pPr>
            <a:r>
              <a:rPr lang="en-US" sz="2000" b="1" dirty="0">
                <a:solidFill>
                  <a:srgbClr val="FF0000"/>
                </a:solidFill>
                <a:latin typeface="+mn-lt"/>
              </a:rPr>
              <a:t>t , ta, or tu = tumor</a:t>
            </a:r>
          </a:p>
          <a:p>
            <a:pPr marL="0" indent="0" algn="ctr" defTabSz="914377">
              <a:buNone/>
            </a:pPr>
            <a:r>
              <a:rPr lang="en-US" sz="2000" b="1" dirty="0">
                <a:solidFill>
                  <a:prstClr val="black"/>
                </a:solidFill>
                <a:latin typeface="+mn-lt"/>
              </a:rPr>
              <a:t>tras</a:t>
            </a:r>
            <a:r>
              <a:rPr lang="en-US" sz="2000" b="1" dirty="0">
                <a:solidFill>
                  <a:srgbClr val="FF0000"/>
                </a:solidFill>
                <a:latin typeface="+mn-lt"/>
              </a:rPr>
              <a:t>tu</a:t>
            </a:r>
            <a:r>
              <a:rPr lang="en-US" sz="2000" b="1" dirty="0">
                <a:solidFill>
                  <a:prstClr val="black"/>
                </a:solidFill>
                <a:latin typeface="+mn-lt"/>
              </a:rPr>
              <a:t>zumab</a:t>
            </a:r>
          </a:p>
          <a:p>
            <a:pPr marL="0" indent="0" algn="ctr" defTabSz="914377">
              <a:buNone/>
            </a:pPr>
            <a:endParaRPr lang="en-US" sz="2000" b="1" dirty="0">
              <a:solidFill>
                <a:prstClr val="black"/>
              </a:solidFill>
              <a:latin typeface="+mn-lt"/>
            </a:endParaRPr>
          </a:p>
          <a:p>
            <a:pPr marL="0" indent="0" algn="ctr" defTabSz="914377">
              <a:buNone/>
            </a:pPr>
            <a:r>
              <a:rPr lang="en-US" sz="2000" b="1" dirty="0">
                <a:solidFill>
                  <a:srgbClr val="FF0000"/>
                </a:solidFill>
                <a:latin typeface="+mn-lt"/>
              </a:rPr>
              <a:t>ci = circulatory</a:t>
            </a:r>
          </a:p>
          <a:p>
            <a:pPr marL="0" indent="0" algn="ctr" defTabSz="914377">
              <a:buNone/>
            </a:pPr>
            <a:r>
              <a:rPr lang="en-US" sz="2000" b="1" dirty="0">
                <a:solidFill>
                  <a:prstClr val="black"/>
                </a:solidFill>
                <a:latin typeface="+mn-lt"/>
              </a:rPr>
              <a:t>beva</a:t>
            </a:r>
            <a:r>
              <a:rPr lang="en-US" sz="2000" b="1" dirty="0">
                <a:solidFill>
                  <a:srgbClr val="FF0000"/>
                </a:solidFill>
                <a:latin typeface="+mn-lt"/>
              </a:rPr>
              <a:t>ci</a:t>
            </a:r>
            <a:r>
              <a:rPr lang="en-US" sz="2000" b="1" dirty="0">
                <a:solidFill>
                  <a:prstClr val="black"/>
                </a:solidFill>
                <a:latin typeface="+mn-lt"/>
              </a:rPr>
              <a:t>zumab</a:t>
            </a:r>
          </a:p>
          <a:p>
            <a:pPr marL="0" indent="0" algn="ctr" defTabSz="914377">
              <a:buNone/>
            </a:pPr>
            <a:endParaRPr lang="en-US" sz="2000" b="1" dirty="0">
              <a:solidFill>
                <a:prstClr val="black"/>
              </a:solidFill>
              <a:latin typeface="+mn-lt"/>
            </a:endParaRPr>
          </a:p>
          <a:p>
            <a:pPr marL="0" indent="0" algn="ctr" defTabSz="914377">
              <a:buNone/>
            </a:pPr>
            <a:r>
              <a:rPr lang="en-US" sz="2000" b="1" dirty="0">
                <a:solidFill>
                  <a:srgbClr val="FF0000"/>
                </a:solidFill>
                <a:latin typeface="+mn-lt"/>
              </a:rPr>
              <a:t>li or l = immunomodulator</a:t>
            </a:r>
          </a:p>
          <a:p>
            <a:pPr marL="0" indent="0" algn="ctr" defTabSz="914377">
              <a:buNone/>
            </a:pPr>
            <a:r>
              <a:rPr lang="en-US" sz="2000" b="1" dirty="0">
                <a:solidFill>
                  <a:prstClr val="black"/>
                </a:solidFill>
                <a:latin typeface="+mn-lt"/>
              </a:rPr>
              <a:t>ipi</a:t>
            </a:r>
            <a:r>
              <a:rPr lang="en-US" sz="2000" b="1" dirty="0">
                <a:solidFill>
                  <a:srgbClr val="FF0000"/>
                </a:solidFill>
                <a:latin typeface="+mn-lt"/>
              </a:rPr>
              <a:t>li</a:t>
            </a:r>
            <a:r>
              <a:rPr lang="en-US" sz="2000" b="1" dirty="0">
                <a:solidFill>
                  <a:prstClr val="black"/>
                </a:solidFill>
                <a:latin typeface="+mn-lt"/>
              </a:rPr>
              <a:t>mumab</a:t>
            </a:r>
          </a:p>
        </p:txBody>
      </p:sp>
      <p:sp>
        <p:nvSpPr>
          <p:cNvPr id="4" name="TextBox 3">
            <a:extLst>
              <a:ext uri="{FF2B5EF4-FFF2-40B4-BE49-F238E27FC236}">
                <a16:creationId xmlns:a16="http://schemas.microsoft.com/office/drawing/2014/main" id="{D115BA2D-4E28-41C2-8C3C-492768D0957E}"/>
              </a:ext>
            </a:extLst>
          </p:cNvPr>
          <p:cNvSpPr txBox="1"/>
          <p:nvPr/>
        </p:nvSpPr>
        <p:spPr>
          <a:xfrm>
            <a:off x="283782" y="5670542"/>
            <a:ext cx="9415501" cy="297454"/>
          </a:xfrm>
          <a:prstGeom prst="rect">
            <a:avLst/>
          </a:prstGeom>
          <a:noFill/>
        </p:spPr>
        <p:txBody>
          <a:bodyPr wrap="square" rtlCol="0">
            <a:spAutoFit/>
          </a:bodyPr>
          <a:lstStyle/>
          <a:p>
            <a:pPr lvl="0">
              <a:defRPr/>
            </a:pPr>
            <a:r>
              <a:rPr lang="en-US" sz="1333" dirty="0">
                <a:solidFill>
                  <a:prstClr val="black"/>
                </a:solidFill>
              </a:rPr>
              <a:t>https://www.ama-assn.org/about/united-states-adopted-names/united-states-adopted-names-naming-guidelines</a:t>
            </a:r>
          </a:p>
        </p:txBody>
      </p:sp>
    </p:spTree>
    <p:extLst>
      <p:ext uri="{BB962C8B-B14F-4D97-AF65-F5344CB8AC3E}">
        <p14:creationId xmlns:p14="http://schemas.microsoft.com/office/powerpoint/2010/main" val="1632285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67030" y="376237"/>
            <a:ext cx="8535296" cy="1325563"/>
          </a:xfrm>
        </p:spPr>
        <p:txBody>
          <a:bodyPr>
            <a:normAutofit/>
          </a:bodyPr>
          <a:lstStyle/>
          <a:p>
            <a:pPr algn="ctr"/>
            <a:r>
              <a:rPr lang="en-US" sz="3600" dirty="0">
                <a:solidFill>
                  <a:schemeClr val="accent4">
                    <a:lumMod val="75000"/>
                  </a:schemeClr>
                </a:solidFill>
                <a:latin typeface="+mn-lt"/>
              </a:rPr>
              <a:t>What does the name mean?</a:t>
            </a:r>
          </a:p>
        </p:txBody>
      </p:sp>
      <p:sp>
        <p:nvSpPr>
          <p:cNvPr id="3" name="Content Placeholder 2"/>
          <p:cNvSpPr>
            <a:spLocks noGrp="1"/>
          </p:cNvSpPr>
          <p:nvPr>
            <p:ph idx="1"/>
          </p:nvPr>
        </p:nvSpPr>
        <p:spPr>
          <a:xfrm>
            <a:off x="838200" y="1825625"/>
            <a:ext cx="10515600" cy="3842760"/>
          </a:xfrm>
        </p:spPr>
        <p:txBody>
          <a:bodyPr>
            <a:normAutofit/>
          </a:bodyPr>
          <a:lstStyle/>
          <a:p>
            <a:pPr marL="609585" indent="-609585">
              <a:buFont typeface="Arial" panose="020B0604020202020204" pitchFamily="34" charset="0"/>
              <a:buChar char="•"/>
            </a:pPr>
            <a:r>
              <a:rPr lang="en-US" sz="2000" b="1" dirty="0">
                <a:latin typeface="Calibri" panose="020F0502020204030204" pitchFamily="34" charset="0"/>
              </a:rPr>
              <a:t>One or two words added to name indicates it is a conjugated monoclonal antibody. May be combined with:</a:t>
            </a:r>
          </a:p>
          <a:p>
            <a:pPr marL="609585" indent="-609585">
              <a:buFont typeface="Arial" panose="020B0604020202020204" pitchFamily="34" charset="0"/>
              <a:buChar char="•"/>
            </a:pPr>
            <a:endParaRPr lang="en-US" sz="2000" b="1" dirty="0">
              <a:latin typeface="Calibri" panose="020F0502020204030204" pitchFamily="34" charset="0"/>
            </a:endParaRPr>
          </a:p>
          <a:p>
            <a:pPr marL="1219170" lvl="1" indent="-609585">
              <a:buFont typeface="Arial" panose="020B0604020202020204" pitchFamily="34" charset="0"/>
              <a:buChar char="•"/>
            </a:pPr>
            <a:r>
              <a:rPr lang="en-US" sz="2000" b="1" dirty="0">
                <a:solidFill>
                  <a:srgbClr val="FF0000"/>
                </a:solidFill>
                <a:latin typeface="Calibri" panose="020F0502020204030204" pitchFamily="34" charset="0"/>
              </a:rPr>
              <a:t>Radioactive particle</a:t>
            </a:r>
            <a:r>
              <a:rPr lang="en-US" sz="2000" b="1" dirty="0">
                <a:latin typeface="Calibri" panose="020F0502020204030204" pitchFamily="34" charset="0"/>
              </a:rPr>
              <a:t>: ibritumomab </a:t>
            </a:r>
            <a:r>
              <a:rPr lang="en-US" sz="2000" b="1" dirty="0">
                <a:solidFill>
                  <a:srgbClr val="FF0000"/>
                </a:solidFill>
                <a:latin typeface="Calibri" panose="020F0502020204030204" pitchFamily="34" charset="0"/>
              </a:rPr>
              <a:t>tiuxetan </a:t>
            </a:r>
          </a:p>
          <a:p>
            <a:pPr marL="1219170" lvl="1" indent="-609585">
              <a:buFont typeface="Arial" panose="020B0604020202020204" pitchFamily="34" charset="0"/>
              <a:buChar char="•"/>
            </a:pPr>
            <a:endParaRPr lang="en-US" sz="2000" b="1" dirty="0">
              <a:latin typeface="Calibri" panose="020F0502020204030204" pitchFamily="34" charset="0"/>
            </a:endParaRPr>
          </a:p>
          <a:p>
            <a:pPr marL="1219170" lvl="1" indent="-609585">
              <a:buFont typeface="Arial" panose="020B0604020202020204" pitchFamily="34" charset="0"/>
              <a:buChar char="•"/>
            </a:pPr>
            <a:r>
              <a:rPr lang="en-US" sz="2000" b="1" dirty="0">
                <a:solidFill>
                  <a:srgbClr val="FF0000"/>
                </a:solidFill>
                <a:latin typeface="Calibri" panose="020F0502020204030204" pitchFamily="34" charset="0"/>
              </a:rPr>
              <a:t>Drug</a:t>
            </a:r>
            <a:r>
              <a:rPr lang="en-US" sz="2000" b="1" dirty="0">
                <a:latin typeface="Calibri" panose="020F0502020204030204" pitchFamily="34" charset="0"/>
              </a:rPr>
              <a:t> (antibody-drug conjugate): ado-trastuzumab </a:t>
            </a:r>
            <a:r>
              <a:rPr lang="en-US" sz="2000" b="1" dirty="0">
                <a:solidFill>
                  <a:srgbClr val="FF0000"/>
                </a:solidFill>
                <a:latin typeface="Calibri" panose="020F0502020204030204" pitchFamily="34" charset="0"/>
              </a:rPr>
              <a:t>emtansine</a:t>
            </a:r>
          </a:p>
          <a:p>
            <a:pPr marL="1219170" lvl="1" indent="-609585">
              <a:buFont typeface="Arial" panose="020B0604020202020204" pitchFamily="34" charset="0"/>
              <a:buChar char="•"/>
            </a:pPr>
            <a:endParaRPr lang="en-US" sz="2000" b="1" dirty="0">
              <a:solidFill>
                <a:srgbClr val="FF0000"/>
              </a:solidFill>
              <a:latin typeface="Calibri" panose="020F0502020204030204" pitchFamily="34" charset="0"/>
            </a:endParaRPr>
          </a:p>
          <a:p>
            <a:pPr marL="609585" indent="-609585">
              <a:buFont typeface="Arial" panose="020B0604020202020204" pitchFamily="34" charset="0"/>
              <a:buChar char="•"/>
            </a:pPr>
            <a:r>
              <a:rPr lang="en-US" sz="2000" b="1" dirty="0">
                <a:latin typeface="Calibri" panose="020F0502020204030204" pitchFamily="34" charset="0"/>
              </a:rPr>
              <a:t>Two words joined by “plus” or “and” indicates the combination of monoclonal antibody and a second agents</a:t>
            </a:r>
          </a:p>
          <a:p>
            <a:pPr marL="609585" indent="-609585">
              <a:buFont typeface="Arial" panose="020B0604020202020204" pitchFamily="34" charset="0"/>
              <a:buChar char="•"/>
            </a:pPr>
            <a:endParaRPr lang="en-US" sz="2000" b="1" dirty="0">
              <a:latin typeface="Calibri" panose="020F0502020204030204" pitchFamily="34" charset="0"/>
            </a:endParaRPr>
          </a:p>
          <a:p>
            <a:pPr marL="1219170" marR="0" lvl="1" indent="-60958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cs typeface="Helvetica" charset="0"/>
              </a:rPr>
              <a:t>daratumumab plus hyaluronidase</a:t>
            </a:r>
          </a:p>
          <a:p>
            <a:pPr marL="1066785" lvl="1" indent="-609585">
              <a:buFont typeface="Arial" panose="020B0604020202020204" pitchFamily="34" charset="0"/>
              <a:buChar char="•"/>
            </a:pPr>
            <a:endParaRPr lang="en-US" sz="1600" b="1" dirty="0">
              <a:latin typeface="Calibri" panose="020F0502020204030204" pitchFamily="34" charset="0"/>
            </a:endParaRPr>
          </a:p>
          <a:p>
            <a:pPr marL="1066785" lvl="1" indent="-609585">
              <a:buFont typeface="Arial" panose="020B0604020202020204" pitchFamily="34" charset="0"/>
              <a:buChar char="•"/>
            </a:pPr>
            <a:endParaRPr lang="en-US" sz="1600" b="1" dirty="0">
              <a:latin typeface="Calibri" panose="020F0502020204030204" pitchFamily="34" charset="0"/>
            </a:endParaRPr>
          </a:p>
          <a:p>
            <a:pPr marL="0" indent="0">
              <a:buNone/>
            </a:pPr>
            <a:endParaRPr lang="en-US" sz="2400" dirty="0"/>
          </a:p>
        </p:txBody>
      </p:sp>
      <p:sp>
        <p:nvSpPr>
          <p:cNvPr id="4" name="TextBox 3">
            <a:extLst>
              <a:ext uri="{FF2B5EF4-FFF2-40B4-BE49-F238E27FC236}">
                <a16:creationId xmlns:a16="http://schemas.microsoft.com/office/drawing/2014/main" id="{D115BA2D-4E28-41C2-8C3C-492768D0957E}"/>
              </a:ext>
            </a:extLst>
          </p:cNvPr>
          <p:cNvSpPr txBox="1"/>
          <p:nvPr/>
        </p:nvSpPr>
        <p:spPr>
          <a:xfrm>
            <a:off x="331078" y="5990846"/>
            <a:ext cx="9415501" cy="297454"/>
          </a:xfrm>
          <a:prstGeom prst="rect">
            <a:avLst/>
          </a:prstGeom>
          <a:noFill/>
        </p:spPr>
        <p:txBody>
          <a:bodyPr wrap="square" rtlCol="0">
            <a:spAutoFit/>
          </a:bodyPr>
          <a:lstStyle/>
          <a:p>
            <a:pPr lvl="0">
              <a:defRPr/>
            </a:pPr>
            <a:r>
              <a:rPr lang="en-US" sz="1333" dirty="0">
                <a:solidFill>
                  <a:prstClr val="black"/>
                </a:solidFill>
              </a:rPr>
              <a:t>https://www.ama-assn.org/about/united-states-adopted-names/united-states-adopted-names-naming-guidelines</a:t>
            </a:r>
          </a:p>
        </p:txBody>
      </p:sp>
    </p:spTree>
    <p:extLst>
      <p:ext uri="{BB962C8B-B14F-4D97-AF65-F5344CB8AC3E}">
        <p14:creationId xmlns:p14="http://schemas.microsoft.com/office/powerpoint/2010/main" val="3439685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87736" y="266053"/>
            <a:ext cx="8892988" cy="1046788"/>
          </a:xfrm>
        </p:spPr>
        <p:txBody>
          <a:bodyPr>
            <a:noAutofit/>
          </a:bodyPr>
          <a:lstStyle/>
          <a:p>
            <a:pPr algn="ctr"/>
            <a:r>
              <a:rPr lang="en-US" sz="3600" dirty="0">
                <a:solidFill>
                  <a:schemeClr val="accent4">
                    <a:lumMod val="75000"/>
                  </a:schemeClr>
                </a:solidFill>
                <a:latin typeface="+mn-lt"/>
              </a:rPr>
              <a:t>What does the name mean?</a:t>
            </a:r>
          </a:p>
        </p:txBody>
      </p:sp>
      <p:sp>
        <p:nvSpPr>
          <p:cNvPr id="3" name="Content Placeholder 2"/>
          <p:cNvSpPr>
            <a:spLocks noGrp="1"/>
          </p:cNvSpPr>
          <p:nvPr>
            <p:ph idx="1"/>
          </p:nvPr>
        </p:nvSpPr>
        <p:spPr>
          <a:xfrm>
            <a:off x="609600" y="1312841"/>
            <a:ext cx="10972799" cy="4418004"/>
          </a:xfrm>
        </p:spPr>
        <p:txBody>
          <a:bodyPr>
            <a:normAutofit fontScale="92500"/>
          </a:bodyPr>
          <a:lstStyle/>
          <a:p>
            <a:pPr>
              <a:buFont typeface="Arial" panose="020B0604020202020204" pitchFamily="34" charset="0"/>
              <a:buChar char="•"/>
            </a:pPr>
            <a:r>
              <a:rPr lang="en-US" sz="2200" b="1" dirty="0">
                <a:latin typeface="Calibri" panose="020F0502020204030204" pitchFamily="34" charset="0"/>
              </a:rPr>
              <a:t>In 2017, the FDA made the decision to name </a:t>
            </a:r>
            <a:r>
              <a:rPr lang="en-US" sz="2200" b="1" dirty="0">
                <a:solidFill>
                  <a:srgbClr val="FF0000"/>
                </a:solidFill>
                <a:latin typeface="Calibri" panose="020F0502020204030204" pitchFamily="34" charset="0"/>
              </a:rPr>
              <a:t>all new biologics (not just biosimilars) </a:t>
            </a:r>
            <a:r>
              <a:rPr lang="en-US" sz="2200" b="1" dirty="0">
                <a:latin typeface="Calibri" panose="020F0502020204030204" pitchFamily="34" charset="0"/>
              </a:rPr>
              <a:t>with“4 lower case letters devoid of meaning” attached by a hyphen as a suffix:</a:t>
            </a:r>
          </a:p>
          <a:p>
            <a:pPr lvl="1">
              <a:buFont typeface="Arial" panose="020B0604020202020204" pitchFamily="34" charset="0"/>
              <a:buChar char="•"/>
            </a:pPr>
            <a:endParaRPr lang="en-US" sz="2200" b="1" dirty="0">
              <a:latin typeface="Calibri" panose="020F0502020204030204" pitchFamily="34" charset="0"/>
            </a:endParaRPr>
          </a:p>
          <a:p>
            <a:pPr lvl="1">
              <a:buFont typeface="Arial" panose="020B0604020202020204" pitchFamily="34" charset="0"/>
              <a:buChar char="•"/>
            </a:pPr>
            <a:r>
              <a:rPr lang="en-US" sz="2200" b="1" dirty="0">
                <a:latin typeface="Calibri" panose="020F0502020204030204" pitchFamily="34" charset="0"/>
              </a:rPr>
              <a:t>There was concern that the suffix on biosimilars would serve as a barrier to their use; creating a  misimpression that they were inferior to the reference (originator) products</a:t>
            </a:r>
          </a:p>
          <a:p>
            <a:pPr lvl="1">
              <a:buFont typeface="Arial" panose="020B0604020202020204" pitchFamily="34" charset="0"/>
              <a:buChar char="•"/>
            </a:pPr>
            <a:endParaRPr lang="en-US" sz="2200" b="1" dirty="0">
              <a:latin typeface="Calibri" panose="020F0502020204030204" pitchFamily="34" charset="0"/>
            </a:endParaRPr>
          </a:p>
          <a:p>
            <a:pPr lvl="1">
              <a:buFont typeface="Arial" panose="020B0604020202020204" pitchFamily="34" charset="0"/>
              <a:buChar char="•"/>
            </a:pPr>
            <a:r>
              <a:rPr lang="en-US" sz="2200" b="1" dirty="0">
                <a:latin typeface="Calibri" panose="020F0502020204030204" pitchFamily="34" charset="0"/>
              </a:rPr>
              <a:t>Resulted in the FDA deciding to attached the suffix to all new biologics; not just biosimilars</a:t>
            </a:r>
          </a:p>
          <a:p>
            <a:pPr lvl="1">
              <a:buFont typeface="Arial" panose="020B0604020202020204" pitchFamily="34" charset="0"/>
              <a:buChar char="•"/>
            </a:pPr>
            <a:endParaRPr lang="en-US" sz="2200" b="1" dirty="0">
              <a:latin typeface="Calibri" panose="020F0502020204030204" pitchFamily="34" charset="0"/>
            </a:endParaRPr>
          </a:p>
          <a:p>
            <a:pPr lvl="1">
              <a:buFont typeface="Arial" panose="020B0604020202020204" pitchFamily="34" charset="0"/>
              <a:buChar char="•"/>
            </a:pPr>
            <a:r>
              <a:rPr lang="en-US" sz="2200" b="1" dirty="0">
                <a:latin typeface="Calibri" panose="020F0502020204030204" pitchFamily="34" charset="0"/>
              </a:rPr>
              <a:t>Change in naming advances patient safety and creates a high quality, competitive market</a:t>
            </a:r>
          </a:p>
          <a:p>
            <a:pPr lvl="1">
              <a:buFont typeface="Arial" panose="020B0604020202020204" pitchFamily="34" charset="0"/>
              <a:buChar char="•"/>
            </a:pPr>
            <a:endParaRPr lang="en-US" sz="2200" b="1" dirty="0">
              <a:latin typeface="Calibri" panose="020F0502020204030204" pitchFamily="34" charset="0"/>
            </a:endParaRPr>
          </a:p>
          <a:p>
            <a:pPr lvl="1">
              <a:buFont typeface="Arial" panose="020B0604020202020204" pitchFamily="34" charset="0"/>
              <a:buChar char="•"/>
            </a:pPr>
            <a:r>
              <a:rPr lang="en-US" sz="2200" b="1" dirty="0">
                <a:latin typeface="Calibri" panose="020F0502020204030204" pitchFamily="34" charset="0"/>
              </a:rPr>
              <a:t>FDA does not intend to modify the proper names of biological products that have already been licensed or approved under the Public Health Service Act without an FDA-designated suffix in their proper names.</a:t>
            </a:r>
          </a:p>
          <a:p>
            <a:endParaRPr lang="en-US" dirty="0"/>
          </a:p>
        </p:txBody>
      </p:sp>
      <p:sp>
        <p:nvSpPr>
          <p:cNvPr id="4" name="TextBox 3"/>
          <p:cNvSpPr txBox="1"/>
          <p:nvPr/>
        </p:nvSpPr>
        <p:spPr>
          <a:xfrm>
            <a:off x="918488" y="5730845"/>
            <a:ext cx="8225511" cy="276999"/>
          </a:xfrm>
          <a:prstGeom prst="rect">
            <a:avLst/>
          </a:prstGeom>
          <a:noFill/>
        </p:spPr>
        <p:txBody>
          <a:bodyPr wrap="square" rtlCol="0">
            <a:spAutoFit/>
          </a:bodyPr>
          <a:lstStyle/>
          <a:p>
            <a:pPr defTabSz="1219170"/>
            <a:r>
              <a:rPr lang="en-US" sz="1200" dirty="0">
                <a:solidFill>
                  <a:prstClr val="black"/>
                </a:solidFill>
              </a:rPr>
              <a:t>https://www.ama-assn.org/about/united-states-adopted-names/united-states-adopted-names-naming-guidelines</a:t>
            </a:r>
          </a:p>
        </p:txBody>
      </p:sp>
    </p:spTree>
    <p:extLst>
      <p:ext uri="{BB962C8B-B14F-4D97-AF65-F5344CB8AC3E}">
        <p14:creationId xmlns:p14="http://schemas.microsoft.com/office/powerpoint/2010/main" val="1965005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02890" y="567903"/>
            <a:ext cx="8049848" cy="772149"/>
          </a:xfrm>
        </p:spPr>
        <p:txBody>
          <a:bodyPr>
            <a:noAutofit/>
          </a:bodyPr>
          <a:lstStyle/>
          <a:p>
            <a:pPr algn="ctr"/>
            <a:br>
              <a:rPr lang="en-US" sz="3600" dirty="0"/>
            </a:br>
            <a:r>
              <a:rPr lang="en-US" sz="3600" dirty="0"/>
              <a:t>   </a:t>
            </a:r>
            <a:r>
              <a:rPr lang="en-US" sz="3600" b="1" dirty="0"/>
              <a:t>Progress</a:t>
            </a:r>
            <a:r>
              <a:rPr lang="en-US" sz="3600" dirty="0"/>
              <a:t> </a:t>
            </a:r>
            <a:r>
              <a:rPr lang="en-US" sz="3600" b="1" dirty="0"/>
              <a:t>in Cancer Therapy 2022</a:t>
            </a:r>
            <a:br>
              <a:rPr lang="en-US" sz="3600" b="1" dirty="0"/>
            </a:br>
            <a:endParaRPr lang="en-US" sz="3600" b="1" dirty="0"/>
          </a:p>
        </p:txBody>
      </p:sp>
      <p:sp>
        <p:nvSpPr>
          <p:cNvPr id="7" name="Content Placeholder 6"/>
          <p:cNvSpPr>
            <a:spLocks noGrp="1"/>
          </p:cNvSpPr>
          <p:nvPr>
            <p:ph idx="1"/>
          </p:nvPr>
        </p:nvSpPr>
        <p:spPr>
          <a:xfrm>
            <a:off x="841972" y="1577789"/>
            <a:ext cx="10688290" cy="4071574"/>
          </a:xfrm>
        </p:spPr>
        <p:txBody>
          <a:bodyPr>
            <a:normAutofit lnSpcReduction="10000"/>
          </a:bodyPr>
          <a:lstStyle/>
          <a:p>
            <a:pPr marL="992691" lvl="1" indent="-457189" defTabSz="1206470">
              <a:lnSpc>
                <a:spcPct val="80000"/>
              </a:lnSpc>
              <a:spcBef>
                <a:spcPts val="533"/>
              </a:spcBef>
              <a:buClr>
                <a:srgbClr val="0F6FC6"/>
              </a:buClr>
              <a:buSzPct val="85000"/>
              <a:buFont typeface="Arial" panose="020B0604020202020204" pitchFamily="34" charset="0"/>
              <a:buChar char="•"/>
              <a:defRPr/>
            </a:pPr>
            <a:endParaRPr lang="en-US" altLang="en-US" sz="2800" b="1" dirty="0">
              <a:solidFill>
                <a:srgbClr val="FF0000"/>
              </a:solidFill>
              <a:latin typeface="+mn-lt"/>
              <a:ea typeface="Constantia" pitchFamily="18" charset="0"/>
              <a:cs typeface="Constantia" pitchFamily="18" charset="0"/>
              <a:sym typeface="Constantia" pitchFamily="18" charset="0"/>
            </a:endParaRPr>
          </a:p>
          <a:p>
            <a:pPr marL="992691" lvl="1" indent="-457189" defTabSz="1206470">
              <a:lnSpc>
                <a:spcPct val="80000"/>
              </a:lnSpc>
              <a:spcBef>
                <a:spcPts val="533"/>
              </a:spcBef>
              <a:buClr>
                <a:srgbClr val="0F6FC6"/>
              </a:buClr>
              <a:buSzPct val="85000"/>
              <a:buFont typeface="Arial" panose="020B0604020202020204" pitchFamily="34" charset="0"/>
              <a:buChar char="•"/>
              <a:defRPr/>
            </a:pPr>
            <a:r>
              <a:rPr lang="en-US" altLang="en-US" sz="2800" b="1" dirty="0">
                <a:solidFill>
                  <a:srgbClr val="FF0000"/>
                </a:solidFill>
                <a:latin typeface="+mn-lt"/>
                <a:ea typeface="Constantia" pitchFamily="18" charset="0"/>
                <a:cs typeface="Constantia" pitchFamily="18" charset="0"/>
                <a:sym typeface="Constantia" pitchFamily="18" charset="0"/>
              </a:rPr>
              <a:t>New FDA Approved Cancer Treatment Agents (1/1/2022 to 8/30/2022)</a:t>
            </a:r>
          </a:p>
          <a:p>
            <a:pPr marL="992691" lvl="1" indent="-457189" defTabSz="1206470">
              <a:lnSpc>
                <a:spcPct val="80000"/>
              </a:lnSpc>
              <a:spcBef>
                <a:spcPts val="533"/>
              </a:spcBef>
              <a:buClr>
                <a:srgbClr val="0F6FC6"/>
              </a:buClr>
              <a:buSzPct val="85000"/>
              <a:buFont typeface="Arial" panose="020B0604020202020204" pitchFamily="34" charset="0"/>
              <a:buChar char="•"/>
              <a:defRPr/>
            </a:pPr>
            <a:endParaRPr lang="en-US" altLang="en-US" sz="3067" b="1" dirty="0">
              <a:solidFill>
                <a:prstClr val="black"/>
              </a:solidFill>
              <a:latin typeface="+mn-lt"/>
              <a:ea typeface="Constantia" pitchFamily="18" charset="0"/>
              <a:cs typeface="Constantia" pitchFamily="18" charset="0"/>
              <a:sym typeface="Constantia" pitchFamily="18" charset="0"/>
            </a:endParaRPr>
          </a:p>
          <a:p>
            <a:pPr marL="1145087" lvl="2" indent="0" defTabSz="1206470">
              <a:lnSpc>
                <a:spcPct val="80000"/>
              </a:lnSpc>
              <a:spcBef>
                <a:spcPts val="533"/>
              </a:spcBef>
              <a:buClr>
                <a:srgbClr val="0F6FC6"/>
              </a:buClr>
              <a:buSzPct val="85000"/>
              <a:buNone/>
              <a:defRPr/>
            </a:pPr>
            <a:r>
              <a:rPr lang="en-US" altLang="en-US" sz="2533" b="1" dirty="0">
                <a:solidFill>
                  <a:srgbClr val="FF0000"/>
                </a:solidFill>
                <a:latin typeface="+mn-lt"/>
                <a:ea typeface="Constantia" pitchFamily="18" charset="0"/>
                <a:cs typeface="Constantia" pitchFamily="18" charset="0"/>
                <a:sym typeface="Constantia" pitchFamily="18" charset="0"/>
              </a:rPr>
              <a:t>   6: 4 solid tumor &amp; 2 hematologic malignancies</a:t>
            </a:r>
          </a:p>
          <a:p>
            <a:pPr marL="2211872" lvl="4" indent="0" defTabSz="1206470">
              <a:lnSpc>
                <a:spcPct val="80000"/>
              </a:lnSpc>
              <a:spcBef>
                <a:spcPts val="533"/>
              </a:spcBef>
              <a:buClr>
                <a:srgbClr val="0F6FC6"/>
              </a:buClr>
              <a:buSzPct val="85000"/>
              <a:buNone/>
              <a:defRPr/>
            </a:pPr>
            <a:endParaRPr lang="en-US" altLang="en-US" sz="2533" b="1" dirty="0">
              <a:solidFill>
                <a:prstClr val="black"/>
              </a:solidFill>
              <a:latin typeface="+mn-lt"/>
              <a:ea typeface="Constantia" pitchFamily="18" charset="0"/>
              <a:cs typeface="Constantia" pitchFamily="18" charset="0"/>
              <a:sym typeface="Constantia" pitchFamily="18" charset="0"/>
            </a:endParaRPr>
          </a:p>
          <a:p>
            <a:pPr marL="2211861" lvl="3" indent="-457189" defTabSz="1206470">
              <a:lnSpc>
                <a:spcPct val="80000"/>
              </a:lnSpc>
              <a:spcBef>
                <a:spcPts val="533"/>
              </a:spcBef>
              <a:buClr>
                <a:srgbClr val="0F6FC6"/>
              </a:buClr>
              <a:buSzPct val="85000"/>
              <a:buFont typeface="Arial" panose="020B0604020202020204" pitchFamily="34" charset="0"/>
              <a:buChar char="•"/>
              <a:defRPr/>
            </a:pPr>
            <a:r>
              <a:rPr lang="en-US" altLang="en-US" sz="2533" b="1" dirty="0">
                <a:solidFill>
                  <a:prstClr val="black"/>
                </a:solidFill>
                <a:latin typeface="+mn-lt"/>
                <a:ea typeface="Constantia" pitchFamily="18" charset="0"/>
                <a:cs typeface="Constantia" pitchFamily="18" charset="0"/>
                <a:sym typeface="Constantia" pitchFamily="18" charset="0"/>
              </a:rPr>
              <a:t>4   Molecularly Targeted/Immunotherapy</a:t>
            </a:r>
          </a:p>
          <a:p>
            <a:pPr marL="2211861" lvl="3" indent="-457189" defTabSz="1206470">
              <a:lnSpc>
                <a:spcPct val="80000"/>
              </a:lnSpc>
              <a:spcBef>
                <a:spcPts val="533"/>
              </a:spcBef>
              <a:buClr>
                <a:srgbClr val="0F6FC6"/>
              </a:buClr>
              <a:buSzPct val="85000"/>
              <a:buFont typeface="Arial" panose="020B0604020202020204" pitchFamily="34" charset="0"/>
              <a:buChar char="•"/>
              <a:defRPr/>
            </a:pPr>
            <a:r>
              <a:rPr lang="en-US" altLang="en-US" sz="2533" b="1" dirty="0">
                <a:solidFill>
                  <a:prstClr val="black"/>
                </a:solidFill>
                <a:latin typeface="+mn-lt"/>
                <a:ea typeface="Constantia" pitchFamily="18" charset="0"/>
                <a:cs typeface="Constantia" pitchFamily="18" charset="0"/>
                <a:sym typeface="Constantia" pitchFamily="18" charset="0"/>
              </a:rPr>
              <a:t>1   Cellular Therapy</a:t>
            </a:r>
          </a:p>
          <a:p>
            <a:pPr marL="2211861" lvl="3" indent="-457189" defTabSz="1206470">
              <a:lnSpc>
                <a:spcPct val="80000"/>
              </a:lnSpc>
              <a:spcBef>
                <a:spcPts val="533"/>
              </a:spcBef>
              <a:buClr>
                <a:srgbClr val="0F6FC6"/>
              </a:buClr>
              <a:buSzPct val="85000"/>
              <a:buFont typeface="Arial" panose="020B0604020202020204" pitchFamily="34" charset="0"/>
              <a:buChar char="•"/>
              <a:defRPr/>
            </a:pPr>
            <a:r>
              <a:rPr lang="en-US" altLang="en-US" sz="2533" b="1" dirty="0">
                <a:solidFill>
                  <a:prstClr val="black"/>
                </a:solidFill>
                <a:latin typeface="+mn-lt"/>
                <a:ea typeface="Constantia" pitchFamily="18" charset="0"/>
                <a:cs typeface="Constantia" pitchFamily="18" charset="0"/>
                <a:sym typeface="Constantia" pitchFamily="18" charset="0"/>
              </a:rPr>
              <a:t>1   Radiotherapy Agent</a:t>
            </a:r>
          </a:p>
          <a:p>
            <a:pPr marL="1754672" lvl="3" indent="0" defTabSz="1206470">
              <a:lnSpc>
                <a:spcPct val="80000"/>
              </a:lnSpc>
              <a:spcBef>
                <a:spcPts val="533"/>
              </a:spcBef>
              <a:buClr>
                <a:srgbClr val="0F6FC6"/>
              </a:buClr>
              <a:buSzPct val="85000"/>
              <a:buNone/>
              <a:defRPr/>
            </a:pPr>
            <a:r>
              <a:rPr lang="en-US" altLang="en-US" sz="2533" b="1" dirty="0">
                <a:solidFill>
                  <a:prstClr val="black"/>
                </a:solidFill>
                <a:highlight>
                  <a:srgbClr val="FFFF00"/>
                </a:highlight>
                <a:latin typeface="+mn-lt"/>
                <a:ea typeface="Constantia" pitchFamily="18" charset="0"/>
                <a:cs typeface="Constantia" pitchFamily="18" charset="0"/>
                <a:sym typeface="Constantia" pitchFamily="18" charset="0"/>
              </a:rPr>
              <a:t> </a:t>
            </a:r>
          </a:p>
          <a:p>
            <a:pPr marL="1754672" lvl="3" indent="0" defTabSz="1206470">
              <a:lnSpc>
                <a:spcPct val="80000"/>
              </a:lnSpc>
              <a:spcBef>
                <a:spcPts val="533"/>
              </a:spcBef>
              <a:buClr>
                <a:srgbClr val="0F6FC6"/>
              </a:buClr>
              <a:buSzPct val="85000"/>
              <a:buNone/>
              <a:defRPr/>
            </a:pPr>
            <a:r>
              <a:rPr lang="en-US" altLang="en-US" sz="2533" b="1" dirty="0">
                <a:solidFill>
                  <a:prstClr val="black"/>
                </a:solidFill>
                <a:latin typeface="+mn-lt"/>
                <a:ea typeface="Constantia" pitchFamily="18" charset="0"/>
                <a:cs typeface="Constantia" pitchFamily="18" charset="0"/>
                <a:sym typeface="Constantia" pitchFamily="18" charset="0"/>
              </a:rPr>
              <a:t> </a:t>
            </a:r>
          </a:p>
          <a:p>
            <a:pPr marL="2211861" lvl="3" indent="-457189" defTabSz="1206470">
              <a:lnSpc>
                <a:spcPct val="80000"/>
              </a:lnSpc>
              <a:spcBef>
                <a:spcPts val="533"/>
              </a:spcBef>
              <a:buClr>
                <a:srgbClr val="0F6FC6"/>
              </a:buClr>
              <a:buSzPct val="85000"/>
              <a:buFont typeface="Arial" panose="020B0604020202020204" pitchFamily="34" charset="0"/>
              <a:buChar char="•"/>
              <a:defRPr/>
            </a:pPr>
            <a:endParaRPr lang="en-US" altLang="en-US" sz="2533" b="1" dirty="0">
              <a:solidFill>
                <a:prstClr val="black"/>
              </a:solidFill>
              <a:latin typeface="Constantia" pitchFamily="18" charset="0"/>
              <a:ea typeface="Constantia" pitchFamily="18" charset="0"/>
              <a:cs typeface="Constantia" pitchFamily="18" charset="0"/>
              <a:sym typeface="Constantia" pitchFamily="18" charset="0"/>
            </a:endParaRPr>
          </a:p>
          <a:p>
            <a:pPr marL="2211861" lvl="3" indent="-457189" defTabSz="1206470">
              <a:lnSpc>
                <a:spcPct val="80000"/>
              </a:lnSpc>
              <a:spcBef>
                <a:spcPts val="533"/>
              </a:spcBef>
              <a:buClr>
                <a:srgbClr val="0F6FC6"/>
              </a:buClr>
              <a:buSzPct val="85000"/>
              <a:buFont typeface="Arial" panose="020B0604020202020204" pitchFamily="34" charset="0"/>
              <a:buChar char="•"/>
              <a:defRPr/>
            </a:pPr>
            <a:endParaRPr lang="en-US" altLang="en-US" sz="2533" b="1" dirty="0">
              <a:solidFill>
                <a:prstClr val="black"/>
              </a:solidFill>
              <a:latin typeface="Constantia" pitchFamily="18" charset="0"/>
              <a:ea typeface="Constantia" pitchFamily="18" charset="0"/>
              <a:cs typeface="Constantia" pitchFamily="18" charset="0"/>
              <a:sym typeface="Constantia" pitchFamily="18" charset="0"/>
            </a:endParaRPr>
          </a:p>
          <a:p>
            <a:pPr marL="1754672" lvl="3" indent="0" defTabSz="1206470">
              <a:lnSpc>
                <a:spcPct val="80000"/>
              </a:lnSpc>
              <a:spcBef>
                <a:spcPts val="533"/>
              </a:spcBef>
              <a:buClr>
                <a:srgbClr val="0F6FC6"/>
              </a:buClr>
              <a:buSzPct val="85000"/>
              <a:buNone/>
              <a:defRPr/>
            </a:pPr>
            <a:endParaRPr lang="en-US" altLang="en-US" sz="2533" b="1" dirty="0">
              <a:solidFill>
                <a:prstClr val="black"/>
              </a:solidFill>
              <a:latin typeface="Constantia" pitchFamily="18" charset="0"/>
              <a:ea typeface="Constantia" pitchFamily="18" charset="0"/>
              <a:cs typeface="Constantia" pitchFamily="18" charset="0"/>
              <a:sym typeface="Constantia" pitchFamily="18" charset="0"/>
            </a:endParaRPr>
          </a:p>
          <a:p>
            <a:pPr marL="2211861" lvl="3" indent="-457189" defTabSz="1206470">
              <a:lnSpc>
                <a:spcPct val="80000"/>
              </a:lnSpc>
              <a:spcBef>
                <a:spcPts val="533"/>
              </a:spcBef>
              <a:buClr>
                <a:srgbClr val="0F6FC6"/>
              </a:buClr>
              <a:buSzPct val="85000"/>
              <a:buFont typeface="Arial" panose="020B0604020202020204" pitchFamily="34" charset="0"/>
              <a:buChar char="•"/>
              <a:defRPr/>
            </a:pPr>
            <a:endParaRPr lang="en-US" altLang="en-US" sz="3067" b="1" dirty="0">
              <a:solidFill>
                <a:prstClr val="black"/>
              </a:solidFill>
              <a:latin typeface="Constantia" pitchFamily="18" charset="0"/>
              <a:ea typeface="Constantia" pitchFamily="18" charset="0"/>
              <a:cs typeface="Constantia" pitchFamily="18" charset="0"/>
              <a:sym typeface="Constantia" pitchFamily="18" charset="0"/>
            </a:endParaRPr>
          </a:p>
          <a:p>
            <a:pPr marL="2821445"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3067" b="1" dirty="0">
              <a:solidFill>
                <a:prstClr val="black"/>
              </a:solidFill>
              <a:latin typeface="Constantia" pitchFamily="18" charset="0"/>
              <a:ea typeface="Constantia" pitchFamily="18" charset="0"/>
              <a:cs typeface="Constantia" pitchFamily="18" charset="0"/>
              <a:sym typeface="Constantia" pitchFamily="18" charset="0"/>
            </a:endParaRPr>
          </a:p>
          <a:p>
            <a:pPr marL="2821445"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533" b="1" dirty="0">
              <a:solidFill>
                <a:prstClr val="black"/>
              </a:solidFill>
              <a:latin typeface="Constantia" pitchFamily="18" charset="0"/>
              <a:ea typeface="Constantia" pitchFamily="18" charset="0"/>
              <a:cs typeface="Constantia" pitchFamily="18" charset="0"/>
              <a:sym typeface="Constantia" pitchFamily="18" charset="0"/>
            </a:endParaRPr>
          </a:p>
          <a:p>
            <a:endParaRPr lang="en-US" dirty="0"/>
          </a:p>
        </p:txBody>
      </p:sp>
      <p:sp>
        <p:nvSpPr>
          <p:cNvPr id="4" name="TextBox 3"/>
          <p:cNvSpPr txBox="1"/>
          <p:nvPr/>
        </p:nvSpPr>
        <p:spPr>
          <a:xfrm>
            <a:off x="160935" y="6244857"/>
            <a:ext cx="8675827" cy="260584"/>
          </a:xfrm>
          <a:prstGeom prst="rect">
            <a:avLst/>
          </a:prstGeom>
          <a:noFill/>
        </p:spPr>
        <p:txBody>
          <a:bodyPr wrap="squar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19984406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111505" y="1329506"/>
            <a:ext cx="9557210" cy="3941741"/>
          </a:xfrm>
        </p:spPr>
        <p:txBody>
          <a:bodyPr>
            <a:normAutofit/>
          </a:bodyPr>
          <a:lstStyle/>
          <a:p>
            <a:pPr marL="1557828" lvl="3" indent="-260344" defTabSz="1206470" rtl="0">
              <a:lnSpc>
                <a:spcPct val="80000"/>
              </a:lnSpc>
              <a:spcBef>
                <a:spcPts val="533"/>
              </a:spcBef>
              <a:defRPr/>
            </a:pPr>
            <a:r>
              <a:rPr lang="en-US" sz="2400" b="1" i="0" dirty="0">
                <a:solidFill>
                  <a:srgbClr val="FF0000"/>
                </a:solidFill>
                <a:effectLst/>
                <a:latin typeface="+mn-lt"/>
              </a:rPr>
              <a:t>	</a:t>
            </a:r>
            <a:r>
              <a:rPr lang="en-US" altLang="en-US" sz="2000" b="1" dirty="0">
                <a:solidFill>
                  <a:srgbClr val="FF0000"/>
                </a:solidFill>
                <a:latin typeface="+mn-lt"/>
                <a:ea typeface="Constantia" pitchFamily="18" charset="0"/>
                <a:cs typeface="Constantia" pitchFamily="18" charset="0"/>
                <a:sym typeface="Constantia" pitchFamily="18" charset="0"/>
              </a:rPr>
              <a:t>nivolumab and relatlimab-rmbw  Opdualag™  </a:t>
            </a:r>
            <a:r>
              <a:rPr lang="en-US" altLang="en-US" sz="2000" b="1" dirty="0">
                <a:latin typeface="+mn-lt"/>
                <a:ea typeface="Constantia" pitchFamily="18" charset="0"/>
                <a:cs typeface="Constantia" pitchFamily="18" charset="0"/>
                <a:sym typeface="Constantia" pitchFamily="18" charset="0"/>
              </a:rPr>
              <a:t>Bristol-Myers Squibb Company: adult and pediatric patients 12 years of age or older with unresectable or metastatic melanoma. Opdualag is a fixed-dose combination of the LAG-3-blocking antibody relatlimab and the programmed death receptor-1 blocking antibody nivolumab </a:t>
            </a:r>
            <a:r>
              <a:rPr lang="en-US" altLang="en-US" sz="2000" b="1" dirty="0">
                <a:solidFill>
                  <a:srgbClr val="FF0000"/>
                </a:solidFill>
                <a:latin typeface="+mn-lt"/>
                <a:ea typeface="Constantia" pitchFamily="18" charset="0"/>
                <a:cs typeface="Constantia" pitchFamily="18" charset="0"/>
                <a:sym typeface="Constantia" pitchFamily="18" charset="0"/>
              </a:rPr>
              <a:t>(2022)</a:t>
            </a:r>
            <a:br>
              <a:rPr lang="en-US" altLang="en-US" sz="2000" b="1" dirty="0">
                <a:solidFill>
                  <a:srgbClr val="FF0000"/>
                </a:solidFill>
                <a:latin typeface="+mn-lt"/>
                <a:ea typeface="Constantia" pitchFamily="18" charset="0"/>
                <a:cs typeface="Constantia" pitchFamily="18" charset="0"/>
                <a:sym typeface="Constantia" pitchFamily="18" charset="0"/>
              </a:rPr>
            </a:br>
            <a:endParaRPr lang="en-US" sz="2000" dirty="0">
              <a:solidFill>
                <a:schemeClr val="tx1"/>
              </a:solidFill>
              <a:highlight>
                <a:srgbClr val="FFFF00"/>
              </a:highlight>
              <a:latin typeface="+mn-lt"/>
            </a:endParaRPr>
          </a:p>
        </p:txBody>
      </p:sp>
      <p:sp>
        <p:nvSpPr>
          <p:cNvPr id="3" name="TextBox 2">
            <a:extLst>
              <a:ext uri="{FF2B5EF4-FFF2-40B4-BE49-F238E27FC236}">
                <a16:creationId xmlns:a16="http://schemas.microsoft.com/office/drawing/2014/main" id="{59260574-CF0F-4597-B030-D7785E846D21}"/>
              </a:ext>
            </a:extLst>
          </p:cNvPr>
          <p:cNvSpPr txBox="1"/>
          <p:nvPr/>
        </p:nvSpPr>
        <p:spPr>
          <a:xfrm>
            <a:off x="1156208" y="5941775"/>
            <a:ext cx="5603476" cy="1077218"/>
          </a:xfrm>
          <a:prstGeom prst="rect">
            <a:avLst/>
          </a:prstGeom>
          <a:noFill/>
        </p:spPr>
        <p:txBody>
          <a:bodyPr wrap="square" rtlCol="0">
            <a:spAutoFit/>
          </a:bodyPr>
          <a:lstStyle/>
          <a:p>
            <a:r>
              <a:rPr lang="en-US" sz="1600" dirty="0">
                <a:hlinkClick r:id="rId2"/>
              </a:rPr>
              <a:t>www.Opdualag.com</a:t>
            </a:r>
            <a:endParaRPr lang="en-US" sz="1600" dirty="0"/>
          </a:p>
          <a:p>
            <a:endParaRPr lang="en-US" sz="1600" dirty="0"/>
          </a:p>
          <a:p>
            <a:endParaRPr lang="en-US" sz="1600" dirty="0"/>
          </a:p>
          <a:p>
            <a:endParaRPr lang="en-US" sz="1600" dirty="0"/>
          </a:p>
        </p:txBody>
      </p:sp>
    </p:spTree>
    <p:extLst>
      <p:ext uri="{BB962C8B-B14F-4D97-AF65-F5344CB8AC3E}">
        <p14:creationId xmlns:p14="http://schemas.microsoft.com/office/powerpoint/2010/main" val="16950866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03400" y="53041"/>
            <a:ext cx="9185197" cy="908843"/>
          </a:xfrm>
        </p:spPr>
        <p:txBody>
          <a:bodyPr>
            <a:normAutofit/>
          </a:bodyPr>
          <a:lstStyle/>
          <a:p>
            <a:pPr algn="ctr"/>
            <a:r>
              <a:rPr lang="en-US" altLang="en-US" sz="3600" b="1" dirty="0">
                <a:solidFill>
                  <a:srgbClr val="FF0000"/>
                </a:solidFill>
                <a:latin typeface="+mn-lt"/>
                <a:ea typeface="Constantia" pitchFamily="18" charset="0"/>
                <a:cs typeface="Constantia" pitchFamily="18" charset="0"/>
                <a:sym typeface="Constantia" pitchFamily="18" charset="0"/>
              </a:rPr>
              <a:t>nivolumab and relatlimab-rmbw  Opdualag™ </a:t>
            </a:r>
            <a:r>
              <a:rPr lang="en-US" sz="3600" b="1" i="0" dirty="0">
                <a:solidFill>
                  <a:srgbClr val="333333"/>
                </a:solidFill>
                <a:effectLst/>
                <a:latin typeface="+mn-lt"/>
              </a:rPr>
              <a:t> </a:t>
            </a:r>
            <a:r>
              <a:rPr lang="en-US" altLang="en-US" sz="3600" b="1" dirty="0">
                <a:solidFill>
                  <a:srgbClr val="FF0000"/>
                </a:solidFill>
                <a:latin typeface="+mn-lt"/>
                <a:ea typeface="Constantia" pitchFamily="18" charset="0"/>
                <a:cs typeface="Constantia" pitchFamily="18" charset="0"/>
                <a:sym typeface="Constantia" pitchFamily="18" charset="0"/>
              </a:rPr>
              <a:t>  </a:t>
            </a:r>
            <a:endParaRPr lang="en-US" sz="3600" dirty="0">
              <a:latin typeface="+mn-lt"/>
            </a:endParaRPr>
          </a:p>
        </p:txBody>
      </p:sp>
      <p:sp>
        <p:nvSpPr>
          <p:cNvPr id="3" name="Content Placeholder 2"/>
          <p:cNvSpPr>
            <a:spLocks noGrp="1"/>
          </p:cNvSpPr>
          <p:nvPr>
            <p:ph idx="1"/>
          </p:nvPr>
        </p:nvSpPr>
        <p:spPr>
          <a:xfrm>
            <a:off x="477434" y="961884"/>
            <a:ext cx="11111621" cy="5692916"/>
          </a:xfrm>
        </p:spPr>
        <p:txBody>
          <a:bodyPr>
            <a:noAutofit/>
          </a:bodyPr>
          <a:lstStyle/>
          <a:p>
            <a:pPr marL="1145087" lvl="3" indent="0" defTabSz="1206470">
              <a:lnSpc>
                <a:spcPct val="80000"/>
              </a:lnSpc>
              <a:spcBef>
                <a:spcPts val="533"/>
              </a:spcBef>
              <a:buClr>
                <a:srgbClr val="0F6FC6"/>
              </a:buClr>
              <a:buSzPct val="85000"/>
              <a:buNone/>
              <a:defRPr/>
            </a:pPr>
            <a:r>
              <a:rPr lang="en-US" altLang="en-US" sz="2000" b="1" dirty="0">
                <a:solidFill>
                  <a:srgbClr val="FF0000"/>
                </a:solidFill>
                <a:latin typeface="+mn-lt"/>
                <a:ea typeface="Constantia" pitchFamily="18" charset="0"/>
                <a:cs typeface="Constantia" pitchFamily="18" charset="0"/>
                <a:sym typeface="Constantia" pitchFamily="18" charset="0"/>
              </a:rPr>
              <a:t>nivolumab and relatlimab-rmbw  Opdualag™  </a:t>
            </a:r>
            <a:r>
              <a:rPr lang="en-US" altLang="en-US" sz="2000" b="1" dirty="0">
                <a:latin typeface="+mn-lt"/>
                <a:ea typeface="Constantia" pitchFamily="18" charset="0"/>
                <a:cs typeface="Constantia" pitchFamily="18" charset="0"/>
                <a:sym typeface="Constantia" pitchFamily="18" charset="0"/>
              </a:rPr>
              <a:t>Bristol-Myers Squibb Company: adult and pediatric patients 12 years of age or older with unresectable or metastatic melanoma. Opdualag is a fixed-dose combination of the LAG-3-blocking antibody relatlimab and the programmed death receptor-1 blocking antibody nivolumab </a:t>
            </a:r>
            <a:r>
              <a:rPr lang="en-US" altLang="en-US" sz="2000" b="1" dirty="0">
                <a:solidFill>
                  <a:srgbClr val="FF0000"/>
                </a:solidFill>
                <a:latin typeface="+mn-lt"/>
                <a:ea typeface="Constantia" pitchFamily="18" charset="0"/>
                <a:cs typeface="Constantia" pitchFamily="18" charset="0"/>
                <a:sym typeface="Constantia" pitchFamily="18" charset="0"/>
              </a:rPr>
              <a:t>(2022)</a:t>
            </a:r>
            <a:br>
              <a:rPr lang="en-US" altLang="en-US" sz="2000" b="1" dirty="0">
                <a:solidFill>
                  <a:srgbClr val="FF0000"/>
                </a:solidFill>
                <a:latin typeface="+mn-lt"/>
                <a:ea typeface="Constantia" pitchFamily="18" charset="0"/>
                <a:cs typeface="Constantia" pitchFamily="18" charset="0"/>
                <a:sym typeface="Constantia" pitchFamily="18" charset="0"/>
              </a:rPr>
            </a:b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Human monoclonal antibodies combined in single dose vial.  Dual immunotherapy.</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Infusion related reactions</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Targets LAG-3 receptor (relatlimab) and PD-1 (nivolumab)</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defRPr/>
            </a:pPr>
            <a:r>
              <a:rPr lang="en-US" altLang="en-US" sz="2000" b="1" i="1" dirty="0">
                <a:latin typeface="+mn-lt"/>
                <a:ea typeface="Constantia" panose="02030602050306030303" pitchFamily="18" charset="0"/>
                <a:cs typeface="Constantia" panose="02030602050306030303" pitchFamily="18" charset="0"/>
                <a:sym typeface="Constantia" panose="02030602050306030303" pitchFamily="18" charset="0"/>
              </a:rPr>
              <a:t>No Biomarker testing needed prior to administration</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Side effects: Immune related adverse events, infusion reactions, complications of allogeneic HSCT, musculoskeletal pain, fatigue, rash, pruritus, and diarrhea. Laboratory abnormalities (≥20%) are decreased hemoglobin, decreased lymphocytes, increased AST, increased ALT, and decreased sodium </a:t>
            </a:r>
          </a:p>
        </p:txBody>
      </p:sp>
      <p:sp>
        <p:nvSpPr>
          <p:cNvPr id="4" name="TextBox 3">
            <a:extLst>
              <a:ext uri="{FF2B5EF4-FFF2-40B4-BE49-F238E27FC236}">
                <a16:creationId xmlns:a16="http://schemas.microsoft.com/office/drawing/2014/main" id="{368B7EC6-454C-4E4A-9CFA-476EC6CE11EA}"/>
              </a:ext>
            </a:extLst>
          </p:cNvPr>
          <p:cNvSpPr txBox="1"/>
          <p:nvPr/>
        </p:nvSpPr>
        <p:spPr>
          <a:xfrm>
            <a:off x="1568558" y="6292755"/>
            <a:ext cx="7609840" cy="338554"/>
          </a:xfrm>
          <a:prstGeom prst="rect">
            <a:avLst/>
          </a:prstGeom>
          <a:noFill/>
        </p:spPr>
        <p:txBody>
          <a:bodyPr wrap="square" rtlCol="0">
            <a:spAutoFit/>
          </a:bodyPr>
          <a:lstStyle/>
          <a:p>
            <a:r>
              <a:rPr lang="en-US" sz="1600" dirty="0">
                <a:hlinkClick r:id="rId2"/>
              </a:rPr>
              <a:t>www.Opdualag.com</a:t>
            </a:r>
            <a:endParaRPr lang="en-US" sz="1600" dirty="0"/>
          </a:p>
        </p:txBody>
      </p:sp>
    </p:spTree>
    <p:extLst>
      <p:ext uri="{BB962C8B-B14F-4D97-AF65-F5344CB8AC3E}">
        <p14:creationId xmlns:p14="http://schemas.microsoft.com/office/powerpoint/2010/main" val="36358078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111505" y="1949266"/>
            <a:ext cx="9557210" cy="3941741"/>
          </a:xfrm>
        </p:spPr>
        <p:txBody>
          <a:bodyPr>
            <a:normAutofit/>
          </a:bodyPr>
          <a:lstStyle/>
          <a:p>
            <a:pPr marL="1557828" lvl="3" indent="-260344" defTabSz="1206470" rtl="0">
              <a:lnSpc>
                <a:spcPct val="80000"/>
              </a:lnSpc>
              <a:spcBef>
                <a:spcPts val="533"/>
              </a:spcBef>
              <a:defRPr/>
            </a:pPr>
            <a:r>
              <a:rPr lang="en-US" sz="2400" b="1" i="0" dirty="0">
                <a:solidFill>
                  <a:srgbClr val="FF0000"/>
                </a:solidFill>
                <a:effectLst/>
                <a:latin typeface="+mn-lt"/>
              </a:rPr>
              <a:t>	</a:t>
            </a:r>
            <a:endParaRPr lang="en-US" sz="2000" dirty="0">
              <a:solidFill>
                <a:schemeClr val="tx1"/>
              </a:solidFill>
              <a:highlight>
                <a:srgbClr val="FFFF00"/>
              </a:highlight>
              <a:latin typeface="+mn-lt"/>
            </a:endParaRPr>
          </a:p>
        </p:txBody>
      </p:sp>
      <p:sp>
        <p:nvSpPr>
          <p:cNvPr id="3" name="TextBox 2">
            <a:extLst>
              <a:ext uri="{FF2B5EF4-FFF2-40B4-BE49-F238E27FC236}">
                <a16:creationId xmlns:a16="http://schemas.microsoft.com/office/drawing/2014/main" id="{59260574-CF0F-4597-B030-D7785E846D21}"/>
              </a:ext>
            </a:extLst>
          </p:cNvPr>
          <p:cNvSpPr txBox="1"/>
          <p:nvPr/>
        </p:nvSpPr>
        <p:spPr>
          <a:xfrm>
            <a:off x="998070" y="5780782"/>
            <a:ext cx="6372352" cy="1077218"/>
          </a:xfrm>
          <a:prstGeom prst="rect">
            <a:avLst/>
          </a:prstGeom>
          <a:noFill/>
        </p:spPr>
        <p:txBody>
          <a:bodyPr wrap="square" rtlCol="0">
            <a:spAutoFit/>
          </a:bodyPr>
          <a:lstStyle/>
          <a:p>
            <a:r>
              <a:rPr lang="en-US" sz="1600" dirty="0">
                <a:hlinkClick r:id="rId2"/>
              </a:rPr>
              <a:t>www.ALYMSYS.com</a:t>
            </a:r>
            <a:endParaRPr lang="en-US" sz="1600" dirty="0"/>
          </a:p>
          <a:p>
            <a:endParaRPr lang="en-US" sz="1600" dirty="0"/>
          </a:p>
          <a:p>
            <a:endParaRPr lang="en-US" sz="1600" dirty="0"/>
          </a:p>
          <a:p>
            <a:endParaRPr lang="en-US" sz="1600" dirty="0"/>
          </a:p>
        </p:txBody>
      </p:sp>
      <p:sp>
        <p:nvSpPr>
          <p:cNvPr id="4" name="TextBox 3">
            <a:extLst>
              <a:ext uri="{FF2B5EF4-FFF2-40B4-BE49-F238E27FC236}">
                <a16:creationId xmlns:a16="http://schemas.microsoft.com/office/drawing/2014/main" id="{1D033441-7C0C-D698-22E2-A80D96DEB993}"/>
              </a:ext>
            </a:extLst>
          </p:cNvPr>
          <p:cNvSpPr txBox="1"/>
          <p:nvPr/>
        </p:nvSpPr>
        <p:spPr>
          <a:xfrm>
            <a:off x="762000" y="2855253"/>
            <a:ext cx="10099040" cy="1147494"/>
          </a:xfrm>
          <a:prstGeom prst="rect">
            <a:avLst/>
          </a:prstGeom>
          <a:noFill/>
        </p:spPr>
        <p:txBody>
          <a:bodyPr wrap="square" rtlCol="0">
            <a:spAutoFit/>
          </a:bodyPr>
          <a:lstStyle/>
          <a:p>
            <a:pPr marL="1297495" lvl="3" defTabSz="1206470">
              <a:lnSpc>
                <a:spcPct val="80000"/>
              </a:lnSpc>
              <a:spcBef>
                <a:spcPts val="533"/>
              </a:spcBef>
              <a:buClr>
                <a:srgbClr val="0F6FC6"/>
              </a:buClr>
              <a:buSzPct val="85000"/>
              <a:defRPr/>
            </a:pPr>
            <a:r>
              <a:rPr lang="en-US" altLang="en-US" sz="2000" b="1" dirty="0">
                <a:solidFill>
                  <a:srgbClr val="FF0000"/>
                </a:solidFill>
                <a:latin typeface="+mn-lt"/>
                <a:ea typeface="Constantia" pitchFamily="18" charset="0"/>
                <a:cs typeface="Constantia" pitchFamily="18" charset="0"/>
                <a:sym typeface="Constantia" pitchFamily="18" charset="0"/>
              </a:rPr>
              <a:t>bevacizumab-maly ALYMSYS® </a:t>
            </a:r>
            <a:r>
              <a:rPr lang="en-US" altLang="en-US" sz="2000" b="1" dirty="0">
                <a:latin typeface="+mn-lt"/>
                <a:ea typeface="Constantia" pitchFamily="18" charset="0"/>
                <a:cs typeface="Constantia" pitchFamily="18" charset="0"/>
                <a:sym typeface="Constantia" pitchFamily="18" charset="0"/>
              </a:rPr>
              <a:t>Amneal Pharmaceuticals LLC </a:t>
            </a:r>
            <a:r>
              <a:rPr lang="en-US" altLang="en-US" sz="2000" b="1" dirty="0">
                <a:solidFill>
                  <a:srgbClr val="FF0000"/>
                </a:solidFill>
                <a:latin typeface="+mn-lt"/>
                <a:ea typeface="Constantia" pitchFamily="18" charset="0"/>
                <a:cs typeface="Constantia" pitchFamily="18" charset="0"/>
                <a:sym typeface="Constantia" pitchFamily="18" charset="0"/>
              </a:rPr>
              <a:t>(biosimilar)</a:t>
            </a:r>
            <a:r>
              <a:rPr lang="en-US" altLang="en-US" sz="2000" b="1" dirty="0">
                <a:latin typeface="+mn-lt"/>
                <a:ea typeface="Constantia" pitchFamily="18" charset="0"/>
                <a:cs typeface="Constantia" pitchFamily="18" charset="0"/>
                <a:sym typeface="Constantia" pitchFamily="18" charset="0"/>
              </a:rPr>
              <a:t>: Metastatic colorectal cancer, non-squamous non-small cell lung cancer, renal cell carcinoma,  cervical cancer, ovarian cancer and recurrent glioblastoma</a:t>
            </a:r>
          </a:p>
          <a:p>
            <a:pPr marL="1557839" lvl="3" indent="-260344" defTabSz="1206470">
              <a:lnSpc>
                <a:spcPct val="80000"/>
              </a:lnSpc>
              <a:spcBef>
                <a:spcPts val="533"/>
              </a:spcBef>
              <a:buClr>
                <a:srgbClr val="0F6FC6"/>
              </a:buClr>
              <a:buSzPct val="85000"/>
              <a:buFont typeface="Arial" pitchFamily="34" charset="0"/>
              <a:buChar char="•"/>
              <a:defRPr/>
            </a:pPr>
            <a:endParaRPr lang="en-US" altLang="en-US" sz="2000" b="1" dirty="0">
              <a:latin typeface="+mn-lt"/>
              <a:ea typeface="Constantia" pitchFamily="18" charset="0"/>
              <a:cs typeface="Constantia" pitchFamily="18" charset="0"/>
              <a:sym typeface="Constantia" pitchFamily="18" charset="0"/>
            </a:endParaRPr>
          </a:p>
        </p:txBody>
      </p:sp>
    </p:spTree>
    <p:extLst>
      <p:ext uri="{BB962C8B-B14F-4D97-AF65-F5344CB8AC3E}">
        <p14:creationId xmlns:p14="http://schemas.microsoft.com/office/powerpoint/2010/main" val="35890976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81760" y="53041"/>
            <a:ext cx="9306837" cy="668319"/>
          </a:xfrm>
        </p:spPr>
        <p:txBody>
          <a:bodyPr>
            <a:normAutofit/>
          </a:bodyPr>
          <a:lstStyle/>
          <a:p>
            <a:pPr algn="ctr"/>
            <a:r>
              <a:rPr lang="en-US" altLang="en-US" sz="3600" b="1" dirty="0">
                <a:solidFill>
                  <a:srgbClr val="FF0000"/>
                </a:solidFill>
                <a:latin typeface="+mn-lt"/>
                <a:ea typeface="Constantia" pitchFamily="18" charset="0"/>
                <a:cs typeface="Constantia" pitchFamily="18" charset="0"/>
                <a:sym typeface="Constantia" pitchFamily="18" charset="0"/>
              </a:rPr>
              <a:t>bevacizumab-maly ALYMSYS®  </a:t>
            </a:r>
            <a:r>
              <a:rPr lang="en-US" sz="3600" b="1" i="0" dirty="0">
                <a:solidFill>
                  <a:srgbClr val="333333"/>
                </a:solidFill>
                <a:effectLst/>
                <a:latin typeface="+mn-lt"/>
              </a:rPr>
              <a:t> </a:t>
            </a:r>
            <a:r>
              <a:rPr lang="en-US" altLang="en-US" sz="3600" b="1" dirty="0">
                <a:solidFill>
                  <a:srgbClr val="FF0000"/>
                </a:solidFill>
                <a:latin typeface="+mn-lt"/>
                <a:ea typeface="Constantia" pitchFamily="18" charset="0"/>
                <a:cs typeface="Constantia" pitchFamily="18" charset="0"/>
                <a:sym typeface="Constantia" pitchFamily="18" charset="0"/>
              </a:rPr>
              <a:t>  </a:t>
            </a:r>
            <a:endParaRPr lang="en-US" sz="3600" dirty="0">
              <a:latin typeface="+mn-lt"/>
            </a:endParaRPr>
          </a:p>
        </p:txBody>
      </p:sp>
      <p:sp>
        <p:nvSpPr>
          <p:cNvPr id="3" name="Content Placeholder 2"/>
          <p:cNvSpPr>
            <a:spLocks noGrp="1"/>
          </p:cNvSpPr>
          <p:nvPr>
            <p:ph idx="1"/>
          </p:nvPr>
        </p:nvSpPr>
        <p:spPr>
          <a:xfrm>
            <a:off x="385994" y="973953"/>
            <a:ext cx="11111621" cy="5318802"/>
          </a:xfrm>
        </p:spPr>
        <p:txBody>
          <a:bodyPr>
            <a:noAutofit/>
          </a:bodyPr>
          <a:lstStyle/>
          <a:p>
            <a:pPr marL="1297495" lvl="3" indent="0" defTabSz="1206470">
              <a:lnSpc>
                <a:spcPct val="80000"/>
              </a:lnSpc>
              <a:spcBef>
                <a:spcPts val="533"/>
              </a:spcBef>
              <a:buClr>
                <a:srgbClr val="0F6FC6"/>
              </a:buClr>
              <a:buSzPct val="85000"/>
              <a:buNone/>
              <a:defRPr/>
            </a:pPr>
            <a:r>
              <a:rPr lang="en-US" altLang="en-US" sz="2000" b="1" dirty="0">
                <a:solidFill>
                  <a:srgbClr val="FF0000"/>
                </a:solidFill>
                <a:latin typeface="+mn-lt"/>
                <a:ea typeface="Constantia" pitchFamily="18" charset="0"/>
                <a:cs typeface="Constantia" pitchFamily="18" charset="0"/>
                <a:sym typeface="Constantia" pitchFamily="18" charset="0"/>
              </a:rPr>
              <a:t>bevacizumab-maly ALYMSYS® </a:t>
            </a:r>
            <a:r>
              <a:rPr lang="en-US" altLang="en-US" sz="2000" b="1" dirty="0">
                <a:latin typeface="+mn-lt"/>
                <a:ea typeface="Constantia" pitchFamily="18" charset="0"/>
                <a:cs typeface="Constantia" pitchFamily="18" charset="0"/>
                <a:sym typeface="Constantia" pitchFamily="18" charset="0"/>
              </a:rPr>
              <a:t>Amneal Pharmaceuticals LLC </a:t>
            </a:r>
            <a:r>
              <a:rPr lang="en-US" altLang="en-US" sz="2000" b="1" dirty="0">
                <a:solidFill>
                  <a:srgbClr val="FF0000"/>
                </a:solidFill>
                <a:latin typeface="+mn-lt"/>
                <a:ea typeface="Constantia" pitchFamily="18" charset="0"/>
                <a:cs typeface="Constantia" pitchFamily="18" charset="0"/>
                <a:sym typeface="Constantia" pitchFamily="18" charset="0"/>
              </a:rPr>
              <a:t>(biosimilar)</a:t>
            </a:r>
            <a:r>
              <a:rPr lang="en-US" altLang="en-US" sz="2000" b="1" dirty="0">
                <a:latin typeface="+mn-lt"/>
                <a:ea typeface="Constantia" pitchFamily="18" charset="0"/>
                <a:cs typeface="Constantia" pitchFamily="18" charset="0"/>
                <a:sym typeface="Constantia" pitchFamily="18" charset="0"/>
              </a:rPr>
              <a:t>: Metastatic colorectal cancer, non-squamous non-small cell lung cancer, renal cell carcinoma,  cervical cancer, ovarian cancer and recurrent glioblastoma</a:t>
            </a:r>
          </a:p>
          <a:p>
            <a:pPr marL="1297495" lvl="3" indent="0" defTabSz="1206470">
              <a:lnSpc>
                <a:spcPct val="80000"/>
              </a:lnSpc>
              <a:spcBef>
                <a:spcPts val="533"/>
              </a:spcBef>
              <a:buClr>
                <a:srgbClr val="0F6FC6"/>
              </a:buClr>
              <a:buSzPct val="85000"/>
              <a:buNone/>
              <a:defRPr/>
            </a:pPr>
            <a:endParaRPr lang="en-US" altLang="en-US" sz="2000" b="1" dirty="0">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Humanized  monoclonal antibody; target in circulatory system</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Infusion related reactions</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Targets vascular endothelial growth factor</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defRPr/>
            </a:pPr>
            <a:r>
              <a:rPr lang="en-US" altLang="en-US" sz="2000" b="1" i="1" dirty="0">
                <a:latin typeface="+mn-lt"/>
                <a:ea typeface="Constantia" panose="02030602050306030303" pitchFamily="18" charset="0"/>
                <a:cs typeface="Constantia" panose="02030602050306030303" pitchFamily="18" charset="0"/>
                <a:sym typeface="Constantia" panose="02030602050306030303" pitchFamily="18" charset="0"/>
              </a:rPr>
              <a:t>No Biomarker testing needed prior to administration</a:t>
            </a:r>
          </a:p>
          <a:p>
            <a:pPr marL="1295368" lvl="4" indent="-380990">
              <a:spcBef>
                <a:spcPts val="400"/>
              </a:spcBef>
              <a:buClr>
                <a:srgbClr val="0BD0D9"/>
              </a:buClr>
              <a:buFont typeface="Arial" panose="020B0604020202020204" pitchFamily="34" charset="0"/>
              <a:buChar char="•"/>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itchFamily="18" charset="0"/>
                <a:cs typeface="Constantia" pitchFamily="18" charset="0"/>
                <a:sym typeface="Constantia" pitchFamily="18" charset="0"/>
              </a:rPr>
              <a:t>Side effects: epistaxis, headache, hypertension, rhinitis, proteinuria, taste alteration, dry skin, hemorrhage, lacrimation disorder, back pain and exfoliative dermatitis. GI perforations and fistulas, surgery/wound healing complications, arterial and venous thromboembolic events, posterior reversible encephalopathy syndrome, ovarian failure, CHF, renal injury</a:t>
            </a:r>
          </a:p>
        </p:txBody>
      </p:sp>
      <p:sp>
        <p:nvSpPr>
          <p:cNvPr id="4" name="TextBox 3">
            <a:extLst>
              <a:ext uri="{FF2B5EF4-FFF2-40B4-BE49-F238E27FC236}">
                <a16:creationId xmlns:a16="http://schemas.microsoft.com/office/drawing/2014/main" id="{368B7EC6-454C-4E4A-9CFA-476EC6CE11EA}"/>
              </a:ext>
            </a:extLst>
          </p:cNvPr>
          <p:cNvSpPr txBox="1"/>
          <p:nvPr/>
        </p:nvSpPr>
        <p:spPr>
          <a:xfrm>
            <a:off x="1568558" y="6292755"/>
            <a:ext cx="7609840" cy="338554"/>
          </a:xfrm>
          <a:prstGeom prst="rect">
            <a:avLst/>
          </a:prstGeom>
          <a:noFill/>
        </p:spPr>
        <p:txBody>
          <a:bodyPr wrap="square" rtlCol="0">
            <a:spAutoFit/>
          </a:bodyPr>
          <a:lstStyle/>
          <a:p>
            <a:r>
              <a:rPr lang="en-US" sz="1600" dirty="0">
                <a:hlinkClick r:id="rId2"/>
              </a:rPr>
              <a:t>www.ALYMSYS.com</a:t>
            </a:r>
            <a:endParaRPr lang="en-US" sz="1600" dirty="0"/>
          </a:p>
        </p:txBody>
      </p:sp>
    </p:spTree>
    <p:extLst>
      <p:ext uri="{BB962C8B-B14F-4D97-AF65-F5344CB8AC3E}">
        <p14:creationId xmlns:p14="http://schemas.microsoft.com/office/powerpoint/2010/main" val="1955117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b="1" dirty="0">
              <a:solidFill>
                <a:schemeClr val="accent1"/>
              </a:solidFill>
              <a:latin typeface="Helvetica"/>
              <a:cs typeface="Helvetica"/>
            </a:endParaRPr>
          </a:p>
          <a:p>
            <a:pPr marL="0" indent="0" algn="ctr">
              <a:buNone/>
            </a:pPr>
            <a:endParaRPr lang="en-US" b="1" dirty="0">
              <a:solidFill>
                <a:schemeClr val="accent4">
                  <a:lumMod val="75000"/>
                </a:schemeClr>
              </a:solidFill>
              <a:latin typeface="Helvetica"/>
              <a:cs typeface="Helvetica"/>
            </a:endParaRPr>
          </a:p>
          <a:p>
            <a:pPr marL="0" indent="0" algn="ctr">
              <a:buNone/>
            </a:pPr>
            <a:r>
              <a:rPr lang="en-US" sz="3600" b="1" dirty="0">
                <a:solidFill>
                  <a:schemeClr val="accent4">
                    <a:lumMod val="75000"/>
                  </a:schemeClr>
                </a:solidFill>
                <a:latin typeface="+mn-lt"/>
                <a:cs typeface="Helvetica"/>
              </a:rPr>
              <a:t>Living Drugs/ Genetically</a:t>
            </a:r>
          </a:p>
          <a:p>
            <a:pPr marL="0" indent="0" algn="ctr">
              <a:buNone/>
            </a:pPr>
            <a:r>
              <a:rPr lang="en-US" sz="3600" b="1" dirty="0">
                <a:solidFill>
                  <a:schemeClr val="accent4">
                    <a:lumMod val="75000"/>
                  </a:schemeClr>
                </a:solidFill>
                <a:latin typeface="+mn-lt"/>
                <a:cs typeface="Helvetica"/>
              </a:rPr>
              <a:t> Engineered Cells</a:t>
            </a:r>
          </a:p>
          <a:p>
            <a:pPr marL="0" indent="0">
              <a:buNone/>
            </a:pPr>
            <a:endParaRPr lang="en-US" dirty="0"/>
          </a:p>
        </p:txBody>
      </p:sp>
    </p:spTree>
    <p:extLst>
      <p:ext uri="{BB962C8B-B14F-4D97-AF65-F5344CB8AC3E}">
        <p14:creationId xmlns:p14="http://schemas.microsoft.com/office/powerpoint/2010/main" val="18534859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04975"/>
            <a:ext cx="8427720" cy="1011854"/>
          </a:xfrm>
        </p:spPr>
        <p:txBody>
          <a:bodyPr>
            <a:normAutofit fontScale="90000"/>
          </a:bodyPr>
          <a:lstStyle/>
          <a:p>
            <a:pPr algn="ctr"/>
            <a:br>
              <a:rPr lang="en-US" dirty="0">
                <a:solidFill>
                  <a:schemeClr val="accent5">
                    <a:lumMod val="75000"/>
                  </a:schemeClr>
                </a:solidFill>
              </a:rPr>
            </a:br>
            <a:r>
              <a:rPr lang="en-US" sz="4133" dirty="0">
                <a:solidFill>
                  <a:schemeClr val="accent4">
                    <a:lumMod val="75000"/>
                  </a:schemeClr>
                </a:solidFill>
                <a:latin typeface="+mn-lt"/>
              </a:rPr>
              <a:t>leucel</a:t>
            </a:r>
            <a:br>
              <a:rPr lang="en-US" dirty="0">
                <a:solidFill>
                  <a:schemeClr val="accent1"/>
                </a:solidFill>
              </a:rPr>
            </a:br>
            <a:endParaRPr lang="en-US" dirty="0"/>
          </a:p>
        </p:txBody>
      </p:sp>
      <p:sp>
        <p:nvSpPr>
          <p:cNvPr id="3" name="Content Placeholder 2"/>
          <p:cNvSpPr>
            <a:spLocks noGrp="1"/>
          </p:cNvSpPr>
          <p:nvPr>
            <p:ph idx="1"/>
          </p:nvPr>
        </p:nvSpPr>
        <p:spPr>
          <a:xfrm>
            <a:off x="609600" y="1707393"/>
            <a:ext cx="10972800" cy="3874041"/>
          </a:xfrm>
        </p:spPr>
        <p:txBody>
          <a:bodyPr>
            <a:normAutofit/>
          </a:bodyPr>
          <a:lstStyle/>
          <a:p>
            <a:pPr>
              <a:spcBef>
                <a:spcPts val="667"/>
              </a:spcBef>
              <a:buClr>
                <a:srgbClr val="0BD0D9"/>
              </a:buClr>
              <a:buSzPct val="95000"/>
              <a:buFontTx/>
              <a:buChar char="•"/>
            </a:pPr>
            <a:r>
              <a:rPr lang="en-US" altLang="en-US" sz="2000" b="1" dirty="0">
                <a:latin typeface="+mn-lt"/>
                <a:sym typeface="Constantia" panose="02030602050306030303" pitchFamily="18" charset="0"/>
              </a:rPr>
              <a:t>Cellular therapies; “living drugs”; immune effector cells</a:t>
            </a:r>
          </a:p>
          <a:p>
            <a:pPr>
              <a:spcBef>
                <a:spcPts val="667"/>
              </a:spcBef>
              <a:buClr>
                <a:srgbClr val="0BD0D9"/>
              </a:buClr>
              <a:buSzPct val="95000"/>
              <a:buFontTx/>
              <a:buChar char="•"/>
            </a:pPr>
            <a:endParaRPr lang="en-US" altLang="en-US" sz="2000" b="1" dirty="0">
              <a:latin typeface="+mn-lt"/>
              <a:sym typeface="Constantia" panose="02030602050306030303" pitchFamily="18" charset="0"/>
            </a:endParaRPr>
          </a:p>
          <a:p>
            <a:pPr>
              <a:spcBef>
                <a:spcPts val="667"/>
              </a:spcBef>
              <a:buClr>
                <a:srgbClr val="0BD0D9"/>
              </a:buClr>
              <a:buSzPct val="95000"/>
              <a:buFontTx/>
              <a:buChar char="•"/>
            </a:pPr>
            <a:r>
              <a:rPr lang="en-US" altLang="en-US" sz="2000" b="1" dirty="0">
                <a:latin typeface="+mn-lt"/>
                <a:sym typeface="Constantia" panose="02030602050306030303" pitchFamily="18" charset="0"/>
              </a:rPr>
              <a:t>Intravenous; currently must be given at approved centers</a:t>
            </a:r>
          </a:p>
          <a:p>
            <a:pPr>
              <a:spcBef>
                <a:spcPts val="667"/>
              </a:spcBef>
              <a:buClr>
                <a:srgbClr val="0BD0D9"/>
              </a:buClr>
              <a:buSzPct val="95000"/>
              <a:buFontTx/>
              <a:buChar char="•"/>
            </a:pPr>
            <a:endParaRPr lang="en-US" altLang="en-US" sz="2000" b="1" dirty="0">
              <a:latin typeface="+mn-lt"/>
              <a:sym typeface="Constantia" panose="02030602050306030303" pitchFamily="18" charset="0"/>
            </a:endParaRPr>
          </a:p>
          <a:p>
            <a:pPr>
              <a:spcBef>
                <a:spcPts val="667"/>
              </a:spcBef>
              <a:buClr>
                <a:srgbClr val="0BD0D9"/>
              </a:buClr>
              <a:buSzPct val="95000"/>
              <a:buFontTx/>
              <a:buChar char="•"/>
            </a:pPr>
            <a:r>
              <a:rPr lang="en-US" altLang="en-US" sz="2000" b="1" dirty="0">
                <a:latin typeface="+mn-lt"/>
                <a:sym typeface="Constantia" panose="02030602050306030303" pitchFamily="18" charset="0"/>
              </a:rPr>
              <a:t>Precision: Cells from patient, genetically engineered and given back to pt</a:t>
            </a:r>
          </a:p>
          <a:p>
            <a:pPr>
              <a:spcBef>
                <a:spcPts val="667"/>
              </a:spcBef>
              <a:buClr>
                <a:srgbClr val="0BD0D9"/>
              </a:buClr>
              <a:buSzPct val="95000"/>
              <a:buFontTx/>
              <a:buChar char="•"/>
            </a:pPr>
            <a:endParaRPr lang="en-US" altLang="en-US" sz="2000" b="1" dirty="0">
              <a:latin typeface="+mn-lt"/>
              <a:sym typeface="Constantia" panose="02030602050306030303" pitchFamily="18" charset="0"/>
            </a:endParaRPr>
          </a:p>
          <a:p>
            <a:pPr>
              <a:spcBef>
                <a:spcPts val="667"/>
              </a:spcBef>
              <a:buClr>
                <a:srgbClr val="0BD0D9"/>
              </a:buClr>
              <a:buSzPct val="95000"/>
              <a:buFontTx/>
              <a:buChar char="•"/>
            </a:pPr>
            <a:r>
              <a:rPr lang="en-US" altLang="en-US" sz="2000" b="1" dirty="0">
                <a:latin typeface="+mn-lt"/>
                <a:sym typeface="Constantia" panose="02030602050306030303" pitchFamily="18" charset="0"/>
              </a:rPr>
              <a:t>Examples</a:t>
            </a:r>
          </a:p>
          <a:p>
            <a:pPr marL="977876" lvl="1" indent="-457189">
              <a:spcBef>
                <a:spcPts val="667"/>
              </a:spcBef>
              <a:buClr>
                <a:srgbClr val="0F6FC6"/>
              </a:buClr>
              <a:buSzPct val="85000"/>
              <a:buFont typeface="Arial" panose="020B0604020202020204" pitchFamily="34" charset="0"/>
              <a:buChar char="•"/>
            </a:pPr>
            <a:r>
              <a:rPr lang="en-US" altLang="en-US" sz="2000" b="1" dirty="0">
                <a:solidFill>
                  <a:schemeClr val="tx1"/>
                </a:solidFill>
                <a:latin typeface="+mn-lt"/>
                <a:sym typeface="Constantia" panose="02030602050306030303" pitchFamily="18" charset="0"/>
              </a:rPr>
              <a:t>sipuleucel-T, </a:t>
            </a:r>
            <a:r>
              <a:rPr lang="en-US" altLang="en-US" sz="2000" b="1" dirty="0">
                <a:solidFill>
                  <a:schemeClr val="tx1"/>
                </a:solidFill>
                <a:latin typeface="+mn-lt"/>
                <a:ea typeface="Constantia" pitchFamily="18" charset="0"/>
                <a:cs typeface="Constantia" pitchFamily="18" charset="0"/>
                <a:sym typeface="Constantia" pitchFamily="18" charset="0"/>
              </a:rPr>
              <a:t>tisagenlecleucel, axicabtagene ciloleucel, brexucabtagene autoleucel, lisocabtagene maraleucel, </a:t>
            </a:r>
            <a:r>
              <a:rPr lang="en-US" sz="2000" b="1" dirty="0">
                <a:solidFill>
                  <a:schemeClr val="tx1"/>
                </a:solidFill>
                <a:latin typeface="+mn-lt"/>
              </a:rPr>
              <a:t>idecabtagene vicleucel, </a:t>
            </a:r>
            <a:r>
              <a:rPr lang="en-US" sz="2000" b="1" dirty="0">
                <a:solidFill>
                  <a:srgbClr val="FF0000"/>
                </a:solidFill>
                <a:latin typeface="+mn-lt"/>
              </a:rPr>
              <a:t>ciltacabtagene autoleucel</a:t>
            </a:r>
            <a:endParaRPr lang="en-US" altLang="en-US" sz="2000" b="1" dirty="0">
              <a:solidFill>
                <a:srgbClr val="FF0000"/>
              </a:solidFill>
              <a:latin typeface="+mn-lt"/>
              <a:ea typeface="Constantia" pitchFamily="18" charset="0"/>
              <a:cs typeface="Constantia" pitchFamily="18" charset="0"/>
              <a:sym typeface="Constantia" pitchFamily="18" charset="0"/>
            </a:endParaRPr>
          </a:p>
          <a:p>
            <a:pPr marL="977876" lvl="1" indent="-457189">
              <a:spcBef>
                <a:spcPts val="667"/>
              </a:spcBef>
              <a:buClr>
                <a:srgbClr val="0F6FC6"/>
              </a:buClr>
              <a:buSzPct val="85000"/>
              <a:buFont typeface="Arial" panose="020B0604020202020204" pitchFamily="34" charset="0"/>
              <a:buChar char="•"/>
            </a:pPr>
            <a:endParaRPr lang="en-US" altLang="en-US" sz="2000" b="1" dirty="0">
              <a:latin typeface="Constantia" panose="02030602050306030303" pitchFamily="18" charset="0"/>
              <a:sym typeface="Constantia" panose="02030602050306030303" pitchFamily="18" charset="0"/>
            </a:endParaRPr>
          </a:p>
          <a:p>
            <a:pPr marL="0" indent="0">
              <a:buNone/>
            </a:pPr>
            <a:endParaRPr lang="en-US" dirty="0"/>
          </a:p>
        </p:txBody>
      </p:sp>
      <p:sp>
        <p:nvSpPr>
          <p:cNvPr id="4" name="TextBox 3">
            <a:extLst>
              <a:ext uri="{FF2B5EF4-FFF2-40B4-BE49-F238E27FC236}">
                <a16:creationId xmlns:a16="http://schemas.microsoft.com/office/drawing/2014/main" id="{D115BA2D-4E28-41C2-8C3C-492768D0957E}"/>
              </a:ext>
            </a:extLst>
          </p:cNvPr>
          <p:cNvSpPr txBox="1"/>
          <p:nvPr/>
        </p:nvSpPr>
        <p:spPr>
          <a:xfrm>
            <a:off x="609600" y="5670542"/>
            <a:ext cx="9415501" cy="297454"/>
          </a:xfrm>
          <a:prstGeom prst="rect">
            <a:avLst/>
          </a:prstGeom>
          <a:noFill/>
        </p:spPr>
        <p:txBody>
          <a:bodyPr wrap="square" rtlCol="0">
            <a:spAutoFit/>
          </a:bodyPr>
          <a:lstStyle/>
          <a:p>
            <a:pPr defTabSz="609585">
              <a:defRPr/>
            </a:pPr>
            <a:r>
              <a:rPr lang="en-US" sz="1333" dirty="0">
                <a:solidFill>
                  <a:prstClr val="black"/>
                </a:solidFill>
                <a:latin typeface="Calibri"/>
              </a:rPr>
              <a:t>https://www.ama-assn.org/about/united-states-adopted-names/united-states-adopted-names-naming-guidelines</a:t>
            </a:r>
          </a:p>
        </p:txBody>
      </p:sp>
    </p:spTree>
    <p:extLst>
      <p:ext uri="{BB962C8B-B14F-4D97-AF65-F5344CB8AC3E}">
        <p14:creationId xmlns:p14="http://schemas.microsoft.com/office/powerpoint/2010/main" val="3599170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69559" y="1114353"/>
            <a:ext cx="11324027" cy="4820164"/>
          </a:xfrm>
        </p:spPr>
        <p:txBody>
          <a:bodyPr/>
          <a:lstStyle/>
          <a:p>
            <a:pPr marL="1557828" lvl="3" indent="-260344" defTabSz="1206470" rtl="0">
              <a:lnSpc>
                <a:spcPct val="80000"/>
              </a:lnSpc>
              <a:spcBef>
                <a:spcPts val="533"/>
              </a:spcBef>
              <a:defRPr/>
            </a:pPr>
            <a:br>
              <a:rPr lang="en-US" altLang="en-US" sz="2400" b="1" dirty="0">
                <a:solidFill>
                  <a:srgbClr val="FF0000"/>
                </a:solidFill>
                <a:latin typeface="+mn-lt"/>
                <a:ea typeface="Constantia" panose="02030602050306030303" pitchFamily="18" charset="0"/>
                <a:cs typeface="Constantia" panose="02030602050306030303" pitchFamily="18" charset="0"/>
                <a:sym typeface="Constantia" pitchFamily="18" charset="0"/>
              </a:rPr>
            </a:br>
            <a:br>
              <a:rPr lang="en-US" altLang="en-US" sz="2400" b="1" dirty="0">
                <a:solidFill>
                  <a:srgbClr val="FF0000"/>
                </a:solidFill>
                <a:latin typeface="+mn-lt"/>
                <a:ea typeface="Constantia" panose="02030602050306030303" pitchFamily="18" charset="0"/>
                <a:cs typeface="Constantia" panose="02030602050306030303" pitchFamily="18" charset="0"/>
                <a:sym typeface="Constantia" pitchFamily="18" charset="0"/>
              </a:rPr>
            </a:br>
            <a:br>
              <a:rPr lang="en-US" altLang="en-US" sz="2400" b="1" dirty="0">
                <a:solidFill>
                  <a:srgbClr val="FF0000"/>
                </a:solidFill>
                <a:latin typeface="+mn-lt"/>
                <a:ea typeface="Constantia" panose="02030602050306030303" pitchFamily="18" charset="0"/>
                <a:cs typeface="Constantia" panose="02030602050306030303" pitchFamily="18" charset="0"/>
                <a:sym typeface="Constantia" pitchFamily="18" charset="0"/>
              </a:rPr>
            </a:br>
            <a:r>
              <a:rPr lang="en-US" altLang="en-US" sz="2000" b="1" dirty="0">
                <a:solidFill>
                  <a:srgbClr val="FF0000"/>
                </a:solidFill>
                <a:latin typeface="+mn-lt"/>
                <a:ea typeface="Constantia" panose="02030602050306030303" pitchFamily="18" charset="0"/>
                <a:cs typeface="Constantia" panose="02030602050306030303" pitchFamily="18" charset="0"/>
                <a:sym typeface="Constantia" pitchFamily="18" charset="0"/>
              </a:rPr>
              <a:t>ciltacabtagene autoleucel CARVYKTI™</a:t>
            </a:r>
            <a:r>
              <a:rPr lang="en-US" altLang="en-US" sz="2000" b="1" dirty="0">
                <a:latin typeface="+mn-lt"/>
                <a:ea typeface="Constantia" panose="02030602050306030303" pitchFamily="18" charset="0"/>
                <a:cs typeface="Constantia" panose="02030602050306030303" pitchFamily="18" charset="0"/>
                <a:sym typeface="Constantia" pitchFamily="18" charset="0"/>
              </a:rPr>
              <a:t> Janssen Biotech, Inc.: treatment of adult patients with relapsed or refractory multiple myeloma after four or more prior lines of therapy, including a proteasome inhibitor (PI), an immunomodulatory agent (IMiD), and an anti-CD38 monoclonal antibody</a:t>
            </a:r>
            <a:br>
              <a:rPr lang="en-US" altLang="en-US" sz="2400" b="1" dirty="0">
                <a:latin typeface="+mn-lt"/>
                <a:ea typeface="Constantia" panose="02030602050306030303" pitchFamily="18" charset="0"/>
                <a:cs typeface="Constantia" panose="02030602050306030303" pitchFamily="18" charset="0"/>
                <a:sym typeface="Constantia" pitchFamily="18" charset="0"/>
              </a:rPr>
            </a:br>
            <a:br>
              <a:rPr lang="en-US" altLang="en-US" sz="2400" b="1" dirty="0">
                <a:latin typeface="+mn-lt"/>
                <a:ea typeface="Constantia" panose="02030602050306030303" pitchFamily="18" charset="0"/>
                <a:cs typeface="Constantia" panose="02030602050306030303" pitchFamily="18" charset="0"/>
                <a:sym typeface="Constantia" pitchFamily="18" charset="0"/>
              </a:rPr>
            </a:br>
            <a:br>
              <a:rPr lang="en-US" altLang="en-US" sz="2267" b="1" kern="120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br>
            <a:endParaRPr lang="en-US" sz="2000" b="1" dirty="0">
              <a:solidFill>
                <a:schemeClr val="tx1"/>
              </a:solidFill>
              <a:latin typeface="+mn-lt"/>
            </a:endParaRPr>
          </a:p>
        </p:txBody>
      </p:sp>
      <p:sp>
        <p:nvSpPr>
          <p:cNvPr id="3" name="TextBox 2">
            <a:extLst>
              <a:ext uri="{FF2B5EF4-FFF2-40B4-BE49-F238E27FC236}">
                <a16:creationId xmlns:a16="http://schemas.microsoft.com/office/drawing/2014/main" id="{59260574-CF0F-4597-B030-D7785E846D21}"/>
              </a:ext>
            </a:extLst>
          </p:cNvPr>
          <p:cNvSpPr txBox="1"/>
          <p:nvPr/>
        </p:nvSpPr>
        <p:spPr>
          <a:xfrm>
            <a:off x="1282332" y="5929641"/>
            <a:ext cx="5603476" cy="1077218"/>
          </a:xfrm>
          <a:prstGeom prst="rect">
            <a:avLst/>
          </a:prstGeom>
          <a:noFill/>
        </p:spPr>
        <p:txBody>
          <a:bodyPr wrap="square" rtlCol="0">
            <a:spAutoFit/>
          </a:bodyPr>
          <a:lstStyle/>
          <a:p>
            <a:r>
              <a:rPr lang="en-US" sz="1600" dirty="0">
                <a:hlinkClick r:id="rId2"/>
              </a:rPr>
              <a:t>www. CARVYKTI.com</a:t>
            </a:r>
            <a:endParaRPr lang="en-US" sz="1600" dirty="0"/>
          </a:p>
          <a:p>
            <a:endParaRPr lang="en-US" sz="1600" dirty="0"/>
          </a:p>
          <a:p>
            <a:endParaRPr lang="en-US" sz="1600" dirty="0"/>
          </a:p>
          <a:p>
            <a:endParaRPr lang="en-US" sz="1600" dirty="0"/>
          </a:p>
        </p:txBody>
      </p:sp>
    </p:spTree>
    <p:extLst>
      <p:ext uri="{BB962C8B-B14F-4D97-AF65-F5344CB8AC3E}">
        <p14:creationId xmlns:p14="http://schemas.microsoft.com/office/powerpoint/2010/main" val="35356600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11155" y="98611"/>
            <a:ext cx="10569690" cy="541654"/>
          </a:xfrm>
        </p:spPr>
        <p:txBody>
          <a:bodyPr>
            <a:normAutofit fontScale="90000"/>
          </a:bodyPr>
          <a:lstStyle/>
          <a:p>
            <a:pPr algn="ctr"/>
            <a:r>
              <a:rPr lang="en-US" altLang="en-US" sz="3600" b="1" dirty="0">
                <a:solidFill>
                  <a:srgbClr val="FF0000"/>
                </a:solidFill>
                <a:latin typeface="+mn-lt"/>
                <a:ea typeface="Constantia" panose="02030602050306030303" pitchFamily="18" charset="0"/>
                <a:cs typeface="Constantia" panose="02030602050306030303" pitchFamily="18" charset="0"/>
                <a:sym typeface="Constantia" pitchFamily="18" charset="0"/>
              </a:rPr>
              <a:t>ciltacabtagene autoleucel CARVYKTI™</a:t>
            </a:r>
            <a:r>
              <a:rPr lang="en-US" altLang="en-US" sz="3600" b="1" dirty="0">
                <a:latin typeface="+mn-lt"/>
                <a:ea typeface="Constantia" panose="02030602050306030303" pitchFamily="18" charset="0"/>
                <a:cs typeface="Constantia" panose="02030602050306030303" pitchFamily="18" charset="0"/>
                <a:sym typeface="Constantia" pitchFamily="18" charset="0"/>
              </a:rPr>
              <a:t>  </a:t>
            </a:r>
            <a:r>
              <a:rPr lang="en-US" altLang="en-US" sz="3600" b="1" dirty="0">
                <a:solidFill>
                  <a:srgbClr val="FF0000"/>
                </a:solidFill>
                <a:latin typeface="+mn-lt"/>
                <a:ea typeface="Constantia" pitchFamily="18" charset="0"/>
                <a:cs typeface="Constantia" pitchFamily="18" charset="0"/>
                <a:sym typeface="Constantia" pitchFamily="18" charset="0"/>
              </a:rPr>
              <a:t>   </a:t>
            </a:r>
            <a:endParaRPr lang="en-US" sz="3600" dirty="0">
              <a:latin typeface="+mn-lt"/>
            </a:endParaRPr>
          </a:p>
        </p:txBody>
      </p:sp>
      <p:sp>
        <p:nvSpPr>
          <p:cNvPr id="3" name="Content Placeholder 2"/>
          <p:cNvSpPr>
            <a:spLocks noGrp="1"/>
          </p:cNvSpPr>
          <p:nvPr>
            <p:ph idx="1"/>
          </p:nvPr>
        </p:nvSpPr>
        <p:spPr>
          <a:xfrm>
            <a:off x="127564" y="709109"/>
            <a:ext cx="11344492" cy="5654281"/>
          </a:xfrm>
        </p:spPr>
        <p:txBody>
          <a:bodyPr>
            <a:noAutofit/>
          </a:bodyPr>
          <a:lstStyle/>
          <a:p>
            <a:pPr marL="1145087" lvl="3" indent="0" defTabSz="1206470">
              <a:lnSpc>
                <a:spcPct val="80000"/>
              </a:lnSpc>
              <a:spcBef>
                <a:spcPts val="533"/>
              </a:spcBef>
              <a:buClr>
                <a:srgbClr val="0F6FC6"/>
              </a:buClr>
              <a:buSzPct val="85000"/>
              <a:buNone/>
              <a:defRPr/>
            </a:pPr>
            <a:r>
              <a:rPr lang="en-US" altLang="en-US" sz="2000" b="1" dirty="0">
                <a:solidFill>
                  <a:srgbClr val="FF0000"/>
                </a:solidFill>
                <a:latin typeface="+mn-lt"/>
                <a:ea typeface="Constantia" panose="02030602050306030303" pitchFamily="18" charset="0"/>
                <a:cs typeface="Constantia" panose="02030602050306030303" pitchFamily="18" charset="0"/>
                <a:sym typeface="Constantia" pitchFamily="18" charset="0"/>
              </a:rPr>
              <a:t>ciltacabtagene autoleucel CARVYKTI™</a:t>
            </a:r>
            <a:r>
              <a:rPr lang="en-US" altLang="en-US" sz="2000" b="1" dirty="0">
                <a:latin typeface="+mn-lt"/>
                <a:ea typeface="Constantia" panose="02030602050306030303" pitchFamily="18" charset="0"/>
                <a:cs typeface="Constantia" panose="02030602050306030303" pitchFamily="18" charset="0"/>
                <a:sym typeface="Constantia" pitchFamily="18" charset="0"/>
              </a:rPr>
              <a:t> Janssen Biotech, Inc.: treatment of adult patients with relapsed or refractory multiple myeloma after four or more prior lines of therapy, including a proteasome inhibitor (PI), an immunomodulatory agent (IMiD), and an anti-CD38 monoclonal antibody</a:t>
            </a:r>
            <a:br>
              <a:rPr lang="en-US" altLang="en-US" sz="2400" b="1" dirty="0">
                <a:latin typeface="+mn-lt"/>
                <a:ea typeface="Constantia" panose="02030602050306030303" pitchFamily="18" charset="0"/>
                <a:cs typeface="Constantia" panose="02030602050306030303" pitchFamily="18" charset="0"/>
                <a:sym typeface="Constantia" pitchFamily="18" charset="0"/>
              </a:rPr>
            </a:br>
            <a:br>
              <a:rPr lang="en-US" altLang="en-US" sz="2400" b="1" dirty="0">
                <a:latin typeface="+mn-lt"/>
                <a:ea typeface="Constantia" panose="02030602050306030303" pitchFamily="18" charset="0"/>
                <a:cs typeface="Constantia" panose="02030602050306030303" pitchFamily="18" charset="0"/>
                <a:sym typeface="Constantia" pitchFamily="18" charset="0"/>
              </a:rPr>
            </a:br>
            <a:r>
              <a:rPr lang="en-US" altLang="en-US" b="1" i="1" dirty="0">
                <a:latin typeface="+mn-lt"/>
                <a:ea typeface="Constantia" panose="02030602050306030303" pitchFamily="18" charset="0"/>
                <a:cs typeface="Constantia" panose="02030602050306030303" pitchFamily="18" charset="0"/>
                <a:sym typeface="Constantia" panose="02030602050306030303" pitchFamily="18" charset="0"/>
              </a:rPr>
              <a:t>Cellular therapies; immune effector cell therapy (CAR-T)</a:t>
            </a:r>
          </a:p>
          <a:p>
            <a:pPr marL="1295368" lvl="4" indent="-380990">
              <a:spcBef>
                <a:spcPts val="400"/>
              </a:spcBef>
              <a:buClr>
                <a:srgbClr val="0BD0D9"/>
              </a:buClr>
              <a:buFont typeface="Arial" panose="020B0604020202020204" pitchFamily="34" charset="0"/>
              <a:buChar char="•"/>
              <a:defRPr/>
            </a:pPr>
            <a:endParaRPr lang="en-US" altLang="en-US" b="1" i="1" dirty="0">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b="1" i="1" dirty="0">
                <a:latin typeface="+mn-lt"/>
                <a:ea typeface="Constantia" panose="02030602050306030303" pitchFamily="18" charset="0"/>
                <a:cs typeface="Constantia" panose="02030602050306030303" pitchFamily="18" charset="0"/>
                <a:sym typeface="Constantia" panose="02030602050306030303" pitchFamily="18" charset="0"/>
              </a:rPr>
              <a:t>Genetically modified autologous T cell immunotherapy</a:t>
            </a:r>
          </a:p>
          <a:p>
            <a:pPr marL="1295368" lvl="4" indent="-380990">
              <a:spcBef>
                <a:spcPts val="400"/>
              </a:spcBef>
              <a:buClr>
                <a:srgbClr val="0BD0D9"/>
              </a:buClr>
              <a:defRPr/>
            </a:pPr>
            <a:endParaRPr lang="en-US" altLang="en-US" b="1" i="1" dirty="0">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b="1" i="1" dirty="0">
                <a:latin typeface="+mn-lt"/>
                <a:ea typeface="Constantia" panose="02030602050306030303" pitchFamily="18" charset="0"/>
                <a:cs typeface="Constantia" panose="02030602050306030303" pitchFamily="18" charset="0"/>
                <a:sym typeface="Constantia" panose="02030602050306030303" pitchFamily="18" charset="0"/>
              </a:rPr>
              <a:t>B-cell maturation antigen (BCMA)- directed</a:t>
            </a:r>
          </a:p>
          <a:p>
            <a:pPr marL="1295368" lvl="4" indent="-380990">
              <a:spcBef>
                <a:spcPts val="400"/>
              </a:spcBef>
              <a:buClr>
                <a:srgbClr val="0BD0D9"/>
              </a:buClr>
              <a:defRPr/>
            </a:pPr>
            <a:endParaRPr lang="en-US" altLang="en-US" b="1" i="1" dirty="0">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b="1" i="1" dirty="0">
                <a:latin typeface="+mn-lt"/>
                <a:ea typeface="Constantia" panose="02030602050306030303" pitchFamily="18" charset="0"/>
                <a:cs typeface="Constantia" panose="02030602050306030303" pitchFamily="18" charset="0"/>
                <a:sym typeface="Constantia" panose="02030602050306030303" pitchFamily="18" charset="0"/>
              </a:rPr>
              <a:t>Potential for hypersensitivity reactions, cytokine release syndrome and neurologic toxicities; needs pre- meds , supportive care. Available through REMS program. Must have tocilizumab available. </a:t>
            </a:r>
          </a:p>
          <a:p>
            <a:pPr marL="1295368" lvl="4" indent="-380990">
              <a:spcBef>
                <a:spcPts val="400"/>
              </a:spcBef>
              <a:buClr>
                <a:srgbClr val="0BD0D9"/>
              </a:buClr>
              <a:buFont typeface="Arial" panose="020B0604020202020204" pitchFamily="34" charset="0"/>
              <a:buChar char="•"/>
              <a:defRPr/>
            </a:pPr>
            <a:endParaRPr lang="en-US" altLang="en-US" b="1" i="1" dirty="0">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b="1" i="1" dirty="0">
                <a:latin typeface="+mn-lt"/>
                <a:ea typeface="Constantia" panose="02030602050306030303" pitchFamily="18" charset="0"/>
                <a:cs typeface="Constantia" panose="02030602050306030303" pitchFamily="18" charset="0"/>
                <a:sym typeface="Constantia" panose="02030602050306030303" pitchFamily="18" charset="0"/>
              </a:rPr>
              <a:t>Side effects: pyrexia, cytokine release syndrome, immune effector cell associated neurotoxicity syndrome, hypogammaglobulinemia, hypotension, musculoskeletal pain, fatigue, infections-pathogen unspecified, cough, chills, diarrhea, nausea, encephalopathy, decreased appetite, upper respiratory tract infection, headache, tachycardia, dizziness, dyspnea, edema, viral infections, coagulopathy, constipation, vomiting, secondary malignancies. Prolonged and recurrent cytopenias,  aminotransferase elevation and hypoalbuminemia. Parkinsonism and Guillain-Barré syndrome.  Hemophagocytic Lymphohistiocytosis/Macrophage Activation Syndrome (HLH/MAS)</a:t>
            </a:r>
          </a:p>
        </p:txBody>
      </p:sp>
      <p:sp>
        <p:nvSpPr>
          <p:cNvPr id="4" name="TextBox 3">
            <a:extLst>
              <a:ext uri="{FF2B5EF4-FFF2-40B4-BE49-F238E27FC236}">
                <a16:creationId xmlns:a16="http://schemas.microsoft.com/office/drawing/2014/main" id="{368B7EC6-454C-4E4A-9CFA-476EC6CE11EA}"/>
              </a:ext>
            </a:extLst>
          </p:cNvPr>
          <p:cNvSpPr txBox="1"/>
          <p:nvPr/>
        </p:nvSpPr>
        <p:spPr>
          <a:xfrm>
            <a:off x="1359065" y="6442501"/>
            <a:ext cx="7460707" cy="830997"/>
          </a:xfrm>
          <a:prstGeom prst="rect">
            <a:avLst/>
          </a:prstGeom>
          <a:noFill/>
        </p:spPr>
        <p:txBody>
          <a:bodyPr wrap="square" rtlCol="0">
            <a:spAutoFit/>
          </a:bodyPr>
          <a:lstStyle/>
          <a:p>
            <a:r>
              <a:rPr lang="en-US" sz="1600" dirty="0">
                <a:hlinkClick r:id="rId2"/>
              </a:rPr>
              <a:t>www. CARVYKTI.com</a:t>
            </a:r>
            <a:endParaRPr lang="en-US" sz="1600" dirty="0"/>
          </a:p>
          <a:p>
            <a:endParaRPr lang="en-US" sz="1600" dirty="0"/>
          </a:p>
          <a:p>
            <a:endParaRPr lang="en-US" sz="1600" dirty="0"/>
          </a:p>
        </p:txBody>
      </p:sp>
    </p:spTree>
    <p:extLst>
      <p:ext uri="{BB962C8B-B14F-4D97-AF65-F5344CB8AC3E}">
        <p14:creationId xmlns:p14="http://schemas.microsoft.com/office/powerpoint/2010/main" val="2625387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b="1" dirty="0">
              <a:solidFill>
                <a:schemeClr val="accent1"/>
              </a:solidFill>
              <a:latin typeface="Helvetica"/>
              <a:cs typeface="Helvetica"/>
            </a:endParaRPr>
          </a:p>
          <a:p>
            <a:pPr marL="0" indent="0" algn="ctr">
              <a:buNone/>
            </a:pPr>
            <a:endParaRPr lang="en-US" b="1" dirty="0">
              <a:solidFill>
                <a:schemeClr val="accent4">
                  <a:lumMod val="75000"/>
                </a:schemeClr>
              </a:solidFill>
              <a:latin typeface="Helvetica"/>
              <a:cs typeface="Helvetica"/>
            </a:endParaRPr>
          </a:p>
          <a:p>
            <a:pPr marL="0" indent="0" algn="ctr">
              <a:buNone/>
            </a:pPr>
            <a:r>
              <a:rPr lang="en-US" sz="3600" b="1" dirty="0">
                <a:solidFill>
                  <a:schemeClr val="accent4">
                    <a:lumMod val="75000"/>
                  </a:schemeClr>
                </a:solidFill>
                <a:latin typeface="+mn-lt"/>
                <a:cs typeface="Helvetica"/>
              </a:rPr>
              <a:t>Bispecific Immunomodulatory Drugs</a:t>
            </a:r>
          </a:p>
          <a:p>
            <a:pPr marL="0" indent="0" algn="ctr">
              <a:buNone/>
            </a:pPr>
            <a:endParaRPr lang="en-US" b="1" dirty="0">
              <a:solidFill>
                <a:schemeClr val="accent4">
                  <a:lumMod val="75000"/>
                </a:schemeClr>
              </a:solidFill>
              <a:latin typeface="Helvetica"/>
              <a:cs typeface="Helvetica"/>
            </a:endParaRPr>
          </a:p>
          <a:p>
            <a:pPr marL="0" indent="0">
              <a:buNone/>
            </a:pPr>
            <a:endParaRPr lang="en-US" dirty="0"/>
          </a:p>
        </p:txBody>
      </p:sp>
    </p:spTree>
    <p:extLst>
      <p:ext uri="{BB962C8B-B14F-4D97-AF65-F5344CB8AC3E}">
        <p14:creationId xmlns:p14="http://schemas.microsoft.com/office/powerpoint/2010/main" val="35595977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69559" y="1114353"/>
            <a:ext cx="11324027" cy="4820164"/>
          </a:xfrm>
        </p:spPr>
        <p:txBody>
          <a:bodyPr/>
          <a:lstStyle/>
          <a:p>
            <a:pPr marL="1557828" lvl="3" indent="-260344" defTabSz="1206470" rtl="0">
              <a:lnSpc>
                <a:spcPct val="80000"/>
              </a:lnSpc>
              <a:spcBef>
                <a:spcPts val="533"/>
              </a:spcBef>
              <a:defRPr/>
            </a:pPr>
            <a:r>
              <a:rPr lang="en-US" altLang="en-US" sz="2000" b="1" dirty="0">
                <a:solidFill>
                  <a:srgbClr val="FF0000"/>
                </a:solidFill>
                <a:latin typeface="+mn-lt"/>
                <a:ea typeface="Constantia" pitchFamily="18" charset="0"/>
                <a:cs typeface="Constantia" pitchFamily="18" charset="0"/>
                <a:sym typeface="Constantia" pitchFamily="18" charset="0"/>
              </a:rPr>
              <a:t>	tebentafusp-tebn Kimmtrak®</a:t>
            </a:r>
            <a:r>
              <a:rPr lang="en-US" altLang="en-US" sz="2000" b="1" dirty="0">
                <a:latin typeface="+mn-lt"/>
                <a:ea typeface="Constantia" pitchFamily="18" charset="0"/>
                <a:cs typeface="Constantia" pitchFamily="18" charset="0"/>
                <a:sym typeface="Constantia" pitchFamily="18" charset="0"/>
              </a:rPr>
              <a:t> Immunocore Limited: a bispecific gp100 peptide-HLA-directed CD3 T cell engager, for HLA-A*02:01-positive adult patients with unresectable</a:t>
            </a:r>
            <a:br>
              <a:rPr lang="en-US" altLang="en-US" sz="2000" b="1" dirty="0">
                <a:latin typeface="+mn-lt"/>
                <a:ea typeface="Constantia" pitchFamily="18" charset="0"/>
                <a:cs typeface="Constantia" pitchFamily="18" charset="0"/>
                <a:sym typeface="Constantia" pitchFamily="18" charset="0"/>
              </a:rPr>
            </a:br>
            <a:r>
              <a:rPr lang="en-US" altLang="en-US" sz="2000" b="1" dirty="0">
                <a:latin typeface="+mn-lt"/>
                <a:ea typeface="Constantia" pitchFamily="18" charset="0"/>
                <a:cs typeface="Constantia" pitchFamily="18" charset="0"/>
                <a:sym typeface="Constantia" pitchFamily="18" charset="0"/>
              </a:rPr>
              <a:t>or metastatic uveal melanoma</a:t>
            </a:r>
            <a:br>
              <a:rPr lang="en-US" altLang="en-US" sz="2000" b="1" dirty="0">
                <a:latin typeface="+mn-lt"/>
                <a:ea typeface="Constantia" pitchFamily="18" charset="0"/>
                <a:cs typeface="Constantia" pitchFamily="18" charset="0"/>
                <a:sym typeface="Constantia" pitchFamily="18" charset="0"/>
              </a:rPr>
            </a:br>
            <a:endParaRPr lang="en-US" sz="2000" b="1" dirty="0">
              <a:solidFill>
                <a:schemeClr val="tx1"/>
              </a:solidFill>
              <a:latin typeface="+mn-lt"/>
            </a:endParaRPr>
          </a:p>
        </p:txBody>
      </p:sp>
      <p:sp>
        <p:nvSpPr>
          <p:cNvPr id="3" name="TextBox 2">
            <a:extLst>
              <a:ext uri="{FF2B5EF4-FFF2-40B4-BE49-F238E27FC236}">
                <a16:creationId xmlns:a16="http://schemas.microsoft.com/office/drawing/2014/main" id="{59260574-CF0F-4597-B030-D7785E846D21}"/>
              </a:ext>
            </a:extLst>
          </p:cNvPr>
          <p:cNvSpPr txBox="1"/>
          <p:nvPr/>
        </p:nvSpPr>
        <p:spPr>
          <a:xfrm>
            <a:off x="1282332" y="5929641"/>
            <a:ext cx="5603476" cy="1077218"/>
          </a:xfrm>
          <a:prstGeom prst="rect">
            <a:avLst/>
          </a:prstGeom>
          <a:noFill/>
        </p:spPr>
        <p:txBody>
          <a:bodyPr wrap="square" rtlCol="0">
            <a:spAutoFit/>
          </a:bodyPr>
          <a:lstStyle/>
          <a:p>
            <a:r>
              <a:rPr lang="en-US" sz="1600" dirty="0">
                <a:hlinkClick r:id="rId2"/>
              </a:rPr>
              <a:t>www. Kimmtrak. com</a:t>
            </a:r>
            <a:endParaRPr lang="en-US" sz="1600" dirty="0"/>
          </a:p>
          <a:p>
            <a:endParaRPr lang="en-US" sz="1600" dirty="0"/>
          </a:p>
          <a:p>
            <a:endParaRPr lang="en-US" sz="1600" dirty="0"/>
          </a:p>
          <a:p>
            <a:endParaRPr lang="en-US" sz="1600" dirty="0"/>
          </a:p>
        </p:txBody>
      </p:sp>
    </p:spTree>
    <p:extLst>
      <p:ext uri="{BB962C8B-B14F-4D97-AF65-F5344CB8AC3E}">
        <p14:creationId xmlns:p14="http://schemas.microsoft.com/office/powerpoint/2010/main" val="1268378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53496" y="809666"/>
            <a:ext cx="7900595" cy="881023"/>
          </a:xfrm>
        </p:spPr>
        <p:txBody>
          <a:bodyPr>
            <a:noAutofit/>
          </a:bodyPr>
          <a:lstStyle/>
          <a:p>
            <a:pPr algn="ctr"/>
            <a:r>
              <a:rPr lang="en-US" sz="3600" b="1" dirty="0"/>
              <a:t>Progress in Cancer Therapy 2022</a:t>
            </a:r>
            <a:endParaRPr lang="en-US" sz="3600" dirty="0"/>
          </a:p>
        </p:txBody>
      </p:sp>
      <p:sp>
        <p:nvSpPr>
          <p:cNvPr id="3" name="Content Placeholder 2"/>
          <p:cNvSpPr>
            <a:spLocks noGrp="1"/>
          </p:cNvSpPr>
          <p:nvPr>
            <p:ph idx="1"/>
          </p:nvPr>
        </p:nvSpPr>
        <p:spPr>
          <a:xfrm>
            <a:off x="609600" y="1690689"/>
            <a:ext cx="10972800" cy="4040156"/>
          </a:xfrm>
        </p:spPr>
        <p:txBody>
          <a:bodyPr>
            <a:normAutofit/>
          </a:bodyPr>
          <a:lstStyle/>
          <a:p>
            <a:pPr marL="992691" lvl="1" indent="-457189" defTabSz="1206470">
              <a:lnSpc>
                <a:spcPct val="80000"/>
              </a:lnSpc>
              <a:spcBef>
                <a:spcPts val="533"/>
              </a:spcBef>
              <a:buClr>
                <a:srgbClr val="0F6FC6"/>
              </a:buClr>
              <a:buSzPct val="85000"/>
              <a:defRPr/>
            </a:pPr>
            <a:endParaRPr lang="en-US" altLang="en-US" sz="2667" b="1" dirty="0">
              <a:solidFill>
                <a:srgbClr val="00B0F0"/>
              </a:solidFill>
              <a:latin typeface="Constantia" pitchFamily="18" charset="0"/>
              <a:ea typeface="Constantia" pitchFamily="18" charset="0"/>
              <a:cs typeface="Constantia" pitchFamily="18" charset="0"/>
              <a:sym typeface="Constantia" pitchFamily="18" charset="0"/>
            </a:endParaRPr>
          </a:p>
          <a:p>
            <a:pPr marL="992691" lvl="1" indent="-457189" defTabSz="1206470">
              <a:lnSpc>
                <a:spcPct val="80000"/>
              </a:lnSpc>
              <a:spcBef>
                <a:spcPts val="533"/>
              </a:spcBef>
              <a:buClr>
                <a:srgbClr val="0F6FC6"/>
              </a:buClr>
              <a:buSzPct val="85000"/>
              <a:defRPr/>
            </a:pPr>
            <a:endParaRPr lang="en-US" altLang="en-US" sz="2667" b="1" dirty="0">
              <a:solidFill>
                <a:srgbClr val="00B0F0"/>
              </a:solidFill>
              <a:latin typeface="Constantia" pitchFamily="18" charset="0"/>
              <a:ea typeface="Constantia" pitchFamily="18" charset="0"/>
              <a:cs typeface="Constantia" pitchFamily="18" charset="0"/>
              <a:sym typeface="Constantia" pitchFamily="18" charset="0"/>
            </a:endParaRPr>
          </a:p>
          <a:p>
            <a:pPr marL="992691" lvl="1" indent="-457189" defTabSz="1206470">
              <a:lnSpc>
                <a:spcPct val="80000"/>
              </a:lnSpc>
              <a:spcBef>
                <a:spcPts val="533"/>
              </a:spcBef>
              <a:buClr>
                <a:srgbClr val="0F6FC6"/>
              </a:buClr>
              <a:buSzPct val="85000"/>
              <a:defRPr/>
            </a:pPr>
            <a:r>
              <a:rPr lang="en-US" altLang="en-US" sz="2800" b="1" dirty="0">
                <a:solidFill>
                  <a:srgbClr val="00B0F0"/>
                </a:solidFill>
                <a:latin typeface="+mn-lt"/>
                <a:ea typeface="Constantia" pitchFamily="18" charset="0"/>
                <a:cs typeface="Constantia" pitchFamily="18" charset="0"/>
                <a:sym typeface="Constantia" pitchFamily="18" charset="0"/>
              </a:rPr>
              <a:t>New FDA Approved Cancer Treatment Agent Indications (1/1/2022 to 8/30/2022)</a:t>
            </a:r>
          </a:p>
          <a:p>
            <a:pPr marL="992691" lvl="1" indent="-457189" defTabSz="1206470">
              <a:lnSpc>
                <a:spcPct val="80000"/>
              </a:lnSpc>
              <a:spcBef>
                <a:spcPts val="533"/>
              </a:spcBef>
              <a:buClr>
                <a:srgbClr val="0F6FC6"/>
              </a:buClr>
              <a:buSzPct val="85000"/>
              <a:buFont typeface="Arial" panose="020B0604020202020204" pitchFamily="34" charset="0"/>
              <a:buChar char="•"/>
              <a:defRPr/>
            </a:pPr>
            <a:endParaRPr lang="en-US" altLang="en-US" sz="2667" b="1" dirty="0">
              <a:solidFill>
                <a:srgbClr val="00B0F0"/>
              </a:solidFill>
              <a:latin typeface="+mn-lt"/>
              <a:ea typeface="Constantia" pitchFamily="18" charset="0"/>
              <a:cs typeface="Constantia" pitchFamily="18" charset="0"/>
              <a:sym typeface="Constantia" pitchFamily="18" charset="0"/>
            </a:endParaRPr>
          </a:p>
          <a:p>
            <a:pPr marL="1602276" lvl="2" indent="-457189" defTabSz="1206470">
              <a:lnSpc>
                <a:spcPct val="80000"/>
              </a:lnSpc>
              <a:spcBef>
                <a:spcPts val="533"/>
              </a:spcBef>
              <a:buClr>
                <a:srgbClr val="0F6FC6"/>
              </a:buClr>
              <a:buSzPct val="85000"/>
              <a:buFont typeface="Arial" panose="020B0604020202020204" pitchFamily="34" charset="0"/>
              <a:buChar char="•"/>
              <a:defRPr/>
            </a:pPr>
            <a:r>
              <a:rPr lang="en-US" altLang="en-US" sz="2667" b="1" i="1" dirty="0">
                <a:solidFill>
                  <a:srgbClr val="002060"/>
                </a:solidFill>
                <a:latin typeface="+mn-lt"/>
                <a:ea typeface="Constantia" pitchFamily="18" charset="0"/>
                <a:cs typeface="Constantia" pitchFamily="18" charset="0"/>
                <a:sym typeface="Constantia" pitchFamily="18" charset="0"/>
              </a:rPr>
              <a:t>18 drugs with 20 new disease indications</a:t>
            </a:r>
          </a:p>
          <a:p>
            <a:pPr marL="1145087" lvl="2" indent="0" defTabSz="1206470">
              <a:lnSpc>
                <a:spcPct val="80000"/>
              </a:lnSpc>
              <a:spcBef>
                <a:spcPts val="533"/>
              </a:spcBef>
              <a:buClr>
                <a:srgbClr val="0F6FC6"/>
              </a:buClr>
              <a:buSzPct val="85000"/>
              <a:buNone/>
              <a:defRPr/>
            </a:pPr>
            <a:endParaRPr lang="en-US" altLang="en-US" sz="2667" b="1" dirty="0">
              <a:latin typeface="Constantia" pitchFamily="18" charset="0"/>
              <a:ea typeface="Constantia" pitchFamily="18" charset="0"/>
              <a:cs typeface="Constantia" pitchFamily="18" charset="0"/>
              <a:sym typeface="Constantia" pitchFamily="18" charset="0"/>
            </a:endParaRPr>
          </a:p>
        </p:txBody>
      </p:sp>
      <p:sp>
        <p:nvSpPr>
          <p:cNvPr id="4" name="TextBox 3"/>
          <p:cNvSpPr txBox="1"/>
          <p:nvPr/>
        </p:nvSpPr>
        <p:spPr>
          <a:xfrm>
            <a:off x="-312115" y="5891175"/>
            <a:ext cx="7023013" cy="260584"/>
          </a:xfrm>
          <a:prstGeom prst="rect">
            <a:avLst/>
          </a:prstGeom>
          <a:noFill/>
        </p:spPr>
        <p:txBody>
          <a:bodyPr wrap="non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32542675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11155" y="98611"/>
            <a:ext cx="10569690" cy="541654"/>
          </a:xfrm>
        </p:spPr>
        <p:txBody>
          <a:bodyPr>
            <a:normAutofit fontScale="90000"/>
          </a:bodyPr>
          <a:lstStyle/>
          <a:p>
            <a:pPr algn="ctr"/>
            <a:r>
              <a:rPr lang="en-US" altLang="en-US" sz="3600" b="1" dirty="0">
                <a:solidFill>
                  <a:srgbClr val="FF0000"/>
                </a:solidFill>
                <a:latin typeface="+mn-lt"/>
                <a:ea typeface="Constantia" pitchFamily="18" charset="0"/>
                <a:cs typeface="Constantia" pitchFamily="18" charset="0"/>
                <a:sym typeface="Constantia" pitchFamily="18" charset="0"/>
              </a:rPr>
              <a:t> tebentafusp-tebn Kimmtrak®</a:t>
            </a:r>
            <a:r>
              <a:rPr lang="en-US" altLang="en-US" sz="3600" b="1" dirty="0">
                <a:latin typeface="+mn-lt"/>
                <a:ea typeface="Constantia" pitchFamily="18" charset="0"/>
                <a:cs typeface="Constantia" pitchFamily="18" charset="0"/>
                <a:sym typeface="Constantia" pitchFamily="18" charset="0"/>
              </a:rPr>
              <a:t>  </a:t>
            </a:r>
            <a:r>
              <a:rPr lang="en-US" altLang="en-US" sz="3600" b="1" dirty="0">
                <a:solidFill>
                  <a:srgbClr val="FF0000"/>
                </a:solidFill>
                <a:latin typeface="+mn-lt"/>
                <a:ea typeface="Constantia" pitchFamily="18" charset="0"/>
                <a:cs typeface="Constantia" pitchFamily="18" charset="0"/>
                <a:sym typeface="Constantia" pitchFamily="18" charset="0"/>
              </a:rPr>
              <a:t>   </a:t>
            </a:r>
            <a:endParaRPr lang="en-US" sz="3600" dirty="0">
              <a:latin typeface="+mn-lt"/>
            </a:endParaRPr>
          </a:p>
        </p:txBody>
      </p:sp>
      <p:sp>
        <p:nvSpPr>
          <p:cNvPr id="3" name="Content Placeholder 2"/>
          <p:cNvSpPr>
            <a:spLocks noGrp="1"/>
          </p:cNvSpPr>
          <p:nvPr>
            <p:ph idx="1"/>
          </p:nvPr>
        </p:nvSpPr>
        <p:spPr>
          <a:xfrm>
            <a:off x="249382" y="886256"/>
            <a:ext cx="11222674" cy="5085488"/>
          </a:xfrm>
        </p:spPr>
        <p:txBody>
          <a:bodyPr>
            <a:noAutofit/>
          </a:bodyPr>
          <a:lstStyle/>
          <a:p>
            <a:pPr marL="1145087" lvl="3" indent="0" defTabSz="1206470">
              <a:lnSpc>
                <a:spcPct val="80000"/>
              </a:lnSpc>
              <a:spcBef>
                <a:spcPts val="533"/>
              </a:spcBef>
              <a:buClr>
                <a:srgbClr val="0F6FC6"/>
              </a:buClr>
              <a:buSzPct val="85000"/>
              <a:buNone/>
              <a:defRPr/>
            </a:pPr>
            <a:r>
              <a:rPr lang="en-US" altLang="en-US" sz="2000" b="1" dirty="0">
                <a:solidFill>
                  <a:srgbClr val="FF0000"/>
                </a:solidFill>
                <a:latin typeface="+mn-lt"/>
                <a:ea typeface="Constantia" pitchFamily="18" charset="0"/>
                <a:cs typeface="Constantia" pitchFamily="18" charset="0"/>
                <a:sym typeface="Constantia" pitchFamily="18" charset="0"/>
              </a:rPr>
              <a:t>tebentafusp-tebn Kimmtrak®</a:t>
            </a:r>
            <a:r>
              <a:rPr lang="en-US" altLang="en-US" sz="2000" b="1" dirty="0">
                <a:latin typeface="+mn-lt"/>
                <a:ea typeface="Constantia" pitchFamily="18" charset="0"/>
                <a:cs typeface="Constantia" pitchFamily="18" charset="0"/>
                <a:sym typeface="Constantia" pitchFamily="18" charset="0"/>
              </a:rPr>
              <a:t> Immunocore Limited: a bispecific gp100 peptide-HLA-directed CD3 T cell engager, for HLA-A*02:01-positive adult patients with unresectable or metastatic uveal melanoma</a:t>
            </a:r>
          </a:p>
          <a:p>
            <a:pPr marL="1145087" lvl="3" indent="0" defTabSz="1206470">
              <a:lnSpc>
                <a:spcPct val="80000"/>
              </a:lnSpc>
              <a:spcBef>
                <a:spcPts val="533"/>
              </a:spcBef>
              <a:buClr>
                <a:srgbClr val="0F6FC6"/>
              </a:buClr>
              <a:buSzPct val="85000"/>
              <a:buNone/>
              <a:defRPr/>
            </a:pPr>
            <a:endParaRPr lang="en-US" altLang="en-US" sz="2000" b="1" i="1" dirty="0">
              <a:highlight>
                <a:srgbClr val="FFFF00"/>
              </a:highlight>
              <a:latin typeface="+mn-lt"/>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anose="02030602050306030303" pitchFamily="18" charset="0"/>
                <a:cs typeface="Constantia" panose="02030602050306030303" pitchFamily="18" charset="0"/>
                <a:sym typeface="Constantia" panose="02030602050306030303" pitchFamily="18" charset="0"/>
              </a:rPr>
              <a:t>Bispecific T cell engager; fusion protein</a:t>
            </a:r>
          </a:p>
          <a:p>
            <a:pPr marL="1295368" lvl="4" indent="-380990">
              <a:spcBef>
                <a:spcPts val="400"/>
              </a:spcBef>
              <a:buClr>
                <a:srgbClr val="0BD0D9"/>
              </a:buClr>
              <a:buFont typeface="Arial" panose="020B0604020202020204" pitchFamily="34" charset="0"/>
              <a:buChar char="•"/>
              <a:defRPr/>
            </a:pPr>
            <a:endParaRPr lang="en-US" altLang="en-US" sz="2000" b="1" i="1" dirty="0">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2000" b="1" i="1" dirty="0">
                <a:latin typeface="+mn-lt"/>
                <a:ea typeface="Constantia" panose="02030602050306030303" pitchFamily="18" charset="0"/>
                <a:cs typeface="Constantia" panose="02030602050306030303" pitchFamily="18" charset="0"/>
                <a:sym typeface="Constantia" panose="02030602050306030303" pitchFamily="18" charset="0"/>
              </a:rPr>
              <a:t>Gp100 peptide HLA directed CD3 T cell engager</a:t>
            </a:r>
          </a:p>
          <a:p>
            <a:pPr marL="1295368" lvl="4" indent="-380990">
              <a:spcBef>
                <a:spcPts val="400"/>
              </a:spcBef>
              <a:buClr>
                <a:srgbClr val="0BD0D9"/>
              </a:buClr>
              <a:defRPr/>
            </a:pPr>
            <a:endParaRPr lang="en-US" altLang="en-US" sz="2000" b="1" i="1" dirty="0">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2000" b="1" i="1" dirty="0">
                <a:latin typeface="+mn-lt"/>
                <a:ea typeface="Constantia" panose="02030602050306030303" pitchFamily="18" charset="0"/>
                <a:cs typeface="Constantia" panose="02030602050306030303" pitchFamily="18" charset="0"/>
                <a:sym typeface="Constantia" panose="02030602050306030303" pitchFamily="18" charset="0"/>
              </a:rPr>
              <a:t>Potential for cytokine release syndrome; monitor for at least 16 hours following first 3 infusions and then as clinically indicated </a:t>
            </a:r>
          </a:p>
          <a:p>
            <a:pPr marL="1295368" lvl="4" indent="-380990">
              <a:spcBef>
                <a:spcPts val="400"/>
              </a:spcBef>
              <a:buClr>
                <a:srgbClr val="0BD0D9"/>
              </a:buClr>
              <a:defRPr/>
            </a:pPr>
            <a:endParaRPr lang="en-US" altLang="en-US" sz="2000" b="1" i="1" dirty="0">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2000" b="1" i="1" dirty="0">
                <a:latin typeface="+mn-lt"/>
                <a:ea typeface="Constantia" panose="02030602050306030303" pitchFamily="18" charset="0"/>
                <a:cs typeface="Constantia" panose="02030602050306030303" pitchFamily="18" charset="0"/>
                <a:sym typeface="Constantia" panose="02030602050306030303" pitchFamily="18" charset="0"/>
              </a:rPr>
              <a:t>Biomarker testing needed prior to administration  </a:t>
            </a:r>
          </a:p>
          <a:p>
            <a:pPr marL="1295368" lvl="4" indent="-380990">
              <a:spcBef>
                <a:spcPts val="400"/>
              </a:spcBef>
              <a:buClr>
                <a:srgbClr val="0BD0D9"/>
              </a:buClr>
              <a:defRPr/>
            </a:pPr>
            <a:endParaRPr lang="en-US" altLang="en-US" sz="2000" b="1" i="1" u="sng" dirty="0">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mn-lt"/>
                <a:ea typeface="Constantia" panose="02030602050306030303" pitchFamily="18" charset="0"/>
                <a:cs typeface="Constantia" panose="02030602050306030303" pitchFamily="18" charset="0"/>
                <a:sym typeface="Constantia" panose="02030602050306030303" pitchFamily="18" charset="0"/>
              </a:rPr>
              <a:t>Side effects: </a:t>
            </a:r>
            <a:r>
              <a:rPr lang="en-US" sz="2000" b="1" i="1" dirty="0">
                <a:latin typeface="+mn-lt"/>
              </a:rPr>
              <a:t>cytokine release syndrome, rash, pyrexia, pruritus, fatigue, nausea, chills, abdominal pain, edema, hypotension, dry skin, headache, vomiting. decreased lymphocyte count, increased creatinine, increased glucose, increased aspartate aminotransferase, increased alanine aminotransferase, decreased hemoglobin, and decreased phosphate</a:t>
            </a:r>
            <a:endParaRPr lang="en-US" altLang="en-US" sz="2000" b="1" i="1" u="sng" dirty="0">
              <a:latin typeface="+mn-lt"/>
              <a:ea typeface="Constantia" panose="02030602050306030303" pitchFamily="18" charset="0"/>
              <a:cs typeface="Constantia" panose="02030602050306030303" pitchFamily="18" charset="0"/>
              <a:sym typeface="Constantia" panose="02030602050306030303" pitchFamily="18" charset="0"/>
            </a:endParaRPr>
          </a:p>
        </p:txBody>
      </p:sp>
      <p:sp>
        <p:nvSpPr>
          <p:cNvPr id="4" name="TextBox 3">
            <a:extLst>
              <a:ext uri="{FF2B5EF4-FFF2-40B4-BE49-F238E27FC236}">
                <a16:creationId xmlns:a16="http://schemas.microsoft.com/office/drawing/2014/main" id="{368B7EC6-454C-4E4A-9CFA-476EC6CE11EA}"/>
              </a:ext>
            </a:extLst>
          </p:cNvPr>
          <p:cNvSpPr txBox="1"/>
          <p:nvPr/>
        </p:nvSpPr>
        <p:spPr>
          <a:xfrm>
            <a:off x="719944" y="6343890"/>
            <a:ext cx="6084917" cy="830997"/>
          </a:xfrm>
          <a:prstGeom prst="rect">
            <a:avLst/>
          </a:prstGeom>
          <a:noFill/>
        </p:spPr>
        <p:txBody>
          <a:bodyPr wrap="square" rtlCol="0">
            <a:spAutoFit/>
          </a:bodyPr>
          <a:lstStyle/>
          <a:p>
            <a:r>
              <a:rPr lang="en-US" sz="1600" dirty="0">
                <a:hlinkClick r:id="rId2"/>
              </a:rPr>
              <a:t>www. Kimmtrak. com</a:t>
            </a:r>
            <a:endParaRPr lang="en-US" sz="1600" dirty="0"/>
          </a:p>
          <a:p>
            <a:endParaRPr lang="en-US" sz="1600" dirty="0"/>
          </a:p>
          <a:p>
            <a:endParaRPr lang="en-US" sz="1600" dirty="0"/>
          </a:p>
        </p:txBody>
      </p:sp>
    </p:spTree>
    <p:extLst>
      <p:ext uri="{BB962C8B-B14F-4D97-AF65-F5344CB8AC3E}">
        <p14:creationId xmlns:p14="http://schemas.microsoft.com/office/powerpoint/2010/main" val="25613949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b="1" dirty="0">
              <a:solidFill>
                <a:schemeClr val="accent1"/>
              </a:solidFill>
              <a:latin typeface="Helvetica"/>
              <a:cs typeface="Helvetica"/>
            </a:endParaRPr>
          </a:p>
          <a:p>
            <a:pPr marL="0" indent="0" algn="ctr">
              <a:buNone/>
            </a:pPr>
            <a:endParaRPr lang="en-US" b="1" dirty="0">
              <a:solidFill>
                <a:schemeClr val="accent4">
                  <a:lumMod val="75000"/>
                </a:schemeClr>
              </a:solidFill>
              <a:latin typeface="Helvetica"/>
              <a:cs typeface="Helvetica"/>
            </a:endParaRPr>
          </a:p>
          <a:p>
            <a:pPr marL="0" indent="0" algn="ctr">
              <a:buNone/>
            </a:pPr>
            <a:r>
              <a:rPr lang="en-US" sz="3600" b="1" dirty="0">
                <a:solidFill>
                  <a:schemeClr val="accent4">
                    <a:lumMod val="75000"/>
                  </a:schemeClr>
                </a:solidFill>
                <a:latin typeface="+mn-lt"/>
                <a:cs typeface="Helvetica"/>
              </a:rPr>
              <a:t>Radiolabeled Pharmaceutical </a:t>
            </a:r>
          </a:p>
          <a:p>
            <a:pPr marL="0" indent="0" algn="ctr">
              <a:buNone/>
            </a:pPr>
            <a:r>
              <a:rPr lang="en-US" sz="3600" b="1" dirty="0">
                <a:solidFill>
                  <a:schemeClr val="accent4">
                    <a:lumMod val="75000"/>
                  </a:schemeClr>
                </a:solidFill>
                <a:latin typeface="+mn-lt"/>
                <a:cs typeface="Helvetica"/>
              </a:rPr>
              <a:t>Agents</a:t>
            </a:r>
          </a:p>
          <a:p>
            <a:pPr marL="0" indent="0" algn="ctr">
              <a:buNone/>
            </a:pPr>
            <a:endParaRPr lang="en-US" b="1" dirty="0">
              <a:solidFill>
                <a:schemeClr val="accent4">
                  <a:lumMod val="75000"/>
                </a:schemeClr>
              </a:solidFill>
              <a:latin typeface="Helvetica"/>
              <a:cs typeface="Helvetica"/>
            </a:endParaRPr>
          </a:p>
          <a:p>
            <a:pPr marL="0" indent="0">
              <a:buNone/>
            </a:pPr>
            <a:endParaRPr lang="en-US" dirty="0"/>
          </a:p>
        </p:txBody>
      </p:sp>
    </p:spTree>
    <p:extLst>
      <p:ext uri="{BB962C8B-B14F-4D97-AF65-F5344CB8AC3E}">
        <p14:creationId xmlns:p14="http://schemas.microsoft.com/office/powerpoint/2010/main" val="3549571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8320" y="334031"/>
            <a:ext cx="8595359" cy="1516854"/>
          </a:xfrm>
        </p:spPr>
        <p:txBody>
          <a:bodyPr>
            <a:noAutofit/>
          </a:bodyPr>
          <a:lstStyle/>
          <a:p>
            <a:pPr marL="0" indent="0" algn="ctr"/>
            <a:r>
              <a:rPr lang="en-US" sz="3600" b="1" dirty="0">
                <a:solidFill>
                  <a:schemeClr val="accent4">
                    <a:lumMod val="75000"/>
                  </a:schemeClr>
                </a:solidFill>
                <a:latin typeface="+mn-lt"/>
                <a:cs typeface="Helvetica"/>
              </a:rPr>
              <a:t>Radiolabeled Pharmaceutical Agents</a:t>
            </a:r>
            <a:endParaRPr lang="en-US" sz="3600" dirty="0">
              <a:latin typeface="+mn-lt"/>
            </a:endParaRPr>
          </a:p>
        </p:txBody>
      </p:sp>
      <p:sp>
        <p:nvSpPr>
          <p:cNvPr id="3" name="Content Placeholder 2"/>
          <p:cNvSpPr>
            <a:spLocks noGrp="1"/>
          </p:cNvSpPr>
          <p:nvPr>
            <p:ph idx="1"/>
          </p:nvPr>
        </p:nvSpPr>
        <p:spPr>
          <a:xfrm>
            <a:off x="736641" y="1650587"/>
            <a:ext cx="10004611" cy="3900429"/>
          </a:xfrm>
        </p:spPr>
        <p:txBody>
          <a:bodyPr>
            <a:normAutofit fontScale="92500" lnSpcReduction="20000"/>
          </a:bodyPr>
          <a:lstStyle/>
          <a:p>
            <a:pPr marL="1602287" lvl="2" indent="-457200" defTabSz="1206470">
              <a:lnSpc>
                <a:spcPct val="80000"/>
              </a:lnSpc>
              <a:spcBef>
                <a:spcPts val="533"/>
              </a:spcBef>
              <a:buClr>
                <a:srgbClr val="0F6FC6"/>
              </a:buClr>
              <a:buSzPct val="85000"/>
              <a:buFont typeface="Arial" panose="020B0604020202020204" pitchFamily="34" charset="0"/>
              <a:buChar char="•"/>
              <a:defRPr/>
            </a:pPr>
            <a:endParaRPr lang="en-US" altLang="en-US" sz="2667" b="1" dirty="0">
              <a:latin typeface="Constantia" pitchFamily="18" charset="0"/>
              <a:ea typeface="Constantia" pitchFamily="18" charset="0"/>
              <a:cs typeface="Constantia" pitchFamily="18" charset="0"/>
              <a:sym typeface="Constantia" pitchFamily="18" charset="0"/>
            </a:endParaRPr>
          </a:p>
          <a:p>
            <a:pPr marL="2059487" lvl="3" indent="-457200" defTabSz="1206470">
              <a:lnSpc>
                <a:spcPct val="80000"/>
              </a:lnSpc>
              <a:spcBef>
                <a:spcPts val="533"/>
              </a:spcBef>
              <a:buClr>
                <a:srgbClr val="0F6FC6"/>
              </a:buClr>
              <a:buSzPct val="85000"/>
              <a:buFont typeface="Arial" panose="020B0604020202020204" pitchFamily="34" charset="0"/>
              <a:buChar char="•"/>
              <a:defRPr/>
            </a:pPr>
            <a:r>
              <a:rPr lang="en-US" altLang="en-US" sz="2200" b="1" dirty="0">
                <a:latin typeface="+mn-lt"/>
                <a:ea typeface="Constantia" pitchFamily="18" charset="0"/>
                <a:cs typeface="Constantia" pitchFamily="18" charset="0"/>
                <a:sym typeface="Constantia" pitchFamily="18" charset="0"/>
              </a:rPr>
              <a:t>lutetium Lu 177 dotatate, LUTATHERA® Advanced Accelerator Applications USA, Inc. (a radiolabeled somatostatin analog, for the treatment of somatostatin receptor-positive gastroenteropancreatic neuroendocrine tumors (GEP-NETs), including foregut, midgut, and hindgut neuroendocrine tumors in adults)</a:t>
            </a:r>
          </a:p>
          <a:p>
            <a:pPr marL="2059487" lvl="3" indent="-457200" defTabSz="1206470">
              <a:lnSpc>
                <a:spcPct val="80000"/>
              </a:lnSpc>
              <a:spcBef>
                <a:spcPts val="533"/>
              </a:spcBef>
              <a:buClr>
                <a:srgbClr val="0F6FC6"/>
              </a:buClr>
              <a:buSzPct val="85000"/>
              <a:buFont typeface="Arial" panose="020B0604020202020204" pitchFamily="34" charset="0"/>
              <a:buChar char="•"/>
              <a:defRPr/>
            </a:pPr>
            <a:endParaRPr lang="en-US" altLang="en-US" sz="2200" b="1" dirty="0">
              <a:latin typeface="+mn-lt"/>
              <a:ea typeface="Constantia" pitchFamily="18" charset="0"/>
              <a:cs typeface="Constantia" pitchFamily="18" charset="0"/>
              <a:sym typeface="Constantia" pitchFamily="18" charset="0"/>
            </a:endParaRPr>
          </a:p>
          <a:p>
            <a:pPr marL="2059487" lvl="3" indent="-457200" defTabSz="1206470">
              <a:lnSpc>
                <a:spcPct val="80000"/>
              </a:lnSpc>
              <a:spcBef>
                <a:spcPts val="533"/>
              </a:spcBef>
              <a:buClr>
                <a:srgbClr val="0F6FC6"/>
              </a:buClr>
              <a:buSzPct val="85000"/>
              <a:buFont typeface="Arial" panose="020B0604020202020204" pitchFamily="34" charset="0"/>
              <a:buChar char="•"/>
              <a:defRPr/>
            </a:pPr>
            <a:r>
              <a:rPr lang="en-US" altLang="en-US" sz="2200" b="1" dirty="0">
                <a:latin typeface="+mn-lt"/>
                <a:ea typeface="Constantia" pitchFamily="18" charset="0"/>
                <a:cs typeface="Constantia" pitchFamily="18" charset="0"/>
                <a:sym typeface="Constantia" pitchFamily="18" charset="0"/>
              </a:rPr>
              <a:t>iobenguane I 131 AZEDRA® Progenics (adult and pediatric pts 12 and older with iobenguane scan-positive, unresectable, locally advanced or metastatic paragangliomas or pheochromocytomas that require systemic anticancer therapy)</a:t>
            </a:r>
          </a:p>
          <a:p>
            <a:pPr marL="2059487" lvl="3" indent="-457200" defTabSz="1206470">
              <a:lnSpc>
                <a:spcPct val="80000"/>
              </a:lnSpc>
              <a:spcBef>
                <a:spcPts val="533"/>
              </a:spcBef>
              <a:buClr>
                <a:srgbClr val="0F6FC6"/>
              </a:buClr>
              <a:buSzPct val="85000"/>
              <a:buFont typeface="Arial" panose="020B0604020202020204" pitchFamily="34" charset="0"/>
              <a:buChar char="•"/>
              <a:defRPr/>
            </a:pPr>
            <a:endParaRPr lang="en-US" altLang="en-US" sz="2200" b="1" dirty="0">
              <a:latin typeface="+mn-lt"/>
              <a:ea typeface="Constantia" pitchFamily="18" charset="0"/>
              <a:cs typeface="Constantia" pitchFamily="18" charset="0"/>
              <a:sym typeface="Constantia" pitchFamily="18" charset="0"/>
            </a:endParaRPr>
          </a:p>
          <a:p>
            <a:pPr marL="2059487" lvl="3" indent="-457200" defTabSz="1206470">
              <a:lnSpc>
                <a:spcPct val="80000"/>
              </a:lnSpc>
              <a:spcBef>
                <a:spcPts val="533"/>
              </a:spcBef>
              <a:buClr>
                <a:srgbClr val="0F6FC6"/>
              </a:buClr>
              <a:buSzPct val="85000"/>
              <a:buFont typeface="Arial" panose="020B0604020202020204" pitchFamily="34" charset="0"/>
              <a:buChar char="•"/>
              <a:defRPr/>
            </a:pPr>
            <a:r>
              <a:rPr lang="en-US" altLang="en-US" sz="2200" b="1" dirty="0">
                <a:solidFill>
                  <a:srgbClr val="FF0000"/>
                </a:solidFill>
                <a:latin typeface="+mn-lt"/>
                <a:ea typeface="Constantia" pitchFamily="18" charset="0"/>
                <a:cs typeface="Constantia" pitchFamily="18" charset="0"/>
                <a:sym typeface="Constantia" pitchFamily="18" charset="0"/>
              </a:rPr>
              <a:t>lutetium Lu 177 vipivotide tetraxetan Pluvicto® </a:t>
            </a:r>
            <a:r>
              <a:rPr lang="en-US" altLang="en-US" sz="2200" b="1" dirty="0">
                <a:latin typeface="+mn-lt"/>
                <a:ea typeface="Constantia" pitchFamily="18" charset="0"/>
                <a:cs typeface="Constantia" pitchFamily="18" charset="0"/>
                <a:sym typeface="Constantia" pitchFamily="18" charset="0"/>
              </a:rPr>
              <a:t>Advanced Accelerator Applications USA, Inc., a Novartis company: adult patients with prostate-specific membrane antigen (PSMA)-positive metastatic castration-resistant prostate cancer (mCRPC) who have been treated with androgen receptor (AR) pathway inhibition and taxane-based chemotherapy </a:t>
            </a:r>
            <a:r>
              <a:rPr lang="en-US" altLang="en-US" sz="2200" b="1" dirty="0">
                <a:solidFill>
                  <a:srgbClr val="FF0000"/>
                </a:solidFill>
                <a:latin typeface="+mn-lt"/>
                <a:ea typeface="Constantia" pitchFamily="18" charset="0"/>
                <a:cs typeface="Constantia" pitchFamily="18" charset="0"/>
                <a:sym typeface="Constantia" pitchFamily="18" charset="0"/>
              </a:rPr>
              <a:t>(2022)</a:t>
            </a:r>
          </a:p>
          <a:p>
            <a:pPr marL="2059487" lvl="3" indent="-457200" defTabSz="1206470">
              <a:lnSpc>
                <a:spcPct val="80000"/>
              </a:lnSpc>
              <a:spcBef>
                <a:spcPts val="533"/>
              </a:spcBef>
              <a:buClr>
                <a:srgbClr val="0F6FC6"/>
              </a:buClr>
              <a:buSzPct val="85000"/>
              <a:buFont typeface="Arial" panose="020B0604020202020204" pitchFamily="34" charset="0"/>
              <a:buChar char="•"/>
              <a:defRPr/>
            </a:pPr>
            <a:endParaRPr lang="en-US" altLang="en-US" sz="2200" b="1" dirty="0">
              <a:latin typeface="+mn-lt"/>
              <a:ea typeface="Constantia" pitchFamily="18" charset="0"/>
              <a:cs typeface="Constantia" pitchFamily="18" charset="0"/>
              <a:sym typeface="Constantia" pitchFamily="18" charset="0"/>
            </a:endParaRPr>
          </a:p>
          <a:p>
            <a:pPr marL="2059487" lvl="3" indent="-457200" defTabSz="1206470">
              <a:lnSpc>
                <a:spcPct val="80000"/>
              </a:lnSpc>
              <a:spcBef>
                <a:spcPts val="533"/>
              </a:spcBef>
              <a:buClr>
                <a:srgbClr val="0F6FC6"/>
              </a:buClr>
              <a:buSzPct val="85000"/>
              <a:buFont typeface="Arial" panose="020B0604020202020204" pitchFamily="34" charset="0"/>
              <a:buChar char="•"/>
              <a:defRPr/>
            </a:pPr>
            <a:endParaRPr lang="en-US" altLang="en-US" sz="2200" b="1" dirty="0">
              <a:latin typeface="+mn-lt"/>
              <a:ea typeface="Constantia" pitchFamily="18" charset="0"/>
              <a:cs typeface="Constantia" pitchFamily="18" charset="0"/>
              <a:sym typeface="Constantia" pitchFamily="18" charset="0"/>
            </a:endParaRPr>
          </a:p>
          <a:p>
            <a:pPr marL="2059487" lvl="3" indent="-457200"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Constantia" pitchFamily="18" charset="0"/>
              <a:ea typeface="Constantia" pitchFamily="18" charset="0"/>
              <a:cs typeface="Constantia" pitchFamily="18" charset="0"/>
              <a:sym typeface="Constantia" pitchFamily="18" charset="0"/>
            </a:endParaRPr>
          </a:p>
          <a:p>
            <a:pPr marL="2059487" lvl="3" indent="-457200"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Constantia" pitchFamily="18" charset="0"/>
              <a:ea typeface="Constantia" pitchFamily="18" charset="0"/>
              <a:cs typeface="Constantia" pitchFamily="18" charset="0"/>
              <a:sym typeface="Constantia" pitchFamily="18" charset="0"/>
            </a:endParaRPr>
          </a:p>
          <a:p>
            <a:pPr marL="0" indent="0">
              <a:buNone/>
            </a:pPr>
            <a:endParaRPr lang="en-US" sz="3200" dirty="0"/>
          </a:p>
        </p:txBody>
      </p:sp>
      <p:sp>
        <p:nvSpPr>
          <p:cNvPr id="4" name="TextBox 3"/>
          <p:cNvSpPr txBox="1"/>
          <p:nvPr/>
        </p:nvSpPr>
        <p:spPr>
          <a:xfrm>
            <a:off x="1" y="6066950"/>
            <a:ext cx="7023013" cy="260584"/>
          </a:xfrm>
          <a:prstGeom prst="rect">
            <a:avLst/>
          </a:prstGeom>
          <a:noFill/>
        </p:spPr>
        <p:txBody>
          <a:bodyPr wrap="non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6993531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82" y="2167013"/>
            <a:ext cx="11737571" cy="3485642"/>
          </a:xfrm>
        </p:spPr>
        <p:txBody>
          <a:bodyPr>
            <a:normAutofit/>
          </a:bodyPr>
          <a:lstStyle/>
          <a:p>
            <a:pPr marL="609585" lvl="2" indent="0" defTabSz="1219170">
              <a:spcBef>
                <a:spcPts val="0"/>
              </a:spcBef>
              <a:buNone/>
              <a:defRPr/>
            </a:pPr>
            <a:endParaRPr lang="en-US" altLang="en-US" sz="2133" b="1" dirty="0">
              <a:solidFill>
                <a:srgbClr val="FF0000"/>
              </a:solidFill>
              <a:latin typeface="Constantia" panose="02030602050306030303" pitchFamily="18" charset="0"/>
              <a:ea typeface="Constantia" pitchFamily="18" charset="0"/>
              <a:cs typeface="Constantia" pitchFamily="18" charset="0"/>
              <a:sym typeface="Constantia" pitchFamily="18" charset="0"/>
            </a:endParaRPr>
          </a:p>
          <a:p>
            <a:pPr marL="609585" lvl="2" indent="0" defTabSz="1219170">
              <a:spcBef>
                <a:spcPts val="0"/>
              </a:spcBef>
              <a:buNone/>
              <a:defRPr/>
            </a:pPr>
            <a:endParaRPr lang="en-US" altLang="en-US" sz="2133" b="1" dirty="0">
              <a:solidFill>
                <a:srgbClr val="FF0000"/>
              </a:solidFill>
              <a:latin typeface="Constantia" panose="02030602050306030303" pitchFamily="18" charset="0"/>
              <a:ea typeface="Constantia" pitchFamily="18" charset="0"/>
              <a:cs typeface="Constantia" pitchFamily="18" charset="0"/>
              <a:sym typeface="Constantia" pitchFamily="18" charset="0"/>
            </a:endParaRPr>
          </a:p>
          <a:p>
            <a:pPr marL="609585" lvl="2" indent="0" defTabSz="1219170">
              <a:spcBef>
                <a:spcPts val="0"/>
              </a:spcBef>
              <a:buNone/>
              <a:defRPr/>
            </a:pPr>
            <a:endParaRPr lang="en-US" altLang="en-US" sz="2133" b="1" dirty="0">
              <a:solidFill>
                <a:srgbClr val="FF0000"/>
              </a:solidFill>
              <a:latin typeface="Constantia" panose="02030602050306030303" pitchFamily="18" charset="0"/>
              <a:ea typeface="Constantia" pitchFamily="18" charset="0"/>
              <a:cs typeface="Constantia" pitchFamily="18" charset="0"/>
              <a:sym typeface="Constantia" pitchFamily="18" charset="0"/>
            </a:endParaRPr>
          </a:p>
          <a:p>
            <a:pPr marL="0" indent="0">
              <a:buNone/>
            </a:pPr>
            <a:endParaRPr lang="en-US" dirty="0"/>
          </a:p>
        </p:txBody>
      </p:sp>
      <p:sp>
        <p:nvSpPr>
          <p:cNvPr id="4" name="TextBox 3">
            <a:extLst>
              <a:ext uri="{FF2B5EF4-FFF2-40B4-BE49-F238E27FC236}">
                <a16:creationId xmlns:a16="http://schemas.microsoft.com/office/drawing/2014/main" id="{DC568429-FCF5-486B-97CA-40B40738D3C7}"/>
              </a:ext>
            </a:extLst>
          </p:cNvPr>
          <p:cNvSpPr txBox="1"/>
          <p:nvPr/>
        </p:nvSpPr>
        <p:spPr>
          <a:xfrm>
            <a:off x="754315" y="5927558"/>
            <a:ext cx="9722864" cy="584775"/>
          </a:xfrm>
          <a:prstGeom prst="rect">
            <a:avLst/>
          </a:prstGeom>
          <a:noFill/>
        </p:spPr>
        <p:txBody>
          <a:bodyPr wrap="square" rtlCol="0">
            <a:spAutoFit/>
          </a:bodyPr>
          <a:lstStyle/>
          <a:p>
            <a:r>
              <a:rPr lang="en-US" sz="1600" dirty="0">
                <a:hlinkClick r:id="rId2"/>
              </a:rPr>
              <a:t>www. Pluvicto.com</a:t>
            </a:r>
            <a:endParaRPr lang="en-US" sz="1600" dirty="0"/>
          </a:p>
          <a:p>
            <a:endParaRPr lang="en-US" sz="1600" dirty="0"/>
          </a:p>
        </p:txBody>
      </p:sp>
      <p:sp>
        <p:nvSpPr>
          <p:cNvPr id="5" name="TextBox 4">
            <a:extLst>
              <a:ext uri="{FF2B5EF4-FFF2-40B4-BE49-F238E27FC236}">
                <a16:creationId xmlns:a16="http://schemas.microsoft.com/office/drawing/2014/main" id="{62293AFC-367F-4558-9AED-80C82CFAB8BD}"/>
              </a:ext>
            </a:extLst>
          </p:cNvPr>
          <p:cNvSpPr txBox="1"/>
          <p:nvPr/>
        </p:nvSpPr>
        <p:spPr>
          <a:xfrm>
            <a:off x="1860479" y="2690336"/>
            <a:ext cx="8515375" cy="1631216"/>
          </a:xfrm>
          <a:prstGeom prst="rect">
            <a:avLst/>
          </a:prstGeom>
          <a:noFill/>
        </p:spPr>
        <p:txBody>
          <a:bodyPr wrap="square">
            <a:spAutoFit/>
          </a:bodyPr>
          <a:lstStyle/>
          <a:p>
            <a:pPr marL="609585" lvl="2" indent="0" defTabSz="1219170">
              <a:spcBef>
                <a:spcPts val="0"/>
              </a:spcBef>
              <a:buNone/>
              <a:defRPr/>
            </a:pPr>
            <a:r>
              <a:rPr lang="en-US" altLang="en-US" sz="2000" b="1" dirty="0">
                <a:solidFill>
                  <a:srgbClr val="FF0000"/>
                </a:solidFill>
                <a:latin typeface="+mn-lt"/>
                <a:ea typeface="Constantia" pitchFamily="18" charset="0"/>
                <a:cs typeface="Constantia" pitchFamily="18" charset="0"/>
                <a:sym typeface="Constantia" pitchFamily="18" charset="0"/>
              </a:rPr>
              <a:t>lutetium Lu 177 vipivotide tetraxetan Pluvicto® </a:t>
            </a:r>
            <a:r>
              <a:rPr lang="en-US" altLang="en-US" sz="2000" b="1" dirty="0">
                <a:latin typeface="+mn-lt"/>
                <a:ea typeface="Constantia" pitchFamily="18" charset="0"/>
                <a:cs typeface="Constantia" pitchFamily="18" charset="0"/>
                <a:sym typeface="Constantia" pitchFamily="18" charset="0"/>
              </a:rPr>
              <a:t>Advanced Accelerator Applications USA, Inc., a Novartis company: adult patients with prostate-specific membrane antigen (PSMA)-positive metastatic castration-resistant prostate cancer (mCRPC) who have been treated with androgen receptor (AR) pathway inhibition and taxane-based chemotherapy </a:t>
            </a:r>
            <a:r>
              <a:rPr lang="en-US" altLang="en-US" sz="2000" b="1" dirty="0">
                <a:solidFill>
                  <a:srgbClr val="FF0000"/>
                </a:solidFill>
                <a:latin typeface="+mn-lt"/>
                <a:ea typeface="Constantia" pitchFamily="18" charset="0"/>
                <a:cs typeface="Constantia" pitchFamily="18" charset="0"/>
                <a:sym typeface="Constantia" pitchFamily="18" charset="0"/>
              </a:rPr>
              <a:t>(2022)</a:t>
            </a:r>
          </a:p>
        </p:txBody>
      </p:sp>
    </p:spTree>
    <p:extLst>
      <p:ext uri="{BB962C8B-B14F-4D97-AF65-F5344CB8AC3E}">
        <p14:creationId xmlns:p14="http://schemas.microsoft.com/office/powerpoint/2010/main" val="8878007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69431" y="581886"/>
            <a:ext cx="9280264" cy="569495"/>
          </a:xfrm>
        </p:spPr>
        <p:txBody>
          <a:bodyPr>
            <a:noAutofit/>
          </a:bodyPr>
          <a:lstStyle/>
          <a:p>
            <a:pPr algn="ctr"/>
            <a:r>
              <a:rPr lang="en-US" altLang="en-US" sz="3600" b="1" dirty="0">
                <a:solidFill>
                  <a:srgbClr val="FF0000"/>
                </a:solidFill>
                <a:latin typeface="+mn-lt"/>
                <a:ea typeface="Constantia" panose="02030602050306030303" pitchFamily="18" charset="0"/>
                <a:cs typeface="Constantia" panose="02030602050306030303" pitchFamily="18" charset="0"/>
                <a:sym typeface="Constantia" pitchFamily="18" charset="0"/>
              </a:rPr>
              <a:t>lutetium Lu 177 vipivotide tetraxetan Pluvicto® </a:t>
            </a:r>
            <a:endParaRPr lang="en-US" sz="3600" b="1" dirty="0">
              <a:latin typeface="+mn-lt"/>
            </a:endParaRPr>
          </a:p>
        </p:txBody>
      </p:sp>
      <p:sp>
        <p:nvSpPr>
          <p:cNvPr id="3" name="Content Placeholder 2"/>
          <p:cNvSpPr>
            <a:spLocks noGrp="1"/>
          </p:cNvSpPr>
          <p:nvPr>
            <p:ph idx="1"/>
          </p:nvPr>
        </p:nvSpPr>
        <p:spPr>
          <a:xfrm>
            <a:off x="436728" y="1149099"/>
            <a:ext cx="11145671" cy="4842267"/>
          </a:xfrm>
        </p:spPr>
        <p:txBody>
          <a:bodyPr>
            <a:normAutofit fontScale="92500" lnSpcReduction="10000"/>
          </a:bodyPr>
          <a:lstStyle/>
          <a:p>
            <a:pPr marL="609585" lvl="2" indent="0" defTabSz="1219170">
              <a:spcBef>
                <a:spcPts val="0"/>
              </a:spcBef>
              <a:buNone/>
              <a:defRPr/>
            </a:pPr>
            <a:endParaRPr lang="en-US" altLang="en-US" sz="2800" b="1" dirty="0">
              <a:solidFill>
                <a:srgbClr val="FF0000"/>
              </a:solidFill>
              <a:latin typeface="Constantia" panose="02030602050306030303" pitchFamily="18" charset="0"/>
              <a:ea typeface="Constantia" pitchFamily="18" charset="0"/>
              <a:cs typeface="Constantia" pitchFamily="18" charset="0"/>
              <a:sym typeface="Constantia" pitchFamily="18" charset="0"/>
            </a:endParaRPr>
          </a:p>
          <a:p>
            <a:pPr marL="609585" lvl="2" indent="0" defTabSz="1219170">
              <a:spcBef>
                <a:spcPts val="0"/>
              </a:spcBef>
              <a:buNone/>
              <a:defRPr/>
            </a:pPr>
            <a:r>
              <a:rPr lang="en-US" altLang="en-US" sz="2200" b="1" dirty="0">
                <a:solidFill>
                  <a:srgbClr val="FF0000"/>
                </a:solidFill>
                <a:latin typeface="+mn-lt"/>
                <a:ea typeface="Constantia" pitchFamily="18" charset="0"/>
                <a:cs typeface="Constantia" pitchFamily="18" charset="0"/>
                <a:sym typeface="Constantia" pitchFamily="18" charset="0"/>
              </a:rPr>
              <a:t>lutetium Lu 177 vipivotide tetraxetan Pluvicto® </a:t>
            </a:r>
            <a:r>
              <a:rPr lang="en-US" altLang="en-US" sz="2200" b="1" dirty="0">
                <a:latin typeface="+mn-lt"/>
                <a:ea typeface="Constantia" pitchFamily="18" charset="0"/>
                <a:cs typeface="Constantia" pitchFamily="18" charset="0"/>
                <a:sym typeface="Constantia" pitchFamily="18" charset="0"/>
              </a:rPr>
              <a:t>Advanced Accelerator Applications USA, Inc., a Novartis company: adult patients with prostate-specific membrane antigen (PSMA)-positive metastatic castration-resistant prostate cancer (mCRPC) who have been treated with androgen receptor (AR) pathway inhibition and taxane-based chemotherapy </a:t>
            </a:r>
            <a:r>
              <a:rPr lang="en-US" altLang="en-US" sz="2200" b="1" dirty="0">
                <a:solidFill>
                  <a:srgbClr val="FF0000"/>
                </a:solidFill>
                <a:latin typeface="+mn-lt"/>
                <a:ea typeface="Constantia" pitchFamily="18" charset="0"/>
                <a:cs typeface="Constantia" pitchFamily="18" charset="0"/>
                <a:sym typeface="Constantia" pitchFamily="18" charset="0"/>
              </a:rPr>
              <a:t>(2022)</a:t>
            </a:r>
          </a:p>
          <a:p>
            <a:pPr marL="609585" lvl="2" indent="0" defTabSz="1219170">
              <a:spcBef>
                <a:spcPts val="0"/>
              </a:spcBef>
              <a:buNone/>
              <a:defRPr/>
            </a:pPr>
            <a:endParaRPr lang="en-US" altLang="en-US" sz="2200" b="1" dirty="0">
              <a:solidFill>
                <a:srgbClr val="FF0000"/>
              </a:solidFill>
              <a:latin typeface="+mn-lt"/>
              <a:ea typeface="Constantia" pitchFamily="18" charset="0"/>
              <a:cs typeface="Constantia" pitchFamily="18" charset="0"/>
              <a:sym typeface="Constantia" pitchFamily="18" charset="0"/>
            </a:endParaRPr>
          </a:p>
          <a:p>
            <a:pPr marL="1295368" lvl="4" indent="-380990" defTabSz="1219170">
              <a:spcBef>
                <a:spcPts val="400"/>
              </a:spcBef>
              <a:buClr>
                <a:srgbClr val="0BD0D9"/>
              </a:buClr>
              <a:buFont typeface="Arial" panose="020B0604020202020204" pitchFamily="34" charset="0"/>
              <a:buChar char="•"/>
              <a:defRPr/>
            </a:pPr>
            <a:r>
              <a:rPr lang="en-US" altLang="en-US" sz="2200" b="1" i="1" dirty="0">
                <a:latin typeface="+mn-lt"/>
                <a:ea typeface="Constantia" panose="02030602050306030303" pitchFamily="18" charset="0"/>
                <a:cs typeface="Constantia" panose="02030602050306030303" pitchFamily="18" charset="0"/>
                <a:sym typeface="Constantia" panose="02030602050306030303" pitchFamily="18" charset="0"/>
              </a:rPr>
              <a:t>Radioligand therapeutic agent</a:t>
            </a:r>
          </a:p>
          <a:p>
            <a:pPr marL="1295368" lvl="4" indent="-380990" defTabSz="1219170">
              <a:spcBef>
                <a:spcPts val="400"/>
              </a:spcBef>
              <a:buClr>
                <a:srgbClr val="0BD0D9"/>
              </a:buClr>
              <a:buFont typeface="Arial" panose="020B0604020202020204" pitchFamily="34" charset="0"/>
              <a:buChar char="•"/>
              <a:defRPr/>
            </a:pPr>
            <a:endParaRPr lang="en-US" altLang="en-US" sz="2200" b="1" i="1" dirty="0">
              <a:solidFill>
                <a:srgbClr val="00B050"/>
              </a:solidFill>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defTabSz="1219170">
              <a:spcBef>
                <a:spcPts val="400"/>
              </a:spcBef>
              <a:buClr>
                <a:srgbClr val="0BD0D9"/>
              </a:buClr>
              <a:defRPr/>
            </a:pPr>
            <a:r>
              <a:rPr lang="en-US" altLang="en-US" sz="2200" b="1" i="1" dirty="0">
                <a:latin typeface="+mn-lt"/>
                <a:ea typeface="Constantia" panose="02030602050306030303" pitchFamily="18" charset="0"/>
                <a:cs typeface="Constantia" panose="02030602050306030303" pitchFamily="18" charset="0"/>
                <a:sym typeface="Constantia" panose="02030602050306030303" pitchFamily="18" charset="0"/>
              </a:rPr>
              <a:t>No known drug/drug interactions</a:t>
            </a:r>
          </a:p>
          <a:p>
            <a:pPr marL="1295368" lvl="4" indent="-380990" defTabSz="1219170">
              <a:spcBef>
                <a:spcPts val="400"/>
              </a:spcBef>
              <a:buClr>
                <a:srgbClr val="0BD0D9"/>
              </a:buClr>
              <a:defRPr/>
            </a:pPr>
            <a:endParaRPr lang="en-US" altLang="en-US" sz="2200" b="1" i="1" dirty="0">
              <a:solidFill>
                <a:srgbClr val="00B050"/>
              </a:solidFill>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2200" b="1" i="1" dirty="0">
                <a:latin typeface="+mn-lt"/>
                <a:ea typeface="Constantia" panose="02030602050306030303" pitchFamily="18" charset="0"/>
                <a:cs typeface="Constantia" panose="02030602050306030303" pitchFamily="18" charset="0"/>
                <a:sym typeface="Constantia" panose="02030602050306030303" pitchFamily="18" charset="0"/>
              </a:rPr>
              <a:t>Biomarker testing needed prior to administration  (PSMA expression detected by an approved PSMA-11 imaging agent)</a:t>
            </a:r>
          </a:p>
          <a:p>
            <a:pPr marL="1295368" lvl="4" indent="-380990">
              <a:spcBef>
                <a:spcPts val="400"/>
              </a:spcBef>
              <a:buClr>
                <a:srgbClr val="0BD0D9"/>
              </a:buClr>
              <a:defRPr/>
            </a:pPr>
            <a:endParaRPr lang="en-US" altLang="en-US" sz="2200" b="1" i="1" dirty="0">
              <a:solidFill>
                <a:srgbClr val="00B050"/>
              </a:solidFill>
              <a:latin typeface="+mn-lt"/>
              <a:ea typeface="Constantia" panose="02030602050306030303" pitchFamily="18" charset="0"/>
              <a:cs typeface="Constantia" panose="02030602050306030303" pitchFamily="18" charset="0"/>
              <a:sym typeface="Constantia" panose="02030602050306030303" pitchFamily="18" charset="0"/>
            </a:endParaRPr>
          </a:p>
          <a:p>
            <a:pPr marL="1295368" lvl="4" indent="-380990" defTabSz="1219170">
              <a:spcBef>
                <a:spcPts val="400"/>
              </a:spcBef>
              <a:buClr>
                <a:srgbClr val="0BD0D9"/>
              </a:buClr>
              <a:buFont typeface="Arial" panose="020B0604020202020204" pitchFamily="34" charset="0"/>
              <a:buChar char="•"/>
              <a:defRPr/>
            </a:pPr>
            <a:r>
              <a:rPr lang="en-US" altLang="en-US" sz="2200" b="1" i="1" dirty="0">
                <a:latin typeface="+mn-lt"/>
                <a:ea typeface="Constantia" panose="02030602050306030303" pitchFamily="18" charset="0"/>
                <a:cs typeface="Constantia" panose="02030602050306030303" pitchFamily="18" charset="0"/>
                <a:sym typeface="Constantia" panose="02030602050306030303" pitchFamily="18" charset="0"/>
              </a:rPr>
              <a:t>Side effects: fatigue, dry mouth, nausea, anemia, decreased appetite, and constipation. Most common laboratory abnormalities (≥ 30%) are decreased lymphocytes, myelosuppression, decreased leukocytes, decreased calcium, and decreased sodium. Renal toxicity, infertility, risk for radiation exposure</a:t>
            </a:r>
          </a:p>
        </p:txBody>
      </p:sp>
      <p:sp>
        <p:nvSpPr>
          <p:cNvPr id="4" name="TextBox 3">
            <a:extLst>
              <a:ext uri="{FF2B5EF4-FFF2-40B4-BE49-F238E27FC236}">
                <a16:creationId xmlns:a16="http://schemas.microsoft.com/office/drawing/2014/main" id="{DC568429-FCF5-486B-97CA-40B40738D3C7}"/>
              </a:ext>
            </a:extLst>
          </p:cNvPr>
          <p:cNvSpPr txBox="1"/>
          <p:nvPr/>
        </p:nvSpPr>
        <p:spPr>
          <a:xfrm>
            <a:off x="1148131" y="5991366"/>
            <a:ext cx="9722864" cy="584775"/>
          </a:xfrm>
          <a:prstGeom prst="rect">
            <a:avLst/>
          </a:prstGeom>
          <a:noFill/>
        </p:spPr>
        <p:txBody>
          <a:bodyPr wrap="square" rtlCol="0">
            <a:spAutoFit/>
          </a:bodyPr>
          <a:lstStyle/>
          <a:p>
            <a:r>
              <a:rPr lang="en-US" sz="1600" dirty="0">
                <a:hlinkClick r:id="rId2"/>
              </a:rPr>
              <a:t>www. Pluvicto.com</a:t>
            </a:r>
            <a:endParaRPr lang="en-US" sz="1600" dirty="0"/>
          </a:p>
          <a:p>
            <a:endParaRPr lang="en-US" sz="1600" dirty="0"/>
          </a:p>
        </p:txBody>
      </p:sp>
    </p:spTree>
    <p:extLst>
      <p:ext uri="{BB962C8B-B14F-4D97-AF65-F5344CB8AC3E}">
        <p14:creationId xmlns:p14="http://schemas.microsoft.com/office/powerpoint/2010/main" val="38388087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Hustle And Bustle, Woman, Face, Arrows, Stress">
            <a:extLst>
              <a:ext uri="{FF2B5EF4-FFF2-40B4-BE49-F238E27FC236}">
                <a16:creationId xmlns:a16="http://schemas.microsoft.com/office/drawing/2014/main" id="{3F5F3FA3-C5D2-4697-9AD2-801A84DA1E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9" r="17546"/>
          <a:stretch/>
        </p:blipFill>
        <p:spPr bwMode="auto">
          <a:xfrm>
            <a:off x="2354578" y="544297"/>
            <a:ext cx="7761924" cy="5343065"/>
          </a:xfrm>
          <a:custGeom>
            <a:avLst/>
            <a:gdLst>
              <a:gd name="connsiteX0" fmla="*/ 3025687 w 7761924"/>
              <a:gd name="connsiteY0" fmla="*/ 76 h 5343065"/>
              <a:gd name="connsiteX1" fmla="*/ 3372722 w 7761924"/>
              <a:gd name="connsiteY1" fmla="*/ 16088 h 5343065"/>
              <a:gd name="connsiteX2" fmla="*/ 7761924 w 7761924"/>
              <a:gd name="connsiteY2" fmla="*/ 3316816 h 5343065"/>
              <a:gd name="connsiteX3" fmla="*/ 3701109 w 7761924"/>
              <a:gd name="connsiteY3" fmla="*/ 5320611 h 5343065"/>
              <a:gd name="connsiteX4" fmla="*/ 36290 w 7761924"/>
              <a:gd name="connsiteY4" fmla="*/ 2696959 h 5343065"/>
              <a:gd name="connsiteX5" fmla="*/ 3025687 w 7761924"/>
              <a:gd name="connsiteY5" fmla="*/ 76 h 534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0567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Image result for images of puzzle pieces">
            <a:extLst>
              <a:ext uri="{FF2B5EF4-FFF2-40B4-BE49-F238E27FC236}">
                <a16:creationId xmlns:a16="http://schemas.microsoft.com/office/drawing/2014/main" id="{8730DA2D-ABD5-4B2E-8130-459998C1538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446" r="-1" b="-1"/>
          <a:stretch/>
        </p:blipFill>
        <p:spPr bwMode="auto">
          <a:xfrm>
            <a:off x="2354578" y="544297"/>
            <a:ext cx="7761924" cy="5343065"/>
          </a:xfrm>
          <a:custGeom>
            <a:avLst/>
            <a:gdLst>
              <a:gd name="connsiteX0" fmla="*/ 3025687 w 7761924"/>
              <a:gd name="connsiteY0" fmla="*/ 76 h 5343065"/>
              <a:gd name="connsiteX1" fmla="*/ 3372722 w 7761924"/>
              <a:gd name="connsiteY1" fmla="*/ 16088 h 5343065"/>
              <a:gd name="connsiteX2" fmla="*/ 7761924 w 7761924"/>
              <a:gd name="connsiteY2" fmla="*/ 3316816 h 5343065"/>
              <a:gd name="connsiteX3" fmla="*/ 3701109 w 7761924"/>
              <a:gd name="connsiteY3" fmla="*/ 5320611 h 5343065"/>
              <a:gd name="connsiteX4" fmla="*/ 36290 w 7761924"/>
              <a:gd name="connsiteY4" fmla="*/ 2696959 h 5343065"/>
              <a:gd name="connsiteX5" fmla="*/ 3025687 w 7761924"/>
              <a:gd name="connsiteY5" fmla="*/ 76 h 534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3748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55"/>
            <a:ext cx="10515600" cy="1325563"/>
          </a:xfrm>
        </p:spPr>
        <p:txBody>
          <a:bodyPr>
            <a:normAutofit fontScale="90000"/>
          </a:bodyPr>
          <a:lstStyle/>
          <a:p>
            <a:br>
              <a:rPr lang="en-US" dirty="0"/>
            </a:br>
            <a:r>
              <a:rPr lang="en-US" dirty="0"/>
              <a:t>                                      </a:t>
            </a:r>
            <a:r>
              <a:rPr lang="en-US" b="1" dirty="0">
                <a:latin typeface="+mn-lt"/>
              </a:rPr>
              <a:t>References</a:t>
            </a:r>
            <a:br>
              <a:rPr lang="en-US" dirty="0">
                <a:latin typeface="+mn-lt"/>
              </a:rPr>
            </a:br>
            <a:endParaRPr lang="en-US" dirty="0">
              <a:latin typeface="+mn-lt"/>
            </a:endParaRPr>
          </a:p>
        </p:txBody>
      </p:sp>
      <p:sp>
        <p:nvSpPr>
          <p:cNvPr id="3" name="Content Placeholder 2"/>
          <p:cNvSpPr>
            <a:spLocks noGrp="1"/>
          </p:cNvSpPr>
          <p:nvPr>
            <p:ph idx="1"/>
          </p:nvPr>
        </p:nvSpPr>
        <p:spPr>
          <a:xfrm>
            <a:off x="0" y="968812"/>
            <a:ext cx="12110720" cy="5889188"/>
          </a:xfrm>
        </p:spPr>
        <p:txBody>
          <a:bodyPr>
            <a:normAutofit fontScale="85000" lnSpcReduction="20000"/>
          </a:bodyPr>
          <a:lstStyle/>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b="1" kern="0" dirty="0">
              <a:solidFill>
                <a:srgbClr val="000000"/>
              </a:solidFill>
              <a:latin typeface="Constantia" pitchFamily="18" charset="0"/>
              <a:ea typeface="Constantia" pitchFamily="18" charset="0"/>
              <a:cs typeface="Constantia" pitchFamily="18" charset="0"/>
              <a:sym typeface="Constantia" pitchFamily="18" charset="0"/>
              <a:hlinkClick r:id="" action="ppaction://noaction"/>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r>
              <a:rPr lang="en-US" altLang="en-US" sz="2200" b="1" kern="0" dirty="0">
                <a:solidFill>
                  <a:srgbClr val="0070C0"/>
                </a:solidFill>
                <a:latin typeface="+mn-lt"/>
                <a:ea typeface="Constantia" pitchFamily="18" charset="0"/>
                <a:cs typeface="Constantia" pitchFamily="18" charset="0"/>
                <a:sym typeface="Constantia" pitchFamily="18" charset="0"/>
                <a:hlinkClick r:id="rId2"/>
              </a:rPr>
              <a:t>https://www.ama-assn.org/about/united-states-adopted-names/united-states-adopted-names-naming-guidelines</a:t>
            </a:r>
            <a:endParaRPr lang="en-US" altLang="en-US" sz="2200" b="1" kern="0" dirty="0">
              <a:solidFill>
                <a:srgbClr val="0070C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sz="2200" b="1" kern="0" dirty="0">
              <a:solidFill>
                <a:srgbClr val="0070C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sz="22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r>
              <a:rPr lang="en-US" altLang="en-US" sz="2200" b="1" kern="0" dirty="0">
                <a:solidFill>
                  <a:srgbClr val="000000"/>
                </a:solidFill>
                <a:latin typeface="+mn-lt"/>
                <a:ea typeface="Constantia" pitchFamily="18" charset="0"/>
                <a:cs typeface="Constantia" pitchFamily="18" charset="0"/>
                <a:sym typeface="Constantia" pitchFamily="18" charset="0"/>
                <a:hlinkClick r:id="rId3"/>
              </a:rPr>
              <a:t>http://www.cancer.gov/cancertopics/understandingcancer/targetedtherapies</a:t>
            </a:r>
            <a:endParaRPr lang="en-US" altLang="en-US" sz="22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sz="2200" b="1" kern="0" dirty="0">
              <a:solidFill>
                <a:srgbClr val="000000"/>
              </a:solidFill>
              <a:latin typeface="+mn-lt"/>
              <a:ea typeface="Constantia" pitchFamily="18" charset="0"/>
              <a:cs typeface="Constantia" pitchFamily="18" charset="0"/>
              <a:sym typeface="Constantia" pitchFamily="18" charset="0"/>
            </a:endParaRPr>
          </a:p>
          <a:p>
            <a:pPr marL="609585" indent="-609585" defTabSz="963060" fontAlgn="base" hangingPunct="0">
              <a:lnSpc>
                <a:spcPct val="80000"/>
              </a:lnSpc>
              <a:spcBef>
                <a:spcPts val="267"/>
              </a:spcBef>
              <a:spcAft>
                <a:spcPct val="0"/>
              </a:spcAft>
              <a:buClr>
                <a:srgbClr val="0BD0D9"/>
              </a:buClr>
              <a:buSzPct val="95000"/>
              <a:buFont typeface="Arial" panose="020B0604020202020204" pitchFamily="34" charset="0"/>
              <a:buChar char="•"/>
              <a:defRPr/>
            </a:pPr>
            <a:endParaRPr lang="en-US" altLang="en-US" sz="22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r>
              <a:rPr lang="en-US" altLang="en-US" sz="2200" b="1" kern="0" dirty="0">
                <a:solidFill>
                  <a:srgbClr val="000000"/>
                </a:solidFill>
                <a:latin typeface="+mn-lt"/>
                <a:ea typeface="Constantia" pitchFamily="18" charset="0"/>
                <a:cs typeface="Constantia" pitchFamily="18" charset="0"/>
                <a:sym typeface="Constantia" pitchFamily="18" charset="0"/>
                <a:hlinkClick r:id="rId4"/>
              </a:rPr>
              <a:t>http://www.cancer.gov/dictionary</a:t>
            </a:r>
            <a:endParaRPr lang="en-US" altLang="en-US" sz="22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sz="2200" kern="0" dirty="0">
              <a:solidFill>
                <a:srgbClr val="000000"/>
              </a:solidFill>
              <a:latin typeface="+mn-lt"/>
              <a:ea typeface="Constantia" pitchFamily="18" charset="0"/>
              <a:cs typeface="Constantia" pitchFamily="18" charset="0"/>
              <a:sym typeface="Constantia" pitchFamily="18" charset="0"/>
            </a:endParaRPr>
          </a:p>
          <a:p>
            <a:pPr marL="609585" indent="-609585" defTabSz="963060" fontAlgn="base" hangingPunct="0">
              <a:lnSpc>
                <a:spcPct val="80000"/>
              </a:lnSpc>
              <a:spcBef>
                <a:spcPts val="267"/>
              </a:spcBef>
              <a:spcAft>
                <a:spcPct val="0"/>
              </a:spcAft>
              <a:buClr>
                <a:srgbClr val="0BD0D9"/>
              </a:buClr>
              <a:buSzPct val="95000"/>
              <a:buFont typeface="Arial" panose="020B0604020202020204" pitchFamily="34" charset="0"/>
              <a:buChar char="•"/>
              <a:defRPr/>
            </a:pPr>
            <a:endParaRPr lang="en-US" altLang="en-US" sz="22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r>
              <a:rPr lang="en-US" altLang="en-US" sz="2200" b="1" kern="0" dirty="0">
                <a:solidFill>
                  <a:srgbClr val="000000"/>
                </a:solidFill>
                <a:latin typeface="+mn-lt"/>
                <a:ea typeface="Constantia" pitchFamily="18" charset="0"/>
                <a:cs typeface="Constantia" pitchFamily="18" charset="0"/>
                <a:sym typeface="Constantia" pitchFamily="18" charset="0"/>
                <a:hlinkClick r:id="rId5"/>
              </a:rPr>
              <a:t>http://www.fda.gov/Drugs/InformationOnDrugs/ApprovedDrugs/ucm279174. htm</a:t>
            </a:r>
            <a:endParaRPr lang="en-US" altLang="en-US" sz="22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sz="22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sz="22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r>
              <a:rPr lang="en-US" altLang="en-US" sz="2200" b="1" kern="0" dirty="0">
                <a:solidFill>
                  <a:srgbClr val="000000"/>
                </a:solidFill>
                <a:latin typeface="+mn-lt"/>
                <a:ea typeface="Constantia" pitchFamily="18" charset="0"/>
                <a:cs typeface="Constantia" pitchFamily="18" charset="0"/>
                <a:sym typeface="Constantia" pitchFamily="18" charset="0"/>
                <a:hlinkClick r:id="rId6"/>
              </a:rPr>
              <a:t>http://www.mycancergenome.org</a:t>
            </a:r>
            <a:endParaRPr lang="en-US" altLang="en-US" sz="22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sz="22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sz="22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r>
              <a:rPr lang="en-US" altLang="en-US" sz="2200" b="1" kern="0" dirty="0">
                <a:solidFill>
                  <a:srgbClr val="000000"/>
                </a:solidFill>
                <a:latin typeface="+mn-lt"/>
                <a:ea typeface="Constantia" pitchFamily="18" charset="0"/>
                <a:cs typeface="Constantia" pitchFamily="18" charset="0"/>
                <a:sym typeface="Constantia" pitchFamily="18" charset="0"/>
                <a:hlinkClick r:id="rId7"/>
              </a:rPr>
              <a:t>https://www.ons.org/genomics-taxonomy</a:t>
            </a:r>
            <a:endParaRPr lang="en-US" altLang="en-US" sz="22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sz="22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sz="22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r>
              <a:rPr lang="en-US" altLang="en-US" sz="2200" b="1" kern="0" dirty="0">
                <a:solidFill>
                  <a:srgbClr val="000000"/>
                </a:solidFill>
                <a:latin typeface="+mn-lt"/>
                <a:ea typeface="Constantia" pitchFamily="18" charset="0"/>
                <a:cs typeface="Constantia" pitchFamily="18" charset="0"/>
                <a:sym typeface="Constantia" pitchFamily="18" charset="0"/>
                <a:hlinkClick r:id="rId8"/>
              </a:rPr>
              <a:t>https://www.fda.gov/drugs/biosimilars/biosimilar-product-information</a:t>
            </a:r>
            <a:endParaRPr lang="en-US" altLang="en-US" sz="22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sz="22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sz="22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sz="22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r>
              <a:rPr lang="en-US" altLang="en-US" sz="2200" b="1" kern="0" dirty="0">
                <a:solidFill>
                  <a:srgbClr val="000000"/>
                </a:solidFill>
                <a:latin typeface="+mn-lt"/>
                <a:ea typeface="Constantia" pitchFamily="18" charset="0"/>
                <a:cs typeface="Constantia" pitchFamily="18" charset="0"/>
                <a:sym typeface="Constantia" pitchFamily="18" charset="0"/>
              </a:rPr>
              <a:t>Search proprietary or non proprietary name of any drug to reach the web site dedicated to that drug. Prescribing information will be available on each web site.</a:t>
            </a: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sz="22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sz="2900" b="1" kern="0" dirty="0">
              <a:solidFill>
                <a:srgbClr val="000000"/>
              </a:solidFill>
              <a:latin typeface="+mn-lt"/>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b="1" kern="0" dirty="0">
              <a:solidFill>
                <a:srgbClr val="000000"/>
              </a:solidFill>
              <a:latin typeface="Constantia" pitchFamily="18" charset="0"/>
              <a:ea typeface="Constantia" pitchFamily="18" charset="0"/>
              <a:cs typeface="Constantia" pitchFamily="18" charset="0"/>
              <a:sym typeface="Constantia" pitchFamily="18" charset="0"/>
            </a:endParaRPr>
          </a:p>
        </p:txBody>
      </p:sp>
    </p:spTree>
    <p:extLst>
      <p:ext uri="{BB962C8B-B14F-4D97-AF65-F5344CB8AC3E}">
        <p14:creationId xmlns:p14="http://schemas.microsoft.com/office/powerpoint/2010/main" val="822533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8301" y="2664478"/>
            <a:ext cx="10972800" cy="1713929"/>
          </a:xfrm>
        </p:spPr>
        <p:txBody>
          <a:bodyPr>
            <a:normAutofit/>
          </a:bodyPr>
          <a:lstStyle/>
          <a:p>
            <a:pPr algn="ctr"/>
            <a:r>
              <a:rPr lang="en-US" b="1" dirty="0">
                <a:solidFill>
                  <a:schemeClr val="accent4">
                    <a:lumMod val="75000"/>
                  </a:schemeClr>
                </a:solidFill>
                <a:latin typeface="+mn-lt"/>
                <a:cs typeface="Helvetica"/>
              </a:rPr>
              <a:t>Trends</a:t>
            </a:r>
            <a:br>
              <a:rPr lang="en-US" b="1" dirty="0">
                <a:solidFill>
                  <a:schemeClr val="accent1"/>
                </a:solidFill>
                <a:latin typeface="+mn-lt"/>
                <a:cs typeface="Helvetica"/>
              </a:rPr>
            </a:br>
            <a:endParaRPr lang="en-US" dirty="0">
              <a:latin typeface="+mn-lt"/>
            </a:endParaRPr>
          </a:p>
        </p:txBody>
      </p:sp>
    </p:spTree>
    <p:extLst>
      <p:ext uri="{BB962C8B-B14F-4D97-AF65-F5344CB8AC3E}">
        <p14:creationId xmlns:p14="http://schemas.microsoft.com/office/powerpoint/2010/main" val="2240670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2847"/>
            <a:ext cx="10515600" cy="1325563"/>
          </a:xfrm>
        </p:spPr>
        <p:txBody>
          <a:bodyPr>
            <a:noAutofit/>
          </a:bodyPr>
          <a:lstStyle/>
          <a:p>
            <a:pPr algn="ctr"/>
            <a:r>
              <a:rPr lang="en-US" sz="3600" b="1" dirty="0">
                <a:latin typeface="+mn-lt"/>
              </a:rPr>
              <a:t>Trends 2022</a:t>
            </a:r>
          </a:p>
        </p:txBody>
      </p:sp>
      <p:sp>
        <p:nvSpPr>
          <p:cNvPr id="3" name="Content Placeholder 2"/>
          <p:cNvSpPr>
            <a:spLocks noGrp="1"/>
          </p:cNvSpPr>
          <p:nvPr>
            <p:ph idx="1"/>
          </p:nvPr>
        </p:nvSpPr>
        <p:spPr>
          <a:xfrm>
            <a:off x="321734" y="1668411"/>
            <a:ext cx="11082866" cy="4478390"/>
          </a:xfrm>
        </p:spPr>
        <p:txBody>
          <a:bodyPr>
            <a:normAutofit/>
          </a:bodyPr>
          <a:lstStyle/>
          <a:p>
            <a:pPr marL="1602276" lvl="2" indent="-457189" defTabSz="1206470">
              <a:lnSpc>
                <a:spcPct val="80000"/>
              </a:lnSpc>
              <a:spcBef>
                <a:spcPts val="533"/>
              </a:spcBef>
              <a:buClr>
                <a:srgbClr val="0F6FC6"/>
              </a:buClr>
              <a:buSzPct val="85000"/>
              <a:buFont typeface="Arial" panose="020B0604020202020204" pitchFamily="34" charset="0"/>
              <a:buChar char="•"/>
              <a:defRPr/>
            </a:pPr>
            <a:r>
              <a:rPr lang="en-US" altLang="en-US" b="1" dirty="0">
                <a:latin typeface="+mn-lt"/>
                <a:ea typeface="Constantia" pitchFamily="18" charset="0"/>
                <a:cs typeface="Constantia" pitchFamily="18" charset="0"/>
                <a:sym typeface="Constantia" pitchFamily="18" charset="0"/>
              </a:rPr>
              <a:t>Immunotherapy and Molecular Therapies</a:t>
            </a:r>
          </a:p>
          <a:p>
            <a:pPr marL="1602276" lvl="2" indent="-457189"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mn-lt"/>
              <a:ea typeface="Constantia" pitchFamily="18" charset="0"/>
              <a:cs typeface="Constantia" pitchFamily="18" charset="0"/>
              <a:sym typeface="Constantia" pitchFamily="18" charset="0"/>
            </a:endParaRPr>
          </a:p>
          <a:p>
            <a:pPr marL="2059476" lvl="3"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Subcutaneous formulations of monoclonal antibodies</a:t>
            </a:r>
          </a:p>
          <a:p>
            <a:pPr marL="2059476" lvl="3"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059465" lvl="3"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Expanded indications </a:t>
            </a:r>
          </a:p>
          <a:p>
            <a:pPr marL="2059465" lvl="3"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Neoadjuvant/adjuvant</a:t>
            </a: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Metastatic and locally advanced treatment</a:t>
            </a: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Maintenance after primary treatment</a:t>
            </a: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New generations of drugs to treat drug resistance</a:t>
            </a: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1867" b="1" dirty="0">
              <a:latin typeface="Constantia" pitchFamily="18" charset="0"/>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1867" b="1" dirty="0">
              <a:latin typeface="Constantia" pitchFamily="18" charset="0"/>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267" b="1" dirty="0">
              <a:latin typeface="Constantia" pitchFamily="18" charset="0"/>
              <a:ea typeface="Constantia" pitchFamily="18" charset="0"/>
              <a:cs typeface="Constantia" pitchFamily="18" charset="0"/>
              <a:sym typeface="Constantia" pitchFamily="18" charset="0"/>
            </a:endParaRPr>
          </a:p>
          <a:p>
            <a:pPr marL="2059465" lvl="4" indent="0" defTabSz="1206470">
              <a:lnSpc>
                <a:spcPct val="80000"/>
              </a:lnSpc>
              <a:spcBef>
                <a:spcPts val="533"/>
              </a:spcBef>
              <a:buClr>
                <a:srgbClr val="0F6FC6"/>
              </a:buClr>
              <a:buSzPct val="85000"/>
              <a:buNone/>
              <a:defRPr/>
            </a:pPr>
            <a:endParaRPr lang="en-US" altLang="en-US" sz="2267" b="1" dirty="0">
              <a:latin typeface="Constantia" pitchFamily="18" charset="0"/>
              <a:ea typeface="Constantia" pitchFamily="18" charset="0"/>
              <a:cs typeface="Constantia" pitchFamily="18" charset="0"/>
              <a:sym typeface="Constantia" pitchFamily="18" charset="0"/>
            </a:endParaRPr>
          </a:p>
          <a:p>
            <a:pPr marL="1602276" lvl="2" indent="-457189" defTabSz="1206470">
              <a:lnSpc>
                <a:spcPct val="80000"/>
              </a:lnSpc>
              <a:spcBef>
                <a:spcPts val="533"/>
              </a:spcBef>
              <a:buClr>
                <a:srgbClr val="0F6FC6"/>
              </a:buClr>
              <a:buSzPct val="85000"/>
              <a:buFont typeface="Arial" panose="020B0604020202020204" pitchFamily="34" charset="0"/>
              <a:buChar char="•"/>
              <a:defRPr/>
            </a:pPr>
            <a:endParaRPr lang="en-US" altLang="en-US" sz="2667" b="1" dirty="0">
              <a:latin typeface="Constantia" pitchFamily="18" charset="0"/>
              <a:ea typeface="Constantia" pitchFamily="18" charset="0"/>
              <a:cs typeface="Constantia" pitchFamily="18" charset="0"/>
              <a:sym typeface="Constantia" pitchFamily="18" charset="0"/>
            </a:endParaRPr>
          </a:p>
          <a:p>
            <a:pPr marL="0" indent="0">
              <a:buNone/>
            </a:pPr>
            <a:endParaRPr lang="en-US" sz="3200" dirty="0"/>
          </a:p>
        </p:txBody>
      </p:sp>
      <p:sp>
        <p:nvSpPr>
          <p:cNvPr id="4" name="TextBox 3"/>
          <p:cNvSpPr txBox="1"/>
          <p:nvPr/>
        </p:nvSpPr>
        <p:spPr>
          <a:xfrm>
            <a:off x="0" y="6362583"/>
            <a:ext cx="7023013" cy="260584"/>
          </a:xfrm>
          <a:prstGeom prst="rect">
            <a:avLst/>
          </a:prstGeom>
          <a:noFill/>
        </p:spPr>
        <p:txBody>
          <a:bodyPr wrap="non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2059448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br>
              <a:rPr lang="en-US" sz="3600" dirty="0"/>
            </a:br>
            <a:r>
              <a:rPr lang="en-US" sz="3600" b="1" dirty="0">
                <a:latin typeface="+mn-lt"/>
              </a:rPr>
              <a:t>Trends 2022</a:t>
            </a:r>
            <a:br>
              <a:rPr lang="en-US" sz="3600" dirty="0"/>
            </a:br>
            <a:endParaRPr lang="en-US" sz="3600" dirty="0"/>
          </a:p>
        </p:txBody>
      </p:sp>
      <p:sp>
        <p:nvSpPr>
          <p:cNvPr id="3" name="Content Placeholder 2"/>
          <p:cNvSpPr>
            <a:spLocks noGrp="1"/>
          </p:cNvSpPr>
          <p:nvPr>
            <p:ph idx="1"/>
          </p:nvPr>
        </p:nvSpPr>
        <p:spPr>
          <a:xfrm>
            <a:off x="97536" y="1631758"/>
            <a:ext cx="11012423" cy="4200871"/>
          </a:xfrm>
        </p:spPr>
        <p:txBody>
          <a:bodyPr>
            <a:normAutofit lnSpcReduction="10000"/>
          </a:bodyPr>
          <a:lstStyle/>
          <a:p>
            <a:pPr marL="1710224" lvl="3" indent="-260344" defTabSz="1206470">
              <a:lnSpc>
                <a:spcPct val="80000"/>
              </a:lnSpc>
              <a:spcBef>
                <a:spcPts val="533"/>
              </a:spcBef>
              <a:buClr>
                <a:srgbClr val="0F6FC6"/>
              </a:buClr>
              <a:buSzPct val="85000"/>
              <a:buFont typeface="Arial" pitchFamily="34" charset="0"/>
              <a:buChar char="•"/>
              <a:defRPr/>
            </a:pPr>
            <a:r>
              <a:rPr lang="en-US" altLang="en-US" sz="2000" b="1" dirty="0">
                <a:latin typeface="+mn-lt"/>
                <a:ea typeface="Constantia" pitchFamily="18" charset="0"/>
                <a:cs typeface="Constantia" pitchFamily="18" charset="0"/>
                <a:sym typeface="Constantia" pitchFamily="18" charset="0"/>
              </a:rPr>
              <a:t>Biosimilars</a:t>
            </a:r>
          </a:p>
          <a:p>
            <a:pPr marL="1710224" lvl="3" indent="-260344" defTabSz="1206470">
              <a:lnSpc>
                <a:spcPct val="80000"/>
              </a:lnSpc>
              <a:spcBef>
                <a:spcPts val="533"/>
              </a:spcBef>
              <a:buClr>
                <a:srgbClr val="0F6FC6"/>
              </a:buClr>
              <a:buSzPct val="85000"/>
              <a:buFont typeface="Arial"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349441" lvl="5" indent="-195258" defTabSz="904852">
              <a:lnSpc>
                <a:spcPct val="80000"/>
              </a:lnSpc>
              <a:spcBef>
                <a:spcPts val="400"/>
              </a:spcBef>
              <a:buClr>
                <a:srgbClr val="0F6FC6"/>
              </a:buClr>
              <a:buSzPct val="85000"/>
              <a:buFont typeface="Arial" pitchFamily="34" charset="0"/>
              <a:buChar char="•"/>
              <a:defRPr/>
            </a:pPr>
            <a:r>
              <a:rPr lang="en-US" altLang="en-US" sz="2000" b="1" dirty="0">
                <a:solidFill>
                  <a:prstClr val="black"/>
                </a:solidFill>
                <a:ea typeface="Constantia" pitchFamily="18" charset="0"/>
                <a:cs typeface="Constantia" pitchFamily="18" charset="0"/>
                <a:sym typeface="Constantia" pitchFamily="18" charset="0"/>
              </a:rPr>
              <a:t>A biological product that is approved based on a showing  that it is highly     similar  to an already-approved biological product, known as a reference product.               </a:t>
            </a:r>
          </a:p>
          <a:p>
            <a:pPr marL="1739857" lvl="4" indent="-195258" defTabSz="904852">
              <a:lnSpc>
                <a:spcPct val="80000"/>
              </a:lnSpc>
              <a:spcBef>
                <a:spcPts val="400"/>
              </a:spcBef>
              <a:buClr>
                <a:srgbClr val="0F6FC6"/>
              </a:buClr>
              <a:buSzPct val="85000"/>
              <a:buFont typeface="Arial" pitchFamily="34" charset="0"/>
              <a:buChar char="•"/>
              <a:defRPr/>
            </a:pPr>
            <a:endParaRPr lang="en-US" altLang="en-US" sz="2000" b="1" dirty="0">
              <a:solidFill>
                <a:prstClr val="black"/>
              </a:solidFill>
              <a:latin typeface="+mn-lt"/>
              <a:ea typeface="Constantia" pitchFamily="18" charset="0"/>
              <a:cs typeface="Constantia" pitchFamily="18" charset="0"/>
              <a:sym typeface="Constantia" pitchFamily="18" charset="0"/>
            </a:endParaRPr>
          </a:p>
          <a:p>
            <a:pPr marL="2349441" lvl="5" indent="-195258" defTabSz="904852">
              <a:lnSpc>
                <a:spcPct val="80000"/>
              </a:lnSpc>
              <a:spcBef>
                <a:spcPts val="400"/>
              </a:spcBef>
              <a:buClr>
                <a:srgbClr val="0F6FC6"/>
              </a:buClr>
              <a:buSzPct val="85000"/>
              <a:buFont typeface="Arial" pitchFamily="34" charset="0"/>
              <a:buChar char="•"/>
              <a:defRPr/>
            </a:pPr>
            <a:r>
              <a:rPr lang="en-US" altLang="en-US" sz="2000" b="1" dirty="0">
                <a:solidFill>
                  <a:prstClr val="black"/>
                </a:solidFill>
                <a:ea typeface="Constantia" pitchFamily="18" charset="0"/>
                <a:cs typeface="Constantia" pitchFamily="18" charset="0"/>
                <a:sym typeface="Constantia" pitchFamily="18" charset="0"/>
              </a:rPr>
              <a:t>The biosimilar also must show it has no clinically meaningful differences in terms of safety and  effectiveness from the reference product. </a:t>
            </a:r>
          </a:p>
          <a:p>
            <a:pPr marL="1739857" lvl="4" indent="-195258" defTabSz="904852">
              <a:lnSpc>
                <a:spcPct val="80000"/>
              </a:lnSpc>
              <a:spcBef>
                <a:spcPts val="400"/>
              </a:spcBef>
              <a:buClr>
                <a:srgbClr val="0F6FC6"/>
              </a:buClr>
              <a:buSzPct val="85000"/>
              <a:buFont typeface="Arial" pitchFamily="34" charset="0"/>
              <a:buChar char="•"/>
              <a:defRPr/>
            </a:pPr>
            <a:endParaRPr lang="en-US" altLang="en-US" sz="2000" b="1" dirty="0">
              <a:solidFill>
                <a:prstClr val="black"/>
              </a:solidFill>
              <a:latin typeface="+mn-lt"/>
              <a:ea typeface="Constantia" pitchFamily="18" charset="0"/>
              <a:cs typeface="Constantia" pitchFamily="18" charset="0"/>
              <a:sym typeface="Constantia" pitchFamily="18" charset="0"/>
            </a:endParaRPr>
          </a:p>
          <a:p>
            <a:pPr marL="2349441" lvl="5" indent="-195258" defTabSz="904852">
              <a:lnSpc>
                <a:spcPct val="80000"/>
              </a:lnSpc>
              <a:spcBef>
                <a:spcPts val="400"/>
              </a:spcBef>
              <a:buClr>
                <a:srgbClr val="0F6FC6"/>
              </a:buClr>
              <a:buSzPct val="85000"/>
              <a:buFont typeface="Arial" pitchFamily="34" charset="0"/>
              <a:buChar char="•"/>
              <a:defRPr/>
            </a:pPr>
            <a:r>
              <a:rPr lang="en-US" altLang="en-US" sz="2000" b="1" dirty="0">
                <a:solidFill>
                  <a:prstClr val="black"/>
                </a:solidFill>
                <a:ea typeface="Constantia" pitchFamily="18" charset="0"/>
                <a:cs typeface="Constantia" pitchFamily="18" charset="0"/>
                <a:sym typeface="Constantia" pitchFamily="18" charset="0"/>
              </a:rPr>
              <a:t>Only minor differences in clinically inactive components are allowable   in biosimilar products.</a:t>
            </a:r>
          </a:p>
          <a:p>
            <a:pPr marL="2349441" lvl="5" indent="-195258" defTabSz="904852">
              <a:lnSpc>
                <a:spcPct val="80000"/>
              </a:lnSpc>
              <a:spcBef>
                <a:spcPts val="400"/>
              </a:spcBef>
              <a:buClr>
                <a:srgbClr val="0F6FC6"/>
              </a:buClr>
              <a:buSzPct val="85000"/>
              <a:buFont typeface="Arial" pitchFamily="34" charset="0"/>
              <a:buChar char="•"/>
              <a:defRPr/>
            </a:pPr>
            <a:endParaRPr lang="en-US" altLang="en-US" sz="2000" b="1" dirty="0">
              <a:solidFill>
                <a:prstClr val="black"/>
              </a:solidFill>
              <a:ea typeface="Constantia" pitchFamily="18" charset="0"/>
              <a:cs typeface="Constantia" pitchFamily="18" charset="0"/>
              <a:sym typeface="Constantia" pitchFamily="18" charset="0"/>
            </a:endParaRPr>
          </a:p>
          <a:p>
            <a:pPr marL="2349441" lvl="5" indent="-195258" defTabSz="904852">
              <a:lnSpc>
                <a:spcPct val="80000"/>
              </a:lnSpc>
              <a:spcBef>
                <a:spcPts val="400"/>
              </a:spcBef>
              <a:buClr>
                <a:srgbClr val="0F6FC6"/>
              </a:buClr>
              <a:buSzPct val="85000"/>
              <a:buFont typeface="Arial" pitchFamily="34" charset="0"/>
              <a:buChar char="•"/>
              <a:defRPr/>
            </a:pPr>
            <a:r>
              <a:rPr lang="en-US" altLang="en-US" sz="2000" b="1" dirty="0">
                <a:solidFill>
                  <a:prstClr val="black"/>
                </a:solidFill>
                <a:ea typeface="Constantia" pitchFamily="18" charset="0"/>
                <a:cs typeface="Constantia" pitchFamily="18" charset="0"/>
                <a:sym typeface="Constantia" pitchFamily="18" charset="0"/>
              </a:rPr>
              <a:t>As of 8/30/2022 the number of cancer biosimilars approved by the FDA include:</a:t>
            </a:r>
          </a:p>
          <a:p>
            <a:pPr marL="2806641" lvl="6" indent="-195258" defTabSz="904852">
              <a:lnSpc>
                <a:spcPct val="80000"/>
              </a:lnSpc>
              <a:spcBef>
                <a:spcPts val="400"/>
              </a:spcBef>
              <a:buClr>
                <a:srgbClr val="0F6FC6"/>
              </a:buClr>
              <a:buSzPct val="85000"/>
              <a:buFont typeface="Arial" pitchFamily="34" charset="0"/>
              <a:buChar char="•"/>
              <a:defRPr/>
            </a:pPr>
            <a:r>
              <a:rPr lang="en-US" altLang="en-US" sz="2000" b="1" dirty="0">
                <a:solidFill>
                  <a:prstClr val="black"/>
                </a:solidFill>
                <a:ea typeface="Constantia" pitchFamily="18" charset="0"/>
                <a:cs typeface="Constantia" pitchFamily="18" charset="0"/>
                <a:sym typeface="Constantia" pitchFamily="18" charset="0"/>
              </a:rPr>
              <a:t>  9 for cancer supportive care</a:t>
            </a:r>
          </a:p>
          <a:p>
            <a:pPr marL="2806641" lvl="6" indent="-195258" defTabSz="904852">
              <a:lnSpc>
                <a:spcPct val="80000"/>
              </a:lnSpc>
              <a:spcBef>
                <a:spcPts val="400"/>
              </a:spcBef>
              <a:buClr>
                <a:srgbClr val="0F6FC6"/>
              </a:buClr>
              <a:buSzPct val="85000"/>
              <a:buFont typeface="Arial" pitchFamily="34" charset="0"/>
              <a:buChar char="•"/>
              <a:defRPr/>
            </a:pPr>
            <a:r>
              <a:rPr lang="en-US" altLang="en-US" sz="2000" b="1" dirty="0">
                <a:solidFill>
                  <a:prstClr val="black"/>
                </a:solidFill>
                <a:ea typeface="Constantia" pitchFamily="18" charset="0"/>
                <a:cs typeface="Constantia" pitchFamily="18" charset="0"/>
                <a:sym typeface="Constantia" pitchFamily="18" charset="0"/>
              </a:rPr>
              <a:t>13 for cancer treatment</a:t>
            </a:r>
          </a:p>
          <a:p>
            <a:pPr marL="2319809" lvl="4" indent="-260344" defTabSz="1206470">
              <a:lnSpc>
                <a:spcPct val="80000"/>
              </a:lnSpc>
              <a:spcBef>
                <a:spcPts val="533"/>
              </a:spcBef>
              <a:buClr>
                <a:srgbClr val="0F6FC6"/>
              </a:buClr>
              <a:buSzPct val="85000"/>
              <a:buFont typeface="Arial" pitchFamily="34" charset="0"/>
              <a:buChar char="•"/>
              <a:defRPr/>
            </a:pPr>
            <a:endParaRPr lang="en-US" altLang="en-US" sz="3200" b="1" dirty="0">
              <a:latin typeface="Constantia" pitchFamily="18" charset="0"/>
              <a:ea typeface="Constantia" pitchFamily="18" charset="0"/>
              <a:cs typeface="Constantia" pitchFamily="18" charset="0"/>
              <a:sym typeface="Constantia" pitchFamily="18" charset="0"/>
            </a:endParaRPr>
          </a:p>
          <a:p>
            <a:pPr marL="1710224" lvl="3" indent="-260344" defTabSz="1206470">
              <a:lnSpc>
                <a:spcPct val="80000"/>
              </a:lnSpc>
              <a:spcBef>
                <a:spcPts val="533"/>
              </a:spcBef>
              <a:buClr>
                <a:srgbClr val="0F6FC6"/>
              </a:buClr>
              <a:buSzPct val="85000"/>
              <a:buFont typeface="Arial" pitchFamily="34" charset="0"/>
              <a:buChar char="•"/>
              <a:defRPr/>
            </a:pPr>
            <a:endParaRPr lang="en-US" altLang="en-US" sz="3200" b="1" dirty="0">
              <a:latin typeface="Constantia" pitchFamily="18" charset="0"/>
              <a:ea typeface="Constantia" pitchFamily="18" charset="0"/>
              <a:cs typeface="Constantia" pitchFamily="18" charset="0"/>
              <a:sym typeface="Constantia" pitchFamily="18" charset="0"/>
            </a:endParaRPr>
          </a:p>
          <a:p>
            <a:pPr marL="0" indent="0">
              <a:buNone/>
            </a:pPr>
            <a:endParaRPr lang="en-US" dirty="0"/>
          </a:p>
        </p:txBody>
      </p:sp>
      <p:sp>
        <p:nvSpPr>
          <p:cNvPr id="4" name="TextBox 3"/>
          <p:cNvSpPr txBox="1"/>
          <p:nvPr/>
        </p:nvSpPr>
        <p:spPr>
          <a:xfrm>
            <a:off x="563364" y="6004087"/>
            <a:ext cx="8056472" cy="488788"/>
          </a:xfrm>
          <a:prstGeom prst="rect">
            <a:avLst/>
          </a:prstGeom>
          <a:noFill/>
        </p:spPr>
        <p:txBody>
          <a:bodyPr wrap="square" rtlCol="0">
            <a:spAutoFit/>
          </a:bodyPr>
          <a:lstStyle/>
          <a:p>
            <a:pPr marL="1145087" lvl="3" defTabSz="1206470">
              <a:lnSpc>
                <a:spcPct val="80000"/>
              </a:lnSpc>
              <a:spcBef>
                <a:spcPts val="533"/>
              </a:spcBef>
              <a:buClr>
                <a:srgbClr val="0F6FC6"/>
              </a:buClr>
              <a:buSzPct val="85000"/>
              <a:defRPr/>
            </a:pPr>
            <a:r>
              <a:rPr lang="en-US" altLang="en-US" sz="1333" dirty="0">
                <a:sym typeface="Helvetica" charset="0"/>
              </a:rPr>
              <a:t>https://www.fda.gov/drugs/biosimilars/biosimilar-product-information</a:t>
            </a:r>
          </a:p>
          <a:p>
            <a:pPr marL="1145087" lvl="3" defTabSz="1206470">
              <a:lnSpc>
                <a:spcPct val="80000"/>
              </a:lnSpc>
              <a:spcBef>
                <a:spcPts val="533"/>
              </a:spcBef>
              <a:buClr>
                <a:srgbClr val="0F6FC6"/>
              </a:buClr>
              <a:buSzPct val="85000"/>
              <a:defRPr/>
            </a:pPr>
            <a:endParaRPr lang="en-US" altLang="en-US" sz="1333" dirty="0">
              <a:sym typeface="Helvetica" charset="0"/>
            </a:endParaRPr>
          </a:p>
        </p:txBody>
      </p:sp>
    </p:spTree>
    <p:extLst>
      <p:ext uri="{BB962C8B-B14F-4D97-AF65-F5344CB8AC3E}">
        <p14:creationId xmlns:p14="http://schemas.microsoft.com/office/powerpoint/2010/main" val="1287024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a:latin typeface="+mn-lt"/>
              </a:rPr>
              <a:t>Trends 2022</a:t>
            </a:r>
          </a:p>
        </p:txBody>
      </p:sp>
      <p:sp>
        <p:nvSpPr>
          <p:cNvPr id="3" name="Content Placeholder 2"/>
          <p:cNvSpPr>
            <a:spLocks noGrp="1"/>
          </p:cNvSpPr>
          <p:nvPr>
            <p:ph idx="1"/>
          </p:nvPr>
        </p:nvSpPr>
        <p:spPr>
          <a:xfrm>
            <a:off x="431800" y="1581384"/>
            <a:ext cx="10972800" cy="3441341"/>
          </a:xfrm>
        </p:spPr>
        <p:txBody>
          <a:bodyPr>
            <a:normAutofit/>
          </a:bodyPr>
          <a:lstStyle/>
          <a:p>
            <a:pPr marL="1602276" lvl="2" indent="-457189" defTabSz="1206470">
              <a:lnSpc>
                <a:spcPct val="80000"/>
              </a:lnSpc>
              <a:spcBef>
                <a:spcPts val="533"/>
              </a:spcBef>
              <a:buClr>
                <a:srgbClr val="0F6FC6"/>
              </a:buClr>
              <a:buSzPct val="85000"/>
              <a:buFont typeface="Arial" panose="020B0604020202020204" pitchFamily="34" charset="0"/>
              <a:buChar char="•"/>
              <a:defRPr/>
            </a:pPr>
            <a:endParaRPr lang="en-US" altLang="en-US" sz="2667" b="1" dirty="0">
              <a:latin typeface="Constantia" pitchFamily="18" charset="0"/>
              <a:ea typeface="Constantia" pitchFamily="18" charset="0"/>
              <a:cs typeface="Constantia" pitchFamily="18" charset="0"/>
              <a:sym typeface="Constantia" pitchFamily="18" charset="0"/>
            </a:endParaRPr>
          </a:p>
          <a:p>
            <a:pPr marL="1602276" lvl="2" indent="-457189" defTabSz="1206470">
              <a:lnSpc>
                <a:spcPct val="80000"/>
              </a:lnSpc>
              <a:spcBef>
                <a:spcPts val="533"/>
              </a:spcBef>
              <a:buClr>
                <a:srgbClr val="0F6FC6"/>
              </a:buClr>
              <a:buSzPct val="85000"/>
              <a:buFont typeface="Arial" panose="020B0604020202020204" pitchFamily="34" charset="0"/>
              <a:buChar char="•"/>
              <a:defRPr/>
            </a:pPr>
            <a:r>
              <a:rPr lang="en-US" altLang="en-US" b="1" dirty="0">
                <a:latin typeface="+mn-lt"/>
                <a:ea typeface="Constantia" pitchFamily="18" charset="0"/>
                <a:cs typeface="Constantia" pitchFamily="18" charset="0"/>
                <a:sym typeface="Constantia" pitchFamily="18" charset="0"/>
              </a:rPr>
              <a:t>Cellular  Gene Therapies</a:t>
            </a:r>
          </a:p>
          <a:p>
            <a:pPr marL="1602276" lvl="2" indent="-457189"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mn-lt"/>
              <a:ea typeface="Constantia" pitchFamily="18" charset="0"/>
              <a:cs typeface="Constantia" pitchFamily="18" charset="0"/>
              <a:sym typeface="Constantia" pitchFamily="18" charset="0"/>
            </a:endParaRPr>
          </a:p>
          <a:p>
            <a:pPr marL="2211861" lvl="3"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2017: “The U.S. Food and Drug Administration issued a historic action today making the first gene therapy available in the United States, ushering in a new approach to the treatment of cancer and other serious and life-threatening diseases.”</a:t>
            </a:r>
          </a:p>
          <a:p>
            <a:pPr marL="2211861" lvl="3" indent="-457189" defTabSz="1206470">
              <a:lnSpc>
                <a:spcPct val="80000"/>
              </a:lnSpc>
              <a:spcBef>
                <a:spcPts val="533"/>
              </a:spcBef>
              <a:buClr>
                <a:srgbClr val="0F6FC6"/>
              </a:buClr>
              <a:buSzPct val="85000"/>
              <a:buFont typeface="Arial" panose="020B0604020202020204" pitchFamily="34" charset="0"/>
              <a:buChar char="•"/>
              <a:defRPr/>
            </a:pPr>
            <a:endParaRPr lang="en-US" altLang="en-US" sz="2000" b="1" dirty="0">
              <a:latin typeface="+mn-lt"/>
              <a:ea typeface="Constantia" pitchFamily="18" charset="0"/>
              <a:cs typeface="Constantia" pitchFamily="18" charset="0"/>
              <a:sym typeface="Constantia" pitchFamily="18" charset="0"/>
            </a:endParaRPr>
          </a:p>
          <a:p>
            <a:pPr marL="2211861" lvl="3" indent="-457189" defTabSz="1206470">
              <a:lnSpc>
                <a:spcPct val="80000"/>
              </a:lnSpc>
              <a:spcBef>
                <a:spcPts val="533"/>
              </a:spcBef>
              <a:buClr>
                <a:srgbClr val="0F6FC6"/>
              </a:buClr>
              <a:buSzPct val="85000"/>
              <a:buFont typeface="Arial" panose="020B0604020202020204" pitchFamily="34" charset="0"/>
              <a:buChar char="•"/>
              <a:defRPr/>
            </a:pPr>
            <a:r>
              <a:rPr lang="en-US" altLang="en-US" sz="2000" b="1" dirty="0">
                <a:latin typeface="+mn-lt"/>
                <a:ea typeface="Constantia" pitchFamily="18" charset="0"/>
                <a:cs typeface="Constantia" pitchFamily="18" charset="0"/>
                <a:sym typeface="Constantia" pitchFamily="18" charset="0"/>
              </a:rPr>
              <a:t>6 new therapies FDA approved for cancer treatment since 2017, with expanding indications; more in clinical trials development</a:t>
            </a:r>
          </a:p>
          <a:p>
            <a:pPr marL="2211861" lvl="3" indent="-457189"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mn-lt"/>
              <a:ea typeface="Constantia" pitchFamily="18" charset="0"/>
              <a:cs typeface="Constantia" pitchFamily="18" charset="0"/>
              <a:sym typeface="Constantia" pitchFamily="18" charset="0"/>
            </a:endParaRPr>
          </a:p>
          <a:p>
            <a:pPr marL="0" indent="0">
              <a:buNone/>
            </a:pPr>
            <a:endParaRPr lang="en-US" sz="3200" dirty="0"/>
          </a:p>
        </p:txBody>
      </p:sp>
      <p:sp>
        <p:nvSpPr>
          <p:cNvPr id="4" name="TextBox 3"/>
          <p:cNvSpPr txBox="1"/>
          <p:nvPr/>
        </p:nvSpPr>
        <p:spPr>
          <a:xfrm>
            <a:off x="1" y="5751314"/>
            <a:ext cx="7023013" cy="260584"/>
          </a:xfrm>
          <a:prstGeom prst="rect">
            <a:avLst/>
          </a:prstGeom>
          <a:noFill/>
        </p:spPr>
        <p:txBody>
          <a:bodyPr wrap="non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3153408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11AF28F6743E4F84CE15F1D4315B8D" ma:contentTypeVersion="4" ma:contentTypeDescription="Create a new document." ma:contentTypeScope="" ma:versionID="ee7ace1481c1c55e720f39e3aea04b01">
  <xsd:schema xmlns:xsd="http://www.w3.org/2001/XMLSchema" xmlns:xs="http://www.w3.org/2001/XMLSchema" xmlns:p="http://schemas.microsoft.com/office/2006/metadata/properties" xmlns:ns2="c5496b25-756f-4adf-ad0f-3223ed4f779e" targetNamespace="http://schemas.microsoft.com/office/2006/metadata/properties" ma:root="true" ma:fieldsID="15176ac21a34030e18dc07d068f26d0f" ns2:_="">
    <xsd:import namespace="c5496b25-756f-4adf-ad0f-3223ed4f77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496b25-756f-4adf-ad0f-3223ed4f77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351A2E-12A8-48AD-9FF7-38B2DC5FAA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496b25-756f-4adf-ad0f-3223ed4f77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E429AD-49D5-4801-B9EE-5CC626EBEA81}">
  <ds:schemaRefs>
    <ds:schemaRef ds:uri="c5496b25-756f-4adf-ad0f-3223ed4f779e"/>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E47262D7-EF8F-442A-826C-C039E683F8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3593</TotalTime>
  <Words>4597</Words>
  <Application>Microsoft Office PowerPoint</Application>
  <PresentationFormat>Widescreen</PresentationFormat>
  <Paragraphs>567</Paragraphs>
  <Slides>57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Constantia</vt:lpstr>
      <vt:lpstr>Helvetica</vt:lpstr>
      <vt:lpstr>League Spartan</vt:lpstr>
      <vt:lpstr>Office Theme</vt:lpstr>
      <vt:lpstr>                     Pharmacology Update 2022    Teresa Knoop, MSN, RN, AOCN® Nurse Consultant Secretary, Oncology Nursing Society Board of Directors  </vt:lpstr>
      <vt:lpstr>Disclosures</vt:lpstr>
      <vt:lpstr>Objectives</vt:lpstr>
      <vt:lpstr>    Progress in Cancer Therapy 2022 </vt:lpstr>
      <vt:lpstr>Progress in Cancer Therapy 2022</vt:lpstr>
      <vt:lpstr>Trends </vt:lpstr>
      <vt:lpstr>Trends 2022</vt:lpstr>
      <vt:lpstr> Trends 2022 </vt:lpstr>
      <vt:lpstr>Trends 2022</vt:lpstr>
      <vt:lpstr>Trends 2022</vt:lpstr>
      <vt:lpstr>Trends 2022</vt:lpstr>
      <vt:lpstr>  Progress in Cancer Therapy 2022  </vt:lpstr>
      <vt:lpstr>Of Note: Non Small Cell Lung Cancer</vt:lpstr>
      <vt:lpstr>  Progress in Cancer Therapy 2022  </vt:lpstr>
      <vt:lpstr>Of Note: Breast Cancer</vt:lpstr>
      <vt:lpstr>  Progress in Cancer Therapy 2022  </vt:lpstr>
      <vt:lpstr>  Progress in Cancer Therapy 2022  </vt:lpstr>
      <vt:lpstr>Progress in Cancer Therapy 2022</vt:lpstr>
      <vt:lpstr>   Progress in Cancer Therapy 2022</vt:lpstr>
      <vt:lpstr>   Progress in Cancer Therapy 2022</vt:lpstr>
      <vt:lpstr> Of Note: Tumor Agnostic Drugs</vt:lpstr>
      <vt:lpstr>   Progress in Cancer Therapy 2022</vt:lpstr>
      <vt:lpstr>   Progress in Cancer Therapy 2022</vt:lpstr>
      <vt:lpstr>   Progress in Cancer Therapy 2022</vt:lpstr>
      <vt:lpstr>Progress in Cancer Therapy 2022</vt:lpstr>
      <vt:lpstr>Progress in Cancer Therapy 2022</vt:lpstr>
      <vt:lpstr> Tips for Learning about  New Cancer Therapies </vt:lpstr>
      <vt:lpstr>I know the generic name; but how do I pronounce it and how do I learn more??</vt:lpstr>
      <vt:lpstr>PowerPoint Presentation</vt:lpstr>
      <vt:lpstr>Small Molecules</vt:lpstr>
      <vt:lpstr> Of Note: Small Molecules </vt:lpstr>
      <vt:lpstr>Small Molecules Naming Conventions</vt:lpstr>
      <vt:lpstr>pacritinib VONJO™ CTI BioPharma Corp: kinase inhibitor indicated for the treatment of adults with intermediate or high-risk primary or secondary (post-polycythemia vera or post-essential thrombocythemia) myelofibrosis with a platelet count below 50 × 109 /L (1) (2022)  </vt:lpstr>
      <vt:lpstr>pacritinib VONJO™     </vt:lpstr>
      <vt:lpstr>PowerPoint Presentation</vt:lpstr>
      <vt:lpstr>PowerPoint Presentation</vt:lpstr>
      <vt:lpstr>What does the name mean?</vt:lpstr>
      <vt:lpstr>What does the name mean?</vt:lpstr>
      <vt:lpstr>What does the name mean?</vt:lpstr>
      <vt:lpstr> nivolumab and relatlimab-rmbw  Opdualag™  Bristol-Myers Squibb Company: adult and pediatric patients 12 years of age or older with unresectable or metastatic melanoma. Opdualag is a fixed-dose combination of the LAG-3-blocking antibody relatlimab and the programmed death receptor-1 blocking antibody nivolumab (2022) </vt:lpstr>
      <vt:lpstr>nivolumab and relatlimab-rmbw  Opdualag™    </vt:lpstr>
      <vt:lpstr> </vt:lpstr>
      <vt:lpstr>bevacizumab-maly ALYMSYS®     </vt:lpstr>
      <vt:lpstr>PowerPoint Presentation</vt:lpstr>
      <vt:lpstr> leucel </vt:lpstr>
      <vt:lpstr>   ciltacabtagene autoleucel CARVYKTI™ Janssen Biotech, Inc.: treatment of adult patients with relapsed or refractory multiple myeloma after four or more prior lines of therapy, including a proteasome inhibitor (PI), an immunomodulatory agent (IMiD), and an anti-CD38 monoclonal antibody   </vt:lpstr>
      <vt:lpstr>ciltacabtagene autoleucel CARVYKTI™     </vt:lpstr>
      <vt:lpstr>PowerPoint Presentation</vt:lpstr>
      <vt:lpstr> tebentafusp-tebn Kimmtrak® Immunocore Limited: a bispecific gp100 peptide-HLA-directed CD3 T cell engager, for HLA-A*02:01-positive adult patients with unresectable or metastatic uveal melanoma </vt:lpstr>
      <vt:lpstr> tebentafusp-tebn Kimmtrak®     </vt:lpstr>
      <vt:lpstr>PowerPoint Presentation</vt:lpstr>
      <vt:lpstr>Radiolabeled Pharmaceutical Agents</vt:lpstr>
      <vt:lpstr>PowerPoint Presentation</vt:lpstr>
      <vt:lpstr>lutetium Lu 177 vipivotide tetraxetan Pluvicto® </vt:lpstr>
      <vt:lpstr>PowerPoint Presentation</vt:lpstr>
      <vt:lpstr>PowerPoint Presentation</vt:lpstr>
      <vt:lpstr>                                       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Teresa Knoop</cp:lastModifiedBy>
  <cp:revision>203</cp:revision>
  <cp:lastPrinted>2022-08-20T19:08:16Z</cp:lastPrinted>
  <dcterms:created xsi:type="dcterms:W3CDTF">2020-06-24T16:12:33Z</dcterms:created>
  <dcterms:modified xsi:type="dcterms:W3CDTF">2022-08-31T00:39:51Z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0x010100DC11AF28F6743E4F84CE15F1D4315B8D</vt:lpwstr>
  </property>
</Properties>
</file>