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handoutMasterIdLst>
    <p:handoutMasterId r:id="rId21"/>
  </p:handoutMasterIdLst>
  <p:sldIdLst>
    <p:sldId id="256" r:id="rId2"/>
    <p:sldId id="258" r:id="rId3"/>
    <p:sldId id="259" r:id="rId4"/>
    <p:sldId id="261" r:id="rId5"/>
    <p:sldId id="257" r:id="rId6"/>
    <p:sldId id="273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1" r:id="rId16"/>
    <p:sldId id="272" r:id="rId17"/>
    <p:sldId id="277" r:id="rId18"/>
    <p:sldId id="275" r:id="rId19"/>
    <p:sldId id="276" r:id="rId20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C4B"/>
    <a:srgbClr val="000000"/>
    <a:srgbClr val="D2CB6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AD47C-6801-49AE-92D9-A004032985AD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BAF3E-9FF8-4E17-8549-A9B4758E1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71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8B9EBBA-996F-894A-B54A-D6246ED52CEA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837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9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6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7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763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0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3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9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9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2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09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9B482E8-6E0E-1B4F-B1FD-C69DB9E858D9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80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9WZTQDm3l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TglBGfG8A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6000" dirty="0"/>
              <a:t>Capital Campaign Training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Using </a:t>
            </a:r>
            <a:r>
              <a:rPr lang="en-US" sz="2400" dirty="0" err="1">
                <a:latin typeface="+mj-lt"/>
              </a:rPr>
              <a:t>InterChange</a:t>
            </a:r>
            <a:r>
              <a:rPr lang="en-US" sz="2400" dirty="0">
                <a:latin typeface="+mj-lt"/>
              </a:rPr>
              <a:t> as a tool for Capital Campaign success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21" y="324605"/>
            <a:ext cx="5188159" cy="401621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684" y="4666593"/>
            <a:ext cx="988193" cy="7914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058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Priorities: Helps you organize fundraising Goals that have </a:t>
            </a:r>
            <a:r>
              <a:rPr lang="en-US" dirty="0" err="1"/>
              <a:t>subgoals</a:t>
            </a:r>
            <a:r>
              <a:rPr lang="en-US" dirty="0"/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10312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/>
              <a:t>If your Capital Campaign is raising money for a new library, you may have </a:t>
            </a:r>
            <a:r>
              <a:rPr lang="en-US" sz="2000" dirty="0" err="1"/>
              <a:t>subgoals</a:t>
            </a:r>
            <a:r>
              <a:rPr lang="en-US" sz="2000" dirty="0"/>
              <a:t> for the library goal, such as fundraising goals for books and computers.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605790"/>
            <a:ext cx="5461000" cy="3543300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264391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Fundraisers: individual People or Teams that are given the ‘Fundraising’ role in IC because they cultivate prospects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Jane, a fundraiser, cultivates prospects by researching them, forming long-term relationships with them, and creating and following a prospect plan.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124" y="299720"/>
            <a:ext cx="5261752" cy="3940810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11771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Teams: A group of fundraisers that is tasked with raising money for a Capital campaign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Not every fundraiser in Kentucky will be working on the KTN Kroc Center Campaign, therefore a Kroc Center Campaign team will be created in 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596" y="251460"/>
            <a:ext cx="4452809" cy="3861873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244336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Major Giving: Opportunities and Planned Gifts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Opportunities: A gift a prospect promises to give while they are alive. </a:t>
            </a:r>
          </a:p>
          <a:p>
            <a:r>
              <a:rPr lang="en-US" dirty="0"/>
              <a:t>Planned Gift: A gift a prospect promises to give when they pass.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05" y="229552"/>
            <a:ext cx="4872990" cy="4032399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4146053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Naming Opportunities: Incentives for donors to give in order to receive public recognition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r>
              <a:rPr lang="en-US" dirty="0"/>
              <a:t>If you donate $500,000, we will name the library after you.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11455"/>
            <a:ext cx="5715000" cy="4057650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82922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Snapshots: Static reports that you can access from your Capital Campaign Page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r>
              <a:rPr lang="en-US" dirty="0"/>
              <a:t>If you run a report on how well you’re progressing towards your fundraising goal for the library, you can take a snapshot of it so that the team who accesses the Campaign can view it as well.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06" y="240031"/>
            <a:ext cx="5813388" cy="3850426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13546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410" y="585216"/>
            <a:ext cx="10229850" cy="854964"/>
          </a:xfrm>
        </p:spPr>
        <p:txBody>
          <a:bodyPr>
            <a:noAutofit/>
          </a:bodyPr>
          <a:lstStyle/>
          <a:p>
            <a:r>
              <a:rPr lang="en-US" sz="5400" dirty="0"/>
              <a:t>Preparing for a Capital Campaign Video</a:t>
            </a:r>
          </a:p>
        </p:txBody>
      </p:sp>
      <p:pic>
        <p:nvPicPr>
          <p:cNvPr id="4" name="P9WZTQDm3l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72915" y="1348740"/>
            <a:ext cx="6898712" cy="51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Gabrielle.gujjari\Desktop\Chrome Downloads\women with question ma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04345"/>
            <a:ext cx="5511800" cy="3505200"/>
          </a:xfrm>
          <a:prstGeom prst="rect">
            <a:avLst/>
          </a:prstGeom>
          <a:noFill/>
          <a:ln>
            <a:solidFill>
              <a:srgbClr val="324C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5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585216"/>
            <a:ext cx="11007090" cy="854964"/>
          </a:xfrm>
        </p:spPr>
        <p:txBody>
          <a:bodyPr>
            <a:noAutofit/>
          </a:bodyPr>
          <a:lstStyle/>
          <a:p>
            <a:r>
              <a:rPr lang="en-US" sz="4800" dirty="0"/>
              <a:t>4 Mistakes people make with Capital Campaigns</a:t>
            </a:r>
          </a:p>
        </p:txBody>
      </p:sp>
      <p:pic>
        <p:nvPicPr>
          <p:cNvPr id="5" name="5TglBGfG8A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7442" y="1531620"/>
            <a:ext cx="6837116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9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Training Take-</a:t>
            </a:r>
            <a:r>
              <a:rPr lang="en-US" sz="7200" dirty="0" err="1"/>
              <a:t>Aways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will you take away from this training to help you manage a successful Capital Campaign?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25" y="462455"/>
            <a:ext cx="6344751" cy="3720661"/>
          </a:xfrm>
          <a:prstGeom prst="rect">
            <a:avLst/>
          </a:prstGeom>
          <a:noFill/>
          <a:ln w="9525">
            <a:solidFill>
              <a:srgbClr val="324C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2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Dean </a:t>
            </a:r>
            <a:r>
              <a:rPr lang="en-US" sz="4000" dirty="0" err="1"/>
              <a:t>Feener</a:t>
            </a:r>
            <a:r>
              <a:rPr lang="en-US" sz="4000" dirty="0"/>
              <a:t>: 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  <a:p>
            <a:r>
              <a:rPr lang="en-US" sz="4000" dirty="0"/>
              <a:t>Debbie Diaz: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8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 Capital Campaign?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A set of fundraising and outreach activities focused on raising money for a specific defined need.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076" y="667713"/>
            <a:ext cx="5641848" cy="32918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7829"/>
            <a:ext cx="10058400" cy="4470400"/>
          </a:xfrm>
          <a:prstGeom prst="rect">
            <a:avLst/>
          </a:prstGeom>
          <a:ln>
            <a:solidFill>
              <a:srgbClr val="324C4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653" y="1063916"/>
            <a:ext cx="4300695" cy="3225521"/>
          </a:xfrm>
          <a:prstGeom prst="rect">
            <a:avLst/>
          </a:prstGeom>
          <a:ln>
            <a:solidFill>
              <a:srgbClr val="324C4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081" y="337829"/>
            <a:ext cx="6489839" cy="4475751"/>
          </a:xfrm>
          <a:prstGeom prst="rect">
            <a:avLst/>
          </a:prstGeom>
          <a:ln>
            <a:solidFill>
              <a:srgbClr val="324C4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794" y="1429890"/>
            <a:ext cx="3904413" cy="2602942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9164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4960137"/>
            <a:ext cx="7968343" cy="1463040"/>
          </a:xfrm>
        </p:spPr>
        <p:txBody>
          <a:bodyPr/>
          <a:lstStyle/>
          <a:p>
            <a:r>
              <a:rPr lang="en-US" dirty="0"/>
              <a:t>Capital Campaign Characteristics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5164853"/>
            <a:ext cx="3200400" cy="1258324"/>
          </a:xfrm>
        </p:spPr>
        <p:txBody>
          <a:bodyPr/>
          <a:lstStyle/>
          <a:p>
            <a:r>
              <a:rPr lang="en-US" dirty="0"/>
              <a:t>Capital Campaigns are focused, major fundraising initiatives because of these characteristics.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970" y="331470"/>
            <a:ext cx="111480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Narrowly defined need or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Specific financial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Timeframe for meeting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Identified group of volunteers (Board)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Major gift fundraising is a priority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Recognition plan for major gift donors</a:t>
            </a:r>
          </a:p>
        </p:txBody>
      </p:sp>
    </p:spTree>
    <p:extLst>
      <p:ext uri="{BB962C8B-B14F-4D97-AF65-F5344CB8AC3E}">
        <p14:creationId xmlns:p14="http://schemas.microsoft.com/office/powerpoint/2010/main" val="400201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Stages of a Capital Campaign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There are 5 distinct phases or stages of a Capital Campaign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18856" y="304903"/>
            <a:ext cx="6179739" cy="1420468"/>
            <a:chOff x="2039815" y="804143"/>
            <a:chExt cx="8088926" cy="1405344"/>
          </a:xfrm>
        </p:grpSpPr>
        <p:sp>
          <p:nvSpPr>
            <p:cNvPr id="5" name="Right Brace 4"/>
            <p:cNvSpPr/>
            <p:nvPr/>
          </p:nvSpPr>
          <p:spPr>
            <a:xfrm rot="16200000">
              <a:off x="5767435" y="-2151819"/>
              <a:ext cx="633686" cy="8088926"/>
            </a:xfrm>
            <a:prstGeom prst="rightBrace">
              <a:avLst/>
            </a:prstGeom>
            <a:ln>
              <a:solidFill>
                <a:srgbClr val="324C4B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31219" y="804143"/>
              <a:ext cx="4662435" cy="91349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324C4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</a:schemeClr>
                  </a:solidFill>
                  <a:latin typeface="Trebuchet MS" panose="020B0603020202020204" pitchFamily="34" charset="0"/>
                </a:rPr>
                <a:t>Use </a:t>
              </a:r>
              <a:r>
                <a:rPr lang="en-US" dirty="0" err="1">
                  <a:solidFill>
                    <a:schemeClr val="tx1">
                      <a:lumMod val="95000"/>
                    </a:schemeClr>
                  </a:solidFill>
                  <a:latin typeface="Trebuchet MS" panose="020B0603020202020204" pitchFamily="34" charset="0"/>
                </a:rPr>
                <a:t>InterChange</a:t>
              </a:r>
              <a:r>
                <a:rPr lang="en-US" dirty="0">
                  <a:solidFill>
                    <a:schemeClr val="tx1">
                      <a:lumMod val="95000"/>
                    </a:schemeClr>
                  </a:solidFill>
                  <a:latin typeface="Trebuchet MS" panose="020B0603020202020204" pitchFamily="34" charset="0"/>
                </a:rPr>
                <a:t> to help your organize and track progress in 4 of these stages.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3743" y="1725371"/>
            <a:ext cx="10280777" cy="1490134"/>
            <a:chOff x="933838" y="2110897"/>
            <a:chExt cx="10280777" cy="1490134"/>
          </a:xfrm>
        </p:grpSpPr>
        <p:sp>
          <p:nvSpPr>
            <p:cNvPr id="13" name="Freeform 12"/>
            <p:cNvSpPr/>
            <p:nvPr/>
          </p:nvSpPr>
          <p:spPr>
            <a:xfrm>
              <a:off x="933838" y="2182366"/>
              <a:ext cx="1760385" cy="1371664"/>
            </a:xfrm>
            <a:custGeom>
              <a:avLst/>
              <a:gdLst>
                <a:gd name="connsiteX0" fmla="*/ 0 w 1760385"/>
                <a:gd name="connsiteY0" fmla="*/ 137166 h 1371664"/>
                <a:gd name="connsiteX1" fmla="*/ 137166 w 1760385"/>
                <a:gd name="connsiteY1" fmla="*/ 0 h 1371664"/>
                <a:gd name="connsiteX2" fmla="*/ 1623219 w 1760385"/>
                <a:gd name="connsiteY2" fmla="*/ 0 h 1371664"/>
                <a:gd name="connsiteX3" fmla="*/ 1760385 w 1760385"/>
                <a:gd name="connsiteY3" fmla="*/ 137166 h 1371664"/>
                <a:gd name="connsiteX4" fmla="*/ 1760385 w 1760385"/>
                <a:gd name="connsiteY4" fmla="*/ 1234498 h 1371664"/>
                <a:gd name="connsiteX5" fmla="*/ 1623219 w 1760385"/>
                <a:gd name="connsiteY5" fmla="*/ 1371664 h 1371664"/>
                <a:gd name="connsiteX6" fmla="*/ 137166 w 1760385"/>
                <a:gd name="connsiteY6" fmla="*/ 1371664 h 1371664"/>
                <a:gd name="connsiteX7" fmla="*/ 0 w 1760385"/>
                <a:gd name="connsiteY7" fmla="*/ 1234498 h 1371664"/>
                <a:gd name="connsiteX8" fmla="*/ 0 w 1760385"/>
                <a:gd name="connsiteY8" fmla="*/ 137166 h 137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385" h="1371664">
                  <a:moveTo>
                    <a:pt x="0" y="137166"/>
                  </a:moveTo>
                  <a:cubicBezTo>
                    <a:pt x="0" y="61411"/>
                    <a:pt x="61411" y="0"/>
                    <a:pt x="137166" y="0"/>
                  </a:cubicBezTo>
                  <a:lnTo>
                    <a:pt x="1623219" y="0"/>
                  </a:lnTo>
                  <a:cubicBezTo>
                    <a:pt x="1698974" y="0"/>
                    <a:pt x="1760385" y="61411"/>
                    <a:pt x="1760385" y="137166"/>
                  </a:cubicBezTo>
                  <a:lnTo>
                    <a:pt x="1760385" y="1234498"/>
                  </a:lnTo>
                  <a:cubicBezTo>
                    <a:pt x="1760385" y="1310253"/>
                    <a:pt x="1698974" y="1371664"/>
                    <a:pt x="1623219" y="1371664"/>
                  </a:cubicBezTo>
                  <a:lnTo>
                    <a:pt x="137166" y="1371664"/>
                  </a:lnTo>
                  <a:cubicBezTo>
                    <a:pt x="61411" y="1371664"/>
                    <a:pt x="0" y="1310253"/>
                    <a:pt x="0" y="1234498"/>
                  </a:cubicBezTo>
                  <a:lnTo>
                    <a:pt x="0" y="137166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855" tIns="146855" rIns="146855" bIns="146855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Readiness 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21556903">
              <a:off x="2770322" y="2730954"/>
              <a:ext cx="195689" cy="241411"/>
            </a:xfrm>
            <a:custGeom>
              <a:avLst/>
              <a:gdLst>
                <a:gd name="connsiteX0" fmla="*/ 0 w 195689"/>
                <a:gd name="connsiteY0" fmla="*/ 48282 h 241411"/>
                <a:gd name="connsiteX1" fmla="*/ 97845 w 195689"/>
                <a:gd name="connsiteY1" fmla="*/ 48282 h 241411"/>
                <a:gd name="connsiteX2" fmla="*/ 97845 w 195689"/>
                <a:gd name="connsiteY2" fmla="*/ 0 h 241411"/>
                <a:gd name="connsiteX3" fmla="*/ 195689 w 195689"/>
                <a:gd name="connsiteY3" fmla="*/ 120706 h 241411"/>
                <a:gd name="connsiteX4" fmla="*/ 97845 w 195689"/>
                <a:gd name="connsiteY4" fmla="*/ 241411 h 241411"/>
                <a:gd name="connsiteX5" fmla="*/ 97845 w 195689"/>
                <a:gd name="connsiteY5" fmla="*/ 193129 h 241411"/>
                <a:gd name="connsiteX6" fmla="*/ 0 w 195689"/>
                <a:gd name="connsiteY6" fmla="*/ 193129 h 241411"/>
                <a:gd name="connsiteX7" fmla="*/ 0 w 195689"/>
                <a:gd name="connsiteY7" fmla="*/ 48282 h 24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89" h="241411">
                  <a:moveTo>
                    <a:pt x="0" y="48282"/>
                  </a:moveTo>
                  <a:lnTo>
                    <a:pt x="97845" y="48282"/>
                  </a:lnTo>
                  <a:lnTo>
                    <a:pt x="97845" y="0"/>
                  </a:lnTo>
                  <a:lnTo>
                    <a:pt x="195689" y="120706"/>
                  </a:lnTo>
                  <a:lnTo>
                    <a:pt x="97845" y="241411"/>
                  </a:lnTo>
                  <a:lnTo>
                    <a:pt x="97845" y="193129"/>
                  </a:lnTo>
                  <a:lnTo>
                    <a:pt x="0" y="193129"/>
                  </a:lnTo>
                  <a:lnTo>
                    <a:pt x="0" y="482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48282" rIns="58707" bIns="4828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976062" y="2110897"/>
              <a:ext cx="1990069" cy="1443133"/>
            </a:xfrm>
            <a:custGeom>
              <a:avLst/>
              <a:gdLst>
                <a:gd name="connsiteX0" fmla="*/ 0 w 1902711"/>
                <a:gd name="connsiteY0" fmla="*/ 145942 h 1459419"/>
                <a:gd name="connsiteX1" fmla="*/ 145942 w 1902711"/>
                <a:gd name="connsiteY1" fmla="*/ 0 h 1459419"/>
                <a:gd name="connsiteX2" fmla="*/ 1756769 w 1902711"/>
                <a:gd name="connsiteY2" fmla="*/ 0 h 1459419"/>
                <a:gd name="connsiteX3" fmla="*/ 1902711 w 1902711"/>
                <a:gd name="connsiteY3" fmla="*/ 145942 h 1459419"/>
                <a:gd name="connsiteX4" fmla="*/ 1902711 w 1902711"/>
                <a:gd name="connsiteY4" fmla="*/ 1313477 h 1459419"/>
                <a:gd name="connsiteX5" fmla="*/ 1756769 w 1902711"/>
                <a:gd name="connsiteY5" fmla="*/ 1459419 h 1459419"/>
                <a:gd name="connsiteX6" fmla="*/ 145942 w 1902711"/>
                <a:gd name="connsiteY6" fmla="*/ 1459419 h 1459419"/>
                <a:gd name="connsiteX7" fmla="*/ 0 w 1902711"/>
                <a:gd name="connsiteY7" fmla="*/ 1313477 h 1459419"/>
                <a:gd name="connsiteX8" fmla="*/ 0 w 1902711"/>
                <a:gd name="connsiteY8" fmla="*/ 145942 h 145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2711" h="1459419">
                  <a:moveTo>
                    <a:pt x="0" y="145942"/>
                  </a:moveTo>
                  <a:cubicBezTo>
                    <a:pt x="0" y="65340"/>
                    <a:pt x="65340" y="0"/>
                    <a:pt x="145942" y="0"/>
                  </a:cubicBezTo>
                  <a:lnTo>
                    <a:pt x="1756769" y="0"/>
                  </a:lnTo>
                  <a:cubicBezTo>
                    <a:pt x="1837371" y="0"/>
                    <a:pt x="1902711" y="65340"/>
                    <a:pt x="1902711" y="145942"/>
                  </a:cubicBezTo>
                  <a:lnTo>
                    <a:pt x="1902711" y="1313477"/>
                  </a:lnTo>
                  <a:cubicBezTo>
                    <a:pt x="1902711" y="1394079"/>
                    <a:pt x="1837371" y="1459419"/>
                    <a:pt x="1756769" y="1459419"/>
                  </a:cubicBezTo>
                  <a:lnTo>
                    <a:pt x="145942" y="1459419"/>
                  </a:lnTo>
                  <a:cubicBezTo>
                    <a:pt x="65340" y="1459419"/>
                    <a:pt x="0" y="1394079"/>
                    <a:pt x="0" y="1313477"/>
                  </a:cubicBezTo>
                  <a:lnTo>
                    <a:pt x="0" y="1459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705" tIns="103705" rIns="103705" bIns="103705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sz="1600" kern="1200" dirty="0"/>
              </a:br>
              <a:br>
                <a:rPr lang="en-US" sz="1600" kern="1200" dirty="0"/>
              </a:br>
              <a:r>
                <a:rPr lang="en-US" sz="2000" kern="1200" dirty="0"/>
                <a:t>Planning Study</a:t>
              </a:r>
              <a:endParaRPr lang="en-US" sz="1600" kern="1200" dirty="0"/>
            </a:p>
          </p:txBody>
        </p:sp>
        <p:sp>
          <p:nvSpPr>
            <p:cNvPr id="16" name="Freeform 15"/>
            <p:cNvSpPr/>
            <p:nvPr/>
          </p:nvSpPr>
          <p:spPr>
            <a:xfrm rot="42978">
              <a:off x="5068510" y="2734432"/>
              <a:ext cx="217078" cy="241411"/>
            </a:xfrm>
            <a:custGeom>
              <a:avLst/>
              <a:gdLst>
                <a:gd name="connsiteX0" fmla="*/ 0 w 217078"/>
                <a:gd name="connsiteY0" fmla="*/ 48282 h 241411"/>
                <a:gd name="connsiteX1" fmla="*/ 108539 w 217078"/>
                <a:gd name="connsiteY1" fmla="*/ 48282 h 241411"/>
                <a:gd name="connsiteX2" fmla="*/ 108539 w 217078"/>
                <a:gd name="connsiteY2" fmla="*/ 0 h 241411"/>
                <a:gd name="connsiteX3" fmla="*/ 217078 w 217078"/>
                <a:gd name="connsiteY3" fmla="*/ 120706 h 241411"/>
                <a:gd name="connsiteX4" fmla="*/ 108539 w 217078"/>
                <a:gd name="connsiteY4" fmla="*/ 241411 h 241411"/>
                <a:gd name="connsiteX5" fmla="*/ 108539 w 217078"/>
                <a:gd name="connsiteY5" fmla="*/ 193129 h 241411"/>
                <a:gd name="connsiteX6" fmla="*/ 0 w 217078"/>
                <a:gd name="connsiteY6" fmla="*/ 193129 h 241411"/>
                <a:gd name="connsiteX7" fmla="*/ 0 w 217078"/>
                <a:gd name="connsiteY7" fmla="*/ 48282 h 24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078" h="241411">
                  <a:moveTo>
                    <a:pt x="0" y="48282"/>
                  </a:moveTo>
                  <a:lnTo>
                    <a:pt x="108539" y="48282"/>
                  </a:lnTo>
                  <a:lnTo>
                    <a:pt x="108539" y="0"/>
                  </a:lnTo>
                  <a:lnTo>
                    <a:pt x="217078" y="120706"/>
                  </a:lnTo>
                  <a:lnTo>
                    <a:pt x="108539" y="241411"/>
                  </a:lnTo>
                  <a:lnTo>
                    <a:pt x="108539" y="193129"/>
                  </a:lnTo>
                  <a:lnTo>
                    <a:pt x="0" y="193129"/>
                  </a:lnTo>
                  <a:lnTo>
                    <a:pt x="0" y="48282"/>
                  </a:lnTo>
                  <a:close/>
                </a:path>
              </a:pathLst>
            </a:cu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8282" rIns="65122" bIns="4828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375682" y="2135365"/>
              <a:ext cx="1691904" cy="1465666"/>
            </a:xfrm>
            <a:custGeom>
              <a:avLst/>
              <a:gdLst>
                <a:gd name="connsiteX0" fmla="*/ 0 w 1691904"/>
                <a:gd name="connsiteY0" fmla="*/ 146567 h 1465666"/>
                <a:gd name="connsiteX1" fmla="*/ 146567 w 1691904"/>
                <a:gd name="connsiteY1" fmla="*/ 0 h 1465666"/>
                <a:gd name="connsiteX2" fmla="*/ 1545337 w 1691904"/>
                <a:gd name="connsiteY2" fmla="*/ 0 h 1465666"/>
                <a:gd name="connsiteX3" fmla="*/ 1691904 w 1691904"/>
                <a:gd name="connsiteY3" fmla="*/ 146567 h 1465666"/>
                <a:gd name="connsiteX4" fmla="*/ 1691904 w 1691904"/>
                <a:gd name="connsiteY4" fmla="*/ 1319099 h 1465666"/>
                <a:gd name="connsiteX5" fmla="*/ 1545337 w 1691904"/>
                <a:gd name="connsiteY5" fmla="*/ 1465666 h 1465666"/>
                <a:gd name="connsiteX6" fmla="*/ 146567 w 1691904"/>
                <a:gd name="connsiteY6" fmla="*/ 1465666 h 1465666"/>
                <a:gd name="connsiteX7" fmla="*/ 0 w 1691904"/>
                <a:gd name="connsiteY7" fmla="*/ 1319099 h 1465666"/>
                <a:gd name="connsiteX8" fmla="*/ 0 w 1691904"/>
                <a:gd name="connsiteY8" fmla="*/ 146567 h 1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1904" h="1465666">
                  <a:moveTo>
                    <a:pt x="0" y="146567"/>
                  </a:moveTo>
                  <a:cubicBezTo>
                    <a:pt x="0" y="65620"/>
                    <a:pt x="65620" y="0"/>
                    <a:pt x="146567" y="0"/>
                  </a:cubicBezTo>
                  <a:lnTo>
                    <a:pt x="1545337" y="0"/>
                  </a:lnTo>
                  <a:cubicBezTo>
                    <a:pt x="1626284" y="0"/>
                    <a:pt x="1691904" y="65620"/>
                    <a:pt x="1691904" y="146567"/>
                  </a:cubicBezTo>
                  <a:lnTo>
                    <a:pt x="1691904" y="1319099"/>
                  </a:lnTo>
                  <a:cubicBezTo>
                    <a:pt x="1691904" y="1400046"/>
                    <a:pt x="1626284" y="1465666"/>
                    <a:pt x="1545337" y="1465666"/>
                  </a:cubicBezTo>
                  <a:lnTo>
                    <a:pt x="146567" y="1465666"/>
                  </a:lnTo>
                  <a:cubicBezTo>
                    <a:pt x="65620" y="1465666"/>
                    <a:pt x="0" y="1400046"/>
                    <a:pt x="0" y="1319099"/>
                  </a:cubicBezTo>
                  <a:lnTo>
                    <a:pt x="0" y="14656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698" tIns="107698" rIns="107698" bIns="107698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sz="1700" kern="1200" dirty="0"/>
              </a:br>
              <a:br>
                <a:rPr lang="en-US" sz="1700" kern="1200" dirty="0"/>
              </a:br>
              <a:r>
                <a:rPr lang="en-US" sz="2400" kern="1200" dirty="0"/>
                <a:t>Quiet Phase</a:t>
              </a:r>
              <a:endParaRPr lang="en-US" sz="1700" kern="12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164930" y="2747492"/>
              <a:ext cx="206367" cy="241411"/>
            </a:xfrm>
            <a:custGeom>
              <a:avLst/>
              <a:gdLst>
                <a:gd name="connsiteX0" fmla="*/ 0 w 206367"/>
                <a:gd name="connsiteY0" fmla="*/ 48282 h 241411"/>
                <a:gd name="connsiteX1" fmla="*/ 103184 w 206367"/>
                <a:gd name="connsiteY1" fmla="*/ 48282 h 241411"/>
                <a:gd name="connsiteX2" fmla="*/ 103184 w 206367"/>
                <a:gd name="connsiteY2" fmla="*/ 0 h 241411"/>
                <a:gd name="connsiteX3" fmla="*/ 206367 w 206367"/>
                <a:gd name="connsiteY3" fmla="*/ 120706 h 241411"/>
                <a:gd name="connsiteX4" fmla="*/ 103184 w 206367"/>
                <a:gd name="connsiteY4" fmla="*/ 241411 h 241411"/>
                <a:gd name="connsiteX5" fmla="*/ 103184 w 206367"/>
                <a:gd name="connsiteY5" fmla="*/ 193129 h 241411"/>
                <a:gd name="connsiteX6" fmla="*/ 0 w 206367"/>
                <a:gd name="connsiteY6" fmla="*/ 193129 h 241411"/>
                <a:gd name="connsiteX7" fmla="*/ 0 w 206367"/>
                <a:gd name="connsiteY7" fmla="*/ 48282 h 24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367" h="241411">
                  <a:moveTo>
                    <a:pt x="0" y="48282"/>
                  </a:moveTo>
                  <a:lnTo>
                    <a:pt x="103184" y="48282"/>
                  </a:lnTo>
                  <a:lnTo>
                    <a:pt x="103184" y="0"/>
                  </a:lnTo>
                  <a:lnTo>
                    <a:pt x="206367" y="120706"/>
                  </a:lnTo>
                  <a:lnTo>
                    <a:pt x="103184" y="241411"/>
                  </a:lnTo>
                  <a:lnTo>
                    <a:pt x="103184" y="193129"/>
                  </a:lnTo>
                  <a:lnTo>
                    <a:pt x="0" y="193129"/>
                  </a:lnTo>
                  <a:lnTo>
                    <a:pt x="0" y="48282"/>
                  </a:lnTo>
                  <a:close/>
                </a:path>
              </a:pathLst>
            </a:cu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8282" rIns="61910" bIns="4828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456960" y="2169781"/>
              <a:ext cx="1620873" cy="1396833"/>
            </a:xfrm>
            <a:custGeom>
              <a:avLst/>
              <a:gdLst>
                <a:gd name="connsiteX0" fmla="*/ 0 w 1620873"/>
                <a:gd name="connsiteY0" fmla="*/ 139683 h 1396833"/>
                <a:gd name="connsiteX1" fmla="*/ 139683 w 1620873"/>
                <a:gd name="connsiteY1" fmla="*/ 0 h 1396833"/>
                <a:gd name="connsiteX2" fmla="*/ 1481190 w 1620873"/>
                <a:gd name="connsiteY2" fmla="*/ 0 h 1396833"/>
                <a:gd name="connsiteX3" fmla="*/ 1620873 w 1620873"/>
                <a:gd name="connsiteY3" fmla="*/ 139683 h 1396833"/>
                <a:gd name="connsiteX4" fmla="*/ 1620873 w 1620873"/>
                <a:gd name="connsiteY4" fmla="*/ 1257150 h 1396833"/>
                <a:gd name="connsiteX5" fmla="*/ 1481190 w 1620873"/>
                <a:gd name="connsiteY5" fmla="*/ 1396833 h 1396833"/>
                <a:gd name="connsiteX6" fmla="*/ 139683 w 1620873"/>
                <a:gd name="connsiteY6" fmla="*/ 1396833 h 1396833"/>
                <a:gd name="connsiteX7" fmla="*/ 0 w 1620873"/>
                <a:gd name="connsiteY7" fmla="*/ 1257150 h 1396833"/>
                <a:gd name="connsiteX8" fmla="*/ 0 w 1620873"/>
                <a:gd name="connsiteY8" fmla="*/ 139683 h 1396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873" h="1396833">
                  <a:moveTo>
                    <a:pt x="0" y="139683"/>
                  </a:moveTo>
                  <a:cubicBezTo>
                    <a:pt x="0" y="62538"/>
                    <a:pt x="62538" y="0"/>
                    <a:pt x="139683" y="0"/>
                  </a:cubicBezTo>
                  <a:lnTo>
                    <a:pt x="1481190" y="0"/>
                  </a:lnTo>
                  <a:cubicBezTo>
                    <a:pt x="1558335" y="0"/>
                    <a:pt x="1620873" y="62538"/>
                    <a:pt x="1620873" y="139683"/>
                  </a:cubicBezTo>
                  <a:lnTo>
                    <a:pt x="1620873" y="1257150"/>
                  </a:lnTo>
                  <a:cubicBezTo>
                    <a:pt x="1620873" y="1334295"/>
                    <a:pt x="1558335" y="1396833"/>
                    <a:pt x="1481190" y="1396833"/>
                  </a:cubicBezTo>
                  <a:lnTo>
                    <a:pt x="139683" y="1396833"/>
                  </a:lnTo>
                  <a:cubicBezTo>
                    <a:pt x="62538" y="1396833"/>
                    <a:pt x="0" y="1334295"/>
                    <a:pt x="0" y="1257150"/>
                  </a:cubicBezTo>
                  <a:lnTo>
                    <a:pt x="0" y="1396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7592" tIns="147592" rIns="147592" bIns="1475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Public Phase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9175176" y="2747492"/>
              <a:ext cx="206367" cy="241411"/>
            </a:xfrm>
            <a:custGeom>
              <a:avLst/>
              <a:gdLst>
                <a:gd name="connsiteX0" fmla="*/ 0 w 206367"/>
                <a:gd name="connsiteY0" fmla="*/ 48282 h 241411"/>
                <a:gd name="connsiteX1" fmla="*/ 103184 w 206367"/>
                <a:gd name="connsiteY1" fmla="*/ 48282 h 241411"/>
                <a:gd name="connsiteX2" fmla="*/ 103184 w 206367"/>
                <a:gd name="connsiteY2" fmla="*/ 0 h 241411"/>
                <a:gd name="connsiteX3" fmla="*/ 206367 w 206367"/>
                <a:gd name="connsiteY3" fmla="*/ 120706 h 241411"/>
                <a:gd name="connsiteX4" fmla="*/ 103184 w 206367"/>
                <a:gd name="connsiteY4" fmla="*/ 241411 h 241411"/>
                <a:gd name="connsiteX5" fmla="*/ 103184 w 206367"/>
                <a:gd name="connsiteY5" fmla="*/ 193129 h 241411"/>
                <a:gd name="connsiteX6" fmla="*/ 0 w 206367"/>
                <a:gd name="connsiteY6" fmla="*/ 193129 h 241411"/>
                <a:gd name="connsiteX7" fmla="*/ 0 w 206367"/>
                <a:gd name="connsiteY7" fmla="*/ 48282 h 24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367" h="241411">
                  <a:moveTo>
                    <a:pt x="0" y="48282"/>
                  </a:moveTo>
                  <a:lnTo>
                    <a:pt x="103184" y="48282"/>
                  </a:lnTo>
                  <a:lnTo>
                    <a:pt x="103184" y="0"/>
                  </a:lnTo>
                  <a:lnTo>
                    <a:pt x="206367" y="120706"/>
                  </a:lnTo>
                  <a:lnTo>
                    <a:pt x="103184" y="241411"/>
                  </a:lnTo>
                  <a:lnTo>
                    <a:pt x="103184" y="193129"/>
                  </a:lnTo>
                  <a:lnTo>
                    <a:pt x="0" y="193129"/>
                  </a:lnTo>
                  <a:lnTo>
                    <a:pt x="0" y="48282"/>
                  </a:lnTo>
                  <a:close/>
                </a:path>
              </a:pathLst>
            </a:cu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8282" rIns="61910" bIns="4828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9467206" y="2139201"/>
              <a:ext cx="1747409" cy="1457994"/>
            </a:xfrm>
            <a:custGeom>
              <a:avLst/>
              <a:gdLst>
                <a:gd name="connsiteX0" fmla="*/ 0 w 1747409"/>
                <a:gd name="connsiteY0" fmla="*/ 145799 h 1457994"/>
                <a:gd name="connsiteX1" fmla="*/ 145799 w 1747409"/>
                <a:gd name="connsiteY1" fmla="*/ 0 h 1457994"/>
                <a:gd name="connsiteX2" fmla="*/ 1601610 w 1747409"/>
                <a:gd name="connsiteY2" fmla="*/ 0 h 1457994"/>
                <a:gd name="connsiteX3" fmla="*/ 1747409 w 1747409"/>
                <a:gd name="connsiteY3" fmla="*/ 145799 h 1457994"/>
                <a:gd name="connsiteX4" fmla="*/ 1747409 w 1747409"/>
                <a:gd name="connsiteY4" fmla="*/ 1312195 h 1457994"/>
                <a:gd name="connsiteX5" fmla="*/ 1601610 w 1747409"/>
                <a:gd name="connsiteY5" fmla="*/ 1457994 h 1457994"/>
                <a:gd name="connsiteX6" fmla="*/ 145799 w 1747409"/>
                <a:gd name="connsiteY6" fmla="*/ 1457994 h 1457994"/>
                <a:gd name="connsiteX7" fmla="*/ 0 w 1747409"/>
                <a:gd name="connsiteY7" fmla="*/ 1312195 h 1457994"/>
                <a:gd name="connsiteX8" fmla="*/ 0 w 1747409"/>
                <a:gd name="connsiteY8" fmla="*/ 145799 h 14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7409" h="1457994">
                  <a:moveTo>
                    <a:pt x="0" y="145799"/>
                  </a:moveTo>
                  <a:cubicBezTo>
                    <a:pt x="0" y="65276"/>
                    <a:pt x="65276" y="0"/>
                    <a:pt x="145799" y="0"/>
                  </a:cubicBezTo>
                  <a:lnTo>
                    <a:pt x="1601610" y="0"/>
                  </a:lnTo>
                  <a:cubicBezTo>
                    <a:pt x="1682133" y="0"/>
                    <a:pt x="1747409" y="65276"/>
                    <a:pt x="1747409" y="145799"/>
                  </a:cubicBezTo>
                  <a:lnTo>
                    <a:pt x="1747409" y="1312195"/>
                  </a:lnTo>
                  <a:cubicBezTo>
                    <a:pt x="1747409" y="1392718"/>
                    <a:pt x="1682133" y="1457994"/>
                    <a:pt x="1601610" y="1457994"/>
                  </a:cubicBezTo>
                  <a:lnTo>
                    <a:pt x="145799" y="1457994"/>
                  </a:lnTo>
                  <a:cubicBezTo>
                    <a:pt x="65276" y="1457994"/>
                    <a:pt x="0" y="1392718"/>
                    <a:pt x="0" y="1312195"/>
                  </a:cubicBezTo>
                  <a:lnTo>
                    <a:pt x="0" y="14579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143" tIns="134143" rIns="134143" bIns="13414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Celebration Phase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55968" y="2847011"/>
            <a:ext cx="1990068" cy="1664699"/>
            <a:chOff x="2955968" y="2847011"/>
            <a:chExt cx="1990068" cy="1664699"/>
          </a:xfrm>
        </p:grpSpPr>
        <p:sp>
          <p:nvSpPr>
            <p:cNvPr id="24" name="TextBox 23"/>
            <p:cNvSpPr txBox="1"/>
            <p:nvPr/>
          </p:nvSpPr>
          <p:spPr>
            <a:xfrm>
              <a:off x="2955968" y="3305910"/>
              <a:ext cx="1990068" cy="120580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Look at current prospects/prospect plans and opportunities.</a:t>
              </a: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3848978" y="2847011"/>
              <a:ext cx="291403" cy="492369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9264" y="2867107"/>
            <a:ext cx="1990068" cy="1523616"/>
            <a:chOff x="5219264" y="2867107"/>
            <a:chExt cx="1990068" cy="1523616"/>
          </a:xfrm>
        </p:grpSpPr>
        <p:sp>
          <p:nvSpPr>
            <p:cNvPr id="27" name="TextBox 26"/>
            <p:cNvSpPr txBox="1"/>
            <p:nvPr/>
          </p:nvSpPr>
          <p:spPr>
            <a:xfrm>
              <a:off x="5219264" y="3313505"/>
              <a:ext cx="1990068" cy="1077218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Set Goals. Secure gifts from major prospects. Run reports to gauge progress.  </a:t>
              </a:r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6055837" y="2867107"/>
              <a:ext cx="291403" cy="492369"/>
            </a:xfrm>
            <a:prstGeom prst="downArrow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36866" y="2934903"/>
            <a:ext cx="1718216" cy="1621443"/>
            <a:chOff x="7436866" y="2934903"/>
            <a:chExt cx="1718216" cy="1621443"/>
          </a:xfrm>
        </p:grpSpPr>
        <p:sp>
          <p:nvSpPr>
            <p:cNvPr id="29" name="TextBox 28"/>
            <p:cNvSpPr txBox="1"/>
            <p:nvPr/>
          </p:nvSpPr>
          <p:spPr>
            <a:xfrm>
              <a:off x="7436866" y="3356017"/>
              <a:ext cx="1718216" cy="120032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Cultivate other prospects. Host fundraising events. </a:t>
              </a: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8108329" y="2934903"/>
              <a:ext cx="291403" cy="49236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60571" y="2993787"/>
            <a:ext cx="1733950" cy="1562559"/>
            <a:chOff x="9460571" y="2993787"/>
            <a:chExt cx="1733950" cy="1562559"/>
          </a:xfrm>
        </p:grpSpPr>
        <p:sp>
          <p:nvSpPr>
            <p:cNvPr id="32" name="TextBox 31"/>
            <p:cNvSpPr txBox="1"/>
            <p:nvPr/>
          </p:nvSpPr>
          <p:spPr>
            <a:xfrm>
              <a:off x="9460571" y="3356017"/>
              <a:ext cx="1733950" cy="120032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Thank and honor donors. Host a celebration event.</a:t>
              </a: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10204771" y="2993787"/>
              <a:ext cx="291403" cy="492369"/>
            </a:xfrm>
            <a:prstGeom prst="down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59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Some Important Terms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There’s a lot of Capital Campaign and Fundraising terms we’ll be using during this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89" y="939664"/>
            <a:ext cx="4571622" cy="285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Designation: Where donated funds should be applied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If your Capital Campaign is raising money for a new Kroc Center building, one of the designations could be for the library.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07670"/>
            <a:ext cx="5181600" cy="3733800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171929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Purpose: The reason for a specific fundraising Goal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purpose of Designation LB101 is for the new library in our Kroc Center.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20090"/>
            <a:ext cx="6096000" cy="3429000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277437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" y="4960137"/>
            <a:ext cx="8149590" cy="1463040"/>
          </a:xfrm>
        </p:spPr>
        <p:txBody>
          <a:bodyPr>
            <a:normAutofit fontScale="90000"/>
          </a:bodyPr>
          <a:lstStyle/>
          <a:p>
            <a:r>
              <a:rPr lang="en-US" dirty="0"/>
              <a:t>Hierarchy: Organizes your Campaigns in one place. Allows you to track Overall fundraising progress. 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29150"/>
            <a:ext cx="3459480" cy="2011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If your Capital Campaign is raising money for a new Kroc Center building, your can place all of the different rooms inside the building in a hierarchy.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635000"/>
            <a:ext cx="5867400" cy="3302000"/>
          </a:xfrm>
          <a:prstGeom prst="rect">
            <a:avLst/>
          </a:prstGeom>
          <a:ln>
            <a:solidFill>
              <a:srgbClr val="324C4B"/>
            </a:solidFill>
          </a:ln>
        </p:spPr>
      </p:pic>
    </p:spTree>
    <p:extLst>
      <p:ext uri="{BB962C8B-B14F-4D97-AF65-F5344CB8AC3E}">
        <p14:creationId xmlns:p14="http://schemas.microsoft.com/office/powerpoint/2010/main" val="14840790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181</TotalTime>
  <Words>562</Words>
  <Application>Microsoft Office PowerPoint</Application>
  <PresentationFormat>Widescreen</PresentationFormat>
  <Paragraphs>63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Trebuchet MS</vt:lpstr>
      <vt:lpstr>Tw Cen MT</vt:lpstr>
      <vt:lpstr>Tw Cen MT Condensed</vt:lpstr>
      <vt:lpstr>Wingdings 3</vt:lpstr>
      <vt:lpstr>Integral</vt:lpstr>
      <vt:lpstr>Capital Campaign Training </vt:lpstr>
      <vt:lpstr>Presenters </vt:lpstr>
      <vt:lpstr>What is a Capital Campaign? </vt:lpstr>
      <vt:lpstr>Capital Campaign Characteristics</vt:lpstr>
      <vt:lpstr>Stages of a Capital Campaign</vt:lpstr>
      <vt:lpstr>Some Important Terms</vt:lpstr>
      <vt:lpstr>Designation: Where donated funds should be applied </vt:lpstr>
      <vt:lpstr>Purpose: The reason for a specific fundraising Goal </vt:lpstr>
      <vt:lpstr>Hierarchy: Organizes your Campaigns in one place. Allows you to track Overall fundraising progress.  </vt:lpstr>
      <vt:lpstr>Priorities: Helps you organize fundraising Goals that have subgoals  </vt:lpstr>
      <vt:lpstr>Fundraisers: individual People or Teams that are given the ‘Fundraising’ role in IC because they cultivate prospects </vt:lpstr>
      <vt:lpstr>Teams: A group of fundraisers that is tasked with raising money for a Capital campaign </vt:lpstr>
      <vt:lpstr>Major Giving: Opportunities and Planned Gifts </vt:lpstr>
      <vt:lpstr>Naming Opportunities: Incentives for donors to give in order to receive public recognition </vt:lpstr>
      <vt:lpstr>Snapshots: Static reports that you can access from your Capital Campaign Page </vt:lpstr>
      <vt:lpstr>Preparing for a Capital Campaign Video</vt:lpstr>
      <vt:lpstr>Questions? </vt:lpstr>
      <vt:lpstr>4 Mistakes people make with Capital Campaigns</vt:lpstr>
      <vt:lpstr>Training 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Campaign Training</dc:title>
  <dc:creator>Gabrielle Gujjari</dc:creator>
  <cp:lastModifiedBy>Gabrielle Gujjari</cp:lastModifiedBy>
  <cp:revision>24</cp:revision>
  <cp:lastPrinted>2016-05-05T16:02:48Z</cp:lastPrinted>
  <dcterms:created xsi:type="dcterms:W3CDTF">2016-05-05T12:54:14Z</dcterms:created>
  <dcterms:modified xsi:type="dcterms:W3CDTF">2016-05-06T12:14:06Z</dcterms:modified>
</cp:coreProperties>
</file>