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5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623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8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3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30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69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1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9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2607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86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6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3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6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CE5233-799E-421E-A9A2-12655D07DCC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1AB77C-E2B6-4447-BD1E-8FD9E42CE9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711200" y="1447800"/>
            <a:ext cx="10769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711200" y="304800"/>
            <a:ext cx="107696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508000" y="6172200"/>
            <a:ext cx="1117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 userDrawn="1"/>
        </p:nvSpPr>
        <p:spPr bwMode="auto">
          <a:xfrm>
            <a:off x="10668000" y="60326"/>
            <a:ext cx="914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000" smtClean="0">
                <a:solidFill>
                  <a:srgbClr val="000000"/>
                </a:solidFill>
                <a:latin typeface="Centaur" panose="02030504050205020304" pitchFamily="18" charset="0"/>
              </a:rPr>
              <a:t>1.13.1.G</a:t>
            </a:r>
          </a:p>
        </p:txBody>
      </p:sp>
      <p:sp>
        <p:nvSpPr>
          <p:cNvPr id="16" name="Rectangle 13"/>
          <p:cNvSpPr>
            <a:spLocks noChangeArrowheads="1"/>
          </p:cNvSpPr>
          <p:nvPr userDrawn="1"/>
        </p:nvSpPr>
        <p:spPr bwMode="auto">
          <a:xfrm>
            <a:off x="76200" y="3015734"/>
            <a:ext cx="9231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056" rIns="45705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1905001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/>
              <a:t>Reading a Paycheck</a:t>
            </a:r>
          </a:p>
        </p:txBody>
      </p:sp>
      <p:pic>
        <p:nvPicPr>
          <p:cNvPr id="18435" name="Picture 10" descr="k_vi_cbc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352800"/>
            <a:ext cx="19589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3820389" y="508001"/>
            <a:ext cx="45289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400" dirty="0">
                <a:solidFill>
                  <a:srgbClr val="000000"/>
                </a:solidFill>
              </a:rPr>
              <a:t>West Branch CBI</a:t>
            </a:r>
          </a:p>
        </p:txBody>
      </p:sp>
    </p:spTree>
    <p:extLst>
      <p:ext uri="{BB962C8B-B14F-4D97-AF65-F5344CB8AC3E}">
        <p14:creationId xmlns:p14="http://schemas.microsoft.com/office/powerpoint/2010/main" val="12464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2"/>
          <p:cNvSpPr>
            <a:spLocks noGrp="1" noChangeArrowheads="1"/>
          </p:cNvSpPr>
          <p:nvPr>
            <p:ph type="title"/>
          </p:nvPr>
        </p:nvSpPr>
        <p:spPr>
          <a:xfrm>
            <a:off x="609600" y="381001"/>
            <a:ext cx="10972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FICA </a:t>
            </a:r>
            <a:br>
              <a:rPr lang="en-US" altLang="en-US" dirty="0" smtClean="0"/>
            </a:br>
            <a:r>
              <a:rPr lang="en-US" altLang="en-US" sz="2600" dirty="0"/>
              <a:t>(Federal Insurance Contribution Act)</a:t>
            </a:r>
          </a:p>
        </p:txBody>
      </p:sp>
      <p:pic>
        <p:nvPicPr>
          <p:cNvPr id="27653" name="Picture 103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1" y="15240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51"/>
          <p:cNvSpPr>
            <a:spLocks noChangeArrowheads="1"/>
          </p:cNvSpPr>
          <p:nvPr/>
        </p:nvSpPr>
        <p:spPr bwMode="auto">
          <a:xfrm>
            <a:off x="1981200" y="4419601"/>
            <a:ext cx="82296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FICA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This tax includes two separate taxes:  Fed OASDI/EE or Social Security and Fed MED/EE or Medicare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These two taxes can be combined as one line item or itemized separately on a paycheck stub</a:t>
            </a:r>
          </a:p>
        </p:txBody>
      </p:sp>
      <p:grpSp>
        <p:nvGrpSpPr>
          <p:cNvPr id="27652" name="Group 105"/>
          <p:cNvGrpSpPr>
            <a:grpSpLocks/>
          </p:cNvGrpSpPr>
          <p:nvPr/>
        </p:nvGrpSpPr>
        <p:grpSpPr bwMode="auto">
          <a:xfrm>
            <a:off x="4648200" y="3352800"/>
            <a:ext cx="381000" cy="381000"/>
            <a:chOff x="1728" y="2112"/>
            <a:chExt cx="240" cy="240"/>
          </a:xfrm>
        </p:grpSpPr>
        <p:sp>
          <p:nvSpPr>
            <p:cNvPr id="27654" name="AutoShape 52"/>
            <p:cNvSpPr>
              <a:spLocks noChangeArrowheads="1"/>
            </p:cNvSpPr>
            <p:nvPr/>
          </p:nvSpPr>
          <p:spPr bwMode="auto">
            <a:xfrm flipH="1">
              <a:off x="1728" y="2208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aur" panose="020305040502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aur" panose="020305040502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aur" panose="020305040502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5" name="AutoShape 53"/>
            <p:cNvSpPr>
              <a:spLocks noChangeArrowheads="1"/>
            </p:cNvSpPr>
            <p:nvPr/>
          </p:nvSpPr>
          <p:spPr bwMode="auto">
            <a:xfrm flipH="1">
              <a:off x="1728" y="2112"/>
              <a:ext cx="240" cy="144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entaur" panose="020305040502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entaur" panose="020305040502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entaur" panose="020305040502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entaur" panose="020305040502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224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2"/>
          <p:cNvSpPr>
            <a:spLocks noGrp="1" noChangeArrowheads="1"/>
          </p:cNvSpPr>
          <p:nvPr>
            <p:ph type="title"/>
          </p:nvPr>
        </p:nvSpPr>
        <p:spPr>
          <a:xfrm>
            <a:off x="609600" y="396876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Social Security</a:t>
            </a:r>
          </a:p>
        </p:txBody>
      </p:sp>
      <p:pic>
        <p:nvPicPr>
          <p:cNvPr id="28677" name="Picture 104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539876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Rectangle 51"/>
          <p:cNvSpPr>
            <a:spLocks noChangeArrowheads="1"/>
          </p:cNvSpPr>
          <p:nvPr/>
        </p:nvSpPr>
        <p:spPr bwMode="auto">
          <a:xfrm>
            <a:off x="1981200" y="449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Social Security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Nation’s retirement program, helps provide retirement income for elderly and pays disability benefits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Based upon a percentage (6.2%) of gross income, employer matches the contribution made by the employee</a:t>
            </a:r>
          </a:p>
        </p:txBody>
      </p:sp>
      <p:sp>
        <p:nvSpPr>
          <p:cNvPr id="28676" name="AutoShape 52"/>
          <p:cNvSpPr>
            <a:spLocks noChangeArrowheads="1"/>
          </p:cNvSpPr>
          <p:nvPr/>
        </p:nvSpPr>
        <p:spPr bwMode="auto">
          <a:xfrm flipH="1">
            <a:off x="4648200" y="33528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2"/>
          <p:cNvSpPr>
            <a:spLocks noGrp="1" noChangeArrowheads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Medicare</a:t>
            </a:r>
          </a:p>
        </p:txBody>
      </p:sp>
      <p:pic>
        <p:nvPicPr>
          <p:cNvPr id="29701" name="Picture 103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6002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51"/>
          <p:cNvSpPr>
            <a:spLocks noChangeArrowheads="1"/>
          </p:cNvSpPr>
          <p:nvPr/>
        </p:nvSpPr>
        <p:spPr bwMode="auto">
          <a:xfrm>
            <a:off x="1981200" y="45720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Medicare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Nation’s health care program for the elderly and disabled, provides hospital and medical insurance to those who qualify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Based upon a percentage (1.45%) of gross income</a:t>
            </a:r>
          </a:p>
        </p:txBody>
      </p:sp>
      <p:sp>
        <p:nvSpPr>
          <p:cNvPr id="29700" name="AutoShape 52"/>
          <p:cNvSpPr>
            <a:spLocks noChangeArrowheads="1"/>
          </p:cNvSpPr>
          <p:nvPr/>
        </p:nvSpPr>
        <p:spPr bwMode="auto">
          <a:xfrm flipH="1">
            <a:off x="4648200" y="35814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8775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Medical</a:t>
            </a:r>
          </a:p>
        </p:txBody>
      </p:sp>
      <p:pic>
        <p:nvPicPr>
          <p:cNvPr id="30725" name="Picture 102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6002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50"/>
          <p:cNvSpPr>
            <a:spLocks noChangeArrowheads="1"/>
          </p:cNvSpPr>
          <p:nvPr/>
        </p:nvSpPr>
        <p:spPr bwMode="auto">
          <a:xfrm>
            <a:off x="1981200" y="46482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Medical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 amount taken from the employee’s paycheck for medical benefits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Occurs when the employer has a medical plan for employees but does not pay full coverage for his/her benefits</a:t>
            </a:r>
          </a:p>
        </p:txBody>
      </p:sp>
      <p:sp>
        <p:nvSpPr>
          <p:cNvPr id="30724" name="AutoShape 51"/>
          <p:cNvSpPr>
            <a:spLocks noChangeArrowheads="1"/>
          </p:cNvSpPr>
          <p:nvPr/>
        </p:nvSpPr>
        <p:spPr bwMode="auto">
          <a:xfrm>
            <a:off x="6172200" y="37338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1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Retirement Plan</a:t>
            </a:r>
          </a:p>
        </p:txBody>
      </p:sp>
      <p:pic>
        <p:nvPicPr>
          <p:cNvPr id="31749" name="Picture 94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5240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42"/>
          <p:cNvSpPr>
            <a:spLocks noChangeArrowheads="1"/>
          </p:cNvSpPr>
          <p:nvPr/>
        </p:nvSpPr>
        <p:spPr bwMode="auto">
          <a:xfrm>
            <a:off x="1981200" y="45720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Retirement Plan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 amount an employee contributes each pay period to a retirement plan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A specified percentage of the contribution is often matched by the employer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May be a 401K,  a state, or local retirement plan</a:t>
            </a:r>
          </a:p>
        </p:txBody>
      </p:sp>
      <p:sp>
        <p:nvSpPr>
          <p:cNvPr id="31748" name="AutoShape 43"/>
          <p:cNvSpPr>
            <a:spLocks noChangeArrowheads="1"/>
          </p:cNvSpPr>
          <p:nvPr/>
        </p:nvSpPr>
        <p:spPr bwMode="auto">
          <a:xfrm>
            <a:off x="6172200" y="38100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Year-to-Date</a:t>
            </a:r>
          </a:p>
        </p:txBody>
      </p:sp>
      <p:pic>
        <p:nvPicPr>
          <p:cNvPr id="32773" name="Picture 101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1616076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51"/>
          <p:cNvSpPr>
            <a:spLocks noChangeArrowheads="1"/>
          </p:cNvSpPr>
          <p:nvPr/>
        </p:nvSpPr>
        <p:spPr bwMode="auto">
          <a:xfrm>
            <a:off x="1981200" y="4648200"/>
            <a:ext cx="8229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Year-to-Date</a:t>
            </a:r>
          </a:p>
          <a:p>
            <a:pPr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Total of all of the deductions which have been withheld from an individual’s paycheck from January 1 to the last day of the pay period indicated on the paycheck stub</a:t>
            </a:r>
          </a:p>
        </p:txBody>
      </p:sp>
      <p:sp>
        <p:nvSpPr>
          <p:cNvPr id="32772" name="AutoShape 99"/>
          <p:cNvSpPr>
            <a:spLocks noChangeArrowheads="1"/>
          </p:cNvSpPr>
          <p:nvPr/>
        </p:nvSpPr>
        <p:spPr bwMode="auto">
          <a:xfrm>
            <a:off x="9067800" y="28194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5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2" y="626533"/>
            <a:ext cx="9601196" cy="78316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Paycheck Stub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594226"/>
            <a:ext cx="7467600" cy="1577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Paycheck Stub</a:t>
            </a:r>
          </a:p>
          <a:p>
            <a:pPr lvl="1" eaLnBrk="1" hangingPunct="1"/>
            <a:r>
              <a:rPr lang="en-US" altLang="en-US" smtClean="0"/>
              <a:t>A document included each pay period which outlines paycheck deductions</a:t>
            </a:r>
          </a:p>
        </p:txBody>
      </p:sp>
      <p:sp>
        <p:nvSpPr>
          <p:cNvPr id="19460" name="Control 4"/>
          <p:cNvSpPr>
            <a:spLocks noChangeArrowheads="1" noChangeShapeType="1"/>
          </p:cNvSpPr>
          <p:nvPr/>
        </p:nvSpPr>
        <p:spPr bwMode="auto">
          <a:xfrm>
            <a:off x="10610850" y="14112875"/>
            <a:ext cx="6629400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Line 130"/>
          <p:cNvSpPr>
            <a:spLocks noChangeShapeType="1"/>
          </p:cNvSpPr>
          <p:nvPr/>
        </p:nvSpPr>
        <p:spPr bwMode="auto">
          <a:xfrm>
            <a:off x="-2203450" y="-76771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7639" name="Group 2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33294"/>
              </p:ext>
            </p:extLst>
          </p:nvPr>
        </p:nvGraphicFramePr>
        <p:xfrm>
          <a:off x="2293938" y="1600201"/>
          <a:ext cx="7535862" cy="3017839"/>
        </p:xfrm>
        <a:graphic>
          <a:graphicData uri="http://schemas.openxmlformats.org/drawingml/2006/table">
            <a:tbl>
              <a:tblPr/>
              <a:tblGrid>
                <a:gridCol w="1897062"/>
                <a:gridCol w="914400"/>
                <a:gridCol w="1724025"/>
                <a:gridCol w="182563"/>
                <a:gridCol w="1028700"/>
                <a:gridCol w="1789112"/>
              </a:tblGrid>
              <a:tr h="24386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cript MT Bold" pitchFamily="66" charset="0"/>
                        </a:rPr>
                        <a:t>On-The-Go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  <a:t>Employee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Beakens, Joe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  <a:t>SSN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201-92-4856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  <a:t>Check #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164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  <a:t>Check Amount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$1,102.98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entaur" pitchFamily="18" charset="0"/>
                        </a:rPr>
                        <a:t>Employee Address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293 Michael Grove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Billings, MT  59102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9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Pay Type-</a:t>
                      </a:r>
                      <a:b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Gross Pay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Deductions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Current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Year-to-date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9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 $1,353.33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Federal Withholding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State Withholding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Fed OASDI/EE or Social Security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Fed MED/EE or Medicare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Medical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401K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$106.00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$40.82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$83.91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$19.62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$0.00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$0.00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$503.46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$117.72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$636.00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$244.92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$0.00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aur" pitchFamily="18" charset="0"/>
                        </a:rPr>
                        <a:t>$0.00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Totals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$250.35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aur" pitchFamily="18" charset="0"/>
                        </a:rPr>
                        <a:t>$1,502.10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aur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cript MT Bold" pitchFamily="66" charset="0"/>
                        </a:rPr>
                        <a:t>Pay Period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Script MT Bold" pitchFamily="66" charset="0"/>
                        </a:rPr>
                        <a:t>6/11/2019-7/11/2019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8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2"/>
          <p:cNvSpPr>
            <a:spLocks noGrp="1" noChangeArrowheads="1"/>
          </p:cNvSpPr>
          <p:nvPr>
            <p:ph type="title"/>
          </p:nvPr>
        </p:nvSpPr>
        <p:spPr>
          <a:xfrm>
            <a:off x="609600" y="396876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Personal Information</a:t>
            </a:r>
          </a:p>
        </p:txBody>
      </p:sp>
      <p:sp>
        <p:nvSpPr>
          <p:cNvPr id="20483" name="Rectangle 90"/>
          <p:cNvSpPr>
            <a:spLocks noChangeArrowheads="1"/>
          </p:cNvSpPr>
          <p:nvPr/>
        </p:nvSpPr>
        <p:spPr bwMode="auto">
          <a:xfrm>
            <a:off x="1981200" y="4724401"/>
            <a:ext cx="82296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Personal Information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States the employee’s full name, address, and social security number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Always check to ensure this information is correct</a:t>
            </a:r>
          </a:p>
        </p:txBody>
      </p:sp>
      <p:sp>
        <p:nvSpPr>
          <p:cNvPr id="20484" name="AutoShape 93"/>
          <p:cNvSpPr>
            <a:spLocks noChangeArrowheads="1"/>
          </p:cNvSpPr>
          <p:nvPr/>
        </p:nvSpPr>
        <p:spPr bwMode="auto">
          <a:xfrm>
            <a:off x="5410200" y="1828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AutoShape 94"/>
          <p:cNvSpPr>
            <a:spLocks noChangeArrowheads="1"/>
          </p:cNvSpPr>
          <p:nvPr/>
        </p:nvSpPr>
        <p:spPr bwMode="auto">
          <a:xfrm>
            <a:off x="3276600" y="1828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AutoShape 95"/>
          <p:cNvSpPr>
            <a:spLocks noChangeArrowheads="1"/>
          </p:cNvSpPr>
          <p:nvPr/>
        </p:nvSpPr>
        <p:spPr bwMode="auto">
          <a:xfrm>
            <a:off x="3657600" y="22860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488" name="Picture 150" descr="paycheck stu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539876"/>
            <a:ext cx="75596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03238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Pay Period</a:t>
            </a:r>
          </a:p>
        </p:txBody>
      </p:sp>
      <p:pic>
        <p:nvPicPr>
          <p:cNvPr id="21509" name="Picture 104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4478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53"/>
          <p:cNvSpPr>
            <a:spLocks noChangeArrowheads="1"/>
          </p:cNvSpPr>
          <p:nvPr/>
        </p:nvSpPr>
        <p:spPr bwMode="auto">
          <a:xfrm>
            <a:off x="1981200" y="4495800"/>
            <a:ext cx="822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Pay Period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The length of time for which an employee’s wages are calculated; most are weekly, bi-weekly, twice a month, or monthly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The last day of the pay period is not always payday to allow a business to accurately compute wages</a:t>
            </a:r>
          </a:p>
        </p:txBody>
      </p:sp>
      <p:sp>
        <p:nvSpPr>
          <p:cNvPr id="21508" name="AutoShape 54"/>
          <p:cNvSpPr>
            <a:spLocks noChangeArrowheads="1"/>
          </p:cNvSpPr>
          <p:nvPr/>
        </p:nvSpPr>
        <p:spPr bwMode="auto">
          <a:xfrm>
            <a:off x="7010400" y="4267200"/>
            <a:ext cx="533400" cy="152400"/>
          </a:xfrm>
          <a:prstGeom prst="leftArrow">
            <a:avLst>
              <a:gd name="adj1" fmla="val 50000"/>
              <a:gd name="adj2" fmla="val 875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2"/>
          <p:cNvSpPr>
            <a:spLocks noGrp="1" noChangeArrowheads="1"/>
          </p:cNvSpPr>
          <p:nvPr>
            <p:ph type="title"/>
          </p:nvPr>
        </p:nvSpPr>
        <p:spPr>
          <a:xfrm>
            <a:off x="1981200" y="503239"/>
            <a:ext cx="8229600" cy="10207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Gross Pay</a:t>
            </a:r>
          </a:p>
        </p:txBody>
      </p:sp>
      <p:pic>
        <p:nvPicPr>
          <p:cNvPr id="22533" name="Picture 109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1" y="15240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51"/>
          <p:cNvSpPr>
            <a:spLocks noChangeArrowheads="1"/>
          </p:cNvSpPr>
          <p:nvPr/>
        </p:nvSpPr>
        <p:spPr bwMode="auto">
          <a:xfrm>
            <a:off x="1676400" y="4518026"/>
            <a:ext cx="88392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lnSpc>
                <a:spcPct val="85000"/>
              </a:lnSpc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Gross Pay</a:t>
            </a:r>
          </a:p>
          <a:p>
            <a:pPr lvl="1"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</a:rPr>
              <a:t>The total amount of money earned during a pay period before deductions.</a:t>
            </a:r>
          </a:p>
          <a:p>
            <a:pPr lvl="2" fontAlgn="base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This is calculated by multiplying the number of hours worked by the hourly rate</a:t>
            </a:r>
          </a:p>
          <a:p>
            <a:pPr lvl="2" fontAlgn="base">
              <a:lnSpc>
                <a:spcPct val="85000"/>
              </a:lnSpc>
              <a:spcBef>
                <a:spcPct val="1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If a person is on </a:t>
            </a:r>
            <a:r>
              <a:rPr lang="en-US" altLang="en-US" sz="2000" b="1">
                <a:solidFill>
                  <a:srgbClr val="000000"/>
                </a:solidFill>
              </a:rPr>
              <a:t>salary</a:t>
            </a:r>
            <a:r>
              <a:rPr lang="en-US" altLang="en-US" sz="2000">
                <a:solidFill>
                  <a:srgbClr val="000000"/>
                </a:solidFill>
              </a:rPr>
              <a:t>, it is the total salary amount divided by the specified time period</a:t>
            </a:r>
          </a:p>
        </p:txBody>
      </p:sp>
      <p:sp>
        <p:nvSpPr>
          <p:cNvPr id="22532" name="AutoShape 52"/>
          <p:cNvSpPr>
            <a:spLocks noChangeArrowheads="1"/>
          </p:cNvSpPr>
          <p:nvPr/>
        </p:nvSpPr>
        <p:spPr bwMode="auto">
          <a:xfrm rot="10800000">
            <a:off x="3733800" y="27432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61951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Net Pay</a:t>
            </a:r>
          </a:p>
        </p:txBody>
      </p:sp>
      <p:pic>
        <p:nvPicPr>
          <p:cNvPr id="23557" name="Picture 103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5240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51"/>
          <p:cNvSpPr>
            <a:spLocks noChangeArrowheads="1"/>
          </p:cNvSpPr>
          <p:nvPr/>
        </p:nvSpPr>
        <p:spPr bwMode="auto">
          <a:xfrm>
            <a:off x="1981200" y="4594226"/>
            <a:ext cx="82296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Net Pay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amount of money left after all deductions have been withheld from the gross pay earned in the pay period.</a:t>
            </a:r>
          </a:p>
        </p:txBody>
      </p:sp>
      <p:sp>
        <p:nvSpPr>
          <p:cNvPr id="23556" name="AutoShape 53"/>
          <p:cNvSpPr>
            <a:spLocks noChangeArrowheads="1"/>
          </p:cNvSpPr>
          <p:nvPr/>
        </p:nvSpPr>
        <p:spPr bwMode="auto">
          <a:xfrm>
            <a:off x="9144000" y="1828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2"/>
          <p:cNvSpPr>
            <a:spLocks noGrp="1" noChangeArrowheads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Deductions</a:t>
            </a:r>
          </a:p>
        </p:txBody>
      </p:sp>
      <p:pic>
        <p:nvPicPr>
          <p:cNvPr id="24581" name="Picture 101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6002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51"/>
          <p:cNvSpPr>
            <a:spLocks noChangeArrowheads="1"/>
          </p:cNvSpPr>
          <p:nvPr/>
        </p:nvSpPr>
        <p:spPr bwMode="auto">
          <a:xfrm>
            <a:off x="1981200" y="4594226"/>
            <a:ext cx="8229600" cy="157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Deductions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 amount of money subtracted from the gross pay earned for mandatory systematic taxes, employee sponsored medical benefits, and/or retirement benefits</a:t>
            </a:r>
          </a:p>
        </p:txBody>
      </p:sp>
      <p:sp>
        <p:nvSpPr>
          <p:cNvPr id="24580" name="AutoShape 52"/>
          <p:cNvSpPr>
            <a:spLocks noChangeArrowheads="1"/>
          </p:cNvSpPr>
          <p:nvPr/>
        </p:nvSpPr>
        <p:spPr bwMode="auto">
          <a:xfrm>
            <a:off x="6096000" y="27432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Federal Withholding Tax</a:t>
            </a:r>
          </a:p>
        </p:txBody>
      </p:sp>
      <p:pic>
        <p:nvPicPr>
          <p:cNvPr id="25605" name="Picture 102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8726" y="15240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Rectangle 51"/>
          <p:cNvSpPr>
            <a:spLocks noChangeArrowheads="1"/>
          </p:cNvSpPr>
          <p:nvPr/>
        </p:nvSpPr>
        <p:spPr bwMode="auto">
          <a:xfrm>
            <a:off x="1676400" y="4495801"/>
            <a:ext cx="89916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Federal Withholding Tax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The amount required by law for employers to withhold from earned wages to pay taxes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The amount of money deducted depends on the amount earned and information provided on the Form W-4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</a:rPr>
              <a:t>Largest deduction withheld from an employee’s gross income</a:t>
            </a:r>
          </a:p>
        </p:txBody>
      </p:sp>
      <p:sp>
        <p:nvSpPr>
          <p:cNvPr id="25604" name="AutoShape 52"/>
          <p:cNvSpPr>
            <a:spLocks noChangeArrowheads="1"/>
          </p:cNvSpPr>
          <p:nvPr/>
        </p:nvSpPr>
        <p:spPr bwMode="auto">
          <a:xfrm>
            <a:off x="6629400" y="30480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1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State Withholding Tax</a:t>
            </a:r>
          </a:p>
        </p:txBody>
      </p:sp>
      <p:pic>
        <p:nvPicPr>
          <p:cNvPr id="26629" name="Picture 93" descr="paycheck stub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6164" y="1524001"/>
            <a:ext cx="7559675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Rectangle 41"/>
          <p:cNvSpPr>
            <a:spLocks noChangeArrowheads="1"/>
          </p:cNvSpPr>
          <p:nvPr/>
        </p:nvSpPr>
        <p:spPr bwMode="auto">
          <a:xfrm>
            <a:off x="1981200" y="4572001"/>
            <a:ext cx="8229600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State Withholding Tax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 percentage deducted from an individual’s paycheck to assist in funding government agencies within the state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 percentage deducted depends on the amount of gross pay earned</a:t>
            </a:r>
          </a:p>
        </p:txBody>
      </p:sp>
      <p:sp>
        <p:nvSpPr>
          <p:cNvPr id="26628" name="AutoShape 42"/>
          <p:cNvSpPr>
            <a:spLocks noChangeArrowheads="1"/>
          </p:cNvSpPr>
          <p:nvPr/>
        </p:nvSpPr>
        <p:spPr bwMode="auto">
          <a:xfrm>
            <a:off x="6629400" y="32004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aur" panose="020305040502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aur" panose="020305040502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aur" panose="020305040502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aur" panose="020305040502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</TotalTime>
  <Words>505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Centaur</vt:lpstr>
      <vt:lpstr>Garamond</vt:lpstr>
      <vt:lpstr>Script MT Bold</vt:lpstr>
      <vt:lpstr>Organic</vt:lpstr>
      <vt:lpstr>Reading a Paycheck</vt:lpstr>
      <vt:lpstr>Paycheck Stub</vt:lpstr>
      <vt:lpstr>Personal Information</vt:lpstr>
      <vt:lpstr>Pay Period</vt:lpstr>
      <vt:lpstr>Gross Pay</vt:lpstr>
      <vt:lpstr>Net Pay</vt:lpstr>
      <vt:lpstr>Deductions</vt:lpstr>
      <vt:lpstr>Federal Withholding Tax</vt:lpstr>
      <vt:lpstr>State Withholding Tax</vt:lpstr>
      <vt:lpstr>FICA  (Federal Insurance Contribution Act)</vt:lpstr>
      <vt:lpstr>Social Security</vt:lpstr>
      <vt:lpstr>Medicare</vt:lpstr>
      <vt:lpstr>Medical</vt:lpstr>
      <vt:lpstr>Retirement Plan</vt:lpstr>
      <vt:lpstr>Year-to-Date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 Paycheck</dc:title>
  <dc:creator>Scott Davis</dc:creator>
  <cp:lastModifiedBy>Scott Davis</cp:lastModifiedBy>
  <cp:revision>1</cp:revision>
  <dcterms:created xsi:type="dcterms:W3CDTF">2019-03-26T11:59:24Z</dcterms:created>
  <dcterms:modified xsi:type="dcterms:W3CDTF">2019-03-26T12:02:07Z</dcterms:modified>
</cp:coreProperties>
</file>