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  <p:sldMasterId id="2147483750" r:id="rId5"/>
  </p:sldMasterIdLst>
  <p:notesMasterIdLst>
    <p:notesMasterId r:id="rId15"/>
  </p:notesMasterIdLst>
  <p:handoutMasterIdLst>
    <p:handoutMasterId r:id="rId16"/>
  </p:handoutMasterIdLst>
  <p:sldIdLst>
    <p:sldId id="340" r:id="rId6"/>
    <p:sldId id="342" r:id="rId7"/>
    <p:sldId id="257" r:id="rId8"/>
    <p:sldId id="343" r:id="rId9"/>
    <p:sldId id="341" r:id="rId10"/>
    <p:sldId id="348" r:id="rId11"/>
    <p:sldId id="345" r:id="rId12"/>
    <p:sldId id="346" r:id="rId13"/>
    <p:sldId id="29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83510" autoAdjust="0"/>
  </p:normalViewPr>
  <p:slideViewPr>
    <p:cSldViewPr snapToGrid="0">
      <p:cViewPr varScale="1">
        <p:scale>
          <a:sx n="56" d="100"/>
          <a:sy n="56" d="100"/>
        </p:scale>
        <p:origin x="106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3F0131-0D1B-462B-9502-A54F342D4B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32353-DBB5-4751-8C22-03CEEB511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5DECF5-B76C-4A57-8E3D-46E529DA155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54C29-D9B9-4E08-B674-A27933E74F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0A468-0DE9-490B-93A6-07B8B799F1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C23D0D-2870-4973-B23F-5A30DE5EE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604CB-0212-4201-B205-99380942EDA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99580-7CEC-4964-BF83-BE0D6793B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99580-7CEC-4964-BF83-BE0D6793B2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99580-7CEC-4964-BF83-BE0D6793B2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C0E4-AAF6-492B-A78A-3EDC264C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A7D4-4427-46E4-8B95-C0EB0D9DA9A9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159CC-5928-4093-9BC8-764C1332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24D1-F2DC-4EF5-AF78-0BDC8374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B994-4BCF-4C30-97E0-DF6BC52E5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09E6-9DC2-46FA-992B-3025B4BB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A682-ABAD-4387-A1E1-9A0AB9712D96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2E8C9-321F-431E-8C45-F730CF5C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B9283-0C90-43F3-8FAD-29408CAC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5D9F-6494-481C-9777-E2FB0F794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4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A43B-F320-483D-B5FF-13BDB9ED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C597-B5EE-4A75-9838-A2B9CE96B16C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5E136-18B1-48C1-BBC6-4E176FF4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13CA-649B-4533-81E1-7FD6713C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88D97-7D3A-43B6-898B-5C95243A6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4" y="342900"/>
            <a:ext cx="11419416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72584" y="1371600"/>
            <a:ext cx="10809816" cy="5029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37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DDA3-A4DE-49DB-9EC0-B8C5D716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E238C-AB19-4F54-81DD-5196E15BE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9B66-C943-4270-928E-E59223D3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19B1-8FFF-40B9-B018-8A6B254A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0F83-DCCC-4334-A408-B6876ECA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3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DD79-EDF2-4C2A-9945-8305ADF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DD24-7552-40A1-9B1F-AF976EA7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E5DBA-C429-486D-93E7-FD1EA8D6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B5E58-96C2-4CD7-A893-CC60B388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83130-D278-4622-8A66-04E04634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B-2C1C-4ED9-A3D7-C812CE7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EAA8E-DBC0-4A54-8921-E076E3C94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9196-FBEA-4D0F-BA39-FD9CECDB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C8E2-B2EF-43EE-ADD9-102E634E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D25F-4788-4201-8F5A-587F5CBB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8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0CC6-2385-4B42-9E19-BF2228C5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9149-D02E-418B-B8FE-907FBD0D8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627B-FA29-49DC-AC36-4ABC57DB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BAE8-CEE6-4A37-9DD1-1A980EBE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1026E-816C-48CF-AD96-7C40C7D2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BFE99-5225-48FF-858A-1B88368F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7B43-86E4-4EDF-811D-E0221D37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DC6B2-52B8-49E5-BBF9-85FD508C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7486-606E-4059-ACE3-AA2381718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88E62-C88A-4502-B949-0E2B98C34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5DD0A-E137-43D9-824A-45B9EE343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A15A0-2DEC-40E1-B1A2-A2EA69A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4217A-BC49-44D3-8DA3-934F4106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12D90-8C69-4D09-9A18-582B5133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85DF-3382-4291-94F9-24993F4F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C9CFC-A3FE-4A80-A662-961BBB2F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7DF0-6810-40FD-B6F8-6CFE4B4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687BF-3C94-4569-A1BA-9A9383C8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A974F-CD09-4A56-A896-1E230158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10B6C-81FC-4B45-B5E3-E8B3C953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DD4F-14CC-4D74-B6C2-EFF67BEA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BAE1-514B-4300-82B0-758D973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31EC-7EF0-41B4-BBEA-34E5F617E1AD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0E9EE-C747-43B8-9A4E-1079AA07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FA91-963B-47D3-BB31-DD40C3BF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7E5E-284C-4FAD-889F-B275E60A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41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CF59-09F3-47DA-8143-0A70E568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1B8F-52C2-461E-A1C0-D61C7C29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53D0D-C35B-4EF5-82CC-93D6031F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5AA5B-00F4-4A9D-A3A9-0B6DDC22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AEBCB-FC85-417C-A605-112125AE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04966-091D-4D22-A854-9F0ACC14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3A8D-6353-48AE-9DF0-9C41C1B9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33EE2-6800-40AC-B936-D265EB1F6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53EBF-C567-4374-9C59-66081600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B8882-C52A-49FA-BC61-D3D8348D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90311-7EEF-44A4-8B4F-E193A990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B5315-A14B-4DC8-B845-776AAD5F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8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AB31-E06D-4621-9CAD-507BCCF8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2C1D-3E5E-4071-B53F-7FCBB7998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AD3BA-AED9-4423-BD91-E3BD539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015AD-F719-4A6A-B919-D9B08208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3230-1AC7-42C5-9F50-F2F655BE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05190-0D2B-48DC-9DEC-B732511E6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CDBE5-F468-4210-977A-927BF186D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29C7-AAE0-4EA5-8578-A1CC9D62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5BA3-64DB-41FC-9DC3-DC2DEC11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25F3D-7429-4B14-9A50-AC1A4E5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F808-A4BE-41DA-B48E-EE5D114D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12A8-641B-486C-AB13-8E25862CA33D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402E8-23B5-4781-A58D-29A49BD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F0C1-C418-43C7-BD3F-47D1BDB2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D0F6-1A11-49DF-8EE0-50CE30FF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0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7B39F-AFF4-4932-9D06-B8B75839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CED0-F085-45DE-84E3-CBE8D898C34A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67F382-DF64-409F-B8C5-16E9F5DB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B5BAEB-5B2E-44B8-85C6-8835F5F6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82F2F-48A0-4A69-8A86-ED777DA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88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ABB2B2-6ED5-4F70-97E1-4C782590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A9BD-5DB9-40FD-8B88-065250135A9E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09944D-0D59-4CB6-B1BE-02D9B982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03F0EA-7979-413D-9A02-D95D157E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910B4-8DC4-4B3C-9979-3E2ACF21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5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6FB1F9-3663-43F1-ADB5-60B6F430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9970-20AF-4F5A-B074-5E5F3D88E470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234F56-2A10-4A7B-9789-5F7285D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AFFBBB-4B05-480D-BC92-60971991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B8F0-AF4A-4622-A954-FC0750052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9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440D4E-C255-4D70-84DD-A62E3B6E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B537-E839-4FCC-A077-A11ECEFD67AB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E3306F-15EB-437B-99AF-C51B7E64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4E5A8E-B2BC-420C-B28A-73832EF1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4FB40-61C1-42DD-B732-9BD4E59B6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1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930AE7-F354-4B12-B248-25A7BF8C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DD9E-E12E-4A1E-8896-B328A6E4A330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5C8CEA-7F00-48C5-ADD2-0A56CFA3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2E6BE9-A616-423B-8EE7-32E67078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67424-C804-4969-BC15-AB4EAAE8E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4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E0F8FF-DB6B-41F1-8E5E-62724E9A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83DF-D4F4-469E-9828-C1D68EC1CA14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C994B-F4AF-44EB-907E-119E47E7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6B9A6-ED9C-48C3-9F65-A70D5A2F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E46B-E3FD-443C-A0F5-57AD591D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54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EE1ABF-F468-4436-900A-237E837A31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3373C9-1CD3-410E-8E7E-8B3B8A3D8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5012-EADD-46E8-A174-86DA2C08D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EF06D-6546-4180-A20D-8E22B8E43611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EEFD-C54B-44C3-8D3E-A04BD089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503B-6560-4DD9-A488-DB221D378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5ED4E4E-AC7A-4712-BD20-EA7835581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551B9-062F-45ED-84A9-07216200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F7CD2-42B8-4B1B-8E12-06B0B740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D264-947C-461F-A537-1972D4C3D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C0DF-8FE8-439D-BA5D-02E2ECF6260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D882-60BA-400E-8FE0-FAA042DD1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1844-1B46-4F41-98D3-7A994A2E1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37FE-B033-48D3-A91E-4FE0905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07B5-BB62-4519-8189-E8C37362C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6566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196482"/>
                </a:solidFill>
                <a:latin typeface="+mn-lt"/>
              </a:rPr>
              <a:t>Emerging Issues in the Western Delta, a Delta Conservancy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2D011-0A01-49AD-9FE1-4437C88BF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624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campbell.ingram@deltaconservancy.ca.gov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17A64C-5237-4F8D-BE07-85AF734B082A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7C8681B-65CE-4DF8-9947-D37CDA6B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1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61A95-6063-4699-9D8A-1BEAE02A7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63" y="27650"/>
            <a:ext cx="5453026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Subsidence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697965EB-9345-45DB-9F4C-A0BAF6051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9647" r="8887" b="22806"/>
          <a:stretch/>
        </p:blipFill>
        <p:spPr bwMode="auto">
          <a:xfrm>
            <a:off x="7955805" y="932240"/>
            <a:ext cx="3920882" cy="225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02869E-A155-47EC-B973-1AC71E828E90}"/>
              </a:ext>
            </a:extLst>
          </p:cNvPr>
          <p:cNvGrpSpPr/>
          <p:nvPr/>
        </p:nvGrpSpPr>
        <p:grpSpPr>
          <a:xfrm>
            <a:off x="925818" y="2677396"/>
            <a:ext cx="7429906" cy="3835410"/>
            <a:chOff x="2133599" y="2032464"/>
            <a:chExt cx="8617575" cy="4448500"/>
          </a:xfrm>
        </p:grpSpPr>
        <p:pic>
          <p:nvPicPr>
            <p:cNvPr id="15" name="Picture 6" descr="Mount and Twiss, 2005-4 temp fig2a crop">
              <a:extLst>
                <a:ext uri="{FF2B5EF4-FFF2-40B4-BE49-F238E27FC236}">
                  <a16:creationId xmlns:a16="http://schemas.microsoft.com/office/drawing/2014/main" id="{166D5CEE-C95C-4FE2-90C3-FDC53C928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032464"/>
              <a:ext cx="8617575" cy="2613025"/>
            </a:xfrm>
            <a:prstGeom prst="rect">
              <a:avLst/>
            </a:prstGeom>
            <a:noFill/>
            <a:ln w="38100">
              <a:solidFill>
                <a:srgbClr val="19648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Mount and Twiss, 2005-4 temp fig2b crop">
              <a:extLst>
                <a:ext uri="{FF2B5EF4-FFF2-40B4-BE49-F238E27FC236}">
                  <a16:creationId xmlns:a16="http://schemas.microsoft.com/office/drawing/2014/main" id="{32702C88-73A7-44FB-ACD3-51239FDE6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206333"/>
              <a:ext cx="8617574" cy="2274631"/>
            </a:xfrm>
            <a:prstGeom prst="rect">
              <a:avLst/>
            </a:prstGeom>
            <a:noFill/>
            <a:ln w="38100">
              <a:solidFill>
                <a:srgbClr val="19648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88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Subsidence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1329-978A-4A70-8B99-E170674B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47"/>
            <a:ext cx="4116185" cy="4351338"/>
          </a:xfrm>
        </p:spPr>
        <p:txBody>
          <a:bodyPr/>
          <a:lstStyle/>
          <a:p>
            <a:r>
              <a:rPr lang="en-US" dirty="0"/>
              <a:t>Subsidence continues at rates ranging from about 0.5 to 1.5 inches per year</a:t>
            </a:r>
          </a:p>
          <a:p>
            <a:r>
              <a:rPr lang="en-US" dirty="0"/>
              <a:t>Sea levels are rising at a rate of  about 0.3 inch per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2A8987EB-D4DE-4F70-BCF5-A17B1194E88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48" y="917448"/>
            <a:ext cx="4873552" cy="569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2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Carbon Emissions Quantified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1329-978A-4A70-8B99-E170674B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47"/>
            <a:ext cx="10515600" cy="4351338"/>
          </a:xfrm>
        </p:spPr>
        <p:txBody>
          <a:bodyPr/>
          <a:lstStyle/>
          <a:p>
            <a:r>
              <a:rPr lang="en-US" dirty="0"/>
              <a:t>Average of 15 metric tons of CO2 per acre per year</a:t>
            </a:r>
          </a:p>
          <a:p>
            <a:r>
              <a:rPr lang="en-US" dirty="0"/>
              <a:t>~2,000,000 metric tons of CO2 per year, Delta total</a:t>
            </a:r>
          </a:p>
          <a:p>
            <a:r>
              <a:rPr lang="en-US" dirty="0"/>
              <a:t>~500,000 vehicle equivalent</a:t>
            </a:r>
          </a:p>
          <a:p>
            <a:r>
              <a:rPr lang="en-US" dirty="0"/>
              <a:t>Just over 1/4 of CA’s total plant based agriculture carbon emissions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6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Delta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1329-978A-4A70-8B99-E170674B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47"/>
            <a:ext cx="4116185" cy="4351338"/>
          </a:xfrm>
        </p:spPr>
        <p:txBody>
          <a:bodyPr/>
          <a:lstStyle/>
          <a:p>
            <a:r>
              <a:rPr lang="en-US" dirty="0"/>
              <a:t>Possibly the last land owners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bb53542b-f5e6-42cd-a276-f04411a841eb@namprd09">
            <a:extLst>
              <a:ext uri="{FF2B5EF4-FFF2-40B4-BE49-F238E27FC236}">
                <a16:creationId xmlns:a16="http://schemas.microsoft.com/office/drawing/2014/main" id="{B50184E7-4458-4CDA-A131-77018024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1327" y="1345739"/>
            <a:ext cx="5694939" cy="48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2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Delta Public Lands </a:t>
            </a:r>
            <a:br>
              <a:rPr lang="en-US" dirty="0">
                <a:solidFill>
                  <a:srgbClr val="196482"/>
                </a:solidFill>
                <a:latin typeface="+mn-lt"/>
              </a:rPr>
            </a:br>
            <a:r>
              <a:rPr lang="en-US" dirty="0">
                <a:solidFill>
                  <a:srgbClr val="196482"/>
                </a:solidFill>
                <a:latin typeface="+mn-lt"/>
              </a:rPr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1329-978A-4A70-8B99-E170674B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47"/>
            <a:ext cx="4116185" cy="4351338"/>
          </a:xfrm>
        </p:spPr>
        <p:txBody>
          <a:bodyPr/>
          <a:lstStyle/>
          <a:p>
            <a:r>
              <a:rPr lang="en-US" dirty="0"/>
              <a:t>Planning Process and participation</a:t>
            </a:r>
          </a:p>
          <a:p>
            <a:r>
              <a:rPr lang="en-US" dirty="0"/>
              <a:t>Key strategies and outcomes</a:t>
            </a:r>
          </a:p>
          <a:p>
            <a:r>
              <a:rPr lang="en-US" dirty="0"/>
              <a:t>What we learned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9D9FBD-1D3F-46D2-B2B3-FAD7F2A10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45" y="917448"/>
            <a:ext cx="4355260" cy="57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Subsidence and Emissions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1329-978A-4A70-8B99-E170674B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47"/>
            <a:ext cx="10515600" cy="4351338"/>
          </a:xfrm>
        </p:spPr>
        <p:txBody>
          <a:bodyPr/>
          <a:lstStyle/>
          <a:p>
            <a:r>
              <a:rPr lang="en-US" dirty="0"/>
              <a:t>ACR Methodology approved in April 2017 – Re-saturate the land through rice cultivation or managed wetlands</a:t>
            </a:r>
          </a:p>
          <a:p>
            <a:r>
              <a:rPr lang="en-US" dirty="0"/>
              <a:t>Working with public and private land owners to develop pilot projects</a:t>
            </a:r>
          </a:p>
          <a:p>
            <a:r>
              <a:rPr lang="en-US" dirty="0"/>
              <a:t>Working with carbon financiers and investors to market resulting carbon credits</a:t>
            </a:r>
          </a:p>
          <a:p>
            <a:r>
              <a:rPr lang="en-US" dirty="0"/>
              <a:t>Seeking funds to support project construction</a:t>
            </a:r>
          </a:p>
          <a:p>
            <a:r>
              <a:rPr lang="en-US" dirty="0"/>
              <a:t>Ongoing discussions with ARB for eventual inclusion in the compliance program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8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A03E-144B-41B9-9B9C-A66E1ABD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611"/>
            <a:ext cx="10515600" cy="10984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6482"/>
                </a:solidFill>
                <a:latin typeface="+mn-lt"/>
              </a:rPr>
              <a:t>Market Potential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712A2-AFB4-4DBA-9E61-2FE0EBA8C24C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241893-2B73-4824-A9BA-AD9DA38A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70B1B3-0DFA-4930-ACE6-1E8EEB0B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E94DF-697B-4709-9D59-00A19FB1D782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9A506AF3-2D3B-4D9A-914C-4228B591B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17421"/>
              </p:ext>
            </p:extLst>
          </p:nvPr>
        </p:nvGraphicFramePr>
        <p:xfrm>
          <a:off x="838200" y="2161949"/>
          <a:ext cx="10192623" cy="4248272"/>
        </p:xfrm>
        <a:graphic>
          <a:graphicData uri="http://schemas.openxmlformats.org/drawingml/2006/table">
            <a:tbl>
              <a:tblPr firstRow="1" firstCol="1" bandRow="1"/>
              <a:tblGrid>
                <a:gridCol w="5131485">
                  <a:extLst>
                    <a:ext uri="{9D8B030D-6E8A-4147-A177-3AD203B41FA5}">
                      <a16:colId xmlns:a16="http://schemas.microsoft.com/office/drawing/2014/main" val="1555491496"/>
                    </a:ext>
                  </a:extLst>
                </a:gridCol>
                <a:gridCol w="1687046">
                  <a:extLst>
                    <a:ext uri="{9D8B030D-6E8A-4147-A177-3AD203B41FA5}">
                      <a16:colId xmlns:a16="http://schemas.microsoft.com/office/drawing/2014/main" val="3599478617"/>
                    </a:ext>
                  </a:extLst>
                </a:gridCol>
                <a:gridCol w="1687046">
                  <a:extLst>
                    <a:ext uri="{9D8B030D-6E8A-4147-A177-3AD203B41FA5}">
                      <a16:colId xmlns:a16="http://schemas.microsoft.com/office/drawing/2014/main" val="2731977595"/>
                    </a:ext>
                  </a:extLst>
                </a:gridCol>
                <a:gridCol w="1687046">
                  <a:extLst>
                    <a:ext uri="{9D8B030D-6E8A-4147-A177-3AD203B41FA5}">
                      <a16:colId xmlns:a16="http://schemas.microsoft.com/office/drawing/2014/main" val="1462798954"/>
                    </a:ext>
                  </a:extLst>
                </a:gridCol>
              </a:tblGrid>
              <a:tr h="925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Annual Income per Acre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Compliance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Case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Compliance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High Case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913"/>
                  </a:ext>
                </a:extLst>
              </a:tr>
              <a:tr h="138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Offsets generated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Held in buffer account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Offsets for sale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648810"/>
                  </a:ext>
                </a:extLst>
              </a:tr>
              <a:tr h="559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 price ($/offset)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$7.00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$19.00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$30.00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16117"/>
                  </a:ext>
                </a:extLst>
              </a:tr>
              <a:tr h="138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 revenue per acre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Verification &amp; registration costs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revenue per acre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-$26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-$26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nhem Pro No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33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863C4B-3574-4080-9377-10EE1F404E16}"/>
              </a:ext>
            </a:extLst>
          </p:cNvPr>
          <p:cNvGrpSpPr/>
          <p:nvPr/>
        </p:nvGrpSpPr>
        <p:grpSpPr>
          <a:xfrm>
            <a:off x="0" y="0"/>
            <a:ext cx="12192000" cy="917448"/>
            <a:chOff x="0" y="0"/>
            <a:chExt cx="12192000" cy="917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1C32F9-55C4-4FA0-869B-F5C933B1B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9174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0AAE6B-E580-4330-A48B-2EFA46BB5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618" y="0"/>
              <a:ext cx="2122182" cy="528116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45ECD-1585-418D-BC1C-62B2E3BC0C28}"/>
              </a:ext>
            </a:extLst>
          </p:cNvPr>
          <p:cNvCxnSpPr/>
          <p:nvPr/>
        </p:nvCxnSpPr>
        <p:spPr>
          <a:xfrm>
            <a:off x="3048" y="6797039"/>
            <a:ext cx="12188952" cy="0"/>
          </a:xfrm>
          <a:prstGeom prst="line">
            <a:avLst/>
          </a:prstGeom>
          <a:ln w="127000">
            <a:solidFill>
              <a:srgbClr val="578C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D682C9A-2673-4BAD-810B-BE2AFEE4FFF8}"/>
              </a:ext>
            </a:extLst>
          </p:cNvPr>
          <p:cNvSpPr txBox="1">
            <a:spLocks/>
          </p:cNvSpPr>
          <p:nvPr/>
        </p:nvSpPr>
        <p:spPr bwMode="auto">
          <a:xfrm>
            <a:off x="1524000" y="1409606"/>
            <a:ext cx="9144000" cy="201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7200" dirty="0">
                <a:solidFill>
                  <a:srgbClr val="196482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122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EFF66BFB998469C3EF3253F6EE5E5" ma:contentTypeVersion="5" ma:contentTypeDescription="Create a new document." ma:contentTypeScope="" ma:versionID="523ffb9ab2b0db84de2fd97a42954e56">
  <xsd:schema xmlns:xsd="http://www.w3.org/2001/XMLSchema" xmlns:xs="http://www.w3.org/2001/XMLSchema" xmlns:p="http://schemas.microsoft.com/office/2006/metadata/properties" xmlns:ns3="119f0d42-de39-46b3-b21c-43ff89640fef" xmlns:ns4="2990655c-ff95-47bb-b506-d98fe43320ed" targetNamespace="http://schemas.microsoft.com/office/2006/metadata/properties" ma:root="true" ma:fieldsID="177c7a95364215e227fa9cef25318fd8" ns3:_="" ns4:_="">
    <xsd:import namespace="119f0d42-de39-46b3-b21c-43ff89640fef"/>
    <xsd:import namespace="2990655c-ff95-47bb-b506-d98fe43320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f0d42-de39-46b3-b21c-43ff89640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0655c-ff95-47bb-b506-d98fe4332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17B5D-C830-45F3-B495-C7514A9D4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EA858-B057-4D0F-9982-B46741810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f0d42-de39-46b3-b21c-43ff89640fef"/>
    <ds:schemaRef ds:uri="2990655c-ff95-47bb-b506-d98fe4332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510345-6009-4E2A-905C-B5F60D9740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9f0d42-de39-46b3-b21c-43ff89640fef"/>
    <ds:schemaRef ds:uri="http://purl.org/dc/elements/1.1/"/>
    <ds:schemaRef ds:uri="http://schemas.microsoft.com/office/2006/metadata/properties"/>
    <ds:schemaRef ds:uri="2990655c-ff95-47bb-b506-d98fe43320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256</Words>
  <Application>Microsoft Office PowerPoint</Application>
  <PresentationFormat>Widescreen</PresentationFormat>
  <Paragraphs>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Arnhem Pro Nor</vt:lpstr>
      <vt:lpstr>Calibri</vt:lpstr>
      <vt:lpstr>Calibri Light</vt:lpstr>
      <vt:lpstr>Office Theme</vt:lpstr>
      <vt:lpstr>1_Office Theme</vt:lpstr>
      <vt:lpstr>Emerging Issues in the Western Delta, a Delta Conservancy Perspective</vt:lpstr>
      <vt:lpstr>Subsidence Process</vt:lpstr>
      <vt:lpstr>Subsidence and Risks</vt:lpstr>
      <vt:lpstr>Carbon Emissions Quantified</vt:lpstr>
      <vt:lpstr>Delta Realities</vt:lpstr>
      <vt:lpstr>Delta Public Lands  Strategy</vt:lpstr>
      <vt:lpstr>Subsidence and Emissions Reductions</vt:lpstr>
      <vt:lpstr>Market Potential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NCER</dc:title>
  <dc:creator>Ingram, Campbell@SSJDC</dc:creator>
  <cp:lastModifiedBy>Melinda Terry</cp:lastModifiedBy>
  <cp:revision>84</cp:revision>
  <cp:lastPrinted>2019-03-14T15:32:03Z</cp:lastPrinted>
  <dcterms:created xsi:type="dcterms:W3CDTF">2018-08-12T20:53:03Z</dcterms:created>
  <dcterms:modified xsi:type="dcterms:W3CDTF">2020-04-23T21:41:36Z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0x010100122EFF66BFB998469C3EF3253F6EE5E5</vt:lpwstr>
  </property>
</Properties>
</file>