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335" r:id="rId2"/>
    <p:sldId id="336" r:id="rId3"/>
    <p:sldId id="359" r:id="rId4"/>
    <p:sldId id="369" r:id="rId5"/>
    <p:sldId id="363" r:id="rId6"/>
    <p:sldId id="368" r:id="rId7"/>
    <p:sldId id="366" r:id="rId8"/>
    <p:sldId id="364" r:id="rId9"/>
    <p:sldId id="362" r:id="rId10"/>
    <p:sldId id="370" r:id="rId11"/>
    <p:sldId id="361" r:id="rId12"/>
    <p:sldId id="365" r:id="rId13"/>
    <p:sldId id="367" r:id="rId14"/>
    <p:sldId id="358" r:id="rId15"/>
  </p:sldIdLst>
  <p:sldSz cx="9151938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30B"/>
    <a:srgbClr val="3D9CC9"/>
    <a:srgbClr val="5CC3EC"/>
    <a:srgbClr val="E20000"/>
    <a:srgbClr val="DE0E0B"/>
    <a:srgbClr val="E20E00"/>
    <a:srgbClr val="DA0000"/>
    <a:srgbClr val="FFC50D"/>
    <a:srgbClr val="679CC7"/>
    <a:srgbClr val="8FC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7" autoAdjust="0"/>
    <p:restoredTop sz="59969" autoAdjust="0"/>
  </p:normalViewPr>
  <p:slideViewPr>
    <p:cSldViewPr snapToGrid="0" snapToObjects="1">
      <p:cViewPr>
        <p:scale>
          <a:sx n="71" d="100"/>
          <a:sy n="71" d="100"/>
        </p:scale>
        <p:origin x="-1044" y="36"/>
      </p:cViewPr>
      <p:guideLst>
        <p:guide orient="horz" pos="1621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 showGuides="1">
      <p:cViewPr varScale="1">
        <p:scale>
          <a:sx n="58" d="100"/>
          <a:sy n="58" d="100"/>
        </p:scale>
        <p:origin x="2544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48C22-4547-DD4F-BCEA-EF410C17210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F0D3-D6E2-494C-84F3-08C66D95E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</a:t>
            </a:r>
            <a:r>
              <a:rPr lang="en-US" baseline="0" dirty="0"/>
              <a:t>name is Elhum Vahdat and I am the Vice President of Applications Marketing at Dialogic.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Simple</a:t>
            </a:r>
            <a:r>
              <a:rPr lang="en-US" baseline="0" dirty="0" smtClean="0"/>
              <a:t> and</a:t>
            </a:r>
            <a:r>
              <a:rPr lang="en-US" dirty="0" smtClean="0"/>
              <a:t> effective, WebRTC Click-to-Call is a communication tool that enables an immediate connection via voice, video, chat, or social media to a live agent or automated system in real time.  Click-to-Call</a:t>
            </a:r>
            <a:r>
              <a:rPr lang="en-US" baseline="0" dirty="0" smtClean="0"/>
              <a:t> i</a:t>
            </a:r>
            <a:r>
              <a:rPr lang="en-US" dirty="0" smtClean="0"/>
              <a:t>ncreases conversion rates, average orders, and sales by enhancing the user experience through reduced on-hold times and intelligently routing calls based on contextual awareness</a:t>
            </a:r>
            <a:r>
              <a:rPr lang="en-US" baseline="0" dirty="0" smtClean="0"/>
              <a:t>.  </a:t>
            </a:r>
            <a:r>
              <a:rPr lang="en-US" dirty="0" smtClean="0"/>
              <a:t>WebRTC Click-to-Call has many </a:t>
            </a:r>
            <a:r>
              <a:rPr lang="en-US" b="1" dirty="0" smtClean="0"/>
              <a:t>features</a:t>
            </a:r>
            <a:r>
              <a:rPr lang="en-US" dirty="0" smtClean="0"/>
              <a:t> and benefits, including: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live </a:t>
            </a:r>
            <a:r>
              <a:rPr lang="en-US" sz="1200" kern="12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gent knows exactly what page the customer clicked-to-call</a:t>
            </a:r>
            <a:r>
              <a:rPr lang="en-US" sz="1200" kern="12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from to more efficiently handle the call through </a:t>
            </a:r>
            <a:r>
              <a:rPr lang="en-US" sz="1200" b="1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contextual awareness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flexibility</a:t>
            </a:r>
            <a:r>
              <a:rPr lang="en-US" sz="1200" kern="12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include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 click-to-call button in e-mails, blogs, signature blocks, and other internet-based objects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Enabling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continuous communications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by 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keeping the caller on the web page and at the same time starting a conversation with them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Offering an </a:t>
            </a:r>
            <a:r>
              <a:rPr lang="en-US" sz="1200" b="1" kern="1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omni</a:t>
            </a:r>
            <a:r>
              <a:rPr lang="en-US" sz="1200" b="1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-channel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experience with the option to call from their desktop, laptop, tablet and smartphone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Reducing toll-free costs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as calls are free (no extra cost)</a:t>
            </a:r>
            <a:r>
              <a:rPr lang="en-US" sz="1200" kern="12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since click-to-call uses existing internet connections.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Of course, let’s not forget all the benefits that WebRTC</a:t>
            </a:r>
            <a:r>
              <a:rPr lang="en-US" sz="1200" kern="12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brings, such as no more downloading of applications and plug-ins, and no more registering.</a:t>
            </a:r>
            <a:endParaRPr lang="en-US" sz="120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intelligent solution that enables Network Operators to reach their intended subscribers with urgent messages in real-time. Used for a variety of applications (including collections, promotions, up-selling, and SIP voice mail notifications and announcements), when the subscriber makes an outbound call, the call is routed to PowerVille CI, which will play a message for the type of subscriber selected based on business rules.</a:t>
            </a:r>
            <a:r>
              <a:rPr lang="en-US" baseline="0" dirty="0" smtClean="0"/>
              <a:t> 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benefits include: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 Delivery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Messages heard by 100% of intended subscribers.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delivery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Urgent messages are heard when you want them to be heard, in real-time.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business rules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business rules based on subscriber’s available data which you already have.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 messages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the messages to be played based on pre-defined business rules.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 delivery repetition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how often to play a message once a call has been intercepted.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delivery options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call completion options: continue call, transfer to IVR, transfer to live agent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Facilitates automatic outbound notification and IVR, supporting multiple delivery methods, including voice, text/SMS, e-mail and video, to multiple devices, for immediate receipt of messages. The PowerVille OT offers interactive communications enabling</a:t>
            </a:r>
            <a:r>
              <a:rPr lang="en-US" baseline="0" dirty="0" smtClean="0"/>
              <a:t> </a:t>
            </a:r>
            <a:r>
              <a:rPr lang="en-US" dirty="0" smtClean="0"/>
              <a:t>message recipients to respond right away over the same device if needed, enabling customers to take instantaneous action.  Key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enefits include: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lists and white lists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aid in Aids in managing recipient lists and facilitating “do not call” compliance.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Seamless transfer to live agents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customer satisfaction with single-call resolution.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Sub-campaigns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primary campaigns enable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 multi-tier campaigns for surveys and other structured interactions.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 device detection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llows custom messages to be left on voicemail or answering machines.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Customizable reports and call detail records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performance analysis and integration into billing systems.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 integration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and access control and off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harging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capabilities.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three ways to application deployment.</a:t>
            </a:r>
            <a:r>
              <a:rPr lang="en-US" baseline="0" dirty="0" smtClean="0"/>
              <a:t>  </a:t>
            </a:r>
            <a:r>
              <a:rPr lang="en-US" dirty="0" smtClean="0"/>
              <a:t>I will be</a:t>
            </a:r>
            <a:r>
              <a:rPr lang="en-US" baseline="0" dirty="0" smtClean="0"/>
              <a:t> discussing five best practices for the third way, which is white-label </a:t>
            </a:r>
            <a:r>
              <a:rPr lang="en-US" baseline="0" dirty="0" smtClean="0"/>
              <a:t>applications or service-ready applications.  These applications are typically 80 to 90% complete, with the remaining 10 to 20% being customization, integration, and tuning, which could include customer-specific database integration, prompt recordings, private-labeling, and call flow customizations.  Lets jump right into the best practices, starting with number 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817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2795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914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032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149" indent="-228559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268" indent="-228559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8386" indent="-228559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5504" indent="-228559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41E8D1-B528-4F29-8686-537B9236716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95005" y="4343400"/>
            <a:ext cx="3333997" cy="4114800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l" defTabSz="457200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defTabSz="457200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algn="l" defTabSz="457200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371600" algn="l" defTabSz="457200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algn="l" defTabSz="457200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b="1" dirty="0">
                <a:ea typeface="ヒラギノ角ゴ Pro W3" charset="-128"/>
              </a:rPr>
              <a:t>To Focus:</a:t>
            </a:r>
          </a:p>
          <a:p>
            <a:r>
              <a:rPr lang="en-US" altLang="en-US" sz="1400" dirty="0">
                <a:ea typeface="ヒラギノ角ゴ Pro W3" charset="-128"/>
              </a:rPr>
              <a:t>Web Collaboration Apps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Similar to Skype, </a:t>
            </a:r>
            <a:r>
              <a:rPr lang="en-US" altLang="en-US" dirty="0" err="1">
                <a:ea typeface="ヒラギノ角ゴ Pro W3" charset="-128"/>
              </a:rPr>
              <a:t>Viber</a:t>
            </a:r>
            <a:r>
              <a:rPr lang="en-US" altLang="en-US" dirty="0">
                <a:ea typeface="ヒラギノ角ゴ Pro W3" charset="-128"/>
              </a:rPr>
              <a:t>, Lync, etc.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Many SPs want their “own” OTT App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Likely Based on WebRTC</a:t>
            </a:r>
          </a:p>
          <a:p>
            <a:pPr>
              <a:spcBef>
                <a:spcPts val="1200"/>
              </a:spcBef>
            </a:pPr>
            <a:r>
              <a:rPr lang="en-US" altLang="en-US" sz="1400" dirty="0">
                <a:ea typeface="ヒラギノ角ゴ Pro W3" charset="-128"/>
              </a:rPr>
              <a:t>Valued-Added Services (VAS): Conversion of a Current App to a Modern App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Voice Messaging / Voice Mail to Voice/Video Messaging / Mail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Voice Conference to Voice/Video Conference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Cloud Enabling of Current Deployed Apps</a:t>
            </a:r>
          </a:p>
          <a:p>
            <a:pPr>
              <a:spcBef>
                <a:spcPts val="1200"/>
              </a:spcBef>
            </a:pPr>
            <a:r>
              <a:rPr lang="en-US" altLang="en-US" sz="1400" dirty="0">
                <a:ea typeface="ヒラギノ角ゴ Pro W3" charset="-128"/>
              </a:rPr>
              <a:t>New Greenfield Opportunities</a:t>
            </a:r>
          </a:p>
          <a:p>
            <a:pPr lvl="1"/>
            <a:r>
              <a:rPr lang="en-US" altLang="en-US" dirty="0" err="1">
                <a:ea typeface="ヒラギノ角ゴ Pro W3" charset="-128"/>
              </a:rPr>
              <a:t>IoT</a:t>
            </a:r>
            <a:endParaRPr lang="en-US" altLang="en-US" dirty="0">
              <a:ea typeface="ヒラギノ角ゴ Pro W3" charset="-128"/>
            </a:endParaRPr>
          </a:p>
          <a:p>
            <a:pPr lvl="1"/>
            <a:r>
              <a:rPr lang="en-US" altLang="en-US" dirty="0">
                <a:ea typeface="ヒラギノ角ゴ Pro W3" charset="-128"/>
              </a:rPr>
              <a:t>Mobile Self-Care</a:t>
            </a:r>
          </a:p>
          <a:p>
            <a:pPr>
              <a:spcBef>
                <a:spcPts val="1200"/>
              </a:spcBef>
            </a:pPr>
            <a:r>
              <a:rPr lang="en-US" altLang="en-US" sz="1400" dirty="0">
                <a:ea typeface="ヒラギノ角ゴ Pro W3" charset="-128"/>
              </a:rPr>
              <a:t>C5 for use with our Switch</a:t>
            </a:r>
            <a:endParaRPr lang="en-US" altLang="en-US" dirty="0">
              <a:ea typeface="ヒラギノ角ゴ Pro W3" charset="-128"/>
            </a:endParaRPr>
          </a:p>
          <a:p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733800" y="4391707"/>
            <a:ext cx="2631374" cy="2123658"/>
          </a:xfrm>
          <a:prstGeom prst="rect">
            <a:avLst/>
          </a:prstGeom>
        </p:spPr>
        <p:txBody>
          <a:bodyPr wrap="square" lIns="91423" tIns="45713" rIns="91423" bIns="45713">
            <a:spAutoFit/>
          </a:bodyPr>
          <a:lstStyle/>
          <a:p>
            <a:r>
              <a:rPr lang="en-US" altLang="en-US" sz="1200" b="1" dirty="0"/>
              <a:t>NOT To Focus:</a:t>
            </a:r>
          </a:p>
          <a:p>
            <a:r>
              <a:rPr lang="en-US" altLang="en-US" sz="1200" dirty="0"/>
              <a:t>Contact Center</a:t>
            </a:r>
          </a:p>
          <a:p>
            <a:pPr lvl="1"/>
            <a:r>
              <a:rPr lang="en-US" altLang="en-US" sz="1200" dirty="0"/>
              <a:t>We have many good customers here</a:t>
            </a:r>
          </a:p>
          <a:p>
            <a:pPr lvl="1"/>
            <a:r>
              <a:rPr lang="en-US" altLang="en-US" sz="1200" dirty="0"/>
              <a:t>This is very specialized</a:t>
            </a:r>
          </a:p>
          <a:p>
            <a:endParaRPr lang="en-US" altLang="en-US" sz="1200" dirty="0"/>
          </a:p>
          <a:p>
            <a:r>
              <a:rPr lang="en-US" altLang="en-US" sz="1200" dirty="0"/>
              <a:t>Fax</a:t>
            </a:r>
          </a:p>
          <a:p>
            <a:pPr lvl="1"/>
            <a:r>
              <a:rPr lang="en-US" altLang="en-US" sz="1200" dirty="0"/>
              <a:t>We have many good customers here</a:t>
            </a:r>
          </a:p>
          <a:p>
            <a:pPr lvl="1"/>
            <a:r>
              <a:rPr lang="en-US" altLang="en-US" sz="1200" dirty="0"/>
              <a:t>This is very specialized</a:t>
            </a:r>
          </a:p>
          <a:p>
            <a:endParaRPr lang="en-US" altLang="en-US" sz="12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Today,</a:t>
            </a:r>
            <a:r>
              <a:rPr lang="en-US" baseline="0" dirty="0" smtClean="0"/>
              <a:t> </a:t>
            </a:r>
            <a:r>
              <a:rPr lang="en-US" baseline="0" dirty="0"/>
              <a:t>Dialogic has </a:t>
            </a:r>
            <a:r>
              <a:rPr lang="en-US" baseline="0" dirty="0" smtClean="0"/>
              <a:t>a community of PowerVille ready-to-deploy software applications </a:t>
            </a:r>
            <a:r>
              <a:rPr lang="en-US" dirty="0" smtClean="0"/>
              <a:t>covering a spectrum of solutions for both enterprise and service provider deployments. Based on proven platforms, these</a:t>
            </a:r>
            <a:r>
              <a:rPr lang="en-US" baseline="0" dirty="0" smtClean="0"/>
              <a:t> </a:t>
            </a:r>
            <a:r>
              <a:rPr lang="en-US" dirty="0" smtClean="0"/>
              <a:t>service-ready</a:t>
            </a:r>
            <a:r>
              <a:rPr lang="en-US" baseline="0" dirty="0" smtClean="0"/>
              <a:t> applications </a:t>
            </a:r>
            <a:r>
              <a:rPr lang="en-US" dirty="0" smtClean="0"/>
              <a:t>can minimize time-to-market, cut time-consuming development, reduce maintenance expenses, and improve time-to-revenue.</a:t>
            </a:r>
            <a:r>
              <a:rPr lang="en-US" baseline="0" dirty="0" smtClean="0"/>
              <a:t> Create </a:t>
            </a:r>
            <a:r>
              <a:rPr lang="en-US" baseline="0" dirty="0"/>
              <a:t>a unique </a:t>
            </a:r>
            <a:r>
              <a:rPr lang="en-US" baseline="0" dirty="0" smtClean="0"/>
              <a:t>offering by applying</a:t>
            </a:r>
            <a:r>
              <a:rPr lang="en-US" dirty="0" smtClean="0"/>
              <a:t> your own branding and customization</a:t>
            </a:r>
            <a:r>
              <a:rPr lang="en-US" baseline="0" dirty="0" smtClean="0"/>
              <a:t>, the </a:t>
            </a:r>
            <a:r>
              <a:rPr lang="en-US" baseline="0" dirty="0"/>
              <a:t>applications include </a:t>
            </a:r>
            <a:r>
              <a:rPr lang="en-US" baseline="0" dirty="0" smtClean="0"/>
              <a:t>Enterprises Services Suite, Cloud Centrex, Auto Attendant, audio conferencing, video conferencing, visual IVR, WebRTC </a:t>
            </a:r>
            <a:r>
              <a:rPr lang="en-US" baseline="0" dirty="0"/>
              <a:t>Click-to-Call, </a:t>
            </a:r>
            <a:r>
              <a:rPr lang="en-US" baseline="0" dirty="0" smtClean="0"/>
              <a:t>and Call Interceptor.  </a:t>
            </a:r>
            <a:r>
              <a:rPr lang="en-US" baseline="0" dirty="0"/>
              <a:t>These w</a:t>
            </a:r>
            <a:r>
              <a:rPr lang="en-US" dirty="0"/>
              <a:t>hite-label applications</a:t>
            </a:r>
            <a:r>
              <a:rPr lang="en-US" baseline="0" dirty="0"/>
              <a:t> are </a:t>
            </a:r>
            <a:r>
              <a:rPr lang="en-US" dirty="0"/>
              <a:t>ready to private label, have been widely </a:t>
            </a:r>
            <a:r>
              <a:rPr lang="en-US" dirty="0" smtClean="0"/>
              <a:t>deployed,</a:t>
            </a:r>
            <a:r>
              <a:rPr lang="en-US" baseline="0" dirty="0" smtClean="0"/>
              <a:t> are </a:t>
            </a:r>
            <a:r>
              <a:rPr lang="en-US" dirty="0" smtClean="0"/>
              <a:t>field </a:t>
            </a:r>
            <a:r>
              <a:rPr lang="en-US" dirty="0"/>
              <a:t>proven, </a:t>
            </a:r>
            <a:r>
              <a:rPr lang="en-US" dirty="0" smtClean="0"/>
              <a:t>and are </a:t>
            </a:r>
            <a:r>
              <a:rPr lang="en-US" dirty="0"/>
              <a:t>built </a:t>
            </a:r>
            <a:r>
              <a:rPr lang="en-US" dirty="0" smtClean="0"/>
              <a:t>on </a:t>
            </a:r>
            <a:r>
              <a:rPr lang="en-US" dirty="0"/>
              <a:t>dependable Dialogic enabling technologies which reduce vendor </a:t>
            </a:r>
            <a:r>
              <a:rPr lang="en-US" dirty="0" smtClean="0"/>
              <a:t>management.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that, I will pass it back to Alan.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59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suite of cloud-based services targeting the lucrative, yet relatively untapped, micro, small, and medium enterprise markets, including nearly 100 million such enterprises in emerging markets. PowerVille </a:t>
            </a:r>
            <a:r>
              <a:rPr lang="en-US" dirty="0" err="1" smtClean="0"/>
              <a:t>ESS</a:t>
            </a:r>
            <a:r>
              <a:rPr lang="en-US" dirty="0" smtClean="0"/>
              <a:t> offers Mobile Network Operators (MNOs) around the world monetization opportunities, as it enables them to capture new and emerging enterprise business. 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benefits of PowerVille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include: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Multi-tenant solution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maximizes revenue by hosting multiple services on a single platform with high-availability options for maximizing up-time.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 charging interface –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centralized access control and billing options.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Tenant reporting &amp; usage statistics -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facilitates billing and performance monitoring.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Stand-alone or bundled solution suites - 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llows customized bundles of services to meet customer needs and future up-sell options.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Self-service web portals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management costs and empowers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 reports &amp;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CDRs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 into existing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billing systems.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carrier-class solution hosted in a cloud environment, enabling network operators to offer hosted PBX and SIP </a:t>
            </a:r>
            <a:r>
              <a:rPr lang="en-US" dirty="0" err="1" smtClean="0"/>
              <a:t>trunking</a:t>
            </a:r>
            <a:r>
              <a:rPr lang="en-US" dirty="0" smtClean="0"/>
              <a:t> services to their business customers while also offering basic and advanced Class 5 services to their residential customers.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enefits include: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self-care web management portal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subscribers are empowered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configure their own services on their own times, further lowering overall costs.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flexible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SIP application server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designed for mobile, fixed,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IPTV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broadband network operators.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Centrex’s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scalable design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upports 100 to 100,000+ concurrent calls and up to five million subscribers.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of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acilitates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legacy equipment or use cases.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carrier-class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Telecom Application Server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(TAS)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nables centralized configuration, remote access, monitoring, reporting, SCE, and more.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Offering services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both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residential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customers broadens reach and shortens return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-on-investment (ROI).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Compatible with a wide range of carrier services such as SIP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trunking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hosted PBX.</a:t>
            </a:r>
          </a:p>
          <a:p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carrier-class hosted PBX platform for both enterprise and residential services that enhances the traditional telecom architecture by enabling a self-service component.  User configuration and control via a web-based portal that enhances basic phone functionality to make standard services like multi-device ringing, conference calling, call move, and call forwarding easier to manage and new services simpler to deploy. 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benefits include: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Multi-tenant solution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revenue by hosting multiple services on a single platform with high-availability options for maximizing up-time.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Self-service web portals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costs by enabling subscribers to configure their own services.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Converged services environment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provisioning various services including Unified Messaging, Auto Attendant, ACS, and Audio/Video Conferencing.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scalable design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 100 to 100,000+ concurrent calls and up to five million subscribers.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Centralized configuration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the application server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remote access, monitoring, reporting, SCE, and more.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 charging interface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centralized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control and charging capabilities,</a:t>
            </a:r>
          </a:p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Provides a network-based automated attendant that is of high-value, yet simple to use and cost-effective to deploy. With its carrier-class architecture and design, user-friendly web portal, and IMS support with integration to major telecommunications Equipment Manufacturers (</a:t>
            </a:r>
            <a:r>
              <a:rPr lang="en-US" dirty="0" err="1" smtClean="0"/>
              <a:t>TEMs</a:t>
            </a:r>
            <a:r>
              <a:rPr lang="en-US" dirty="0" smtClean="0"/>
              <a:t>), the Auto Attendant can host an almost unlimited number of tenants, to maximize return-on-investment (ROI). Its…</a:t>
            </a:r>
          </a:p>
          <a:p>
            <a:pPr marL="228600" indent="-228600" rtl="0" eaLnBrk="1" fontAlgn="t" latinLnBrk="0" hangingPunct="1">
              <a:buFont typeface="+mj-lt"/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Multi-tenant solution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multiple businesses to be served by a single instance of software.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Browser-based web portal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 to manage both locally and remotely.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IVR script management (per tenant)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basic IVR interactions for incoming callers, handling call routing based on caller responses.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Reports and Usage Statistics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data on actual call traffic and usage, allowing streamlining of frequent interactions.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 with other Dialogic® PowerVille™ Applications 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simplifies integrating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complex application deployments with a common software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complete conferencing platform that seamlessly integrates with existing IP, </a:t>
            </a:r>
            <a:r>
              <a:rPr lang="en-US" dirty="0" err="1" smtClean="0"/>
              <a:t>TDM</a:t>
            </a:r>
            <a:r>
              <a:rPr lang="en-US" dirty="0" smtClean="0"/>
              <a:t>, Mobile, and converged networks, delivering superior quality and eliminating the need for costly operator administration. Robust enough to offer carrier-class conferencing services, yet simple enough to implement revenue–generating conferencing services quickly.</a:t>
            </a:r>
            <a:r>
              <a:rPr lang="en-US" baseline="0" dirty="0" smtClean="0"/>
              <a:t>  PowerVille AC is: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upporting up to 800 participants per conference for large group conference calls.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Reminders and notifications through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 and SMS notifications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attendance,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Inbound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Outbound Conferencing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conference managers to reach out and pull in subject matter experts and remote participants.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Customizable Call Detail Records (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CDRs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integration into existing billing systems.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security and access control with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 interface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offer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Charging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Capabilities</a:t>
            </a:r>
            <a:endParaRPr lang="en-US" sz="1200" b="1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Simplify management and control with w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eb-based provisioning and management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PowerVille Video Conferencing is a complete wideband/HD audio and HD video conferencing platform that seamlessly integrates with existing mobile/3G/</a:t>
            </a:r>
            <a:r>
              <a:rPr lang="en-US" dirty="0" err="1" smtClean="0"/>
              <a:t>4G</a:t>
            </a:r>
            <a:r>
              <a:rPr lang="en-US" dirty="0" smtClean="0"/>
              <a:t> (LTE) and IP/IMS converged networks, and is device-agnostic for maximizing market penetration. Supporting VGA, and </a:t>
            </a:r>
            <a:r>
              <a:rPr lang="en-US" dirty="0" err="1" smtClean="0"/>
              <a:t>720p</a:t>
            </a:r>
            <a:r>
              <a:rPr lang="en-US" dirty="0" smtClean="0"/>
              <a:t> with </a:t>
            </a:r>
            <a:r>
              <a:rPr lang="en-US" dirty="0" err="1" smtClean="0"/>
              <a:t>H.264</a:t>
            </a:r>
            <a:r>
              <a:rPr lang="en-US" dirty="0" smtClean="0"/>
              <a:t>, </a:t>
            </a:r>
            <a:r>
              <a:rPr lang="en-US" dirty="0" err="1" smtClean="0"/>
              <a:t>VP8</a:t>
            </a:r>
            <a:r>
              <a:rPr lang="en-US" dirty="0" smtClean="0"/>
              <a:t> and </a:t>
            </a:r>
            <a:r>
              <a:rPr lang="en-US" dirty="0" err="1" smtClean="0"/>
              <a:t>VP9</a:t>
            </a:r>
            <a:r>
              <a:rPr lang="en-US" dirty="0" smtClean="0"/>
              <a:t>  incorporating the power of WebRTC, making video conferencing available to virtually anyone using a website, addressing the "any device" challenge.  </a:t>
            </a:r>
            <a:r>
              <a:rPr lang="en-US" b="1" dirty="0" smtClean="0"/>
              <a:t>Features</a:t>
            </a:r>
            <a:r>
              <a:rPr lang="en-US" dirty="0" smtClean="0"/>
              <a:t> and benefits include </a:t>
            </a:r>
          </a:p>
          <a:p>
            <a:pPr marL="228600" indent="-228600" rtl="0" eaLnBrk="1" fontAlgn="t" latinLnBrk="0" hangingPunct="1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for telephone dial-in numbers, expensive phone lines and hard-to-remember DTMF conference commands with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browser-based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conferencing.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broad network compatibility by supporting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3G/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(LTE) and SIP networks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oice activated switching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continuous presence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common conferencing annoyances are eliminated, allowing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speaker to be heard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avoiding clipped sentences.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one-to-many experience with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 mode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well suited to educational presentations.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Flexible scheduling tools, such as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scheduled, permanent,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Conferences, allow pre-planned and ad-hoc conferences.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Accelerate installation and management from either local or remote locations with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web-based provisioning and management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for WebRTC facilitates conferencing from a wide range of devices and locations.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F0D3-D6E2-494C-84F3-08C66D95EE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22170"/>
            <a:ext cx="9151938" cy="4526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49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2450970"/>
            <a:ext cx="9151938" cy="2027990"/>
          </a:xfrm>
          <a:prstGeom prst="rect">
            <a:avLst/>
          </a:prstGeom>
          <a:gradFill>
            <a:gsLst>
              <a:gs pos="28000">
                <a:srgbClr val="5CC3EC"/>
              </a:gs>
              <a:gs pos="73000">
                <a:srgbClr val="3D9CC9"/>
              </a:gs>
              <a:gs pos="100000">
                <a:srgbClr val="1B699D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2100" y="2450971"/>
            <a:ext cx="4284663" cy="1263334"/>
          </a:xfrm>
        </p:spPr>
        <p:txBody>
          <a:bodyPr anchor="b" anchorCtr="0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6766" indent="0">
              <a:buFontTx/>
              <a:buNone/>
              <a:defRPr/>
            </a:lvl2pPr>
            <a:lvl3pPr marL="913530" indent="0">
              <a:buFontTx/>
              <a:buNone/>
              <a:defRPr/>
            </a:lvl3pPr>
            <a:lvl4pPr marL="1370296" indent="0">
              <a:buFontTx/>
              <a:buNone/>
              <a:defRPr/>
            </a:lvl4pPr>
            <a:lvl5pPr marL="182706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92101" y="3714306"/>
            <a:ext cx="4284662" cy="764653"/>
          </a:xfrm>
        </p:spPr>
        <p:txBody>
          <a:bodyPr/>
          <a:lstStyle>
            <a:lvl1pPr marL="0" indent="0">
              <a:buFontTx/>
              <a:buNone/>
              <a:defRPr sz="1349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9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"/>
            <a:ext cx="9151938" cy="5148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49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58" y="3"/>
            <a:ext cx="7147444" cy="5154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2452577"/>
            <a:ext cx="4284663" cy="1424763"/>
          </a:xfrm>
        </p:spPr>
        <p:txBody>
          <a:bodyPr anchor="b"/>
          <a:lstStyle>
            <a:lvl1pPr marL="0" indent="0" algn="l">
              <a:tabLst/>
              <a:defRPr sz="1999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00" y="3877340"/>
            <a:ext cx="4284663" cy="604721"/>
          </a:xfrm>
        </p:spPr>
        <p:txBody>
          <a:bodyPr/>
          <a:lstStyle>
            <a:lvl1pPr marL="0" indent="0" algn="l">
              <a:buNone/>
              <a:tabLst/>
              <a:defRPr sz="1349" b="0" i="1">
                <a:latin typeface="Arial" charset="0"/>
                <a:ea typeface="Arial" charset="0"/>
                <a:cs typeface="Arial" charset="0"/>
              </a:defRPr>
            </a:lvl1pPr>
            <a:lvl2pPr marL="342574" indent="0" algn="ctr">
              <a:buNone/>
              <a:defRPr sz="1499"/>
            </a:lvl2pPr>
            <a:lvl3pPr marL="685149" indent="0" algn="ctr">
              <a:buNone/>
              <a:defRPr sz="1349"/>
            </a:lvl3pPr>
            <a:lvl4pPr marL="1027721" indent="0" algn="ctr">
              <a:buNone/>
              <a:defRPr sz="1199"/>
            </a:lvl4pPr>
            <a:lvl5pPr marL="1370296" indent="0" algn="ctr">
              <a:buNone/>
              <a:defRPr sz="1199"/>
            </a:lvl5pPr>
            <a:lvl6pPr marL="1712870" indent="0" algn="ctr">
              <a:buNone/>
              <a:defRPr sz="1199"/>
            </a:lvl6pPr>
            <a:lvl7pPr marL="2055444" indent="0" algn="ctr">
              <a:buNone/>
              <a:defRPr sz="1199"/>
            </a:lvl7pPr>
            <a:lvl8pPr marL="2398018" indent="0" algn="ctr">
              <a:buNone/>
              <a:defRPr sz="1199"/>
            </a:lvl8pPr>
            <a:lvl9pPr marL="2740592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2100" y="4586292"/>
            <a:ext cx="4284664" cy="255584"/>
          </a:xfrm>
        </p:spPr>
        <p:txBody>
          <a:bodyPr/>
          <a:lstStyle>
            <a:lvl1pPr marL="0" indent="0">
              <a:buFontTx/>
              <a:buNone/>
              <a:tabLst/>
              <a:defRPr sz="1399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1" y="438346"/>
            <a:ext cx="3111659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6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 algn="l">
              <a:defRPr sz="1799" b="1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24" y="840566"/>
            <a:ext cx="8557698" cy="3748380"/>
          </a:xfrm>
        </p:spPr>
        <p:txBody>
          <a:bodyPr/>
          <a:lstStyle>
            <a:lvl1pPr algn="l"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160"/>
              </a:spcBef>
              <a:spcAft>
                <a:spcPts val="300"/>
              </a:spcAft>
              <a:defRPr/>
            </a:lvl2pPr>
            <a:lvl3pPr>
              <a:spcBef>
                <a:spcPts val="160"/>
              </a:spcBef>
              <a:spcAft>
                <a:spcPts val="300"/>
              </a:spcAft>
              <a:defRPr/>
            </a:lvl3pPr>
            <a:lvl4pPr>
              <a:spcBef>
                <a:spcPts val="160"/>
              </a:spcBef>
              <a:spcAft>
                <a:spcPts val="300"/>
              </a:spcAft>
              <a:defRPr i="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746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746" y="1201265"/>
            <a:ext cx="4042106" cy="3397615"/>
          </a:xfrm>
        </p:spPr>
        <p:txBody>
          <a:bodyPr/>
          <a:lstStyle>
            <a:lvl1pPr>
              <a:defRPr sz="1598"/>
            </a:lvl1pPr>
            <a:lvl2pPr>
              <a:defRPr sz="1399"/>
            </a:lvl2pPr>
            <a:lvl3pPr>
              <a:defRPr sz="1199"/>
            </a:lvl3pPr>
            <a:lvl4pPr>
              <a:defRPr sz="11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086" y="1201265"/>
            <a:ext cx="4042106" cy="3397615"/>
          </a:xfrm>
        </p:spPr>
        <p:txBody>
          <a:bodyPr/>
          <a:lstStyle>
            <a:lvl1pPr>
              <a:defRPr sz="1598"/>
            </a:lvl1pPr>
            <a:lvl2pPr>
              <a:defRPr sz="1399"/>
            </a:lvl2pPr>
            <a:lvl3pPr>
              <a:defRPr sz="1199"/>
            </a:lvl3pPr>
            <a:lvl4pPr>
              <a:defRPr sz="11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576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748" y="1152401"/>
            <a:ext cx="4043695" cy="480266"/>
          </a:xfrm>
        </p:spPr>
        <p:txBody>
          <a:bodyPr anchor="b"/>
          <a:lstStyle>
            <a:lvl1pPr marL="0" indent="0">
              <a:buNone/>
              <a:defRPr sz="1598" b="1">
                <a:solidFill>
                  <a:srgbClr val="595A59"/>
                </a:solidFill>
              </a:defRPr>
            </a:lvl1pPr>
            <a:lvl2pPr marL="456766" indent="0">
              <a:buNone/>
              <a:defRPr sz="1999" b="1"/>
            </a:lvl2pPr>
            <a:lvl3pPr marL="913530" indent="0">
              <a:buNone/>
              <a:defRPr sz="1799" b="1"/>
            </a:lvl3pPr>
            <a:lvl4pPr marL="1370296" indent="0">
              <a:buNone/>
              <a:defRPr sz="1598" b="1"/>
            </a:lvl4pPr>
            <a:lvl5pPr marL="1827061" indent="0">
              <a:buNone/>
              <a:defRPr sz="1598" b="1"/>
            </a:lvl5pPr>
            <a:lvl6pPr marL="2283828" indent="0">
              <a:buNone/>
              <a:defRPr sz="1598" b="1"/>
            </a:lvl6pPr>
            <a:lvl7pPr marL="2740592" indent="0">
              <a:buNone/>
              <a:defRPr sz="1598" b="1"/>
            </a:lvl7pPr>
            <a:lvl8pPr marL="3197358" indent="0">
              <a:buNone/>
              <a:defRPr sz="1598" b="1"/>
            </a:lvl8pPr>
            <a:lvl9pPr marL="3654123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748" y="1632667"/>
            <a:ext cx="4043695" cy="2966210"/>
          </a:xfrm>
        </p:spPr>
        <p:txBody>
          <a:bodyPr/>
          <a:lstStyle>
            <a:lvl1pPr>
              <a:defRPr sz="1598"/>
            </a:lvl1pPr>
            <a:lvl2pPr>
              <a:defRPr sz="1399"/>
            </a:lvl2pPr>
            <a:lvl3pPr>
              <a:defRPr sz="1199"/>
            </a:lvl3pPr>
            <a:lvl4pPr>
              <a:defRPr sz="1199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4916" y="1152401"/>
            <a:ext cx="4045284" cy="480266"/>
          </a:xfrm>
        </p:spPr>
        <p:txBody>
          <a:bodyPr anchor="b"/>
          <a:lstStyle>
            <a:lvl1pPr marL="0" indent="0">
              <a:buNone/>
              <a:defRPr sz="1598" b="1">
                <a:solidFill>
                  <a:srgbClr val="595A59"/>
                </a:solidFill>
              </a:defRPr>
            </a:lvl1pPr>
            <a:lvl2pPr marL="456766" indent="0">
              <a:buNone/>
              <a:defRPr sz="1999" b="1"/>
            </a:lvl2pPr>
            <a:lvl3pPr marL="913530" indent="0">
              <a:buNone/>
              <a:defRPr sz="1799" b="1"/>
            </a:lvl3pPr>
            <a:lvl4pPr marL="1370296" indent="0">
              <a:buNone/>
              <a:defRPr sz="1598" b="1"/>
            </a:lvl4pPr>
            <a:lvl5pPr marL="1827061" indent="0">
              <a:buNone/>
              <a:defRPr sz="1598" b="1"/>
            </a:lvl5pPr>
            <a:lvl6pPr marL="2283828" indent="0">
              <a:buNone/>
              <a:defRPr sz="1598" b="1"/>
            </a:lvl6pPr>
            <a:lvl7pPr marL="2740592" indent="0">
              <a:buNone/>
              <a:defRPr sz="1598" b="1"/>
            </a:lvl7pPr>
            <a:lvl8pPr marL="3197358" indent="0">
              <a:buNone/>
              <a:defRPr sz="1598" b="1"/>
            </a:lvl8pPr>
            <a:lvl9pPr marL="3654123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4916" y="1632667"/>
            <a:ext cx="4045284" cy="2966210"/>
          </a:xfrm>
        </p:spPr>
        <p:txBody>
          <a:bodyPr/>
          <a:lstStyle>
            <a:lvl1pPr>
              <a:defRPr sz="1598"/>
            </a:lvl1pPr>
            <a:lvl2pPr>
              <a:defRPr sz="1399"/>
            </a:lvl2pPr>
            <a:lvl3pPr>
              <a:defRPr sz="1199"/>
            </a:lvl3pPr>
            <a:lvl4pPr>
              <a:defRPr sz="1199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502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61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-with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3844" y="1054274"/>
            <a:ext cx="5491163" cy="2699399"/>
          </a:xfrm>
        </p:spPr>
        <p:txBody>
          <a:bodyPr rtlCol="0">
            <a:normAutofit/>
          </a:bodyPr>
          <a:lstStyle>
            <a:lvl1pPr marL="0" indent="0">
              <a:buNone/>
              <a:defRPr sz="3197"/>
            </a:lvl1pPr>
            <a:lvl2pPr marL="456766" indent="0">
              <a:buNone/>
              <a:defRPr sz="2798"/>
            </a:lvl2pPr>
            <a:lvl3pPr marL="913530" indent="0">
              <a:buNone/>
              <a:defRPr sz="2398"/>
            </a:lvl3pPr>
            <a:lvl4pPr marL="1370296" indent="0">
              <a:buNone/>
              <a:defRPr sz="1999"/>
            </a:lvl4pPr>
            <a:lvl5pPr marL="1827061" indent="0">
              <a:buNone/>
              <a:defRPr sz="1999"/>
            </a:lvl5pPr>
            <a:lvl6pPr marL="2283828" indent="0">
              <a:buNone/>
              <a:defRPr sz="1999"/>
            </a:lvl6pPr>
            <a:lvl7pPr marL="2740592" indent="0">
              <a:buNone/>
              <a:defRPr sz="1999"/>
            </a:lvl7pPr>
            <a:lvl8pPr marL="3197358" indent="0">
              <a:buNone/>
              <a:defRPr sz="1999"/>
            </a:lvl8pPr>
            <a:lvl9pPr marL="3654123" indent="0">
              <a:buNone/>
              <a:defRPr sz="1999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44" y="4214601"/>
            <a:ext cx="5491163" cy="604206"/>
          </a:xfrm>
        </p:spPr>
        <p:txBody>
          <a:bodyPr/>
          <a:lstStyle>
            <a:lvl1pPr marL="11103" indent="0" algn="ctr">
              <a:buNone/>
              <a:tabLst/>
              <a:defRPr sz="1201" b="0" i="1">
                <a:latin typeface="Arial" charset="0"/>
                <a:ea typeface="Arial" charset="0"/>
                <a:cs typeface="Arial" charset="0"/>
              </a:defRPr>
            </a:lvl1pPr>
            <a:lvl2pPr marL="456766" indent="0">
              <a:buNone/>
              <a:defRPr sz="1199"/>
            </a:lvl2pPr>
            <a:lvl3pPr marL="913530" indent="0">
              <a:buNone/>
              <a:defRPr sz="999"/>
            </a:lvl3pPr>
            <a:lvl4pPr marL="1370296" indent="0">
              <a:buNone/>
              <a:defRPr sz="900"/>
            </a:lvl4pPr>
            <a:lvl5pPr marL="1827061" indent="0">
              <a:buNone/>
              <a:defRPr sz="900"/>
            </a:lvl5pPr>
            <a:lvl6pPr marL="2283828" indent="0">
              <a:buNone/>
              <a:defRPr sz="900"/>
            </a:lvl6pPr>
            <a:lvl7pPr marL="2740592" indent="0">
              <a:buNone/>
              <a:defRPr sz="900"/>
            </a:lvl7pPr>
            <a:lvl8pPr marL="3197358" indent="0">
              <a:buNone/>
              <a:defRPr sz="900"/>
            </a:lvl8pPr>
            <a:lvl9pPr marL="36541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92255" y="3789363"/>
            <a:ext cx="5510229" cy="423862"/>
          </a:xfrm>
        </p:spPr>
        <p:txBody>
          <a:bodyPr anchor="b"/>
          <a:lstStyle>
            <a:lvl1pPr marL="0" indent="0" algn="ctr">
              <a:buFontTx/>
              <a:buNone/>
              <a:defRPr sz="1601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97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"/>
            <a:ext cx="9151938" cy="5148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49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58" y="3"/>
            <a:ext cx="7147444" cy="5154284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2099" y="2383749"/>
            <a:ext cx="3218581" cy="520893"/>
          </a:xfrm>
        </p:spPr>
        <p:txBody>
          <a:bodyPr anchor="ctr" anchorCtr="0"/>
          <a:lstStyle>
            <a:lvl1pPr marL="0" indent="0">
              <a:buNone/>
              <a:tabLst/>
              <a:defRPr sz="1999">
                <a:solidFill>
                  <a:srgbClr val="595A59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676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353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9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06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8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5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35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412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292101" y="3211033"/>
            <a:ext cx="3218579" cy="1775305"/>
          </a:xfrm>
          <a:prstGeom prst="rect">
            <a:avLst/>
          </a:prstGeom>
        </p:spPr>
        <p:txBody>
          <a:bodyPr lIns="0" bIns="0" anchor="b" anchorCtr="0"/>
          <a:lstStyle>
            <a:lvl1pPr marL="0" indent="0" algn="l" defTabSz="457200" rtl="0" eaLnBrk="1" fontAlgn="base" hangingPunct="1">
              <a:spcBef>
                <a:spcPts val="160"/>
              </a:spcBef>
              <a:spcAft>
                <a:spcPts val="300"/>
              </a:spcAft>
              <a:buClr>
                <a:srgbClr val="0096D6"/>
              </a:buClr>
              <a:buSzPct val="80000"/>
              <a:buFontTx/>
              <a:buNone/>
              <a:defRPr lang="en-US" altLang="en-US" sz="800" b="0" i="0" kern="1200" dirty="0" err="1" smtClean="0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1pPr>
            <a:lvl2pPr marL="109728" indent="-109728" algn="l" defTabSz="457200" rtl="0" eaLnBrk="0" fontAlgn="base" hangingPunct="0">
              <a:spcBef>
                <a:spcPts val="160"/>
              </a:spcBef>
              <a:spcAft>
                <a:spcPts val="300"/>
              </a:spcAft>
              <a:buClr>
                <a:srgbClr val="0096D6"/>
              </a:buClr>
              <a:buSzPct val="100000"/>
              <a:buFont typeface=".HelveticaNeueDeskInterface-Regular" charset="0"/>
              <a:buChar char="›"/>
              <a:defRPr sz="1400" b="0" i="0" kern="1200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57200" indent="-109728" algn="l" defTabSz="457200" rtl="0" eaLnBrk="0" fontAlgn="base" hangingPunct="0">
              <a:spcBef>
                <a:spcPts val="160"/>
              </a:spcBef>
              <a:spcAft>
                <a:spcPts val="300"/>
              </a:spcAft>
              <a:buClr>
                <a:srgbClr val="0096D6"/>
              </a:buClr>
              <a:buSzPct val="100000"/>
              <a:buFont typeface="Wingdings" charset="2"/>
              <a:buChar char="§"/>
              <a:defRPr sz="1200" b="0" i="0" kern="1200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109728" algn="l" defTabSz="457200" rtl="0" eaLnBrk="0" fontAlgn="base" hangingPunct="0">
              <a:spcBef>
                <a:spcPts val="160"/>
              </a:spcBef>
              <a:spcAft>
                <a:spcPts val="300"/>
              </a:spcAft>
              <a:buClr>
                <a:srgbClr val="0096D6"/>
              </a:buClr>
              <a:buSzPct val="100000"/>
              <a:buFont typeface="Arial" charset="0"/>
              <a:buChar char="•"/>
              <a:defRPr sz="1200" b="0" i="0" kern="1200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SzPct val="40000"/>
              <a:buFont typeface="Wingdings" charset="2"/>
              <a:buChar char=""/>
              <a:defRPr sz="1400" b="0" i="0" kern="1200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+mn-lt"/>
              </a:rPr>
              <a:t>Dialogic is a registered trademark of Dialogic Corporation and all companies controlling, controlled by, or under common control with Dialogic Corporation. (“Dialogic”). </a:t>
            </a:r>
          </a:p>
          <a:p>
            <a:r>
              <a:rPr lang="en-US" sz="600" dirty="0">
                <a:latin typeface="+mn-lt"/>
              </a:rPr>
              <a:t>The names of actual companies and products mentioned herein are the trademarks of their respective owners.</a:t>
            </a:r>
          </a:p>
          <a:p>
            <a:r>
              <a:rPr lang="en-US" altLang="ja-JP" sz="600" dirty="0" smtClean="0">
                <a:latin typeface="+mn-lt"/>
              </a:rPr>
              <a:t>xx/16</a:t>
            </a:r>
            <a:endParaRPr lang="en-US" altLang="ja-JP" sz="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1" y="438346"/>
            <a:ext cx="3111659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 algn="l">
              <a:defRPr sz="1797" b="1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24" y="840566"/>
            <a:ext cx="8557698" cy="3748380"/>
          </a:xfrm>
        </p:spPr>
        <p:txBody>
          <a:bodyPr/>
          <a:lstStyle>
            <a:lvl1pPr algn="l"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160"/>
              </a:spcBef>
              <a:spcAft>
                <a:spcPts val="300"/>
              </a:spcAft>
              <a:defRPr/>
            </a:lvl2pPr>
            <a:lvl3pPr>
              <a:spcBef>
                <a:spcPts val="160"/>
              </a:spcBef>
              <a:spcAft>
                <a:spcPts val="300"/>
              </a:spcAft>
              <a:defRPr/>
            </a:lvl3pPr>
            <a:lvl4pPr>
              <a:spcBef>
                <a:spcPts val="160"/>
              </a:spcBef>
              <a:spcAft>
                <a:spcPts val="3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4677" y="716281"/>
            <a:ext cx="8518987" cy="0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677" y="716281"/>
            <a:ext cx="8518987" cy="0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4677" y="716281"/>
            <a:ext cx="8518987" cy="0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0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 algn="l">
              <a:defRPr sz="1797" b="1">
                <a:solidFill>
                  <a:srgbClr val="595A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24" y="840566"/>
            <a:ext cx="8557698" cy="3748380"/>
          </a:xfrm>
        </p:spPr>
        <p:txBody>
          <a:bodyPr/>
          <a:lstStyle>
            <a:lvl1pPr algn="l"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160"/>
              </a:spcBef>
              <a:spcAft>
                <a:spcPts val="300"/>
              </a:spcAft>
              <a:defRPr/>
            </a:lvl2pPr>
            <a:lvl3pPr>
              <a:spcBef>
                <a:spcPts val="160"/>
              </a:spcBef>
              <a:spcAft>
                <a:spcPts val="300"/>
              </a:spcAft>
              <a:defRPr/>
            </a:lvl3pPr>
            <a:lvl4pPr>
              <a:spcBef>
                <a:spcPts val="160"/>
              </a:spcBef>
              <a:spcAft>
                <a:spcPts val="3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4677" y="716281"/>
            <a:ext cx="8518987" cy="0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677" y="716281"/>
            <a:ext cx="8518987" cy="0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4677" y="716281"/>
            <a:ext cx="8518987" cy="0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7124" y="840566"/>
            <a:ext cx="8557698" cy="374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ltGray">
          <a:xfrm>
            <a:off x="292100" y="3"/>
            <a:ext cx="6934290" cy="716278"/>
          </a:xfrm>
          <a:prstGeom prst="rect">
            <a:avLst/>
          </a:prstGeom>
          <a:noFill/>
          <a:ln w="6350" cmpd="sng">
            <a:noFill/>
            <a:prstDash val="solid"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629586" y="4825880"/>
            <a:ext cx="247970" cy="247982"/>
          </a:xfrm>
          <a:prstGeom prst="ellipse">
            <a:avLst/>
          </a:prstGeom>
          <a:solidFill>
            <a:srgbClr val="679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04676" y="716281"/>
            <a:ext cx="85680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380991" y="4801572"/>
            <a:ext cx="760891" cy="2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fld id="{D833F01E-E8EC-5847-82F1-746C7E902188}" type="slidenum">
              <a:rPr lang="en-US" altLang="en-US" sz="9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 eaLnBrk="1" hangingPunct="1"/>
              <a:t>‹#›</a:t>
            </a:fld>
            <a:endParaRPr lang="en-US" altLang="en-US" sz="9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ltGray">
          <a:xfrm>
            <a:off x="292100" y="4841875"/>
            <a:ext cx="6934290" cy="2158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550" dirty="0">
                <a:solidFill>
                  <a:srgbClr val="45A0CE"/>
                </a:solidFill>
                <a:ea typeface="Arial" charset="0"/>
                <a:cs typeface="Arial" charset="0"/>
              </a:rPr>
              <a:t>COMPANY CONFIDENTIAL. © COPYRIGHT 2016 DIALOGIC CORPORATION. 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44" y="244150"/>
            <a:ext cx="1372791" cy="2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74" r:id="rId3"/>
    <p:sldLayoutId id="2147483675" r:id="rId4"/>
    <p:sldLayoutId id="2147483686" r:id="rId5"/>
    <p:sldLayoutId id="2147483684" r:id="rId6"/>
    <p:sldLayoutId id="2147483685" r:id="rId7"/>
    <p:sldLayoutId id="2147483687" r:id="rId8"/>
    <p:sldLayoutId id="2147483688" r:id="rId9"/>
    <p:sldLayoutId id="2147483689" r:id="rId10"/>
  </p:sldLayoutIdLst>
  <p:txStyles>
    <p:titleStyle>
      <a:lvl1pPr marL="0" indent="0" algn="l" defTabSz="456766" rtl="0" eaLnBrk="1" fontAlgn="base" hangingPunct="1">
        <a:spcBef>
          <a:spcPct val="0"/>
        </a:spcBef>
        <a:spcAft>
          <a:spcPct val="0"/>
        </a:spcAft>
        <a:tabLst/>
        <a:defRPr sz="1799" b="1" kern="1200">
          <a:solidFill>
            <a:srgbClr val="595A59"/>
          </a:solidFill>
          <a:latin typeface="Arial" charset="0"/>
          <a:ea typeface="Arial" charset="0"/>
          <a:cs typeface="Arial" charset="0"/>
        </a:defRPr>
      </a:lvl1pPr>
      <a:lvl2pPr algn="ctr" defTabSz="456766" rtl="0" eaLnBrk="1" fontAlgn="base" hangingPunct="1">
        <a:spcBef>
          <a:spcPct val="0"/>
        </a:spcBef>
        <a:spcAft>
          <a:spcPct val="0"/>
        </a:spcAft>
        <a:defRPr sz="2398" b="1">
          <a:solidFill>
            <a:srgbClr val="0096D6"/>
          </a:solidFill>
          <a:latin typeface="Calibri" pitchFamily="34" charset="0"/>
          <a:ea typeface="ヒラギノ角ゴ Pro W3" charset="0"/>
        </a:defRPr>
      </a:lvl2pPr>
      <a:lvl3pPr algn="ctr" defTabSz="456766" rtl="0" eaLnBrk="1" fontAlgn="base" hangingPunct="1">
        <a:spcBef>
          <a:spcPct val="0"/>
        </a:spcBef>
        <a:spcAft>
          <a:spcPct val="0"/>
        </a:spcAft>
        <a:defRPr sz="2398" b="1">
          <a:solidFill>
            <a:srgbClr val="0096D6"/>
          </a:solidFill>
          <a:latin typeface="Calibri" pitchFamily="34" charset="0"/>
          <a:ea typeface="ヒラギノ角ゴ Pro W3" charset="0"/>
        </a:defRPr>
      </a:lvl3pPr>
      <a:lvl4pPr algn="ctr" defTabSz="456766" rtl="0" eaLnBrk="1" fontAlgn="base" hangingPunct="1">
        <a:spcBef>
          <a:spcPct val="0"/>
        </a:spcBef>
        <a:spcAft>
          <a:spcPct val="0"/>
        </a:spcAft>
        <a:defRPr sz="2398" b="1">
          <a:solidFill>
            <a:srgbClr val="0096D6"/>
          </a:solidFill>
          <a:latin typeface="Calibri" pitchFamily="34" charset="0"/>
          <a:ea typeface="ヒラギノ角ゴ Pro W3" charset="0"/>
        </a:defRPr>
      </a:lvl4pPr>
      <a:lvl5pPr algn="ctr" defTabSz="456766" rtl="0" eaLnBrk="1" fontAlgn="base" hangingPunct="1">
        <a:spcBef>
          <a:spcPct val="0"/>
        </a:spcBef>
        <a:spcAft>
          <a:spcPct val="0"/>
        </a:spcAft>
        <a:defRPr sz="2398" b="1">
          <a:solidFill>
            <a:srgbClr val="0096D6"/>
          </a:solidFill>
          <a:latin typeface="Calibri" pitchFamily="34" charset="0"/>
          <a:ea typeface="ヒラギノ角ゴ Pro W3" charset="0"/>
        </a:defRPr>
      </a:lvl5pPr>
      <a:lvl6pPr marL="456766" algn="l" defTabSz="456766" rtl="0" eaLnBrk="1" fontAlgn="base" hangingPunct="1">
        <a:spcBef>
          <a:spcPct val="0"/>
        </a:spcBef>
        <a:spcAft>
          <a:spcPct val="0"/>
        </a:spcAft>
        <a:defRPr sz="2798">
          <a:solidFill>
            <a:schemeClr val="bg1"/>
          </a:solidFill>
          <a:latin typeface="Calibri" pitchFamily="34" charset="0"/>
        </a:defRPr>
      </a:lvl6pPr>
      <a:lvl7pPr marL="913530" algn="l" defTabSz="456766" rtl="0" eaLnBrk="1" fontAlgn="base" hangingPunct="1">
        <a:spcBef>
          <a:spcPct val="0"/>
        </a:spcBef>
        <a:spcAft>
          <a:spcPct val="0"/>
        </a:spcAft>
        <a:defRPr sz="2798">
          <a:solidFill>
            <a:schemeClr val="bg1"/>
          </a:solidFill>
          <a:latin typeface="Calibri" pitchFamily="34" charset="0"/>
        </a:defRPr>
      </a:lvl7pPr>
      <a:lvl8pPr marL="1370296" algn="l" defTabSz="456766" rtl="0" eaLnBrk="1" fontAlgn="base" hangingPunct="1">
        <a:spcBef>
          <a:spcPct val="0"/>
        </a:spcBef>
        <a:spcAft>
          <a:spcPct val="0"/>
        </a:spcAft>
        <a:defRPr sz="2798">
          <a:solidFill>
            <a:schemeClr val="bg1"/>
          </a:solidFill>
          <a:latin typeface="Calibri" pitchFamily="34" charset="0"/>
        </a:defRPr>
      </a:lvl8pPr>
      <a:lvl9pPr marL="1827061" algn="l" defTabSz="456766" rtl="0" eaLnBrk="1" fontAlgn="base" hangingPunct="1">
        <a:spcBef>
          <a:spcPct val="0"/>
        </a:spcBef>
        <a:spcAft>
          <a:spcPct val="0"/>
        </a:spcAft>
        <a:defRPr sz="2798">
          <a:solidFill>
            <a:schemeClr val="bg1"/>
          </a:solidFill>
          <a:latin typeface="Calibri" pitchFamily="34" charset="0"/>
        </a:defRPr>
      </a:lvl9pPr>
    </p:titleStyle>
    <p:bodyStyle>
      <a:lvl1pPr marL="285750" indent="-285750" algn="l" defTabSz="456766" rtl="0" eaLnBrk="1" fontAlgn="base" hangingPunct="1">
        <a:spcBef>
          <a:spcPts val="300"/>
        </a:spcBef>
        <a:spcAft>
          <a:spcPts val="500"/>
        </a:spcAft>
        <a:buClr>
          <a:srgbClr val="679CC7"/>
        </a:buClr>
        <a:buSzPct val="85000"/>
        <a:buFont typeface="Wingdings" charset="2"/>
        <a:buChar char="v"/>
        <a:defRPr sz="1500" b="0" i="0" kern="1200">
          <a:solidFill>
            <a:srgbClr val="45A0CE"/>
          </a:solidFill>
          <a:latin typeface="Arial" charset="0"/>
          <a:ea typeface="Arial" charset="0"/>
          <a:cs typeface="Arial" charset="0"/>
        </a:defRPr>
      </a:lvl1pPr>
      <a:lvl2pPr marL="504000" indent="-181625" algn="l" defTabSz="456766" rtl="0" eaLnBrk="1" fontAlgn="base" hangingPunct="1">
        <a:spcBef>
          <a:spcPts val="200"/>
        </a:spcBef>
        <a:spcAft>
          <a:spcPts val="400"/>
        </a:spcAft>
        <a:buClr>
          <a:srgbClr val="0096D6"/>
        </a:buClr>
        <a:buSzPct val="100000"/>
        <a:buFont typeface=".HelveticaNeueDeskInterface-Regular" charset="0"/>
        <a:buChar char="›"/>
        <a:defRPr sz="1300" b="0" i="0" kern="1200">
          <a:solidFill>
            <a:srgbClr val="595A59"/>
          </a:solidFill>
          <a:latin typeface="Arial" charset="0"/>
          <a:ea typeface="Arial" charset="0"/>
          <a:cs typeface="Arial" charset="0"/>
        </a:defRPr>
      </a:lvl2pPr>
      <a:lvl3pPr marL="720000" indent="-181625" algn="l" defTabSz="456766" rtl="0" eaLnBrk="1" fontAlgn="base" hangingPunct="1">
        <a:spcBef>
          <a:spcPts val="200"/>
        </a:spcBef>
        <a:spcAft>
          <a:spcPts val="400"/>
        </a:spcAft>
        <a:buClr>
          <a:srgbClr val="0096D6"/>
        </a:buClr>
        <a:buSzPct val="100000"/>
        <a:buFont typeface="Wingdings" charset="2"/>
        <a:buChar char="§"/>
        <a:defRPr sz="1000" b="0" i="0" kern="1200">
          <a:solidFill>
            <a:srgbClr val="595A59"/>
          </a:solidFill>
          <a:latin typeface="Arial" charset="0"/>
          <a:ea typeface="Arial" charset="0"/>
          <a:cs typeface="Arial" charset="0"/>
        </a:defRPr>
      </a:lvl3pPr>
      <a:lvl4pPr marL="936000" indent="-181625" algn="l" defTabSz="456766" rtl="0" eaLnBrk="1" fontAlgn="base" hangingPunct="1">
        <a:spcBef>
          <a:spcPts val="200"/>
        </a:spcBef>
        <a:spcAft>
          <a:spcPts val="400"/>
        </a:spcAft>
        <a:buClr>
          <a:srgbClr val="0096D6"/>
        </a:buClr>
        <a:buSzPct val="100000"/>
        <a:buFont typeface="Arial" charset="0"/>
        <a:buChar char="•"/>
        <a:defRPr sz="1000" b="0" i="1" kern="1200">
          <a:solidFill>
            <a:srgbClr val="595A59"/>
          </a:solidFill>
          <a:latin typeface="Arial" charset="0"/>
          <a:ea typeface="Arial" charset="0"/>
          <a:cs typeface="Arial" charset="0"/>
        </a:defRPr>
      </a:lvl4pPr>
      <a:lvl5pPr marL="2055444" indent="-228383" algn="l" defTabSz="456766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SzPct val="40000"/>
        <a:buFont typeface="Wingdings" charset="2"/>
        <a:buChar char=""/>
        <a:defRPr sz="1399" b="0" i="0" kern="1200">
          <a:solidFill>
            <a:srgbClr val="595A59"/>
          </a:solidFill>
          <a:latin typeface="Arial" charset="0"/>
          <a:ea typeface="Arial" charset="0"/>
          <a:cs typeface="Arial" charset="0"/>
        </a:defRPr>
      </a:lvl5pPr>
      <a:lvl6pPr marL="2512209" indent="-228383" algn="l" defTabSz="456766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68975" indent="-228383" algn="l" defTabSz="456766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5739" indent="-228383" algn="l" defTabSz="456766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2505" indent="-228383" algn="l" defTabSz="456766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766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530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6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061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3828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2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358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3" algn="l" defTabSz="4567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050" userDrawn="1">
          <p15:clr>
            <a:srgbClr val="F26B43"/>
          </p15:clr>
        </p15:guide>
        <p15:guide id="2" pos="2883" userDrawn="1">
          <p15:clr>
            <a:srgbClr val="F26B43"/>
          </p15:clr>
        </p15:guide>
        <p15:guide id="3" orient="horz" pos="3186" userDrawn="1">
          <p15:clr>
            <a:srgbClr val="F26B43"/>
          </p15:clr>
        </p15:guide>
        <p15:guide id="4" pos="184" userDrawn="1">
          <p15:clr>
            <a:srgbClr val="F26B43"/>
          </p15:clr>
        </p15:guide>
        <p15:guide id="5" pos="5581" userDrawn="1">
          <p15:clr>
            <a:srgbClr val="F26B43"/>
          </p15:clr>
        </p15:guide>
        <p15:guide id="6" pos="365" userDrawn="1">
          <p15:clr>
            <a:srgbClr val="F26B43"/>
          </p15:clr>
        </p15:guide>
        <p15:guide id="7" pos="456" userDrawn="1">
          <p15:clr>
            <a:srgbClr val="F26B43"/>
          </p15:clr>
        </p15:guide>
        <p15:guide id="8" pos="546" userDrawn="1">
          <p15:clr>
            <a:srgbClr val="F26B43"/>
          </p15:clr>
        </p15:guide>
        <p15:guide id="9" orient="horz" pos="31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2452577"/>
            <a:ext cx="4919980" cy="1424763"/>
          </a:xfrm>
        </p:spPr>
        <p:txBody>
          <a:bodyPr/>
          <a:lstStyle/>
          <a:p>
            <a:r>
              <a:rPr lang="en-US" dirty="0"/>
              <a:t>PowerVille™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Real-Time Communications  Application </a:t>
            </a:r>
            <a:r>
              <a:rPr lang="en-US" dirty="0"/>
              <a:t>Suite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Elhum Vahdat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PowerVille </a:t>
            </a:r>
            <a:r>
              <a:rPr lang="en-US" dirty="0" smtClean="0"/>
              <a:t>VIVR </a:t>
            </a:r>
            <a:r>
              <a:rPr lang="en-US" dirty="0"/>
              <a:t>– </a:t>
            </a:r>
            <a:r>
              <a:rPr lang="en-US" dirty="0" smtClean="0"/>
              <a:t>Visual IVR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xtends </a:t>
            </a:r>
            <a:r>
              <a:rPr lang="en-US" dirty="0"/>
              <a:t>the capabilities of voice-only </a:t>
            </a:r>
            <a:r>
              <a:rPr lang="en-US" dirty="0" err="1"/>
              <a:t>IVRs</a:t>
            </a:r>
            <a:r>
              <a:rPr lang="en-US" dirty="0"/>
              <a:t> by transforming them into collaborative web-based voice and visuals mobile applications for smartphones. </a:t>
            </a:r>
            <a:r>
              <a:rPr lang="en-US" dirty="0" smtClean="0"/>
              <a:t>Sharing visual </a:t>
            </a:r>
            <a:r>
              <a:rPr lang="en-US" dirty="0"/>
              <a:t>content during a voice </a:t>
            </a:r>
            <a:r>
              <a:rPr lang="en-US" dirty="0" smtClean="0"/>
              <a:t>call offers </a:t>
            </a:r>
            <a:r>
              <a:rPr lang="en-US" dirty="0"/>
              <a:t>a mobile experience that conveniently and effortlessly engages the caller both visually and audibly.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68789"/>
              </p:ext>
            </p:extLst>
          </p:nvPr>
        </p:nvGraphicFramePr>
        <p:xfrm>
          <a:off x="4061362" y="1940709"/>
          <a:ext cx="3424897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2" y="2233655"/>
            <a:ext cx="1156178" cy="1417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1362" y="222644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Information Rich Input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7693" y="254943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Secure Communications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9568" y="285552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Seamless Upgrade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6578" y="3184731"/>
            <a:ext cx="311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Web-Based Visual 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6578" y="349264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Omni-Channel Experience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603" y="379942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Menu-Driven Interface</a:t>
            </a:r>
          </a:p>
        </p:txBody>
      </p:sp>
    </p:spTree>
    <p:extLst>
      <p:ext uri="{BB962C8B-B14F-4D97-AF65-F5344CB8AC3E}">
        <p14:creationId xmlns:p14="http://schemas.microsoft.com/office/powerpoint/2010/main" val="4043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</a:t>
            </a:r>
            <a:r>
              <a:rPr lang="en-US" dirty="0" err="1" smtClean="0"/>
              <a:t>C2C</a:t>
            </a:r>
            <a:r>
              <a:rPr lang="en-US"/>
              <a:t> </a:t>
            </a:r>
            <a:r>
              <a:rPr lang="en-US" smtClean="0"/>
              <a:t>– Click-to-Call </a:t>
            </a:r>
            <a:r>
              <a:rPr lang="en-US" dirty="0"/>
              <a:t>(</a:t>
            </a:r>
            <a:r>
              <a:rPr lang="en-US" dirty="0" smtClean="0"/>
              <a:t>WebRTC)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Enable immediate connection via voice, video, chat, or social media to an agent or automated system in real time.  Increase </a:t>
            </a:r>
            <a:r>
              <a:rPr lang="en-US" dirty="0"/>
              <a:t>conversion rates, </a:t>
            </a:r>
            <a:r>
              <a:rPr lang="en-US" dirty="0" smtClean="0"/>
              <a:t>average orders, </a:t>
            </a:r>
            <a:r>
              <a:rPr lang="en-US" dirty="0"/>
              <a:t>and </a:t>
            </a:r>
            <a:r>
              <a:rPr lang="en-US" dirty="0" smtClean="0"/>
              <a:t>sales by enhancing the user experience through reduced on-hold times and intelligent routing of calls based on contextual awareness.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53499"/>
              </p:ext>
            </p:extLst>
          </p:nvPr>
        </p:nvGraphicFramePr>
        <p:xfrm>
          <a:off x="4061362" y="2130709"/>
          <a:ext cx="3424897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63070" y="2291937"/>
            <a:ext cx="1356932" cy="1444752"/>
            <a:chOff x="179068" y="3282265"/>
            <a:chExt cx="1356932" cy="139975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70" y="3282265"/>
              <a:ext cx="1089925" cy="10899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9068" y="4328080"/>
              <a:ext cx="809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rgbClr val="595A59"/>
                  </a:solidFill>
                </a:rPr>
                <a:t>Dialogic®</a:t>
              </a:r>
            </a:p>
            <a:p>
              <a:pPr algn="r"/>
              <a:r>
                <a:rPr lang="en-US" sz="800" b="1" dirty="0" err="1">
                  <a:solidFill>
                    <a:srgbClr val="595A59"/>
                  </a:solidFill>
                </a:rPr>
                <a:t>PowerVille</a:t>
              </a:r>
              <a:r>
                <a:rPr lang="en-US" sz="800" b="1" dirty="0">
                  <a:solidFill>
                    <a:srgbClr val="595A59"/>
                  </a:solidFill>
                </a:rPr>
                <a:t>™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9669" y="431269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1800" b="1" dirty="0">
                  <a:solidFill>
                    <a:srgbClr val="3D9CC9"/>
                  </a:solidFill>
                </a:rPr>
                <a:t>C2C</a:t>
              </a:r>
              <a:endParaRPr lang="en-US" sz="1800" b="1" dirty="0">
                <a:solidFill>
                  <a:srgbClr val="3D9CC9"/>
                </a:solidFill>
                <a:latin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1362" y="2399108"/>
            <a:ext cx="26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Contextual Awareness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166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Flexibility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9568" y="3029142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Continuous Communications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4100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Omni-Channel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6578" y="3659910"/>
            <a:ext cx="28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Reduce Toll-Free Costs</a:t>
            </a:r>
          </a:p>
        </p:txBody>
      </p:sp>
    </p:spTree>
    <p:extLst>
      <p:ext uri="{BB962C8B-B14F-4D97-AF65-F5344CB8AC3E}">
        <p14:creationId xmlns:p14="http://schemas.microsoft.com/office/powerpoint/2010/main" val="7857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CI – Call Interceptor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intelligent solution </a:t>
            </a:r>
            <a:r>
              <a:rPr lang="en-US" dirty="0" smtClean="0"/>
              <a:t>for Network </a:t>
            </a:r>
            <a:r>
              <a:rPr lang="en-US" dirty="0"/>
              <a:t>Operators to reach their intended subscribers with urgent messages in real-time. Used for a variety of </a:t>
            </a:r>
            <a:r>
              <a:rPr lang="en-US" dirty="0" smtClean="0"/>
              <a:t>applications, including </a:t>
            </a:r>
            <a:r>
              <a:rPr lang="en-US" dirty="0"/>
              <a:t>collections, promotions, up-selling, and SIP voice mail notifications and </a:t>
            </a:r>
            <a:r>
              <a:rPr lang="en-US" dirty="0" smtClean="0"/>
              <a:t>announcements.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33937"/>
              </p:ext>
            </p:extLst>
          </p:nvPr>
        </p:nvGraphicFramePr>
        <p:xfrm>
          <a:off x="4061362" y="2130709"/>
          <a:ext cx="3424897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41644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Message Delivery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39434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Real-Time Delivery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9568" y="304552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Advanced Business Rules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74731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Personalized Messages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6578" y="368264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Message Delivery Repetition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03" y="3989423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After Delivery Options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2" y="2245901"/>
            <a:ext cx="1169009" cy="14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OT – Outbound Telemarketing – </a:t>
            </a:r>
            <a:r>
              <a:rPr lang="en-US" dirty="0" smtClean="0">
                <a:solidFill>
                  <a:srgbClr val="FF0000"/>
                </a:solidFill>
              </a:rPr>
              <a:t>NOT IN PAGE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Facilitates </a:t>
            </a:r>
            <a:r>
              <a:rPr lang="en-US" dirty="0" smtClean="0"/>
              <a:t>proactive outbound </a:t>
            </a:r>
            <a:r>
              <a:rPr lang="en-US" dirty="0"/>
              <a:t>notification and IVR, supporting multiple delivery </a:t>
            </a:r>
            <a:r>
              <a:rPr lang="en-US" dirty="0" smtClean="0"/>
              <a:t>methods (voice</a:t>
            </a:r>
            <a:r>
              <a:rPr lang="en-US" dirty="0"/>
              <a:t>, text/SMS, </a:t>
            </a:r>
            <a:r>
              <a:rPr lang="en-US" dirty="0" smtClean="0"/>
              <a:t>e-mail, video), </a:t>
            </a:r>
            <a:r>
              <a:rPr lang="en-US" dirty="0"/>
              <a:t>to multiple devices, </a:t>
            </a:r>
            <a:r>
              <a:rPr lang="en-US" dirty="0" smtClean="0"/>
              <a:t>with interactive </a:t>
            </a:r>
            <a:r>
              <a:rPr lang="en-US" dirty="0"/>
              <a:t>communications </a:t>
            </a:r>
            <a:r>
              <a:rPr lang="en-US" dirty="0" smtClean="0"/>
              <a:t>enabling recipients </a:t>
            </a:r>
            <a:r>
              <a:rPr lang="en-US" dirty="0"/>
              <a:t>to respond right away over the same </a:t>
            </a:r>
            <a:r>
              <a:rPr lang="en-US" dirty="0" smtClean="0"/>
              <a:t>device.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62868"/>
              </p:ext>
            </p:extLst>
          </p:nvPr>
        </p:nvGraphicFramePr>
        <p:xfrm>
          <a:off x="4061362" y="2130709"/>
          <a:ext cx="3424897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41644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Black &amp; White Lists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39434"/>
            <a:ext cx="32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Seamless Transfer to Agent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9568" y="304552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Sub-Campaigns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7473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Answer Device Detection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6578" y="368264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bg1"/>
                </a:solidFill>
              </a:rPr>
              <a:t>Customizable Reports/</a:t>
            </a:r>
            <a:r>
              <a:rPr lang="en-US" sz="1800" b="1" dirty="0" err="1">
                <a:solidFill>
                  <a:schemeClr val="bg1"/>
                </a:solidFill>
              </a:rPr>
              <a:t>CDRs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3111" y="2297695"/>
            <a:ext cx="1202073" cy="1415147"/>
            <a:chOff x="292100" y="3282265"/>
            <a:chExt cx="1202073" cy="14151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70" y="3282265"/>
              <a:ext cx="1089925" cy="10899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100" y="4328080"/>
              <a:ext cx="809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b="1" dirty="0" smtClean="0">
                  <a:solidFill>
                    <a:srgbClr val="595A59"/>
                  </a:solidFill>
                </a:rPr>
                <a:t>Dialogic®</a:t>
              </a:r>
            </a:p>
            <a:p>
              <a:pPr algn="r"/>
              <a:r>
                <a:rPr lang="en-US" sz="800" b="1" dirty="0" err="1" smtClean="0">
                  <a:solidFill>
                    <a:srgbClr val="595A59"/>
                  </a:solidFill>
                </a:rPr>
                <a:t>PowerVille</a:t>
              </a:r>
              <a:r>
                <a:rPr lang="en-US" sz="800" b="1" dirty="0" smtClean="0">
                  <a:solidFill>
                    <a:srgbClr val="595A59"/>
                  </a:solidFill>
                </a:rPr>
                <a:t>™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8906" y="432808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1800" b="1" dirty="0" smtClean="0">
                  <a:solidFill>
                    <a:srgbClr val="3D9CC9"/>
                  </a:solidFill>
                </a:rPr>
                <a:t>OT</a:t>
              </a:r>
              <a:endParaRPr lang="en-US" sz="1800" b="1" dirty="0" smtClean="0">
                <a:solidFill>
                  <a:srgbClr val="3D9CC9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64603" y="400129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Diameter Integration</a:t>
            </a:r>
          </a:p>
        </p:txBody>
      </p:sp>
    </p:spTree>
    <p:extLst>
      <p:ext uri="{BB962C8B-B14F-4D97-AF65-F5344CB8AC3E}">
        <p14:creationId xmlns:p14="http://schemas.microsoft.com/office/powerpoint/2010/main" val="35595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92099" y="2383749"/>
            <a:ext cx="3218581" cy="52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0" indent="0" algn="l" defTabSz="456766" rtl="0" eaLnBrk="1" fontAlgn="base" hangingPunct="1">
              <a:spcBef>
                <a:spcPts val="300"/>
              </a:spcBef>
              <a:spcAft>
                <a:spcPts val="500"/>
              </a:spcAft>
              <a:buClr>
                <a:srgbClr val="679CC7"/>
              </a:buClr>
              <a:buSzPct val="85000"/>
              <a:buFont typeface="Wingdings" charset="2"/>
              <a:buNone/>
              <a:tabLst/>
              <a:defRPr sz="1999" b="0" i="0" kern="1200">
                <a:solidFill>
                  <a:srgbClr val="595A59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6766" indent="0" algn="l" defTabSz="456766" rtl="0" eaLnBrk="1" fontAlgn="base" hangingPunct="1">
              <a:spcBef>
                <a:spcPts val="200"/>
              </a:spcBef>
              <a:spcAft>
                <a:spcPts val="400"/>
              </a:spcAft>
              <a:buClr>
                <a:srgbClr val="0096D6"/>
              </a:buClr>
              <a:buSzPct val="100000"/>
              <a:buFont typeface=".HelveticaNeueDeskInterface-Regular" charset="0"/>
              <a:buNone/>
              <a:defRPr sz="1799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3530" indent="0" algn="l" defTabSz="456766" rtl="0" eaLnBrk="1" fontAlgn="base" hangingPunct="1">
              <a:spcBef>
                <a:spcPts val="200"/>
              </a:spcBef>
              <a:spcAft>
                <a:spcPts val="400"/>
              </a:spcAft>
              <a:buClr>
                <a:srgbClr val="0096D6"/>
              </a:buClr>
              <a:buSzPct val="100000"/>
              <a:buFont typeface="Wingdings" charset="2"/>
              <a:buNone/>
              <a:defRPr sz="1598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0296" indent="0" algn="l" defTabSz="456766" rtl="0" eaLnBrk="1" fontAlgn="base" hangingPunct="1">
              <a:spcBef>
                <a:spcPts val="200"/>
              </a:spcBef>
              <a:spcAft>
                <a:spcPts val="400"/>
              </a:spcAft>
              <a:buClr>
                <a:srgbClr val="0096D6"/>
              </a:buClr>
              <a:buSzPct val="100000"/>
              <a:buFont typeface="Arial" charset="0"/>
              <a:buNone/>
              <a:defRPr sz="1399" b="0" i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7061" indent="0" algn="l" defTabSz="45676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SzPct val="40000"/>
              <a:buFont typeface="Wingdings" charset="2"/>
              <a:buNone/>
              <a:defRPr sz="1399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3828" indent="0" algn="l" defTabSz="456766" rtl="0" eaLnBrk="1" latinLnBrk="0" hangingPunct="1">
              <a:spcBef>
                <a:spcPct val="20000"/>
              </a:spcBef>
              <a:buFont typeface="Arial"/>
              <a:buNone/>
              <a:defRPr sz="1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0592" indent="0" algn="l" defTabSz="456766" rtl="0" eaLnBrk="1" latinLnBrk="0" hangingPunct="1">
              <a:spcBef>
                <a:spcPct val="20000"/>
              </a:spcBef>
              <a:buFont typeface="Arial"/>
              <a:buNone/>
              <a:defRPr sz="1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7358" indent="0" algn="l" defTabSz="456766" rtl="0" eaLnBrk="1" latinLnBrk="0" hangingPunct="1">
              <a:spcBef>
                <a:spcPct val="20000"/>
              </a:spcBef>
              <a:buFont typeface="Arial"/>
              <a:buNone/>
              <a:defRPr sz="1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4123" indent="0" algn="l" defTabSz="456766" rtl="0" eaLnBrk="1" latinLnBrk="0" hangingPunct="1">
              <a:spcBef>
                <a:spcPct val="20000"/>
              </a:spcBef>
              <a:buFont typeface="Arial"/>
              <a:buNone/>
              <a:defRPr sz="1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Thank You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5390" y="774145"/>
            <a:ext cx="6846192" cy="3979339"/>
            <a:chOff x="1135390" y="774145"/>
            <a:chExt cx="6846192" cy="3979339"/>
          </a:xfrm>
        </p:grpSpPr>
        <p:sp>
          <p:nvSpPr>
            <p:cNvPr id="69" name="TextBox 68"/>
            <p:cNvSpPr txBox="1"/>
            <p:nvPr/>
          </p:nvSpPr>
          <p:spPr>
            <a:xfrm>
              <a:off x="1189388" y="4070360"/>
              <a:ext cx="6721304" cy="624124"/>
            </a:xfrm>
            <a:prstGeom prst="roundRect">
              <a:avLst>
                <a:gd name="adj" fmla="val 1331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35000"/>
                </a:prstClr>
              </a:outerShdw>
            </a:effectLst>
          </p:spPr>
          <p:txBody>
            <a:bodyPr wrap="square" lIns="2160000" rIns="0" rtlCol="0" anchor="ctr" anchorCtr="0">
              <a:noAutofit/>
            </a:bodyPr>
            <a:lstStyle/>
            <a:p>
              <a:pPr marL="171450" indent="-171450">
                <a:buClr>
                  <a:schemeClr val="accent1"/>
                </a:buClr>
                <a:buFont typeface="Wingdings" charset="2"/>
                <a:buChar char="v"/>
              </a:pPr>
              <a:r>
                <a:rPr lang="en-US" sz="900" b="1" dirty="0">
                  <a:solidFill>
                    <a:schemeClr val="accent2"/>
                  </a:solidFill>
                </a:rPr>
                <a:t>3rd Party Management and Orchestration (MANO)</a:t>
              </a:r>
            </a:p>
            <a:p>
              <a:pPr marL="171450" indent="-171450">
                <a:buClr>
                  <a:schemeClr val="accent1"/>
                </a:buClr>
                <a:buFont typeface="Wingdings" charset="2"/>
                <a:buChar char="v"/>
              </a:pPr>
              <a:r>
                <a:rPr lang="en-US" sz="900" b="1" dirty="0">
                  <a:solidFill>
                    <a:schemeClr val="accent2"/>
                  </a:solidFill>
                </a:rPr>
                <a:t>Virtualization Layer</a:t>
              </a:r>
            </a:p>
            <a:p>
              <a:pPr marL="171450" indent="-171450">
                <a:buClr>
                  <a:schemeClr val="accent1"/>
                </a:buClr>
                <a:buFont typeface="Wingdings" charset="2"/>
                <a:buChar char="v"/>
              </a:pPr>
              <a:r>
                <a:rPr lang="en-US" sz="900" b="1" dirty="0">
                  <a:solidFill>
                    <a:schemeClr val="accent2"/>
                  </a:solidFill>
                </a:rPr>
                <a:t>Hardware Resources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35390" y="774145"/>
              <a:ext cx="6846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1400" b="1" dirty="0" err="1">
                  <a:solidFill>
                    <a:schemeClr val="accent3"/>
                  </a:solidFill>
                  <a:latin typeface="+mn-lt"/>
                </a:rPr>
                <a:t>PowerArchitecture</a:t>
              </a:r>
              <a:endParaRPr lang="en-US" sz="1400" b="1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89387" y="1173400"/>
              <a:ext cx="5189163" cy="2833211"/>
            </a:xfrm>
            <a:prstGeom prst="roundRect">
              <a:avLst>
                <a:gd name="adj" fmla="val 258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63500" algn="ctr" rotWithShape="0">
                <a:prstClr val="black">
                  <a:alpha val="35000"/>
                </a:prstClr>
              </a:outerShdw>
            </a:effectLst>
          </p:spPr>
          <p:txBody>
            <a:bodyPr wrap="square" rtlCol="0" anchor="t" anchorCtr="1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1200" b="1" i="1" dirty="0">
                  <a:solidFill>
                    <a:schemeClr val="accent1"/>
                  </a:solidFill>
                </a:rPr>
                <a:t>3 ways to application deployment</a:t>
              </a: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1290600" y="1505144"/>
              <a:ext cx="1800298" cy="2431663"/>
            </a:xfrm>
            <a:prstGeom prst="roundRect">
              <a:avLst>
                <a:gd name="adj" fmla="val 5154"/>
              </a:avLst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26180" y="1625794"/>
              <a:ext cx="1250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Customer develops app using Dialogic® Enabling Elements 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26180" y="2411204"/>
              <a:ext cx="9017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Media Server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273640" y="2213676"/>
              <a:ext cx="740478" cy="542466"/>
              <a:chOff x="1416390" y="2206696"/>
              <a:chExt cx="740478" cy="542466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402" y="2206696"/>
                <a:ext cx="542466" cy="542466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390" y="2239804"/>
                <a:ext cx="469900" cy="469900"/>
              </a:xfrm>
              <a:prstGeom prst="rect">
                <a:avLst/>
              </a:prstGeom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1326180" y="2942084"/>
              <a:ext cx="9017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Signaling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005000" y="2796272"/>
              <a:ext cx="1009117" cy="521092"/>
              <a:chOff x="1154730" y="2677081"/>
              <a:chExt cx="1145316" cy="59142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154730" y="2989104"/>
                <a:ext cx="1145316" cy="279400"/>
                <a:chOff x="4546600" y="2190750"/>
                <a:chExt cx="1952244" cy="476250"/>
              </a:xfrm>
            </p:grpSpPr>
            <p:sp>
              <p:nvSpPr>
                <p:cNvPr id="88" name="Hexagon 87"/>
                <p:cNvSpPr/>
                <p:nvPr/>
              </p:nvSpPr>
              <p:spPr bwMode="auto">
                <a:xfrm>
                  <a:off x="5124450" y="2368550"/>
                  <a:ext cx="802894" cy="298450"/>
                </a:xfrm>
                <a:prstGeom prst="hexagon">
                  <a:avLst>
                    <a:gd name="adj" fmla="val 82447"/>
                    <a:gd name="vf" fmla="val 11547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Hexagon 88"/>
                <p:cNvSpPr/>
                <p:nvPr/>
              </p:nvSpPr>
              <p:spPr bwMode="auto">
                <a:xfrm>
                  <a:off x="4546600" y="2190750"/>
                  <a:ext cx="802894" cy="298450"/>
                </a:xfrm>
                <a:prstGeom prst="hexagon">
                  <a:avLst>
                    <a:gd name="adj" fmla="val 82447"/>
                    <a:gd name="vf" fmla="val 11547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Hexagon 89"/>
                <p:cNvSpPr/>
                <p:nvPr/>
              </p:nvSpPr>
              <p:spPr bwMode="auto">
                <a:xfrm>
                  <a:off x="5695950" y="2190750"/>
                  <a:ext cx="802894" cy="298450"/>
                </a:xfrm>
                <a:prstGeom prst="hexagon">
                  <a:avLst>
                    <a:gd name="adj" fmla="val 82447"/>
                    <a:gd name="vf" fmla="val 11547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0330" y="2804954"/>
                <a:ext cx="444500" cy="4445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175" y="2677081"/>
                <a:ext cx="436260" cy="43626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0210" y="2732921"/>
                <a:ext cx="401359" cy="401359"/>
              </a:xfrm>
              <a:prstGeom prst="rect">
                <a:avLst/>
              </a:prstGeom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1333160" y="3500499"/>
              <a:ext cx="7456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Boards</a:t>
              </a: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464" y="3287652"/>
              <a:ext cx="614447" cy="61444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650" y="3406315"/>
              <a:ext cx="614447" cy="614447"/>
            </a:xfrm>
            <a:prstGeom prst="rect">
              <a:avLst/>
            </a:prstGeom>
          </p:spPr>
        </p:pic>
        <p:sp>
          <p:nvSpPr>
            <p:cNvPr id="94" name="Rounded Rectangle 93"/>
            <p:cNvSpPr/>
            <p:nvPr/>
          </p:nvSpPr>
          <p:spPr bwMode="auto">
            <a:xfrm>
              <a:off x="3154300" y="1505144"/>
              <a:ext cx="1800298" cy="2431663"/>
            </a:xfrm>
            <a:prstGeom prst="roundRect">
              <a:avLst>
                <a:gd name="adj" fmla="val 5154"/>
              </a:avLst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17801" y="1625794"/>
              <a:ext cx="1250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Dialogic® Application  Practice creates the application for the customer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296" y="1570536"/>
              <a:ext cx="585092" cy="66700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3230501" y="2443330"/>
              <a:ext cx="774797" cy="628214"/>
            </a:xfrm>
            <a:prstGeom prst="roundRect">
              <a:avLst>
                <a:gd name="adj" fmla="val 9834"/>
              </a:avLst>
            </a:prstGeom>
            <a:noFill/>
            <a:ln w="12700"/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rIns="0" rtlCol="0" anchor="ctr" anchorCtr="0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Dialogic® </a:t>
              </a:r>
              <a:r>
                <a:rPr lang="en-US" sz="800" b="1" dirty="0" err="1">
                  <a:solidFill>
                    <a:schemeClr val="bg1"/>
                  </a:solidFill>
                </a:rPr>
                <a:t>PowerNova</a:t>
              </a:r>
              <a:r>
                <a:rPr lang="en-US" sz="800" b="1" dirty="0">
                  <a:solidFill>
                    <a:schemeClr val="bg1"/>
                  </a:solidFill>
                </a:rPr>
                <a:t>™ SCE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229921" y="3126000"/>
              <a:ext cx="775378" cy="636303"/>
            </a:xfrm>
            <a:prstGeom prst="roundRect">
              <a:avLst>
                <a:gd name="adj" fmla="val 9834"/>
              </a:avLst>
            </a:prstGeom>
            <a:noFill/>
            <a:ln w="12700"/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rIns="0" rtlCol="0" anchor="ctr" anchorCtr="0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Dialogic® </a:t>
              </a:r>
              <a:r>
                <a:rPr lang="en-US" sz="800" b="1" dirty="0" err="1">
                  <a:solidFill>
                    <a:schemeClr val="bg1"/>
                  </a:solidFill>
                </a:rPr>
                <a:t>PowerNova</a:t>
              </a:r>
              <a:r>
                <a:rPr lang="en-US" sz="800" b="1" dirty="0">
                  <a:solidFill>
                    <a:schemeClr val="bg1"/>
                  </a:solidFill>
                </a:rPr>
                <a:t>™ </a:t>
              </a:r>
              <a:br>
                <a:rPr lang="en-US" sz="800" b="1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AS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054160" y="2443448"/>
              <a:ext cx="837619" cy="1318856"/>
            </a:xfrm>
            <a:prstGeom prst="roundRect">
              <a:avLst>
                <a:gd name="adj" fmla="val 9834"/>
              </a:avLst>
            </a:prstGeom>
            <a:noFill/>
            <a:ln w="12700"/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3</a:t>
              </a:r>
              <a:r>
                <a:rPr lang="en-US" sz="800" b="1" baseline="30000" dirty="0">
                  <a:solidFill>
                    <a:schemeClr val="bg1"/>
                  </a:solidFill>
                </a:rPr>
                <a:t>rd</a:t>
              </a:r>
              <a:r>
                <a:rPr lang="en-US" sz="800" b="1" dirty="0">
                  <a:solidFill>
                    <a:schemeClr val="bg1"/>
                  </a:solidFill>
                </a:rPr>
                <a:t> party app servers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62648" y="1173400"/>
              <a:ext cx="1248043" cy="2833211"/>
            </a:xfrm>
            <a:prstGeom prst="roundRect">
              <a:avLst>
                <a:gd name="adj" fmla="val 548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63500" algn="ctr" rotWithShape="0">
                <a:prstClr val="black">
                  <a:alpha val="35000"/>
                </a:prstClr>
              </a:outerShdw>
            </a:effectLst>
          </p:spPr>
          <p:txBody>
            <a:bodyPr wrap="square" rtlCol="0" anchor="t" anchorCtr="1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1000" b="1" dirty="0">
                  <a:solidFill>
                    <a:schemeClr val="accent2"/>
                  </a:solidFill>
                </a:rPr>
                <a:t>Application deployment options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761793" y="1863702"/>
              <a:ext cx="1072411" cy="1676772"/>
            </a:xfrm>
            <a:prstGeom prst="roundRect">
              <a:avLst>
                <a:gd name="adj" fmla="val 9834"/>
              </a:avLst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accent1"/>
                  </a:solidFill>
                </a:rPr>
                <a:t>Real-Time Communications SIP / RTP / HTTP Load Balancer </a:t>
              </a:r>
              <a:br>
                <a:rPr lang="en-US" sz="800" b="1" dirty="0">
                  <a:solidFill>
                    <a:schemeClr val="accent1"/>
                  </a:solidFill>
                </a:rPr>
              </a:br>
              <a:r>
                <a:rPr lang="en-US" sz="800" b="1" dirty="0">
                  <a:solidFill>
                    <a:schemeClr val="accent1"/>
                  </a:solidFill>
                </a:rPr>
                <a:t>(if required)</a:t>
              </a: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111" y="2595940"/>
              <a:ext cx="871116" cy="871116"/>
            </a:xfrm>
            <a:prstGeom prst="rect">
              <a:avLst/>
            </a:prstGeom>
          </p:spPr>
        </p:pic>
        <p:sp>
          <p:nvSpPr>
            <p:cNvPr id="107" name="Right Arrow 106"/>
            <p:cNvSpPr/>
            <p:nvPr/>
          </p:nvSpPr>
          <p:spPr bwMode="auto">
            <a:xfrm>
              <a:off x="6278415" y="2546610"/>
              <a:ext cx="477196" cy="59772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6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8" name="Picture 36" descr="nfv-0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971" y="4072905"/>
              <a:ext cx="951738" cy="58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2175736" y="4082619"/>
              <a:ext cx="915162" cy="6118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+mn-lt"/>
                </a:rPr>
                <a:t>Optional NFV</a:t>
              </a: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5533258" y="2064781"/>
              <a:ext cx="369280" cy="369280"/>
            </a:xfrm>
            <a:prstGeom prst="roundRect">
              <a:avLst/>
            </a:prstGeom>
            <a:noFill/>
            <a:ln w="19050">
              <a:solidFill>
                <a:schemeClr val="bg1">
                  <a:alpha val="80000"/>
                </a:schemeClr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1135390" y="1067963"/>
              <a:ext cx="6846192" cy="3685521"/>
            </a:xfrm>
            <a:prstGeom prst="roundRect">
              <a:avLst>
                <a:gd name="adj" fmla="val 3518"/>
              </a:avLst>
            </a:prstGeom>
            <a:noFill/>
            <a:ln w="28575">
              <a:solidFill>
                <a:schemeClr val="accent3"/>
              </a:solidFill>
              <a:prstDash val="sysDash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339253" y="1557218"/>
              <a:ext cx="807892" cy="653282"/>
              <a:chOff x="1468043" y="1557218"/>
              <a:chExt cx="807892" cy="653282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1586384" y="1598587"/>
                <a:ext cx="542465" cy="542465"/>
              </a:xfrm>
              <a:prstGeom prst="ellipse">
                <a:avLst/>
              </a:prstGeom>
              <a:solidFill>
                <a:srgbClr val="3D9CC9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3667" b="90000" l="9973" r="89757">
                            <a14:foregroundMark x1="19677" y1="3667" x2="19677" y2="3667"/>
                            <a14:foregroundMark x1="43666" y1="87000" x2="43666" y2="87000"/>
                            <a14:backgroundMark x1="23989" y1="65667" x2="23989" y2="65667"/>
                            <a14:backgroundMark x1="74124" y1="68000" x2="74124" y2="68000"/>
                            <a14:backgroundMark x1="56604" y1="84000" x2="56604" y2="84000"/>
                            <a14:backgroundMark x1="53908" y1="84000" x2="53908" y2="84000"/>
                            <a14:backgroundMark x1="80054" y1="54000" x2="80054" y2="54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68043" y="1557218"/>
                <a:ext cx="807892" cy="653282"/>
              </a:xfrm>
              <a:prstGeom prst="rect">
                <a:avLst/>
              </a:prstGeom>
            </p:spPr>
          </p:pic>
        </p:grpSp>
        <p:pic>
          <p:nvPicPr>
            <p:cNvPr id="118" name="Picture 114" descr="imgres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318" y="3050328"/>
              <a:ext cx="605893" cy="19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327" y="3265352"/>
              <a:ext cx="606749" cy="155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111" descr="imgres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745" y="2833993"/>
              <a:ext cx="625291" cy="20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13" descr="images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695" y="3442818"/>
              <a:ext cx="616362" cy="23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PowerArchitecture</a:t>
            </a:r>
            <a:r>
              <a:rPr lang="en-US" dirty="0"/>
              <a:t> - PowerVille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8001" y="1505144"/>
            <a:ext cx="1269808" cy="2431663"/>
            <a:chOff x="5018001" y="1505144"/>
            <a:chExt cx="1269808" cy="2431663"/>
          </a:xfrm>
        </p:grpSpPr>
        <p:sp>
          <p:nvSpPr>
            <p:cNvPr id="100" name="Rounded Rectangle 99"/>
            <p:cNvSpPr/>
            <p:nvPr/>
          </p:nvSpPr>
          <p:spPr bwMode="auto">
            <a:xfrm>
              <a:off x="5018001" y="1505144"/>
              <a:ext cx="1269808" cy="2431663"/>
            </a:xfrm>
            <a:prstGeom prst="roundRect">
              <a:avLst>
                <a:gd name="adj" fmla="val 7902"/>
              </a:avLst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53582" y="1570536"/>
              <a:ext cx="1122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White Labeled App Library  available from Dialogic®</a:t>
              </a: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88" y="3228159"/>
              <a:ext cx="636419" cy="636419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5037256" y="2869414"/>
              <a:ext cx="12349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Bef>
                  <a:spcPts val="160"/>
                </a:spcBef>
                <a:spcAft>
                  <a:spcPts val="300"/>
                </a:spcAft>
              </a:pPr>
              <a:r>
                <a:rPr lang="en-US" sz="800" b="1" dirty="0">
                  <a:solidFill>
                    <a:schemeClr val="bg1"/>
                  </a:solidFill>
                </a:rPr>
                <a:t>Dialogic® </a:t>
              </a:r>
              <a:r>
                <a:rPr lang="en-US" sz="800" b="1" dirty="0" err="1">
                  <a:solidFill>
                    <a:schemeClr val="bg1"/>
                  </a:solidFill>
                </a:rPr>
                <a:t>PowerVille</a:t>
              </a:r>
              <a:r>
                <a:rPr lang="en-US" sz="800" b="1" dirty="0">
                  <a:solidFill>
                    <a:schemeClr val="bg1"/>
                  </a:solidFill>
                </a:rPr>
                <a:t>™ Applications</a:t>
              </a: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72962" y="2055576"/>
              <a:ext cx="975632" cy="608144"/>
            </a:xfrm>
            <a:prstGeom prst="rect">
              <a:avLst/>
            </a:prstGeom>
          </p:spPr>
        </p:pic>
        <p:sp>
          <p:nvSpPr>
            <p:cNvPr id="111" name="Rounded Rectangle 110"/>
            <p:cNvSpPr/>
            <p:nvPr/>
          </p:nvSpPr>
          <p:spPr bwMode="auto">
            <a:xfrm>
              <a:off x="5186922" y="2116329"/>
              <a:ext cx="441892" cy="441892"/>
            </a:xfrm>
            <a:prstGeom prst="roundRect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5836502" y="2295651"/>
              <a:ext cx="286766" cy="286766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1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596E-6 -4.93218E-8 L -0.13644 -4.93218E-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PowerVille </a:t>
            </a:r>
            <a:r>
              <a:rPr lang="en-US" dirty="0" smtClean="0"/>
              <a:t>Applications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3940616" y="1007187"/>
            <a:ext cx="10641" cy="3398768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Quad Arrow Callout 96"/>
          <p:cNvSpPr/>
          <p:nvPr/>
        </p:nvSpPr>
        <p:spPr bwMode="auto">
          <a:xfrm>
            <a:off x="5225794" y="2000085"/>
            <a:ext cx="1863701" cy="1520703"/>
          </a:xfrm>
          <a:prstGeom prst="quadArrowCallout">
            <a:avLst/>
          </a:prstGeom>
          <a:solidFill>
            <a:srgbClr val="3D9CC9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Ready for Revenue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32" y="1066089"/>
            <a:ext cx="745921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90" y="1768806"/>
            <a:ext cx="745921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25" y="2839902"/>
            <a:ext cx="745921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83" y="3539642"/>
            <a:ext cx="745921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94" y="2839902"/>
            <a:ext cx="745921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45" y="1066089"/>
            <a:ext cx="745921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25" y="1768806"/>
            <a:ext cx="745921" cy="9144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2174" r="4319" b="7816"/>
          <a:stretch/>
        </p:blipFill>
        <p:spPr bwMode="auto">
          <a:xfrm>
            <a:off x="663688" y="1266419"/>
            <a:ext cx="2883491" cy="29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3" y="3526539"/>
            <a:ext cx="7967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</a:t>
            </a:r>
            <a:r>
              <a:rPr lang="en-US" dirty="0" err="1" smtClean="0"/>
              <a:t>ESS</a:t>
            </a:r>
            <a:r>
              <a:rPr lang="en-US" dirty="0" smtClean="0"/>
              <a:t> – Enterprise Services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uite </a:t>
            </a:r>
            <a:r>
              <a:rPr lang="en-US" dirty="0"/>
              <a:t>of cloud-based services targeting the </a:t>
            </a:r>
            <a:r>
              <a:rPr lang="en-US" dirty="0" smtClean="0"/>
              <a:t>relatively </a:t>
            </a:r>
            <a:r>
              <a:rPr lang="en-US" dirty="0"/>
              <a:t>untapped, micro, small, and medium enterprise markets, including nearly 100 million such enterprises in emerging markets. PowerVille </a:t>
            </a:r>
            <a:r>
              <a:rPr lang="en-US" dirty="0" err="1"/>
              <a:t>ESS</a:t>
            </a:r>
            <a:r>
              <a:rPr lang="en-US" dirty="0"/>
              <a:t> offers </a:t>
            </a:r>
            <a:r>
              <a:rPr lang="en-US" dirty="0" smtClean="0"/>
              <a:t>MNOs monetization opportunities by capturing </a:t>
            </a:r>
            <a:r>
              <a:rPr lang="en-US" dirty="0"/>
              <a:t>new and emerging enterprise business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33787"/>
              </p:ext>
            </p:extLst>
          </p:nvPr>
        </p:nvGraphicFramePr>
        <p:xfrm>
          <a:off x="4061362" y="2130709"/>
          <a:ext cx="3424897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416445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Multi-Tenant 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3943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bg1"/>
                </a:solidFill>
              </a:rPr>
              <a:t>Diameter Charging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9568" y="3045528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Tenant Reporting/Usage Stats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7473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Stand-Alone or Bundled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6578" y="3682648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Self-Service Web Portal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9568" y="400527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MNO Reports and </a:t>
            </a:r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CDRs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3" y="2288592"/>
            <a:ext cx="118025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</a:t>
            </a:r>
            <a:r>
              <a:rPr lang="en-US" dirty="0"/>
              <a:t>C</a:t>
            </a:r>
            <a:r>
              <a:rPr lang="en-US" dirty="0" smtClean="0"/>
              <a:t>C – Cloud Centrex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carrier-class solution hosted in a cloud environment, enabling network operators to offer hosted PBX and SIP </a:t>
            </a:r>
            <a:r>
              <a:rPr lang="en-US" dirty="0" err="1"/>
              <a:t>trunking</a:t>
            </a:r>
            <a:r>
              <a:rPr lang="en-US" dirty="0"/>
              <a:t> services to their business customers while also offering basic and advanced Class 5 services to their residential customers.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27019"/>
              </p:ext>
            </p:extLst>
          </p:nvPr>
        </p:nvGraphicFramePr>
        <p:xfrm>
          <a:off x="4061362" y="2130709"/>
          <a:ext cx="3424897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416445"/>
            <a:ext cx="32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Self-Care Web Mgmt. Portal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39434"/>
            <a:ext cx="26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SIP Application 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9568" y="304552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Highly Scalable 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74731"/>
            <a:ext cx="320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Support for </a:t>
            </a:r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ATAs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ONTs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6578" y="3682648"/>
            <a:ext cx="31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Telecom Application Server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03" y="398942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Enterprise/Residential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2628" y="4308073"/>
            <a:ext cx="320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SIP </a:t>
            </a:r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Trunking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 &amp; Hosted PBX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6" y="2249926"/>
            <a:ext cx="1209106" cy="13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HP – Hosted </a:t>
            </a:r>
            <a:r>
              <a:rPr lang="en-US" dirty="0"/>
              <a:t>PBX – </a:t>
            </a:r>
            <a:r>
              <a:rPr lang="en-US" dirty="0">
                <a:solidFill>
                  <a:srgbClr val="FF0000"/>
                </a:solidFill>
              </a:rPr>
              <a:t>NOT IN PAGE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arrier-class </a:t>
            </a:r>
            <a:r>
              <a:rPr lang="en-US" dirty="0"/>
              <a:t>hosted PBX platform for </a:t>
            </a:r>
            <a:r>
              <a:rPr lang="en-US" dirty="0" smtClean="0"/>
              <a:t>enterprise </a:t>
            </a:r>
            <a:r>
              <a:rPr lang="en-US" dirty="0"/>
              <a:t>and residential services that enhances the traditional telecom architecture by enabling a self-service component.  User configuration and control via a </a:t>
            </a:r>
            <a:r>
              <a:rPr lang="en-US" dirty="0" smtClean="0"/>
              <a:t>web-based </a:t>
            </a:r>
            <a:r>
              <a:rPr lang="en-US" dirty="0"/>
              <a:t>portal that enhances basic phone </a:t>
            </a:r>
            <a:r>
              <a:rPr lang="en-US" dirty="0" smtClean="0"/>
              <a:t>functionality.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22992"/>
              </p:ext>
            </p:extLst>
          </p:nvPr>
        </p:nvGraphicFramePr>
        <p:xfrm>
          <a:off x="4061362" y="2130709"/>
          <a:ext cx="3424897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416445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Multi-Tenant 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39434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Self-Service Web Portal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9568" y="304552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Converged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7473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Highly Scalable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6578" y="368264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Centralized Configuration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0320" y="2297695"/>
            <a:ext cx="1202073" cy="1415147"/>
            <a:chOff x="292100" y="3282265"/>
            <a:chExt cx="1202073" cy="14151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70" y="3282265"/>
              <a:ext cx="1089925" cy="108992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100" y="4328080"/>
              <a:ext cx="809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b="1" dirty="0" smtClean="0">
                  <a:solidFill>
                    <a:srgbClr val="595A59"/>
                  </a:solidFill>
                </a:rPr>
                <a:t>Dialogic®</a:t>
              </a:r>
            </a:p>
            <a:p>
              <a:pPr algn="r"/>
              <a:r>
                <a:rPr lang="en-US" sz="800" b="1" dirty="0" err="1" smtClean="0">
                  <a:solidFill>
                    <a:srgbClr val="595A59"/>
                  </a:solidFill>
                </a:rPr>
                <a:t>PowerVille</a:t>
              </a:r>
              <a:r>
                <a:rPr lang="en-US" sz="800" b="1" dirty="0" smtClean="0">
                  <a:solidFill>
                    <a:srgbClr val="595A59"/>
                  </a:solidFill>
                </a:rPr>
                <a:t>™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88906" y="432808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60"/>
                </a:spcBef>
                <a:spcAft>
                  <a:spcPts val="300"/>
                </a:spcAft>
              </a:pPr>
              <a:r>
                <a:rPr lang="en-US" sz="1800" b="1" dirty="0" smtClean="0">
                  <a:solidFill>
                    <a:srgbClr val="3D9CC9"/>
                  </a:solidFill>
                  <a:latin typeface="+mn-lt"/>
                </a:rPr>
                <a:t>HP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059568" y="400527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Diameter Charging</a:t>
            </a:r>
          </a:p>
        </p:txBody>
      </p:sp>
    </p:spTree>
    <p:extLst>
      <p:ext uri="{BB962C8B-B14F-4D97-AF65-F5344CB8AC3E}">
        <p14:creationId xmlns:p14="http://schemas.microsoft.com/office/powerpoint/2010/main" val="21896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AA – Network Auto Attendant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Simple </a:t>
            </a:r>
            <a:r>
              <a:rPr lang="en-US" dirty="0"/>
              <a:t>to use and cost-effective to </a:t>
            </a:r>
            <a:r>
              <a:rPr lang="en-US" dirty="0" smtClean="0"/>
              <a:t>deploy, PowerVille AA has a carrier-class </a:t>
            </a:r>
            <a:r>
              <a:rPr lang="en-US" dirty="0"/>
              <a:t>architecture and design, </a:t>
            </a:r>
            <a:r>
              <a:rPr lang="en-US" dirty="0" smtClean="0"/>
              <a:t>includes a user-friendly </a:t>
            </a:r>
            <a:r>
              <a:rPr lang="en-US" dirty="0"/>
              <a:t>web portal, and </a:t>
            </a:r>
            <a:r>
              <a:rPr lang="en-US" dirty="0" smtClean="0"/>
              <a:t>supports </a:t>
            </a:r>
            <a:r>
              <a:rPr lang="en-US" dirty="0"/>
              <a:t>IMS with integration to major </a:t>
            </a:r>
            <a:r>
              <a:rPr lang="en-US" dirty="0" smtClean="0"/>
              <a:t>Telecommunications </a:t>
            </a:r>
            <a:r>
              <a:rPr lang="en-US" dirty="0"/>
              <a:t>Equipment Manufacturers (</a:t>
            </a:r>
            <a:r>
              <a:rPr lang="en-US" dirty="0" err="1" smtClean="0"/>
              <a:t>TEMs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84340"/>
              </p:ext>
            </p:extLst>
          </p:nvPr>
        </p:nvGraphicFramePr>
        <p:xfrm>
          <a:off x="4061362" y="2130709"/>
          <a:ext cx="3424897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416445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Multi-Tenant 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39434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Browser-Based Web Portal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9568" y="304552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IVR Script Mgmt. (per tenant)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74731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Detailed Report &amp; Usage Stats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6578" y="3682648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Integration w/ other PV Apps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2628" y="430807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7" y="2253913"/>
            <a:ext cx="1218842" cy="14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</a:t>
            </a:r>
            <a:r>
              <a:rPr lang="en-US" dirty="0"/>
              <a:t>A</a:t>
            </a:r>
            <a:r>
              <a:rPr lang="en-US" dirty="0" smtClean="0"/>
              <a:t>C – Audio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conferencing platform that seamlessly integrates with existing IP, </a:t>
            </a:r>
            <a:r>
              <a:rPr lang="en-US" dirty="0" err="1"/>
              <a:t>TDM</a:t>
            </a:r>
            <a:r>
              <a:rPr lang="en-US" dirty="0"/>
              <a:t>, Mobile, and converged </a:t>
            </a:r>
            <a:r>
              <a:rPr lang="en-US" dirty="0" smtClean="0"/>
              <a:t>networks. </a:t>
            </a:r>
            <a:r>
              <a:rPr lang="en-US" dirty="0"/>
              <a:t>Robust enough to offer carrier-class conferencing services, yet simple enough to implement revenue–generating conferencing services quickly.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06096"/>
              </p:ext>
            </p:extLst>
          </p:nvPr>
        </p:nvGraphicFramePr>
        <p:xfrm>
          <a:off x="4061362" y="2130709"/>
          <a:ext cx="3424897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4164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Scalable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73943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E-Mail and SMS Notification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9568" y="304552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In/Outbound Conferencing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37473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Customizable </a:t>
            </a:r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CDRs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6578" y="368264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Diameter Interface - Charging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03" y="3989423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Web Provisioning &amp; Mgmt.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2628" y="430807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1" y="2226176"/>
            <a:ext cx="1234713" cy="14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PowerVille </a:t>
            </a:r>
            <a:r>
              <a:rPr lang="en-US" dirty="0"/>
              <a:t>V</a:t>
            </a:r>
            <a:r>
              <a:rPr lang="en-US" dirty="0" smtClean="0"/>
              <a:t>C – 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4" y="874144"/>
            <a:ext cx="8594684" cy="871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HD audio/video </a:t>
            </a:r>
            <a:r>
              <a:rPr lang="en-US" dirty="0"/>
              <a:t>conferencing </a:t>
            </a:r>
            <a:r>
              <a:rPr lang="en-US" dirty="0" smtClean="0"/>
              <a:t>platform, supporting VGA and </a:t>
            </a:r>
            <a:r>
              <a:rPr lang="en-US" dirty="0" err="1" smtClean="0"/>
              <a:t>720p</a:t>
            </a:r>
            <a:r>
              <a:rPr lang="en-US" dirty="0" smtClean="0"/>
              <a:t> with </a:t>
            </a:r>
            <a:r>
              <a:rPr lang="en-US" dirty="0" err="1" smtClean="0"/>
              <a:t>H264</a:t>
            </a:r>
            <a:r>
              <a:rPr lang="en-US" dirty="0" smtClean="0"/>
              <a:t>, </a:t>
            </a:r>
            <a:r>
              <a:rPr lang="en-US" dirty="0" err="1" smtClean="0"/>
              <a:t>VP8</a:t>
            </a:r>
            <a:r>
              <a:rPr lang="en-US" dirty="0" smtClean="0"/>
              <a:t> and </a:t>
            </a:r>
            <a:r>
              <a:rPr lang="en-US" dirty="0" err="1" smtClean="0"/>
              <a:t>VP9</a:t>
            </a:r>
            <a:r>
              <a:rPr lang="en-US" dirty="0" smtClean="0"/>
              <a:t>.  Seamlessly integrates </a:t>
            </a:r>
            <a:r>
              <a:rPr lang="en-US" dirty="0"/>
              <a:t>with </a:t>
            </a:r>
            <a:r>
              <a:rPr lang="en-US" dirty="0" smtClean="0"/>
              <a:t>mobile/3G/</a:t>
            </a:r>
            <a:r>
              <a:rPr lang="en-US" dirty="0" err="1" smtClean="0"/>
              <a:t>4G</a:t>
            </a:r>
            <a:r>
              <a:rPr lang="en-US" dirty="0" smtClean="0"/>
              <a:t> </a:t>
            </a:r>
            <a:r>
              <a:rPr lang="en-US" dirty="0"/>
              <a:t>(LTE) and IP/IMS converged </a:t>
            </a:r>
            <a:r>
              <a:rPr lang="en-US" dirty="0" smtClean="0"/>
              <a:t>networks and supports WebRTC making video </a:t>
            </a:r>
            <a:r>
              <a:rPr lang="en-US" dirty="0"/>
              <a:t>conferencing available to </a:t>
            </a:r>
            <a:r>
              <a:rPr lang="en-US" dirty="0" smtClean="0"/>
              <a:t>virtually anyone.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94584"/>
              </p:ext>
            </p:extLst>
          </p:nvPr>
        </p:nvGraphicFramePr>
        <p:xfrm>
          <a:off x="4061362" y="1940709"/>
          <a:ext cx="3424897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897"/>
              </a:tblGrid>
              <a:tr h="2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6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24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3181">
                <a:tc>
                  <a:txBody>
                    <a:bodyPr/>
                    <a:lstStyle/>
                    <a:p>
                      <a:pPr marL="0" marR="0" indent="0" algn="l" defTabSz="456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1362" y="222644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Browser-Based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693" y="2549434"/>
            <a:ext cx="32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3G/</a:t>
            </a:r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4G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 (LTE) &amp; SIP Networks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9568" y="2855528"/>
            <a:ext cx="303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Voice Activated Switching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578" y="3184731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Continuous Presence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6578" y="349264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Lecture Mode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8" y="2220208"/>
            <a:ext cx="1202646" cy="14169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64603" y="3799423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Scheduled/Permanent/Instant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2628" y="4118073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Web Provisioning &amp; Mgmt.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083" y="4418563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6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WebRT</a:t>
            </a:r>
            <a:r>
              <a:rPr lang="en-US" sz="1800" b="1" dirty="0" smtClean="0">
                <a:solidFill>
                  <a:schemeClr val="bg1"/>
                </a:solidFill>
              </a:rPr>
              <a:t>C Support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0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22" grpId="0"/>
      <p:bldP spid="23" grpId="0"/>
      <p:bldP spid="13" grpId="0"/>
    </p:bldLst>
  </p:timing>
</p:sld>
</file>

<file path=ppt/theme/theme1.xml><?xml version="1.0" encoding="utf-8"?>
<a:theme xmlns:a="http://schemas.openxmlformats.org/drawingml/2006/main" name="DialogicFinal">
  <a:themeElements>
    <a:clrScheme name="dialogic_20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79CC7"/>
      </a:accent1>
      <a:accent2>
        <a:srgbClr val="5B5B5A"/>
      </a:accent2>
      <a:accent3>
        <a:srgbClr val="AC3E77"/>
      </a:accent3>
      <a:accent4>
        <a:srgbClr val="EDC027"/>
      </a:accent4>
      <a:accent5>
        <a:srgbClr val="9FC455"/>
      </a:accent5>
      <a:accent6>
        <a:srgbClr val="CD5C1E"/>
      </a:accent6>
      <a:hlink>
        <a:srgbClr val="3E6C9B"/>
      </a:hlink>
      <a:folHlink>
        <a:srgbClr val="5E5E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D9CC9"/>
        </a:solidFill>
        <a:ln w="9525">
          <a:noFill/>
          <a:miter lim="800000"/>
          <a:headEnd/>
          <a:tailEnd/>
        </a:ln>
        <a:effectLst/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dirty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60"/>
          </a:spcBef>
          <a:spcAft>
            <a:spcPts val="300"/>
          </a:spcAft>
          <a:defRPr sz="1400" dirty="0" err="1" smtClean="0">
            <a:solidFill>
              <a:srgbClr val="595A59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6-dialogic-corptmp-hd" id="{15677B39-FEBF-584E-88D7-56A300894FE9}" vid="{9CBA0227-3B50-8142-A9A7-567A9FC2B3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2016-dialogic-corptmp-hd</Template>
  <TotalTime>29713</TotalTime>
  <Words>2632</Words>
  <Application>Microsoft Office PowerPoint</Application>
  <PresentationFormat>Custom</PresentationFormat>
  <Paragraphs>231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DialogicFinal</vt:lpstr>
      <vt:lpstr>PowerVille™</vt:lpstr>
      <vt:lpstr>PowerArchitecture - PowerVille</vt:lpstr>
      <vt:lpstr>PowerVille Applications</vt:lpstr>
      <vt:lpstr>PowerVille ESS – Enterprise Services Suite</vt:lpstr>
      <vt:lpstr>PowerVille CC – Cloud Centrex</vt:lpstr>
      <vt:lpstr>PowerVille HP – Hosted PBX – NOT IN PAGE 3</vt:lpstr>
      <vt:lpstr>PowerVille AA – Network Auto Attendant</vt:lpstr>
      <vt:lpstr>PowerVille AC – Audio Conferencing</vt:lpstr>
      <vt:lpstr>PowerVille VC – Video Conferencing</vt:lpstr>
      <vt:lpstr>PowerVille VIVR – Visual IVR</vt:lpstr>
      <vt:lpstr>PowerVille C2C – Click-to-Call (WebRTC)</vt:lpstr>
      <vt:lpstr>PowerVille CI – Call Interceptor</vt:lpstr>
      <vt:lpstr>PowerVille OT – Outbound Telemarketing – NOT IN PAGE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</dc:title>
  <dc:creator>Martin Auclair</dc:creator>
  <cp:lastModifiedBy>Elhum Vahdat</cp:lastModifiedBy>
  <cp:revision>231</cp:revision>
  <dcterms:created xsi:type="dcterms:W3CDTF">2016-01-27T15:03:31Z</dcterms:created>
  <dcterms:modified xsi:type="dcterms:W3CDTF">2017-02-07T18:14:46Z</dcterms:modified>
</cp:coreProperties>
</file>