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62" r:id="rId7"/>
    <p:sldId id="258" r:id="rId8"/>
    <p:sldId id="261" r:id="rId9"/>
    <p:sldId id="260" r:id="rId10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CC00"/>
    <a:srgbClr val="FF3399"/>
    <a:srgbClr val="B53F5B"/>
    <a:srgbClr val="FEF6B8"/>
    <a:srgbClr val="E7D37F"/>
    <a:srgbClr val="66FF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endParaRPr 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8725"/>
            <a:ext cx="3036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48725"/>
            <a:ext cx="3036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5966E16B-C0C7-4ECA-920D-C7292B5BD2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70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A6118592-2733-42FF-B823-E70B4D3201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32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203515-15B1-4C8D-B346-3CA335DC6F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CC677DCD-A41C-4D49-A312-3290DAEF53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 descr="HV logo horizontal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303500" y="4953000"/>
            <a:ext cx="4537000" cy="71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93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Description -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1371600"/>
            <a:ext cx="5486400" cy="5029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0" y="1380309"/>
            <a:ext cx="2667000" cy="24384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Add an object or import a picture below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096000" y="3953691"/>
            <a:ext cx="2667000" cy="24384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Add an object or import a picture below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B2B001-8F5C-4EE6-B263-771542FC652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0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ide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371600"/>
            <a:ext cx="3008313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Click: Bold Heading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5200" y="1371600"/>
            <a:ext cx="5257800" cy="50292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Add an object or import a picture below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2438400"/>
            <a:ext cx="3008313" cy="3962400"/>
          </a:xfrm>
        </p:spPr>
        <p:txBody>
          <a:bodyPr/>
          <a:lstStyle>
            <a:lvl1pPr marL="174625" indent="-174625">
              <a:buFont typeface="Wingdings" pitchFamily="2" charset="2"/>
              <a:buChar char="§"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Bullets to describe the content to the left….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7D2126-1A46-4C71-ADA1-53317E300A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300" y="420099"/>
            <a:ext cx="838200" cy="455202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 userDrawn="1"/>
        </p:nvSpPr>
        <p:spPr>
          <a:xfrm>
            <a:off x="457200" y="274638"/>
            <a:ext cx="73914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Click: Title Goes Here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85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w to Import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752600"/>
            <a:ext cx="14954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209550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A Better Way to Import and Reuse Slides </a:t>
            </a:r>
            <a:br>
              <a:rPr lang="en-US" dirty="0" smtClean="0"/>
            </a:br>
            <a:r>
              <a:rPr lang="en-US" dirty="0" smtClean="0"/>
              <a:t>– No Reformatting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77E02B-2C85-405F-B4F5-F5A9311854D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4F98E3-4CFF-44C6-85E8-F4AA2C7B0C9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val 5"/>
          <p:cNvSpPr/>
          <p:nvPr userDrawn="1"/>
        </p:nvSpPr>
        <p:spPr>
          <a:xfrm>
            <a:off x="152400" y="5943600"/>
            <a:ext cx="1219200" cy="4064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15529" y="1219200"/>
            <a:ext cx="2729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 algn="l" eaLnBrk="1" hangingPunct="1"/>
            <a:r>
              <a:rPr lang="en-US" sz="1400" dirty="0" smtClean="0">
                <a:solidFill>
                  <a:srgbClr val="C00000"/>
                </a:solidFill>
                <a:latin typeface="Calibri"/>
              </a:rPr>
              <a:t>1. Click on “New Slide”, then “Reuse Slides”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74019" y="1676400"/>
            <a:ext cx="1219200" cy="6096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3743205" y="1219200"/>
            <a:ext cx="240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 eaLnBrk="1" hangingPunct="1"/>
            <a:r>
              <a:rPr lang="en-US" sz="1400" dirty="0" smtClean="0">
                <a:solidFill>
                  <a:srgbClr val="C00000"/>
                </a:solidFill>
                <a:latin typeface="Calibri"/>
              </a:rPr>
              <a:t>2. Browse for the Source Presentation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791200" y="58674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 eaLnBrk="1" hangingPunct="1"/>
            <a:r>
              <a:rPr lang="en-US" sz="1400" dirty="0" smtClean="0">
                <a:solidFill>
                  <a:srgbClr val="C00000"/>
                </a:solidFill>
                <a:latin typeface="Calibri"/>
              </a:rPr>
              <a:t>3. Confirm the “Keep source formatting” box is checked!</a:t>
            </a:r>
          </a:p>
        </p:txBody>
      </p:sp>
      <p:sp>
        <p:nvSpPr>
          <p:cNvPr id="12" name="Oval 11"/>
          <p:cNvSpPr/>
          <p:nvPr userDrawn="1"/>
        </p:nvSpPr>
        <p:spPr>
          <a:xfrm>
            <a:off x="3581400" y="1676400"/>
            <a:ext cx="2209800" cy="6096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 userDrawn="1"/>
        </p:nvSpPr>
        <p:spPr>
          <a:xfrm>
            <a:off x="3733800" y="5943600"/>
            <a:ext cx="1219200" cy="4064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6204028" y="1219200"/>
            <a:ext cx="24065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 eaLnBrk="1" hangingPunct="1"/>
            <a:r>
              <a:rPr lang="en-US" sz="1400" dirty="0" smtClean="0">
                <a:solidFill>
                  <a:srgbClr val="C00000"/>
                </a:solidFill>
                <a:latin typeface="Calibri"/>
              </a:rPr>
              <a:t>4. Double click the old slides you want to move  into the current presentation</a:t>
            </a:r>
          </a:p>
        </p:txBody>
      </p:sp>
    </p:spTree>
    <p:extLst>
      <p:ext uri="{BB962C8B-B14F-4D97-AF65-F5344CB8AC3E}">
        <p14:creationId xmlns:p14="http://schemas.microsoft.com/office/powerpoint/2010/main" val="299326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H&amp;V Confidential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923C64F-0DC1-48DF-9AFA-0797BA13A4D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5A44-B2E7-4ABD-A4FA-3E5128FADC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45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Text, Table,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 – Use Highlight + Shift F3 To Toggle To First Letter Capitals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BF0D3E"/>
              </a:buClr>
              <a:buFont typeface="Wingdings" pitchFamily="2" charset="2"/>
              <a:buChar char="§"/>
              <a:defRPr sz="2400"/>
            </a:lvl1pPr>
            <a:lvl2pPr>
              <a:buClr>
                <a:srgbClr val="BF0D3E"/>
              </a:buCl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005EDD-6C58-41A0-83AD-E7920764037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77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id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45206E-D6BB-4D68-B7D6-5B6AC3FEEA0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09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452E2D-0318-43AB-86EA-B2C81FFB22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04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27432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600200"/>
            <a:ext cx="27432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3200400" y="1600200"/>
            <a:ext cx="27432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A16281-FB54-4BD9-AFFA-4053BBC345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11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241F89-C6D9-4979-8835-27094B9B979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36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N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467600" cy="79216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Blank Page – No Background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A08179-A1FC-423A-89C1-C5D53018180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47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Description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381000" y="1371600"/>
            <a:ext cx="8382000" cy="16764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None/>
              <a:defRPr lang="en-US" sz="2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add Picture - Use Crop Tool to adjust size and position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3200400"/>
            <a:ext cx="838200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90274C1-5352-4E73-ABD3-9986A683067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76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Description -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3505200" y="1371600"/>
            <a:ext cx="5257800" cy="502920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Click on Picture Icon to Add Picture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1371600"/>
            <a:ext cx="2895600" cy="5029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89C4A07-ACEE-4787-B753-6DEC6944FF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21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41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D80B7E07-D2AA-444B-B684-FE4460B2627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6/29/2021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BF0D3E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1000" y="1143000"/>
            <a:ext cx="8382000" cy="76200"/>
          </a:xfrm>
          <a:prstGeom prst="rect">
            <a:avLst/>
          </a:prstGeom>
          <a:gradFill rotWithShape="0">
            <a:gsLst>
              <a:gs pos="0">
                <a:srgbClr val="CC0000">
                  <a:gamma/>
                  <a:shade val="46275"/>
                  <a:invGamma/>
                </a:srgbClr>
              </a:gs>
              <a:gs pos="100000">
                <a:srgbClr val="CC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300" y="420099"/>
            <a:ext cx="838200" cy="45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BF0D3E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BF0D3E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516562"/>
          </a:xfrm>
        </p:spPr>
        <p:txBody>
          <a:bodyPr>
            <a:normAutofit/>
          </a:bodyPr>
          <a:lstStyle/>
          <a:p>
            <a:r>
              <a:rPr lang="en-US" sz="6600" dirty="0" smtClean="0"/>
              <a:t>LOTO </a:t>
            </a: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 smtClean="0"/>
              <a:t>and </a:t>
            </a:r>
            <a:r>
              <a:rPr lang="en-US" sz="6600" dirty="0" smtClean="0"/>
              <a:t>Truck Dock </a:t>
            </a:r>
            <a:r>
              <a:rPr lang="en-US" sz="6600" dirty="0" smtClean="0"/>
              <a:t>Energy Control Options</a:t>
            </a:r>
            <a:endParaRPr lang="en-US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888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purpose of this training?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51054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To ensure the safety of  employees by preventing injury as the result of unexpected movement by trucks and trailers.</a:t>
            </a:r>
            <a:endParaRPr lang="en-US" dirty="0"/>
          </a:p>
          <a:p>
            <a:r>
              <a:rPr lang="en-US" dirty="0" smtClean="0"/>
              <a:t>As a reminder, all </a:t>
            </a:r>
            <a:r>
              <a:rPr lang="en-US" dirty="0"/>
              <a:t>trucks must be turned off to prevent diesel fumes from entering </a:t>
            </a:r>
            <a:r>
              <a:rPr lang="en-US" dirty="0" smtClean="0"/>
              <a:t>buildings.</a:t>
            </a:r>
            <a:endParaRPr lang="en-US" dirty="0"/>
          </a:p>
          <a:p>
            <a:r>
              <a:rPr lang="en-US" dirty="0" smtClean="0"/>
              <a:t>There are 2 acceptable methods of controlling movement by trucks and trailers.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213153" y="2102047"/>
            <a:ext cx="4014771" cy="3011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64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Wheel Chocks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071434"/>
            <a:ext cx="8305800" cy="5405566"/>
          </a:xfrm>
        </p:spPr>
        <p:txBody>
          <a:bodyPr/>
          <a:lstStyle/>
          <a:p>
            <a:r>
              <a:rPr lang="en-US" dirty="0"/>
              <a:t>All vehicles prior to using any control method must have their </a:t>
            </a:r>
            <a:r>
              <a:rPr lang="en-US" dirty="0" smtClean="0"/>
              <a:t>rear wheels </a:t>
            </a:r>
            <a:r>
              <a:rPr lang="en-US" dirty="0"/>
              <a:t>chocked.</a:t>
            </a:r>
          </a:p>
          <a:p>
            <a:r>
              <a:rPr lang="en-US" dirty="0" smtClean="0"/>
              <a:t>At </a:t>
            </a:r>
            <a:r>
              <a:rPr lang="en-US" dirty="0"/>
              <a:t>least 1 wheel </a:t>
            </a:r>
            <a:r>
              <a:rPr lang="en-US" dirty="0" smtClean="0"/>
              <a:t>chock must be placed firmly and squarely against the center of a trailer’s tire.</a:t>
            </a:r>
          </a:p>
        </p:txBody>
      </p:sp>
      <p:pic>
        <p:nvPicPr>
          <p:cNvPr id="1026" name="Picture 2" descr="https://www.saferack.com/wp-content/uploads/2016/09/truck-chocks-blocks-740x5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05200"/>
            <a:ext cx="3546475" cy="2472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762000" y="3985668"/>
            <a:ext cx="3505200" cy="1749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BF0D3E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BF0D3E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dirty="0" smtClean="0"/>
              <a:t>*Pictured is the chock required by all sites to conform with our Truck Dock Safety Standard</a:t>
            </a:r>
          </a:p>
        </p:txBody>
      </p:sp>
    </p:spTree>
    <p:extLst>
      <p:ext uri="{BB962C8B-B14F-4D97-AF65-F5344CB8AC3E}">
        <p14:creationId xmlns:p14="http://schemas.microsoft.com/office/powerpoint/2010/main" val="1347364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LOTO &amp; Truck Dock Safety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0633" y="1066801"/>
            <a:ext cx="5410200" cy="555905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After the truck is backed into the dock, the driver will place the ignition keys into the lock box.</a:t>
            </a:r>
          </a:p>
          <a:p>
            <a:r>
              <a:rPr lang="en-US" dirty="0" smtClean="0"/>
              <a:t>Any  employee who must enter the truck, flatbed, or trailer by any means (fork truck </a:t>
            </a:r>
            <a:r>
              <a:rPr lang="en-US" dirty="0"/>
              <a:t>or foot) </a:t>
            </a:r>
            <a:r>
              <a:rPr lang="en-US" dirty="0" smtClean="0"/>
              <a:t>will place their personal lock and ID tag on the lock box.</a:t>
            </a:r>
          </a:p>
          <a:p>
            <a:r>
              <a:rPr lang="en-US" dirty="0" smtClean="0"/>
              <a:t>Upon completion of the loading or unloading process, the employee(s) will remove their lock and return the keys to the truck driver.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54423" y="2049463"/>
            <a:ext cx="359410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64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 to Ignition Keys Secured in Lock Box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73175"/>
            <a:ext cx="7924800" cy="838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If a driver is unwilling or unable to relinquish ignition keys, disconnecting tractor from trailer is an acceptable alternative.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129" y="2375986"/>
            <a:ext cx="2857500" cy="38100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5732236" y="4280986"/>
            <a:ext cx="1750786" cy="1463400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 err="1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2188662"/>
            <a:ext cx="449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BF0D3E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BF0D3E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After the truck is backed into the dock and wheel chocks are in place, the driver will disconnect the truck from the trailer.</a:t>
            </a:r>
          </a:p>
          <a:p>
            <a:pPr fontAlgn="auto">
              <a:spcAft>
                <a:spcPts val="0"/>
              </a:spcAft>
            </a:pPr>
            <a:r>
              <a:rPr lang="en-US" dirty="0" smtClean="0"/>
              <a:t>The driver will move the truck at least 25 feet away, and turn off the ignition.</a:t>
            </a:r>
          </a:p>
          <a:p>
            <a:pPr fontAlgn="auto">
              <a:spcAft>
                <a:spcPts val="0"/>
              </a:spcAft>
            </a:pPr>
            <a:r>
              <a:rPr lang="en-US" dirty="0" smtClean="0"/>
              <a:t>After the employee has placed a jack stand under the trailer, loading can commence.</a:t>
            </a:r>
          </a:p>
          <a:p>
            <a:pPr fontAlgn="auto">
              <a:spcAft>
                <a:spcPts val="0"/>
              </a:spcAft>
            </a:pPr>
            <a:r>
              <a:rPr lang="en-US" dirty="0" smtClean="0"/>
              <a:t>When the employee has completed loading/unloading the jack stands will be removed. The employee will then verbally communicate to the driver that it is safe to reconnect the trailer.</a:t>
            </a:r>
          </a:p>
          <a:p>
            <a:pPr fontAlgn="auto">
              <a:spcAft>
                <a:spcPts val="0"/>
              </a:spcAft>
            </a:pPr>
            <a:endParaRPr lang="en-US" dirty="0" smtClean="0"/>
          </a:p>
          <a:p>
            <a:pPr fontAlgn="auto">
              <a:spcAft>
                <a:spcPts val="0"/>
              </a:spcAft>
            </a:pPr>
            <a:endParaRPr lang="en-US" dirty="0" smtClean="0"/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97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Dropped Storage Trailers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0112" y="10668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Dropped storage will all be chocked with jack stands placed below the nose of the trailer.</a:t>
            </a:r>
          </a:p>
          <a:p>
            <a:r>
              <a:rPr lang="en-US" dirty="0" smtClean="0"/>
              <a:t>If the dock is equipped with a red light/green light interlock safety chain system</a:t>
            </a:r>
            <a:r>
              <a:rPr lang="en-US" dirty="0"/>
              <a:t>:</a:t>
            </a:r>
            <a:endParaRPr lang="en-US" dirty="0" smtClean="0"/>
          </a:p>
          <a:p>
            <a:pPr lvl="1"/>
            <a:r>
              <a:rPr lang="en-US" dirty="0" smtClean="0"/>
              <a:t>When loading/unloading a trailer, the safety chain interlock will be disconnected which will be indicated by a red light at the dock.</a:t>
            </a:r>
          </a:p>
          <a:p>
            <a:pPr lvl="1"/>
            <a:r>
              <a:rPr lang="en-US" dirty="0" smtClean="0"/>
              <a:t>After the trailer is loaded/unloaded, the safety chain interlock will be reconnected. This will change the light to green indicating that it is safe to move the trailer.</a:t>
            </a:r>
          </a:p>
          <a:p>
            <a:pPr lvl="1"/>
            <a:r>
              <a:rPr lang="en-US" dirty="0" smtClean="0"/>
              <a:t>If there is no red light/green light </a:t>
            </a:r>
            <a:r>
              <a:rPr lang="en-US" dirty="0"/>
              <a:t>interlock safety chain system </a:t>
            </a:r>
            <a:r>
              <a:rPr lang="en-US" dirty="0" smtClean="0"/>
              <a:t>the driver should verify with employees inside the facility prior to removing trailer.</a:t>
            </a:r>
          </a:p>
        </p:txBody>
      </p:sp>
    </p:spTree>
    <p:extLst>
      <p:ext uri="{BB962C8B-B14F-4D97-AF65-F5344CB8AC3E}">
        <p14:creationId xmlns:p14="http://schemas.microsoft.com/office/powerpoint/2010/main" val="224800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HV PowerPoint presentation template with new logo-tag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F0D3E"/>
        </a:solidFill>
        <a:ln w="317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rIns="0" rtlCol="0">
        <a:spAutoFit/>
      </a:bodyPr>
      <a:lstStyle>
        <a:defPPr marL="227013" indent="-227013">
          <a:buClr>
            <a:srgbClr val="BF0D3E"/>
          </a:buClr>
          <a:buFont typeface="Wingdings" pitchFamily="2" charset="2"/>
          <a:buChar char="§"/>
          <a:defRPr sz="14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nvironmental Minute - Pest Control" id="{C45ADE63-42BA-4C4A-B397-493D2D7C58F8}" vid="{FD2B7183-7B06-48B5-AE28-6627821BA8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0fdf2b72-4afa-4791-9591-09dabce231d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F968006CF19A47A9944FD0E1AC15DB" ma:contentTypeVersion="1" ma:contentTypeDescription="Create a new document." ma:contentTypeScope="" ma:versionID="c21e2377ced4dda7d21acda6e5710b18">
  <xsd:schema xmlns:xsd="http://www.w3.org/2001/XMLSchema" xmlns:xs="http://www.w3.org/2001/XMLSchema" xmlns:p="http://schemas.microsoft.com/office/2006/metadata/properties" xmlns:ns2="0fdf2b72-4afa-4791-9591-09dabce231de" targetNamespace="http://schemas.microsoft.com/office/2006/metadata/properties" ma:root="true" ma:fieldsID="28c0f42318d0abe10291ee9a12fa53fb" ns2:_="">
    <xsd:import namespace="0fdf2b72-4afa-4791-9591-09dabce231de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df2b72-4afa-4791-9591-09dabce231d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87DFB3-C7A0-4123-9A83-0132E8935C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297AE9-7C81-403D-BB03-EFA2686EDEAA}">
  <ds:schemaRefs>
    <ds:schemaRef ds:uri="http://purl.org/dc/elements/1.1/"/>
    <ds:schemaRef ds:uri="http://schemas.microsoft.com/office/2006/metadata/properties"/>
    <ds:schemaRef ds:uri="0fdf2b72-4afa-4791-9591-09dabce231de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30A2AC9-1CF7-41A8-907F-B481E614FC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df2b72-4afa-4791-9591-09dabce231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HVPresentationMaster-White</Template>
  <TotalTime>8970</TotalTime>
  <Words>451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HV PowerPoint presentation template with new logo-tagline</vt:lpstr>
      <vt:lpstr>LOTO  and Truck Dock Energy Control Options</vt:lpstr>
      <vt:lpstr>What is the purpose of this training?</vt:lpstr>
      <vt:lpstr>Wheel Chocks</vt:lpstr>
      <vt:lpstr>LOTO &amp; Truck Dock Safety</vt:lpstr>
      <vt:lpstr>Alternative to Ignition Keys Secured in Lock Box</vt:lpstr>
      <vt:lpstr>Dropped Storage Trailers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Ashley Jones</dc:creator>
  <cp:lastModifiedBy>Reichen, Max</cp:lastModifiedBy>
  <cp:revision>142</cp:revision>
  <cp:lastPrinted>2005-08-22T15:19:05Z</cp:lastPrinted>
  <dcterms:created xsi:type="dcterms:W3CDTF">2008-10-13T13:06:24Z</dcterms:created>
  <dcterms:modified xsi:type="dcterms:W3CDTF">2021-06-29T20:24:44Z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0x010100AAF968006CF19A47A9944FD0E1AC15DB</vt:lpwstr>
  </property>
</Properties>
</file>