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9" r:id="rId9"/>
    <p:sldId id="270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37" autoAdjust="0"/>
  </p:normalViewPr>
  <p:slideViewPr>
    <p:cSldViewPr>
      <p:cViewPr varScale="1">
        <p:scale>
          <a:sx n="75" d="100"/>
          <a:sy n="75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BCEF-EBF5-44FF-9C7C-16CFAE594F2D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C0B96-99E2-47A8-AFBE-A9E3A901A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Resilience Among Older Adults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Kristin Margaret Whitehill, MSW</a:t>
            </a:r>
          </a:p>
          <a:p>
            <a:r>
              <a:rPr lang="en-US" sz="2000" dirty="0" smtClean="0"/>
              <a:t>Dallas Area </a:t>
            </a:r>
            <a:r>
              <a:rPr lang="en-US" sz="2000" dirty="0" smtClean="0"/>
              <a:t>Gerentological</a:t>
            </a:r>
            <a:r>
              <a:rPr lang="en-US" sz="2000" dirty="0" smtClean="0"/>
              <a:t> Society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919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Uncharted </a:t>
            </a:r>
            <a:r>
              <a:rPr lang="en-US" dirty="0" smtClean="0"/>
              <a:t>territory for social work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ink </a:t>
            </a:r>
            <a:r>
              <a:rPr lang="en-US" dirty="0" smtClean="0"/>
              <a:t>between biological and </a:t>
            </a:r>
            <a:r>
              <a:rPr lang="en-US" dirty="0" smtClean="0"/>
              <a:t>psychological </a:t>
            </a:r>
            <a:r>
              <a:rPr lang="en-US" dirty="0" smtClean="0"/>
              <a:t>factors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Assessment tool for older adults</a:t>
            </a:r>
          </a:p>
          <a:p>
            <a:endParaRPr lang="en-US" dirty="0" smtClean="0"/>
          </a:p>
          <a:p>
            <a:r>
              <a:rPr lang="en-US" dirty="0" smtClean="0"/>
              <a:t>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3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Questions??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5388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Discovered I wanted to help people.</a:t>
            </a:r>
          </a:p>
          <a:p>
            <a:r>
              <a:rPr lang="en-US" dirty="0"/>
              <a:t>Master’s</a:t>
            </a:r>
          </a:p>
          <a:p>
            <a:r>
              <a:rPr lang="en-US" dirty="0" err="1" smtClean="0"/>
              <a:t>Pofessional</a:t>
            </a:r>
            <a:r>
              <a:rPr lang="en-US" dirty="0" smtClean="0"/>
              <a:t> </a:t>
            </a:r>
            <a:r>
              <a:rPr lang="en-US" dirty="0"/>
              <a:t>Experience</a:t>
            </a:r>
          </a:p>
          <a:p>
            <a:pPr lvl="1"/>
            <a:r>
              <a:rPr lang="en-US" dirty="0"/>
              <a:t>Case management</a:t>
            </a:r>
          </a:p>
          <a:p>
            <a:pPr lvl="1"/>
            <a:r>
              <a:rPr lang="en-US" dirty="0"/>
              <a:t>Community work/ Community Education</a:t>
            </a:r>
          </a:p>
          <a:p>
            <a:pPr lvl="1"/>
            <a:r>
              <a:rPr lang="en-US" dirty="0" smtClean="0"/>
              <a:t>Hospice</a:t>
            </a:r>
          </a:p>
          <a:p>
            <a:r>
              <a:rPr lang="en-US" dirty="0" smtClean="0"/>
              <a:t>PhD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Motivation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 b="46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34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Resilience??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Resilience refers to positive outcomes in the face of adversity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It  is a dynamic multilevel process</a:t>
            </a:r>
          </a:p>
          <a:p>
            <a:pPr marL="0" indent="0">
              <a:buNone/>
            </a:pPr>
            <a:r>
              <a:rPr lang="en-US" dirty="0" smtClean="0"/>
              <a:t>Three Central Constructs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21408"/>
              </p:ext>
            </p:extLst>
          </p:nvPr>
        </p:nvGraphicFramePr>
        <p:xfrm>
          <a:off x="0" y="3604260"/>
          <a:ext cx="9144001" cy="32537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438400"/>
                <a:gridCol w="2971800"/>
                <a:gridCol w="3733801"/>
              </a:tblGrid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Risk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Vulnerability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Protective Factors</a:t>
                      </a:r>
                      <a:endParaRPr lang="en-US" dirty="0"/>
                    </a:p>
                  </a:txBody>
                  <a:tcPr/>
                </a:tc>
              </a:tr>
              <a:tr h="240603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Events of adversity or conditions of vulnerability.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Ex. Poverty, parents with psychiatric disorders, chronic exposure to community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violence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 (both environmental and psychological) that result in greater maladjustment among individuals when faced with adversity.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Ex. Mental disorders, lack of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relationship with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 (both environmental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psychological) possessed by individuals that aide in preventing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maladjustment when faced with adversity.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 smtClean="0"/>
                        <a:t>Ex.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Self- efficacy, self- esteem,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support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00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Contribute to the knowledge base in terms of resilience and older adults.</a:t>
            </a:r>
          </a:p>
          <a:p>
            <a:pPr lvl="1"/>
            <a:r>
              <a:rPr lang="en-US" dirty="0" smtClean="0"/>
              <a:t>Determine protective factors</a:t>
            </a:r>
            <a:endParaRPr lang="en-US" dirty="0" smtClean="0"/>
          </a:p>
          <a:p>
            <a:pPr lvl="1"/>
            <a:r>
              <a:rPr lang="en-US" dirty="0" smtClean="0"/>
              <a:t>Develop assessment </a:t>
            </a:r>
            <a:r>
              <a:rPr lang="en-US" dirty="0" smtClean="0"/>
              <a:t>t</a:t>
            </a:r>
            <a:r>
              <a:rPr lang="en-US" dirty="0" smtClean="0"/>
              <a:t>ool</a:t>
            </a:r>
          </a:p>
          <a:p>
            <a:pPr lvl="1"/>
            <a:r>
              <a:rPr lang="en-US" dirty="0" smtClean="0"/>
              <a:t>Use established measures</a:t>
            </a:r>
            <a:endParaRPr lang="en-US" dirty="0" smtClean="0"/>
          </a:p>
          <a:p>
            <a:pPr lvl="1"/>
            <a:r>
              <a:rPr lang="en-US" dirty="0" smtClean="0"/>
              <a:t>Biological </a:t>
            </a:r>
            <a:r>
              <a:rPr lang="en-US" dirty="0" smtClean="0"/>
              <a:t>factors</a:t>
            </a:r>
            <a:endParaRPr lang="en-US" dirty="0" smtClean="0"/>
          </a:p>
          <a:p>
            <a:pPr lvl="1"/>
            <a:r>
              <a:rPr lang="en-US" dirty="0" smtClean="0"/>
              <a:t>Develop and test </a:t>
            </a:r>
            <a:r>
              <a:rPr lang="en-US" dirty="0" smtClean="0"/>
              <a:t>interventions</a:t>
            </a:r>
          </a:p>
          <a:p>
            <a:pPr lvl="1"/>
            <a:r>
              <a:rPr lang="en-US" dirty="0" smtClean="0"/>
              <a:t>Develop multidimensional model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7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Meta-Synthesis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Methodological process used to aggregate and synthesize qualitative studies.</a:t>
            </a:r>
          </a:p>
          <a:p>
            <a:endParaRPr lang="en-US" dirty="0" smtClean="0"/>
          </a:p>
          <a:p>
            <a:r>
              <a:rPr lang="en-US" dirty="0" smtClean="0"/>
              <a:t>Useful in increasing understanding and furthering theory development.</a:t>
            </a:r>
          </a:p>
          <a:p>
            <a:endParaRPr lang="en-US" dirty="0" smtClean="0"/>
          </a:p>
          <a:p>
            <a:r>
              <a:rPr lang="en-US" dirty="0" smtClean="0"/>
              <a:t>QMS is the foundation for my dissertation research.</a:t>
            </a:r>
          </a:p>
          <a:p>
            <a:endParaRPr lang="en-US" dirty="0"/>
          </a:p>
          <a:p>
            <a:r>
              <a:rPr lang="en-US" dirty="0" smtClean="0"/>
              <a:t>Findings generated nine factors that connote resilience among older adults.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44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QMS Factors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External connections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Grit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Independence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Altruism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Self-Care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6. Self-Acceptance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7. Meaningfulness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8. Positive Perspective on </a:t>
            </a: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Life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Previous Experience </a:t>
            </a:r>
          </a:p>
          <a:p>
            <a:pPr marL="400050" lvl="1" indent="0">
              <a:buNone/>
            </a:pPr>
            <a:r>
              <a:rPr lang="en-US" dirty="0" smtClean="0"/>
              <a:t>with Hardship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questions to assess each one of the factors derived from the QMS.</a:t>
            </a:r>
          </a:p>
          <a:p>
            <a:r>
              <a:rPr lang="en-US" dirty="0" smtClean="0"/>
              <a:t>Test reliability and validity of scale.</a:t>
            </a:r>
          </a:p>
          <a:p>
            <a:r>
              <a:rPr lang="en-US" dirty="0"/>
              <a:t>Find a large sample to complete validation.</a:t>
            </a:r>
          </a:p>
          <a:p>
            <a:r>
              <a:rPr lang="en-US" dirty="0"/>
              <a:t>Identify and utilize additional clinical assessment tools to administer with 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Include biological factors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Cortisol levels and resilience</a:t>
            </a:r>
          </a:p>
          <a:p>
            <a:pPr lvl="1"/>
            <a:r>
              <a:rPr lang="en-US" dirty="0" smtClean="0"/>
              <a:t>Measured through saliva</a:t>
            </a:r>
          </a:p>
          <a:p>
            <a:pPr lvl="1"/>
            <a:r>
              <a:rPr lang="en-US" dirty="0" smtClean="0"/>
              <a:t>Response to stress</a:t>
            </a:r>
          </a:p>
          <a:p>
            <a:r>
              <a:rPr lang="en-US" dirty="0" smtClean="0"/>
              <a:t>Determine if polymorphism </a:t>
            </a:r>
            <a:r>
              <a:rPr lang="en-US" dirty="0" smtClean="0"/>
              <a:t>in </a:t>
            </a:r>
            <a:r>
              <a:rPr lang="en-US" dirty="0" smtClean="0"/>
              <a:t>genes serve as a protective function</a:t>
            </a:r>
            <a:endParaRPr lang="en-US" dirty="0" smtClean="0"/>
          </a:p>
          <a:p>
            <a:pPr lvl="1"/>
            <a:r>
              <a:rPr lang="en-US" dirty="0" smtClean="0"/>
              <a:t>Gene encoding enzyme monoamine oxidase A (MAOA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Polymorphism in the MAOA gene has been linked to antisocial behavior.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Serotonin </a:t>
            </a:r>
            <a:r>
              <a:rPr lang="en-US" dirty="0" smtClean="0"/>
              <a:t>transporter gene (5-</a:t>
            </a:r>
            <a:r>
              <a:rPr lang="en-US" dirty="0" smtClean="0"/>
              <a:t>HTTLPR)</a:t>
            </a:r>
            <a:endParaRPr lang="en-US" dirty="0" smtClean="0"/>
          </a:p>
          <a:p>
            <a:pPr lvl="2"/>
            <a:r>
              <a:rPr lang="en-US" dirty="0" smtClean="0"/>
              <a:t>Modulated interaction between life and depression</a:t>
            </a:r>
          </a:p>
          <a:p>
            <a:pPr lvl="2"/>
            <a:r>
              <a:rPr lang="en-US" dirty="0" smtClean="0"/>
              <a:t>Allele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7237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3209</TotalTime>
  <Words>397</Words>
  <Application>Microsoft Macintosh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Resilience Among Older Adults</vt:lpstr>
      <vt:lpstr>My Experience</vt:lpstr>
      <vt:lpstr>My Motivation</vt:lpstr>
      <vt:lpstr>What is Resilience??</vt:lpstr>
      <vt:lpstr>My Research</vt:lpstr>
      <vt:lpstr>Qualitative Meta-Synthesis</vt:lpstr>
      <vt:lpstr>QMS Factors</vt:lpstr>
      <vt:lpstr>Next Step</vt:lpstr>
      <vt:lpstr>Biological Factors</vt:lpstr>
      <vt:lpstr>Why</vt:lpstr>
      <vt:lpstr>PowerPoint Presentation</vt:lpstr>
    </vt:vector>
  </TitlesOfParts>
  <Company>University of Texas at 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 Among Older Adults</dc:title>
  <dc:creator>Whitehill, Kristin M</dc:creator>
  <cp:lastModifiedBy>Kristin Whitehill</cp:lastModifiedBy>
  <cp:revision>81</cp:revision>
  <dcterms:created xsi:type="dcterms:W3CDTF">2012-04-16T15:07:30Z</dcterms:created>
  <dcterms:modified xsi:type="dcterms:W3CDTF">2012-04-19T18:22:15Z</dcterms:modified>
</cp:coreProperties>
</file>