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602" r:id="rId2"/>
    <p:sldId id="716" r:id="rId3"/>
    <p:sldId id="600" r:id="rId4"/>
    <p:sldId id="595" r:id="rId5"/>
    <p:sldId id="596" r:id="rId6"/>
    <p:sldId id="597" r:id="rId7"/>
    <p:sldId id="598" r:id="rId8"/>
    <p:sldId id="599" r:id="rId9"/>
    <p:sldId id="601" r:id="rId10"/>
    <p:sldId id="603" r:id="rId11"/>
    <p:sldId id="633" r:id="rId12"/>
    <p:sldId id="604" r:id="rId13"/>
    <p:sldId id="607" r:id="rId14"/>
    <p:sldId id="609" r:id="rId15"/>
    <p:sldId id="612" r:id="rId16"/>
    <p:sldId id="615" r:id="rId17"/>
    <p:sldId id="616" r:id="rId18"/>
    <p:sldId id="618" r:id="rId19"/>
    <p:sldId id="619" r:id="rId20"/>
    <p:sldId id="620" r:id="rId21"/>
    <p:sldId id="622" r:id="rId22"/>
    <p:sldId id="625" r:id="rId23"/>
    <p:sldId id="626" r:id="rId24"/>
    <p:sldId id="627" r:id="rId25"/>
    <p:sldId id="628" r:id="rId26"/>
    <p:sldId id="629" r:id="rId27"/>
    <p:sldId id="630" r:id="rId28"/>
    <p:sldId id="632" r:id="rId29"/>
    <p:sldId id="717" r:id="rId30"/>
    <p:sldId id="634" r:id="rId31"/>
    <p:sldId id="635" r:id="rId32"/>
    <p:sldId id="636" r:id="rId33"/>
    <p:sldId id="637" r:id="rId34"/>
    <p:sldId id="638" r:id="rId35"/>
    <p:sldId id="718" r:id="rId36"/>
    <p:sldId id="639" r:id="rId37"/>
    <p:sldId id="643" r:id="rId38"/>
    <p:sldId id="644" r:id="rId39"/>
    <p:sldId id="645" r:id="rId40"/>
    <p:sldId id="646" r:id="rId41"/>
    <p:sldId id="647" r:id="rId42"/>
    <p:sldId id="649" r:id="rId43"/>
    <p:sldId id="719" r:id="rId44"/>
    <p:sldId id="640" r:id="rId45"/>
    <p:sldId id="650" r:id="rId46"/>
    <p:sldId id="652" r:id="rId47"/>
    <p:sldId id="653" r:id="rId48"/>
    <p:sldId id="670" r:id="rId49"/>
    <p:sldId id="671" r:id="rId50"/>
    <p:sldId id="654" r:id="rId51"/>
    <p:sldId id="664" r:id="rId52"/>
    <p:sldId id="665" r:id="rId53"/>
    <p:sldId id="721" r:id="rId54"/>
    <p:sldId id="722" r:id="rId55"/>
    <p:sldId id="723" r:id="rId56"/>
    <p:sldId id="720" r:id="rId57"/>
    <p:sldId id="641" r:id="rId58"/>
    <p:sldId id="697" r:id="rId59"/>
    <p:sldId id="698" r:id="rId60"/>
    <p:sldId id="699" r:id="rId61"/>
    <p:sldId id="700" r:id="rId62"/>
    <p:sldId id="702" r:id="rId63"/>
    <p:sldId id="704" r:id="rId64"/>
    <p:sldId id="707" r:id="rId65"/>
    <p:sldId id="708" r:id="rId66"/>
    <p:sldId id="713" r:id="rId67"/>
    <p:sldId id="724" r:id="rId68"/>
    <p:sldId id="642" r:id="rId69"/>
    <p:sldId id="659" r:id="rId70"/>
    <p:sldId id="725" r:id="rId71"/>
    <p:sldId id="726" r:id="rId72"/>
    <p:sldId id="71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11893"/>
    <a:srgbClr val="FF9300"/>
    <a:srgbClr val="FF8AD8"/>
    <a:srgbClr val="D883FF"/>
    <a:srgbClr val="009051"/>
    <a:srgbClr val="FFFC00"/>
    <a:srgbClr val="8EFA00"/>
    <a:srgbClr val="76D6FF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3710" autoAdjust="0"/>
  </p:normalViewPr>
  <p:slideViewPr>
    <p:cSldViewPr snapToGrid="0">
      <p:cViewPr>
        <p:scale>
          <a:sx n="100" d="100"/>
          <a:sy n="100" d="100"/>
        </p:scale>
        <p:origin x="144" y="19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Myriad Pro" panose="020B050303040302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Myriad Pro" panose="020B0503030403020204" pitchFamily="34" charset="0"/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Myriad Pro" panose="020B050303040302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B52A4640-FD85-D64F-8F35-E07304235F5F}" type="presOf" srcId="{2EC81A35-8D57-124B-ABCE-2ABCF936B667}" destId="{9EC0FAFF-6CE3-7640-BE7A-52C4AF5538E2}" srcOrd="1" destOrd="0" presId="urn:microsoft.com/office/officeart/2005/8/layout/venn1"/>
    <dgm:cxn modelId="{034C6D4E-2FBA-474A-9077-0FF8C9C804CA}" type="presOf" srcId="{C2DCDBC5-95E9-4F42-8754-6810EB41A3B6}" destId="{ABB0EE10-8504-404A-8824-5F22425D91BF}" srcOrd="0" destOrd="0" presId="urn:microsoft.com/office/officeart/2005/8/layout/venn1"/>
    <dgm:cxn modelId="{EF1E985C-4C83-514F-AAB7-E897E1014759}" type="presOf" srcId="{E47640B8-E388-6141-8043-F310278C03B2}" destId="{524DE1D1-1650-674C-AA9B-4DB5A8E1AD84}" srcOrd="1" destOrd="0" presId="urn:microsoft.com/office/officeart/2005/8/layout/venn1"/>
    <dgm:cxn modelId="{C3825867-C405-7B42-A7E5-424A4EAD6450}" type="presOf" srcId="{E47640B8-E388-6141-8043-F310278C03B2}" destId="{E0F896BF-E8D9-2145-B631-F874C101A436}" srcOrd="0" destOrd="0" presId="urn:microsoft.com/office/officeart/2005/8/layout/venn1"/>
    <dgm:cxn modelId="{E979DA97-980B-3643-BB92-317601AA8A1C}" type="presOf" srcId="{865D233C-903B-9F4C-9226-AC6433E046AF}" destId="{337EDADF-F20D-C040-81EA-8B0554C72AC2}" srcOrd="1" destOrd="0" presId="urn:microsoft.com/office/officeart/2005/8/layout/venn1"/>
    <dgm:cxn modelId="{3007A799-B6FD-C042-BC31-FD8640B2F69C}" type="presOf" srcId="{865D233C-903B-9F4C-9226-AC6433E046AF}" destId="{DDAD003A-79BB-F54B-8024-DA7A6A25F4EE}" srcOrd="0" destOrd="0" presId="urn:microsoft.com/office/officeart/2005/8/layout/venn1"/>
    <dgm:cxn modelId="{2BE821C9-2121-9B41-97DB-B374926960B4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3AA8411-1348-674D-BBB3-180030DCDE43}" type="presParOf" srcId="{ABB0EE10-8504-404A-8824-5F22425D91BF}" destId="{93E056BD-4766-394C-A4DC-5E4C2451228E}" srcOrd="0" destOrd="0" presId="urn:microsoft.com/office/officeart/2005/8/layout/venn1"/>
    <dgm:cxn modelId="{7BE10229-9ECC-B04C-BCBD-5C48734A388C}" type="presParOf" srcId="{ABB0EE10-8504-404A-8824-5F22425D91BF}" destId="{9EC0FAFF-6CE3-7640-BE7A-52C4AF5538E2}" srcOrd="1" destOrd="0" presId="urn:microsoft.com/office/officeart/2005/8/layout/venn1"/>
    <dgm:cxn modelId="{40178842-B790-BA4E-9D3B-93341614B1D0}" type="presParOf" srcId="{ABB0EE10-8504-404A-8824-5F22425D91BF}" destId="{E0F896BF-E8D9-2145-B631-F874C101A436}" srcOrd="2" destOrd="0" presId="urn:microsoft.com/office/officeart/2005/8/layout/venn1"/>
    <dgm:cxn modelId="{D1A9D604-ECA4-3A4F-AF71-6AC9ABA33704}" type="presParOf" srcId="{ABB0EE10-8504-404A-8824-5F22425D91BF}" destId="{524DE1D1-1650-674C-AA9B-4DB5A8E1AD84}" srcOrd="3" destOrd="0" presId="urn:microsoft.com/office/officeart/2005/8/layout/venn1"/>
    <dgm:cxn modelId="{6664AA12-529F-F740-887C-153AB714C68D}" type="presParOf" srcId="{ABB0EE10-8504-404A-8824-5F22425D91BF}" destId="{DDAD003A-79BB-F54B-8024-DA7A6A25F4EE}" srcOrd="4" destOrd="0" presId="urn:microsoft.com/office/officeart/2005/8/layout/venn1"/>
    <dgm:cxn modelId="{2240D205-BFFC-CB44-A1A3-BF8308066BC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0EE2F050-6F3D-6047-987E-1C87A4614D55}" type="presOf" srcId="{2EC81A35-8D57-124B-ABCE-2ABCF936B667}" destId="{93E056BD-4766-394C-A4DC-5E4C2451228E}" srcOrd="0" destOrd="0" presId="urn:microsoft.com/office/officeart/2005/8/layout/venn1"/>
    <dgm:cxn modelId="{1CFFD88C-013A-E648-BC77-2D70A74C0952}" type="presOf" srcId="{865D233C-903B-9F4C-9226-AC6433E046AF}" destId="{DDAD003A-79BB-F54B-8024-DA7A6A25F4EE}" srcOrd="0" destOrd="0" presId="urn:microsoft.com/office/officeart/2005/8/layout/venn1"/>
    <dgm:cxn modelId="{03EA058E-DFB9-F048-8274-3116B234153C}" type="presOf" srcId="{2EC81A35-8D57-124B-ABCE-2ABCF936B667}" destId="{9EC0FAFF-6CE3-7640-BE7A-52C4AF5538E2}" srcOrd="1" destOrd="0" presId="urn:microsoft.com/office/officeart/2005/8/layout/venn1"/>
    <dgm:cxn modelId="{CEF747B0-0EED-9E49-BAA9-886FAEB2D206}" type="presOf" srcId="{C2DCDBC5-95E9-4F42-8754-6810EB41A3B6}" destId="{ABB0EE10-8504-404A-8824-5F22425D91BF}" srcOrd="0" destOrd="0" presId="urn:microsoft.com/office/officeart/2005/8/layout/venn1"/>
    <dgm:cxn modelId="{BD83C5C7-A986-A14A-A141-B146B4FDA2C9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E389BF2-F629-A041-A2E2-9FF1F3229114}" type="presOf" srcId="{E47640B8-E388-6141-8043-F310278C03B2}" destId="{524DE1D1-1650-674C-AA9B-4DB5A8E1AD84}" srcOrd="1" destOrd="0" presId="urn:microsoft.com/office/officeart/2005/8/layout/venn1"/>
    <dgm:cxn modelId="{EC0F57FF-91C0-5049-AA6F-BFD60A687C47}" type="presOf" srcId="{865D233C-903B-9F4C-9226-AC6433E046AF}" destId="{337EDADF-F20D-C040-81EA-8B0554C72AC2}" srcOrd="1" destOrd="0" presId="urn:microsoft.com/office/officeart/2005/8/layout/venn1"/>
    <dgm:cxn modelId="{82EA6427-147B-E54B-BD57-456EE02039E1}" type="presParOf" srcId="{ABB0EE10-8504-404A-8824-5F22425D91BF}" destId="{93E056BD-4766-394C-A4DC-5E4C2451228E}" srcOrd="0" destOrd="0" presId="urn:microsoft.com/office/officeart/2005/8/layout/venn1"/>
    <dgm:cxn modelId="{2639AC9D-A5A2-134D-8670-1A857255385E}" type="presParOf" srcId="{ABB0EE10-8504-404A-8824-5F22425D91BF}" destId="{9EC0FAFF-6CE3-7640-BE7A-52C4AF5538E2}" srcOrd="1" destOrd="0" presId="urn:microsoft.com/office/officeart/2005/8/layout/venn1"/>
    <dgm:cxn modelId="{CC2F048B-D071-074A-986D-CE0956D9BF25}" type="presParOf" srcId="{ABB0EE10-8504-404A-8824-5F22425D91BF}" destId="{E0F896BF-E8D9-2145-B631-F874C101A436}" srcOrd="2" destOrd="0" presId="urn:microsoft.com/office/officeart/2005/8/layout/venn1"/>
    <dgm:cxn modelId="{6E4E2A54-B51B-294F-92EB-F5AAD1B4E6AB}" type="presParOf" srcId="{ABB0EE10-8504-404A-8824-5F22425D91BF}" destId="{524DE1D1-1650-674C-AA9B-4DB5A8E1AD84}" srcOrd="3" destOrd="0" presId="urn:microsoft.com/office/officeart/2005/8/layout/venn1"/>
    <dgm:cxn modelId="{82B78D41-C9B5-2C40-A007-42681C424C10}" type="presParOf" srcId="{ABB0EE10-8504-404A-8824-5F22425D91BF}" destId="{DDAD003A-79BB-F54B-8024-DA7A6A25F4EE}" srcOrd="4" destOrd="0" presId="urn:microsoft.com/office/officeart/2005/8/layout/venn1"/>
    <dgm:cxn modelId="{818D8293-6F93-0A41-B392-886599CDA3D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D3312A-F231-7542-B9EA-BF2074BF41DB}" type="presOf" srcId="{E47640B8-E388-6141-8043-F310278C03B2}" destId="{E0F896BF-E8D9-2145-B631-F874C101A436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FDA3CE65-B65F-6B47-BC31-24C11E75A7A1}" type="presOf" srcId="{865D233C-903B-9F4C-9226-AC6433E046AF}" destId="{337EDADF-F20D-C040-81EA-8B0554C72AC2}" srcOrd="1" destOrd="0" presId="urn:microsoft.com/office/officeart/2005/8/layout/venn1"/>
    <dgm:cxn modelId="{9429C596-5938-B640-8987-A241B5AB4A10}" type="presOf" srcId="{865D233C-903B-9F4C-9226-AC6433E046AF}" destId="{DDAD003A-79BB-F54B-8024-DA7A6A25F4EE}" srcOrd="0" destOrd="0" presId="urn:microsoft.com/office/officeart/2005/8/layout/venn1"/>
    <dgm:cxn modelId="{B41F079F-0FFE-D548-B045-9824CC8C760E}" type="presOf" srcId="{2EC81A35-8D57-124B-ABCE-2ABCF936B667}" destId="{93E056BD-4766-394C-A4DC-5E4C2451228E}" srcOrd="0" destOrd="0" presId="urn:microsoft.com/office/officeart/2005/8/layout/venn1"/>
    <dgm:cxn modelId="{304597B2-8DE7-9D47-AFBE-CD1672B2E916}" type="presOf" srcId="{E47640B8-E388-6141-8043-F310278C03B2}" destId="{524DE1D1-1650-674C-AA9B-4DB5A8E1AD84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9F8A5DE-78C0-374E-A895-76187DCD0D99}" type="presOf" srcId="{2EC81A35-8D57-124B-ABCE-2ABCF936B667}" destId="{9EC0FAFF-6CE3-7640-BE7A-52C4AF5538E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7467DFFE-6241-8244-91DF-5A08738C691F}" type="presOf" srcId="{C2DCDBC5-95E9-4F42-8754-6810EB41A3B6}" destId="{ABB0EE10-8504-404A-8824-5F22425D91BF}" srcOrd="0" destOrd="0" presId="urn:microsoft.com/office/officeart/2005/8/layout/venn1"/>
    <dgm:cxn modelId="{DC0B293C-5BE3-1F4B-B908-E2A8A265E1FA}" type="presParOf" srcId="{ABB0EE10-8504-404A-8824-5F22425D91BF}" destId="{93E056BD-4766-394C-A4DC-5E4C2451228E}" srcOrd="0" destOrd="0" presId="urn:microsoft.com/office/officeart/2005/8/layout/venn1"/>
    <dgm:cxn modelId="{4003E80E-8DD1-7841-BA63-707AE3E7DC98}" type="presParOf" srcId="{ABB0EE10-8504-404A-8824-5F22425D91BF}" destId="{9EC0FAFF-6CE3-7640-BE7A-52C4AF5538E2}" srcOrd="1" destOrd="0" presId="urn:microsoft.com/office/officeart/2005/8/layout/venn1"/>
    <dgm:cxn modelId="{7878769F-2B2A-BF4A-BD1D-8A97AFB45591}" type="presParOf" srcId="{ABB0EE10-8504-404A-8824-5F22425D91BF}" destId="{E0F896BF-E8D9-2145-B631-F874C101A436}" srcOrd="2" destOrd="0" presId="urn:microsoft.com/office/officeart/2005/8/layout/venn1"/>
    <dgm:cxn modelId="{0A788832-DA36-D944-ABC7-8566495CFDEC}" type="presParOf" srcId="{ABB0EE10-8504-404A-8824-5F22425D91BF}" destId="{524DE1D1-1650-674C-AA9B-4DB5A8E1AD84}" srcOrd="3" destOrd="0" presId="urn:microsoft.com/office/officeart/2005/8/layout/venn1"/>
    <dgm:cxn modelId="{7CCD2D93-0361-C04E-9431-3567F72B7D93}" type="presParOf" srcId="{ABB0EE10-8504-404A-8824-5F22425D91BF}" destId="{DDAD003A-79BB-F54B-8024-DA7A6A25F4EE}" srcOrd="4" destOrd="0" presId="urn:microsoft.com/office/officeart/2005/8/layout/venn1"/>
    <dgm:cxn modelId="{B0B6B778-2037-324C-9849-0F41E2BFA4EF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Myriad Pro" panose="020B0503030403020204" pitchFamily="34" charset="0"/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Myriad Pro" panose="020B0503030403020204" pitchFamily="34" charset="0"/>
            </a:rPr>
            <a:t>Representational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Myriad Pro" panose="020B0503030403020204" pitchFamily="34" charset="0"/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5/12/18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5/12/18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9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2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16C9-F041-3D4D-B290-16C6F0255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5F6F-04B1-CE4D-A92B-9293773DE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1C7D1A-EB79-9B48-BA6A-977F7984F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3B82-7CD0-364B-8734-32EE3DB22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Investigating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Myriad Pro" panose="020B0503030403020204" pitchFamily="34" charset="0"/>
          <a:ea typeface="Myriad Pro" panose="020B0503030403020204" pitchFamily="34" charset="0"/>
          <a:cs typeface="Dubai Medium" panose="020B0503030403030204" pitchFamily="34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Myriad Pro" panose="020B0503030403020204" pitchFamily="34" charset="0"/>
          <a:ea typeface="Myriad Pro" panose="020B0503030403020204" pitchFamily="34" charset="0"/>
          <a:cs typeface="Dubai Medium" panose="020B0503030403030204" pitchFamily="34" charset="-78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Myriad Pro" panose="020B0503030403020204" pitchFamily="34" charset="0"/>
          <a:ea typeface="Myriad Pro" panose="020B0503030403020204" pitchFamily="34" charset="0"/>
          <a:cs typeface="Dubai Medium" panose="020B0503030403030204" pitchFamily="34" charset="-78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Myriad Pro" panose="020B0503030403020204" pitchFamily="34" charset="0"/>
          <a:ea typeface="Myriad Pro" panose="020B0503030403020204" pitchFamily="34" charset="0"/>
          <a:cs typeface="Dubai Medium" panose="020B0503030403030204" pitchFamily="34" charset="-78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Myriad Pro" panose="020B0503030403020204" pitchFamily="34" charset="0"/>
          <a:ea typeface="Myriad Pro" panose="020B0503030403020204" pitchFamily="34" charset="0"/>
          <a:cs typeface="Dubai Medium" panose="020B0503030403030204" pitchFamily="34" charset="-78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Myriad Pro" panose="020B0503030403020204" pitchFamily="34" charset="0"/>
          <a:ea typeface="Myriad Pro" panose="020B0503030403020204" pitchFamily="34" charset="0"/>
          <a:cs typeface="Dubai Medium" panose="020B050303040303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tif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tiff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Layout" Target="../diagrams/layout3.xml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openxmlformats.org/officeDocument/2006/relationships/image" Target="../media/image17.tiff"/><Relationship Id="rId15" Type="http://schemas.openxmlformats.org/officeDocument/2006/relationships/diagramColors" Target="../diagrams/colors3.xml"/><Relationship Id="rId10" Type="http://schemas.microsoft.com/office/2007/relationships/hdphoto" Target="../media/hdphoto4.wdp"/><Relationship Id="rId4" Type="http://schemas.openxmlformats.org/officeDocument/2006/relationships/image" Target="../media/image16.tiff"/><Relationship Id="rId9" Type="http://schemas.microsoft.com/office/2007/relationships/hdphoto" Target="../media/hdphoto3.wdp"/><Relationship Id="rId1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3" Type="http://schemas.openxmlformats.org/officeDocument/2006/relationships/image" Target="../media/image34.tiff"/><Relationship Id="rId7" Type="http://schemas.openxmlformats.org/officeDocument/2006/relationships/image" Target="../media/image38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Relationship Id="rId9" Type="http://schemas.openxmlformats.org/officeDocument/2006/relationships/image" Target="../media/image40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Important Considerations for Mathematics Intervention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90236"/>
            <a:ext cx="8686800" cy="25677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Sarah R. Powell, Ph.D.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Lincoln, Nebraska</a:t>
            </a:r>
          </a:p>
          <a:p>
            <a:r>
              <a:rPr lang="en-US" dirty="0">
                <a:solidFill>
                  <a:schemeClr val="tx2"/>
                </a:solidFill>
              </a:rPr>
              <a:t>May 12,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630E0-2730-B54A-9AAD-8FD357DF30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65399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587819" y="5255339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Gersten et al. (2009)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0135">
            <a:off x="288525" y="402732"/>
            <a:ext cx="4807917" cy="5900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37545" y="463463"/>
            <a:ext cx="2855934" cy="951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Explicit instruction</a:t>
            </a:r>
          </a:p>
        </p:txBody>
      </p:sp>
      <p:sp>
        <p:nvSpPr>
          <p:cNvPr id="16" name="Oval 15"/>
          <p:cNvSpPr/>
          <p:nvPr/>
        </p:nvSpPr>
        <p:spPr>
          <a:xfrm>
            <a:off x="6037545" y="1304795"/>
            <a:ext cx="2855934" cy="9519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Multiple representations</a:t>
            </a:r>
          </a:p>
        </p:txBody>
      </p:sp>
      <p:sp>
        <p:nvSpPr>
          <p:cNvPr id="17" name="Oval 16"/>
          <p:cNvSpPr/>
          <p:nvPr/>
        </p:nvSpPr>
        <p:spPr>
          <a:xfrm>
            <a:off x="6037545" y="2146127"/>
            <a:ext cx="2855934" cy="9519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Concise language</a:t>
            </a:r>
          </a:p>
        </p:txBody>
      </p:sp>
      <p:sp>
        <p:nvSpPr>
          <p:cNvPr id="18" name="Oval 17"/>
          <p:cNvSpPr/>
          <p:nvPr/>
        </p:nvSpPr>
        <p:spPr>
          <a:xfrm>
            <a:off x="6037545" y="3352802"/>
            <a:ext cx="2855934" cy="951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6037545" y="4180357"/>
            <a:ext cx="2855934" cy="9519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037545" y="5007912"/>
            <a:ext cx="2855934" cy="9519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Motivation component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A1435-5255-694D-9AA8-00CB6F0C3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C9B1F-E3E0-A945-851D-F1DC13708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1961">
            <a:off x="336140" y="-200425"/>
            <a:ext cx="5067300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A7612-3474-894C-B318-2EFEBB0C28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4591">
            <a:off x="70033" y="541866"/>
            <a:ext cx="497814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E20228-06FA-9B4A-A0AB-A83682DA2C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5685">
            <a:off x="383381" y="922436"/>
            <a:ext cx="5029200" cy="683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C217CD-51AF-8646-B7EC-6A9EDFC8C8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2090">
            <a:off x="478916" y="1757271"/>
            <a:ext cx="513446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36505-BF58-7F4B-9F13-AE3D5438CF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1545">
            <a:off x="363749" y="3358603"/>
            <a:ext cx="499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37545" y="463463"/>
            <a:ext cx="2855934" cy="951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Explicit instruction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16BFC3-2053-0345-8CF9-52E32E6E9D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57402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046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C6FEF-8383-924E-9AA6-0D1A17CAD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13428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909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Goal and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4569" y="1375123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4569" y="283326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“Let’s continue working with our three-dimensional shapes and volume. Understanding volume and calculating volume helps with measuring capacity.”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79E0B-195C-7748-A399-5948D916D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00831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909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324" y="2180595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“To solve 26 plus 79, I first decide about the operation. Do I add, subtract, multiply, or divide?”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9919" y="1131983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Model steps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3285" y="2957317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 plus sign tells me to add. So, I’ll add 26 plus 79. I’ll use the partial sums strategy. First, I add 20 plus 70. What’s 20 plus 70?”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2324" y="3925422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 sum of 20 plus 70 is 90. I write 90 right here.”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2324" y="441813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“Then I add 6 plus 7. What’s 6 plus 7?”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Goal and importance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2324" y="4795145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 sum of 6 plus 7 is 13. So, I write 13 here.”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3285" y="5172154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“Finally, we add the partial sums: 90 and 13. 90 plus 13 is 103. So, 26 plus 79 equals 103.”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5FE6-DDF4-724F-89B7-CCA1E1AA5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1032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909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463" y="2963813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“To solve 26 plus 79, I first decide about the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operation.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 Do I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add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,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subtract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,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multiply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, or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divide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?”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9919" y="1131983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Model steps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6463" y="355251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plus sign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tells me to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add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. So, I’ll add 26 plus 79. I’ll use the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partial sums strategy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. First, I add 20 plus 70. What’s 20 plus 70?”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9919" y="4432752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sum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 of 20 plus 70 is 90. I write 90 right here.”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49919" y="4802310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“Then I add 6 plus 7. What’s 6 plus 7?”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Goal and importance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9919" y="516570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“The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sum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of 6 plus 7 is 13. So, I write 13 here.”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49919" y="5501658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“Finally, we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add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 the 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partial sums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: 90 and 13. 90 plus 13 is 103. So, 26 plus 79 equals 103.”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49919" y="2094146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Myriad Pro" panose="020B0503030403020204" pitchFamily="34" charset="0"/>
                <a:cs typeface="Dubai" panose="020B0503030403030204" pitchFamily="34" charset="-78"/>
              </a:rPr>
              <a:t>Concise language</a:t>
            </a:r>
            <a:endParaRPr lang="en-US" sz="2400" dirty="0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9C0F3-700B-6847-A7E8-A547947AF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64132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909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402" y="308394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2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076" y="2293058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Myriad Pro" panose="020B0503030403020204" pitchFamily="34" charset="0"/>
                    <a:cs typeface="Dubai" panose="020B0503030403030204" pitchFamily="34" charset="-78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7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blipFill>
                <a:blip r:embed="rId2"/>
                <a:stretch>
                  <a:fillRect l="-11765" t="-11538" r="-10084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3235" y="2275455"/>
                <a:ext cx="13436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Myriad Pro" panose="020B0503030403020204" pitchFamily="34" charset="0"/>
                    <a:cs typeface="Dubai" panose="020B0503030403030204" pitchFamily="34" charset="-78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5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2275455"/>
                <a:ext cx="1343638" cy="646331"/>
              </a:xfrm>
              <a:prstGeom prst="rect">
                <a:avLst/>
              </a:prstGeom>
              <a:blipFill>
                <a:blip r:embed="rId3"/>
                <a:stretch>
                  <a:fillRect l="-13084" t="-11538" r="-1121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344718" y="2382551"/>
            <a:ext cx="8920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C4892-D039-CB45-9A2A-776CAE3BE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8160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213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Examples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402" y="308394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  <a:cs typeface="Dubai" panose="020B0503030403030204" pitchFamily="34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2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076" y="2293058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Myriad Pro" panose="020B0503030403020204" pitchFamily="34" charset="0"/>
                <a:cs typeface="Dubai" panose="020B0503030403030204" pitchFamily="34" charset="-78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Myriad Pro" panose="020B0503030403020204" pitchFamily="34" charset="0"/>
                    <a:cs typeface="Dubai" panose="020B0503030403030204" pitchFamily="34" charset="-78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7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blipFill>
                <a:blip r:embed="rId2"/>
                <a:stretch>
                  <a:fillRect l="-11765" t="-11538" r="-10084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3235" y="2275455"/>
                <a:ext cx="13436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Myriad Pro" panose="020B0503030403020204" pitchFamily="34" charset="0"/>
                    <a:cs typeface="Dubai" panose="020B0503030403030204" pitchFamily="34" charset="-78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5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2275455"/>
                <a:ext cx="1343638" cy="646331"/>
              </a:xfrm>
              <a:prstGeom prst="rect">
                <a:avLst/>
              </a:prstGeom>
              <a:blipFill>
                <a:blip r:embed="rId3"/>
                <a:stretch>
                  <a:fillRect l="-13084" t="-11538" r="-1121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849919" y="322545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  <a:cs typeface="Dubai" panose="020B0503030403030204" pitchFamily="34" charset="-78"/>
              </a:rPr>
              <a:t>Non-examples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64567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Myriad Pro" panose="020B0503030403020204" pitchFamily="34" charset="0"/>
                    <a:cs typeface="Dubai" panose="020B0503030403030204" pitchFamily="34" charset="-78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8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67" y="4580568"/>
                <a:ext cx="1495922" cy="646331"/>
              </a:xfrm>
              <a:prstGeom prst="rect">
                <a:avLst/>
              </a:prstGeom>
              <a:blipFill>
                <a:blip r:embed="rId4"/>
                <a:stretch>
                  <a:fillRect l="-11765" t="-11538" r="-10084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5392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Myriad Pro" panose="020B0503030403020204" pitchFamily="34" charset="0"/>
                    <a:cs typeface="Dubai" panose="020B0503030403030204" pitchFamily="34" charset="-78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7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92" y="4580568"/>
                <a:ext cx="1495922" cy="646331"/>
              </a:xfrm>
              <a:prstGeom prst="rect">
                <a:avLst/>
              </a:prstGeom>
              <a:blipFill>
                <a:blip r:embed="rId5"/>
                <a:stretch>
                  <a:fillRect l="-11765" t="-11538" r="-10084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3235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Myriad Pro" panose="020B0503030403020204" pitchFamily="34" charset="0"/>
                    <a:cs typeface="Dubai" panose="020B0503030403030204" pitchFamily="34" charset="-78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Myriad Pro" panose="020B0503030403020204" pitchFamily="34" charset="0"/>
                    <a:cs typeface="Dubai" panose="020B0503030403030204" pitchFamily="34" charset="-78"/>
                  </a:rPr>
                  <a:t>5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4580568"/>
                <a:ext cx="1495922" cy="646331"/>
              </a:xfrm>
              <a:prstGeom prst="rect">
                <a:avLst/>
              </a:prstGeom>
              <a:blipFill>
                <a:blip r:embed="rId6"/>
                <a:stretch>
                  <a:fillRect l="-11765" t="-11538" r="-10084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6194-6424-6F4A-8189-0AA6808CA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1759D6-2941-2C44-B9F7-80B5D96D11CC}"/>
              </a:ext>
            </a:extLst>
          </p:cNvPr>
          <p:cNvCxnSpPr/>
          <p:nvPr/>
        </p:nvCxnSpPr>
        <p:spPr>
          <a:xfrm>
            <a:off x="7344718" y="2382551"/>
            <a:ext cx="8920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2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453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ADC93-5CEB-C846-A0C4-47B938061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11589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039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603" y="3877135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887239" y="1072206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4B200-AC5B-4B48-A45F-B24D36E8B1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74937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45128"/>
            <a:ext cx="8686800" cy="4839538"/>
          </a:xfrm>
        </p:spPr>
        <p:txBody>
          <a:bodyPr/>
          <a:lstStyle/>
          <a:p>
            <a:r>
              <a:rPr lang="en-US" dirty="0"/>
              <a:t>Sarah R. Powell</a:t>
            </a:r>
          </a:p>
          <a:p>
            <a:r>
              <a:rPr lang="en-US" dirty="0"/>
              <a:t>Assistant Professor </a:t>
            </a:r>
          </a:p>
          <a:p>
            <a:r>
              <a:rPr lang="en-US" dirty="0"/>
              <a:t>The University of Texas at Austin</a:t>
            </a:r>
          </a:p>
          <a:p>
            <a:r>
              <a:rPr lang="en-US" dirty="0"/>
              <a:t>		</a:t>
            </a:r>
            <a:r>
              <a:rPr lang="en-US" dirty="0" err="1"/>
              <a:t>srpowell@austin.utexas.edu</a:t>
            </a:r>
            <a:endParaRPr lang="en-US" dirty="0"/>
          </a:p>
          <a:p>
            <a:r>
              <a:rPr lang="en-US" dirty="0"/>
              <a:t>		@</a:t>
            </a:r>
            <a:r>
              <a:rPr lang="en-US" dirty="0" err="1"/>
              <a:t>sarahpowellphd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32" y="3248647"/>
            <a:ext cx="435557" cy="31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83" y="2842430"/>
            <a:ext cx="278606" cy="27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9" y="3712230"/>
            <a:ext cx="5202997" cy="1382756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C723B9-071C-EF45-B96E-A65490643AB8}"/>
              </a:ext>
            </a:extLst>
          </p:cNvPr>
          <p:cNvSpPr txBox="1">
            <a:spLocks/>
          </p:cNvSpPr>
          <p:nvPr/>
        </p:nvSpPr>
        <p:spPr>
          <a:xfrm>
            <a:off x="0" y="6455632"/>
            <a:ext cx="9144000" cy="4404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</a:rPr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3309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80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757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774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774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58002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74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80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8002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948291" y="3877135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004133" y="1072206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Teacher and student practice together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C8CFB-86E1-9045-8AFA-8002B103E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47702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80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757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774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774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58002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74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80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8002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948291" y="3877135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004133" y="1072206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Teacher and student practice together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9919" y="1161166"/>
            <a:ext cx="3200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Student practices with teacher support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0" y="319101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ED7CA-FC86-AE4E-B192-D159DD8533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7446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453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57A79-72C1-9D45-885B-A7C05FEBA4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79669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039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887239" y="1072206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03930-8D08-E744-84E1-AAA8AD85A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28083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844" y="114323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“What is 7 times 9?”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5844" y="159857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“Which shape has 6 sides?”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5844" y="2051669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“What do you do when you see a word problem?”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5844" y="2756481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“Why do you have to regroup?”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85844" y="318986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“How would you </a:t>
            </a:r>
            <a:r>
              <a:rPr lang="en-US">
                <a:solidFill>
                  <a:schemeClr val="bg1"/>
                </a:solidFill>
                <a:latin typeface="Myriad Pro" panose="020B0503030403020204" pitchFamily="34" charset="0"/>
              </a:rPr>
              <a:t>solve this problem?”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5844" y="366491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“Why do you have to use zero pairs?”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Low-level and high-level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-395519" y="2258295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CA9BB-0BFC-2543-8D18-9346A24F0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59879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5844" y="2895018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“Turn and discuss the formula for perimeter with your partner.”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88034" y="3561015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“Write the multiplication problem on your whiteboard.”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5844" y="4275120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“In your math journal, draw a picture to help you remember to term </a:t>
            </a:r>
            <a:r>
              <a:rPr lang="en-US" i="1" dirty="0">
                <a:solidFill>
                  <a:schemeClr val="bg1"/>
                </a:solidFill>
                <a:latin typeface="Myriad Pro" panose="020B0503030403020204" pitchFamily="34" charset="0"/>
              </a:rPr>
              <a:t>parallelogram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.</a:t>
            </a:r>
            <a:r>
              <a:rPr lang="en-US" i="1" dirty="0">
                <a:solidFill>
                  <a:schemeClr val="bg1"/>
                </a:solidFill>
                <a:latin typeface="Myriad Pro" panose="020B0503030403020204" pitchFamily="34" charset="0"/>
              </a:rPr>
              <a:t>”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85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Myriad Pro" panose="020B0503030403020204" pitchFamily="34" charset="0"/>
              </a:rPr>
              <a:t>Classwide</a:t>
            </a:r>
            <a:r>
              <a:rPr lang="en-US" sz="2400" dirty="0">
                <a:latin typeface="Myriad Pro" panose="020B050303040302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Low-level and high-level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-395519" y="2483763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F6248-49FC-C541-B3B9-86C3C62D8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79497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5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Myriad Pro" panose="020B0503030403020204" pitchFamily="34" charset="0"/>
              </a:rPr>
              <a:t>Classwide</a:t>
            </a:r>
            <a:r>
              <a:rPr lang="en-US" sz="2400" dirty="0">
                <a:latin typeface="Myriad Pro" panose="020B050303040302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Low-level and high-level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5844" y="3860370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“Good work using your word-problem attack strategy.”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85844" y="278267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Affirmative and corrective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5844" y="4551970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“Let’s look at that again. Tell me how you added in the hundreds column.”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-395519" y="2721757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CF48A-D57B-244E-BE06-4400C5C09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664872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Myriad Pro" panose="020B050303040302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yriad Pro" panose="020B050303040302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Maintaining a brisk pace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5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Myriad Pro" panose="020B0503030403020204" pitchFamily="34" charset="0"/>
              </a:rPr>
              <a:t>Classwide</a:t>
            </a:r>
            <a:r>
              <a:rPr lang="en-US" sz="2400" dirty="0">
                <a:latin typeface="Myriad Pro" panose="020B050303040302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Low-level and high-level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85844" y="278267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Affirmative and corrective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85844" y="377519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yriad Pro" panose="020B0503030403020204" pitchFamily="34" charset="0"/>
              </a:rPr>
              <a:t>Planned and organized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-395519" y="2988027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E4D63-73DE-0A47-A54E-A0553857B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94599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729" y="295645"/>
            <a:ext cx="2334370" cy="107631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2099" y="295645"/>
            <a:ext cx="2358395" cy="10763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729" y="1371957"/>
            <a:ext cx="4692764" cy="79582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761" y="3421219"/>
            <a:ext cx="1144705" cy="75898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1467" y="3421219"/>
            <a:ext cx="2393844" cy="75898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6762" y="4157010"/>
            <a:ext cx="3538550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60" y="3432594"/>
            <a:ext cx="2777476" cy="74072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4236" y="3432594"/>
            <a:ext cx="907574" cy="74072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Myriad Pro" panose="020B0503030403020204" pitchFamily="34" charset="0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760" y="4173321"/>
            <a:ext cx="3685051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966" y="3011393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Introduction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5664" y="3011393"/>
            <a:ext cx="202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yriad Pro" panose="020B0503030403020204" pitchFamily="34" charset="0"/>
              </a:rPr>
              <a:t>Review of material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25FBC-472A-3543-913A-97EB298705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463036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37545" y="463463"/>
            <a:ext cx="2855934" cy="951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  <a:cs typeface="Dubai" panose="020B0503030403030204" pitchFamily="34" charset="-78"/>
              </a:rPr>
              <a:t>Explicit instruction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16BFC3-2053-0345-8CF9-52E32E6E9D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4FD212-82A3-C34C-BA06-C68C987144F1}"/>
              </a:ext>
            </a:extLst>
          </p:cNvPr>
          <p:cNvGrpSpPr/>
          <p:nvPr/>
        </p:nvGrpSpPr>
        <p:grpSpPr>
          <a:xfrm>
            <a:off x="452284" y="277732"/>
            <a:ext cx="447558" cy="1323439"/>
            <a:chOff x="117987" y="277732"/>
            <a:chExt cx="447558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4A7D0F-C152-1C41-815A-E4753D51D57F}"/>
                </a:ext>
              </a:extLst>
            </p:cNvPr>
            <p:cNvSpPr txBox="1"/>
            <p:nvPr/>
          </p:nvSpPr>
          <p:spPr>
            <a:xfrm>
              <a:off x="117987" y="277732"/>
              <a:ext cx="4475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D42264-D0FE-5E4A-BDBD-17FCFEA5B618}"/>
                </a:ext>
              </a:extLst>
            </p:cNvPr>
            <p:cNvCxnSpPr>
              <a:stCxn id="4" idx="1"/>
              <a:endCxn id="4" idx="3"/>
            </p:cNvCxnSpPr>
            <p:nvPr/>
          </p:nvCxnSpPr>
          <p:spPr>
            <a:xfrm>
              <a:off x="117987" y="939452"/>
              <a:ext cx="44755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2F11E9-9752-D940-BB3A-AA9D149356AB}"/>
              </a:ext>
            </a:extLst>
          </p:cNvPr>
          <p:cNvSpPr txBox="1"/>
          <p:nvPr/>
        </p:nvSpPr>
        <p:spPr>
          <a:xfrm>
            <a:off x="1236167" y="616285"/>
            <a:ext cx="4870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“Today, let’s think about fractions. Say the word </a:t>
            </a:r>
            <a:r>
              <a:rPr lang="en-US" i="1" dirty="0">
                <a:solidFill>
                  <a:schemeClr val="bg1"/>
                </a:solidFill>
                <a:latin typeface="Myriad Pro" panose="020B0503030403020204" pitchFamily="34" charset="0"/>
              </a:rPr>
              <a:t>fraction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with me.”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”Look at this fraction. This fraction is two-thirds. What fraction?”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“A fraction like two-thirds is one number, just like 4 is one number and 13 is one number. What are other numbers that you know?”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“Two-thirds is one number because it has a specific value. The value of two-thirds is always the same, just like the value of 4 is always the same. Show me where 4 goes on a number line.”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“In the same way that 4 goes here (point) on a number line. Two-thirds goes here (point)…”</a:t>
            </a:r>
          </a:p>
        </p:txBody>
      </p:sp>
    </p:spTree>
    <p:extLst>
      <p:ext uri="{BB962C8B-B14F-4D97-AF65-F5344CB8AC3E}">
        <p14:creationId xmlns:p14="http://schemas.microsoft.com/office/powerpoint/2010/main" val="2109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47" y="79022"/>
            <a:ext cx="5221115" cy="601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675186" y="1724507"/>
            <a:ext cx="8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http://</a:t>
            </a:r>
            <a:r>
              <a:rPr lang="en-US" sz="12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www.greatertexasfoundation.org</a:t>
            </a:r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/trajectories-of-mathematics-performance/</a:t>
            </a:r>
          </a:p>
        </p:txBody>
      </p:sp>
    </p:spTree>
    <p:extLst>
      <p:ext uri="{BB962C8B-B14F-4D97-AF65-F5344CB8AC3E}">
        <p14:creationId xmlns:p14="http://schemas.microsoft.com/office/powerpoint/2010/main" val="58284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037545" y="1304795"/>
            <a:ext cx="2855934" cy="9519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Multiple representations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50F5AA-2781-964C-B415-DAE38B46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84647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1748414"/>
              </p:ext>
            </p:extLst>
          </p:nvPr>
        </p:nvGraphicFramePr>
        <p:xfrm>
          <a:off x="329210" y="12761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4EF1EC-B2A4-B84F-88F0-58E9D817E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619398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/>
              <a:t>Three-dimensional objects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626692125"/>
              </p:ext>
            </p:extLst>
          </p:nvPr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8273815" flipH="1">
            <a:off x="28518" y="1641706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7" y="3070577"/>
            <a:ext cx="1835856" cy="183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67" y="4255912"/>
            <a:ext cx="1631244" cy="1631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47" y="1817511"/>
            <a:ext cx="1728135" cy="1728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082" y="3234266"/>
            <a:ext cx="1508478" cy="150847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176A918-7247-8F49-B6BE-459A4168F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893747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oogle.com/images?q=tbn:ANd9GcSuK-LCVjcZ8G0kXmGSvJ3Lp-SOHLm0lzgSFsPtMN31kev1dnE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294" y="4578985"/>
            <a:ext cx="2438400" cy="137160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/>
              <a:t>Two-dimensional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93" y="360821"/>
            <a:ext cx="2448036" cy="2451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411" y="3305293"/>
            <a:ext cx="2286000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7" y="2827957"/>
            <a:ext cx="1019175" cy="1236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94" y="2839197"/>
            <a:ext cx="1019175" cy="1236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718" y="2827957"/>
            <a:ext cx="1019175" cy="12368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075" y="2839197"/>
            <a:ext cx="1019175" cy="12368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431" y="2839197"/>
            <a:ext cx="1019175" cy="1236863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449421534"/>
              </p:ext>
            </p:extLst>
          </p:nvPr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3011481" y="1591497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4382BBC-D6D2-E644-B4B8-A4E459334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634802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/>
              <a:t>Numerals and symbols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39319040"/>
              </p:ext>
            </p:extLst>
          </p:nvPr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12695587" flipH="1">
            <a:off x="580236" y="63500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77" y="3025422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2 + 8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9377" y="4363210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Myriad Pro" panose="020B0503030403020204" pitchFamily="34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Myriad Pro" panose="020B0503030403020204" pitchFamily="34" charset="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 6 = 8</a:t>
            </a:r>
            <a:endParaRPr lang="en-US" sz="2800" i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923" y="3024895"/>
            <a:ext cx="470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" panose="020B0503030403020204" pitchFamily="34" charset="0"/>
              </a:rPr>
              <a:t>34 = 3 tens and 4 ones</a:t>
            </a:r>
            <a:endParaRPr lang="en-US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678" y="4363210"/>
            <a:ext cx="1932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Myriad Pro" panose="020B0503030403020204" pitchFamily="34" charset="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65D4F9-232E-8C42-BB15-3CD1CCB15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061037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037545" y="1304795"/>
            <a:ext cx="2855934" cy="9519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Multiple representations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50F5AA-2781-964C-B415-DAE38B46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2018 Sarah R. Powell, Ph.D.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19CBE-564A-444B-816F-EB5AA8B778C8}"/>
              </a:ext>
            </a:extLst>
          </p:cNvPr>
          <p:cNvGrpSpPr/>
          <p:nvPr/>
        </p:nvGrpSpPr>
        <p:grpSpPr>
          <a:xfrm>
            <a:off x="452284" y="277732"/>
            <a:ext cx="447558" cy="1323439"/>
            <a:chOff x="117987" y="277732"/>
            <a:chExt cx="44755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E8FEBD-FE63-284F-8381-CDB9B360A789}"/>
                </a:ext>
              </a:extLst>
            </p:cNvPr>
            <p:cNvSpPr txBox="1"/>
            <p:nvPr/>
          </p:nvSpPr>
          <p:spPr>
            <a:xfrm>
              <a:off x="117987" y="277732"/>
              <a:ext cx="4475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8B7CE3-46F4-8A4F-A128-DE69326C4FF6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117987" y="939452"/>
              <a:ext cx="44755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0FAAAF5-C6AE-894C-B15C-1A5424BD34D9}"/>
              </a:ext>
            </a:extLst>
          </p:cNvPr>
          <p:cNvSpPr/>
          <p:nvPr/>
        </p:nvSpPr>
        <p:spPr>
          <a:xfrm>
            <a:off x="1256071" y="991571"/>
            <a:ext cx="54864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58FD2-8636-0244-808E-4D424C9E7A72}"/>
              </a:ext>
            </a:extLst>
          </p:cNvPr>
          <p:cNvSpPr/>
          <p:nvPr/>
        </p:nvSpPr>
        <p:spPr>
          <a:xfrm>
            <a:off x="1256071" y="381971"/>
            <a:ext cx="1828800" cy="6096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D953-FA0E-7140-B1E6-DF6A73AE3157}"/>
              </a:ext>
            </a:extLst>
          </p:cNvPr>
          <p:cNvSpPr/>
          <p:nvPr/>
        </p:nvSpPr>
        <p:spPr>
          <a:xfrm>
            <a:off x="3084871" y="381971"/>
            <a:ext cx="1828800" cy="6096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E6DD8-D8EB-4141-B955-BC40CFA4902B}"/>
              </a:ext>
            </a:extLst>
          </p:cNvPr>
          <p:cNvSpPr/>
          <p:nvPr/>
        </p:nvSpPr>
        <p:spPr>
          <a:xfrm>
            <a:off x="4913671" y="381971"/>
            <a:ext cx="1828800" cy="6096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854346-9359-D245-88B9-A55CE9E4A8C6}"/>
              </a:ext>
            </a:extLst>
          </p:cNvPr>
          <p:cNvSpPr/>
          <p:nvPr/>
        </p:nvSpPr>
        <p:spPr>
          <a:xfrm>
            <a:off x="2401528" y="2256773"/>
            <a:ext cx="2743200" cy="2519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8EC9CB-A5AA-6C4A-8E6A-670A77C56715}"/>
              </a:ext>
            </a:extLst>
          </p:cNvPr>
          <p:cNvSpPr/>
          <p:nvPr/>
        </p:nvSpPr>
        <p:spPr>
          <a:xfrm>
            <a:off x="2401528" y="2004809"/>
            <a:ext cx="914400" cy="251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4218E0-2887-2842-AFB4-8CCD18A71BAF}"/>
              </a:ext>
            </a:extLst>
          </p:cNvPr>
          <p:cNvSpPr/>
          <p:nvPr/>
        </p:nvSpPr>
        <p:spPr>
          <a:xfrm>
            <a:off x="3297762" y="2004809"/>
            <a:ext cx="914400" cy="251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86F0BD-AD55-1144-98B3-6A7FB0B036BD}"/>
              </a:ext>
            </a:extLst>
          </p:cNvPr>
          <p:cNvSpPr/>
          <p:nvPr/>
        </p:nvSpPr>
        <p:spPr>
          <a:xfrm>
            <a:off x="394818" y="3474361"/>
            <a:ext cx="1828800" cy="1828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BB7204-AB90-3346-9109-1C3C4038FB5D}"/>
              </a:ext>
            </a:extLst>
          </p:cNvPr>
          <p:cNvCxnSpPr>
            <a:stCxn id="19" idx="0"/>
          </p:cNvCxnSpPr>
          <p:nvPr/>
        </p:nvCxnSpPr>
        <p:spPr>
          <a:xfrm>
            <a:off x="1309218" y="3474361"/>
            <a:ext cx="0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DDA940-159A-B744-B2D3-145AAE0D4EF7}"/>
              </a:ext>
            </a:extLst>
          </p:cNvPr>
          <p:cNvCxnSpPr/>
          <p:nvPr/>
        </p:nvCxnSpPr>
        <p:spPr>
          <a:xfrm>
            <a:off x="1309218" y="4388761"/>
            <a:ext cx="7620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3436C2-F16D-7A45-9F18-DA3512D9F5A5}"/>
              </a:ext>
            </a:extLst>
          </p:cNvPr>
          <p:cNvCxnSpPr/>
          <p:nvPr/>
        </p:nvCxnSpPr>
        <p:spPr>
          <a:xfrm flipH="1">
            <a:off x="547218" y="4388761"/>
            <a:ext cx="7620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B4A44-9002-BC48-AFD2-9B694FD3D2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394" y="2838890"/>
            <a:ext cx="3501221" cy="35012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DE9E06-AAAD-8C42-B0C3-20CB13605F96}"/>
              </a:ext>
            </a:extLst>
          </p:cNvPr>
          <p:cNvSpPr/>
          <p:nvPr/>
        </p:nvSpPr>
        <p:spPr>
          <a:xfrm>
            <a:off x="3010394" y="3139711"/>
            <a:ext cx="700625" cy="2067626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FB775-1AB3-2F4D-BBD4-30B497A81530}"/>
              </a:ext>
            </a:extLst>
          </p:cNvPr>
          <p:cNvSpPr/>
          <p:nvPr/>
        </p:nvSpPr>
        <p:spPr>
          <a:xfrm>
            <a:off x="3010394" y="3139711"/>
            <a:ext cx="700625" cy="1438234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679EBF-9D05-1D42-A266-59108679874E}"/>
              </a:ext>
            </a:extLst>
          </p:cNvPr>
          <p:cNvSpPr/>
          <p:nvPr/>
        </p:nvSpPr>
        <p:spPr>
          <a:xfrm>
            <a:off x="4380004" y="3139711"/>
            <a:ext cx="1337945" cy="2067626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BF1D79-FA10-0142-873A-7B985A54D742}"/>
              </a:ext>
            </a:extLst>
          </p:cNvPr>
          <p:cNvSpPr/>
          <p:nvPr/>
        </p:nvSpPr>
        <p:spPr>
          <a:xfrm>
            <a:off x="4380004" y="3853549"/>
            <a:ext cx="1337945" cy="1381331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4F2B4BB-4A9B-454F-9CE3-6CA7F1E4ADF2}"/>
              </a:ext>
            </a:extLst>
          </p:cNvPr>
          <p:cNvSpPr/>
          <p:nvPr/>
        </p:nvSpPr>
        <p:spPr>
          <a:xfrm>
            <a:off x="6285271" y="389402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543A71-3890-4044-B15D-561717C36020}"/>
              </a:ext>
            </a:extLst>
          </p:cNvPr>
          <p:cNvSpPr/>
          <p:nvPr/>
        </p:nvSpPr>
        <p:spPr>
          <a:xfrm>
            <a:off x="7199671" y="389402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9E20D8-7AD5-2043-8865-7D2B6CDA5DBC}"/>
              </a:ext>
            </a:extLst>
          </p:cNvPr>
          <p:cNvSpPr/>
          <p:nvPr/>
        </p:nvSpPr>
        <p:spPr>
          <a:xfrm>
            <a:off x="8114071" y="389402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660BB9-EE1C-7144-A8E6-458D8666F28F}"/>
              </a:ext>
            </a:extLst>
          </p:cNvPr>
          <p:cNvSpPr/>
          <p:nvPr/>
        </p:nvSpPr>
        <p:spPr>
          <a:xfrm>
            <a:off x="6285271" y="389402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7C1B19-4215-714D-9249-A4A67CD495A6}"/>
              </a:ext>
            </a:extLst>
          </p:cNvPr>
          <p:cNvSpPr/>
          <p:nvPr/>
        </p:nvSpPr>
        <p:spPr>
          <a:xfrm>
            <a:off x="7199671" y="389402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86F3240-1E92-E141-9D21-D79D53712386}"/>
              </a:ext>
            </a:extLst>
          </p:cNvPr>
          <p:cNvSpPr/>
          <p:nvPr/>
        </p:nvSpPr>
        <p:spPr>
          <a:xfrm>
            <a:off x="732093" y="4475669"/>
            <a:ext cx="1268362" cy="759211"/>
          </a:xfrm>
          <a:custGeom>
            <a:avLst/>
            <a:gdLst>
              <a:gd name="connsiteX0" fmla="*/ 0 w 1268362"/>
              <a:gd name="connsiteY0" fmla="*/ 513405 h 759211"/>
              <a:gd name="connsiteX1" fmla="*/ 9833 w 1268362"/>
              <a:gd name="connsiteY1" fmla="*/ 405250 h 759211"/>
              <a:gd name="connsiteX2" fmla="*/ 19665 w 1268362"/>
              <a:gd name="connsiteY2" fmla="*/ 365921 h 759211"/>
              <a:gd name="connsiteX3" fmla="*/ 49162 w 1268362"/>
              <a:gd name="connsiteY3" fmla="*/ 375753 h 759211"/>
              <a:gd name="connsiteX4" fmla="*/ 68826 w 1268362"/>
              <a:gd name="connsiteY4" fmla="*/ 493740 h 759211"/>
              <a:gd name="connsiteX5" fmla="*/ 78658 w 1268362"/>
              <a:gd name="connsiteY5" fmla="*/ 601895 h 759211"/>
              <a:gd name="connsiteX6" fmla="*/ 108155 w 1268362"/>
              <a:gd name="connsiteY6" fmla="*/ 533069 h 759211"/>
              <a:gd name="connsiteX7" fmla="*/ 127820 w 1268362"/>
              <a:gd name="connsiteY7" fmla="*/ 277431 h 759211"/>
              <a:gd name="connsiteX8" fmla="*/ 147484 w 1268362"/>
              <a:gd name="connsiteY8" fmla="*/ 306927 h 759211"/>
              <a:gd name="connsiteX9" fmla="*/ 186813 w 1268362"/>
              <a:gd name="connsiteY9" fmla="*/ 582231 h 759211"/>
              <a:gd name="connsiteX10" fmla="*/ 196645 w 1268362"/>
              <a:gd name="connsiteY10" fmla="*/ 631392 h 759211"/>
              <a:gd name="connsiteX11" fmla="*/ 216310 w 1268362"/>
              <a:gd name="connsiteY11" fmla="*/ 503573 h 759211"/>
              <a:gd name="connsiteX12" fmla="*/ 226142 w 1268362"/>
              <a:gd name="connsiteY12" fmla="*/ 444579 h 759211"/>
              <a:gd name="connsiteX13" fmla="*/ 235975 w 1268362"/>
              <a:gd name="connsiteY13" fmla="*/ 287263 h 759211"/>
              <a:gd name="connsiteX14" fmla="*/ 245807 w 1268362"/>
              <a:gd name="connsiteY14" fmla="*/ 188940 h 759211"/>
              <a:gd name="connsiteX15" fmla="*/ 255639 w 1268362"/>
              <a:gd name="connsiteY15" fmla="*/ 306927 h 759211"/>
              <a:gd name="connsiteX16" fmla="*/ 275304 w 1268362"/>
              <a:gd name="connsiteY16" fmla="*/ 493740 h 759211"/>
              <a:gd name="connsiteX17" fmla="*/ 294968 w 1268362"/>
              <a:gd name="connsiteY17" fmla="*/ 611727 h 759211"/>
              <a:gd name="connsiteX18" fmla="*/ 314633 w 1268362"/>
              <a:gd name="connsiteY18" fmla="*/ 641224 h 759211"/>
              <a:gd name="connsiteX19" fmla="*/ 334297 w 1268362"/>
              <a:gd name="connsiteY19" fmla="*/ 611727 h 759211"/>
              <a:gd name="connsiteX20" fmla="*/ 344129 w 1268362"/>
              <a:gd name="connsiteY20" fmla="*/ 552734 h 759211"/>
              <a:gd name="connsiteX21" fmla="*/ 353962 w 1268362"/>
              <a:gd name="connsiteY21" fmla="*/ 326592 h 759211"/>
              <a:gd name="connsiteX22" fmla="*/ 363794 w 1268362"/>
              <a:gd name="connsiteY22" fmla="*/ 247934 h 759211"/>
              <a:gd name="connsiteX23" fmla="*/ 373626 w 1268362"/>
              <a:gd name="connsiteY23" fmla="*/ 139779 h 759211"/>
              <a:gd name="connsiteX24" fmla="*/ 383458 w 1268362"/>
              <a:gd name="connsiteY24" fmla="*/ 267598 h 759211"/>
              <a:gd name="connsiteX25" fmla="*/ 403123 w 1268362"/>
              <a:gd name="connsiteY25" fmla="*/ 759211 h 759211"/>
              <a:gd name="connsiteX26" fmla="*/ 422787 w 1268362"/>
              <a:gd name="connsiteY26" fmla="*/ 680553 h 759211"/>
              <a:gd name="connsiteX27" fmla="*/ 432620 w 1268362"/>
              <a:gd name="connsiteY27" fmla="*/ 572398 h 759211"/>
              <a:gd name="connsiteX28" fmla="*/ 452284 w 1268362"/>
              <a:gd name="connsiteY28" fmla="*/ 474076 h 759211"/>
              <a:gd name="connsiteX29" fmla="*/ 462116 w 1268362"/>
              <a:gd name="connsiteY29" fmla="*/ 346256 h 759211"/>
              <a:gd name="connsiteX30" fmla="*/ 481781 w 1268362"/>
              <a:gd name="connsiteY30" fmla="*/ 100450 h 759211"/>
              <a:gd name="connsiteX31" fmla="*/ 491613 w 1268362"/>
              <a:gd name="connsiteY31" fmla="*/ 483908 h 759211"/>
              <a:gd name="connsiteX32" fmla="*/ 501445 w 1268362"/>
              <a:gd name="connsiteY32" fmla="*/ 513405 h 759211"/>
              <a:gd name="connsiteX33" fmla="*/ 511278 w 1268362"/>
              <a:gd name="connsiteY33" fmla="*/ 552734 h 759211"/>
              <a:gd name="connsiteX34" fmla="*/ 530942 w 1268362"/>
              <a:gd name="connsiteY34" fmla="*/ 690386 h 759211"/>
              <a:gd name="connsiteX35" fmla="*/ 550607 w 1268362"/>
              <a:gd name="connsiteY35" fmla="*/ 365921 h 759211"/>
              <a:gd name="connsiteX36" fmla="*/ 580104 w 1268362"/>
              <a:gd name="connsiteY36" fmla="*/ 247934 h 759211"/>
              <a:gd name="connsiteX37" fmla="*/ 589936 w 1268362"/>
              <a:gd name="connsiteY37" fmla="*/ 31624 h 759211"/>
              <a:gd name="connsiteX38" fmla="*/ 599768 w 1268362"/>
              <a:gd name="connsiteY38" fmla="*/ 2127 h 759211"/>
              <a:gd name="connsiteX39" fmla="*/ 609600 w 1268362"/>
              <a:gd name="connsiteY39" fmla="*/ 149611 h 759211"/>
              <a:gd name="connsiteX40" fmla="*/ 629265 w 1268362"/>
              <a:gd name="connsiteY40" fmla="*/ 739547 h 759211"/>
              <a:gd name="connsiteX41" fmla="*/ 639097 w 1268362"/>
              <a:gd name="connsiteY41" fmla="*/ 690386 h 759211"/>
              <a:gd name="connsiteX42" fmla="*/ 658762 w 1268362"/>
              <a:gd name="connsiteY42" fmla="*/ 385586 h 759211"/>
              <a:gd name="connsiteX43" fmla="*/ 668594 w 1268362"/>
              <a:gd name="connsiteY43" fmla="*/ 356089 h 759211"/>
              <a:gd name="connsiteX44" fmla="*/ 688258 w 1268362"/>
              <a:gd name="connsiteY44" fmla="*/ 238102 h 759211"/>
              <a:gd name="connsiteX45" fmla="*/ 698091 w 1268362"/>
              <a:gd name="connsiteY45" fmla="*/ 336424 h 759211"/>
              <a:gd name="connsiteX46" fmla="*/ 727587 w 1268362"/>
              <a:gd name="connsiteY46" fmla="*/ 424915 h 759211"/>
              <a:gd name="connsiteX47" fmla="*/ 747252 w 1268362"/>
              <a:gd name="connsiteY47" fmla="*/ 552734 h 759211"/>
              <a:gd name="connsiteX48" fmla="*/ 737420 w 1268362"/>
              <a:gd name="connsiteY48" fmla="*/ 749379 h 759211"/>
              <a:gd name="connsiteX49" fmla="*/ 747252 w 1268362"/>
              <a:gd name="connsiteY49" fmla="*/ 690386 h 759211"/>
              <a:gd name="connsiteX50" fmla="*/ 757084 w 1268362"/>
              <a:gd name="connsiteY50" fmla="*/ 336424 h 759211"/>
              <a:gd name="connsiteX51" fmla="*/ 766916 w 1268362"/>
              <a:gd name="connsiteY51" fmla="*/ 169276 h 759211"/>
              <a:gd name="connsiteX52" fmla="*/ 806245 w 1268362"/>
              <a:gd name="connsiteY52" fmla="*/ 316760 h 759211"/>
              <a:gd name="connsiteX53" fmla="*/ 816078 w 1268362"/>
              <a:gd name="connsiteY53" fmla="*/ 356089 h 759211"/>
              <a:gd name="connsiteX54" fmla="*/ 825910 w 1268362"/>
              <a:gd name="connsiteY54" fmla="*/ 385586 h 759211"/>
              <a:gd name="connsiteX55" fmla="*/ 835742 w 1268362"/>
              <a:gd name="connsiteY55" fmla="*/ 424915 h 759211"/>
              <a:gd name="connsiteX56" fmla="*/ 845575 w 1268362"/>
              <a:gd name="connsiteY56" fmla="*/ 454411 h 759211"/>
              <a:gd name="connsiteX57" fmla="*/ 865239 w 1268362"/>
              <a:gd name="connsiteY57" fmla="*/ 533069 h 759211"/>
              <a:gd name="connsiteX58" fmla="*/ 875071 w 1268362"/>
              <a:gd name="connsiteY58" fmla="*/ 592063 h 759211"/>
              <a:gd name="connsiteX59" fmla="*/ 884904 w 1268362"/>
              <a:gd name="connsiteY59" fmla="*/ 562566 h 759211"/>
              <a:gd name="connsiteX60" fmla="*/ 904568 w 1268362"/>
              <a:gd name="connsiteY60" fmla="*/ 365921 h 759211"/>
              <a:gd name="connsiteX61" fmla="*/ 914400 w 1268362"/>
              <a:gd name="connsiteY61" fmla="*/ 208605 h 759211"/>
              <a:gd name="connsiteX62" fmla="*/ 924233 w 1268362"/>
              <a:gd name="connsiteY62" fmla="*/ 169276 h 759211"/>
              <a:gd name="connsiteX63" fmla="*/ 953729 w 1268362"/>
              <a:gd name="connsiteY63" fmla="*/ 188940 h 759211"/>
              <a:gd name="connsiteX64" fmla="*/ 963562 w 1268362"/>
              <a:gd name="connsiteY64" fmla="*/ 257766 h 759211"/>
              <a:gd name="connsiteX65" fmla="*/ 973394 w 1268362"/>
              <a:gd name="connsiteY65" fmla="*/ 297095 h 759211"/>
              <a:gd name="connsiteX66" fmla="*/ 1002891 w 1268362"/>
              <a:gd name="connsiteY66" fmla="*/ 444579 h 759211"/>
              <a:gd name="connsiteX67" fmla="*/ 1022555 w 1268362"/>
              <a:gd name="connsiteY67" fmla="*/ 483908 h 759211"/>
              <a:gd name="connsiteX68" fmla="*/ 1032387 w 1268362"/>
              <a:gd name="connsiteY68" fmla="*/ 454411 h 759211"/>
              <a:gd name="connsiteX69" fmla="*/ 1042220 w 1268362"/>
              <a:gd name="connsiteY69" fmla="*/ 385586 h 759211"/>
              <a:gd name="connsiteX70" fmla="*/ 1052052 w 1268362"/>
              <a:gd name="connsiteY70" fmla="*/ 346256 h 759211"/>
              <a:gd name="connsiteX71" fmla="*/ 1081549 w 1268362"/>
              <a:gd name="connsiteY71" fmla="*/ 385586 h 759211"/>
              <a:gd name="connsiteX72" fmla="*/ 1111045 w 1268362"/>
              <a:gd name="connsiteY72" fmla="*/ 454411 h 759211"/>
              <a:gd name="connsiteX73" fmla="*/ 1130710 w 1268362"/>
              <a:gd name="connsiteY73" fmla="*/ 533069 h 759211"/>
              <a:gd name="connsiteX74" fmla="*/ 1160207 w 1268362"/>
              <a:gd name="connsiteY74" fmla="*/ 493740 h 759211"/>
              <a:gd name="connsiteX75" fmla="*/ 1219200 w 1268362"/>
              <a:gd name="connsiteY75" fmla="*/ 434747 h 759211"/>
              <a:gd name="connsiteX76" fmla="*/ 1258529 w 1268362"/>
              <a:gd name="connsiteY76" fmla="*/ 444579 h 759211"/>
              <a:gd name="connsiteX77" fmla="*/ 1268362 w 1268362"/>
              <a:gd name="connsiteY77" fmla="*/ 454411 h 75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68362" h="759211">
                <a:moveTo>
                  <a:pt x="0" y="513405"/>
                </a:moveTo>
                <a:cubicBezTo>
                  <a:pt x="3278" y="477353"/>
                  <a:pt x="5049" y="441133"/>
                  <a:pt x="9833" y="405250"/>
                </a:cubicBezTo>
                <a:cubicBezTo>
                  <a:pt x="11619" y="391855"/>
                  <a:pt x="8855" y="374029"/>
                  <a:pt x="19665" y="365921"/>
                </a:cubicBezTo>
                <a:cubicBezTo>
                  <a:pt x="27956" y="359702"/>
                  <a:pt x="39330" y="372476"/>
                  <a:pt x="49162" y="375753"/>
                </a:cubicBezTo>
                <a:cubicBezTo>
                  <a:pt x="67831" y="431762"/>
                  <a:pt x="59418" y="399654"/>
                  <a:pt x="68826" y="493740"/>
                </a:cubicBezTo>
                <a:cubicBezTo>
                  <a:pt x="72428" y="529761"/>
                  <a:pt x="75381" y="565843"/>
                  <a:pt x="78658" y="601895"/>
                </a:cubicBezTo>
                <a:cubicBezTo>
                  <a:pt x="88490" y="578953"/>
                  <a:pt x="102438" y="557366"/>
                  <a:pt x="108155" y="533069"/>
                </a:cubicBezTo>
                <a:cubicBezTo>
                  <a:pt x="115844" y="500390"/>
                  <a:pt x="127690" y="279512"/>
                  <a:pt x="127820" y="277431"/>
                </a:cubicBezTo>
                <a:cubicBezTo>
                  <a:pt x="134375" y="287263"/>
                  <a:pt x="145239" y="295326"/>
                  <a:pt x="147484" y="306927"/>
                </a:cubicBezTo>
                <a:cubicBezTo>
                  <a:pt x="165099" y="397938"/>
                  <a:pt x="168633" y="491331"/>
                  <a:pt x="186813" y="582231"/>
                </a:cubicBezTo>
                <a:lnTo>
                  <a:pt x="196645" y="631392"/>
                </a:lnTo>
                <a:cubicBezTo>
                  <a:pt x="218262" y="566547"/>
                  <a:pt x="201102" y="625242"/>
                  <a:pt x="216310" y="503573"/>
                </a:cubicBezTo>
                <a:cubicBezTo>
                  <a:pt x="218783" y="483791"/>
                  <a:pt x="222865" y="464244"/>
                  <a:pt x="226142" y="444579"/>
                </a:cubicBezTo>
                <a:cubicBezTo>
                  <a:pt x="229420" y="392140"/>
                  <a:pt x="231945" y="339649"/>
                  <a:pt x="235975" y="287263"/>
                </a:cubicBezTo>
                <a:cubicBezTo>
                  <a:pt x="238501" y="254422"/>
                  <a:pt x="222516" y="165649"/>
                  <a:pt x="245807" y="188940"/>
                </a:cubicBezTo>
                <a:cubicBezTo>
                  <a:pt x="273713" y="216846"/>
                  <a:pt x="252827" y="267562"/>
                  <a:pt x="255639" y="306927"/>
                </a:cubicBezTo>
                <a:cubicBezTo>
                  <a:pt x="268023" y="480303"/>
                  <a:pt x="248479" y="413272"/>
                  <a:pt x="275304" y="493740"/>
                </a:cubicBezTo>
                <a:cubicBezTo>
                  <a:pt x="277472" y="511082"/>
                  <a:pt x="283504" y="584978"/>
                  <a:pt x="294968" y="611727"/>
                </a:cubicBezTo>
                <a:cubicBezTo>
                  <a:pt x="299623" y="622589"/>
                  <a:pt x="308078" y="631392"/>
                  <a:pt x="314633" y="641224"/>
                </a:cubicBezTo>
                <a:cubicBezTo>
                  <a:pt x="321188" y="631392"/>
                  <a:pt x="330560" y="622937"/>
                  <a:pt x="334297" y="611727"/>
                </a:cubicBezTo>
                <a:cubicBezTo>
                  <a:pt x="340601" y="592814"/>
                  <a:pt x="342757" y="572622"/>
                  <a:pt x="344129" y="552734"/>
                </a:cubicBezTo>
                <a:cubicBezTo>
                  <a:pt x="349320" y="477461"/>
                  <a:pt x="349104" y="401887"/>
                  <a:pt x="353962" y="326592"/>
                </a:cubicBezTo>
                <a:cubicBezTo>
                  <a:pt x="355663" y="300223"/>
                  <a:pt x="361028" y="274212"/>
                  <a:pt x="363794" y="247934"/>
                </a:cubicBezTo>
                <a:cubicBezTo>
                  <a:pt x="367584" y="211933"/>
                  <a:pt x="370349" y="175831"/>
                  <a:pt x="373626" y="139779"/>
                </a:cubicBezTo>
                <a:cubicBezTo>
                  <a:pt x="376903" y="182385"/>
                  <a:pt x="381933" y="224893"/>
                  <a:pt x="383458" y="267598"/>
                </a:cubicBezTo>
                <a:cubicBezTo>
                  <a:pt x="401237" y="765408"/>
                  <a:pt x="372138" y="542311"/>
                  <a:pt x="403123" y="759211"/>
                </a:cubicBezTo>
                <a:cubicBezTo>
                  <a:pt x="413826" y="727103"/>
                  <a:pt x="418041" y="718523"/>
                  <a:pt x="422787" y="680553"/>
                </a:cubicBezTo>
                <a:cubicBezTo>
                  <a:pt x="427277" y="644632"/>
                  <a:pt x="427500" y="608235"/>
                  <a:pt x="432620" y="572398"/>
                </a:cubicBezTo>
                <a:cubicBezTo>
                  <a:pt x="437347" y="539311"/>
                  <a:pt x="445729" y="506850"/>
                  <a:pt x="452284" y="474076"/>
                </a:cubicBezTo>
                <a:cubicBezTo>
                  <a:pt x="455561" y="431469"/>
                  <a:pt x="460131" y="388942"/>
                  <a:pt x="462116" y="346256"/>
                </a:cubicBezTo>
                <a:cubicBezTo>
                  <a:pt x="475838" y="51247"/>
                  <a:pt x="452090" y="-48008"/>
                  <a:pt x="481781" y="100450"/>
                </a:cubicBezTo>
                <a:cubicBezTo>
                  <a:pt x="485058" y="228269"/>
                  <a:pt x="485531" y="356191"/>
                  <a:pt x="491613" y="483908"/>
                </a:cubicBezTo>
                <a:cubicBezTo>
                  <a:pt x="492106" y="494260"/>
                  <a:pt x="498598" y="503440"/>
                  <a:pt x="501445" y="513405"/>
                </a:cubicBezTo>
                <a:cubicBezTo>
                  <a:pt x="505157" y="526398"/>
                  <a:pt x="508628" y="539483"/>
                  <a:pt x="511278" y="552734"/>
                </a:cubicBezTo>
                <a:cubicBezTo>
                  <a:pt x="520728" y="599983"/>
                  <a:pt x="524901" y="642058"/>
                  <a:pt x="530942" y="690386"/>
                </a:cubicBezTo>
                <a:cubicBezTo>
                  <a:pt x="531875" y="669872"/>
                  <a:pt x="539529" y="429620"/>
                  <a:pt x="550607" y="365921"/>
                </a:cubicBezTo>
                <a:cubicBezTo>
                  <a:pt x="557553" y="325981"/>
                  <a:pt x="570272" y="287263"/>
                  <a:pt x="580104" y="247934"/>
                </a:cubicBezTo>
                <a:cubicBezTo>
                  <a:pt x="583381" y="175831"/>
                  <a:pt x="584180" y="103572"/>
                  <a:pt x="589936" y="31624"/>
                </a:cubicBezTo>
                <a:cubicBezTo>
                  <a:pt x="590762" y="21293"/>
                  <a:pt x="598064" y="-8096"/>
                  <a:pt x="599768" y="2127"/>
                </a:cubicBezTo>
                <a:cubicBezTo>
                  <a:pt x="607868" y="50727"/>
                  <a:pt x="607631" y="100380"/>
                  <a:pt x="609600" y="149611"/>
                </a:cubicBezTo>
                <a:cubicBezTo>
                  <a:pt x="617464" y="346208"/>
                  <a:pt x="629265" y="739547"/>
                  <a:pt x="629265" y="739547"/>
                </a:cubicBezTo>
                <a:cubicBezTo>
                  <a:pt x="632542" y="723160"/>
                  <a:pt x="637649" y="707035"/>
                  <a:pt x="639097" y="690386"/>
                </a:cubicBezTo>
                <a:cubicBezTo>
                  <a:pt x="645593" y="615685"/>
                  <a:pt x="648524" y="467485"/>
                  <a:pt x="658762" y="385586"/>
                </a:cubicBezTo>
                <a:cubicBezTo>
                  <a:pt x="660048" y="375302"/>
                  <a:pt x="666561" y="366252"/>
                  <a:pt x="668594" y="356089"/>
                </a:cubicBezTo>
                <a:cubicBezTo>
                  <a:pt x="676413" y="316992"/>
                  <a:pt x="681703" y="277431"/>
                  <a:pt x="688258" y="238102"/>
                </a:cubicBezTo>
                <a:cubicBezTo>
                  <a:pt x="691536" y="270876"/>
                  <a:pt x="693433" y="303818"/>
                  <a:pt x="698091" y="336424"/>
                </a:cubicBezTo>
                <a:cubicBezTo>
                  <a:pt x="704952" y="384450"/>
                  <a:pt x="712376" y="374211"/>
                  <a:pt x="727587" y="424915"/>
                </a:cubicBezTo>
                <a:cubicBezTo>
                  <a:pt x="737241" y="457096"/>
                  <a:pt x="743824" y="525309"/>
                  <a:pt x="747252" y="552734"/>
                </a:cubicBezTo>
                <a:cubicBezTo>
                  <a:pt x="743975" y="618282"/>
                  <a:pt x="737420" y="683749"/>
                  <a:pt x="737420" y="749379"/>
                </a:cubicBezTo>
                <a:cubicBezTo>
                  <a:pt x="737420" y="769315"/>
                  <a:pt x="746304" y="710299"/>
                  <a:pt x="747252" y="690386"/>
                </a:cubicBezTo>
                <a:cubicBezTo>
                  <a:pt x="752866" y="572487"/>
                  <a:pt x="752633" y="454373"/>
                  <a:pt x="757084" y="336424"/>
                </a:cubicBezTo>
                <a:cubicBezTo>
                  <a:pt x="759189" y="280651"/>
                  <a:pt x="763639" y="224992"/>
                  <a:pt x="766916" y="169276"/>
                </a:cubicBezTo>
                <a:cubicBezTo>
                  <a:pt x="807702" y="332415"/>
                  <a:pt x="765619" y="167799"/>
                  <a:pt x="806245" y="316760"/>
                </a:cubicBezTo>
                <a:cubicBezTo>
                  <a:pt x="809801" y="329797"/>
                  <a:pt x="812366" y="343096"/>
                  <a:pt x="816078" y="356089"/>
                </a:cubicBezTo>
                <a:cubicBezTo>
                  <a:pt x="818925" y="366054"/>
                  <a:pt x="823063" y="375621"/>
                  <a:pt x="825910" y="385586"/>
                </a:cubicBezTo>
                <a:cubicBezTo>
                  <a:pt x="829622" y="398579"/>
                  <a:pt x="832030" y="411922"/>
                  <a:pt x="835742" y="424915"/>
                </a:cubicBezTo>
                <a:cubicBezTo>
                  <a:pt x="838589" y="434880"/>
                  <a:pt x="843061" y="444357"/>
                  <a:pt x="845575" y="454411"/>
                </a:cubicBezTo>
                <a:lnTo>
                  <a:pt x="865239" y="533069"/>
                </a:lnTo>
                <a:cubicBezTo>
                  <a:pt x="868516" y="552734"/>
                  <a:pt x="864012" y="575475"/>
                  <a:pt x="875071" y="592063"/>
                </a:cubicBezTo>
                <a:cubicBezTo>
                  <a:pt x="880820" y="600687"/>
                  <a:pt x="883819" y="572873"/>
                  <a:pt x="884904" y="562566"/>
                </a:cubicBezTo>
                <a:cubicBezTo>
                  <a:pt x="908197" y="341291"/>
                  <a:pt x="878748" y="469203"/>
                  <a:pt x="904568" y="365921"/>
                </a:cubicBezTo>
                <a:cubicBezTo>
                  <a:pt x="907845" y="313482"/>
                  <a:pt x="909172" y="260885"/>
                  <a:pt x="914400" y="208605"/>
                </a:cubicBezTo>
                <a:cubicBezTo>
                  <a:pt x="915745" y="195159"/>
                  <a:pt x="912146" y="175319"/>
                  <a:pt x="924233" y="169276"/>
                </a:cubicBezTo>
                <a:cubicBezTo>
                  <a:pt x="934802" y="163991"/>
                  <a:pt x="943897" y="182385"/>
                  <a:pt x="953729" y="188940"/>
                </a:cubicBezTo>
                <a:cubicBezTo>
                  <a:pt x="957007" y="211882"/>
                  <a:pt x="959416" y="234965"/>
                  <a:pt x="963562" y="257766"/>
                </a:cubicBezTo>
                <a:cubicBezTo>
                  <a:pt x="965979" y="271061"/>
                  <a:pt x="970977" y="283800"/>
                  <a:pt x="973394" y="297095"/>
                </a:cubicBezTo>
                <a:cubicBezTo>
                  <a:pt x="1000700" y="447283"/>
                  <a:pt x="961684" y="279756"/>
                  <a:pt x="1002891" y="444579"/>
                </a:cubicBezTo>
                <a:cubicBezTo>
                  <a:pt x="1018060" y="626606"/>
                  <a:pt x="1005724" y="576480"/>
                  <a:pt x="1022555" y="483908"/>
                </a:cubicBezTo>
                <a:cubicBezTo>
                  <a:pt x="1024409" y="473711"/>
                  <a:pt x="1029110" y="464243"/>
                  <a:pt x="1032387" y="454411"/>
                </a:cubicBezTo>
                <a:cubicBezTo>
                  <a:pt x="1035665" y="431469"/>
                  <a:pt x="1038074" y="408387"/>
                  <a:pt x="1042220" y="385586"/>
                </a:cubicBezTo>
                <a:cubicBezTo>
                  <a:pt x="1044637" y="372291"/>
                  <a:pt x="1038539" y="346256"/>
                  <a:pt x="1052052" y="346256"/>
                </a:cubicBezTo>
                <a:cubicBezTo>
                  <a:pt x="1068439" y="346256"/>
                  <a:pt x="1072864" y="371689"/>
                  <a:pt x="1081549" y="385586"/>
                </a:cubicBezTo>
                <a:cubicBezTo>
                  <a:pt x="1094545" y="406379"/>
                  <a:pt x="1104570" y="430671"/>
                  <a:pt x="1111045" y="454411"/>
                </a:cubicBezTo>
                <a:cubicBezTo>
                  <a:pt x="1118156" y="480485"/>
                  <a:pt x="1130710" y="533069"/>
                  <a:pt x="1130710" y="533069"/>
                </a:cubicBezTo>
                <a:cubicBezTo>
                  <a:pt x="1140542" y="519959"/>
                  <a:pt x="1155025" y="509286"/>
                  <a:pt x="1160207" y="493740"/>
                </a:cubicBezTo>
                <a:cubicBezTo>
                  <a:pt x="1189907" y="404641"/>
                  <a:pt x="1133697" y="400545"/>
                  <a:pt x="1219200" y="434747"/>
                </a:cubicBezTo>
                <a:cubicBezTo>
                  <a:pt x="1263123" y="405464"/>
                  <a:pt x="1239871" y="407264"/>
                  <a:pt x="1258529" y="444579"/>
                </a:cubicBezTo>
                <a:cubicBezTo>
                  <a:pt x="1260602" y="448725"/>
                  <a:pt x="1265084" y="451134"/>
                  <a:pt x="1268362" y="454411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F6831EE-BB74-1945-9930-FCA2BAC3D85A}"/>
              </a:ext>
            </a:extLst>
          </p:cNvPr>
          <p:cNvSpPr/>
          <p:nvPr/>
        </p:nvSpPr>
        <p:spPr>
          <a:xfrm rot="7208279">
            <a:off x="262371" y="3865377"/>
            <a:ext cx="1268362" cy="759211"/>
          </a:xfrm>
          <a:custGeom>
            <a:avLst/>
            <a:gdLst>
              <a:gd name="connsiteX0" fmla="*/ 0 w 1268362"/>
              <a:gd name="connsiteY0" fmla="*/ 513405 h 759211"/>
              <a:gd name="connsiteX1" fmla="*/ 9833 w 1268362"/>
              <a:gd name="connsiteY1" fmla="*/ 405250 h 759211"/>
              <a:gd name="connsiteX2" fmla="*/ 19665 w 1268362"/>
              <a:gd name="connsiteY2" fmla="*/ 365921 h 759211"/>
              <a:gd name="connsiteX3" fmla="*/ 49162 w 1268362"/>
              <a:gd name="connsiteY3" fmla="*/ 375753 h 759211"/>
              <a:gd name="connsiteX4" fmla="*/ 68826 w 1268362"/>
              <a:gd name="connsiteY4" fmla="*/ 493740 h 759211"/>
              <a:gd name="connsiteX5" fmla="*/ 78658 w 1268362"/>
              <a:gd name="connsiteY5" fmla="*/ 601895 h 759211"/>
              <a:gd name="connsiteX6" fmla="*/ 108155 w 1268362"/>
              <a:gd name="connsiteY6" fmla="*/ 533069 h 759211"/>
              <a:gd name="connsiteX7" fmla="*/ 127820 w 1268362"/>
              <a:gd name="connsiteY7" fmla="*/ 277431 h 759211"/>
              <a:gd name="connsiteX8" fmla="*/ 147484 w 1268362"/>
              <a:gd name="connsiteY8" fmla="*/ 306927 h 759211"/>
              <a:gd name="connsiteX9" fmla="*/ 186813 w 1268362"/>
              <a:gd name="connsiteY9" fmla="*/ 582231 h 759211"/>
              <a:gd name="connsiteX10" fmla="*/ 196645 w 1268362"/>
              <a:gd name="connsiteY10" fmla="*/ 631392 h 759211"/>
              <a:gd name="connsiteX11" fmla="*/ 216310 w 1268362"/>
              <a:gd name="connsiteY11" fmla="*/ 503573 h 759211"/>
              <a:gd name="connsiteX12" fmla="*/ 226142 w 1268362"/>
              <a:gd name="connsiteY12" fmla="*/ 444579 h 759211"/>
              <a:gd name="connsiteX13" fmla="*/ 235975 w 1268362"/>
              <a:gd name="connsiteY13" fmla="*/ 287263 h 759211"/>
              <a:gd name="connsiteX14" fmla="*/ 245807 w 1268362"/>
              <a:gd name="connsiteY14" fmla="*/ 188940 h 759211"/>
              <a:gd name="connsiteX15" fmla="*/ 255639 w 1268362"/>
              <a:gd name="connsiteY15" fmla="*/ 306927 h 759211"/>
              <a:gd name="connsiteX16" fmla="*/ 275304 w 1268362"/>
              <a:gd name="connsiteY16" fmla="*/ 493740 h 759211"/>
              <a:gd name="connsiteX17" fmla="*/ 294968 w 1268362"/>
              <a:gd name="connsiteY17" fmla="*/ 611727 h 759211"/>
              <a:gd name="connsiteX18" fmla="*/ 314633 w 1268362"/>
              <a:gd name="connsiteY18" fmla="*/ 641224 h 759211"/>
              <a:gd name="connsiteX19" fmla="*/ 334297 w 1268362"/>
              <a:gd name="connsiteY19" fmla="*/ 611727 h 759211"/>
              <a:gd name="connsiteX20" fmla="*/ 344129 w 1268362"/>
              <a:gd name="connsiteY20" fmla="*/ 552734 h 759211"/>
              <a:gd name="connsiteX21" fmla="*/ 353962 w 1268362"/>
              <a:gd name="connsiteY21" fmla="*/ 326592 h 759211"/>
              <a:gd name="connsiteX22" fmla="*/ 363794 w 1268362"/>
              <a:gd name="connsiteY22" fmla="*/ 247934 h 759211"/>
              <a:gd name="connsiteX23" fmla="*/ 373626 w 1268362"/>
              <a:gd name="connsiteY23" fmla="*/ 139779 h 759211"/>
              <a:gd name="connsiteX24" fmla="*/ 383458 w 1268362"/>
              <a:gd name="connsiteY24" fmla="*/ 267598 h 759211"/>
              <a:gd name="connsiteX25" fmla="*/ 403123 w 1268362"/>
              <a:gd name="connsiteY25" fmla="*/ 759211 h 759211"/>
              <a:gd name="connsiteX26" fmla="*/ 422787 w 1268362"/>
              <a:gd name="connsiteY26" fmla="*/ 680553 h 759211"/>
              <a:gd name="connsiteX27" fmla="*/ 432620 w 1268362"/>
              <a:gd name="connsiteY27" fmla="*/ 572398 h 759211"/>
              <a:gd name="connsiteX28" fmla="*/ 452284 w 1268362"/>
              <a:gd name="connsiteY28" fmla="*/ 474076 h 759211"/>
              <a:gd name="connsiteX29" fmla="*/ 462116 w 1268362"/>
              <a:gd name="connsiteY29" fmla="*/ 346256 h 759211"/>
              <a:gd name="connsiteX30" fmla="*/ 481781 w 1268362"/>
              <a:gd name="connsiteY30" fmla="*/ 100450 h 759211"/>
              <a:gd name="connsiteX31" fmla="*/ 491613 w 1268362"/>
              <a:gd name="connsiteY31" fmla="*/ 483908 h 759211"/>
              <a:gd name="connsiteX32" fmla="*/ 501445 w 1268362"/>
              <a:gd name="connsiteY32" fmla="*/ 513405 h 759211"/>
              <a:gd name="connsiteX33" fmla="*/ 511278 w 1268362"/>
              <a:gd name="connsiteY33" fmla="*/ 552734 h 759211"/>
              <a:gd name="connsiteX34" fmla="*/ 530942 w 1268362"/>
              <a:gd name="connsiteY34" fmla="*/ 690386 h 759211"/>
              <a:gd name="connsiteX35" fmla="*/ 550607 w 1268362"/>
              <a:gd name="connsiteY35" fmla="*/ 365921 h 759211"/>
              <a:gd name="connsiteX36" fmla="*/ 580104 w 1268362"/>
              <a:gd name="connsiteY36" fmla="*/ 247934 h 759211"/>
              <a:gd name="connsiteX37" fmla="*/ 589936 w 1268362"/>
              <a:gd name="connsiteY37" fmla="*/ 31624 h 759211"/>
              <a:gd name="connsiteX38" fmla="*/ 599768 w 1268362"/>
              <a:gd name="connsiteY38" fmla="*/ 2127 h 759211"/>
              <a:gd name="connsiteX39" fmla="*/ 609600 w 1268362"/>
              <a:gd name="connsiteY39" fmla="*/ 149611 h 759211"/>
              <a:gd name="connsiteX40" fmla="*/ 629265 w 1268362"/>
              <a:gd name="connsiteY40" fmla="*/ 739547 h 759211"/>
              <a:gd name="connsiteX41" fmla="*/ 639097 w 1268362"/>
              <a:gd name="connsiteY41" fmla="*/ 690386 h 759211"/>
              <a:gd name="connsiteX42" fmla="*/ 658762 w 1268362"/>
              <a:gd name="connsiteY42" fmla="*/ 385586 h 759211"/>
              <a:gd name="connsiteX43" fmla="*/ 668594 w 1268362"/>
              <a:gd name="connsiteY43" fmla="*/ 356089 h 759211"/>
              <a:gd name="connsiteX44" fmla="*/ 688258 w 1268362"/>
              <a:gd name="connsiteY44" fmla="*/ 238102 h 759211"/>
              <a:gd name="connsiteX45" fmla="*/ 698091 w 1268362"/>
              <a:gd name="connsiteY45" fmla="*/ 336424 h 759211"/>
              <a:gd name="connsiteX46" fmla="*/ 727587 w 1268362"/>
              <a:gd name="connsiteY46" fmla="*/ 424915 h 759211"/>
              <a:gd name="connsiteX47" fmla="*/ 747252 w 1268362"/>
              <a:gd name="connsiteY47" fmla="*/ 552734 h 759211"/>
              <a:gd name="connsiteX48" fmla="*/ 737420 w 1268362"/>
              <a:gd name="connsiteY48" fmla="*/ 749379 h 759211"/>
              <a:gd name="connsiteX49" fmla="*/ 747252 w 1268362"/>
              <a:gd name="connsiteY49" fmla="*/ 690386 h 759211"/>
              <a:gd name="connsiteX50" fmla="*/ 757084 w 1268362"/>
              <a:gd name="connsiteY50" fmla="*/ 336424 h 759211"/>
              <a:gd name="connsiteX51" fmla="*/ 766916 w 1268362"/>
              <a:gd name="connsiteY51" fmla="*/ 169276 h 759211"/>
              <a:gd name="connsiteX52" fmla="*/ 806245 w 1268362"/>
              <a:gd name="connsiteY52" fmla="*/ 316760 h 759211"/>
              <a:gd name="connsiteX53" fmla="*/ 816078 w 1268362"/>
              <a:gd name="connsiteY53" fmla="*/ 356089 h 759211"/>
              <a:gd name="connsiteX54" fmla="*/ 825910 w 1268362"/>
              <a:gd name="connsiteY54" fmla="*/ 385586 h 759211"/>
              <a:gd name="connsiteX55" fmla="*/ 835742 w 1268362"/>
              <a:gd name="connsiteY55" fmla="*/ 424915 h 759211"/>
              <a:gd name="connsiteX56" fmla="*/ 845575 w 1268362"/>
              <a:gd name="connsiteY56" fmla="*/ 454411 h 759211"/>
              <a:gd name="connsiteX57" fmla="*/ 865239 w 1268362"/>
              <a:gd name="connsiteY57" fmla="*/ 533069 h 759211"/>
              <a:gd name="connsiteX58" fmla="*/ 875071 w 1268362"/>
              <a:gd name="connsiteY58" fmla="*/ 592063 h 759211"/>
              <a:gd name="connsiteX59" fmla="*/ 884904 w 1268362"/>
              <a:gd name="connsiteY59" fmla="*/ 562566 h 759211"/>
              <a:gd name="connsiteX60" fmla="*/ 904568 w 1268362"/>
              <a:gd name="connsiteY60" fmla="*/ 365921 h 759211"/>
              <a:gd name="connsiteX61" fmla="*/ 914400 w 1268362"/>
              <a:gd name="connsiteY61" fmla="*/ 208605 h 759211"/>
              <a:gd name="connsiteX62" fmla="*/ 924233 w 1268362"/>
              <a:gd name="connsiteY62" fmla="*/ 169276 h 759211"/>
              <a:gd name="connsiteX63" fmla="*/ 953729 w 1268362"/>
              <a:gd name="connsiteY63" fmla="*/ 188940 h 759211"/>
              <a:gd name="connsiteX64" fmla="*/ 963562 w 1268362"/>
              <a:gd name="connsiteY64" fmla="*/ 257766 h 759211"/>
              <a:gd name="connsiteX65" fmla="*/ 973394 w 1268362"/>
              <a:gd name="connsiteY65" fmla="*/ 297095 h 759211"/>
              <a:gd name="connsiteX66" fmla="*/ 1002891 w 1268362"/>
              <a:gd name="connsiteY66" fmla="*/ 444579 h 759211"/>
              <a:gd name="connsiteX67" fmla="*/ 1022555 w 1268362"/>
              <a:gd name="connsiteY67" fmla="*/ 483908 h 759211"/>
              <a:gd name="connsiteX68" fmla="*/ 1032387 w 1268362"/>
              <a:gd name="connsiteY68" fmla="*/ 454411 h 759211"/>
              <a:gd name="connsiteX69" fmla="*/ 1042220 w 1268362"/>
              <a:gd name="connsiteY69" fmla="*/ 385586 h 759211"/>
              <a:gd name="connsiteX70" fmla="*/ 1052052 w 1268362"/>
              <a:gd name="connsiteY70" fmla="*/ 346256 h 759211"/>
              <a:gd name="connsiteX71" fmla="*/ 1081549 w 1268362"/>
              <a:gd name="connsiteY71" fmla="*/ 385586 h 759211"/>
              <a:gd name="connsiteX72" fmla="*/ 1111045 w 1268362"/>
              <a:gd name="connsiteY72" fmla="*/ 454411 h 759211"/>
              <a:gd name="connsiteX73" fmla="*/ 1130710 w 1268362"/>
              <a:gd name="connsiteY73" fmla="*/ 533069 h 759211"/>
              <a:gd name="connsiteX74" fmla="*/ 1160207 w 1268362"/>
              <a:gd name="connsiteY74" fmla="*/ 493740 h 759211"/>
              <a:gd name="connsiteX75" fmla="*/ 1219200 w 1268362"/>
              <a:gd name="connsiteY75" fmla="*/ 434747 h 759211"/>
              <a:gd name="connsiteX76" fmla="*/ 1258529 w 1268362"/>
              <a:gd name="connsiteY76" fmla="*/ 444579 h 759211"/>
              <a:gd name="connsiteX77" fmla="*/ 1268362 w 1268362"/>
              <a:gd name="connsiteY77" fmla="*/ 454411 h 75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68362" h="759211">
                <a:moveTo>
                  <a:pt x="0" y="513405"/>
                </a:moveTo>
                <a:cubicBezTo>
                  <a:pt x="3278" y="477353"/>
                  <a:pt x="5049" y="441133"/>
                  <a:pt x="9833" y="405250"/>
                </a:cubicBezTo>
                <a:cubicBezTo>
                  <a:pt x="11619" y="391855"/>
                  <a:pt x="8855" y="374029"/>
                  <a:pt x="19665" y="365921"/>
                </a:cubicBezTo>
                <a:cubicBezTo>
                  <a:pt x="27956" y="359702"/>
                  <a:pt x="39330" y="372476"/>
                  <a:pt x="49162" y="375753"/>
                </a:cubicBezTo>
                <a:cubicBezTo>
                  <a:pt x="67831" y="431762"/>
                  <a:pt x="59418" y="399654"/>
                  <a:pt x="68826" y="493740"/>
                </a:cubicBezTo>
                <a:cubicBezTo>
                  <a:pt x="72428" y="529761"/>
                  <a:pt x="75381" y="565843"/>
                  <a:pt x="78658" y="601895"/>
                </a:cubicBezTo>
                <a:cubicBezTo>
                  <a:pt x="88490" y="578953"/>
                  <a:pt x="102438" y="557366"/>
                  <a:pt x="108155" y="533069"/>
                </a:cubicBezTo>
                <a:cubicBezTo>
                  <a:pt x="115844" y="500390"/>
                  <a:pt x="127690" y="279512"/>
                  <a:pt x="127820" y="277431"/>
                </a:cubicBezTo>
                <a:cubicBezTo>
                  <a:pt x="134375" y="287263"/>
                  <a:pt x="145239" y="295326"/>
                  <a:pt x="147484" y="306927"/>
                </a:cubicBezTo>
                <a:cubicBezTo>
                  <a:pt x="165099" y="397938"/>
                  <a:pt x="168633" y="491331"/>
                  <a:pt x="186813" y="582231"/>
                </a:cubicBezTo>
                <a:lnTo>
                  <a:pt x="196645" y="631392"/>
                </a:lnTo>
                <a:cubicBezTo>
                  <a:pt x="218262" y="566547"/>
                  <a:pt x="201102" y="625242"/>
                  <a:pt x="216310" y="503573"/>
                </a:cubicBezTo>
                <a:cubicBezTo>
                  <a:pt x="218783" y="483791"/>
                  <a:pt x="222865" y="464244"/>
                  <a:pt x="226142" y="444579"/>
                </a:cubicBezTo>
                <a:cubicBezTo>
                  <a:pt x="229420" y="392140"/>
                  <a:pt x="231945" y="339649"/>
                  <a:pt x="235975" y="287263"/>
                </a:cubicBezTo>
                <a:cubicBezTo>
                  <a:pt x="238501" y="254422"/>
                  <a:pt x="222516" y="165649"/>
                  <a:pt x="245807" y="188940"/>
                </a:cubicBezTo>
                <a:cubicBezTo>
                  <a:pt x="273713" y="216846"/>
                  <a:pt x="252827" y="267562"/>
                  <a:pt x="255639" y="306927"/>
                </a:cubicBezTo>
                <a:cubicBezTo>
                  <a:pt x="268023" y="480303"/>
                  <a:pt x="248479" y="413272"/>
                  <a:pt x="275304" y="493740"/>
                </a:cubicBezTo>
                <a:cubicBezTo>
                  <a:pt x="277472" y="511082"/>
                  <a:pt x="283504" y="584978"/>
                  <a:pt x="294968" y="611727"/>
                </a:cubicBezTo>
                <a:cubicBezTo>
                  <a:pt x="299623" y="622589"/>
                  <a:pt x="308078" y="631392"/>
                  <a:pt x="314633" y="641224"/>
                </a:cubicBezTo>
                <a:cubicBezTo>
                  <a:pt x="321188" y="631392"/>
                  <a:pt x="330560" y="622937"/>
                  <a:pt x="334297" y="611727"/>
                </a:cubicBezTo>
                <a:cubicBezTo>
                  <a:pt x="340601" y="592814"/>
                  <a:pt x="342757" y="572622"/>
                  <a:pt x="344129" y="552734"/>
                </a:cubicBezTo>
                <a:cubicBezTo>
                  <a:pt x="349320" y="477461"/>
                  <a:pt x="349104" y="401887"/>
                  <a:pt x="353962" y="326592"/>
                </a:cubicBezTo>
                <a:cubicBezTo>
                  <a:pt x="355663" y="300223"/>
                  <a:pt x="361028" y="274212"/>
                  <a:pt x="363794" y="247934"/>
                </a:cubicBezTo>
                <a:cubicBezTo>
                  <a:pt x="367584" y="211933"/>
                  <a:pt x="370349" y="175831"/>
                  <a:pt x="373626" y="139779"/>
                </a:cubicBezTo>
                <a:cubicBezTo>
                  <a:pt x="376903" y="182385"/>
                  <a:pt x="381933" y="224893"/>
                  <a:pt x="383458" y="267598"/>
                </a:cubicBezTo>
                <a:cubicBezTo>
                  <a:pt x="401237" y="765408"/>
                  <a:pt x="372138" y="542311"/>
                  <a:pt x="403123" y="759211"/>
                </a:cubicBezTo>
                <a:cubicBezTo>
                  <a:pt x="413826" y="727103"/>
                  <a:pt x="418041" y="718523"/>
                  <a:pt x="422787" y="680553"/>
                </a:cubicBezTo>
                <a:cubicBezTo>
                  <a:pt x="427277" y="644632"/>
                  <a:pt x="427500" y="608235"/>
                  <a:pt x="432620" y="572398"/>
                </a:cubicBezTo>
                <a:cubicBezTo>
                  <a:pt x="437347" y="539311"/>
                  <a:pt x="445729" y="506850"/>
                  <a:pt x="452284" y="474076"/>
                </a:cubicBezTo>
                <a:cubicBezTo>
                  <a:pt x="455561" y="431469"/>
                  <a:pt x="460131" y="388942"/>
                  <a:pt x="462116" y="346256"/>
                </a:cubicBezTo>
                <a:cubicBezTo>
                  <a:pt x="475838" y="51247"/>
                  <a:pt x="452090" y="-48008"/>
                  <a:pt x="481781" y="100450"/>
                </a:cubicBezTo>
                <a:cubicBezTo>
                  <a:pt x="485058" y="228269"/>
                  <a:pt x="485531" y="356191"/>
                  <a:pt x="491613" y="483908"/>
                </a:cubicBezTo>
                <a:cubicBezTo>
                  <a:pt x="492106" y="494260"/>
                  <a:pt x="498598" y="503440"/>
                  <a:pt x="501445" y="513405"/>
                </a:cubicBezTo>
                <a:cubicBezTo>
                  <a:pt x="505157" y="526398"/>
                  <a:pt x="508628" y="539483"/>
                  <a:pt x="511278" y="552734"/>
                </a:cubicBezTo>
                <a:cubicBezTo>
                  <a:pt x="520728" y="599983"/>
                  <a:pt x="524901" y="642058"/>
                  <a:pt x="530942" y="690386"/>
                </a:cubicBezTo>
                <a:cubicBezTo>
                  <a:pt x="531875" y="669872"/>
                  <a:pt x="539529" y="429620"/>
                  <a:pt x="550607" y="365921"/>
                </a:cubicBezTo>
                <a:cubicBezTo>
                  <a:pt x="557553" y="325981"/>
                  <a:pt x="570272" y="287263"/>
                  <a:pt x="580104" y="247934"/>
                </a:cubicBezTo>
                <a:cubicBezTo>
                  <a:pt x="583381" y="175831"/>
                  <a:pt x="584180" y="103572"/>
                  <a:pt x="589936" y="31624"/>
                </a:cubicBezTo>
                <a:cubicBezTo>
                  <a:pt x="590762" y="21293"/>
                  <a:pt x="598064" y="-8096"/>
                  <a:pt x="599768" y="2127"/>
                </a:cubicBezTo>
                <a:cubicBezTo>
                  <a:pt x="607868" y="50727"/>
                  <a:pt x="607631" y="100380"/>
                  <a:pt x="609600" y="149611"/>
                </a:cubicBezTo>
                <a:cubicBezTo>
                  <a:pt x="617464" y="346208"/>
                  <a:pt x="629265" y="739547"/>
                  <a:pt x="629265" y="739547"/>
                </a:cubicBezTo>
                <a:cubicBezTo>
                  <a:pt x="632542" y="723160"/>
                  <a:pt x="637649" y="707035"/>
                  <a:pt x="639097" y="690386"/>
                </a:cubicBezTo>
                <a:cubicBezTo>
                  <a:pt x="645593" y="615685"/>
                  <a:pt x="648524" y="467485"/>
                  <a:pt x="658762" y="385586"/>
                </a:cubicBezTo>
                <a:cubicBezTo>
                  <a:pt x="660048" y="375302"/>
                  <a:pt x="666561" y="366252"/>
                  <a:pt x="668594" y="356089"/>
                </a:cubicBezTo>
                <a:cubicBezTo>
                  <a:pt x="676413" y="316992"/>
                  <a:pt x="681703" y="277431"/>
                  <a:pt x="688258" y="238102"/>
                </a:cubicBezTo>
                <a:cubicBezTo>
                  <a:pt x="691536" y="270876"/>
                  <a:pt x="693433" y="303818"/>
                  <a:pt x="698091" y="336424"/>
                </a:cubicBezTo>
                <a:cubicBezTo>
                  <a:pt x="704952" y="384450"/>
                  <a:pt x="712376" y="374211"/>
                  <a:pt x="727587" y="424915"/>
                </a:cubicBezTo>
                <a:cubicBezTo>
                  <a:pt x="737241" y="457096"/>
                  <a:pt x="743824" y="525309"/>
                  <a:pt x="747252" y="552734"/>
                </a:cubicBezTo>
                <a:cubicBezTo>
                  <a:pt x="743975" y="618282"/>
                  <a:pt x="737420" y="683749"/>
                  <a:pt x="737420" y="749379"/>
                </a:cubicBezTo>
                <a:cubicBezTo>
                  <a:pt x="737420" y="769315"/>
                  <a:pt x="746304" y="710299"/>
                  <a:pt x="747252" y="690386"/>
                </a:cubicBezTo>
                <a:cubicBezTo>
                  <a:pt x="752866" y="572487"/>
                  <a:pt x="752633" y="454373"/>
                  <a:pt x="757084" y="336424"/>
                </a:cubicBezTo>
                <a:cubicBezTo>
                  <a:pt x="759189" y="280651"/>
                  <a:pt x="763639" y="224992"/>
                  <a:pt x="766916" y="169276"/>
                </a:cubicBezTo>
                <a:cubicBezTo>
                  <a:pt x="807702" y="332415"/>
                  <a:pt x="765619" y="167799"/>
                  <a:pt x="806245" y="316760"/>
                </a:cubicBezTo>
                <a:cubicBezTo>
                  <a:pt x="809801" y="329797"/>
                  <a:pt x="812366" y="343096"/>
                  <a:pt x="816078" y="356089"/>
                </a:cubicBezTo>
                <a:cubicBezTo>
                  <a:pt x="818925" y="366054"/>
                  <a:pt x="823063" y="375621"/>
                  <a:pt x="825910" y="385586"/>
                </a:cubicBezTo>
                <a:cubicBezTo>
                  <a:pt x="829622" y="398579"/>
                  <a:pt x="832030" y="411922"/>
                  <a:pt x="835742" y="424915"/>
                </a:cubicBezTo>
                <a:cubicBezTo>
                  <a:pt x="838589" y="434880"/>
                  <a:pt x="843061" y="444357"/>
                  <a:pt x="845575" y="454411"/>
                </a:cubicBezTo>
                <a:lnTo>
                  <a:pt x="865239" y="533069"/>
                </a:lnTo>
                <a:cubicBezTo>
                  <a:pt x="868516" y="552734"/>
                  <a:pt x="864012" y="575475"/>
                  <a:pt x="875071" y="592063"/>
                </a:cubicBezTo>
                <a:cubicBezTo>
                  <a:pt x="880820" y="600687"/>
                  <a:pt x="883819" y="572873"/>
                  <a:pt x="884904" y="562566"/>
                </a:cubicBezTo>
                <a:cubicBezTo>
                  <a:pt x="908197" y="341291"/>
                  <a:pt x="878748" y="469203"/>
                  <a:pt x="904568" y="365921"/>
                </a:cubicBezTo>
                <a:cubicBezTo>
                  <a:pt x="907845" y="313482"/>
                  <a:pt x="909172" y="260885"/>
                  <a:pt x="914400" y="208605"/>
                </a:cubicBezTo>
                <a:cubicBezTo>
                  <a:pt x="915745" y="195159"/>
                  <a:pt x="912146" y="175319"/>
                  <a:pt x="924233" y="169276"/>
                </a:cubicBezTo>
                <a:cubicBezTo>
                  <a:pt x="934802" y="163991"/>
                  <a:pt x="943897" y="182385"/>
                  <a:pt x="953729" y="188940"/>
                </a:cubicBezTo>
                <a:cubicBezTo>
                  <a:pt x="957007" y="211882"/>
                  <a:pt x="959416" y="234965"/>
                  <a:pt x="963562" y="257766"/>
                </a:cubicBezTo>
                <a:cubicBezTo>
                  <a:pt x="965979" y="271061"/>
                  <a:pt x="970977" y="283800"/>
                  <a:pt x="973394" y="297095"/>
                </a:cubicBezTo>
                <a:cubicBezTo>
                  <a:pt x="1000700" y="447283"/>
                  <a:pt x="961684" y="279756"/>
                  <a:pt x="1002891" y="444579"/>
                </a:cubicBezTo>
                <a:cubicBezTo>
                  <a:pt x="1018060" y="626606"/>
                  <a:pt x="1005724" y="576480"/>
                  <a:pt x="1022555" y="483908"/>
                </a:cubicBezTo>
                <a:cubicBezTo>
                  <a:pt x="1024409" y="473711"/>
                  <a:pt x="1029110" y="464243"/>
                  <a:pt x="1032387" y="454411"/>
                </a:cubicBezTo>
                <a:cubicBezTo>
                  <a:pt x="1035665" y="431469"/>
                  <a:pt x="1038074" y="408387"/>
                  <a:pt x="1042220" y="385586"/>
                </a:cubicBezTo>
                <a:cubicBezTo>
                  <a:pt x="1044637" y="372291"/>
                  <a:pt x="1038539" y="346256"/>
                  <a:pt x="1052052" y="346256"/>
                </a:cubicBezTo>
                <a:cubicBezTo>
                  <a:pt x="1068439" y="346256"/>
                  <a:pt x="1072864" y="371689"/>
                  <a:pt x="1081549" y="385586"/>
                </a:cubicBezTo>
                <a:cubicBezTo>
                  <a:pt x="1094545" y="406379"/>
                  <a:pt x="1104570" y="430671"/>
                  <a:pt x="1111045" y="454411"/>
                </a:cubicBezTo>
                <a:cubicBezTo>
                  <a:pt x="1118156" y="480485"/>
                  <a:pt x="1130710" y="533069"/>
                  <a:pt x="1130710" y="533069"/>
                </a:cubicBezTo>
                <a:cubicBezTo>
                  <a:pt x="1140542" y="519959"/>
                  <a:pt x="1155025" y="509286"/>
                  <a:pt x="1160207" y="493740"/>
                </a:cubicBezTo>
                <a:cubicBezTo>
                  <a:pt x="1189907" y="404641"/>
                  <a:pt x="1133697" y="400545"/>
                  <a:pt x="1219200" y="434747"/>
                </a:cubicBezTo>
                <a:cubicBezTo>
                  <a:pt x="1263123" y="405464"/>
                  <a:pt x="1239871" y="407264"/>
                  <a:pt x="1258529" y="444579"/>
                </a:cubicBezTo>
                <a:cubicBezTo>
                  <a:pt x="1260602" y="448725"/>
                  <a:pt x="1265084" y="451134"/>
                  <a:pt x="1268362" y="454411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037545" y="2146127"/>
            <a:ext cx="2855934" cy="9519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Concise language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F9DC2-3ED0-CD43-82CA-77EF0FF042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52717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with Mathematical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Homonyms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/>
              <a:t>Homophones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3099" y="1832659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left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2299" y="2137459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base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7699" y="1756459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square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3099" y="2137459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2386" y="1856105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mean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9439" y="4445161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pie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pi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7416" y="4214407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some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sum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88255" y="4670098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rows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rose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39094" y="4025416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ate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eight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49A2941-9CC5-9247-B1CC-5E7CB762A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529034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59" y="352777"/>
            <a:ext cx="8686800" cy="731520"/>
          </a:xfrm>
        </p:spPr>
        <p:txBody>
          <a:bodyPr/>
          <a:lstStyle/>
          <a:p>
            <a:r>
              <a:rPr lang="en-US" dirty="0"/>
              <a:t>Language of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0" y="960120"/>
            <a:ext cx="6343201" cy="540537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Technical terms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/>
              <a:t>Subtechnical terms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Symbolic terms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General terms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978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trapezoid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0125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Myriad Pro" panose="020B0503030403020204" pitchFamily="34" charset="0"/>
              </a:rPr>
              <a:t>cube</a:t>
            </a:r>
            <a:endParaRPr lang="en-US" sz="14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1978" y="2845842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23915" y="2845844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degrees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2062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plane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40125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numerator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23915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rhombus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2062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addend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8679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arc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40124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twelve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1977" y="4183880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plus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3914" y="4183882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zero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2061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dollars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8678" y="4183878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40124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answer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81977" y="5478105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above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3914" y="5478107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measure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2061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longest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8678" y="5478103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outside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88678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subtract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B27D6F9F-9167-BF49-B659-BFE3A28E5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985922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278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183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Myriad Pro" panose="020B050303040302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Myriad Pro" panose="020B050303040302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“And the last one is 10.”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“8, 9, 10. We’ll stop counting there but we could count more.”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368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“What number is in the tens place?”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334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“What digit is in the tens place?”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“Six hundred and forty-eight”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26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“Six hundred forty-eight”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“Bigger number and smaller number”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“Number that is greater and the number that is less”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1584" y="5306860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Hughes et al. (2016)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74EE82-2B46-6946-A70D-7B2FA46E1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91441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47" y="79022"/>
            <a:ext cx="5221115" cy="601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675186" y="1724507"/>
            <a:ext cx="8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http://</a:t>
            </a:r>
            <a:r>
              <a:rPr lang="en-US" sz="12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www.greatertexasfoundation.org</a:t>
            </a:r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/trajectories-of-mathematics-performance/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756" y="415597"/>
            <a:ext cx="2494844" cy="10724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Broad math in preK predicted K broad math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60978" y="530579"/>
            <a:ext cx="1133669" cy="50799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6756" y="1921619"/>
            <a:ext cx="2494844" cy="10724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Broad math in preK predicted grade 10 broad math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60978" y="846667"/>
            <a:ext cx="1133669" cy="16979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78222" y="497050"/>
            <a:ext cx="2257778" cy="990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preschool predicts later mathematics</a:t>
            </a:r>
          </a:p>
        </p:txBody>
      </p:sp>
    </p:spTree>
    <p:extLst>
      <p:ext uri="{BB962C8B-B14F-4D97-AF65-F5344CB8AC3E}">
        <p14:creationId xmlns:p14="http://schemas.microsoft.com/office/powerpoint/2010/main" val="39236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278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183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Myriad Pro" panose="020B050303040302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Myriad Pro" panose="020B050303040302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“Numbers in the fraction”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“This fraction is one number.”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368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“Top number and bottom number”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32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“Numerator and denominator”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“Reduce”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“Find an equivalent fraction or simplify”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22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“One point two nine”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“One and twenty-nine hundredths”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1584" y="5306860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Hughes et al. (2016)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C2CFB7-D3AB-5240-9860-1B2B3B6FC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047444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278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Instead of</a:t>
            </a:r>
            <a:r>
              <a:rPr lang="mr-IN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…</a:t>
            </a:r>
            <a:endParaRPr lang="en-US" sz="3000" b="1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183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Myriad Pro" panose="020B0503030403020204" pitchFamily="34" charset="0"/>
              </a:rPr>
              <a:t>Say</a:t>
            </a:r>
            <a:r>
              <a:rPr lang="mr-IN" sz="3000" b="1" dirty="0">
                <a:solidFill>
                  <a:srgbClr val="00B050"/>
                </a:solidFill>
                <a:latin typeface="Myriad Pro" panose="020B0503030403020204" pitchFamily="34" charset="0"/>
              </a:rPr>
              <a:t>…</a:t>
            </a:r>
            <a:endParaRPr lang="en-US" sz="3000" b="1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“Corner”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“Angle”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“Flips, slides, and turns”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41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“Reflections, translations, and rotations”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“Box or ball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“Cube or sphere”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“Long hand and short hand”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“Minute hand and hour hand”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1584" y="5306860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Hughes et al. (2016)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640C80-FCFD-B242-AB33-88A8DBF50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24962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8932" y="765859"/>
            <a:ext cx="46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“The denominator is the number of equal parts that make the whole.”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8932" y="3485909"/>
            <a:ext cx="468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“To show the fraction, look at the denominator. A denominator of 5 means I need to break the whole into 5 equal parts.”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8932" y="1535575"/>
            <a:ext cx="46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“A difference problem is two amounts compared for the difference.”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8932" y="4546921"/>
            <a:ext cx="468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“To use partial sums, add the hundreds, then add the tens, then add the ones. Finally, add all the partial sums.”</a:t>
            </a:r>
          </a:p>
        </p:txBody>
      </p:sp>
      <p:sp>
        <p:nvSpPr>
          <p:cNvPr id="8" name="Trapezoid 7"/>
          <p:cNvSpPr/>
          <p:nvPr/>
        </p:nvSpPr>
        <p:spPr>
          <a:xfrm>
            <a:off x="678132" y="542969"/>
            <a:ext cx="3400926" cy="1985211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Myriad Pro" panose="020B0503030403020204" pitchFamily="34" charset="0"/>
              </a:rPr>
              <a:t>precise</a:t>
            </a:r>
          </a:p>
        </p:txBody>
      </p:sp>
      <p:sp>
        <p:nvSpPr>
          <p:cNvPr id="9" name="Trapezoid 8"/>
          <p:cNvSpPr/>
          <p:nvPr/>
        </p:nvSpPr>
        <p:spPr>
          <a:xfrm rot="10800000">
            <a:off x="678132" y="3485040"/>
            <a:ext cx="3400926" cy="1985211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361" y="4046758"/>
            <a:ext cx="22124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Myriad Pro" panose="020B0503030403020204" pitchFamily="34" charset="0"/>
              </a:rPr>
              <a:t>concise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36F947-6FAF-1343-A44A-E2B7666C99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901009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037545" y="2146127"/>
            <a:ext cx="2855934" cy="9519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Concise language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F9DC2-3ED0-CD43-82CA-77EF0FF042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8A8AF7-CD09-4D41-BBBA-24BDFF38F36D}"/>
              </a:ext>
            </a:extLst>
          </p:cNvPr>
          <p:cNvGrpSpPr/>
          <p:nvPr/>
        </p:nvGrpSpPr>
        <p:grpSpPr>
          <a:xfrm>
            <a:off x="452284" y="277732"/>
            <a:ext cx="447558" cy="1323439"/>
            <a:chOff x="117987" y="277732"/>
            <a:chExt cx="44755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5109E7-96B0-9546-A580-F9EF9D249624}"/>
                </a:ext>
              </a:extLst>
            </p:cNvPr>
            <p:cNvSpPr txBox="1"/>
            <p:nvPr/>
          </p:nvSpPr>
          <p:spPr>
            <a:xfrm>
              <a:off x="117987" y="277732"/>
              <a:ext cx="4475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FA5301-EEC7-8242-8105-893CD2859927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117987" y="939452"/>
              <a:ext cx="44755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B65E12-DEFB-DC49-86BD-D79814D6D4AD}"/>
              </a:ext>
            </a:extLst>
          </p:cNvPr>
          <p:cNvSpPr txBox="1"/>
          <p:nvPr/>
        </p:nvSpPr>
        <p:spPr>
          <a:xfrm>
            <a:off x="1236167" y="616285"/>
            <a:ext cx="48704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fraction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two-thirds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is comprised of a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numerator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and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denominator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. Let’s say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numerator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.”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”Let’s say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denominator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.”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“When working with a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fraction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, like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fraction two-thirds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, always focus on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denominator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first (point). What should you first focus on?”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denominator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tells you about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whole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whole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is divided into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equal parts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denominator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tells you the number of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equal parts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within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whole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What does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denominator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tell you about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fraction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?”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“With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two-thirds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,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denominator</a:t>
            </a:r>
            <a:r>
              <a:rPr lang="en-US" dirty="0">
                <a:solidFill>
                  <a:schemeClr val="accent6"/>
                </a:solidFill>
                <a:latin typeface="Myriad Pro" panose="020B0503030403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is 3. That means the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whole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is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divided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into how many </a:t>
            </a:r>
            <a:r>
              <a:rPr lang="en-US" b="1" dirty="0">
                <a:solidFill>
                  <a:schemeClr val="accent6"/>
                </a:solidFill>
                <a:latin typeface="Myriad Pro" panose="020B0503030403020204" pitchFamily="34" charset="0"/>
              </a:rPr>
              <a:t>equal parts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40008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037545" y="3352802"/>
            <a:ext cx="2855934" cy="951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Fluency building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D712FC-B9D8-BE4F-9974-6CADA31112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847163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78" y="228600"/>
            <a:ext cx="8686800" cy="731520"/>
          </a:xfrm>
        </p:spPr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390 facts.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1212230" y="2107741"/>
            <a:ext cx="3742267" cy="1191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4476374" y="2107741"/>
            <a:ext cx="3742267" cy="11912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070044" y="3510421"/>
            <a:ext cx="3884454" cy="11863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476374" y="3510421"/>
            <a:ext cx="3742267" cy="1176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Myriad Pro" panose="020B0503030403020204" pitchFamily="34" charset="0"/>
              </a:rPr>
              <a:t>Division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9A2AD-0308-6846-9D54-B9FC66EE8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6553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2467" y="131685"/>
            <a:ext cx="3742267" cy="16024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Addition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2467" y="1983362"/>
            <a:ext cx="8472112" cy="421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addition basic facts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Single-digit addends sum to a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	</a:t>
            </a:r>
            <a:r>
              <a:rPr lang="en-US" sz="3200" dirty="0"/>
              <a:t>5  		</a:t>
            </a:r>
            <a:r>
              <a:rPr lang="en-US" sz="3200" b="1" dirty="0">
                <a:solidFill>
                  <a:schemeClr val="accent4"/>
                </a:solidFill>
              </a:rPr>
              <a:t>(addend)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/>
              <a:t>		</a:t>
            </a:r>
            <a:r>
              <a:rPr lang="en-US" sz="3200" u="sng" dirty="0"/>
              <a:t>+	4</a:t>
            </a:r>
            <a:r>
              <a:rPr lang="en-US" sz="3200" dirty="0"/>
              <a:t>		</a:t>
            </a:r>
            <a:r>
              <a:rPr lang="en-US" sz="3200" b="1" dirty="0">
                <a:solidFill>
                  <a:schemeClr val="accent4"/>
                </a:solidFill>
              </a:rPr>
              <a:t>(addend)</a:t>
            </a:r>
            <a:endParaRPr lang="en-US" sz="3200" b="1" u="sng" dirty="0">
              <a:solidFill>
                <a:schemeClr val="accent4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/>
              <a:t>			9		</a:t>
            </a:r>
            <a:r>
              <a:rPr lang="en-US" sz="3200" b="1" dirty="0">
                <a:solidFill>
                  <a:schemeClr val="accent4"/>
                </a:solidFill>
              </a:rPr>
              <a:t>(sum)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6A3A-EDB0-D948-BB3C-9C92A9AB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53037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2467" y="131685"/>
            <a:ext cx="3742267" cy="1602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Subtraction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2467" y="1983362"/>
            <a:ext cx="8472112" cy="421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subtraction basic facts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Subtrahend and difference are single-digit numbers and minuend is single- or double-digit number</a:t>
            </a:r>
          </a:p>
          <a:p>
            <a:pPr>
              <a:lnSpc>
                <a:spcPct val="90000"/>
              </a:lnSpc>
            </a:pPr>
            <a:r>
              <a:rPr lang="en-US" dirty="0"/>
              <a:t>			</a:t>
            </a:r>
            <a:r>
              <a:rPr lang="en-US" sz="3200" dirty="0"/>
              <a:t>16		</a:t>
            </a:r>
            <a:r>
              <a:rPr lang="en-US" sz="3200" b="1" dirty="0">
                <a:solidFill>
                  <a:srgbClr val="EB641B"/>
                </a:solidFill>
              </a:rPr>
              <a:t>(minuend)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		</a:t>
            </a:r>
            <a:r>
              <a:rPr lang="en-US" sz="3200" u="sng" dirty="0"/>
              <a:t>–	  8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EB641B"/>
                </a:solidFill>
              </a:rPr>
              <a:t>(subtrahend)</a:t>
            </a:r>
            <a:endParaRPr lang="en-US" sz="3200" b="1" u="sng" dirty="0">
              <a:solidFill>
                <a:srgbClr val="EB641B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/>
              <a:t>			  8		</a:t>
            </a:r>
            <a:r>
              <a:rPr lang="en-US" sz="3200" b="1" dirty="0">
                <a:solidFill>
                  <a:srgbClr val="EB641B"/>
                </a:solidFill>
              </a:rPr>
              <a:t>(difference)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5E205-5C9D-EB4A-9977-29184C29A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779960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2467" y="1983362"/>
            <a:ext cx="8472112" cy="421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multiplication basic facts </a:t>
            </a:r>
          </a:p>
          <a:p>
            <a:pPr lvl="1"/>
            <a:r>
              <a:rPr lang="en-US" dirty="0"/>
              <a:t>Multiplication of single-digit factors results in a single- or double-digit product </a:t>
            </a:r>
          </a:p>
          <a:p>
            <a:r>
              <a:rPr lang="en-US" dirty="0"/>
              <a:t>			</a:t>
            </a:r>
            <a:r>
              <a:rPr lang="en-US" sz="3200" dirty="0"/>
              <a:t>2  		</a:t>
            </a:r>
            <a:r>
              <a:rPr lang="en-US" sz="3200" b="1" dirty="0">
                <a:solidFill>
                  <a:srgbClr val="00B050"/>
                </a:solidFill>
              </a:rPr>
              <a:t>(factor)</a:t>
            </a:r>
          </a:p>
          <a:p>
            <a:r>
              <a:rPr lang="en-US" sz="3200" dirty="0"/>
              <a:t>		</a:t>
            </a:r>
            <a:r>
              <a:rPr lang="en-US" sz="3200" u="sng" dirty="0">
                <a:cs typeface="Times New Roman" pitchFamily="18" charset="0"/>
              </a:rPr>
              <a:t>×</a:t>
            </a:r>
            <a:r>
              <a:rPr lang="en-US" sz="3200" u="sng" dirty="0"/>
              <a:t>	3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50"/>
                </a:solidFill>
              </a:rPr>
              <a:t>(factor)</a:t>
            </a:r>
            <a:endParaRPr lang="en-US" sz="3200" b="1" u="sng" dirty="0">
              <a:solidFill>
                <a:srgbClr val="00B050"/>
              </a:solidFill>
            </a:endParaRPr>
          </a:p>
          <a:p>
            <a:r>
              <a:rPr lang="en-US" sz="3200" dirty="0"/>
              <a:t>			6		</a:t>
            </a:r>
            <a:r>
              <a:rPr lang="en-US" sz="3200" b="1" dirty="0">
                <a:solidFill>
                  <a:srgbClr val="00B050"/>
                </a:solidFill>
              </a:rPr>
              <a:t>(product)</a:t>
            </a:r>
          </a:p>
        </p:txBody>
      </p:sp>
      <p:sp>
        <p:nvSpPr>
          <p:cNvPr id="5" name="Oval 4"/>
          <p:cNvSpPr/>
          <p:nvPr/>
        </p:nvSpPr>
        <p:spPr>
          <a:xfrm>
            <a:off x="262467" y="131685"/>
            <a:ext cx="3959337" cy="16024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Multiplication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5E7484-DCDD-8B4A-B909-676985E2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30855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2467" y="1983362"/>
            <a:ext cx="8472112" cy="421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90 division basic facts </a:t>
            </a:r>
          </a:p>
          <a:p>
            <a:pPr lvl="1"/>
            <a:r>
              <a:rPr lang="en-US" dirty="0"/>
              <a:t>Divisor and quotient are single-digit numbers and dividend is single- or double-digit number</a:t>
            </a:r>
          </a:p>
          <a:p>
            <a:r>
              <a:rPr lang="en-US" sz="3200" dirty="0"/>
              <a:t>	8 	     </a:t>
            </a:r>
            <a:r>
              <a:rPr lang="en-US" sz="3200" dirty="0">
                <a:cs typeface="Arial" charset="0"/>
              </a:rPr>
              <a:t>÷		4	       =		       2</a:t>
            </a:r>
            <a:r>
              <a:rPr lang="en-US" sz="3200" dirty="0"/>
              <a:t>	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(dividend)</a:t>
            </a:r>
            <a:r>
              <a:rPr lang="en-US" sz="3200" dirty="0"/>
              <a:t>	</a:t>
            </a:r>
            <a:r>
              <a:rPr lang="en-US" sz="3200" dirty="0">
                <a:solidFill>
                  <a:schemeClr val="accent1"/>
                </a:solidFill>
              </a:rPr>
              <a:t>    </a:t>
            </a:r>
            <a:r>
              <a:rPr lang="en-US" sz="3200" b="1" dirty="0">
                <a:solidFill>
                  <a:schemeClr val="accent1"/>
                </a:solidFill>
              </a:rPr>
              <a:t>(divisor)</a:t>
            </a:r>
            <a:r>
              <a:rPr lang="en-US" sz="3200" dirty="0"/>
              <a:t>	       </a:t>
            </a:r>
            <a:r>
              <a:rPr lang="en-US" sz="3200" b="1" dirty="0">
                <a:solidFill>
                  <a:srgbClr val="EB641B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(quotient)</a:t>
            </a:r>
          </a:p>
        </p:txBody>
      </p:sp>
      <p:sp>
        <p:nvSpPr>
          <p:cNvPr id="4" name="Oval 3"/>
          <p:cNvSpPr/>
          <p:nvPr/>
        </p:nvSpPr>
        <p:spPr>
          <a:xfrm>
            <a:off x="262467" y="131685"/>
            <a:ext cx="3742267" cy="16024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Myriad Pro" panose="020B0503030403020204" pitchFamily="34" charset="0"/>
              </a:rPr>
              <a:t>Division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4534-A790-D141-889F-0A18B7DF0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63179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47" y="79022"/>
            <a:ext cx="5221115" cy="601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675186" y="1724507"/>
            <a:ext cx="8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http://</a:t>
            </a:r>
            <a:r>
              <a:rPr lang="en-US" sz="12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www.greatertexasfoundation.org</a:t>
            </a:r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/trajectories-of-mathematics-performance/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756" y="415597"/>
            <a:ext cx="2494844" cy="10724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Counting in K predicted grade 1 broad math </a:t>
            </a:r>
          </a:p>
        </p:txBody>
      </p:sp>
      <p:cxnSp>
        <p:nvCxnSpPr>
          <p:cNvPr id="7" name="Straight Connector 6"/>
          <p:cNvCxnSpPr>
            <a:stCxn id="6" idx="3"/>
          </p:cNvCxnSpPr>
          <p:nvPr/>
        </p:nvCxnSpPr>
        <p:spPr>
          <a:xfrm>
            <a:off x="2641600" y="951819"/>
            <a:ext cx="953047" cy="17707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6756" y="1921619"/>
            <a:ext cx="2494844" cy="10724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Broad math in K predicted grade 8 broad math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60978" y="2167467"/>
            <a:ext cx="1133669" cy="37713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</a:t>
            </a:r>
            <a:r>
              <a:rPr lang="en-US">
                <a:latin typeface="Myriad Pro" panose="020B0503030403020204" pitchFamily="34" charset="0"/>
              </a:rPr>
              <a:t>in kindergarten </a:t>
            </a:r>
            <a:r>
              <a:rPr lang="en-US" dirty="0">
                <a:latin typeface="Myriad Pro" panose="020B0503030403020204" pitchFamily="34" charset="0"/>
              </a:rPr>
              <a:t>predicts later mathematics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756" y="3427641"/>
            <a:ext cx="2494844" cy="202489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K math accurately predicted math performance below 10</a:t>
            </a:r>
            <a:r>
              <a:rPr lang="en-US" baseline="30000" dirty="0">
                <a:latin typeface="Myriad Pro" panose="020B0503030403020204" pitchFamily="34" charset="0"/>
              </a:rPr>
              <a:t>th</a:t>
            </a:r>
            <a:r>
              <a:rPr lang="en-US" dirty="0">
                <a:latin typeface="Myriad Pro" panose="020B0503030403020204" pitchFamily="34" charset="0"/>
              </a:rPr>
              <a:t> percentile in grades 2 and 3 with 84% correct classification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62578" y="2994063"/>
            <a:ext cx="1032069" cy="154407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on the Facts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0280" y="1188720"/>
            <a:ext cx="8365119" cy="483108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Students must understand the </a:t>
            </a:r>
            <a:r>
              <a:rPr lang="en-US" b="1" dirty="0">
                <a:solidFill>
                  <a:srgbClr val="92D050"/>
                </a:solidFill>
              </a:rPr>
              <a:t>concepts</a:t>
            </a:r>
            <a:r>
              <a:rPr lang="en-US" dirty="0"/>
              <a:t> of addition and subtraction</a:t>
            </a:r>
          </a:p>
          <a:p>
            <a:pPr marL="457200" indent="-457200">
              <a:buAutoNum type="arabicPeriod"/>
            </a:pPr>
            <a:r>
              <a:rPr lang="en-US" dirty="0"/>
              <a:t>Students should learn and use </a:t>
            </a:r>
            <a:r>
              <a:rPr lang="en-US" b="1" dirty="0">
                <a:solidFill>
                  <a:srgbClr val="92D050"/>
                </a:solidFill>
              </a:rPr>
              <a:t>strategies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to solve the facts</a:t>
            </a:r>
          </a:p>
          <a:p>
            <a:pPr marL="457200" indent="-457200">
              <a:buAutoNum type="arabicPeriod"/>
            </a:pPr>
            <a:r>
              <a:rPr lang="en-US" dirty="0"/>
              <a:t>Students should develop </a:t>
            </a:r>
            <a:r>
              <a:rPr lang="en-US" b="1" dirty="0">
                <a:solidFill>
                  <a:srgbClr val="92D050"/>
                </a:solidFill>
              </a:rPr>
              <a:t>fluency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with facts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0212C9-BC96-C446-BD0F-B187EDA70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559421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Students should learn and use </a:t>
            </a:r>
            <a:r>
              <a:rPr lang="en-US" dirty="0">
                <a:solidFill>
                  <a:srgbClr val="92D050"/>
                </a:solidFill>
              </a:rPr>
              <a:t>strategies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solve the facts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469" y="960120"/>
            <a:ext cx="3319177" cy="5009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0813" y="1931238"/>
            <a:ext cx="2920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4 + 3 = __</a:t>
            </a:r>
          </a:p>
          <a:p>
            <a:endParaRPr lang="en-US" sz="4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9 + 2 = __</a:t>
            </a:r>
          </a:p>
          <a:p>
            <a:endParaRPr lang="en-US" sz="4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6 + 8 = __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DFD63-AA22-2C47-8ED2-81E14B02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062917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Students should learn and use </a:t>
            </a:r>
            <a:r>
              <a:rPr lang="en-US" dirty="0">
                <a:solidFill>
                  <a:srgbClr val="92D050"/>
                </a:solidFill>
              </a:rPr>
              <a:t>strategies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solve the facts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025" y="960120"/>
            <a:ext cx="3331722" cy="5051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813" y="1931238"/>
            <a:ext cx="2920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5 – 3 = __</a:t>
            </a:r>
          </a:p>
          <a:p>
            <a:endParaRPr lang="en-US" sz="4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11 </a:t>
            </a:r>
            <a:r>
              <a:rPr lang="mr-IN" sz="4400" dirty="0">
                <a:solidFill>
                  <a:schemeClr val="bg1"/>
                </a:solidFill>
                <a:latin typeface="Myriad Pro" panose="020B0503030403020204" pitchFamily="34" charset="0"/>
              </a:rPr>
              <a:t>–</a:t>
            </a:r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 7 = __</a:t>
            </a:r>
          </a:p>
          <a:p>
            <a:endParaRPr lang="en-US" sz="4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15 </a:t>
            </a:r>
            <a:r>
              <a:rPr lang="mr-IN" sz="4400" dirty="0">
                <a:solidFill>
                  <a:schemeClr val="bg1"/>
                </a:solidFill>
                <a:latin typeface="Myriad Pro" panose="020B0503030403020204" pitchFamily="34" charset="0"/>
              </a:rPr>
              <a:t>–</a:t>
            </a:r>
            <a:r>
              <a:rPr lang="en-US" sz="4400" dirty="0">
                <a:solidFill>
                  <a:schemeClr val="bg1"/>
                </a:solidFill>
                <a:latin typeface="Myriad Pro" panose="020B0503030403020204" pitchFamily="34" charset="0"/>
              </a:rPr>
              <a:t> 9 = __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A0AB-4ECD-744B-9F1F-765EC23F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686841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CFF32EC-D514-D143-AFF1-23C672FCD8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1307">
            <a:off x="5574659" y="3794541"/>
            <a:ext cx="3247364" cy="254868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3. Students should develop </a:t>
            </a:r>
            <a:r>
              <a:rPr lang="en-US" dirty="0">
                <a:solidFill>
                  <a:srgbClr val="92D050"/>
                </a:solidFill>
              </a:rPr>
              <a:t>fluency </a:t>
            </a:r>
            <a:r>
              <a:rPr lang="en-US" dirty="0"/>
              <a:t>with facts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A0AB-4ECD-744B-9F1F-765EC23F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51153-E8F3-A04D-9F45-68D1B1DAB4C4}"/>
              </a:ext>
            </a:extLst>
          </p:cNvPr>
          <p:cNvSpPr/>
          <p:nvPr/>
        </p:nvSpPr>
        <p:spPr>
          <a:xfrm>
            <a:off x="1700980" y="929886"/>
            <a:ext cx="2143432" cy="6292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6231C-9C2D-C042-B703-6BF70E3B4929}"/>
              </a:ext>
            </a:extLst>
          </p:cNvPr>
          <p:cNvSpPr/>
          <p:nvPr/>
        </p:nvSpPr>
        <p:spPr>
          <a:xfrm>
            <a:off x="4572000" y="935540"/>
            <a:ext cx="2143432" cy="6292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DAILY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230A44-E77D-9945-A891-8308B0C67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5686">
            <a:off x="414925" y="2903277"/>
            <a:ext cx="2574391" cy="351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5D28A9-A837-AF4D-AB8A-431D3182D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0670">
            <a:off x="2026309" y="2008649"/>
            <a:ext cx="2834633" cy="3542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399CD5-2A32-964D-827F-030A961BBD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3562">
            <a:off x="7613216" y="2488359"/>
            <a:ext cx="1017795" cy="1589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5BABDF-B8CF-4542-852F-2FFF143B60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3113">
            <a:off x="6832195" y="1281081"/>
            <a:ext cx="1048176" cy="1605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04223E-47BA-294E-ACD2-A5946C4D2C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3567">
            <a:off x="5658566" y="2396445"/>
            <a:ext cx="1058304" cy="16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3. Students should develop </a:t>
            </a:r>
            <a:r>
              <a:rPr lang="en-US" dirty="0">
                <a:solidFill>
                  <a:srgbClr val="92D050"/>
                </a:solidFill>
              </a:rPr>
              <a:t>fluency </a:t>
            </a:r>
            <a:r>
              <a:rPr lang="en-US" dirty="0"/>
              <a:t>with facts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A0AB-4ECD-744B-9F1F-765EC23F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51153-E8F3-A04D-9F45-68D1B1DAB4C4}"/>
              </a:ext>
            </a:extLst>
          </p:cNvPr>
          <p:cNvSpPr/>
          <p:nvPr/>
        </p:nvSpPr>
        <p:spPr>
          <a:xfrm>
            <a:off x="1700980" y="929886"/>
            <a:ext cx="2143432" cy="6292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6231C-9C2D-C042-B703-6BF70E3B4929}"/>
              </a:ext>
            </a:extLst>
          </p:cNvPr>
          <p:cNvSpPr/>
          <p:nvPr/>
        </p:nvSpPr>
        <p:spPr>
          <a:xfrm>
            <a:off x="4572000" y="935540"/>
            <a:ext cx="2143432" cy="6292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DAILY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8BC3AEC1-D9B2-F344-B12E-5C65AF20D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0534">
            <a:off x="384794" y="2006806"/>
            <a:ext cx="3200400" cy="180022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E9E0E2-837E-F545-B2ED-5914AD29E9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1681">
            <a:off x="2513843" y="3416583"/>
            <a:ext cx="2613489" cy="18838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66D7D8-C755-F24B-9E30-E143ED670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5383">
            <a:off x="516358" y="5001116"/>
            <a:ext cx="2997487" cy="1902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50F211-F334-E645-86F4-E354F0A7B9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2104">
            <a:off x="5236826" y="1568829"/>
            <a:ext cx="2957212" cy="29572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7B204A-FA5A-4E46-895A-E68C224EA7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6047">
            <a:off x="6210606" y="4077842"/>
            <a:ext cx="2817568" cy="28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3. Students should develop </a:t>
            </a:r>
            <a:r>
              <a:rPr lang="en-US" dirty="0">
                <a:solidFill>
                  <a:srgbClr val="92D050"/>
                </a:solidFill>
              </a:rPr>
              <a:t>fluency </a:t>
            </a:r>
            <a:r>
              <a:rPr lang="en-US" dirty="0"/>
              <a:t>with facts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A0AB-4ECD-744B-9F1F-765EC23F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51153-E8F3-A04D-9F45-68D1B1DAB4C4}"/>
              </a:ext>
            </a:extLst>
          </p:cNvPr>
          <p:cNvSpPr/>
          <p:nvPr/>
        </p:nvSpPr>
        <p:spPr>
          <a:xfrm>
            <a:off x="1700980" y="929886"/>
            <a:ext cx="2143432" cy="6292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6231C-9C2D-C042-B703-6BF70E3B4929}"/>
              </a:ext>
            </a:extLst>
          </p:cNvPr>
          <p:cNvSpPr/>
          <p:nvPr/>
        </p:nvSpPr>
        <p:spPr>
          <a:xfrm>
            <a:off x="4572000" y="935540"/>
            <a:ext cx="2143432" cy="6292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DAILY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70B1E1-EB91-0042-B065-4117C5A4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33263"/>
            <a:ext cx="2270869" cy="22708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2C1E72-AF2E-3543-9324-F44D9CEA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83" y="3104998"/>
            <a:ext cx="1966735" cy="26155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043FA9-FCE8-8B48-8267-186EA010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594" y="4914252"/>
            <a:ext cx="2433074" cy="21289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07CC2E-7527-8947-B04B-4102C04DD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175" y="1684634"/>
            <a:ext cx="1845081" cy="27777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C8C11-2CF7-3F4F-9834-7620247FF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626" y="3135856"/>
            <a:ext cx="2615554" cy="19667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CFB297-F374-354C-B897-5BBDB05AC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42" y="5198111"/>
            <a:ext cx="2777759" cy="18450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2F24F5-6E19-8C48-B22B-46BC0173D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246" y="1667060"/>
            <a:ext cx="1845081" cy="27777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4FF96F-C093-D145-9D08-9E58A0C0E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0403" y="5164932"/>
            <a:ext cx="1845081" cy="27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037545" y="3352802"/>
            <a:ext cx="2855934" cy="951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Fluency building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D712FC-B9D8-BE4F-9974-6CADA31112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6F819A-8EFF-604D-BB88-EA9454FDB130}"/>
              </a:ext>
            </a:extLst>
          </p:cNvPr>
          <p:cNvGrpSpPr/>
          <p:nvPr/>
        </p:nvGrpSpPr>
        <p:grpSpPr>
          <a:xfrm>
            <a:off x="452284" y="277732"/>
            <a:ext cx="447558" cy="1323439"/>
            <a:chOff x="117987" y="277732"/>
            <a:chExt cx="44755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6C24C1-E4BB-3749-94E4-3F1ECB79FD76}"/>
                </a:ext>
              </a:extLst>
            </p:cNvPr>
            <p:cNvSpPr txBox="1"/>
            <p:nvPr/>
          </p:nvSpPr>
          <p:spPr>
            <a:xfrm>
              <a:off x="117987" y="277732"/>
              <a:ext cx="4475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AE3F604-A1D3-A447-B1E7-56E75F4B7A2F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117987" y="939452"/>
              <a:ext cx="44755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25E0EF-2DB0-684E-84E3-53EC5FD2B92F}"/>
              </a:ext>
            </a:extLst>
          </p:cNvPr>
          <p:cNvGrpSpPr/>
          <p:nvPr/>
        </p:nvGrpSpPr>
        <p:grpSpPr>
          <a:xfrm>
            <a:off x="1353984" y="277732"/>
            <a:ext cx="447558" cy="1323439"/>
            <a:chOff x="117987" y="277732"/>
            <a:chExt cx="447558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464BBC-6AF4-EC45-BC0F-73E616DB3245}"/>
                </a:ext>
              </a:extLst>
            </p:cNvPr>
            <p:cNvSpPr txBox="1"/>
            <p:nvPr/>
          </p:nvSpPr>
          <p:spPr>
            <a:xfrm>
              <a:off x="117987" y="277732"/>
              <a:ext cx="4475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1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5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F4376A-31E8-174A-B3EB-608C5EF86AEA}"/>
                </a:ext>
              </a:extLst>
            </p:cNvPr>
            <p:cNvCxnSpPr>
              <a:stCxn id="8" idx="1"/>
              <a:endCxn id="8" idx="3"/>
            </p:cNvCxnSpPr>
            <p:nvPr/>
          </p:nvCxnSpPr>
          <p:spPr>
            <a:xfrm>
              <a:off x="117987" y="939452"/>
              <a:ext cx="44755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78D040-0ED0-C046-885A-711CB909245A}"/>
              </a:ext>
            </a:extLst>
          </p:cNvPr>
          <p:cNvSpPr txBox="1"/>
          <p:nvPr/>
        </p:nvSpPr>
        <p:spPr>
          <a:xfrm>
            <a:off x="881493" y="585508"/>
            <a:ext cx="490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</a:rPr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01D67-2D30-AC43-AE40-DB56BC64FCAD}"/>
              </a:ext>
            </a:extLst>
          </p:cNvPr>
          <p:cNvSpPr/>
          <p:nvPr/>
        </p:nvSpPr>
        <p:spPr>
          <a:xfrm>
            <a:off x="452284" y="25836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arker Felt Thin" panose="02000400000000000000" pitchFamily="2" charset="77"/>
              </a:rPr>
              <a:t>3: 3, 6, 9, 12, 15</a:t>
            </a:r>
          </a:p>
          <a:p>
            <a:r>
              <a:rPr lang="en-US" sz="4000" dirty="0">
                <a:solidFill>
                  <a:schemeClr val="bg1"/>
                </a:solidFill>
                <a:latin typeface="Marker Felt Thin" panose="02000400000000000000" pitchFamily="2" charset="77"/>
              </a:rPr>
              <a:t>5: 5, 10, 15, 20,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9344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037545" y="4180357"/>
            <a:ext cx="2855934" cy="9519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Problem solving instruction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1AC82D-B76E-1D4E-9B5D-7A9CE7A30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249881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2288"/>
            <a:ext cx="5257800" cy="5499426"/>
          </a:xfrm>
          <a:prstGeom prst="rect">
            <a:avLst/>
          </a:prstGeom>
          <a:ln>
            <a:solidFill>
              <a:srgbClr val="FF93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903403" y="1069647"/>
            <a:ext cx="2922494" cy="662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latin typeface="Myriad Pro" panose="020B0503030403020204" pitchFamily="34" charset="0"/>
              </a:rPr>
              <a:t>Reading</a:t>
            </a:r>
            <a:r>
              <a:rPr lang="en-US" sz="2200" b="1" dirty="0">
                <a:latin typeface="Myriad Pro" panose="020B0503030403020204" pitchFamily="34" charset="0"/>
              </a:rPr>
              <a:t> the problem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0276" y="1686062"/>
            <a:ext cx="2922494" cy="662815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Myriad Pro" panose="020B0503030403020204" pitchFamily="34" charset="0"/>
              </a:rPr>
              <a:t>Understanding </a:t>
            </a:r>
            <a:r>
              <a:rPr lang="en-US" sz="2200" i="1" dirty="0">
                <a:latin typeface="Myriad Pro" panose="020B0503030403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230524" y="2302477"/>
            <a:ext cx="2922494" cy="662815"/>
          </a:xfrm>
          <a:prstGeom prst="rect">
            <a:avLst/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Myriad Pro" panose="020B0503030403020204" pitchFamily="34" charset="0"/>
              </a:rPr>
              <a:t>Identifying </a:t>
            </a:r>
            <a:r>
              <a:rPr lang="en-US" sz="2200" i="1" dirty="0">
                <a:latin typeface="Myriad Pro" panose="020B0503030403020204" pitchFamily="34" charset="0"/>
              </a:rPr>
              <a:t>relevant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b="1" dirty="0">
                <a:latin typeface="Myriad Pro" panose="020B0503030403020204" pitchFamily="34" charset="0"/>
              </a:rPr>
              <a:t>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0772" y="2914807"/>
            <a:ext cx="2922494" cy="662815"/>
          </a:xfrm>
          <a:prstGeom prst="rect">
            <a:avLst/>
          </a:prstGeom>
          <a:solidFill>
            <a:srgbClr val="009051"/>
          </a:solidFill>
          <a:ln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Myriad Pro" panose="020B0503030403020204" pitchFamily="34" charset="0"/>
              </a:rPr>
              <a:t>Ignoring </a:t>
            </a:r>
            <a:r>
              <a:rPr lang="en-US" sz="2200" b="1" i="1" dirty="0">
                <a:latin typeface="Myriad Pro" panose="020B0503030403020204" pitchFamily="34" charset="0"/>
              </a:rPr>
              <a:t>irrelevant</a:t>
            </a:r>
            <a:r>
              <a:rPr lang="en-US" sz="2200" b="1" dirty="0">
                <a:latin typeface="Myriad Pro" panose="020B0503030403020204" pitchFamily="34" charset="0"/>
              </a:rPr>
              <a:t> 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1020" y="3527137"/>
            <a:ext cx="2922494" cy="66281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Myriad Pro" panose="020B0503030403020204" pitchFamily="34" charset="0"/>
              </a:rPr>
              <a:t>Interpreting </a:t>
            </a:r>
            <a:r>
              <a:rPr lang="en-US" sz="2200" i="1" dirty="0">
                <a:latin typeface="Myriad Pro" panose="020B0503030403020204" pitchFamily="34" charset="0"/>
              </a:rPr>
              <a:t>charts and graphs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7579" y="4137609"/>
            <a:ext cx="2922494" cy="662815"/>
          </a:xfrm>
          <a:prstGeom prst="rect">
            <a:avLst/>
          </a:prstGeom>
          <a:solidFill>
            <a:srgbClr val="76D6FF"/>
          </a:solidFill>
          <a:ln>
            <a:solidFill>
              <a:srgbClr val="76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Myriad Pro" panose="020B0503030403020204" pitchFamily="34" charset="0"/>
              </a:rPr>
              <a:t>Identifying appropriate </a:t>
            </a:r>
            <a:r>
              <a:rPr lang="en-US" sz="2200" i="1" dirty="0">
                <a:latin typeface="Myriad Pro" panose="020B0503030403020204" pitchFamily="34" charset="0"/>
              </a:rPr>
              <a:t>operation</a:t>
            </a:r>
            <a:endParaRPr lang="en-US" sz="2200" dirty="0"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5187" y="4794101"/>
            <a:ext cx="2922494" cy="662815"/>
          </a:xfrm>
          <a:prstGeom prst="rect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latin typeface="Myriad Pro" panose="020B0503030403020204" pitchFamily="34" charset="0"/>
              </a:rPr>
              <a:t>Performing </a:t>
            </a:r>
            <a:r>
              <a:rPr lang="en-US" sz="2200" i="1">
                <a:latin typeface="Myriad Pro" panose="020B0503030403020204" pitchFamily="34" charset="0"/>
              </a:rPr>
              <a:t>computations</a:t>
            </a:r>
            <a:endParaRPr lang="en-US" sz="2200" dirty="0">
              <a:latin typeface="Myriad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93150" y="4207149"/>
            <a:ext cx="5024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  <a:latin typeface="Myriad Pro" panose="020B0503030403020204" pitchFamily="34" charset="0"/>
              </a:rPr>
              <a:t>PARCC third-grade </a:t>
            </a:r>
            <a:r>
              <a:rPr lang="en-US" sz="1200">
                <a:solidFill>
                  <a:srgbClr val="FF9300"/>
                </a:solidFill>
                <a:latin typeface="Myriad Pro" panose="020B0503030403020204" pitchFamily="34" charset="0"/>
              </a:rPr>
              <a:t>release item (2015)</a:t>
            </a:r>
            <a:endParaRPr lang="en-US" sz="1200" dirty="0">
              <a:solidFill>
                <a:srgbClr val="FF9300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BD59F2-CA91-6444-B1B9-320C71D8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9942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Teach Problem Solving?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F9300"/>
              </a:buClr>
              <a:buAutoNum type="arabicPeriod"/>
            </a:pPr>
            <a:r>
              <a:rPr lang="en-US" b="1" dirty="0">
                <a:solidFill>
                  <a:srgbClr val="FF2600"/>
                </a:solidFill>
              </a:rPr>
              <a:t>Don’t</a:t>
            </a:r>
            <a:r>
              <a:rPr lang="en-US" dirty="0"/>
              <a:t> use key words tied to operations</a:t>
            </a:r>
          </a:p>
          <a:p>
            <a:pPr marL="457200" indent="-457200">
              <a:buClr>
                <a:srgbClr val="FF9300"/>
              </a:buClr>
              <a:buAutoNum type="arabicPeriod"/>
            </a:pPr>
            <a:r>
              <a:rPr lang="en-US" b="1" dirty="0">
                <a:solidFill>
                  <a:srgbClr val="009051"/>
                </a:solidFill>
              </a:rPr>
              <a:t>Do </a:t>
            </a:r>
            <a:r>
              <a:rPr lang="en-US" dirty="0"/>
              <a:t>teach students an </a:t>
            </a:r>
            <a:r>
              <a:rPr lang="en-US" i="1" dirty="0"/>
              <a:t>attack strategy</a:t>
            </a:r>
            <a:r>
              <a:rPr lang="en-US" dirty="0"/>
              <a:t> </a:t>
            </a:r>
          </a:p>
          <a:p>
            <a:pPr marL="457200" indent="-457200">
              <a:buClr>
                <a:srgbClr val="FF9300"/>
              </a:buClr>
              <a:buAutoNum type="arabicPeriod"/>
            </a:pPr>
            <a:r>
              <a:rPr lang="en-US" b="1" dirty="0">
                <a:solidFill>
                  <a:srgbClr val="009051"/>
                </a:solidFill>
              </a:rPr>
              <a:t>Do</a:t>
            </a:r>
            <a:r>
              <a:rPr lang="en-US" dirty="0"/>
              <a:t> teach students </a:t>
            </a:r>
            <a:r>
              <a:rPr lang="en-US" i="1" dirty="0"/>
              <a:t>schemas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84E1C6-3A99-8940-84A3-DC491A395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4277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47" y="79022"/>
            <a:ext cx="5221115" cy="601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675186" y="1724507"/>
            <a:ext cx="8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http://</a:t>
            </a:r>
            <a:r>
              <a:rPr lang="en-US" sz="12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www.greatertexasfoundation.org</a:t>
            </a:r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/trajectories-of-mathematics-performance/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756" y="1407077"/>
            <a:ext cx="2494844" cy="12713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Addition influenced arithmetic with increasing importance from grades 1 to 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02089" y="1980043"/>
            <a:ext cx="992558" cy="18694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6756" y="3173843"/>
            <a:ext cx="2494844" cy="10724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Grade 1 arithmetic predicted arithmetic at grades 2, 3, and 4</a:t>
            </a:r>
          </a:p>
        </p:txBody>
      </p:sp>
      <p:cxnSp>
        <p:nvCxnSpPr>
          <p:cNvPr id="11" name="Straight Connector 10"/>
          <p:cNvCxnSpPr>
            <a:stCxn id="10" idx="3"/>
          </p:cNvCxnSpPr>
          <p:nvPr/>
        </p:nvCxnSpPr>
        <p:spPr>
          <a:xfrm>
            <a:off x="2641600" y="3710065"/>
            <a:ext cx="997916" cy="49538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elementary school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predicts later mathematics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Grade 1 broad math predicted broad math at grades 3, 5, and 10</a:t>
            </a:r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>
          <a:xfrm flipV="1">
            <a:off x="2641600" y="4385733"/>
            <a:ext cx="953047" cy="90892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7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Clr>
                <a:srgbClr val="FF9300"/>
              </a:buClr>
              <a:buAutoNum type="arabicPeriod"/>
            </a:pPr>
            <a:r>
              <a:rPr lang="en-US" dirty="0">
                <a:solidFill>
                  <a:srgbClr val="FF2600"/>
                </a:solidFill>
              </a:rPr>
              <a:t>Don’t</a:t>
            </a:r>
            <a:r>
              <a:rPr lang="en-US" dirty="0"/>
              <a:t> use key words tied to operations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60120"/>
            <a:ext cx="4064000" cy="3162300"/>
          </a:xfrm>
          <a:prstGeom prst="rect">
            <a:avLst/>
          </a:prstGeom>
          <a:ln>
            <a:solidFill>
              <a:srgbClr val="FF93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177" y="1451052"/>
            <a:ext cx="3455046" cy="4460150"/>
          </a:xfrm>
          <a:prstGeom prst="rect">
            <a:avLst/>
          </a:prstGeom>
          <a:ln>
            <a:solidFill>
              <a:srgbClr val="FF93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8AA45-7C65-9B44-8767-0A83B26AD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542906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2600"/>
                </a:solidFill>
              </a:rPr>
              <a:t>Don’t</a:t>
            </a:r>
            <a:r>
              <a:rPr lang="en-US" dirty="0"/>
              <a:t> use key words tied to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28600" y="1152434"/>
            <a:ext cx="6379107" cy="2004479"/>
          </a:xfrm>
        </p:spPr>
        <p:txBody>
          <a:bodyPr>
            <a:normAutofit/>
          </a:bodyPr>
          <a:lstStyle/>
          <a:p>
            <a:r>
              <a:rPr lang="en-US" dirty="0"/>
              <a:t>Kasey made $42, and Mandy made $37. How much money did they make </a:t>
            </a:r>
            <a:r>
              <a:rPr lang="en-US" b="1" dirty="0">
                <a:solidFill>
                  <a:srgbClr val="00B050"/>
                </a:solidFill>
              </a:rPr>
              <a:t>altogether</a:t>
            </a:r>
            <a:r>
              <a:rPr lang="en-US" dirty="0"/>
              <a:t>?</a:t>
            </a:r>
          </a:p>
          <a:p>
            <a:r>
              <a:rPr lang="en-US" dirty="0"/>
              <a:t>Kasey and Mandy made $79 </a:t>
            </a:r>
            <a:r>
              <a:rPr lang="en-US" b="1" dirty="0">
                <a:solidFill>
                  <a:srgbClr val="FF0000"/>
                </a:solidFill>
              </a:rPr>
              <a:t>altogether</a:t>
            </a:r>
            <a:r>
              <a:rPr lang="en-US" dirty="0"/>
              <a:t>. If Kasey made $42, how much money did Mandy make?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905F5D-D429-C043-814A-F70301092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9023F0-DD84-AA4D-B821-AB116ED70453}"/>
              </a:ext>
            </a:extLst>
          </p:cNvPr>
          <p:cNvSpPr txBox="1">
            <a:spLocks/>
          </p:cNvSpPr>
          <p:nvPr/>
        </p:nvSpPr>
        <p:spPr>
          <a:xfrm>
            <a:off x="2273300" y="4115328"/>
            <a:ext cx="6553200" cy="200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Becky has $70 </a:t>
            </a:r>
            <a:r>
              <a:rPr lang="en-US" b="1">
                <a:solidFill>
                  <a:srgbClr val="00B050"/>
                </a:solidFill>
              </a:rPr>
              <a:t>more than </a:t>
            </a:r>
            <a:r>
              <a:rPr lang="en-US"/>
              <a:t>Perla. If Becky has $120, how much money does Perla have?</a:t>
            </a:r>
          </a:p>
          <a:p>
            <a:r>
              <a:rPr lang="en-US"/>
              <a:t>Becky has $70 </a:t>
            </a:r>
            <a:r>
              <a:rPr lang="en-US" b="1">
                <a:solidFill>
                  <a:srgbClr val="FF0000"/>
                </a:solidFill>
              </a:rPr>
              <a:t>more than</a:t>
            </a:r>
            <a:r>
              <a:rPr lang="en-US" b="1"/>
              <a:t> </a:t>
            </a:r>
            <a:r>
              <a:rPr lang="en-US"/>
              <a:t>Perla. If Perla has $50, how much money does Becky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8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2600"/>
                </a:solidFill>
              </a:rPr>
              <a:t>Don’t</a:t>
            </a:r>
            <a:r>
              <a:rPr lang="en-US" dirty="0"/>
              <a:t> use key words tied to operations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1296875"/>
            <a:ext cx="6074307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Matt baked 18 cookies. His brother baked </a:t>
            </a:r>
            <a:r>
              <a:rPr lang="en-US" b="1" dirty="0">
                <a:solidFill>
                  <a:srgbClr val="00B050"/>
                </a:solidFill>
                <a:latin typeface="Myriad Pro" panose="020B0503030403020204" pitchFamily="34" charset="0"/>
              </a:rPr>
              <a:t>twice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as many. How many cookies did his brother bake?</a:t>
            </a: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Matt’s brother baked </a:t>
            </a:r>
            <a:r>
              <a:rPr lang="en-US" b="1" dirty="0">
                <a:solidFill>
                  <a:srgbClr val="FF2600"/>
                </a:solidFill>
                <a:latin typeface="Myriad Pro" panose="020B0503030403020204" pitchFamily="34" charset="0"/>
              </a:rPr>
              <a:t>twice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as many cookies as Matt. If Matt’s brother baked 36 cookies, how many did Matt bake?</a:t>
            </a:r>
          </a:p>
          <a:p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B2EBD0-B058-B449-8F8E-379033FF5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4E8FA5-17E5-C445-BCAA-BFFF34733D2C}"/>
              </a:ext>
            </a:extLst>
          </p:cNvPr>
          <p:cNvSpPr txBox="1">
            <a:spLocks/>
          </p:cNvSpPr>
          <p:nvPr/>
        </p:nvSpPr>
        <p:spPr>
          <a:xfrm>
            <a:off x="2764893" y="3986487"/>
            <a:ext cx="6379107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Rachel wants to </a:t>
            </a:r>
            <a:r>
              <a:rPr lang="en-US" b="1">
                <a:solidFill>
                  <a:srgbClr val="00B050"/>
                </a:solidFill>
              </a:rPr>
              <a:t>share</a:t>
            </a:r>
            <a:r>
              <a:rPr lang="en-US"/>
              <a:t> 36 brownies with 6 friends. How many cookies will </a:t>
            </a:r>
            <a:r>
              <a:rPr lang="en-US" b="1">
                <a:solidFill>
                  <a:srgbClr val="00B050"/>
                </a:solidFill>
              </a:rPr>
              <a:t>each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friend receive?</a:t>
            </a:r>
          </a:p>
          <a:p>
            <a:r>
              <a:rPr lang="en-US"/>
              <a:t>Rachel </a:t>
            </a:r>
            <a:r>
              <a:rPr lang="en-US" b="1">
                <a:solidFill>
                  <a:srgbClr val="FF0000"/>
                </a:solidFill>
              </a:rPr>
              <a:t>shared</a:t>
            </a:r>
            <a:r>
              <a:rPr lang="en-US"/>
              <a:t> brownies with 6 friends. </a:t>
            </a:r>
            <a:r>
              <a:rPr lang="en-US" b="1">
                <a:solidFill>
                  <a:srgbClr val="FF0000"/>
                </a:solidFill>
              </a:rPr>
              <a:t>Each</a:t>
            </a:r>
            <a:r>
              <a:rPr lang="en-US"/>
              <a:t> friend ate 6 brownies. How many brownies did Rachel have to start with?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106" y="1398494"/>
            <a:ext cx="7727576" cy="3012141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Myriad Pro" panose="020B0503030403020204" pitchFamily="34" charset="0"/>
            </a:endParaRPr>
          </a:p>
          <a:p>
            <a:pPr algn="ctr"/>
            <a:r>
              <a:rPr lang="en-US" sz="3200" b="1" dirty="0">
                <a:latin typeface="Myriad Pro" panose="020B0503030403020204" pitchFamily="34" charset="0"/>
              </a:rPr>
              <a:t>Note:</a:t>
            </a:r>
          </a:p>
          <a:p>
            <a:pPr algn="ctr"/>
            <a:endParaRPr lang="en-US" sz="3200" b="1" dirty="0">
              <a:latin typeface="Myriad Pro" panose="020B0503030403020204" pitchFamily="34" charset="0"/>
            </a:endParaRPr>
          </a:p>
          <a:p>
            <a:pPr algn="ctr"/>
            <a:r>
              <a:rPr lang="en-US" sz="3200" dirty="0">
                <a:latin typeface="Myriad Pro" panose="020B0503030403020204" pitchFamily="34" charset="0"/>
              </a:rPr>
              <a:t>Students need to understand </a:t>
            </a:r>
            <a:r>
              <a:rPr lang="en-US" sz="3200" i="1" dirty="0">
                <a:latin typeface="Myriad Pro" panose="020B0503030403020204" pitchFamily="34" charset="0"/>
              </a:rPr>
              <a:t>key words</a:t>
            </a:r>
            <a:r>
              <a:rPr lang="en-US" sz="3200" dirty="0">
                <a:latin typeface="Myriad Pro" panose="020B0503030403020204" pitchFamily="34" charset="0"/>
              </a:rPr>
              <a:t>. But, key words should not be directly tied to </a:t>
            </a:r>
            <a:r>
              <a:rPr lang="en-US" sz="3200" i="1" dirty="0">
                <a:latin typeface="Myriad Pro" panose="020B0503030403020204" pitchFamily="34" charset="0"/>
              </a:rPr>
              <a:t>operations</a:t>
            </a:r>
            <a:r>
              <a:rPr lang="en-US" sz="3200" dirty="0">
                <a:latin typeface="Myriad Pro" panose="020B0503030403020204" pitchFamily="34" charset="0"/>
              </a:rPr>
              <a:t>.</a:t>
            </a:r>
          </a:p>
          <a:p>
            <a:pPr algn="ctr"/>
            <a:endParaRPr lang="en-US" sz="3200" dirty="0">
              <a:latin typeface="Myriad Pro" panose="020B0503030403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C335F-5F97-0D44-B9E7-EB89F29D3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584971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>
                <a:solidFill>
                  <a:srgbClr val="00B050"/>
                </a:solidFill>
              </a:rPr>
              <a:t>Do</a:t>
            </a:r>
            <a:r>
              <a:rPr lang="en-US" dirty="0">
                <a:solidFill>
                  <a:srgbClr val="009051"/>
                </a:solidFill>
              </a:rPr>
              <a:t> </a:t>
            </a:r>
            <a:r>
              <a:rPr lang="en-US" dirty="0"/>
              <a:t>teach students an </a:t>
            </a:r>
            <a:r>
              <a:rPr lang="en-US" i="1" dirty="0"/>
              <a:t>attack strategy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Regardless of the word problem (i.e., routine word problems, instructional word problems), students need an </a:t>
            </a:r>
            <a:r>
              <a:rPr lang="en-US" b="1" i="1" dirty="0"/>
              <a:t>attack strategy </a:t>
            </a:r>
            <a:r>
              <a:rPr lang="en-US" dirty="0"/>
              <a:t>for working through the problem.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6498886" y="3526397"/>
            <a:ext cx="5024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  <a:latin typeface="Myriad Pro" panose="020B0503030403020204" pitchFamily="34" charset="0"/>
              </a:rPr>
              <a:t>PARCC third-grade release items (2015)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29736"/>
            <a:ext cx="5765800" cy="1536700"/>
          </a:xfrm>
          <a:prstGeom prst="rect">
            <a:avLst/>
          </a:prstGeom>
          <a:ln>
            <a:solidFill>
              <a:srgbClr val="FF93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700" y="3976731"/>
            <a:ext cx="5613400" cy="2044700"/>
          </a:xfrm>
          <a:prstGeom prst="rect">
            <a:avLst/>
          </a:prstGeom>
          <a:ln>
            <a:solidFill>
              <a:srgbClr val="FF93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918C9C-9B46-8B43-A9A4-9988FECCD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12598999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>
                <a:solidFill>
                  <a:srgbClr val="00B050"/>
                </a:solidFill>
              </a:rPr>
              <a:t>Do</a:t>
            </a:r>
            <a:r>
              <a:rPr lang="en-US" dirty="0">
                <a:solidFill>
                  <a:srgbClr val="009051"/>
                </a:solidFill>
              </a:rPr>
              <a:t> </a:t>
            </a:r>
            <a:r>
              <a:rPr lang="en-US" dirty="0"/>
              <a:t>teach students an </a:t>
            </a:r>
            <a:r>
              <a:rPr lang="en-US" i="1" dirty="0"/>
              <a:t>attack strategy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485625">
            <a:off x="4564589" y="2778872"/>
            <a:ext cx="3561984" cy="312672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  <a:latin typeface="Myriad Pro" panose="020B0503030403020204" pitchFamily="34" charset="0"/>
              </a:rPr>
              <a:t>R-CUBES</a:t>
            </a:r>
          </a:p>
          <a:p>
            <a:pPr algn="ctr" defTabSz="457200"/>
            <a:endParaRPr lang="en-US" sz="1200" b="1" dirty="0">
              <a:solidFill>
                <a:prstClr val="white"/>
              </a:solidFill>
              <a:latin typeface="Myriad Pro" panose="020B0503030403020204" pitchFamily="34" charset="0"/>
            </a:endParaRP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R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ead the problem.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C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ircle key numbers.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U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nderline the question.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B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ox action words.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E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valuate steps.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S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olve and check.</a:t>
            </a:r>
            <a:endParaRPr lang="en-US" sz="3000" b="1" dirty="0">
              <a:solidFill>
                <a:prstClr val="white"/>
              </a:solidFill>
              <a:latin typeface="Myriad Pro" panose="020B0503030403020204" pitchFamily="34" charset="0"/>
            </a:endParaRPr>
          </a:p>
          <a:p>
            <a:pPr algn="ctr" defTabSz="457200"/>
            <a:endParaRPr lang="en-US" sz="2400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083556">
            <a:off x="724647" y="1521630"/>
            <a:ext cx="2994212" cy="341872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 err="1">
                <a:solidFill>
                  <a:prstClr val="white"/>
                </a:solidFill>
                <a:latin typeface="Myriad Pro" panose="020B0503030403020204" pitchFamily="34" charset="0"/>
              </a:rPr>
              <a:t>UPSCheck</a:t>
            </a:r>
            <a:endParaRPr lang="en-US" sz="3600" b="1" dirty="0">
              <a:solidFill>
                <a:prstClr val="white"/>
              </a:solidFill>
              <a:latin typeface="Myriad Pro" panose="020B0503030403020204" pitchFamily="34" charset="0"/>
            </a:endParaRP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Myriad Pro" panose="020B0503030403020204" pitchFamily="34" charset="0"/>
              </a:rPr>
              <a:t>U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nderstand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Myriad Pro" panose="020B0503030403020204" pitchFamily="34" charset="0"/>
              </a:rPr>
              <a:t>P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lan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Myriad Pro" panose="020B0503030403020204" pitchFamily="34" charset="0"/>
              </a:rPr>
              <a:t>S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olve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Myriad Pro" panose="020B0503030403020204" pitchFamily="34" charset="0"/>
              </a:rPr>
              <a:t>C</a:t>
            </a:r>
            <a:r>
              <a:rPr lang="en-US" sz="2400" dirty="0">
                <a:solidFill>
                  <a:prstClr val="white"/>
                </a:solidFill>
                <a:latin typeface="Myriad Pro" panose="020B0503030403020204" pitchFamily="34" charset="0"/>
              </a:rPr>
              <a:t>heck</a:t>
            </a:r>
            <a:endParaRPr lang="en-US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46A04-4D32-5E4B-A194-5EB28EDED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950422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78" y="194733"/>
            <a:ext cx="8686800" cy="731520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>
                <a:solidFill>
                  <a:srgbClr val="00B050"/>
                </a:solidFill>
              </a:rPr>
              <a:t>Do</a:t>
            </a:r>
            <a:r>
              <a:rPr lang="en-US" dirty="0"/>
              <a:t> teach students </a:t>
            </a:r>
            <a:r>
              <a:rPr lang="en-US" i="1" dirty="0"/>
              <a:t>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256417"/>
            <a:ext cx="8686800" cy="4839538"/>
          </a:xfrm>
        </p:spPr>
        <p:txBody>
          <a:bodyPr/>
          <a:lstStyle/>
          <a:p>
            <a:r>
              <a:rPr lang="en-US" dirty="0"/>
              <a:t>When teaching about word problems, students should learn the </a:t>
            </a:r>
            <a:r>
              <a:rPr lang="en-US" i="1" dirty="0"/>
              <a:t>schema</a:t>
            </a:r>
            <a:r>
              <a:rPr lang="en-US" dirty="0"/>
              <a:t> of the word problem.</a:t>
            </a:r>
          </a:p>
          <a:p>
            <a:pPr marL="342900" indent="-342900">
              <a:buClr>
                <a:srgbClr val="FF9300"/>
              </a:buClr>
              <a:buFont typeface="Arial" charset="0"/>
              <a:buChar char="•"/>
            </a:pPr>
            <a:r>
              <a:rPr lang="en-US" dirty="0"/>
              <a:t>Structure</a:t>
            </a:r>
          </a:p>
          <a:p>
            <a:pPr marL="342900" indent="-342900">
              <a:buClr>
                <a:srgbClr val="FF9300"/>
              </a:buClr>
              <a:buFont typeface="Arial" charset="0"/>
              <a:buChar char="•"/>
            </a:pPr>
            <a:r>
              <a:rPr lang="en-US" dirty="0"/>
              <a:t>Problem type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3131" y="3138437"/>
            <a:ext cx="2974042" cy="73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Additive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0990" y="3116025"/>
            <a:ext cx="2974042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Multiplicative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818306" y="2855046"/>
            <a:ext cx="633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  <a:latin typeface="Myriad Pro" panose="020B0503030403020204" pitchFamily="34" charset="0"/>
              </a:rPr>
              <a:t>Jitendra </a:t>
            </a:r>
            <a:r>
              <a:rPr lang="en-US" sz="1200">
                <a:solidFill>
                  <a:srgbClr val="FF9300"/>
                </a:solidFill>
                <a:latin typeface="Myriad Pro" panose="020B0503030403020204" pitchFamily="34" charset="0"/>
              </a:rPr>
              <a:t>&amp; Star (2011); Riley </a:t>
            </a:r>
            <a:r>
              <a:rPr lang="en-US" sz="1200" dirty="0">
                <a:solidFill>
                  <a:srgbClr val="FF9300"/>
                </a:solidFill>
                <a:latin typeface="Myriad Pro" panose="020B0503030403020204" pitchFamily="34" charset="0"/>
              </a:rPr>
              <a:t>&amp; Greeno (1988); Van de </a:t>
            </a:r>
            <a:r>
              <a:rPr lang="en-US" sz="1200" dirty="0" err="1">
                <a:solidFill>
                  <a:srgbClr val="FF9300"/>
                </a:solidFill>
                <a:latin typeface="Myriad Pro" panose="020B0503030403020204" pitchFamily="34" charset="0"/>
              </a:rPr>
              <a:t>Walle</a:t>
            </a:r>
            <a:r>
              <a:rPr lang="en-US" sz="1200" dirty="0">
                <a:solidFill>
                  <a:srgbClr val="FF9300"/>
                </a:solidFill>
                <a:latin typeface="Myriad Pro" panose="020B0503030403020204" pitchFamily="34" charset="0"/>
              </a:rPr>
              <a:t>, Karp, &amp; Bay-Williams (2010)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6543" y="3840591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Myriad Pro" panose="020B0503030403020204" pitchFamily="34" charset="0"/>
              </a:rPr>
              <a:t>Total</a:t>
            </a:r>
            <a:endParaRPr lang="en-US" sz="3200" dirty="0">
              <a:latin typeface="Myriad Pro" panose="020B05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6543" y="4549639"/>
            <a:ext cx="2167218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Difference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543" y="5273369"/>
            <a:ext cx="2167218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Change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8013" y="3856109"/>
            <a:ext cx="2550459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Equal Groups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38013" y="4571215"/>
            <a:ext cx="2544856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Comparison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38013" y="5245498"/>
            <a:ext cx="2550459" cy="1033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Ratios/</a:t>
            </a:r>
          </a:p>
          <a:p>
            <a:pPr algn="ctr"/>
            <a:r>
              <a:rPr lang="en-US" sz="3200" dirty="0">
                <a:latin typeface="Myriad Pro" panose="020B0503030403020204" pitchFamily="34" charset="0"/>
              </a:rPr>
              <a:t>Proportions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2DA5FE0-131B-B74B-9948-B1AB114DA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0749"/>
            <a:ext cx="9144000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Calibri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6915900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037545" y="4180357"/>
            <a:ext cx="2855934" cy="9519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Problem solving instruction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1AC82D-B76E-1D4E-9B5D-7A9CE7A30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4F0B3-36A2-F94A-8215-A76670253613}"/>
              </a:ext>
            </a:extLst>
          </p:cNvPr>
          <p:cNvGrpSpPr/>
          <p:nvPr/>
        </p:nvGrpSpPr>
        <p:grpSpPr>
          <a:xfrm>
            <a:off x="452284" y="277732"/>
            <a:ext cx="447558" cy="1323439"/>
            <a:chOff x="117987" y="277732"/>
            <a:chExt cx="44755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65366-F102-DD48-ABE6-A8BCABA559F8}"/>
                </a:ext>
              </a:extLst>
            </p:cNvPr>
            <p:cNvSpPr txBox="1"/>
            <p:nvPr/>
          </p:nvSpPr>
          <p:spPr>
            <a:xfrm>
              <a:off x="117987" y="277732"/>
              <a:ext cx="4475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842EF4-4A74-2047-9368-D2CCCF0C4D8F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117987" y="939452"/>
              <a:ext cx="44755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769433-5A91-5C4B-90C0-8F06C537699B}"/>
              </a:ext>
            </a:extLst>
          </p:cNvPr>
          <p:cNvGrpSpPr/>
          <p:nvPr/>
        </p:nvGrpSpPr>
        <p:grpSpPr>
          <a:xfrm>
            <a:off x="1353984" y="277732"/>
            <a:ext cx="447558" cy="1323439"/>
            <a:chOff x="117987" y="277732"/>
            <a:chExt cx="447558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527E7B-A69B-D845-B04F-F8C176049A06}"/>
                </a:ext>
              </a:extLst>
            </p:cNvPr>
            <p:cNvSpPr txBox="1"/>
            <p:nvPr/>
          </p:nvSpPr>
          <p:spPr>
            <a:xfrm>
              <a:off x="117987" y="277732"/>
              <a:ext cx="4475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1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5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562A7C-CB69-224D-A252-0EE7CCE3CF26}"/>
                </a:ext>
              </a:extLst>
            </p:cNvPr>
            <p:cNvCxnSpPr>
              <a:stCxn id="8" idx="1"/>
              <a:endCxn id="8" idx="3"/>
            </p:cNvCxnSpPr>
            <p:nvPr/>
          </p:nvCxnSpPr>
          <p:spPr>
            <a:xfrm>
              <a:off x="117987" y="939452"/>
              <a:ext cx="44755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2ECA5A6-842D-D44C-8B6C-6470DEE9ADB5}"/>
              </a:ext>
            </a:extLst>
          </p:cNvPr>
          <p:cNvSpPr txBox="1"/>
          <p:nvPr/>
        </p:nvSpPr>
        <p:spPr>
          <a:xfrm>
            <a:off x="881493" y="585508"/>
            <a:ext cx="490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15695-CC15-3442-AB37-F887BDCDAC34}"/>
              </a:ext>
            </a:extLst>
          </p:cNvPr>
          <p:cNvSpPr txBox="1"/>
          <p:nvPr/>
        </p:nvSpPr>
        <p:spPr>
          <a:xfrm>
            <a:off x="1801542" y="1354950"/>
            <a:ext cx="6694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“Look at this problem. Sasha bought a bunch of flowers. If 2/3 of the flowers were yellow and 1/5 of the flowers were red, what amount of her flowers were yellow or red?</a:t>
            </a:r>
          </a:p>
        </p:txBody>
      </p:sp>
    </p:spTree>
    <p:extLst>
      <p:ext uri="{BB962C8B-B14F-4D97-AF65-F5344CB8AC3E}">
        <p14:creationId xmlns:p14="http://schemas.microsoft.com/office/powerpoint/2010/main" val="9118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037545" y="5007912"/>
            <a:ext cx="2855934" cy="9519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Motivation component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FA6C9B-0421-1B42-B97D-BE6443F47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687304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Component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388" y="2177970"/>
            <a:ext cx="2488557" cy="7523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6350" y="4141808"/>
            <a:ext cx="2488557" cy="7523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regulate behavior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2401" y="3165676"/>
            <a:ext cx="2488557" cy="7523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keep attention</a:t>
            </a:r>
          </a:p>
        </p:txBody>
      </p:sp>
    </p:spTree>
    <p:extLst>
      <p:ext uri="{BB962C8B-B14F-4D97-AF65-F5344CB8AC3E}">
        <p14:creationId xmlns:p14="http://schemas.microsoft.com/office/powerpoint/2010/main" val="334513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47" y="79022"/>
            <a:ext cx="5221115" cy="601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675186" y="1724507"/>
            <a:ext cx="8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http://</a:t>
            </a:r>
            <a:r>
              <a:rPr lang="en-US" sz="12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www.greatertexasfoundation.org</a:t>
            </a:r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/trajectories-of-mathematics-performance/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756" y="1407077"/>
            <a:ext cx="2494844" cy="127138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Counting and comparison in grades 2 or 4 predicted broad math 1 year later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02089" y="1980043"/>
            <a:ext cx="992558" cy="276162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6756" y="3173842"/>
            <a:ext cx="2494844" cy="12401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Fractions at 10-12 years old </a:t>
            </a:r>
            <a:r>
              <a:rPr lang="en-US">
                <a:latin typeface="Myriad Pro" panose="020B0503030403020204" pitchFamily="34" charset="0"/>
              </a:rPr>
              <a:t>predicted broad math 5 years later</a:t>
            </a:r>
            <a:endParaRPr lang="en-US" dirty="0">
              <a:latin typeface="Myriad Pro" panose="020B0503030403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51862" y="3694928"/>
            <a:ext cx="1042785" cy="121440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middle school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predicts later mathematics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Broad math in grade 7 predicted broad math in grade 8</a:t>
            </a:r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>
          <a:xfrm flipV="1">
            <a:off x="2641600" y="5237053"/>
            <a:ext cx="992558" cy="5760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3D30-98A3-664F-9911-9F673FA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Component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B6917-9975-9F4A-BDAC-756C58C80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6BD27-FE27-A64F-BFBA-20ACA5D058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1142">
            <a:off x="1808177" y="3108934"/>
            <a:ext cx="1944344" cy="29009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F8BE3C-2213-4945-B2AF-15241D5B2334}"/>
              </a:ext>
            </a:extLst>
          </p:cNvPr>
          <p:cNvGrpSpPr/>
          <p:nvPr/>
        </p:nvGrpSpPr>
        <p:grpSpPr>
          <a:xfrm rot="20776688">
            <a:off x="774699" y="1382703"/>
            <a:ext cx="2057400" cy="1144573"/>
            <a:chOff x="3276600" y="2844800"/>
            <a:chExt cx="2057400" cy="11445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F2DFA1-3CE3-764D-AE6A-DDE05013B5E7}"/>
                </a:ext>
              </a:extLst>
            </p:cNvPr>
            <p:cNvSpPr/>
            <p:nvPr/>
          </p:nvSpPr>
          <p:spPr>
            <a:xfrm>
              <a:off x="3276600" y="2844800"/>
              <a:ext cx="2057400" cy="1144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0754728-0E35-9B4E-BED9-4EC439ED3DD7}"/>
                </a:ext>
              </a:extLst>
            </p:cNvPr>
            <p:cNvSpPr/>
            <p:nvPr/>
          </p:nvSpPr>
          <p:spPr>
            <a:xfrm>
              <a:off x="3619500" y="3048000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AD6B468-4AE4-5046-8167-EAB3883CA8EF}"/>
                </a:ext>
              </a:extLst>
            </p:cNvPr>
            <p:cNvSpPr/>
            <p:nvPr/>
          </p:nvSpPr>
          <p:spPr>
            <a:xfrm>
              <a:off x="3810000" y="3042436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76A55B8-69AC-AD4D-B4A3-E4F900042030}"/>
                </a:ext>
              </a:extLst>
            </p:cNvPr>
            <p:cNvSpPr/>
            <p:nvPr/>
          </p:nvSpPr>
          <p:spPr>
            <a:xfrm>
              <a:off x="3962400" y="3075289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23C33AC-6CFD-6444-8E69-D04DD75BB2F0}"/>
                </a:ext>
              </a:extLst>
            </p:cNvPr>
            <p:cNvSpPr/>
            <p:nvPr/>
          </p:nvSpPr>
          <p:spPr>
            <a:xfrm>
              <a:off x="4114800" y="3124200"/>
              <a:ext cx="56075" cy="723900"/>
            </a:xfrm>
            <a:custGeom>
              <a:avLst/>
              <a:gdLst>
                <a:gd name="connsiteX0" fmla="*/ 25400 w 56075"/>
                <a:gd name="connsiteY0" fmla="*/ 0 h 723900"/>
                <a:gd name="connsiteX1" fmla="*/ 38100 w 56075"/>
                <a:gd name="connsiteY1" fmla="*/ 546100 h 723900"/>
                <a:gd name="connsiteX2" fmla="*/ 38100 w 56075"/>
                <a:gd name="connsiteY2" fmla="*/ 723900 h 723900"/>
                <a:gd name="connsiteX3" fmla="*/ 0 w 56075"/>
                <a:gd name="connsiteY3" fmla="*/ 7112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5" h="723900">
                  <a:moveTo>
                    <a:pt x="25400" y="0"/>
                  </a:moveTo>
                  <a:cubicBezTo>
                    <a:pt x="29633" y="182033"/>
                    <a:pt x="30520" y="364175"/>
                    <a:pt x="38100" y="546100"/>
                  </a:cubicBezTo>
                  <a:cubicBezTo>
                    <a:pt x="46677" y="751956"/>
                    <a:pt x="73857" y="402091"/>
                    <a:pt x="38100" y="723900"/>
                  </a:cubicBezTo>
                  <a:lnTo>
                    <a:pt x="0" y="711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1DEFB67-9514-CB41-9A1B-464C609B2673}"/>
                </a:ext>
              </a:extLst>
            </p:cNvPr>
            <p:cNvSpPr/>
            <p:nvPr/>
          </p:nvSpPr>
          <p:spPr>
            <a:xfrm>
              <a:off x="3429000" y="3149600"/>
              <a:ext cx="1028700" cy="609600"/>
            </a:xfrm>
            <a:custGeom>
              <a:avLst/>
              <a:gdLst>
                <a:gd name="connsiteX0" fmla="*/ 0 w 1028700"/>
                <a:gd name="connsiteY0" fmla="*/ 0 h 609600"/>
                <a:gd name="connsiteX1" fmla="*/ 88900 w 1028700"/>
                <a:gd name="connsiteY1" fmla="*/ 12700 h 609600"/>
                <a:gd name="connsiteX2" fmla="*/ 203200 w 1028700"/>
                <a:gd name="connsiteY2" fmla="*/ 25400 h 609600"/>
                <a:gd name="connsiteX3" fmla="*/ 342900 w 1028700"/>
                <a:gd name="connsiteY3" fmla="*/ 76200 h 609600"/>
                <a:gd name="connsiteX4" fmla="*/ 774700 w 1028700"/>
                <a:gd name="connsiteY4" fmla="*/ 342900 h 609600"/>
                <a:gd name="connsiteX5" fmla="*/ 863600 w 1028700"/>
                <a:gd name="connsiteY5" fmla="*/ 419100 h 609600"/>
                <a:gd name="connsiteX6" fmla="*/ 1016000 w 1028700"/>
                <a:gd name="connsiteY6" fmla="*/ 571500 h 609600"/>
                <a:gd name="connsiteX7" fmla="*/ 1028700 w 1028700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609600">
                  <a:moveTo>
                    <a:pt x="0" y="0"/>
                  </a:moveTo>
                  <a:lnTo>
                    <a:pt x="88900" y="12700"/>
                  </a:lnTo>
                  <a:cubicBezTo>
                    <a:pt x="126938" y="17455"/>
                    <a:pt x="166010" y="16103"/>
                    <a:pt x="203200" y="25400"/>
                  </a:cubicBezTo>
                  <a:cubicBezTo>
                    <a:pt x="251270" y="37418"/>
                    <a:pt x="297162" y="57142"/>
                    <a:pt x="342900" y="76200"/>
                  </a:cubicBezTo>
                  <a:cubicBezTo>
                    <a:pt x="523406" y="151411"/>
                    <a:pt x="609700" y="201472"/>
                    <a:pt x="774700" y="342900"/>
                  </a:cubicBezTo>
                  <a:cubicBezTo>
                    <a:pt x="804333" y="368300"/>
                    <a:pt x="835266" y="392258"/>
                    <a:pt x="863600" y="419100"/>
                  </a:cubicBezTo>
                  <a:cubicBezTo>
                    <a:pt x="915754" y="468509"/>
                    <a:pt x="1016000" y="571500"/>
                    <a:pt x="1016000" y="571500"/>
                  </a:cubicBezTo>
                  <a:lnTo>
                    <a:pt x="1028700" y="6096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6C12F62-581A-FF4D-B716-8BE7B9D1174A}"/>
                </a:ext>
              </a:extLst>
            </p:cNvPr>
            <p:cNvSpPr/>
            <p:nvPr/>
          </p:nvSpPr>
          <p:spPr>
            <a:xfrm>
              <a:off x="4686300" y="3149600"/>
              <a:ext cx="0" cy="635000"/>
            </a:xfrm>
            <a:custGeom>
              <a:avLst/>
              <a:gdLst>
                <a:gd name="connsiteX0" fmla="*/ 0 w 0"/>
                <a:gd name="connsiteY0" fmla="*/ 0 h 635000"/>
                <a:gd name="connsiteX1" fmla="*/ 0 w 0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4830DB8-777F-FA42-A1BE-1516498D873C}"/>
                </a:ext>
              </a:extLst>
            </p:cNvPr>
            <p:cNvSpPr/>
            <p:nvPr/>
          </p:nvSpPr>
          <p:spPr>
            <a:xfrm>
              <a:off x="4838700" y="3111500"/>
              <a:ext cx="0" cy="762000"/>
            </a:xfrm>
            <a:custGeom>
              <a:avLst/>
              <a:gdLst>
                <a:gd name="connsiteX0" fmla="*/ 0 w 0"/>
                <a:gd name="connsiteY0" fmla="*/ 0 h 762000"/>
                <a:gd name="connsiteX1" fmla="*/ 0 w 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5FB43FB-4290-3A4D-9C1B-EC5A823F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702">
            <a:off x="5092700" y="2068243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26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037545" y="5007912"/>
            <a:ext cx="2855934" cy="9519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Motivation component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FA6C9B-0421-1B42-B97D-BE6443F47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38912381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37545" y="463463"/>
            <a:ext cx="2855934" cy="951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Explicit instruction</a:t>
            </a:r>
          </a:p>
        </p:txBody>
      </p:sp>
      <p:sp>
        <p:nvSpPr>
          <p:cNvPr id="16" name="Oval 15"/>
          <p:cNvSpPr/>
          <p:nvPr/>
        </p:nvSpPr>
        <p:spPr>
          <a:xfrm>
            <a:off x="6037545" y="1304795"/>
            <a:ext cx="2855934" cy="9519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Multiple representations</a:t>
            </a:r>
          </a:p>
        </p:txBody>
      </p:sp>
      <p:sp>
        <p:nvSpPr>
          <p:cNvPr id="17" name="Oval 16"/>
          <p:cNvSpPr/>
          <p:nvPr/>
        </p:nvSpPr>
        <p:spPr>
          <a:xfrm>
            <a:off x="6037545" y="2146127"/>
            <a:ext cx="2855934" cy="9519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Concise language</a:t>
            </a:r>
          </a:p>
        </p:txBody>
      </p:sp>
      <p:sp>
        <p:nvSpPr>
          <p:cNvPr id="18" name="Oval 17"/>
          <p:cNvSpPr/>
          <p:nvPr/>
        </p:nvSpPr>
        <p:spPr>
          <a:xfrm>
            <a:off x="6037545" y="3352802"/>
            <a:ext cx="2855934" cy="951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6037545" y="4180357"/>
            <a:ext cx="2855934" cy="9519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037545" y="5007912"/>
            <a:ext cx="2855934" cy="9519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Motivation component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DDF4E9-994A-C246-8A90-DDB718BBC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B244FA4-D299-664E-B3DD-7D88450DDC0D}"/>
              </a:ext>
            </a:extLst>
          </p:cNvPr>
          <p:cNvSpPr txBox="1">
            <a:spLocks/>
          </p:cNvSpPr>
          <p:nvPr/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Sarah R. Powell</a:t>
            </a:r>
          </a:p>
          <a:p>
            <a:r>
              <a:rPr lang="en-US" dirty="0"/>
              <a:t>Assistant Professor </a:t>
            </a:r>
          </a:p>
          <a:p>
            <a:r>
              <a:rPr lang="en-US" dirty="0"/>
              <a:t>The University of Texas at Austin</a:t>
            </a:r>
          </a:p>
          <a:p>
            <a:r>
              <a:rPr lang="en-US" dirty="0"/>
              <a:t>	</a:t>
            </a:r>
            <a:r>
              <a:rPr lang="en-US" dirty="0" err="1"/>
              <a:t>srpowell@austin.utexas.edu</a:t>
            </a:r>
            <a:endParaRPr lang="en-US" dirty="0"/>
          </a:p>
          <a:p>
            <a:r>
              <a:rPr lang="en-US" dirty="0"/>
              <a:t>	@</a:t>
            </a:r>
            <a:r>
              <a:rPr lang="en-US" dirty="0" err="1"/>
              <a:t>sarahpowellphd</a:t>
            </a:r>
            <a:endParaRPr lang="en-US" dirty="0"/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2131E052-C2A8-1541-B9DB-5C8A47CFBA1D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6868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ubai Medium" panose="020B0503030403030204" pitchFamily="34" charset="-78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C2C72-2D14-8A43-8AD2-A10D673CA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89" y="3702609"/>
            <a:ext cx="5202997" cy="1382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186808-3460-0940-AF59-F8CBBF2DC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2" y="3225716"/>
            <a:ext cx="435557" cy="314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92177-A4F0-1A4C-ABA4-DB0DE10C0D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83" y="2819499"/>
            <a:ext cx="278606" cy="2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47" y="79022"/>
            <a:ext cx="5221115" cy="601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675186" y="1724507"/>
            <a:ext cx="8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http://</a:t>
            </a:r>
            <a:r>
              <a:rPr lang="en-US" sz="12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www.greatertexasfoundation.org</a:t>
            </a:r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/trajectories-of-mathematics-performance/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755" y="596280"/>
            <a:ext cx="2455333" cy="1271383"/>
          </a:xfrm>
          <a:prstGeom prst="rect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Broad math in grade 8 predicted completion of 4-year college degree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91373" y="1248383"/>
            <a:ext cx="1042785" cy="4215523"/>
          </a:xfrm>
          <a:prstGeom prst="line">
            <a:avLst/>
          </a:prstGeom>
          <a:ln w="38100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6756" y="2088444"/>
            <a:ext cx="2494844" cy="2325511"/>
          </a:xfrm>
          <a:prstGeom prst="rect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Students who took algebra in grades 8 took more advanced math courses and enrolled in 4-year colleges more often than students who took algebra in grade 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91373" y="3152309"/>
            <a:ext cx="1003274" cy="2368633"/>
          </a:xfrm>
          <a:prstGeom prst="line">
            <a:avLst/>
          </a:prstGeom>
          <a:ln w="38100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high school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predicts later outcomes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Numeracy measured in adolescence impacted hourly earnings 7 to 15 years later</a:t>
            </a:r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>
          <a:xfrm>
            <a:off x="2641600" y="5294656"/>
            <a:ext cx="953047" cy="338500"/>
          </a:xfrm>
          <a:prstGeom prst="line">
            <a:avLst/>
          </a:prstGeom>
          <a:ln w="38100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5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47" y="79022"/>
            <a:ext cx="5221115" cy="601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675186" y="1724507"/>
            <a:ext cx="864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http://</a:t>
            </a:r>
            <a:r>
              <a:rPr lang="en-US" sz="12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www.greatertexasfoundation.org</a:t>
            </a:r>
            <a:r>
              <a:rPr lang="en-US" sz="1200" dirty="0">
                <a:solidFill>
                  <a:schemeClr val="accent2"/>
                </a:solidFill>
                <a:latin typeface="Myriad Pro" panose="020B0503030403020204" pitchFamily="34" charset="0"/>
              </a:rPr>
              <a:t>/trajectories-of-mathematics-performance/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622" y="248357"/>
            <a:ext cx="2257778" cy="990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preschool predicts later mathematics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8622" y="1239348"/>
            <a:ext cx="2257778" cy="11737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</a:t>
            </a:r>
            <a:r>
              <a:rPr lang="en-US">
                <a:latin typeface="Myriad Pro" panose="020B0503030403020204" pitchFamily="34" charset="0"/>
              </a:rPr>
              <a:t>in kindergarten </a:t>
            </a:r>
            <a:r>
              <a:rPr lang="en-US" dirty="0">
                <a:latin typeface="Myriad Pro" panose="020B0503030403020204" pitchFamily="34" charset="0"/>
              </a:rPr>
              <a:t>predicts later mathematics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8622" y="2413054"/>
            <a:ext cx="2257778" cy="1173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elementary school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predicts later mathematics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622" y="3586760"/>
            <a:ext cx="2257778" cy="1173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middle school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predicts later mathematics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8622" y="4760466"/>
            <a:ext cx="2257778" cy="117370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Mathematics in 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high school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predicts later outcomes</a:t>
            </a:r>
          </a:p>
        </p:txBody>
      </p:sp>
    </p:spTree>
    <p:extLst>
      <p:ext uri="{BB962C8B-B14F-4D97-AF65-F5344CB8AC3E}">
        <p14:creationId xmlns:p14="http://schemas.microsoft.com/office/powerpoint/2010/main" val="27171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4357</TotalTime>
  <Words>3549</Words>
  <Application>Microsoft Macintosh PowerPoint</Application>
  <PresentationFormat>On-screen Show (4:3)</PresentationFormat>
  <Paragraphs>728</Paragraphs>
  <Slides>72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Calibri</vt:lpstr>
      <vt:lpstr>Cambria Math</vt:lpstr>
      <vt:lpstr>Dubai</vt:lpstr>
      <vt:lpstr>Dubai Medium</vt:lpstr>
      <vt:lpstr>Marker Felt Thin</vt:lpstr>
      <vt:lpstr>Myriad Pro</vt:lpstr>
      <vt:lpstr>Times New Roman</vt:lpstr>
      <vt:lpstr>Verdana</vt:lpstr>
      <vt:lpstr>NCII-Uconn</vt:lpstr>
      <vt:lpstr>Important Considerations for Mathematics Intervention </vt:lpstr>
      <vt:lpstr>Contact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Explicit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Explicit Instruction</vt:lpstr>
      <vt:lpstr>PowerPoint Presentation</vt:lpstr>
      <vt:lpstr>PowerPoint Presentation</vt:lpstr>
      <vt:lpstr>PowerPoint Presentation</vt:lpstr>
      <vt:lpstr>Explicit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Representations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Confusion with Mathematical Language</vt:lpstr>
      <vt:lpstr>Language of 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Facts</vt:lpstr>
      <vt:lpstr>PowerPoint Presentation</vt:lpstr>
      <vt:lpstr>PowerPoint Presentation</vt:lpstr>
      <vt:lpstr>PowerPoint Presentation</vt:lpstr>
      <vt:lpstr>PowerPoint Presentation</vt:lpstr>
      <vt:lpstr>Instruction on the Facts</vt:lpstr>
      <vt:lpstr>Students should learn and use strategies to solve the facts  </vt:lpstr>
      <vt:lpstr>Students should learn and use strategies to solve the facts  </vt:lpstr>
      <vt:lpstr>3. Students should develop fluency with facts   </vt:lpstr>
      <vt:lpstr>3. Students should develop fluency with facts   </vt:lpstr>
      <vt:lpstr>3. Students should develop fluency with facts   </vt:lpstr>
      <vt:lpstr>PowerPoint Presentation</vt:lpstr>
      <vt:lpstr>PowerPoint Presentation</vt:lpstr>
      <vt:lpstr>PowerPoint Presentation</vt:lpstr>
      <vt:lpstr>How Should We Teach Problem Solving?</vt:lpstr>
      <vt:lpstr>Don’t use key words tied to operations</vt:lpstr>
      <vt:lpstr>1. Don’t use key words tied to operations</vt:lpstr>
      <vt:lpstr>1. Don’t use key words tied to operations</vt:lpstr>
      <vt:lpstr>PowerPoint Presentation</vt:lpstr>
      <vt:lpstr>2. Do teach students an attack strategy </vt:lpstr>
      <vt:lpstr>2. Do teach students an attack strategy </vt:lpstr>
      <vt:lpstr>3. Do teach students schemas</vt:lpstr>
      <vt:lpstr>PowerPoint Presentation</vt:lpstr>
      <vt:lpstr>PowerPoint Presentation</vt:lpstr>
      <vt:lpstr>Motivation Component</vt:lpstr>
      <vt:lpstr>Motivation Component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srpowell@austin.utexas.edu</cp:lastModifiedBy>
  <cp:revision>434</cp:revision>
  <dcterms:created xsi:type="dcterms:W3CDTF">2016-08-16T05:11:43Z</dcterms:created>
  <dcterms:modified xsi:type="dcterms:W3CDTF">2018-05-12T17:27:08Z</dcterms:modified>
</cp:coreProperties>
</file>