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2" r:id="rId2"/>
    <p:sldId id="273" r:id="rId3"/>
    <p:sldId id="394" r:id="rId4"/>
    <p:sldId id="345" r:id="rId5"/>
    <p:sldId id="283" r:id="rId6"/>
    <p:sldId id="307" r:id="rId7"/>
    <p:sldId id="308" r:id="rId8"/>
    <p:sldId id="339" r:id="rId9"/>
    <p:sldId id="342" r:id="rId10"/>
    <p:sldId id="380" r:id="rId11"/>
    <p:sldId id="347" r:id="rId12"/>
    <p:sldId id="377" r:id="rId13"/>
    <p:sldId id="395" r:id="rId14"/>
    <p:sldId id="396" r:id="rId15"/>
    <p:sldId id="397" r:id="rId16"/>
    <p:sldId id="401" r:id="rId17"/>
    <p:sldId id="398" r:id="rId18"/>
    <p:sldId id="399" r:id="rId19"/>
    <p:sldId id="400" r:id="rId20"/>
    <p:sldId id="346" r:id="rId21"/>
    <p:sldId id="378" r:id="rId22"/>
    <p:sldId id="350" r:id="rId23"/>
    <p:sldId id="352" r:id="rId24"/>
    <p:sldId id="353" r:id="rId25"/>
    <p:sldId id="381" r:id="rId26"/>
    <p:sldId id="379" r:id="rId27"/>
    <p:sldId id="382" r:id="rId28"/>
    <p:sldId id="383" r:id="rId29"/>
    <p:sldId id="384" r:id="rId30"/>
    <p:sldId id="368" r:id="rId31"/>
    <p:sldId id="305" r:id="rId32"/>
    <p:sldId id="336" r:id="rId33"/>
    <p:sldId id="370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86" r:id="rId42"/>
    <p:sldId id="280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A63"/>
    <a:srgbClr val="00689B"/>
    <a:srgbClr val="EAEAEA"/>
    <a:srgbClr val="CD9D2C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90" d="100"/>
          <a:sy n="9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5CF718-A5D6-4B09-9949-94156F995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176E52-7945-46C8-97A6-99DE10EB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BC8841-F2A9-4212-A79E-ADE39D5806F5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817620-1AC4-4EA0-AC6F-2075A10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D8E45-51BE-41C9-A06D-72D2742C399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8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29238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89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9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1A6955-4632-4CCB-8215-59D9309EBBAD}" type="datetimeFigureOut">
              <a:rPr lang="en-US"/>
              <a:pPr>
                <a:defRPr/>
              </a:pPr>
              <a:t>7/22/2016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36594C-4B98-4735-B167-58B3705F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1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ECD171-41A0-4599-B131-6BB229F7343F}" type="datetimeFigureOut">
              <a:rPr lang="en-US"/>
              <a:pPr>
                <a:defRPr/>
              </a:pPr>
              <a:t>7/22/2016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12AB9B-0A50-4E3A-9904-946C0ECF3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C622BB-B971-419C-AD83-6798C5B1220C}" type="datetimeFigureOut">
              <a:rPr lang="en-US"/>
              <a:pPr>
                <a:defRPr/>
              </a:pPr>
              <a:t>7/22/2016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75A04B-807A-4BDD-81C8-97CA1E0A3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C5AF0E-B3F9-4BEF-BEA8-8FA1F452B423}" type="datetimeFigureOut">
              <a:rPr lang="en-US"/>
              <a:pPr>
                <a:defRPr/>
              </a:pPr>
              <a:t>7/22/2016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370D79-CDED-426A-90D9-D503B5C43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89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25594B-B0CE-413E-922A-7B63973F3A98}" type="datetimeFigureOut">
              <a:rPr lang="en-US"/>
              <a:pPr>
                <a:defRPr/>
              </a:pPr>
              <a:t>7/22/2016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E976C1-8E37-492B-8118-A56DC46A6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3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22"/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5400" b="1">
                <a:solidFill>
                  <a:schemeClr val="bg1"/>
                </a:solidFill>
              </a:rPr>
              <a:t>www.FLDOE.org</a:t>
            </a:r>
          </a:p>
        </p:txBody>
      </p:sp>
      <p:pic>
        <p:nvPicPr>
          <p:cNvPr id="13" name="Picture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485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97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06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8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sz="1200" b="1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0" r:id="rId8"/>
    <p:sldLayoutId id="2147483681" r:id="rId9"/>
    <p:sldLayoutId id="2147483682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.state.fl.us/Statutes/index.cfm?App_mode=Display_Statute&amp;URL=1000-1099/1004/1004ContentsIndex.html" TargetMode="External"/><Relationship Id="rId2" Type="http://schemas.openxmlformats.org/officeDocument/2006/relationships/hyperlink" Target="http://www.leg.state.fl.us/Statutes/index.cfm?App_mode=Display_Index&amp;Title_Request=XLVIII#TitleXLVII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doe.org/core/fileparse.php/8904/urlt/1617_CSFL_Recomm.pdf" TargetMode="External"/><Relationship Id="rId2" Type="http://schemas.openxmlformats.org/officeDocument/2006/relationships/hyperlink" Target="http://www.fldoe.org/academics/career-adult-edu/research-evaluation/cape-industry-certification.s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doe.org/core/fileparse.php/8904/urlt/1617-CAPE-DigitalToolCertificatesRecommendations.xlsx" TargetMode="External"/><Relationship Id="rId4" Type="http://schemas.openxmlformats.org/officeDocument/2006/relationships/hyperlink" Target="http://www.fldoe.org/core/fileparse.php/8904/urlt/1617-CAPE-IndustryCertFundingListRecommendationsInclusion.xlsx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doe.org/core/fileparse.php/9946/urlt/2015-16CAPEPostsecondaryFundingListDetailed.pdf" TargetMode="External"/><Relationship Id="rId2" Type="http://schemas.openxmlformats.org/officeDocument/2006/relationships/hyperlink" Target="http://www.fldoe.org/core/fileparse.php/9946/urlt/2015-16CAPEPostsecondaryFundingList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doe.org/core/fileparse.php/5652/urlt/2016-17-License-exempt_CTE_programs.rt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doe.org/core/fileparse.php/5655/urlt/0061136-basicskillsexemptionrequestform-2013-14.rt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FDOE Update</a:t>
            </a:r>
            <a:endParaRPr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</a:p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“State of the Cluster”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FACTE Conference</a:t>
            </a:r>
          </a:p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26, 2016</a:t>
            </a:r>
          </a:p>
        </p:txBody>
      </p:sp>
    </p:spTree>
    <p:extLst>
      <p:ext uri="{BB962C8B-B14F-4D97-AF65-F5344CB8AC3E}">
        <p14:creationId xmlns:p14="http://schemas.microsoft.com/office/powerpoint/2010/main" val="27809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20074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AS / AAS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502212"/>
            <a:ext cx="7951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Biotechnology AS - (1626120100)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 </a:t>
            </a:r>
            <a:r>
              <a:rPr lang="en-US" sz="2000" dirty="0" smtClean="0"/>
              <a:t>daggered for deletion due to duplicate program in Health Science cluster.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new enrollments after </a:t>
            </a:r>
            <a:r>
              <a:rPr lang="en-US" sz="2000" dirty="0" smtClean="0"/>
              <a:t>2017-2018.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Recommended replacement program is: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Biotechnology Laboratory Technology (1341010100)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Will remain in inventory for teach-out.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999649"/>
            <a:ext cx="7962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Biotechnology  Specialist CCC - (0626120101)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Moved to Health Science cluster under the: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Biotechnology Laboratory Technology AS – (1341010100)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0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20074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Deleted from website – Secondary &amp; PSAV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3759" y="3008125"/>
            <a:ext cx="796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Industrial Machinery Maintenance and Repair - (8743100) –</a:t>
            </a:r>
            <a:endParaRPr lang="en-US" sz="2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03758" y="3920117"/>
            <a:ext cx="796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Machining - (8754000) &amp; (I480503) –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03756" y="4851484"/>
            <a:ext cx="796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Welding Technologies - (8754500) &amp; (I480500) –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0798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20074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Deleted from website – AS / AAS / CCC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3765" y="3008125"/>
            <a:ext cx="796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Integrated Manufacturing Technology AS - (1615061306) –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03767" y="3945815"/>
            <a:ext cx="796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Computer Automation Technology CCC - (0615040604)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7928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60450" y="2509285"/>
            <a:ext cx="7013575" cy="14566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Reviews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in 2016 for 2017-18 </a:t>
            </a:r>
            <a:endParaRPr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070891"/>
              </p:ext>
            </p:extLst>
          </p:nvPr>
        </p:nvGraphicFramePr>
        <p:xfrm>
          <a:off x="380997" y="2006033"/>
          <a:ext cx="7913918" cy="6286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56959"/>
                <a:gridCol w="395695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2"/>
                        </a:rPr>
                        <a:t>Title </a:t>
                      </a:r>
                      <a:r>
                        <a:rPr lang="en-US" sz="2000" u="sng" dirty="0" smtClean="0">
                          <a:effectLst/>
                          <a:hlinkClick r:id="rId2"/>
                        </a:rPr>
                        <a:t>XLVIII</a:t>
                      </a:r>
                      <a:endParaRPr lang="en-US" sz="2000" u="none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K-20 </a:t>
                      </a:r>
                      <a:r>
                        <a:rPr lang="en-US" sz="2000" dirty="0">
                          <a:effectLst/>
                        </a:rPr>
                        <a:t>EDUCATION CODE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3"/>
                        </a:rPr>
                        <a:t>Chapter 1004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PUBLIC POSTSECONDARY EDUCATION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23258" y="2807847"/>
            <a:ext cx="7271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1004.92 Purpose and responsibilities for career education.—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0342" y="3384008"/>
            <a:ext cx="7293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4. The development of program standards and industry-driven benchmarks for career, adult, and community education programs, which </a:t>
            </a:r>
            <a:r>
              <a:rPr lang="en-US" sz="2000" b="1" dirty="0">
                <a:solidFill>
                  <a:srgbClr val="FF0000"/>
                </a:solidFill>
              </a:rPr>
              <a:t>must be updated every 3 years</a:t>
            </a:r>
            <a:r>
              <a:rPr lang="en-US" sz="2000" dirty="0"/>
              <a:t>. The standards must include career, academic, and workplace skills; viability of distance learning for instruction; and work/learn cycles that are responsive to business and industry.</a:t>
            </a:r>
          </a:p>
        </p:txBody>
      </p:sp>
    </p:spTree>
    <p:extLst>
      <p:ext uri="{BB962C8B-B14F-4D97-AF65-F5344CB8AC3E}">
        <p14:creationId xmlns:p14="http://schemas.microsoft.com/office/powerpoint/2010/main" val="23093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115" y="1720026"/>
            <a:ext cx="727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Logical Career Pathway Model</a:t>
            </a:r>
            <a:endParaRPr lang="en-US" sz="2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184013"/>
              </p:ext>
            </p:extLst>
          </p:nvPr>
        </p:nvGraphicFramePr>
        <p:xfrm>
          <a:off x="283780" y="2266568"/>
          <a:ext cx="8576442" cy="4173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450"/>
                <a:gridCol w="3600306"/>
                <a:gridCol w="3602686"/>
              </a:tblGrid>
              <a:tr h="4636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Course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Secondary Course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PSAV Course</a:t>
                      </a:r>
                      <a:endParaRPr lang="en-US" b="1" dirty="0"/>
                    </a:p>
                  </a:txBody>
                  <a:tcPr anchor="ctr"/>
                </a:tc>
              </a:tr>
              <a:tr h="4636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or Fr.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36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or So.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36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or Jr.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36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 or Sr.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36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 Capstone or Advanced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Additional</a:t>
                      </a:r>
                      <a:r>
                        <a:rPr lang="en-US" b="1" baseline="0" dirty="0" smtClean="0"/>
                        <a:t> Courses/OCP’s as needed to complete PSAV Program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636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hrs.</a:t>
                      </a:r>
                      <a:r>
                        <a:rPr lang="en-US" b="1" baseline="0" dirty="0" smtClean="0"/>
                        <a:t> Capstone or Advanced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63696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636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6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1776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reviewed in 2016 for the 2017-2018 School Year – Secondary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3136" y="2764721"/>
            <a:ext cx="82402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Engineering Assisting - (8743000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*Industrial </a:t>
            </a:r>
            <a:r>
              <a:rPr lang="en-US" sz="2000" dirty="0"/>
              <a:t>Biotechnology - (8736000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* still in review process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96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1776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reviewed in 2016 for the 2017-2018 School Year –Secondary / PSAV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502" y="2792384"/>
            <a:ext cx="8261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Automation and Production Technology </a:t>
            </a:r>
            <a:r>
              <a:rPr lang="en-US" sz="2000" dirty="0" smtClean="0"/>
              <a:t>– (</a:t>
            </a:r>
            <a:r>
              <a:rPr lang="en-US" sz="2000" dirty="0"/>
              <a:t>9200100) &amp; (J100100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Electronic Technology </a:t>
            </a:r>
            <a:r>
              <a:rPr lang="en-US" sz="2000" dirty="0" smtClean="0"/>
              <a:t>– (</a:t>
            </a:r>
            <a:r>
              <a:rPr lang="en-US" sz="2000" dirty="0"/>
              <a:t>8730000), (I150303), (J540100), &amp; (J540200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Major Appliance and Refrigeration Repair </a:t>
            </a:r>
            <a:r>
              <a:rPr lang="en-US" sz="2000" dirty="0" smtClean="0"/>
              <a:t>– </a:t>
            </a:r>
            <a:r>
              <a:rPr lang="en-US" sz="2000" dirty="0"/>
              <a:t>(8706000), (J620100), &amp; </a:t>
            </a:r>
            <a:r>
              <a:rPr lang="en-US" sz="2000" dirty="0" smtClean="0"/>
              <a:t>(</a:t>
            </a:r>
            <a:r>
              <a:rPr lang="en-US" sz="2000" dirty="0"/>
              <a:t>J620200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1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1776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reviewed in 2016 for the 2017-2018 School Year –PSAV only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767" y="3027515"/>
            <a:ext cx="812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Gaming Machine Repair Technology – (J550100)</a:t>
            </a:r>
          </a:p>
        </p:txBody>
      </p:sp>
    </p:spTree>
    <p:extLst>
      <p:ext uri="{BB962C8B-B14F-4D97-AF65-F5344CB8AC3E}">
        <p14:creationId xmlns:p14="http://schemas.microsoft.com/office/powerpoint/2010/main" val="33645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1776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reviewed in 2016 for the 2017-2018 School Year – AS / AAS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3767" y="2855998"/>
            <a:ext cx="82575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Electronics Engineering </a:t>
            </a:r>
            <a:r>
              <a:rPr lang="en-US" sz="2000" dirty="0" smtClean="0"/>
              <a:t>Technology AS – (</a:t>
            </a:r>
            <a:r>
              <a:rPr lang="en-US" sz="2000" dirty="0"/>
              <a:t>1615030301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*Engineering Technology AS – </a:t>
            </a:r>
            <a:r>
              <a:rPr lang="en-US" sz="2000" dirty="0"/>
              <a:t>(1615000001) – All </a:t>
            </a:r>
            <a:r>
              <a:rPr lang="en-US" sz="2000" dirty="0" smtClean="0"/>
              <a:t>Specializations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Industrial Management </a:t>
            </a:r>
            <a:r>
              <a:rPr lang="en-US" sz="2000" dirty="0" smtClean="0"/>
              <a:t>Technology AS – </a:t>
            </a:r>
            <a:r>
              <a:rPr lang="en-US" sz="2000" dirty="0"/>
              <a:t>(1652020501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Chemical </a:t>
            </a:r>
            <a:r>
              <a:rPr lang="en-US" sz="2000" dirty="0" smtClean="0"/>
              <a:t>Technology AS – (</a:t>
            </a:r>
            <a:r>
              <a:rPr lang="en-US" sz="2000" dirty="0"/>
              <a:t>1641030101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* still in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22125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60450" y="2536371"/>
            <a:ext cx="7013575" cy="141514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 “Ted” Norman, Ed.S</a:t>
            </a:r>
            <a:endParaRPr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999116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</a:t>
            </a:r>
          </a:p>
          <a:p>
            <a:pPr algn="ctr">
              <a:spcBef>
                <a:spcPts val="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</a:p>
          <a:p>
            <a:pPr algn="ctr">
              <a:spcBef>
                <a:spcPts val="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pPr algn="ctr">
              <a:spcBef>
                <a:spcPts val="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and Logistics</a:t>
            </a:r>
          </a:p>
          <a:p>
            <a:pPr algn="ctr">
              <a:spcBef>
                <a:spcPts val="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Technology Education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/>
          </a:bodyPr>
          <a:lstStyle/>
          <a:p>
            <a:pPr lvl="1" algn="ctr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Changes for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</a:t>
            </a:r>
            <a:endParaRPr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858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181701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– Secondary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2" y="2469101"/>
            <a:ext cx="7951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n-lt"/>
                <a:cs typeface="Arial" panose="020B0604020202020204" pitchFamily="34" charset="0"/>
              </a:rPr>
              <a:t>Advanced Manufacturing Technology – (9200200)</a:t>
            </a:r>
            <a:endParaRPr lang="en-US" sz="2000" u="sng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New secondary only program with 5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Replaces Automation and Production Technology (9200100)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First 4 courses align with the first 600 hrs. of the new PSAV Advanced Manufacturing and Production Technology (J100200) program.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Course 5 is a capstone course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3" y="4753659"/>
            <a:ext cx="79514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n-lt"/>
                <a:cs typeface="Arial" panose="020B0604020202020204" pitchFamily="34" charset="0"/>
              </a:rPr>
              <a:t>Electronic Systems Technology – (program number pending)</a:t>
            </a:r>
            <a:endParaRPr lang="en-US" sz="2000" u="sng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New secondary only program with 6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Replaces Electronic Technology (8730000)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All 6 courses align with the first 900hrs of the new PSAV Electronic Systems Technician program.</a:t>
            </a:r>
          </a:p>
        </p:txBody>
      </p:sp>
    </p:spTree>
    <p:extLst>
      <p:ext uri="{BB962C8B-B14F-4D97-AF65-F5344CB8AC3E}">
        <p14:creationId xmlns:p14="http://schemas.microsoft.com/office/powerpoint/2010/main" val="2823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78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– PSAV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767" y="2469101"/>
            <a:ext cx="808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Advanced Manufacturing and Production Technology - (J100200) –</a:t>
            </a:r>
            <a:endParaRPr lang="en-US" sz="20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PSAV ONLY program – 4 courses, 4 OCP’s, 600 hrs.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Replaces Automation and Production Technology – (J100100)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766" y="3522553"/>
            <a:ext cx="8080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Electronic Systems Technician - (</a:t>
            </a:r>
            <a:r>
              <a:rPr lang="en-US" sz="2000" b="1" u="sng" dirty="0">
                <a:cs typeface="Arial" panose="020B0604020202020204" pitchFamily="34" charset="0"/>
              </a:rPr>
              <a:t>program number pending</a:t>
            </a:r>
            <a:r>
              <a:rPr lang="en-US" sz="2000" b="1" u="sng" dirty="0" smtClean="0"/>
              <a:t>) –</a:t>
            </a:r>
            <a:endParaRPr lang="en-US" sz="20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PSAV ONLY program – 5 courses, 5 OCP’s, 900 hrs.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Replaces Electronic Technology (I150303), Electronic Technology 1 (J540100), and Electronic Technology 2 (J540200)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767" y="4844795"/>
            <a:ext cx="8080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Major Appliance and Refrigeration Technician - (</a:t>
            </a:r>
            <a:r>
              <a:rPr lang="en-US" sz="2000" b="1" u="sng" dirty="0">
                <a:cs typeface="Arial" panose="020B0604020202020204" pitchFamily="34" charset="0"/>
              </a:rPr>
              <a:t>program number pending</a:t>
            </a:r>
            <a:r>
              <a:rPr lang="en-US" sz="2000" b="1" u="sng" dirty="0" smtClean="0"/>
              <a:t>) </a:t>
            </a:r>
            <a:endParaRPr lang="en-US" sz="20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PSAV ONLY program – 4 courses, 4 OCP’s, 1200 hrs.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Replaces Major Appliance and Refrigeration Repair (I470106), Major Appliance and Refrigeration Repair 1 (J620100), and Major Appliance and Refrigeration 2 (J620200)</a:t>
            </a:r>
          </a:p>
        </p:txBody>
      </p:sp>
    </p:spTree>
    <p:extLst>
      <p:ext uri="{BB962C8B-B14F-4D97-AF65-F5344CB8AC3E}">
        <p14:creationId xmlns:p14="http://schemas.microsoft.com/office/powerpoint/2010/main" val="28114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9972"/>
            <a:ext cx="7886700" cy="920566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1820360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– AS / AAS / CCC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765" y="2510803"/>
            <a:ext cx="7962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Substation and Relay Technology – Specialization 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specialization under the Engineering Technology AS – (1615000001).</a:t>
            </a:r>
          </a:p>
        </p:txBody>
      </p:sp>
    </p:spTree>
    <p:extLst>
      <p:ext uri="{BB962C8B-B14F-4D97-AF65-F5344CB8AC3E}">
        <p14:creationId xmlns:p14="http://schemas.microsoft.com/office/powerpoint/2010/main" val="2211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8160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Secondary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39972"/>
            <a:ext cx="7886700" cy="920566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764" y="2361947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Automation and Production Technology - (9200100)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 daggered for deletion </a:t>
            </a:r>
            <a:r>
              <a:rPr lang="en-US" sz="2000" dirty="0"/>
              <a:t>due to </a:t>
            </a:r>
            <a:r>
              <a:rPr lang="en-US" sz="2000" dirty="0" smtClean="0"/>
              <a:t>new program Advanced Manufacturing Technology (9200200).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new enrollments after 2017-2018.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Will remain in inventory for teach-out.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764" y="4145563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Electronic Technology - (8730000) 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 daggered for deletion due to new program Electronic Systems Technology </a:t>
            </a:r>
            <a:r>
              <a:rPr lang="en-US" sz="2000" dirty="0" smtClean="0"/>
              <a:t>(</a:t>
            </a:r>
            <a:r>
              <a:rPr lang="en-US" sz="2000" dirty="0">
                <a:cs typeface="Arial" panose="020B0604020202020204" pitchFamily="34" charset="0"/>
              </a:rPr>
              <a:t>program number pending</a:t>
            </a:r>
            <a:r>
              <a:rPr lang="en-US" sz="2000" dirty="0" smtClean="0"/>
              <a:t>).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new enrollments after </a:t>
            </a:r>
            <a:r>
              <a:rPr lang="en-US" sz="2000" dirty="0" smtClean="0"/>
              <a:t>2017-2018.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remain in inventory for teach-out.</a:t>
            </a:r>
          </a:p>
        </p:txBody>
      </p:sp>
    </p:spTree>
    <p:extLst>
      <p:ext uri="{BB962C8B-B14F-4D97-AF65-F5344CB8AC3E}">
        <p14:creationId xmlns:p14="http://schemas.microsoft.com/office/powerpoint/2010/main" val="28547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18160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Secondary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39972"/>
            <a:ext cx="7886700" cy="920566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184" y="2312039"/>
            <a:ext cx="7962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Engineering Assisting - (8743000)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 daggered for deletion </a:t>
            </a:r>
            <a:r>
              <a:rPr lang="en-US" sz="2000" dirty="0"/>
              <a:t>due to </a:t>
            </a:r>
            <a:r>
              <a:rPr lang="en-US" sz="2000" dirty="0" smtClean="0"/>
              <a:t>low/no enrollment.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new enrollments after 2017-2018.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Recommended replacement is: Applied Engineering Technology (8401100)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Will remain in inventory for teach-out.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183" y="4270348"/>
            <a:ext cx="8049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Major Appliance and Refrigeration Repair - (8706000)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 daggered for deletion </a:t>
            </a:r>
            <a:r>
              <a:rPr lang="en-US" sz="2000" dirty="0"/>
              <a:t>due to </a:t>
            </a:r>
            <a:r>
              <a:rPr lang="en-US" sz="2000" dirty="0" smtClean="0"/>
              <a:t>low/no enrollment.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new enrollments after 2017-2018.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Recommend secondary students dual-enroll using new Major Appliance and Refrigeration Technician (</a:t>
            </a:r>
            <a:r>
              <a:rPr lang="en-US" sz="2000" dirty="0">
                <a:cs typeface="Arial" panose="020B0604020202020204" pitchFamily="34" charset="0"/>
              </a:rPr>
              <a:t>program number pending</a:t>
            </a:r>
            <a:r>
              <a:rPr lang="en-US" sz="2000" dirty="0" smtClean="0"/>
              <a:t>) program.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Will remain in inventory for teach-out.</a:t>
            </a:r>
          </a:p>
        </p:txBody>
      </p:sp>
    </p:spTree>
    <p:extLst>
      <p:ext uri="{BB962C8B-B14F-4D97-AF65-F5344CB8AC3E}">
        <p14:creationId xmlns:p14="http://schemas.microsoft.com/office/powerpoint/2010/main" val="6459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" y="18160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PSAV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39972"/>
            <a:ext cx="7886700" cy="920566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764" y="2361947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Automation and Production Technology - (J100100)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 daggered for deletion </a:t>
            </a:r>
            <a:r>
              <a:rPr lang="en-US" sz="2000" dirty="0"/>
              <a:t>due to </a:t>
            </a:r>
            <a:r>
              <a:rPr lang="en-US" sz="2000" dirty="0" smtClean="0"/>
              <a:t>new program Advanced Manufacturing and Production Technology (J200200).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new enrollments after 2017-2018.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Will remain in inventory for teach-out.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764" y="4145563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Electronic Technology - </a:t>
            </a:r>
            <a:r>
              <a:rPr lang="en-US" sz="2000" b="1" u="sng" dirty="0" smtClean="0"/>
              <a:t>(</a:t>
            </a:r>
            <a:r>
              <a:rPr lang="en-US" sz="2000" b="1" u="sng" dirty="0" smtClean="0">
                <a:cs typeface="Arial" panose="020B0604020202020204" pitchFamily="34" charset="0"/>
              </a:rPr>
              <a:t>I150303</a:t>
            </a:r>
            <a:r>
              <a:rPr lang="en-US" sz="2000" b="1" u="sng" dirty="0" smtClean="0"/>
              <a:t>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 daggered for deletion due to new program Electronic Systems </a:t>
            </a:r>
            <a:r>
              <a:rPr lang="en-US" sz="2000" dirty="0" smtClean="0"/>
              <a:t>Technician (</a:t>
            </a:r>
            <a:r>
              <a:rPr lang="en-US" sz="2000" dirty="0">
                <a:cs typeface="Arial" panose="020B0604020202020204" pitchFamily="34" charset="0"/>
              </a:rPr>
              <a:t>program number pending</a:t>
            </a:r>
            <a:r>
              <a:rPr lang="en-US" sz="2000" dirty="0" smtClean="0"/>
              <a:t>).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new enrollments after </a:t>
            </a:r>
            <a:r>
              <a:rPr lang="en-US" sz="2000" dirty="0" smtClean="0"/>
              <a:t>2017-2018.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remain in inventory for teach-out.</a:t>
            </a:r>
          </a:p>
        </p:txBody>
      </p:sp>
    </p:spTree>
    <p:extLst>
      <p:ext uri="{BB962C8B-B14F-4D97-AF65-F5344CB8AC3E}">
        <p14:creationId xmlns:p14="http://schemas.microsoft.com/office/powerpoint/2010/main" val="16596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" y="18160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PSAV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39972"/>
            <a:ext cx="7886700" cy="920566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764" y="2369926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Electronic </a:t>
            </a:r>
            <a:r>
              <a:rPr lang="en-US" sz="2000" b="1" u="sng" dirty="0" smtClean="0"/>
              <a:t>Technology 1 </a:t>
            </a:r>
            <a:r>
              <a:rPr lang="en-US" sz="2000" b="1" u="sng" dirty="0"/>
              <a:t>- </a:t>
            </a:r>
            <a:r>
              <a:rPr lang="en-US" sz="2000" b="1" u="sng" dirty="0" smtClean="0"/>
              <a:t>(J540100)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 daggered for deletion due to new program Electronic Systems </a:t>
            </a:r>
            <a:r>
              <a:rPr lang="en-US" sz="2000" dirty="0" smtClean="0"/>
              <a:t>Technician (</a:t>
            </a:r>
            <a:r>
              <a:rPr lang="en-US" sz="2000" dirty="0">
                <a:cs typeface="Arial" panose="020B0604020202020204" pitchFamily="34" charset="0"/>
              </a:rPr>
              <a:t>program number pending</a:t>
            </a:r>
            <a:r>
              <a:rPr lang="en-US" sz="2000" dirty="0" smtClean="0"/>
              <a:t>).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new enrollments after </a:t>
            </a:r>
            <a:r>
              <a:rPr lang="en-US" sz="2000" dirty="0" smtClean="0"/>
              <a:t>2017-2018.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remain in inventory for teach-out.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3762" y="4131631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Electronic </a:t>
            </a:r>
            <a:r>
              <a:rPr lang="en-US" sz="2000" b="1" u="sng" dirty="0" smtClean="0"/>
              <a:t>Technology 2 </a:t>
            </a:r>
            <a:r>
              <a:rPr lang="en-US" sz="2000" b="1" u="sng" dirty="0"/>
              <a:t>- </a:t>
            </a:r>
            <a:r>
              <a:rPr lang="en-US" sz="2000" b="1" u="sng" dirty="0" smtClean="0"/>
              <a:t>(J540200)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 daggered for deletion due to new program Electronic Systems Technician (program number pending).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new enrollments after </a:t>
            </a:r>
            <a:r>
              <a:rPr lang="en-US" sz="2000" dirty="0" smtClean="0"/>
              <a:t>2017-2018.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remain in inventory for teach-out.</a:t>
            </a:r>
          </a:p>
        </p:txBody>
      </p:sp>
    </p:spTree>
    <p:extLst>
      <p:ext uri="{BB962C8B-B14F-4D97-AF65-F5344CB8AC3E}">
        <p14:creationId xmlns:p14="http://schemas.microsoft.com/office/powerpoint/2010/main" val="9532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" y="18160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PSAV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39972"/>
            <a:ext cx="7886700" cy="920566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764" y="2361947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Major Appliance and Refrigeration Repair - (I470106)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 daggered for deletion </a:t>
            </a:r>
            <a:r>
              <a:rPr lang="en-US" sz="2000" dirty="0"/>
              <a:t>due to </a:t>
            </a:r>
            <a:r>
              <a:rPr lang="en-US" sz="2000" dirty="0" smtClean="0"/>
              <a:t>new program Major Appliance and Refrigeration </a:t>
            </a:r>
            <a:r>
              <a:rPr lang="en-US" sz="2000" dirty="0"/>
              <a:t>Technician (program number pending).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new enrollments after 2017-2018.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Will remain in inventory for teach-out.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764" y="4145563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Major Appliance and Refrigeration </a:t>
            </a:r>
            <a:r>
              <a:rPr lang="en-US" sz="2000" b="1" u="sng" dirty="0" smtClean="0"/>
              <a:t>Repair 1 </a:t>
            </a:r>
            <a:r>
              <a:rPr lang="en-US" sz="2000" b="1" u="sng" dirty="0"/>
              <a:t>- </a:t>
            </a:r>
            <a:r>
              <a:rPr lang="en-US" sz="2000" b="1" u="sng" dirty="0" smtClean="0"/>
              <a:t>(J620100)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 daggered for deletion due to new program Major Appliance and Refrigeration Technician (program number pending).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new enrollments after </a:t>
            </a:r>
            <a:r>
              <a:rPr lang="en-US" sz="2000" dirty="0" smtClean="0"/>
              <a:t>2017-2018.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remain in inventory for teach-out.</a:t>
            </a:r>
          </a:p>
        </p:txBody>
      </p:sp>
    </p:spTree>
    <p:extLst>
      <p:ext uri="{BB962C8B-B14F-4D97-AF65-F5344CB8AC3E}">
        <p14:creationId xmlns:p14="http://schemas.microsoft.com/office/powerpoint/2010/main" val="9532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" y="18160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PSAV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39972"/>
            <a:ext cx="7886700" cy="920566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2017-2018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764" y="2361947"/>
            <a:ext cx="7962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Major Appliance and Refrigeration Repair 2 - (J620200)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 daggered for deletion </a:t>
            </a:r>
            <a:r>
              <a:rPr lang="en-US" sz="2000" dirty="0"/>
              <a:t>due to </a:t>
            </a:r>
            <a:r>
              <a:rPr lang="en-US" sz="2000" dirty="0" smtClean="0"/>
              <a:t>new program Major Appliance and Refrigeration </a:t>
            </a:r>
            <a:r>
              <a:rPr lang="en-US" sz="2000" dirty="0"/>
              <a:t>Technician (program number pending).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new enrollments after 2017-2018.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Will remain in inventory for teach-out.</a:t>
            </a:r>
          </a:p>
        </p:txBody>
      </p:sp>
    </p:spTree>
    <p:extLst>
      <p:ext uri="{BB962C8B-B14F-4D97-AF65-F5344CB8AC3E}">
        <p14:creationId xmlns:p14="http://schemas.microsoft.com/office/powerpoint/2010/main" val="19765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96752" y="1736467"/>
            <a:ext cx="7886700" cy="4536742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Update</a:t>
            </a:r>
          </a:p>
          <a:p>
            <a:pPr lvl="1"/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</a:p>
          <a:p>
            <a:pPr lvl="1"/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Reviews Conducted in 2016 for 2017-18</a:t>
            </a:r>
          </a:p>
          <a:p>
            <a:pPr lvl="1"/>
            <a:r>
              <a:rPr lang="en-US" altLang="en-US" dirty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 Changes for </a:t>
            </a:r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</a:p>
          <a:p>
            <a:pPr lvl="1"/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of Work</a:t>
            </a:r>
          </a:p>
          <a:p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Certification Lists (2016-2017)</a:t>
            </a:r>
          </a:p>
          <a:p>
            <a:pPr lvl="1"/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</a:p>
          <a:p>
            <a:pPr lvl="1"/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Post-Secondary</a:t>
            </a:r>
          </a:p>
          <a:p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Instructional Materials List</a:t>
            </a:r>
          </a:p>
          <a:p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Skills Exemption</a:t>
            </a:r>
          </a:p>
          <a:p>
            <a:pPr marL="457200" lvl="1" indent="0">
              <a:buNone/>
            </a:pPr>
            <a:endParaRPr lang="en-US" altLang="en-US" dirty="0">
              <a:solidFill>
                <a:srgbClr val="262A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Clr>
                <a:srgbClr val="262A63"/>
              </a:buClr>
              <a:buNone/>
            </a:pPr>
            <a:endParaRPr lang="en-US" altLang="en-US" sz="2400" dirty="0" smtClean="0">
              <a:solidFill>
                <a:srgbClr val="262A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of Work</a:t>
            </a:r>
            <a:endParaRPr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of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884" y="2733140"/>
            <a:ext cx="82381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Biomedical Equipment Technology – (9204100)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Industrial Machinery Maintenance Technology – (9204300)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Machining Technology – (9202100)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Maritime Repair Refinishing Technology – (9202200)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Welding Technology Fundamentals – (9204400)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" y="1776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reviewed in 2017 for the 2018-2019 School Year – Secondary</a:t>
            </a:r>
          </a:p>
        </p:txBody>
      </p:sp>
    </p:spTree>
    <p:extLst>
      <p:ext uri="{BB962C8B-B14F-4D97-AF65-F5344CB8AC3E}">
        <p14:creationId xmlns:p14="http://schemas.microsoft.com/office/powerpoint/2010/main" val="5912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of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886" y="2733712"/>
            <a:ext cx="7132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Biomedical Equipment Repair Technology – (J400100)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Electrical and Instrumentation Technology – (I150404)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Industrial Machinery Maintenance and Repair – (I470303)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Machining Technologies – (J200100)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Millwright – (I470313)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Welding Technology – (J400400)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Welding Technology – Advanced – (J400410)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470" y="1776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reviewed in 2017 for the 2018-2019 School Year –  PSAV</a:t>
            </a:r>
          </a:p>
        </p:txBody>
      </p:sp>
    </p:spTree>
    <p:extLst>
      <p:ext uri="{BB962C8B-B14F-4D97-AF65-F5344CB8AC3E}">
        <p14:creationId xmlns:p14="http://schemas.microsoft.com/office/powerpoint/2010/main" val="31812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of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" y="1776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reviewed in 2017 for the 2018-2019 School Year –AS / AAS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886" y="2733712"/>
            <a:ext cx="7749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Aerospace Technology  AS – (1615080100)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Biofuels Technology  AS – (1615061308)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Simulation Technology  AS – (1615080101)</a:t>
            </a:r>
          </a:p>
        </p:txBody>
      </p:sp>
    </p:spTree>
    <p:extLst>
      <p:ext uri="{BB962C8B-B14F-4D97-AF65-F5344CB8AC3E}">
        <p14:creationId xmlns:p14="http://schemas.microsoft.com/office/powerpoint/2010/main" val="10784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9971" y="2735263"/>
            <a:ext cx="7453423" cy="10763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Certification Funding Lists</a:t>
            </a:r>
            <a:endParaRPr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Certifications Funding List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2016-2017 – Secondary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560" y="2053228"/>
            <a:ext cx="8344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Industry Certification Reports </a:t>
            </a:r>
          </a:p>
          <a:p>
            <a:r>
              <a:rPr lang="en-US" sz="2000" dirty="0" smtClean="0">
                <a:hlinkClick r:id="rId2"/>
              </a:rPr>
              <a:t>http://www.fldoe.org/academics/career-adult-edu/research-evaluation/cape-industry-certification.stml</a:t>
            </a:r>
            <a:r>
              <a:rPr lang="en-US" sz="2000" dirty="0" smtClean="0"/>
              <a:t>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CareerSource Florida Recommendations </a:t>
            </a:r>
          </a:p>
          <a:p>
            <a:r>
              <a:rPr lang="en-US" sz="2000" dirty="0" smtClean="0">
                <a:hlinkClick r:id="rId3"/>
              </a:rPr>
              <a:t>2016-17 CareerSource Florida Recommendations</a:t>
            </a:r>
            <a:r>
              <a:rPr lang="en-US" sz="2000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CAPE Industry Certification Funding List Recommendations for Inclusion </a:t>
            </a:r>
          </a:p>
          <a:p>
            <a:r>
              <a:rPr lang="en-US" sz="2000" dirty="0" smtClean="0">
                <a:hlinkClick r:id="rId4"/>
              </a:rPr>
              <a:t>2016-17 CAPE Industry Certification Funding List Recommendations for Inclusion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CAPE Digital Tool Certificates Recommendations </a:t>
            </a:r>
          </a:p>
          <a:p>
            <a:r>
              <a:rPr lang="en-US" sz="2000" dirty="0" smtClean="0">
                <a:hlinkClick r:id="rId5"/>
              </a:rPr>
              <a:t>2016-17 CAPE Digital Tool Certificates Recommendations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85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Certifications Funding List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2016-2017 – Secondary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560" y="2053228"/>
            <a:ext cx="834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Manufacturing related industry certifications recommended to be added: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64305"/>
              </p:ext>
            </p:extLst>
          </p:nvPr>
        </p:nvGraphicFramePr>
        <p:xfrm>
          <a:off x="159489" y="2561059"/>
          <a:ext cx="8846288" cy="34668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94079"/>
                <a:gridCol w="4222199"/>
                <a:gridCol w="3530010"/>
              </a:tblGrid>
              <a:tr h="478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NIFMS014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NIMS Machining Level I - CNC Milling: Operations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National Institute for Metalworking Skills (NIMS)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</a:tr>
              <a:tr h="478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NIFMS015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NIMS Machining Level I - CNC Turning: Operations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National Institute for Metalworking Skills (NIMS)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</a:tr>
              <a:tr h="478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NIFMS016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NIMS Machining Level I - Grinding Skills 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National Institute for Metalworking Skills (NIMS)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</a:tr>
              <a:tr h="478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NIFMS017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NIMS Machining Level I - Manual Milling Skills 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National Institute for Metalworking Skills (NIMS)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</a:tr>
              <a:tr h="478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NIFMS018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NIMS Machining Level II - Drill Press Skills II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National Institute for Metalworking Skills (NIMS)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</a:tr>
              <a:tr h="478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NIFMS019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NIMS Machining Level II - CNC Milling Skills II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National Institute for Metalworking Skills (NIMS)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</a:tr>
              <a:tr h="478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NIFMS020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NIMS Machining Level II - CNC Turning Skills II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National Institute for Metalworking Skills (NIMS)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83" marR="7583" marT="75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6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Certifications Funding List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2016-2017 – Post-Secondary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560" y="2053228"/>
            <a:ext cx="834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CAPE Postsecondary Industry Certification Funding List (Current) </a:t>
            </a:r>
            <a:endParaRPr lang="en-US" sz="2000" b="1" dirty="0" smtClean="0"/>
          </a:p>
          <a:p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2015-16 CAPE Postsecondary Industry Certification Funding </a:t>
            </a:r>
            <a:r>
              <a:rPr lang="en-US" sz="2000" dirty="0" smtClean="0">
                <a:hlinkClick r:id="rId2"/>
              </a:rPr>
              <a:t>List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2015-16 CAPE Postsecondary Industry Certification Funding List (Detailed)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18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08074" y="2551815"/>
            <a:ext cx="7527851" cy="1414130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Materials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Adopted Instructional Materials List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- Manufacturing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560" y="2053228"/>
            <a:ext cx="8344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Industrial Biotechnology</a:t>
            </a:r>
          </a:p>
          <a:p>
            <a:pPr lvl="1"/>
            <a:r>
              <a:rPr lang="en-US" sz="2000" dirty="0"/>
              <a:t>EMC Publishing, LLC - Biotechnology: Science for the New Millennium, Grade 9-12, Ellyn Daugherty, 1E REVISED </a:t>
            </a:r>
          </a:p>
          <a:p>
            <a:endParaRPr lang="en-US" sz="2000" dirty="0"/>
          </a:p>
          <a:p>
            <a:r>
              <a:rPr lang="en-US" sz="2000" b="1" dirty="0" smtClean="0"/>
              <a:t>Welding Technology Fundamentals</a:t>
            </a:r>
          </a:p>
          <a:p>
            <a:pPr lvl="1"/>
            <a:r>
              <a:rPr lang="en-US" sz="2000" dirty="0"/>
              <a:t>Pearson Education, Inc., publishing as Prentice Hall </a:t>
            </a:r>
            <a:r>
              <a:rPr lang="en-US" sz="2000" i="1" dirty="0"/>
              <a:t>- Florida Welding (Bundle)</a:t>
            </a:r>
            <a:r>
              <a:rPr lang="en-US" sz="2000" dirty="0"/>
              <a:t>, Grade 9-12, NCCER, 1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35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2016-17</a:t>
            </a:r>
            <a:endParaRPr altLang="en-US" dirty="0" smtClean="0">
              <a:solidFill>
                <a:srgbClr val="262A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78195" y="2530549"/>
            <a:ext cx="7187609" cy="141413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Skills Requirements and Exemptions</a:t>
            </a:r>
            <a:endParaRPr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Skills Requirements and Exemptions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Basic Skills Exemption </a:t>
            </a:r>
            <a:r>
              <a:rPr lang="en-US" sz="2400" dirty="0" smtClean="0"/>
              <a:t>List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www.fldoe.org/core/fileparse.php/5652/urlt/2016-17-License-exempt_CTE_programs.rtf</a:t>
            </a:r>
            <a:endParaRPr lang="en-US" dirty="0" smtClean="0"/>
          </a:p>
          <a:p>
            <a:r>
              <a:rPr lang="en-US" sz="2400" dirty="0" smtClean="0"/>
              <a:t>Form to request a new exemption of basic skills</a:t>
            </a:r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www.fldoe.org/core/fileparse.php/5655/urlt/0061136-basicskillsexemptionrequestform-2013-14.rtf</a:t>
            </a:r>
            <a:endParaRPr lang="en-US" dirty="0" smtClean="0"/>
          </a:p>
          <a:p>
            <a:r>
              <a:rPr lang="en-US" sz="2400" dirty="0"/>
              <a:t>The industry certification must be comparable to the entire PSAV program</a:t>
            </a:r>
          </a:p>
          <a:p>
            <a:r>
              <a:rPr lang="en-US" sz="2400" dirty="0"/>
              <a:t>Industry certifications linked to secondary courses are not acceptable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6774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140" y="4539342"/>
            <a:ext cx="552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“Ted” </a:t>
            </a:r>
            <a:r>
              <a:rPr lang="en-US" sz="2400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Norman, Ed.S</a:t>
            </a:r>
            <a:endParaRPr lang="en-US" sz="2400" dirty="0" smtClean="0">
              <a:solidFill>
                <a:srgbClr val="262A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(850) 245-9015</a:t>
            </a:r>
          </a:p>
          <a:p>
            <a:pPr algn="ctr"/>
            <a:r>
              <a:rPr lang="en-US" sz="2400" dirty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ichard.norman@fldoe.org</a:t>
            </a:r>
            <a:endParaRPr lang="en-US" sz="2400" dirty="0">
              <a:solidFill>
                <a:srgbClr val="262A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20074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New Programs – Secondary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1009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No New Programs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412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20074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New Programs – PSAV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3767" y="2808514"/>
            <a:ext cx="79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CNC Production Specialist (J200300)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PSAV only program, (600 hrs.) with 4 courses and 4 OCP’s.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761" y="3953378"/>
            <a:ext cx="79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Mechatronics  Technology (J200200)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PSAV only program (1550 hrs.) with 4 courses and 4 OCP’s.</a:t>
            </a:r>
          </a:p>
        </p:txBody>
      </p:sp>
    </p:spTree>
    <p:extLst>
      <p:ext uri="{BB962C8B-B14F-4D97-AF65-F5344CB8AC3E}">
        <p14:creationId xmlns:p14="http://schemas.microsoft.com/office/powerpoint/2010/main" val="32524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20074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Secondary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2968003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No Programs Scheduled to be Daggered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524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20074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PSAV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2968003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No Programs Scheduled to be Daggered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9267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954995"/>
          </a:xfrm>
        </p:spPr>
        <p:txBody>
          <a:bodyPr/>
          <a:lstStyle/>
          <a:p>
            <a:pPr lvl="1"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for 2016-2017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" y="20074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Programs Daggered for Deletion – AS / AAS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399" y="2606496"/>
            <a:ext cx="7951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Biomedical Engineering Technology AS - </a:t>
            </a:r>
            <a:r>
              <a:rPr lang="en-US" sz="2000" b="1" u="sng" dirty="0"/>
              <a:t>(</a:t>
            </a:r>
            <a:r>
              <a:rPr lang="en-US" sz="2000" b="1" u="sng" dirty="0" smtClean="0"/>
              <a:t>1615040101) </a:t>
            </a:r>
            <a:r>
              <a:rPr lang="en-US" sz="2000" b="1" u="sng" dirty="0"/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 </a:t>
            </a:r>
            <a:r>
              <a:rPr lang="en-US" sz="2000" dirty="0" smtClean="0"/>
              <a:t>daggered for deletion due to: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reduction in credit hours.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elimination of primary and secondary credit options.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new enrollments after 2017-2018.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Replacement program is: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Biomedical Equipment Technician (1615040102)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Will remain in inventory for teach-out.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96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E 201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1855</Words>
  <Application>Microsoft Office PowerPoint</Application>
  <PresentationFormat>On-screen Show (4:3)</PresentationFormat>
  <Paragraphs>291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DOE 2014 Template</vt:lpstr>
      <vt:lpstr>FDOE Update</vt:lpstr>
      <vt:lpstr>Richard “Ted” Norman, Ed.S</vt:lpstr>
      <vt:lpstr>Overview</vt:lpstr>
      <vt:lpstr>Changes for 2016-17</vt:lpstr>
      <vt:lpstr>Program Update Changes for 2016-2017</vt:lpstr>
      <vt:lpstr>Program Update Changes for 2016-2017</vt:lpstr>
      <vt:lpstr>Program Update Changes for 2016-2017</vt:lpstr>
      <vt:lpstr>Program Update Changes for 2016-2017</vt:lpstr>
      <vt:lpstr>Program Update Changes for 2016-2017</vt:lpstr>
      <vt:lpstr>Program Update Changes for 2016-2017</vt:lpstr>
      <vt:lpstr>Program Update Changes for 2016-2017</vt:lpstr>
      <vt:lpstr>Program Update Changes for 2016-2017</vt:lpstr>
      <vt:lpstr>Program Reviews Conducted in 2016 for 2017-18 </vt:lpstr>
      <vt:lpstr>Program Update Program Reviews</vt:lpstr>
      <vt:lpstr>Program Update Program Reviews</vt:lpstr>
      <vt:lpstr>Program Update Program Reviews</vt:lpstr>
      <vt:lpstr>Program Update Program Reviews</vt:lpstr>
      <vt:lpstr>Program Update Program Reviews</vt:lpstr>
      <vt:lpstr>Program Update Program Reviews</vt:lpstr>
      <vt:lpstr>Upcoming Changes for 2017-2018</vt:lpstr>
      <vt:lpstr>Program Update Upcoming Changes for 2017-2018</vt:lpstr>
      <vt:lpstr>Program Update Upcoming Changes for 2017-2018</vt:lpstr>
      <vt:lpstr>Program Update Upcoming Changes for 2017-2018</vt:lpstr>
      <vt:lpstr>Program Update Upcoming Changes for 2017-2018</vt:lpstr>
      <vt:lpstr>Program Update Upcoming Changes for 2017-2018</vt:lpstr>
      <vt:lpstr>Program Update Upcoming Changes for 2017-2018</vt:lpstr>
      <vt:lpstr>Program Update Upcoming Changes for 2017-2018</vt:lpstr>
      <vt:lpstr>Program Update Upcoming Changes for 2017-2018</vt:lpstr>
      <vt:lpstr>Program Update Upcoming Changes for 2017-2018</vt:lpstr>
      <vt:lpstr>Program of Work</vt:lpstr>
      <vt:lpstr>Program Update Program of Work</vt:lpstr>
      <vt:lpstr>Program Update Program of Work</vt:lpstr>
      <vt:lpstr>Program Update Program of Work</vt:lpstr>
      <vt:lpstr>Industry Certification Funding Lists</vt:lpstr>
      <vt:lpstr>Industry Certifications Funding List 2016-2017 – Secondary</vt:lpstr>
      <vt:lpstr>Industry Certifications Funding List 2016-2017 – Secondary</vt:lpstr>
      <vt:lpstr>Industry Certifications Funding List 2016-2017 – Post-Secondary</vt:lpstr>
      <vt:lpstr>Adopted Instructional Materials List</vt:lpstr>
      <vt:lpstr>Adopted Instructional Materials List Secondary - Manufacturing</vt:lpstr>
      <vt:lpstr>Basic Skills Requirements and Exemptions</vt:lpstr>
      <vt:lpstr>Basic Skills Requirements and Exemptions</vt:lpstr>
      <vt:lpstr>PowerPoint Presentation</vt:lpstr>
    </vt:vector>
  </TitlesOfParts>
  <Company>Florida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Florida Department of Education</dc:creator>
  <cp:lastModifiedBy>Richard Norman</cp:lastModifiedBy>
  <cp:revision>165</cp:revision>
  <cp:lastPrinted>2016-07-22T17:59:44Z</cp:lastPrinted>
  <dcterms:created xsi:type="dcterms:W3CDTF">2014-06-03T14:36:28Z</dcterms:created>
  <dcterms:modified xsi:type="dcterms:W3CDTF">2016-07-22T18:08:37Z</dcterms:modified>
</cp:coreProperties>
</file>