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6" r:id="rId5"/>
    <p:sldMasterId id="2147483669" r:id="rId6"/>
  </p:sldMasterIdLst>
  <p:notesMasterIdLst>
    <p:notesMasterId r:id="rId48"/>
  </p:notesMasterIdLst>
  <p:handoutMasterIdLst>
    <p:handoutMasterId r:id="rId49"/>
  </p:handoutMasterIdLst>
  <p:sldIdLst>
    <p:sldId id="735" r:id="rId7"/>
    <p:sldId id="737" r:id="rId8"/>
    <p:sldId id="738" r:id="rId9"/>
    <p:sldId id="740" r:id="rId10"/>
    <p:sldId id="741" r:id="rId11"/>
    <p:sldId id="763" r:id="rId12"/>
    <p:sldId id="757" r:id="rId13"/>
    <p:sldId id="743" r:id="rId14"/>
    <p:sldId id="744" r:id="rId15"/>
    <p:sldId id="745" r:id="rId16"/>
    <p:sldId id="758" r:id="rId17"/>
    <p:sldId id="749" r:id="rId18"/>
    <p:sldId id="750" r:id="rId19"/>
    <p:sldId id="751" r:id="rId20"/>
    <p:sldId id="759" r:id="rId21"/>
    <p:sldId id="753" r:id="rId22"/>
    <p:sldId id="754" r:id="rId23"/>
    <p:sldId id="755" r:id="rId24"/>
    <p:sldId id="756" r:id="rId25"/>
    <p:sldId id="641" r:id="rId26"/>
    <p:sldId id="619" r:id="rId27"/>
    <p:sldId id="621" r:id="rId28"/>
    <p:sldId id="690" r:id="rId29"/>
    <p:sldId id="693" r:id="rId30"/>
    <p:sldId id="692" r:id="rId31"/>
    <p:sldId id="699" r:id="rId32"/>
    <p:sldId id="694" r:id="rId33"/>
    <p:sldId id="625" r:id="rId34"/>
    <p:sldId id="696" r:id="rId35"/>
    <p:sldId id="697" r:id="rId36"/>
    <p:sldId id="698" r:id="rId37"/>
    <p:sldId id="630" r:id="rId38"/>
    <p:sldId id="700" r:id="rId39"/>
    <p:sldId id="711" r:id="rId40"/>
    <p:sldId id="712" r:id="rId41"/>
    <p:sldId id="713" r:id="rId42"/>
    <p:sldId id="762" r:id="rId43"/>
    <p:sldId id="764" r:id="rId44"/>
    <p:sldId id="765" r:id="rId45"/>
    <p:sldId id="760" r:id="rId46"/>
    <p:sldId id="761" r:id="rId47"/>
  </p:sldIdLst>
  <p:sldSz cx="9144000" cy="6858000" type="screen4x3"/>
  <p:notesSz cx="9283700" cy="6985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 userDrawn="1">
          <p15:clr>
            <a:srgbClr val="A4A3A4"/>
          </p15:clr>
        </p15:guide>
        <p15:guide id="2" pos="29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A0D3"/>
    <a:srgbClr val="FF0000"/>
    <a:srgbClr val="3333FF"/>
    <a:srgbClr val="008000"/>
    <a:srgbClr val="0066FF"/>
    <a:srgbClr val="FF0066"/>
    <a:srgbClr val="CC3300"/>
    <a:srgbClr val="009999"/>
    <a:srgbClr val="CC00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979" autoAdjust="0"/>
    <p:restoredTop sz="85605" autoAdjust="0"/>
  </p:normalViewPr>
  <p:slideViewPr>
    <p:cSldViewPr snapToGrid="0" snapToObjects="1">
      <p:cViewPr varScale="1">
        <p:scale>
          <a:sx n="113" d="100"/>
          <a:sy n="113" d="100"/>
        </p:scale>
        <p:origin x="187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942"/>
    </p:cViewPr>
  </p:sorterViewPr>
  <p:notesViewPr>
    <p:cSldViewPr snapToGrid="0" snapToObjects="1">
      <p:cViewPr varScale="1">
        <p:scale>
          <a:sx n="65" d="100"/>
          <a:sy n="65" d="100"/>
        </p:scale>
        <p:origin x="-3246" y="-120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BB3C8-02FA-4C50-896D-DC6165D9A905}" type="doc">
      <dgm:prSet loTypeId="urn:microsoft.com/office/officeart/2005/8/layout/chevron1" loCatId="process" qsTypeId="urn:microsoft.com/office/officeart/2005/8/quickstyle/3d3" qsCatId="3D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</dgm:pt>
    <dgm:pt modelId="{BD7B432E-D5A2-46E1-9829-838A846B4F2D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Maintain</a:t>
          </a:r>
          <a:endParaRPr lang="en-US" dirty="0"/>
        </a:p>
      </dgm:t>
    </dgm:pt>
    <dgm:pt modelId="{F4050F11-2E18-41C6-A329-A04193748E4E}" type="parTrans" cxnId="{1AE2B809-850B-4270-AC4A-7E4B01B9890C}">
      <dgm:prSet/>
      <dgm:spPr/>
      <dgm:t>
        <a:bodyPr/>
        <a:lstStyle/>
        <a:p>
          <a:endParaRPr lang="en-US"/>
        </a:p>
      </dgm:t>
    </dgm:pt>
    <dgm:pt modelId="{5682D9B5-015C-48E7-A76D-1B8EA7AE77C2}" type="sibTrans" cxnId="{1AE2B809-850B-4270-AC4A-7E4B01B9890C}">
      <dgm:prSet/>
      <dgm:spPr/>
      <dgm:t>
        <a:bodyPr/>
        <a:lstStyle/>
        <a:p>
          <a:endParaRPr lang="en-US"/>
        </a:p>
      </dgm:t>
    </dgm:pt>
    <dgm:pt modelId="{564AABF3-3B5F-407B-B490-7ED7900D6896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Link</a:t>
          </a:r>
          <a:endParaRPr lang="en-US" dirty="0"/>
        </a:p>
      </dgm:t>
    </dgm:pt>
    <dgm:pt modelId="{983703C5-EB8C-4383-B01A-2F2E81ADD5DC}" type="parTrans" cxnId="{8B078AA8-5EA0-4485-9DCB-BC09C2E5E658}">
      <dgm:prSet/>
      <dgm:spPr/>
      <dgm:t>
        <a:bodyPr/>
        <a:lstStyle/>
        <a:p>
          <a:endParaRPr lang="en-US"/>
        </a:p>
      </dgm:t>
    </dgm:pt>
    <dgm:pt modelId="{DFB10DC0-F048-4A12-92D2-5CF7E42481F7}" type="sibTrans" cxnId="{8B078AA8-5EA0-4485-9DCB-BC09C2E5E658}">
      <dgm:prSet/>
      <dgm:spPr/>
      <dgm:t>
        <a:bodyPr/>
        <a:lstStyle/>
        <a:p>
          <a:endParaRPr lang="en-US"/>
        </a:p>
      </dgm:t>
    </dgm:pt>
    <dgm:pt modelId="{D1EAEF09-8E69-42A8-97D6-5EE6D0BDDB19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Build</a:t>
          </a:r>
          <a:endParaRPr lang="en-US" dirty="0"/>
        </a:p>
      </dgm:t>
    </dgm:pt>
    <dgm:pt modelId="{5F5B4DDF-17F5-44EB-90C1-BCECB0DBD494}" type="parTrans" cxnId="{F1219B15-BB13-4EEE-A95F-30E03AE304C7}">
      <dgm:prSet/>
      <dgm:spPr/>
      <dgm:t>
        <a:bodyPr/>
        <a:lstStyle/>
        <a:p>
          <a:endParaRPr lang="en-US"/>
        </a:p>
      </dgm:t>
    </dgm:pt>
    <dgm:pt modelId="{E8B77403-8965-4E58-97F8-A58826DE481D}" type="sibTrans" cxnId="{F1219B15-BB13-4EEE-A95F-30E03AE304C7}">
      <dgm:prSet/>
      <dgm:spPr/>
      <dgm:t>
        <a:bodyPr/>
        <a:lstStyle/>
        <a:p>
          <a:endParaRPr lang="en-US"/>
        </a:p>
      </dgm:t>
    </dgm:pt>
    <dgm:pt modelId="{09CFD4F4-D9DB-4EC3-9BDF-89D5FC0F09D1}" type="pres">
      <dgm:prSet presAssocID="{D97BB3C8-02FA-4C50-896D-DC6165D9A905}" presName="Name0" presStyleCnt="0">
        <dgm:presLayoutVars>
          <dgm:dir/>
          <dgm:animLvl val="lvl"/>
          <dgm:resizeHandles val="exact"/>
        </dgm:presLayoutVars>
      </dgm:prSet>
      <dgm:spPr/>
    </dgm:pt>
    <dgm:pt modelId="{278C3259-BABB-443D-B11F-A7FDF1808B0D}" type="pres">
      <dgm:prSet presAssocID="{BD7B432E-D5A2-46E1-9829-838A846B4F2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E63A0-2036-4B3A-AA23-193BBF1CC291}" type="pres">
      <dgm:prSet presAssocID="{5682D9B5-015C-48E7-A76D-1B8EA7AE77C2}" presName="parTxOnlySpac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FCF9C12-3CF4-468F-A532-C120B4D8F328}" type="pres">
      <dgm:prSet presAssocID="{564AABF3-3B5F-407B-B490-7ED7900D689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AEDE7-3FFF-4CAA-B064-F0B384C24900}" type="pres">
      <dgm:prSet presAssocID="{DFB10DC0-F048-4A12-92D2-5CF7E42481F7}" presName="parTxOnlySpac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5BB874A-4C4A-4D70-A5FA-4EEFBB67C936}" type="pres">
      <dgm:prSet presAssocID="{D1EAEF09-8E69-42A8-97D6-5EE6D0BDDB1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E2B809-850B-4270-AC4A-7E4B01B9890C}" srcId="{D97BB3C8-02FA-4C50-896D-DC6165D9A905}" destId="{BD7B432E-D5A2-46E1-9829-838A846B4F2D}" srcOrd="0" destOrd="0" parTransId="{F4050F11-2E18-41C6-A329-A04193748E4E}" sibTransId="{5682D9B5-015C-48E7-A76D-1B8EA7AE77C2}"/>
    <dgm:cxn modelId="{1C95D1E0-9963-46F8-8EF6-26FC7BEAFDEB}" type="presOf" srcId="{D1EAEF09-8E69-42A8-97D6-5EE6D0BDDB19}" destId="{F5BB874A-4C4A-4D70-A5FA-4EEFBB67C936}" srcOrd="0" destOrd="0" presId="urn:microsoft.com/office/officeart/2005/8/layout/chevron1"/>
    <dgm:cxn modelId="{ECBFE4BC-39BE-43C9-8256-46CC925F54A8}" type="presOf" srcId="{BD7B432E-D5A2-46E1-9829-838A846B4F2D}" destId="{278C3259-BABB-443D-B11F-A7FDF1808B0D}" srcOrd="0" destOrd="0" presId="urn:microsoft.com/office/officeart/2005/8/layout/chevron1"/>
    <dgm:cxn modelId="{F1219B15-BB13-4EEE-A95F-30E03AE304C7}" srcId="{D97BB3C8-02FA-4C50-896D-DC6165D9A905}" destId="{D1EAEF09-8E69-42A8-97D6-5EE6D0BDDB19}" srcOrd="2" destOrd="0" parTransId="{5F5B4DDF-17F5-44EB-90C1-BCECB0DBD494}" sibTransId="{E8B77403-8965-4E58-97F8-A58826DE481D}"/>
    <dgm:cxn modelId="{9748059B-07A3-447F-BB97-E8B6000E80C3}" type="presOf" srcId="{564AABF3-3B5F-407B-B490-7ED7900D6896}" destId="{1FCF9C12-3CF4-468F-A532-C120B4D8F328}" srcOrd="0" destOrd="0" presId="urn:microsoft.com/office/officeart/2005/8/layout/chevron1"/>
    <dgm:cxn modelId="{4D4C11B2-C46A-45A3-BC9E-882047CED465}" type="presOf" srcId="{D97BB3C8-02FA-4C50-896D-DC6165D9A905}" destId="{09CFD4F4-D9DB-4EC3-9BDF-89D5FC0F09D1}" srcOrd="0" destOrd="0" presId="urn:microsoft.com/office/officeart/2005/8/layout/chevron1"/>
    <dgm:cxn modelId="{8B078AA8-5EA0-4485-9DCB-BC09C2E5E658}" srcId="{D97BB3C8-02FA-4C50-896D-DC6165D9A905}" destId="{564AABF3-3B5F-407B-B490-7ED7900D6896}" srcOrd="1" destOrd="0" parTransId="{983703C5-EB8C-4383-B01A-2F2E81ADD5DC}" sibTransId="{DFB10DC0-F048-4A12-92D2-5CF7E42481F7}"/>
    <dgm:cxn modelId="{32AB6596-5204-4AE2-93C9-8D2B09D46A99}" type="presParOf" srcId="{09CFD4F4-D9DB-4EC3-9BDF-89D5FC0F09D1}" destId="{278C3259-BABB-443D-B11F-A7FDF1808B0D}" srcOrd="0" destOrd="0" presId="urn:microsoft.com/office/officeart/2005/8/layout/chevron1"/>
    <dgm:cxn modelId="{56267F0F-ED10-476C-80D5-4459C37D4E4D}" type="presParOf" srcId="{09CFD4F4-D9DB-4EC3-9BDF-89D5FC0F09D1}" destId="{013E63A0-2036-4B3A-AA23-193BBF1CC291}" srcOrd="1" destOrd="0" presId="urn:microsoft.com/office/officeart/2005/8/layout/chevron1"/>
    <dgm:cxn modelId="{7610C086-5BB2-4BD0-B88B-79F0CC4D69E6}" type="presParOf" srcId="{09CFD4F4-D9DB-4EC3-9BDF-89D5FC0F09D1}" destId="{1FCF9C12-3CF4-468F-A532-C120B4D8F328}" srcOrd="2" destOrd="0" presId="urn:microsoft.com/office/officeart/2005/8/layout/chevron1"/>
    <dgm:cxn modelId="{21570996-9474-4DDE-9B96-788CD4D51A49}" type="presParOf" srcId="{09CFD4F4-D9DB-4EC3-9BDF-89D5FC0F09D1}" destId="{2A3AEDE7-3FFF-4CAA-B064-F0B384C24900}" srcOrd="3" destOrd="0" presId="urn:microsoft.com/office/officeart/2005/8/layout/chevron1"/>
    <dgm:cxn modelId="{A84AE0DA-2CC2-4881-9FF8-507EAF2A88D3}" type="presParOf" srcId="{09CFD4F4-D9DB-4EC3-9BDF-89D5FC0F09D1}" destId="{F5BB874A-4C4A-4D70-A5FA-4EEFBB67C93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7951" y="0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66CF1-DB7C-442A-A56B-6CA8BAAA86F7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5034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7951" y="6635034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358FA-9A35-4380-B00E-64596A3F04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82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88411F8-DEBD-4F61-A5BF-D302DADB1031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E16ACBA-0314-46A2-918A-81714D3B1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59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4F16E-FD1F-4650-91B1-FD9131A0D50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43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4F16E-FD1F-4650-91B1-FD9131A0D50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4F16E-FD1F-4650-91B1-FD9131A0D50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26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ACBA-0314-46A2-918A-81714D3B161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73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ACBA-0314-46A2-918A-81714D3B161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42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ACBA-0314-46A2-918A-81714D3B161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9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0818" y="3573071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6A0D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4378" y="6068368"/>
            <a:ext cx="9006121" cy="709199"/>
          </a:xfrm>
          <a:prstGeom prst="rect">
            <a:avLst/>
          </a:prstGeom>
          <a:solidFill>
            <a:srgbClr val="56A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3034" y="3733800"/>
            <a:ext cx="5016500" cy="6248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9850" y="69851"/>
            <a:ext cx="9007475" cy="67151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726" y="982977"/>
            <a:ext cx="7772400" cy="22878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72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unc kfbs logo white stacked 96-dpi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460" y="6216454"/>
            <a:ext cx="1370542" cy="416126"/>
          </a:xfrm>
          <a:prstGeom prst="rect">
            <a:avLst/>
          </a:prstGeom>
        </p:spPr>
      </p:pic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200400" y="6324600"/>
            <a:ext cx="3581400" cy="457200"/>
          </a:xfrm>
          <a:prstGeom prst="rect">
            <a:avLst/>
          </a:prstGeom>
          <a:noFill/>
          <a:ln w="10795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0" i="1" dirty="0">
                <a:latin typeface="Arial" charset="0"/>
              </a:rPr>
              <a:t>© Prof. J-B.E.M. Steenkamp</a:t>
            </a:r>
          </a:p>
          <a:p>
            <a:pPr>
              <a:defRPr/>
            </a:pPr>
            <a:r>
              <a:rPr lang="en-US" sz="1200" b="0" i="1" dirty="0">
                <a:latin typeface="Arial" charset="0"/>
              </a:rPr>
              <a:t>Not to be used or reproduced without permission</a:t>
            </a:r>
            <a:endParaRPr lang="nl-NL" sz="1200" b="0" i="1" dirty="0">
              <a:latin typeface="Arial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0A421-8F3C-402D-A181-71BD481C94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AA153-AD20-42C2-9C8D-9B34CB5455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18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D1D71-86C1-45DE-B102-9FFB68D823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1D7D6-79BE-43AD-8C83-6B36AA72EE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07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14FC7-0B49-4CAA-96E6-0391409372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2368F-2EDB-4B60-9593-7760C9B6E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821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64C0B-9E66-40AE-A557-5459DACD5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1EB8E-7AE4-4DCD-BB4A-650203BED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472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5BC8-1A6D-4597-89AB-BCE6877D79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293DE-AC1F-4DA2-A5A7-68A36EFB3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5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A2EDF-C798-42AA-A98C-3FAB5D235F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A5298-67F5-437A-9123-4F7B37368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195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62000" y="1447800"/>
            <a:ext cx="7772400" cy="42672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63917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9CA3E-98C3-4C43-8B1C-AD8660091A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3CEDB-0651-41D5-896C-431DD29B36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481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67952-15BE-4229-A297-0564A3160E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A368A-1567-4AB9-815F-D99F4F2F28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725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39BF-F2D6-44AF-BAC6-4193FC4248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70284-D3FF-4E73-842F-E30CDFA49B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90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36" y="419529"/>
            <a:ext cx="810930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 i="0">
                <a:solidFill>
                  <a:srgbClr val="56A0D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536" y="1591678"/>
            <a:ext cx="8109305" cy="43831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600" b="0" i="0">
                <a:latin typeface="Arial"/>
                <a:cs typeface="Arial"/>
              </a:defRPr>
            </a:lvl2pPr>
            <a:lvl3pPr>
              <a:buFont typeface="Wingdings" charset="2"/>
              <a:buChar char="§"/>
              <a:defRPr sz="2400" b="0" i="0">
                <a:latin typeface="Arial"/>
                <a:cs typeface="Arial"/>
              </a:defRPr>
            </a:lvl3pPr>
            <a:lvl4pPr>
              <a:buSzPct val="75000"/>
              <a:buFont typeface="Wingdings" charset="2"/>
              <a:buChar char=""/>
              <a:defRPr sz="2200" b="0" i="0">
                <a:latin typeface="Arial"/>
                <a:cs typeface="Arial"/>
              </a:defRPr>
            </a:lvl4pPr>
            <a:lvl5pPr>
              <a:defRPr sz="20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4378" y="6068368"/>
            <a:ext cx="9006121" cy="709199"/>
          </a:xfrm>
          <a:prstGeom prst="rect">
            <a:avLst/>
          </a:prstGeom>
          <a:solidFill>
            <a:srgbClr val="56A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9850" y="69851"/>
            <a:ext cx="9007475" cy="67151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1" name="Picture 10" descr="unc kfbs logo white stacked 96-dpi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460" y="6216454"/>
            <a:ext cx="1370542" cy="416126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6212163" y="6327775"/>
            <a:ext cx="3581400" cy="457200"/>
          </a:xfrm>
          <a:prstGeom prst="rect">
            <a:avLst/>
          </a:prstGeom>
          <a:noFill/>
          <a:ln w="10795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0" i="1" dirty="0">
                <a:solidFill>
                  <a:schemeClr val="bg1"/>
                </a:solidFill>
                <a:latin typeface="Arial" charset="0"/>
              </a:rPr>
              <a:t>© Prof. J-B.E.M. Steenkamp</a:t>
            </a:r>
          </a:p>
          <a:p>
            <a:pPr>
              <a:defRPr/>
            </a:pPr>
            <a:r>
              <a:rPr lang="en-US" sz="1200" b="0" i="1" dirty="0">
                <a:solidFill>
                  <a:schemeClr val="bg1"/>
                </a:solidFill>
                <a:latin typeface="Arial" charset="0"/>
              </a:rPr>
              <a:t>Not to be </a:t>
            </a:r>
            <a:r>
              <a:rPr lang="en-US" sz="1200" b="0" i="1" dirty="0" smtClean="0">
                <a:solidFill>
                  <a:schemeClr val="bg1"/>
                </a:solidFill>
                <a:latin typeface="Arial" charset="0"/>
              </a:rPr>
              <a:t>reproduced </a:t>
            </a:r>
            <a:r>
              <a:rPr lang="en-US" sz="1200" b="0" i="1" dirty="0">
                <a:solidFill>
                  <a:schemeClr val="bg1"/>
                </a:solidFill>
                <a:latin typeface="Arial" charset="0"/>
              </a:rPr>
              <a:t>without permission</a:t>
            </a:r>
            <a:endParaRPr lang="nl-NL" sz="1200" b="0" i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7CFA9-CA55-4E5F-A247-2EECDABF95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29C8E-2991-4A96-A439-CC7F23CE9B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606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A1ED1-37F2-4C79-B1D5-1F6C59F244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C016D-DEE8-4DDE-82FA-907F529C3C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76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986DC-5967-4555-85A6-5CDFCF130D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1A77A-FA13-4316-905F-A47F8DF283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763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22A8F-AE20-4774-BEEC-F8A5FF3EFD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5E4E2-9C03-4C58-B2C5-05F1D45641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491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64261-0894-41ED-BFD3-3862036F71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4BC67-22F5-4976-810A-7CCA0A7BC4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100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DF76F-07CE-4D6A-89AD-C5ED7A83C3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FFC9E-9A4B-4E8B-B444-AF9077C534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21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AD121-747E-48EE-8F61-63D7496FFD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B7FDE-8C23-4C3A-8D99-F977D7F72F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283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B266E-54E6-443B-9740-A45D450C24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1BDA4-3D6F-4105-8086-4F888E1803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060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62000" y="1447800"/>
            <a:ext cx="7772400" cy="42672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35514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79" y="982977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7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4378" y="6068368"/>
            <a:ext cx="9006121" cy="709199"/>
          </a:xfrm>
          <a:prstGeom prst="rect">
            <a:avLst/>
          </a:prstGeom>
          <a:solidFill>
            <a:srgbClr val="56A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9850" y="69851"/>
            <a:ext cx="9007475" cy="67151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" name="Picture 9" descr="unc kfbs logo white stacked 96-dpi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460" y="6216454"/>
            <a:ext cx="1370542" cy="416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4378" y="6068368"/>
            <a:ext cx="9006121" cy="709199"/>
          </a:xfrm>
          <a:prstGeom prst="rect">
            <a:avLst/>
          </a:prstGeom>
          <a:solidFill>
            <a:srgbClr val="56A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9850" y="69851"/>
            <a:ext cx="9007475" cy="67151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8" name="Picture 7" descr="unc kfbs logo white stacked 96-dpi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460" y="6216454"/>
            <a:ext cx="1370542" cy="416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6D554-DCBF-4024-A77B-AE67E320DD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86505-7281-48A8-8C60-B7286870D8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09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86780-FCAB-4A45-A50E-71B0F7C49C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324C5-A067-4AEC-A31D-883D4501A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16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8139-985E-41FB-9818-02829481E1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BEA39-6B8E-4EFB-915A-CA109E726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2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D14BC-4C53-4D4C-B5A7-65075F74FD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BE2A9-DDB7-46BD-B156-0AA2E7AE5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09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469C6-1C41-4938-A268-2DA5FF4274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A42D3-75F3-4BC1-A003-ED363E012D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06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7BACB4BC-69BF-4F1A-B5F0-90D2E977B7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72C45B7-9AEE-4DF7-ADE1-4DBD3FC3D483}" type="slidenum">
              <a:rPr lang="en-US" altLang="en-US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11003ACB-0885-4209-80DC-6553450462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20BEDEF-B11E-47FE-841A-C402D61C7C26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6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www.mikemichalowicz.com/i-am-a-failure/&amp;ei=XP4jVaDAFoOdgwSu0IAg&amp;bvm=bv.89947451,d.b2w&amp;psig=AFQjCNG6Bfp_CQHsPcZJ1Q3jms1B75MwSA&amp;ust=142850862423261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s://www.youtube.com/watch?v=PG2ex0_cFj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www.mikemichalowicz.com/i-am-a-failure/&amp;ei=XP4jVaDAFoOdgwSu0IAg&amp;bvm=bv.89947451,d.b2w&amp;psig=AFQjCNG6Bfp_CQHsPcZJ1Q3jms1B75MwSA&amp;ust=142850862423261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hyperlink" Target="https://www.google.com/url?sa=i&amp;rct=j&amp;q=&amp;esrc=s&amp;frm=1&amp;source=images&amp;cd=&amp;cad=rja&amp;uact=8&amp;ved=0CAcQjRw&amp;url=https://bamboochutes.wordpress.com/2011/09/28/&amp;ei=GLUuVeveD8y7ggSr6IO4DQ&amp;bvm=bv.90790515,d.eXY&amp;psig=AFQjCNGW7Vr1NtWEk5cE77AESi9kL99hgA&amp;ust=14292107754265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uact=8&amp;ved=0CAcQjRw&amp;url=http://qz.com/342782/the-incredible-staying-power-of-the-oreo-cookie/&amp;ei=DLYuVZLxJNOTNqWvgqAO&amp;bvm=bv.90790515,d.eXY&amp;psig=AFQjCNECu5qBjCZgVMTOoYs3B30VAUDLDw&amp;ust=1429211019664487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google.com/url?sa=i&amp;rct=j&amp;q=&amp;esrc=s&amp;frm=1&amp;source=images&amp;cd=&amp;cad=rja&amp;uact=8&amp;ved=0CAcQjRw&amp;url=http://www.mysanantonio.com/food/slideshow/Oreo-104181/photo-2587443.php&amp;ei=Z7UuVbicE8WhgwSGqILwAg&amp;bvm=bv.90790515,d.eXY&amp;psig=AFQjCNEBn7uROawTltl2wiwh4zaXWuX_fw&amp;ust=142921084753939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/url?sa=i&amp;rct=j&amp;q=&amp;esrc=s&amp;frm=1&amp;source=images&amp;cd=&amp;cad=rja&amp;uact=8&amp;ved=0CAcQjRw&amp;url=https://ricochet.com/some-thoughts-on-middle-class-economics/&amp;ei=_LEuVYXYEcWpNtPVgcAK&amp;bvm=bv.90790515,d.eXY&amp;psig=AFQjCNGwsXJtqx1x0-uhvD0MQcL5Y68i5g&amp;ust=142920996050102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uact=8&amp;ved=0CAcQjRw&amp;url=http://www.mikemichalowicz.com/i-am-a-failure/&amp;ei=XP4jVaDAFoOdgwSu0IAg&amp;bvm=bv.89947451,d.b2w&amp;psig=AFQjCNG6Bfp_CQHsPcZJ1Q3jms1B75MwSA&amp;ust=142850862423261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zUxKqTtVDcKwcM&amp;tbnid=1LGDrG7qgT65yM:&amp;ved=0CAUQjRw&amp;url=http://poukouhalalfood.com/La-Vache-qui-Rit-16_p_184.html&amp;ei=3s3zUrDAC46SkQfLiYCYDg&amp;bvm=bv.60799247,d.eW0&amp;psig=AFQjCNFlk6zhZqYOPkU7sLl9wg5c5l7ecg&amp;ust=1391796017292963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mart.com.vn/upload/images/pho-mai-con-bo-cuoi-128g.jpg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7.jpeg"/><Relationship Id="rId10" Type="http://schemas.openxmlformats.org/officeDocument/2006/relationships/image" Target="../media/image30.jpeg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com/url?sa=i&amp;rct=j&amp;q=&amp;esrc=s&amp;frm=1&amp;source=images&amp;cd=&amp;cad=rja&amp;uact=8&amp;docid=h_s6md5DxxylPM&amp;tbnid=t4LM8EO5gXy4tM:&amp;ved=0CAUQjRw&amp;url=http://www.theonecar.com/tata-cars-from-india/&amp;ei=y19NU8XqHrSrsQS46IDYCA&amp;bvm=bv.64764171,d.b2I&amp;psig=AFQjCNGA6v0-wDTuhRfi6RMTbw_CpfH1UQ&amp;ust=1397666072378323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autoblog.com/photos/2010-jaguar-xj-4/2134421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google.com/url?sa=i&amp;rct=j&amp;q=&amp;esrc=s&amp;frm=1&amp;source=images&amp;cd=&amp;cad=rja&amp;uact=8&amp;docid=uU0UD_3AEBtBmM&amp;tbnid=yyC6j2YlCvEceM:&amp;ved=0CAUQjRw&amp;url=http://revistaptp.com/2013/07/jaguar-xj-ultimate-edition/&amp;ei=tmBNU6XxDLPMsQTLsoLADg&amp;bvm=bv.64764171,d.b2I&amp;psig=AFQjCNFHntI0T6BQ7BUVVCgFtXNhAUz02w&amp;ust=1397666189481836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jpeg"/><Relationship Id="rId5" Type="http://schemas.openxmlformats.org/officeDocument/2006/relationships/image" Target="../media/image62.png"/><Relationship Id="rId10" Type="http://schemas.openxmlformats.org/officeDocument/2006/relationships/image" Target="../media/image67.jpe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www.mikemichalowicz.com/i-am-a-failure/&amp;ei=XP4jVaDAFoOdgwSu0IAg&amp;bvm=bv.89947451,d.b2w&amp;psig=AFQjCNG6Bfp_CQHsPcZJ1Q3jms1B75MwSA&amp;ust=142850862423261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581298" y="3318661"/>
            <a:ext cx="1369905" cy="1905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25000">
                <a:schemeClr val="accent1">
                  <a:lumMod val="40000"/>
                  <a:lumOff val="60000"/>
                </a:schemeClr>
              </a:gs>
              <a:gs pos="98750">
                <a:schemeClr val="bg1"/>
              </a:gs>
              <a:gs pos="8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845493" y="1489861"/>
            <a:ext cx="6313843" cy="649680"/>
          </a:xfrm>
          <a:prstGeom prst="homePlate">
            <a:avLst>
              <a:gd name="adj" fmla="val 74212"/>
            </a:avLst>
          </a:prstGeom>
          <a:gradFill>
            <a:gsLst>
              <a:gs pos="0">
                <a:schemeClr val="accent1"/>
              </a:gs>
              <a:gs pos="25000">
                <a:schemeClr val="accent1">
                  <a:lumMod val="40000"/>
                  <a:lumOff val="60000"/>
                </a:schemeClr>
              </a:gs>
              <a:gs pos="99583">
                <a:schemeClr val="bg1"/>
              </a:gs>
              <a:gs pos="75000">
                <a:schemeClr val="accent1">
                  <a:lumMod val="20000"/>
                  <a:lumOff val="80000"/>
                </a:schemeClr>
              </a:gs>
            </a:gsLst>
            <a:lin ang="189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493" y="3318661"/>
            <a:ext cx="1364307" cy="1905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  <a:gs pos="8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3264" y="3318661"/>
            <a:ext cx="1369905" cy="1905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25000">
                <a:schemeClr val="accent1">
                  <a:lumMod val="40000"/>
                  <a:lumOff val="60000"/>
                </a:schemeClr>
              </a:gs>
              <a:gs pos="98750">
                <a:schemeClr val="bg1"/>
              </a:gs>
              <a:gs pos="8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Pentagon 9"/>
          <p:cNvSpPr/>
          <p:nvPr/>
        </p:nvSpPr>
        <p:spPr>
          <a:xfrm>
            <a:off x="4951204" y="3318661"/>
            <a:ext cx="2741402" cy="1905000"/>
          </a:xfrm>
          <a:custGeom>
            <a:avLst/>
            <a:gdLst>
              <a:gd name="connsiteX0" fmla="*/ 0 w 3124200"/>
              <a:gd name="connsiteY0" fmla="*/ 0 h 1828800"/>
              <a:gd name="connsiteX1" fmla="*/ 2209800 w 3124200"/>
              <a:gd name="connsiteY1" fmla="*/ 0 h 1828800"/>
              <a:gd name="connsiteX2" fmla="*/ 3124200 w 3124200"/>
              <a:gd name="connsiteY2" fmla="*/ 914400 h 1828800"/>
              <a:gd name="connsiteX3" fmla="*/ 2209800 w 3124200"/>
              <a:gd name="connsiteY3" fmla="*/ 1828800 h 1828800"/>
              <a:gd name="connsiteX4" fmla="*/ 0 w 3124200"/>
              <a:gd name="connsiteY4" fmla="*/ 1828800 h 1828800"/>
              <a:gd name="connsiteX5" fmla="*/ 0 w 3124200"/>
              <a:gd name="connsiteY5" fmla="*/ 0 h 1828800"/>
              <a:gd name="connsiteX0" fmla="*/ 0 w 3124200"/>
              <a:gd name="connsiteY0" fmla="*/ 0 h 1828800"/>
              <a:gd name="connsiteX1" fmla="*/ 3069772 w 3124200"/>
              <a:gd name="connsiteY1" fmla="*/ 10886 h 1828800"/>
              <a:gd name="connsiteX2" fmla="*/ 3124200 w 3124200"/>
              <a:gd name="connsiteY2" fmla="*/ 914400 h 1828800"/>
              <a:gd name="connsiteX3" fmla="*/ 2209800 w 3124200"/>
              <a:gd name="connsiteY3" fmla="*/ 1828800 h 1828800"/>
              <a:gd name="connsiteX4" fmla="*/ 0 w 3124200"/>
              <a:gd name="connsiteY4" fmla="*/ 1828800 h 1828800"/>
              <a:gd name="connsiteX5" fmla="*/ 0 w 3124200"/>
              <a:gd name="connsiteY5" fmla="*/ 0 h 1828800"/>
              <a:gd name="connsiteX0" fmla="*/ 0 w 3124200"/>
              <a:gd name="connsiteY0" fmla="*/ 0 h 1828800"/>
              <a:gd name="connsiteX1" fmla="*/ 3069772 w 3124200"/>
              <a:gd name="connsiteY1" fmla="*/ 10886 h 1828800"/>
              <a:gd name="connsiteX2" fmla="*/ 3124200 w 3124200"/>
              <a:gd name="connsiteY2" fmla="*/ 914400 h 1828800"/>
              <a:gd name="connsiteX3" fmla="*/ 1901404 w 3124200"/>
              <a:gd name="connsiteY3" fmla="*/ 1828800 h 1828800"/>
              <a:gd name="connsiteX4" fmla="*/ 0 w 3124200"/>
              <a:gd name="connsiteY4" fmla="*/ 1828800 h 1828800"/>
              <a:gd name="connsiteX5" fmla="*/ 0 w 3124200"/>
              <a:gd name="connsiteY5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200" h="1828800">
                <a:moveTo>
                  <a:pt x="0" y="0"/>
                </a:moveTo>
                <a:lnTo>
                  <a:pt x="3069772" y="10886"/>
                </a:lnTo>
                <a:lnTo>
                  <a:pt x="3124200" y="914400"/>
                </a:lnTo>
                <a:lnTo>
                  <a:pt x="1901404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25000">
                <a:schemeClr val="accent1">
                  <a:lumMod val="40000"/>
                  <a:lumOff val="60000"/>
                </a:schemeClr>
              </a:gs>
              <a:gs pos="796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845492" y="2139541"/>
            <a:ext cx="6847113" cy="639291"/>
          </a:xfrm>
          <a:prstGeom prst="homePlate">
            <a:avLst/>
          </a:prstGeom>
          <a:gradFill flip="none" rotWithShape="1">
            <a:gsLst>
              <a:gs pos="0">
                <a:schemeClr val="accent1"/>
              </a:gs>
              <a:gs pos="25000">
                <a:schemeClr val="accent1">
                  <a:lumMod val="40000"/>
                  <a:lumOff val="60000"/>
                </a:schemeClr>
              </a:gs>
              <a:gs pos="98333">
                <a:schemeClr val="bg1"/>
              </a:gs>
              <a:gs pos="75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1693" y="1642261"/>
            <a:ext cx="4724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en-US" sz="1500" dirty="0">
                <a:solidFill>
                  <a:prstClr val="black"/>
                </a:solidFill>
                <a:cs typeface="Times New Roman" panose="02020603050405020304" pitchFamily="18" charset="0"/>
              </a:rPr>
              <a:t>Organizational s</a:t>
            </a:r>
            <a:r>
              <a:rPr lang="en-US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tructure</a:t>
            </a:r>
            <a:endParaRPr lang="en-US" sz="1400" i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1694" y="2293922"/>
            <a:ext cx="52904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Global brand management</a:t>
            </a:r>
            <a:endParaRPr lang="en-US" sz="15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279" y="3820851"/>
            <a:ext cx="1391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Dimensions of value creation</a:t>
            </a:r>
            <a:endParaRPr lang="en-US" sz="15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6728" y="3820851"/>
            <a:ext cx="13699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1500" dirty="0" smtClean="0">
                <a:cs typeface="Times New Roman" panose="02020603050405020304" pitchFamily="18" charset="0"/>
              </a:rPr>
              <a:t>Customer proposition</a:t>
            </a:r>
            <a:endParaRPr lang="en-US" sz="1500" dirty="0"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4667" y="3828546"/>
            <a:ext cx="125748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Digital strategy</a:t>
            </a:r>
            <a:endParaRPr lang="en-US" sz="15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just" defTabSz="457200"/>
            <a:r>
              <a:rPr lang="en-US" sz="14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   </a:t>
            </a:r>
            <a:endParaRPr lang="en-US" sz="1400" i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656692">
            <a:off x="6647729" y="2132340"/>
            <a:ext cx="26268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500" b="1" dirty="0">
                <a:solidFill>
                  <a:srgbClr val="FF0000"/>
                </a:solidFill>
                <a:cs typeface="Times New Roman" panose="02020603050405020304" pitchFamily="18" charset="0"/>
              </a:rPr>
              <a:t>Global Brand </a:t>
            </a:r>
          </a:p>
        </p:txBody>
      </p:sp>
      <p:sp>
        <p:nvSpPr>
          <p:cNvPr id="18" name="TextBox 17"/>
          <p:cNvSpPr txBox="1"/>
          <p:nvPr/>
        </p:nvSpPr>
        <p:spPr>
          <a:xfrm rot="8056692">
            <a:off x="6581577" y="4261069"/>
            <a:ext cx="27195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500" b="1" dirty="0">
                <a:solidFill>
                  <a:srgbClr val="FF0000"/>
                </a:solidFill>
                <a:cs typeface="Times New Roman" panose="02020603050405020304" pitchFamily="18" charset="0"/>
              </a:rPr>
              <a:t>Performance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451250" y="2225312"/>
            <a:ext cx="2024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5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Enabling Structures and Processes</a:t>
            </a:r>
            <a:endParaRPr lang="en-US" sz="15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370554" y="4013212"/>
            <a:ext cx="1866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500" b="1" dirty="0">
                <a:solidFill>
                  <a:srgbClr val="FF0000"/>
                </a:solidFill>
                <a:cs typeface="Times New Roman" panose="02020603050405020304" pitchFamily="18" charset="0"/>
              </a:rPr>
              <a:t>Global Brand Building</a:t>
            </a:r>
          </a:p>
        </p:txBody>
      </p:sp>
      <p:sp>
        <p:nvSpPr>
          <p:cNvPr id="21" name="Pentagon 20"/>
          <p:cNvSpPr/>
          <p:nvPr/>
        </p:nvSpPr>
        <p:spPr>
          <a:xfrm>
            <a:off x="845492" y="2778831"/>
            <a:ext cx="7612707" cy="577929"/>
          </a:xfrm>
          <a:prstGeom prst="homePlate">
            <a:avLst/>
          </a:prstGeom>
          <a:gradFill>
            <a:gsLst>
              <a:gs pos="0">
                <a:schemeClr val="accent1"/>
              </a:gs>
              <a:gs pos="25000">
                <a:schemeClr val="accent1">
                  <a:lumMod val="40000"/>
                  <a:lumOff val="60000"/>
                </a:schemeClr>
              </a:gs>
              <a:gs pos="99583">
                <a:schemeClr val="bg1"/>
              </a:gs>
              <a:gs pos="75000">
                <a:schemeClr val="accent1">
                  <a:lumMod val="20000"/>
                  <a:lumOff val="80000"/>
                </a:schemeClr>
              </a:gs>
            </a:gsLst>
            <a:lin ang="189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3703" y="2906212"/>
            <a:ext cx="52904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spcAft>
                <a:spcPts val="600"/>
              </a:spcAft>
            </a:pPr>
            <a:r>
              <a:rPr lang="en-US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Corporate social </a:t>
            </a:r>
            <a:r>
              <a:rPr lang="en-US" sz="1500" dirty="0">
                <a:solidFill>
                  <a:prstClr val="black"/>
                </a:solidFill>
                <a:cs typeface="Times New Roman" panose="02020603050405020304" pitchFamily="18" charset="0"/>
              </a:rPr>
              <a:t>r</a:t>
            </a:r>
            <a:r>
              <a:rPr lang="en-US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esponsibility</a:t>
            </a:r>
            <a:endParaRPr lang="en-US" sz="15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5646093" y="1489861"/>
            <a:ext cx="3124200" cy="3733800"/>
          </a:xfrm>
          <a:prstGeom prst="chevron">
            <a:avLst>
              <a:gd name="adj" fmla="val 60964"/>
            </a:avLst>
          </a:prstGeom>
          <a:gradFill flip="none" rotWithShape="1">
            <a:gsLst>
              <a:gs pos="80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656692">
            <a:off x="6133044" y="2200466"/>
            <a:ext cx="20541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Shareholder value</a:t>
            </a:r>
            <a:endParaRPr lang="en-US" sz="15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8056692">
            <a:off x="6235748" y="4176722"/>
            <a:ext cx="19854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Global brand equity</a:t>
            </a:r>
            <a:endParaRPr lang="en-US" sz="15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4762" y="3820851"/>
            <a:ext cx="13699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15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Marketing mix program</a:t>
            </a:r>
            <a:endParaRPr lang="en-US" sz="15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8261"/>
            <a:ext cx="8109305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Global brand value chain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91391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1" y="86154"/>
            <a:ext cx="8109305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Doing it right: </a:t>
            </a:r>
            <a:br>
              <a:rPr lang="en-US" sz="3000" dirty="0" smtClean="0"/>
            </a:br>
            <a:r>
              <a:rPr lang="en-US" sz="3000" dirty="0" smtClean="0"/>
              <a:t>Henkel in the Middle East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21" y="1354138"/>
            <a:ext cx="6720733" cy="4383087"/>
          </a:xfrm>
        </p:spPr>
      </p:pic>
    </p:spTree>
    <p:extLst>
      <p:ext uri="{BB962C8B-B14F-4D97-AF65-F5344CB8AC3E}">
        <p14:creationId xmlns:p14="http://schemas.microsoft.com/office/powerpoint/2010/main" val="32800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Up Arrow 20"/>
          <p:cNvSpPr/>
          <p:nvPr/>
        </p:nvSpPr>
        <p:spPr>
          <a:xfrm rot="10800000">
            <a:off x="4309570" y="3679340"/>
            <a:ext cx="384463" cy="1627513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5400000">
            <a:off x="5578116" y="2787462"/>
            <a:ext cx="384463" cy="1420472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7454" y="41034"/>
            <a:ext cx="8856498" cy="1143000"/>
          </a:xfrm>
        </p:spPr>
        <p:txBody>
          <a:bodyPr>
            <a:normAutofit/>
          </a:bodyPr>
          <a:lstStyle/>
          <a:p>
            <a:r>
              <a:rPr lang="en-US" sz="2800" dirty="0"/>
              <a:t>How ignoring the local context in your marketing strategy can destroy firm value – The </a:t>
            </a:r>
            <a:r>
              <a:rPr lang="en-US" sz="2800" dirty="0" smtClean="0"/>
              <a:t>four </a:t>
            </a:r>
            <a:r>
              <a:rPr lang="en-US" sz="2800" dirty="0"/>
              <a:t>Fs</a:t>
            </a:r>
            <a:endParaRPr lang="en-US" sz="3000" dirty="0"/>
          </a:p>
        </p:txBody>
      </p:sp>
      <p:sp>
        <p:nvSpPr>
          <p:cNvPr id="12" name="Up Arrow 11"/>
          <p:cNvSpPr/>
          <p:nvPr/>
        </p:nvSpPr>
        <p:spPr>
          <a:xfrm>
            <a:off x="4309570" y="1807148"/>
            <a:ext cx="384463" cy="1261141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555232" y="2943850"/>
            <a:ext cx="2453368" cy="104376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Failure to recognize unique, culturally-grounded needs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16979" y="5456775"/>
            <a:ext cx="2453368" cy="82485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Failure to empower local management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81236" y="981250"/>
            <a:ext cx="2453368" cy="82589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Failure to conduct even rudimentary market research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5" name="Picture 2" descr="http://mikemichalowicz.com/wp-content/uploads/2013/01/I-am-a-failur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394" y="3183693"/>
            <a:ext cx="1456814" cy="564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25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109305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Gillette in India – The context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914400"/>
            <a:ext cx="6705600" cy="43831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 smtClean="0"/>
              <a:t>Huge market – 400+ million men of shaving age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In 2008, Gillette’s share 20% (Mach3) - 80% used traditional (inferior) double-edge razor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People unaware of the Gillette promise of a clean, smooth shave, or didn’t care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Designer-stubble look was spreading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Mach3 up to 50 times the price of the double-edge blade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Central management </a:t>
            </a:r>
          </a:p>
          <a:p>
            <a:endParaRPr lang="en-US" sz="20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3074" name="Picture 2" descr="http://www.rankopedia.com/CandidatePix/1386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66" y="1"/>
            <a:ext cx="2675034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3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109305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Gillette in India – The response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22300"/>
            <a:ext cx="6934200" cy="725500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1800" dirty="0" smtClean="0"/>
              <a:t>Empower local manager – </a:t>
            </a:r>
            <a:r>
              <a:rPr lang="en-US" sz="1800" dirty="0" err="1" smtClean="0"/>
              <a:t>Sharat</a:t>
            </a:r>
            <a:r>
              <a:rPr lang="en-US" sz="1800" dirty="0" smtClean="0"/>
              <a:t> </a:t>
            </a:r>
            <a:r>
              <a:rPr lang="en-US" sz="1800" dirty="0" err="1" smtClean="0"/>
              <a:t>Verma</a:t>
            </a:r>
            <a:endParaRPr lang="en-US" sz="1800" dirty="0" smtClean="0"/>
          </a:p>
          <a:p>
            <a:pPr marL="0" indent="0">
              <a:spcAft>
                <a:spcPts val="300"/>
              </a:spcAft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260" y="1249447"/>
            <a:ext cx="5455340" cy="46256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3124200"/>
            <a:ext cx="30616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separate razor – Gillette Guard – for the mass of consumers on low incomes. Razor system sold for 0.33 cents (US$) and replacement cartridges for 8 cents – same as  double-edge razor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126636"/>
            <a:ext cx="33838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Cut manufacturing costs of Mach3 by paring down the components except the all-important razor blades to allow a retail price of three times traditional double-edge razor</a:t>
            </a:r>
          </a:p>
        </p:txBody>
      </p:sp>
      <p:pic>
        <p:nvPicPr>
          <p:cNvPr id="7" name="Picture 2" descr="http://www.rankopedia.com/CandidatePix/1386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738" y="1"/>
            <a:ext cx="2469262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7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5" y="76200"/>
            <a:ext cx="8109305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Gillette in India – The response (cont’d)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0405"/>
            <a:ext cx="6248400" cy="4383100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1800" dirty="0" smtClean="0"/>
              <a:t>Innovative campaign, “Shave India </a:t>
            </a:r>
            <a:r>
              <a:rPr lang="en-US" sz="1800" dirty="0"/>
              <a:t>Movement” featuring infomercials, social media and stunts such as a world record for shaving.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www.youtube.com/watch?v=PG2ex0_cFjg</a:t>
            </a:r>
            <a:r>
              <a:rPr lang="en-US" sz="1800" dirty="0" smtClean="0"/>
              <a:t> </a:t>
            </a:r>
          </a:p>
          <a:p>
            <a:pPr>
              <a:spcAft>
                <a:spcPts val="300"/>
              </a:spcAft>
            </a:pPr>
            <a:r>
              <a:rPr lang="en-US" sz="1800" dirty="0"/>
              <a:t>By 2013 the Gillette Guard accounted for two out of three razors sold in India.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" name="Picture 2" descr="http://www.rankopedia.com/CandidatePix/1386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"/>
            <a:ext cx="2514600" cy="93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Up Arrow 20"/>
          <p:cNvSpPr/>
          <p:nvPr/>
        </p:nvSpPr>
        <p:spPr>
          <a:xfrm rot="10800000">
            <a:off x="4309570" y="3679340"/>
            <a:ext cx="384463" cy="1627513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5400000">
            <a:off x="5578116" y="2787462"/>
            <a:ext cx="384463" cy="1420472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7454" y="41034"/>
            <a:ext cx="8856498" cy="1143000"/>
          </a:xfrm>
        </p:spPr>
        <p:txBody>
          <a:bodyPr>
            <a:normAutofit/>
          </a:bodyPr>
          <a:lstStyle/>
          <a:p>
            <a:r>
              <a:rPr lang="en-US" sz="2800" dirty="0"/>
              <a:t>How ignoring the local context in your marketing strategy can destroy firm value – The </a:t>
            </a:r>
            <a:r>
              <a:rPr lang="en-US" sz="2800" dirty="0" smtClean="0"/>
              <a:t>four </a:t>
            </a:r>
            <a:r>
              <a:rPr lang="en-US" sz="2800" dirty="0"/>
              <a:t>Fs</a:t>
            </a:r>
            <a:endParaRPr lang="en-US" sz="3000" dirty="0"/>
          </a:p>
        </p:txBody>
      </p:sp>
      <p:sp>
        <p:nvSpPr>
          <p:cNvPr id="12" name="Up Arrow 11"/>
          <p:cNvSpPr/>
          <p:nvPr/>
        </p:nvSpPr>
        <p:spPr>
          <a:xfrm>
            <a:off x="4309570" y="1807148"/>
            <a:ext cx="384463" cy="1261141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555232" y="2943850"/>
            <a:ext cx="2453368" cy="104376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Failure to recognize unique, culturally-grounded needs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16979" y="5456775"/>
            <a:ext cx="2453368" cy="82485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Failure to empower local management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81236" y="981250"/>
            <a:ext cx="2453368" cy="82589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Failure to conduct even rudimentary market research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5" name="Picture 2" descr="http://mikemichalowicz.com/wp-content/uploads/2013/01/I-am-a-failur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394" y="3183693"/>
            <a:ext cx="1456814" cy="564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1385" y="3068289"/>
            <a:ext cx="2453368" cy="88782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en-US" sz="1600" b="1" i="1" dirty="0" smtClean="0">
                <a:solidFill>
                  <a:schemeClr val="tx1"/>
                </a:solidFill>
              </a:rPr>
              <a:t>Failure to identify and tackle strategic hubris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6200000">
            <a:off x="3045271" y="2928682"/>
            <a:ext cx="383064" cy="1145864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3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1" y="76629"/>
            <a:ext cx="8109305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Overcoming strategic hubris: Oreos</a:t>
            </a:r>
            <a:endParaRPr lang="en-US" sz="3000" dirty="0"/>
          </a:p>
        </p:txBody>
      </p:sp>
      <p:pic>
        <p:nvPicPr>
          <p:cNvPr id="2050" name="Picture 2" descr="https://bamboochutes.files.wordpress.com/2011/09/chinese-oreos-green-te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449387"/>
            <a:ext cx="38100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4.hdnux.com/photos/11/67/54/2587443/3/960x54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531" y="3412283"/>
            <a:ext cx="5807579" cy="25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qzprod.files.wordpress.com/2015/02/global-sales-of-oreo-cookies-global-sales-billion-_chartbuilder-1.png?w=64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40" y="824706"/>
            <a:ext cx="4315459" cy="26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0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76200"/>
            <a:ext cx="8109305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Example: Walmart in</a:t>
            </a:r>
            <a:r>
              <a:rPr lang="en-US" sz="3000" dirty="0"/>
              <a:t> Germany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399" y="2492128"/>
            <a:ext cx="7956905" cy="4383100"/>
          </a:xfrm>
        </p:spPr>
        <p:txBody>
          <a:bodyPr/>
          <a:lstStyle/>
          <a:p>
            <a:r>
              <a:rPr lang="en-US" sz="2400" dirty="0" smtClean="0"/>
              <a:t>What happened?</a:t>
            </a:r>
          </a:p>
          <a:p>
            <a:pPr lvl="1"/>
            <a:r>
              <a:rPr lang="en-US" sz="2200" dirty="0"/>
              <a:t>Lack of market </a:t>
            </a:r>
            <a:r>
              <a:rPr lang="en-US" sz="2200" dirty="0" smtClean="0"/>
              <a:t>research</a:t>
            </a:r>
          </a:p>
          <a:p>
            <a:pPr lvl="1" fontAlgn="base"/>
            <a:r>
              <a:rPr lang="en-US" sz="2200" dirty="0" smtClean="0"/>
              <a:t>Failure to connect with local customers and employees</a:t>
            </a:r>
            <a:endParaRPr lang="en-US" sz="2200" dirty="0"/>
          </a:p>
          <a:p>
            <a:pPr lvl="1" fontAlgn="base"/>
            <a:r>
              <a:rPr lang="en-US" sz="2200" dirty="0" smtClean="0"/>
              <a:t>Failure </a:t>
            </a:r>
            <a:r>
              <a:rPr lang="en-US" sz="2200" dirty="0"/>
              <a:t>to empower local </a:t>
            </a:r>
            <a:r>
              <a:rPr lang="en-US" sz="2200" dirty="0" smtClean="0"/>
              <a:t>management</a:t>
            </a:r>
            <a:endParaRPr lang="en-US" sz="2200" dirty="0"/>
          </a:p>
          <a:p>
            <a:pPr lvl="1" fontAlgn="base"/>
            <a:r>
              <a:rPr lang="en-US" sz="2200" dirty="0"/>
              <a:t>Strategic </a:t>
            </a:r>
            <a:r>
              <a:rPr lang="en-US" sz="2200" dirty="0" smtClean="0"/>
              <a:t>hubris</a:t>
            </a:r>
          </a:p>
          <a:p>
            <a:pPr lvl="0"/>
            <a:r>
              <a:rPr lang="en-US" sz="2400" dirty="0" smtClean="0"/>
              <a:t>In 2006, it withdrew, having incurred losses of over one billion dollars</a:t>
            </a:r>
          </a:p>
          <a:p>
            <a:pPr lvl="1" fontAlgn="base"/>
            <a:endParaRPr lang="en-US" sz="2400" dirty="0"/>
          </a:p>
        </p:txBody>
      </p:sp>
      <p:pic>
        <p:nvPicPr>
          <p:cNvPr id="2050" name="Picture 2" descr="https://phoebejui.files.wordpress.com/2011/05/350px-supercenter_german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5057"/>
            <a:ext cx="33337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3901" y="8382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1997: Walmart entered Germany by acquiring two local chains. Results were disappointing</a:t>
            </a:r>
          </a:p>
        </p:txBody>
      </p:sp>
    </p:spTree>
    <p:extLst>
      <p:ext uri="{BB962C8B-B14F-4D97-AF65-F5344CB8AC3E}">
        <p14:creationId xmlns:p14="http://schemas.microsoft.com/office/powerpoint/2010/main" val="25594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5" y="29004"/>
            <a:ext cx="8957990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2600" dirty="0" smtClean="0"/>
              <a:t>The global brand manager as a 21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century Odyssey: </a:t>
            </a:r>
            <a:r>
              <a:rPr lang="en-US" sz="2600" i="1" dirty="0" smtClean="0"/>
              <a:t>Sailing </a:t>
            </a:r>
            <a:r>
              <a:rPr lang="en-US" sz="2600" i="1" dirty="0"/>
              <a:t>between Scylla and Charybdis</a:t>
            </a:r>
            <a:r>
              <a:rPr lang="en-US" sz="2600" dirty="0"/>
              <a:t> </a:t>
            </a:r>
            <a:br>
              <a:rPr lang="en-US" sz="2600" dirty="0"/>
            </a:b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13" name="AutoShape 2" descr="Image result for navigating maz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https://7373-presscdn-0-43-pagely.netdna-ssl.com/wp-content/uploads/2015/02/scylla-and-charybdis-bookpala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42" y="1617662"/>
            <a:ext cx="6875757" cy="3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oter Placeholder 4"/>
          <p:cNvSpPr txBox="1">
            <a:spLocks/>
          </p:cNvSpPr>
          <p:nvPr/>
        </p:nvSpPr>
        <p:spPr bwMode="auto">
          <a:xfrm>
            <a:off x="95249" y="5872042"/>
            <a:ext cx="2562225" cy="7192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1600" b="1" dirty="0" smtClean="0"/>
              <a:t>Inability to create global brand efficiency and punch power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Footer Placeholder 4"/>
          <p:cNvSpPr txBox="1">
            <a:spLocks/>
          </p:cNvSpPr>
          <p:nvPr/>
        </p:nvSpPr>
        <p:spPr bwMode="auto">
          <a:xfrm>
            <a:off x="6591300" y="549272"/>
            <a:ext cx="2113251" cy="6444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1600" b="1" dirty="0" smtClean="0"/>
              <a:t>Lack of local brand resonance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57287" y="4210051"/>
            <a:ext cx="1062038" cy="1661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527006" y="1198775"/>
            <a:ext cx="1293019" cy="8377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/>
          <p:cNvSpPr txBox="1">
            <a:spLocks/>
          </p:cNvSpPr>
          <p:nvPr/>
        </p:nvSpPr>
        <p:spPr bwMode="auto">
          <a:xfrm>
            <a:off x="3654027" y="6073416"/>
            <a:ext cx="1495425" cy="517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1600" b="1" dirty="0" smtClean="0"/>
              <a:t>Global brand</a:t>
            </a:r>
          </a:p>
          <a:p>
            <a:pPr lvl="0" algn="ctr"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manager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212432" y="5041046"/>
            <a:ext cx="102393" cy="9311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4"/>
          <p:cNvSpPr txBox="1">
            <a:spLocks/>
          </p:cNvSpPr>
          <p:nvPr/>
        </p:nvSpPr>
        <p:spPr bwMode="auto">
          <a:xfrm>
            <a:off x="5301852" y="5772149"/>
            <a:ext cx="1495425" cy="4220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1600" b="1" dirty="0" smtClean="0"/>
              <a:t>Global brand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613128" y="4869597"/>
            <a:ext cx="1082822" cy="7809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11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0" y="66869"/>
            <a:ext cx="8109305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Global marketing mix strategy </a:t>
            </a:r>
            <a:br>
              <a:rPr lang="en-US" sz="3000" dirty="0" smtClean="0"/>
            </a:br>
            <a:r>
              <a:rPr lang="en-US" sz="3000" dirty="0" smtClean="0"/>
              <a:t>options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080" y="647700"/>
            <a:ext cx="5688563" cy="531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123" y="41034"/>
            <a:ext cx="8856498" cy="1143000"/>
          </a:xfrm>
        </p:spPr>
        <p:txBody>
          <a:bodyPr>
            <a:normAutofit/>
          </a:bodyPr>
          <a:lstStyle/>
          <a:p>
            <a:r>
              <a:rPr lang="en-US" sz="2800" dirty="0"/>
              <a:t>How </a:t>
            </a:r>
            <a:r>
              <a:rPr lang="en-US" sz="2800" dirty="0" smtClean="0"/>
              <a:t>ignoring the local context in your marketing strategy can </a:t>
            </a:r>
            <a:r>
              <a:rPr lang="en-US" sz="2800" dirty="0"/>
              <a:t>destroy firm value </a:t>
            </a:r>
            <a:r>
              <a:rPr lang="en-US" sz="2800" dirty="0" smtClean="0"/>
              <a:t>– The four Fs</a:t>
            </a:r>
            <a:endParaRPr lang="en-US" sz="2800" dirty="0"/>
          </a:p>
        </p:txBody>
      </p:sp>
      <p:sp>
        <p:nvSpPr>
          <p:cNvPr id="12" name="Up Arrow 11"/>
          <p:cNvSpPr/>
          <p:nvPr/>
        </p:nvSpPr>
        <p:spPr>
          <a:xfrm>
            <a:off x="4309570" y="1854773"/>
            <a:ext cx="384463" cy="1261141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281236" y="981250"/>
            <a:ext cx="2453368" cy="82589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Failure to conduct even rudimentary market research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5" name="Picture 2" descr="http://mikemichalowicz.com/wp-content/uploads/2013/01/I-am-a-fail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394" y="3183693"/>
            <a:ext cx="1456814" cy="56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92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7" y="72438"/>
            <a:ext cx="8871857" cy="534391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Brand names - options</a:t>
            </a:r>
            <a:endParaRPr lang="en-US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124697" y="768988"/>
            <a:ext cx="5207069" cy="4383100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30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Using the same brand name around the world</a:t>
            </a:r>
          </a:p>
          <a:p>
            <a:pPr lvl="1">
              <a:spcBef>
                <a:spcPts val="0"/>
              </a:spcBef>
              <a:spcAft>
                <a:spcPts val="30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Dual </a:t>
            </a:r>
            <a:r>
              <a:rPr lang="en-US" sz="2200" dirty="0" smtClean="0"/>
              <a:t>branding </a:t>
            </a:r>
            <a:endParaRPr lang="en-US" sz="2200" dirty="0"/>
          </a:p>
          <a:p>
            <a:pPr lvl="1">
              <a:spcBef>
                <a:spcPts val="0"/>
              </a:spcBef>
              <a:spcAft>
                <a:spcPts val="30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Retaining the sound of the global brand name (transliteration)</a:t>
            </a:r>
          </a:p>
          <a:p>
            <a:pPr lvl="1">
              <a:spcBef>
                <a:spcPts val="0"/>
              </a:spcBef>
              <a:spcAft>
                <a:spcPts val="30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R</a:t>
            </a:r>
            <a:r>
              <a:rPr lang="en-US" sz="2200" dirty="0" smtClean="0"/>
              <a:t>etaining the meaning or core values of the global brand (translation)</a:t>
            </a:r>
          </a:p>
          <a:p>
            <a:pPr lvl="1">
              <a:spcBef>
                <a:spcPts val="0"/>
              </a:spcBef>
              <a:spcAft>
                <a:spcPts val="30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Creating a new brand name both in meaning and pronunciation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ight Brace 2"/>
          <p:cNvSpPr/>
          <p:nvPr/>
        </p:nvSpPr>
        <p:spPr>
          <a:xfrm>
            <a:off x="6846599" y="1204080"/>
            <a:ext cx="591383" cy="307020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70701" y="628877"/>
            <a:ext cx="1638444" cy="5343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Standardized  global brand 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name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32947" y="4939428"/>
            <a:ext cx="1739963" cy="5343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Local 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brand 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name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889923" y="1648038"/>
            <a:ext cx="0" cy="3296101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  <a:effectLst>
            <a:outerShdw dir="112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449552" y="2152159"/>
            <a:ext cx="1673181" cy="5343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700" dirty="0" smtClean="0">
                <a:solidFill>
                  <a:schemeClr val="tx1"/>
                </a:solidFill>
              </a:rPr>
              <a:t>Global brand, if accompanied by same logo, stylistic elements</a:t>
            </a:r>
            <a:endParaRPr lang="en-U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5" y="24497"/>
            <a:ext cx="8109305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Translation/Dual branding –</a:t>
            </a:r>
            <a:br>
              <a:rPr lang="en-US" sz="3000" dirty="0" smtClean="0"/>
            </a:br>
            <a:r>
              <a:rPr lang="en-US" sz="3000" dirty="0" smtClean="0"/>
              <a:t>La </a:t>
            </a:r>
            <a:r>
              <a:rPr lang="en-US" sz="3000" dirty="0" err="1" smtClean="0"/>
              <a:t>Vache</a:t>
            </a:r>
            <a:r>
              <a:rPr lang="en-US" sz="3000" dirty="0" smtClean="0"/>
              <a:t> Qui </a:t>
            </a:r>
            <a:r>
              <a:rPr lang="en-US" sz="3000" dirty="0" err="1" smtClean="0"/>
              <a:t>Rit</a:t>
            </a:r>
            <a:endParaRPr lang="en-US" sz="3000" dirty="0"/>
          </a:p>
        </p:txBody>
      </p:sp>
      <p:pic>
        <p:nvPicPr>
          <p:cNvPr id="4" name="Picture 2" descr="Portion Control Snacks - Light Swi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40" y="1074824"/>
            <a:ext cx="1771495" cy="167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36" y="1206795"/>
            <a:ext cx="2229837" cy="220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Kühe in der Werb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36" y="3812618"/>
            <a:ext cx="1961267" cy="185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131" y="4529470"/>
            <a:ext cx="2319008" cy="211012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14139" y="4205922"/>
            <a:ext cx="970991" cy="5343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</a:rPr>
              <a:t>Turkey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82139" y="2753994"/>
            <a:ext cx="1332329" cy="5343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dirty="0" smtClean="0">
                <a:solidFill>
                  <a:schemeClr val="tx1"/>
                </a:solidFill>
              </a:rPr>
              <a:t>US, UK,…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164408" y="5715897"/>
            <a:ext cx="1485573" cy="5343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dirty="0" smtClean="0">
                <a:solidFill>
                  <a:schemeClr val="tx1"/>
                </a:solidFill>
              </a:rPr>
              <a:t>Germany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457188" y="900301"/>
            <a:ext cx="970991" cy="5343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dirty="0" smtClean="0">
                <a:solidFill>
                  <a:schemeClr val="tx1"/>
                </a:solidFill>
              </a:rPr>
              <a:t>China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42" name="Picture 18" descr="Phô Mai Con Bò Cười hộp 8 miếng 128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36" y="3850741"/>
            <a:ext cx="1853275" cy="177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996266" y="5629886"/>
            <a:ext cx="1485573" cy="5343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dirty="0" smtClean="0">
                <a:solidFill>
                  <a:schemeClr val="tx1"/>
                </a:solidFill>
              </a:rPr>
              <a:t>Vietnam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91239" y="2504966"/>
            <a:ext cx="1930197" cy="5343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dirty="0" smtClean="0">
                <a:solidFill>
                  <a:schemeClr val="tx1"/>
                </a:solidFill>
              </a:rPr>
              <a:t>France, Belgium, NL, Switzerland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44" name="Picture 20" descr="http://www.poukouhalalfood.com/assets/images/lavacherquirit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42" y="651977"/>
            <a:ext cx="1930197" cy="185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91" y="2307265"/>
            <a:ext cx="2136361" cy="1782236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814138" y="1970575"/>
            <a:ext cx="970991" cy="5343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dirty="0" smtClean="0">
                <a:solidFill>
                  <a:schemeClr val="tx1"/>
                </a:solidFill>
              </a:rPr>
              <a:t>Russia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0" y="4144481"/>
            <a:ext cx="1876425" cy="1752600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655291" y="3770086"/>
            <a:ext cx="970991" cy="5343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dirty="0" smtClean="0">
                <a:solidFill>
                  <a:schemeClr val="tx1"/>
                </a:solidFill>
              </a:rPr>
              <a:t>Japan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2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10" y="89086"/>
            <a:ext cx="8229600" cy="533400"/>
          </a:xfrm>
        </p:spPr>
        <p:txBody>
          <a:bodyPr>
            <a:noAutofit/>
          </a:bodyPr>
          <a:lstStyle/>
          <a:p>
            <a:r>
              <a:rPr lang="en-US" sz="2200" dirty="0"/>
              <a:t>Translation/transliteration in </a:t>
            </a:r>
            <a:r>
              <a:rPr lang="en-US" sz="2200" dirty="0" smtClean="0"/>
              <a:t>China - </a:t>
            </a:r>
            <a:br>
              <a:rPr lang="en-US" sz="2200" dirty="0" smtClean="0"/>
            </a:br>
            <a:r>
              <a:rPr lang="en-US" sz="2200" dirty="0" smtClean="0"/>
              <a:t>Coca </a:t>
            </a:r>
            <a:r>
              <a:rPr lang="en-US" sz="2200" dirty="0"/>
              <a:t>Cola </a:t>
            </a:r>
            <a:r>
              <a:rPr lang="en-US" sz="2200" dirty="0" smtClean="0"/>
              <a:t>(</a:t>
            </a:r>
            <a:r>
              <a:rPr lang="zh-CN" altLang="en-US" sz="2200" dirty="0"/>
              <a:t>可口可</a:t>
            </a:r>
            <a:r>
              <a:rPr lang="zh-CN" altLang="en-US" sz="2200" dirty="0" smtClean="0"/>
              <a:t>乐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8" t="19585" r="17294" b="13666"/>
          <a:stretch/>
        </p:blipFill>
        <p:spPr>
          <a:xfrm>
            <a:off x="3618704" y="774422"/>
            <a:ext cx="1894777" cy="27709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1"/>
          <a:stretch/>
        </p:blipFill>
        <p:spPr>
          <a:xfrm>
            <a:off x="2661276" y="3835734"/>
            <a:ext cx="3809634" cy="2840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35" y="224255"/>
            <a:ext cx="2679787" cy="2012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953498"/>
            <a:ext cx="2178346" cy="2722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914400"/>
            <a:ext cx="28575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4" y="2596342"/>
            <a:ext cx="2444490" cy="342429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84330" y="2488018"/>
            <a:ext cx="563526" cy="70174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09827" y="1385777"/>
            <a:ext cx="563526" cy="70174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5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71" y="132450"/>
            <a:ext cx="8109305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Branding strategies in mergers &amp; acquisitions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08" y="1112755"/>
            <a:ext cx="8109305" cy="3230645"/>
          </a:xfrm>
        </p:spPr>
        <p:txBody>
          <a:bodyPr/>
          <a:lstStyle/>
          <a:p>
            <a:r>
              <a:rPr lang="en-US" dirty="0" smtClean="0"/>
              <a:t>Merge </a:t>
            </a:r>
            <a:r>
              <a:rPr lang="en-US" dirty="0"/>
              <a:t>one brand (usually the acquired brand) into the </a:t>
            </a:r>
            <a:r>
              <a:rPr lang="en-US" dirty="0" smtClean="0"/>
              <a:t>other (55%)</a:t>
            </a:r>
            <a:endParaRPr lang="en-US" dirty="0"/>
          </a:p>
          <a:p>
            <a:r>
              <a:rPr lang="en-US" dirty="0" smtClean="0"/>
              <a:t>Retain – keep both brands (24%)</a:t>
            </a:r>
          </a:p>
          <a:p>
            <a:r>
              <a:rPr lang="en-US" dirty="0" smtClean="0"/>
              <a:t>Fusion – create a composite brand in its name or logo (19%)</a:t>
            </a:r>
          </a:p>
          <a:p>
            <a:r>
              <a:rPr lang="en-US" dirty="0" smtClean="0"/>
              <a:t>Create a new brand name (1%)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441960" y="5174565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indent="-635000"/>
            <a:r>
              <a:rPr lang="en-US" dirty="0" smtClean="0">
                <a:latin typeface="+mj-lt"/>
                <a:ea typeface="Times New Roman" panose="02020603050405020304" pitchFamily="18" charset="0"/>
              </a:rPr>
              <a:t>Note: Percentages are indicative only – based on 215 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large mergers </a:t>
            </a:r>
            <a:r>
              <a:rPr lang="en-US" dirty="0" smtClean="0">
                <a:latin typeface="+mj-lt"/>
                <a:ea typeface="Times New Roman" panose="02020603050405020304" pitchFamily="18" charset="0"/>
              </a:rPr>
              <a:t>and acquisitions during 1997–2006; Dinner et al. (2016)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22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33" y="143083"/>
            <a:ext cx="8109305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Merge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969052"/>
              </p:ext>
            </p:extLst>
          </p:nvPr>
        </p:nvGraphicFramePr>
        <p:xfrm>
          <a:off x="255183" y="801762"/>
          <a:ext cx="868680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66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8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7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65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71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Rationale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Global brand equity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Signal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Immediate rebranding cost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On-going brand 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7475" marR="0" indent="-1174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Desire to create one global brand </a:t>
                      </a:r>
                    </a:p>
                    <a:p>
                      <a:pPr marL="117475" lvl="0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Acquirer has the stronger brand </a:t>
                      </a:r>
                    </a:p>
                    <a:p>
                      <a:pPr marL="117475" lvl="0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Agreement mandates a discontinuation of the acquired brand.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Fully discarded for one brand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Clear statement of dominance of one entity over the other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 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752" y="2937341"/>
            <a:ext cx="1524207" cy="39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1165" y="2857534"/>
            <a:ext cx="150876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196687" y="2924817"/>
            <a:ext cx="488744" cy="497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+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11118" y="3328659"/>
            <a:ext cx="12705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8637" y="3112321"/>
            <a:ext cx="1524207" cy="39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http://logok.org/wp-content/uploads/2014/12/Daewoo-auto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5" y="4327282"/>
            <a:ext cx="1290843" cy="96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-7591367" y="6284880"/>
            <a:ext cx="47358" cy="457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+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127" name="Picture 7" descr="http://www.zeroto60times.com/blog/wp-content/uploads/2013/02/chevy-cars-logo-embl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83" y="4403740"/>
            <a:ext cx="1191746" cy="71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208030" y="4435544"/>
            <a:ext cx="488744" cy="497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+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566776" y="4867179"/>
            <a:ext cx="12705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7" descr="http://www.zeroto60times.com/blog/wp-content/uploads/2013/02/chevy-cars-logo-embl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867" y="4518828"/>
            <a:ext cx="1191746" cy="71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849" y="5354979"/>
            <a:ext cx="706814" cy="658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4330" y="5218348"/>
            <a:ext cx="882283" cy="80337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4558826" y="5604865"/>
            <a:ext cx="12705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2078" y="3727742"/>
            <a:ext cx="1160600" cy="504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309" y="5354979"/>
            <a:ext cx="1390650" cy="676275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195528" y="5354979"/>
            <a:ext cx="488744" cy="497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+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09" y="3779013"/>
            <a:ext cx="1167489" cy="401583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181824" y="3747784"/>
            <a:ext cx="488744" cy="497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+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511118" y="4180596"/>
            <a:ext cx="12705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124" y="3993741"/>
            <a:ext cx="1167489" cy="40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3609973" y="4158822"/>
            <a:ext cx="1428751" cy="1428751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1576386" y="4158822"/>
            <a:ext cx="1428751" cy="1428751"/>
          </a:xfrm>
          <a:prstGeom prst="flowChartConnector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80" y="66713"/>
            <a:ext cx="8109305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Lenovo’s brand migration strategy</a:t>
            </a:r>
            <a:endParaRPr lang="en-US" sz="3200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351910" y="1873250"/>
          <a:ext cx="6096000" cy="170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66875" y="4457700"/>
            <a:ext cx="1247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Leverage IBM brand to maintain sales momentum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0462" y="4365366"/>
            <a:ext cx="1247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Emphasize ThinkPad brand and initiate link to Lenovo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5571484" y="4158820"/>
            <a:ext cx="1428751" cy="1428751"/>
          </a:xfrm>
          <a:prstGeom prst="flowChartConnector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1973" y="4365365"/>
            <a:ext cx="1247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Build Lenovo and ThinkPad brands and move away from IBM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Up-Down Arrow 14"/>
          <p:cNvSpPr/>
          <p:nvPr/>
        </p:nvSpPr>
        <p:spPr>
          <a:xfrm>
            <a:off x="2028823" y="3286125"/>
            <a:ext cx="523875" cy="733425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-Down Arrow 15"/>
          <p:cNvSpPr/>
          <p:nvPr/>
        </p:nvSpPr>
        <p:spPr>
          <a:xfrm>
            <a:off x="6023921" y="3309937"/>
            <a:ext cx="523875" cy="733425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-Down Arrow 16"/>
          <p:cNvSpPr/>
          <p:nvPr/>
        </p:nvSpPr>
        <p:spPr>
          <a:xfrm>
            <a:off x="4062410" y="3286125"/>
            <a:ext cx="523875" cy="733425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382392" y="1000125"/>
            <a:ext cx="5934715" cy="1066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781174" y="1348859"/>
            <a:ext cx="101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2005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59994" y="1348859"/>
            <a:ext cx="112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2006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876283" y="1348859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2007</a:t>
            </a:r>
            <a:endParaRPr lang="en-US" b="1" dirty="0"/>
          </a:p>
        </p:txBody>
      </p:sp>
      <p:pic>
        <p:nvPicPr>
          <p:cNvPr id="15362" name="Picture 2" descr="http://www.vernontech.ca/uploads/lenovo-thinkpad-xs301-lapto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99827" y="1000125"/>
            <a:ext cx="1189371" cy="1189372"/>
          </a:xfrm>
          <a:prstGeom prst="rect">
            <a:avLst/>
          </a:prstGeom>
          <a:noFill/>
        </p:spPr>
      </p:pic>
      <p:pic>
        <p:nvPicPr>
          <p:cNvPr id="15364" name="Picture 4" descr="http://homepage.univie.ac.at/l.ertl/thinkpadt40/thinkpadt4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1057" y="1085949"/>
            <a:ext cx="1160853" cy="1095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974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83" y="67701"/>
            <a:ext cx="8109305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If you merge the brands, you must</a:t>
            </a:r>
            <a:endParaRPr lang="en-US" sz="3000" dirty="0"/>
          </a:p>
        </p:txBody>
      </p:sp>
      <p:pic>
        <p:nvPicPr>
          <p:cNvPr id="8196" name="Picture 4" descr="http://www.generalsentiment.com/images/posts/press_releases/xglobal-brands-cover.jpg.pagespeed.ic.8gXV5HGEh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608" y="88967"/>
            <a:ext cx="1356683" cy="122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644" y="994778"/>
            <a:ext cx="8109305" cy="4383100"/>
          </a:xfrm>
        </p:spPr>
        <p:txBody>
          <a:bodyPr/>
          <a:lstStyle/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dk1"/>
                </a:solidFill>
              </a:rPr>
              <a:t>Decide </a:t>
            </a:r>
            <a:r>
              <a:rPr lang="en-US" sz="2400" dirty="0">
                <a:solidFill>
                  <a:schemeClr val="dk1"/>
                </a:solidFill>
              </a:rPr>
              <a:t>which brand to </a:t>
            </a:r>
            <a:r>
              <a:rPr lang="en-US" sz="2400" dirty="0" smtClean="0">
                <a:solidFill>
                  <a:schemeClr val="dk1"/>
                </a:solidFill>
              </a:rPr>
              <a:t>delete</a:t>
            </a:r>
            <a:endParaRPr lang="en-US" sz="2400" dirty="0">
              <a:solidFill>
                <a:schemeClr val="dk1"/>
              </a:solidFill>
            </a:endParaRP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</a:rPr>
              <a:t>M</a:t>
            </a:r>
            <a:r>
              <a:rPr lang="en-US" sz="2400" dirty="0" smtClean="0">
                <a:solidFill>
                  <a:schemeClr val="dk1"/>
                </a:solidFill>
              </a:rPr>
              <a:t>anage </a:t>
            </a:r>
            <a:r>
              <a:rPr lang="en-US" sz="2400" dirty="0">
                <a:solidFill>
                  <a:schemeClr val="dk1"/>
                </a:solidFill>
              </a:rPr>
              <a:t>the brand migration process without losing the deleted brand’s existing </a:t>
            </a:r>
            <a:r>
              <a:rPr lang="en-US" sz="2400" dirty="0" smtClean="0">
                <a:solidFill>
                  <a:schemeClr val="dk1"/>
                </a:solidFill>
              </a:rPr>
              <a:t>customers </a:t>
            </a:r>
            <a:endParaRPr lang="en-US" sz="2400" dirty="0">
              <a:solidFill>
                <a:schemeClr val="dk1"/>
              </a:solidFill>
            </a:endParaRP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</a:rPr>
              <a:t>I</a:t>
            </a:r>
            <a:r>
              <a:rPr lang="en-US" sz="2400" dirty="0" smtClean="0">
                <a:solidFill>
                  <a:schemeClr val="dk1"/>
                </a:solidFill>
              </a:rPr>
              <a:t>mplement </a:t>
            </a:r>
            <a:r>
              <a:rPr lang="en-US" sz="2400" dirty="0">
                <a:solidFill>
                  <a:schemeClr val="dk1"/>
                </a:solidFill>
              </a:rPr>
              <a:t>a three-part process, “maintain, link, build,” which requires an acknowledgement of existing consumer connections, a transference of those emotional ties, and the introduction of new attributes or value and not simply an announcement of a new brand name or </a:t>
            </a:r>
            <a:r>
              <a:rPr lang="en-US" sz="2400" dirty="0" smtClean="0">
                <a:solidFill>
                  <a:schemeClr val="dk1"/>
                </a:solidFill>
              </a:rPr>
              <a:t>design</a:t>
            </a:r>
            <a:endParaRPr lang="en-US" sz="2400" dirty="0">
              <a:solidFill>
                <a:schemeClr val="dk1"/>
              </a:solidFill>
            </a:endParaRPr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059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87" y="83735"/>
            <a:ext cx="8109305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Retain both brands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736878"/>
              </p:ext>
            </p:extLst>
          </p:nvPr>
        </p:nvGraphicFramePr>
        <p:xfrm>
          <a:off x="228602" y="650136"/>
          <a:ext cx="8739960" cy="3270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5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8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59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10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9238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Rationale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Global brand equity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Signal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Immediate rebranding cost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On-going brand 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8749">
                <a:tc>
                  <a:txBody>
                    <a:bodyPr/>
                    <a:lstStyle/>
                    <a:p>
                      <a:pPr marL="117475" marR="0" indent="-1174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Diversification, expanding product and customer portfolio 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7475" lvl="0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Brands are strong in different regions and channels</a:t>
                      </a:r>
                    </a:p>
                    <a:p>
                      <a:pPr marL="117475" lvl="0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Brands are reaching different customer segments</a:t>
                      </a:r>
                    </a:p>
                    <a:p>
                      <a:pPr marL="117475" lvl="0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Brands have unique brand image and distinctive heritage</a:t>
                      </a:r>
                    </a:p>
                    <a:p>
                      <a:pPr marL="117475" lvl="0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Brands are substantially different in perceived positioning and pricing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Fully preserved for both brands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Independence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Zero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2116918" y="4092970"/>
            <a:ext cx="488744" cy="497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+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380347" y="4353266"/>
            <a:ext cx="12705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380348" y="5617390"/>
            <a:ext cx="12705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133" name="Picture 13" descr="http://logok.org/wp-content/uploads/2014/06/Jaguar-logo-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7457" y="5021687"/>
            <a:ext cx="94925" cy="7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https://upload.wikimedia.org/wikipedia/en/thumb/8/8e/Tata_logo.svg/1116px-Tata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65" y="5426765"/>
            <a:ext cx="661337" cy="60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http://logok.org/wp-content/uploads/2014/06/Jaguar-logo-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610" y="5328374"/>
            <a:ext cx="1112948" cy="83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https://upload.wikimedia.org/wikipedia/en/thumb/8/8e/Tata_logo.svg/1116px-Tata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58" y="5328374"/>
            <a:ext cx="744574" cy="68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7396246" y="4113736"/>
            <a:ext cx="488744" cy="497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+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1" name="Picture 17" descr="http://logok.org/wp-content/uploads/2014/06/Jaguar-logo-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50130" y="-83853"/>
            <a:ext cx="6095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upload.wikimedia.org/wikipedia/commons/thumb/0/05/Lenovo-Logo.svg/2000px-Lenovo-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9" y="4152483"/>
            <a:ext cx="1522729" cy="30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emandware.edgesuite.net/aahb_prd/on/demandware.static/-/Sites/default/dw86f363db/Motorola_US/moto-logo-200p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54" y="4065482"/>
            <a:ext cx="467283" cy="46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092345" y="5405287"/>
            <a:ext cx="488744" cy="497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+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7" name="Picture 2" descr="https://upload.wikimedia.org/wikipedia/commons/thumb/0/05/Lenovo-Logo.svg/2000px-Lenovo-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89" y="4174798"/>
            <a:ext cx="1522729" cy="30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7398873" y="5344126"/>
            <a:ext cx="488744" cy="497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+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1" name="Picture 4" descr="http://demandware.edgesuite.net/aahb_prd/on/demandware.static/-/Sites/default/dw86f363db/Motorola_US/moto-logo-200p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09" y="4161188"/>
            <a:ext cx="467283" cy="46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upload.wikimedia.org/wikipedia/commons/thumb/8/8a/Logo_Aldi_Nord.svg/2000px-Logo_Aldi_Nord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84" y="4532765"/>
            <a:ext cx="647931" cy="73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787" y="4639121"/>
            <a:ext cx="811844" cy="655911"/>
          </a:xfrm>
          <a:prstGeom prst="rect">
            <a:avLst/>
          </a:prstGeom>
        </p:spPr>
      </p:pic>
      <p:pic>
        <p:nvPicPr>
          <p:cNvPr id="22" name="Picture 17" descr="http://logok.org/wp-content/uploads/2014/06/Jaguar-logo-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81" y="5358965"/>
            <a:ext cx="1112948" cy="83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086215" y="4652683"/>
            <a:ext cx="488744" cy="497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+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4" name="Picture 6" descr="https://upload.wikimedia.org/wikipedia/commons/thumb/8/8a/Logo_Aldi_Nord.svg/2000px-Logo_Aldi_Nord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78" y="4560783"/>
            <a:ext cx="647931" cy="73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7153" y="4703054"/>
            <a:ext cx="811844" cy="655911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4380346" y="4967076"/>
            <a:ext cx="12705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7398543" y="4754808"/>
            <a:ext cx="488744" cy="497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+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21" y="88786"/>
            <a:ext cx="8109305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Tata car</a:t>
            </a:r>
            <a:endParaRPr lang="en-US" sz="3200" dirty="0"/>
          </a:p>
        </p:txBody>
      </p:sp>
      <p:pic>
        <p:nvPicPr>
          <p:cNvPr id="1026" name="Picture 2" descr="http://www.theonecar.com/wp-content/uploads/2013/05/tata-cars-87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68" y="1231786"/>
            <a:ext cx="5750009" cy="383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88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21" y="88786"/>
            <a:ext cx="8109305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Jaguar XJ</a:t>
            </a:r>
            <a:endParaRPr lang="en-US" sz="3200" dirty="0"/>
          </a:p>
        </p:txBody>
      </p:sp>
      <p:pic>
        <p:nvPicPr>
          <p:cNvPr id="7" name="Picture 4" descr="http://www.blogcdn.com/www.autoblog.com/media/2009/07/jaguar-xj_08blk_usa_opt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94" y="818606"/>
            <a:ext cx="7577846" cy="519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99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logs-images.forbes.com/briansolomon/files/2014/07/la-fi-mo-kfc-chicken-china-yum-20130205-001-e14059704964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4741335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s3.amazonaws.com/rapgenius/1329835213_kfc_colonel_circ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2195105" cy="20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109305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KFC in China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852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21" y="88786"/>
            <a:ext cx="8109305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Interior of Tata car</a:t>
            </a:r>
            <a:endParaRPr lang="en-US" sz="3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" y="772886"/>
            <a:ext cx="7312667" cy="519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72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21" y="88786"/>
            <a:ext cx="8109305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Interior of Jaguar XJ</a:t>
            </a:r>
            <a:endParaRPr lang="en-US" sz="3200" dirty="0"/>
          </a:p>
        </p:txBody>
      </p:sp>
      <p:pic>
        <p:nvPicPr>
          <p:cNvPr id="8" name="Picture 6" descr="http://revistaptp.com/wp-content/uploads/2013/07/Jaguar-XJ-Ultimate-Edition-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2" y="660286"/>
            <a:ext cx="791527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4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8" y="87695"/>
            <a:ext cx="8544327" cy="805668"/>
          </a:xfrm>
        </p:spPr>
        <p:txBody>
          <a:bodyPr>
            <a:noAutofit/>
          </a:bodyPr>
          <a:lstStyle/>
          <a:p>
            <a:r>
              <a:rPr lang="en-US" sz="3000" dirty="0" smtClean="0"/>
              <a:t>If you retain both brands, must </a:t>
            </a: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533400" y="883841"/>
            <a:ext cx="68453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dk1"/>
                </a:solidFill>
              </a:rPr>
              <a:t>Develop </a:t>
            </a:r>
            <a:r>
              <a:rPr lang="en-US" sz="2400" dirty="0">
                <a:solidFill>
                  <a:schemeClr val="dk1"/>
                </a:solidFill>
              </a:rPr>
              <a:t>a sound strategy to grow the acquired brand and to coordinate its operations with the acquirer’s brand(s) without blurring their distinctive </a:t>
            </a:r>
            <a:r>
              <a:rPr lang="en-US" sz="2400" dirty="0" smtClean="0">
                <a:solidFill>
                  <a:schemeClr val="dk1"/>
                </a:solidFill>
              </a:rPr>
              <a:t>positions 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dk1"/>
                </a:solidFill>
              </a:rPr>
              <a:t>Establish </a:t>
            </a:r>
            <a:r>
              <a:rPr lang="en-US" sz="2400" dirty="0">
                <a:solidFill>
                  <a:schemeClr val="dk1"/>
                </a:solidFill>
              </a:rPr>
              <a:t>guidelines for keeping the two brands in distinct positions so that they reach different segments rather than cannibalize each </a:t>
            </a:r>
            <a:r>
              <a:rPr lang="en-US" sz="2400" dirty="0" smtClean="0">
                <a:solidFill>
                  <a:schemeClr val="dk1"/>
                </a:solidFill>
              </a:rPr>
              <a:t>other 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dk1"/>
                </a:solidFill>
              </a:rPr>
              <a:t>Identify </a:t>
            </a:r>
            <a:r>
              <a:rPr lang="en-US" sz="2400" dirty="0">
                <a:solidFill>
                  <a:schemeClr val="dk1"/>
                </a:solidFill>
              </a:rPr>
              <a:t>and drive operational synergies, so as not duplicate costs across the value </a:t>
            </a:r>
            <a:r>
              <a:rPr lang="en-US" sz="2400" dirty="0" smtClean="0">
                <a:solidFill>
                  <a:schemeClr val="dk1"/>
                </a:solidFill>
              </a:rPr>
              <a:t>network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941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87" y="83735"/>
            <a:ext cx="8109305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Fuse the brands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360743"/>
              </p:ext>
            </p:extLst>
          </p:nvPr>
        </p:nvGraphicFramePr>
        <p:xfrm>
          <a:off x="228602" y="650136"/>
          <a:ext cx="873996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50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Rationale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Global brand equity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Signal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Immediate rebranding cost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On-going brand 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marR="0" indent="-1778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Combination of the capabilities and cultures of the two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companies</a:t>
                      </a:r>
                    </a:p>
                    <a:p>
                      <a:pPr marL="177800" marR="0" indent="-1778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Reap the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benefits of a single global brand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Modified to enhance 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Unity, collaboration and respect for both entities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2452402" y="2891224"/>
            <a:ext cx="488744" cy="497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+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598582" y="3186307"/>
            <a:ext cx="12705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133" name="Picture 13" descr="http://logok.org/wp-content/uploads/2014/06/Jaguar-logo-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7457" y="5021687"/>
            <a:ext cx="94925" cy="7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2416212" y="3865625"/>
            <a:ext cx="488744" cy="497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+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44" y="2984748"/>
            <a:ext cx="1502410" cy="3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6560" y="2923417"/>
            <a:ext cx="161544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6458" y="2652146"/>
            <a:ext cx="1562100" cy="117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9920" y="3865168"/>
            <a:ext cx="1370219" cy="42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4800" y="3850071"/>
            <a:ext cx="1612900" cy="44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6458" y="3825098"/>
            <a:ext cx="1562100" cy="53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>
            <a:off x="4598582" y="4033307"/>
            <a:ext cx="12705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 descr="anheuser-busch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2379" y="4700952"/>
            <a:ext cx="1013460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Inbev-LOGO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03220" y="4853352"/>
            <a:ext cx="1493520" cy="70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416212" y="4903564"/>
            <a:ext cx="488744" cy="497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56A0D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+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636682" y="5251877"/>
            <a:ext cx="12705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4" descr="abinbev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955" y="4702904"/>
            <a:ext cx="166116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39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54591" y="76201"/>
            <a:ext cx="7683689" cy="1143000"/>
          </a:xfrm>
          <a:noFill/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altLang="en-US" sz="3000" dirty="0"/>
              <a:t>A five-step procedure to establish a global/regional brand pricing structure</a:t>
            </a:r>
            <a:endParaRPr lang="en-GB" altLang="en-US" sz="3000" dirty="0" smtClean="0"/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245141"/>
            <a:ext cx="8268598" cy="4114800"/>
          </a:xfrm>
        </p:spPr>
        <p:txBody>
          <a:bodyPr/>
          <a:lstStyle/>
          <a:p>
            <a:pPr marL="457200" indent="-457200" eaLnBrk="1" hangingPunct="1">
              <a:spcBef>
                <a:spcPct val="25000"/>
              </a:spcBef>
              <a:buFont typeface="+mj-lt"/>
              <a:buAutoNum type="arabicPeriod"/>
            </a:pPr>
            <a:r>
              <a:rPr lang="en-GB" altLang="en-US" sz="2000" dirty="0" smtClean="0"/>
              <a:t>Identify your </a:t>
            </a:r>
            <a:r>
              <a:rPr lang="en-GB" altLang="en-US" sz="2000" i="1" u="sng" dirty="0" smtClean="0"/>
              <a:t>largest</a:t>
            </a:r>
            <a:r>
              <a:rPr lang="en-GB" altLang="en-US" sz="2000" dirty="0" smtClean="0"/>
              <a:t> country-markets and base                            your global pricing strategy </a:t>
            </a:r>
            <a:r>
              <a:rPr lang="en-GB" altLang="en-US" sz="2000" i="1" u="sng" dirty="0" smtClean="0"/>
              <a:t>only on these markets</a:t>
            </a:r>
            <a:r>
              <a:rPr lang="en-GB" altLang="en-US" sz="2000" i="1" dirty="0" smtClean="0"/>
              <a:t>.</a:t>
            </a:r>
          </a:p>
          <a:p>
            <a:pPr marL="457200" indent="-457200" eaLnBrk="1" hangingPunct="1">
              <a:spcBef>
                <a:spcPts val="0"/>
              </a:spcBef>
              <a:buClr>
                <a:srgbClr val="99CCFF"/>
              </a:buClr>
              <a:buFontTx/>
              <a:buNone/>
            </a:pPr>
            <a:r>
              <a:rPr lang="en-GB" altLang="en-US" sz="2000" i="1" dirty="0" smtClean="0"/>
              <a:t> </a:t>
            </a:r>
            <a:endParaRPr lang="en-GB" altLang="en-US" sz="2000" dirty="0" smtClean="0"/>
          </a:p>
          <a:p>
            <a:pPr marL="457200" indent="-457200" eaLnBrk="1" hangingPunct="1">
              <a:spcBef>
                <a:spcPct val="25000"/>
              </a:spcBef>
              <a:buClr>
                <a:schemeClr val="tx1"/>
              </a:buClr>
              <a:buFontTx/>
              <a:buNone/>
            </a:pPr>
            <a:r>
              <a:rPr lang="en-GB" altLang="en-US" sz="2000" dirty="0" smtClean="0"/>
              <a:t>2.	Determine the optimal (profit-maximizing) price in each of these large countries separately.</a:t>
            </a:r>
          </a:p>
          <a:p>
            <a:pPr marL="857250" lvl="1" indent="-457200" eaLnBrk="1" hangingPunct="1">
              <a:spcBef>
                <a:spcPts val="0"/>
              </a:spcBef>
              <a:buClr>
                <a:schemeClr val="tx1"/>
              </a:buClr>
              <a:buFontTx/>
              <a:buNone/>
            </a:pPr>
            <a:endParaRPr lang="en-GB" altLang="en-US" sz="2000" dirty="0" smtClean="0"/>
          </a:p>
          <a:p>
            <a:pPr marL="457200" indent="-457200" eaLnBrk="1" hangingPunct="1">
              <a:spcBef>
                <a:spcPct val="25000"/>
              </a:spcBef>
              <a:buClr>
                <a:schemeClr val="tx1"/>
              </a:buClr>
              <a:buFontTx/>
              <a:buAutoNum type="arabicPeriod" startAt="3"/>
            </a:pPr>
            <a:r>
              <a:rPr lang="en-GB" altLang="en-US" sz="2000" dirty="0" smtClean="0"/>
              <a:t>Assess whether the country-specific optimal price structure generates significant problems.</a:t>
            </a:r>
          </a:p>
          <a:p>
            <a:pPr marL="457200" indent="-457200" eaLnBrk="1" hangingPunct="1">
              <a:spcBef>
                <a:spcPts val="0"/>
              </a:spcBef>
              <a:buClr>
                <a:schemeClr val="tx1"/>
              </a:buClr>
              <a:buFontTx/>
              <a:buNone/>
            </a:pPr>
            <a:endParaRPr lang="en-GB" altLang="en-US" sz="2000" dirty="0" smtClean="0"/>
          </a:p>
          <a:p>
            <a:pPr marL="457200" indent="-457200" eaLnBrk="1" hangingPunct="1">
              <a:spcBef>
                <a:spcPct val="25000"/>
              </a:spcBef>
              <a:spcAft>
                <a:spcPts val="1200"/>
              </a:spcAft>
              <a:buClr>
                <a:schemeClr val="tx1"/>
              </a:buClr>
              <a:buFontTx/>
              <a:buAutoNum type="arabicPeriod" startAt="4"/>
            </a:pPr>
            <a:r>
              <a:rPr lang="en-GB" altLang="en-US" sz="2000" dirty="0" smtClean="0"/>
              <a:t>If such disturbances are expected, set a </a:t>
            </a:r>
            <a:r>
              <a:rPr lang="nl-NL" altLang="en-US" sz="2000" dirty="0" smtClean="0"/>
              <a:t>global (or regional) </a:t>
            </a:r>
            <a:r>
              <a:rPr lang="en-GB" altLang="en-US" sz="2000" dirty="0" smtClean="0"/>
              <a:t>price  corridor to trade-off profits versus problems and adjust prices according to </a:t>
            </a:r>
            <a:r>
              <a:rPr lang="nl-NL" altLang="en-US" sz="2000" dirty="0" smtClean="0"/>
              <a:t>th</a:t>
            </a:r>
            <a:r>
              <a:rPr lang="en-GB" altLang="en-US" sz="2000" dirty="0" smtClean="0"/>
              <a:t>is corridor. </a:t>
            </a:r>
          </a:p>
          <a:p>
            <a:pPr marL="457200" indent="-457200" eaLnBrk="1" hangingPunct="1">
              <a:spcBef>
                <a:spcPct val="25000"/>
              </a:spcBef>
              <a:spcAft>
                <a:spcPts val="1200"/>
              </a:spcAft>
              <a:buClr>
                <a:schemeClr val="tx1"/>
              </a:buClr>
              <a:buFontTx/>
              <a:buAutoNum type="arabicPeriod" startAt="4"/>
            </a:pPr>
            <a:r>
              <a:rPr lang="en-GB" altLang="en-US" sz="2000" dirty="0" smtClean="0"/>
              <a:t>Prices in </a:t>
            </a:r>
            <a:r>
              <a:rPr lang="en-GB" altLang="en-US" sz="2000" i="1" u="sng" dirty="0" smtClean="0"/>
              <a:t>all other countries</a:t>
            </a:r>
            <a:r>
              <a:rPr lang="en-GB" altLang="en-US" sz="2000" dirty="0" smtClean="0"/>
              <a:t>  should be within this price corridor.</a:t>
            </a:r>
          </a:p>
        </p:txBody>
      </p:sp>
      <p:pic>
        <p:nvPicPr>
          <p:cNvPr id="4" name="Picture 2" descr="http://www.mobiadnews.com/wp-content/uploads/2012/10/global-price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11" y="164765"/>
            <a:ext cx="1634800" cy="13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06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0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07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07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07" y="78335"/>
            <a:ext cx="8109305" cy="1143000"/>
          </a:xfrm>
        </p:spPr>
        <p:txBody>
          <a:bodyPr>
            <a:normAutofit/>
          </a:bodyPr>
          <a:lstStyle/>
          <a:p>
            <a:r>
              <a:rPr lang="en-US" altLang="en-US" sz="3000" dirty="0"/>
              <a:t>Toward </a:t>
            </a:r>
            <a:r>
              <a:rPr lang="en-US" altLang="en-US" sz="3000" dirty="0" smtClean="0"/>
              <a:t>a global price corridor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" y="793803"/>
            <a:ext cx="8229600" cy="518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1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14" y="78335"/>
            <a:ext cx="8952459" cy="11430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Caveat: Global </a:t>
            </a:r>
            <a:r>
              <a:rPr lang="en-US" sz="3300" i="1" dirty="0" smtClean="0"/>
              <a:t>list</a:t>
            </a:r>
            <a:r>
              <a:rPr lang="en-US" sz="3300" dirty="0" smtClean="0"/>
              <a:t> price ≠ global </a:t>
            </a:r>
            <a:r>
              <a:rPr lang="en-US" sz="3300" i="1" dirty="0" smtClean="0"/>
              <a:t>transaction</a:t>
            </a:r>
            <a:r>
              <a:rPr lang="en-US" sz="3300" dirty="0" smtClean="0"/>
              <a:t> (“pocket”) price – </a:t>
            </a:r>
            <a:r>
              <a:rPr lang="en-US" sz="3000" dirty="0" smtClean="0"/>
              <a:t>Global B2B lighting </a:t>
            </a:r>
            <a:r>
              <a:rPr lang="en-US" sz="3000" dirty="0"/>
              <a:t>s</a:t>
            </a:r>
            <a:r>
              <a:rPr lang="en-US" sz="3000" dirty="0" smtClean="0"/>
              <a:t>upplier</a:t>
            </a:r>
            <a:endParaRPr lang="en-US" sz="3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0" y="1382233"/>
            <a:ext cx="8627881" cy="410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 txBox="1">
            <a:spLocks/>
          </p:cNvSpPr>
          <p:nvPr/>
        </p:nvSpPr>
        <p:spPr bwMode="auto">
          <a:xfrm>
            <a:off x="2038773" y="6148999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i="1" dirty="0">
                <a:solidFill>
                  <a:prstClr val="white"/>
                </a:solidFill>
              </a:rPr>
              <a:t>Source: </a:t>
            </a:r>
            <a:r>
              <a:rPr lang="en-US" sz="1400" i="1" dirty="0" smtClean="0">
                <a:solidFill>
                  <a:prstClr val="white"/>
                </a:solidFill>
              </a:rPr>
              <a:t>McKinsey</a:t>
            </a:r>
            <a:endParaRPr lang="en-US" sz="1400" i="1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 bwMode="auto">
          <a:xfrm>
            <a:off x="1553221" y="5227928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Pocket price as percentage of list price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36" y="419529"/>
            <a:ext cx="8109305" cy="107060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Chapter 5 – Global Brand Building in the Digital Age Managerial Takeaways: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536" y="1490134"/>
            <a:ext cx="8109305" cy="4484644"/>
          </a:xfrm>
        </p:spPr>
        <p:txBody>
          <a:bodyPr/>
          <a:lstStyle/>
          <a:p>
            <a:r>
              <a:rPr lang="en-US" sz="1600" dirty="0" smtClean="0"/>
              <a:t>Established brands can reach remote markets; niche brands can aggregate demand across geographies</a:t>
            </a:r>
          </a:p>
          <a:p>
            <a:r>
              <a:rPr lang="en-US" sz="1600" dirty="0" smtClean="0"/>
              <a:t>The distinction between global and local brands disappears; any local brand can become global with digital</a:t>
            </a:r>
          </a:p>
          <a:p>
            <a:r>
              <a:rPr lang="en-US" sz="1600" dirty="0" smtClean="0"/>
              <a:t>Digital has accelerated competitive responses; new competitors come from everywhere and from anywhere</a:t>
            </a:r>
          </a:p>
          <a:p>
            <a:r>
              <a:rPr lang="en-US" sz="1600" dirty="0" smtClean="0"/>
              <a:t>Information flow, connectivity, and market transparency are more rapid and more important for success</a:t>
            </a:r>
          </a:p>
          <a:p>
            <a:r>
              <a:rPr lang="en-US" sz="1600" dirty="0" smtClean="0"/>
              <a:t>Marketplace power has shifted to the consumer from the manufacturer</a:t>
            </a:r>
          </a:p>
          <a:p>
            <a:r>
              <a:rPr lang="en-US" sz="1600" dirty="0" err="1" smtClean="0"/>
              <a:t>eWOM</a:t>
            </a:r>
            <a:r>
              <a:rPr lang="en-US" sz="1600" dirty="0" smtClean="0"/>
              <a:t> dominates</a:t>
            </a:r>
          </a:p>
          <a:p>
            <a:r>
              <a:rPr lang="en-US" sz="1600" dirty="0" smtClean="0"/>
              <a:t>Digital channels are the future, and the now</a:t>
            </a:r>
          </a:p>
          <a:p>
            <a:r>
              <a:rPr lang="en-US" sz="1600" dirty="0" smtClean="0"/>
              <a:t>The sharing economy has transformed many industries; which industries are next?...</a:t>
            </a:r>
          </a:p>
          <a:p>
            <a:r>
              <a:rPr lang="en-US" sz="1600" dirty="0" err="1" smtClean="0"/>
              <a:t>IoT</a:t>
            </a:r>
            <a:r>
              <a:rPr lang="en-US" sz="1600" dirty="0" smtClean="0"/>
              <a:t> is the next frontier; what are the implications for your market opportunities and requirements?</a:t>
            </a:r>
          </a:p>
          <a:p>
            <a:r>
              <a:rPr lang="en-US" sz="1600" dirty="0" smtClean="0"/>
              <a:t>You share control of your brand with your customers.   Period.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8108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/>
              <a:t>Porter’s Competitive Analysis and Strategy</a:t>
            </a:r>
            <a:br>
              <a:rPr lang="en-US" altLang="en-US" sz="2400" b="1" smtClean="0"/>
            </a:br>
            <a:r>
              <a:rPr lang="en-US" altLang="en-US" sz="2400" b="1" smtClean="0"/>
              <a:t/>
            </a:r>
            <a:br>
              <a:rPr lang="en-US" altLang="en-US" sz="2400" b="1" smtClean="0"/>
            </a:br>
            <a:endParaRPr lang="en-US" altLang="en-US" sz="2400" b="1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458200" cy="5105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b="1" dirty="0" smtClean="0"/>
              <a:t>Porter’s model of industry analysis organized by his five forces influencing competition:</a:t>
            </a:r>
          </a:p>
          <a:p>
            <a:pPr eaLnBrk="1" hangingPunct="1">
              <a:buFontTx/>
              <a:buNone/>
              <a:defRPr/>
            </a:pPr>
            <a:endParaRPr lang="en-US" sz="2000" b="1" dirty="0" smtClean="0"/>
          </a:p>
          <a:p>
            <a:pPr marL="457200" indent="-457200" eaLnBrk="1" hangingPunct="1">
              <a:buFont typeface="Arial" charset="0"/>
              <a:buNone/>
              <a:defRPr/>
            </a:pPr>
            <a:r>
              <a:rPr lang="en-US" sz="2000" b="1" dirty="0" smtClean="0"/>
              <a:t>        1. Threat of new entrants, or potential barriers to entry</a:t>
            </a:r>
          </a:p>
          <a:p>
            <a:pPr marL="800100" lvl="1" indent="-342900" eaLnBrk="1" hangingPunct="1">
              <a:buFont typeface="Arial" charset="0"/>
              <a:buNone/>
              <a:defRPr/>
            </a:pPr>
            <a:r>
              <a:rPr lang="en-US" sz="2000" b="1" dirty="0" smtClean="0"/>
              <a:t>2.</a:t>
            </a:r>
            <a:r>
              <a:rPr lang="en-US" sz="1600" b="1" dirty="0" smtClean="0"/>
              <a:t> </a:t>
            </a:r>
            <a:r>
              <a:rPr lang="en-US" sz="2000" b="1" dirty="0" smtClean="0"/>
              <a:t>Threat of substitute products or services</a:t>
            </a:r>
          </a:p>
          <a:p>
            <a:pPr marL="914400" lvl="1" indent="-457200" eaLnBrk="1" hangingPunct="1">
              <a:buFont typeface="Arial" charset="0"/>
              <a:buNone/>
              <a:defRPr/>
            </a:pPr>
            <a:r>
              <a:rPr lang="en-US" sz="2000" b="1" dirty="0" smtClean="0"/>
              <a:t>3. Power of manufacturers and trade</a:t>
            </a:r>
            <a:endParaRPr lang="en-US" sz="1600" b="1" dirty="0" smtClean="0"/>
          </a:p>
          <a:p>
            <a:pPr marL="914400" lvl="1" indent="-457200" eaLnBrk="1" hangingPunct="1">
              <a:buFont typeface="Arial" charset="0"/>
              <a:buNone/>
              <a:defRPr/>
            </a:pPr>
            <a:r>
              <a:rPr lang="en-US" sz="2000" b="1" dirty="0" smtClean="0"/>
              <a:t>4. Bargaining power of suppliers further up the supply chain</a:t>
            </a:r>
          </a:p>
          <a:p>
            <a:pPr marL="914400" lvl="1" indent="-457200" eaLnBrk="1" hangingPunct="1">
              <a:buFont typeface="Arial" charset="0"/>
              <a:buNone/>
              <a:defRPr/>
            </a:pPr>
            <a:r>
              <a:rPr lang="en-US" sz="2000" b="1" dirty="0" smtClean="0"/>
              <a:t>5. Rivalry among competitors</a:t>
            </a:r>
          </a:p>
        </p:txBody>
      </p:sp>
    </p:spTree>
    <p:extLst>
      <p:ext uri="{BB962C8B-B14F-4D97-AF65-F5344CB8AC3E}">
        <p14:creationId xmlns:p14="http://schemas.microsoft.com/office/powerpoint/2010/main" val="42320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/>
          <a:lstStyle/>
          <a:p>
            <a:pPr algn="l" eaLnBrk="1" hangingPunct="1"/>
            <a:r>
              <a:rPr lang="en-US" altLang="en-US" sz="2400" b="1" smtClean="0"/>
              <a:t/>
            </a:r>
            <a:br>
              <a:rPr lang="en-US" altLang="en-US" sz="2400" b="1" smtClean="0"/>
            </a:br>
            <a:r>
              <a:rPr lang="en-US" altLang="en-US" sz="2400" b="1" u="sng" smtClean="0"/>
              <a:t>Three winning strategies:</a:t>
            </a:r>
            <a:br>
              <a:rPr lang="en-US" altLang="en-US" sz="2400" b="1" u="sng" smtClean="0"/>
            </a:br>
            <a:r>
              <a:rPr lang="en-US" altLang="en-US" sz="2400" b="1" smtClean="0"/>
              <a:t/>
            </a:r>
            <a:br>
              <a:rPr lang="en-US" altLang="en-US" sz="2400" b="1" smtClean="0"/>
            </a:br>
            <a:r>
              <a:rPr lang="en-US" altLang="en-US" sz="2400" b="1" smtClean="0"/>
              <a:t>Overall cost leadership</a:t>
            </a:r>
            <a:br>
              <a:rPr lang="en-US" altLang="en-US" sz="2400" b="1" smtClean="0"/>
            </a:br>
            <a:r>
              <a:rPr lang="en-US" altLang="en-US" sz="2400" b="1" smtClean="0"/>
              <a:t/>
            </a:r>
            <a:br>
              <a:rPr lang="en-US" altLang="en-US" sz="2400" b="1" smtClean="0"/>
            </a:br>
            <a:r>
              <a:rPr lang="en-US" altLang="en-US" sz="2400" b="1" smtClean="0"/>
              <a:t>Meaningful differentiation thru service, quality, style, or technology leadership</a:t>
            </a:r>
            <a:br>
              <a:rPr lang="en-US" altLang="en-US" sz="2400" b="1" smtClean="0"/>
            </a:br>
            <a:r>
              <a:rPr lang="en-US" altLang="en-US" sz="2400" b="1" smtClean="0"/>
              <a:t/>
            </a:r>
            <a:br>
              <a:rPr lang="en-US" altLang="en-US" sz="2400" b="1" smtClean="0"/>
            </a:br>
            <a:r>
              <a:rPr lang="en-US" altLang="en-US" sz="2400" b="1" smtClean="0"/>
              <a:t>Product-market niche focus and ownership</a:t>
            </a:r>
            <a:br>
              <a:rPr lang="en-US" altLang="en-US" sz="2400" b="1" smtClean="0"/>
            </a:br>
            <a:r>
              <a:rPr lang="en-US" altLang="en-US" sz="2400" b="1" smtClean="0"/>
              <a:t/>
            </a:r>
            <a:br>
              <a:rPr lang="en-US" altLang="en-US" sz="2400" b="1" smtClean="0"/>
            </a:br>
            <a:r>
              <a:rPr lang="en-US" altLang="en-US" sz="2400" b="1" u="sng" smtClean="0"/>
              <a:t>One losing strategy:</a:t>
            </a:r>
            <a:r>
              <a:rPr lang="en-US" altLang="en-US" sz="2400" b="1" smtClean="0"/>
              <a:t/>
            </a:r>
            <a:br>
              <a:rPr lang="en-US" altLang="en-US" sz="2400" b="1" smtClean="0"/>
            </a:br>
            <a:r>
              <a:rPr lang="en-US" altLang="en-US" sz="2400" b="1" smtClean="0"/>
              <a:t/>
            </a:r>
            <a:br>
              <a:rPr lang="en-US" altLang="en-US" sz="2400" b="1" smtClean="0"/>
            </a:br>
            <a:r>
              <a:rPr lang="en-US" altLang="en-US" sz="2400" b="1" smtClean="0"/>
              <a:t>Being “middle-of-the-road” – not particularly excellent at anything</a:t>
            </a:r>
            <a:br>
              <a:rPr lang="en-US" altLang="en-US" sz="2400" b="1" smtClean="0"/>
            </a:br>
            <a:r>
              <a:rPr lang="en-US" altLang="en-US" sz="2400" b="1" smtClean="0"/>
              <a:t/>
            </a:r>
            <a:br>
              <a:rPr lang="en-US" altLang="en-US" sz="2400" b="1" smtClean="0"/>
            </a:br>
            <a:endParaRPr lang="en-US" altLang="en-US" sz="2400" b="1" smtClean="0"/>
          </a:p>
        </p:txBody>
      </p:sp>
      <p:sp>
        <p:nvSpPr>
          <p:cNvPr id="78851" name="TextBox 4"/>
          <p:cNvSpPr txBox="1">
            <a:spLocks noChangeArrowheads="1"/>
          </p:cNvSpPr>
          <p:nvPr/>
        </p:nvSpPr>
        <p:spPr bwMode="auto">
          <a:xfrm>
            <a:off x="5181600" y="5029200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(Michael Porter and others)</a:t>
            </a:r>
          </a:p>
        </p:txBody>
      </p:sp>
      <p:sp>
        <p:nvSpPr>
          <p:cNvPr id="7885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632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109305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HSBC Private Banking slogan –</a:t>
            </a:r>
            <a:br>
              <a:rPr lang="en-US" sz="3000" dirty="0" smtClean="0"/>
            </a:br>
            <a:r>
              <a:rPr lang="en-US" sz="3000" i="1" dirty="0" smtClean="0"/>
              <a:t>Assume Nothing</a:t>
            </a:r>
            <a:endParaRPr lang="en-US" sz="3000" i="1" dirty="0"/>
          </a:p>
        </p:txBody>
      </p:sp>
      <p:pic>
        <p:nvPicPr>
          <p:cNvPr id="1026" name="Picture 2" descr="http://i4.mirror.co.uk/incoming/article5135451.ece/ALTERNATES/s615/HSBC-Private-Bank-in-Gene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58578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0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/>
              <a:t>Market-Oriented Strategic Planning –</a:t>
            </a:r>
            <a:br>
              <a:rPr lang="en-US" altLang="en-US" sz="2400" b="1" smtClean="0"/>
            </a:br>
            <a:r>
              <a:rPr lang="en-US" altLang="en-US" sz="2400" b="1" smtClean="0"/>
              <a:t>High Performance Businesses in the Global Economy</a:t>
            </a:r>
          </a:p>
        </p:txBody>
      </p:sp>
      <p:sp>
        <p:nvSpPr>
          <p:cNvPr id="167939" name="TextBox 4"/>
          <p:cNvSpPr txBox="1">
            <a:spLocks noChangeArrowheads="1"/>
          </p:cNvSpPr>
          <p:nvPr/>
        </p:nvSpPr>
        <p:spPr bwMode="auto">
          <a:xfrm>
            <a:off x="1295400" y="1905000"/>
            <a:ext cx="662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and general findings:</a:t>
            </a:r>
          </a:p>
        </p:txBody>
      </p:sp>
      <p:sp>
        <p:nvSpPr>
          <p:cNvPr id="167940" name="TextBox 5"/>
          <p:cNvSpPr txBox="1">
            <a:spLocks noChangeArrowheads="1"/>
          </p:cNvSpPr>
          <p:nvPr/>
        </p:nvSpPr>
        <p:spPr bwMode="auto">
          <a:xfrm>
            <a:off x="1371600" y="2286000"/>
            <a:ext cx="6705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and financial success are possible even in a hostile domestic and global environment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Market-oriented strategies leading to success evidence common characteristics: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 low delivered cost position, or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 “meaningful” product differentiation, or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 both low cost and product differentiation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strategies come from purposeful, intentional moves toward leadership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come from failing to capture or defend market leadership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Diversification is a risky growth strategy</a:t>
            </a:r>
          </a:p>
        </p:txBody>
      </p:sp>
      <p:sp>
        <p:nvSpPr>
          <p:cNvPr id="167941" name="Content Placeholder 6"/>
          <p:cNvSpPr>
            <a:spLocks noGrp="1"/>
          </p:cNvSpPr>
          <p:nvPr>
            <p:ph idx="1"/>
          </p:nvPr>
        </p:nvSpPr>
        <p:spPr>
          <a:xfrm>
            <a:off x="685800" y="1676400"/>
            <a:ext cx="2286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42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715000"/>
          </a:xfrm>
        </p:spPr>
        <p:txBody>
          <a:bodyPr/>
          <a:lstStyle/>
          <a:p>
            <a:pPr algn="l" eaLnBrk="1" hangingPunct="1"/>
            <a:r>
              <a:rPr lang="en-US" altLang="en-US" sz="2000" b="1" smtClean="0"/>
              <a:t> </a:t>
            </a:r>
            <a:br>
              <a:rPr lang="en-US" altLang="en-US" sz="2000" b="1" smtClean="0"/>
            </a:br>
            <a:r>
              <a:rPr lang="en-US" altLang="en-US" sz="2000" b="1" smtClean="0"/>
              <a:t/>
            </a:r>
            <a:br>
              <a:rPr lang="en-US" altLang="en-US" sz="2000" b="1" smtClean="0"/>
            </a:br>
            <a:r>
              <a:rPr lang="en-US" altLang="en-US" sz="2000" b="1" smtClean="0"/>
              <a:t/>
            </a:r>
            <a:br>
              <a:rPr lang="en-US" altLang="en-US" sz="2000" b="1" smtClean="0"/>
            </a:br>
            <a:endParaRPr lang="en-US" altLang="en-US" sz="2000" b="1" smtClean="0"/>
          </a:p>
        </p:txBody>
      </p:sp>
      <p:sp>
        <p:nvSpPr>
          <p:cNvPr id="168963" name="TextBox 3"/>
          <p:cNvSpPr txBox="1">
            <a:spLocks noChangeArrowheads="1"/>
          </p:cNvSpPr>
          <p:nvPr/>
        </p:nvSpPr>
        <p:spPr bwMode="auto">
          <a:xfrm>
            <a:off x="4419600" y="762000"/>
            <a:ext cx="40386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hlinkClick r:id="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hlinkClick r:id="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hlinkClick r:id="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hlinkClick r:id="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hlinkClick r:id="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hlinkClick r:id="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hlinkClick r:id="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hlinkClick r:id="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hlinkClick r:id="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hlinkClick r:id="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hlinkClick r:id="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hlinkClick r:id="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hlinkClick r:id="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"/>
              </a:rPr>
              <a:t>http://www.kodak.com</a:t>
            </a: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8964" name="Picture 4" descr="http://www.kodak.com/ek/uploadedImages/Content/About_Kodak/Our_Company/History_of_Kodak/Kodak_logo_hi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2571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7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b0wie.s3.amazonaws.com/styles/img_wall/s3/NOTHINSUCKS.jpg?npt_Zji6Bt3D_9GrlTzDePoxx8KRAlzk&amp;itok=7GviEF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35058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6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42" y="542925"/>
            <a:ext cx="2838450" cy="192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870" y="542925"/>
            <a:ext cx="2801228" cy="2103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87" y="3103245"/>
            <a:ext cx="2641127" cy="2560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296" y="3578224"/>
            <a:ext cx="3043910" cy="1737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1962" y="3761104"/>
            <a:ext cx="218186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0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Up Arrow 16"/>
          <p:cNvSpPr/>
          <p:nvPr/>
        </p:nvSpPr>
        <p:spPr>
          <a:xfrm rot="5400000">
            <a:off x="5578116" y="2787462"/>
            <a:ext cx="384463" cy="1420472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7454" y="41034"/>
            <a:ext cx="8856498" cy="1143000"/>
          </a:xfrm>
        </p:spPr>
        <p:txBody>
          <a:bodyPr>
            <a:normAutofit/>
          </a:bodyPr>
          <a:lstStyle/>
          <a:p>
            <a:r>
              <a:rPr lang="en-US" sz="2800" dirty="0"/>
              <a:t>How ignoring the local context in your marketing strategy can destroy firm value – The </a:t>
            </a:r>
            <a:r>
              <a:rPr lang="en-US" sz="2800" dirty="0" smtClean="0"/>
              <a:t>four </a:t>
            </a:r>
            <a:r>
              <a:rPr lang="en-US" sz="2800" dirty="0"/>
              <a:t>Fs</a:t>
            </a:r>
            <a:endParaRPr lang="en-US" sz="3000" dirty="0"/>
          </a:p>
        </p:txBody>
      </p:sp>
      <p:sp>
        <p:nvSpPr>
          <p:cNvPr id="12" name="Up Arrow 11"/>
          <p:cNvSpPr/>
          <p:nvPr/>
        </p:nvSpPr>
        <p:spPr>
          <a:xfrm>
            <a:off x="4309570" y="1807148"/>
            <a:ext cx="384463" cy="1261141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555232" y="2943850"/>
            <a:ext cx="2453368" cy="104376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Failure to recognize unique, culturally-grounded needs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81236" y="981250"/>
            <a:ext cx="2453368" cy="82589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Failure to conduct even rudimentary market research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5" name="Picture 2" descr="http://mikemichalowicz.com/wp-content/uploads/2013/01/I-am-a-failur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394" y="3183693"/>
            <a:ext cx="1456814" cy="564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5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109305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McDonald’s in the Netherlands?</a:t>
            </a:r>
            <a:endParaRPr lang="en-US" sz="3000" dirty="0"/>
          </a:p>
        </p:txBody>
      </p:sp>
      <p:pic>
        <p:nvPicPr>
          <p:cNvPr id="11266" name="Picture 2" descr="https://fathomtaiwan.files.wordpress.com/2010/01/tomato-sau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23900"/>
            <a:ext cx="7361076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5" y="76200"/>
            <a:ext cx="8109305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solution:</a:t>
            </a:r>
            <a:endParaRPr lang="en-US" sz="3000" dirty="0"/>
          </a:p>
        </p:txBody>
      </p:sp>
      <p:pic>
        <p:nvPicPr>
          <p:cNvPr id="12290" name="Picture 2" descr="Image result for french fries with mayonna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557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7B9E2F759E114B8B1A556110CA9A6E" ma:contentTypeVersion="0" ma:contentTypeDescription="Create a new document." ma:contentTypeScope="" ma:versionID="a7d087293174a4813ba6f2b1d145de3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DC7EFF9-87C5-463E-810E-89C4D3F408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45127AB-D2E7-4228-B4B8-09DF22596D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A9D451-890A-40EF-BF6B-DABA5B6A2918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53707</TotalTime>
  <Words>1365</Words>
  <Application>Microsoft Office PowerPoint</Application>
  <PresentationFormat>On-screen Show (4:3)</PresentationFormat>
  <Paragraphs>236</Paragraphs>
  <Slides>41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黑体</vt:lpstr>
      <vt:lpstr>Arial</vt:lpstr>
      <vt:lpstr>Calibri</vt:lpstr>
      <vt:lpstr>Cambria</vt:lpstr>
      <vt:lpstr>Tahoma</vt:lpstr>
      <vt:lpstr>Times New Roman</vt:lpstr>
      <vt:lpstr>Wingdings</vt:lpstr>
      <vt:lpstr>Office Theme</vt:lpstr>
      <vt:lpstr>1_Office Theme</vt:lpstr>
      <vt:lpstr>2_Office Theme</vt:lpstr>
      <vt:lpstr>Global brand value chain</vt:lpstr>
      <vt:lpstr>How ignoring the local context in your marketing strategy can destroy firm value – The four Fs</vt:lpstr>
      <vt:lpstr>KFC in China</vt:lpstr>
      <vt:lpstr>HSBC Private Banking slogan – Assume Nothing</vt:lpstr>
      <vt:lpstr>PowerPoint Presentation</vt:lpstr>
      <vt:lpstr>PowerPoint Presentation</vt:lpstr>
      <vt:lpstr>How ignoring the local context in your marketing strategy can destroy firm value – The four Fs</vt:lpstr>
      <vt:lpstr>McDonald’s in the Netherlands?</vt:lpstr>
      <vt:lpstr>The solution:</vt:lpstr>
      <vt:lpstr>Doing it right:  Henkel in the Middle East</vt:lpstr>
      <vt:lpstr>How ignoring the local context in your marketing strategy can destroy firm value – The four Fs</vt:lpstr>
      <vt:lpstr>Gillette in India – The context</vt:lpstr>
      <vt:lpstr>Gillette in India – The response</vt:lpstr>
      <vt:lpstr>Gillette in India – The response (cont’d)</vt:lpstr>
      <vt:lpstr>How ignoring the local context in your marketing strategy can destroy firm value – The four Fs</vt:lpstr>
      <vt:lpstr>Overcoming strategic hubris: Oreos</vt:lpstr>
      <vt:lpstr>Example: Walmart in Germany</vt:lpstr>
      <vt:lpstr>The global brand manager as a 21st century Odyssey: Sailing between Scylla and Charybdis   </vt:lpstr>
      <vt:lpstr>Global marketing mix strategy  options</vt:lpstr>
      <vt:lpstr>Brand names - options</vt:lpstr>
      <vt:lpstr>Translation/Dual branding – La Vache Qui Rit</vt:lpstr>
      <vt:lpstr>Translation/transliteration in China -  Coca Cola (可口可乐)</vt:lpstr>
      <vt:lpstr>Branding strategies in mergers &amp; acquisitions</vt:lpstr>
      <vt:lpstr>Merge</vt:lpstr>
      <vt:lpstr>Lenovo’s brand migration strategy</vt:lpstr>
      <vt:lpstr>If you merge the brands, you must</vt:lpstr>
      <vt:lpstr>Retain both brands</vt:lpstr>
      <vt:lpstr>Tata car</vt:lpstr>
      <vt:lpstr>Jaguar XJ</vt:lpstr>
      <vt:lpstr>Interior of Tata car</vt:lpstr>
      <vt:lpstr>Interior of Jaguar XJ</vt:lpstr>
      <vt:lpstr>If you retain both brands, must </vt:lpstr>
      <vt:lpstr>Fuse the brands</vt:lpstr>
      <vt:lpstr>A five-step procedure to establish a global/regional brand pricing structure</vt:lpstr>
      <vt:lpstr>Toward a global price corridor</vt:lpstr>
      <vt:lpstr>Caveat: Global list price ≠ global transaction (“pocket”) price – Global B2B lighting supplier</vt:lpstr>
      <vt:lpstr>Chapter 5 – Global Brand Building in the Digital Age Managerial Takeaways:</vt:lpstr>
      <vt:lpstr>Porter’s Competitive Analysis and Strategy  </vt:lpstr>
      <vt:lpstr> Three winning strategies:  Overall cost leadership  Meaningful differentiation thru service, quality, style, or technology leadership  Product-market niche focus and ownership  One losing strategy:  Being “middle-of-the-road” – not particularly excellent at anything  </vt:lpstr>
      <vt:lpstr>Market-Oriented Strategic Planning – High Performance Businesses in the Global Economy</vt:lpstr>
      <vt:lpstr>    </vt:lpstr>
    </vt:vector>
  </TitlesOfParts>
  <Company>Mellonaid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4: Black Title Slide, Old Well</dc:title>
  <dc:creator>Ben Schwabauer</dc:creator>
  <cp:lastModifiedBy>Didow, Nicholas</cp:lastModifiedBy>
  <cp:revision>1026</cp:revision>
  <cp:lastPrinted>2016-08-23T16:34:50Z</cp:lastPrinted>
  <dcterms:created xsi:type="dcterms:W3CDTF">2010-08-24T14:59:53Z</dcterms:created>
  <dcterms:modified xsi:type="dcterms:W3CDTF">2017-11-16T13:47:45Z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0x010100FD7B9E2F759E114B8B1A556110CA9A6E</vt:lpwstr>
  </property>
</Properties>
</file>