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257" r:id="rId3"/>
    <p:sldId id="258" r:id="rId4"/>
    <p:sldId id="259" r:id="rId5"/>
    <p:sldId id="332" r:id="rId6"/>
    <p:sldId id="260" r:id="rId7"/>
    <p:sldId id="261" r:id="rId8"/>
    <p:sldId id="331" r:id="rId9"/>
    <p:sldId id="333" r:id="rId10"/>
    <p:sldId id="262" r:id="rId11"/>
    <p:sldId id="263" r:id="rId12"/>
    <p:sldId id="264" r:id="rId13"/>
    <p:sldId id="265" r:id="rId14"/>
    <p:sldId id="330"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25" r:id="rId47"/>
    <p:sldId id="326" r:id="rId48"/>
    <p:sldId id="327" r:id="rId49"/>
    <p:sldId id="329" r:id="rId50"/>
    <p:sldId id="297" r:id="rId51"/>
    <p:sldId id="298" r:id="rId52"/>
    <p:sldId id="319" r:id="rId53"/>
    <p:sldId id="320" r:id="rId54"/>
    <p:sldId id="321" r:id="rId55"/>
    <p:sldId id="299" r:id="rId56"/>
    <p:sldId id="316" r:id="rId57"/>
    <p:sldId id="300" r:id="rId58"/>
    <p:sldId id="301" r:id="rId59"/>
    <p:sldId id="315" r:id="rId60"/>
    <p:sldId id="302" r:id="rId61"/>
    <p:sldId id="304" r:id="rId62"/>
    <p:sldId id="322" r:id="rId63"/>
    <p:sldId id="324" r:id="rId64"/>
    <p:sldId id="305" r:id="rId65"/>
    <p:sldId id="323" r:id="rId66"/>
    <p:sldId id="306" r:id="rId67"/>
    <p:sldId id="318" r:id="rId68"/>
    <p:sldId id="307" r:id="rId69"/>
    <p:sldId id="308" r:id="rId70"/>
    <p:sldId id="317" r:id="rId71"/>
    <p:sldId id="310" r:id="rId72"/>
    <p:sldId id="311" r:id="rId73"/>
    <p:sldId id="312" r:id="rId74"/>
    <p:sldId id="313" r:id="rId75"/>
    <p:sldId id="314"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16A2D-8B08-4215-AFF2-7E463A82875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5CAC92E-E213-4C0E-ABC1-3AF99EAF0374}">
      <dgm:prSet phldrT="[Text]"/>
      <dgm:spPr/>
      <dgm:t>
        <a:bodyPr/>
        <a:lstStyle/>
        <a:p>
          <a:r>
            <a:rPr lang="en-US" dirty="0" smtClean="0"/>
            <a:t>Federal</a:t>
          </a:r>
        </a:p>
        <a:p>
          <a:r>
            <a:rPr lang="en-US" dirty="0" smtClean="0"/>
            <a:t>Expenses</a:t>
          </a:r>
          <a:endParaRPr lang="en-US" dirty="0"/>
        </a:p>
      </dgm:t>
    </dgm:pt>
    <dgm:pt modelId="{075A15A4-4BC7-4720-85B5-93BFBEF08293}" type="parTrans" cxnId="{A75B89D7-BDB3-48C9-B1A9-B9AEAD840AD0}">
      <dgm:prSet/>
      <dgm:spPr/>
      <dgm:t>
        <a:bodyPr/>
        <a:lstStyle/>
        <a:p>
          <a:endParaRPr lang="en-US"/>
        </a:p>
      </dgm:t>
    </dgm:pt>
    <dgm:pt modelId="{DBBDC35F-BAB1-472E-B4F0-9449906492AF}" type="sibTrans" cxnId="{A75B89D7-BDB3-48C9-B1A9-B9AEAD840AD0}">
      <dgm:prSet/>
      <dgm:spPr/>
      <dgm:t>
        <a:bodyPr/>
        <a:lstStyle/>
        <a:p>
          <a:endParaRPr lang="en-US"/>
        </a:p>
      </dgm:t>
    </dgm:pt>
    <dgm:pt modelId="{B97639A4-FA5D-4DE1-9F66-A31979780C0B}">
      <dgm:prSet phldrT="[Text]"/>
      <dgm:spPr/>
      <dgm:t>
        <a:bodyPr/>
        <a:lstStyle/>
        <a:p>
          <a:r>
            <a:rPr lang="en-US" dirty="0" smtClean="0"/>
            <a:t>Defense</a:t>
          </a:r>
          <a:endParaRPr lang="en-US" dirty="0"/>
        </a:p>
      </dgm:t>
    </dgm:pt>
    <dgm:pt modelId="{E7584977-49DD-4865-84DC-553A86188D89}" type="parTrans" cxnId="{FB4B3D79-991F-4A16-A03C-3B5B853D06D3}">
      <dgm:prSet/>
      <dgm:spPr/>
      <dgm:t>
        <a:bodyPr/>
        <a:lstStyle/>
        <a:p>
          <a:endParaRPr lang="en-US"/>
        </a:p>
      </dgm:t>
    </dgm:pt>
    <dgm:pt modelId="{2F138B62-F67D-4E85-A091-C77A571BBB99}" type="sibTrans" cxnId="{FB4B3D79-991F-4A16-A03C-3B5B853D06D3}">
      <dgm:prSet/>
      <dgm:spPr/>
      <dgm:t>
        <a:bodyPr/>
        <a:lstStyle/>
        <a:p>
          <a:endParaRPr lang="en-US"/>
        </a:p>
      </dgm:t>
    </dgm:pt>
    <dgm:pt modelId="{F99BB116-7FDA-40E2-8153-100AA8237243}">
      <dgm:prSet phldrT="[Text]"/>
      <dgm:spPr/>
      <dgm:t>
        <a:bodyPr/>
        <a:lstStyle/>
        <a:p>
          <a:r>
            <a:rPr lang="en-US" dirty="0" smtClean="0"/>
            <a:t>Justice</a:t>
          </a:r>
          <a:endParaRPr lang="en-US" dirty="0"/>
        </a:p>
      </dgm:t>
    </dgm:pt>
    <dgm:pt modelId="{FD3B9477-10AC-4BB3-98D5-7FA336C2CAF3}" type="parTrans" cxnId="{28168D9C-EE8D-41D9-B90C-FF9D4B73A8B1}">
      <dgm:prSet/>
      <dgm:spPr/>
      <dgm:t>
        <a:bodyPr/>
        <a:lstStyle/>
        <a:p>
          <a:endParaRPr lang="en-US"/>
        </a:p>
      </dgm:t>
    </dgm:pt>
    <dgm:pt modelId="{09338AF2-F217-46DE-A138-3559765A5640}" type="sibTrans" cxnId="{28168D9C-EE8D-41D9-B90C-FF9D4B73A8B1}">
      <dgm:prSet/>
      <dgm:spPr/>
      <dgm:t>
        <a:bodyPr/>
        <a:lstStyle/>
        <a:p>
          <a:endParaRPr lang="en-US"/>
        </a:p>
      </dgm:t>
    </dgm:pt>
    <dgm:pt modelId="{948F3A56-C924-48D7-99D7-400AC362C71D}">
      <dgm:prSet phldrT="[Text]"/>
      <dgm:spPr/>
      <dgm:t>
        <a:bodyPr/>
        <a:lstStyle/>
        <a:p>
          <a:r>
            <a:rPr lang="en-US" dirty="0" smtClean="0"/>
            <a:t>General Welfare</a:t>
          </a:r>
          <a:endParaRPr lang="en-US" dirty="0"/>
        </a:p>
      </dgm:t>
    </dgm:pt>
    <dgm:pt modelId="{F8803390-AA3E-4AEC-B5CA-462880F09ED8}" type="parTrans" cxnId="{22952848-3833-4D8B-A3CA-5546E7E07305}">
      <dgm:prSet/>
      <dgm:spPr/>
      <dgm:t>
        <a:bodyPr/>
        <a:lstStyle/>
        <a:p>
          <a:endParaRPr lang="en-US"/>
        </a:p>
      </dgm:t>
    </dgm:pt>
    <dgm:pt modelId="{00BF7874-9176-4AE0-97D4-BEDBE52FEFFC}" type="sibTrans" cxnId="{22952848-3833-4D8B-A3CA-5546E7E07305}">
      <dgm:prSet/>
      <dgm:spPr/>
      <dgm:t>
        <a:bodyPr/>
        <a:lstStyle/>
        <a:p>
          <a:endParaRPr lang="en-US"/>
        </a:p>
      </dgm:t>
    </dgm:pt>
    <dgm:pt modelId="{E85F6497-1E6C-4010-9F56-A2EB130214C8}" type="pres">
      <dgm:prSet presAssocID="{25C16A2D-8B08-4215-AFF2-7E463A828756}" presName="hierChild1" presStyleCnt="0">
        <dgm:presLayoutVars>
          <dgm:orgChart val="1"/>
          <dgm:chPref val="1"/>
          <dgm:dir/>
          <dgm:animOne val="branch"/>
          <dgm:animLvl val="lvl"/>
          <dgm:resizeHandles/>
        </dgm:presLayoutVars>
      </dgm:prSet>
      <dgm:spPr/>
      <dgm:t>
        <a:bodyPr/>
        <a:lstStyle/>
        <a:p>
          <a:endParaRPr lang="en-US"/>
        </a:p>
      </dgm:t>
    </dgm:pt>
    <dgm:pt modelId="{6D44EFED-83DD-4E1C-A217-7CCF05B2B995}" type="pres">
      <dgm:prSet presAssocID="{95CAC92E-E213-4C0E-ABC1-3AF99EAF0374}" presName="hierRoot1" presStyleCnt="0">
        <dgm:presLayoutVars>
          <dgm:hierBranch val="init"/>
        </dgm:presLayoutVars>
      </dgm:prSet>
      <dgm:spPr/>
    </dgm:pt>
    <dgm:pt modelId="{895F2B79-053B-4E77-B7B8-0F42EA791B1F}" type="pres">
      <dgm:prSet presAssocID="{95CAC92E-E213-4C0E-ABC1-3AF99EAF0374}" presName="rootComposite1" presStyleCnt="0"/>
      <dgm:spPr/>
    </dgm:pt>
    <dgm:pt modelId="{8E385922-354A-4394-8238-DA559A647C16}" type="pres">
      <dgm:prSet presAssocID="{95CAC92E-E213-4C0E-ABC1-3AF99EAF0374}" presName="rootText1" presStyleLbl="node0" presStyleIdx="0" presStyleCnt="1">
        <dgm:presLayoutVars>
          <dgm:chPref val="3"/>
        </dgm:presLayoutVars>
      </dgm:prSet>
      <dgm:spPr/>
      <dgm:t>
        <a:bodyPr/>
        <a:lstStyle/>
        <a:p>
          <a:endParaRPr lang="en-US"/>
        </a:p>
      </dgm:t>
    </dgm:pt>
    <dgm:pt modelId="{63CC0375-4AF5-401E-AA59-E6CFF3AE62F5}" type="pres">
      <dgm:prSet presAssocID="{95CAC92E-E213-4C0E-ABC1-3AF99EAF0374}" presName="rootConnector1" presStyleLbl="node1" presStyleIdx="0" presStyleCnt="0"/>
      <dgm:spPr/>
      <dgm:t>
        <a:bodyPr/>
        <a:lstStyle/>
        <a:p>
          <a:endParaRPr lang="en-US"/>
        </a:p>
      </dgm:t>
    </dgm:pt>
    <dgm:pt modelId="{A7A3144B-7816-4897-AFA9-C76EDCEE5196}" type="pres">
      <dgm:prSet presAssocID="{95CAC92E-E213-4C0E-ABC1-3AF99EAF0374}" presName="hierChild2" presStyleCnt="0"/>
      <dgm:spPr/>
    </dgm:pt>
    <dgm:pt modelId="{69E6D0F2-9F4B-451B-96DA-275476178F7B}" type="pres">
      <dgm:prSet presAssocID="{E7584977-49DD-4865-84DC-553A86188D89}" presName="Name37" presStyleLbl="parChTrans1D2" presStyleIdx="0" presStyleCnt="3"/>
      <dgm:spPr/>
      <dgm:t>
        <a:bodyPr/>
        <a:lstStyle/>
        <a:p>
          <a:endParaRPr lang="en-US"/>
        </a:p>
      </dgm:t>
    </dgm:pt>
    <dgm:pt modelId="{9DFE124D-D75A-4805-912C-938EED1E9644}" type="pres">
      <dgm:prSet presAssocID="{B97639A4-FA5D-4DE1-9F66-A31979780C0B}" presName="hierRoot2" presStyleCnt="0">
        <dgm:presLayoutVars>
          <dgm:hierBranch val="init"/>
        </dgm:presLayoutVars>
      </dgm:prSet>
      <dgm:spPr/>
    </dgm:pt>
    <dgm:pt modelId="{0A87610C-F24F-40FE-A470-D026D0DD2C56}" type="pres">
      <dgm:prSet presAssocID="{B97639A4-FA5D-4DE1-9F66-A31979780C0B}" presName="rootComposite" presStyleCnt="0"/>
      <dgm:spPr/>
    </dgm:pt>
    <dgm:pt modelId="{4939C577-E04E-474F-BBB0-C94B16FB74C5}" type="pres">
      <dgm:prSet presAssocID="{B97639A4-FA5D-4DE1-9F66-A31979780C0B}" presName="rootText" presStyleLbl="node2" presStyleIdx="0" presStyleCnt="3">
        <dgm:presLayoutVars>
          <dgm:chPref val="3"/>
        </dgm:presLayoutVars>
      </dgm:prSet>
      <dgm:spPr/>
      <dgm:t>
        <a:bodyPr/>
        <a:lstStyle/>
        <a:p>
          <a:endParaRPr lang="en-US"/>
        </a:p>
      </dgm:t>
    </dgm:pt>
    <dgm:pt modelId="{FABEB31C-3FA6-46E7-A222-76F46F87AD76}" type="pres">
      <dgm:prSet presAssocID="{B97639A4-FA5D-4DE1-9F66-A31979780C0B}" presName="rootConnector" presStyleLbl="node2" presStyleIdx="0" presStyleCnt="3"/>
      <dgm:spPr/>
      <dgm:t>
        <a:bodyPr/>
        <a:lstStyle/>
        <a:p>
          <a:endParaRPr lang="en-US"/>
        </a:p>
      </dgm:t>
    </dgm:pt>
    <dgm:pt modelId="{498A9CE8-07DC-4757-AD92-A51BBBC7A679}" type="pres">
      <dgm:prSet presAssocID="{B97639A4-FA5D-4DE1-9F66-A31979780C0B}" presName="hierChild4" presStyleCnt="0"/>
      <dgm:spPr/>
    </dgm:pt>
    <dgm:pt modelId="{CB862451-E091-4FF6-8939-3BC9101BBF0E}" type="pres">
      <dgm:prSet presAssocID="{B97639A4-FA5D-4DE1-9F66-A31979780C0B}" presName="hierChild5" presStyleCnt="0"/>
      <dgm:spPr/>
    </dgm:pt>
    <dgm:pt modelId="{E15031E7-1808-436B-87FD-A9B0AD9C33F1}" type="pres">
      <dgm:prSet presAssocID="{FD3B9477-10AC-4BB3-98D5-7FA336C2CAF3}" presName="Name37" presStyleLbl="parChTrans1D2" presStyleIdx="1" presStyleCnt="3"/>
      <dgm:spPr/>
      <dgm:t>
        <a:bodyPr/>
        <a:lstStyle/>
        <a:p>
          <a:endParaRPr lang="en-US"/>
        </a:p>
      </dgm:t>
    </dgm:pt>
    <dgm:pt modelId="{8F00B7E0-DECA-46D7-8CA7-098DFD80CB95}" type="pres">
      <dgm:prSet presAssocID="{F99BB116-7FDA-40E2-8153-100AA8237243}" presName="hierRoot2" presStyleCnt="0">
        <dgm:presLayoutVars>
          <dgm:hierBranch val="init"/>
        </dgm:presLayoutVars>
      </dgm:prSet>
      <dgm:spPr/>
    </dgm:pt>
    <dgm:pt modelId="{41213958-1CFC-43DE-9889-9DDC86D78653}" type="pres">
      <dgm:prSet presAssocID="{F99BB116-7FDA-40E2-8153-100AA8237243}" presName="rootComposite" presStyleCnt="0"/>
      <dgm:spPr/>
    </dgm:pt>
    <dgm:pt modelId="{629B18F4-C235-47A0-93FB-F4C290A0DB68}" type="pres">
      <dgm:prSet presAssocID="{F99BB116-7FDA-40E2-8153-100AA8237243}" presName="rootText" presStyleLbl="node2" presStyleIdx="1" presStyleCnt="3">
        <dgm:presLayoutVars>
          <dgm:chPref val="3"/>
        </dgm:presLayoutVars>
      </dgm:prSet>
      <dgm:spPr/>
      <dgm:t>
        <a:bodyPr/>
        <a:lstStyle/>
        <a:p>
          <a:endParaRPr lang="en-US"/>
        </a:p>
      </dgm:t>
    </dgm:pt>
    <dgm:pt modelId="{BEF1494B-49F9-4599-8C85-C21E505567E1}" type="pres">
      <dgm:prSet presAssocID="{F99BB116-7FDA-40E2-8153-100AA8237243}" presName="rootConnector" presStyleLbl="node2" presStyleIdx="1" presStyleCnt="3"/>
      <dgm:spPr/>
      <dgm:t>
        <a:bodyPr/>
        <a:lstStyle/>
        <a:p>
          <a:endParaRPr lang="en-US"/>
        </a:p>
      </dgm:t>
    </dgm:pt>
    <dgm:pt modelId="{D79019C6-44E4-4744-83AD-ED956007679D}" type="pres">
      <dgm:prSet presAssocID="{F99BB116-7FDA-40E2-8153-100AA8237243}" presName="hierChild4" presStyleCnt="0"/>
      <dgm:spPr/>
    </dgm:pt>
    <dgm:pt modelId="{3EFAD769-2C23-4D00-AE58-1694C80129AF}" type="pres">
      <dgm:prSet presAssocID="{F99BB116-7FDA-40E2-8153-100AA8237243}" presName="hierChild5" presStyleCnt="0"/>
      <dgm:spPr/>
    </dgm:pt>
    <dgm:pt modelId="{FCB4ADE7-98CA-4760-8B02-2635BA85DE5F}" type="pres">
      <dgm:prSet presAssocID="{F8803390-AA3E-4AEC-B5CA-462880F09ED8}" presName="Name37" presStyleLbl="parChTrans1D2" presStyleIdx="2" presStyleCnt="3"/>
      <dgm:spPr/>
      <dgm:t>
        <a:bodyPr/>
        <a:lstStyle/>
        <a:p>
          <a:endParaRPr lang="en-US"/>
        </a:p>
      </dgm:t>
    </dgm:pt>
    <dgm:pt modelId="{1153537B-64DA-4886-994C-111EF5AA33C6}" type="pres">
      <dgm:prSet presAssocID="{948F3A56-C924-48D7-99D7-400AC362C71D}" presName="hierRoot2" presStyleCnt="0">
        <dgm:presLayoutVars>
          <dgm:hierBranch val="init"/>
        </dgm:presLayoutVars>
      </dgm:prSet>
      <dgm:spPr/>
    </dgm:pt>
    <dgm:pt modelId="{DDE9BFE6-52DC-4DB3-93C8-54A66980F65C}" type="pres">
      <dgm:prSet presAssocID="{948F3A56-C924-48D7-99D7-400AC362C71D}" presName="rootComposite" presStyleCnt="0"/>
      <dgm:spPr/>
    </dgm:pt>
    <dgm:pt modelId="{75BC6827-0D95-42CC-A35C-F32524499097}" type="pres">
      <dgm:prSet presAssocID="{948F3A56-C924-48D7-99D7-400AC362C71D}" presName="rootText" presStyleLbl="node2" presStyleIdx="2" presStyleCnt="3">
        <dgm:presLayoutVars>
          <dgm:chPref val="3"/>
        </dgm:presLayoutVars>
      </dgm:prSet>
      <dgm:spPr/>
      <dgm:t>
        <a:bodyPr/>
        <a:lstStyle/>
        <a:p>
          <a:endParaRPr lang="en-US"/>
        </a:p>
      </dgm:t>
    </dgm:pt>
    <dgm:pt modelId="{72600F26-C505-42CE-ACAD-E97947552F4E}" type="pres">
      <dgm:prSet presAssocID="{948F3A56-C924-48D7-99D7-400AC362C71D}" presName="rootConnector" presStyleLbl="node2" presStyleIdx="2" presStyleCnt="3"/>
      <dgm:spPr/>
      <dgm:t>
        <a:bodyPr/>
        <a:lstStyle/>
        <a:p>
          <a:endParaRPr lang="en-US"/>
        </a:p>
      </dgm:t>
    </dgm:pt>
    <dgm:pt modelId="{A653F241-8932-4978-A84A-CEF776A21037}" type="pres">
      <dgm:prSet presAssocID="{948F3A56-C924-48D7-99D7-400AC362C71D}" presName="hierChild4" presStyleCnt="0"/>
      <dgm:spPr/>
    </dgm:pt>
    <dgm:pt modelId="{4DF2727C-197B-4547-9E2D-AD0F8C288E64}" type="pres">
      <dgm:prSet presAssocID="{948F3A56-C924-48D7-99D7-400AC362C71D}" presName="hierChild5" presStyleCnt="0"/>
      <dgm:spPr/>
    </dgm:pt>
    <dgm:pt modelId="{023A80CB-3645-44E6-BB6E-A9A18403E04E}" type="pres">
      <dgm:prSet presAssocID="{95CAC92E-E213-4C0E-ABC1-3AF99EAF0374}" presName="hierChild3" presStyleCnt="0"/>
      <dgm:spPr/>
    </dgm:pt>
  </dgm:ptLst>
  <dgm:cxnLst>
    <dgm:cxn modelId="{C0DB7365-9713-4AF9-92B1-CA2EDC694365}" type="presOf" srcId="{95CAC92E-E213-4C0E-ABC1-3AF99EAF0374}" destId="{8E385922-354A-4394-8238-DA559A647C16}" srcOrd="0" destOrd="0" presId="urn:microsoft.com/office/officeart/2005/8/layout/orgChart1"/>
    <dgm:cxn modelId="{04D153C9-02D1-4748-828F-667B23F06B3B}" type="presOf" srcId="{B97639A4-FA5D-4DE1-9F66-A31979780C0B}" destId="{FABEB31C-3FA6-46E7-A222-76F46F87AD76}" srcOrd="1" destOrd="0" presId="urn:microsoft.com/office/officeart/2005/8/layout/orgChart1"/>
    <dgm:cxn modelId="{28168D9C-EE8D-41D9-B90C-FF9D4B73A8B1}" srcId="{95CAC92E-E213-4C0E-ABC1-3AF99EAF0374}" destId="{F99BB116-7FDA-40E2-8153-100AA8237243}" srcOrd="1" destOrd="0" parTransId="{FD3B9477-10AC-4BB3-98D5-7FA336C2CAF3}" sibTransId="{09338AF2-F217-46DE-A138-3559765A5640}"/>
    <dgm:cxn modelId="{A75B89D7-BDB3-48C9-B1A9-B9AEAD840AD0}" srcId="{25C16A2D-8B08-4215-AFF2-7E463A828756}" destId="{95CAC92E-E213-4C0E-ABC1-3AF99EAF0374}" srcOrd="0" destOrd="0" parTransId="{075A15A4-4BC7-4720-85B5-93BFBEF08293}" sibTransId="{DBBDC35F-BAB1-472E-B4F0-9449906492AF}"/>
    <dgm:cxn modelId="{22952848-3833-4D8B-A3CA-5546E7E07305}" srcId="{95CAC92E-E213-4C0E-ABC1-3AF99EAF0374}" destId="{948F3A56-C924-48D7-99D7-400AC362C71D}" srcOrd="2" destOrd="0" parTransId="{F8803390-AA3E-4AEC-B5CA-462880F09ED8}" sibTransId="{00BF7874-9176-4AE0-97D4-BEDBE52FEFFC}"/>
    <dgm:cxn modelId="{486B1328-3F91-4396-87A7-A95E0EA901F2}" type="presOf" srcId="{F8803390-AA3E-4AEC-B5CA-462880F09ED8}" destId="{FCB4ADE7-98CA-4760-8B02-2635BA85DE5F}" srcOrd="0" destOrd="0" presId="urn:microsoft.com/office/officeart/2005/8/layout/orgChart1"/>
    <dgm:cxn modelId="{68F8A54F-E36E-4BF5-B0C9-C8CE0C53CDB9}" type="presOf" srcId="{F99BB116-7FDA-40E2-8153-100AA8237243}" destId="{BEF1494B-49F9-4599-8C85-C21E505567E1}" srcOrd="1" destOrd="0" presId="urn:microsoft.com/office/officeart/2005/8/layout/orgChart1"/>
    <dgm:cxn modelId="{20DFF1D4-9EE3-4302-BCB4-9DD74B7D1893}" type="presOf" srcId="{95CAC92E-E213-4C0E-ABC1-3AF99EAF0374}" destId="{63CC0375-4AF5-401E-AA59-E6CFF3AE62F5}" srcOrd="1" destOrd="0" presId="urn:microsoft.com/office/officeart/2005/8/layout/orgChart1"/>
    <dgm:cxn modelId="{B31E0590-D90D-4F7C-A110-FD0ACECDDA88}" type="presOf" srcId="{FD3B9477-10AC-4BB3-98D5-7FA336C2CAF3}" destId="{E15031E7-1808-436B-87FD-A9B0AD9C33F1}" srcOrd="0" destOrd="0" presId="urn:microsoft.com/office/officeart/2005/8/layout/orgChart1"/>
    <dgm:cxn modelId="{D590D0B9-B304-4685-A719-67B80524BDCA}" type="presOf" srcId="{F99BB116-7FDA-40E2-8153-100AA8237243}" destId="{629B18F4-C235-47A0-93FB-F4C290A0DB68}" srcOrd="0" destOrd="0" presId="urn:microsoft.com/office/officeart/2005/8/layout/orgChart1"/>
    <dgm:cxn modelId="{89C15864-CBCB-4E10-A577-E08A62AC4B83}" type="presOf" srcId="{25C16A2D-8B08-4215-AFF2-7E463A828756}" destId="{E85F6497-1E6C-4010-9F56-A2EB130214C8}" srcOrd="0" destOrd="0" presId="urn:microsoft.com/office/officeart/2005/8/layout/orgChart1"/>
    <dgm:cxn modelId="{C0550D23-7C63-47A0-A1A0-8DB9DB4B06E4}" type="presOf" srcId="{948F3A56-C924-48D7-99D7-400AC362C71D}" destId="{72600F26-C505-42CE-ACAD-E97947552F4E}" srcOrd="1" destOrd="0" presId="urn:microsoft.com/office/officeart/2005/8/layout/orgChart1"/>
    <dgm:cxn modelId="{FB4B3D79-991F-4A16-A03C-3B5B853D06D3}" srcId="{95CAC92E-E213-4C0E-ABC1-3AF99EAF0374}" destId="{B97639A4-FA5D-4DE1-9F66-A31979780C0B}" srcOrd="0" destOrd="0" parTransId="{E7584977-49DD-4865-84DC-553A86188D89}" sibTransId="{2F138B62-F67D-4E85-A091-C77A571BBB99}"/>
    <dgm:cxn modelId="{02DC18F1-E2D2-4C3C-BC29-0FC4C8056FE4}" type="presOf" srcId="{B97639A4-FA5D-4DE1-9F66-A31979780C0B}" destId="{4939C577-E04E-474F-BBB0-C94B16FB74C5}" srcOrd="0" destOrd="0" presId="urn:microsoft.com/office/officeart/2005/8/layout/orgChart1"/>
    <dgm:cxn modelId="{23CBA41C-34FC-42D6-AF26-037F785D6636}" type="presOf" srcId="{E7584977-49DD-4865-84DC-553A86188D89}" destId="{69E6D0F2-9F4B-451B-96DA-275476178F7B}" srcOrd="0" destOrd="0" presId="urn:microsoft.com/office/officeart/2005/8/layout/orgChart1"/>
    <dgm:cxn modelId="{5A35C5CE-F6B6-458B-97FE-B06028301164}" type="presOf" srcId="{948F3A56-C924-48D7-99D7-400AC362C71D}" destId="{75BC6827-0D95-42CC-A35C-F32524499097}" srcOrd="0" destOrd="0" presId="urn:microsoft.com/office/officeart/2005/8/layout/orgChart1"/>
    <dgm:cxn modelId="{14BF6A77-2E3F-4C29-8091-D833787D7194}" type="presParOf" srcId="{E85F6497-1E6C-4010-9F56-A2EB130214C8}" destId="{6D44EFED-83DD-4E1C-A217-7CCF05B2B995}" srcOrd="0" destOrd="0" presId="urn:microsoft.com/office/officeart/2005/8/layout/orgChart1"/>
    <dgm:cxn modelId="{DA8C2000-01E0-433E-8BB2-83C477907BDF}" type="presParOf" srcId="{6D44EFED-83DD-4E1C-A217-7CCF05B2B995}" destId="{895F2B79-053B-4E77-B7B8-0F42EA791B1F}" srcOrd="0" destOrd="0" presId="urn:microsoft.com/office/officeart/2005/8/layout/orgChart1"/>
    <dgm:cxn modelId="{9ABCDE2F-5076-4AF0-B366-2785A597D215}" type="presParOf" srcId="{895F2B79-053B-4E77-B7B8-0F42EA791B1F}" destId="{8E385922-354A-4394-8238-DA559A647C16}" srcOrd="0" destOrd="0" presId="urn:microsoft.com/office/officeart/2005/8/layout/orgChart1"/>
    <dgm:cxn modelId="{E26ECCCF-F77F-49EE-A9DA-2CA966A7E6B1}" type="presParOf" srcId="{895F2B79-053B-4E77-B7B8-0F42EA791B1F}" destId="{63CC0375-4AF5-401E-AA59-E6CFF3AE62F5}" srcOrd="1" destOrd="0" presId="urn:microsoft.com/office/officeart/2005/8/layout/orgChart1"/>
    <dgm:cxn modelId="{4DBB66E2-1383-4F7E-8FD2-D2D410D2B626}" type="presParOf" srcId="{6D44EFED-83DD-4E1C-A217-7CCF05B2B995}" destId="{A7A3144B-7816-4897-AFA9-C76EDCEE5196}" srcOrd="1" destOrd="0" presId="urn:microsoft.com/office/officeart/2005/8/layout/orgChart1"/>
    <dgm:cxn modelId="{E5D64A68-3AB1-414C-9347-1879CA5D27CC}" type="presParOf" srcId="{A7A3144B-7816-4897-AFA9-C76EDCEE5196}" destId="{69E6D0F2-9F4B-451B-96DA-275476178F7B}" srcOrd="0" destOrd="0" presId="urn:microsoft.com/office/officeart/2005/8/layout/orgChart1"/>
    <dgm:cxn modelId="{AAEBED5A-C7EC-4FEB-A6AC-D2C12AB8FC99}" type="presParOf" srcId="{A7A3144B-7816-4897-AFA9-C76EDCEE5196}" destId="{9DFE124D-D75A-4805-912C-938EED1E9644}" srcOrd="1" destOrd="0" presId="urn:microsoft.com/office/officeart/2005/8/layout/orgChart1"/>
    <dgm:cxn modelId="{0B568E47-F5FA-4A72-A1C4-0B80F502D099}" type="presParOf" srcId="{9DFE124D-D75A-4805-912C-938EED1E9644}" destId="{0A87610C-F24F-40FE-A470-D026D0DD2C56}" srcOrd="0" destOrd="0" presId="urn:microsoft.com/office/officeart/2005/8/layout/orgChart1"/>
    <dgm:cxn modelId="{F878E872-2CB9-472D-98B6-2D229B516362}" type="presParOf" srcId="{0A87610C-F24F-40FE-A470-D026D0DD2C56}" destId="{4939C577-E04E-474F-BBB0-C94B16FB74C5}" srcOrd="0" destOrd="0" presId="urn:microsoft.com/office/officeart/2005/8/layout/orgChart1"/>
    <dgm:cxn modelId="{4FC7DA42-9F5D-4012-92E4-FC78D50775F8}" type="presParOf" srcId="{0A87610C-F24F-40FE-A470-D026D0DD2C56}" destId="{FABEB31C-3FA6-46E7-A222-76F46F87AD76}" srcOrd="1" destOrd="0" presId="urn:microsoft.com/office/officeart/2005/8/layout/orgChart1"/>
    <dgm:cxn modelId="{B36E09DF-409D-4765-9670-508EE83DEBEB}" type="presParOf" srcId="{9DFE124D-D75A-4805-912C-938EED1E9644}" destId="{498A9CE8-07DC-4757-AD92-A51BBBC7A679}" srcOrd="1" destOrd="0" presId="urn:microsoft.com/office/officeart/2005/8/layout/orgChart1"/>
    <dgm:cxn modelId="{38DC9B6A-DD67-409C-B3FD-E0E0B4A1DE8C}" type="presParOf" srcId="{9DFE124D-D75A-4805-912C-938EED1E9644}" destId="{CB862451-E091-4FF6-8939-3BC9101BBF0E}" srcOrd="2" destOrd="0" presId="urn:microsoft.com/office/officeart/2005/8/layout/orgChart1"/>
    <dgm:cxn modelId="{207BB9D1-9087-47C9-8F3C-7925BF8F3D5C}" type="presParOf" srcId="{A7A3144B-7816-4897-AFA9-C76EDCEE5196}" destId="{E15031E7-1808-436B-87FD-A9B0AD9C33F1}" srcOrd="2" destOrd="0" presId="urn:microsoft.com/office/officeart/2005/8/layout/orgChart1"/>
    <dgm:cxn modelId="{6561DB45-6861-479D-8158-D2B8DBF4C5D4}" type="presParOf" srcId="{A7A3144B-7816-4897-AFA9-C76EDCEE5196}" destId="{8F00B7E0-DECA-46D7-8CA7-098DFD80CB95}" srcOrd="3" destOrd="0" presId="urn:microsoft.com/office/officeart/2005/8/layout/orgChart1"/>
    <dgm:cxn modelId="{2E4566AE-8AC1-4F99-9CF0-1A306338CED9}" type="presParOf" srcId="{8F00B7E0-DECA-46D7-8CA7-098DFD80CB95}" destId="{41213958-1CFC-43DE-9889-9DDC86D78653}" srcOrd="0" destOrd="0" presId="urn:microsoft.com/office/officeart/2005/8/layout/orgChart1"/>
    <dgm:cxn modelId="{A2007D1B-6DA3-42B6-A46C-142F1F23FCCB}" type="presParOf" srcId="{41213958-1CFC-43DE-9889-9DDC86D78653}" destId="{629B18F4-C235-47A0-93FB-F4C290A0DB68}" srcOrd="0" destOrd="0" presId="urn:microsoft.com/office/officeart/2005/8/layout/orgChart1"/>
    <dgm:cxn modelId="{FE0B125D-1362-4218-B279-85253E402360}" type="presParOf" srcId="{41213958-1CFC-43DE-9889-9DDC86D78653}" destId="{BEF1494B-49F9-4599-8C85-C21E505567E1}" srcOrd="1" destOrd="0" presId="urn:microsoft.com/office/officeart/2005/8/layout/orgChart1"/>
    <dgm:cxn modelId="{6621838C-0D44-4E46-9A8F-F8054C8A7E24}" type="presParOf" srcId="{8F00B7E0-DECA-46D7-8CA7-098DFD80CB95}" destId="{D79019C6-44E4-4744-83AD-ED956007679D}" srcOrd="1" destOrd="0" presId="urn:microsoft.com/office/officeart/2005/8/layout/orgChart1"/>
    <dgm:cxn modelId="{E9072D4C-A3B3-49C4-B8F4-92FA983A0D7B}" type="presParOf" srcId="{8F00B7E0-DECA-46D7-8CA7-098DFD80CB95}" destId="{3EFAD769-2C23-4D00-AE58-1694C80129AF}" srcOrd="2" destOrd="0" presId="urn:microsoft.com/office/officeart/2005/8/layout/orgChart1"/>
    <dgm:cxn modelId="{7A7D331F-2F7B-42EC-974D-DBBCE75B4FEF}" type="presParOf" srcId="{A7A3144B-7816-4897-AFA9-C76EDCEE5196}" destId="{FCB4ADE7-98CA-4760-8B02-2635BA85DE5F}" srcOrd="4" destOrd="0" presId="urn:microsoft.com/office/officeart/2005/8/layout/orgChart1"/>
    <dgm:cxn modelId="{560CBC1B-91DE-46FB-8D10-875E8435E245}" type="presParOf" srcId="{A7A3144B-7816-4897-AFA9-C76EDCEE5196}" destId="{1153537B-64DA-4886-994C-111EF5AA33C6}" srcOrd="5" destOrd="0" presId="urn:microsoft.com/office/officeart/2005/8/layout/orgChart1"/>
    <dgm:cxn modelId="{B3203558-9F24-46BC-B2E3-99DBF34950DF}" type="presParOf" srcId="{1153537B-64DA-4886-994C-111EF5AA33C6}" destId="{DDE9BFE6-52DC-4DB3-93C8-54A66980F65C}" srcOrd="0" destOrd="0" presId="urn:microsoft.com/office/officeart/2005/8/layout/orgChart1"/>
    <dgm:cxn modelId="{83DE355D-F95F-4FF4-B2D4-3999AA70B8C3}" type="presParOf" srcId="{DDE9BFE6-52DC-4DB3-93C8-54A66980F65C}" destId="{75BC6827-0D95-42CC-A35C-F32524499097}" srcOrd="0" destOrd="0" presId="urn:microsoft.com/office/officeart/2005/8/layout/orgChart1"/>
    <dgm:cxn modelId="{FCCF9A23-561D-4E3F-898A-89ABE6C52F02}" type="presParOf" srcId="{DDE9BFE6-52DC-4DB3-93C8-54A66980F65C}" destId="{72600F26-C505-42CE-ACAD-E97947552F4E}" srcOrd="1" destOrd="0" presId="urn:microsoft.com/office/officeart/2005/8/layout/orgChart1"/>
    <dgm:cxn modelId="{7EA03E91-2CD9-43C3-879E-36D08EF41315}" type="presParOf" srcId="{1153537B-64DA-4886-994C-111EF5AA33C6}" destId="{A653F241-8932-4978-A84A-CEF776A21037}" srcOrd="1" destOrd="0" presId="urn:microsoft.com/office/officeart/2005/8/layout/orgChart1"/>
    <dgm:cxn modelId="{D01A3F26-8E03-4DDD-8F34-36F37613C59E}" type="presParOf" srcId="{1153537B-64DA-4886-994C-111EF5AA33C6}" destId="{4DF2727C-197B-4547-9E2D-AD0F8C288E64}" srcOrd="2" destOrd="0" presId="urn:microsoft.com/office/officeart/2005/8/layout/orgChart1"/>
    <dgm:cxn modelId="{DCED7BB9-4D18-40DD-910F-490B5D9BEEF2}" type="presParOf" srcId="{6D44EFED-83DD-4E1C-A217-7CCF05B2B995}" destId="{023A80CB-3645-44E6-BB6E-A9A18403E04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CA93A-3F77-4C47-A54B-81678C95F0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5E5AEE1-F569-45B3-A88B-95514401C892}">
      <dgm:prSet phldrT="[Text]"/>
      <dgm:spPr/>
      <dgm:t>
        <a:bodyPr/>
        <a:lstStyle/>
        <a:p>
          <a:r>
            <a:rPr lang="en-US" dirty="0" smtClean="0"/>
            <a:t>Federal Revenue</a:t>
          </a:r>
          <a:endParaRPr lang="en-US" dirty="0"/>
        </a:p>
      </dgm:t>
    </dgm:pt>
    <dgm:pt modelId="{E1A65DA5-1211-4802-91A2-CC183B3B97C8}" type="parTrans" cxnId="{5B0C8957-7A47-41F2-8A28-9665EFE34AFB}">
      <dgm:prSet/>
      <dgm:spPr/>
      <dgm:t>
        <a:bodyPr/>
        <a:lstStyle/>
        <a:p>
          <a:endParaRPr lang="en-US"/>
        </a:p>
      </dgm:t>
    </dgm:pt>
    <dgm:pt modelId="{EDE2061F-1067-46BF-9C31-DEF4AD3C735E}" type="sibTrans" cxnId="{5B0C8957-7A47-41F2-8A28-9665EFE34AFB}">
      <dgm:prSet/>
      <dgm:spPr/>
      <dgm:t>
        <a:bodyPr/>
        <a:lstStyle/>
        <a:p>
          <a:endParaRPr lang="en-US"/>
        </a:p>
      </dgm:t>
    </dgm:pt>
    <dgm:pt modelId="{AF7210F3-D679-461D-9C03-682638676EDC}">
      <dgm:prSet phldrT="[Text]"/>
      <dgm:spPr/>
      <dgm:t>
        <a:bodyPr/>
        <a:lstStyle/>
        <a:p>
          <a:r>
            <a:rPr lang="en-US" dirty="0" smtClean="0"/>
            <a:t>Taxes</a:t>
          </a:r>
          <a:endParaRPr lang="en-US" dirty="0"/>
        </a:p>
      </dgm:t>
    </dgm:pt>
    <dgm:pt modelId="{E1637281-83CC-454A-B0F9-8F6EA8D54F88}" type="parTrans" cxnId="{A778C8BD-BC4F-4AB7-9E95-5CF2DEB77307}">
      <dgm:prSet/>
      <dgm:spPr/>
      <dgm:t>
        <a:bodyPr/>
        <a:lstStyle/>
        <a:p>
          <a:endParaRPr lang="en-US"/>
        </a:p>
      </dgm:t>
    </dgm:pt>
    <dgm:pt modelId="{EC24A41A-3FF5-44A3-83CF-691133EA55E9}" type="sibTrans" cxnId="{A778C8BD-BC4F-4AB7-9E95-5CF2DEB77307}">
      <dgm:prSet/>
      <dgm:spPr/>
      <dgm:t>
        <a:bodyPr/>
        <a:lstStyle/>
        <a:p>
          <a:endParaRPr lang="en-US"/>
        </a:p>
      </dgm:t>
    </dgm:pt>
    <dgm:pt modelId="{883EF10C-4F95-4CA4-B780-AFD0CCF004E5}">
      <dgm:prSet phldrT="[Text]"/>
      <dgm:spPr/>
      <dgm:t>
        <a:bodyPr/>
        <a:lstStyle/>
        <a:p>
          <a:r>
            <a:rPr lang="en-US" dirty="0" smtClean="0"/>
            <a:t>Duties</a:t>
          </a:r>
          <a:endParaRPr lang="en-US" dirty="0"/>
        </a:p>
      </dgm:t>
    </dgm:pt>
    <dgm:pt modelId="{341954DB-4426-4691-BCDB-8527B82946C5}" type="parTrans" cxnId="{AC272DA6-B8D6-4F85-8A50-DA9EAD30575A}">
      <dgm:prSet/>
      <dgm:spPr/>
      <dgm:t>
        <a:bodyPr/>
        <a:lstStyle/>
        <a:p>
          <a:endParaRPr lang="en-US"/>
        </a:p>
      </dgm:t>
    </dgm:pt>
    <dgm:pt modelId="{BC54300E-1EF4-49F1-A490-E211476BB46F}" type="sibTrans" cxnId="{AC272DA6-B8D6-4F85-8A50-DA9EAD30575A}">
      <dgm:prSet/>
      <dgm:spPr/>
      <dgm:t>
        <a:bodyPr/>
        <a:lstStyle/>
        <a:p>
          <a:endParaRPr lang="en-US"/>
        </a:p>
      </dgm:t>
    </dgm:pt>
    <dgm:pt modelId="{60F3F077-D779-4C8D-9B64-8B3716F9E982}">
      <dgm:prSet phldrT="[Text]"/>
      <dgm:spPr/>
      <dgm:t>
        <a:bodyPr/>
        <a:lstStyle/>
        <a:p>
          <a:r>
            <a:rPr lang="en-US" dirty="0" smtClean="0"/>
            <a:t>Imposts and Excises</a:t>
          </a:r>
          <a:endParaRPr lang="en-US" dirty="0"/>
        </a:p>
      </dgm:t>
    </dgm:pt>
    <dgm:pt modelId="{82A1D98E-0FF3-477E-A679-A0838FCA13B0}" type="parTrans" cxnId="{F2397AD8-F4F2-4ABC-8248-7260D7E48C1D}">
      <dgm:prSet/>
      <dgm:spPr/>
      <dgm:t>
        <a:bodyPr/>
        <a:lstStyle/>
        <a:p>
          <a:endParaRPr lang="en-US"/>
        </a:p>
      </dgm:t>
    </dgm:pt>
    <dgm:pt modelId="{8C4F5C5D-7C7A-47E6-8FAD-574E7A7634A4}" type="sibTrans" cxnId="{F2397AD8-F4F2-4ABC-8248-7260D7E48C1D}">
      <dgm:prSet/>
      <dgm:spPr/>
      <dgm:t>
        <a:bodyPr/>
        <a:lstStyle/>
        <a:p>
          <a:endParaRPr lang="en-US"/>
        </a:p>
      </dgm:t>
    </dgm:pt>
    <dgm:pt modelId="{BE8B1A88-3581-4EF1-973F-855BD033330B}" type="pres">
      <dgm:prSet presAssocID="{9DACA93A-3F77-4C47-A54B-81678C95F046}" presName="hierChild1" presStyleCnt="0">
        <dgm:presLayoutVars>
          <dgm:orgChart val="1"/>
          <dgm:chPref val="1"/>
          <dgm:dir/>
          <dgm:animOne val="branch"/>
          <dgm:animLvl val="lvl"/>
          <dgm:resizeHandles/>
        </dgm:presLayoutVars>
      </dgm:prSet>
      <dgm:spPr/>
      <dgm:t>
        <a:bodyPr/>
        <a:lstStyle/>
        <a:p>
          <a:endParaRPr lang="en-US"/>
        </a:p>
      </dgm:t>
    </dgm:pt>
    <dgm:pt modelId="{B9E93930-695C-42AD-906D-D53F626B79D6}" type="pres">
      <dgm:prSet presAssocID="{75E5AEE1-F569-45B3-A88B-95514401C892}" presName="hierRoot1" presStyleCnt="0">
        <dgm:presLayoutVars>
          <dgm:hierBranch val="init"/>
        </dgm:presLayoutVars>
      </dgm:prSet>
      <dgm:spPr/>
    </dgm:pt>
    <dgm:pt modelId="{9F034CB2-1009-4F18-9914-E034B4937FF6}" type="pres">
      <dgm:prSet presAssocID="{75E5AEE1-F569-45B3-A88B-95514401C892}" presName="rootComposite1" presStyleCnt="0"/>
      <dgm:spPr/>
    </dgm:pt>
    <dgm:pt modelId="{98A036F4-8042-4DC3-ADAC-B0E771858F2B}" type="pres">
      <dgm:prSet presAssocID="{75E5AEE1-F569-45B3-A88B-95514401C892}" presName="rootText1" presStyleLbl="node0" presStyleIdx="0" presStyleCnt="1">
        <dgm:presLayoutVars>
          <dgm:chPref val="3"/>
        </dgm:presLayoutVars>
      </dgm:prSet>
      <dgm:spPr/>
      <dgm:t>
        <a:bodyPr/>
        <a:lstStyle/>
        <a:p>
          <a:endParaRPr lang="en-US"/>
        </a:p>
      </dgm:t>
    </dgm:pt>
    <dgm:pt modelId="{024A1CA2-EC5A-48E5-886F-B09DE6544D5C}" type="pres">
      <dgm:prSet presAssocID="{75E5AEE1-F569-45B3-A88B-95514401C892}" presName="rootConnector1" presStyleLbl="node1" presStyleIdx="0" presStyleCnt="0"/>
      <dgm:spPr/>
      <dgm:t>
        <a:bodyPr/>
        <a:lstStyle/>
        <a:p>
          <a:endParaRPr lang="en-US"/>
        </a:p>
      </dgm:t>
    </dgm:pt>
    <dgm:pt modelId="{214B6123-6A0F-44F6-8EC9-548A25B3D025}" type="pres">
      <dgm:prSet presAssocID="{75E5AEE1-F569-45B3-A88B-95514401C892}" presName="hierChild2" presStyleCnt="0"/>
      <dgm:spPr/>
    </dgm:pt>
    <dgm:pt modelId="{007EE80D-12E3-4172-98B0-F53B2BC30040}" type="pres">
      <dgm:prSet presAssocID="{E1637281-83CC-454A-B0F9-8F6EA8D54F88}" presName="Name37" presStyleLbl="parChTrans1D2" presStyleIdx="0" presStyleCnt="3"/>
      <dgm:spPr/>
      <dgm:t>
        <a:bodyPr/>
        <a:lstStyle/>
        <a:p>
          <a:endParaRPr lang="en-US"/>
        </a:p>
      </dgm:t>
    </dgm:pt>
    <dgm:pt modelId="{EB9348B7-2D67-4F6E-95E9-9EE0B51233E5}" type="pres">
      <dgm:prSet presAssocID="{AF7210F3-D679-461D-9C03-682638676EDC}" presName="hierRoot2" presStyleCnt="0">
        <dgm:presLayoutVars>
          <dgm:hierBranch val="init"/>
        </dgm:presLayoutVars>
      </dgm:prSet>
      <dgm:spPr/>
    </dgm:pt>
    <dgm:pt modelId="{37E38A5E-B753-4F6C-90DB-22375ABDAED2}" type="pres">
      <dgm:prSet presAssocID="{AF7210F3-D679-461D-9C03-682638676EDC}" presName="rootComposite" presStyleCnt="0"/>
      <dgm:spPr/>
    </dgm:pt>
    <dgm:pt modelId="{9E9FD301-AA0E-4F0C-A051-E74CC049C751}" type="pres">
      <dgm:prSet presAssocID="{AF7210F3-D679-461D-9C03-682638676EDC}" presName="rootText" presStyleLbl="node2" presStyleIdx="0" presStyleCnt="3">
        <dgm:presLayoutVars>
          <dgm:chPref val="3"/>
        </dgm:presLayoutVars>
      </dgm:prSet>
      <dgm:spPr/>
      <dgm:t>
        <a:bodyPr/>
        <a:lstStyle/>
        <a:p>
          <a:endParaRPr lang="en-US"/>
        </a:p>
      </dgm:t>
    </dgm:pt>
    <dgm:pt modelId="{C565A513-EB85-451B-85A4-83606EA042BC}" type="pres">
      <dgm:prSet presAssocID="{AF7210F3-D679-461D-9C03-682638676EDC}" presName="rootConnector" presStyleLbl="node2" presStyleIdx="0" presStyleCnt="3"/>
      <dgm:spPr/>
      <dgm:t>
        <a:bodyPr/>
        <a:lstStyle/>
        <a:p>
          <a:endParaRPr lang="en-US"/>
        </a:p>
      </dgm:t>
    </dgm:pt>
    <dgm:pt modelId="{34C0B6DF-499F-40DF-9704-7D97882E342D}" type="pres">
      <dgm:prSet presAssocID="{AF7210F3-D679-461D-9C03-682638676EDC}" presName="hierChild4" presStyleCnt="0"/>
      <dgm:spPr/>
    </dgm:pt>
    <dgm:pt modelId="{340A50AB-D9E2-4D44-B449-F5342A45FB86}" type="pres">
      <dgm:prSet presAssocID="{AF7210F3-D679-461D-9C03-682638676EDC}" presName="hierChild5" presStyleCnt="0"/>
      <dgm:spPr/>
    </dgm:pt>
    <dgm:pt modelId="{EC4B9BD9-7993-4426-8B46-FC058DAA570E}" type="pres">
      <dgm:prSet presAssocID="{341954DB-4426-4691-BCDB-8527B82946C5}" presName="Name37" presStyleLbl="parChTrans1D2" presStyleIdx="1" presStyleCnt="3"/>
      <dgm:spPr/>
      <dgm:t>
        <a:bodyPr/>
        <a:lstStyle/>
        <a:p>
          <a:endParaRPr lang="en-US"/>
        </a:p>
      </dgm:t>
    </dgm:pt>
    <dgm:pt modelId="{EB7A48CC-0BA7-4BA3-A016-29A472F1E728}" type="pres">
      <dgm:prSet presAssocID="{883EF10C-4F95-4CA4-B780-AFD0CCF004E5}" presName="hierRoot2" presStyleCnt="0">
        <dgm:presLayoutVars>
          <dgm:hierBranch val="init"/>
        </dgm:presLayoutVars>
      </dgm:prSet>
      <dgm:spPr/>
    </dgm:pt>
    <dgm:pt modelId="{798FA3A3-A125-40E6-85B4-B428C4632E29}" type="pres">
      <dgm:prSet presAssocID="{883EF10C-4F95-4CA4-B780-AFD0CCF004E5}" presName="rootComposite" presStyleCnt="0"/>
      <dgm:spPr/>
    </dgm:pt>
    <dgm:pt modelId="{5275DBE2-10D9-4F3B-BF6B-7180E385C068}" type="pres">
      <dgm:prSet presAssocID="{883EF10C-4F95-4CA4-B780-AFD0CCF004E5}" presName="rootText" presStyleLbl="node2" presStyleIdx="1" presStyleCnt="3">
        <dgm:presLayoutVars>
          <dgm:chPref val="3"/>
        </dgm:presLayoutVars>
      </dgm:prSet>
      <dgm:spPr/>
      <dgm:t>
        <a:bodyPr/>
        <a:lstStyle/>
        <a:p>
          <a:endParaRPr lang="en-US"/>
        </a:p>
      </dgm:t>
    </dgm:pt>
    <dgm:pt modelId="{44DBB64E-57D5-4BD8-B79A-056B197218D5}" type="pres">
      <dgm:prSet presAssocID="{883EF10C-4F95-4CA4-B780-AFD0CCF004E5}" presName="rootConnector" presStyleLbl="node2" presStyleIdx="1" presStyleCnt="3"/>
      <dgm:spPr/>
      <dgm:t>
        <a:bodyPr/>
        <a:lstStyle/>
        <a:p>
          <a:endParaRPr lang="en-US"/>
        </a:p>
      </dgm:t>
    </dgm:pt>
    <dgm:pt modelId="{B0160F40-8B9B-4544-A180-3F868B964DCA}" type="pres">
      <dgm:prSet presAssocID="{883EF10C-4F95-4CA4-B780-AFD0CCF004E5}" presName="hierChild4" presStyleCnt="0"/>
      <dgm:spPr/>
    </dgm:pt>
    <dgm:pt modelId="{E3EE9491-BB30-4634-98E3-B3ED8C847558}" type="pres">
      <dgm:prSet presAssocID="{883EF10C-4F95-4CA4-B780-AFD0CCF004E5}" presName="hierChild5" presStyleCnt="0"/>
      <dgm:spPr/>
    </dgm:pt>
    <dgm:pt modelId="{260CC330-1AF7-4588-83BA-1A70BDCBCE0A}" type="pres">
      <dgm:prSet presAssocID="{82A1D98E-0FF3-477E-A679-A0838FCA13B0}" presName="Name37" presStyleLbl="parChTrans1D2" presStyleIdx="2" presStyleCnt="3"/>
      <dgm:spPr/>
      <dgm:t>
        <a:bodyPr/>
        <a:lstStyle/>
        <a:p>
          <a:endParaRPr lang="en-US"/>
        </a:p>
      </dgm:t>
    </dgm:pt>
    <dgm:pt modelId="{C1244C02-2F03-49EC-94CA-768BE9DDC444}" type="pres">
      <dgm:prSet presAssocID="{60F3F077-D779-4C8D-9B64-8B3716F9E982}" presName="hierRoot2" presStyleCnt="0">
        <dgm:presLayoutVars>
          <dgm:hierBranch val="init"/>
        </dgm:presLayoutVars>
      </dgm:prSet>
      <dgm:spPr/>
    </dgm:pt>
    <dgm:pt modelId="{5F4E4D2A-5912-42B0-B63B-0DBC3629DB6C}" type="pres">
      <dgm:prSet presAssocID="{60F3F077-D779-4C8D-9B64-8B3716F9E982}" presName="rootComposite" presStyleCnt="0"/>
      <dgm:spPr/>
    </dgm:pt>
    <dgm:pt modelId="{23451D9A-0E08-4A3D-9021-81AAD62CF025}" type="pres">
      <dgm:prSet presAssocID="{60F3F077-D779-4C8D-9B64-8B3716F9E982}" presName="rootText" presStyleLbl="node2" presStyleIdx="2" presStyleCnt="3">
        <dgm:presLayoutVars>
          <dgm:chPref val="3"/>
        </dgm:presLayoutVars>
      </dgm:prSet>
      <dgm:spPr/>
      <dgm:t>
        <a:bodyPr/>
        <a:lstStyle/>
        <a:p>
          <a:endParaRPr lang="en-US"/>
        </a:p>
      </dgm:t>
    </dgm:pt>
    <dgm:pt modelId="{57421AAC-2988-4CCA-B4EA-B2FD3F5E71CC}" type="pres">
      <dgm:prSet presAssocID="{60F3F077-D779-4C8D-9B64-8B3716F9E982}" presName="rootConnector" presStyleLbl="node2" presStyleIdx="2" presStyleCnt="3"/>
      <dgm:spPr/>
      <dgm:t>
        <a:bodyPr/>
        <a:lstStyle/>
        <a:p>
          <a:endParaRPr lang="en-US"/>
        </a:p>
      </dgm:t>
    </dgm:pt>
    <dgm:pt modelId="{71221582-FDE1-4E0B-B877-D7C92A2ACCD9}" type="pres">
      <dgm:prSet presAssocID="{60F3F077-D779-4C8D-9B64-8B3716F9E982}" presName="hierChild4" presStyleCnt="0"/>
      <dgm:spPr/>
    </dgm:pt>
    <dgm:pt modelId="{585C4B29-3474-4155-92A7-C04E865842B0}" type="pres">
      <dgm:prSet presAssocID="{60F3F077-D779-4C8D-9B64-8B3716F9E982}" presName="hierChild5" presStyleCnt="0"/>
      <dgm:spPr/>
    </dgm:pt>
    <dgm:pt modelId="{B1B07457-B0E5-481B-9D18-A6BD51ED01EF}" type="pres">
      <dgm:prSet presAssocID="{75E5AEE1-F569-45B3-A88B-95514401C892}" presName="hierChild3" presStyleCnt="0"/>
      <dgm:spPr/>
    </dgm:pt>
  </dgm:ptLst>
  <dgm:cxnLst>
    <dgm:cxn modelId="{81BD967F-D944-498D-AA95-AC475CC005EE}" type="presOf" srcId="{60F3F077-D779-4C8D-9B64-8B3716F9E982}" destId="{57421AAC-2988-4CCA-B4EA-B2FD3F5E71CC}" srcOrd="1" destOrd="0" presId="urn:microsoft.com/office/officeart/2005/8/layout/orgChart1"/>
    <dgm:cxn modelId="{F2397AD8-F4F2-4ABC-8248-7260D7E48C1D}" srcId="{75E5AEE1-F569-45B3-A88B-95514401C892}" destId="{60F3F077-D779-4C8D-9B64-8B3716F9E982}" srcOrd="2" destOrd="0" parTransId="{82A1D98E-0FF3-477E-A679-A0838FCA13B0}" sibTransId="{8C4F5C5D-7C7A-47E6-8FAD-574E7A7634A4}"/>
    <dgm:cxn modelId="{5B0C8957-7A47-41F2-8A28-9665EFE34AFB}" srcId="{9DACA93A-3F77-4C47-A54B-81678C95F046}" destId="{75E5AEE1-F569-45B3-A88B-95514401C892}" srcOrd="0" destOrd="0" parTransId="{E1A65DA5-1211-4802-91A2-CC183B3B97C8}" sibTransId="{EDE2061F-1067-46BF-9C31-DEF4AD3C735E}"/>
    <dgm:cxn modelId="{0343874B-F61D-42F2-A4B0-2B1C49FA1270}" type="presOf" srcId="{9DACA93A-3F77-4C47-A54B-81678C95F046}" destId="{BE8B1A88-3581-4EF1-973F-855BD033330B}" srcOrd="0" destOrd="0" presId="urn:microsoft.com/office/officeart/2005/8/layout/orgChart1"/>
    <dgm:cxn modelId="{8793F8F6-FC3E-4F93-8554-8671AA36F1AA}" type="presOf" srcId="{AF7210F3-D679-461D-9C03-682638676EDC}" destId="{9E9FD301-AA0E-4F0C-A051-E74CC049C751}" srcOrd="0" destOrd="0" presId="urn:microsoft.com/office/officeart/2005/8/layout/orgChart1"/>
    <dgm:cxn modelId="{1B589934-D09C-4FF9-A773-C42269B5D5F3}" type="presOf" srcId="{883EF10C-4F95-4CA4-B780-AFD0CCF004E5}" destId="{44DBB64E-57D5-4BD8-B79A-056B197218D5}" srcOrd="1" destOrd="0" presId="urn:microsoft.com/office/officeart/2005/8/layout/orgChart1"/>
    <dgm:cxn modelId="{C916B2A1-AA7A-463D-B6BF-E5433AE20EA2}" type="presOf" srcId="{75E5AEE1-F569-45B3-A88B-95514401C892}" destId="{98A036F4-8042-4DC3-ADAC-B0E771858F2B}" srcOrd="0" destOrd="0" presId="urn:microsoft.com/office/officeart/2005/8/layout/orgChart1"/>
    <dgm:cxn modelId="{CC5D4D8E-C973-4162-B57F-4F17F451F92D}" type="presOf" srcId="{341954DB-4426-4691-BCDB-8527B82946C5}" destId="{EC4B9BD9-7993-4426-8B46-FC058DAA570E}" srcOrd="0" destOrd="0" presId="urn:microsoft.com/office/officeart/2005/8/layout/orgChart1"/>
    <dgm:cxn modelId="{A778C8BD-BC4F-4AB7-9E95-5CF2DEB77307}" srcId="{75E5AEE1-F569-45B3-A88B-95514401C892}" destId="{AF7210F3-D679-461D-9C03-682638676EDC}" srcOrd="0" destOrd="0" parTransId="{E1637281-83CC-454A-B0F9-8F6EA8D54F88}" sibTransId="{EC24A41A-3FF5-44A3-83CF-691133EA55E9}"/>
    <dgm:cxn modelId="{BE39A7C5-825F-42E7-B93B-33F52B3E011F}" type="presOf" srcId="{60F3F077-D779-4C8D-9B64-8B3716F9E982}" destId="{23451D9A-0E08-4A3D-9021-81AAD62CF025}" srcOrd="0" destOrd="0" presId="urn:microsoft.com/office/officeart/2005/8/layout/orgChart1"/>
    <dgm:cxn modelId="{8B87BB4C-4580-4DE3-9358-B019CD83115D}" type="presOf" srcId="{E1637281-83CC-454A-B0F9-8F6EA8D54F88}" destId="{007EE80D-12E3-4172-98B0-F53B2BC30040}" srcOrd="0" destOrd="0" presId="urn:microsoft.com/office/officeart/2005/8/layout/orgChart1"/>
    <dgm:cxn modelId="{32EF158A-49FC-4827-B695-1C6C16A911ED}" type="presOf" srcId="{AF7210F3-D679-461D-9C03-682638676EDC}" destId="{C565A513-EB85-451B-85A4-83606EA042BC}" srcOrd="1" destOrd="0" presId="urn:microsoft.com/office/officeart/2005/8/layout/orgChart1"/>
    <dgm:cxn modelId="{AC272DA6-B8D6-4F85-8A50-DA9EAD30575A}" srcId="{75E5AEE1-F569-45B3-A88B-95514401C892}" destId="{883EF10C-4F95-4CA4-B780-AFD0CCF004E5}" srcOrd="1" destOrd="0" parTransId="{341954DB-4426-4691-BCDB-8527B82946C5}" sibTransId="{BC54300E-1EF4-49F1-A490-E211476BB46F}"/>
    <dgm:cxn modelId="{DC9270DC-8151-4FFC-9B81-A3D847A268D9}" type="presOf" srcId="{82A1D98E-0FF3-477E-A679-A0838FCA13B0}" destId="{260CC330-1AF7-4588-83BA-1A70BDCBCE0A}" srcOrd="0" destOrd="0" presId="urn:microsoft.com/office/officeart/2005/8/layout/orgChart1"/>
    <dgm:cxn modelId="{D271535D-73CF-41EB-96E6-9B8A72A14DB3}" type="presOf" srcId="{75E5AEE1-F569-45B3-A88B-95514401C892}" destId="{024A1CA2-EC5A-48E5-886F-B09DE6544D5C}" srcOrd="1" destOrd="0" presId="urn:microsoft.com/office/officeart/2005/8/layout/orgChart1"/>
    <dgm:cxn modelId="{72BB8D6A-3281-4915-BA72-F98E66D3FC5E}" type="presOf" srcId="{883EF10C-4F95-4CA4-B780-AFD0CCF004E5}" destId="{5275DBE2-10D9-4F3B-BF6B-7180E385C068}" srcOrd="0" destOrd="0" presId="urn:microsoft.com/office/officeart/2005/8/layout/orgChart1"/>
    <dgm:cxn modelId="{DBD9B9A5-746D-46ED-80F3-D6991C4E5322}" type="presParOf" srcId="{BE8B1A88-3581-4EF1-973F-855BD033330B}" destId="{B9E93930-695C-42AD-906D-D53F626B79D6}" srcOrd="0" destOrd="0" presId="urn:microsoft.com/office/officeart/2005/8/layout/orgChart1"/>
    <dgm:cxn modelId="{2A97525C-65AF-4945-B45D-E47A01476722}" type="presParOf" srcId="{B9E93930-695C-42AD-906D-D53F626B79D6}" destId="{9F034CB2-1009-4F18-9914-E034B4937FF6}" srcOrd="0" destOrd="0" presId="urn:microsoft.com/office/officeart/2005/8/layout/orgChart1"/>
    <dgm:cxn modelId="{AE47CEB0-C998-44CA-B203-934889E3AE4F}" type="presParOf" srcId="{9F034CB2-1009-4F18-9914-E034B4937FF6}" destId="{98A036F4-8042-4DC3-ADAC-B0E771858F2B}" srcOrd="0" destOrd="0" presId="urn:microsoft.com/office/officeart/2005/8/layout/orgChart1"/>
    <dgm:cxn modelId="{6B41B294-3740-4DA8-B823-3D7CBD604D45}" type="presParOf" srcId="{9F034CB2-1009-4F18-9914-E034B4937FF6}" destId="{024A1CA2-EC5A-48E5-886F-B09DE6544D5C}" srcOrd="1" destOrd="0" presId="urn:microsoft.com/office/officeart/2005/8/layout/orgChart1"/>
    <dgm:cxn modelId="{1C9600B4-97A1-40FE-B5D5-3B7D62A585BF}" type="presParOf" srcId="{B9E93930-695C-42AD-906D-D53F626B79D6}" destId="{214B6123-6A0F-44F6-8EC9-548A25B3D025}" srcOrd="1" destOrd="0" presId="urn:microsoft.com/office/officeart/2005/8/layout/orgChart1"/>
    <dgm:cxn modelId="{00FE1329-419C-4CA4-B43F-AA2D121EA336}" type="presParOf" srcId="{214B6123-6A0F-44F6-8EC9-548A25B3D025}" destId="{007EE80D-12E3-4172-98B0-F53B2BC30040}" srcOrd="0" destOrd="0" presId="urn:microsoft.com/office/officeart/2005/8/layout/orgChart1"/>
    <dgm:cxn modelId="{33AF76F4-F627-4D62-BE9F-D6EE5B61A336}" type="presParOf" srcId="{214B6123-6A0F-44F6-8EC9-548A25B3D025}" destId="{EB9348B7-2D67-4F6E-95E9-9EE0B51233E5}" srcOrd="1" destOrd="0" presId="urn:microsoft.com/office/officeart/2005/8/layout/orgChart1"/>
    <dgm:cxn modelId="{14B7F6C8-3A67-4958-AD70-030885C0656A}" type="presParOf" srcId="{EB9348B7-2D67-4F6E-95E9-9EE0B51233E5}" destId="{37E38A5E-B753-4F6C-90DB-22375ABDAED2}" srcOrd="0" destOrd="0" presId="urn:microsoft.com/office/officeart/2005/8/layout/orgChart1"/>
    <dgm:cxn modelId="{AD3D81C7-E45B-4B0D-935A-41C8361FCA18}" type="presParOf" srcId="{37E38A5E-B753-4F6C-90DB-22375ABDAED2}" destId="{9E9FD301-AA0E-4F0C-A051-E74CC049C751}" srcOrd="0" destOrd="0" presId="urn:microsoft.com/office/officeart/2005/8/layout/orgChart1"/>
    <dgm:cxn modelId="{9C812612-BE0D-47B0-AF3E-95D50A24AAA7}" type="presParOf" srcId="{37E38A5E-B753-4F6C-90DB-22375ABDAED2}" destId="{C565A513-EB85-451B-85A4-83606EA042BC}" srcOrd="1" destOrd="0" presId="urn:microsoft.com/office/officeart/2005/8/layout/orgChart1"/>
    <dgm:cxn modelId="{0A61F0E2-C57B-4926-B349-E1AB96F6D725}" type="presParOf" srcId="{EB9348B7-2D67-4F6E-95E9-9EE0B51233E5}" destId="{34C0B6DF-499F-40DF-9704-7D97882E342D}" srcOrd="1" destOrd="0" presId="urn:microsoft.com/office/officeart/2005/8/layout/orgChart1"/>
    <dgm:cxn modelId="{A7DD8243-4C76-4D46-9583-5C279C7CFFFC}" type="presParOf" srcId="{EB9348B7-2D67-4F6E-95E9-9EE0B51233E5}" destId="{340A50AB-D9E2-4D44-B449-F5342A45FB86}" srcOrd="2" destOrd="0" presId="urn:microsoft.com/office/officeart/2005/8/layout/orgChart1"/>
    <dgm:cxn modelId="{CC73CFA9-B9D9-45CF-AFB6-140F3A879C70}" type="presParOf" srcId="{214B6123-6A0F-44F6-8EC9-548A25B3D025}" destId="{EC4B9BD9-7993-4426-8B46-FC058DAA570E}" srcOrd="2" destOrd="0" presId="urn:microsoft.com/office/officeart/2005/8/layout/orgChart1"/>
    <dgm:cxn modelId="{CE0310D7-F02E-4DCD-98D5-08D7F0271BE3}" type="presParOf" srcId="{214B6123-6A0F-44F6-8EC9-548A25B3D025}" destId="{EB7A48CC-0BA7-4BA3-A016-29A472F1E728}" srcOrd="3" destOrd="0" presId="urn:microsoft.com/office/officeart/2005/8/layout/orgChart1"/>
    <dgm:cxn modelId="{D356C876-876A-4F92-8F81-CCDC594382EE}" type="presParOf" srcId="{EB7A48CC-0BA7-4BA3-A016-29A472F1E728}" destId="{798FA3A3-A125-40E6-85B4-B428C4632E29}" srcOrd="0" destOrd="0" presId="urn:microsoft.com/office/officeart/2005/8/layout/orgChart1"/>
    <dgm:cxn modelId="{B0DEEE08-D83B-462E-999E-6C6E6097A1DE}" type="presParOf" srcId="{798FA3A3-A125-40E6-85B4-B428C4632E29}" destId="{5275DBE2-10D9-4F3B-BF6B-7180E385C068}" srcOrd="0" destOrd="0" presId="urn:microsoft.com/office/officeart/2005/8/layout/orgChart1"/>
    <dgm:cxn modelId="{A449743A-209A-4C9C-AB7A-F9C426757E6A}" type="presParOf" srcId="{798FA3A3-A125-40E6-85B4-B428C4632E29}" destId="{44DBB64E-57D5-4BD8-B79A-056B197218D5}" srcOrd="1" destOrd="0" presId="urn:microsoft.com/office/officeart/2005/8/layout/orgChart1"/>
    <dgm:cxn modelId="{9D2FECF8-53DD-4300-86B3-F23CA0EC1340}" type="presParOf" srcId="{EB7A48CC-0BA7-4BA3-A016-29A472F1E728}" destId="{B0160F40-8B9B-4544-A180-3F868B964DCA}" srcOrd="1" destOrd="0" presId="urn:microsoft.com/office/officeart/2005/8/layout/orgChart1"/>
    <dgm:cxn modelId="{2F43248A-AE0D-42E0-99A6-5B0D375208D5}" type="presParOf" srcId="{EB7A48CC-0BA7-4BA3-A016-29A472F1E728}" destId="{E3EE9491-BB30-4634-98E3-B3ED8C847558}" srcOrd="2" destOrd="0" presId="urn:microsoft.com/office/officeart/2005/8/layout/orgChart1"/>
    <dgm:cxn modelId="{71B7AD25-2076-42BF-8B4E-5041EA49B7EC}" type="presParOf" srcId="{214B6123-6A0F-44F6-8EC9-548A25B3D025}" destId="{260CC330-1AF7-4588-83BA-1A70BDCBCE0A}" srcOrd="4" destOrd="0" presId="urn:microsoft.com/office/officeart/2005/8/layout/orgChart1"/>
    <dgm:cxn modelId="{CC969B7E-114D-40CB-A7EC-93EBF8F21FFA}" type="presParOf" srcId="{214B6123-6A0F-44F6-8EC9-548A25B3D025}" destId="{C1244C02-2F03-49EC-94CA-768BE9DDC444}" srcOrd="5" destOrd="0" presId="urn:microsoft.com/office/officeart/2005/8/layout/orgChart1"/>
    <dgm:cxn modelId="{4306BD2B-1024-4B98-A58A-2C457C98205D}" type="presParOf" srcId="{C1244C02-2F03-49EC-94CA-768BE9DDC444}" destId="{5F4E4D2A-5912-42B0-B63B-0DBC3629DB6C}" srcOrd="0" destOrd="0" presId="urn:microsoft.com/office/officeart/2005/8/layout/orgChart1"/>
    <dgm:cxn modelId="{089D0C44-6E7E-4FFA-B00D-C890E42A5CF7}" type="presParOf" srcId="{5F4E4D2A-5912-42B0-B63B-0DBC3629DB6C}" destId="{23451D9A-0E08-4A3D-9021-81AAD62CF025}" srcOrd="0" destOrd="0" presId="urn:microsoft.com/office/officeart/2005/8/layout/orgChart1"/>
    <dgm:cxn modelId="{3E6EAF17-9278-441A-8B27-FB0D28E5D631}" type="presParOf" srcId="{5F4E4D2A-5912-42B0-B63B-0DBC3629DB6C}" destId="{57421AAC-2988-4CCA-B4EA-B2FD3F5E71CC}" srcOrd="1" destOrd="0" presId="urn:microsoft.com/office/officeart/2005/8/layout/orgChart1"/>
    <dgm:cxn modelId="{426695D1-B62B-4DE9-B990-B8496654655E}" type="presParOf" srcId="{C1244C02-2F03-49EC-94CA-768BE9DDC444}" destId="{71221582-FDE1-4E0B-B877-D7C92A2ACCD9}" srcOrd="1" destOrd="0" presId="urn:microsoft.com/office/officeart/2005/8/layout/orgChart1"/>
    <dgm:cxn modelId="{86DA3196-F483-4C96-AA68-077D3B74B938}" type="presParOf" srcId="{C1244C02-2F03-49EC-94CA-768BE9DDC444}" destId="{585C4B29-3474-4155-92A7-C04E865842B0}" srcOrd="2" destOrd="0" presId="urn:microsoft.com/office/officeart/2005/8/layout/orgChart1"/>
    <dgm:cxn modelId="{5C463623-76B9-40A7-9167-251C2F34C69B}" type="presParOf" srcId="{B9E93930-695C-42AD-906D-D53F626B79D6}" destId="{B1B07457-B0E5-481B-9D18-A6BD51ED01E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9C302-AFD2-45FB-B7FC-980637A866A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59709AD-9FEE-4AB4-B7CD-759B8C0C3BD5}">
      <dgm:prSet phldrT="[Text]"/>
      <dgm:spPr/>
      <dgm:t>
        <a:bodyPr/>
        <a:lstStyle/>
        <a:p>
          <a:r>
            <a:rPr lang="en-US" dirty="0" smtClean="0"/>
            <a:t>The Expense of a Sovereign</a:t>
          </a:r>
          <a:endParaRPr lang="en-US" dirty="0"/>
        </a:p>
      </dgm:t>
    </dgm:pt>
    <dgm:pt modelId="{939E05EF-63D0-4B2B-8787-321E664A10D8}" type="parTrans" cxnId="{0BDC06F3-411B-466E-8265-FC608BE1FE9A}">
      <dgm:prSet/>
      <dgm:spPr/>
      <dgm:t>
        <a:bodyPr/>
        <a:lstStyle/>
        <a:p>
          <a:endParaRPr lang="en-US"/>
        </a:p>
      </dgm:t>
    </dgm:pt>
    <dgm:pt modelId="{A54E7AB6-9094-4532-B0D2-72061B9EB1B7}" type="sibTrans" cxnId="{0BDC06F3-411B-466E-8265-FC608BE1FE9A}">
      <dgm:prSet/>
      <dgm:spPr/>
      <dgm:t>
        <a:bodyPr/>
        <a:lstStyle/>
        <a:p>
          <a:endParaRPr lang="en-US"/>
        </a:p>
      </dgm:t>
    </dgm:pt>
    <dgm:pt modelId="{B3411764-48D1-4965-93FA-4A1E11262852}">
      <dgm:prSet phldrT="[Text]"/>
      <dgm:spPr/>
      <dgm:t>
        <a:bodyPr/>
        <a:lstStyle/>
        <a:p>
          <a:r>
            <a:rPr lang="en-US" dirty="0" smtClean="0"/>
            <a:t>National Defense</a:t>
          </a:r>
          <a:endParaRPr lang="en-US" dirty="0"/>
        </a:p>
      </dgm:t>
    </dgm:pt>
    <dgm:pt modelId="{87E155BA-EA8C-462E-8BED-E1F86C34585C}" type="parTrans" cxnId="{78D3A352-FD74-4828-8E53-48C8409E14D0}">
      <dgm:prSet/>
      <dgm:spPr/>
      <dgm:t>
        <a:bodyPr/>
        <a:lstStyle/>
        <a:p>
          <a:endParaRPr lang="en-US"/>
        </a:p>
      </dgm:t>
    </dgm:pt>
    <dgm:pt modelId="{8E7C8D5B-3B3A-40FC-9375-62233117DB84}" type="sibTrans" cxnId="{78D3A352-FD74-4828-8E53-48C8409E14D0}">
      <dgm:prSet/>
      <dgm:spPr/>
      <dgm:t>
        <a:bodyPr/>
        <a:lstStyle/>
        <a:p>
          <a:endParaRPr lang="en-US"/>
        </a:p>
      </dgm:t>
    </dgm:pt>
    <dgm:pt modelId="{5C42446D-5F1B-4B2D-B704-986D016F0EE6}">
      <dgm:prSet phldrT="[Text]"/>
      <dgm:spPr/>
      <dgm:t>
        <a:bodyPr/>
        <a:lstStyle/>
        <a:p>
          <a:r>
            <a:rPr lang="en-US" dirty="0" smtClean="0"/>
            <a:t>Justice</a:t>
          </a:r>
          <a:endParaRPr lang="en-US" dirty="0"/>
        </a:p>
      </dgm:t>
    </dgm:pt>
    <dgm:pt modelId="{E6C2569D-93A3-45DB-86A0-819674E96DE2}" type="parTrans" cxnId="{2F939B9A-7192-4580-BEB5-95866A37E505}">
      <dgm:prSet/>
      <dgm:spPr/>
      <dgm:t>
        <a:bodyPr/>
        <a:lstStyle/>
        <a:p>
          <a:endParaRPr lang="en-US"/>
        </a:p>
      </dgm:t>
    </dgm:pt>
    <dgm:pt modelId="{310A52CB-C5CF-463D-9680-77644EDB65EC}" type="sibTrans" cxnId="{2F939B9A-7192-4580-BEB5-95866A37E505}">
      <dgm:prSet/>
      <dgm:spPr/>
      <dgm:t>
        <a:bodyPr/>
        <a:lstStyle/>
        <a:p>
          <a:endParaRPr lang="en-US"/>
        </a:p>
      </dgm:t>
    </dgm:pt>
    <dgm:pt modelId="{4ABACCBF-9840-4C75-B0BE-9CC46118B2A9}">
      <dgm:prSet phldrT="[Text]"/>
      <dgm:spPr/>
      <dgm:t>
        <a:bodyPr/>
        <a:lstStyle/>
        <a:p>
          <a:r>
            <a:rPr lang="en-US" dirty="0" smtClean="0"/>
            <a:t>Public Works</a:t>
          </a:r>
          <a:endParaRPr lang="en-US" dirty="0"/>
        </a:p>
      </dgm:t>
    </dgm:pt>
    <dgm:pt modelId="{A26807A7-4CD3-4F0C-8EFD-B01B06BB6FD5}" type="parTrans" cxnId="{D202C5BA-F9A3-43BA-8294-1F2DC1D43E6B}">
      <dgm:prSet/>
      <dgm:spPr/>
      <dgm:t>
        <a:bodyPr/>
        <a:lstStyle/>
        <a:p>
          <a:endParaRPr lang="en-US"/>
        </a:p>
      </dgm:t>
    </dgm:pt>
    <dgm:pt modelId="{4688FF99-CC70-409E-8BAA-1ADA91D8DBAA}" type="sibTrans" cxnId="{D202C5BA-F9A3-43BA-8294-1F2DC1D43E6B}">
      <dgm:prSet/>
      <dgm:spPr/>
      <dgm:t>
        <a:bodyPr/>
        <a:lstStyle/>
        <a:p>
          <a:endParaRPr lang="en-US"/>
        </a:p>
      </dgm:t>
    </dgm:pt>
    <dgm:pt modelId="{3BCA4F9C-C925-435E-BD4D-196EB9DEBA94}" type="pres">
      <dgm:prSet presAssocID="{C0C9C302-AFD2-45FB-B7FC-980637A866AF}" presName="hierChild1" presStyleCnt="0">
        <dgm:presLayoutVars>
          <dgm:orgChart val="1"/>
          <dgm:chPref val="1"/>
          <dgm:dir/>
          <dgm:animOne val="branch"/>
          <dgm:animLvl val="lvl"/>
          <dgm:resizeHandles/>
        </dgm:presLayoutVars>
      </dgm:prSet>
      <dgm:spPr/>
      <dgm:t>
        <a:bodyPr/>
        <a:lstStyle/>
        <a:p>
          <a:endParaRPr lang="en-US"/>
        </a:p>
      </dgm:t>
    </dgm:pt>
    <dgm:pt modelId="{9995E109-01B6-426D-8496-0B5E1B7F98A2}" type="pres">
      <dgm:prSet presAssocID="{B59709AD-9FEE-4AB4-B7CD-759B8C0C3BD5}" presName="hierRoot1" presStyleCnt="0">
        <dgm:presLayoutVars>
          <dgm:hierBranch val="init"/>
        </dgm:presLayoutVars>
      </dgm:prSet>
      <dgm:spPr/>
    </dgm:pt>
    <dgm:pt modelId="{CCB6F892-9D48-4D23-8E92-2488C50224B4}" type="pres">
      <dgm:prSet presAssocID="{B59709AD-9FEE-4AB4-B7CD-759B8C0C3BD5}" presName="rootComposite1" presStyleCnt="0"/>
      <dgm:spPr/>
    </dgm:pt>
    <dgm:pt modelId="{0E60880F-8073-44B9-9B14-DB413A82DE02}" type="pres">
      <dgm:prSet presAssocID="{B59709AD-9FEE-4AB4-B7CD-759B8C0C3BD5}" presName="rootText1" presStyleLbl="node0" presStyleIdx="0" presStyleCnt="1">
        <dgm:presLayoutVars>
          <dgm:chPref val="3"/>
        </dgm:presLayoutVars>
      </dgm:prSet>
      <dgm:spPr/>
      <dgm:t>
        <a:bodyPr/>
        <a:lstStyle/>
        <a:p>
          <a:endParaRPr lang="en-US"/>
        </a:p>
      </dgm:t>
    </dgm:pt>
    <dgm:pt modelId="{CBD853CD-4BD4-4BB7-A400-020484B19FF6}" type="pres">
      <dgm:prSet presAssocID="{B59709AD-9FEE-4AB4-B7CD-759B8C0C3BD5}" presName="rootConnector1" presStyleLbl="node1" presStyleIdx="0" presStyleCnt="0"/>
      <dgm:spPr/>
      <dgm:t>
        <a:bodyPr/>
        <a:lstStyle/>
        <a:p>
          <a:endParaRPr lang="en-US"/>
        </a:p>
      </dgm:t>
    </dgm:pt>
    <dgm:pt modelId="{AD26BE56-9DC6-4A2D-8B78-4F561CB5C78A}" type="pres">
      <dgm:prSet presAssocID="{B59709AD-9FEE-4AB4-B7CD-759B8C0C3BD5}" presName="hierChild2" presStyleCnt="0"/>
      <dgm:spPr/>
    </dgm:pt>
    <dgm:pt modelId="{8B8E1CD7-4234-49FA-BF1F-E587CE727377}" type="pres">
      <dgm:prSet presAssocID="{87E155BA-EA8C-462E-8BED-E1F86C34585C}" presName="Name37" presStyleLbl="parChTrans1D2" presStyleIdx="0" presStyleCnt="3"/>
      <dgm:spPr/>
      <dgm:t>
        <a:bodyPr/>
        <a:lstStyle/>
        <a:p>
          <a:endParaRPr lang="en-US"/>
        </a:p>
      </dgm:t>
    </dgm:pt>
    <dgm:pt modelId="{02527F5A-E7C5-447D-88CE-AD50F6D601B0}" type="pres">
      <dgm:prSet presAssocID="{B3411764-48D1-4965-93FA-4A1E11262852}" presName="hierRoot2" presStyleCnt="0">
        <dgm:presLayoutVars>
          <dgm:hierBranch val="init"/>
        </dgm:presLayoutVars>
      </dgm:prSet>
      <dgm:spPr/>
    </dgm:pt>
    <dgm:pt modelId="{632D47E1-C260-4588-80F8-E74B5B2AB988}" type="pres">
      <dgm:prSet presAssocID="{B3411764-48D1-4965-93FA-4A1E11262852}" presName="rootComposite" presStyleCnt="0"/>
      <dgm:spPr/>
    </dgm:pt>
    <dgm:pt modelId="{E7620D1D-9A42-45E5-A1FB-62811DD4FE10}" type="pres">
      <dgm:prSet presAssocID="{B3411764-48D1-4965-93FA-4A1E11262852}" presName="rootText" presStyleLbl="node2" presStyleIdx="0" presStyleCnt="3">
        <dgm:presLayoutVars>
          <dgm:chPref val="3"/>
        </dgm:presLayoutVars>
      </dgm:prSet>
      <dgm:spPr/>
      <dgm:t>
        <a:bodyPr/>
        <a:lstStyle/>
        <a:p>
          <a:endParaRPr lang="en-US"/>
        </a:p>
      </dgm:t>
    </dgm:pt>
    <dgm:pt modelId="{0D77099B-69E0-4E40-A14B-D18034E0CD8E}" type="pres">
      <dgm:prSet presAssocID="{B3411764-48D1-4965-93FA-4A1E11262852}" presName="rootConnector" presStyleLbl="node2" presStyleIdx="0" presStyleCnt="3"/>
      <dgm:spPr/>
      <dgm:t>
        <a:bodyPr/>
        <a:lstStyle/>
        <a:p>
          <a:endParaRPr lang="en-US"/>
        </a:p>
      </dgm:t>
    </dgm:pt>
    <dgm:pt modelId="{258A2772-5C98-4B7A-B158-C808E582B6E1}" type="pres">
      <dgm:prSet presAssocID="{B3411764-48D1-4965-93FA-4A1E11262852}" presName="hierChild4" presStyleCnt="0"/>
      <dgm:spPr/>
    </dgm:pt>
    <dgm:pt modelId="{FBC7BB59-B7CC-44CC-879D-5D9E7916364C}" type="pres">
      <dgm:prSet presAssocID="{B3411764-48D1-4965-93FA-4A1E11262852}" presName="hierChild5" presStyleCnt="0"/>
      <dgm:spPr/>
    </dgm:pt>
    <dgm:pt modelId="{B9FED304-B416-46E4-BB4A-4E03A392B5C3}" type="pres">
      <dgm:prSet presAssocID="{E6C2569D-93A3-45DB-86A0-819674E96DE2}" presName="Name37" presStyleLbl="parChTrans1D2" presStyleIdx="1" presStyleCnt="3"/>
      <dgm:spPr/>
      <dgm:t>
        <a:bodyPr/>
        <a:lstStyle/>
        <a:p>
          <a:endParaRPr lang="en-US"/>
        </a:p>
      </dgm:t>
    </dgm:pt>
    <dgm:pt modelId="{1EBA9486-2544-45C9-9EF7-B2ED0A0AF5D9}" type="pres">
      <dgm:prSet presAssocID="{5C42446D-5F1B-4B2D-B704-986D016F0EE6}" presName="hierRoot2" presStyleCnt="0">
        <dgm:presLayoutVars>
          <dgm:hierBranch val="init"/>
        </dgm:presLayoutVars>
      </dgm:prSet>
      <dgm:spPr/>
    </dgm:pt>
    <dgm:pt modelId="{3577831F-BF6D-4730-8349-E4AFC9BC47F8}" type="pres">
      <dgm:prSet presAssocID="{5C42446D-5F1B-4B2D-B704-986D016F0EE6}" presName="rootComposite" presStyleCnt="0"/>
      <dgm:spPr/>
    </dgm:pt>
    <dgm:pt modelId="{8ED971EF-3DD4-4CE2-B75C-BC683726197E}" type="pres">
      <dgm:prSet presAssocID="{5C42446D-5F1B-4B2D-B704-986D016F0EE6}" presName="rootText" presStyleLbl="node2" presStyleIdx="1" presStyleCnt="3">
        <dgm:presLayoutVars>
          <dgm:chPref val="3"/>
        </dgm:presLayoutVars>
      </dgm:prSet>
      <dgm:spPr/>
      <dgm:t>
        <a:bodyPr/>
        <a:lstStyle/>
        <a:p>
          <a:endParaRPr lang="en-US"/>
        </a:p>
      </dgm:t>
    </dgm:pt>
    <dgm:pt modelId="{5FAB630E-5D44-4EE8-BD87-6D92DFD74B2E}" type="pres">
      <dgm:prSet presAssocID="{5C42446D-5F1B-4B2D-B704-986D016F0EE6}" presName="rootConnector" presStyleLbl="node2" presStyleIdx="1" presStyleCnt="3"/>
      <dgm:spPr/>
      <dgm:t>
        <a:bodyPr/>
        <a:lstStyle/>
        <a:p>
          <a:endParaRPr lang="en-US"/>
        </a:p>
      </dgm:t>
    </dgm:pt>
    <dgm:pt modelId="{64881497-E4A2-4F4A-979D-8E51A3C9DABD}" type="pres">
      <dgm:prSet presAssocID="{5C42446D-5F1B-4B2D-B704-986D016F0EE6}" presName="hierChild4" presStyleCnt="0"/>
      <dgm:spPr/>
    </dgm:pt>
    <dgm:pt modelId="{3B3C221C-2A29-435C-A294-011BCA341BD9}" type="pres">
      <dgm:prSet presAssocID="{5C42446D-5F1B-4B2D-B704-986D016F0EE6}" presName="hierChild5" presStyleCnt="0"/>
      <dgm:spPr/>
    </dgm:pt>
    <dgm:pt modelId="{87970E2B-6165-4918-8E81-C7DF9826C3EF}" type="pres">
      <dgm:prSet presAssocID="{A26807A7-4CD3-4F0C-8EFD-B01B06BB6FD5}" presName="Name37" presStyleLbl="parChTrans1D2" presStyleIdx="2" presStyleCnt="3"/>
      <dgm:spPr/>
      <dgm:t>
        <a:bodyPr/>
        <a:lstStyle/>
        <a:p>
          <a:endParaRPr lang="en-US"/>
        </a:p>
      </dgm:t>
    </dgm:pt>
    <dgm:pt modelId="{AC8DB9A0-22DF-41EE-8147-CFAF942FB332}" type="pres">
      <dgm:prSet presAssocID="{4ABACCBF-9840-4C75-B0BE-9CC46118B2A9}" presName="hierRoot2" presStyleCnt="0">
        <dgm:presLayoutVars>
          <dgm:hierBranch val="init"/>
        </dgm:presLayoutVars>
      </dgm:prSet>
      <dgm:spPr/>
    </dgm:pt>
    <dgm:pt modelId="{901909B9-1325-4AE4-9D21-CB564F9BD2C0}" type="pres">
      <dgm:prSet presAssocID="{4ABACCBF-9840-4C75-B0BE-9CC46118B2A9}" presName="rootComposite" presStyleCnt="0"/>
      <dgm:spPr/>
    </dgm:pt>
    <dgm:pt modelId="{7FB04F13-AA6D-4D52-93B9-ECDF9A8E0565}" type="pres">
      <dgm:prSet presAssocID="{4ABACCBF-9840-4C75-B0BE-9CC46118B2A9}" presName="rootText" presStyleLbl="node2" presStyleIdx="2" presStyleCnt="3">
        <dgm:presLayoutVars>
          <dgm:chPref val="3"/>
        </dgm:presLayoutVars>
      </dgm:prSet>
      <dgm:spPr/>
      <dgm:t>
        <a:bodyPr/>
        <a:lstStyle/>
        <a:p>
          <a:endParaRPr lang="en-US"/>
        </a:p>
      </dgm:t>
    </dgm:pt>
    <dgm:pt modelId="{47D72360-2BD9-443C-BCB0-5A3D872E1E93}" type="pres">
      <dgm:prSet presAssocID="{4ABACCBF-9840-4C75-B0BE-9CC46118B2A9}" presName="rootConnector" presStyleLbl="node2" presStyleIdx="2" presStyleCnt="3"/>
      <dgm:spPr/>
      <dgm:t>
        <a:bodyPr/>
        <a:lstStyle/>
        <a:p>
          <a:endParaRPr lang="en-US"/>
        </a:p>
      </dgm:t>
    </dgm:pt>
    <dgm:pt modelId="{B9590888-AA88-40E8-AC9C-B8C4739A6F7F}" type="pres">
      <dgm:prSet presAssocID="{4ABACCBF-9840-4C75-B0BE-9CC46118B2A9}" presName="hierChild4" presStyleCnt="0"/>
      <dgm:spPr/>
    </dgm:pt>
    <dgm:pt modelId="{8F72310E-F9F2-4E4F-8F32-61C8114CF4D7}" type="pres">
      <dgm:prSet presAssocID="{4ABACCBF-9840-4C75-B0BE-9CC46118B2A9}" presName="hierChild5" presStyleCnt="0"/>
      <dgm:spPr/>
    </dgm:pt>
    <dgm:pt modelId="{40EDCC51-1CCD-447A-B8D9-86633F61255C}" type="pres">
      <dgm:prSet presAssocID="{B59709AD-9FEE-4AB4-B7CD-759B8C0C3BD5}" presName="hierChild3" presStyleCnt="0"/>
      <dgm:spPr/>
    </dgm:pt>
  </dgm:ptLst>
  <dgm:cxnLst>
    <dgm:cxn modelId="{CB8B95F9-5FBB-4C3F-831B-3D68A1C18AB5}" type="presOf" srcId="{4ABACCBF-9840-4C75-B0BE-9CC46118B2A9}" destId="{47D72360-2BD9-443C-BCB0-5A3D872E1E93}" srcOrd="1" destOrd="0" presId="urn:microsoft.com/office/officeart/2005/8/layout/orgChart1"/>
    <dgm:cxn modelId="{0BC92BBE-175A-4047-8EBE-968B5A33C5F3}" type="presOf" srcId="{B59709AD-9FEE-4AB4-B7CD-759B8C0C3BD5}" destId="{0E60880F-8073-44B9-9B14-DB413A82DE02}" srcOrd="0" destOrd="0" presId="urn:microsoft.com/office/officeart/2005/8/layout/orgChart1"/>
    <dgm:cxn modelId="{D202C5BA-F9A3-43BA-8294-1F2DC1D43E6B}" srcId="{B59709AD-9FEE-4AB4-B7CD-759B8C0C3BD5}" destId="{4ABACCBF-9840-4C75-B0BE-9CC46118B2A9}" srcOrd="2" destOrd="0" parTransId="{A26807A7-4CD3-4F0C-8EFD-B01B06BB6FD5}" sibTransId="{4688FF99-CC70-409E-8BAA-1ADA91D8DBAA}"/>
    <dgm:cxn modelId="{ECAD39A1-9AE6-4D4F-9A41-5DAF3EA51FEF}" type="presOf" srcId="{4ABACCBF-9840-4C75-B0BE-9CC46118B2A9}" destId="{7FB04F13-AA6D-4D52-93B9-ECDF9A8E0565}" srcOrd="0" destOrd="0" presId="urn:microsoft.com/office/officeart/2005/8/layout/orgChart1"/>
    <dgm:cxn modelId="{2F939B9A-7192-4580-BEB5-95866A37E505}" srcId="{B59709AD-9FEE-4AB4-B7CD-759B8C0C3BD5}" destId="{5C42446D-5F1B-4B2D-B704-986D016F0EE6}" srcOrd="1" destOrd="0" parTransId="{E6C2569D-93A3-45DB-86A0-819674E96DE2}" sibTransId="{310A52CB-C5CF-463D-9680-77644EDB65EC}"/>
    <dgm:cxn modelId="{5E0CFA3D-A1F3-42E3-8D33-BA9DC28880A9}" type="presOf" srcId="{B3411764-48D1-4965-93FA-4A1E11262852}" destId="{0D77099B-69E0-4E40-A14B-D18034E0CD8E}" srcOrd="1" destOrd="0" presId="urn:microsoft.com/office/officeart/2005/8/layout/orgChart1"/>
    <dgm:cxn modelId="{E5289491-8D4F-43E7-BED0-7A1043ABB9B4}" type="presOf" srcId="{5C42446D-5F1B-4B2D-B704-986D016F0EE6}" destId="{5FAB630E-5D44-4EE8-BD87-6D92DFD74B2E}" srcOrd="1" destOrd="0" presId="urn:microsoft.com/office/officeart/2005/8/layout/orgChart1"/>
    <dgm:cxn modelId="{87A6F41C-EA60-4495-ACB1-A2C3222F4DE1}" type="presOf" srcId="{5C42446D-5F1B-4B2D-B704-986D016F0EE6}" destId="{8ED971EF-3DD4-4CE2-B75C-BC683726197E}" srcOrd="0" destOrd="0" presId="urn:microsoft.com/office/officeart/2005/8/layout/orgChart1"/>
    <dgm:cxn modelId="{246DC4E4-3D1D-4506-ABD8-87D9CF67660C}" type="presOf" srcId="{87E155BA-EA8C-462E-8BED-E1F86C34585C}" destId="{8B8E1CD7-4234-49FA-BF1F-E587CE727377}" srcOrd="0" destOrd="0" presId="urn:microsoft.com/office/officeart/2005/8/layout/orgChart1"/>
    <dgm:cxn modelId="{78D3A352-FD74-4828-8E53-48C8409E14D0}" srcId="{B59709AD-9FEE-4AB4-B7CD-759B8C0C3BD5}" destId="{B3411764-48D1-4965-93FA-4A1E11262852}" srcOrd="0" destOrd="0" parTransId="{87E155BA-EA8C-462E-8BED-E1F86C34585C}" sibTransId="{8E7C8D5B-3B3A-40FC-9375-62233117DB84}"/>
    <dgm:cxn modelId="{5BD817C4-D0B4-4286-8300-7DFBE9EFDD10}" type="presOf" srcId="{C0C9C302-AFD2-45FB-B7FC-980637A866AF}" destId="{3BCA4F9C-C925-435E-BD4D-196EB9DEBA94}" srcOrd="0" destOrd="0" presId="urn:microsoft.com/office/officeart/2005/8/layout/orgChart1"/>
    <dgm:cxn modelId="{0BDC06F3-411B-466E-8265-FC608BE1FE9A}" srcId="{C0C9C302-AFD2-45FB-B7FC-980637A866AF}" destId="{B59709AD-9FEE-4AB4-B7CD-759B8C0C3BD5}" srcOrd="0" destOrd="0" parTransId="{939E05EF-63D0-4B2B-8787-321E664A10D8}" sibTransId="{A54E7AB6-9094-4532-B0D2-72061B9EB1B7}"/>
    <dgm:cxn modelId="{EE7FF84E-57D9-46FE-9188-5FB0EDB7CB2D}" type="presOf" srcId="{B3411764-48D1-4965-93FA-4A1E11262852}" destId="{E7620D1D-9A42-45E5-A1FB-62811DD4FE10}" srcOrd="0" destOrd="0" presId="urn:microsoft.com/office/officeart/2005/8/layout/orgChart1"/>
    <dgm:cxn modelId="{FE8CB0E3-942D-4BFB-A133-727E355F90FE}" type="presOf" srcId="{B59709AD-9FEE-4AB4-B7CD-759B8C0C3BD5}" destId="{CBD853CD-4BD4-4BB7-A400-020484B19FF6}" srcOrd="1" destOrd="0" presId="urn:microsoft.com/office/officeart/2005/8/layout/orgChart1"/>
    <dgm:cxn modelId="{6E59F393-2367-408A-BC0D-A4E5BBFE8C1D}" type="presOf" srcId="{E6C2569D-93A3-45DB-86A0-819674E96DE2}" destId="{B9FED304-B416-46E4-BB4A-4E03A392B5C3}" srcOrd="0" destOrd="0" presId="urn:microsoft.com/office/officeart/2005/8/layout/orgChart1"/>
    <dgm:cxn modelId="{837032E1-0D03-477A-A7C7-7B52D1B73B8F}" type="presOf" srcId="{A26807A7-4CD3-4F0C-8EFD-B01B06BB6FD5}" destId="{87970E2B-6165-4918-8E81-C7DF9826C3EF}" srcOrd="0" destOrd="0" presId="urn:microsoft.com/office/officeart/2005/8/layout/orgChart1"/>
    <dgm:cxn modelId="{EF2C6CC7-4DA8-4D5D-BFDE-9A8D54977856}" type="presParOf" srcId="{3BCA4F9C-C925-435E-BD4D-196EB9DEBA94}" destId="{9995E109-01B6-426D-8496-0B5E1B7F98A2}" srcOrd="0" destOrd="0" presId="urn:microsoft.com/office/officeart/2005/8/layout/orgChart1"/>
    <dgm:cxn modelId="{6B746657-7178-416D-BDDE-D7AD2570E4F9}" type="presParOf" srcId="{9995E109-01B6-426D-8496-0B5E1B7F98A2}" destId="{CCB6F892-9D48-4D23-8E92-2488C50224B4}" srcOrd="0" destOrd="0" presId="urn:microsoft.com/office/officeart/2005/8/layout/orgChart1"/>
    <dgm:cxn modelId="{71CFD582-77DF-4A4F-99C9-2D5E2B1357E3}" type="presParOf" srcId="{CCB6F892-9D48-4D23-8E92-2488C50224B4}" destId="{0E60880F-8073-44B9-9B14-DB413A82DE02}" srcOrd="0" destOrd="0" presId="urn:microsoft.com/office/officeart/2005/8/layout/orgChart1"/>
    <dgm:cxn modelId="{3841C4A9-735A-4B31-8464-03BA640A007A}" type="presParOf" srcId="{CCB6F892-9D48-4D23-8E92-2488C50224B4}" destId="{CBD853CD-4BD4-4BB7-A400-020484B19FF6}" srcOrd="1" destOrd="0" presId="urn:microsoft.com/office/officeart/2005/8/layout/orgChart1"/>
    <dgm:cxn modelId="{CB6FC5AE-A280-4B0E-93E5-4AE0A5FE181C}" type="presParOf" srcId="{9995E109-01B6-426D-8496-0B5E1B7F98A2}" destId="{AD26BE56-9DC6-4A2D-8B78-4F561CB5C78A}" srcOrd="1" destOrd="0" presId="urn:microsoft.com/office/officeart/2005/8/layout/orgChart1"/>
    <dgm:cxn modelId="{02623655-61B6-4166-A735-047E9533D60D}" type="presParOf" srcId="{AD26BE56-9DC6-4A2D-8B78-4F561CB5C78A}" destId="{8B8E1CD7-4234-49FA-BF1F-E587CE727377}" srcOrd="0" destOrd="0" presId="urn:microsoft.com/office/officeart/2005/8/layout/orgChart1"/>
    <dgm:cxn modelId="{CA57FB97-E9F6-4AE0-A541-7D7F0C709EB7}" type="presParOf" srcId="{AD26BE56-9DC6-4A2D-8B78-4F561CB5C78A}" destId="{02527F5A-E7C5-447D-88CE-AD50F6D601B0}" srcOrd="1" destOrd="0" presId="urn:microsoft.com/office/officeart/2005/8/layout/orgChart1"/>
    <dgm:cxn modelId="{61B8FE8B-7EAF-4431-931D-CA51ABEC8289}" type="presParOf" srcId="{02527F5A-E7C5-447D-88CE-AD50F6D601B0}" destId="{632D47E1-C260-4588-80F8-E74B5B2AB988}" srcOrd="0" destOrd="0" presId="urn:microsoft.com/office/officeart/2005/8/layout/orgChart1"/>
    <dgm:cxn modelId="{8D4660B7-43C9-4BBF-9AC9-8CFE5E17F704}" type="presParOf" srcId="{632D47E1-C260-4588-80F8-E74B5B2AB988}" destId="{E7620D1D-9A42-45E5-A1FB-62811DD4FE10}" srcOrd="0" destOrd="0" presId="urn:microsoft.com/office/officeart/2005/8/layout/orgChart1"/>
    <dgm:cxn modelId="{BB81EB9C-D4E8-44D8-8A08-2E43EAF2BBC7}" type="presParOf" srcId="{632D47E1-C260-4588-80F8-E74B5B2AB988}" destId="{0D77099B-69E0-4E40-A14B-D18034E0CD8E}" srcOrd="1" destOrd="0" presId="urn:microsoft.com/office/officeart/2005/8/layout/orgChart1"/>
    <dgm:cxn modelId="{0671ED01-051D-4786-B68F-2ED7D6516BC2}" type="presParOf" srcId="{02527F5A-E7C5-447D-88CE-AD50F6D601B0}" destId="{258A2772-5C98-4B7A-B158-C808E582B6E1}" srcOrd="1" destOrd="0" presId="urn:microsoft.com/office/officeart/2005/8/layout/orgChart1"/>
    <dgm:cxn modelId="{3D571A58-24D5-4E10-9160-23663AFD2E83}" type="presParOf" srcId="{02527F5A-E7C5-447D-88CE-AD50F6D601B0}" destId="{FBC7BB59-B7CC-44CC-879D-5D9E7916364C}" srcOrd="2" destOrd="0" presId="urn:microsoft.com/office/officeart/2005/8/layout/orgChart1"/>
    <dgm:cxn modelId="{AF76D64A-EF20-4695-8A24-ED35BC0FD4BB}" type="presParOf" srcId="{AD26BE56-9DC6-4A2D-8B78-4F561CB5C78A}" destId="{B9FED304-B416-46E4-BB4A-4E03A392B5C3}" srcOrd="2" destOrd="0" presId="urn:microsoft.com/office/officeart/2005/8/layout/orgChart1"/>
    <dgm:cxn modelId="{FC1BF19C-200A-48D8-A487-4FF9E0A6584F}" type="presParOf" srcId="{AD26BE56-9DC6-4A2D-8B78-4F561CB5C78A}" destId="{1EBA9486-2544-45C9-9EF7-B2ED0A0AF5D9}" srcOrd="3" destOrd="0" presId="urn:microsoft.com/office/officeart/2005/8/layout/orgChart1"/>
    <dgm:cxn modelId="{920311BC-2715-42B3-A91B-6A10068525B9}" type="presParOf" srcId="{1EBA9486-2544-45C9-9EF7-B2ED0A0AF5D9}" destId="{3577831F-BF6D-4730-8349-E4AFC9BC47F8}" srcOrd="0" destOrd="0" presId="urn:microsoft.com/office/officeart/2005/8/layout/orgChart1"/>
    <dgm:cxn modelId="{5DFD36A6-EDE2-473F-82FA-29F876815E5C}" type="presParOf" srcId="{3577831F-BF6D-4730-8349-E4AFC9BC47F8}" destId="{8ED971EF-3DD4-4CE2-B75C-BC683726197E}" srcOrd="0" destOrd="0" presId="urn:microsoft.com/office/officeart/2005/8/layout/orgChart1"/>
    <dgm:cxn modelId="{1600F7B9-404C-4EAC-AED3-F97442D723D3}" type="presParOf" srcId="{3577831F-BF6D-4730-8349-E4AFC9BC47F8}" destId="{5FAB630E-5D44-4EE8-BD87-6D92DFD74B2E}" srcOrd="1" destOrd="0" presId="urn:microsoft.com/office/officeart/2005/8/layout/orgChart1"/>
    <dgm:cxn modelId="{6EF99F4F-72F6-46A2-84D7-1B1D1E4D6172}" type="presParOf" srcId="{1EBA9486-2544-45C9-9EF7-B2ED0A0AF5D9}" destId="{64881497-E4A2-4F4A-979D-8E51A3C9DABD}" srcOrd="1" destOrd="0" presId="urn:microsoft.com/office/officeart/2005/8/layout/orgChart1"/>
    <dgm:cxn modelId="{5C696DAB-0C1E-4717-BC8C-E2E8DCA0B08F}" type="presParOf" srcId="{1EBA9486-2544-45C9-9EF7-B2ED0A0AF5D9}" destId="{3B3C221C-2A29-435C-A294-011BCA341BD9}" srcOrd="2" destOrd="0" presId="urn:microsoft.com/office/officeart/2005/8/layout/orgChart1"/>
    <dgm:cxn modelId="{C09A8874-82ED-44F7-A39F-36D56076B15E}" type="presParOf" srcId="{AD26BE56-9DC6-4A2D-8B78-4F561CB5C78A}" destId="{87970E2B-6165-4918-8E81-C7DF9826C3EF}" srcOrd="4" destOrd="0" presId="urn:microsoft.com/office/officeart/2005/8/layout/orgChart1"/>
    <dgm:cxn modelId="{F8EB49F8-EC65-4DAD-9384-47CCF368C17E}" type="presParOf" srcId="{AD26BE56-9DC6-4A2D-8B78-4F561CB5C78A}" destId="{AC8DB9A0-22DF-41EE-8147-CFAF942FB332}" srcOrd="5" destOrd="0" presId="urn:microsoft.com/office/officeart/2005/8/layout/orgChart1"/>
    <dgm:cxn modelId="{3511B759-CCE0-4969-8F02-CBE98C9EB19A}" type="presParOf" srcId="{AC8DB9A0-22DF-41EE-8147-CFAF942FB332}" destId="{901909B9-1325-4AE4-9D21-CB564F9BD2C0}" srcOrd="0" destOrd="0" presId="urn:microsoft.com/office/officeart/2005/8/layout/orgChart1"/>
    <dgm:cxn modelId="{A992A150-BF4F-4D7C-89CE-BDE152DD03E8}" type="presParOf" srcId="{901909B9-1325-4AE4-9D21-CB564F9BD2C0}" destId="{7FB04F13-AA6D-4D52-93B9-ECDF9A8E0565}" srcOrd="0" destOrd="0" presId="urn:microsoft.com/office/officeart/2005/8/layout/orgChart1"/>
    <dgm:cxn modelId="{7185C3C8-CC2E-42E4-8908-97315D1DBD3E}" type="presParOf" srcId="{901909B9-1325-4AE4-9D21-CB564F9BD2C0}" destId="{47D72360-2BD9-443C-BCB0-5A3D872E1E93}" srcOrd="1" destOrd="0" presId="urn:microsoft.com/office/officeart/2005/8/layout/orgChart1"/>
    <dgm:cxn modelId="{6966F332-1187-412E-A8B4-D32CBD14B07B}" type="presParOf" srcId="{AC8DB9A0-22DF-41EE-8147-CFAF942FB332}" destId="{B9590888-AA88-40E8-AC9C-B8C4739A6F7F}" srcOrd="1" destOrd="0" presId="urn:microsoft.com/office/officeart/2005/8/layout/orgChart1"/>
    <dgm:cxn modelId="{169A6FA0-2200-4862-A8D9-E2841284AA6F}" type="presParOf" srcId="{AC8DB9A0-22DF-41EE-8147-CFAF942FB332}" destId="{8F72310E-F9F2-4E4F-8F32-61C8114CF4D7}" srcOrd="2" destOrd="0" presId="urn:microsoft.com/office/officeart/2005/8/layout/orgChart1"/>
    <dgm:cxn modelId="{83B8CCE4-62D0-415A-9D27-A780C9B802C4}" type="presParOf" srcId="{9995E109-01B6-426D-8496-0B5E1B7F98A2}" destId="{40EDCC51-1CCD-447A-B8D9-86633F61255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888FB9-A202-4688-9D69-008B3607760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6D39D2B-3EA7-4953-9AD9-840BD24F06C2}">
      <dgm:prSet phldrT="[Text]"/>
      <dgm:spPr/>
      <dgm:t>
        <a:bodyPr/>
        <a:lstStyle/>
        <a:p>
          <a:r>
            <a:rPr lang="en-US" dirty="0" smtClean="0"/>
            <a:t>Economic Theories</a:t>
          </a:r>
          <a:endParaRPr lang="en-US" dirty="0"/>
        </a:p>
      </dgm:t>
    </dgm:pt>
    <dgm:pt modelId="{A947AA8F-9EDA-4EDD-81CC-9B1D684365DF}" type="parTrans" cxnId="{AE4AFB0C-8D95-479C-A657-B53460898D47}">
      <dgm:prSet/>
      <dgm:spPr/>
      <dgm:t>
        <a:bodyPr/>
        <a:lstStyle/>
        <a:p>
          <a:endParaRPr lang="en-US"/>
        </a:p>
      </dgm:t>
    </dgm:pt>
    <dgm:pt modelId="{335890F0-90FE-46D4-B1EF-5DEDBCE7618C}" type="sibTrans" cxnId="{AE4AFB0C-8D95-479C-A657-B53460898D47}">
      <dgm:prSet/>
      <dgm:spPr/>
      <dgm:t>
        <a:bodyPr/>
        <a:lstStyle/>
        <a:p>
          <a:endParaRPr lang="en-US"/>
        </a:p>
      </dgm:t>
    </dgm:pt>
    <dgm:pt modelId="{4FE7E5E6-4B2A-4C1B-9B97-C8CD1D723B7F}">
      <dgm:prSet phldrT="[Text]"/>
      <dgm:spPr/>
      <dgm:t>
        <a:bodyPr/>
        <a:lstStyle/>
        <a:p>
          <a:r>
            <a:rPr lang="en-US" dirty="0" smtClean="0"/>
            <a:t>Mercantilism</a:t>
          </a:r>
          <a:endParaRPr lang="en-US" dirty="0"/>
        </a:p>
      </dgm:t>
    </dgm:pt>
    <dgm:pt modelId="{E4888541-830D-4BC0-8C74-C60A8C0354AC}" type="parTrans" cxnId="{6CDF9FD7-FC87-425F-B212-9E57A5436DED}">
      <dgm:prSet/>
      <dgm:spPr/>
      <dgm:t>
        <a:bodyPr/>
        <a:lstStyle/>
        <a:p>
          <a:endParaRPr lang="en-US"/>
        </a:p>
      </dgm:t>
    </dgm:pt>
    <dgm:pt modelId="{A817C627-7ABE-4524-9438-DA44E3D32D7E}" type="sibTrans" cxnId="{6CDF9FD7-FC87-425F-B212-9E57A5436DED}">
      <dgm:prSet/>
      <dgm:spPr/>
      <dgm:t>
        <a:bodyPr/>
        <a:lstStyle/>
        <a:p>
          <a:endParaRPr lang="en-US"/>
        </a:p>
      </dgm:t>
    </dgm:pt>
    <dgm:pt modelId="{956CDAF5-825E-4047-80CC-F9D5742CFD49}">
      <dgm:prSet phldrT="[Text]"/>
      <dgm:spPr/>
      <dgm:t>
        <a:bodyPr/>
        <a:lstStyle/>
        <a:p>
          <a:r>
            <a:rPr lang="en-US" dirty="0" smtClean="0"/>
            <a:t>Free Markets</a:t>
          </a:r>
          <a:endParaRPr lang="en-US" dirty="0"/>
        </a:p>
      </dgm:t>
    </dgm:pt>
    <dgm:pt modelId="{F8188C89-B732-4DEC-964C-18891CF7A479}" type="parTrans" cxnId="{B2E38677-09F7-43CF-860C-161B580036E8}">
      <dgm:prSet/>
      <dgm:spPr/>
      <dgm:t>
        <a:bodyPr/>
        <a:lstStyle/>
        <a:p>
          <a:endParaRPr lang="en-US"/>
        </a:p>
      </dgm:t>
    </dgm:pt>
    <dgm:pt modelId="{581990C1-9225-4C3A-98F1-27DD1A3AD257}" type="sibTrans" cxnId="{B2E38677-09F7-43CF-860C-161B580036E8}">
      <dgm:prSet/>
      <dgm:spPr/>
      <dgm:t>
        <a:bodyPr/>
        <a:lstStyle/>
        <a:p>
          <a:endParaRPr lang="en-US"/>
        </a:p>
      </dgm:t>
    </dgm:pt>
    <dgm:pt modelId="{FF22B009-FE92-4562-8E40-F77D2787DE36}">
      <dgm:prSet phldrT="[Text]"/>
      <dgm:spPr/>
      <dgm:t>
        <a:bodyPr/>
        <a:lstStyle/>
        <a:p>
          <a:r>
            <a:rPr lang="en-US" dirty="0" err="1" smtClean="0"/>
            <a:t>Physiocrats</a:t>
          </a:r>
          <a:endParaRPr lang="en-US" dirty="0"/>
        </a:p>
      </dgm:t>
    </dgm:pt>
    <dgm:pt modelId="{892ABF33-5311-4560-918D-90D93CA04990}" type="parTrans" cxnId="{B257BA5B-988D-4DD8-BE20-E4600A960E3B}">
      <dgm:prSet/>
      <dgm:spPr/>
      <dgm:t>
        <a:bodyPr/>
        <a:lstStyle/>
        <a:p>
          <a:endParaRPr lang="en-US"/>
        </a:p>
      </dgm:t>
    </dgm:pt>
    <dgm:pt modelId="{69548DE6-02E9-4171-8F24-079BF38FD148}" type="sibTrans" cxnId="{B257BA5B-988D-4DD8-BE20-E4600A960E3B}">
      <dgm:prSet/>
      <dgm:spPr/>
      <dgm:t>
        <a:bodyPr/>
        <a:lstStyle/>
        <a:p>
          <a:endParaRPr lang="en-US"/>
        </a:p>
      </dgm:t>
    </dgm:pt>
    <dgm:pt modelId="{40563F75-0A99-41CC-9E78-D516888651C5}" type="pres">
      <dgm:prSet presAssocID="{84888FB9-A202-4688-9D69-008B3607760F}" presName="hierChild1" presStyleCnt="0">
        <dgm:presLayoutVars>
          <dgm:orgChart val="1"/>
          <dgm:chPref val="1"/>
          <dgm:dir/>
          <dgm:animOne val="branch"/>
          <dgm:animLvl val="lvl"/>
          <dgm:resizeHandles/>
        </dgm:presLayoutVars>
      </dgm:prSet>
      <dgm:spPr/>
      <dgm:t>
        <a:bodyPr/>
        <a:lstStyle/>
        <a:p>
          <a:endParaRPr lang="en-US"/>
        </a:p>
      </dgm:t>
    </dgm:pt>
    <dgm:pt modelId="{DDB39D14-31B4-4FEA-8401-24C7AA961AFF}" type="pres">
      <dgm:prSet presAssocID="{F6D39D2B-3EA7-4953-9AD9-840BD24F06C2}" presName="hierRoot1" presStyleCnt="0">
        <dgm:presLayoutVars>
          <dgm:hierBranch val="init"/>
        </dgm:presLayoutVars>
      </dgm:prSet>
      <dgm:spPr/>
    </dgm:pt>
    <dgm:pt modelId="{B6C3F71D-D332-41F5-8F56-224386B02F4D}" type="pres">
      <dgm:prSet presAssocID="{F6D39D2B-3EA7-4953-9AD9-840BD24F06C2}" presName="rootComposite1" presStyleCnt="0"/>
      <dgm:spPr/>
    </dgm:pt>
    <dgm:pt modelId="{5B15E5E9-4221-4588-9C45-530EF1C56103}" type="pres">
      <dgm:prSet presAssocID="{F6D39D2B-3EA7-4953-9AD9-840BD24F06C2}" presName="rootText1" presStyleLbl="node0" presStyleIdx="0" presStyleCnt="1">
        <dgm:presLayoutVars>
          <dgm:chPref val="3"/>
        </dgm:presLayoutVars>
      </dgm:prSet>
      <dgm:spPr/>
      <dgm:t>
        <a:bodyPr/>
        <a:lstStyle/>
        <a:p>
          <a:endParaRPr lang="en-US"/>
        </a:p>
      </dgm:t>
    </dgm:pt>
    <dgm:pt modelId="{F8A6ACAD-3A27-4FA8-84BD-4C9305F83249}" type="pres">
      <dgm:prSet presAssocID="{F6D39D2B-3EA7-4953-9AD9-840BD24F06C2}" presName="rootConnector1" presStyleLbl="node1" presStyleIdx="0" presStyleCnt="0"/>
      <dgm:spPr/>
      <dgm:t>
        <a:bodyPr/>
        <a:lstStyle/>
        <a:p>
          <a:endParaRPr lang="en-US"/>
        </a:p>
      </dgm:t>
    </dgm:pt>
    <dgm:pt modelId="{FCD7F36E-A242-4BFF-B03D-F4AFE8746156}" type="pres">
      <dgm:prSet presAssocID="{F6D39D2B-3EA7-4953-9AD9-840BD24F06C2}" presName="hierChild2" presStyleCnt="0"/>
      <dgm:spPr/>
    </dgm:pt>
    <dgm:pt modelId="{87BA423F-EEAD-429B-AFEE-67E499D81358}" type="pres">
      <dgm:prSet presAssocID="{E4888541-830D-4BC0-8C74-C60A8C0354AC}" presName="Name37" presStyleLbl="parChTrans1D2" presStyleIdx="0" presStyleCnt="3"/>
      <dgm:spPr/>
      <dgm:t>
        <a:bodyPr/>
        <a:lstStyle/>
        <a:p>
          <a:endParaRPr lang="en-US"/>
        </a:p>
      </dgm:t>
    </dgm:pt>
    <dgm:pt modelId="{EC67F19C-CFC1-4CB7-B48D-8254DFEAEB62}" type="pres">
      <dgm:prSet presAssocID="{4FE7E5E6-4B2A-4C1B-9B97-C8CD1D723B7F}" presName="hierRoot2" presStyleCnt="0">
        <dgm:presLayoutVars>
          <dgm:hierBranch val="init"/>
        </dgm:presLayoutVars>
      </dgm:prSet>
      <dgm:spPr/>
    </dgm:pt>
    <dgm:pt modelId="{19A59EDB-5FC8-4A37-A910-B4B720E1AECB}" type="pres">
      <dgm:prSet presAssocID="{4FE7E5E6-4B2A-4C1B-9B97-C8CD1D723B7F}" presName="rootComposite" presStyleCnt="0"/>
      <dgm:spPr/>
    </dgm:pt>
    <dgm:pt modelId="{0D0FB5FB-E2D0-45AA-8A51-7C7050352D64}" type="pres">
      <dgm:prSet presAssocID="{4FE7E5E6-4B2A-4C1B-9B97-C8CD1D723B7F}" presName="rootText" presStyleLbl="node2" presStyleIdx="0" presStyleCnt="3">
        <dgm:presLayoutVars>
          <dgm:chPref val="3"/>
        </dgm:presLayoutVars>
      </dgm:prSet>
      <dgm:spPr/>
      <dgm:t>
        <a:bodyPr/>
        <a:lstStyle/>
        <a:p>
          <a:endParaRPr lang="en-US"/>
        </a:p>
      </dgm:t>
    </dgm:pt>
    <dgm:pt modelId="{3C484EB1-1E77-4CDC-A77C-34310F1BA2FB}" type="pres">
      <dgm:prSet presAssocID="{4FE7E5E6-4B2A-4C1B-9B97-C8CD1D723B7F}" presName="rootConnector" presStyleLbl="node2" presStyleIdx="0" presStyleCnt="3"/>
      <dgm:spPr/>
      <dgm:t>
        <a:bodyPr/>
        <a:lstStyle/>
        <a:p>
          <a:endParaRPr lang="en-US"/>
        </a:p>
      </dgm:t>
    </dgm:pt>
    <dgm:pt modelId="{00F97C56-777D-46BF-9835-C050B324CBFA}" type="pres">
      <dgm:prSet presAssocID="{4FE7E5E6-4B2A-4C1B-9B97-C8CD1D723B7F}" presName="hierChild4" presStyleCnt="0"/>
      <dgm:spPr/>
    </dgm:pt>
    <dgm:pt modelId="{338CCC1B-E5FC-496D-8C96-292DDA9DB113}" type="pres">
      <dgm:prSet presAssocID="{4FE7E5E6-4B2A-4C1B-9B97-C8CD1D723B7F}" presName="hierChild5" presStyleCnt="0"/>
      <dgm:spPr/>
    </dgm:pt>
    <dgm:pt modelId="{80564D0C-B432-4F19-B2E5-9A5B37DC2A02}" type="pres">
      <dgm:prSet presAssocID="{F8188C89-B732-4DEC-964C-18891CF7A479}" presName="Name37" presStyleLbl="parChTrans1D2" presStyleIdx="1" presStyleCnt="3"/>
      <dgm:spPr/>
      <dgm:t>
        <a:bodyPr/>
        <a:lstStyle/>
        <a:p>
          <a:endParaRPr lang="en-US"/>
        </a:p>
      </dgm:t>
    </dgm:pt>
    <dgm:pt modelId="{F3D94DA5-66C4-4233-9DE3-93FA978BEDC8}" type="pres">
      <dgm:prSet presAssocID="{956CDAF5-825E-4047-80CC-F9D5742CFD49}" presName="hierRoot2" presStyleCnt="0">
        <dgm:presLayoutVars>
          <dgm:hierBranch val="init"/>
        </dgm:presLayoutVars>
      </dgm:prSet>
      <dgm:spPr/>
    </dgm:pt>
    <dgm:pt modelId="{3062714A-32CF-47C6-B9E7-E2B7235DA05B}" type="pres">
      <dgm:prSet presAssocID="{956CDAF5-825E-4047-80CC-F9D5742CFD49}" presName="rootComposite" presStyleCnt="0"/>
      <dgm:spPr/>
    </dgm:pt>
    <dgm:pt modelId="{255F3D6A-5E24-421D-A8AE-3414268E1B37}" type="pres">
      <dgm:prSet presAssocID="{956CDAF5-825E-4047-80CC-F9D5742CFD49}" presName="rootText" presStyleLbl="node2" presStyleIdx="1" presStyleCnt="3">
        <dgm:presLayoutVars>
          <dgm:chPref val="3"/>
        </dgm:presLayoutVars>
      </dgm:prSet>
      <dgm:spPr/>
      <dgm:t>
        <a:bodyPr/>
        <a:lstStyle/>
        <a:p>
          <a:endParaRPr lang="en-US"/>
        </a:p>
      </dgm:t>
    </dgm:pt>
    <dgm:pt modelId="{2057A165-A42A-4CC2-8191-321E34DFE246}" type="pres">
      <dgm:prSet presAssocID="{956CDAF5-825E-4047-80CC-F9D5742CFD49}" presName="rootConnector" presStyleLbl="node2" presStyleIdx="1" presStyleCnt="3"/>
      <dgm:spPr/>
      <dgm:t>
        <a:bodyPr/>
        <a:lstStyle/>
        <a:p>
          <a:endParaRPr lang="en-US"/>
        </a:p>
      </dgm:t>
    </dgm:pt>
    <dgm:pt modelId="{29D9B72E-47A5-4DBA-919C-F85973ADAB16}" type="pres">
      <dgm:prSet presAssocID="{956CDAF5-825E-4047-80CC-F9D5742CFD49}" presName="hierChild4" presStyleCnt="0"/>
      <dgm:spPr/>
    </dgm:pt>
    <dgm:pt modelId="{C75F02BF-9DCD-4DD3-9C9A-88335A321BB2}" type="pres">
      <dgm:prSet presAssocID="{956CDAF5-825E-4047-80CC-F9D5742CFD49}" presName="hierChild5" presStyleCnt="0"/>
      <dgm:spPr/>
    </dgm:pt>
    <dgm:pt modelId="{9BEB6FC3-47B4-4276-BCF8-BCBA04157370}" type="pres">
      <dgm:prSet presAssocID="{892ABF33-5311-4560-918D-90D93CA04990}" presName="Name37" presStyleLbl="parChTrans1D2" presStyleIdx="2" presStyleCnt="3"/>
      <dgm:spPr/>
      <dgm:t>
        <a:bodyPr/>
        <a:lstStyle/>
        <a:p>
          <a:endParaRPr lang="en-US"/>
        </a:p>
      </dgm:t>
    </dgm:pt>
    <dgm:pt modelId="{0CE6AED8-C2B7-4015-ABED-44945642B709}" type="pres">
      <dgm:prSet presAssocID="{FF22B009-FE92-4562-8E40-F77D2787DE36}" presName="hierRoot2" presStyleCnt="0">
        <dgm:presLayoutVars>
          <dgm:hierBranch val="init"/>
        </dgm:presLayoutVars>
      </dgm:prSet>
      <dgm:spPr/>
    </dgm:pt>
    <dgm:pt modelId="{F6896CA0-3930-45C9-AEFF-CCDC91D02CE8}" type="pres">
      <dgm:prSet presAssocID="{FF22B009-FE92-4562-8E40-F77D2787DE36}" presName="rootComposite" presStyleCnt="0"/>
      <dgm:spPr/>
    </dgm:pt>
    <dgm:pt modelId="{C4D970ED-7A2B-45AB-B90A-654F97D4DF3C}" type="pres">
      <dgm:prSet presAssocID="{FF22B009-FE92-4562-8E40-F77D2787DE36}" presName="rootText" presStyleLbl="node2" presStyleIdx="2" presStyleCnt="3">
        <dgm:presLayoutVars>
          <dgm:chPref val="3"/>
        </dgm:presLayoutVars>
      </dgm:prSet>
      <dgm:spPr/>
      <dgm:t>
        <a:bodyPr/>
        <a:lstStyle/>
        <a:p>
          <a:endParaRPr lang="en-US"/>
        </a:p>
      </dgm:t>
    </dgm:pt>
    <dgm:pt modelId="{4D612864-7A12-4166-AD15-22ABABC2D9E7}" type="pres">
      <dgm:prSet presAssocID="{FF22B009-FE92-4562-8E40-F77D2787DE36}" presName="rootConnector" presStyleLbl="node2" presStyleIdx="2" presStyleCnt="3"/>
      <dgm:spPr/>
      <dgm:t>
        <a:bodyPr/>
        <a:lstStyle/>
        <a:p>
          <a:endParaRPr lang="en-US"/>
        </a:p>
      </dgm:t>
    </dgm:pt>
    <dgm:pt modelId="{55829571-7E3D-409E-B191-026C709F09B9}" type="pres">
      <dgm:prSet presAssocID="{FF22B009-FE92-4562-8E40-F77D2787DE36}" presName="hierChild4" presStyleCnt="0"/>
      <dgm:spPr/>
    </dgm:pt>
    <dgm:pt modelId="{45898FF4-3A56-4FE0-9366-43BCDA833809}" type="pres">
      <dgm:prSet presAssocID="{FF22B009-FE92-4562-8E40-F77D2787DE36}" presName="hierChild5" presStyleCnt="0"/>
      <dgm:spPr/>
    </dgm:pt>
    <dgm:pt modelId="{EC98448F-FD9B-4B45-86F3-A15699BBC490}" type="pres">
      <dgm:prSet presAssocID="{F6D39D2B-3EA7-4953-9AD9-840BD24F06C2}" presName="hierChild3" presStyleCnt="0"/>
      <dgm:spPr/>
    </dgm:pt>
  </dgm:ptLst>
  <dgm:cxnLst>
    <dgm:cxn modelId="{44C943AF-0329-4A9B-A3E8-D213899242D5}" type="presOf" srcId="{4FE7E5E6-4B2A-4C1B-9B97-C8CD1D723B7F}" destId="{3C484EB1-1E77-4CDC-A77C-34310F1BA2FB}" srcOrd="1" destOrd="0" presId="urn:microsoft.com/office/officeart/2005/8/layout/orgChart1"/>
    <dgm:cxn modelId="{5A9DFA79-9D32-4AFD-90AD-D30E503BFC57}" type="presOf" srcId="{F8188C89-B732-4DEC-964C-18891CF7A479}" destId="{80564D0C-B432-4F19-B2E5-9A5B37DC2A02}" srcOrd="0" destOrd="0" presId="urn:microsoft.com/office/officeart/2005/8/layout/orgChart1"/>
    <dgm:cxn modelId="{16FFD9C3-8778-4685-8831-4A8EE02B6EFC}" type="presOf" srcId="{956CDAF5-825E-4047-80CC-F9D5742CFD49}" destId="{2057A165-A42A-4CC2-8191-321E34DFE246}" srcOrd="1" destOrd="0" presId="urn:microsoft.com/office/officeart/2005/8/layout/orgChart1"/>
    <dgm:cxn modelId="{50BD4FAE-0B8C-4DBF-9F13-CF9529E462FE}" type="presOf" srcId="{84888FB9-A202-4688-9D69-008B3607760F}" destId="{40563F75-0A99-41CC-9E78-D516888651C5}" srcOrd="0" destOrd="0" presId="urn:microsoft.com/office/officeart/2005/8/layout/orgChart1"/>
    <dgm:cxn modelId="{FFCEC0BA-0505-496F-80B0-7A1CA8E49C15}" type="presOf" srcId="{F6D39D2B-3EA7-4953-9AD9-840BD24F06C2}" destId="{F8A6ACAD-3A27-4FA8-84BD-4C9305F83249}" srcOrd="1" destOrd="0" presId="urn:microsoft.com/office/officeart/2005/8/layout/orgChart1"/>
    <dgm:cxn modelId="{AE4AFB0C-8D95-479C-A657-B53460898D47}" srcId="{84888FB9-A202-4688-9D69-008B3607760F}" destId="{F6D39D2B-3EA7-4953-9AD9-840BD24F06C2}" srcOrd="0" destOrd="0" parTransId="{A947AA8F-9EDA-4EDD-81CC-9B1D684365DF}" sibTransId="{335890F0-90FE-46D4-B1EF-5DEDBCE7618C}"/>
    <dgm:cxn modelId="{3440DA2D-2173-41E9-8251-2C4E2A165B72}" type="presOf" srcId="{E4888541-830D-4BC0-8C74-C60A8C0354AC}" destId="{87BA423F-EEAD-429B-AFEE-67E499D81358}" srcOrd="0" destOrd="0" presId="urn:microsoft.com/office/officeart/2005/8/layout/orgChart1"/>
    <dgm:cxn modelId="{6CDF9FD7-FC87-425F-B212-9E57A5436DED}" srcId="{F6D39D2B-3EA7-4953-9AD9-840BD24F06C2}" destId="{4FE7E5E6-4B2A-4C1B-9B97-C8CD1D723B7F}" srcOrd="0" destOrd="0" parTransId="{E4888541-830D-4BC0-8C74-C60A8C0354AC}" sibTransId="{A817C627-7ABE-4524-9438-DA44E3D32D7E}"/>
    <dgm:cxn modelId="{420276A8-F43A-4E4C-9FB5-3ED1253D768E}" type="presOf" srcId="{892ABF33-5311-4560-918D-90D93CA04990}" destId="{9BEB6FC3-47B4-4276-BCF8-BCBA04157370}" srcOrd="0" destOrd="0" presId="urn:microsoft.com/office/officeart/2005/8/layout/orgChart1"/>
    <dgm:cxn modelId="{B257BA5B-988D-4DD8-BE20-E4600A960E3B}" srcId="{F6D39D2B-3EA7-4953-9AD9-840BD24F06C2}" destId="{FF22B009-FE92-4562-8E40-F77D2787DE36}" srcOrd="2" destOrd="0" parTransId="{892ABF33-5311-4560-918D-90D93CA04990}" sibTransId="{69548DE6-02E9-4171-8F24-079BF38FD148}"/>
    <dgm:cxn modelId="{902DBB76-61EA-4A86-9691-4B5E6D0904C2}" type="presOf" srcId="{FF22B009-FE92-4562-8E40-F77D2787DE36}" destId="{4D612864-7A12-4166-AD15-22ABABC2D9E7}" srcOrd="1" destOrd="0" presId="urn:microsoft.com/office/officeart/2005/8/layout/orgChart1"/>
    <dgm:cxn modelId="{B2E38677-09F7-43CF-860C-161B580036E8}" srcId="{F6D39D2B-3EA7-4953-9AD9-840BD24F06C2}" destId="{956CDAF5-825E-4047-80CC-F9D5742CFD49}" srcOrd="1" destOrd="0" parTransId="{F8188C89-B732-4DEC-964C-18891CF7A479}" sibTransId="{581990C1-9225-4C3A-98F1-27DD1A3AD257}"/>
    <dgm:cxn modelId="{A6C30F5C-F3BB-4F79-8858-C6B3372A0B0A}" type="presOf" srcId="{956CDAF5-825E-4047-80CC-F9D5742CFD49}" destId="{255F3D6A-5E24-421D-A8AE-3414268E1B37}" srcOrd="0" destOrd="0" presId="urn:microsoft.com/office/officeart/2005/8/layout/orgChart1"/>
    <dgm:cxn modelId="{43026EB1-B5ED-49B7-BECE-32E9B46705C5}" type="presOf" srcId="{FF22B009-FE92-4562-8E40-F77D2787DE36}" destId="{C4D970ED-7A2B-45AB-B90A-654F97D4DF3C}" srcOrd="0" destOrd="0" presId="urn:microsoft.com/office/officeart/2005/8/layout/orgChart1"/>
    <dgm:cxn modelId="{B277E0E7-8A13-47C9-AFDF-9E689D2D2000}" type="presOf" srcId="{F6D39D2B-3EA7-4953-9AD9-840BD24F06C2}" destId="{5B15E5E9-4221-4588-9C45-530EF1C56103}" srcOrd="0" destOrd="0" presId="urn:microsoft.com/office/officeart/2005/8/layout/orgChart1"/>
    <dgm:cxn modelId="{BECE57B5-95CC-4AD0-82CC-142BB8FE8CDD}" type="presOf" srcId="{4FE7E5E6-4B2A-4C1B-9B97-C8CD1D723B7F}" destId="{0D0FB5FB-E2D0-45AA-8A51-7C7050352D64}" srcOrd="0" destOrd="0" presId="urn:microsoft.com/office/officeart/2005/8/layout/orgChart1"/>
    <dgm:cxn modelId="{5B53861C-BA6A-4A2F-8446-3332B62B3612}" type="presParOf" srcId="{40563F75-0A99-41CC-9E78-D516888651C5}" destId="{DDB39D14-31B4-4FEA-8401-24C7AA961AFF}" srcOrd="0" destOrd="0" presId="urn:microsoft.com/office/officeart/2005/8/layout/orgChart1"/>
    <dgm:cxn modelId="{5717D57E-83FB-4A1B-983B-73EAB09F9945}" type="presParOf" srcId="{DDB39D14-31B4-4FEA-8401-24C7AA961AFF}" destId="{B6C3F71D-D332-41F5-8F56-224386B02F4D}" srcOrd="0" destOrd="0" presId="urn:microsoft.com/office/officeart/2005/8/layout/orgChart1"/>
    <dgm:cxn modelId="{1FB6A8B9-D3E2-4CF3-8DBF-55D2515FE704}" type="presParOf" srcId="{B6C3F71D-D332-41F5-8F56-224386B02F4D}" destId="{5B15E5E9-4221-4588-9C45-530EF1C56103}" srcOrd="0" destOrd="0" presId="urn:microsoft.com/office/officeart/2005/8/layout/orgChart1"/>
    <dgm:cxn modelId="{CECDF0DB-EDE1-4237-8B73-D86C90DEFD40}" type="presParOf" srcId="{B6C3F71D-D332-41F5-8F56-224386B02F4D}" destId="{F8A6ACAD-3A27-4FA8-84BD-4C9305F83249}" srcOrd="1" destOrd="0" presId="urn:microsoft.com/office/officeart/2005/8/layout/orgChart1"/>
    <dgm:cxn modelId="{466D0844-95C2-4DEB-8928-A8151D2347DC}" type="presParOf" srcId="{DDB39D14-31B4-4FEA-8401-24C7AA961AFF}" destId="{FCD7F36E-A242-4BFF-B03D-F4AFE8746156}" srcOrd="1" destOrd="0" presId="urn:microsoft.com/office/officeart/2005/8/layout/orgChart1"/>
    <dgm:cxn modelId="{D90644DF-C8B0-4A03-B2C8-0F4467018F5A}" type="presParOf" srcId="{FCD7F36E-A242-4BFF-B03D-F4AFE8746156}" destId="{87BA423F-EEAD-429B-AFEE-67E499D81358}" srcOrd="0" destOrd="0" presId="urn:microsoft.com/office/officeart/2005/8/layout/orgChart1"/>
    <dgm:cxn modelId="{9E06258B-0412-4245-8BCE-92DB59971257}" type="presParOf" srcId="{FCD7F36E-A242-4BFF-B03D-F4AFE8746156}" destId="{EC67F19C-CFC1-4CB7-B48D-8254DFEAEB62}" srcOrd="1" destOrd="0" presId="urn:microsoft.com/office/officeart/2005/8/layout/orgChart1"/>
    <dgm:cxn modelId="{E1FD59CF-D45E-447A-8766-D49F82073E20}" type="presParOf" srcId="{EC67F19C-CFC1-4CB7-B48D-8254DFEAEB62}" destId="{19A59EDB-5FC8-4A37-A910-B4B720E1AECB}" srcOrd="0" destOrd="0" presId="urn:microsoft.com/office/officeart/2005/8/layout/orgChart1"/>
    <dgm:cxn modelId="{8813D4E5-AB53-4D80-A038-45E1D2247DD2}" type="presParOf" srcId="{19A59EDB-5FC8-4A37-A910-B4B720E1AECB}" destId="{0D0FB5FB-E2D0-45AA-8A51-7C7050352D64}" srcOrd="0" destOrd="0" presId="urn:microsoft.com/office/officeart/2005/8/layout/orgChart1"/>
    <dgm:cxn modelId="{BFA0C915-DE36-4CF1-81D9-D13BA3F87086}" type="presParOf" srcId="{19A59EDB-5FC8-4A37-A910-B4B720E1AECB}" destId="{3C484EB1-1E77-4CDC-A77C-34310F1BA2FB}" srcOrd="1" destOrd="0" presId="urn:microsoft.com/office/officeart/2005/8/layout/orgChart1"/>
    <dgm:cxn modelId="{B5A99F3B-E208-4875-822A-3C364F26C39B}" type="presParOf" srcId="{EC67F19C-CFC1-4CB7-B48D-8254DFEAEB62}" destId="{00F97C56-777D-46BF-9835-C050B324CBFA}" srcOrd="1" destOrd="0" presId="urn:microsoft.com/office/officeart/2005/8/layout/orgChart1"/>
    <dgm:cxn modelId="{90D845AC-DCC9-4D32-ABCD-CB8685B32684}" type="presParOf" srcId="{EC67F19C-CFC1-4CB7-B48D-8254DFEAEB62}" destId="{338CCC1B-E5FC-496D-8C96-292DDA9DB113}" srcOrd="2" destOrd="0" presId="urn:microsoft.com/office/officeart/2005/8/layout/orgChart1"/>
    <dgm:cxn modelId="{C3EFF903-BF8B-4E7B-87EA-597037DC26CB}" type="presParOf" srcId="{FCD7F36E-A242-4BFF-B03D-F4AFE8746156}" destId="{80564D0C-B432-4F19-B2E5-9A5B37DC2A02}" srcOrd="2" destOrd="0" presId="urn:microsoft.com/office/officeart/2005/8/layout/orgChart1"/>
    <dgm:cxn modelId="{B1A3901C-9D69-4AA8-AECF-E4FEE5531C3C}" type="presParOf" srcId="{FCD7F36E-A242-4BFF-B03D-F4AFE8746156}" destId="{F3D94DA5-66C4-4233-9DE3-93FA978BEDC8}" srcOrd="3" destOrd="0" presId="urn:microsoft.com/office/officeart/2005/8/layout/orgChart1"/>
    <dgm:cxn modelId="{31D79DE0-0267-4FBC-AC13-808E98301401}" type="presParOf" srcId="{F3D94DA5-66C4-4233-9DE3-93FA978BEDC8}" destId="{3062714A-32CF-47C6-B9E7-E2B7235DA05B}" srcOrd="0" destOrd="0" presId="urn:microsoft.com/office/officeart/2005/8/layout/orgChart1"/>
    <dgm:cxn modelId="{2524E7B6-21B3-4F9E-843A-AB464CD1FE88}" type="presParOf" srcId="{3062714A-32CF-47C6-B9E7-E2B7235DA05B}" destId="{255F3D6A-5E24-421D-A8AE-3414268E1B37}" srcOrd="0" destOrd="0" presId="urn:microsoft.com/office/officeart/2005/8/layout/orgChart1"/>
    <dgm:cxn modelId="{1869DEE4-99D3-4C60-9E97-861BDBC0BD12}" type="presParOf" srcId="{3062714A-32CF-47C6-B9E7-E2B7235DA05B}" destId="{2057A165-A42A-4CC2-8191-321E34DFE246}" srcOrd="1" destOrd="0" presId="urn:microsoft.com/office/officeart/2005/8/layout/orgChart1"/>
    <dgm:cxn modelId="{8271F18B-ADFB-4242-BCE9-9AE08D402999}" type="presParOf" srcId="{F3D94DA5-66C4-4233-9DE3-93FA978BEDC8}" destId="{29D9B72E-47A5-4DBA-919C-F85973ADAB16}" srcOrd="1" destOrd="0" presId="urn:microsoft.com/office/officeart/2005/8/layout/orgChart1"/>
    <dgm:cxn modelId="{B2991541-3A6A-433B-9617-C41FB6ED8814}" type="presParOf" srcId="{F3D94DA5-66C4-4233-9DE3-93FA978BEDC8}" destId="{C75F02BF-9DCD-4DD3-9C9A-88335A321BB2}" srcOrd="2" destOrd="0" presId="urn:microsoft.com/office/officeart/2005/8/layout/orgChart1"/>
    <dgm:cxn modelId="{17D2725D-9CED-4E90-B096-6A4659D1E077}" type="presParOf" srcId="{FCD7F36E-A242-4BFF-B03D-F4AFE8746156}" destId="{9BEB6FC3-47B4-4276-BCF8-BCBA04157370}" srcOrd="4" destOrd="0" presId="urn:microsoft.com/office/officeart/2005/8/layout/orgChart1"/>
    <dgm:cxn modelId="{8BD56B70-E8AB-4EAA-A2AA-06796BC3F3D8}" type="presParOf" srcId="{FCD7F36E-A242-4BFF-B03D-F4AFE8746156}" destId="{0CE6AED8-C2B7-4015-ABED-44945642B709}" srcOrd="5" destOrd="0" presId="urn:microsoft.com/office/officeart/2005/8/layout/orgChart1"/>
    <dgm:cxn modelId="{DACE7C3E-27D7-42A1-9C15-4D042D2C5914}" type="presParOf" srcId="{0CE6AED8-C2B7-4015-ABED-44945642B709}" destId="{F6896CA0-3930-45C9-AEFF-CCDC91D02CE8}" srcOrd="0" destOrd="0" presId="urn:microsoft.com/office/officeart/2005/8/layout/orgChart1"/>
    <dgm:cxn modelId="{674C233C-365E-4044-9140-5C695C5E65CB}" type="presParOf" srcId="{F6896CA0-3930-45C9-AEFF-CCDC91D02CE8}" destId="{C4D970ED-7A2B-45AB-B90A-654F97D4DF3C}" srcOrd="0" destOrd="0" presId="urn:microsoft.com/office/officeart/2005/8/layout/orgChart1"/>
    <dgm:cxn modelId="{6897FD7E-EAC0-4951-800A-16AF80D9A878}" type="presParOf" srcId="{F6896CA0-3930-45C9-AEFF-CCDC91D02CE8}" destId="{4D612864-7A12-4166-AD15-22ABABC2D9E7}" srcOrd="1" destOrd="0" presId="urn:microsoft.com/office/officeart/2005/8/layout/orgChart1"/>
    <dgm:cxn modelId="{095FD3D0-4D75-46E2-8475-5DE0231FAC30}" type="presParOf" srcId="{0CE6AED8-C2B7-4015-ABED-44945642B709}" destId="{55829571-7E3D-409E-B191-026C709F09B9}" srcOrd="1" destOrd="0" presId="urn:microsoft.com/office/officeart/2005/8/layout/orgChart1"/>
    <dgm:cxn modelId="{5BF94611-C40F-4D39-948E-4ADA243A8613}" type="presParOf" srcId="{0CE6AED8-C2B7-4015-ABED-44945642B709}" destId="{45898FF4-3A56-4FE0-9366-43BCDA833809}" srcOrd="2" destOrd="0" presId="urn:microsoft.com/office/officeart/2005/8/layout/orgChart1"/>
    <dgm:cxn modelId="{EFD266D6-1B70-46F8-A179-8906909D9328}" type="presParOf" srcId="{DDB39D14-31B4-4FEA-8401-24C7AA961AFF}" destId="{EC98448F-FD9B-4B45-86F3-A15699BBC49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4ADE7-98CA-4760-8B02-2635BA85DE5F}">
      <dsp:nvSpPr>
        <dsp:cNvPr id="0" name=""/>
        <dsp:cNvSpPr/>
      </dsp:nvSpPr>
      <dsp:spPr>
        <a:xfrm>
          <a:off x="4114799" y="1942089"/>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5031E7-1808-436B-87FD-A9B0AD9C33F1}">
      <dsp:nvSpPr>
        <dsp:cNvPr id="0" name=""/>
        <dsp:cNvSpPr/>
      </dsp:nvSpPr>
      <dsp:spPr>
        <a:xfrm>
          <a:off x="4069079" y="1942089"/>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E6D0F2-9F4B-451B-96DA-275476178F7B}">
      <dsp:nvSpPr>
        <dsp:cNvPr id="0" name=""/>
        <dsp:cNvSpPr/>
      </dsp:nvSpPr>
      <dsp:spPr>
        <a:xfrm>
          <a:off x="1203548" y="1942089"/>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385922-354A-4394-8238-DA559A647C16}">
      <dsp:nvSpPr>
        <dsp:cNvPr id="0" name=""/>
        <dsp:cNvSpPr/>
      </dsp:nvSpPr>
      <dsp:spPr>
        <a:xfrm>
          <a:off x="2911803" y="739092"/>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Federal</a:t>
          </a:r>
        </a:p>
        <a:p>
          <a:pPr lvl="0" algn="ctr" defTabSz="1511300">
            <a:lnSpc>
              <a:spcPct val="90000"/>
            </a:lnSpc>
            <a:spcBef>
              <a:spcPct val="0"/>
            </a:spcBef>
            <a:spcAft>
              <a:spcPct val="35000"/>
            </a:spcAft>
          </a:pPr>
          <a:r>
            <a:rPr lang="en-US" sz="3400" kern="1200" dirty="0" smtClean="0"/>
            <a:t>Expenses</a:t>
          </a:r>
          <a:endParaRPr lang="en-US" sz="3400" kern="1200" dirty="0"/>
        </a:p>
      </dsp:txBody>
      <dsp:txXfrm>
        <a:off x="2911803" y="739092"/>
        <a:ext cx="2405992" cy="1202996"/>
      </dsp:txXfrm>
    </dsp:sp>
    <dsp:sp modelId="{4939C577-E04E-474F-BBB0-C94B16FB74C5}">
      <dsp:nvSpPr>
        <dsp:cNvPr id="0" name=""/>
        <dsp:cNvSpPr/>
      </dsp:nvSpPr>
      <dsp:spPr>
        <a:xfrm>
          <a:off x="552"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Defense</a:t>
          </a:r>
          <a:endParaRPr lang="en-US" sz="3400" kern="1200" dirty="0"/>
        </a:p>
      </dsp:txBody>
      <dsp:txXfrm>
        <a:off x="552" y="2447347"/>
        <a:ext cx="2405992" cy="1202996"/>
      </dsp:txXfrm>
    </dsp:sp>
    <dsp:sp modelId="{629B18F4-C235-47A0-93FB-F4C290A0DB68}">
      <dsp:nvSpPr>
        <dsp:cNvPr id="0" name=""/>
        <dsp:cNvSpPr/>
      </dsp:nvSpPr>
      <dsp:spPr>
        <a:xfrm>
          <a:off x="2911803"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Justice</a:t>
          </a:r>
          <a:endParaRPr lang="en-US" sz="3400" kern="1200" dirty="0"/>
        </a:p>
      </dsp:txBody>
      <dsp:txXfrm>
        <a:off x="2911803" y="2447347"/>
        <a:ext cx="2405992" cy="1202996"/>
      </dsp:txXfrm>
    </dsp:sp>
    <dsp:sp modelId="{75BC6827-0D95-42CC-A35C-F32524499097}">
      <dsp:nvSpPr>
        <dsp:cNvPr id="0" name=""/>
        <dsp:cNvSpPr/>
      </dsp:nvSpPr>
      <dsp:spPr>
        <a:xfrm>
          <a:off x="5823054"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General Welfare</a:t>
          </a:r>
          <a:endParaRPr lang="en-US" sz="3400" kern="1200" dirty="0"/>
        </a:p>
      </dsp:txBody>
      <dsp:txXfrm>
        <a:off x="5823054" y="2447347"/>
        <a:ext cx="2405992" cy="1202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CC330-1AF7-4588-83BA-1A70BDCBCE0A}">
      <dsp:nvSpPr>
        <dsp:cNvPr id="0" name=""/>
        <dsp:cNvSpPr/>
      </dsp:nvSpPr>
      <dsp:spPr>
        <a:xfrm>
          <a:off x="4114799" y="1942089"/>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B9BD9-7993-4426-8B46-FC058DAA570E}">
      <dsp:nvSpPr>
        <dsp:cNvPr id="0" name=""/>
        <dsp:cNvSpPr/>
      </dsp:nvSpPr>
      <dsp:spPr>
        <a:xfrm>
          <a:off x="4069079" y="1942089"/>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7EE80D-12E3-4172-98B0-F53B2BC30040}">
      <dsp:nvSpPr>
        <dsp:cNvPr id="0" name=""/>
        <dsp:cNvSpPr/>
      </dsp:nvSpPr>
      <dsp:spPr>
        <a:xfrm>
          <a:off x="1203548" y="1942089"/>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036F4-8042-4DC3-ADAC-B0E771858F2B}">
      <dsp:nvSpPr>
        <dsp:cNvPr id="0" name=""/>
        <dsp:cNvSpPr/>
      </dsp:nvSpPr>
      <dsp:spPr>
        <a:xfrm>
          <a:off x="2911803" y="739092"/>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Federal Revenue</a:t>
          </a:r>
          <a:endParaRPr lang="en-US" sz="4000" kern="1200" dirty="0"/>
        </a:p>
      </dsp:txBody>
      <dsp:txXfrm>
        <a:off x="2911803" y="739092"/>
        <a:ext cx="2405992" cy="1202996"/>
      </dsp:txXfrm>
    </dsp:sp>
    <dsp:sp modelId="{9E9FD301-AA0E-4F0C-A051-E74CC049C751}">
      <dsp:nvSpPr>
        <dsp:cNvPr id="0" name=""/>
        <dsp:cNvSpPr/>
      </dsp:nvSpPr>
      <dsp:spPr>
        <a:xfrm>
          <a:off x="552"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Taxes</a:t>
          </a:r>
          <a:endParaRPr lang="en-US" sz="4000" kern="1200" dirty="0"/>
        </a:p>
      </dsp:txBody>
      <dsp:txXfrm>
        <a:off x="552" y="2447347"/>
        <a:ext cx="2405992" cy="1202996"/>
      </dsp:txXfrm>
    </dsp:sp>
    <dsp:sp modelId="{5275DBE2-10D9-4F3B-BF6B-7180E385C068}">
      <dsp:nvSpPr>
        <dsp:cNvPr id="0" name=""/>
        <dsp:cNvSpPr/>
      </dsp:nvSpPr>
      <dsp:spPr>
        <a:xfrm>
          <a:off x="2911803"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Duties</a:t>
          </a:r>
          <a:endParaRPr lang="en-US" sz="4000" kern="1200" dirty="0"/>
        </a:p>
      </dsp:txBody>
      <dsp:txXfrm>
        <a:off x="2911803" y="2447347"/>
        <a:ext cx="2405992" cy="1202996"/>
      </dsp:txXfrm>
    </dsp:sp>
    <dsp:sp modelId="{23451D9A-0E08-4A3D-9021-81AAD62CF025}">
      <dsp:nvSpPr>
        <dsp:cNvPr id="0" name=""/>
        <dsp:cNvSpPr/>
      </dsp:nvSpPr>
      <dsp:spPr>
        <a:xfrm>
          <a:off x="5823054"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Imposts and Excises</a:t>
          </a:r>
          <a:endParaRPr lang="en-US" sz="4000" kern="1200" dirty="0"/>
        </a:p>
      </dsp:txBody>
      <dsp:txXfrm>
        <a:off x="5823054" y="2447347"/>
        <a:ext cx="2405992" cy="1202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70E2B-6165-4918-8E81-C7DF9826C3EF}">
      <dsp:nvSpPr>
        <dsp:cNvPr id="0" name=""/>
        <dsp:cNvSpPr/>
      </dsp:nvSpPr>
      <dsp:spPr>
        <a:xfrm>
          <a:off x="4114799" y="1942089"/>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ED304-B416-46E4-BB4A-4E03A392B5C3}">
      <dsp:nvSpPr>
        <dsp:cNvPr id="0" name=""/>
        <dsp:cNvSpPr/>
      </dsp:nvSpPr>
      <dsp:spPr>
        <a:xfrm>
          <a:off x="4069079" y="1942089"/>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E1CD7-4234-49FA-BF1F-E587CE727377}">
      <dsp:nvSpPr>
        <dsp:cNvPr id="0" name=""/>
        <dsp:cNvSpPr/>
      </dsp:nvSpPr>
      <dsp:spPr>
        <a:xfrm>
          <a:off x="1203548" y="1942089"/>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60880F-8073-44B9-9B14-DB413A82DE02}">
      <dsp:nvSpPr>
        <dsp:cNvPr id="0" name=""/>
        <dsp:cNvSpPr/>
      </dsp:nvSpPr>
      <dsp:spPr>
        <a:xfrm>
          <a:off x="2911803" y="739092"/>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The Expense of a Sovereign</a:t>
          </a:r>
          <a:endParaRPr lang="en-US" sz="3200" kern="1200" dirty="0"/>
        </a:p>
      </dsp:txBody>
      <dsp:txXfrm>
        <a:off x="2911803" y="739092"/>
        <a:ext cx="2405992" cy="1202996"/>
      </dsp:txXfrm>
    </dsp:sp>
    <dsp:sp modelId="{E7620D1D-9A42-45E5-A1FB-62811DD4FE10}">
      <dsp:nvSpPr>
        <dsp:cNvPr id="0" name=""/>
        <dsp:cNvSpPr/>
      </dsp:nvSpPr>
      <dsp:spPr>
        <a:xfrm>
          <a:off x="552"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National Defense</a:t>
          </a:r>
          <a:endParaRPr lang="en-US" sz="3200" kern="1200" dirty="0"/>
        </a:p>
      </dsp:txBody>
      <dsp:txXfrm>
        <a:off x="552" y="2447347"/>
        <a:ext cx="2405992" cy="1202996"/>
      </dsp:txXfrm>
    </dsp:sp>
    <dsp:sp modelId="{8ED971EF-3DD4-4CE2-B75C-BC683726197E}">
      <dsp:nvSpPr>
        <dsp:cNvPr id="0" name=""/>
        <dsp:cNvSpPr/>
      </dsp:nvSpPr>
      <dsp:spPr>
        <a:xfrm>
          <a:off x="2911803"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Justice</a:t>
          </a:r>
          <a:endParaRPr lang="en-US" sz="3200" kern="1200" dirty="0"/>
        </a:p>
      </dsp:txBody>
      <dsp:txXfrm>
        <a:off x="2911803" y="2447347"/>
        <a:ext cx="2405992" cy="1202996"/>
      </dsp:txXfrm>
    </dsp:sp>
    <dsp:sp modelId="{7FB04F13-AA6D-4D52-93B9-ECDF9A8E0565}">
      <dsp:nvSpPr>
        <dsp:cNvPr id="0" name=""/>
        <dsp:cNvSpPr/>
      </dsp:nvSpPr>
      <dsp:spPr>
        <a:xfrm>
          <a:off x="5823054"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Public Works</a:t>
          </a:r>
          <a:endParaRPr lang="en-US" sz="3200" kern="1200" dirty="0"/>
        </a:p>
      </dsp:txBody>
      <dsp:txXfrm>
        <a:off x="5823054" y="2447347"/>
        <a:ext cx="2405992" cy="1202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B6FC3-47B4-4276-BCF8-BCBA04157370}">
      <dsp:nvSpPr>
        <dsp:cNvPr id="0" name=""/>
        <dsp:cNvSpPr/>
      </dsp:nvSpPr>
      <dsp:spPr>
        <a:xfrm>
          <a:off x="4114799" y="1942089"/>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64D0C-B432-4F19-B2E5-9A5B37DC2A02}">
      <dsp:nvSpPr>
        <dsp:cNvPr id="0" name=""/>
        <dsp:cNvSpPr/>
      </dsp:nvSpPr>
      <dsp:spPr>
        <a:xfrm>
          <a:off x="4069079" y="1942089"/>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A423F-EEAD-429B-AFEE-67E499D81358}">
      <dsp:nvSpPr>
        <dsp:cNvPr id="0" name=""/>
        <dsp:cNvSpPr/>
      </dsp:nvSpPr>
      <dsp:spPr>
        <a:xfrm>
          <a:off x="1203548" y="1942089"/>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5E5E9-4221-4588-9C45-530EF1C56103}">
      <dsp:nvSpPr>
        <dsp:cNvPr id="0" name=""/>
        <dsp:cNvSpPr/>
      </dsp:nvSpPr>
      <dsp:spPr>
        <a:xfrm>
          <a:off x="2911803" y="739092"/>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Economic Theories</a:t>
          </a:r>
          <a:endParaRPr lang="en-US" sz="3500" kern="1200" dirty="0"/>
        </a:p>
      </dsp:txBody>
      <dsp:txXfrm>
        <a:off x="2911803" y="739092"/>
        <a:ext cx="2405992" cy="1202996"/>
      </dsp:txXfrm>
    </dsp:sp>
    <dsp:sp modelId="{0D0FB5FB-E2D0-45AA-8A51-7C7050352D64}">
      <dsp:nvSpPr>
        <dsp:cNvPr id="0" name=""/>
        <dsp:cNvSpPr/>
      </dsp:nvSpPr>
      <dsp:spPr>
        <a:xfrm>
          <a:off x="552"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Mercantilism</a:t>
          </a:r>
          <a:endParaRPr lang="en-US" sz="3500" kern="1200" dirty="0"/>
        </a:p>
      </dsp:txBody>
      <dsp:txXfrm>
        <a:off x="552" y="2447347"/>
        <a:ext cx="2405992" cy="1202996"/>
      </dsp:txXfrm>
    </dsp:sp>
    <dsp:sp modelId="{255F3D6A-5E24-421D-A8AE-3414268E1B37}">
      <dsp:nvSpPr>
        <dsp:cNvPr id="0" name=""/>
        <dsp:cNvSpPr/>
      </dsp:nvSpPr>
      <dsp:spPr>
        <a:xfrm>
          <a:off x="2911803"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Free Markets</a:t>
          </a:r>
          <a:endParaRPr lang="en-US" sz="3500" kern="1200" dirty="0"/>
        </a:p>
      </dsp:txBody>
      <dsp:txXfrm>
        <a:off x="2911803" y="2447347"/>
        <a:ext cx="2405992" cy="1202996"/>
      </dsp:txXfrm>
    </dsp:sp>
    <dsp:sp modelId="{C4D970ED-7A2B-45AB-B90A-654F97D4DF3C}">
      <dsp:nvSpPr>
        <dsp:cNvPr id="0" name=""/>
        <dsp:cNvSpPr/>
      </dsp:nvSpPr>
      <dsp:spPr>
        <a:xfrm>
          <a:off x="5823054"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err="1" smtClean="0"/>
            <a:t>Physiocrats</a:t>
          </a:r>
          <a:endParaRPr lang="en-US" sz="3500" kern="1200" dirty="0"/>
        </a:p>
      </dsp:txBody>
      <dsp:txXfrm>
        <a:off x="5823054" y="2447347"/>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03EDE-564F-4E6B-B1A6-53D7A0DDB5EC}" type="datetimeFigureOut">
              <a:rPr lang="en-US" smtClean="0"/>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AC9FA-823F-4B76-8E4B-48D24370B0A3}" type="slidenum">
              <a:rPr lang="en-US" smtClean="0"/>
              <a:t>‹#›</a:t>
            </a:fld>
            <a:endParaRPr lang="en-US"/>
          </a:p>
        </p:txBody>
      </p:sp>
    </p:spTree>
    <p:extLst>
      <p:ext uri="{BB962C8B-B14F-4D97-AF65-F5344CB8AC3E}">
        <p14:creationId xmlns:p14="http://schemas.microsoft.com/office/powerpoint/2010/main" val="72669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AE550-0EE3-48A4-8A28-5CC7BEC4B567}"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AAE550-0EE3-48A4-8A28-5CC7BEC4B567}"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AE550-0EE3-48A4-8A28-5CC7BEC4B567}" type="datetimeFigureOut">
              <a:rPr lang="en-US" smtClean="0"/>
              <a:pPr/>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AE550-0EE3-48A4-8A28-5CC7BEC4B567}" type="datetimeFigureOut">
              <a:rPr lang="en-US" smtClean="0"/>
              <a:pPr/>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AE550-0EE3-48A4-8A28-5CC7BEC4B567}" type="datetimeFigureOut">
              <a:rPr lang="en-US" smtClean="0"/>
              <a:pPr/>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AE550-0EE3-48A4-8A28-5CC7BEC4B567}"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AE550-0EE3-48A4-8A28-5CC7BEC4B567}"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AE550-0EE3-48A4-8A28-5CC7BEC4B567}" type="datetimeFigureOut">
              <a:rPr lang="en-US" smtClean="0"/>
              <a:pPr/>
              <a:t>2/26/2014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474EA-2DA2-400C-A376-682E8E5B9E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Mercantilism</a:t>
            </a:r>
            <a:endParaRPr lang="en-US" dirty="0"/>
          </a:p>
        </p:txBody>
      </p:sp>
      <p:sp>
        <p:nvSpPr>
          <p:cNvPr id="3" name="Content Placeholder 2"/>
          <p:cNvSpPr>
            <a:spLocks noGrp="1"/>
          </p:cNvSpPr>
          <p:nvPr>
            <p:ph sz="half" idx="1"/>
          </p:nvPr>
        </p:nvSpPr>
        <p:spPr/>
        <p:txBody>
          <a:bodyPr/>
          <a:lstStyle/>
          <a:p>
            <a:r>
              <a:rPr lang="en-US" dirty="0" smtClean="0"/>
              <a:t>In the British Empire, mercantilists intended to achieve power and wealth for the state.</a:t>
            </a:r>
          </a:p>
          <a:p>
            <a:r>
              <a:rPr lang="en-US" dirty="0" smtClean="0"/>
              <a:t>Mercantilists passed and enforced strict legislation that regulated economic life in the colonies.</a:t>
            </a:r>
            <a:endParaRPr lang="en-US" dirty="0"/>
          </a:p>
        </p:txBody>
      </p:sp>
      <p:pic>
        <p:nvPicPr>
          <p:cNvPr id="5" name="Content Placeholder 4" descr="british coat of arms.jpg"/>
          <p:cNvPicPr>
            <a:picLocks noGrp="1" noChangeAspect="1"/>
          </p:cNvPicPr>
          <p:nvPr>
            <p:ph sz="half" idx="2"/>
          </p:nvPr>
        </p:nvPicPr>
        <p:blipFill>
          <a:blip r:embed="rId2"/>
          <a:stretch>
            <a:fillRect/>
          </a:stretch>
        </p:blipFill>
        <p:spPr>
          <a:xfrm>
            <a:off x="4648200" y="2057400"/>
            <a:ext cx="3810000" cy="4190999"/>
          </a:xfrm>
        </p:spPr>
      </p:pic>
    </p:spTree>
    <p:extLst>
      <p:ext uri="{BB962C8B-B14F-4D97-AF65-F5344CB8AC3E}">
        <p14:creationId xmlns:p14="http://schemas.microsoft.com/office/powerpoint/2010/main" val="274980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Mercantilism</a:t>
            </a:r>
            <a:endParaRPr lang="en-US" b="1" dirty="0"/>
          </a:p>
        </p:txBody>
      </p:sp>
      <p:sp>
        <p:nvSpPr>
          <p:cNvPr id="6" name="Content Placeholder 5"/>
          <p:cNvSpPr>
            <a:spLocks noGrp="1"/>
          </p:cNvSpPr>
          <p:nvPr>
            <p:ph idx="1"/>
          </p:nvPr>
        </p:nvSpPr>
        <p:spPr/>
        <p:txBody>
          <a:bodyPr>
            <a:normAutofit fontScale="92500" lnSpcReduction="10000"/>
          </a:bodyPr>
          <a:lstStyle/>
          <a:p>
            <a:r>
              <a:rPr lang="en-US" dirty="0" smtClean="0"/>
              <a:t>All trade of the colonies was to be carried in vessels that were English built and owned. Theses vessels were commanded by a British captain and manned by a crew that were three quarters British.</a:t>
            </a:r>
          </a:p>
          <a:p>
            <a:r>
              <a:rPr lang="en-US" dirty="0" smtClean="0"/>
              <a:t>Foreign merchants were forbidden from dealing with the commerce of the English colonies.</a:t>
            </a:r>
          </a:p>
          <a:p>
            <a:r>
              <a:rPr lang="en-US" dirty="0" smtClean="0"/>
              <a:t>Goods like sugar, tobacco, cotton, indigo, ginger and various dyewoods could only be exported to England</a:t>
            </a:r>
            <a:endParaRPr lang="en-US" dirty="0"/>
          </a:p>
        </p:txBody>
      </p:sp>
    </p:spTree>
    <p:extLst>
      <p:ext uri="{BB962C8B-B14F-4D97-AF65-F5344CB8AC3E}">
        <p14:creationId xmlns:p14="http://schemas.microsoft.com/office/powerpoint/2010/main" val="360017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American Economy </a:t>
            </a:r>
            <a:br>
              <a:rPr lang="en-US" b="1" dirty="0" smtClean="0"/>
            </a:br>
            <a:r>
              <a:rPr lang="en-US" b="1" dirty="0" smtClean="0"/>
              <a:t>Before the Revolution</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The United Kingdom was colonial America’s dominant trading partner because of mercantilism</a:t>
            </a:r>
          </a:p>
          <a:p>
            <a:r>
              <a:rPr lang="en-US" dirty="0" smtClean="0"/>
              <a:t>56% of American exports went to the UK, while 80% of American imports came from the UK</a:t>
            </a:r>
          </a:p>
          <a:p>
            <a:r>
              <a:rPr lang="en-US" dirty="0" smtClean="0"/>
              <a:t>18% of exports went to southern Europe, while 2% of imports to America came from southern Europe</a:t>
            </a:r>
          </a:p>
          <a:p>
            <a:r>
              <a:rPr lang="en-US" dirty="0" smtClean="0"/>
              <a:t>26% of American exports went to West Indies while 18% of imports came from the west Indies</a:t>
            </a:r>
          </a:p>
          <a:p>
            <a:r>
              <a:rPr lang="en-US" dirty="0" smtClean="0"/>
              <a:t>.1% of American exports went to Africa while 1% of imports came from Africa</a:t>
            </a:r>
            <a:endParaRPr lang="en-US" dirty="0"/>
          </a:p>
        </p:txBody>
      </p:sp>
    </p:spTree>
    <p:extLst>
      <p:ext uri="{BB962C8B-B14F-4D97-AF65-F5344CB8AC3E}">
        <p14:creationId xmlns:p14="http://schemas.microsoft.com/office/powerpoint/2010/main" val="158890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Pre- revolutionary </a:t>
            </a:r>
            <a:br>
              <a:rPr lang="en-US" b="1" dirty="0" smtClean="0"/>
            </a:br>
            <a:r>
              <a:rPr lang="en-US" b="1" dirty="0" smtClean="0"/>
              <a:t>American Economy</a:t>
            </a:r>
            <a:endParaRPr lang="en-US" b="1" dirty="0"/>
          </a:p>
        </p:txBody>
      </p:sp>
      <p:sp>
        <p:nvSpPr>
          <p:cNvPr id="3" name="Content Placeholder 2"/>
          <p:cNvSpPr>
            <a:spLocks noGrp="1"/>
          </p:cNvSpPr>
          <p:nvPr>
            <p:ph idx="1"/>
          </p:nvPr>
        </p:nvSpPr>
        <p:spPr/>
        <p:txBody>
          <a:bodyPr/>
          <a:lstStyle/>
          <a:p>
            <a:r>
              <a:rPr lang="en-US" dirty="0" smtClean="0"/>
              <a:t>20% of New Englanders owned 66% of the total wealth</a:t>
            </a:r>
          </a:p>
          <a:p>
            <a:r>
              <a:rPr lang="en-US" dirty="0" smtClean="0"/>
              <a:t>In the middle colonies 20% held 53% of the total wealth</a:t>
            </a:r>
          </a:p>
          <a:p>
            <a:r>
              <a:rPr lang="en-US" dirty="0" smtClean="0"/>
              <a:t>In the southern colonies 20% held 70% of total wealth</a:t>
            </a:r>
            <a:endParaRPr lang="en-US" dirty="0"/>
          </a:p>
        </p:txBody>
      </p:sp>
    </p:spTree>
    <p:extLst>
      <p:ext uri="{BB962C8B-B14F-4D97-AF65-F5344CB8AC3E}">
        <p14:creationId xmlns:p14="http://schemas.microsoft.com/office/powerpoint/2010/main" val="211635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1776: The Declaration of Independence and Adam Smith’s </a:t>
            </a:r>
            <a:r>
              <a:rPr lang="en-US" sz="3600" b="1" i="1" dirty="0" smtClean="0"/>
              <a:t>Wealth of Nations</a:t>
            </a:r>
            <a:endParaRPr lang="en-US" sz="3600" b="1" i="1" dirty="0"/>
          </a:p>
        </p:txBody>
      </p:sp>
      <p:sp>
        <p:nvSpPr>
          <p:cNvPr id="3" name="Content Placeholder 2"/>
          <p:cNvSpPr>
            <a:spLocks noGrp="1"/>
          </p:cNvSpPr>
          <p:nvPr>
            <p:ph idx="1"/>
          </p:nvPr>
        </p:nvSpPr>
        <p:spPr/>
        <p:txBody>
          <a:bodyPr>
            <a:normAutofit fontScale="85000" lnSpcReduction="20000"/>
          </a:bodyPr>
          <a:lstStyle/>
          <a:p>
            <a:r>
              <a:rPr lang="en-US" dirty="0" smtClean="0"/>
              <a:t>The dual manifestos of 1776 were also dueling manifestos. The visions limned by Jefferson and Smith were in some ways complementary, with each claiming to maximize personal freedom, the first in politics, the second in economics. But in other respects they were antagonistic. Democracy depends on equality, capitalism on inequality. Citizens in a democracy come to the public square with one vote each; participants in a capitalist economy arrive at the marketplace with unequal talents and resources and leave the marketplace with unequal rewards.</a:t>
            </a:r>
          </a:p>
          <a:p>
            <a:r>
              <a:rPr lang="en-US" dirty="0" smtClean="0"/>
              <a:t>H.W. Brands, </a:t>
            </a:r>
            <a:r>
              <a:rPr lang="en-US" i="1" dirty="0" smtClean="0"/>
              <a:t>American Colossus</a:t>
            </a:r>
            <a:r>
              <a:rPr lang="en-US" dirty="0" smtClean="0"/>
              <a:t>, 5.</a:t>
            </a:r>
            <a:endParaRPr lang="en-US" dirty="0"/>
          </a:p>
        </p:txBody>
      </p:sp>
    </p:spTree>
    <p:extLst>
      <p:ext uri="{BB962C8B-B14F-4D97-AF65-F5344CB8AC3E}">
        <p14:creationId xmlns:p14="http://schemas.microsoft.com/office/powerpoint/2010/main" val="205293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Articles of Confederation: A </a:t>
            </a:r>
            <a:r>
              <a:rPr lang="en-US" b="1" dirty="0" err="1" smtClean="0"/>
              <a:t>Confederal</a:t>
            </a:r>
            <a:r>
              <a:rPr lang="en-US" b="1" dirty="0" smtClean="0"/>
              <a:t> System of Government</a:t>
            </a:r>
            <a:endParaRPr lang="en-US" b="1" dirty="0"/>
          </a:p>
        </p:txBody>
      </p:sp>
      <p:sp>
        <p:nvSpPr>
          <p:cNvPr id="3" name="Content Placeholder 2"/>
          <p:cNvSpPr>
            <a:spLocks noGrp="1"/>
          </p:cNvSpPr>
          <p:nvPr>
            <p:ph idx="1"/>
          </p:nvPr>
        </p:nvSpPr>
        <p:spPr/>
        <p:txBody>
          <a:bodyPr>
            <a:normAutofit/>
          </a:bodyPr>
          <a:lstStyle/>
          <a:p>
            <a:pPr lvl="0"/>
            <a:r>
              <a:rPr lang="en-US" dirty="0"/>
              <a:t>League of equal and sovereign members</a:t>
            </a:r>
          </a:p>
          <a:p>
            <a:pPr lvl="0"/>
            <a:r>
              <a:rPr lang="en-US" dirty="0"/>
              <a:t>Abstinence on part of central government from internal administration or governance</a:t>
            </a:r>
          </a:p>
          <a:p>
            <a:pPr lvl="0"/>
            <a:r>
              <a:rPr lang="en-US" dirty="0"/>
              <a:t>Member units only effect people directly</a:t>
            </a:r>
          </a:p>
          <a:p>
            <a:r>
              <a:rPr lang="en-US" dirty="0"/>
              <a:t>Equal suffrage of member </a:t>
            </a:r>
            <a:r>
              <a:rPr lang="en-US" dirty="0" smtClean="0"/>
              <a:t>units</a:t>
            </a:r>
          </a:p>
        </p:txBody>
      </p:sp>
    </p:spTree>
    <p:extLst>
      <p:ext uri="{BB962C8B-B14F-4D97-AF65-F5344CB8AC3E}">
        <p14:creationId xmlns:p14="http://schemas.microsoft.com/office/powerpoint/2010/main" val="104237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The Articles of Confederation: A </a:t>
            </a:r>
            <a:r>
              <a:rPr lang="en-US" b="1" dirty="0" err="1"/>
              <a:t>Confederal</a:t>
            </a:r>
            <a:r>
              <a:rPr lang="en-US" b="1" dirty="0"/>
              <a:t> System of Government</a:t>
            </a:r>
            <a:endParaRPr lang="en-US" dirty="0"/>
          </a:p>
        </p:txBody>
      </p:sp>
      <p:sp>
        <p:nvSpPr>
          <p:cNvPr id="3" name="Content Placeholder 2"/>
          <p:cNvSpPr>
            <a:spLocks noGrp="1"/>
          </p:cNvSpPr>
          <p:nvPr>
            <p:ph idx="1"/>
          </p:nvPr>
        </p:nvSpPr>
        <p:spPr/>
        <p:txBody>
          <a:bodyPr>
            <a:normAutofit/>
          </a:bodyPr>
          <a:lstStyle/>
          <a:p>
            <a:r>
              <a:rPr lang="en-US" sz="2800" dirty="0"/>
              <a:t>Based upon the Iroquois Confederacy, which had existed since the 14</a:t>
            </a:r>
            <a:r>
              <a:rPr lang="en-US" sz="2800" baseline="30000" dirty="0"/>
              <a:t>th</a:t>
            </a:r>
            <a:r>
              <a:rPr lang="en-US" sz="2800" dirty="0"/>
              <a:t> or 15</a:t>
            </a:r>
            <a:r>
              <a:rPr lang="en-US" sz="2800" baseline="30000" dirty="0"/>
              <a:t>th</a:t>
            </a:r>
            <a:r>
              <a:rPr lang="en-US" sz="2800" dirty="0"/>
              <a:t> century. Known as the “Great Law of Peace” which describes a federal union of five (and later six) Indian nations. Benjamin Franklin was greatly influenced by this model of government. He followed the advice of </a:t>
            </a:r>
            <a:r>
              <a:rPr lang="en-US" sz="2800" dirty="0" err="1"/>
              <a:t>Canassatego</a:t>
            </a:r>
            <a:r>
              <a:rPr lang="en-US" sz="2800" dirty="0"/>
              <a:t> (speaker of the </a:t>
            </a:r>
            <a:r>
              <a:rPr lang="en-US" sz="2800" dirty="0" err="1"/>
              <a:t>Onandaga</a:t>
            </a:r>
            <a:r>
              <a:rPr lang="en-US" sz="2800" dirty="0"/>
              <a:t>) that the colonies form a similar government. The Articles of the Confederation were agreed to by Congress November 15, 1777, ratified in force, March 1, 1781.</a:t>
            </a:r>
          </a:p>
          <a:p>
            <a:endParaRPr lang="en-US" sz="2800" dirty="0"/>
          </a:p>
        </p:txBody>
      </p:sp>
    </p:spTree>
    <p:extLst>
      <p:ext uri="{BB962C8B-B14F-4D97-AF65-F5344CB8AC3E}">
        <p14:creationId xmlns:p14="http://schemas.microsoft.com/office/powerpoint/2010/main" val="307440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Founder’s Political Economy</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72901436"/>
              </p:ext>
            </p:extLst>
          </p:nvPr>
        </p:nvGraphicFramePr>
        <p:xfrm>
          <a:off x="457200" y="1935163"/>
          <a:ext cx="8229600" cy="42367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gridSpan="5">
                  <a:txBody>
                    <a:bodyPr/>
                    <a:lstStyle/>
                    <a:p>
                      <a:r>
                        <a:rPr lang="en-US" b="0" dirty="0" smtClean="0"/>
                        <a:t>The founders took their position based on their view of the Constitution.</a:t>
                      </a:r>
                      <a:r>
                        <a:rPr lang="en-US" b="0" baseline="0" dirty="0" smtClean="0"/>
                        <a:t> The Federalists were for the Constitution while the Anti-federalists were against it. There was no one view in regard to what form the economy should take.</a:t>
                      </a:r>
                      <a:endParaRPr lang="en-US" b="0" dirty="0"/>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2000" b="1" dirty="0" smtClean="0"/>
                        <a:t>Founder</a:t>
                      </a:r>
                      <a:endParaRPr lang="en-US" sz="2000" b="1" dirty="0"/>
                    </a:p>
                  </a:txBody>
                  <a:tcPr/>
                </a:tc>
                <a:tc>
                  <a:txBody>
                    <a:bodyPr/>
                    <a:lstStyle/>
                    <a:p>
                      <a:r>
                        <a:rPr lang="en-US" dirty="0" smtClean="0"/>
                        <a:t>John Adams</a:t>
                      </a:r>
                      <a:endParaRPr lang="en-US" dirty="0"/>
                    </a:p>
                  </a:txBody>
                  <a:tcPr/>
                </a:tc>
                <a:tc>
                  <a:txBody>
                    <a:bodyPr/>
                    <a:lstStyle/>
                    <a:p>
                      <a:r>
                        <a:rPr lang="en-US" dirty="0" smtClean="0"/>
                        <a:t>Thomas Jefferson</a:t>
                      </a:r>
                      <a:endParaRPr lang="en-US" dirty="0"/>
                    </a:p>
                  </a:txBody>
                  <a:tcPr/>
                </a:tc>
                <a:tc>
                  <a:txBody>
                    <a:bodyPr/>
                    <a:lstStyle/>
                    <a:p>
                      <a:r>
                        <a:rPr lang="en-US" dirty="0" smtClean="0"/>
                        <a:t>James Madison</a:t>
                      </a:r>
                      <a:endParaRPr lang="en-US" dirty="0"/>
                    </a:p>
                  </a:txBody>
                  <a:tcPr/>
                </a:tc>
                <a:tc>
                  <a:txBody>
                    <a:bodyPr/>
                    <a:lstStyle/>
                    <a:p>
                      <a:r>
                        <a:rPr lang="en-US" dirty="0" smtClean="0"/>
                        <a:t>Alexander Hamilton</a:t>
                      </a:r>
                      <a:endParaRPr lang="en-US" dirty="0"/>
                    </a:p>
                  </a:txBody>
                  <a:tcPr/>
                </a:tc>
              </a:tr>
              <a:tr h="370840">
                <a:tc>
                  <a:txBody>
                    <a:bodyPr/>
                    <a:lstStyle/>
                    <a:p>
                      <a:pPr algn="ctr"/>
                      <a:r>
                        <a:rPr lang="en-US" sz="2000" b="1" dirty="0" smtClean="0"/>
                        <a:t>Politics</a:t>
                      </a:r>
                      <a:endParaRPr lang="en-US" sz="2000" b="1" dirty="0"/>
                    </a:p>
                  </a:txBody>
                  <a:tcPr/>
                </a:tc>
                <a:tc>
                  <a:txBody>
                    <a:bodyPr/>
                    <a:lstStyle/>
                    <a:p>
                      <a:endParaRPr lang="en-US" dirty="0"/>
                    </a:p>
                  </a:txBody>
                  <a:tcPr/>
                </a:tc>
                <a:tc>
                  <a:txBody>
                    <a:bodyPr/>
                    <a:lstStyle/>
                    <a:p>
                      <a:r>
                        <a:rPr lang="en-US" dirty="0" smtClean="0"/>
                        <a:t>Anti-federalist</a:t>
                      </a:r>
                      <a:endParaRPr lang="en-US" dirty="0"/>
                    </a:p>
                  </a:txBody>
                  <a:tcPr/>
                </a:tc>
                <a:tc>
                  <a:txBody>
                    <a:bodyPr/>
                    <a:lstStyle/>
                    <a:p>
                      <a:r>
                        <a:rPr lang="en-US" dirty="0" smtClean="0"/>
                        <a:t>Federalist</a:t>
                      </a:r>
                      <a:endParaRPr lang="en-US" dirty="0"/>
                    </a:p>
                  </a:txBody>
                  <a:tcPr/>
                </a:tc>
                <a:tc>
                  <a:txBody>
                    <a:bodyPr/>
                    <a:lstStyle/>
                    <a:p>
                      <a:r>
                        <a:rPr lang="en-US" dirty="0" smtClean="0"/>
                        <a:t>Federalist</a:t>
                      </a:r>
                      <a:endParaRPr lang="en-US" dirty="0"/>
                    </a:p>
                  </a:txBody>
                  <a:tcPr/>
                </a:tc>
              </a:tr>
              <a:tr h="370840">
                <a:tc>
                  <a:txBody>
                    <a:bodyPr/>
                    <a:lstStyle/>
                    <a:p>
                      <a:pPr algn="ctr"/>
                      <a:r>
                        <a:rPr lang="en-US" sz="2000" b="1" dirty="0" smtClean="0"/>
                        <a:t>Economics</a:t>
                      </a:r>
                      <a:endParaRPr lang="en-US" sz="2000" b="1" dirty="0"/>
                    </a:p>
                  </a:txBody>
                  <a:tcPr/>
                </a:tc>
                <a:tc>
                  <a:txBody>
                    <a:bodyPr/>
                    <a:lstStyle/>
                    <a:p>
                      <a:r>
                        <a:rPr lang="en-US" b="1" dirty="0" smtClean="0"/>
                        <a:t>Mercantilist</a:t>
                      </a:r>
                      <a:endParaRPr lang="en-US" b="1" dirty="0"/>
                    </a:p>
                  </a:txBody>
                  <a:tcPr/>
                </a:tc>
                <a:tc>
                  <a:txBody>
                    <a:bodyPr/>
                    <a:lstStyle/>
                    <a:p>
                      <a:r>
                        <a:rPr lang="en-US" b="1" dirty="0" err="1" smtClean="0"/>
                        <a:t>Physiocrat</a:t>
                      </a:r>
                      <a:r>
                        <a:rPr lang="en-US" b="1" dirty="0" smtClean="0"/>
                        <a:t>: </a:t>
                      </a:r>
                    </a:p>
                    <a:p>
                      <a:r>
                        <a:rPr lang="en-US" dirty="0" smtClean="0"/>
                        <a:t>He wanted an agrarian society with small communities</a:t>
                      </a:r>
                      <a:endParaRPr lang="en-US" dirty="0"/>
                    </a:p>
                  </a:txBody>
                  <a:tcPr/>
                </a:tc>
                <a:tc>
                  <a:txBody>
                    <a:bodyPr/>
                    <a:lstStyle/>
                    <a:p>
                      <a:r>
                        <a:rPr lang="en-US" b="1" dirty="0" smtClean="0"/>
                        <a:t>Malthusian: </a:t>
                      </a:r>
                      <a:r>
                        <a:rPr lang="en-US" dirty="0" smtClean="0"/>
                        <a:t>no systematic economic thought</a:t>
                      </a:r>
                      <a:endParaRPr lang="en-US" dirty="0"/>
                    </a:p>
                  </a:txBody>
                  <a:tcPr/>
                </a:tc>
                <a:tc>
                  <a:txBody>
                    <a:bodyPr/>
                    <a:lstStyle/>
                    <a:p>
                      <a:r>
                        <a:rPr lang="en-US" b="1" dirty="0" smtClean="0"/>
                        <a:t>Free market:</a:t>
                      </a:r>
                    </a:p>
                    <a:p>
                      <a:r>
                        <a:rPr lang="en-US" dirty="0" smtClean="0"/>
                        <a:t>He wanted a strong national economy that could grow</a:t>
                      </a:r>
                      <a:r>
                        <a:rPr lang="en-US" baseline="0" dirty="0" smtClean="0"/>
                        <a:t> and compete with the other world powers</a:t>
                      </a:r>
                      <a:endParaRPr lang="en-US" dirty="0"/>
                    </a:p>
                  </a:txBody>
                  <a:tcPr/>
                </a:tc>
              </a:tr>
            </a:tbl>
          </a:graphicData>
        </a:graphic>
      </p:graphicFrame>
    </p:spTree>
    <p:extLst>
      <p:ext uri="{BB962C8B-B14F-4D97-AF65-F5344CB8AC3E}">
        <p14:creationId xmlns:p14="http://schemas.microsoft.com/office/powerpoint/2010/main" val="260788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Federalism</a:t>
            </a:r>
            <a:endParaRPr lang="en-US" b="1" dirty="0"/>
          </a:p>
        </p:txBody>
      </p:sp>
      <p:sp>
        <p:nvSpPr>
          <p:cNvPr id="3" name="Content Placeholder 2"/>
          <p:cNvSpPr>
            <a:spLocks noGrp="1"/>
          </p:cNvSpPr>
          <p:nvPr>
            <p:ph idx="1"/>
          </p:nvPr>
        </p:nvSpPr>
        <p:spPr/>
        <p:txBody>
          <a:bodyPr/>
          <a:lstStyle/>
          <a:p>
            <a:pPr lvl="0"/>
            <a:r>
              <a:rPr lang="en-US" dirty="0"/>
              <a:t>Constitutional division (or sharing) of governmental powers</a:t>
            </a:r>
          </a:p>
          <a:p>
            <a:pPr lvl="0"/>
            <a:r>
              <a:rPr lang="en-US" dirty="0"/>
              <a:t>Each government supreme in its own sphere</a:t>
            </a:r>
          </a:p>
          <a:p>
            <a:pPr lvl="0"/>
            <a:r>
              <a:rPr lang="en-US" dirty="0"/>
              <a:t>Both governments act directly over people</a:t>
            </a:r>
          </a:p>
          <a:p>
            <a:pPr lvl="0"/>
            <a:r>
              <a:rPr lang="en-US" dirty="0"/>
              <a:t>Both derive their power from the constitution </a:t>
            </a:r>
          </a:p>
          <a:p>
            <a:r>
              <a:rPr lang="en-US" dirty="0"/>
              <a:t>neither dependent upon the other for its existence</a:t>
            </a:r>
          </a:p>
        </p:txBody>
      </p:sp>
    </p:spTree>
    <p:extLst>
      <p:ext uri="{BB962C8B-B14F-4D97-AF65-F5344CB8AC3E}">
        <p14:creationId xmlns:p14="http://schemas.microsoft.com/office/powerpoint/2010/main" val="124562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ctr"/>
            <a:r>
              <a:rPr lang="en-US" b="1" dirty="0" smtClean="0"/>
              <a:t>The History </a:t>
            </a:r>
            <a:br>
              <a:rPr lang="en-US" b="1" dirty="0" smtClean="0"/>
            </a:br>
            <a:r>
              <a:rPr lang="en-US" b="1" dirty="0" smtClean="0"/>
              <a:t>of American Federalism</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7054237"/>
              </p:ext>
            </p:extLst>
          </p:nvPr>
        </p:nvGraphicFramePr>
        <p:xfrm>
          <a:off x="457200" y="1935163"/>
          <a:ext cx="8229600" cy="3347720"/>
        </p:xfrm>
        <a:graphic>
          <a:graphicData uri="http://schemas.openxmlformats.org/drawingml/2006/table">
            <a:tbl>
              <a:tblPr firstRow="1" bandRow="1">
                <a:tableStyleId>{5C22544A-7EE6-4342-B048-85BDC9FD1C3A}</a:tableStyleId>
              </a:tblPr>
              <a:tblGrid>
                <a:gridCol w="1645920"/>
                <a:gridCol w="1645920"/>
                <a:gridCol w="4937760"/>
              </a:tblGrid>
              <a:tr h="370840">
                <a:tc>
                  <a:txBody>
                    <a:bodyPr/>
                    <a:lstStyle/>
                    <a:p>
                      <a:pPr algn="ctr"/>
                      <a:r>
                        <a:rPr lang="en-US" sz="1600" b="1" dirty="0" smtClean="0">
                          <a:solidFill>
                            <a:schemeClr val="bg2">
                              <a:lumMod val="90000"/>
                            </a:schemeClr>
                          </a:solidFill>
                        </a:rPr>
                        <a:t>Dates</a:t>
                      </a:r>
                      <a:endParaRPr lang="en-US" sz="1600" b="1" dirty="0">
                        <a:solidFill>
                          <a:schemeClr val="bg2">
                            <a:lumMod val="90000"/>
                          </a:schemeClr>
                        </a:solidFill>
                      </a:endParaRPr>
                    </a:p>
                  </a:txBody>
                  <a:tcPr/>
                </a:tc>
                <a:tc gridSpan="2">
                  <a:txBody>
                    <a:bodyPr/>
                    <a:lstStyle/>
                    <a:p>
                      <a:pPr algn="ctr"/>
                      <a:r>
                        <a:rPr lang="en-US" sz="1800" dirty="0" smtClean="0">
                          <a:solidFill>
                            <a:schemeClr val="bg2">
                              <a:lumMod val="90000"/>
                            </a:schemeClr>
                          </a:solidFill>
                        </a:rPr>
                        <a:t>Period</a:t>
                      </a:r>
                      <a:endParaRPr lang="en-US" sz="1800" dirty="0">
                        <a:solidFill>
                          <a:schemeClr val="bg2">
                            <a:lumMod val="90000"/>
                          </a:schemeClr>
                        </a:solidFill>
                      </a:endParaRPr>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1787-1860s</a:t>
                      </a:r>
                    </a:p>
                    <a:p>
                      <a:pPr algn="ctr"/>
                      <a:endParaRPr lang="en-US" sz="1600" b="1" dirty="0">
                        <a:solidFill>
                          <a:schemeClr val="tx1"/>
                        </a:solidFill>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Nation Centered Federalism</a:t>
                      </a:r>
                      <a:endParaRPr lang="en-US" sz="1800" dirty="0">
                        <a:solidFill>
                          <a:schemeClr val="tx1"/>
                        </a:solidFill>
                      </a:endParaRPr>
                    </a:p>
                  </a:txBody>
                  <a:tcPr/>
                </a:tc>
                <a:tc hMerge="1">
                  <a:txBody>
                    <a:bodyPr/>
                    <a:lstStyle/>
                    <a:p>
                      <a:endParaRPr lang="en-US"/>
                    </a:p>
                  </a:txBody>
                  <a:tcPr/>
                </a:tc>
              </a:tr>
              <a:tr h="370840">
                <a:tc>
                  <a:txBody>
                    <a:bodyPr/>
                    <a:lstStyle/>
                    <a:p>
                      <a:pPr algn="ctr"/>
                      <a:r>
                        <a:rPr lang="en-US" sz="1600" b="1" dirty="0" smtClean="0"/>
                        <a:t>1787-1860s</a:t>
                      </a:r>
                      <a:endParaRPr lang="en-US" sz="1600" b="1"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State Centered</a:t>
                      </a:r>
                      <a:endParaRPr lang="en-US" sz="1800" dirty="0"/>
                    </a:p>
                  </a:txBody>
                  <a:tcPr/>
                </a:tc>
                <a:tc hMerge="1">
                  <a:txBody>
                    <a:bodyPr/>
                    <a:lstStyle/>
                    <a:p>
                      <a:endParaRPr lang="en-US" dirty="0"/>
                    </a:p>
                  </a:txBody>
                  <a:tcPr/>
                </a:tc>
              </a:tr>
              <a:tr h="370840">
                <a:tc>
                  <a:txBody>
                    <a:bodyPr/>
                    <a:lstStyle/>
                    <a:p>
                      <a:pPr algn="ctr"/>
                      <a:r>
                        <a:rPr lang="en-US" sz="1600" b="1" dirty="0" smtClean="0"/>
                        <a:t>1860-1930s</a:t>
                      </a:r>
                      <a:endParaRPr lang="en-US" sz="1600" b="1"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Dual Federalism</a:t>
                      </a:r>
                      <a:endParaRPr lang="en-US" sz="1800" dirty="0"/>
                    </a:p>
                  </a:txBody>
                  <a:tcPr/>
                </a:tc>
                <a:tc hMerge="1">
                  <a:txBody>
                    <a:bodyPr/>
                    <a:lstStyle/>
                    <a:p>
                      <a:endParaRPr lang="en-US" dirty="0"/>
                    </a:p>
                  </a:txBody>
                  <a:tcPr/>
                </a:tc>
              </a:tr>
              <a:tr h="185420">
                <a:tc rowSpan="2">
                  <a:txBody>
                    <a:bodyPr/>
                    <a:lstStyle/>
                    <a:p>
                      <a:pPr algn="ctr"/>
                      <a:r>
                        <a:rPr lang="en-US" sz="1600" b="1" dirty="0" smtClean="0"/>
                        <a:t>1930-1970s</a:t>
                      </a:r>
                      <a:endParaRPr lang="en-US" sz="1600" b="1"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Cooperative Federalism</a:t>
                      </a:r>
                    </a:p>
                    <a:p>
                      <a:pPr algn="ctr"/>
                      <a:endParaRPr lang="en-US"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The New</a:t>
                      </a:r>
                      <a:r>
                        <a:rPr lang="en-US" sz="1800" b="1" baseline="0" dirty="0" smtClean="0"/>
                        <a:t> Deal</a:t>
                      </a:r>
                      <a:endParaRPr lang="en-US" sz="1800" dirty="0"/>
                    </a:p>
                  </a:txBody>
                  <a:tcPr/>
                </a:tc>
              </a:tr>
              <a:tr h="320040">
                <a:tc vMerge="1">
                  <a:txBody>
                    <a:bodyPr/>
                    <a:lstStyle/>
                    <a:p>
                      <a:endParaRPr lang="en-US"/>
                    </a:p>
                  </a:txBody>
                  <a:tcPr/>
                </a:tc>
                <a:tc vMerge="1">
                  <a:txBody>
                    <a:bodyPr/>
                    <a:lstStyle/>
                    <a:p>
                      <a:pPr algn="l"/>
                      <a:endParaRPr lang="en-US"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The Great Society</a:t>
                      </a:r>
                      <a:endParaRPr lang="en-US" sz="1800" dirty="0"/>
                    </a:p>
                  </a:txBody>
                  <a:tcPr/>
                </a:tc>
              </a:tr>
              <a:tr h="370840">
                <a:tc>
                  <a:txBody>
                    <a:bodyPr/>
                    <a:lstStyle/>
                    <a:p>
                      <a:pPr algn="ctr"/>
                      <a:r>
                        <a:rPr lang="en-US" sz="1600" b="1" dirty="0" smtClean="0"/>
                        <a:t>1970s-2000</a:t>
                      </a:r>
                      <a:endParaRPr lang="en-US" sz="1600" b="1" dirty="0"/>
                    </a:p>
                  </a:txBody>
                  <a:tcPr/>
                </a:tc>
                <a:tc gridSpan="2">
                  <a:txBody>
                    <a:bodyPr/>
                    <a:lstStyle/>
                    <a:p>
                      <a:pPr marL="0" marR="0" lvl="0" indent="0" algn="ctr" defTabSz="914400" rtl="0" eaLnBrk="1" fontAlgn="auto" latinLnBrk="0" hangingPunct="1">
                        <a:lnSpc>
                          <a:spcPct val="115000"/>
                        </a:lnSpc>
                        <a:spcBef>
                          <a:spcPts val="0"/>
                        </a:spcBef>
                        <a:spcAft>
                          <a:spcPts val="0"/>
                        </a:spcAft>
                        <a:buClrTx/>
                        <a:buSzTx/>
                        <a:buFont typeface="+mj-lt"/>
                        <a:buNone/>
                        <a:tabLst/>
                        <a:defRPr/>
                      </a:pPr>
                      <a:r>
                        <a:rPr lang="en-US" sz="1800" b="1" dirty="0" smtClean="0"/>
                        <a:t>Coercive Federalism</a:t>
                      </a:r>
                      <a:endParaRPr lang="en-US" sz="1800" dirty="0">
                        <a:effectLst/>
                        <a:latin typeface="Calibri"/>
                        <a:ea typeface="Calibri"/>
                        <a:cs typeface="Times New Roman"/>
                      </a:endParaRPr>
                    </a:p>
                  </a:txBody>
                  <a:tcPr marL="68580" marR="68580" marT="0" marB="0"/>
                </a:tc>
                <a:tc hMerge="1">
                  <a:txBody>
                    <a:bodyPr/>
                    <a:lstStyle/>
                    <a:p>
                      <a:pPr marL="342900" marR="0" lvl="0" indent="-342900">
                        <a:lnSpc>
                          <a:spcPct val="115000"/>
                        </a:lnSpc>
                        <a:spcBef>
                          <a:spcPts val="0"/>
                        </a:spcBef>
                        <a:spcAft>
                          <a:spcPts val="0"/>
                        </a:spcAft>
                        <a:buFont typeface="+mj-lt"/>
                        <a:buAutoNum type="arabicPeriod"/>
                      </a:pPr>
                      <a:endParaRPr lang="en-US" sz="1100" dirty="0">
                        <a:effectLst/>
                        <a:latin typeface="Calibri"/>
                        <a:ea typeface="Calibri"/>
                        <a:cs typeface="Times New Roman"/>
                      </a:endParaRPr>
                    </a:p>
                  </a:txBody>
                  <a:tcPr marL="68580" marR="68580" marT="0" marB="0"/>
                </a:tc>
              </a:tr>
              <a:tr h="370840">
                <a:tc>
                  <a:txBody>
                    <a:bodyPr/>
                    <a:lstStyle/>
                    <a:p>
                      <a:pPr algn="ctr"/>
                      <a:r>
                        <a:rPr lang="en-US" sz="1600" b="1" dirty="0" smtClean="0"/>
                        <a:t>2000-Present</a:t>
                      </a:r>
                      <a:endParaRPr lang="en-US" sz="1600" b="1" dirty="0"/>
                    </a:p>
                  </a:txBody>
                  <a:tcPr/>
                </a:tc>
                <a:tc gridSpan="2">
                  <a:txBody>
                    <a:bodyPr/>
                    <a:lstStyle/>
                    <a:p>
                      <a:pPr marL="0" marR="0" lvl="0" indent="0" algn="ctr" defTabSz="914400" rtl="0" eaLnBrk="1" fontAlgn="auto" latinLnBrk="0" hangingPunct="1">
                        <a:lnSpc>
                          <a:spcPct val="115000"/>
                        </a:lnSpc>
                        <a:spcBef>
                          <a:spcPts val="0"/>
                        </a:spcBef>
                        <a:spcAft>
                          <a:spcPts val="0"/>
                        </a:spcAft>
                        <a:buClrTx/>
                        <a:buSzTx/>
                        <a:buFont typeface="+mj-lt"/>
                        <a:buNone/>
                        <a:tabLst/>
                        <a:defRPr/>
                      </a:pPr>
                      <a:r>
                        <a:rPr lang="en-US" sz="1800" b="1" dirty="0" smtClean="0"/>
                        <a:t>Rediscovered Federalism</a:t>
                      </a:r>
                      <a:endParaRPr lang="en-US" sz="1800" dirty="0">
                        <a:effectLst/>
                        <a:latin typeface="Calibri"/>
                        <a:ea typeface="Calibri"/>
                        <a:cs typeface="Times New Roman"/>
                      </a:endParaRPr>
                    </a:p>
                  </a:txBody>
                  <a:tcPr marL="68580" marR="68580" marT="0" marB="0"/>
                </a:tc>
                <a:tc hMerge="1">
                  <a:txBody>
                    <a:bodyPr/>
                    <a:lstStyle/>
                    <a:p>
                      <a:pPr marL="342900" marR="0" lvl="0" indent="-342900">
                        <a:lnSpc>
                          <a:spcPct val="115000"/>
                        </a:lnSpc>
                        <a:spcBef>
                          <a:spcPts val="0"/>
                        </a:spcBef>
                        <a:spcAft>
                          <a:spcPts val="0"/>
                        </a:spcAft>
                        <a:buFont typeface="+mj-lt"/>
                        <a:buAutoNum type="arabicPeriod"/>
                      </a:pP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7220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Craig Vincent Mitchell, PhD</a:t>
            </a:r>
            <a:br>
              <a:rPr lang="en-US" dirty="0" smtClean="0"/>
            </a:br>
            <a:r>
              <a:rPr lang="en-US" sz="2800" dirty="0" smtClean="0"/>
              <a:t>Associate professor of Christian Ethics</a:t>
            </a:r>
            <a:br>
              <a:rPr lang="en-US" sz="2800" dirty="0" smtClean="0"/>
            </a:br>
            <a:r>
              <a:rPr lang="en-US" sz="2800" dirty="0" smtClean="0"/>
              <a:t>Southwestern Baptist Theological Seminary</a:t>
            </a:r>
            <a:endParaRPr lang="en-US" dirty="0"/>
          </a:p>
        </p:txBody>
      </p:sp>
      <p:sp>
        <p:nvSpPr>
          <p:cNvPr id="3" name="Subtitle 2"/>
          <p:cNvSpPr>
            <a:spLocks noGrp="1"/>
          </p:cNvSpPr>
          <p:nvPr>
            <p:ph type="body" idx="1"/>
          </p:nvPr>
        </p:nvSpPr>
        <p:spPr/>
        <p:txBody>
          <a:bodyPr>
            <a:normAutofit lnSpcReduction="10000"/>
          </a:bodyPr>
          <a:lstStyle/>
          <a:p>
            <a:pPr algn="ctr"/>
            <a:r>
              <a:rPr lang="en-US" sz="4800" b="1" dirty="0">
                <a:solidFill>
                  <a:srgbClr val="FF0000"/>
                </a:solidFill>
              </a:rPr>
              <a:t>A History of the American Political Economy</a:t>
            </a:r>
            <a:r>
              <a:rPr lang="en-US" dirty="0"/>
              <a:t> </a:t>
            </a:r>
            <a:endParaRPr lang="en-US" dirty="0" smtClean="0"/>
          </a:p>
        </p:txBody>
      </p:sp>
    </p:spTree>
    <p:extLst>
      <p:ext uri="{BB962C8B-B14F-4D97-AF65-F5344CB8AC3E}">
        <p14:creationId xmlns:p14="http://schemas.microsoft.com/office/powerpoint/2010/main" val="1705559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Political Parties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7553360"/>
              </p:ext>
            </p:extLst>
          </p:nvPr>
        </p:nvGraphicFramePr>
        <p:xfrm>
          <a:off x="457200" y="1935163"/>
          <a:ext cx="8229600" cy="2392680"/>
        </p:xfrm>
        <a:graphic>
          <a:graphicData uri="http://schemas.openxmlformats.org/drawingml/2006/table">
            <a:tbl>
              <a:tblPr firstRow="1" bandRow="1">
                <a:tableStyleId>{5C22544A-7EE6-4342-B048-85BDC9FD1C3A}</a:tableStyleId>
              </a:tblPr>
              <a:tblGrid>
                <a:gridCol w="2743200"/>
                <a:gridCol w="2743200"/>
                <a:gridCol w="2743200"/>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political parties initially formed on the basis of their views about the U.S. Constitution. The Federalists</a:t>
                      </a:r>
                      <a:r>
                        <a:rPr lang="en-US" baseline="0" dirty="0" smtClean="0"/>
                        <a:t> were for the Constitution, while the Anti-Federalists were against it. The parties went on to later reflect their economic views as well.</a:t>
                      </a:r>
                      <a:endParaRPr lang="en-US" dirty="0"/>
                    </a:p>
                  </a:txBody>
                  <a:tcPr/>
                </a:tc>
                <a:tc hMerge="1">
                  <a:txBody>
                    <a:bodyPr/>
                    <a:lstStyle/>
                    <a:p>
                      <a:endParaRPr lang="en-US" dirty="0"/>
                    </a:p>
                  </a:txBody>
                  <a:tcPr/>
                </a:tc>
                <a:tc hMerge="1">
                  <a:txBody>
                    <a:bodyPr/>
                    <a:lstStyle/>
                    <a:p>
                      <a:endParaRPr lang="en-US" dirty="0"/>
                    </a:p>
                  </a:txBody>
                  <a:tcPr/>
                </a:tc>
              </a:tr>
              <a:tr h="360997">
                <a:tc>
                  <a:txBody>
                    <a:bodyPr/>
                    <a:lstStyle/>
                    <a:p>
                      <a:pPr algn="ctr"/>
                      <a:r>
                        <a:rPr lang="en-US" b="1" dirty="0" smtClean="0"/>
                        <a:t>Age</a:t>
                      </a:r>
                      <a:endParaRPr lang="en-US" b="1" dirty="0"/>
                    </a:p>
                  </a:txBody>
                  <a:tcPr/>
                </a:tc>
                <a:tc gridSpan="2">
                  <a:txBody>
                    <a:bodyPr/>
                    <a:lstStyle/>
                    <a:p>
                      <a:pPr algn="ctr"/>
                      <a:r>
                        <a:rPr lang="en-US" b="1" dirty="0" smtClean="0"/>
                        <a:t>Political Parties</a:t>
                      </a:r>
                      <a:endParaRPr lang="en-US" b="1" dirty="0"/>
                    </a:p>
                  </a:txBody>
                  <a:tcPr/>
                </a:tc>
                <a:tc hMerge="1">
                  <a:txBody>
                    <a:bodyPr/>
                    <a:lstStyle/>
                    <a:p>
                      <a:endParaRPr lang="en-US" dirty="0"/>
                    </a:p>
                  </a:txBody>
                  <a:tcPr/>
                </a:tc>
              </a:tr>
              <a:tr h="370840">
                <a:tc>
                  <a:txBody>
                    <a:bodyPr/>
                    <a:lstStyle/>
                    <a:p>
                      <a:pPr algn="ctr"/>
                      <a:endParaRPr lang="en-US" b="1" dirty="0"/>
                    </a:p>
                  </a:txBody>
                  <a:tcPr/>
                </a:tc>
                <a:tc>
                  <a:txBody>
                    <a:bodyPr/>
                    <a:lstStyle/>
                    <a:p>
                      <a:r>
                        <a:rPr lang="en-US" dirty="0" smtClean="0"/>
                        <a:t>Federalists</a:t>
                      </a:r>
                      <a:endParaRPr lang="en-US" dirty="0"/>
                    </a:p>
                  </a:txBody>
                  <a:tcPr/>
                </a:tc>
                <a:tc>
                  <a:txBody>
                    <a:bodyPr/>
                    <a:lstStyle/>
                    <a:p>
                      <a:r>
                        <a:rPr lang="en-US" dirty="0" smtClean="0"/>
                        <a:t>Anti-federalists</a:t>
                      </a:r>
                      <a:endParaRPr lang="en-US" dirty="0"/>
                    </a:p>
                  </a:txBody>
                  <a:tcPr/>
                </a:tc>
              </a:tr>
              <a:tr h="370840">
                <a:tc>
                  <a:txBody>
                    <a:bodyPr/>
                    <a:lstStyle/>
                    <a:p>
                      <a:pPr algn="ctr"/>
                      <a:r>
                        <a:rPr lang="en-US" b="1" dirty="0" smtClean="0"/>
                        <a:t>Dual Federalism</a:t>
                      </a:r>
                      <a:endParaRPr lang="en-US" b="1" dirty="0"/>
                    </a:p>
                  </a:txBody>
                  <a:tcPr/>
                </a:tc>
                <a:tc>
                  <a:txBody>
                    <a:bodyPr/>
                    <a:lstStyle/>
                    <a:p>
                      <a:r>
                        <a:rPr lang="en-US" dirty="0" smtClean="0"/>
                        <a:t>Whigs</a:t>
                      </a:r>
                      <a:endParaRPr lang="en-US" dirty="0"/>
                    </a:p>
                  </a:txBody>
                  <a:tcPr/>
                </a:tc>
                <a:tc>
                  <a:txBody>
                    <a:bodyPr/>
                    <a:lstStyle/>
                    <a:p>
                      <a:r>
                        <a:rPr lang="en-US" dirty="0" smtClean="0"/>
                        <a:t>Democratic Republicans</a:t>
                      </a:r>
                      <a:endParaRPr lang="en-US" dirty="0"/>
                    </a:p>
                  </a:txBody>
                  <a:tcPr/>
                </a:tc>
              </a:tr>
              <a:tr h="370840">
                <a:tc>
                  <a:txBody>
                    <a:bodyPr/>
                    <a:lstStyle/>
                    <a:p>
                      <a:pPr algn="ctr"/>
                      <a:r>
                        <a:rPr lang="en-US" b="1" dirty="0" smtClean="0"/>
                        <a:t>Cooperative Federalism</a:t>
                      </a:r>
                      <a:endParaRPr lang="en-US" b="1" dirty="0"/>
                    </a:p>
                  </a:txBody>
                  <a:tcPr/>
                </a:tc>
                <a:tc>
                  <a:txBody>
                    <a:bodyPr/>
                    <a:lstStyle/>
                    <a:p>
                      <a:r>
                        <a:rPr lang="en-US" dirty="0" smtClean="0"/>
                        <a:t>Republicans</a:t>
                      </a:r>
                      <a:endParaRPr lang="en-US" dirty="0"/>
                    </a:p>
                  </a:txBody>
                  <a:tcPr/>
                </a:tc>
                <a:tc>
                  <a:txBody>
                    <a:bodyPr/>
                    <a:lstStyle/>
                    <a:p>
                      <a:r>
                        <a:rPr lang="en-US" dirty="0" smtClean="0"/>
                        <a:t>Democrats/ Progressives</a:t>
                      </a:r>
                      <a:endParaRPr lang="en-US" dirty="0"/>
                    </a:p>
                  </a:txBody>
                  <a:tcPr/>
                </a:tc>
              </a:tr>
            </a:tbl>
          </a:graphicData>
        </a:graphic>
      </p:graphicFrame>
    </p:spTree>
    <p:extLst>
      <p:ext uri="{BB962C8B-B14F-4D97-AF65-F5344CB8AC3E}">
        <p14:creationId xmlns:p14="http://schemas.microsoft.com/office/powerpoint/2010/main" val="192103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U.S. Constitution</a:t>
            </a:r>
            <a:endParaRPr lang="en-US" b="1" dirty="0"/>
          </a:p>
        </p:txBody>
      </p:sp>
      <p:sp>
        <p:nvSpPr>
          <p:cNvPr id="5" name="Content Placeholder 4"/>
          <p:cNvSpPr>
            <a:spLocks noGrp="1"/>
          </p:cNvSpPr>
          <p:nvPr>
            <p:ph sz="half" idx="1"/>
          </p:nvPr>
        </p:nvSpPr>
        <p:spPr/>
        <p:txBody>
          <a:bodyPr/>
          <a:lstStyle/>
          <a:p>
            <a:r>
              <a:rPr lang="en-US" dirty="0" smtClean="0"/>
              <a:t>The U.S. constitution explains what the duties and responsibilities are given to the federal government.</a:t>
            </a:r>
          </a:p>
          <a:p>
            <a:r>
              <a:rPr lang="en-US" dirty="0" smtClean="0"/>
              <a:t>It also explains the process by which it is to be done.</a:t>
            </a:r>
            <a:endParaRPr lang="en-US" dirty="0"/>
          </a:p>
        </p:txBody>
      </p:sp>
      <p:pic>
        <p:nvPicPr>
          <p:cNvPr id="7" name="Content Placeholder 6" descr="u.s. constitution.jpg"/>
          <p:cNvPicPr>
            <a:picLocks noGrp="1" noChangeAspect="1"/>
          </p:cNvPicPr>
          <p:nvPr>
            <p:ph sz="half" idx="2"/>
          </p:nvPr>
        </p:nvPicPr>
        <p:blipFill>
          <a:blip r:embed="rId2"/>
          <a:stretch>
            <a:fillRect/>
          </a:stretch>
        </p:blipFill>
        <p:spPr>
          <a:xfrm>
            <a:off x="4953000" y="2057400"/>
            <a:ext cx="3657600" cy="4267199"/>
          </a:xfrm>
        </p:spPr>
      </p:pic>
    </p:spTree>
    <p:extLst>
      <p:ext uri="{BB962C8B-B14F-4D97-AF65-F5344CB8AC3E}">
        <p14:creationId xmlns:p14="http://schemas.microsoft.com/office/powerpoint/2010/main" val="1059033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Preamble to the U.S. Constitution</a:t>
            </a:r>
            <a:endParaRPr lang="en-US" b="1" dirty="0"/>
          </a:p>
        </p:txBody>
      </p:sp>
      <p:sp>
        <p:nvSpPr>
          <p:cNvPr id="3" name="Content Placeholder 2"/>
          <p:cNvSpPr>
            <a:spLocks noGrp="1"/>
          </p:cNvSpPr>
          <p:nvPr>
            <p:ph idx="1"/>
          </p:nvPr>
        </p:nvSpPr>
        <p:spPr/>
        <p:txBody>
          <a:bodyPr>
            <a:normAutofit/>
          </a:bodyPr>
          <a:lstStyle/>
          <a:p>
            <a:r>
              <a:rPr lang="en-US" sz="3200" dirty="0" smtClean="0"/>
              <a:t>We the People of the United States, in Order to form a more perfect Union, establish </a:t>
            </a:r>
            <a:r>
              <a:rPr lang="en-US" sz="3200" b="1" dirty="0" smtClean="0"/>
              <a:t>Justice</a:t>
            </a:r>
            <a:r>
              <a:rPr lang="en-US" sz="3200" dirty="0" smtClean="0"/>
              <a:t>, insure </a:t>
            </a:r>
            <a:r>
              <a:rPr lang="en-US" sz="3200" b="1" dirty="0" smtClean="0"/>
              <a:t>domestic</a:t>
            </a:r>
            <a:r>
              <a:rPr lang="en-US" sz="3200" dirty="0" smtClean="0"/>
              <a:t> </a:t>
            </a:r>
            <a:r>
              <a:rPr lang="en-US" sz="3200" b="1" dirty="0" smtClean="0"/>
              <a:t>Tranquility</a:t>
            </a:r>
            <a:r>
              <a:rPr lang="en-US" sz="3200" dirty="0" smtClean="0"/>
              <a:t>, provide for the </a:t>
            </a:r>
            <a:r>
              <a:rPr lang="en-US" sz="3200" b="1" dirty="0" smtClean="0"/>
              <a:t>common </a:t>
            </a:r>
            <a:r>
              <a:rPr lang="en-US" sz="3200" b="1" dirty="0" err="1" smtClean="0"/>
              <a:t>defence</a:t>
            </a:r>
            <a:r>
              <a:rPr lang="en-US" sz="3200" dirty="0" smtClean="0"/>
              <a:t>, promote the </a:t>
            </a:r>
            <a:r>
              <a:rPr lang="en-US" sz="3200" b="1" dirty="0" smtClean="0"/>
              <a:t>general Welfare</a:t>
            </a:r>
            <a:r>
              <a:rPr lang="en-US" sz="3200" dirty="0" smtClean="0"/>
              <a:t>, and secure the Blessings of Liberty to ourselves and our Posterity, do ordain and establish this Constitution for the United States of America.</a:t>
            </a:r>
          </a:p>
          <a:p>
            <a:endParaRPr lang="en-US" dirty="0"/>
          </a:p>
        </p:txBody>
      </p:sp>
    </p:spTree>
    <p:extLst>
      <p:ext uri="{BB962C8B-B14F-4D97-AF65-F5344CB8AC3E}">
        <p14:creationId xmlns:p14="http://schemas.microsoft.com/office/powerpoint/2010/main" val="3111986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U.S. Constitution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All of the signers of the U.S. Constitution had an idea mind when they put together the document.</a:t>
            </a:r>
          </a:p>
          <a:p>
            <a:r>
              <a:rPr lang="en-US" dirty="0" smtClean="0"/>
              <a:t>They did not all have the same economic theory in mind when they put it together.</a:t>
            </a:r>
          </a:p>
          <a:p>
            <a:r>
              <a:rPr lang="en-US" dirty="0" smtClean="0"/>
              <a:t>This resulted in a great deal of political wrangling about how the U.S. economy should work</a:t>
            </a:r>
            <a:endParaRPr lang="en-US" dirty="0"/>
          </a:p>
        </p:txBody>
      </p:sp>
      <p:pic>
        <p:nvPicPr>
          <p:cNvPr id="5" name="Content Placeholder 4" descr="us-constitution-signing.jpg"/>
          <p:cNvPicPr>
            <a:picLocks noGrp="1" noChangeAspect="1"/>
          </p:cNvPicPr>
          <p:nvPr>
            <p:ph sz="half" idx="2"/>
          </p:nvPr>
        </p:nvPicPr>
        <p:blipFill>
          <a:blip r:embed="rId2"/>
          <a:stretch>
            <a:fillRect/>
          </a:stretch>
        </p:blipFill>
        <p:spPr>
          <a:xfrm>
            <a:off x="4648200" y="2840624"/>
            <a:ext cx="4038600" cy="2594390"/>
          </a:xfrm>
        </p:spPr>
      </p:pic>
    </p:spTree>
    <p:extLst>
      <p:ext uri="{BB962C8B-B14F-4D97-AF65-F5344CB8AC3E}">
        <p14:creationId xmlns:p14="http://schemas.microsoft.com/office/powerpoint/2010/main" val="416717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smtClean="0"/>
              <a:t>Article 7 of the U.S. Constitution</a:t>
            </a:r>
            <a:endParaRPr lang="en-US" dirty="0"/>
          </a:p>
        </p:txBody>
      </p:sp>
      <p:sp>
        <p:nvSpPr>
          <p:cNvPr id="5" name="Content Placeholder 4"/>
          <p:cNvSpPr>
            <a:spLocks noGrp="1"/>
          </p:cNvSpPr>
          <p:nvPr>
            <p:ph sz="half" idx="1"/>
          </p:nvPr>
        </p:nvSpPr>
        <p:spPr/>
        <p:txBody>
          <a:bodyPr/>
          <a:lstStyle/>
          <a:p>
            <a:r>
              <a:rPr lang="en-US" dirty="0" smtClean="0"/>
              <a:t>All Bills for raising Revenue shall originate in the House of Representatives; but the Senate may propose or concur with Amendments as on other Bills.</a:t>
            </a:r>
          </a:p>
          <a:p>
            <a:endParaRPr lang="en-US" dirty="0"/>
          </a:p>
        </p:txBody>
      </p:sp>
      <p:pic>
        <p:nvPicPr>
          <p:cNvPr id="7" name="Content Placeholder 6" descr="house of representatives.jpg"/>
          <p:cNvPicPr>
            <a:picLocks noGrp="1" noChangeAspect="1"/>
          </p:cNvPicPr>
          <p:nvPr>
            <p:ph sz="half" idx="2"/>
          </p:nvPr>
        </p:nvPicPr>
        <p:blipFill>
          <a:blip r:embed="rId2"/>
          <a:stretch>
            <a:fillRect/>
          </a:stretch>
        </p:blipFill>
        <p:spPr>
          <a:xfrm>
            <a:off x="4648200" y="2057400"/>
            <a:ext cx="4038599" cy="3124199"/>
          </a:xfrm>
        </p:spPr>
      </p:pic>
    </p:spTree>
    <p:extLst>
      <p:ext uri="{BB962C8B-B14F-4D97-AF65-F5344CB8AC3E}">
        <p14:creationId xmlns:p14="http://schemas.microsoft.com/office/powerpoint/2010/main" val="2257197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Constitutional Expenses:</a:t>
            </a:r>
            <a:br>
              <a:rPr lang="en-US" b="1" dirty="0" smtClean="0"/>
            </a:br>
            <a:r>
              <a:rPr lang="en-US" b="1" dirty="0" smtClean="0"/>
              <a:t>Article 8</a:t>
            </a:r>
            <a:endParaRPr lang="en-US" b="1"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751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Constitutional Revenue:</a:t>
            </a:r>
            <a:br>
              <a:rPr lang="en-US" b="1" dirty="0" smtClean="0"/>
            </a:br>
            <a:r>
              <a:rPr lang="en-US" b="1" dirty="0" smtClean="0"/>
              <a:t>Article 8</a:t>
            </a:r>
            <a:endParaRPr lang="en-US" b="1"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78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Adam Smith: Wealth of Nations</a:t>
            </a:r>
            <a:br>
              <a:rPr lang="en-US" sz="4000" b="1" dirty="0" smtClean="0"/>
            </a:br>
            <a:r>
              <a:rPr lang="en-US" sz="4000" b="1" dirty="0" smtClean="0"/>
              <a:t>Book V, Chapter 1</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3416559"/>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226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smtClean="0"/>
              <a:t>Dominant Economic Theories </a:t>
            </a:r>
            <a:r>
              <a:rPr lang="en-US" b="1" dirty="0" smtClean="0"/>
              <a:t/>
            </a:r>
            <a:br>
              <a:rPr lang="en-US" b="1" dirty="0" smtClean="0"/>
            </a:br>
            <a:r>
              <a:rPr lang="en-US" b="1" dirty="0" smtClean="0"/>
              <a:t>Among the Founders</a:t>
            </a:r>
            <a:endParaRPr lang="en-US" b="1"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167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Mercantilism: John Adams</a:t>
            </a:r>
            <a:endParaRPr lang="en-US" b="1" dirty="0"/>
          </a:p>
        </p:txBody>
      </p:sp>
      <p:sp>
        <p:nvSpPr>
          <p:cNvPr id="3" name="Content Placeholder 2"/>
          <p:cNvSpPr>
            <a:spLocks noGrp="1"/>
          </p:cNvSpPr>
          <p:nvPr>
            <p:ph sz="half" idx="1"/>
          </p:nvPr>
        </p:nvSpPr>
        <p:spPr/>
        <p:txBody>
          <a:bodyPr>
            <a:normAutofit fontScale="92500" lnSpcReduction="10000"/>
          </a:bodyPr>
          <a:lstStyle/>
          <a:p>
            <a:r>
              <a:rPr lang="en-US" dirty="0" smtClean="0"/>
              <a:t>John Adams  was a founding father and eventually President of the United States. His son, John Quincy Adams also became President of the United States. </a:t>
            </a:r>
          </a:p>
          <a:p>
            <a:r>
              <a:rPr lang="en-US" dirty="0" smtClean="0"/>
              <a:t>He opposed the ideas of Alexander Hamilton</a:t>
            </a:r>
          </a:p>
          <a:p>
            <a:r>
              <a:rPr lang="en-US" dirty="0" smtClean="0"/>
              <a:t>He negotiated many trade treaties.</a:t>
            </a:r>
            <a:endParaRPr lang="en-US" dirty="0"/>
          </a:p>
        </p:txBody>
      </p:sp>
      <p:pic>
        <p:nvPicPr>
          <p:cNvPr id="5" name="Content Placeholder 4" descr="John Adams.jpg"/>
          <p:cNvPicPr>
            <a:picLocks noGrp="1" noChangeAspect="1"/>
          </p:cNvPicPr>
          <p:nvPr>
            <p:ph sz="half" idx="2"/>
          </p:nvPr>
        </p:nvPicPr>
        <p:blipFill>
          <a:blip r:embed="rId2"/>
          <a:stretch>
            <a:fillRect/>
          </a:stretch>
        </p:blipFill>
        <p:spPr>
          <a:xfrm>
            <a:off x="4953000" y="2133600"/>
            <a:ext cx="3200400" cy="3962400"/>
          </a:xfrm>
        </p:spPr>
      </p:pic>
    </p:spTree>
    <p:extLst>
      <p:ext uri="{BB962C8B-B14F-4D97-AF65-F5344CB8AC3E}">
        <p14:creationId xmlns:p14="http://schemas.microsoft.com/office/powerpoint/2010/main" val="296773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Plymouth Rock Pilgrims in 1620</a:t>
            </a:r>
            <a:endParaRPr lang="en-US" dirty="0"/>
          </a:p>
        </p:txBody>
      </p:sp>
      <p:sp>
        <p:nvSpPr>
          <p:cNvPr id="5" name="Content Placeholder 4"/>
          <p:cNvSpPr>
            <a:spLocks noGrp="1"/>
          </p:cNvSpPr>
          <p:nvPr>
            <p:ph sz="half" idx="1"/>
          </p:nvPr>
        </p:nvSpPr>
        <p:spPr/>
        <p:txBody>
          <a:bodyPr>
            <a:normAutofit fontScale="92500" lnSpcReduction="10000"/>
          </a:bodyPr>
          <a:lstStyle/>
          <a:p>
            <a:r>
              <a:rPr lang="en-US" sz="2800" dirty="0" smtClean="0"/>
              <a:t>For its first two-and-a-half years, the economy of Plymouth Plantation took the form of a communal system. There was neither private property nor division of labor. Food was grown for the town and distributed equally. According to William Bradford in Of Plymouth Plantation:</a:t>
            </a:r>
          </a:p>
          <a:p>
            <a:endParaRPr lang="en-US" dirty="0"/>
          </a:p>
        </p:txBody>
      </p:sp>
      <p:pic>
        <p:nvPicPr>
          <p:cNvPr id="7" name="Content Placeholder 6" descr="Plymouth_Colony_map_svg.png"/>
          <p:cNvPicPr>
            <a:picLocks noGrp="1" noChangeAspect="1"/>
          </p:cNvPicPr>
          <p:nvPr>
            <p:ph sz="half" idx="2"/>
          </p:nvPr>
        </p:nvPicPr>
        <p:blipFill>
          <a:blip r:embed="rId2"/>
          <a:stretch>
            <a:fillRect/>
          </a:stretch>
        </p:blipFill>
        <p:spPr>
          <a:xfrm>
            <a:off x="4495800" y="1905000"/>
            <a:ext cx="4267200" cy="4495800"/>
          </a:xfrm>
        </p:spPr>
      </p:pic>
    </p:spTree>
    <p:extLst>
      <p:ext uri="{BB962C8B-B14F-4D97-AF65-F5344CB8AC3E}">
        <p14:creationId xmlns:p14="http://schemas.microsoft.com/office/powerpoint/2010/main" val="3567774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smtClean="0"/>
              <a:t>American </a:t>
            </a:r>
            <a:r>
              <a:rPr lang="en-US" b="1" dirty="0" err="1" smtClean="0"/>
              <a:t>Physiocrats</a:t>
            </a:r>
            <a:r>
              <a:rPr lang="en-US" b="1" dirty="0" smtClean="0"/>
              <a:t>: </a:t>
            </a:r>
            <a:br>
              <a:rPr lang="en-US" b="1" dirty="0" smtClean="0"/>
            </a:br>
            <a:endParaRPr lang="en-US" dirty="0"/>
          </a:p>
        </p:txBody>
      </p:sp>
      <p:sp>
        <p:nvSpPr>
          <p:cNvPr id="6" name="Text Placeholder 5"/>
          <p:cNvSpPr>
            <a:spLocks noGrp="1"/>
          </p:cNvSpPr>
          <p:nvPr>
            <p:ph type="body" idx="1"/>
          </p:nvPr>
        </p:nvSpPr>
        <p:spPr/>
        <p:txBody>
          <a:bodyPr/>
          <a:lstStyle/>
          <a:p>
            <a:pPr algn="ctr"/>
            <a:r>
              <a:rPr lang="en-US" dirty="0" smtClean="0"/>
              <a:t>Thomas Jefferson</a:t>
            </a:r>
            <a:endParaRPr lang="en-US" dirty="0"/>
          </a:p>
        </p:txBody>
      </p:sp>
      <p:sp>
        <p:nvSpPr>
          <p:cNvPr id="8" name="Text Placeholder 7"/>
          <p:cNvSpPr>
            <a:spLocks noGrp="1"/>
          </p:cNvSpPr>
          <p:nvPr>
            <p:ph type="body" sz="half" idx="3"/>
          </p:nvPr>
        </p:nvSpPr>
        <p:spPr/>
        <p:txBody>
          <a:bodyPr/>
          <a:lstStyle/>
          <a:p>
            <a:pPr algn="ctr"/>
            <a:r>
              <a:rPr lang="en-US" dirty="0" smtClean="0"/>
              <a:t>Benjamin Franklin</a:t>
            </a:r>
            <a:endParaRPr lang="en-US" dirty="0"/>
          </a:p>
        </p:txBody>
      </p:sp>
      <p:pic>
        <p:nvPicPr>
          <p:cNvPr id="11" name="Content Placeholder 10" descr="thomas jefferson.jpg"/>
          <p:cNvPicPr>
            <a:picLocks noGrp="1" noChangeAspect="1"/>
          </p:cNvPicPr>
          <p:nvPr>
            <p:ph sz="quarter" idx="2"/>
          </p:nvPr>
        </p:nvPicPr>
        <p:blipFill>
          <a:blip r:embed="rId2"/>
          <a:stretch>
            <a:fillRect/>
          </a:stretch>
        </p:blipFill>
        <p:spPr>
          <a:xfrm>
            <a:off x="685800" y="2514600"/>
            <a:ext cx="3581400" cy="3886200"/>
          </a:xfrm>
        </p:spPr>
      </p:pic>
      <p:pic>
        <p:nvPicPr>
          <p:cNvPr id="10" name="Content Placeholder 9" descr="ben franklin.jpg"/>
          <p:cNvPicPr>
            <a:picLocks noGrp="1" noChangeAspect="1"/>
          </p:cNvPicPr>
          <p:nvPr>
            <p:ph sz="quarter" idx="4"/>
          </p:nvPr>
        </p:nvPicPr>
        <p:blipFill>
          <a:blip r:embed="rId3"/>
          <a:stretch>
            <a:fillRect/>
          </a:stretch>
        </p:blipFill>
        <p:spPr>
          <a:xfrm>
            <a:off x="5029200" y="2514600"/>
            <a:ext cx="3505200" cy="3733800"/>
          </a:xfrm>
        </p:spPr>
      </p:pic>
    </p:spTree>
    <p:extLst>
      <p:ext uri="{BB962C8B-B14F-4D97-AF65-F5344CB8AC3E}">
        <p14:creationId xmlns:p14="http://schemas.microsoft.com/office/powerpoint/2010/main" val="2000615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b="1" dirty="0" smtClean="0"/>
              <a:t>American </a:t>
            </a:r>
            <a:r>
              <a:rPr lang="en-US" b="1" dirty="0" err="1" smtClean="0"/>
              <a:t>Physiocrats</a:t>
            </a:r>
            <a:endParaRPr lang="en-US" b="1" dirty="0"/>
          </a:p>
        </p:txBody>
      </p:sp>
      <p:sp>
        <p:nvSpPr>
          <p:cNvPr id="8" name="Content Placeholder 7"/>
          <p:cNvSpPr>
            <a:spLocks noGrp="1"/>
          </p:cNvSpPr>
          <p:nvPr>
            <p:ph idx="1"/>
          </p:nvPr>
        </p:nvSpPr>
        <p:spPr/>
        <p:txBody>
          <a:bodyPr>
            <a:noAutofit/>
          </a:bodyPr>
          <a:lstStyle/>
          <a:p>
            <a:r>
              <a:rPr lang="en-US" sz="2400" dirty="0" smtClean="0"/>
              <a:t>Working closely with Aaron Burr of New York, Jefferson rallied his party, attacking the new taxes especially, and ran for the Presidency in 1800. Before the passage of the 12</a:t>
            </a:r>
            <a:r>
              <a:rPr lang="en-US" sz="2400" baseline="30000" dirty="0" smtClean="0"/>
              <a:t>th</a:t>
            </a:r>
            <a:r>
              <a:rPr lang="en-US" sz="2400" dirty="0" smtClean="0"/>
              <a:t> amendment, a problem with the new union's electoral system arose.</a:t>
            </a:r>
          </a:p>
          <a:p>
            <a:r>
              <a:rPr lang="en-US" sz="2400" dirty="0" smtClean="0"/>
              <a:t>Hamilton convinced his party that Jefferson would be a lesser political evil than Burr and that such scandal within the electoral process would undermine the new constitution. On February 17, 1801, after thirty-six ballots, the House elected Jefferson President and Burr Vice President.</a:t>
            </a:r>
          </a:p>
          <a:p>
            <a:r>
              <a:rPr lang="en-US" sz="2400" dirty="0" smtClean="0"/>
              <a:t>The </a:t>
            </a:r>
            <a:r>
              <a:rPr lang="en-US" sz="2400" dirty="0" err="1" smtClean="0"/>
              <a:t>physiocrats</a:t>
            </a:r>
            <a:r>
              <a:rPr lang="en-US" sz="2400" dirty="0" smtClean="0"/>
              <a:t> thought that America should focus on agriculture and would not be involved with international trade</a:t>
            </a:r>
          </a:p>
          <a:p>
            <a:endParaRPr lang="en-US" sz="2400" dirty="0"/>
          </a:p>
        </p:txBody>
      </p:sp>
    </p:spTree>
    <p:extLst>
      <p:ext uri="{BB962C8B-B14F-4D97-AF65-F5344CB8AC3E}">
        <p14:creationId xmlns:p14="http://schemas.microsoft.com/office/powerpoint/2010/main" val="2605117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Free Markets: Alexander Hamilton</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Alexander Hamilton</a:t>
            </a:r>
            <a:r>
              <a:rPr lang="en-US" dirty="0" smtClean="0"/>
              <a:t> (January 11, 1755 or 1757  – July 12, 1804) was a founding father, soldier, economist, political philosopher, one of America's first  constitutional lawyers and the first United states Secretary of the Treasury. </a:t>
            </a:r>
            <a:endParaRPr lang="en-US" dirty="0"/>
          </a:p>
        </p:txBody>
      </p:sp>
      <p:pic>
        <p:nvPicPr>
          <p:cNvPr id="5" name="Content Placeholder 4" descr="alexander hamilton.jpg"/>
          <p:cNvPicPr>
            <a:picLocks noGrp="1" noChangeAspect="1"/>
          </p:cNvPicPr>
          <p:nvPr>
            <p:ph sz="half" idx="2"/>
          </p:nvPr>
        </p:nvPicPr>
        <p:blipFill>
          <a:blip r:embed="rId2"/>
          <a:stretch>
            <a:fillRect/>
          </a:stretch>
        </p:blipFill>
        <p:spPr>
          <a:xfrm>
            <a:off x="5105400" y="2133600"/>
            <a:ext cx="3505200" cy="4191000"/>
          </a:xfrm>
        </p:spPr>
      </p:pic>
    </p:spTree>
    <p:extLst>
      <p:ext uri="{BB962C8B-B14F-4D97-AF65-F5344CB8AC3E}">
        <p14:creationId xmlns:p14="http://schemas.microsoft.com/office/powerpoint/2010/main" val="197779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Free Markets: Alexander Hamilton</a:t>
            </a:r>
            <a:endParaRPr lang="en-US" b="1" dirty="0"/>
          </a:p>
        </p:txBody>
      </p:sp>
      <p:sp>
        <p:nvSpPr>
          <p:cNvPr id="6" name="Content Placeholder 5"/>
          <p:cNvSpPr>
            <a:spLocks noGrp="1"/>
          </p:cNvSpPr>
          <p:nvPr>
            <p:ph idx="1"/>
          </p:nvPr>
        </p:nvSpPr>
        <p:spPr/>
        <p:txBody>
          <a:bodyPr>
            <a:normAutofit/>
          </a:bodyPr>
          <a:lstStyle/>
          <a:p>
            <a:r>
              <a:rPr lang="en-US" dirty="0" smtClean="0"/>
              <a:t>More than any other designed the Government of the United States: As Secretary of the Treasury, Hamilton was the primary author of the economic policies of the George Washington administration, especially the funding of the state debts by the Federal government, the establishment of a national bank, a system of tariffs, and friendly trade relations with Britain</a:t>
            </a:r>
            <a:endParaRPr lang="en-US" dirty="0"/>
          </a:p>
        </p:txBody>
      </p:sp>
    </p:spTree>
    <p:extLst>
      <p:ext uri="{BB962C8B-B14F-4D97-AF65-F5344CB8AC3E}">
        <p14:creationId xmlns:p14="http://schemas.microsoft.com/office/powerpoint/2010/main" val="2173249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Free Markets: Alexander Hamilton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the two years, Hamilton submitted five reports:</a:t>
            </a:r>
          </a:p>
          <a:p>
            <a:pPr lvl="1"/>
            <a:r>
              <a:rPr lang="en-US" dirty="0" smtClean="0"/>
              <a:t>First Report on the Public Credit: Communicated to the House of Representatives, January 14, 1790. </a:t>
            </a:r>
          </a:p>
          <a:p>
            <a:pPr lvl="1"/>
            <a:r>
              <a:rPr lang="en-US" dirty="0" smtClean="0"/>
              <a:t>Operations of the Act Laying Duties on Imports: Communicated to the House of Representatives, April 23, 1790. </a:t>
            </a:r>
          </a:p>
          <a:p>
            <a:pPr lvl="1"/>
            <a:r>
              <a:rPr lang="en-US" dirty="0" smtClean="0"/>
              <a:t>Second Report on Public Credit: Report on a National Bank. Communicated to the House of Representatives, December 14, 1790. </a:t>
            </a:r>
          </a:p>
          <a:p>
            <a:pPr lvl="1"/>
            <a:r>
              <a:rPr lang="en-US" dirty="0" smtClean="0"/>
              <a:t>Report on the Establishment of a Mint: Communicated to the House of Representatives, January 28, 1791. </a:t>
            </a:r>
          </a:p>
          <a:p>
            <a:pPr lvl="1"/>
            <a:r>
              <a:rPr lang="en-US" dirty="0" smtClean="0"/>
              <a:t>Report on Manufactures: Communicated to the House of Representatives, December 5, 1791. </a:t>
            </a:r>
          </a:p>
          <a:p>
            <a:endParaRPr lang="en-US" dirty="0"/>
          </a:p>
        </p:txBody>
      </p:sp>
    </p:spTree>
    <p:extLst>
      <p:ext uri="{BB962C8B-B14F-4D97-AF65-F5344CB8AC3E}">
        <p14:creationId xmlns:p14="http://schemas.microsoft.com/office/powerpoint/2010/main" val="304777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Nation and State Centered Federalism: 1787-1860s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1407005"/>
              </p:ext>
            </p:extLst>
          </p:nvPr>
        </p:nvGraphicFramePr>
        <p:xfrm>
          <a:off x="457200" y="1935163"/>
          <a:ext cx="8229600" cy="46913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algn="ctr"/>
                      <a:r>
                        <a:rPr lang="en-US" b="1" dirty="0" smtClean="0"/>
                        <a:t>Nation Centered</a:t>
                      </a:r>
                      <a:endParaRPr lang="en-US" b="1" dirty="0"/>
                    </a:p>
                  </a:txBody>
                  <a:tcPr/>
                </a:tc>
                <a:tc gridSpan="4">
                  <a:txBody>
                    <a:bodyPr/>
                    <a:lstStyle/>
                    <a:p>
                      <a:pPr marL="342900" marR="0" lvl="0" indent="-342900">
                        <a:lnSpc>
                          <a:spcPct val="115000"/>
                        </a:lnSpc>
                        <a:spcBef>
                          <a:spcPts val="0"/>
                        </a:spcBef>
                        <a:spcAft>
                          <a:spcPts val="0"/>
                        </a:spcAft>
                        <a:buFont typeface="+mj-lt"/>
                        <a:buAutoNum type="arabicPeriod"/>
                      </a:pPr>
                      <a:r>
                        <a:rPr lang="en-US" sz="1400" dirty="0">
                          <a:effectLst/>
                          <a:latin typeface="Calibri"/>
                          <a:ea typeface="Calibri"/>
                          <a:cs typeface="Times New Roman"/>
                        </a:rPr>
                        <a:t>National government is free to expand authority unless specifically prohibited by the constitution</a:t>
                      </a:r>
                    </a:p>
                    <a:p>
                      <a:pPr marL="342900" marR="0" lvl="0" indent="-342900">
                        <a:lnSpc>
                          <a:spcPct val="115000"/>
                        </a:lnSpc>
                        <a:spcBef>
                          <a:spcPts val="0"/>
                        </a:spcBef>
                        <a:spcAft>
                          <a:spcPts val="0"/>
                        </a:spcAft>
                        <a:buFont typeface="+mj-lt"/>
                        <a:buAutoNum type="arabicPeriod"/>
                      </a:pPr>
                      <a:r>
                        <a:rPr lang="en-US" sz="1400" dirty="0">
                          <a:effectLst/>
                          <a:latin typeface="Calibri"/>
                          <a:ea typeface="Calibri"/>
                          <a:cs typeface="Times New Roman"/>
                        </a:rPr>
                        <a:t>When states and national government are in dispute, the states must give way</a:t>
                      </a:r>
                    </a:p>
                    <a:p>
                      <a:pPr marL="342900" marR="0" lvl="0" indent="-342900">
                        <a:lnSpc>
                          <a:spcPct val="115000"/>
                        </a:lnSpc>
                        <a:spcBef>
                          <a:spcPts val="0"/>
                        </a:spcBef>
                        <a:spcAft>
                          <a:spcPts val="0"/>
                        </a:spcAft>
                        <a:buFont typeface="+mj-lt"/>
                        <a:buAutoNum type="arabicPeriod"/>
                      </a:pPr>
                      <a:r>
                        <a:rPr lang="en-US" sz="1400" dirty="0">
                          <a:effectLst/>
                          <a:latin typeface="Calibri"/>
                          <a:ea typeface="Calibri"/>
                          <a:cs typeface="Times New Roman"/>
                        </a:rPr>
                        <a:t>National government can judge acts of Congress and of the states as constitutional</a:t>
                      </a:r>
                    </a:p>
                  </a:txBody>
                  <a:tcPr marL="68580" marR="68580" marT="0" marB="0"/>
                </a:tc>
                <a:tc hMerge="1">
                  <a:txBody>
                    <a:bodyPr/>
                    <a:lstStyle/>
                    <a:p>
                      <a:pPr marL="342900" marR="0" lvl="0" indent="-342900">
                        <a:lnSpc>
                          <a:spcPct val="115000"/>
                        </a:lnSpc>
                        <a:spcBef>
                          <a:spcPts val="0"/>
                        </a:spcBef>
                        <a:spcAft>
                          <a:spcPts val="0"/>
                        </a:spcAft>
                        <a:buFont typeface="+mj-lt"/>
                        <a:buAutoNum type="arabicPeriod"/>
                      </a:pPr>
                      <a:endParaRPr lang="en-US" sz="1100" dirty="0">
                        <a:effectLst/>
                        <a:latin typeface="Calibri"/>
                        <a:ea typeface="Calibri"/>
                        <a:cs typeface="Times New Roman"/>
                      </a:endParaRPr>
                    </a:p>
                  </a:txBody>
                  <a:tcPr marL="68580" marR="68580" marT="0" marB="0"/>
                </a:tc>
                <a:tc hMerge="1">
                  <a:txBody>
                    <a:bodyPr/>
                    <a:lstStyle/>
                    <a:p>
                      <a:pPr marL="342900" marR="0" lvl="0" indent="-342900">
                        <a:lnSpc>
                          <a:spcPct val="115000"/>
                        </a:lnSpc>
                        <a:spcBef>
                          <a:spcPts val="0"/>
                        </a:spcBef>
                        <a:spcAft>
                          <a:spcPts val="0"/>
                        </a:spcAft>
                        <a:buFont typeface="+mj-lt"/>
                        <a:buAutoNum type="arabicPeriod"/>
                      </a:pPr>
                      <a:endParaRPr lang="en-US" sz="1100" dirty="0">
                        <a:effectLst/>
                        <a:latin typeface="Calibri"/>
                        <a:ea typeface="Calibri"/>
                        <a:cs typeface="Times New Roman"/>
                      </a:endParaRPr>
                    </a:p>
                  </a:txBody>
                  <a:tcPr marL="68580" marR="68580" marT="0" marB="0"/>
                </a:tc>
                <a:tc hMerge="1">
                  <a:txBody>
                    <a:bodyPr/>
                    <a:lstStyle/>
                    <a:p>
                      <a:pPr marL="342900" marR="0" lvl="0" indent="-342900">
                        <a:lnSpc>
                          <a:spcPct val="115000"/>
                        </a:lnSpc>
                        <a:spcBef>
                          <a:spcPts val="0"/>
                        </a:spcBef>
                        <a:spcAft>
                          <a:spcPts val="0"/>
                        </a:spcAft>
                        <a:buFont typeface="+mj-lt"/>
                        <a:buAutoNum type="arabicPeriod"/>
                      </a:pPr>
                      <a:endParaRPr lang="en-US" sz="1100" dirty="0">
                        <a:effectLst/>
                        <a:latin typeface="Calibri"/>
                        <a:ea typeface="Calibri"/>
                        <a:cs typeface="Times New Roman"/>
                      </a:endParaRPr>
                    </a:p>
                  </a:txBody>
                  <a:tcPr marL="68580" marR="68580" marT="0" marB="0"/>
                </a:tc>
              </a:tr>
              <a:tr h="370840">
                <a:tc>
                  <a:txBody>
                    <a:bodyPr/>
                    <a:lstStyle/>
                    <a:p>
                      <a:pPr algn="ctr"/>
                      <a:r>
                        <a:rPr lang="en-US" b="1" dirty="0" smtClean="0"/>
                        <a:t>State Centered</a:t>
                      </a:r>
                      <a:endParaRPr lang="en-US" b="1" dirty="0"/>
                    </a:p>
                  </a:txBody>
                  <a:tcPr/>
                </a:tc>
                <a:tc gridSpan="4">
                  <a:txBody>
                    <a:bodyPr/>
                    <a:lstStyle/>
                    <a:p>
                      <a:pPr marL="342900" marR="0" lvl="0" indent="-342900">
                        <a:lnSpc>
                          <a:spcPct val="115000"/>
                        </a:lnSpc>
                        <a:spcBef>
                          <a:spcPts val="0"/>
                        </a:spcBef>
                        <a:spcAft>
                          <a:spcPts val="0"/>
                        </a:spcAft>
                        <a:buFont typeface="+mj-lt"/>
                        <a:buAutoNum type="arabicPeriod"/>
                      </a:pPr>
                      <a:r>
                        <a:rPr lang="en-US" sz="1400" dirty="0">
                          <a:effectLst/>
                          <a:latin typeface="Calibri"/>
                          <a:ea typeface="Calibri"/>
                          <a:cs typeface="Times New Roman"/>
                        </a:rPr>
                        <a:t>National government has delegated powers only</a:t>
                      </a:r>
                    </a:p>
                    <a:p>
                      <a:pPr marL="342900" marR="0" lvl="0" indent="-342900">
                        <a:lnSpc>
                          <a:spcPct val="115000"/>
                        </a:lnSpc>
                        <a:spcBef>
                          <a:spcPts val="0"/>
                        </a:spcBef>
                        <a:spcAft>
                          <a:spcPts val="0"/>
                        </a:spcAft>
                        <a:buFont typeface="+mj-lt"/>
                        <a:buAutoNum type="arabicPeriod"/>
                      </a:pPr>
                      <a:r>
                        <a:rPr lang="en-US" sz="1400" dirty="0">
                          <a:effectLst/>
                          <a:latin typeface="Calibri"/>
                          <a:ea typeface="Calibri"/>
                          <a:cs typeface="Times New Roman"/>
                        </a:rPr>
                        <a:t>National government has no right to judge constitutionality of state actions</a:t>
                      </a:r>
                    </a:p>
                    <a:p>
                      <a:pPr marL="342900" marR="0" lvl="0" indent="-342900">
                        <a:lnSpc>
                          <a:spcPct val="115000"/>
                        </a:lnSpc>
                        <a:spcBef>
                          <a:spcPts val="0"/>
                        </a:spcBef>
                        <a:spcAft>
                          <a:spcPts val="0"/>
                        </a:spcAft>
                        <a:buFont typeface="+mj-lt"/>
                        <a:buAutoNum type="arabicPeriod"/>
                      </a:pPr>
                      <a:r>
                        <a:rPr lang="en-US" sz="1400" dirty="0">
                          <a:effectLst/>
                          <a:latin typeface="Calibri"/>
                          <a:ea typeface="Calibri"/>
                          <a:cs typeface="Times New Roman"/>
                        </a:rPr>
                        <a:t>States have right to nullify actions within their boundaries</a:t>
                      </a:r>
                    </a:p>
                  </a:txBody>
                  <a:tcPr marL="68580" marR="68580" marT="0" marB="0"/>
                </a:tc>
                <a:tc hMerge="1">
                  <a:txBody>
                    <a:bodyPr/>
                    <a:lstStyle/>
                    <a:p>
                      <a:pPr marL="342900" marR="0" lvl="0" indent="-342900">
                        <a:lnSpc>
                          <a:spcPct val="115000"/>
                        </a:lnSpc>
                        <a:spcBef>
                          <a:spcPts val="0"/>
                        </a:spcBef>
                        <a:spcAft>
                          <a:spcPts val="0"/>
                        </a:spcAft>
                        <a:buFont typeface="+mj-lt"/>
                        <a:buAutoNum type="arabicPeriod"/>
                      </a:pPr>
                      <a:endParaRPr lang="en-US" sz="1100" dirty="0">
                        <a:effectLst/>
                        <a:latin typeface="Calibri"/>
                        <a:ea typeface="Calibri"/>
                        <a:cs typeface="Times New Roman"/>
                      </a:endParaRPr>
                    </a:p>
                  </a:txBody>
                  <a:tcPr marL="68580" marR="68580" marT="0" marB="0"/>
                </a:tc>
                <a:tc hMerge="1">
                  <a:txBody>
                    <a:bodyPr/>
                    <a:lstStyle/>
                    <a:p>
                      <a:pPr marL="342900" marR="0" lvl="0" indent="-342900">
                        <a:lnSpc>
                          <a:spcPct val="115000"/>
                        </a:lnSpc>
                        <a:spcBef>
                          <a:spcPts val="0"/>
                        </a:spcBef>
                        <a:spcAft>
                          <a:spcPts val="0"/>
                        </a:spcAft>
                        <a:buFont typeface="+mj-lt"/>
                        <a:buAutoNum type="arabicPeriod"/>
                      </a:pPr>
                      <a:endParaRPr lang="en-US" sz="1100" dirty="0">
                        <a:effectLst/>
                        <a:latin typeface="Calibri"/>
                        <a:ea typeface="Calibri"/>
                        <a:cs typeface="Times New Roman"/>
                      </a:endParaRPr>
                    </a:p>
                  </a:txBody>
                  <a:tcPr marL="68580" marR="68580" marT="0" marB="0"/>
                </a:tc>
                <a:tc hMerge="1">
                  <a:txBody>
                    <a:bodyPr/>
                    <a:lstStyle/>
                    <a:p>
                      <a:pPr marL="0" marR="0" lvl="0" indent="0">
                        <a:lnSpc>
                          <a:spcPct val="115000"/>
                        </a:lnSpc>
                        <a:spcBef>
                          <a:spcPts val="0"/>
                        </a:spcBef>
                        <a:spcAft>
                          <a:spcPts val="0"/>
                        </a:spcAft>
                        <a:buFont typeface="+mj-lt"/>
                        <a:buNone/>
                      </a:pPr>
                      <a:endParaRPr lang="en-US" sz="1100" dirty="0">
                        <a:effectLst/>
                        <a:latin typeface="Calibri"/>
                        <a:ea typeface="Calibri"/>
                        <a:cs typeface="Times New Roman"/>
                      </a:endParaRPr>
                    </a:p>
                  </a:txBody>
                  <a:tcPr marL="68580" marR="68580" marT="0" marB="0"/>
                </a:tc>
              </a:tr>
              <a:tr h="370840">
                <a:tc>
                  <a:txBody>
                    <a:bodyPr/>
                    <a:lstStyle/>
                    <a:p>
                      <a:pPr algn="ctr"/>
                      <a:r>
                        <a:rPr lang="en-US" b="1" dirty="0" smtClean="0"/>
                        <a:t>Federal Grants in Aid</a:t>
                      </a:r>
                      <a:endParaRPr lang="en-US" b="1" dirty="0"/>
                    </a:p>
                  </a:txBody>
                  <a:tcPr/>
                </a:tc>
                <a:tc>
                  <a:txBody>
                    <a:bodyPr/>
                    <a:lstStyle/>
                    <a:p>
                      <a:pPr algn="ctr"/>
                      <a:r>
                        <a:rPr lang="en-US" sz="1600" b="1" dirty="0" smtClean="0"/>
                        <a:t>Surplus Distribution Act</a:t>
                      </a:r>
                      <a:endParaRPr lang="en-US" sz="1600" b="1" dirty="0"/>
                    </a:p>
                  </a:txBody>
                  <a:tcPr/>
                </a:tc>
                <a:tc gridSpan="3">
                  <a:txBody>
                    <a:bodyPr/>
                    <a:lstStyle/>
                    <a:p>
                      <a:r>
                        <a:rPr lang="en-US" sz="1600" dirty="0" smtClean="0"/>
                        <a:t>Returned 28 million dollars to states based on representation in Congress</a:t>
                      </a:r>
                      <a:endParaRPr lang="en-US" sz="1600" dirty="0"/>
                    </a:p>
                  </a:txBody>
                  <a:tcPr/>
                </a:tc>
                <a:tc hMerge="1">
                  <a:txBody>
                    <a:bodyPr/>
                    <a:lstStyle/>
                    <a:p>
                      <a:endParaRPr lang="en-US" dirty="0"/>
                    </a:p>
                  </a:txBody>
                  <a:tcPr/>
                </a:tc>
                <a:tc hMerge="1">
                  <a:txBody>
                    <a:bodyPr/>
                    <a:lstStyle/>
                    <a:p>
                      <a:endParaRPr lang="en-US" dirty="0"/>
                    </a:p>
                  </a:txBody>
                  <a:tcPr/>
                </a:tc>
              </a:tr>
              <a:tr h="370840">
                <a:tc rowSpan="3">
                  <a:txBody>
                    <a:bodyPr/>
                    <a:lstStyle/>
                    <a:p>
                      <a:pPr algn="ctr"/>
                      <a:endParaRPr lang="en-US" b="1" dirty="0" smtClean="0"/>
                    </a:p>
                    <a:p>
                      <a:pPr algn="ctr"/>
                      <a:endParaRPr lang="en-US" b="1" dirty="0" smtClean="0"/>
                    </a:p>
                    <a:p>
                      <a:pPr algn="ctr"/>
                      <a:r>
                        <a:rPr lang="en-US" b="1" dirty="0" smtClean="0"/>
                        <a:t>Supreme</a:t>
                      </a:r>
                    </a:p>
                    <a:p>
                      <a:pPr algn="ctr"/>
                      <a:r>
                        <a:rPr lang="en-US" b="1" dirty="0" smtClean="0"/>
                        <a:t>Court Decisions</a:t>
                      </a:r>
                      <a:endParaRPr lang="en-US" b="1" dirty="0"/>
                    </a:p>
                  </a:txBody>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Marbury </a:t>
                      </a:r>
                      <a:r>
                        <a:rPr lang="en-US" sz="1600" b="1" dirty="0" err="1">
                          <a:effectLst/>
                          <a:latin typeface="Calibri"/>
                          <a:ea typeface="Calibri"/>
                          <a:cs typeface="Times New Roman"/>
                        </a:rPr>
                        <a:t>vs</a:t>
                      </a:r>
                      <a:r>
                        <a:rPr lang="en-US" sz="1600" b="1" dirty="0">
                          <a:effectLst/>
                          <a:latin typeface="Calibri"/>
                          <a:ea typeface="Calibri"/>
                          <a:cs typeface="Times New Roman"/>
                        </a:rPr>
                        <a:t> Madison 1803</a:t>
                      </a:r>
                      <a:endParaRPr lang="en-US" sz="1600" dirty="0">
                        <a:effectLst/>
                        <a:latin typeface="Calibri"/>
                        <a:ea typeface="Calibri"/>
                        <a:cs typeface="Times New Roman"/>
                      </a:endParaRPr>
                    </a:p>
                  </a:txBody>
                  <a:tcPr marL="68580" marR="68580" marT="0" marB="0"/>
                </a:tc>
                <a:tc gridSpan="3">
                  <a:txBody>
                    <a:bodyPr/>
                    <a:lstStyle/>
                    <a:p>
                      <a:pPr marL="0" marR="0">
                        <a:lnSpc>
                          <a:spcPct val="115000"/>
                        </a:lnSpc>
                        <a:spcBef>
                          <a:spcPts val="0"/>
                        </a:spcBef>
                        <a:spcAft>
                          <a:spcPts val="0"/>
                        </a:spcAft>
                      </a:pPr>
                      <a:r>
                        <a:rPr lang="en-US" sz="1600" dirty="0">
                          <a:effectLst/>
                          <a:latin typeface="Times New Roman"/>
                          <a:ea typeface="Calibri"/>
                          <a:cs typeface="Times New Roman"/>
                        </a:rPr>
                        <a:t>Established the Supreme court as the final arbiter of the Constitution</a:t>
                      </a:r>
                      <a:endParaRPr lang="en-US" sz="1600" dirty="0">
                        <a:effectLst/>
                        <a:latin typeface="Calibri"/>
                        <a:ea typeface="Calibri"/>
                        <a:cs typeface="Times New Roman"/>
                      </a:endParaRPr>
                    </a:p>
                  </a:txBody>
                  <a:tcPr marL="68580" marR="68580" marT="0" marB="0"/>
                </a:tc>
                <a:tc hMerge="1">
                  <a:txBody>
                    <a:bodyPr/>
                    <a:lstStyle/>
                    <a:p>
                      <a:endParaRPr lang="en-US" dirty="0"/>
                    </a:p>
                  </a:txBody>
                  <a:tcPr marL="68580" marR="68580" marT="0" marB="0"/>
                </a:tc>
                <a:tc hMerge="1">
                  <a:txBody>
                    <a:bodyPr/>
                    <a:lstStyle/>
                    <a:p>
                      <a:endParaRPr lang="en-US" dirty="0"/>
                    </a:p>
                  </a:txBody>
                  <a:tcPr marL="68580" marR="68580" marT="0" marB="0"/>
                </a:tc>
              </a:tr>
              <a:tr h="370840">
                <a:tc vMerge="1">
                  <a:txBody>
                    <a:bodyPr/>
                    <a:lstStyle/>
                    <a:p>
                      <a:pPr algn="ctr"/>
                      <a:endParaRPr lang="en-US" b="1" dirty="0"/>
                    </a:p>
                  </a:txBody>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Green </a:t>
                      </a:r>
                      <a:r>
                        <a:rPr lang="en-US" sz="1600" b="1" dirty="0" err="1">
                          <a:effectLst/>
                          <a:latin typeface="Calibri"/>
                          <a:ea typeface="Calibri"/>
                          <a:cs typeface="Times New Roman"/>
                        </a:rPr>
                        <a:t>vs</a:t>
                      </a:r>
                      <a:r>
                        <a:rPr lang="en-US" sz="1600" b="1" dirty="0">
                          <a:effectLst/>
                          <a:latin typeface="Calibri"/>
                          <a:ea typeface="Calibri"/>
                          <a:cs typeface="Times New Roman"/>
                        </a:rPr>
                        <a:t> Biddle 1823</a:t>
                      </a:r>
                      <a:endParaRPr lang="en-US" sz="1600" dirty="0">
                        <a:effectLst/>
                        <a:latin typeface="Calibri"/>
                        <a:ea typeface="Calibri"/>
                        <a:cs typeface="Times New Roman"/>
                      </a:endParaRPr>
                    </a:p>
                  </a:txBody>
                  <a:tcPr marL="68580" marR="68580" marT="0" marB="0"/>
                </a:tc>
                <a:tc gridSpan="3">
                  <a:txBody>
                    <a:bodyPr/>
                    <a:lstStyle/>
                    <a:p>
                      <a:pPr marL="0" marR="0">
                        <a:lnSpc>
                          <a:spcPct val="115000"/>
                        </a:lnSpc>
                        <a:spcBef>
                          <a:spcPts val="0"/>
                        </a:spcBef>
                        <a:spcAft>
                          <a:spcPts val="0"/>
                        </a:spcAft>
                      </a:pPr>
                      <a:r>
                        <a:rPr lang="en-US" sz="1600" dirty="0">
                          <a:effectLst/>
                          <a:latin typeface="Times New Roman"/>
                          <a:ea typeface="Calibri"/>
                          <a:cs typeface="Times New Roman"/>
                        </a:rPr>
                        <a:t>Concerned the “necessary and Proper” clause as well as the “national supremacy.” The national government is </a:t>
                      </a:r>
                      <a:r>
                        <a:rPr lang="en-US" sz="1600" dirty="0" smtClean="0">
                          <a:effectLst/>
                          <a:latin typeface="Times New Roman"/>
                          <a:ea typeface="Calibri"/>
                          <a:cs typeface="Times New Roman"/>
                        </a:rPr>
                        <a:t>supreme. Protected First Bank of U.S. from state taxes.</a:t>
                      </a:r>
                      <a:endParaRPr lang="en-US" sz="1600" dirty="0">
                        <a:effectLst/>
                        <a:latin typeface="Calibri"/>
                        <a:ea typeface="Calibri"/>
                        <a:cs typeface="Times New Roman"/>
                      </a:endParaRPr>
                    </a:p>
                  </a:txBody>
                  <a:tcPr marL="68580" marR="68580" marT="0" marB="0"/>
                </a:tc>
                <a:tc hMerge="1">
                  <a:txBody>
                    <a:bodyPr/>
                    <a:lstStyle/>
                    <a:p>
                      <a:endParaRPr lang="en-US" dirty="0"/>
                    </a:p>
                  </a:txBody>
                  <a:tcPr marL="68580" marR="68580" marT="0" marB="0"/>
                </a:tc>
                <a:tc hMerge="1">
                  <a:txBody>
                    <a:bodyPr/>
                    <a:lstStyle/>
                    <a:p>
                      <a:endParaRPr lang="en-US" dirty="0"/>
                    </a:p>
                  </a:txBody>
                  <a:tcPr marL="68580" marR="68580" marT="0" marB="0"/>
                </a:tc>
              </a:tr>
              <a:tr h="370840">
                <a:tc vMerge="1">
                  <a:txBody>
                    <a:bodyPr/>
                    <a:lstStyle/>
                    <a:p>
                      <a:pPr algn="ctr"/>
                      <a:endParaRPr lang="en-US" b="1" dirty="0"/>
                    </a:p>
                  </a:txBody>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Gibbons </a:t>
                      </a:r>
                      <a:r>
                        <a:rPr lang="en-US" sz="1600" b="1" dirty="0" err="1">
                          <a:effectLst/>
                          <a:latin typeface="Calibri"/>
                          <a:ea typeface="Calibri"/>
                          <a:cs typeface="Times New Roman"/>
                        </a:rPr>
                        <a:t>vs</a:t>
                      </a:r>
                      <a:r>
                        <a:rPr lang="en-US" sz="1600" b="1" dirty="0">
                          <a:effectLst/>
                          <a:latin typeface="Calibri"/>
                          <a:ea typeface="Calibri"/>
                          <a:cs typeface="Times New Roman"/>
                        </a:rPr>
                        <a:t> Ogden 1824</a:t>
                      </a:r>
                      <a:endParaRPr lang="en-US" sz="1600" dirty="0">
                        <a:effectLst/>
                        <a:latin typeface="Calibri"/>
                        <a:ea typeface="Calibri"/>
                        <a:cs typeface="Times New Roman"/>
                      </a:endParaRPr>
                    </a:p>
                  </a:txBody>
                  <a:tcPr marL="68580" marR="68580" marT="0" marB="0"/>
                </a:tc>
                <a:tc gridSpan="3">
                  <a:txBody>
                    <a:bodyPr/>
                    <a:lstStyle/>
                    <a:p>
                      <a:pPr marL="0" marR="0">
                        <a:lnSpc>
                          <a:spcPct val="115000"/>
                        </a:lnSpc>
                        <a:spcBef>
                          <a:spcPts val="0"/>
                        </a:spcBef>
                        <a:spcAft>
                          <a:spcPts val="0"/>
                        </a:spcAft>
                      </a:pPr>
                      <a:r>
                        <a:rPr lang="en-US" sz="1600" dirty="0">
                          <a:effectLst/>
                          <a:latin typeface="Times New Roman"/>
                          <a:ea typeface="Calibri"/>
                          <a:cs typeface="Times New Roman"/>
                        </a:rPr>
                        <a:t>Recognizes the U.S. Supreme Court authority to declare a state law unconstitutional.</a:t>
                      </a:r>
                      <a:endParaRPr lang="en-US" sz="1600" dirty="0">
                        <a:effectLst/>
                        <a:latin typeface="Calibri"/>
                        <a:ea typeface="Calibri"/>
                        <a:cs typeface="Times New Roman"/>
                      </a:endParaRPr>
                    </a:p>
                  </a:txBody>
                  <a:tcPr marL="68580" marR="68580" marT="0" marB="0"/>
                </a:tc>
                <a:tc hMerge="1">
                  <a:txBody>
                    <a:bodyPr/>
                    <a:lstStyle/>
                    <a:p>
                      <a:endParaRPr lang="en-US" dirty="0"/>
                    </a:p>
                  </a:txBody>
                  <a:tcPr marL="68580" marR="68580" marT="0" marB="0"/>
                </a:tc>
                <a:tc hMerge="1">
                  <a:txBody>
                    <a:bodyPr/>
                    <a:lstStyle/>
                    <a:p>
                      <a:endParaRPr lang="en-US" dirty="0"/>
                    </a:p>
                  </a:txBody>
                  <a:tcPr marL="68580" marR="68580" marT="0" marB="0"/>
                </a:tc>
              </a:tr>
            </a:tbl>
          </a:graphicData>
        </a:graphic>
      </p:graphicFrame>
    </p:spTree>
    <p:extLst>
      <p:ext uri="{BB962C8B-B14F-4D97-AF65-F5344CB8AC3E}">
        <p14:creationId xmlns:p14="http://schemas.microsoft.com/office/powerpoint/2010/main" val="35672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First Bank of the United States</a:t>
            </a:r>
            <a:endParaRPr lang="en-US" b="1" dirty="0"/>
          </a:p>
        </p:txBody>
      </p:sp>
      <p:sp>
        <p:nvSpPr>
          <p:cNvPr id="4" name="Content Placeholder 3"/>
          <p:cNvSpPr>
            <a:spLocks noGrp="1"/>
          </p:cNvSpPr>
          <p:nvPr>
            <p:ph sz="half" idx="1"/>
          </p:nvPr>
        </p:nvSpPr>
        <p:spPr/>
        <p:txBody>
          <a:bodyPr>
            <a:normAutofit lnSpcReduction="10000"/>
          </a:bodyPr>
          <a:lstStyle/>
          <a:p>
            <a:r>
              <a:rPr lang="en-US" dirty="0" smtClean="0"/>
              <a:t>Hamilton intended for the bank to issue notes that would replace some of the gold and silver in circulation.</a:t>
            </a:r>
          </a:p>
          <a:p>
            <a:r>
              <a:rPr lang="en-US" dirty="0" smtClean="0"/>
              <a:t>He thought that with the bank the U.S. would not have to export in order to increase the stock of its money.</a:t>
            </a:r>
          </a:p>
          <a:p>
            <a:r>
              <a:rPr lang="en-US" dirty="0" smtClean="0"/>
              <a:t>It ended in 1811</a:t>
            </a:r>
            <a:endParaRPr lang="en-US" dirty="0"/>
          </a:p>
        </p:txBody>
      </p:sp>
      <p:pic>
        <p:nvPicPr>
          <p:cNvPr id="6" name="Content Placeholder 5" descr="first bank of the US.jpg"/>
          <p:cNvPicPr>
            <a:picLocks noGrp="1" noChangeAspect="1"/>
          </p:cNvPicPr>
          <p:nvPr>
            <p:ph sz="half" idx="2"/>
          </p:nvPr>
        </p:nvPicPr>
        <p:blipFill>
          <a:blip r:embed="rId2"/>
          <a:stretch>
            <a:fillRect/>
          </a:stretch>
        </p:blipFill>
        <p:spPr>
          <a:xfrm>
            <a:off x="4724400" y="2209800"/>
            <a:ext cx="3810000" cy="3276600"/>
          </a:xfrm>
        </p:spPr>
      </p:pic>
    </p:spTree>
    <p:extLst>
      <p:ext uri="{BB962C8B-B14F-4D97-AF65-F5344CB8AC3E}">
        <p14:creationId xmlns:p14="http://schemas.microsoft.com/office/powerpoint/2010/main" val="768278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First Bank of the United States</a:t>
            </a:r>
            <a:endParaRPr lang="en-US" dirty="0"/>
          </a:p>
        </p:txBody>
      </p:sp>
      <p:sp>
        <p:nvSpPr>
          <p:cNvPr id="3" name="Content Placeholder 2"/>
          <p:cNvSpPr>
            <a:spLocks noGrp="1"/>
          </p:cNvSpPr>
          <p:nvPr>
            <p:ph sz="half" idx="1"/>
          </p:nvPr>
        </p:nvSpPr>
        <p:spPr/>
        <p:txBody>
          <a:bodyPr>
            <a:normAutofit fontScale="92500"/>
          </a:bodyPr>
          <a:lstStyle/>
          <a:p>
            <a:r>
              <a:rPr lang="en-US" dirty="0" smtClean="0"/>
              <a:t>Aaron Burr and others fought against the first bank of the U.S. because:</a:t>
            </a:r>
          </a:p>
          <a:p>
            <a:r>
              <a:rPr lang="en-US" dirty="0" smtClean="0"/>
              <a:t>It was unconstitutional</a:t>
            </a:r>
          </a:p>
          <a:p>
            <a:r>
              <a:rPr lang="en-US" dirty="0" smtClean="0"/>
              <a:t>It would create a money monopoly</a:t>
            </a:r>
          </a:p>
          <a:p>
            <a:r>
              <a:rPr lang="en-US" dirty="0" smtClean="0"/>
              <a:t>It helped the commercial North but not the agricultural  South</a:t>
            </a:r>
            <a:endParaRPr lang="en-US" dirty="0"/>
          </a:p>
        </p:txBody>
      </p:sp>
      <p:pic>
        <p:nvPicPr>
          <p:cNvPr id="5" name="Content Placeholder 4" descr="first bank of the US II.jpg"/>
          <p:cNvPicPr>
            <a:picLocks noGrp="1" noChangeAspect="1"/>
          </p:cNvPicPr>
          <p:nvPr>
            <p:ph sz="half" idx="2"/>
          </p:nvPr>
        </p:nvPicPr>
        <p:blipFill>
          <a:blip r:embed="rId2"/>
          <a:stretch>
            <a:fillRect/>
          </a:stretch>
        </p:blipFill>
        <p:spPr>
          <a:xfrm>
            <a:off x="4876800" y="2438400"/>
            <a:ext cx="3657600" cy="2209799"/>
          </a:xfrm>
        </p:spPr>
      </p:pic>
    </p:spTree>
    <p:extLst>
      <p:ext uri="{BB962C8B-B14F-4D97-AF65-F5344CB8AC3E}">
        <p14:creationId xmlns:p14="http://schemas.microsoft.com/office/powerpoint/2010/main" val="2950749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Second Bank of the U.S.</a:t>
            </a:r>
            <a:endParaRPr lang="en-US" b="1" dirty="0"/>
          </a:p>
        </p:txBody>
      </p:sp>
      <p:sp>
        <p:nvSpPr>
          <p:cNvPr id="3" name="Content Placeholder 2"/>
          <p:cNvSpPr>
            <a:spLocks noGrp="1"/>
          </p:cNvSpPr>
          <p:nvPr>
            <p:ph sz="half" idx="1"/>
          </p:nvPr>
        </p:nvSpPr>
        <p:spPr/>
        <p:txBody>
          <a:bodyPr/>
          <a:lstStyle/>
          <a:p>
            <a:r>
              <a:rPr lang="en-US" dirty="0" smtClean="0"/>
              <a:t>Chartered in 1816</a:t>
            </a:r>
          </a:p>
          <a:p>
            <a:r>
              <a:rPr lang="en-US" dirty="0" smtClean="0"/>
              <a:t>Andrew Jackson and the democrats fought the re-charter of the second bank of the U.S.</a:t>
            </a:r>
          </a:p>
          <a:p>
            <a:endParaRPr lang="en-US" dirty="0" smtClean="0"/>
          </a:p>
          <a:p>
            <a:endParaRPr lang="en-US" dirty="0"/>
          </a:p>
        </p:txBody>
      </p:sp>
      <p:pic>
        <p:nvPicPr>
          <p:cNvPr id="5" name="Content Placeholder 4" descr="second bank of the US.jpg"/>
          <p:cNvPicPr>
            <a:picLocks noGrp="1" noChangeAspect="1"/>
          </p:cNvPicPr>
          <p:nvPr>
            <p:ph sz="half" idx="2"/>
          </p:nvPr>
        </p:nvPicPr>
        <p:blipFill>
          <a:blip r:embed="rId2"/>
          <a:stretch>
            <a:fillRect/>
          </a:stretch>
        </p:blipFill>
        <p:spPr>
          <a:xfrm>
            <a:off x="4953000" y="2362200"/>
            <a:ext cx="3581399" cy="3886200"/>
          </a:xfrm>
        </p:spPr>
      </p:pic>
    </p:spTree>
    <p:extLst>
      <p:ext uri="{BB962C8B-B14F-4D97-AF65-F5344CB8AC3E}">
        <p14:creationId xmlns:p14="http://schemas.microsoft.com/office/powerpoint/2010/main" val="74393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Andrew Jackson: </a:t>
            </a:r>
            <a:br>
              <a:rPr lang="en-US" b="1" dirty="0" smtClean="0"/>
            </a:br>
            <a:r>
              <a:rPr lang="en-US" b="1" dirty="0" smtClean="0"/>
              <a:t>Democratic Republican</a:t>
            </a:r>
            <a:endParaRPr lang="en-US" b="1" dirty="0"/>
          </a:p>
        </p:txBody>
      </p:sp>
      <p:sp>
        <p:nvSpPr>
          <p:cNvPr id="5" name="Content Placeholder 4"/>
          <p:cNvSpPr>
            <a:spLocks noGrp="1"/>
          </p:cNvSpPr>
          <p:nvPr>
            <p:ph sz="half" idx="1"/>
          </p:nvPr>
        </p:nvSpPr>
        <p:spPr/>
        <p:txBody>
          <a:bodyPr>
            <a:normAutofit fontScale="77500" lnSpcReduction="20000"/>
          </a:bodyPr>
          <a:lstStyle/>
          <a:p>
            <a:r>
              <a:rPr lang="en-US" dirty="0" smtClean="0"/>
              <a:t>Andrew Jackson was the seventh president of the United States. He stood against the central bank. His opposition resulted in its collapse</a:t>
            </a:r>
          </a:p>
          <a:p>
            <a:r>
              <a:rPr lang="en-US" dirty="0" smtClean="0"/>
              <a:t>In January 1835, Jackson paid off the entire national debt, the only time in U.S. history that has been accomplished. </a:t>
            </a:r>
          </a:p>
          <a:p>
            <a:r>
              <a:rPr lang="en-US" dirty="0" smtClean="0"/>
              <a:t>A severe depression from 1837 to 1844 caused a tenfold increase in national debt within its first year.</a:t>
            </a:r>
            <a:endParaRPr lang="en-US" dirty="0"/>
          </a:p>
        </p:txBody>
      </p:sp>
      <p:pic>
        <p:nvPicPr>
          <p:cNvPr id="7" name="Content Placeholder 6" descr="andrew jackson.jpg"/>
          <p:cNvPicPr>
            <a:picLocks noGrp="1" noChangeAspect="1"/>
          </p:cNvPicPr>
          <p:nvPr>
            <p:ph sz="half" idx="2"/>
          </p:nvPr>
        </p:nvPicPr>
        <p:blipFill>
          <a:blip r:embed="rId2"/>
          <a:stretch>
            <a:fillRect/>
          </a:stretch>
        </p:blipFill>
        <p:spPr>
          <a:xfrm>
            <a:off x="4876800" y="1981200"/>
            <a:ext cx="3276600" cy="4114800"/>
          </a:xfrm>
        </p:spPr>
      </p:pic>
    </p:spTree>
    <p:extLst>
      <p:ext uri="{BB962C8B-B14F-4D97-AF65-F5344CB8AC3E}">
        <p14:creationId xmlns:p14="http://schemas.microsoft.com/office/powerpoint/2010/main" val="81422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Plymouth Rock Pilgrims in 1620</a:t>
            </a:r>
            <a:endParaRPr lang="en-US" dirty="0"/>
          </a:p>
        </p:txBody>
      </p:sp>
      <p:sp>
        <p:nvSpPr>
          <p:cNvPr id="6" name="Content Placeholder 5"/>
          <p:cNvSpPr>
            <a:spLocks noGrp="1"/>
          </p:cNvSpPr>
          <p:nvPr>
            <p:ph sz="half" idx="1"/>
          </p:nvPr>
        </p:nvSpPr>
        <p:spPr/>
        <p:txBody>
          <a:bodyPr>
            <a:normAutofit/>
          </a:bodyPr>
          <a:lstStyle/>
          <a:p>
            <a:r>
              <a:rPr lang="en-US" sz="1800" b="1" dirty="0" smtClean="0"/>
              <a:t>“</a:t>
            </a:r>
            <a:r>
              <a:rPr lang="en-US" sz="1800" dirty="0" smtClean="0"/>
              <a:t> The experience that was had in this common course and condition, tried sundry years and that amongst godly and sober men, may well evince the vanity of that conceit of Plato's and other ancients applauded by some of later times; that the taking away of property and bringing in community into a commonwealth would make them happy and flourishing; as if they were wiser than God. </a:t>
            </a:r>
            <a:endParaRPr lang="en-US" sz="1800" dirty="0"/>
          </a:p>
        </p:txBody>
      </p:sp>
      <p:pic>
        <p:nvPicPr>
          <p:cNvPr id="9" name="Content Placeholder 8" descr="Landing-Bacon.png"/>
          <p:cNvPicPr>
            <a:picLocks noGrp="1" noChangeAspect="1"/>
          </p:cNvPicPr>
          <p:nvPr>
            <p:ph sz="half" idx="2"/>
          </p:nvPr>
        </p:nvPicPr>
        <p:blipFill>
          <a:blip r:embed="rId2"/>
          <a:stretch>
            <a:fillRect/>
          </a:stretch>
        </p:blipFill>
        <p:spPr>
          <a:xfrm>
            <a:off x="4648200" y="2133600"/>
            <a:ext cx="4038599" cy="3505200"/>
          </a:xfrm>
        </p:spPr>
      </p:pic>
    </p:spTree>
    <p:extLst>
      <p:ext uri="{BB962C8B-B14F-4D97-AF65-F5344CB8AC3E}">
        <p14:creationId xmlns:p14="http://schemas.microsoft.com/office/powerpoint/2010/main" val="1291460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Whigs: 1833-1860</a:t>
            </a:r>
            <a:endParaRPr lang="en-US" b="1" dirty="0"/>
          </a:p>
        </p:txBody>
      </p:sp>
      <p:sp>
        <p:nvSpPr>
          <p:cNvPr id="3" name="Content Placeholder 2"/>
          <p:cNvSpPr>
            <a:spLocks noGrp="1"/>
          </p:cNvSpPr>
          <p:nvPr>
            <p:ph sz="half" idx="1"/>
          </p:nvPr>
        </p:nvSpPr>
        <p:spPr/>
        <p:txBody>
          <a:bodyPr>
            <a:normAutofit fontScale="85000" lnSpcReduction="10000"/>
          </a:bodyPr>
          <a:lstStyle/>
          <a:p>
            <a:r>
              <a:rPr lang="en-US" dirty="0" smtClean="0"/>
              <a:t>The Whigs celebrated Clay's vision of the "American System" that promoted rapid economic and industrial growth in the United States. Whigs demanded government support for a more modern, market-oriented economy, in which skill, expertise and bank credit would count for more than physical strength or land ownership</a:t>
            </a:r>
            <a:endParaRPr lang="en-US" dirty="0"/>
          </a:p>
        </p:txBody>
      </p:sp>
      <p:pic>
        <p:nvPicPr>
          <p:cNvPr id="5" name="Content Placeholder 4" descr="henry clay.jpg"/>
          <p:cNvPicPr>
            <a:picLocks noGrp="1" noChangeAspect="1"/>
          </p:cNvPicPr>
          <p:nvPr>
            <p:ph sz="half" idx="2"/>
          </p:nvPr>
        </p:nvPicPr>
        <p:blipFill>
          <a:blip r:embed="rId2"/>
          <a:stretch>
            <a:fillRect/>
          </a:stretch>
        </p:blipFill>
        <p:spPr>
          <a:xfrm>
            <a:off x="5029200" y="2057400"/>
            <a:ext cx="3505200" cy="4191000"/>
          </a:xfrm>
        </p:spPr>
      </p:pic>
    </p:spTree>
    <p:extLst>
      <p:ext uri="{BB962C8B-B14F-4D97-AF65-F5344CB8AC3E}">
        <p14:creationId xmlns:p14="http://schemas.microsoft.com/office/powerpoint/2010/main" val="2853300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The Whigs: 1833-1860</a:t>
            </a:r>
            <a:endParaRPr lang="en-US" dirty="0"/>
          </a:p>
        </p:txBody>
      </p:sp>
      <p:sp>
        <p:nvSpPr>
          <p:cNvPr id="6" name="Content Placeholder 5"/>
          <p:cNvSpPr>
            <a:spLocks noGrp="1"/>
          </p:cNvSpPr>
          <p:nvPr>
            <p:ph idx="1"/>
          </p:nvPr>
        </p:nvSpPr>
        <p:spPr/>
        <p:txBody>
          <a:bodyPr>
            <a:noAutofit/>
          </a:bodyPr>
          <a:lstStyle/>
          <a:p>
            <a:r>
              <a:rPr lang="en-US" sz="2800" dirty="0" smtClean="0"/>
              <a:t>The Whigs helped create public schools, private colleges, charities, and cultural institutions. </a:t>
            </a:r>
          </a:p>
          <a:p>
            <a:r>
              <a:rPr lang="en-US" sz="2800" dirty="0" smtClean="0"/>
              <a:t>Many were pietistic Protestant reformers who called for public schools to teach moral values and proposed prohibition to end the liquor problem.</a:t>
            </a:r>
            <a:endParaRPr lang="en-US" sz="2800" dirty="0"/>
          </a:p>
        </p:txBody>
      </p:sp>
    </p:spTree>
    <p:extLst>
      <p:ext uri="{BB962C8B-B14F-4D97-AF65-F5344CB8AC3E}">
        <p14:creationId xmlns:p14="http://schemas.microsoft.com/office/powerpoint/2010/main" val="1386820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Whigs: 1833-1860</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Abraham Lincoln began his political career as a member of the Whig party.</a:t>
            </a:r>
          </a:p>
          <a:p>
            <a:r>
              <a:rPr lang="en-US" dirty="0" smtClean="0"/>
              <a:t>He later moved to the Republican party and became President of the United States</a:t>
            </a:r>
          </a:p>
          <a:p>
            <a:r>
              <a:rPr lang="en-US" dirty="0" smtClean="0"/>
              <a:t>His econ0mics were in sympathy with the Whig party.</a:t>
            </a:r>
          </a:p>
          <a:p>
            <a:endParaRPr lang="en-US" dirty="0"/>
          </a:p>
        </p:txBody>
      </p:sp>
      <p:pic>
        <p:nvPicPr>
          <p:cNvPr id="5" name="Content Placeholder 4" descr="abraham lincoln.jpg"/>
          <p:cNvPicPr>
            <a:picLocks noGrp="1" noChangeAspect="1"/>
          </p:cNvPicPr>
          <p:nvPr>
            <p:ph sz="half" idx="2"/>
          </p:nvPr>
        </p:nvPicPr>
        <p:blipFill>
          <a:blip r:embed="rId2"/>
          <a:stretch>
            <a:fillRect/>
          </a:stretch>
        </p:blipFill>
        <p:spPr>
          <a:xfrm>
            <a:off x="4876801" y="2057400"/>
            <a:ext cx="3810000" cy="4267200"/>
          </a:xfrm>
        </p:spPr>
      </p:pic>
    </p:spTree>
    <p:extLst>
      <p:ext uri="{BB962C8B-B14F-4D97-AF65-F5344CB8AC3E}">
        <p14:creationId xmlns:p14="http://schemas.microsoft.com/office/powerpoint/2010/main" val="3826273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Dual Federalism: 1860-1930s</a:t>
            </a:r>
            <a:endParaRPr lang="en-US" dirty="0"/>
          </a:p>
        </p:txBody>
      </p:sp>
      <p:sp>
        <p:nvSpPr>
          <p:cNvPr id="5" name="Content Placeholder 4"/>
          <p:cNvSpPr>
            <a:spLocks noGrp="1"/>
          </p:cNvSpPr>
          <p:nvPr>
            <p:ph idx="1"/>
          </p:nvPr>
        </p:nvSpPr>
        <p:spPr/>
        <p:txBody>
          <a:bodyPr/>
          <a:lstStyle/>
          <a:p>
            <a:pPr lvl="0"/>
            <a:r>
              <a:rPr lang="en-US" sz="2800" dirty="0">
                <a:solidFill>
                  <a:schemeClr val="dk1"/>
                </a:solidFill>
              </a:rPr>
              <a:t>Separate spheres of legitimate authority</a:t>
            </a:r>
          </a:p>
          <a:p>
            <a:pPr lvl="0"/>
            <a:r>
              <a:rPr lang="en-US" sz="2800" dirty="0">
                <a:solidFill>
                  <a:schemeClr val="dk1"/>
                </a:solidFill>
              </a:rPr>
              <a:t>Spheres should not encroach upon one another</a:t>
            </a:r>
          </a:p>
          <a:p>
            <a:pPr lvl="0"/>
            <a:r>
              <a:rPr lang="en-US" sz="2800" dirty="0">
                <a:solidFill>
                  <a:schemeClr val="dk1"/>
                </a:solidFill>
              </a:rPr>
              <a:t>Role of the courts to referee in case of conflicts</a:t>
            </a:r>
          </a:p>
          <a:p>
            <a:pPr lvl="0"/>
            <a:r>
              <a:rPr lang="en-US" sz="2800" dirty="0">
                <a:solidFill>
                  <a:schemeClr val="dk1"/>
                </a:solidFill>
              </a:rPr>
              <a:t>Court rulings are generally friendly to the states</a:t>
            </a:r>
          </a:p>
          <a:p>
            <a:r>
              <a:rPr lang="en-US" sz="2800" dirty="0">
                <a:solidFill>
                  <a:schemeClr val="dk1"/>
                </a:solidFill>
              </a:rPr>
              <a:t>Beginning of grants in </a:t>
            </a:r>
            <a:r>
              <a:rPr lang="en-US" sz="2800" dirty="0" smtClean="0">
                <a:solidFill>
                  <a:schemeClr val="dk1"/>
                </a:solidFill>
              </a:rPr>
              <a:t>aid</a:t>
            </a:r>
          </a:p>
          <a:p>
            <a:r>
              <a:rPr lang="en-US" sz="2800" dirty="0" smtClean="0">
                <a:solidFill>
                  <a:schemeClr val="dk1"/>
                </a:solidFill>
              </a:rPr>
              <a:t>Because of the Progressive movement the Republican party became state focused and the Democratic party became nationally focused</a:t>
            </a:r>
            <a:endParaRPr lang="en-US" sz="2800" dirty="0"/>
          </a:p>
          <a:p>
            <a:endParaRPr lang="en-US" dirty="0"/>
          </a:p>
        </p:txBody>
      </p:sp>
    </p:spTree>
    <p:extLst>
      <p:ext uri="{BB962C8B-B14F-4D97-AF65-F5344CB8AC3E}">
        <p14:creationId xmlns:p14="http://schemas.microsoft.com/office/powerpoint/2010/main" val="663193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Dual Federalism: 1860-1930s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4585700"/>
              </p:ext>
            </p:extLst>
          </p:nvPr>
        </p:nvGraphicFramePr>
        <p:xfrm>
          <a:off x="457200" y="1935163"/>
          <a:ext cx="8229600" cy="3662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algn="ctr"/>
                      <a:r>
                        <a:rPr lang="en-US" b="1" dirty="0" smtClean="0"/>
                        <a:t>General Description</a:t>
                      </a:r>
                      <a:endParaRPr lang="en-US" b="1" dirty="0"/>
                    </a:p>
                  </a:txBody>
                  <a:tcPr/>
                </a:tc>
                <a:tc gridSpan="4">
                  <a:txBody>
                    <a:bodyPr/>
                    <a:lstStyle/>
                    <a:p>
                      <a:r>
                        <a:rPr lang="en-US" dirty="0" smtClean="0"/>
                        <a:t>Layer cake philosophy of federalism</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28016">
                <a:tc rowSpan="4">
                  <a:txBody>
                    <a:bodyPr/>
                    <a:lstStyle/>
                    <a:p>
                      <a:pPr algn="ctr"/>
                      <a:endParaRPr lang="en-US" b="1" dirty="0" smtClean="0"/>
                    </a:p>
                    <a:p>
                      <a:pPr algn="ctr"/>
                      <a:endParaRPr lang="en-US" b="1" dirty="0" smtClean="0"/>
                    </a:p>
                    <a:p>
                      <a:pPr algn="ctr"/>
                      <a:r>
                        <a:rPr lang="en-US" b="1" dirty="0" smtClean="0"/>
                        <a:t>Federal Grants in Aid</a:t>
                      </a:r>
                      <a:endParaRPr lang="en-US" b="1" dirty="0"/>
                    </a:p>
                  </a:txBody>
                  <a:tcPr/>
                </a:tc>
                <a:tc gridSpan="4">
                  <a:txBody>
                    <a:bodyPr/>
                    <a:lstStyle/>
                    <a:p>
                      <a:r>
                        <a:rPr lang="en-US" b="1" dirty="0" smtClean="0"/>
                        <a:t>Morrill Act (1862)- </a:t>
                      </a:r>
                      <a:r>
                        <a:rPr lang="en-US" dirty="0" smtClean="0"/>
                        <a:t>land grants to establish universities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37744">
                <a:tc vMerge="1">
                  <a:txBody>
                    <a:bodyPr/>
                    <a:lstStyle/>
                    <a:p>
                      <a:endParaRPr lang="en-US"/>
                    </a:p>
                  </a:txBody>
                  <a:tcPr/>
                </a:tc>
                <a:tc gridSpan="4">
                  <a:txBody>
                    <a:bodyPr/>
                    <a:lstStyle/>
                    <a:p>
                      <a:r>
                        <a:rPr lang="en-US" dirty="0" smtClean="0"/>
                        <a:t>1879 grants for distribution of educational materials for blind students</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8016">
                <a:tc vMerge="1">
                  <a:txBody>
                    <a:bodyPr/>
                    <a:lstStyle/>
                    <a:p>
                      <a:endParaRPr lang="en-US"/>
                    </a:p>
                  </a:txBody>
                  <a:tcPr/>
                </a:tc>
                <a:tc gridSpan="4">
                  <a:txBody>
                    <a:bodyPr/>
                    <a:lstStyle/>
                    <a:p>
                      <a:r>
                        <a:rPr lang="en-US" b="1" dirty="0" smtClean="0"/>
                        <a:t>16 Amendment</a:t>
                      </a:r>
                      <a:r>
                        <a:rPr lang="en-US" b="1" baseline="0" dirty="0" smtClean="0"/>
                        <a:t> (1913)- </a:t>
                      </a:r>
                      <a:r>
                        <a:rPr lang="en-US" baseline="0" dirty="0" smtClean="0"/>
                        <a:t>federal income tax</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6032">
                <a:tc vMerge="1">
                  <a:txBody>
                    <a:bodyPr/>
                    <a:lstStyle/>
                    <a:p>
                      <a:endParaRPr lang="en-US"/>
                    </a:p>
                  </a:txBody>
                  <a:tcPr/>
                </a:tc>
                <a:tc gridSpan="4">
                  <a:txBody>
                    <a:bodyPr/>
                    <a:lstStyle/>
                    <a:p>
                      <a:r>
                        <a:rPr lang="en-US" b="1" dirty="0" smtClean="0"/>
                        <a:t>Federal</a:t>
                      </a:r>
                      <a:r>
                        <a:rPr lang="en-US" b="1" baseline="0" dirty="0" smtClean="0"/>
                        <a:t> Aid to Highways Act (1916)- </a:t>
                      </a:r>
                      <a:r>
                        <a:rPr lang="en-US" baseline="0" dirty="0" smtClean="0"/>
                        <a:t>this is the first modern grant</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b="1" dirty="0" smtClean="0"/>
                        <a:t>Supreme</a:t>
                      </a:r>
                    </a:p>
                    <a:p>
                      <a:pPr algn="ctr"/>
                      <a:r>
                        <a:rPr lang="en-US" b="1" dirty="0" smtClean="0"/>
                        <a:t>Court Decisions</a:t>
                      </a:r>
                      <a:endParaRPr lang="en-US" b="1" dirty="0"/>
                    </a:p>
                  </a:txBody>
                  <a:tcPr/>
                </a:tc>
                <a:tc gridSpan="4">
                  <a:txBody>
                    <a:bodyPr/>
                    <a:lstStyle/>
                    <a:p>
                      <a:r>
                        <a:rPr lang="en-US" b="1" dirty="0" smtClean="0"/>
                        <a:t>Massachusetts </a:t>
                      </a:r>
                      <a:r>
                        <a:rPr lang="en-US" b="1" dirty="0" err="1" smtClean="0"/>
                        <a:t>vs</a:t>
                      </a:r>
                      <a:r>
                        <a:rPr lang="en-US" b="1" dirty="0" smtClean="0"/>
                        <a:t> Mellon (1923)-</a:t>
                      </a:r>
                      <a:r>
                        <a:rPr lang="en-US" baseline="0" dirty="0" smtClean="0"/>
                        <a:t> upheld as constitutional distribution of federal aid to states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42153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Dual Federalism: 1860-1930s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7799285"/>
              </p:ext>
            </p:extLst>
          </p:nvPr>
        </p:nvGraphicFramePr>
        <p:xfrm>
          <a:off x="517842" y="1371601"/>
          <a:ext cx="8108315" cy="4292853"/>
        </p:xfrm>
        <a:graphic>
          <a:graphicData uri="http://schemas.openxmlformats.org/drawingml/2006/table">
            <a:tbl>
              <a:tblPr firstRow="1" firstCol="1" bandRow="1">
                <a:tableStyleId>{5C22544A-7EE6-4342-B048-85BDC9FD1C3A}</a:tableStyleId>
              </a:tblPr>
              <a:tblGrid>
                <a:gridCol w="1621155"/>
                <a:gridCol w="1747203"/>
                <a:gridCol w="4739957"/>
              </a:tblGrid>
              <a:tr h="609599">
                <a:tc gridSpan="3">
                  <a:txBody>
                    <a:bodyPr/>
                    <a:lstStyle/>
                    <a:p>
                      <a:pPr marL="0" marR="0" algn="ctr">
                        <a:lnSpc>
                          <a:spcPct val="115000"/>
                        </a:lnSpc>
                        <a:spcBef>
                          <a:spcPts val="0"/>
                        </a:spcBef>
                        <a:spcAft>
                          <a:spcPts val="0"/>
                        </a:spcAft>
                      </a:pPr>
                      <a:r>
                        <a:rPr lang="en-US" sz="3200" dirty="0">
                          <a:effectLst/>
                        </a:rPr>
                        <a:t>Federal Grant in Aid Programs</a:t>
                      </a:r>
                      <a:endParaRPr lang="en-US" sz="32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508532">
                <a:tc rowSpan="2">
                  <a:txBody>
                    <a:bodyPr/>
                    <a:lstStyle/>
                    <a:p>
                      <a:pPr marL="0" marR="0" algn="ctr">
                        <a:lnSpc>
                          <a:spcPct val="115000"/>
                        </a:lnSpc>
                        <a:spcBef>
                          <a:spcPts val="0"/>
                        </a:spcBef>
                        <a:spcAft>
                          <a:spcPts val="0"/>
                        </a:spcAft>
                      </a:pPr>
                      <a:r>
                        <a:rPr lang="en-US" sz="1600" b="1">
                          <a:effectLst/>
                        </a:rPr>
                        <a:t>Categorical</a:t>
                      </a:r>
                      <a:endParaRPr lang="en-US" sz="1100" b="1">
                        <a:effectLst/>
                      </a:endParaRPr>
                    </a:p>
                    <a:p>
                      <a:pPr marL="0" marR="0" algn="ctr">
                        <a:lnSpc>
                          <a:spcPct val="115000"/>
                        </a:lnSpc>
                        <a:spcBef>
                          <a:spcPts val="0"/>
                        </a:spcBef>
                        <a:spcAft>
                          <a:spcPts val="0"/>
                        </a:spcAft>
                      </a:pPr>
                      <a:r>
                        <a:rPr lang="en-US" sz="1200" b="1">
                          <a:effectLst/>
                        </a:rPr>
                        <a:t>specific, well defined by the federal government</a:t>
                      </a:r>
                      <a:endParaRPr lang="en-US" sz="11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effectLst/>
                        </a:rPr>
                        <a:t> </a:t>
                      </a:r>
                    </a:p>
                    <a:p>
                      <a:pPr marL="0" marR="0" algn="ctr">
                        <a:lnSpc>
                          <a:spcPct val="115000"/>
                        </a:lnSpc>
                        <a:spcBef>
                          <a:spcPts val="0"/>
                        </a:spcBef>
                        <a:spcAft>
                          <a:spcPts val="0"/>
                        </a:spcAft>
                      </a:pPr>
                      <a:r>
                        <a:rPr lang="en-US" sz="1600" b="1" dirty="0">
                          <a:effectLst/>
                        </a:rPr>
                        <a:t>Formula-</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distributed based on formula</a:t>
                      </a:r>
                      <a:endParaRPr lang="en-US" sz="1600" dirty="0">
                        <a:effectLst/>
                        <a:latin typeface="Calibri"/>
                        <a:ea typeface="Calibri"/>
                        <a:cs typeface="Times New Roman"/>
                      </a:endParaRPr>
                    </a:p>
                  </a:txBody>
                  <a:tcPr marL="68580" marR="68580" marT="0" marB="0"/>
                </a:tc>
              </a:tr>
              <a:tr h="598678">
                <a:tc vMerge="1">
                  <a:txBody>
                    <a:bodyPr/>
                    <a:lstStyle/>
                    <a:p>
                      <a:endParaRPr lang="en-US"/>
                    </a:p>
                  </a:txBody>
                  <a:tcPr/>
                </a:tc>
                <a:tc>
                  <a:txBody>
                    <a:bodyPr/>
                    <a:lstStyle/>
                    <a:p>
                      <a:pPr marL="0" marR="0" algn="ctr">
                        <a:lnSpc>
                          <a:spcPct val="115000"/>
                        </a:lnSpc>
                        <a:spcBef>
                          <a:spcPts val="0"/>
                        </a:spcBef>
                        <a:spcAft>
                          <a:spcPts val="0"/>
                        </a:spcAft>
                      </a:pPr>
                      <a:r>
                        <a:rPr lang="en-US" sz="1600" b="1" dirty="0">
                          <a:effectLst/>
                        </a:rPr>
                        <a:t> </a:t>
                      </a:r>
                    </a:p>
                    <a:p>
                      <a:pPr marL="0" marR="0" algn="ctr">
                        <a:lnSpc>
                          <a:spcPct val="115000"/>
                        </a:lnSpc>
                        <a:spcBef>
                          <a:spcPts val="0"/>
                        </a:spcBef>
                        <a:spcAft>
                          <a:spcPts val="0"/>
                        </a:spcAft>
                      </a:pPr>
                      <a:r>
                        <a:rPr lang="en-US" sz="1600" b="1" dirty="0">
                          <a:effectLst/>
                        </a:rPr>
                        <a:t>Project-</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competitive</a:t>
                      </a:r>
                      <a:endParaRPr lang="en-US" sz="1600" dirty="0">
                        <a:effectLst/>
                        <a:latin typeface="Calibri"/>
                        <a:ea typeface="Calibri"/>
                        <a:cs typeface="Times New Roman"/>
                      </a:endParaRPr>
                    </a:p>
                  </a:txBody>
                  <a:tcPr marL="68580" marR="68580" marT="0" marB="0"/>
                </a:tc>
              </a:tr>
              <a:tr h="762000">
                <a:tc>
                  <a:txBody>
                    <a:bodyPr/>
                    <a:lstStyle/>
                    <a:p>
                      <a:pPr marL="0" marR="0" algn="ctr">
                        <a:lnSpc>
                          <a:spcPct val="115000"/>
                        </a:lnSpc>
                        <a:spcBef>
                          <a:spcPts val="0"/>
                        </a:spcBef>
                        <a:spcAft>
                          <a:spcPts val="0"/>
                        </a:spcAft>
                      </a:pPr>
                      <a:r>
                        <a:rPr lang="en-US" sz="1600">
                          <a:effectLst/>
                        </a:rPr>
                        <a:t>Block Grants</a:t>
                      </a:r>
                      <a:endParaRPr lang="en-US" sz="110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effectLst/>
                        </a:rPr>
                        <a:t>Favored by republicans, state and local governments</a:t>
                      </a:r>
                    </a:p>
                    <a:p>
                      <a:pPr marL="0" marR="0">
                        <a:lnSpc>
                          <a:spcPct val="115000"/>
                        </a:lnSpc>
                        <a:spcBef>
                          <a:spcPts val="0"/>
                        </a:spcBef>
                        <a:spcAft>
                          <a:spcPts val="0"/>
                        </a:spcAft>
                      </a:pPr>
                      <a:r>
                        <a:rPr lang="en-US" sz="1600" dirty="0">
                          <a:effectLst/>
                        </a:rPr>
                        <a:t> </a:t>
                      </a:r>
                      <a:r>
                        <a:rPr lang="en-US" sz="1600" dirty="0" smtClean="0">
                          <a:effectLst/>
                        </a:rPr>
                        <a:t>TANF </a:t>
                      </a:r>
                      <a:r>
                        <a:rPr lang="en-US" sz="1600" dirty="0">
                          <a:effectLst/>
                        </a:rPr>
                        <a:t>is an example</a:t>
                      </a:r>
                      <a:endParaRPr lang="en-US" sz="1600" dirty="0">
                        <a:effectLst/>
                        <a:latin typeface="Calibri"/>
                        <a:ea typeface="Calibri"/>
                        <a:cs typeface="Times New Roman"/>
                      </a:endParaRPr>
                    </a:p>
                  </a:txBody>
                  <a:tcPr marL="68580" marR="68580" marT="0" marB="0"/>
                </a:tc>
                <a:tc hMerge="1">
                  <a:txBody>
                    <a:bodyPr/>
                    <a:lstStyle/>
                    <a:p>
                      <a:endParaRPr lang="en-US"/>
                    </a:p>
                  </a:txBody>
                  <a:tcPr/>
                </a:tc>
              </a:tr>
              <a:tr h="246554">
                <a:tc rowSpan="3">
                  <a:txBody>
                    <a:bodyPr/>
                    <a:lstStyle/>
                    <a:p>
                      <a:pPr marL="0" marR="0" algn="ctr">
                        <a:lnSpc>
                          <a:spcPct val="115000"/>
                        </a:lnSpc>
                        <a:spcBef>
                          <a:spcPts val="0"/>
                        </a:spcBef>
                        <a:spcAft>
                          <a:spcPts val="0"/>
                        </a:spcAft>
                      </a:pPr>
                      <a:r>
                        <a:rPr lang="en-US" sz="1600">
                          <a:effectLst/>
                        </a:rPr>
                        <a:t>Grants in Aid: Pro</a:t>
                      </a:r>
                      <a:endParaRPr lang="en-US" sz="110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600" dirty="0">
                          <a:effectLst/>
                        </a:rPr>
                        <a:t>Cheap money</a:t>
                      </a:r>
                      <a:endParaRPr lang="en-US" sz="1600" dirty="0">
                        <a:effectLst/>
                        <a:latin typeface="Calibri"/>
                        <a:ea typeface="Calibri"/>
                        <a:cs typeface="Times New Roman"/>
                      </a:endParaRPr>
                    </a:p>
                  </a:txBody>
                  <a:tcPr marL="68580" marR="68580" marT="0" marB="0"/>
                </a:tc>
                <a:tc hMerge="1">
                  <a:txBody>
                    <a:bodyPr/>
                    <a:lstStyle/>
                    <a:p>
                      <a:endParaRPr lang="en-US"/>
                    </a:p>
                  </a:txBody>
                  <a:tcPr/>
                </a:tc>
              </a:tr>
              <a:tr h="246554">
                <a:tc vMerge="1">
                  <a:txBody>
                    <a:bodyPr/>
                    <a:lstStyle/>
                    <a:p>
                      <a:endParaRPr lang="en-US"/>
                    </a:p>
                  </a:txBody>
                  <a:tcPr/>
                </a:tc>
                <a:tc gridSpan="2">
                  <a:txBody>
                    <a:bodyPr/>
                    <a:lstStyle/>
                    <a:p>
                      <a:pPr marL="0" marR="0">
                        <a:lnSpc>
                          <a:spcPct val="115000"/>
                        </a:lnSpc>
                        <a:spcBef>
                          <a:spcPts val="0"/>
                        </a:spcBef>
                        <a:spcAft>
                          <a:spcPts val="0"/>
                        </a:spcAft>
                      </a:pPr>
                      <a:r>
                        <a:rPr lang="en-US" sz="1600" dirty="0">
                          <a:effectLst/>
                        </a:rPr>
                        <a:t>Expands state/ local opportunities and service options</a:t>
                      </a:r>
                      <a:endParaRPr lang="en-US" sz="1600" dirty="0">
                        <a:effectLst/>
                        <a:latin typeface="Calibri"/>
                        <a:ea typeface="Calibri"/>
                        <a:cs typeface="Times New Roman"/>
                      </a:endParaRPr>
                    </a:p>
                  </a:txBody>
                  <a:tcPr marL="68580" marR="68580" marT="0" marB="0"/>
                </a:tc>
                <a:tc hMerge="1">
                  <a:txBody>
                    <a:bodyPr/>
                    <a:lstStyle/>
                    <a:p>
                      <a:endParaRPr lang="en-US"/>
                    </a:p>
                  </a:txBody>
                  <a:tcPr/>
                </a:tc>
              </a:tr>
              <a:tr h="246554">
                <a:tc vMerge="1">
                  <a:txBody>
                    <a:bodyPr/>
                    <a:lstStyle/>
                    <a:p>
                      <a:endParaRPr lang="en-US"/>
                    </a:p>
                  </a:txBody>
                  <a:tcPr/>
                </a:tc>
                <a:tc gridSpan="2">
                  <a:txBody>
                    <a:bodyPr/>
                    <a:lstStyle/>
                    <a:p>
                      <a:pPr marL="0" marR="0">
                        <a:lnSpc>
                          <a:spcPct val="115000"/>
                        </a:lnSpc>
                        <a:spcBef>
                          <a:spcPts val="0"/>
                        </a:spcBef>
                        <a:spcAft>
                          <a:spcPts val="0"/>
                        </a:spcAft>
                      </a:pPr>
                      <a:r>
                        <a:rPr lang="en-US" sz="1600" dirty="0">
                          <a:effectLst/>
                        </a:rPr>
                        <a:t>Equalizes resources</a:t>
                      </a:r>
                      <a:endParaRPr lang="en-US" sz="1600" dirty="0">
                        <a:effectLst/>
                        <a:latin typeface="Calibri"/>
                        <a:ea typeface="Calibri"/>
                        <a:cs typeface="Times New Roman"/>
                      </a:endParaRPr>
                    </a:p>
                  </a:txBody>
                  <a:tcPr marL="68580" marR="68580" marT="0" marB="0"/>
                </a:tc>
                <a:tc hMerge="1">
                  <a:txBody>
                    <a:bodyPr/>
                    <a:lstStyle/>
                    <a:p>
                      <a:endParaRPr lang="en-US"/>
                    </a:p>
                  </a:txBody>
                  <a:tcPr/>
                </a:tc>
              </a:tr>
              <a:tr h="246554">
                <a:tc rowSpan="3">
                  <a:txBody>
                    <a:bodyPr/>
                    <a:lstStyle/>
                    <a:p>
                      <a:pPr marL="0" marR="0" algn="ctr">
                        <a:lnSpc>
                          <a:spcPct val="115000"/>
                        </a:lnSpc>
                        <a:spcBef>
                          <a:spcPts val="0"/>
                        </a:spcBef>
                        <a:spcAft>
                          <a:spcPts val="0"/>
                        </a:spcAft>
                      </a:pPr>
                      <a:r>
                        <a:rPr lang="en-US" sz="1600">
                          <a:effectLst/>
                        </a:rPr>
                        <a:t>Grants in Aid: Con</a:t>
                      </a:r>
                      <a:endParaRPr lang="en-US" sz="110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600" dirty="0">
                          <a:effectLst/>
                        </a:rPr>
                        <a:t>Skews state spending</a:t>
                      </a:r>
                      <a:endParaRPr lang="en-US" sz="1600" dirty="0">
                        <a:effectLst/>
                        <a:latin typeface="Calibri"/>
                        <a:ea typeface="Calibri"/>
                        <a:cs typeface="Times New Roman"/>
                      </a:endParaRPr>
                    </a:p>
                  </a:txBody>
                  <a:tcPr marL="68580" marR="68580" marT="0" marB="0"/>
                </a:tc>
                <a:tc hMerge="1">
                  <a:txBody>
                    <a:bodyPr/>
                    <a:lstStyle/>
                    <a:p>
                      <a:endParaRPr lang="en-US"/>
                    </a:p>
                  </a:txBody>
                  <a:tcPr/>
                </a:tc>
              </a:tr>
              <a:tr h="246554">
                <a:tc vMerge="1">
                  <a:txBody>
                    <a:bodyPr/>
                    <a:lstStyle/>
                    <a:p>
                      <a:endParaRPr lang="en-US"/>
                    </a:p>
                  </a:txBody>
                  <a:tcPr/>
                </a:tc>
                <a:tc gridSpan="2">
                  <a:txBody>
                    <a:bodyPr/>
                    <a:lstStyle/>
                    <a:p>
                      <a:pPr marL="0" marR="0">
                        <a:lnSpc>
                          <a:spcPct val="115000"/>
                        </a:lnSpc>
                        <a:spcBef>
                          <a:spcPts val="0"/>
                        </a:spcBef>
                        <a:spcAft>
                          <a:spcPts val="0"/>
                        </a:spcAft>
                      </a:pPr>
                      <a:r>
                        <a:rPr lang="en-US" sz="1600" dirty="0">
                          <a:effectLst/>
                        </a:rPr>
                        <a:t>Costly, because they require matching funds</a:t>
                      </a:r>
                      <a:endParaRPr lang="en-US" sz="1600" dirty="0">
                        <a:effectLst/>
                        <a:latin typeface="Calibri"/>
                        <a:ea typeface="Calibri"/>
                        <a:cs typeface="Times New Roman"/>
                      </a:endParaRPr>
                    </a:p>
                  </a:txBody>
                  <a:tcPr marL="68580" marR="68580" marT="0" marB="0"/>
                </a:tc>
                <a:tc hMerge="1">
                  <a:txBody>
                    <a:bodyPr/>
                    <a:lstStyle/>
                    <a:p>
                      <a:endParaRPr lang="en-US"/>
                    </a:p>
                  </a:txBody>
                  <a:tcPr/>
                </a:tc>
              </a:tr>
              <a:tr h="246554">
                <a:tc vMerge="1">
                  <a:txBody>
                    <a:bodyPr/>
                    <a:lstStyle/>
                    <a:p>
                      <a:endParaRPr lang="en-US"/>
                    </a:p>
                  </a:txBody>
                  <a:tcPr/>
                </a:tc>
                <a:tc gridSpan="2">
                  <a:txBody>
                    <a:bodyPr/>
                    <a:lstStyle/>
                    <a:p>
                      <a:pPr marL="0" marR="0">
                        <a:lnSpc>
                          <a:spcPct val="115000"/>
                        </a:lnSpc>
                        <a:spcBef>
                          <a:spcPts val="0"/>
                        </a:spcBef>
                        <a:spcAft>
                          <a:spcPts val="0"/>
                        </a:spcAft>
                      </a:pPr>
                      <a:r>
                        <a:rPr lang="en-US" sz="1600" dirty="0">
                          <a:effectLst/>
                        </a:rPr>
                        <a:t>Creates constituents dependent on programs</a:t>
                      </a:r>
                      <a:endParaRPr lang="en-US" sz="1600" dirty="0">
                        <a:effectLst/>
                        <a:latin typeface="Calibri"/>
                        <a:ea typeface="Calibri"/>
                        <a:cs typeface="Times New Roman"/>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1127021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dirty="0"/>
              <a:t>Federal Reserve System</a:t>
            </a:r>
            <a:endParaRPr lang="en-US" sz="6000" dirty="0"/>
          </a:p>
        </p:txBody>
      </p:sp>
      <p:sp>
        <p:nvSpPr>
          <p:cNvPr id="5" name="Content Placeholder 4"/>
          <p:cNvSpPr>
            <a:spLocks noGrp="1"/>
          </p:cNvSpPr>
          <p:nvPr>
            <p:ph sz="half" idx="1"/>
          </p:nvPr>
        </p:nvSpPr>
        <p:spPr/>
        <p:txBody>
          <a:bodyPr>
            <a:normAutofit fontScale="77500" lnSpcReduction="20000"/>
          </a:bodyPr>
          <a:lstStyle/>
          <a:p>
            <a:r>
              <a:rPr lang="en-US" dirty="0"/>
              <a:t>The </a:t>
            </a:r>
            <a:r>
              <a:rPr lang="en-US" b="1" dirty="0"/>
              <a:t>Federal Reserve System</a:t>
            </a:r>
            <a:r>
              <a:rPr lang="en-US" dirty="0"/>
              <a:t> (also known as the </a:t>
            </a:r>
            <a:r>
              <a:rPr lang="en-US" b="1" dirty="0" smtClean="0"/>
              <a:t>Fed</a:t>
            </a:r>
            <a:r>
              <a:rPr lang="en-US" dirty="0"/>
              <a:t>) is the central banking system of the United States. </a:t>
            </a:r>
            <a:endParaRPr lang="en-US" dirty="0" smtClean="0"/>
          </a:p>
          <a:p>
            <a:r>
              <a:rPr lang="en-US" dirty="0" smtClean="0"/>
              <a:t>It </a:t>
            </a:r>
            <a:r>
              <a:rPr lang="en-US" dirty="0"/>
              <a:t>was created on December 23, 1913, with the enactment of the Federal Reserve </a:t>
            </a:r>
            <a:r>
              <a:rPr lang="en-US" dirty="0" smtClean="0"/>
              <a:t>Act</a:t>
            </a:r>
          </a:p>
          <a:p>
            <a:r>
              <a:rPr lang="en-US" dirty="0" smtClean="0"/>
              <a:t>The </a:t>
            </a:r>
            <a:r>
              <a:rPr lang="en-US" dirty="0"/>
              <a:t>roles and responsibilities of the Federal Reserve System have expanded and its structure has evolved</a:t>
            </a:r>
            <a:r>
              <a:rPr lang="en-US" dirty="0" smtClean="0"/>
              <a:t>. </a:t>
            </a:r>
          </a:p>
          <a:p>
            <a:r>
              <a:rPr lang="en-US" dirty="0" smtClean="0"/>
              <a:t>Events </a:t>
            </a:r>
            <a:r>
              <a:rPr lang="en-US" dirty="0"/>
              <a:t>such as the Great Depression were major factors leading to changes in the system</a:t>
            </a:r>
            <a:r>
              <a:rPr lang="en-US" dirty="0" smtClean="0"/>
              <a: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981200"/>
            <a:ext cx="3276600" cy="3429000"/>
          </a:xfrm>
        </p:spPr>
      </p:pic>
    </p:spTree>
    <p:extLst>
      <p:ext uri="{BB962C8B-B14F-4D97-AF65-F5344CB8AC3E}">
        <p14:creationId xmlns:p14="http://schemas.microsoft.com/office/powerpoint/2010/main" val="389990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Federal Reserve System</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7238999" cy="4419600"/>
          </a:xfrm>
        </p:spPr>
      </p:pic>
    </p:spTree>
    <p:extLst>
      <p:ext uri="{BB962C8B-B14F-4D97-AF65-F5344CB8AC3E}">
        <p14:creationId xmlns:p14="http://schemas.microsoft.com/office/powerpoint/2010/main" val="1840879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Federal Reserve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8153400" cy="4572000"/>
          </a:xfrm>
        </p:spPr>
      </p:pic>
    </p:spTree>
    <p:extLst>
      <p:ext uri="{BB962C8B-B14F-4D97-AF65-F5344CB8AC3E}">
        <p14:creationId xmlns:p14="http://schemas.microsoft.com/office/powerpoint/2010/main" val="4210461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Federal Reserve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2613843"/>
              </p:ext>
            </p:extLst>
          </p:nvPr>
        </p:nvGraphicFramePr>
        <p:xfrm>
          <a:off x="457200" y="1600200"/>
          <a:ext cx="8229600" cy="3937000"/>
        </p:xfrm>
        <a:graphic>
          <a:graphicData uri="http://schemas.openxmlformats.org/drawingml/2006/table">
            <a:tbl>
              <a:tblPr firstRow="1" bandRow="1">
                <a:tableStyleId>{5C22544A-7EE6-4342-B048-85BDC9FD1C3A}</a:tableStyleId>
              </a:tblPr>
              <a:tblGrid>
                <a:gridCol w="2743200"/>
                <a:gridCol w="5486400"/>
              </a:tblGrid>
              <a:tr h="370840">
                <a:tc>
                  <a:txBody>
                    <a:bodyPr/>
                    <a:lstStyle/>
                    <a:p>
                      <a:pPr algn="ctr"/>
                      <a:r>
                        <a:rPr lang="en-US" dirty="0" smtClean="0"/>
                        <a:t>Tool</a:t>
                      </a:r>
                      <a:endParaRPr lang="en-US" dirty="0"/>
                    </a:p>
                  </a:txBody>
                  <a:tcPr/>
                </a:tc>
                <a:tc>
                  <a:txBody>
                    <a:bodyPr/>
                    <a:lstStyle/>
                    <a:p>
                      <a:pPr algn="ctr"/>
                      <a:r>
                        <a:rPr lang="en-US" dirty="0" smtClean="0"/>
                        <a:t>Description</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Open Market Operations</a:t>
                      </a:r>
                    </a:p>
                    <a:p>
                      <a:pPr algn="ctr"/>
                      <a:endParaRPr lang="en-US" sz="2400" b="1" dirty="0"/>
                    </a:p>
                  </a:txBody>
                  <a:tcPr/>
                </a:tc>
                <a:tc>
                  <a:txBody>
                    <a:bodyPr/>
                    <a:lstStyle/>
                    <a:p>
                      <a:r>
                        <a:rPr lang="en-US" sz="1800" dirty="0" smtClean="0"/>
                        <a:t>Purchases and sales of U.S. Treasury and federal agency securities – the Federal Reserve's principal tool for implementing monetary policy. </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Discount Rate</a:t>
                      </a:r>
                    </a:p>
                    <a:p>
                      <a:pPr algn="ctr"/>
                      <a:endParaRPr lang="en-US" sz="2400" b="1" dirty="0"/>
                    </a:p>
                  </a:txBody>
                  <a:tcPr/>
                </a:tc>
                <a:tc>
                  <a:txBody>
                    <a:bodyPr/>
                    <a:lstStyle/>
                    <a:p>
                      <a:r>
                        <a:rPr lang="en-US" sz="1800" dirty="0" smtClean="0"/>
                        <a:t>The interest rate charged to commercial banks and other depository institutions on loans they receive from their regional Federal Reserve Bank's lending facility – the discount window</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Reserve Requirements</a:t>
                      </a:r>
                    </a:p>
                    <a:p>
                      <a:pPr algn="ct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amount of funds that a depository institution must hold in reserve against specified deposit liabilities</a:t>
                      </a:r>
                    </a:p>
                    <a:p>
                      <a:endParaRPr lang="en-US" dirty="0"/>
                    </a:p>
                  </a:txBody>
                  <a:tcPr/>
                </a:tc>
              </a:tr>
            </a:tbl>
          </a:graphicData>
        </a:graphic>
      </p:graphicFrame>
    </p:spTree>
    <p:extLst>
      <p:ext uri="{BB962C8B-B14F-4D97-AF65-F5344CB8AC3E}">
        <p14:creationId xmlns:p14="http://schemas.microsoft.com/office/powerpoint/2010/main" val="216430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Plymouth Rock Pilgrims in 1620</a:t>
            </a:r>
          </a:p>
        </p:txBody>
      </p:sp>
      <p:sp>
        <p:nvSpPr>
          <p:cNvPr id="6" name="Content Placeholder 5"/>
          <p:cNvSpPr>
            <a:spLocks noGrp="1"/>
          </p:cNvSpPr>
          <p:nvPr>
            <p:ph sz="half" idx="1"/>
          </p:nvPr>
        </p:nvSpPr>
        <p:spPr/>
        <p:txBody>
          <a:bodyPr/>
          <a:lstStyle/>
          <a:p>
            <a:r>
              <a:rPr lang="en-US" dirty="0"/>
              <a:t>For this community (so far as it was) was found to breed much confusion and discontent and retard much employment that would have been to their benefit and comfort.</a:t>
            </a:r>
            <a:r>
              <a:rPr lang="en-US" b="1" dirty="0"/>
              <a:t>”</a:t>
            </a:r>
            <a:r>
              <a:rPr lang="en-US" dirty="0"/>
              <a:t> </a:t>
            </a:r>
            <a:br>
              <a:rPr lang="en-US" dirty="0"/>
            </a:b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057400"/>
            <a:ext cx="4114800" cy="3124200"/>
          </a:xfrm>
        </p:spPr>
      </p:pic>
    </p:spTree>
    <p:extLst>
      <p:ext uri="{BB962C8B-B14F-4D97-AF65-F5344CB8AC3E}">
        <p14:creationId xmlns:p14="http://schemas.microsoft.com/office/powerpoint/2010/main" val="967037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Progressives </a:t>
            </a:r>
            <a:endParaRPr lang="en-US" b="1" dirty="0"/>
          </a:p>
        </p:txBody>
      </p:sp>
      <p:sp>
        <p:nvSpPr>
          <p:cNvPr id="3" name="Content Placeholder 2"/>
          <p:cNvSpPr>
            <a:spLocks noGrp="1"/>
          </p:cNvSpPr>
          <p:nvPr>
            <p:ph sz="half" idx="1"/>
          </p:nvPr>
        </p:nvSpPr>
        <p:spPr/>
        <p:txBody>
          <a:bodyPr>
            <a:normAutofit lnSpcReduction="10000"/>
          </a:bodyPr>
          <a:lstStyle/>
          <a:p>
            <a:r>
              <a:rPr lang="en-US" sz="2400" dirty="0" smtClean="0"/>
              <a:t>The Progressive Party, organized at the start of the 20th century, and progressivism made great strides under the American president Theodore Roosevelt.</a:t>
            </a:r>
          </a:p>
          <a:p>
            <a:r>
              <a:rPr lang="en-US" sz="2400" dirty="0" smtClean="0"/>
              <a:t>Roosevelt served two terms as a President in the Republican Party</a:t>
            </a:r>
          </a:p>
          <a:p>
            <a:r>
              <a:rPr lang="en-US" sz="2400" dirty="0" smtClean="0"/>
              <a:t>He ran for a third term in the progressive Bull Moose Party</a:t>
            </a:r>
          </a:p>
          <a:p>
            <a:endParaRPr lang="en-US" dirty="0" smtClean="0"/>
          </a:p>
          <a:p>
            <a:endParaRPr lang="en-US" dirty="0"/>
          </a:p>
        </p:txBody>
      </p:sp>
      <p:pic>
        <p:nvPicPr>
          <p:cNvPr id="5" name="Content Placeholder 4" descr="Theodore_Roosevelt.jpg"/>
          <p:cNvPicPr>
            <a:picLocks noGrp="1" noChangeAspect="1"/>
          </p:cNvPicPr>
          <p:nvPr>
            <p:ph sz="half" idx="2"/>
          </p:nvPr>
        </p:nvPicPr>
        <p:blipFill>
          <a:blip r:embed="rId2"/>
          <a:stretch>
            <a:fillRect/>
          </a:stretch>
        </p:blipFill>
        <p:spPr>
          <a:xfrm>
            <a:off x="4800600" y="2362200"/>
            <a:ext cx="3352800" cy="3733800"/>
          </a:xfrm>
        </p:spPr>
      </p:pic>
    </p:spTree>
    <p:extLst>
      <p:ext uri="{BB962C8B-B14F-4D97-AF65-F5344CB8AC3E}">
        <p14:creationId xmlns:p14="http://schemas.microsoft.com/office/powerpoint/2010/main" val="386696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a:t>
            </a:r>
            <a:r>
              <a:rPr lang="en-US" b="1" dirty="0" smtClean="0"/>
              <a:t>Progressives</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a:t>Thomas Woodrow Wilson</a:t>
            </a:r>
            <a:r>
              <a:rPr lang="en-US" dirty="0"/>
              <a:t> </a:t>
            </a:r>
            <a:r>
              <a:rPr lang="en-US" dirty="0" smtClean="0"/>
              <a:t>was </a:t>
            </a:r>
            <a:r>
              <a:rPr lang="en-US" dirty="0"/>
              <a:t>the 28th President of the United States, from 1913 to 1921. </a:t>
            </a:r>
            <a:endParaRPr lang="en-US" dirty="0" smtClean="0"/>
          </a:p>
          <a:p>
            <a:r>
              <a:rPr lang="en-US" dirty="0" smtClean="0"/>
              <a:t>He was a </a:t>
            </a:r>
            <a:r>
              <a:rPr lang="en-US" dirty="0"/>
              <a:t>leader of the Progressive </a:t>
            </a:r>
            <a:r>
              <a:rPr lang="en-US" dirty="0" smtClean="0"/>
              <a:t>Movement.</a:t>
            </a:r>
          </a:p>
          <a:p>
            <a:r>
              <a:rPr lang="en-US" dirty="0" smtClean="0"/>
              <a:t>He </a:t>
            </a:r>
            <a:r>
              <a:rPr lang="en-US" dirty="0"/>
              <a:t>served as President of </a:t>
            </a:r>
            <a:r>
              <a:rPr lang="en-US" dirty="0" smtClean="0"/>
              <a:t>Princeton </a:t>
            </a:r>
            <a:r>
              <a:rPr lang="en-US" dirty="0"/>
              <a:t>University from 1902 to 1910, and then as the Governor of New Jersey from 1911 to </a:t>
            </a:r>
            <a:r>
              <a:rPr lang="en-US" dirty="0" smtClean="0"/>
              <a:t>1913.</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981200"/>
            <a:ext cx="2819400" cy="3679095"/>
          </a:xfrm>
        </p:spPr>
      </p:pic>
    </p:spTree>
    <p:extLst>
      <p:ext uri="{BB962C8B-B14F-4D97-AF65-F5344CB8AC3E}">
        <p14:creationId xmlns:p14="http://schemas.microsoft.com/office/powerpoint/2010/main" val="288136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b="1" dirty="0" smtClean="0"/>
              <a:t>U.S. Public Budgeting</a:t>
            </a:r>
            <a:endParaRPr lang="en-US" b="1" dirty="0"/>
          </a:p>
        </p:txBody>
      </p:sp>
      <p:sp>
        <p:nvSpPr>
          <p:cNvPr id="13" name="Content Placeholder 12"/>
          <p:cNvSpPr>
            <a:spLocks noGrp="1"/>
          </p:cNvSpPr>
          <p:nvPr>
            <p:ph sz="half" idx="1"/>
          </p:nvPr>
        </p:nvSpPr>
        <p:spPr/>
        <p:txBody>
          <a:bodyPr>
            <a:normAutofit fontScale="85000" lnSpcReduction="10000"/>
          </a:bodyPr>
          <a:lstStyle/>
          <a:p>
            <a:r>
              <a:rPr lang="en-US" dirty="0"/>
              <a:t>In 1910 President Taft initiated the Commission on Economy and Efficiency (often referred to as the Taft Commission). The Commission’s report, entitled </a:t>
            </a:r>
            <a:r>
              <a:rPr lang="en-US" b="1" i="1" dirty="0"/>
              <a:t>The Need for a National Budget</a:t>
            </a:r>
            <a:r>
              <a:rPr lang="en-US" dirty="0"/>
              <a:t>, was presented to Congress in 1912 and thereby focused national attention on budgeting and sound fiscal management. </a:t>
            </a:r>
          </a:p>
        </p:txBody>
      </p:sp>
      <p:pic>
        <p:nvPicPr>
          <p:cNvPr id="18" name="Content Placeholder 1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371600"/>
            <a:ext cx="3428999" cy="4648200"/>
          </a:xfrm>
        </p:spPr>
      </p:pic>
    </p:spTree>
    <p:extLst>
      <p:ext uri="{BB962C8B-B14F-4D97-AF65-F5344CB8AC3E}">
        <p14:creationId xmlns:p14="http://schemas.microsoft.com/office/powerpoint/2010/main" val="3979416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a:t>U.S. Public Budgeting</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30235427"/>
              </p:ext>
            </p:extLst>
          </p:nvPr>
        </p:nvGraphicFramePr>
        <p:xfrm>
          <a:off x="457200" y="1600200"/>
          <a:ext cx="8229602" cy="3599307"/>
        </p:xfrm>
        <a:graphic>
          <a:graphicData uri="http://schemas.openxmlformats.org/drawingml/2006/table">
            <a:tbl>
              <a:tblPr/>
              <a:tblGrid>
                <a:gridCol w="349427"/>
                <a:gridCol w="7880175"/>
              </a:tblGrid>
              <a:tr h="581787">
                <a:tc>
                  <a:txBody>
                    <a:bodyPr/>
                    <a:lstStyle/>
                    <a:p>
                      <a:r>
                        <a:rPr lang="en-US" sz="1800" b="1" dirty="0" smtClean="0"/>
                        <a:t>1.</a:t>
                      </a:r>
                      <a:r>
                        <a:rPr lang="en-US" sz="1800" b="1" dirty="0"/>
                        <a:t/>
                      </a:r>
                      <a:br>
                        <a:rPr lang="en-US" sz="1800" b="1" dirty="0"/>
                      </a:br>
                      <a:endParaRPr lang="en-US" sz="1800" b="1" dirty="0"/>
                    </a:p>
                  </a:txBody>
                  <a:tcPr marL="0" marR="0" marT="0" marB="0" anchor="ctr">
                    <a:lnL>
                      <a:noFill/>
                    </a:lnL>
                    <a:lnR>
                      <a:noFill/>
                    </a:lnR>
                    <a:lnT>
                      <a:noFill/>
                    </a:lnT>
                    <a:lnB>
                      <a:noFill/>
                    </a:lnB>
                  </a:tcPr>
                </a:tc>
                <a:tc>
                  <a:txBody>
                    <a:bodyPr/>
                    <a:lstStyle/>
                    <a:p>
                      <a:r>
                        <a:rPr lang="en-US" sz="1800" b="1" dirty="0"/>
                        <a:t>The President should prepare and present a budget to Congress (the executive budget idea).</a:t>
                      </a:r>
                      <a:br>
                        <a:rPr lang="en-US" sz="1800" b="1" dirty="0"/>
                      </a:br>
                      <a:endParaRPr lang="en-US" sz="1800" b="1" dirty="0"/>
                    </a:p>
                  </a:txBody>
                  <a:tcPr marL="0" marR="0" marT="0" marB="0" anchor="ctr">
                    <a:lnL>
                      <a:noFill/>
                    </a:lnL>
                    <a:lnR>
                      <a:noFill/>
                    </a:lnR>
                    <a:lnT>
                      <a:noFill/>
                    </a:lnT>
                    <a:lnB>
                      <a:noFill/>
                    </a:lnB>
                  </a:tcPr>
                </a:tc>
              </a:tr>
              <a:tr h="775716">
                <a:tc>
                  <a:txBody>
                    <a:bodyPr/>
                    <a:lstStyle/>
                    <a:p>
                      <a:r>
                        <a:rPr lang="en-US" sz="1800" b="1"/>
                        <a:t>2.</a:t>
                      </a:r>
                      <a:br>
                        <a:rPr lang="en-US" sz="1800" b="1"/>
                      </a:br>
                      <a:r>
                        <a:rPr lang="en-US" sz="1800" b="1"/>
                        <a:t/>
                      </a:r>
                      <a:br>
                        <a:rPr lang="en-US" sz="1800" b="1"/>
                      </a:br>
                      <a:endParaRPr lang="en-US" sz="1800" b="1"/>
                    </a:p>
                  </a:txBody>
                  <a:tcPr marL="0" marR="0" marT="0" marB="0" anchor="ctr">
                    <a:lnL>
                      <a:noFill/>
                    </a:lnL>
                    <a:lnR>
                      <a:noFill/>
                    </a:lnR>
                    <a:lnT>
                      <a:noFill/>
                    </a:lnT>
                    <a:lnB>
                      <a:noFill/>
                    </a:lnB>
                  </a:tcPr>
                </a:tc>
                <a:tc>
                  <a:txBody>
                    <a:bodyPr/>
                    <a:lstStyle/>
                    <a:p>
                      <a:r>
                        <a:rPr lang="en-US" sz="1800" b="1" dirty="0"/>
                        <a:t>A budget message should accompany the budget and should outline policy proposals of the President as well as include summary financial information.</a:t>
                      </a:r>
                      <a:br>
                        <a:rPr lang="en-US" sz="1800" b="1" dirty="0"/>
                      </a:br>
                      <a:endParaRPr lang="en-US" sz="1800" b="1" dirty="0"/>
                    </a:p>
                  </a:txBody>
                  <a:tcPr marL="0" marR="0" marT="0" marB="0" anchor="ctr">
                    <a:lnL>
                      <a:noFill/>
                    </a:lnL>
                    <a:lnR>
                      <a:noFill/>
                    </a:lnR>
                    <a:lnT>
                      <a:noFill/>
                    </a:lnT>
                    <a:lnB>
                      <a:noFill/>
                    </a:lnB>
                  </a:tcPr>
                </a:tc>
              </a:tr>
              <a:tr h="581787">
                <a:tc>
                  <a:txBody>
                    <a:bodyPr/>
                    <a:lstStyle/>
                    <a:p>
                      <a:r>
                        <a:rPr lang="en-US" sz="1800" b="1"/>
                        <a:t>3.</a:t>
                      </a:r>
                      <a:br>
                        <a:rPr lang="en-US" sz="1800" b="1"/>
                      </a:br>
                      <a:endParaRPr lang="en-US" sz="1800" b="1"/>
                    </a:p>
                  </a:txBody>
                  <a:tcPr marL="0" marR="0" marT="0" marB="0" anchor="ctr">
                    <a:lnL>
                      <a:noFill/>
                    </a:lnL>
                    <a:lnR>
                      <a:noFill/>
                    </a:lnR>
                    <a:lnT>
                      <a:noFill/>
                    </a:lnT>
                    <a:lnB>
                      <a:noFill/>
                    </a:lnB>
                  </a:tcPr>
                </a:tc>
                <a:tc>
                  <a:txBody>
                    <a:bodyPr/>
                    <a:lstStyle/>
                    <a:p>
                      <a:r>
                        <a:rPr lang="en-US" sz="1800" b="1" dirty="0"/>
                        <a:t>The Secretary of the Treasury should submit a consolidated financial report to Congress.</a:t>
                      </a:r>
                      <a:br>
                        <a:rPr lang="en-US" sz="1800" b="1" dirty="0"/>
                      </a:br>
                      <a:endParaRPr lang="en-US" sz="1800" b="1" dirty="0"/>
                    </a:p>
                  </a:txBody>
                  <a:tcPr marL="0" marR="0" marT="0" marB="0" anchor="ctr">
                    <a:lnL>
                      <a:noFill/>
                    </a:lnL>
                    <a:lnR>
                      <a:noFill/>
                    </a:lnR>
                    <a:lnT>
                      <a:noFill/>
                    </a:lnT>
                    <a:lnB>
                      <a:noFill/>
                    </a:lnB>
                  </a:tcPr>
                </a:tc>
              </a:tr>
              <a:tr h="581787">
                <a:tc>
                  <a:txBody>
                    <a:bodyPr/>
                    <a:lstStyle/>
                    <a:p>
                      <a:r>
                        <a:rPr lang="en-US" sz="1800" b="1"/>
                        <a:t>4.</a:t>
                      </a:r>
                      <a:br>
                        <a:rPr lang="en-US" sz="1800" b="1"/>
                      </a:br>
                      <a:endParaRPr lang="en-US" sz="1800" b="1"/>
                    </a:p>
                  </a:txBody>
                  <a:tcPr marL="0" marR="0" marT="0" marB="0" anchor="ctr">
                    <a:lnL>
                      <a:noFill/>
                    </a:lnL>
                    <a:lnR>
                      <a:noFill/>
                    </a:lnR>
                    <a:lnT>
                      <a:noFill/>
                    </a:lnT>
                    <a:lnB>
                      <a:noFill/>
                    </a:lnB>
                  </a:tcPr>
                </a:tc>
                <a:tc>
                  <a:txBody>
                    <a:bodyPr/>
                    <a:lstStyle/>
                    <a:p>
                      <a:r>
                        <a:rPr lang="en-US" sz="1800" b="1" dirty="0"/>
                        <a:t>Each agency should submit to Congress an annual financial report.</a:t>
                      </a:r>
                      <a:br>
                        <a:rPr lang="en-US" sz="1800" b="1" dirty="0"/>
                      </a:br>
                      <a:endParaRPr lang="en-US" sz="1800" b="1" dirty="0"/>
                    </a:p>
                  </a:txBody>
                  <a:tcPr marL="0" marR="0" marT="0" marB="0" anchor="ctr">
                    <a:lnL>
                      <a:noFill/>
                    </a:lnL>
                    <a:lnR>
                      <a:noFill/>
                    </a:lnR>
                    <a:lnT>
                      <a:noFill/>
                    </a:lnT>
                    <a:lnB>
                      <a:noFill/>
                    </a:lnB>
                  </a:tcPr>
                </a:tc>
              </a:tr>
              <a:tr h="387858">
                <a:tc>
                  <a:txBody>
                    <a:bodyPr/>
                    <a:lstStyle/>
                    <a:p>
                      <a:r>
                        <a:rPr lang="en-US" sz="1800" b="1"/>
                        <a:t>5.</a:t>
                      </a:r>
                      <a:br>
                        <a:rPr lang="en-US" sz="1800" b="1"/>
                      </a:br>
                      <a:endParaRPr lang="en-US" sz="1800" b="1"/>
                    </a:p>
                  </a:txBody>
                  <a:tcPr marL="0" marR="0" marT="0" marB="0" anchor="ctr">
                    <a:lnL>
                      <a:noFill/>
                    </a:lnL>
                    <a:lnR>
                      <a:noFill/>
                    </a:lnR>
                    <a:lnT>
                      <a:noFill/>
                    </a:lnT>
                    <a:lnB>
                      <a:noFill/>
                    </a:lnB>
                  </a:tcPr>
                </a:tc>
                <a:tc>
                  <a:txBody>
                    <a:bodyPr/>
                    <a:lstStyle/>
                    <a:p>
                      <a:r>
                        <a:rPr lang="en-US" sz="1800" b="1" dirty="0"/>
                        <a:t>Agencies should establish and maintain a comprehensive accounting </a:t>
                      </a:r>
                      <a:r>
                        <a:rPr lang="en-US" sz="1800" b="1" dirty="0" smtClean="0"/>
                        <a:t>system.</a:t>
                      </a:r>
                      <a:r>
                        <a:rPr lang="en-US" sz="1800" b="1" baseline="30000" dirty="0" smtClean="0"/>
                        <a:t> </a:t>
                      </a:r>
                      <a:endParaRPr lang="en-US" sz="1800" b="1" dirty="0"/>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4004962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Line Item </a:t>
            </a:r>
            <a:r>
              <a:rPr lang="en-US" b="1" dirty="0"/>
              <a:t>Public Budgeting</a:t>
            </a:r>
            <a:endParaRPr lang="en-US" dirty="0"/>
          </a:p>
        </p:txBody>
      </p:sp>
      <p:sp>
        <p:nvSpPr>
          <p:cNvPr id="6" name="Content Placeholder 5"/>
          <p:cNvSpPr>
            <a:spLocks noGrp="1"/>
          </p:cNvSpPr>
          <p:nvPr>
            <p:ph idx="1"/>
          </p:nvPr>
        </p:nvSpPr>
        <p:spPr/>
        <p:txBody>
          <a:bodyPr>
            <a:normAutofit/>
          </a:bodyPr>
          <a:lstStyle/>
          <a:p>
            <a:r>
              <a:rPr lang="en-US" dirty="0" smtClean="0"/>
              <a:t>Budget </a:t>
            </a:r>
            <a:r>
              <a:rPr lang="en-US" dirty="0"/>
              <a:t>reform in the United States began with the idea of strengthening the executive and </a:t>
            </a:r>
            <a:r>
              <a:rPr lang="en-US" dirty="0" smtClean="0"/>
              <a:t>establishing </a:t>
            </a:r>
            <a:r>
              <a:rPr lang="en-US" dirty="0"/>
              <a:t>a budget with estimated revenues and </a:t>
            </a:r>
            <a:r>
              <a:rPr lang="en-US" dirty="0" smtClean="0"/>
              <a:t>expenditures.</a:t>
            </a:r>
          </a:p>
          <a:p>
            <a:r>
              <a:rPr lang="en-US" dirty="0" smtClean="0"/>
              <a:t> The </a:t>
            </a:r>
            <a:r>
              <a:rPr lang="en-US" dirty="0"/>
              <a:t>primary tool used to obtain control was the </a:t>
            </a:r>
            <a:r>
              <a:rPr lang="en-US" dirty="0" smtClean="0"/>
              <a:t>line-item budget</a:t>
            </a:r>
            <a:r>
              <a:rPr lang="en-US" dirty="0"/>
              <a:t>. </a:t>
            </a:r>
            <a:endParaRPr lang="en-US" dirty="0" smtClean="0"/>
          </a:p>
          <a:p>
            <a:r>
              <a:rPr lang="en-US" dirty="0" smtClean="0"/>
              <a:t>The </a:t>
            </a:r>
            <a:r>
              <a:rPr lang="en-US" dirty="0"/>
              <a:t>executive budget idea was coupled with the line-item budget.</a:t>
            </a:r>
          </a:p>
        </p:txBody>
      </p:sp>
    </p:spTree>
    <p:extLst>
      <p:ext uri="{BB962C8B-B14F-4D97-AF65-F5344CB8AC3E}">
        <p14:creationId xmlns:p14="http://schemas.microsoft.com/office/powerpoint/2010/main" val="201194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b="1" dirty="0"/>
              <a:t>Cooperative Federalism: </a:t>
            </a:r>
            <a:br>
              <a:rPr lang="en-US" b="1" dirty="0"/>
            </a:br>
            <a:r>
              <a:rPr lang="en-US" b="1" dirty="0"/>
              <a:t>1930-1970s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91750566"/>
              </p:ext>
            </p:extLst>
          </p:nvPr>
        </p:nvGraphicFramePr>
        <p:xfrm>
          <a:off x="457200" y="1935163"/>
          <a:ext cx="8229600" cy="32054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algn="ctr"/>
                      <a:r>
                        <a:rPr lang="en-US" b="1" dirty="0" smtClean="0"/>
                        <a:t>General Description</a:t>
                      </a:r>
                      <a:endParaRPr lang="en-US" b="1" dirty="0"/>
                    </a:p>
                  </a:txBody>
                  <a:tcPr/>
                </a:tc>
                <a:tc gridSpan="4">
                  <a:txBody>
                    <a:bodyPr/>
                    <a:lstStyle/>
                    <a:p>
                      <a:r>
                        <a:rPr lang="en-US" dirty="0" smtClean="0"/>
                        <a:t>Marble Cake philosophy of federalism</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20040">
                <a:tc rowSpan="2">
                  <a:txBody>
                    <a:bodyPr/>
                    <a:lstStyle/>
                    <a:p>
                      <a:pPr algn="ctr"/>
                      <a:r>
                        <a:rPr lang="en-US" b="1" dirty="0" smtClean="0"/>
                        <a:t>Federal Grants in Aid</a:t>
                      </a:r>
                      <a:endParaRPr lang="en-US" b="1" dirty="0"/>
                    </a:p>
                  </a:txBody>
                  <a:tcPr/>
                </a:tc>
                <a:tc gridSpan="4">
                  <a:txBody>
                    <a:bodyPr/>
                    <a:lstStyle/>
                    <a:p>
                      <a:r>
                        <a:rPr lang="en-US" b="1" dirty="0" smtClean="0"/>
                        <a:t>The New Deal</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20040">
                <a:tc vMerge="1">
                  <a:txBody>
                    <a:bodyPr/>
                    <a:lstStyle/>
                    <a:p>
                      <a:endParaRPr lang="en-US"/>
                    </a:p>
                  </a:txBody>
                  <a:tcPr/>
                </a:tc>
                <a:tc gridSpan="4">
                  <a:txBody>
                    <a:bodyPr/>
                    <a:lstStyle/>
                    <a:p>
                      <a:r>
                        <a:rPr lang="en-US" b="1" dirty="0" smtClean="0"/>
                        <a:t>The Great Society</a:t>
                      </a:r>
                      <a:endParaRPr lang="en-US"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endParaRPr lang="en-US" b="1" dirty="0" smtClean="0"/>
                    </a:p>
                    <a:p>
                      <a:pPr algn="ctr"/>
                      <a:r>
                        <a:rPr lang="en-US" b="1" dirty="0" smtClean="0"/>
                        <a:t>Supreme</a:t>
                      </a:r>
                    </a:p>
                    <a:p>
                      <a:pPr algn="ctr"/>
                      <a:r>
                        <a:rPr lang="en-US" b="1" dirty="0" smtClean="0"/>
                        <a:t>Court Decisions</a:t>
                      </a:r>
                      <a:endParaRPr lang="en-US" b="1" dirty="0"/>
                    </a:p>
                  </a:txBody>
                  <a:tcPr/>
                </a:tc>
                <a:tc gridSpan="4">
                  <a:txBody>
                    <a:bodyPr/>
                    <a:lstStyle/>
                    <a:p>
                      <a:r>
                        <a:rPr lang="en-US" b="1" dirty="0" err="1" smtClean="0"/>
                        <a:t>Wickard</a:t>
                      </a:r>
                      <a:r>
                        <a:rPr lang="en-US" b="1" dirty="0" smtClean="0"/>
                        <a:t> </a:t>
                      </a:r>
                      <a:r>
                        <a:rPr lang="en-US" b="1" dirty="0" err="1" smtClean="0"/>
                        <a:t>vs</a:t>
                      </a:r>
                      <a:r>
                        <a:rPr lang="en-US" b="1" dirty="0" smtClean="0"/>
                        <a:t> </a:t>
                      </a:r>
                      <a:r>
                        <a:rPr lang="en-US" b="1" dirty="0" err="1" smtClean="0"/>
                        <a:t>Filburn</a:t>
                      </a:r>
                      <a:r>
                        <a:rPr lang="en-US" b="1" dirty="0" smtClean="0"/>
                        <a:t> (1942)- </a:t>
                      </a:r>
                      <a:r>
                        <a:rPr lang="en-US" dirty="0" smtClean="0"/>
                        <a:t>Congress can use the Interstate Commerce Clause to regulate local activity, even those produced</a:t>
                      </a:r>
                      <a:r>
                        <a:rPr lang="en-US" baseline="0" dirty="0" smtClean="0"/>
                        <a:t> for personal use (232 bushels of wheat for home consumption). Roosevelt threatened to stack the court and have an age limit of 70 for Supreme Court Justices (a switch in time saves nine).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478775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Cooperative Federalism: </a:t>
            </a:r>
            <a:br>
              <a:rPr lang="en-US" b="1" dirty="0"/>
            </a:br>
            <a:r>
              <a:rPr lang="en-US" b="1" dirty="0"/>
              <a:t>1930-1970s</a:t>
            </a:r>
          </a:p>
        </p:txBody>
      </p:sp>
      <p:sp>
        <p:nvSpPr>
          <p:cNvPr id="4" name="Text Placeholder 3"/>
          <p:cNvSpPr>
            <a:spLocks noGrp="1"/>
          </p:cNvSpPr>
          <p:nvPr>
            <p:ph type="body" idx="1"/>
          </p:nvPr>
        </p:nvSpPr>
        <p:spPr/>
        <p:txBody>
          <a:bodyPr/>
          <a:lstStyle/>
          <a:p>
            <a:pPr algn="ctr"/>
            <a:r>
              <a:rPr lang="en-US" dirty="0" smtClean="0"/>
              <a:t>FDR</a:t>
            </a:r>
            <a:endParaRPr lang="en-US" dirty="0"/>
          </a:p>
        </p:txBody>
      </p:sp>
      <p:sp>
        <p:nvSpPr>
          <p:cNvPr id="6" name="Text Placeholder 5"/>
          <p:cNvSpPr>
            <a:spLocks noGrp="1"/>
          </p:cNvSpPr>
          <p:nvPr>
            <p:ph type="body" sz="half" idx="3"/>
          </p:nvPr>
        </p:nvSpPr>
        <p:spPr/>
        <p:txBody>
          <a:bodyPr/>
          <a:lstStyle/>
          <a:p>
            <a:pPr algn="ctr"/>
            <a:r>
              <a:rPr lang="en-US" dirty="0" smtClean="0"/>
              <a:t>The New Deal</a:t>
            </a:r>
            <a:endParaRPr lang="en-US" dirty="0"/>
          </a:p>
        </p:txBody>
      </p:sp>
      <p:pic>
        <p:nvPicPr>
          <p:cNvPr id="5" name="Content Placeholder 4" descr="FDR_in_1933.jpg"/>
          <p:cNvPicPr>
            <a:picLocks noGrp="1" noChangeAspect="1"/>
          </p:cNvPicPr>
          <p:nvPr>
            <p:ph sz="quarter" idx="2"/>
          </p:nvPr>
        </p:nvPicPr>
        <p:blipFill>
          <a:blip r:embed="rId2"/>
          <a:stretch>
            <a:fillRect/>
          </a:stretch>
        </p:blipFill>
        <p:spPr>
          <a:xfrm>
            <a:off x="1080294" y="2793206"/>
            <a:ext cx="2794000" cy="3289300"/>
          </a:xfrm>
        </p:spPr>
      </p:pic>
      <p:sp>
        <p:nvSpPr>
          <p:cNvPr id="7" name="Content Placeholder 6"/>
          <p:cNvSpPr>
            <a:spLocks noGrp="1"/>
          </p:cNvSpPr>
          <p:nvPr>
            <p:ph sz="quarter" idx="4"/>
          </p:nvPr>
        </p:nvSpPr>
        <p:spPr/>
        <p:txBody>
          <a:bodyPr/>
          <a:lstStyle/>
          <a:p>
            <a:pPr fontAlgn="t"/>
            <a:r>
              <a:rPr lang="en-US" dirty="0"/>
              <a:t>Shared federal/ state activities</a:t>
            </a:r>
          </a:p>
          <a:p>
            <a:pPr fontAlgn="t"/>
            <a:r>
              <a:rPr lang="en-US" dirty="0"/>
              <a:t>Court rulings generally favorable to the national government</a:t>
            </a:r>
          </a:p>
          <a:p>
            <a:pPr fontAlgn="t"/>
            <a:r>
              <a:rPr lang="en-US" dirty="0"/>
              <a:t>Growth of grants in </a:t>
            </a:r>
            <a:r>
              <a:rPr lang="en-US" dirty="0" smtClean="0"/>
              <a:t>aid</a:t>
            </a:r>
          </a:p>
          <a:p>
            <a:pPr fontAlgn="t"/>
            <a:r>
              <a:rPr lang="en-US" dirty="0" smtClean="0"/>
              <a:t>Keynesian macroeconomics came into vogue during FDR’s presidency</a:t>
            </a:r>
            <a:endParaRPr lang="en-US" dirty="0"/>
          </a:p>
          <a:p>
            <a:endParaRPr lang="en-US" dirty="0"/>
          </a:p>
          <a:p>
            <a:endParaRPr lang="en-US" dirty="0"/>
          </a:p>
        </p:txBody>
      </p:sp>
    </p:spTree>
    <p:extLst>
      <p:ext uri="{BB962C8B-B14F-4D97-AF65-F5344CB8AC3E}">
        <p14:creationId xmlns:p14="http://schemas.microsoft.com/office/powerpoint/2010/main" val="3482525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Great Depression </a:t>
            </a:r>
            <a:br>
              <a:rPr lang="en-US" b="1" dirty="0" smtClean="0"/>
            </a:br>
            <a:r>
              <a:rPr lang="en-US" b="1" dirty="0" smtClean="0"/>
              <a:t>According to Ben Bernanke</a:t>
            </a:r>
            <a:endParaRPr lang="en-US" b="1"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there </a:t>
            </a:r>
            <a:r>
              <a:rPr lang="en-US" dirty="0"/>
              <a:t>were two factors involved with the financial collapse in October 1930. </a:t>
            </a:r>
            <a:endParaRPr lang="en-US" dirty="0" smtClean="0"/>
          </a:p>
          <a:p>
            <a:pPr lvl="1"/>
            <a:r>
              <a:rPr lang="en-US" dirty="0" smtClean="0"/>
              <a:t>“</a:t>
            </a:r>
            <a:r>
              <a:rPr lang="en-US" dirty="0"/>
              <a:t>the loss of confidence in financial institutions, primarily commercial banks.” </a:t>
            </a:r>
            <a:endParaRPr lang="en-US" dirty="0" smtClean="0"/>
          </a:p>
          <a:p>
            <a:pPr lvl="1"/>
            <a:r>
              <a:rPr lang="en-US" dirty="0" smtClean="0"/>
              <a:t>“</a:t>
            </a:r>
            <a:r>
              <a:rPr lang="en-US" dirty="0"/>
              <a:t>widespread insolvency of debtors</a:t>
            </a:r>
            <a:r>
              <a:rPr lang="en-US" dirty="0" smtClean="0"/>
              <a:t>”</a:t>
            </a:r>
          </a:p>
          <a:p>
            <a:r>
              <a:rPr lang="en-US" dirty="0" smtClean="0"/>
              <a:t>By </a:t>
            </a:r>
            <a:r>
              <a:rPr lang="en-US" dirty="0"/>
              <a:t>the end of 1933 “only just above half the number </a:t>
            </a:r>
            <a:r>
              <a:rPr lang="en-US" dirty="0" smtClean="0"/>
              <a:t>of financial institutions that </a:t>
            </a:r>
            <a:r>
              <a:rPr lang="en-US" dirty="0"/>
              <a:t>existed in 1929” </a:t>
            </a:r>
            <a:r>
              <a:rPr lang="en-US" dirty="0" smtClean="0"/>
              <a:t>remained. </a:t>
            </a:r>
            <a:r>
              <a:rPr lang="en-US" dirty="0"/>
              <a:t>This resulted from both a lack of economic viability, as well as financial </a:t>
            </a:r>
            <a:r>
              <a:rPr lang="en-US" dirty="0" smtClean="0"/>
              <a:t>panics.</a:t>
            </a:r>
            <a:endParaRPr lang="en-US" dirty="0"/>
          </a:p>
        </p:txBody>
      </p:sp>
    </p:spTree>
    <p:extLst>
      <p:ext uri="{BB962C8B-B14F-4D97-AF65-F5344CB8AC3E}">
        <p14:creationId xmlns:p14="http://schemas.microsoft.com/office/powerpoint/2010/main" val="591121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Great </a:t>
            </a:r>
            <a:r>
              <a:rPr lang="en-US" b="1" dirty="0" smtClean="0"/>
              <a:t>Depression </a:t>
            </a:r>
            <a:br>
              <a:rPr lang="en-US" b="1" dirty="0" smtClean="0"/>
            </a:br>
            <a:r>
              <a:rPr lang="en-US" b="1" dirty="0" smtClean="0"/>
              <a:t>According to Ben Bernanke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a:t>
            </a:r>
            <a:r>
              <a:rPr lang="en-US" dirty="0"/>
              <a:t>debt situation was also very problematic. </a:t>
            </a:r>
            <a:r>
              <a:rPr lang="en-US" dirty="0" smtClean="0"/>
              <a:t>Half </a:t>
            </a:r>
            <a:r>
              <a:rPr lang="en-US" dirty="0"/>
              <a:t>of all residential property was mortgaged, and 45% of all U.S. farms, as well as state and local </a:t>
            </a:r>
            <a:r>
              <a:rPr lang="en-US" dirty="0" smtClean="0"/>
              <a:t>governments. </a:t>
            </a:r>
          </a:p>
          <a:p>
            <a:pPr marL="0" indent="0">
              <a:buNone/>
            </a:pPr>
            <a:r>
              <a:rPr lang="en-US" dirty="0" smtClean="0"/>
              <a:t>Businesses </a:t>
            </a:r>
            <a:r>
              <a:rPr lang="en-US" dirty="0"/>
              <a:t>experienced an after tax negative earnings from 1930 -</a:t>
            </a:r>
            <a:r>
              <a:rPr lang="en-US" dirty="0" smtClean="0"/>
              <a:t>1933. Consequently</a:t>
            </a:r>
            <a:r>
              <a:rPr lang="en-US" dirty="0"/>
              <a:t>, many businesses failed. </a:t>
            </a:r>
            <a:endParaRPr lang="en-US" dirty="0" smtClean="0"/>
          </a:p>
          <a:p>
            <a:pPr marL="0" indent="0">
              <a:buNone/>
            </a:pPr>
            <a:r>
              <a:rPr lang="en-US" dirty="0" smtClean="0"/>
              <a:t>The </a:t>
            </a:r>
            <a:r>
              <a:rPr lang="en-US" dirty="0"/>
              <a:t>supply of money was an important factor, but not the sole factor for these many </a:t>
            </a:r>
            <a:r>
              <a:rPr lang="en-US" dirty="0" smtClean="0"/>
              <a:t>problems. </a:t>
            </a:r>
            <a:endParaRPr lang="en-US" dirty="0"/>
          </a:p>
          <a:p>
            <a:endParaRPr lang="en-US" dirty="0"/>
          </a:p>
        </p:txBody>
      </p:sp>
    </p:spTree>
    <p:extLst>
      <p:ext uri="{BB962C8B-B14F-4D97-AF65-F5344CB8AC3E}">
        <p14:creationId xmlns:p14="http://schemas.microsoft.com/office/powerpoint/2010/main" val="2976690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Great </a:t>
            </a:r>
            <a:r>
              <a:rPr lang="en-US" b="1" dirty="0" smtClean="0"/>
              <a:t>Depression </a:t>
            </a:r>
            <a:br>
              <a:rPr lang="en-US" b="1" dirty="0" smtClean="0"/>
            </a:br>
            <a:r>
              <a:rPr lang="en-US" b="1" dirty="0" smtClean="0"/>
              <a:t>According </a:t>
            </a:r>
            <a:r>
              <a:rPr lang="en-US" b="1" dirty="0"/>
              <a:t>to </a:t>
            </a:r>
            <a:r>
              <a:rPr lang="en-US" b="1" dirty="0" smtClean="0"/>
              <a:t>Ben Bernanke</a:t>
            </a:r>
            <a:endParaRPr lang="en-US" b="1" dirty="0"/>
          </a:p>
        </p:txBody>
      </p:sp>
      <p:sp>
        <p:nvSpPr>
          <p:cNvPr id="3" name="Content Placeholder 2"/>
          <p:cNvSpPr>
            <a:spLocks noGrp="1"/>
          </p:cNvSpPr>
          <p:nvPr>
            <p:ph idx="1"/>
          </p:nvPr>
        </p:nvSpPr>
        <p:spPr/>
        <p:txBody>
          <a:bodyPr>
            <a:normAutofit/>
          </a:bodyPr>
          <a:lstStyle/>
          <a:p>
            <a:r>
              <a:rPr lang="en-US" dirty="0" smtClean="0"/>
              <a:t>Although </a:t>
            </a:r>
            <a:r>
              <a:rPr lang="en-US" dirty="0"/>
              <a:t>the government’s actions set the financial system on its way back to health, recovery was neither rapid nor complete. </a:t>
            </a:r>
            <a:endParaRPr lang="en-US" dirty="0" smtClean="0"/>
          </a:p>
          <a:p>
            <a:r>
              <a:rPr lang="en-US" dirty="0" smtClean="0"/>
              <a:t>Deposits </a:t>
            </a:r>
            <a:r>
              <a:rPr lang="en-US" dirty="0"/>
              <a:t>did not flow back into the banks in great quantities until 1934 and the government </a:t>
            </a:r>
            <a:r>
              <a:rPr lang="en-US" dirty="0" smtClean="0"/>
              <a:t>had </a:t>
            </a:r>
            <a:r>
              <a:rPr lang="en-US" dirty="0"/>
              <a:t>to continue to pump large sums into banks and other </a:t>
            </a:r>
            <a:r>
              <a:rPr lang="en-US" dirty="0" smtClean="0"/>
              <a:t>intermediaries.”</a:t>
            </a:r>
            <a:endParaRPr lang="en-US" dirty="0"/>
          </a:p>
          <a:p>
            <a:endParaRPr lang="en-US" dirty="0"/>
          </a:p>
          <a:p>
            <a:endParaRPr lang="en-US" dirty="0"/>
          </a:p>
        </p:txBody>
      </p:sp>
    </p:spTree>
    <p:extLst>
      <p:ext uri="{BB962C8B-B14F-4D97-AF65-F5344CB8AC3E}">
        <p14:creationId xmlns:p14="http://schemas.microsoft.com/office/powerpoint/2010/main" val="85803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Plymouth Rock Pilgrims in 1620</a:t>
            </a:r>
            <a:endParaRPr lang="en-US" dirty="0"/>
          </a:p>
        </p:txBody>
      </p:sp>
      <p:sp>
        <p:nvSpPr>
          <p:cNvPr id="3" name="Content Placeholder 2"/>
          <p:cNvSpPr>
            <a:spLocks noGrp="1"/>
          </p:cNvSpPr>
          <p:nvPr>
            <p:ph sz="half" idx="1"/>
          </p:nvPr>
        </p:nvSpPr>
        <p:spPr/>
        <p:txBody>
          <a:bodyPr/>
          <a:lstStyle/>
          <a:p>
            <a:r>
              <a:rPr lang="en-US" sz="2400" dirty="0" smtClean="0"/>
              <a:t>By 1623, facing starvation Plymouth Plantation's leaders took another course. Upon allotting private land plots it is evident that productivity increased. Again, according to William Bradford in his account:</a:t>
            </a:r>
          </a:p>
          <a:p>
            <a:endParaRPr lang="en-US" dirty="0"/>
          </a:p>
        </p:txBody>
      </p:sp>
      <p:pic>
        <p:nvPicPr>
          <p:cNvPr id="5" name="Content Placeholder 4" descr="Thanksgiving-Brownscombe.jpg"/>
          <p:cNvPicPr>
            <a:picLocks noGrp="1" noChangeAspect="1"/>
          </p:cNvPicPr>
          <p:nvPr>
            <p:ph sz="half" idx="2"/>
          </p:nvPr>
        </p:nvPicPr>
        <p:blipFill>
          <a:blip r:embed="rId2"/>
          <a:stretch>
            <a:fillRect/>
          </a:stretch>
        </p:blipFill>
        <p:spPr>
          <a:xfrm>
            <a:off x="4343400" y="2133600"/>
            <a:ext cx="4191000" cy="3581400"/>
          </a:xfrm>
        </p:spPr>
      </p:pic>
    </p:spTree>
    <p:extLst>
      <p:ext uri="{BB962C8B-B14F-4D97-AF65-F5344CB8AC3E}">
        <p14:creationId xmlns:p14="http://schemas.microsoft.com/office/powerpoint/2010/main" val="1334692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Great Depression</a:t>
            </a:r>
            <a:endParaRPr lang="en-US" dirty="0"/>
          </a:p>
        </p:txBody>
      </p:sp>
      <p:sp>
        <p:nvSpPr>
          <p:cNvPr id="2" name="Text Placeholder 1"/>
          <p:cNvSpPr>
            <a:spLocks noGrp="1"/>
          </p:cNvSpPr>
          <p:nvPr>
            <p:ph type="body" idx="1"/>
          </p:nvPr>
        </p:nvSpPr>
        <p:spPr/>
        <p:txBody>
          <a:bodyPr/>
          <a:lstStyle/>
          <a:p>
            <a:pPr algn="ctr"/>
            <a:r>
              <a:rPr lang="en-US" dirty="0" smtClean="0"/>
              <a:t>FDR’s Treasury Secretary</a:t>
            </a:r>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a:t>
            </a:r>
            <a:r>
              <a:rPr lang="en-US" dirty="0"/>
              <a:t>We have tried spending money. We are spending more than we have ever spent before and it does not work….After eight years of this administration we have just as much unemployment as when we started…and an enormous debt to boot!” Indeed, the unemployment rate for 1939 was higher than the unemployment rate for 1931, but lower than 1932 (Blum, 1970, 254).”</a:t>
            </a:r>
          </a:p>
        </p:txBody>
      </p:sp>
      <p:sp>
        <p:nvSpPr>
          <p:cNvPr id="3" name="Text Placeholder 2"/>
          <p:cNvSpPr>
            <a:spLocks noGrp="1"/>
          </p:cNvSpPr>
          <p:nvPr>
            <p:ph type="body" sz="quarter" idx="3"/>
          </p:nvPr>
        </p:nvSpPr>
        <p:spPr/>
        <p:txBody>
          <a:bodyPr/>
          <a:lstStyle/>
          <a:p>
            <a:pPr algn="ctr"/>
            <a:r>
              <a:rPr lang="en-US" dirty="0"/>
              <a:t>Henry Morgenthau</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68912" y="2601119"/>
            <a:ext cx="2794000" cy="3098800"/>
          </a:xfrm>
        </p:spPr>
      </p:pic>
    </p:spTree>
    <p:extLst>
      <p:ext uri="{BB962C8B-B14F-4D97-AF65-F5344CB8AC3E}">
        <p14:creationId xmlns:p14="http://schemas.microsoft.com/office/powerpoint/2010/main" val="1331085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Cooperative Federalism: </a:t>
            </a:r>
            <a:br>
              <a:rPr lang="en-US" b="1" dirty="0"/>
            </a:br>
            <a:r>
              <a:rPr lang="en-US" b="1" dirty="0"/>
              <a:t>1930-1970s</a:t>
            </a:r>
            <a:endParaRPr lang="en-US" dirty="0"/>
          </a:p>
        </p:txBody>
      </p:sp>
      <p:sp>
        <p:nvSpPr>
          <p:cNvPr id="3" name="Text Placeholder 2"/>
          <p:cNvSpPr>
            <a:spLocks noGrp="1"/>
          </p:cNvSpPr>
          <p:nvPr>
            <p:ph type="body" idx="1"/>
          </p:nvPr>
        </p:nvSpPr>
        <p:spPr/>
        <p:txBody>
          <a:bodyPr/>
          <a:lstStyle/>
          <a:p>
            <a:pPr algn="ctr"/>
            <a:r>
              <a:rPr lang="en-US" dirty="0" smtClean="0"/>
              <a:t>LBJ</a:t>
            </a:r>
            <a:endParaRPr lang="en-US" dirty="0"/>
          </a:p>
        </p:txBody>
      </p:sp>
      <p:sp>
        <p:nvSpPr>
          <p:cNvPr id="4" name="Text Placeholder 3"/>
          <p:cNvSpPr>
            <a:spLocks noGrp="1"/>
          </p:cNvSpPr>
          <p:nvPr>
            <p:ph type="body" sz="half" idx="3"/>
          </p:nvPr>
        </p:nvSpPr>
        <p:spPr/>
        <p:txBody>
          <a:bodyPr/>
          <a:lstStyle/>
          <a:p>
            <a:pPr algn="ctr"/>
            <a:r>
              <a:rPr lang="en-US" dirty="0" smtClean="0"/>
              <a:t>The Great Society</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429544" y="3042444"/>
            <a:ext cx="2095500" cy="2790825"/>
          </a:xfrm>
        </p:spPr>
      </p:pic>
      <p:sp>
        <p:nvSpPr>
          <p:cNvPr id="6" name="Content Placeholder 5"/>
          <p:cNvSpPr>
            <a:spLocks noGrp="1"/>
          </p:cNvSpPr>
          <p:nvPr>
            <p:ph sz="quarter" idx="4"/>
          </p:nvPr>
        </p:nvSpPr>
        <p:spPr/>
        <p:txBody>
          <a:bodyPr/>
          <a:lstStyle/>
          <a:p>
            <a:pPr fontAlgn="t"/>
            <a:r>
              <a:rPr lang="en-US" dirty="0"/>
              <a:t>Explosion of grants in aid</a:t>
            </a:r>
          </a:p>
          <a:p>
            <a:pPr fontAlgn="t"/>
            <a:r>
              <a:rPr lang="en-US" dirty="0"/>
              <a:t>Direct federal aid to city programs</a:t>
            </a:r>
          </a:p>
          <a:p>
            <a:pPr fontAlgn="t"/>
            <a:r>
              <a:rPr lang="en-US" dirty="0"/>
              <a:t>Strong emphasis on nationally set priorities and goals</a:t>
            </a:r>
          </a:p>
          <a:p>
            <a:pPr fontAlgn="t"/>
            <a:r>
              <a:rPr lang="en-US" dirty="0"/>
              <a:t>Functional shift in grants from “bricks and mortar” to social needs</a:t>
            </a:r>
          </a:p>
          <a:p>
            <a:endParaRPr lang="en-US" dirty="0"/>
          </a:p>
        </p:txBody>
      </p:sp>
    </p:spTree>
    <p:extLst>
      <p:ext uri="{BB962C8B-B14F-4D97-AF65-F5344CB8AC3E}">
        <p14:creationId xmlns:p14="http://schemas.microsoft.com/office/powerpoint/2010/main" val="3774662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Planning, Programming, and Budgeting System</a:t>
            </a:r>
            <a:endParaRPr lang="en-US" sz="3200" b="1" dirty="0"/>
          </a:p>
        </p:txBody>
      </p:sp>
      <p:sp>
        <p:nvSpPr>
          <p:cNvPr id="7" name="Content Placeholder 6"/>
          <p:cNvSpPr>
            <a:spLocks noGrp="1"/>
          </p:cNvSpPr>
          <p:nvPr>
            <p:ph sz="half" idx="1"/>
          </p:nvPr>
        </p:nvSpPr>
        <p:spPr/>
        <p:txBody>
          <a:bodyPr>
            <a:normAutofit fontScale="85000" lnSpcReduction="10000"/>
          </a:bodyPr>
          <a:lstStyle/>
          <a:p>
            <a:r>
              <a:rPr lang="en-US" dirty="0"/>
              <a:t>The </a:t>
            </a:r>
            <a:r>
              <a:rPr lang="en-US" dirty="0" smtClean="0"/>
              <a:t>Planning</a:t>
            </a:r>
            <a:r>
              <a:rPr lang="en-US" dirty="0"/>
              <a:t>, Programming and Budgeting System (PPBS) </a:t>
            </a:r>
            <a:r>
              <a:rPr lang="en-US" dirty="0" smtClean="0"/>
              <a:t>was instituted </a:t>
            </a:r>
            <a:r>
              <a:rPr lang="en-US" dirty="0"/>
              <a:t>by United States Department of Defense Comptroller Charles J. Hitch. </a:t>
            </a:r>
            <a:endParaRPr lang="en-US" dirty="0" smtClean="0"/>
          </a:p>
          <a:p>
            <a:r>
              <a:rPr lang="en-US" dirty="0" smtClean="0"/>
              <a:t>PPBS </a:t>
            </a:r>
            <a:r>
              <a:rPr lang="en-US" dirty="0"/>
              <a:t>evolved to become the heart of the </a:t>
            </a:r>
            <a:r>
              <a:rPr lang="en-US" dirty="0" smtClean="0"/>
              <a:t>Robert Strange McNamara </a:t>
            </a:r>
            <a:r>
              <a:rPr lang="en-US" dirty="0"/>
              <a:t>management program. </a:t>
            </a:r>
            <a:r>
              <a:rPr lang="en-US" dirty="0" smtClean="0"/>
              <a:t> This system was soon adopted by the whole U.S. government.</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5400" y="1676400"/>
            <a:ext cx="3352800" cy="4343400"/>
          </a:xfrm>
        </p:spPr>
      </p:pic>
    </p:spTree>
    <p:extLst>
      <p:ext uri="{BB962C8B-B14F-4D97-AF65-F5344CB8AC3E}">
        <p14:creationId xmlns:p14="http://schemas.microsoft.com/office/powerpoint/2010/main" val="955981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 By Objectives</a:t>
            </a:r>
            <a:endParaRPr lang="en-US" b="1" dirty="0"/>
          </a:p>
        </p:txBody>
      </p:sp>
      <p:sp>
        <p:nvSpPr>
          <p:cNvPr id="3" name="Content Placeholder 2"/>
          <p:cNvSpPr>
            <a:spLocks noGrp="1"/>
          </p:cNvSpPr>
          <p:nvPr>
            <p:ph sz="half" idx="1"/>
          </p:nvPr>
        </p:nvSpPr>
        <p:spPr/>
        <p:txBody>
          <a:bodyPr>
            <a:normAutofit fontScale="85000" lnSpcReduction="10000"/>
          </a:bodyPr>
          <a:lstStyle/>
          <a:p>
            <a:r>
              <a:rPr lang="en-US" b="1" dirty="0"/>
              <a:t>Management by objectives (</a:t>
            </a:r>
            <a:r>
              <a:rPr lang="en-US" b="1" dirty="0" smtClean="0"/>
              <a:t>MBO) </a:t>
            </a:r>
            <a:r>
              <a:rPr lang="en-US" dirty="0" smtClean="0"/>
              <a:t>is </a:t>
            </a:r>
            <a:r>
              <a:rPr lang="en-US" dirty="0"/>
              <a:t>a process of defining objectives within an organization so that management and employees agree to the objectives and understand what they need to do in the organization in order to achieve them. </a:t>
            </a:r>
            <a:endParaRPr lang="en-US" dirty="0" smtClean="0"/>
          </a:p>
          <a:p>
            <a:r>
              <a:rPr lang="en-US" dirty="0" smtClean="0"/>
              <a:t>It was employed for public budgeting during the Nixon Administration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676400"/>
            <a:ext cx="3187700" cy="4267200"/>
          </a:xfrm>
        </p:spPr>
      </p:pic>
    </p:spTree>
    <p:extLst>
      <p:ext uri="{BB962C8B-B14F-4D97-AF65-F5344CB8AC3E}">
        <p14:creationId xmlns:p14="http://schemas.microsoft.com/office/powerpoint/2010/main" val="1534607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Coercive Federalism: 1970-2000s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3978528"/>
              </p:ext>
            </p:extLst>
          </p:nvPr>
        </p:nvGraphicFramePr>
        <p:xfrm>
          <a:off x="457200" y="1935163"/>
          <a:ext cx="8229600" cy="3999293"/>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algn="ctr"/>
                      <a:r>
                        <a:rPr lang="en-US" b="1" dirty="0" smtClean="0"/>
                        <a:t>General Description</a:t>
                      </a:r>
                      <a:endParaRPr lang="en-US" b="1" dirty="0"/>
                    </a:p>
                  </a:txBody>
                  <a:tcPr/>
                </a:tc>
                <a:tc gridSpan="4">
                  <a:txBody>
                    <a:bodyPr/>
                    <a:lstStyle/>
                    <a:p>
                      <a:pPr>
                        <a:lnSpc>
                          <a:spcPct val="115000"/>
                        </a:lnSpc>
                        <a:spcBef>
                          <a:spcPts val="0"/>
                        </a:spcBef>
                      </a:pPr>
                      <a:r>
                        <a:rPr lang="en-US" sz="1800" dirty="0" smtClean="0">
                          <a:latin typeface="Calibri"/>
                          <a:ea typeface="Calibri"/>
                          <a:cs typeface="Times New Roman"/>
                        </a:rPr>
                        <a:t>Increasing use of federal mandates and preemptions</a:t>
                      </a:r>
                    </a:p>
                    <a:p>
                      <a:pPr>
                        <a:lnSpc>
                          <a:spcPct val="115000"/>
                        </a:lnSpc>
                        <a:spcBef>
                          <a:spcPts val="0"/>
                        </a:spcBef>
                      </a:pPr>
                      <a:r>
                        <a:rPr lang="en-US" sz="1800" dirty="0" smtClean="0">
                          <a:latin typeface="Calibri"/>
                          <a:ea typeface="Calibri"/>
                          <a:cs typeface="Times New Roman"/>
                        </a:rPr>
                        <a:t>Court decisions favorable to the national government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11517">
                <a:tc>
                  <a:txBody>
                    <a:bodyPr/>
                    <a:lstStyle/>
                    <a:p>
                      <a:pPr algn="ctr"/>
                      <a:r>
                        <a:rPr lang="en-US" b="1" dirty="0" smtClean="0"/>
                        <a:t>Federal Grants in Aid</a:t>
                      </a:r>
                      <a:endParaRPr lang="en-US" b="1" dirty="0"/>
                    </a:p>
                  </a:txBody>
                  <a:tcPr/>
                </a:tc>
                <a:tc gridSpan="4">
                  <a:txBody>
                    <a:bodyPr/>
                    <a:lstStyle/>
                    <a:p>
                      <a:pPr>
                        <a:lnSpc>
                          <a:spcPct val="115000"/>
                        </a:lnSpc>
                        <a:spcBef>
                          <a:spcPts val="0"/>
                        </a:spcBef>
                      </a:pPr>
                      <a:r>
                        <a:rPr lang="en-US" sz="1800" dirty="0" smtClean="0">
                          <a:latin typeface="Calibri"/>
                          <a:ea typeface="Calibri"/>
                          <a:cs typeface="Times New Roman"/>
                        </a:rPr>
                        <a:t>General Revenue and Block Sharing Grants</a:t>
                      </a:r>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60020">
                <a:tc rowSpan="3">
                  <a:txBody>
                    <a:bodyPr/>
                    <a:lstStyle/>
                    <a:p>
                      <a:pPr algn="ctr"/>
                      <a:endParaRPr lang="en-US" b="1" dirty="0" smtClean="0"/>
                    </a:p>
                    <a:p>
                      <a:pPr algn="ctr"/>
                      <a:endParaRPr lang="en-US" b="1" dirty="0" smtClean="0"/>
                    </a:p>
                    <a:p>
                      <a:pPr algn="ctr"/>
                      <a:r>
                        <a:rPr lang="en-US" b="1" dirty="0" smtClean="0"/>
                        <a:t>Supreme</a:t>
                      </a:r>
                    </a:p>
                    <a:p>
                      <a:pPr algn="ctr"/>
                      <a:r>
                        <a:rPr lang="en-US" b="1" dirty="0" smtClean="0"/>
                        <a:t>Court Rulings</a:t>
                      </a:r>
                      <a:endParaRPr lang="en-US" b="1" dirty="0"/>
                    </a:p>
                  </a:txBody>
                  <a:tcPr/>
                </a:tc>
                <a:tc gridSpan="4">
                  <a:txBody>
                    <a:bodyPr/>
                    <a:lstStyle/>
                    <a:p>
                      <a:r>
                        <a:rPr lang="en-US" b="1" dirty="0" smtClean="0"/>
                        <a:t>Garcia </a:t>
                      </a:r>
                      <a:r>
                        <a:rPr lang="en-US" b="1" dirty="0" err="1" smtClean="0"/>
                        <a:t>vs</a:t>
                      </a:r>
                      <a:r>
                        <a:rPr lang="en-US" b="1" dirty="0" smtClean="0"/>
                        <a:t> San Antonio (1985)- </a:t>
                      </a:r>
                      <a:r>
                        <a:rPr lang="en-US" dirty="0" smtClean="0"/>
                        <a:t>local governments must adhere to wage standards set by U.S. Congress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05740">
                <a:tc vMerge="1">
                  <a:txBody>
                    <a:bodyPr/>
                    <a:lstStyle/>
                    <a:p>
                      <a:endParaRPr lang="en-US"/>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South Dakota </a:t>
                      </a:r>
                      <a:r>
                        <a:rPr lang="en-US" b="1" dirty="0" err="1" smtClean="0"/>
                        <a:t>vs</a:t>
                      </a:r>
                      <a:r>
                        <a:rPr lang="en-US" b="1" dirty="0" smtClean="0"/>
                        <a:t> Dole (1987)- </a:t>
                      </a:r>
                      <a:r>
                        <a:rPr lang="en-US" dirty="0" smtClean="0"/>
                        <a:t>The supreme Court approves the use of sanctions for federal grants in aid.  The condition is merely a “pressure and not a compulsion</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0040">
                <a:tc vMerge="1">
                  <a:txBody>
                    <a:bodyPr/>
                    <a:lstStyle/>
                    <a:p>
                      <a:endParaRPr lang="en-US"/>
                    </a:p>
                  </a:txBody>
                  <a:tcPr/>
                </a:tc>
                <a:tc gridSpan="4">
                  <a:txBody>
                    <a:bodyPr/>
                    <a:lstStyle/>
                    <a:p>
                      <a:r>
                        <a:rPr lang="en-US" b="1" dirty="0" smtClean="0"/>
                        <a:t>United States </a:t>
                      </a:r>
                      <a:r>
                        <a:rPr lang="en-US" b="1" dirty="0" err="1" smtClean="0"/>
                        <a:t>vs</a:t>
                      </a:r>
                      <a:r>
                        <a:rPr lang="en-US" b="1" dirty="0" smtClean="0"/>
                        <a:t> Lopez (1995)- </a:t>
                      </a:r>
                      <a:r>
                        <a:rPr lang="en-US" dirty="0" smtClean="0"/>
                        <a:t>invalidated federal “Gun free school zone act of 1990</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476615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Zero Based Budgeting</a:t>
            </a:r>
            <a:endParaRPr lang="en-US" b="1" dirty="0"/>
          </a:p>
        </p:txBody>
      </p:sp>
      <p:sp>
        <p:nvSpPr>
          <p:cNvPr id="5" name="Content Placeholder 4"/>
          <p:cNvSpPr>
            <a:spLocks noGrp="1"/>
          </p:cNvSpPr>
          <p:nvPr>
            <p:ph sz="half" idx="1"/>
          </p:nvPr>
        </p:nvSpPr>
        <p:spPr/>
        <p:txBody>
          <a:bodyPr>
            <a:normAutofit/>
          </a:bodyPr>
          <a:lstStyle/>
          <a:p>
            <a:r>
              <a:rPr lang="en-US" dirty="0" smtClean="0"/>
              <a:t>In 1972 Governor of Georgia, introduced </a:t>
            </a:r>
            <a:r>
              <a:rPr lang="en-US" dirty="0"/>
              <a:t>Zero Based </a:t>
            </a:r>
            <a:r>
              <a:rPr lang="en-US" dirty="0" smtClean="0"/>
              <a:t>Budgeting to  government in Georgia. </a:t>
            </a:r>
          </a:p>
          <a:p>
            <a:r>
              <a:rPr lang="en-US" dirty="0" smtClean="0"/>
              <a:t>When he became president of the U.S., He introduced the idea to Washington in 1976.</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05400" y="1676400"/>
            <a:ext cx="3352800" cy="4267200"/>
          </a:xfrm>
        </p:spPr>
      </p:pic>
    </p:spTree>
    <p:extLst>
      <p:ext uri="{BB962C8B-B14F-4D97-AF65-F5344CB8AC3E}">
        <p14:creationId xmlns:p14="http://schemas.microsoft.com/office/powerpoint/2010/main" val="2098086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Great Inflation</a:t>
            </a:r>
            <a:endParaRPr lang="en-US" b="1" dirty="0"/>
          </a:p>
        </p:txBody>
      </p:sp>
      <p:sp>
        <p:nvSpPr>
          <p:cNvPr id="3" name="Content Placeholder 2"/>
          <p:cNvSpPr>
            <a:spLocks noGrp="1"/>
          </p:cNvSpPr>
          <p:nvPr>
            <p:ph idx="1"/>
          </p:nvPr>
        </p:nvSpPr>
        <p:spPr/>
        <p:txBody>
          <a:bodyPr>
            <a:noAutofit/>
          </a:bodyPr>
          <a:lstStyle/>
          <a:p>
            <a:r>
              <a:rPr lang="en-US" sz="2400" dirty="0" smtClean="0"/>
              <a:t>In </a:t>
            </a:r>
            <a:r>
              <a:rPr lang="en-US" sz="2400" dirty="0"/>
              <a:t>the </a:t>
            </a:r>
            <a:r>
              <a:rPr lang="en-US" sz="2400" dirty="0" smtClean="0"/>
              <a:t>1970s the stock market loses </a:t>
            </a:r>
            <a:r>
              <a:rPr lang="en-US" sz="2400" dirty="0"/>
              <a:t>40% in an 18-month period, and for close to a decade few people want anything to do with stocks. </a:t>
            </a:r>
            <a:endParaRPr lang="en-US" sz="2400" dirty="0" smtClean="0"/>
          </a:p>
          <a:p>
            <a:r>
              <a:rPr lang="en-US" sz="2400" dirty="0" smtClean="0"/>
              <a:t>Economic </a:t>
            </a:r>
            <a:r>
              <a:rPr lang="en-US" sz="2400" dirty="0"/>
              <a:t>growth is weak, which results in rising unemployment that eventually reaches double-digits. </a:t>
            </a:r>
            <a:endParaRPr lang="en-US" sz="2400" dirty="0" smtClean="0"/>
          </a:p>
          <a:p>
            <a:r>
              <a:rPr lang="en-US" sz="2400" dirty="0" smtClean="0"/>
              <a:t>The </a:t>
            </a:r>
            <a:r>
              <a:rPr lang="en-US" sz="2400" dirty="0"/>
              <a:t>easy-money policies of the American central bank, which were designed to generate full employment, by the early 1970s, also caused </a:t>
            </a:r>
            <a:r>
              <a:rPr lang="en-US" sz="2400" dirty="0" smtClean="0"/>
              <a:t>high inflation. </a:t>
            </a:r>
          </a:p>
          <a:p>
            <a:r>
              <a:rPr lang="en-US" sz="2400" dirty="0" smtClean="0"/>
              <a:t>All of this began with President Nixon removing the dollar from the gold standard and an oil shortage.</a:t>
            </a:r>
            <a:endParaRPr lang="en-US" sz="2400" dirty="0"/>
          </a:p>
        </p:txBody>
      </p:sp>
    </p:spTree>
    <p:extLst>
      <p:ext uri="{BB962C8B-B14F-4D97-AF65-F5344CB8AC3E}">
        <p14:creationId xmlns:p14="http://schemas.microsoft.com/office/powerpoint/2010/main" val="4265590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Great Inflation</a:t>
            </a:r>
            <a:endParaRPr lang="en-US" b="1" dirty="0"/>
          </a:p>
        </p:txBody>
      </p:sp>
      <p:sp>
        <p:nvSpPr>
          <p:cNvPr id="3" name="Content Placeholder 2"/>
          <p:cNvSpPr>
            <a:spLocks noGrp="1"/>
          </p:cNvSpPr>
          <p:nvPr>
            <p:ph sz="half" idx="1"/>
          </p:nvPr>
        </p:nvSpPr>
        <p:spPr/>
        <p:txBody>
          <a:bodyPr>
            <a:normAutofit fontScale="85000" lnSpcReduction="10000"/>
          </a:bodyPr>
          <a:lstStyle/>
          <a:p>
            <a:r>
              <a:rPr lang="en-US" dirty="0" smtClean="0"/>
              <a:t>The FED, </a:t>
            </a:r>
            <a:r>
              <a:rPr lang="en-US" dirty="0"/>
              <a:t>under Paul Volker, would later reverse </a:t>
            </a:r>
            <a:r>
              <a:rPr lang="en-US" dirty="0" smtClean="0"/>
              <a:t>the policies of the 1970s by </a:t>
            </a:r>
            <a:r>
              <a:rPr lang="en-US" dirty="0"/>
              <a:t>raising interest rates to some 20</a:t>
            </a:r>
            <a:r>
              <a:rPr lang="en-US" dirty="0" smtClean="0"/>
              <a:t>%. </a:t>
            </a:r>
          </a:p>
          <a:p>
            <a:r>
              <a:rPr lang="en-US" dirty="0" smtClean="0"/>
              <a:t>Interest-sensitive </a:t>
            </a:r>
            <a:r>
              <a:rPr lang="en-US" dirty="0"/>
              <a:t>industries, such as housing and cars, rising interest rates cause a calamity</a:t>
            </a:r>
            <a:r>
              <a:rPr lang="en-US" dirty="0" smtClean="0"/>
              <a:t>.</a:t>
            </a:r>
          </a:p>
          <a:p>
            <a:r>
              <a:rPr lang="en-US" dirty="0" smtClean="0"/>
              <a:t> </a:t>
            </a:r>
            <a:r>
              <a:rPr lang="en-US" dirty="0"/>
              <a:t>With interest rates skyrocketing, many people are priced out of new cars and homes.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828800"/>
            <a:ext cx="3505200" cy="4191000"/>
          </a:xfrm>
        </p:spPr>
      </p:pic>
    </p:spTree>
    <p:extLst>
      <p:ext uri="{BB962C8B-B14F-4D97-AF65-F5344CB8AC3E}">
        <p14:creationId xmlns:p14="http://schemas.microsoft.com/office/powerpoint/2010/main" val="3913538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Great Inflation</a:t>
            </a:r>
            <a:endParaRPr lang="en-US" b="1" dirty="0"/>
          </a:p>
        </p:txBody>
      </p:sp>
      <p:sp>
        <p:nvSpPr>
          <p:cNvPr id="4" name="Content Placeholder 3"/>
          <p:cNvSpPr>
            <a:spLocks noGrp="1"/>
          </p:cNvSpPr>
          <p:nvPr>
            <p:ph sz="half" idx="1"/>
          </p:nvPr>
        </p:nvSpPr>
        <p:spPr/>
        <p:txBody>
          <a:bodyPr>
            <a:normAutofit fontScale="85000" lnSpcReduction="10000"/>
          </a:bodyPr>
          <a:lstStyle/>
          <a:p>
            <a:r>
              <a:rPr lang="en-US" dirty="0" smtClean="0"/>
              <a:t>Ronald Reagan resolved the issues by following the ideas of Friedrich von Hayek and the New Classical Macroeconomists.</a:t>
            </a:r>
          </a:p>
          <a:p>
            <a:r>
              <a:rPr lang="en-US" dirty="0" smtClean="0"/>
              <a:t>He cut spending, reduced taxes, reduced regulation,  and the Federal Reserve contracted the money supply. </a:t>
            </a:r>
          </a:p>
          <a:p>
            <a:r>
              <a:rPr lang="en-US" dirty="0" smtClean="0"/>
              <a:t>As a result, the economy turned around in 1983 and had a 24 year boom.</a:t>
            </a:r>
            <a:endParaRPr lang="en-US"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3000" y="1905000"/>
            <a:ext cx="3200400" cy="4038600"/>
          </a:xfrm>
        </p:spPr>
      </p:pic>
    </p:spTree>
    <p:extLst>
      <p:ext uri="{BB962C8B-B14F-4D97-AF65-F5344CB8AC3E}">
        <p14:creationId xmlns:p14="http://schemas.microsoft.com/office/powerpoint/2010/main" val="1164005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Rediscovered Federalism: </a:t>
            </a:r>
            <a:br>
              <a:rPr lang="en-US" b="1" dirty="0" smtClean="0"/>
            </a:br>
            <a:r>
              <a:rPr lang="en-US" b="1" dirty="0" smtClean="0"/>
              <a:t>2000- Present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5151328"/>
              </p:ext>
            </p:extLst>
          </p:nvPr>
        </p:nvGraphicFramePr>
        <p:xfrm>
          <a:off x="457200" y="1935163"/>
          <a:ext cx="8229600" cy="451764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General Description</a:t>
                      </a:r>
                    </a:p>
                    <a:p>
                      <a:pPr algn="ctr"/>
                      <a:endParaRPr lang="en-US" dirty="0"/>
                    </a:p>
                  </a:txBody>
                  <a:tcPr/>
                </a:tc>
                <a:tc gridSpan="4">
                  <a:txBody>
                    <a:bodyPr/>
                    <a:lstStyle/>
                    <a:p>
                      <a:pPr marL="342900" marR="0" lvl="0" indent="-342900">
                        <a:lnSpc>
                          <a:spcPct val="115000"/>
                        </a:lnSpc>
                        <a:spcBef>
                          <a:spcPts val="0"/>
                        </a:spcBef>
                        <a:spcAft>
                          <a:spcPts val="0"/>
                        </a:spcAft>
                        <a:buFont typeface="+mj-lt"/>
                        <a:buAutoNum type="arabicPeriod"/>
                      </a:pPr>
                      <a:r>
                        <a:rPr lang="en-US" sz="1800" dirty="0" smtClean="0">
                          <a:latin typeface="Calibri"/>
                          <a:ea typeface="Calibri"/>
                          <a:cs typeface="Times New Roman"/>
                        </a:rPr>
                        <a:t>Increasing state challenges to federal legislation</a:t>
                      </a:r>
                    </a:p>
                    <a:p>
                      <a:pPr marL="342900" marR="0" lvl="0" indent="-342900">
                        <a:lnSpc>
                          <a:spcPct val="115000"/>
                        </a:lnSpc>
                        <a:spcBef>
                          <a:spcPts val="0"/>
                        </a:spcBef>
                        <a:spcAft>
                          <a:spcPts val="0"/>
                        </a:spcAft>
                        <a:buFont typeface="+mj-lt"/>
                        <a:buAutoNum type="arabicPeriod"/>
                      </a:pPr>
                      <a:r>
                        <a:rPr lang="en-US" sz="1800" dirty="0" smtClean="0">
                          <a:latin typeface="Calibri"/>
                          <a:ea typeface="Calibri"/>
                          <a:cs typeface="Times New Roman"/>
                        </a:rPr>
                        <a:t>Increasing policy activism at state level </a:t>
                      </a:r>
                    </a:p>
                    <a:p>
                      <a:pPr marL="342900" marR="0" lvl="0" indent="-342900">
                        <a:lnSpc>
                          <a:spcPct val="115000"/>
                        </a:lnSpc>
                        <a:spcBef>
                          <a:spcPts val="0"/>
                        </a:spcBef>
                        <a:spcAft>
                          <a:spcPts val="0"/>
                        </a:spcAft>
                        <a:buFont typeface="+mj-lt"/>
                        <a:buAutoNum type="arabicPeriod"/>
                      </a:pPr>
                      <a:r>
                        <a:rPr lang="en-US" sz="1800" dirty="0" smtClean="0">
                          <a:latin typeface="Calibri"/>
                          <a:ea typeface="Calibri"/>
                          <a:cs typeface="Times New Roman"/>
                        </a:rPr>
                        <a:t> state friendly court decisions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9944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Supreme</a:t>
                      </a: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Court Rulings</a:t>
                      </a:r>
                    </a:p>
                    <a:p>
                      <a:pPr algn="ctr"/>
                      <a:endParaRPr lang="en-US" dirty="0"/>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United States </a:t>
                      </a:r>
                      <a:r>
                        <a:rPr lang="en-US" b="1" dirty="0" err="1" smtClean="0"/>
                        <a:t>vs</a:t>
                      </a:r>
                      <a:r>
                        <a:rPr lang="en-US" b="1" dirty="0" smtClean="0"/>
                        <a:t> Morrison (2000)- </a:t>
                      </a:r>
                      <a:r>
                        <a:rPr lang="en-US" dirty="0" smtClean="0"/>
                        <a:t>struck down 1994 Violence against women Act. This allows victims</a:t>
                      </a:r>
                      <a:r>
                        <a:rPr lang="en-US" baseline="0" dirty="0" smtClean="0"/>
                        <a:t> of gender motivated crimes to sue in federal court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28600">
                <a:tc vMerge="1">
                  <a:txBody>
                    <a:bodyPr/>
                    <a:lstStyle/>
                    <a:p>
                      <a:endParaRPr lang="en-US"/>
                    </a:p>
                  </a:txBody>
                  <a:tcPr/>
                </a:tc>
                <a:tc gridSpan="4">
                  <a:txBody>
                    <a:bodyPr/>
                    <a:lstStyle/>
                    <a:p>
                      <a:r>
                        <a:rPr lang="en-US" b="1" dirty="0" smtClean="0"/>
                        <a:t>Gonzales </a:t>
                      </a:r>
                      <a:r>
                        <a:rPr lang="en-US" b="1" dirty="0" err="1" smtClean="0"/>
                        <a:t>vs</a:t>
                      </a:r>
                      <a:r>
                        <a:rPr lang="en-US" b="1" dirty="0" smtClean="0"/>
                        <a:t> </a:t>
                      </a:r>
                      <a:r>
                        <a:rPr lang="en-US" b="1" dirty="0" err="1" smtClean="0"/>
                        <a:t>Raich</a:t>
                      </a:r>
                      <a:r>
                        <a:rPr lang="en-US" b="1" dirty="0" smtClean="0"/>
                        <a:t> (2005)-</a:t>
                      </a:r>
                      <a:r>
                        <a:rPr lang="en-US" dirty="0" smtClean="0"/>
                        <a:t> Interstate commerce Clause allows the feds to criminalize</a:t>
                      </a:r>
                      <a:r>
                        <a:rPr lang="en-US" baseline="0" dirty="0" smtClean="0"/>
                        <a:t> pot even for medical purposes</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vMerge="1">
                  <a:txBody>
                    <a:bodyPr/>
                    <a:lstStyle/>
                    <a:p>
                      <a:endParaRPr lang="en-US"/>
                    </a:p>
                  </a:txBody>
                  <a:tcPr/>
                </a:tc>
                <a:tc gridSpan="4">
                  <a:txBody>
                    <a:bodyPr/>
                    <a:lstStyle/>
                    <a:p>
                      <a:r>
                        <a:rPr lang="en-US" b="1" dirty="0" smtClean="0"/>
                        <a:t>Arizona </a:t>
                      </a:r>
                      <a:r>
                        <a:rPr lang="en-US" b="1" dirty="0" err="1" smtClean="0"/>
                        <a:t>vs</a:t>
                      </a:r>
                      <a:r>
                        <a:rPr lang="en-US" b="1" dirty="0" smtClean="0"/>
                        <a:t> U.S. (2012)- </a:t>
                      </a:r>
                      <a:r>
                        <a:rPr lang="en-US" dirty="0" smtClean="0"/>
                        <a:t>Struck down parts of Arizona’s immigration laws that conflict with national supremacy, but upheld local law enforcement checking on immigration status</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vMerge="1">
                  <a:txBody>
                    <a:bodyPr/>
                    <a:lstStyle/>
                    <a:p>
                      <a:endParaRPr lang="en-US"/>
                    </a:p>
                  </a:txBody>
                  <a:tcPr/>
                </a:tc>
                <a:tc gridSpan="4">
                  <a:txBody>
                    <a:bodyPr/>
                    <a:lstStyle/>
                    <a:p>
                      <a:r>
                        <a:rPr lang="en-US" b="1" dirty="0" smtClean="0"/>
                        <a:t>U.S. HHS </a:t>
                      </a:r>
                      <a:r>
                        <a:rPr lang="en-US" b="1" dirty="0" err="1" smtClean="0"/>
                        <a:t>vs</a:t>
                      </a:r>
                      <a:r>
                        <a:rPr lang="en-US" b="1" dirty="0" smtClean="0"/>
                        <a:t> Florida (2012)- </a:t>
                      </a:r>
                      <a:r>
                        <a:rPr lang="en-US" dirty="0" smtClean="0"/>
                        <a:t>The Interstate Commerce Clause cannot be used for </a:t>
                      </a:r>
                      <a:r>
                        <a:rPr lang="en-US" dirty="0" err="1" smtClean="0"/>
                        <a:t>Obamacare</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84470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Plymouth Rock Pilgrims in 1620</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a:t>
            </a:r>
            <a:r>
              <a:rPr lang="en-US" sz="2800" dirty="0" smtClean="0"/>
              <a:t> So they began to think how they might raise as much corn as they could, and obtain a better crop than they had done, that they might not still thus languish in misery. At length, after much debate of things, the Governor (with the advise of the </a:t>
            </a:r>
            <a:r>
              <a:rPr lang="en-US" sz="2800" dirty="0" err="1" smtClean="0"/>
              <a:t>chiefest</a:t>
            </a:r>
            <a:r>
              <a:rPr lang="en-US" sz="2800" dirty="0" smtClean="0"/>
              <a:t> among them) gave way that they should set corn every man for his own particular, and in that regard trust to themselves; in all other things to go in the general way as before. And so assigned to every family a parcel of land, according to the proportion of the number, for that end, only for present use (but made no division for inheritance) and ranged all boys and youth under some family. </a:t>
            </a:r>
            <a:endParaRPr lang="en-US" dirty="0"/>
          </a:p>
        </p:txBody>
      </p:sp>
    </p:spTree>
    <p:extLst>
      <p:ext uri="{BB962C8B-B14F-4D97-AF65-F5344CB8AC3E}">
        <p14:creationId xmlns:p14="http://schemas.microsoft.com/office/powerpoint/2010/main" val="3832573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The Great </a:t>
            </a:r>
            <a:r>
              <a:rPr lang="en-US" b="1" dirty="0" smtClean="0"/>
              <a:t>Recession </a:t>
            </a:r>
            <a:br>
              <a:rPr lang="en-US" b="1" dirty="0" smtClean="0"/>
            </a:br>
            <a:r>
              <a:rPr lang="en-US" b="1" dirty="0" smtClean="0"/>
              <a:t>According to Alan Blinder</a:t>
            </a:r>
            <a:endParaRPr lang="en-US" dirty="0"/>
          </a:p>
        </p:txBody>
      </p:sp>
      <p:sp>
        <p:nvSpPr>
          <p:cNvPr id="6" name="Content Placeholder 5"/>
          <p:cNvSpPr>
            <a:spLocks noGrp="1"/>
          </p:cNvSpPr>
          <p:nvPr>
            <p:ph idx="1"/>
          </p:nvPr>
        </p:nvSpPr>
        <p:spPr/>
        <p:txBody>
          <a:bodyPr>
            <a:noAutofit/>
          </a:bodyPr>
          <a:lstStyle/>
          <a:p>
            <a:r>
              <a:rPr lang="en-US" sz="2400" dirty="0"/>
              <a:t>Greenspan’s vice </a:t>
            </a:r>
            <a:r>
              <a:rPr lang="en-US" sz="2400" dirty="0" smtClean="0"/>
              <a:t>chairman of the FED and </a:t>
            </a:r>
            <a:r>
              <a:rPr lang="en-US" sz="2400" dirty="0"/>
              <a:t>now a professor of economics at Princeton </a:t>
            </a:r>
            <a:r>
              <a:rPr lang="en-US" sz="2400" dirty="0" smtClean="0"/>
              <a:t>University</a:t>
            </a:r>
            <a:endParaRPr lang="en-US" sz="2400" dirty="0"/>
          </a:p>
          <a:p>
            <a:r>
              <a:rPr lang="en-US" sz="2400" dirty="0"/>
              <a:t>“The recession of 2007-2009 is without peer in the pantheon of postwar recessions. Only the steep contractions of 1973-1975 and 1980-1982 even hold a candle, and each in its day was called “the Great Recession.” All in all, it is hard to escape the conclusion that the 2008-2009 period was the worst by far in seventy years, both in terms of job loss and GDP </a:t>
            </a:r>
            <a:r>
              <a:rPr lang="en-US" sz="2400" dirty="0" smtClean="0"/>
              <a:t>decline.”</a:t>
            </a:r>
            <a:r>
              <a:rPr lang="en-US" sz="2400" dirty="0"/>
              <a:t> </a:t>
            </a:r>
          </a:p>
          <a:p>
            <a:r>
              <a:rPr lang="en-US" sz="2400" dirty="0" smtClean="0"/>
              <a:t>“</a:t>
            </a:r>
            <a:r>
              <a:rPr lang="en-US" sz="2400" dirty="0"/>
              <a:t>We got a double whammy: a sharp recession followed by a weak recovery. No wonder most Americans think the recession never ended (14).”Blinder does not believe that the Great Recession was as bad as the Great </a:t>
            </a:r>
            <a:r>
              <a:rPr lang="en-US" sz="2400" dirty="0" smtClean="0"/>
              <a:t>Depression. </a:t>
            </a:r>
            <a:endParaRPr lang="en-US" sz="2400" dirty="0"/>
          </a:p>
        </p:txBody>
      </p:sp>
    </p:spTree>
    <p:extLst>
      <p:ext uri="{BB962C8B-B14F-4D97-AF65-F5344CB8AC3E}">
        <p14:creationId xmlns:p14="http://schemas.microsoft.com/office/powerpoint/2010/main" val="33713446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The Great Recession </a:t>
            </a:r>
            <a:br>
              <a:rPr lang="en-US" b="1" dirty="0" smtClean="0"/>
            </a:br>
            <a:r>
              <a:rPr lang="en-US" b="1" dirty="0" smtClean="0"/>
              <a:t>According to Alan Blinder</a:t>
            </a:r>
            <a:endParaRPr lang="en-US" b="1" dirty="0"/>
          </a:p>
        </p:txBody>
      </p:sp>
      <p:sp>
        <p:nvSpPr>
          <p:cNvPr id="5" name="Content Placeholder 4"/>
          <p:cNvSpPr>
            <a:spLocks noGrp="1"/>
          </p:cNvSpPr>
          <p:nvPr>
            <p:ph sz="half" idx="1"/>
          </p:nvPr>
        </p:nvSpPr>
        <p:spPr/>
        <p:txBody>
          <a:bodyPr>
            <a:noAutofit/>
          </a:bodyPr>
          <a:lstStyle/>
          <a:p>
            <a:r>
              <a:rPr lang="en-US" sz="1800" dirty="0" smtClean="0"/>
              <a:t>“The </a:t>
            </a:r>
            <a:r>
              <a:rPr lang="en-US" sz="1800" dirty="0"/>
              <a:t>new president and his team set out to cauterize the bleeding financial system, to stimulate aggregate demand, to reform financial regulation, to transform health care delivery while expanding coverage, to devise a new climate change/ energy policy built around cap-and-trade, to reform America’s k-12 educational system and much else. When would they come up for air? And that imposing agenda is limited to domestic issues. They also had to deal with the wars in Iraq and Afghanistan, Guantanamo, Pentagon spending, threats from Iran, al Qaeda, North Korea… you name </a:t>
            </a:r>
            <a:r>
              <a:rPr lang="en-US" sz="1800" dirty="0" smtClean="0"/>
              <a:t>it.”</a:t>
            </a:r>
            <a:endParaRPr lang="en-US" sz="1800" dirty="0"/>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1752600"/>
            <a:ext cx="3429000" cy="4343400"/>
          </a:xfrm>
        </p:spPr>
      </p:pic>
    </p:spTree>
    <p:extLst>
      <p:ext uri="{BB962C8B-B14F-4D97-AF65-F5344CB8AC3E}">
        <p14:creationId xmlns:p14="http://schemas.microsoft.com/office/powerpoint/2010/main" val="3718266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Great Recession </a:t>
            </a:r>
            <a:br>
              <a:rPr lang="en-US" b="1" dirty="0" smtClean="0"/>
            </a:br>
            <a:r>
              <a:rPr lang="en-US" b="1" dirty="0" smtClean="0"/>
              <a:t>According to Robert Higgs</a:t>
            </a:r>
            <a:endParaRPr lang="en-US" b="1" dirty="0"/>
          </a:p>
        </p:txBody>
      </p:sp>
      <p:sp>
        <p:nvSpPr>
          <p:cNvPr id="3" name="Content Placeholder 2"/>
          <p:cNvSpPr>
            <a:spLocks noGrp="1"/>
          </p:cNvSpPr>
          <p:nvPr>
            <p:ph idx="1"/>
          </p:nvPr>
        </p:nvSpPr>
        <p:spPr/>
        <p:txBody>
          <a:bodyPr>
            <a:normAutofit fontScale="85000" lnSpcReduction="10000"/>
          </a:bodyPr>
          <a:lstStyle/>
          <a:p>
            <a:r>
              <a:rPr lang="en-US" dirty="0"/>
              <a:t>Commenting on the Obama administration, </a:t>
            </a:r>
          </a:p>
          <a:p>
            <a:r>
              <a:rPr lang="en-US" dirty="0"/>
              <a:t>The eras they esteem as the most glorious ones in U.S. politico-economic history are Roosevelt’s first term as president and Lyndon B. Johnson’s first few years in the presidency. In these periods, we witnessed an outpouring of new government measures to spend, tax, regulate, subsidize, and generally create economic mischief on an extraordinary scale. The Obama administration’s ambitious plans for government action on many fronts fill vulgar Keynesians with hope that a third such Great Leap Forward has now begun.</a:t>
            </a:r>
          </a:p>
          <a:p>
            <a:endParaRPr lang="en-US" dirty="0"/>
          </a:p>
        </p:txBody>
      </p:sp>
    </p:spTree>
    <p:extLst>
      <p:ext uri="{BB962C8B-B14F-4D97-AF65-F5344CB8AC3E}">
        <p14:creationId xmlns:p14="http://schemas.microsoft.com/office/powerpoint/2010/main" val="28360719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History of U.S. Debt</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982" y="1935163"/>
            <a:ext cx="7454035" cy="4389437"/>
          </a:xfrm>
        </p:spPr>
      </p:pic>
    </p:spTree>
    <p:extLst>
      <p:ext uri="{BB962C8B-B14F-4D97-AF65-F5344CB8AC3E}">
        <p14:creationId xmlns:p14="http://schemas.microsoft.com/office/powerpoint/2010/main" val="1776137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Debt by Party</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209800"/>
            <a:ext cx="6629400" cy="3962400"/>
          </a:xfrm>
        </p:spPr>
      </p:pic>
    </p:spTree>
    <p:extLst>
      <p:ext uri="{BB962C8B-B14F-4D97-AF65-F5344CB8AC3E}">
        <p14:creationId xmlns:p14="http://schemas.microsoft.com/office/powerpoint/2010/main" val="963326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Entitlement Spending</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709" y="1935163"/>
            <a:ext cx="5852582" cy="4389437"/>
          </a:xfrm>
        </p:spPr>
      </p:pic>
    </p:spTree>
    <p:extLst>
      <p:ext uri="{BB962C8B-B14F-4D97-AF65-F5344CB8AC3E}">
        <p14:creationId xmlns:p14="http://schemas.microsoft.com/office/powerpoint/2010/main" val="124641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Plymouth Rock Pilgrims in 1620</a:t>
            </a:r>
          </a:p>
        </p:txBody>
      </p:sp>
      <p:sp>
        <p:nvSpPr>
          <p:cNvPr id="3" name="Content Placeholder 2"/>
          <p:cNvSpPr>
            <a:spLocks noGrp="1"/>
          </p:cNvSpPr>
          <p:nvPr>
            <p:ph sz="half" idx="1"/>
          </p:nvPr>
        </p:nvSpPr>
        <p:spPr/>
        <p:txBody>
          <a:bodyPr>
            <a:normAutofit lnSpcReduction="10000"/>
          </a:bodyPr>
          <a:lstStyle/>
          <a:p>
            <a:r>
              <a:rPr lang="en-US" dirty="0"/>
              <a:t>This had very good success, for it made all hands industrious, so as much more corn was planted than otherwise would have been by any means the Governor or any other could use, and saved him a great deal of trouble, and gave far better content.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52600"/>
            <a:ext cx="3962400" cy="4038600"/>
          </a:xfrm>
        </p:spPr>
      </p:pic>
    </p:spTree>
    <p:extLst>
      <p:ext uri="{BB962C8B-B14F-4D97-AF65-F5344CB8AC3E}">
        <p14:creationId xmlns:p14="http://schemas.microsoft.com/office/powerpoint/2010/main" val="404792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Plymouth Rock Pilgrims in 1620</a:t>
            </a:r>
          </a:p>
        </p:txBody>
      </p:sp>
      <p:sp>
        <p:nvSpPr>
          <p:cNvPr id="5" name="Content Placeholder 4"/>
          <p:cNvSpPr>
            <a:spLocks noGrp="1"/>
          </p:cNvSpPr>
          <p:nvPr>
            <p:ph sz="half" idx="1"/>
          </p:nvPr>
        </p:nvSpPr>
        <p:spPr/>
        <p:txBody>
          <a:bodyPr>
            <a:normAutofit lnSpcReduction="10000"/>
          </a:bodyPr>
          <a:lstStyle/>
          <a:p>
            <a:r>
              <a:rPr lang="en-US" dirty="0"/>
              <a:t>The women now went willingly into the field, and took their little ones with them to set corn; which before would allege weakness and inability; whom to have compelled would have been thought great tyranny and oppression</a:t>
            </a:r>
            <a:r>
              <a:rPr lang="en-US" dirty="0" smtClean="0"/>
              <a:t>.”</a:t>
            </a:r>
            <a:endParaRPr lang="en-US" dirty="0"/>
          </a:p>
          <a:p>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600200"/>
            <a:ext cx="3810000" cy="4572000"/>
          </a:xfrm>
        </p:spPr>
      </p:pic>
    </p:spTree>
    <p:extLst>
      <p:ext uri="{BB962C8B-B14F-4D97-AF65-F5344CB8AC3E}">
        <p14:creationId xmlns:p14="http://schemas.microsoft.com/office/powerpoint/2010/main" val="3706528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5863</TotalTime>
  <Words>4234</Words>
  <Application>Microsoft Office PowerPoint</Application>
  <PresentationFormat>On-screen Show (4:3)</PresentationFormat>
  <Paragraphs>385</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PowerPoint Presentation</vt:lpstr>
      <vt:lpstr>Craig Vincent Mitchell, PhD Associate professor of Christian Ethics Southwestern Baptist Theological Seminary</vt:lpstr>
      <vt:lpstr>Plymouth Rock Pilgrims in 1620</vt:lpstr>
      <vt:lpstr>Plymouth Rock Pilgrims in 1620</vt:lpstr>
      <vt:lpstr>Plymouth Rock Pilgrims in 1620</vt:lpstr>
      <vt:lpstr>Plymouth Rock Pilgrims in 1620</vt:lpstr>
      <vt:lpstr>Plymouth Rock Pilgrims in 1620</vt:lpstr>
      <vt:lpstr>Plymouth Rock Pilgrims in 1620</vt:lpstr>
      <vt:lpstr>Plymouth Rock Pilgrims in 1620</vt:lpstr>
      <vt:lpstr>Mercantilism</vt:lpstr>
      <vt:lpstr>Mercantilism</vt:lpstr>
      <vt:lpstr>American Economy  Before the Revolution</vt:lpstr>
      <vt:lpstr>Pre- revolutionary  American Economy</vt:lpstr>
      <vt:lpstr>1776: The Declaration of Independence and Adam Smith’s Wealth of Nations</vt:lpstr>
      <vt:lpstr>The Articles of Confederation: A Confederal System of Government</vt:lpstr>
      <vt:lpstr>The Articles of Confederation: A Confederal System of Government</vt:lpstr>
      <vt:lpstr>The Founder’s Political Economy</vt:lpstr>
      <vt:lpstr>Federalism</vt:lpstr>
      <vt:lpstr>The History  of American Federalism</vt:lpstr>
      <vt:lpstr>Political Parties</vt:lpstr>
      <vt:lpstr>U.S. Constitution</vt:lpstr>
      <vt:lpstr>Preamble to the U.S. Constitution</vt:lpstr>
      <vt:lpstr>U.S. Constitution</vt:lpstr>
      <vt:lpstr>Article 7 of the U.S. Constitution</vt:lpstr>
      <vt:lpstr>Constitutional Expenses: Article 8</vt:lpstr>
      <vt:lpstr>Constitutional Revenue: Article 8</vt:lpstr>
      <vt:lpstr>Adam Smith: Wealth of Nations Book V, Chapter 1</vt:lpstr>
      <vt:lpstr>Dominant Economic Theories  Among the Founders</vt:lpstr>
      <vt:lpstr>Mercantilism: John Adams</vt:lpstr>
      <vt:lpstr>American Physiocrats:  </vt:lpstr>
      <vt:lpstr>American Physiocrats</vt:lpstr>
      <vt:lpstr>Free Markets: Alexander Hamilton</vt:lpstr>
      <vt:lpstr>Free Markets: Alexander Hamilton</vt:lpstr>
      <vt:lpstr>Free Markets: Alexander Hamilton</vt:lpstr>
      <vt:lpstr>Nation and State Centered Federalism: 1787-1860s</vt:lpstr>
      <vt:lpstr>First Bank of the United States</vt:lpstr>
      <vt:lpstr>First Bank of the United States</vt:lpstr>
      <vt:lpstr>The Second Bank of the U.S.</vt:lpstr>
      <vt:lpstr>Andrew Jackson:  Democratic Republican</vt:lpstr>
      <vt:lpstr>The Whigs: 1833-1860</vt:lpstr>
      <vt:lpstr>The Whigs: 1833-1860</vt:lpstr>
      <vt:lpstr>The Whigs: 1833-1860</vt:lpstr>
      <vt:lpstr>Dual Federalism: 1860-1930s</vt:lpstr>
      <vt:lpstr>Dual Federalism: 1860-1930s</vt:lpstr>
      <vt:lpstr>Dual Federalism: 1860-1930s</vt:lpstr>
      <vt:lpstr>Federal Reserve System</vt:lpstr>
      <vt:lpstr>Federal Reserve System</vt:lpstr>
      <vt:lpstr>Federal Reserve System</vt:lpstr>
      <vt:lpstr>Federal Reserve System</vt:lpstr>
      <vt:lpstr>The Progressives </vt:lpstr>
      <vt:lpstr>The Progressives</vt:lpstr>
      <vt:lpstr>U.S. Public Budgeting</vt:lpstr>
      <vt:lpstr>U.S. Public Budgeting</vt:lpstr>
      <vt:lpstr>Line Item Public Budgeting</vt:lpstr>
      <vt:lpstr>Cooperative Federalism:  1930-1970s</vt:lpstr>
      <vt:lpstr>Cooperative Federalism:  1930-1970s</vt:lpstr>
      <vt:lpstr>The Great Depression  According to Ben Bernanke</vt:lpstr>
      <vt:lpstr>The Great Depression  According to Ben Bernanke</vt:lpstr>
      <vt:lpstr>The Great Depression  According to Ben Bernanke</vt:lpstr>
      <vt:lpstr>The Great Depression</vt:lpstr>
      <vt:lpstr>Cooperative Federalism:  1930-1970s</vt:lpstr>
      <vt:lpstr>Planning, Programming, and Budgeting System</vt:lpstr>
      <vt:lpstr>Management By Objectives</vt:lpstr>
      <vt:lpstr>Coercive Federalism: 1970-2000s</vt:lpstr>
      <vt:lpstr>Zero Based Budgeting</vt:lpstr>
      <vt:lpstr>The Great Inflation</vt:lpstr>
      <vt:lpstr>The Great Inflation</vt:lpstr>
      <vt:lpstr>The Great Inflation</vt:lpstr>
      <vt:lpstr>Rediscovered Federalism:  2000- Present</vt:lpstr>
      <vt:lpstr>The Great Recession  According to Alan Blinder</vt:lpstr>
      <vt:lpstr>The Great Recession  According to Alan Blinder</vt:lpstr>
      <vt:lpstr>The Great Recession  According to Robert Higgs</vt:lpstr>
      <vt:lpstr>The History of U.S. Debt</vt:lpstr>
      <vt:lpstr>Debt by Party</vt:lpstr>
      <vt:lpstr>Entitlement Spending</vt:lpstr>
    </vt:vector>
  </TitlesOfParts>
  <Company>SWBTS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cmitchell</dc:creator>
  <cp:lastModifiedBy>Mitchell, Craig</cp:lastModifiedBy>
  <cp:revision>89</cp:revision>
  <dcterms:created xsi:type="dcterms:W3CDTF">2012-10-30T18:26:44Z</dcterms:created>
  <dcterms:modified xsi:type="dcterms:W3CDTF">2014-02-26T23:20:36Z</dcterms:modified>
</cp:coreProperties>
</file>