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1" r:id="rId2"/>
    <p:sldId id="256" r:id="rId3"/>
    <p:sldId id="265" r:id="rId4"/>
    <p:sldId id="264" r:id="rId5"/>
    <p:sldId id="262" r:id="rId6"/>
    <p:sldId id="263" r:id="rId7"/>
    <p:sldId id="259" r:id="rId8"/>
    <p:sldId id="260" r:id="rId9"/>
    <p:sldId id="257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7030A0"/>
    <a:srgbClr val="284F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0" autoAdjust="0"/>
    <p:restoredTop sz="94660"/>
  </p:normalViewPr>
  <p:slideViewPr>
    <p:cSldViewPr>
      <p:cViewPr>
        <p:scale>
          <a:sx n="76" d="100"/>
          <a:sy n="76" d="100"/>
        </p:scale>
        <p:origin x="-1212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5AFE54-7AB1-4CE0-A235-B4211BADD3D9}" type="datetimeFigureOut">
              <a:rPr lang="en-US" smtClean="0"/>
              <a:pPr/>
              <a:t>10/20/2014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47DD90-944E-4395-8584-0B21403F12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62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019383-8322-4657-B4C3-15F08A719F12}" type="datetimeFigureOut">
              <a:rPr lang="en-US" smtClean="0"/>
              <a:pPr/>
              <a:t>10/20/2014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687687-42F6-4145-83ED-4685A1D76B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410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687687-42F6-4145-83ED-4685A1D76B2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687687-42F6-4145-83ED-4685A1D76B2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687687-42F6-4145-83ED-4685A1D76B2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687687-42F6-4145-83ED-4685A1D76B2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687687-42F6-4145-83ED-4685A1D76B2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687687-42F6-4145-83ED-4685A1D76B2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687687-42F6-4145-83ED-4685A1D76B2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687687-42F6-4145-83ED-4685A1D76B2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4BAFA-05D1-49ED-8F7E-A8BD3473F8C0}" type="datetimeFigureOut">
              <a:rPr lang="en-US" smtClean="0"/>
              <a:pPr/>
              <a:t>10/20/2014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25540-C8AC-49E9-9EF4-40C73FA4BEE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4BAFA-05D1-49ED-8F7E-A8BD3473F8C0}" type="datetimeFigureOut">
              <a:rPr lang="en-US" smtClean="0"/>
              <a:pPr/>
              <a:t>10/20/2014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25540-C8AC-49E9-9EF4-40C73FA4BEE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4BAFA-05D1-49ED-8F7E-A8BD3473F8C0}" type="datetimeFigureOut">
              <a:rPr lang="en-US" smtClean="0"/>
              <a:pPr/>
              <a:t>10/20/2014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25540-C8AC-49E9-9EF4-40C73FA4BEE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4BAFA-05D1-49ED-8F7E-A8BD3473F8C0}" type="datetimeFigureOut">
              <a:rPr lang="en-US" smtClean="0"/>
              <a:pPr/>
              <a:t>10/20/2014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25540-C8AC-49E9-9EF4-40C73FA4BEE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4BAFA-05D1-49ED-8F7E-A8BD3473F8C0}" type="datetimeFigureOut">
              <a:rPr lang="en-US" smtClean="0"/>
              <a:pPr/>
              <a:t>10/20/2014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25540-C8AC-49E9-9EF4-40C73FA4BEE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4BAFA-05D1-49ED-8F7E-A8BD3473F8C0}" type="datetimeFigureOut">
              <a:rPr lang="en-US" smtClean="0"/>
              <a:pPr/>
              <a:t>10/20/2014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25540-C8AC-49E9-9EF4-40C73FA4BEE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4BAFA-05D1-49ED-8F7E-A8BD3473F8C0}" type="datetimeFigureOut">
              <a:rPr lang="en-US" smtClean="0"/>
              <a:pPr/>
              <a:t>10/20/2014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25540-C8AC-49E9-9EF4-40C73FA4BEE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4BAFA-05D1-49ED-8F7E-A8BD3473F8C0}" type="datetimeFigureOut">
              <a:rPr lang="en-US" smtClean="0"/>
              <a:pPr/>
              <a:t>10/20/2014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25540-C8AC-49E9-9EF4-40C73FA4BEE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4BAFA-05D1-49ED-8F7E-A8BD3473F8C0}" type="datetimeFigureOut">
              <a:rPr lang="en-US" smtClean="0"/>
              <a:pPr/>
              <a:t>10/20/2014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25540-C8AC-49E9-9EF4-40C73FA4BEE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4BAFA-05D1-49ED-8F7E-A8BD3473F8C0}" type="datetimeFigureOut">
              <a:rPr lang="en-US" smtClean="0"/>
              <a:pPr/>
              <a:t>10/20/2014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25540-C8AC-49E9-9EF4-40C73FA4BEE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4BAFA-05D1-49ED-8F7E-A8BD3473F8C0}" type="datetimeFigureOut">
              <a:rPr lang="en-US" smtClean="0"/>
              <a:pPr/>
              <a:t>10/20/2014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25540-C8AC-49E9-9EF4-40C73FA4BEE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4BAFA-05D1-49ED-8F7E-A8BD3473F8C0}" type="datetimeFigureOut">
              <a:rPr lang="en-US" smtClean="0"/>
              <a:pPr/>
              <a:t>10/20/2014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25540-C8AC-49E9-9EF4-40C73FA4BEE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1219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7030A0"/>
                </a:solidFill>
                <a:latin typeface="Gill Sans Ultra Bold" pitchFamily="34" charset="0"/>
              </a:rPr>
              <a:t>                                                              Elder Financial Safety Center </a:t>
            </a:r>
            <a:endParaRPr lang="en-US" sz="3200" dirty="0">
              <a:solidFill>
                <a:srgbClr val="7030A0"/>
              </a:solidFill>
              <a:latin typeface="Gill Sans Ultra Bold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629400" cy="1295400"/>
          </a:xfrm>
        </p:spPr>
        <p:txBody>
          <a:bodyPr>
            <a:normAutofit/>
          </a:bodyPr>
          <a:lstStyle/>
          <a:p>
            <a:r>
              <a:rPr lang="en-US" sz="2200" b="1" i="1" dirty="0" smtClean="0">
                <a:solidFill>
                  <a:schemeClr val="tx1"/>
                </a:solidFill>
                <a:latin typeface="Gill Sans MT" pitchFamily="34" charset="0"/>
              </a:rPr>
              <a:t>                                                                                          A unique, first of its kind Center designed to address all aspects of an older adult’s financial security.</a:t>
            </a:r>
            <a:endParaRPr lang="en-US" sz="2200" b="1" i="1" dirty="0">
              <a:solidFill>
                <a:schemeClr val="tx1"/>
              </a:solidFill>
              <a:latin typeface="Gill Sans MT" pitchFamily="34" charset="0"/>
            </a:endParaRPr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3048000" y="152400"/>
            <a:ext cx="2819400" cy="1524000"/>
          </a:xfrm>
          <a:prstGeom prst="triangle">
            <a:avLst>
              <a:gd name="adj" fmla="val 50000"/>
            </a:avLst>
          </a:prstGeom>
          <a:solidFill>
            <a:srgbClr val="BDBEC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048000" y="1676400"/>
            <a:ext cx="2819400" cy="1447800"/>
          </a:xfrm>
          <a:prstGeom prst="rect">
            <a:avLst/>
          </a:prstGeom>
          <a:solidFill>
            <a:srgbClr val="949599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3276600" y="838200"/>
            <a:ext cx="1219200" cy="1219200"/>
          </a:xfrm>
          <a:prstGeom prst="ellipse">
            <a:avLst/>
          </a:prstGeom>
          <a:solidFill>
            <a:srgbClr val="0099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Ultra Bold Condensed" pitchFamily="34" charset="0"/>
              <a:cs typeface="Arial" pitchFamily="34" charset="0"/>
            </a:endParaRPr>
          </a:p>
        </p:txBody>
      </p:sp>
      <p:sp>
        <p:nvSpPr>
          <p:cNvPr id="9" name="Oval 6"/>
          <p:cNvSpPr>
            <a:spLocks noChangeArrowheads="1"/>
          </p:cNvSpPr>
          <p:nvPr/>
        </p:nvSpPr>
        <p:spPr bwMode="auto">
          <a:xfrm>
            <a:off x="4419600" y="838200"/>
            <a:ext cx="1219200" cy="1219200"/>
          </a:xfrm>
          <a:prstGeom prst="ellipse">
            <a:avLst/>
          </a:prstGeom>
          <a:solidFill>
            <a:srgbClr val="7030A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Oval 6"/>
          <p:cNvSpPr>
            <a:spLocks noChangeArrowheads="1"/>
          </p:cNvSpPr>
          <p:nvPr/>
        </p:nvSpPr>
        <p:spPr bwMode="auto">
          <a:xfrm>
            <a:off x="3886200" y="1828800"/>
            <a:ext cx="1295400" cy="1219200"/>
          </a:xfrm>
          <a:prstGeom prst="ellipse">
            <a:avLst/>
          </a:prstGeom>
          <a:solidFill>
            <a:srgbClr val="284FA4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76600" y="1066800"/>
            <a:ext cx="1219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Gill Sans Ultra Bold Condensed" pitchFamily="34" charset="0"/>
              </a:rPr>
              <a:t>The Senior Source        PREVENTION</a:t>
            </a:r>
            <a:endParaRPr lang="en-US" sz="1400" dirty="0">
              <a:solidFill>
                <a:schemeClr val="bg1"/>
              </a:solidFill>
              <a:latin typeface="Gill Sans Ultra Bold Condensed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19600" y="1066800"/>
            <a:ext cx="1219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Gill Sans Ultra Bold Condensed" pitchFamily="34" charset="0"/>
              </a:rPr>
              <a:t>Probate Courts  PROTECTION</a:t>
            </a:r>
            <a:endParaRPr lang="en-US" sz="1400" dirty="0">
              <a:solidFill>
                <a:schemeClr val="bg1"/>
              </a:solidFill>
              <a:latin typeface="Gill Sans Ultra Bold Condensed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86200" y="21336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Gill Sans Ultra Bold Condensed" pitchFamily="34" charset="0"/>
              </a:rPr>
              <a:t>DA’S Office PROSECUTION</a:t>
            </a:r>
            <a:endParaRPr lang="en-US" sz="1400" dirty="0">
              <a:solidFill>
                <a:schemeClr val="bg1"/>
              </a:solidFill>
              <a:latin typeface="Gill Sans Ultra Bold Condensed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7200" y="5257800"/>
            <a:ext cx="8229600" cy="228600"/>
          </a:xfrm>
          <a:prstGeom prst="rect">
            <a:avLst/>
          </a:prstGeom>
          <a:solidFill>
            <a:srgbClr val="009999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Gill Sans MT Condensed" pitchFamily="34" charset="0"/>
              </a:rPr>
              <a:t>214-525-6130</a:t>
            </a:r>
            <a:endParaRPr lang="en-US" sz="2400" b="1" dirty="0">
              <a:solidFill>
                <a:schemeClr val="bg1"/>
              </a:solidFill>
              <a:latin typeface="Gill Sans MT Condensed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57200" y="5638800"/>
            <a:ext cx="8229600" cy="228600"/>
          </a:xfrm>
          <a:prstGeom prst="rect">
            <a:avLst/>
          </a:prstGeom>
          <a:solidFill>
            <a:srgbClr val="284FA4"/>
          </a:solidFill>
          <a:ln>
            <a:solidFill>
              <a:srgbClr val="284F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57200" y="5867400"/>
            <a:ext cx="8229600" cy="838200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i="1" dirty="0" smtClean="0">
                <a:latin typeface="Gill Sans MT" pitchFamily="34" charset="0"/>
              </a:rPr>
              <a:t>The Elder Financial Safety Center is made possible by the W.  W. Caruth,  Jr. Foundation at Communities Foundation of Texas </a:t>
            </a:r>
            <a:endParaRPr lang="en-US" sz="1300" i="1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609600" y="76200"/>
            <a:ext cx="8001000" cy="3276600"/>
          </a:xfrm>
          <a:prstGeom prst="triangle">
            <a:avLst>
              <a:gd name="adj" fmla="val 50000"/>
            </a:avLst>
          </a:prstGeom>
          <a:solidFill>
            <a:srgbClr val="BDBEC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609600" y="3352800"/>
            <a:ext cx="8001000" cy="3352800"/>
          </a:xfrm>
          <a:prstGeom prst="rect">
            <a:avLst/>
          </a:prstGeom>
          <a:solidFill>
            <a:srgbClr val="949599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1371600" y="1752600"/>
            <a:ext cx="6477000" cy="41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Gill Sans Ultra Bold" pitchFamily="34" charset="0"/>
                <a:cs typeface="Arial" pitchFamily="34" charset="0"/>
              </a:rPr>
              <a:t>Elder Financial Safety Center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1447800" y="2362200"/>
            <a:ext cx="63246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Gill Sans MT" pitchFamily="34" charset="0"/>
                <a:cs typeface="Arial" pitchFamily="34" charset="0"/>
              </a:rPr>
              <a:t>Before</a:t>
            </a:r>
            <a:r>
              <a:rPr kumimoji="0" lang="en-US" sz="2400" b="1" i="1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Gill Sans MT" pitchFamily="34" charset="0"/>
                <a:cs typeface="Arial" pitchFamily="34" charset="0"/>
              </a:rPr>
              <a:t> the Elder Financial Safety Center 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914400" y="3810000"/>
            <a:ext cx="2209800" cy="2638425"/>
          </a:xfrm>
          <a:prstGeom prst="rect">
            <a:avLst/>
          </a:prstGeom>
          <a:solidFill>
            <a:srgbClr val="0099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Oval 7"/>
          <p:cNvSpPr>
            <a:spLocks noChangeArrowheads="1"/>
          </p:cNvSpPr>
          <p:nvPr/>
        </p:nvSpPr>
        <p:spPr bwMode="auto">
          <a:xfrm>
            <a:off x="3505200" y="3810000"/>
            <a:ext cx="2209800" cy="2667000"/>
          </a:xfrm>
          <a:prstGeom prst="rect">
            <a:avLst/>
          </a:prstGeom>
          <a:solidFill>
            <a:srgbClr val="7A46A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2" name="Oval 8"/>
          <p:cNvSpPr>
            <a:spLocks noChangeArrowheads="1"/>
          </p:cNvSpPr>
          <p:nvPr/>
        </p:nvSpPr>
        <p:spPr bwMode="auto">
          <a:xfrm>
            <a:off x="6096000" y="3810000"/>
            <a:ext cx="2209800" cy="2667000"/>
          </a:xfrm>
          <a:prstGeom prst="rect">
            <a:avLst/>
          </a:prstGeom>
          <a:solidFill>
            <a:srgbClr val="284FA4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90600" y="4800600"/>
            <a:ext cx="2057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Gill Sans MT" pitchFamily="34" charset="0"/>
                <a:cs typeface="Arial" pitchFamily="34" charset="0"/>
              </a:rPr>
              <a:t>The Senior Source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6172200" y="4648200"/>
            <a:ext cx="2057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Gill Sans MT" pitchFamily="34" charset="0"/>
                <a:cs typeface="Arial" pitchFamily="34" charset="0"/>
              </a:rPr>
              <a:t>District               Attorney’s Office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3581400" y="4724400"/>
            <a:ext cx="2057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FFFFFF"/>
                </a:solidFill>
                <a:latin typeface="Gill Sans MT" pitchFamily="34" charset="0"/>
                <a:cs typeface="Arial" pitchFamily="34" charset="0"/>
              </a:rPr>
              <a:t>Probate                  Courts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609600" y="76200"/>
            <a:ext cx="8001000" cy="3276600"/>
          </a:xfrm>
          <a:prstGeom prst="triangle">
            <a:avLst>
              <a:gd name="adj" fmla="val 50000"/>
            </a:avLst>
          </a:prstGeom>
          <a:solidFill>
            <a:srgbClr val="BDBEC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609600" y="3352800"/>
            <a:ext cx="8001000" cy="3352800"/>
          </a:xfrm>
          <a:prstGeom prst="rect">
            <a:avLst/>
          </a:prstGeom>
          <a:solidFill>
            <a:srgbClr val="949599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1371600" y="457200"/>
            <a:ext cx="6477000" cy="41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Gill Sans Ultra Bold" pitchFamily="34" charset="0"/>
                <a:cs typeface="Arial" pitchFamily="34" charset="0"/>
              </a:rPr>
              <a:t>Elder Financial Safety Center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2133600" y="914400"/>
            <a:ext cx="49530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2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Gill Sans MT" pitchFamily="34" charset="0"/>
                <a:cs typeface="Arial" pitchFamily="34" charset="0"/>
              </a:rPr>
              <a:t>Who We Are Now </a:t>
            </a:r>
            <a:endParaRPr kumimoji="0" lang="en-US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3200400" y="1371600"/>
            <a:ext cx="2895600" cy="2943225"/>
          </a:xfrm>
          <a:prstGeom prst="ellipse">
            <a:avLst/>
          </a:prstGeom>
          <a:solidFill>
            <a:srgbClr val="0099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Oval 7"/>
          <p:cNvSpPr>
            <a:spLocks noChangeArrowheads="1"/>
          </p:cNvSpPr>
          <p:nvPr/>
        </p:nvSpPr>
        <p:spPr bwMode="auto">
          <a:xfrm>
            <a:off x="1752600" y="3657600"/>
            <a:ext cx="2895600" cy="2943225"/>
          </a:xfrm>
          <a:prstGeom prst="ellipse">
            <a:avLst/>
          </a:prstGeom>
          <a:solidFill>
            <a:srgbClr val="7A46A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2" name="Oval 8"/>
          <p:cNvSpPr>
            <a:spLocks noChangeArrowheads="1"/>
          </p:cNvSpPr>
          <p:nvPr/>
        </p:nvSpPr>
        <p:spPr bwMode="auto">
          <a:xfrm>
            <a:off x="4419600" y="3657600"/>
            <a:ext cx="2895600" cy="2943225"/>
          </a:xfrm>
          <a:prstGeom prst="ellipse">
            <a:avLst/>
          </a:prstGeom>
          <a:solidFill>
            <a:srgbClr val="284FA4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657600" y="1981200"/>
            <a:ext cx="2057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Gill Sans MT" pitchFamily="34" charset="0"/>
                <a:cs typeface="Arial" pitchFamily="34" charset="0"/>
              </a:rPr>
              <a:t>The Senior Source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3657600" y="2819400"/>
            <a:ext cx="1981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Gill Sans MT" pitchFamily="34" charset="0"/>
                <a:cs typeface="Arial" pitchFamily="34" charset="0"/>
              </a:rPr>
              <a:t>PREVENTION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4800600" y="4038600"/>
            <a:ext cx="2057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Gill Sans MT" pitchFamily="34" charset="0"/>
                <a:cs typeface="Arial" pitchFamily="34" charset="0"/>
              </a:rPr>
              <a:t>District               Attorney’s Office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2133600" y="4038600"/>
            <a:ext cx="2057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FFFFFF"/>
                </a:solidFill>
                <a:latin typeface="Gill Sans MT" pitchFamily="34" charset="0"/>
                <a:cs typeface="Arial" pitchFamily="34" charset="0"/>
              </a:rPr>
              <a:t>Probate                  Courts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4876800" y="50292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Gill Sans MT" pitchFamily="34" charset="0"/>
                <a:cs typeface="Arial" pitchFamily="34" charset="0"/>
              </a:rPr>
              <a:t>PROSECUTION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2133600" y="5029200"/>
            <a:ext cx="198119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Gill Sans MT" pitchFamily="34" charset="0"/>
                <a:cs typeface="Arial" pitchFamily="34" charset="0"/>
              </a:rPr>
              <a:t>PROTECTION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609600" y="76200"/>
            <a:ext cx="8001000" cy="3276600"/>
          </a:xfrm>
          <a:prstGeom prst="triangle">
            <a:avLst>
              <a:gd name="adj" fmla="val 50000"/>
            </a:avLst>
          </a:prstGeom>
          <a:solidFill>
            <a:srgbClr val="BDBEC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609600" y="3352800"/>
            <a:ext cx="8001000" cy="3352800"/>
          </a:xfrm>
          <a:prstGeom prst="rect">
            <a:avLst/>
          </a:prstGeom>
          <a:solidFill>
            <a:srgbClr val="949599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1371600" y="457200"/>
            <a:ext cx="6477000" cy="41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Gill Sans Ultra Bold" pitchFamily="34" charset="0"/>
                <a:cs typeface="Arial" pitchFamily="34" charset="0"/>
              </a:rPr>
              <a:t>Elder Financial Safety Center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2133600" y="914400"/>
            <a:ext cx="49530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Gill Sans MT" pitchFamily="34" charset="0"/>
                <a:cs typeface="Arial" pitchFamily="34" charset="0"/>
              </a:rPr>
              <a:t>Why We’re Different  </a:t>
            </a:r>
            <a:r>
              <a:rPr kumimoji="0" lang="en-US" sz="2000" b="1" i="1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Gill Sans MT" pitchFamily="34" charset="0"/>
                <a:cs typeface="Arial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2000" b="1" i="1" u="none" strike="noStrike" cap="none" normalizeH="0" dirty="0" smtClean="0">
              <a:ln>
                <a:noFill/>
              </a:ln>
              <a:solidFill>
                <a:srgbClr val="7030A0"/>
              </a:solidFill>
              <a:effectLst/>
              <a:latin typeface="Gill Sans MT" pitchFamily="34" charset="0"/>
              <a:cs typeface="Arial" pitchFamily="34" charset="0"/>
            </a:endParaRPr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3200400" y="1371600"/>
            <a:ext cx="2895600" cy="2943225"/>
          </a:xfrm>
          <a:prstGeom prst="ellipse">
            <a:avLst/>
          </a:prstGeom>
          <a:solidFill>
            <a:srgbClr val="0099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Oval 7"/>
          <p:cNvSpPr>
            <a:spLocks noChangeArrowheads="1"/>
          </p:cNvSpPr>
          <p:nvPr/>
        </p:nvSpPr>
        <p:spPr bwMode="auto">
          <a:xfrm>
            <a:off x="1752600" y="3657600"/>
            <a:ext cx="2895600" cy="2943225"/>
          </a:xfrm>
          <a:prstGeom prst="ellipse">
            <a:avLst/>
          </a:prstGeom>
          <a:solidFill>
            <a:srgbClr val="7A46A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2" name="Oval 8"/>
          <p:cNvSpPr>
            <a:spLocks noChangeArrowheads="1"/>
          </p:cNvSpPr>
          <p:nvPr/>
        </p:nvSpPr>
        <p:spPr bwMode="auto">
          <a:xfrm>
            <a:off x="4419600" y="3657600"/>
            <a:ext cx="2895600" cy="2943225"/>
          </a:xfrm>
          <a:prstGeom prst="ellipse">
            <a:avLst/>
          </a:prstGeom>
          <a:solidFill>
            <a:srgbClr val="284FA4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3962400" y="1676400"/>
            <a:ext cx="1371599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Gill Sans MT" pitchFamily="34" charset="0"/>
                <a:cs typeface="Arial" pitchFamily="34" charset="0"/>
              </a:rPr>
              <a:t>PREVENTION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828800" y="4419600"/>
            <a:ext cx="2667000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800" dirty="0" smtClean="0">
              <a:solidFill>
                <a:schemeClr val="bg1"/>
              </a:solidFill>
              <a:latin typeface="Gill Sans MT" pitchFamily="34" charset="0"/>
            </a:endParaRPr>
          </a:p>
          <a:p>
            <a:pPr algn="ctr"/>
            <a:r>
              <a:rPr lang="en-US" sz="1350" dirty="0" smtClean="0">
                <a:solidFill>
                  <a:schemeClr val="bg1"/>
                </a:solidFill>
                <a:latin typeface="Gill Sans MT" pitchFamily="34" charset="0"/>
              </a:rPr>
              <a:t>Center services are available to all older adults of all income levels that meet two criteria:</a:t>
            </a:r>
          </a:p>
          <a:p>
            <a:pPr algn="ctr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1350" dirty="0" smtClean="0">
                <a:solidFill>
                  <a:schemeClr val="bg1"/>
                </a:solidFill>
                <a:latin typeface="Gill Sans MT" pitchFamily="34" charset="0"/>
              </a:rPr>
              <a:t>  Age 50 and over   </a:t>
            </a:r>
          </a:p>
          <a:p>
            <a:pPr algn="ctr"/>
            <a:endParaRPr lang="en-US" sz="800" dirty="0" smtClean="0">
              <a:solidFill>
                <a:schemeClr val="bg1"/>
              </a:solidFill>
              <a:latin typeface="Gill Sans MT" pitchFamily="34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en-US" sz="1350" dirty="0" smtClean="0">
                <a:solidFill>
                  <a:schemeClr val="bg1"/>
                </a:solidFill>
                <a:latin typeface="Gill Sans MT" pitchFamily="34" charset="0"/>
              </a:rPr>
              <a:t>  Live in Dallas County  </a:t>
            </a:r>
            <a:endParaRPr lang="en-US" sz="1350" dirty="0">
              <a:solidFill>
                <a:schemeClr val="bg1"/>
              </a:solidFill>
              <a:latin typeface="Gill Sans MT" pitchFamily="34" charset="0"/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5181600" y="3962400"/>
            <a:ext cx="1447799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Gill Sans MT" pitchFamily="34" charset="0"/>
                <a:cs typeface="Arial" pitchFamily="34" charset="0"/>
              </a:rPr>
              <a:t>PROSECUTION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2514600" y="3962400"/>
            <a:ext cx="1371599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Gill Sans MT" pitchFamily="34" charset="0"/>
                <a:cs typeface="Arial" pitchFamily="34" charset="0"/>
              </a:rPr>
              <a:t>PROTECTION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76600" y="2209800"/>
            <a:ext cx="2743200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smtClean="0">
                <a:solidFill>
                  <a:schemeClr val="bg1"/>
                </a:solidFill>
                <a:latin typeface="Gill Sans MT" pitchFamily="34" charset="0"/>
              </a:rPr>
              <a:t>The Elder Financial Safety Center is the first of its kind in the US</a:t>
            </a:r>
          </a:p>
          <a:p>
            <a:pPr algn="ctr"/>
            <a:endParaRPr lang="en-US" sz="800" dirty="0" smtClean="0">
              <a:solidFill>
                <a:schemeClr val="bg1"/>
              </a:solidFill>
              <a:latin typeface="Gill Sans MT" pitchFamily="34" charset="0"/>
            </a:endParaRPr>
          </a:p>
          <a:p>
            <a:pPr algn="ctr"/>
            <a:r>
              <a:rPr lang="en-US" sz="900" i="1" dirty="0" smtClean="0">
                <a:solidFill>
                  <a:schemeClr val="bg1"/>
                </a:solidFill>
                <a:latin typeface="Gill Sans MT" pitchFamily="34" charset="0"/>
              </a:rPr>
              <a:t>Martha J. Deevy, Senior Research Scholar and Director, Financial Security Division Stanford Center of Longevity </a:t>
            </a:r>
          </a:p>
          <a:p>
            <a:pPr algn="ctr"/>
            <a:endParaRPr lang="en-US" sz="850" i="1" dirty="0" smtClean="0">
              <a:solidFill>
                <a:schemeClr val="bg1"/>
              </a:solidFill>
              <a:latin typeface="Gill Sans MT" pitchFamily="34" charset="0"/>
            </a:endParaRPr>
          </a:p>
          <a:p>
            <a:pPr algn="ctr"/>
            <a:endParaRPr lang="en-US" sz="850" i="1" dirty="0" smtClean="0">
              <a:solidFill>
                <a:schemeClr val="bg1"/>
              </a:solidFill>
              <a:latin typeface="Gill Sans MT" pitchFamily="34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en-US" sz="1350" dirty="0" smtClean="0">
                <a:solidFill>
                  <a:schemeClr val="bg1"/>
                </a:solidFill>
                <a:latin typeface="Gill Sans MT" pitchFamily="34" charset="0"/>
              </a:rPr>
              <a:t> Replicate EFSC </a:t>
            </a:r>
          </a:p>
          <a:p>
            <a:pPr algn="ctr"/>
            <a:endParaRPr lang="en-US" sz="850" i="1" dirty="0" smtClean="0">
              <a:solidFill>
                <a:schemeClr val="bg1"/>
              </a:solidFill>
              <a:latin typeface="Gill Sans MT" pitchFamily="34" charset="0"/>
            </a:endParaRPr>
          </a:p>
          <a:p>
            <a:pPr algn="ctr"/>
            <a:endParaRPr lang="en-US" sz="1350" i="1" dirty="0" smtClean="0">
              <a:solidFill>
                <a:schemeClr val="bg1"/>
              </a:solidFill>
              <a:latin typeface="Gill Sans MT" pitchFamily="34" charset="0"/>
            </a:endParaRPr>
          </a:p>
          <a:p>
            <a:pPr algn="ctr"/>
            <a:endParaRPr lang="en-US" sz="1000" i="1" dirty="0" smtClean="0">
              <a:solidFill>
                <a:schemeClr val="bg1"/>
              </a:solidFill>
              <a:latin typeface="Gill Sans MT" pitchFamily="34" charset="0"/>
            </a:endParaRPr>
          </a:p>
          <a:p>
            <a:pPr algn="ctr"/>
            <a:endParaRPr lang="en-US" sz="1350" dirty="0">
              <a:solidFill>
                <a:schemeClr val="bg1"/>
              </a:solidFill>
              <a:latin typeface="Gill Sans MT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495800" y="4419600"/>
            <a:ext cx="2743200" cy="1792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smtClean="0">
                <a:solidFill>
                  <a:schemeClr val="bg1"/>
                </a:solidFill>
                <a:latin typeface="Gill Sans MT" pitchFamily="34" charset="0"/>
              </a:rPr>
              <a:t>The sole focus is to effect</a:t>
            </a:r>
          </a:p>
          <a:p>
            <a:pPr algn="ctr"/>
            <a:r>
              <a:rPr lang="en-US" sz="1350" dirty="0" smtClean="0">
                <a:solidFill>
                  <a:schemeClr val="bg1"/>
                </a:solidFill>
                <a:latin typeface="Gill Sans MT" pitchFamily="34" charset="0"/>
              </a:rPr>
              <a:t>     positive change on the financial </a:t>
            </a:r>
          </a:p>
          <a:p>
            <a:pPr algn="ctr"/>
            <a:r>
              <a:rPr lang="en-US" sz="1350" dirty="0" smtClean="0">
                <a:solidFill>
                  <a:schemeClr val="bg1"/>
                </a:solidFill>
                <a:latin typeface="Gill Sans MT" pitchFamily="34" charset="0"/>
              </a:rPr>
              <a:t>     security of older adults to</a:t>
            </a:r>
          </a:p>
          <a:p>
            <a:pPr algn="ctr"/>
            <a:r>
              <a:rPr lang="en-US" sz="1350" dirty="0" smtClean="0">
                <a:solidFill>
                  <a:schemeClr val="bg1"/>
                </a:solidFill>
                <a:latin typeface="Gill Sans MT" pitchFamily="34" charset="0"/>
              </a:rPr>
              <a:t>     ultimately impact their overall </a:t>
            </a:r>
          </a:p>
          <a:p>
            <a:pPr algn="ctr"/>
            <a:r>
              <a:rPr lang="en-US" sz="1350" dirty="0" smtClean="0">
                <a:solidFill>
                  <a:schemeClr val="bg1"/>
                </a:solidFill>
                <a:latin typeface="Gill Sans MT" pitchFamily="34" charset="0"/>
              </a:rPr>
              <a:t>     public safety </a:t>
            </a:r>
          </a:p>
          <a:p>
            <a:pPr algn="ctr"/>
            <a:endParaRPr lang="en-US" sz="800" dirty="0" smtClean="0">
              <a:solidFill>
                <a:schemeClr val="bg1"/>
              </a:solidFill>
              <a:latin typeface="Gill Sans MT" pitchFamily="34" charset="0"/>
            </a:endParaRPr>
          </a:p>
          <a:p>
            <a:pPr algn="ctr"/>
            <a:endParaRPr lang="en-US" sz="800" dirty="0" smtClean="0">
              <a:solidFill>
                <a:schemeClr val="bg1"/>
              </a:solidFill>
              <a:latin typeface="Gill Sans MT" pitchFamily="34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en-US" sz="1350" dirty="0" smtClean="0">
                <a:solidFill>
                  <a:schemeClr val="bg1"/>
                </a:solidFill>
                <a:latin typeface="Gill Sans MT" pitchFamily="34" charset="0"/>
              </a:rPr>
              <a:t>  The Center is comprised of a multidisciplinary team </a:t>
            </a:r>
            <a:endParaRPr lang="en-US" sz="1350" dirty="0">
              <a:solidFill>
                <a:schemeClr val="bg1"/>
              </a:solidFill>
              <a:latin typeface="Gill Sans MT" pitchFamily="34" charset="0"/>
            </a:endParaRPr>
          </a:p>
        </p:txBody>
      </p:sp>
      <p:sp>
        <p:nvSpPr>
          <p:cNvPr id="26" name="AutoShape 2"/>
          <p:cNvSpPr>
            <a:spLocks noChangeArrowheads="1"/>
          </p:cNvSpPr>
          <p:nvPr/>
        </p:nvSpPr>
        <p:spPr bwMode="auto">
          <a:xfrm>
            <a:off x="685800" y="1828800"/>
            <a:ext cx="2165350" cy="1285875"/>
          </a:xfrm>
          <a:prstGeom prst="rightArrowCallout">
            <a:avLst>
              <a:gd name="adj1" fmla="val 25000"/>
              <a:gd name="adj2" fmla="val 25000"/>
              <a:gd name="adj3" fmla="val 28066"/>
              <a:gd name="adj4" fmla="val 6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7030A0"/>
                </a:solidFill>
                <a:latin typeface="Gill Sans MT" pitchFamily="34" charset="0"/>
                <a:cs typeface="Arial" pitchFamily="34" charset="0"/>
              </a:rPr>
              <a:t>3 x 1 = 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Gill Sans MT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7030A0"/>
                </a:solidFill>
                <a:latin typeface="Gill Sans MT" pitchFamily="34" charset="0"/>
                <a:cs typeface="Arial" pitchFamily="34" charset="0"/>
              </a:rPr>
              <a:t>Coordinated Services </a:t>
            </a:r>
          </a:p>
        </p:txBody>
      </p:sp>
    </p:spTree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609600" y="76200"/>
            <a:ext cx="8001000" cy="3276600"/>
          </a:xfrm>
          <a:prstGeom prst="triangle">
            <a:avLst>
              <a:gd name="adj" fmla="val 50000"/>
            </a:avLst>
          </a:prstGeom>
          <a:solidFill>
            <a:srgbClr val="BDBEC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609600" y="3352800"/>
            <a:ext cx="8001000" cy="3352800"/>
          </a:xfrm>
          <a:prstGeom prst="rect">
            <a:avLst/>
          </a:prstGeom>
          <a:solidFill>
            <a:srgbClr val="949599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1371600" y="457200"/>
            <a:ext cx="6477000" cy="41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Gill Sans Ultra Bold" pitchFamily="34" charset="0"/>
                <a:cs typeface="Arial" pitchFamily="34" charset="0"/>
              </a:rPr>
              <a:t>Elder Financial Safety Center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3200400" y="914400"/>
            <a:ext cx="28956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Gill Sans MT" pitchFamily="34" charset="0"/>
                <a:cs typeface="Arial" pitchFamily="34" charset="0"/>
              </a:rPr>
              <a:t>New </a:t>
            </a:r>
            <a:r>
              <a:rPr kumimoji="0" lang="en-US" b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Gill Sans MT" pitchFamily="34" charset="0"/>
                <a:cs typeface="Arial" pitchFamily="34" charset="0"/>
              </a:rPr>
              <a:t>&amp;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Gill Sans MT" pitchFamily="34" charset="0"/>
                <a:cs typeface="Arial" pitchFamily="34" charset="0"/>
              </a:rPr>
              <a:t> Expanded Positions  </a:t>
            </a:r>
            <a:endParaRPr kumimoji="0" lang="en-US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3200400" y="1371600"/>
            <a:ext cx="2895600" cy="2943225"/>
          </a:xfrm>
          <a:prstGeom prst="ellipse">
            <a:avLst/>
          </a:prstGeom>
          <a:solidFill>
            <a:srgbClr val="0099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Oval 7"/>
          <p:cNvSpPr>
            <a:spLocks noChangeArrowheads="1"/>
          </p:cNvSpPr>
          <p:nvPr/>
        </p:nvSpPr>
        <p:spPr bwMode="auto">
          <a:xfrm>
            <a:off x="1752600" y="3657600"/>
            <a:ext cx="2895600" cy="2943225"/>
          </a:xfrm>
          <a:prstGeom prst="ellipse">
            <a:avLst/>
          </a:prstGeom>
          <a:solidFill>
            <a:srgbClr val="7A46A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2" name="Oval 8"/>
          <p:cNvSpPr>
            <a:spLocks noChangeArrowheads="1"/>
          </p:cNvSpPr>
          <p:nvPr/>
        </p:nvSpPr>
        <p:spPr bwMode="auto">
          <a:xfrm>
            <a:off x="4419600" y="3657600"/>
            <a:ext cx="2895600" cy="2943225"/>
          </a:xfrm>
          <a:prstGeom prst="ellipse">
            <a:avLst/>
          </a:prstGeom>
          <a:solidFill>
            <a:srgbClr val="284FA4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657600" y="1600200"/>
            <a:ext cx="2057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Gill Sans MT" pitchFamily="34" charset="0"/>
                <a:cs typeface="Arial" pitchFamily="34" charset="0"/>
              </a:rPr>
              <a:t>The Senior Source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3962400" y="1828800"/>
            <a:ext cx="1371599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Gill Sans MT" pitchFamily="34" charset="0"/>
                <a:cs typeface="Arial" pitchFamily="34" charset="0"/>
              </a:rPr>
              <a:t>PREVENTION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05200" y="2133600"/>
            <a:ext cx="24384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100" b="1" dirty="0" smtClean="0">
                <a:latin typeface="Gill Sans MT" pitchFamily="34" charset="0"/>
              </a:rPr>
              <a:t>  </a:t>
            </a:r>
            <a:r>
              <a:rPr lang="en-US" sz="1200" b="1" dirty="0" smtClean="0">
                <a:latin typeface="Gill Sans MT" pitchFamily="34" charset="0"/>
              </a:rPr>
              <a:t>Benefits Specialist </a:t>
            </a:r>
          </a:p>
          <a:p>
            <a:pPr>
              <a:buFont typeface="Wingdings" pitchFamily="2" charset="2"/>
              <a:buChar char="Ø"/>
            </a:pPr>
            <a:endParaRPr lang="en-US" sz="800" b="1" dirty="0" smtClean="0">
              <a:solidFill>
                <a:schemeClr val="bg1"/>
              </a:solidFill>
              <a:latin typeface="Gill Sans MT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200" b="1" dirty="0" smtClean="0">
                <a:latin typeface="Gill Sans MT" pitchFamily="34" charset="0"/>
              </a:rPr>
              <a:t>  Financial Counselor </a:t>
            </a:r>
          </a:p>
          <a:p>
            <a:endParaRPr lang="en-US" sz="800" b="1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200" b="1" dirty="0" smtClean="0">
                <a:latin typeface="Gill Sans MT" pitchFamily="34" charset="0"/>
              </a:rPr>
              <a:t>  Insurance Counselor</a:t>
            </a:r>
          </a:p>
          <a:p>
            <a:pPr>
              <a:buFont typeface="Wingdings" pitchFamily="2" charset="2"/>
              <a:buChar char="Ø"/>
            </a:pPr>
            <a:endParaRPr lang="en-US" sz="800" b="1" dirty="0" smtClean="0">
              <a:solidFill>
                <a:schemeClr val="bg1"/>
              </a:solidFill>
              <a:latin typeface="Gill Sans MT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200" b="1" dirty="0" smtClean="0">
                <a:solidFill>
                  <a:schemeClr val="bg1"/>
                </a:solidFill>
                <a:latin typeface="Gill Sans MT" pitchFamily="34" charset="0"/>
              </a:rPr>
              <a:t>  Employment Specialist </a:t>
            </a:r>
          </a:p>
          <a:p>
            <a:pPr>
              <a:buFont typeface="Wingdings" pitchFamily="2" charset="2"/>
              <a:buChar char="Ø"/>
            </a:pPr>
            <a:endParaRPr lang="en-US" sz="800" b="1" dirty="0" smtClean="0">
              <a:solidFill>
                <a:schemeClr val="bg1"/>
              </a:solidFill>
              <a:latin typeface="Gill Sans MT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200" b="1" dirty="0" smtClean="0">
                <a:solidFill>
                  <a:schemeClr val="bg1"/>
                </a:solidFill>
                <a:latin typeface="Gill Sans MT" pitchFamily="34" charset="0"/>
              </a:rPr>
              <a:t>  Money Management    </a:t>
            </a:r>
          </a:p>
          <a:p>
            <a:r>
              <a:rPr lang="en-US" sz="1200" b="1" dirty="0" smtClean="0">
                <a:solidFill>
                  <a:schemeClr val="bg1"/>
                </a:solidFill>
                <a:latin typeface="Gill Sans MT" pitchFamily="34" charset="0"/>
              </a:rPr>
              <a:t>     Specialist</a:t>
            </a:r>
            <a:endParaRPr lang="en-US" sz="1200" b="1" dirty="0">
              <a:solidFill>
                <a:schemeClr val="bg1"/>
              </a:solidFill>
              <a:latin typeface="Gill Sans MT" pitchFamily="34" charset="0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4876800" y="3733800"/>
            <a:ext cx="2057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Gill Sans MT" pitchFamily="34" charset="0"/>
                <a:cs typeface="Arial" pitchFamily="34" charset="0"/>
              </a:rPr>
              <a:t>District               Attorney’s Office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2133600" y="3733800"/>
            <a:ext cx="2057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FFFFFF"/>
                </a:solidFill>
                <a:latin typeface="Gill Sans MT" pitchFamily="34" charset="0"/>
                <a:cs typeface="Arial" pitchFamily="34" charset="0"/>
              </a:rPr>
              <a:t>Probate                  Courts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5181600" y="4267200"/>
            <a:ext cx="1447799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Gill Sans MT" pitchFamily="34" charset="0"/>
                <a:cs typeface="Arial" pitchFamily="34" charset="0"/>
              </a:rPr>
              <a:t>PROSECUTION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2514600" y="4267200"/>
            <a:ext cx="1371599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Gill Sans MT" pitchFamily="34" charset="0"/>
                <a:cs typeface="Arial" pitchFamily="34" charset="0"/>
              </a:rPr>
              <a:t>PROTECTION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981200" y="48768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200" b="1" dirty="0" smtClean="0">
                <a:latin typeface="Gill Sans MT" pitchFamily="34" charset="0"/>
              </a:rPr>
              <a:t>  Court Investigator</a:t>
            </a:r>
          </a:p>
          <a:p>
            <a:pPr>
              <a:buFont typeface="Wingdings" pitchFamily="2" charset="2"/>
              <a:buChar char="Ø"/>
            </a:pPr>
            <a:endParaRPr lang="en-US" sz="1200" b="1" dirty="0" smtClean="0">
              <a:solidFill>
                <a:schemeClr val="bg1"/>
              </a:solidFill>
              <a:latin typeface="Gill Sans MT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200" b="1" dirty="0" smtClean="0">
                <a:solidFill>
                  <a:schemeClr val="bg1"/>
                </a:solidFill>
                <a:latin typeface="Gill Sans MT" pitchFamily="34" charset="0"/>
              </a:rPr>
              <a:t>  Guardianship Case Manager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724400" y="4876800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100" b="1" dirty="0" smtClean="0">
                <a:latin typeface="Gill Sans MT" pitchFamily="34" charset="0"/>
              </a:rPr>
              <a:t>   </a:t>
            </a:r>
            <a:r>
              <a:rPr lang="en-US" sz="1200" b="1" dirty="0" smtClean="0">
                <a:latin typeface="Gill Sans MT" pitchFamily="34" charset="0"/>
              </a:rPr>
              <a:t>Assistant District Attorney</a:t>
            </a:r>
          </a:p>
          <a:p>
            <a:endParaRPr lang="en-US" sz="1200" b="1" dirty="0" smtClean="0">
              <a:solidFill>
                <a:schemeClr val="bg1"/>
              </a:solidFill>
              <a:latin typeface="Gill Sans MT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200" b="1" dirty="0" smtClean="0">
                <a:latin typeface="Gill Sans MT" pitchFamily="34" charset="0"/>
              </a:rPr>
              <a:t>  Special Investigator </a:t>
            </a:r>
          </a:p>
          <a:p>
            <a:endParaRPr lang="en-US" sz="1200" b="1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200" b="1" dirty="0" smtClean="0">
                <a:latin typeface="Gill Sans MT" pitchFamily="34" charset="0"/>
              </a:rPr>
              <a:t>   A “unit”</a:t>
            </a:r>
          </a:p>
          <a:p>
            <a:pPr>
              <a:buFont typeface="Wingdings" pitchFamily="2" charset="2"/>
              <a:buChar char="Ø"/>
            </a:pPr>
            <a:endParaRPr lang="en-US" sz="1200" b="1" dirty="0" smtClean="0">
              <a:solidFill>
                <a:schemeClr val="bg1"/>
              </a:solidFill>
              <a:latin typeface="Gill Sans MT" pitchFamily="34" charset="0"/>
            </a:endParaRPr>
          </a:p>
        </p:txBody>
      </p:sp>
      <p:sp>
        <p:nvSpPr>
          <p:cNvPr id="20" name="AutoShape 2"/>
          <p:cNvSpPr>
            <a:spLocks noChangeArrowheads="1"/>
          </p:cNvSpPr>
          <p:nvPr/>
        </p:nvSpPr>
        <p:spPr bwMode="auto">
          <a:xfrm rot="432037">
            <a:off x="336572" y="1316961"/>
            <a:ext cx="2895600" cy="1905000"/>
          </a:xfrm>
          <a:prstGeom prst="rightArrowCallout">
            <a:avLst>
              <a:gd name="adj1" fmla="val 25000"/>
              <a:gd name="adj2" fmla="val 25000"/>
              <a:gd name="adj3" fmla="val 28066"/>
              <a:gd name="adj4" fmla="val 6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tabLst/>
            </a:pPr>
            <a:endParaRPr lang="en-US" sz="1200" dirty="0" smtClean="0">
              <a:solidFill>
                <a:srgbClr val="7030A0"/>
              </a:solidFill>
              <a:latin typeface="Gill Sans MT" pitchFamily="34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en-US" sz="1200" dirty="0" smtClean="0">
                <a:latin typeface="Gill Sans MT" pitchFamily="34" charset="0"/>
                <a:cs typeface="Arial" pitchFamily="34" charset="0"/>
              </a:rPr>
              <a:t>  </a:t>
            </a:r>
            <a:r>
              <a:rPr lang="en-US" sz="1200" b="1" dirty="0" smtClean="0">
                <a:latin typeface="Gill Sans MT" pitchFamily="34" charset="0"/>
                <a:cs typeface="Arial" pitchFamily="34" charset="0"/>
              </a:rPr>
              <a:t>Director                                                               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Wingdings" pitchFamily="2" charset="2"/>
              <a:buChar char="Ø"/>
              <a:tabLst/>
            </a:pPr>
            <a:r>
              <a:rPr lang="en-US" sz="1200" b="1" dirty="0" smtClean="0">
                <a:latin typeface="Gill Sans MT" pitchFamily="34" charset="0"/>
                <a:cs typeface="Arial" pitchFamily="34" charset="0"/>
              </a:rPr>
              <a:t>  Assessment 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r>
              <a:rPr lang="en-US" sz="1200" b="1" dirty="0" smtClean="0">
                <a:latin typeface="Gill Sans MT" pitchFamily="34" charset="0"/>
                <a:cs typeface="Arial" pitchFamily="34" charset="0"/>
              </a:rPr>
              <a:t>    Coordinator     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endParaRPr lang="en-US" sz="800" b="1" dirty="0" smtClean="0">
              <a:latin typeface="Gill Sans MT" pitchFamily="34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en-US" sz="1200" b="1" dirty="0" smtClean="0">
                <a:latin typeface="Gill Sans MT" pitchFamily="34" charset="0"/>
                <a:cs typeface="Arial" pitchFamily="34" charset="0"/>
              </a:rPr>
              <a:t>  Advocacy &amp; </a:t>
            </a:r>
            <a:br>
              <a:rPr lang="en-US" sz="1200" b="1" dirty="0" smtClean="0">
                <a:latin typeface="Gill Sans MT" pitchFamily="34" charset="0"/>
                <a:cs typeface="Arial" pitchFamily="34" charset="0"/>
              </a:rPr>
            </a:br>
            <a:r>
              <a:rPr lang="en-US" sz="1200" b="1" dirty="0" smtClean="0">
                <a:latin typeface="Gill Sans MT" pitchFamily="34" charset="0"/>
                <a:cs typeface="Arial" pitchFamily="34" charset="0"/>
              </a:rPr>
              <a:t>    Community </a:t>
            </a:r>
            <a:br>
              <a:rPr lang="en-US" sz="1200" b="1" dirty="0" smtClean="0">
                <a:latin typeface="Gill Sans MT" pitchFamily="34" charset="0"/>
                <a:cs typeface="Arial" pitchFamily="34" charset="0"/>
              </a:rPr>
            </a:br>
            <a:r>
              <a:rPr lang="en-US" sz="1200" b="1" dirty="0" smtClean="0">
                <a:latin typeface="Gill Sans MT" pitchFamily="34" charset="0"/>
                <a:cs typeface="Arial" pitchFamily="34" charset="0"/>
              </a:rPr>
              <a:t>    Education Specialist</a:t>
            </a:r>
            <a:r>
              <a:rPr lang="en-US" sz="1200" dirty="0" smtClean="0">
                <a:solidFill>
                  <a:srgbClr val="7030A0"/>
                </a:solidFill>
                <a:latin typeface="Gill Sans MT" pitchFamily="34" charset="0"/>
                <a:cs typeface="Arial" pitchFamily="34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609600" y="76200"/>
            <a:ext cx="8001000" cy="3276600"/>
          </a:xfrm>
          <a:prstGeom prst="triangle">
            <a:avLst>
              <a:gd name="adj" fmla="val 50000"/>
            </a:avLst>
          </a:prstGeom>
          <a:solidFill>
            <a:srgbClr val="BDBEC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609600" y="3352800"/>
            <a:ext cx="8001000" cy="3352800"/>
          </a:xfrm>
          <a:prstGeom prst="rect">
            <a:avLst/>
          </a:prstGeom>
          <a:solidFill>
            <a:srgbClr val="949599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1371600" y="457200"/>
            <a:ext cx="6477000" cy="41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Gill Sans Ultra Bold" pitchFamily="34" charset="0"/>
                <a:cs typeface="Arial" pitchFamily="34" charset="0"/>
              </a:rPr>
              <a:t>Elder Financial Safety Center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2133600" y="914400"/>
            <a:ext cx="49530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2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Gill Sans MT" pitchFamily="34" charset="0"/>
                <a:cs typeface="Arial" pitchFamily="34" charset="0"/>
              </a:rPr>
              <a:t>Comprehensive Services Snapshot</a:t>
            </a:r>
            <a:endParaRPr kumimoji="0" lang="en-US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3200400" y="1371600"/>
            <a:ext cx="2895600" cy="2943225"/>
          </a:xfrm>
          <a:prstGeom prst="ellipse">
            <a:avLst/>
          </a:prstGeom>
          <a:solidFill>
            <a:srgbClr val="0099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Oval 7"/>
          <p:cNvSpPr>
            <a:spLocks noChangeArrowheads="1"/>
          </p:cNvSpPr>
          <p:nvPr/>
        </p:nvSpPr>
        <p:spPr bwMode="auto">
          <a:xfrm>
            <a:off x="1752600" y="3657600"/>
            <a:ext cx="2895600" cy="2943225"/>
          </a:xfrm>
          <a:prstGeom prst="ellipse">
            <a:avLst/>
          </a:prstGeom>
          <a:solidFill>
            <a:srgbClr val="7A46A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2" name="Oval 8"/>
          <p:cNvSpPr>
            <a:spLocks noChangeArrowheads="1"/>
          </p:cNvSpPr>
          <p:nvPr/>
        </p:nvSpPr>
        <p:spPr bwMode="auto">
          <a:xfrm>
            <a:off x="4419600" y="3657600"/>
            <a:ext cx="2895600" cy="2943225"/>
          </a:xfrm>
          <a:prstGeom prst="ellipse">
            <a:avLst/>
          </a:prstGeom>
          <a:solidFill>
            <a:srgbClr val="284FA4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657600" y="1600200"/>
            <a:ext cx="2057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Gill Sans MT" pitchFamily="34" charset="0"/>
                <a:cs typeface="Arial" pitchFamily="34" charset="0"/>
              </a:rPr>
              <a:t>The Senior Source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3962400" y="1828800"/>
            <a:ext cx="1371599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Gill Sans MT" pitchFamily="34" charset="0"/>
                <a:cs typeface="Arial" pitchFamily="34" charset="0"/>
              </a:rPr>
              <a:t>PREVENTION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29000" y="2133600"/>
            <a:ext cx="2743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100" b="1" dirty="0" smtClean="0">
                <a:solidFill>
                  <a:schemeClr val="bg1"/>
                </a:solidFill>
                <a:latin typeface="Gill Sans MT" pitchFamily="34" charset="0"/>
              </a:rPr>
              <a:t>  </a:t>
            </a:r>
            <a:r>
              <a:rPr lang="en-US" sz="1200" b="1" dirty="0" smtClean="0">
                <a:solidFill>
                  <a:schemeClr val="bg1"/>
                </a:solidFill>
                <a:latin typeface="Gill Sans MT" pitchFamily="34" charset="0"/>
              </a:rPr>
              <a:t>Employment Services</a:t>
            </a:r>
          </a:p>
          <a:p>
            <a:pPr>
              <a:buFont typeface="Wingdings" pitchFamily="2" charset="2"/>
              <a:buChar char="Ø"/>
            </a:pPr>
            <a:r>
              <a:rPr lang="en-US" sz="1200" b="1" dirty="0" smtClean="0">
                <a:solidFill>
                  <a:schemeClr val="bg1"/>
                </a:solidFill>
                <a:latin typeface="Gill Sans MT" pitchFamily="34" charset="0"/>
              </a:rPr>
              <a:t>  Financial Counseling</a:t>
            </a:r>
          </a:p>
          <a:p>
            <a:pPr>
              <a:buFont typeface="Wingdings" pitchFamily="2" charset="2"/>
              <a:buChar char="Ø"/>
            </a:pPr>
            <a:r>
              <a:rPr lang="en-US" sz="1200" b="1" dirty="0" smtClean="0">
                <a:solidFill>
                  <a:schemeClr val="bg1"/>
                </a:solidFill>
                <a:latin typeface="Gill Sans MT" pitchFamily="34" charset="0"/>
              </a:rPr>
              <a:t>  Insurance Counseling</a:t>
            </a:r>
          </a:p>
          <a:p>
            <a:pPr>
              <a:buFont typeface="Wingdings" pitchFamily="2" charset="2"/>
              <a:buChar char="Ø"/>
            </a:pPr>
            <a:r>
              <a:rPr lang="en-US" sz="1200" b="1" dirty="0" smtClean="0">
                <a:solidFill>
                  <a:schemeClr val="bg1"/>
                </a:solidFill>
                <a:latin typeface="Gill Sans MT" pitchFamily="34" charset="0"/>
              </a:rPr>
              <a:t>  Money Management </a:t>
            </a:r>
          </a:p>
          <a:p>
            <a:pPr>
              <a:buFont typeface="Wingdings" pitchFamily="2" charset="2"/>
              <a:buChar char="Ø"/>
            </a:pPr>
            <a:r>
              <a:rPr lang="en-US" sz="1200" b="1" dirty="0" smtClean="0">
                <a:solidFill>
                  <a:schemeClr val="bg1"/>
                </a:solidFill>
                <a:latin typeface="Gill Sans MT" pitchFamily="34" charset="0"/>
              </a:rPr>
              <a:t>  Benefits Counseling &amp; Assistance </a:t>
            </a:r>
          </a:p>
          <a:p>
            <a:pPr>
              <a:buFont typeface="Wingdings" pitchFamily="2" charset="2"/>
              <a:buChar char="Ø"/>
            </a:pPr>
            <a:r>
              <a:rPr lang="en-US" sz="1200" b="1" dirty="0" smtClean="0">
                <a:solidFill>
                  <a:schemeClr val="bg1"/>
                </a:solidFill>
                <a:latin typeface="Gill Sans MT" pitchFamily="34" charset="0"/>
              </a:rPr>
              <a:t>  Fraud Advocacy &amp; Education</a:t>
            </a:r>
          </a:p>
          <a:p>
            <a:pPr>
              <a:buFont typeface="Wingdings" pitchFamily="2" charset="2"/>
              <a:buChar char="Ø"/>
            </a:pPr>
            <a:r>
              <a:rPr lang="en-US" sz="1200" b="1" dirty="0" smtClean="0">
                <a:solidFill>
                  <a:schemeClr val="bg1"/>
                </a:solidFill>
                <a:latin typeface="Gill Sans MT" pitchFamily="34" charset="0"/>
              </a:rPr>
              <a:t>  Debt Management </a:t>
            </a:r>
          </a:p>
          <a:p>
            <a:pPr>
              <a:buFont typeface="Wingdings" pitchFamily="2" charset="2"/>
              <a:buChar char="Ø"/>
            </a:pPr>
            <a:r>
              <a:rPr lang="en-US" sz="1200" b="1" dirty="0" smtClean="0">
                <a:solidFill>
                  <a:schemeClr val="bg1"/>
                </a:solidFill>
                <a:latin typeface="Gill Sans MT" pitchFamily="34" charset="0"/>
              </a:rPr>
              <a:t>  Income Tax Assistance </a:t>
            </a:r>
            <a:endParaRPr lang="en-US" sz="1200" b="1" dirty="0">
              <a:solidFill>
                <a:schemeClr val="bg1"/>
              </a:solidFill>
              <a:latin typeface="Gill Sans MT" pitchFamily="34" charset="0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4876800" y="3733800"/>
            <a:ext cx="2057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Gill Sans MT" pitchFamily="34" charset="0"/>
                <a:cs typeface="Arial" pitchFamily="34" charset="0"/>
              </a:rPr>
              <a:t>District               Attorney’s Office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2133600" y="3733800"/>
            <a:ext cx="2057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FFFFFF"/>
                </a:solidFill>
                <a:latin typeface="Gill Sans MT" pitchFamily="34" charset="0"/>
                <a:cs typeface="Arial" pitchFamily="34" charset="0"/>
              </a:rPr>
              <a:t>Probate                  Courts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5181600" y="4267200"/>
            <a:ext cx="1447799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Gill Sans MT" pitchFamily="34" charset="0"/>
                <a:cs typeface="Arial" pitchFamily="34" charset="0"/>
              </a:rPr>
              <a:t>PROSECUTION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2514600" y="4267200"/>
            <a:ext cx="1371599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Gill Sans MT" pitchFamily="34" charset="0"/>
                <a:cs typeface="Arial" pitchFamily="34" charset="0"/>
              </a:rPr>
              <a:t>PROTECTION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981200" y="4724400"/>
            <a:ext cx="2438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200" b="1" dirty="0" smtClean="0">
                <a:solidFill>
                  <a:schemeClr val="bg1"/>
                </a:solidFill>
                <a:latin typeface="Gill Sans MT" pitchFamily="34" charset="0"/>
              </a:rPr>
              <a:t>  Guardianship Investigation </a:t>
            </a:r>
          </a:p>
          <a:p>
            <a:pPr>
              <a:buFont typeface="Wingdings" pitchFamily="2" charset="2"/>
              <a:buChar char="Ø"/>
            </a:pPr>
            <a:endParaRPr lang="en-US" sz="1200" b="1" dirty="0" smtClean="0">
              <a:solidFill>
                <a:schemeClr val="bg1"/>
              </a:solidFill>
              <a:latin typeface="Gill Sans MT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200" b="1" dirty="0" smtClean="0">
                <a:solidFill>
                  <a:schemeClr val="bg1"/>
                </a:solidFill>
                <a:latin typeface="Gill Sans MT" pitchFamily="34" charset="0"/>
              </a:rPr>
              <a:t>  Guardianship Placement </a:t>
            </a:r>
          </a:p>
          <a:p>
            <a:pPr>
              <a:buFont typeface="Wingdings" pitchFamily="2" charset="2"/>
              <a:buChar char="Ø"/>
            </a:pPr>
            <a:endParaRPr lang="en-US" sz="1200" b="1" dirty="0" smtClean="0">
              <a:solidFill>
                <a:schemeClr val="bg1"/>
              </a:solidFill>
              <a:latin typeface="Gill Sans MT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200" b="1" dirty="0" smtClean="0">
                <a:solidFill>
                  <a:schemeClr val="bg1"/>
                </a:solidFill>
                <a:latin typeface="Gill Sans MT" pitchFamily="34" charset="0"/>
              </a:rPr>
              <a:t>  Annual Monitoring for All                         </a:t>
            </a:r>
          </a:p>
          <a:p>
            <a:r>
              <a:rPr lang="en-US" sz="1200" b="1" dirty="0" smtClean="0">
                <a:solidFill>
                  <a:schemeClr val="bg1"/>
                </a:solidFill>
                <a:latin typeface="Gill Sans MT" pitchFamily="34" charset="0"/>
              </a:rPr>
              <a:t>     Wards</a:t>
            </a:r>
          </a:p>
          <a:p>
            <a:pPr>
              <a:buFont typeface="Wingdings" pitchFamily="2" charset="2"/>
              <a:buChar char="Ø"/>
            </a:pPr>
            <a:endParaRPr lang="en-US" sz="1200" b="1" dirty="0" smtClean="0">
              <a:solidFill>
                <a:schemeClr val="bg1"/>
              </a:solidFill>
              <a:latin typeface="Gill Sans MT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24400" y="4648200"/>
            <a:ext cx="2438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100" b="1" dirty="0" smtClean="0">
                <a:solidFill>
                  <a:schemeClr val="bg1"/>
                </a:solidFill>
                <a:latin typeface="Gill Sans MT" pitchFamily="34" charset="0"/>
              </a:rPr>
              <a:t>   </a:t>
            </a:r>
            <a:r>
              <a:rPr lang="en-US" sz="1200" b="1" dirty="0" smtClean="0">
                <a:solidFill>
                  <a:schemeClr val="bg1"/>
                </a:solidFill>
                <a:latin typeface="Gill Sans MT" pitchFamily="34" charset="0"/>
              </a:rPr>
              <a:t>Training &amp; Education for </a:t>
            </a:r>
            <a:br>
              <a:rPr lang="en-US" sz="1200" b="1" dirty="0" smtClean="0">
                <a:solidFill>
                  <a:schemeClr val="bg1"/>
                </a:solidFill>
                <a:latin typeface="Gill Sans MT" pitchFamily="34" charset="0"/>
              </a:rPr>
            </a:br>
            <a:r>
              <a:rPr lang="en-US" sz="1200" b="1" dirty="0" smtClean="0">
                <a:solidFill>
                  <a:schemeClr val="bg1"/>
                </a:solidFill>
                <a:latin typeface="Gill Sans MT" pitchFamily="34" charset="0"/>
              </a:rPr>
              <a:t>      Law Enforcement on </a:t>
            </a:r>
            <a:br>
              <a:rPr lang="en-US" sz="1200" b="1" dirty="0" smtClean="0">
                <a:solidFill>
                  <a:schemeClr val="bg1"/>
                </a:solidFill>
                <a:latin typeface="Gill Sans MT" pitchFamily="34" charset="0"/>
              </a:rPr>
            </a:br>
            <a:r>
              <a:rPr lang="en-US" sz="1200" b="1" dirty="0" smtClean="0">
                <a:solidFill>
                  <a:schemeClr val="bg1"/>
                </a:solidFill>
                <a:latin typeface="Gill Sans MT" pitchFamily="34" charset="0"/>
              </a:rPr>
              <a:t>      Financial Crimes</a:t>
            </a:r>
          </a:p>
          <a:p>
            <a:endParaRPr lang="en-US" sz="1200" b="1" dirty="0" smtClean="0">
              <a:solidFill>
                <a:schemeClr val="bg1"/>
              </a:solidFill>
              <a:latin typeface="Gill Sans MT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200" b="1" dirty="0" smtClean="0">
                <a:solidFill>
                  <a:schemeClr val="bg1"/>
                </a:solidFill>
                <a:latin typeface="Gill Sans MT" pitchFamily="34" charset="0"/>
              </a:rPr>
              <a:t>  Assistant District Attorney </a:t>
            </a:r>
          </a:p>
          <a:p>
            <a:r>
              <a:rPr lang="en-US" sz="1200" b="1" dirty="0" smtClean="0">
                <a:solidFill>
                  <a:schemeClr val="bg1"/>
                </a:solidFill>
                <a:latin typeface="Gill Sans MT" pitchFamily="34" charset="0"/>
              </a:rPr>
              <a:t>     and Special Investigator </a:t>
            </a:r>
          </a:p>
          <a:p>
            <a:r>
              <a:rPr lang="en-US" sz="1200" b="1" dirty="0" smtClean="0">
                <a:solidFill>
                  <a:schemeClr val="bg1"/>
                </a:solidFill>
                <a:latin typeface="Gill Sans MT" pitchFamily="34" charset="0"/>
              </a:rPr>
              <a:t>     solely dedicated to elder       </a:t>
            </a:r>
          </a:p>
          <a:p>
            <a:r>
              <a:rPr lang="en-US" sz="1200" b="1" dirty="0" smtClean="0">
                <a:solidFill>
                  <a:schemeClr val="bg1"/>
                </a:solidFill>
                <a:latin typeface="Gill Sans MT" pitchFamily="34" charset="0"/>
              </a:rPr>
              <a:t>     financial abuse</a:t>
            </a:r>
          </a:p>
        </p:txBody>
      </p:sp>
      <p:sp>
        <p:nvSpPr>
          <p:cNvPr id="20" name="AutoShape 2"/>
          <p:cNvSpPr>
            <a:spLocks noChangeArrowheads="1"/>
          </p:cNvSpPr>
          <p:nvPr/>
        </p:nvSpPr>
        <p:spPr bwMode="auto">
          <a:xfrm>
            <a:off x="685800" y="1752600"/>
            <a:ext cx="2165350" cy="1285875"/>
          </a:xfrm>
          <a:prstGeom prst="rightArrowCallout">
            <a:avLst>
              <a:gd name="adj1" fmla="val 25000"/>
              <a:gd name="adj2" fmla="val 25000"/>
              <a:gd name="adj3" fmla="val 28066"/>
              <a:gd name="adj4" fmla="val 6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Gill Sans MT" pitchFamily="34" charset="0"/>
                <a:cs typeface="Arial" pitchFamily="34" charset="0"/>
              </a:rPr>
              <a:t>Coordinated onsite services at TSS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en-US" sz="1200" dirty="0" smtClean="0">
                <a:solidFill>
                  <a:srgbClr val="7030A0"/>
                </a:solidFill>
                <a:latin typeface="Gill Sans MT" pitchFamily="34" charset="0"/>
                <a:cs typeface="Arial" pitchFamily="34" charset="0"/>
              </a:rPr>
              <a:t>   CCCS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en-US" sz="1200" dirty="0" smtClean="0">
                <a:solidFill>
                  <a:srgbClr val="7030A0"/>
                </a:solidFill>
                <a:latin typeface="Gill Sans MT" pitchFamily="34" charset="0"/>
                <a:cs typeface="Arial" pitchFamily="34" charset="0"/>
              </a:rPr>
              <a:t>   AARP 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609600" y="76200"/>
            <a:ext cx="8001000" cy="3276600"/>
          </a:xfrm>
          <a:prstGeom prst="triangle">
            <a:avLst>
              <a:gd name="adj" fmla="val 50000"/>
            </a:avLst>
          </a:prstGeom>
          <a:solidFill>
            <a:srgbClr val="BDBEC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609600" y="3352800"/>
            <a:ext cx="8001000" cy="3352800"/>
          </a:xfrm>
          <a:prstGeom prst="rect">
            <a:avLst/>
          </a:prstGeom>
          <a:solidFill>
            <a:srgbClr val="949599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1371600" y="457200"/>
            <a:ext cx="6477000" cy="41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Gill Sans Ultra Bold" pitchFamily="34" charset="0"/>
                <a:cs typeface="Arial" pitchFamily="34" charset="0"/>
              </a:rPr>
              <a:t>Elder Financial Safety Center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2362200" y="914400"/>
            <a:ext cx="44958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2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Gill Sans MT" pitchFamily="34" charset="0"/>
                <a:cs typeface="Arial" pitchFamily="34" charset="0"/>
              </a:rPr>
              <a:t>Client Process</a:t>
            </a:r>
            <a:endParaRPr kumimoji="0" lang="en-US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3200400" y="1371600"/>
            <a:ext cx="2895600" cy="2943225"/>
          </a:xfrm>
          <a:prstGeom prst="ellipse">
            <a:avLst/>
          </a:prstGeom>
          <a:solidFill>
            <a:srgbClr val="0099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Oval 7"/>
          <p:cNvSpPr>
            <a:spLocks noChangeArrowheads="1"/>
          </p:cNvSpPr>
          <p:nvPr/>
        </p:nvSpPr>
        <p:spPr bwMode="auto">
          <a:xfrm>
            <a:off x="1752600" y="3657600"/>
            <a:ext cx="2895600" cy="2943225"/>
          </a:xfrm>
          <a:prstGeom prst="ellipse">
            <a:avLst/>
          </a:prstGeom>
          <a:solidFill>
            <a:srgbClr val="7A46A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2" name="Oval 8"/>
          <p:cNvSpPr>
            <a:spLocks noChangeArrowheads="1"/>
          </p:cNvSpPr>
          <p:nvPr/>
        </p:nvSpPr>
        <p:spPr bwMode="auto">
          <a:xfrm>
            <a:off x="4419600" y="3657600"/>
            <a:ext cx="2895600" cy="2943225"/>
          </a:xfrm>
          <a:prstGeom prst="ellipse">
            <a:avLst/>
          </a:prstGeom>
          <a:solidFill>
            <a:srgbClr val="284FA4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657600" y="1600200"/>
            <a:ext cx="1981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Gill Sans MT" pitchFamily="34" charset="0"/>
                <a:cs typeface="Arial" pitchFamily="34" charset="0"/>
              </a:rPr>
              <a:t>Client Eligibility</a:t>
            </a:r>
            <a:endParaRPr kumimoji="0" lang="en-US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05200" y="1981200"/>
            <a:ext cx="2438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100" b="1" dirty="0" smtClean="0">
                <a:solidFill>
                  <a:schemeClr val="bg1"/>
                </a:solidFill>
                <a:latin typeface="Gill Sans MT" pitchFamily="34" charset="0"/>
              </a:rPr>
              <a:t>  </a:t>
            </a:r>
            <a:r>
              <a:rPr lang="en-US" sz="1200" b="1" dirty="0" smtClean="0">
                <a:solidFill>
                  <a:schemeClr val="bg1"/>
                </a:solidFill>
                <a:latin typeface="Gill Sans MT" pitchFamily="34" charset="0"/>
              </a:rPr>
              <a:t>Dallas County Resident </a:t>
            </a:r>
          </a:p>
          <a:p>
            <a:pPr>
              <a:buFont typeface="Wingdings" pitchFamily="2" charset="2"/>
              <a:buChar char="Ø"/>
            </a:pPr>
            <a:endParaRPr lang="en-US" sz="1200" b="1" dirty="0" smtClean="0">
              <a:solidFill>
                <a:schemeClr val="bg1"/>
              </a:solidFill>
              <a:latin typeface="Gill Sans MT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200" b="1" dirty="0" smtClean="0">
                <a:solidFill>
                  <a:schemeClr val="bg1"/>
                </a:solidFill>
                <a:latin typeface="Gill Sans MT" pitchFamily="34" charset="0"/>
              </a:rPr>
              <a:t>  Interest or need for services </a:t>
            </a:r>
          </a:p>
          <a:p>
            <a:pPr>
              <a:buFont typeface="Wingdings" pitchFamily="2" charset="2"/>
              <a:buChar char="Ø"/>
            </a:pPr>
            <a:endParaRPr lang="en-US" sz="1200" b="1" dirty="0" smtClean="0">
              <a:solidFill>
                <a:schemeClr val="bg1"/>
              </a:solidFill>
              <a:latin typeface="Gill Sans MT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200" b="1" dirty="0" smtClean="0">
                <a:solidFill>
                  <a:schemeClr val="bg1"/>
                </a:solidFill>
                <a:latin typeface="Gill Sans MT" pitchFamily="34" charset="0"/>
              </a:rPr>
              <a:t>  Age 50 or older *</a:t>
            </a:r>
          </a:p>
          <a:p>
            <a:endParaRPr lang="en-US" sz="1200" b="1" dirty="0" smtClean="0">
              <a:solidFill>
                <a:schemeClr val="bg1"/>
              </a:solidFill>
              <a:latin typeface="Gill Sans MT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200" b="1" dirty="0" smtClean="0">
                <a:solidFill>
                  <a:schemeClr val="bg1"/>
                </a:solidFill>
                <a:latin typeface="Gill Sans MT" pitchFamily="34" charset="0"/>
              </a:rPr>
              <a:t>  No income criteria *             * </a:t>
            </a:r>
            <a:r>
              <a:rPr lang="en-US" sz="1000" b="1" i="1" dirty="0" smtClean="0">
                <a:solidFill>
                  <a:schemeClr val="bg1"/>
                </a:solidFill>
                <a:latin typeface="Gill Sans MT" pitchFamily="34" charset="0"/>
              </a:rPr>
              <a:t>Some exceptions to age and income     do apply </a:t>
            </a:r>
          </a:p>
          <a:p>
            <a:endParaRPr lang="en-US" sz="1200" b="1" dirty="0" smtClean="0">
              <a:solidFill>
                <a:schemeClr val="bg1"/>
              </a:solidFill>
              <a:latin typeface="Gill Sans MT" pitchFamily="34" charset="0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4876800" y="3886200"/>
            <a:ext cx="1981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Gill Sans MT" pitchFamily="34" charset="0"/>
                <a:cs typeface="Arial" pitchFamily="34" charset="0"/>
              </a:rPr>
              <a:t>Client Referrals </a:t>
            </a:r>
            <a:endParaRPr kumimoji="0" lang="en-US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2209800" y="3962400"/>
            <a:ext cx="1981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i="1" dirty="0" smtClean="0">
                <a:solidFill>
                  <a:srgbClr val="FFFFFF"/>
                </a:solidFill>
                <a:latin typeface="Gill Sans MT" pitchFamily="34" charset="0"/>
                <a:cs typeface="Arial" pitchFamily="34" charset="0"/>
              </a:rPr>
              <a:t>Client Access </a:t>
            </a:r>
            <a:endParaRPr kumimoji="0" lang="en-US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905000" y="4419600"/>
            <a:ext cx="25908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Gill Sans MT" pitchFamily="34" charset="0"/>
              </a:rPr>
              <a:t>Clients can enter the EFSC at any point :</a:t>
            </a:r>
          </a:p>
          <a:p>
            <a:pPr algn="ctr"/>
            <a:endParaRPr lang="en-US" sz="800" b="1" dirty="0" smtClean="0">
              <a:solidFill>
                <a:schemeClr val="bg1"/>
              </a:solidFill>
              <a:latin typeface="Gill Sans MT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200" b="1" dirty="0" smtClean="0">
                <a:solidFill>
                  <a:schemeClr val="bg1"/>
                </a:solidFill>
                <a:latin typeface="Gill Sans MT" pitchFamily="34" charset="0"/>
              </a:rPr>
              <a:t>  The Senior Source</a:t>
            </a:r>
          </a:p>
          <a:p>
            <a:pPr>
              <a:buFont typeface="Wingdings" pitchFamily="2" charset="2"/>
              <a:buChar char="Ø"/>
            </a:pPr>
            <a:endParaRPr lang="en-US" sz="1200" b="1" dirty="0" smtClean="0">
              <a:solidFill>
                <a:schemeClr val="bg1"/>
              </a:solidFill>
              <a:latin typeface="Gill Sans MT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200" b="1" dirty="0" smtClean="0">
                <a:solidFill>
                  <a:schemeClr val="bg1"/>
                </a:solidFill>
                <a:latin typeface="Gill Sans MT" pitchFamily="34" charset="0"/>
              </a:rPr>
              <a:t>  Dallas County Probate Courts </a:t>
            </a:r>
          </a:p>
          <a:p>
            <a:endParaRPr lang="en-US" sz="1200" b="1" dirty="0" smtClean="0">
              <a:solidFill>
                <a:schemeClr val="bg1"/>
              </a:solidFill>
              <a:latin typeface="Gill Sans MT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200" b="1" dirty="0" smtClean="0">
                <a:solidFill>
                  <a:schemeClr val="bg1"/>
                </a:solidFill>
                <a:latin typeface="Gill Sans MT" pitchFamily="34" charset="0"/>
              </a:rPr>
              <a:t>  Dallas County DA’s Office       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724400" y="4419600"/>
            <a:ext cx="2438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Gill Sans MT" pitchFamily="34" charset="0"/>
              </a:rPr>
              <a:t>Client referrals can come     from multiple sources by        phone or email:</a:t>
            </a:r>
          </a:p>
          <a:p>
            <a:endParaRPr lang="en-US" sz="1200" b="1" dirty="0" smtClean="0">
              <a:solidFill>
                <a:schemeClr val="bg1"/>
              </a:solidFill>
              <a:latin typeface="Gill Sans MT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200" b="1" dirty="0" smtClean="0">
                <a:solidFill>
                  <a:schemeClr val="bg1"/>
                </a:solidFill>
                <a:latin typeface="Gill Sans MT" pitchFamily="34" charset="0"/>
              </a:rPr>
              <a:t>  214-525-6130</a:t>
            </a:r>
          </a:p>
          <a:p>
            <a:endParaRPr lang="en-US" sz="1200" b="1" dirty="0" smtClean="0">
              <a:solidFill>
                <a:schemeClr val="bg1"/>
              </a:solidFill>
              <a:latin typeface="Gill Sans MT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200" b="1" dirty="0" smtClean="0">
                <a:solidFill>
                  <a:schemeClr val="bg1"/>
                </a:solidFill>
                <a:latin typeface="Gill Sans MT" pitchFamily="34" charset="0"/>
              </a:rPr>
              <a:t>  efsc@theseniorsource.org</a:t>
            </a:r>
          </a:p>
          <a:p>
            <a:endParaRPr lang="en-US" sz="1200" b="1" dirty="0" smtClean="0">
              <a:solidFill>
                <a:schemeClr val="bg1"/>
              </a:solidFill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609600" y="76200"/>
            <a:ext cx="8001000" cy="3276600"/>
          </a:xfrm>
          <a:prstGeom prst="triangle">
            <a:avLst>
              <a:gd name="adj" fmla="val 50000"/>
            </a:avLst>
          </a:prstGeom>
          <a:solidFill>
            <a:srgbClr val="BDBEC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609600" y="3352800"/>
            <a:ext cx="8001000" cy="3352800"/>
          </a:xfrm>
          <a:prstGeom prst="rect">
            <a:avLst/>
          </a:prstGeom>
          <a:solidFill>
            <a:srgbClr val="949599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1371600" y="990600"/>
            <a:ext cx="6477000" cy="41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Gill Sans Ultra Bold" pitchFamily="34" charset="0"/>
                <a:cs typeface="Arial" pitchFamily="34" charset="0"/>
              </a:rPr>
              <a:t>Elder Financial Safety Center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2209800" y="1752600"/>
            <a:ext cx="48006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Gill Sans MT" pitchFamily="34" charset="0"/>
                <a:cs typeface="Arial" pitchFamily="34" charset="0"/>
              </a:rPr>
              <a:t>Primary Center Goals</a:t>
            </a:r>
            <a:endParaRPr kumimoji="0" lang="en-US" sz="2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152400" y="3429000"/>
            <a:ext cx="3048000" cy="3200400"/>
          </a:xfrm>
          <a:prstGeom prst="roundRect">
            <a:avLst/>
          </a:prstGeom>
          <a:solidFill>
            <a:srgbClr val="009999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en-US" sz="1400" b="1" dirty="0" smtClean="0">
              <a:solidFill>
                <a:schemeClr val="bg1"/>
              </a:solidFill>
              <a:latin typeface="Gill Sans MT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300" b="1" dirty="0" smtClean="0">
                <a:solidFill>
                  <a:schemeClr val="bg1"/>
                </a:solidFill>
                <a:latin typeface="Gill Sans MT" pitchFamily="34" charset="0"/>
              </a:rPr>
              <a:t>    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3048000" y="3429000"/>
            <a:ext cx="3048000" cy="3200400"/>
          </a:xfrm>
          <a:prstGeom prst="roundRect">
            <a:avLst/>
          </a:prstGeom>
          <a:solidFill>
            <a:srgbClr val="7030A0"/>
          </a:solidFill>
          <a:ln>
            <a:solidFill>
              <a:srgbClr val="284F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1400" b="1" dirty="0" smtClean="0">
                <a:solidFill>
                  <a:schemeClr val="bg1"/>
                </a:solidFill>
                <a:latin typeface="Gill Sans MT" pitchFamily="34" charset="0"/>
              </a:rPr>
              <a:t>    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5943600" y="3429000"/>
            <a:ext cx="3048000" cy="3200400"/>
          </a:xfrm>
          <a:prstGeom prst="roundRect">
            <a:avLst/>
          </a:prstGeom>
          <a:solidFill>
            <a:srgbClr val="284FA4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  <a:buFont typeface="Wingdings" pitchFamily="2" charset="2"/>
              <a:buChar char="Ø"/>
            </a:pPr>
            <a:endParaRPr lang="en-US" sz="1400" b="1" dirty="0" smtClean="0">
              <a:solidFill>
                <a:schemeClr val="bg1"/>
              </a:solidFill>
              <a:latin typeface="Gill Sans MT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300" b="1" dirty="0" smtClean="0">
                <a:solidFill>
                  <a:schemeClr val="bg1"/>
                </a:solidFill>
                <a:latin typeface="Gill Sans MT" pitchFamily="34" charset="0"/>
              </a:rPr>
              <a:t>    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1371600" y="2514600"/>
            <a:ext cx="6477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600" u="none" strike="noStrike" cap="none" normalizeH="0" baseline="0" dirty="0" smtClean="0">
                <a:ln>
                  <a:noFill/>
                </a:ln>
                <a:effectLst/>
                <a:latin typeface="Gill Sans MT" pitchFamily="34" charset="0"/>
                <a:cs typeface="Arial" pitchFamily="34" charset="0"/>
              </a:rPr>
              <a:t>The Elder Financial Safety</a:t>
            </a:r>
            <a:r>
              <a:rPr kumimoji="0" lang="en-US" sz="1600" u="none" strike="noStrike" cap="none" normalizeH="0" dirty="0" smtClean="0">
                <a:ln>
                  <a:noFill/>
                </a:ln>
                <a:effectLst/>
                <a:latin typeface="Gill Sans MT" pitchFamily="34" charset="0"/>
                <a:cs typeface="Arial" pitchFamily="34" charset="0"/>
              </a:rPr>
              <a:t> Center addresses all aspects of an older      adult’s financial security. </a:t>
            </a:r>
            <a:endParaRPr kumimoji="0" lang="en-US" sz="160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3733800"/>
            <a:ext cx="24384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000" b="1" dirty="0" smtClean="0">
              <a:solidFill>
                <a:schemeClr val="bg1"/>
              </a:solidFill>
              <a:latin typeface="Gill Sans MT" pitchFamily="34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en-US" sz="1600" b="1" dirty="0" smtClean="0">
                <a:solidFill>
                  <a:schemeClr val="bg1"/>
                </a:solidFill>
                <a:latin typeface="Gill Sans MT" pitchFamily="34" charset="0"/>
              </a:rPr>
              <a:t> Increase income or decrease expenditures for older adults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Gill Sans MT" pitchFamily="34" charset="0"/>
              </a:rPr>
              <a:t> </a:t>
            </a:r>
          </a:p>
          <a:p>
            <a:pPr algn="ctr">
              <a:buFont typeface="Wingdings" pitchFamily="2" charset="2"/>
              <a:buChar char="Ø"/>
            </a:pPr>
            <a:r>
              <a:rPr lang="en-US" sz="1600" b="1" dirty="0" smtClean="0">
                <a:solidFill>
                  <a:schemeClr val="bg1"/>
                </a:solidFill>
                <a:latin typeface="Gill Sans MT" pitchFamily="34" charset="0"/>
              </a:rPr>
              <a:t> Assist older adults secure employment </a:t>
            </a:r>
          </a:p>
          <a:p>
            <a:pPr algn="ctr"/>
            <a:endParaRPr lang="en-US" sz="1600" b="1" dirty="0" smtClean="0">
              <a:solidFill>
                <a:schemeClr val="bg1"/>
              </a:solidFill>
              <a:latin typeface="Gill Sans MT" pitchFamily="34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en-US" sz="1600" b="1" dirty="0" smtClean="0">
                <a:solidFill>
                  <a:schemeClr val="bg1"/>
                </a:solidFill>
                <a:latin typeface="Gill Sans MT" pitchFamily="34" charset="0"/>
              </a:rPr>
              <a:t> Increase older adults’ financial knowledge &amp; know-how</a:t>
            </a:r>
            <a:endParaRPr lang="en-US" sz="1200" b="1" dirty="0" smtClean="0">
              <a:solidFill>
                <a:schemeClr val="bg1"/>
              </a:solidFill>
              <a:latin typeface="Gill Sans MT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00400" y="3581400"/>
            <a:ext cx="24384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000" b="1" dirty="0" smtClean="0">
              <a:solidFill>
                <a:schemeClr val="bg1"/>
              </a:solidFill>
              <a:latin typeface="Gill Sans MT" pitchFamily="34" charset="0"/>
            </a:endParaRPr>
          </a:p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Gill Sans MT" pitchFamily="34" charset="0"/>
              </a:rPr>
              <a:t> </a:t>
            </a:r>
          </a:p>
          <a:p>
            <a:pPr algn="ctr">
              <a:buFont typeface="Wingdings" pitchFamily="2" charset="2"/>
              <a:buChar char="Ø"/>
            </a:pPr>
            <a:r>
              <a:rPr lang="en-US" sz="1600" b="1" dirty="0" smtClean="0">
                <a:solidFill>
                  <a:schemeClr val="bg1"/>
                </a:solidFill>
                <a:latin typeface="Gill Sans MT" pitchFamily="34" charset="0"/>
              </a:rPr>
              <a:t> Older adults who need a guardian will get a guardian</a:t>
            </a:r>
          </a:p>
          <a:p>
            <a:pPr algn="ctr"/>
            <a:endParaRPr lang="en-US" sz="1600" b="1" dirty="0" smtClean="0">
              <a:solidFill>
                <a:schemeClr val="bg1"/>
              </a:solidFill>
              <a:latin typeface="Gill Sans MT" pitchFamily="34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en-US" sz="1600" b="1" dirty="0" smtClean="0">
                <a:solidFill>
                  <a:schemeClr val="bg1"/>
                </a:solidFill>
                <a:latin typeface="Gill Sans MT" pitchFamily="34" charset="0"/>
              </a:rPr>
              <a:t> Older adult wards will receive an annual monitoring visit </a:t>
            </a:r>
            <a:endParaRPr lang="en-US" sz="1200" b="1" dirty="0" smtClean="0">
              <a:solidFill>
                <a:schemeClr val="bg1"/>
              </a:solidFill>
              <a:latin typeface="Gill Sans MT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72200" y="3810000"/>
            <a:ext cx="25908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000" b="1" dirty="0" smtClean="0">
              <a:solidFill>
                <a:schemeClr val="bg1"/>
              </a:solidFill>
              <a:latin typeface="Gill Sans MT" pitchFamily="34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en-US" sz="1600" b="1" dirty="0" smtClean="0">
                <a:solidFill>
                  <a:schemeClr val="bg1"/>
                </a:solidFill>
                <a:latin typeface="Gill Sans MT" pitchFamily="34" charset="0"/>
              </a:rPr>
              <a:t> Increase investigation of elder financial abuse complaints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Gill Sans MT" pitchFamily="34" charset="0"/>
              </a:rPr>
              <a:t> </a:t>
            </a:r>
          </a:p>
          <a:p>
            <a:pPr algn="ctr">
              <a:buFont typeface="Wingdings" pitchFamily="2" charset="2"/>
              <a:buChar char="Ø"/>
            </a:pPr>
            <a:r>
              <a:rPr lang="en-US" sz="1600" b="1" dirty="0" smtClean="0">
                <a:solidFill>
                  <a:schemeClr val="bg1"/>
                </a:solidFill>
                <a:latin typeface="Gill Sans MT" pitchFamily="34" charset="0"/>
              </a:rPr>
              <a:t> Increase prosecution of elder financial crimes</a:t>
            </a:r>
          </a:p>
          <a:p>
            <a:pPr algn="ctr"/>
            <a:endParaRPr lang="en-US" sz="1600" b="1" dirty="0" smtClean="0">
              <a:solidFill>
                <a:schemeClr val="bg1"/>
              </a:solidFill>
              <a:latin typeface="Gill Sans MT" pitchFamily="34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en-US" sz="1600" b="1" dirty="0" smtClean="0">
                <a:solidFill>
                  <a:schemeClr val="bg1"/>
                </a:solidFill>
                <a:latin typeface="Gill Sans MT" pitchFamily="34" charset="0"/>
              </a:rPr>
              <a:t> Increase referrals from law enforcement</a:t>
            </a:r>
            <a:endParaRPr lang="en-US" sz="1200" b="1" dirty="0" smtClean="0">
              <a:solidFill>
                <a:schemeClr val="bg1"/>
              </a:solidFill>
              <a:latin typeface="Gill Sans MT" pitchFamily="34" charset="0"/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990600" y="3505200"/>
            <a:ext cx="1371599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effectLst/>
                <a:latin typeface="Gill Sans MT" pitchFamily="34" charset="0"/>
                <a:cs typeface="Arial" pitchFamily="34" charset="0"/>
              </a:rPr>
              <a:t>PREVENTION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3810000" y="3505200"/>
            <a:ext cx="1371599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effectLst/>
                <a:latin typeface="Gill Sans MT" pitchFamily="34" charset="0"/>
                <a:cs typeface="Arial" pitchFamily="34" charset="0"/>
              </a:rPr>
              <a:t>PROTECTION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6781800" y="3505200"/>
            <a:ext cx="1447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effectLst/>
                <a:latin typeface="Gill Sans MT" pitchFamily="34" charset="0"/>
                <a:cs typeface="Arial" pitchFamily="34" charset="0"/>
              </a:rPr>
              <a:t>PROSECUTION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AutoShape 2"/>
          <p:cNvSpPr>
            <a:spLocks noChangeArrowheads="1"/>
          </p:cNvSpPr>
          <p:nvPr/>
        </p:nvSpPr>
        <p:spPr bwMode="auto">
          <a:xfrm rot="344240">
            <a:off x="434678" y="1503613"/>
            <a:ext cx="1873843" cy="1167808"/>
          </a:xfrm>
          <a:prstGeom prst="rightArrowCallout">
            <a:avLst>
              <a:gd name="adj1" fmla="val 25000"/>
              <a:gd name="adj2" fmla="val 25000"/>
              <a:gd name="adj3" fmla="val 28066"/>
              <a:gd name="adj4" fmla="val 6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7030A0"/>
                </a:solidFill>
                <a:latin typeface="Gill Sans MT" pitchFamily="34" charset="0"/>
                <a:cs typeface="Arial" pitchFamily="34" charset="0"/>
              </a:rPr>
              <a:t>                       External Evaluator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1219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7030A0"/>
                </a:solidFill>
                <a:latin typeface="Gill Sans Ultra Bold" pitchFamily="34" charset="0"/>
              </a:rPr>
              <a:t>                                                              Elder Financial Safety Center </a:t>
            </a:r>
            <a:endParaRPr lang="en-US" sz="3200" dirty="0">
              <a:solidFill>
                <a:srgbClr val="7030A0"/>
              </a:solidFill>
              <a:latin typeface="Gill Sans Ultra Bold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91000"/>
            <a:ext cx="6629400" cy="762000"/>
          </a:xfrm>
        </p:spPr>
        <p:txBody>
          <a:bodyPr>
            <a:normAutofit fontScale="92500"/>
          </a:bodyPr>
          <a:lstStyle/>
          <a:p>
            <a:r>
              <a:rPr lang="en-US" sz="4400" b="1" i="1" dirty="0" smtClean="0">
                <a:solidFill>
                  <a:schemeClr val="tx1"/>
                </a:solidFill>
                <a:latin typeface="Gill Sans MT" pitchFamily="34" charset="0"/>
              </a:rPr>
              <a:t>Case Reviews </a:t>
            </a:r>
            <a:r>
              <a:rPr lang="en-US" sz="4400" b="1" dirty="0" smtClean="0">
                <a:solidFill>
                  <a:schemeClr val="tx1"/>
                </a:solidFill>
                <a:latin typeface="Gill Sans MT" pitchFamily="34" charset="0"/>
              </a:rPr>
              <a:t>&amp;</a:t>
            </a:r>
            <a:r>
              <a:rPr lang="en-US" sz="4400" b="1" i="1" dirty="0" smtClean="0">
                <a:solidFill>
                  <a:schemeClr val="tx1"/>
                </a:solidFill>
                <a:latin typeface="Gill Sans MT" pitchFamily="34" charset="0"/>
              </a:rPr>
              <a:t> Questions   </a:t>
            </a:r>
            <a:endParaRPr lang="en-US" sz="4400" b="1" i="1" dirty="0">
              <a:solidFill>
                <a:schemeClr val="tx1"/>
              </a:solidFill>
              <a:latin typeface="Gill Sans MT" pitchFamily="34" charset="0"/>
            </a:endParaRPr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3048000" y="152400"/>
            <a:ext cx="2819400" cy="1524000"/>
          </a:xfrm>
          <a:prstGeom prst="triangle">
            <a:avLst>
              <a:gd name="adj" fmla="val 50000"/>
            </a:avLst>
          </a:prstGeom>
          <a:solidFill>
            <a:srgbClr val="BDBEC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048000" y="1676400"/>
            <a:ext cx="2819400" cy="1447800"/>
          </a:xfrm>
          <a:prstGeom prst="rect">
            <a:avLst/>
          </a:prstGeom>
          <a:solidFill>
            <a:srgbClr val="949599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3276600" y="838200"/>
            <a:ext cx="1219200" cy="1219200"/>
          </a:xfrm>
          <a:prstGeom prst="ellipse">
            <a:avLst/>
          </a:prstGeom>
          <a:solidFill>
            <a:srgbClr val="0099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Ultra Bold Condensed" pitchFamily="34" charset="0"/>
              <a:cs typeface="Arial" pitchFamily="34" charset="0"/>
            </a:endParaRPr>
          </a:p>
        </p:txBody>
      </p:sp>
      <p:sp>
        <p:nvSpPr>
          <p:cNvPr id="9" name="Oval 6"/>
          <p:cNvSpPr>
            <a:spLocks noChangeArrowheads="1"/>
          </p:cNvSpPr>
          <p:nvPr/>
        </p:nvSpPr>
        <p:spPr bwMode="auto">
          <a:xfrm>
            <a:off x="4419600" y="838200"/>
            <a:ext cx="1219200" cy="1219200"/>
          </a:xfrm>
          <a:prstGeom prst="ellipse">
            <a:avLst/>
          </a:prstGeom>
          <a:solidFill>
            <a:srgbClr val="7030A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Oval 6"/>
          <p:cNvSpPr>
            <a:spLocks noChangeArrowheads="1"/>
          </p:cNvSpPr>
          <p:nvPr/>
        </p:nvSpPr>
        <p:spPr bwMode="auto">
          <a:xfrm>
            <a:off x="3886200" y="1828800"/>
            <a:ext cx="1295400" cy="1219200"/>
          </a:xfrm>
          <a:prstGeom prst="ellipse">
            <a:avLst/>
          </a:prstGeom>
          <a:solidFill>
            <a:srgbClr val="284FA4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76600" y="1066800"/>
            <a:ext cx="1219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Gill Sans Ultra Bold Condensed" pitchFamily="34" charset="0"/>
              </a:rPr>
              <a:t>The Senior Source        PREVENTION</a:t>
            </a:r>
            <a:endParaRPr lang="en-US" sz="1400" dirty="0">
              <a:solidFill>
                <a:schemeClr val="bg1"/>
              </a:solidFill>
              <a:latin typeface="Gill Sans Ultra Bold Condensed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19600" y="1066800"/>
            <a:ext cx="1219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Gill Sans Ultra Bold Condensed" pitchFamily="34" charset="0"/>
              </a:rPr>
              <a:t>Probate Courts  PROTECTION</a:t>
            </a:r>
            <a:endParaRPr lang="en-US" sz="1400" dirty="0">
              <a:solidFill>
                <a:schemeClr val="bg1"/>
              </a:solidFill>
              <a:latin typeface="Gill Sans Ultra Bold Condensed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86200" y="21336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Gill Sans Ultra Bold Condensed" pitchFamily="34" charset="0"/>
              </a:rPr>
              <a:t>DA’S Office PROSECUTION</a:t>
            </a:r>
            <a:endParaRPr lang="en-US" sz="1400" dirty="0">
              <a:solidFill>
                <a:schemeClr val="bg1"/>
              </a:solidFill>
              <a:latin typeface="Gill Sans Ultra Bold Condensed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7200" y="5257800"/>
            <a:ext cx="8229600" cy="228600"/>
          </a:xfrm>
          <a:prstGeom prst="rect">
            <a:avLst/>
          </a:prstGeom>
          <a:solidFill>
            <a:srgbClr val="009999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Gill Sans MT Condensed" pitchFamily="34" charset="0"/>
              </a:rPr>
              <a:t>214-525-6130</a:t>
            </a:r>
            <a:endParaRPr lang="en-US" sz="2400" b="1" dirty="0">
              <a:latin typeface="Gill Sans MT Condensed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57200" y="5638800"/>
            <a:ext cx="8229600" cy="228600"/>
          </a:xfrm>
          <a:prstGeom prst="rect">
            <a:avLst/>
          </a:prstGeom>
          <a:solidFill>
            <a:srgbClr val="284FA4"/>
          </a:solidFill>
          <a:ln>
            <a:solidFill>
              <a:srgbClr val="284F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57200" y="5867400"/>
            <a:ext cx="8229600" cy="838200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i="1" dirty="0" smtClean="0">
                <a:latin typeface="Gill Sans MT" pitchFamily="34" charset="0"/>
              </a:rPr>
              <a:t>The Elder Financial Safety Center is made possible by the W.  W. Caruth,  Jr. Foundation at Communities Foundation of Texas </a:t>
            </a:r>
            <a:endParaRPr lang="en-US" sz="1300" i="1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</TotalTime>
  <Words>582</Words>
  <Application>Microsoft Office PowerPoint</Application>
  <PresentationFormat>On-screen Show (4:3)</PresentationFormat>
  <Paragraphs>179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                                                              Elder Financial Safety Center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                                                    Elder Financial Safety Center </vt:lpstr>
    </vt:vector>
  </TitlesOfParts>
  <Company>The Senior Source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krawczykj</dc:creator>
  <cp:lastModifiedBy>Angela</cp:lastModifiedBy>
  <cp:revision>187</cp:revision>
  <dcterms:created xsi:type="dcterms:W3CDTF">2014-06-23T20:15:30Z</dcterms:created>
  <dcterms:modified xsi:type="dcterms:W3CDTF">2014-10-20T18:51:11Z</dcterms:modified>
</cp:coreProperties>
</file>