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56" r:id="rId3"/>
    <p:sldId id="265" r:id="rId4"/>
    <p:sldId id="264" r:id="rId5"/>
    <p:sldId id="262" r:id="rId6"/>
    <p:sldId id="263" r:id="rId7"/>
    <p:sldId id="259" r:id="rId8"/>
    <p:sldId id="260" r:id="rId9"/>
    <p:sldId id="25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030A0"/>
    <a:srgbClr val="284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>
        <p:scale>
          <a:sx n="76" d="100"/>
          <a:sy n="76" d="100"/>
        </p:scale>
        <p:origin x="-12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AFE54-7AB1-4CE0-A235-B4211BADD3D9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7DD90-944E-4395-8584-0B21403F1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6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9383-8322-4657-B4C3-15F08A719F12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87687-42F6-4145-83ED-4685A1D76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1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87687-42F6-4145-83ED-4685A1D76B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BAFA-05D1-49ED-8F7E-A8BD3473F8C0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5540-C8AC-49E9-9EF4-40C73FA4BE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Gill Sans Ultra Bold" pitchFamily="34" charset="0"/>
              </a:rPr>
              <a:t>                                                              Elder Financial Safety Center </a:t>
            </a:r>
            <a:endParaRPr lang="en-US" sz="3200" dirty="0">
              <a:solidFill>
                <a:srgbClr val="7030A0"/>
              </a:solidFill>
              <a:latin typeface="Gill Sans Ul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1295400"/>
          </a:xfrm>
        </p:spPr>
        <p:txBody>
          <a:bodyPr>
            <a:normAutofit/>
          </a:bodyPr>
          <a:lstStyle/>
          <a:p>
            <a:r>
              <a:rPr lang="en-US" sz="2200" b="1" i="1" dirty="0" smtClean="0">
                <a:solidFill>
                  <a:schemeClr val="tx1"/>
                </a:solidFill>
                <a:latin typeface="Gill Sans MT" pitchFamily="34" charset="0"/>
              </a:rPr>
              <a:t>                                                                                          A unique, first of its kind Center designed to address all aspects of an older adult’s financial security.</a:t>
            </a:r>
            <a:endParaRPr lang="en-US" sz="2200" b="1" i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0" y="152400"/>
            <a:ext cx="2819400" cy="15240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0" y="1676400"/>
            <a:ext cx="2819400" cy="1447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838200"/>
            <a:ext cx="1219200" cy="1219200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Ultra Bold Condensed" pitchFamily="34" charset="0"/>
              <a:cs typeface="Arial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419600" y="838200"/>
            <a:ext cx="1219200" cy="1219200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86200" y="1828800"/>
            <a:ext cx="1295400" cy="1219200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0668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Ultra Bold Condensed" pitchFamily="34" charset="0"/>
              </a:rPr>
              <a:t>The Senior Source        PREVENTION</a:t>
            </a:r>
            <a:endParaRPr lang="en-US" sz="14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0668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Ultra Bold Condensed" pitchFamily="34" charset="0"/>
              </a:rPr>
              <a:t>Probate Courts  PROTECTION</a:t>
            </a:r>
            <a:endParaRPr lang="en-US" sz="14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2133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Ultra Bold Condensed" pitchFamily="34" charset="0"/>
              </a:rPr>
              <a:t>DA’S Office PROSECUTION</a:t>
            </a:r>
            <a:endParaRPr lang="en-US" sz="14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257800"/>
            <a:ext cx="8229600" cy="22860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Gill Sans MT Condensed" pitchFamily="34" charset="0"/>
              </a:rPr>
              <a:t>214-525-6130</a:t>
            </a:r>
            <a:endParaRPr lang="en-US" sz="2400" b="1" dirty="0">
              <a:solidFill>
                <a:schemeClr val="bg1"/>
              </a:solidFill>
              <a:latin typeface="Gill Sans MT Condense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5638800"/>
            <a:ext cx="8229600" cy="228600"/>
          </a:xfrm>
          <a:prstGeom prst="rect">
            <a:avLst/>
          </a:prstGeom>
          <a:solidFill>
            <a:srgbClr val="284FA4"/>
          </a:solidFill>
          <a:ln>
            <a:solidFill>
              <a:srgbClr val="284F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" y="5867400"/>
            <a:ext cx="8229600" cy="838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>
                <a:latin typeface="Gill Sans MT" pitchFamily="34" charset="0"/>
              </a:rPr>
              <a:t>The Elder Financial Safety Center is made possible by the W.  W. Caruth,  Jr. Foundation at Communities Foundation of Texas </a:t>
            </a:r>
            <a:endParaRPr lang="en-US" sz="1300" i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324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Before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 the Elder Financial Safety Center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914400" y="3810000"/>
            <a:ext cx="2209800" cy="2638425"/>
          </a:xfrm>
          <a:prstGeom prst="rect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505200" y="3810000"/>
            <a:ext cx="2209800" cy="2667000"/>
          </a:xfrm>
          <a:prstGeom prst="rect">
            <a:avLst/>
          </a:prstGeom>
          <a:solidFill>
            <a:srgbClr val="7A46A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6096000" y="3810000"/>
            <a:ext cx="2209800" cy="2667000"/>
          </a:xfrm>
          <a:prstGeom prst="rect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90600" y="48006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The Senior Source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172200" y="46482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District               Attorney’s Office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581400" y="47244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FF"/>
                </a:solidFill>
                <a:latin typeface="Gill Sans MT" pitchFamily="34" charset="0"/>
                <a:cs typeface="Arial" pitchFamily="34" charset="0"/>
              </a:rPr>
              <a:t>Probate                  Courts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133600" y="914400"/>
            <a:ext cx="4953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Who We Are Now 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200400" y="1371600"/>
            <a:ext cx="2895600" cy="2943225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752600" y="3657600"/>
            <a:ext cx="2895600" cy="2943225"/>
          </a:xfrm>
          <a:prstGeom prst="ellipse">
            <a:avLst/>
          </a:prstGeom>
          <a:solidFill>
            <a:srgbClr val="7A46A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419600" y="3657600"/>
            <a:ext cx="2895600" cy="2943225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57600" y="1981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The Senior Source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657600" y="28194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PREVENTION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800600" y="40386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District               Attorney’s Office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133600" y="4038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FF"/>
                </a:solidFill>
                <a:latin typeface="Gill Sans MT" pitchFamily="34" charset="0"/>
                <a:cs typeface="Arial" pitchFamily="34" charset="0"/>
              </a:rPr>
              <a:t>Probate                  Courts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876800" y="5029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PROSECUTION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133600" y="5029200"/>
            <a:ext cx="19811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PROTECTION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133600" y="914400"/>
            <a:ext cx="4953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Why We’re Different  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200400" y="1371600"/>
            <a:ext cx="2895600" cy="2943225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752600" y="3657600"/>
            <a:ext cx="2895600" cy="2943225"/>
          </a:xfrm>
          <a:prstGeom prst="ellipse">
            <a:avLst/>
          </a:prstGeom>
          <a:solidFill>
            <a:srgbClr val="7A46A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419600" y="3657600"/>
            <a:ext cx="2895600" cy="2943225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62400" y="16764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PREVENTION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4419600"/>
            <a:ext cx="26670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Center services are available to all older adults of all income levels that meet two criteria: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Age 50 and over   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Live in Dallas County  </a:t>
            </a:r>
            <a:endParaRPr lang="en-US" sz="135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81600" y="3962400"/>
            <a:ext cx="14477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PROSECUTION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4600" y="39624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PROTECTION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6600" y="2209800"/>
            <a:ext cx="27432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The Elder Financial Safety Center is the first of its kind in the US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r>
              <a:rPr lang="en-US" sz="900" i="1" dirty="0" smtClean="0">
                <a:solidFill>
                  <a:schemeClr val="bg1"/>
                </a:solidFill>
                <a:latin typeface="Gill Sans MT" pitchFamily="34" charset="0"/>
              </a:rPr>
              <a:t>Martha J. Deevy, Senior Research Scholar and Director, Financial Security Division Stanford Center of Longevity </a:t>
            </a:r>
          </a:p>
          <a:p>
            <a:pPr algn="ctr"/>
            <a:endParaRPr lang="en-US" sz="850" i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endParaRPr lang="en-US" sz="850" i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Replicate EFSC </a:t>
            </a:r>
          </a:p>
          <a:p>
            <a:pPr algn="ctr"/>
            <a:endParaRPr lang="en-US" sz="850" i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endParaRPr lang="en-US" sz="1350" i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endParaRPr lang="en-US" sz="1000" i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endParaRPr lang="en-US" sz="135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4419600"/>
            <a:ext cx="2743200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The sole focus is to effect</a:t>
            </a:r>
          </a:p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   positive change on the financial </a:t>
            </a:r>
          </a:p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   security of older adults to</a:t>
            </a:r>
          </a:p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   ultimately impact their overall </a:t>
            </a:r>
          </a:p>
          <a:p>
            <a:pPr algn="ctr"/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   public safety </a:t>
            </a:r>
          </a:p>
          <a:p>
            <a:pPr algn="ctr"/>
            <a:endParaRPr lang="en-US" sz="8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endParaRPr lang="en-US" sz="800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350" dirty="0" smtClean="0">
                <a:solidFill>
                  <a:schemeClr val="bg1"/>
                </a:solidFill>
                <a:latin typeface="Gill Sans MT" pitchFamily="34" charset="0"/>
              </a:rPr>
              <a:t>  The Center is comprised of a multidisciplinary team </a:t>
            </a:r>
            <a:endParaRPr lang="en-US" sz="135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685800" y="1828800"/>
            <a:ext cx="2165350" cy="1285875"/>
          </a:xfrm>
          <a:prstGeom prst="rightArrowCallout">
            <a:avLst>
              <a:gd name="adj1" fmla="val 25000"/>
              <a:gd name="adj2" fmla="val 25000"/>
              <a:gd name="adj3" fmla="val 28066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7030A0"/>
                </a:solidFill>
                <a:latin typeface="Gill Sans MT" pitchFamily="34" charset="0"/>
                <a:cs typeface="Arial" pitchFamily="34" charset="0"/>
              </a:rPr>
              <a:t>3 x 1 =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7030A0"/>
                </a:solidFill>
                <a:latin typeface="Gill Sans MT" pitchFamily="34" charset="0"/>
                <a:cs typeface="Arial" pitchFamily="34" charset="0"/>
              </a:rPr>
              <a:t>Coordinated Services 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200400" y="914400"/>
            <a:ext cx="2895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New </a:t>
            </a: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&amp;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 Expanded Positions  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200400" y="1371600"/>
            <a:ext cx="2895600" cy="2943225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752600" y="3657600"/>
            <a:ext cx="2895600" cy="2943225"/>
          </a:xfrm>
          <a:prstGeom prst="ellipse">
            <a:avLst/>
          </a:prstGeom>
          <a:solidFill>
            <a:srgbClr val="7A46A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419600" y="3657600"/>
            <a:ext cx="2895600" cy="2943225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57600" y="1600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The Senior Source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62400" y="18288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PREVENTION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2133600"/>
            <a:ext cx="2438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100" b="1" dirty="0" smtClean="0">
                <a:latin typeface="Gill Sans MT" pitchFamily="34" charset="0"/>
              </a:rPr>
              <a:t>  </a:t>
            </a:r>
            <a:r>
              <a:rPr lang="en-US" sz="1200" b="1" dirty="0" smtClean="0">
                <a:latin typeface="Gill Sans MT" pitchFamily="34" charset="0"/>
              </a:rPr>
              <a:t>Benefits Specialist </a:t>
            </a:r>
          </a:p>
          <a:p>
            <a:pPr>
              <a:buFont typeface="Wingdings" pitchFamily="2" charset="2"/>
              <a:buChar char="Ø"/>
            </a:pPr>
            <a:endParaRPr lang="en-US" sz="8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latin typeface="Gill Sans MT" pitchFamily="34" charset="0"/>
              </a:rPr>
              <a:t>  Financial Counselor </a:t>
            </a:r>
          </a:p>
          <a:p>
            <a:endParaRPr lang="en-US" sz="800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latin typeface="Gill Sans MT" pitchFamily="34" charset="0"/>
              </a:rPr>
              <a:t>  Insurance Counselor</a:t>
            </a:r>
          </a:p>
          <a:p>
            <a:pPr>
              <a:buFont typeface="Wingdings" pitchFamily="2" charset="2"/>
              <a:buChar char="Ø"/>
            </a:pPr>
            <a:endParaRPr lang="en-US" sz="8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Employment Specialist </a:t>
            </a:r>
          </a:p>
          <a:p>
            <a:pPr>
              <a:buFont typeface="Wingdings" pitchFamily="2" charset="2"/>
              <a:buChar char="Ø"/>
            </a:pPr>
            <a:endParaRPr lang="en-US" sz="8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Money Management    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Specialist</a:t>
            </a:r>
            <a:endParaRPr lang="en-US" sz="1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876800" y="3733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District               Attorney’s Office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133600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FFFF"/>
                </a:solidFill>
                <a:latin typeface="Gill Sans MT" pitchFamily="34" charset="0"/>
                <a:cs typeface="Arial" pitchFamily="34" charset="0"/>
              </a:rPr>
              <a:t>Probate                  Courts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81600" y="4267200"/>
            <a:ext cx="14477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PROSECUTION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4600" y="42672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PROTECTION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4876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latin typeface="Gill Sans MT" pitchFamily="34" charset="0"/>
              </a:rPr>
              <a:t>  Court Investigator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Guardianship Case Manager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487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100" b="1" dirty="0" smtClean="0">
                <a:latin typeface="Gill Sans MT" pitchFamily="34" charset="0"/>
              </a:rPr>
              <a:t>   </a:t>
            </a:r>
            <a:r>
              <a:rPr lang="en-US" sz="1200" b="1" dirty="0" smtClean="0">
                <a:latin typeface="Gill Sans MT" pitchFamily="34" charset="0"/>
              </a:rPr>
              <a:t>Assistant District Attorney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latin typeface="Gill Sans MT" pitchFamily="34" charset="0"/>
              </a:rPr>
              <a:t>  Special Investigator </a:t>
            </a:r>
          </a:p>
          <a:p>
            <a:endParaRPr lang="en-US" sz="1200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latin typeface="Gill Sans MT" pitchFamily="34" charset="0"/>
              </a:rPr>
              <a:t>   A “unit”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 rot="432037">
            <a:off x="336572" y="1316961"/>
            <a:ext cx="2895600" cy="1905000"/>
          </a:xfrm>
          <a:prstGeom prst="rightArrowCallout">
            <a:avLst>
              <a:gd name="adj1" fmla="val 25000"/>
              <a:gd name="adj2" fmla="val 25000"/>
              <a:gd name="adj3" fmla="val 28066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lang="en-US" sz="1200" dirty="0" smtClean="0">
              <a:solidFill>
                <a:srgbClr val="7030A0"/>
              </a:solidFill>
              <a:latin typeface="Gill Sans MT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200" dirty="0" smtClean="0">
                <a:latin typeface="Gill Sans MT" pitchFamily="34" charset="0"/>
                <a:cs typeface="Arial" pitchFamily="34" charset="0"/>
              </a:rPr>
              <a:t>  </a:t>
            </a:r>
            <a:r>
              <a:rPr lang="en-US" sz="1200" b="1" dirty="0" smtClean="0">
                <a:latin typeface="Gill Sans MT" pitchFamily="34" charset="0"/>
                <a:cs typeface="Arial" pitchFamily="34" charset="0"/>
              </a:rPr>
              <a:t>Director                                                   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tabLst/>
            </a:pPr>
            <a:r>
              <a:rPr lang="en-US" sz="1200" b="1" dirty="0" smtClean="0">
                <a:latin typeface="Gill Sans MT" pitchFamily="34" charset="0"/>
                <a:cs typeface="Arial" pitchFamily="34" charset="0"/>
              </a:rPr>
              <a:t>  Assessment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sz="1200" b="1" dirty="0" smtClean="0">
                <a:latin typeface="Gill Sans MT" pitchFamily="34" charset="0"/>
                <a:cs typeface="Arial" pitchFamily="34" charset="0"/>
              </a:rPr>
              <a:t>    Coordinator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en-US" sz="800" b="1" dirty="0" smtClean="0">
              <a:latin typeface="Gill Sans MT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200" b="1" dirty="0" smtClean="0">
                <a:latin typeface="Gill Sans MT" pitchFamily="34" charset="0"/>
                <a:cs typeface="Arial" pitchFamily="34" charset="0"/>
              </a:rPr>
              <a:t>  Advocacy &amp; </a:t>
            </a:r>
            <a:br>
              <a:rPr lang="en-US" sz="1200" b="1" dirty="0" smtClean="0">
                <a:latin typeface="Gill Sans MT" pitchFamily="34" charset="0"/>
                <a:cs typeface="Arial" pitchFamily="34" charset="0"/>
              </a:rPr>
            </a:br>
            <a:r>
              <a:rPr lang="en-US" sz="1200" b="1" dirty="0" smtClean="0">
                <a:latin typeface="Gill Sans MT" pitchFamily="34" charset="0"/>
                <a:cs typeface="Arial" pitchFamily="34" charset="0"/>
              </a:rPr>
              <a:t>    Community </a:t>
            </a:r>
            <a:br>
              <a:rPr lang="en-US" sz="1200" b="1" dirty="0" smtClean="0">
                <a:latin typeface="Gill Sans MT" pitchFamily="34" charset="0"/>
                <a:cs typeface="Arial" pitchFamily="34" charset="0"/>
              </a:rPr>
            </a:br>
            <a:r>
              <a:rPr lang="en-US" sz="1200" b="1" dirty="0" smtClean="0">
                <a:latin typeface="Gill Sans MT" pitchFamily="34" charset="0"/>
                <a:cs typeface="Arial" pitchFamily="34" charset="0"/>
              </a:rPr>
              <a:t>    Education Specialist</a:t>
            </a:r>
            <a:r>
              <a:rPr lang="en-US" sz="1200" dirty="0" smtClean="0">
                <a:solidFill>
                  <a:srgbClr val="7030A0"/>
                </a:solidFill>
                <a:latin typeface="Gill Sans MT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133600" y="914400"/>
            <a:ext cx="49530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Comprehensive Services Snapshot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200400" y="1371600"/>
            <a:ext cx="2895600" cy="2943225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752600" y="3657600"/>
            <a:ext cx="2895600" cy="2943225"/>
          </a:xfrm>
          <a:prstGeom prst="ellipse">
            <a:avLst/>
          </a:prstGeom>
          <a:solidFill>
            <a:srgbClr val="7A46A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419600" y="3657600"/>
            <a:ext cx="2895600" cy="2943225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57600" y="1600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The Senior Source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62400" y="18288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PREVENTION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21336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100" b="1" dirty="0" smtClean="0">
                <a:solidFill>
                  <a:schemeClr val="bg1"/>
                </a:solidFill>
                <a:latin typeface="Gill Sans MT" pitchFamily="34" charset="0"/>
              </a:rPr>
              <a:t>  </a:t>
            </a: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Employment Services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Financial Counseling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Insurance Counseling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Money Management 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Benefits Counseling &amp; Assistance 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Fraud Advocacy &amp; Education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Debt Management </a:t>
            </a: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Income Tax Assistance </a:t>
            </a:r>
            <a:endParaRPr lang="en-US" sz="12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876800" y="3733800"/>
            <a:ext cx="205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District               Attorney’s Office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133600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FFFF"/>
                </a:solidFill>
                <a:latin typeface="Gill Sans MT" pitchFamily="34" charset="0"/>
                <a:cs typeface="Arial" pitchFamily="34" charset="0"/>
              </a:rPr>
              <a:t>Probate                  Courts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181600" y="4267200"/>
            <a:ext cx="14477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PROSECUTION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4600" y="42672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PROTECTION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4724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Guardianship Investigation 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Guardianship Placement 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Annual Monitoring for All                         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Wards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46482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100" b="1" dirty="0" smtClean="0">
                <a:solidFill>
                  <a:schemeClr val="bg1"/>
                </a:solidFill>
                <a:latin typeface="Gill Sans MT" pitchFamily="34" charset="0"/>
              </a:rPr>
              <a:t>   </a:t>
            </a: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Training &amp; Education for </a:t>
            </a:r>
            <a:b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 Law Enforcement on </a:t>
            </a:r>
            <a:b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 Financial Crimes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Assistant District Attorney 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and Special Investigator 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solely dedicated to elder       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   financial abuse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685800" y="1752600"/>
            <a:ext cx="2165350" cy="1285875"/>
          </a:xfrm>
          <a:prstGeom prst="rightArrowCallout">
            <a:avLst>
              <a:gd name="adj1" fmla="val 25000"/>
              <a:gd name="adj2" fmla="val 25000"/>
              <a:gd name="adj3" fmla="val 28066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Coordinated onsite services at TSS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200" dirty="0" smtClean="0">
                <a:solidFill>
                  <a:srgbClr val="7030A0"/>
                </a:solidFill>
                <a:latin typeface="Gill Sans MT" pitchFamily="34" charset="0"/>
                <a:cs typeface="Arial" pitchFamily="34" charset="0"/>
              </a:rPr>
              <a:t>   CCCS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200" dirty="0" smtClean="0">
                <a:solidFill>
                  <a:srgbClr val="7030A0"/>
                </a:solidFill>
                <a:latin typeface="Gill Sans MT" pitchFamily="34" charset="0"/>
                <a:cs typeface="Arial" pitchFamily="34" charset="0"/>
              </a:rPr>
              <a:t>   AARP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4572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362200" y="914400"/>
            <a:ext cx="44958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Client Process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3200400" y="1371600"/>
            <a:ext cx="2895600" cy="2943225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752600" y="3657600"/>
            <a:ext cx="2895600" cy="2943225"/>
          </a:xfrm>
          <a:prstGeom prst="ellipse">
            <a:avLst/>
          </a:prstGeom>
          <a:solidFill>
            <a:srgbClr val="7A46A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419600" y="3657600"/>
            <a:ext cx="2895600" cy="2943225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57600" y="1600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Client Eligibility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981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100" b="1" dirty="0" smtClean="0">
                <a:solidFill>
                  <a:schemeClr val="bg1"/>
                </a:solidFill>
                <a:latin typeface="Gill Sans MT" pitchFamily="34" charset="0"/>
              </a:rPr>
              <a:t>  </a:t>
            </a: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Dallas County Resident 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Interest or need for services 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Age 50 or older *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No income criteria *             * </a:t>
            </a:r>
            <a:r>
              <a:rPr lang="en-US" sz="1000" b="1" i="1" dirty="0" smtClean="0">
                <a:solidFill>
                  <a:schemeClr val="bg1"/>
                </a:solidFill>
                <a:latin typeface="Gill Sans MT" pitchFamily="34" charset="0"/>
              </a:rPr>
              <a:t>Some exceptions to age and income     do apply 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876800" y="3886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  <a:cs typeface="Arial" pitchFamily="34" charset="0"/>
              </a:rPr>
              <a:t>Client Referrals 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209800" y="3962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i="1" dirty="0" smtClean="0">
                <a:solidFill>
                  <a:srgbClr val="FFFFFF"/>
                </a:solidFill>
                <a:latin typeface="Gill Sans MT" pitchFamily="34" charset="0"/>
                <a:cs typeface="Arial" pitchFamily="34" charset="0"/>
              </a:rPr>
              <a:t>Client Access 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4419600"/>
            <a:ext cx="2590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Clients can enter the EFSC at any point :</a:t>
            </a:r>
          </a:p>
          <a:p>
            <a:pPr algn="ctr"/>
            <a:endParaRPr lang="en-US" sz="8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The Senior Source</a:t>
            </a: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Dallas County Probate Courts 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Dallas County DA’s Office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44196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Client referrals can come     from multiple sources by        phone or email: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214-525-6130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b="1" dirty="0" smtClean="0">
                <a:solidFill>
                  <a:schemeClr val="bg1"/>
                </a:solidFill>
                <a:latin typeface="Gill Sans MT" pitchFamily="34" charset="0"/>
              </a:rPr>
              <a:t>  efsc@theseniorsource.org</a:t>
            </a:r>
          </a:p>
          <a:p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09600" y="76200"/>
            <a:ext cx="8001000" cy="32766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3352800"/>
            <a:ext cx="8001000" cy="3352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990600"/>
            <a:ext cx="6477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Ultra Bold" pitchFamily="34" charset="0"/>
                <a:cs typeface="Arial" pitchFamily="34" charset="0"/>
              </a:rPr>
              <a:t>Elder Financial Safety Center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09800" y="1752600"/>
            <a:ext cx="4800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ill Sans MT" pitchFamily="34" charset="0"/>
                <a:cs typeface="Arial" pitchFamily="34" charset="0"/>
              </a:rPr>
              <a:t>Primary Center Goals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2400" y="3429000"/>
            <a:ext cx="3048000" cy="3200400"/>
          </a:xfrm>
          <a:prstGeom prst="roundRect">
            <a:avLst/>
          </a:prstGeom>
          <a:solidFill>
            <a:srgbClr val="00999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US" sz="14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chemeClr val="bg1"/>
                </a:solidFill>
                <a:latin typeface="Gill Sans MT" pitchFamily="34" charset="0"/>
              </a:rPr>
              <a:t>   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8000" y="3429000"/>
            <a:ext cx="3048000" cy="3200400"/>
          </a:xfrm>
          <a:prstGeom prst="roundRect">
            <a:avLst/>
          </a:prstGeom>
          <a:solidFill>
            <a:srgbClr val="7030A0"/>
          </a:solidFill>
          <a:ln>
            <a:solidFill>
              <a:srgbClr val="284F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Gill Sans MT" pitchFamily="34" charset="0"/>
              </a:rPr>
              <a:t>   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943600" y="3429000"/>
            <a:ext cx="3048000" cy="3200400"/>
          </a:xfrm>
          <a:prstGeom prst="roundRect">
            <a:avLst/>
          </a:prstGeom>
          <a:solidFill>
            <a:srgbClr val="284FA4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en-US" sz="14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chemeClr val="bg1"/>
                </a:solidFill>
                <a:latin typeface="Gill Sans MT" pitchFamily="34" charset="0"/>
              </a:rPr>
              <a:t>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71600" y="2514600"/>
            <a:ext cx="647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cs typeface="Arial" pitchFamily="34" charset="0"/>
              </a:rPr>
              <a:t>The Elder Financial Safety</a:t>
            </a:r>
            <a:r>
              <a:rPr kumimoji="0" lang="en-US" sz="1600" u="none" strike="noStrike" cap="none" normalizeH="0" dirty="0" smtClean="0">
                <a:ln>
                  <a:noFill/>
                </a:ln>
                <a:effectLst/>
                <a:latin typeface="Gill Sans MT" pitchFamily="34" charset="0"/>
                <a:cs typeface="Arial" pitchFamily="34" charset="0"/>
              </a:rPr>
              <a:t> Center addresses all aspects of an older      adult’s financial security. </a:t>
            </a:r>
            <a:endParaRPr kumimoji="0" lang="en-US" sz="160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733800"/>
            <a:ext cx="2438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Increase income or decrease expenditures for older adults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Assist older adults secure employment 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Increase older adults’ financial knowledge &amp; know-how</a:t>
            </a: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3581400"/>
            <a:ext cx="2438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Older adults who need a guardian will get a guardian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Older adult wards will receive an annual monitoring visit </a:t>
            </a: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3810000"/>
            <a:ext cx="2590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Increase investigation of elder financial abuse complaints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Increase prosecution of elder financial crimes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  <a:latin typeface="Gill Sans MT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 Increase referrals from law enforcement</a:t>
            </a:r>
            <a:endParaRPr lang="en-US" sz="12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990600" y="35052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cs typeface="Arial" pitchFamily="34" charset="0"/>
              </a:rPr>
              <a:t>PREVENTION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810000" y="3505200"/>
            <a:ext cx="137159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cs typeface="Arial" pitchFamily="34" charset="0"/>
              </a:rPr>
              <a:t>PROTECTION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781800" y="35052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cs typeface="Arial" pitchFamily="34" charset="0"/>
              </a:rPr>
              <a:t>PROSECUTION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 rot="344240">
            <a:off x="434678" y="1503613"/>
            <a:ext cx="1873843" cy="1167808"/>
          </a:xfrm>
          <a:prstGeom prst="rightArrowCallout">
            <a:avLst>
              <a:gd name="adj1" fmla="val 25000"/>
              <a:gd name="adj2" fmla="val 25000"/>
              <a:gd name="adj3" fmla="val 28066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7030A0"/>
                </a:solidFill>
                <a:latin typeface="Gill Sans MT" pitchFamily="34" charset="0"/>
                <a:cs typeface="Arial" pitchFamily="34" charset="0"/>
              </a:rPr>
              <a:t>                       External Evaluator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Gill Sans Ultra Bold" pitchFamily="34" charset="0"/>
              </a:rPr>
              <a:t>                                                              Elder Financial Safety Center </a:t>
            </a:r>
            <a:endParaRPr lang="en-US" sz="3200" dirty="0">
              <a:solidFill>
                <a:srgbClr val="7030A0"/>
              </a:solidFill>
              <a:latin typeface="Gill Sans Ul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629400" cy="762000"/>
          </a:xfrm>
        </p:spPr>
        <p:txBody>
          <a:bodyPr>
            <a:normAutofit fontScale="92500"/>
          </a:bodyPr>
          <a:lstStyle/>
          <a:p>
            <a:r>
              <a:rPr lang="en-US" sz="4400" b="1" i="1" dirty="0" smtClean="0">
                <a:solidFill>
                  <a:schemeClr val="tx1"/>
                </a:solidFill>
                <a:latin typeface="Gill Sans MT" pitchFamily="34" charset="0"/>
              </a:rPr>
              <a:t>Case Reviews </a:t>
            </a:r>
            <a:r>
              <a:rPr lang="en-US" sz="4400" b="1" dirty="0" smtClean="0">
                <a:solidFill>
                  <a:schemeClr val="tx1"/>
                </a:solidFill>
                <a:latin typeface="Gill Sans MT" pitchFamily="34" charset="0"/>
              </a:rPr>
              <a:t>&amp;</a:t>
            </a:r>
            <a:r>
              <a:rPr lang="en-US" sz="4400" b="1" i="1" dirty="0" smtClean="0">
                <a:solidFill>
                  <a:schemeClr val="tx1"/>
                </a:solidFill>
                <a:latin typeface="Gill Sans MT" pitchFamily="34" charset="0"/>
              </a:rPr>
              <a:t> Questions   </a:t>
            </a:r>
            <a:endParaRPr lang="en-US" sz="4400" b="1" i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0" y="152400"/>
            <a:ext cx="2819400" cy="1524000"/>
          </a:xfrm>
          <a:prstGeom prst="triangle">
            <a:avLst>
              <a:gd name="adj" fmla="val 50000"/>
            </a:avLst>
          </a:prstGeom>
          <a:solidFill>
            <a:srgbClr val="BDBEC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0" y="1676400"/>
            <a:ext cx="2819400" cy="1447800"/>
          </a:xfrm>
          <a:prstGeom prst="rect">
            <a:avLst/>
          </a:prstGeom>
          <a:solidFill>
            <a:srgbClr val="9495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838200"/>
            <a:ext cx="1219200" cy="1219200"/>
          </a:xfrm>
          <a:prstGeom prst="ellipse">
            <a:avLst/>
          </a:prstGeom>
          <a:solidFill>
            <a:srgbClr val="0099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Ultra Bold Condensed" pitchFamily="34" charset="0"/>
              <a:cs typeface="Arial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419600" y="838200"/>
            <a:ext cx="1219200" cy="1219200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86200" y="1828800"/>
            <a:ext cx="1295400" cy="1219200"/>
          </a:xfrm>
          <a:prstGeom prst="ellipse">
            <a:avLst/>
          </a:prstGeom>
          <a:solidFill>
            <a:srgbClr val="284FA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0668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Ultra Bold Condensed" pitchFamily="34" charset="0"/>
              </a:rPr>
              <a:t>The Senior Source        PREVENTION</a:t>
            </a:r>
            <a:endParaRPr lang="en-US" sz="14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0668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Ultra Bold Condensed" pitchFamily="34" charset="0"/>
              </a:rPr>
              <a:t>Probate Courts  PROTECTION</a:t>
            </a:r>
            <a:endParaRPr lang="en-US" sz="14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2133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Ultra Bold Condensed" pitchFamily="34" charset="0"/>
              </a:rPr>
              <a:t>DA’S Office PROSECUTION</a:t>
            </a:r>
            <a:endParaRPr lang="en-US" sz="14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257800"/>
            <a:ext cx="8229600" cy="22860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 Condensed" pitchFamily="34" charset="0"/>
              </a:rPr>
              <a:t>214-525-6130</a:t>
            </a:r>
            <a:endParaRPr lang="en-US" sz="2400" b="1" dirty="0">
              <a:latin typeface="Gill Sans MT Condense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5638800"/>
            <a:ext cx="8229600" cy="228600"/>
          </a:xfrm>
          <a:prstGeom prst="rect">
            <a:avLst/>
          </a:prstGeom>
          <a:solidFill>
            <a:srgbClr val="284FA4"/>
          </a:solidFill>
          <a:ln>
            <a:solidFill>
              <a:srgbClr val="284F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" y="5867400"/>
            <a:ext cx="8229600" cy="838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>
                <a:latin typeface="Gill Sans MT" pitchFamily="34" charset="0"/>
              </a:rPr>
              <a:t>The Elder Financial Safety Center is made possible by the W.  W. Caruth,  Jr. Foundation at Communities Foundation of Texas </a:t>
            </a:r>
            <a:endParaRPr lang="en-US" sz="1300" i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582</Words>
  <Application>Microsoft Office PowerPoint</Application>
  <PresentationFormat>On-screen Show (4:3)</PresentationFormat>
  <Paragraphs>179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                                                      Elder Financial Safety Center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Elder Financial Safety Center </vt:lpstr>
    </vt:vector>
  </TitlesOfParts>
  <Company>The Senior Source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krawczykj</dc:creator>
  <cp:lastModifiedBy>Angela</cp:lastModifiedBy>
  <cp:revision>187</cp:revision>
  <dcterms:created xsi:type="dcterms:W3CDTF">2014-06-23T20:15:30Z</dcterms:created>
  <dcterms:modified xsi:type="dcterms:W3CDTF">2014-10-20T18:51:11Z</dcterms:modified>
</cp:coreProperties>
</file>