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C021-38B8-495D-8B7E-EFA81C2656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AAB4B3-048A-4A10-9053-84DBBA7063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CD5967-3A74-473B-A732-96F52B2AF793}"/>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5" name="Footer Placeholder 4">
            <a:extLst>
              <a:ext uri="{FF2B5EF4-FFF2-40B4-BE49-F238E27FC236}">
                <a16:creationId xmlns:a16="http://schemas.microsoft.com/office/drawing/2014/main" id="{39D663F4-4C92-42EB-865E-575631207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0DE4C-3A6F-479B-B60E-2E54009E4FBA}"/>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226886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6F431-93BB-43AC-B578-2D24DE8C26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5F2B8A-8B74-4C33-9134-5554A8E4B4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1B7EC3-D73B-4442-A26E-81A8E8B20728}"/>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5" name="Footer Placeholder 4">
            <a:extLst>
              <a:ext uri="{FF2B5EF4-FFF2-40B4-BE49-F238E27FC236}">
                <a16:creationId xmlns:a16="http://schemas.microsoft.com/office/drawing/2014/main" id="{24E22682-4ABF-40E1-9359-B7D1E29D84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5B8E6D-CC69-49B8-ACC7-6A755B22E5C9}"/>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3791223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1ED75A-C9B7-4F99-B052-48483E788A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18C0AB-5274-4C55-9DDA-64AC7E0978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1A242E-441A-4B8F-AF3E-EF85B5EC5F5C}"/>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5" name="Footer Placeholder 4">
            <a:extLst>
              <a:ext uri="{FF2B5EF4-FFF2-40B4-BE49-F238E27FC236}">
                <a16:creationId xmlns:a16="http://schemas.microsoft.com/office/drawing/2014/main" id="{FB3252FB-3763-412D-976B-1C2A1D8C26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5DC59E-1CDD-4745-865F-9B94033D4A14}"/>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414991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90770-5E5E-4CF2-8A63-6918DAA8A6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2C57C9-1BE5-4D2F-9703-FD9ED76586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A79573-E671-4156-A301-5CC04AE6DAB7}"/>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5" name="Footer Placeholder 4">
            <a:extLst>
              <a:ext uri="{FF2B5EF4-FFF2-40B4-BE49-F238E27FC236}">
                <a16:creationId xmlns:a16="http://schemas.microsoft.com/office/drawing/2014/main" id="{264C9251-BF80-45BE-966C-B908AB8579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931C3F-E758-4AB9-83FC-D903BB4FF0BD}"/>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786197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BE114-5C47-40E2-9214-4AFE4B63F0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0BC0C2-B043-4F69-BC3A-0F7E56C878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AEBF2E-61B1-426F-9B5C-3C8C4DA16175}"/>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5" name="Footer Placeholder 4">
            <a:extLst>
              <a:ext uri="{FF2B5EF4-FFF2-40B4-BE49-F238E27FC236}">
                <a16:creationId xmlns:a16="http://schemas.microsoft.com/office/drawing/2014/main" id="{FACE2F2A-FC52-4F01-B1BA-6ADEC08086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AF6A4-5EC1-493A-AD1A-245F61063B42}"/>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6363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40100-8416-406E-9DA7-88E418671A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156C46-616F-47BA-A027-7D80249CA4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1F81C4-3194-4042-BB71-F4C39926D9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F7E3C4-1CF1-43D0-93AE-14F9B9AEF9A5}"/>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6" name="Footer Placeholder 5">
            <a:extLst>
              <a:ext uri="{FF2B5EF4-FFF2-40B4-BE49-F238E27FC236}">
                <a16:creationId xmlns:a16="http://schemas.microsoft.com/office/drawing/2014/main" id="{B0DAAEE6-2DBD-40E2-A095-5DEC434492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84958-9CF9-4031-AB8D-6B29F14E7085}"/>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941460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D0053-EC14-41AE-95EC-11AC124B59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1DCA83-838B-4E5D-A153-F019E75C25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752A40-F2C0-43B4-8A25-AB584F0FAF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BBA42E-BC5F-4B74-A779-D9FFC8FC4A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F4D4A9-E2FC-4FFE-B6BA-7F1382580C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0A825E-8F8D-41E7-81BC-C31235195085}"/>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8" name="Footer Placeholder 7">
            <a:extLst>
              <a:ext uri="{FF2B5EF4-FFF2-40B4-BE49-F238E27FC236}">
                <a16:creationId xmlns:a16="http://schemas.microsoft.com/office/drawing/2014/main" id="{469DCA09-C24D-4A12-96CC-895E1065F1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0CA659-9529-4408-8086-EB83A39D2FEE}"/>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4141439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79542-435A-4967-A51D-440B6CEF63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682D5A-AA80-4180-889B-6C37D3DA1681}"/>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4" name="Footer Placeholder 3">
            <a:extLst>
              <a:ext uri="{FF2B5EF4-FFF2-40B4-BE49-F238E27FC236}">
                <a16:creationId xmlns:a16="http://schemas.microsoft.com/office/drawing/2014/main" id="{E26A7D83-C461-47FE-9730-A2EE916D96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B15E56-012C-433D-B02A-31F353E62B3C}"/>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123754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D8404D-559A-4821-A160-9063DFC13472}"/>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3" name="Footer Placeholder 2">
            <a:extLst>
              <a:ext uri="{FF2B5EF4-FFF2-40B4-BE49-F238E27FC236}">
                <a16:creationId xmlns:a16="http://schemas.microsoft.com/office/drawing/2014/main" id="{58F32FE6-95E3-4DD2-952E-930988D53F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DCD045-A338-4002-A635-0FD23ACC5792}"/>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300638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7180F-1141-440D-A7F1-0FE9E40401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BEA064-240A-4DBE-8803-FA1C4AA760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E5ECF3-8313-4BC4-A188-B658F9BF4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D8CD69-07B8-4258-AD4A-2CDC2FA6325A}"/>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6" name="Footer Placeholder 5">
            <a:extLst>
              <a:ext uri="{FF2B5EF4-FFF2-40B4-BE49-F238E27FC236}">
                <a16:creationId xmlns:a16="http://schemas.microsoft.com/office/drawing/2014/main" id="{A93671B4-C959-484F-AD49-935D7FEAFA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D588A1-6358-4968-99FC-9F57E435ECEE}"/>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328343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65D86-A30C-459B-A7DD-E086B1EBB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BBC256-5174-445E-8757-A255D767FF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000ADE-A78E-4859-82BD-EC68E1A44E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E42839-B154-46AF-B231-B3BFAE054249}"/>
              </a:ext>
            </a:extLst>
          </p:cNvPr>
          <p:cNvSpPr>
            <a:spLocks noGrp="1"/>
          </p:cNvSpPr>
          <p:nvPr>
            <p:ph type="dt" sz="half" idx="10"/>
          </p:nvPr>
        </p:nvSpPr>
        <p:spPr/>
        <p:txBody>
          <a:bodyPr/>
          <a:lstStyle/>
          <a:p>
            <a:fld id="{36B57CD6-13D1-4262-A4E2-2D4D79C11D47}" type="datetimeFigureOut">
              <a:rPr lang="en-US" smtClean="0"/>
              <a:t>6/16/2021</a:t>
            </a:fld>
            <a:endParaRPr lang="en-US"/>
          </a:p>
        </p:txBody>
      </p:sp>
      <p:sp>
        <p:nvSpPr>
          <p:cNvPr id="6" name="Footer Placeholder 5">
            <a:extLst>
              <a:ext uri="{FF2B5EF4-FFF2-40B4-BE49-F238E27FC236}">
                <a16:creationId xmlns:a16="http://schemas.microsoft.com/office/drawing/2014/main" id="{CB8B7433-DC60-4AD2-963C-4EAFD20554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90C363-60D7-4D94-992C-97F010A91A9F}"/>
              </a:ext>
            </a:extLst>
          </p:cNvPr>
          <p:cNvSpPr>
            <a:spLocks noGrp="1"/>
          </p:cNvSpPr>
          <p:nvPr>
            <p:ph type="sldNum" sz="quarter" idx="12"/>
          </p:nvPr>
        </p:nvSpPr>
        <p:spPr/>
        <p:txBody>
          <a:bodyPr/>
          <a:lstStyle/>
          <a:p>
            <a:fld id="{8E050009-CE1A-45D7-ABC7-58664365581A}" type="slidenum">
              <a:rPr lang="en-US" smtClean="0"/>
              <a:t>‹#›</a:t>
            </a:fld>
            <a:endParaRPr lang="en-US"/>
          </a:p>
        </p:txBody>
      </p:sp>
    </p:spTree>
    <p:extLst>
      <p:ext uri="{BB962C8B-B14F-4D97-AF65-F5344CB8AC3E}">
        <p14:creationId xmlns:p14="http://schemas.microsoft.com/office/powerpoint/2010/main" val="196507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C7D7F1-150D-4834-B700-EC3EF3F973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C91973-18BD-4534-BFB3-8778E5D4B1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A61A66-1949-42B8-B671-E16FB59638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57CD6-13D1-4262-A4E2-2D4D79C11D47}" type="datetimeFigureOut">
              <a:rPr lang="en-US" smtClean="0"/>
              <a:t>6/16/2021</a:t>
            </a:fld>
            <a:endParaRPr lang="en-US"/>
          </a:p>
        </p:txBody>
      </p:sp>
      <p:sp>
        <p:nvSpPr>
          <p:cNvPr id="5" name="Footer Placeholder 4">
            <a:extLst>
              <a:ext uri="{FF2B5EF4-FFF2-40B4-BE49-F238E27FC236}">
                <a16:creationId xmlns:a16="http://schemas.microsoft.com/office/drawing/2014/main" id="{633AEAD6-496D-4C1C-A230-C81B9F0DF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3A4A3F-6D32-48F9-9321-03B46FB447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050009-CE1A-45D7-ABC7-58664365581A}" type="slidenum">
              <a:rPr lang="en-US" smtClean="0"/>
              <a:t>‹#›</a:t>
            </a:fld>
            <a:endParaRPr lang="en-US"/>
          </a:p>
        </p:txBody>
      </p:sp>
    </p:spTree>
    <p:extLst>
      <p:ext uri="{BB962C8B-B14F-4D97-AF65-F5344CB8AC3E}">
        <p14:creationId xmlns:p14="http://schemas.microsoft.com/office/powerpoint/2010/main" val="1507089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osha.gov/etools/lockout-tagou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E2C4B-FD47-478D-842D-37AC113891ED}"/>
              </a:ext>
            </a:extLst>
          </p:cNvPr>
          <p:cNvSpPr>
            <a:spLocks noGrp="1"/>
          </p:cNvSpPr>
          <p:nvPr>
            <p:ph type="ctrTitle"/>
          </p:nvPr>
        </p:nvSpPr>
        <p:spPr/>
        <p:txBody>
          <a:bodyPr/>
          <a:lstStyle/>
          <a:p>
            <a:r>
              <a:rPr lang="en-US" dirty="0"/>
              <a:t>Lockout Tagout Periodic Inspection</a:t>
            </a:r>
          </a:p>
        </p:txBody>
      </p:sp>
      <p:sp>
        <p:nvSpPr>
          <p:cNvPr id="3" name="Subtitle 2">
            <a:extLst>
              <a:ext uri="{FF2B5EF4-FFF2-40B4-BE49-F238E27FC236}">
                <a16:creationId xmlns:a16="http://schemas.microsoft.com/office/drawing/2014/main" id="{17D9A8E8-209C-4303-AA6A-D0C130192091}"/>
              </a:ext>
            </a:extLst>
          </p:cNvPr>
          <p:cNvSpPr>
            <a:spLocks noGrp="1"/>
          </p:cNvSpPr>
          <p:nvPr>
            <p:ph type="subTitle" idx="1"/>
          </p:nvPr>
        </p:nvSpPr>
        <p:spPr/>
        <p:txBody>
          <a:bodyPr/>
          <a:lstStyle/>
          <a:p>
            <a:r>
              <a:rPr lang="en-US" dirty="0"/>
              <a:t>Introduction and Overview</a:t>
            </a:r>
          </a:p>
        </p:txBody>
      </p:sp>
      <p:pic>
        <p:nvPicPr>
          <p:cNvPr id="4" name="Picture 3">
            <a:extLst>
              <a:ext uri="{FF2B5EF4-FFF2-40B4-BE49-F238E27FC236}">
                <a16:creationId xmlns:a16="http://schemas.microsoft.com/office/drawing/2014/main" id="{5C3E38C4-059E-4433-99D9-15AA380F342E}"/>
              </a:ext>
            </a:extLst>
          </p:cNvPr>
          <p:cNvPicPr>
            <a:picLocks noChangeAspect="1"/>
          </p:cNvPicPr>
          <p:nvPr/>
        </p:nvPicPr>
        <p:blipFill rotWithShape="1">
          <a:blip r:embed="rId2"/>
          <a:srcRect r="17272" b="9607"/>
          <a:stretch/>
        </p:blipFill>
        <p:spPr>
          <a:xfrm>
            <a:off x="8929119" y="2538154"/>
            <a:ext cx="2156223" cy="3904850"/>
          </a:xfrm>
          <a:prstGeom prst="rect">
            <a:avLst/>
          </a:prstGeom>
        </p:spPr>
      </p:pic>
    </p:spTree>
    <p:extLst>
      <p:ext uri="{BB962C8B-B14F-4D97-AF65-F5344CB8AC3E}">
        <p14:creationId xmlns:p14="http://schemas.microsoft.com/office/powerpoint/2010/main" val="117624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993B4-6E5C-435E-A03E-3664ADFA3656}"/>
              </a:ext>
            </a:extLst>
          </p:cNvPr>
          <p:cNvSpPr>
            <a:spLocks noGrp="1"/>
          </p:cNvSpPr>
          <p:nvPr>
            <p:ph type="title"/>
          </p:nvPr>
        </p:nvSpPr>
        <p:spPr/>
        <p:txBody>
          <a:bodyPr/>
          <a:lstStyle/>
          <a:p>
            <a:r>
              <a:rPr lang="en-US" dirty="0"/>
              <a:t>The periodic inspection</a:t>
            </a:r>
          </a:p>
        </p:txBody>
      </p:sp>
      <p:sp>
        <p:nvSpPr>
          <p:cNvPr id="3" name="Content Placeholder 2">
            <a:extLst>
              <a:ext uri="{FF2B5EF4-FFF2-40B4-BE49-F238E27FC236}">
                <a16:creationId xmlns:a16="http://schemas.microsoft.com/office/drawing/2014/main" id="{D66E9D68-867A-4C93-B2B4-70D82BDE22C2}"/>
              </a:ext>
            </a:extLst>
          </p:cNvPr>
          <p:cNvSpPr>
            <a:spLocks noGrp="1"/>
          </p:cNvSpPr>
          <p:nvPr>
            <p:ph idx="1"/>
          </p:nvPr>
        </p:nvSpPr>
        <p:spPr/>
        <p:txBody>
          <a:bodyPr>
            <a:normAutofit/>
          </a:bodyPr>
          <a:lstStyle/>
          <a:p>
            <a:pPr marL="0" indent="0">
              <a:buNone/>
            </a:pPr>
            <a:r>
              <a:rPr lang="en-US" sz="2400" dirty="0">
                <a:solidFill>
                  <a:srgbClr val="202124"/>
                </a:solidFill>
                <a:effectLst/>
                <a:latin typeface="+mj-lt"/>
                <a:ea typeface="Calibri" panose="020F0502020204030204" pitchFamily="34" charset="0"/>
                <a:cs typeface="Times New Roman" panose="02020603050405020304" pitchFamily="18" charset="0"/>
              </a:rPr>
              <a:t>The </a:t>
            </a:r>
            <a:r>
              <a:rPr lang="en-US" sz="2400" b="1" dirty="0">
                <a:effectLst/>
                <a:latin typeface="+mj-lt"/>
                <a:ea typeface="Calibri" panose="020F0502020204030204" pitchFamily="34" charset="0"/>
                <a:cs typeface="Times New Roman" panose="02020603050405020304" pitchFamily="18" charset="0"/>
              </a:rPr>
              <a:t>periodic inspections must</a:t>
            </a:r>
            <a:r>
              <a:rPr lang="en-US" sz="2400" dirty="0">
                <a:effectLst/>
                <a:latin typeface="+mj-lt"/>
                <a:ea typeface="Calibri" panose="020F0502020204030204" pitchFamily="34" charset="0"/>
                <a:cs typeface="Times New Roman" panose="02020603050405020304" pitchFamily="18" charset="0"/>
              </a:rPr>
              <a:t> contain at least two components: </a:t>
            </a:r>
          </a:p>
          <a:p>
            <a:pPr marL="914400" lvl="1" indent="-457200">
              <a:buAutoNum type="arabicParenR"/>
            </a:pPr>
            <a:r>
              <a:rPr lang="en-US" sz="2000" dirty="0">
                <a:effectLst/>
                <a:latin typeface="+mj-lt"/>
                <a:ea typeface="Calibri" panose="020F0502020204030204" pitchFamily="34" charset="0"/>
                <a:cs typeface="Times New Roman" panose="02020603050405020304" pitchFamily="18" charset="0"/>
              </a:rPr>
              <a:t>an </a:t>
            </a:r>
            <a:r>
              <a:rPr lang="en-US" sz="2000" b="1" dirty="0">
                <a:effectLst/>
                <a:latin typeface="+mj-lt"/>
                <a:ea typeface="Calibri" panose="020F0502020204030204" pitchFamily="34" charset="0"/>
                <a:cs typeface="Times New Roman" panose="02020603050405020304" pitchFamily="18" charset="0"/>
              </a:rPr>
              <a:t>inspection</a:t>
            </a:r>
            <a:r>
              <a:rPr lang="en-US" sz="2000" dirty="0">
                <a:effectLst/>
                <a:latin typeface="+mj-lt"/>
                <a:ea typeface="Calibri" panose="020F0502020204030204" pitchFamily="34" charset="0"/>
                <a:cs typeface="Times New Roman" panose="02020603050405020304" pitchFamily="18" charset="0"/>
              </a:rPr>
              <a:t> of each energy control procedure</a:t>
            </a:r>
          </a:p>
          <a:p>
            <a:pPr marL="914400" lvl="1" indent="-457200">
              <a:buAutoNum type="arabicParenR"/>
            </a:pPr>
            <a:r>
              <a:rPr lang="en-US" sz="2000" dirty="0">
                <a:effectLst/>
                <a:latin typeface="+mj-lt"/>
                <a:ea typeface="Calibri" panose="020F0502020204030204" pitchFamily="34" charset="0"/>
                <a:cs typeface="Times New Roman" panose="02020603050405020304" pitchFamily="18" charset="0"/>
              </a:rPr>
              <a:t>a review of each employee's responsibilities under the energy control procedure being </a:t>
            </a:r>
            <a:r>
              <a:rPr lang="en-US" sz="2000" b="1" dirty="0">
                <a:effectLst/>
                <a:latin typeface="+mj-lt"/>
                <a:ea typeface="Calibri" panose="020F0502020204030204" pitchFamily="34" charset="0"/>
                <a:cs typeface="Times New Roman" panose="02020603050405020304" pitchFamily="18" charset="0"/>
              </a:rPr>
              <a:t>inspected</a:t>
            </a:r>
            <a:r>
              <a:rPr lang="en-US" sz="2000" dirty="0">
                <a:effectLst/>
                <a:latin typeface="+mj-lt"/>
                <a:ea typeface="Calibri" panose="020F0502020204030204" pitchFamily="34" charset="0"/>
                <a:cs typeface="Times New Roman" panose="02020603050405020304" pitchFamily="18" charset="0"/>
              </a:rPr>
              <a:t>.</a:t>
            </a:r>
          </a:p>
          <a:p>
            <a:pPr marL="457200" lvl="1" indent="0">
              <a:buNone/>
            </a:pPr>
            <a:endParaRPr lang="en-US" sz="2000" dirty="0">
              <a:effectLst/>
              <a:latin typeface="+mj-lt"/>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sz="2400" dirty="0">
                <a:solidFill>
                  <a:srgbClr val="202124"/>
                </a:solidFill>
                <a:effectLst/>
                <a:latin typeface="+mj-lt"/>
                <a:ea typeface="Times New Roman" panose="02020603050405020304" pitchFamily="18" charset="0"/>
                <a:cs typeface="Times New Roman" panose="02020603050405020304" pitchFamily="18" charset="0"/>
              </a:rPr>
              <a:t>How does OSHA define periodic?</a:t>
            </a:r>
          </a:p>
          <a:p>
            <a:pPr marL="0" marR="0" indent="0">
              <a:lnSpc>
                <a:spcPct val="115000"/>
              </a:lnSpc>
              <a:spcBef>
                <a:spcPts val="0"/>
              </a:spcBef>
              <a:spcAft>
                <a:spcPts val="0"/>
              </a:spcAft>
              <a:buNone/>
            </a:pPr>
            <a:endParaRPr lang="en-US" sz="2400" dirty="0">
              <a:latin typeface="+mj-lt"/>
              <a:ea typeface="Times New Roman" panose="02020603050405020304" pitchFamily="18" charset="0"/>
              <a:cs typeface="Times New Roman" panose="02020603050405020304" pitchFamily="18" charset="0"/>
            </a:endParaRPr>
          </a:p>
          <a:p>
            <a:pPr marL="0" indent="0">
              <a:buNone/>
            </a:pPr>
            <a:r>
              <a:rPr lang="en-US" sz="2400" b="1" i="0" dirty="0">
                <a:solidFill>
                  <a:srgbClr val="202124"/>
                </a:solidFill>
                <a:effectLst/>
                <a:latin typeface="+mj-lt"/>
              </a:rPr>
              <a:t>Lockout</a:t>
            </a:r>
            <a:r>
              <a:rPr lang="en-US" sz="2400" b="0" i="0" dirty="0">
                <a:solidFill>
                  <a:srgbClr val="202124"/>
                </a:solidFill>
                <a:effectLst/>
                <a:latin typeface="+mj-lt"/>
              </a:rPr>
              <a:t>/</a:t>
            </a:r>
            <a:r>
              <a:rPr lang="en-US" sz="2400" b="1" i="0" dirty="0">
                <a:solidFill>
                  <a:srgbClr val="202124"/>
                </a:solidFill>
                <a:effectLst/>
                <a:latin typeface="+mj-lt"/>
              </a:rPr>
              <a:t>Tagout</a:t>
            </a:r>
            <a:r>
              <a:rPr lang="en-US" sz="2400" b="0" i="0" dirty="0">
                <a:solidFill>
                  <a:srgbClr val="202124"/>
                </a:solidFill>
                <a:effectLst/>
                <a:latin typeface="+mj-lt"/>
              </a:rPr>
              <a:t> (</a:t>
            </a:r>
            <a:r>
              <a:rPr lang="en-US" sz="2400" b="1" i="0" dirty="0">
                <a:solidFill>
                  <a:srgbClr val="202124"/>
                </a:solidFill>
                <a:effectLst/>
                <a:latin typeface="+mj-lt"/>
              </a:rPr>
              <a:t>LOTO</a:t>
            </a:r>
            <a:r>
              <a:rPr lang="en-US" sz="2400" b="0" i="0" dirty="0">
                <a:solidFill>
                  <a:srgbClr val="202124"/>
                </a:solidFill>
                <a:effectLst/>
                <a:latin typeface="+mj-lt"/>
              </a:rPr>
              <a:t>) standard 1910.147(c)(6)(</a:t>
            </a:r>
            <a:r>
              <a:rPr lang="en-US" sz="2400" b="0" i="0" dirty="0" err="1">
                <a:solidFill>
                  <a:srgbClr val="202124"/>
                </a:solidFill>
                <a:effectLst/>
                <a:latin typeface="+mj-lt"/>
              </a:rPr>
              <a:t>i</a:t>
            </a:r>
            <a:r>
              <a:rPr lang="en-US" sz="2400" b="0" i="0" dirty="0">
                <a:solidFill>
                  <a:srgbClr val="202124"/>
                </a:solidFill>
                <a:effectLst/>
                <a:latin typeface="+mj-lt"/>
              </a:rPr>
              <a:t>), requires employers </a:t>
            </a:r>
            <a:r>
              <a:rPr lang="en-US" sz="2400" b="1" i="0" dirty="0">
                <a:solidFill>
                  <a:srgbClr val="202124"/>
                </a:solidFill>
                <a:effectLst/>
                <a:latin typeface="+mj-lt"/>
              </a:rPr>
              <a:t>to</a:t>
            </a:r>
            <a:r>
              <a:rPr lang="en-US" sz="2400" b="0" i="0" dirty="0">
                <a:solidFill>
                  <a:srgbClr val="202124"/>
                </a:solidFill>
                <a:effectLst/>
                <a:latin typeface="+mj-lt"/>
              </a:rPr>
              <a:t> “</a:t>
            </a:r>
            <a:r>
              <a:rPr lang="en-US" sz="2400" b="1" i="0" dirty="0">
                <a:solidFill>
                  <a:srgbClr val="202124"/>
                </a:solidFill>
                <a:effectLst/>
                <a:latin typeface="+mj-lt"/>
              </a:rPr>
              <a:t>conduct</a:t>
            </a:r>
            <a:r>
              <a:rPr lang="en-US" sz="2400" b="0" i="0" dirty="0">
                <a:solidFill>
                  <a:srgbClr val="202124"/>
                </a:solidFill>
                <a:effectLst/>
                <a:latin typeface="+mj-lt"/>
              </a:rPr>
              <a:t> a </a:t>
            </a:r>
            <a:r>
              <a:rPr lang="en-US" sz="2400" b="1" i="0" dirty="0">
                <a:solidFill>
                  <a:srgbClr val="202124"/>
                </a:solidFill>
                <a:effectLst/>
                <a:latin typeface="+mj-lt"/>
              </a:rPr>
              <a:t>periodic inspection</a:t>
            </a:r>
            <a:r>
              <a:rPr lang="en-US" sz="2400" b="0" i="0" dirty="0">
                <a:solidFill>
                  <a:srgbClr val="202124"/>
                </a:solidFill>
                <a:effectLst/>
                <a:latin typeface="+mj-lt"/>
              </a:rPr>
              <a:t> of the energy control procedure at least annually </a:t>
            </a:r>
            <a:r>
              <a:rPr lang="en-US" sz="2400" b="1" i="0" dirty="0">
                <a:solidFill>
                  <a:srgbClr val="202124"/>
                </a:solidFill>
                <a:effectLst/>
                <a:latin typeface="+mj-lt"/>
              </a:rPr>
              <a:t>to</a:t>
            </a:r>
            <a:r>
              <a:rPr lang="en-US" sz="2400" b="0" i="0" dirty="0">
                <a:solidFill>
                  <a:srgbClr val="202124"/>
                </a:solidFill>
                <a:effectLst/>
                <a:latin typeface="+mj-lt"/>
              </a:rPr>
              <a:t> ensure that the procedure and the requirements of this standard are being followed”.</a:t>
            </a:r>
            <a:endParaRPr lang="en-US" sz="2400" dirty="0">
              <a:latin typeface="+mj-lt"/>
            </a:endParaRPr>
          </a:p>
        </p:txBody>
      </p:sp>
    </p:spTree>
    <p:extLst>
      <p:ext uri="{BB962C8B-B14F-4D97-AF65-F5344CB8AC3E}">
        <p14:creationId xmlns:p14="http://schemas.microsoft.com/office/powerpoint/2010/main" val="25643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4878-A3D3-4DFC-BCD8-B5120C820B1B}"/>
              </a:ext>
            </a:extLst>
          </p:cNvPr>
          <p:cNvSpPr>
            <a:spLocks noGrp="1"/>
          </p:cNvSpPr>
          <p:nvPr>
            <p:ph type="title"/>
          </p:nvPr>
        </p:nvSpPr>
        <p:spPr/>
        <p:txBody>
          <a:bodyPr/>
          <a:lstStyle/>
          <a:p>
            <a:r>
              <a:rPr lang="en-US" dirty="0"/>
              <a:t>The Inspector</a:t>
            </a:r>
            <a:br>
              <a:rPr lang="en-US" dirty="0"/>
            </a:br>
            <a:endParaRPr lang="en-US" dirty="0"/>
          </a:p>
        </p:txBody>
      </p:sp>
      <p:sp>
        <p:nvSpPr>
          <p:cNvPr id="3" name="Content Placeholder 2">
            <a:extLst>
              <a:ext uri="{FF2B5EF4-FFF2-40B4-BE49-F238E27FC236}">
                <a16:creationId xmlns:a16="http://schemas.microsoft.com/office/drawing/2014/main" id="{E7077249-D411-4A09-B5F7-C4C5CD53F74E}"/>
              </a:ext>
            </a:extLst>
          </p:cNvPr>
          <p:cNvSpPr>
            <a:spLocks noGrp="1"/>
          </p:cNvSpPr>
          <p:nvPr>
            <p:ph idx="1"/>
          </p:nvPr>
        </p:nvSpPr>
        <p:spPr/>
        <p:txBody>
          <a:bodyPr>
            <a:normAutofit fontScale="92500" lnSpcReduction="10000"/>
          </a:bodyPr>
          <a:lstStyle/>
          <a:p>
            <a:pPr marL="0" marR="0">
              <a:lnSpc>
                <a:spcPct val="115000"/>
              </a:lnSpc>
              <a:spcBef>
                <a:spcPts val="0"/>
              </a:spcBef>
              <a:spcAft>
                <a:spcPts val="1000"/>
              </a:spcAft>
            </a:pPr>
            <a:r>
              <a:rPr lang="en-US" sz="1800" b="0" i="0" dirty="0">
                <a:solidFill>
                  <a:srgbClr val="202124"/>
                </a:solidFill>
                <a:effectLst/>
                <a:latin typeface="+mj-lt"/>
              </a:rPr>
              <a:t>The </a:t>
            </a:r>
            <a:r>
              <a:rPr lang="en-US" sz="1800" b="1" i="0" dirty="0">
                <a:solidFill>
                  <a:srgbClr val="202124"/>
                </a:solidFill>
                <a:effectLst/>
                <a:latin typeface="+mj-lt"/>
              </a:rPr>
              <a:t>periodic inspection</a:t>
            </a:r>
            <a:r>
              <a:rPr lang="en-US" sz="1800" b="0" i="0" dirty="0">
                <a:solidFill>
                  <a:srgbClr val="202124"/>
                </a:solidFill>
                <a:effectLst/>
                <a:latin typeface="+mj-lt"/>
              </a:rPr>
              <a:t> must be </a:t>
            </a:r>
            <a:r>
              <a:rPr lang="en-US" sz="1800" b="1" i="0" dirty="0">
                <a:solidFill>
                  <a:srgbClr val="202124"/>
                </a:solidFill>
                <a:effectLst/>
                <a:latin typeface="+mj-lt"/>
              </a:rPr>
              <a:t>performed</a:t>
            </a:r>
            <a:r>
              <a:rPr lang="en-US" sz="1800" b="0" i="0" dirty="0">
                <a:solidFill>
                  <a:srgbClr val="202124"/>
                </a:solidFill>
                <a:effectLst/>
                <a:latin typeface="+mj-lt"/>
              </a:rPr>
              <a:t> by an Authorized Employee or person other than the one(s) utilizing the hazardous </a:t>
            </a:r>
            <a:r>
              <a:rPr lang="en-US" sz="1800" b="1" i="0" dirty="0">
                <a:solidFill>
                  <a:srgbClr val="202124"/>
                </a:solidFill>
                <a:effectLst/>
                <a:latin typeface="+mj-lt"/>
              </a:rPr>
              <a:t>energy control procedures</a:t>
            </a:r>
            <a:r>
              <a:rPr lang="en-US" sz="1800" b="0" i="0" dirty="0">
                <a:solidFill>
                  <a:srgbClr val="202124"/>
                </a:solidFill>
                <a:effectLst/>
                <a:latin typeface="+mj-lt"/>
              </a:rPr>
              <a:t> being </a:t>
            </a:r>
            <a:r>
              <a:rPr lang="en-US" sz="1800" b="1" i="0" dirty="0">
                <a:solidFill>
                  <a:srgbClr val="202124"/>
                </a:solidFill>
                <a:effectLst/>
                <a:latin typeface="+mj-lt"/>
              </a:rPr>
              <a:t>inspected</a:t>
            </a:r>
            <a:r>
              <a:rPr lang="en-US" sz="1800" b="0" i="0" dirty="0">
                <a:solidFill>
                  <a:srgbClr val="202124"/>
                </a:solidFill>
                <a:effectLst/>
                <a:latin typeface="+mj-lt"/>
              </a:rPr>
              <a:t>. This individual will be referred to as the "</a:t>
            </a:r>
            <a:r>
              <a:rPr lang="en-US" sz="1800" b="1" i="0" dirty="0">
                <a:solidFill>
                  <a:srgbClr val="202124"/>
                </a:solidFill>
                <a:effectLst/>
                <a:latin typeface="+mj-lt"/>
              </a:rPr>
              <a:t>inspector</a:t>
            </a:r>
            <a:r>
              <a:rPr lang="en-US" sz="1800" b="0" i="0" dirty="0">
                <a:solidFill>
                  <a:srgbClr val="202124"/>
                </a:solidFill>
                <a:effectLst/>
                <a:latin typeface="+mj-lt"/>
              </a:rPr>
              <a:t>." The </a:t>
            </a:r>
            <a:r>
              <a:rPr lang="en-US" sz="1800" b="1" i="0" dirty="0">
                <a:solidFill>
                  <a:srgbClr val="202124"/>
                </a:solidFill>
                <a:effectLst/>
                <a:latin typeface="+mj-lt"/>
              </a:rPr>
              <a:t>inspector</a:t>
            </a:r>
            <a:r>
              <a:rPr lang="en-US" sz="1800" b="0" i="0" dirty="0">
                <a:solidFill>
                  <a:srgbClr val="202124"/>
                </a:solidFill>
                <a:effectLst/>
                <a:latin typeface="+mj-lt"/>
              </a:rPr>
              <a:t> must be able to determine: Whether the </a:t>
            </a:r>
            <a:r>
              <a:rPr lang="en-US" sz="1800" b="1" i="0" dirty="0">
                <a:solidFill>
                  <a:srgbClr val="202124"/>
                </a:solidFill>
                <a:effectLst/>
                <a:latin typeface="+mj-lt"/>
              </a:rPr>
              <a:t>steps</a:t>
            </a:r>
            <a:r>
              <a:rPr lang="en-US" sz="1800" b="0" i="0" dirty="0">
                <a:solidFill>
                  <a:srgbClr val="202124"/>
                </a:solidFill>
                <a:effectLst/>
                <a:latin typeface="+mj-lt"/>
              </a:rPr>
              <a:t> in the </a:t>
            </a:r>
            <a:r>
              <a:rPr lang="en-US" sz="1800" b="1" i="0" dirty="0">
                <a:solidFill>
                  <a:srgbClr val="202124"/>
                </a:solidFill>
                <a:effectLst/>
                <a:latin typeface="+mj-lt"/>
              </a:rPr>
              <a:t>energy control procedure</a:t>
            </a:r>
            <a:r>
              <a:rPr lang="en-US" sz="1800" b="0" i="0" dirty="0">
                <a:solidFill>
                  <a:srgbClr val="202124"/>
                </a:solidFill>
                <a:effectLst/>
                <a:latin typeface="+mj-lt"/>
              </a:rPr>
              <a:t> are being followed.</a:t>
            </a:r>
          </a:p>
          <a:p>
            <a:pPr marL="0" marR="0">
              <a:lnSpc>
                <a:spcPct val="115000"/>
              </a:lnSpc>
              <a:spcBef>
                <a:spcPts val="0"/>
              </a:spcBef>
              <a:spcAft>
                <a:spcPts val="1000"/>
              </a:spcAft>
            </a:pPr>
            <a:r>
              <a:rPr lang="en-US" sz="1800" dirty="0">
                <a:solidFill>
                  <a:srgbClr val="212529"/>
                </a:solidFill>
                <a:effectLst/>
                <a:latin typeface="+mj-lt"/>
                <a:ea typeface="Times New Roman" panose="02020603050405020304" pitchFamily="18" charset="0"/>
                <a:cs typeface="Times New Roman" panose="02020603050405020304" pitchFamily="18" charset="0"/>
              </a:rPr>
              <a:t>The inspector needs to observe a representative sample of authorized employees performing the servicing and maintenance using the lockout/tagout procedure. The inspector must also review each authorized employee’s responsibilities and talk with all other authorized employees even though they may not be using the energy control procedure.</a:t>
            </a:r>
            <a:endParaRPr lang="en-US" sz="1800" dirty="0">
              <a:effectLst/>
              <a:latin typeface="+mj-lt"/>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solidFill>
                  <a:srgbClr val="212529"/>
                </a:solidFill>
                <a:effectLst/>
                <a:latin typeface="+mj-lt"/>
                <a:ea typeface="Times New Roman" panose="02020603050405020304" pitchFamily="18" charset="0"/>
                <a:cs typeface="Times New Roman" panose="02020603050405020304" pitchFamily="18" charset="0"/>
              </a:rPr>
              <a:t>When the periodic inspection involves a tagout procedure, the inspector’s review must extend to affected employees as well, because of their role in avoiding accidental or inadvertent activation of the equipment or machinery.</a:t>
            </a:r>
            <a:endParaRPr lang="en-US" sz="1800" dirty="0">
              <a:effectLst/>
              <a:latin typeface="+mj-lt"/>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solidFill>
                  <a:srgbClr val="212529"/>
                </a:solidFill>
                <a:effectLst/>
                <a:latin typeface="+mj-lt"/>
                <a:ea typeface="Times New Roman" panose="02020603050405020304" pitchFamily="18" charset="0"/>
                <a:cs typeface="Times New Roman" panose="02020603050405020304" pitchFamily="18" charset="0"/>
              </a:rPr>
              <a:t>The periodic inspection need not be conducted in one-on-one meetings; the inspector can meet with a group of authorized employees. Group meetings could be even more effective in communicating the need to follow the procedure carefully.</a:t>
            </a:r>
            <a:endParaRPr lang="en-US" sz="1800" dirty="0">
              <a:effectLst/>
              <a:latin typeface="+mj-l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85481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3508A-3E77-4270-BEC0-4A05F18C26AF}"/>
              </a:ext>
            </a:extLst>
          </p:cNvPr>
          <p:cNvSpPr>
            <a:spLocks noGrp="1"/>
          </p:cNvSpPr>
          <p:nvPr>
            <p:ph type="title"/>
          </p:nvPr>
        </p:nvSpPr>
        <p:spPr/>
        <p:txBody>
          <a:bodyPr/>
          <a:lstStyle/>
          <a:p>
            <a:r>
              <a:rPr lang="en-US" dirty="0"/>
              <a:t>Use instruction</a:t>
            </a:r>
          </a:p>
        </p:txBody>
      </p:sp>
      <p:sp>
        <p:nvSpPr>
          <p:cNvPr id="3" name="Content Placeholder 2">
            <a:extLst>
              <a:ext uri="{FF2B5EF4-FFF2-40B4-BE49-F238E27FC236}">
                <a16:creationId xmlns:a16="http://schemas.microsoft.com/office/drawing/2014/main" id="{D5BA97BF-8CC6-43B5-AA6A-420E0DF9418A}"/>
              </a:ext>
            </a:extLst>
          </p:cNvPr>
          <p:cNvSpPr>
            <a:spLocks noGrp="1"/>
          </p:cNvSpPr>
          <p:nvPr>
            <p:ph idx="1"/>
          </p:nvPr>
        </p:nvSpPr>
        <p:spPr/>
        <p:txBody>
          <a:bodyPr>
            <a:normAutofit lnSpcReduction="10000"/>
          </a:bodyPr>
          <a:lstStyle/>
          <a:p>
            <a:pPr marL="0" marR="0">
              <a:lnSpc>
                <a:spcPct val="115000"/>
              </a:lnSpc>
              <a:spcBef>
                <a:spcPts val="0"/>
              </a:spcBef>
              <a:spcAft>
                <a:spcPts val="1200"/>
              </a:spcAft>
            </a:pPr>
            <a:r>
              <a:rPr lang="en-US" sz="1800" dirty="0">
                <a:solidFill>
                  <a:srgbClr val="404040"/>
                </a:solidFill>
                <a:effectLst/>
                <a:latin typeface="Source Sans Pro" panose="020B0503030403020204" pitchFamily="34" charset="0"/>
                <a:ea typeface="Times New Roman" panose="02020603050405020304" pitchFamily="18" charset="0"/>
                <a:cs typeface="Times New Roman" panose="02020603050405020304" pitchFamily="18" charset="0"/>
              </a:rPr>
              <a:t>Use a form to conduct inspections of energy control procedures to ensure that equipment adequately satisfies lockout/tagout procedures. Inspections should be carried out by a designated inspector. During the inspection, the inspector should review the authorized employees’ responsibilities under the procedures being inspected.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200"/>
              </a:spcAft>
            </a:pPr>
            <a:r>
              <a:rPr lang="en-US" sz="1800" dirty="0">
                <a:solidFill>
                  <a:srgbClr val="404040"/>
                </a:solidFill>
                <a:effectLst/>
                <a:latin typeface="Source Sans Pro" panose="020B0503030403020204" pitchFamily="34" charset="0"/>
                <a:ea typeface="Times New Roman" panose="02020603050405020304" pitchFamily="18" charset="0"/>
                <a:cs typeface="Times New Roman" panose="02020603050405020304" pitchFamily="18" charset="0"/>
              </a:rPr>
              <a:t>Periodic inspections should:</a:t>
            </a:r>
            <a:endPar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800" dirty="0">
                <a:solidFill>
                  <a:srgbClr val="404040"/>
                </a:solidFill>
                <a:effectLst/>
                <a:latin typeface="Source Sans Pro" panose="020B0503030403020204" pitchFamily="34" charset="0"/>
                <a:ea typeface="Times New Roman" panose="02020603050405020304" pitchFamily="18" charset="0"/>
                <a:cs typeface="Times New Roman" panose="02020603050405020304" pitchFamily="18" charset="0"/>
              </a:rPr>
              <a:t>identify the machine or equipment where the energy control procedures apply</a:t>
            </a:r>
            <a:endPar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800" dirty="0">
                <a:solidFill>
                  <a:srgbClr val="404040"/>
                </a:solidFill>
                <a:effectLst/>
                <a:latin typeface="Source Sans Pro" panose="020B0503030403020204" pitchFamily="34" charset="0"/>
                <a:ea typeface="Times New Roman" panose="02020603050405020304" pitchFamily="18" charset="0"/>
                <a:cs typeface="Times New Roman" panose="02020603050405020304" pitchFamily="18" charset="0"/>
              </a:rPr>
              <a:t>give inspection date</a:t>
            </a:r>
            <a:endPar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800" dirty="0">
                <a:solidFill>
                  <a:srgbClr val="404040"/>
                </a:solidFill>
                <a:effectLst/>
                <a:latin typeface="Source Sans Pro" panose="020B0503030403020204" pitchFamily="34" charset="0"/>
                <a:ea typeface="Times New Roman" panose="02020603050405020304" pitchFamily="18" charset="0"/>
                <a:cs typeface="Times New Roman" panose="02020603050405020304" pitchFamily="18" charset="0"/>
              </a:rPr>
              <a:t>list the employees included in the inspection</a:t>
            </a:r>
            <a:endPar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SzPts val="1000"/>
              <a:buFont typeface="Symbol" panose="05050102010706020507" pitchFamily="18" charset="2"/>
              <a:buChar char=""/>
              <a:tabLst>
                <a:tab pos="457200" algn="l"/>
              </a:tabLst>
            </a:pPr>
            <a:r>
              <a:rPr lang="en-US" sz="1800" dirty="0">
                <a:solidFill>
                  <a:srgbClr val="404040"/>
                </a:solidFill>
                <a:effectLst/>
                <a:latin typeface="Source Sans Pro" panose="020B0503030403020204" pitchFamily="34" charset="0"/>
                <a:ea typeface="Times New Roman" panose="02020603050405020304" pitchFamily="18" charset="0"/>
                <a:cs typeface="Times New Roman" panose="02020603050405020304" pitchFamily="18" charset="0"/>
              </a:rPr>
              <a:t>state the name of the inspector</a:t>
            </a:r>
            <a:endPar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200"/>
              </a:spcAft>
            </a:pPr>
            <a:r>
              <a:rPr lang="en-US" sz="1800" dirty="0">
                <a:solidFill>
                  <a:srgbClr val="404040"/>
                </a:solidFill>
                <a:effectLst/>
                <a:latin typeface="Source Sans Pro" panose="020B0503030403020204" pitchFamily="34" charset="0"/>
                <a:ea typeface="Times New Roman" panose="02020603050405020304" pitchFamily="18" charset="0"/>
                <a:cs typeface="Times New Roman" panose="02020603050405020304" pitchFamily="18" charset="0"/>
              </a:rPr>
              <a:t>Carry out periodic inspections of the energy control procedures at least annually. Keep documentation of inspections for at least a 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47220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C4A6-8751-48E7-842A-73CA2D6D3D8E}"/>
              </a:ext>
            </a:extLst>
          </p:cNvPr>
          <p:cNvSpPr>
            <a:spLocks noGrp="1"/>
          </p:cNvSpPr>
          <p:nvPr>
            <p:ph type="title"/>
          </p:nvPr>
        </p:nvSpPr>
        <p:spPr/>
        <p:txBody>
          <a:bodyPr/>
          <a:lstStyle/>
          <a:p>
            <a:r>
              <a:rPr lang="en-US" dirty="0"/>
              <a:t>Procedure inspection/review</a:t>
            </a:r>
          </a:p>
        </p:txBody>
      </p:sp>
      <p:sp>
        <p:nvSpPr>
          <p:cNvPr id="3" name="Content Placeholder 2">
            <a:extLst>
              <a:ext uri="{FF2B5EF4-FFF2-40B4-BE49-F238E27FC236}">
                <a16:creationId xmlns:a16="http://schemas.microsoft.com/office/drawing/2014/main" id="{D282D4E2-78CC-4A1E-9841-801E2A329589}"/>
              </a:ext>
            </a:extLst>
          </p:cNvPr>
          <p:cNvSpPr>
            <a:spLocks noGrp="1"/>
          </p:cNvSpPr>
          <p:nvPr>
            <p:ph idx="1"/>
          </p:nvPr>
        </p:nvSpPr>
        <p:spPr/>
        <p:txBody>
          <a:bodyPr/>
          <a:lstStyle/>
          <a:p>
            <a:pPr marL="0" marR="0">
              <a:lnSpc>
                <a:spcPct val="115000"/>
              </a:lnSpc>
              <a:spcBef>
                <a:spcPts val="0"/>
              </a:spcBef>
              <a:spcAft>
                <a:spcPts val="1000"/>
              </a:spcAft>
            </a:pPr>
            <a:r>
              <a:rPr lang="en-US" sz="1800" dirty="0">
                <a:solidFill>
                  <a:srgbClr val="333333"/>
                </a:solidFill>
                <a:effectLst/>
                <a:latin typeface="+mj-lt"/>
                <a:ea typeface="Calibri" panose="020F0502020204030204" pitchFamily="34" charset="0"/>
                <a:cs typeface="Times New Roman" panose="02020603050405020304" pitchFamily="18" charset="0"/>
              </a:rPr>
              <a:t>Each energy control procedure must be separately inspected at least annually to ensure that the energy control program is being properly utilized. At a minimum, these inspections must provide for the demonstration of the procedures and must be performed while authorized employees perform servicing and/or maintenance activities on machines or equipment. Specifically, the inspector must be able to determine whether: 1) the inspected procedures are adequate; 2) they are understood; and 3) being followed by employees. Following the inspection, there must be a review of each employee's responsibilities under the energy control procedure that was inspected.</a:t>
            </a:r>
            <a:endParaRPr lang="en-US" sz="1800" dirty="0">
              <a:effectLst/>
              <a:latin typeface="+mj-lt"/>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800" dirty="0">
                <a:solidFill>
                  <a:srgbClr val="333333"/>
                </a:solidFill>
                <a:effectLst/>
                <a:latin typeface="+mj-lt"/>
                <a:ea typeface="Calibri" panose="020F0502020204030204" pitchFamily="34" charset="0"/>
                <a:cs typeface="Times New Roman" panose="02020603050405020304" pitchFamily="18" charset="0"/>
              </a:rPr>
              <a:t>The periodic inspection must be conducted by an authorized employee other than the one who implements the procedure. This authorized employee is designated by the employer as an inspector. He or she must observe the procedure being implemented by a representative number of authorized employees and must talk with all other authorized employees, even though they may not be implementing the energy control procedure.</a:t>
            </a:r>
            <a:endParaRPr lang="en-US" sz="1800" dirty="0">
              <a:effectLst/>
              <a:latin typeface="+mj-l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89727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21CB5-C7BF-4142-997F-597062EBC449}"/>
              </a:ext>
            </a:extLst>
          </p:cNvPr>
          <p:cNvSpPr>
            <a:spLocks noGrp="1"/>
          </p:cNvSpPr>
          <p:nvPr>
            <p:ph type="title"/>
          </p:nvPr>
        </p:nvSpPr>
        <p:spPr/>
        <p:txBody>
          <a:bodyPr/>
          <a:lstStyle/>
          <a:p>
            <a:r>
              <a:rPr lang="en-US" dirty="0"/>
              <a:t>More information </a:t>
            </a:r>
          </a:p>
        </p:txBody>
      </p:sp>
      <p:sp>
        <p:nvSpPr>
          <p:cNvPr id="3" name="Content Placeholder 2">
            <a:extLst>
              <a:ext uri="{FF2B5EF4-FFF2-40B4-BE49-F238E27FC236}">
                <a16:creationId xmlns:a16="http://schemas.microsoft.com/office/drawing/2014/main" id="{693D800A-AC11-47A5-B4CA-75595A3C9EF2}"/>
              </a:ext>
            </a:extLst>
          </p:cNvPr>
          <p:cNvSpPr>
            <a:spLocks noGrp="1"/>
          </p:cNvSpPr>
          <p:nvPr>
            <p:ph idx="1"/>
          </p:nvPr>
        </p:nvSpPr>
        <p:spPr/>
        <p:txBody>
          <a:bodyPr/>
          <a:lstStyle/>
          <a:p>
            <a:r>
              <a:rPr lang="en-US" dirty="0"/>
              <a:t>osha.gov</a:t>
            </a:r>
          </a:p>
          <a:p>
            <a:r>
              <a:rPr lang="en-US" dirty="0"/>
              <a:t>osha.gov has a series of </a:t>
            </a:r>
            <a:r>
              <a:rPr lang="en-US" dirty="0" err="1"/>
              <a:t>eTools</a:t>
            </a:r>
            <a:r>
              <a:rPr lang="en-US" dirty="0"/>
              <a:t> for LOTO that you can explore, some are even interactive to help you test your knowledge </a:t>
            </a:r>
          </a:p>
          <a:p>
            <a:r>
              <a:rPr lang="en-US" dirty="0" err="1">
                <a:hlinkClick r:id="rId2"/>
              </a:rPr>
              <a:t>eTool</a:t>
            </a:r>
            <a:r>
              <a:rPr lang="en-US" dirty="0">
                <a:hlinkClick r:id="rId2"/>
              </a:rPr>
              <a:t> : Lockout-Tagout Interactive Training Program | Occupational Safety and Health Administration (osha.gov)</a:t>
            </a:r>
            <a:endParaRPr lang="en-US" dirty="0"/>
          </a:p>
        </p:txBody>
      </p:sp>
    </p:spTree>
    <p:extLst>
      <p:ext uri="{BB962C8B-B14F-4D97-AF65-F5344CB8AC3E}">
        <p14:creationId xmlns:p14="http://schemas.microsoft.com/office/powerpoint/2010/main" val="3166337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617</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Source Sans Pro</vt:lpstr>
      <vt:lpstr>Symbol</vt:lpstr>
      <vt:lpstr>Office Theme</vt:lpstr>
      <vt:lpstr>Lockout Tagout Periodic Inspection</vt:lpstr>
      <vt:lpstr>The periodic inspection</vt:lpstr>
      <vt:lpstr>The Inspector </vt:lpstr>
      <vt:lpstr>Use instruction</vt:lpstr>
      <vt:lpstr>Procedure inspection/review</vt:lpstr>
      <vt:lpstr>More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Lockout Tagout Periodic Inspection</dc:title>
  <dc:creator>Kari Lyons</dc:creator>
  <cp:lastModifiedBy>Kari Lyons</cp:lastModifiedBy>
  <cp:revision>3</cp:revision>
  <dcterms:created xsi:type="dcterms:W3CDTF">2021-06-16T12:04:56Z</dcterms:created>
  <dcterms:modified xsi:type="dcterms:W3CDTF">2021-06-16T12:30:33Z</dcterms:modified>
</cp:coreProperties>
</file>